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47" r:id="rId2"/>
    <p:sldId id="339" r:id="rId3"/>
    <p:sldId id="325" r:id="rId4"/>
    <p:sldId id="340" r:id="rId5"/>
    <p:sldId id="303" r:id="rId6"/>
    <p:sldId id="260" r:id="rId7"/>
    <p:sldId id="348" r:id="rId8"/>
    <p:sldId id="324" r:id="rId9"/>
    <p:sldId id="342" r:id="rId10"/>
    <p:sldId id="330" r:id="rId11"/>
    <p:sldId id="343" r:id="rId12"/>
    <p:sldId id="344" r:id="rId13"/>
    <p:sldId id="345" r:id="rId14"/>
    <p:sldId id="346" r:id="rId15"/>
    <p:sldId id="33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77" autoAdjust="0"/>
    <p:restoredTop sz="89116" autoAdjust="0"/>
  </p:normalViewPr>
  <p:slideViewPr>
    <p:cSldViewPr>
      <p:cViewPr varScale="1">
        <p:scale>
          <a:sx n="113" d="100"/>
          <a:sy n="113" d="100"/>
        </p:scale>
        <p:origin x="1568"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899AF-A1E7-4127-8E12-39620163C12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C9BBA9ED-D32A-4F0D-A105-F24474D2E806}">
      <dgm:prSet/>
      <dgm:spPr/>
      <dgm:t>
        <a:bodyPr/>
        <a:lstStyle/>
        <a:p>
          <a:r>
            <a:rPr lang="en-US"/>
            <a:t>Narratives not just numbers</a:t>
          </a:r>
        </a:p>
      </dgm:t>
    </dgm:pt>
    <dgm:pt modelId="{11108624-E99E-47C3-8ECD-EF5A3E0A5AA1}" type="parTrans" cxnId="{B5360523-C646-4EA7-8525-5F0591033FD2}">
      <dgm:prSet/>
      <dgm:spPr/>
      <dgm:t>
        <a:bodyPr/>
        <a:lstStyle/>
        <a:p>
          <a:endParaRPr lang="en-US"/>
        </a:p>
      </dgm:t>
    </dgm:pt>
    <dgm:pt modelId="{4CB1D1D2-069A-4EF1-9F00-61157AD3412C}" type="sibTrans" cxnId="{B5360523-C646-4EA7-8525-5F0591033FD2}">
      <dgm:prSet/>
      <dgm:spPr/>
      <dgm:t>
        <a:bodyPr/>
        <a:lstStyle/>
        <a:p>
          <a:endParaRPr lang="en-US"/>
        </a:p>
      </dgm:t>
    </dgm:pt>
    <dgm:pt modelId="{2968E71F-6782-4BEB-8CE4-DD9E6DCA4267}">
      <dgm:prSet/>
      <dgm:spPr/>
      <dgm:t>
        <a:bodyPr/>
        <a:lstStyle/>
        <a:p>
          <a:r>
            <a:rPr lang="en-US"/>
            <a:t>Encouragement, not punishment</a:t>
          </a:r>
        </a:p>
      </dgm:t>
    </dgm:pt>
    <dgm:pt modelId="{7EBD9653-43E1-42CC-9841-D784D554D2BD}" type="parTrans" cxnId="{ACB4EE1E-5967-4BBA-B7AA-294F9BC4229D}">
      <dgm:prSet/>
      <dgm:spPr/>
      <dgm:t>
        <a:bodyPr/>
        <a:lstStyle/>
        <a:p>
          <a:endParaRPr lang="en-US"/>
        </a:p>
      </dgm:t>
    </dgm:pt>
    <dgm:pt modelId="{0252FBD7-5B4D-45F7-B9CE-D9A21C0F07C9}" type="sibTrans" cxnId="{ACB4EE1E-5967-4BBA-B7AA-294F9BC4229D}">
      <dgm:prSet/>
      <dgm:spPr/>
      <dgm:t>
        <a:bodyPr/>
        <a:lstStyle/>
        <a:p>
          <a:endParaRPr lang="en-US"/>
        </a:p>
      </dgm:t>
    </dgm:pt>
    <dgm:pt modelId="{4221A9D1-8F26-41F3-8897-4D0514D4D71E}">
      <dgm:prSet/>
      <dgm:spPr/>
      <dgm:t>
        <a:bodyPr/>
        <a:lstStyle/>
        <a:p>
          <a:r>
            <a:rPr lang="en-US"/>
            <a:t>Stop thinking of people/organisations as economic units of resource</a:t>
          </a:r>
        </a:p>
      </dgm:t>
    </dgm:pt>
    <dgm:pt modelId="{2B9F2617-6223-483A-8A06-BE4E0ADA4826}" type="parTrans" cxnId="{6FDBD1F7-37C3-42EF-8CB1-B1BAE5D93183}">
      <dgm:prSet/>
      <dgm:spPr/>
      <dgm:t>
        <a:bodyPr/>
        <a:lstStyle/>
        <a:p>
          <a:endParaRPr lang="en-US"/>
        </a:p>
      </dgm:t>
    </dgm:pt>
    <dgm:pt modelId="{495E5FF0-1392-4812-94B6-5CD9677FD64A}" type="sibTrans" cxnId="{6FDBD1F7-37C3-42EF-8CB1-B1BAE5D93183}">
      <dgm:prSet/>
      <dgm:spPr/>
      <dgm:t>
        <a:bodyPr/>
        <a:lstStyle/>
        <a:p>
          <a:endParaRPr lang="en-US"/>
        </a:p>
      </dgm:t>
    </dgm:pt>
    <dgm:pt modelId="{DD6CBD0B-3C0C-4A66-B54D-2D6E07A1858D}">
      <dgm:prSet/>
      <dgm:spPr/>
      <dgm:t>
        <a:bodyPr/>
        <a:lstStyle/>
        <a:p>
          <a:r>
            <a:rPr lang="en-US"/>
            <a:t>Rebuild public trust</a:t>
          </a:r>
        </a:p>
      </dgm:t>
    </dgm:pt>
    <dgm:pt modelId="{51E51E4C-7665-44D3-9C65-374C3144298C}" type="parTrans" cxnId="{869F442B-3A87-498E-A7FE-148C6D9D0281}">
      <dgm:prSet/>
      <dgm:spPr/>
      <dgm:t>
        <a:bodyPr/>
        <a:lstStyle/>
        <a:p>
          <a:endParaRPr lang="en-US"/>
        </a:p>
      </dgm:t>
    </dgm:pt>
    <dgm:pt modelId="{803AC2F5-5955-41B4-8A30-EDB3683EC7ED}" type="sibTrans" cxnId="{869F442B-3A87-498E-A7FE-148C6D9D0281}">
      <dgm:prSet/>
      <dgm:spPr/>
      <dgm:t>
        <a:bodyPr/>
        <a:lstStyle/>
        <a:p>
          <a:endParaRPr lang="en-US"/>
        </a:p>
      </dgm:t>
    </dgm:pt>
    <dgm:pt modelId="{C6EC8FF7-845C-4386-B4A6-1F5DB0108684}">
      <dgm:prSet/>
      <dgm:spPr/>
      <dgm:t>
        <a:bodyPr/>
        <a:lstStyle/>
        <a:p>
          <a:r>
            <a:rPr lang="en-US"/>
            <a:t>Audibility, not hyper-visibility</a:t>
          </a:r>
        </a:p>
      </dgm:t>
    </dgm:pt>
    <dgm:pt modelId="{281567B7-1461-46C1-88F8-E30E4FF8E200}" type="parTrans" cxnId="{2EFFDF99-32EC-4CFA-BABE-EE6B7EEF44B6}">
      <dgm:prSet/>
      <dgm:spPr/>
      <dgm:t>
        <a:bodyPr/>
        <a:lstStyle/>
        <a:p>
          <a:endParaRPr lang="en-US"/>
        </a:p>
      </dgm:t>
    </dgm:pt>
    <dgm:pt modelId="{AFDECBB4-FC81-4014-BB8D-6020FD432D24}" type="sibTrans" cxnId="{2EFFDF99-32EC-4CFA-BABE-EE6B7EEF44B6}">
      <dgm:prSet/>
      <dgm:spPr/>
      <dgm:t>
        <a:bodyPr/>
        <a:lstStyle/>
        <a:p>
          <a:endParaRPr lang="en-US"/>
        </a:p>
      </dgm:t>
    </dgm:pt>
    <dgm:pt modelId="{2B3BF020-B6CD-2946-8CD2-DF514AE85C77}" type="pres">
      <dgm:prSet presAssocID="{AAE899AF-A1E7-4127-8E12-39620163C127}" presName="linear" presStyleCnt="0">
        <dgm:presLayoutVars>
          <dgm:animLvl val="lvl"/>
          <dgm:resizeHandles val="exact"/>
        </dgm:presLayoutVars>
      </dgm:prSet>
      <dgm:spPr/>
    </dgm:pt>
    <dgm:pt modelId="{A5DEBDAF-F095-3648-AE09-9DF98106EEE2}" type="pres">
      <dgm:prSet presAssocID="{C9BBA9ED-D32A-4F0D-A105-F24474D2E806}" presName="parentText" presStyleLbl="node1" presStyleIdx="0" presStyleCnt="5">
        <dgm:presLayoutVars>
          <dgm:chMax val="0"/>
          <dgm:bulletEnabled val="1"/>
        </dgm:presLayoutVars>
      </dgm:prSet>
      <dgm:spPr/>
    </dgm:pt>
    <dgm:pt modelId="{41152A0D-4BEA-5542-AD4A-F328FA4B8D59}" type="pres">
      <dgm:prSet presAssocID="{4CB1D1D2-069A-4EF1-9F00-61157AD3412C}" presName="spacer" presStyleCnt="0"/>
      <dgm:spPr/>
    </dgm:pt>
    <dgm:pt modelId="{B75A3114-C9D9-BE4D-8B56-6A2500C4BE63}" type="pres">
      <dgm:prSet presAssocID="{2968E71F-6782-4BEB-8CE4-DD9E6DCA4267}" presName="parentText" presStyleLbl="node1" presStyleIdx="1" presStyleCnt="5">
        <dgm:presLayoutVars>
          <dgm:chMax val="0"/>
          <dgm:bulletEnabled val="1"/>
        </dgm:presLayoutVars>
      </dgm:prSet>
      <dgm:spPr/>
    </dgm:pt>
    <dgm:pt modelId="{0FD06FF2-579A-BA45-9EB7-CA7813B49905}" type="pres">
      <dgm:prSet presAssocID="{0252FBD7-5B4D-45F7-B9CE-D9A21C0F07C9}" presName="spacer" presStyleCnt="0"/>
      <dgm:spPr/>
    </dgm:pt>
    <dgm:pt modelId="{028C7F6B-71FB-7A44-A084-FB68C5ACAF6D}" type="pres">
      <dgm:prSet presAssocID="{4221A9D1-8F26-41F3-8897-4D0514D4D71E}" presName="parentText" presStyleLbl="node1" presStyleIdx="2" presStyleCnt="5">
        <dgm:presLayoutVars>
          <dgm:chMax val="0"/>
          <dgm:bulletEnabled val="1"/>
        </dgm:presLayoutVars>
      </dgm:prSet>
      <dgm:spPr/>
    </dgm:pt>
    <dgm:pt modelId="{6CAD1C68-2ED9-734A-8360-8EB409286BBA}" type="pres">
      <dgm:prSet presAssocID="{495E5FF0-1392-4812-94B6-5CD9677FD64A}" presName="spacer" presStyleCnt="0"/>
      <dgm:spPr/>
    </dgm:pt>
    <dgm:pt modelId="{53E5F618-AC5B-4A49-B573-45815719317B}" type="pres">
      <dgm:prSet presAssocID="{DD6CBD0B-3C0C-4A66-B54D-2D6E07A1858D}" presName="parentText" presStyleLbl="node1" presStyleIdx="3" presStyleCnt="5">
        <dgm:presLayoutVars>
          <dgm:chMax val="0"/>
          <dgm:bulletEnabled val="1"/>
        </dgm:presLayoutVars>
      </dgm:prSet>
      <dgm:spPr/>
    </dgm:pt>
    <dgm:pt modelId="{74C04178-A41E-8145-80B0-E51321285517}" type="pres">
      <dgm:prSet presAssocID="{803AC2F5-5955-41B4-8A30-EDB3683EC7ED}" presName="spacer" presStyleCnt="0"/>
      <dgm:spPr/>
    </dgm:pt>
    <dgm:pt modelId="{5BF0A007-7886-7C45-AF40-BA0FAF8A464D}" type="pres">
      <dgm:prSet presAssocID="{C6EC8FF7-845C-4386-B4A6-1F5DB0108684}" presName="parentText" presStyleLbl="node1" presStyleIdx="4" presStyleCnt="5">
        <dgm:presLayoutVars>
          <dgm:chMax val="0"/>
          <dgm:bulletEnabled val="1"/>
        </dgm:presLayoutVars>
      </dgm:prSet>
      <dgm:spPr/>
    </dgm:pt>
  </dgm:ptLst>
  <dgm:cxnLst>
    <dgm:cxn modelId="{ACB4EE1E-5967-4BBA-B7AA-294F9BC4229D}" srcId="{AAE899AF-A1E7-4127-8E12-39620163C127}" destId="{2968E71F-6782-4BEB-8CE4-DD9E6DCA4267}" srcOrd="1" destOrd="0" parTransId="{7EBD9653-43E1-42CC-9841-D784D554D2BD}" sibTransId="{0252FBD7-5B4D-45F7-B9CE-D9A21C0F07C9}"/>
    <dgm:cxn modelId="{C59E0A1F-6CB9-4D4D-822E-FC137374F375}" type="presOf" srcId="{DD6CBD0B-3C0C-4A66-B54D-2D6E07A1858D}" destId="{53E5F618-AC5B-4A49-B573-45815719317B}" srcOrd="0" destOrd="0" presId="urn:microsoft.com/office/officeart/2005/8/layout/vList2"/>
    <dgm:cxn modelId="{B5360523-C646-4EA7-8525-5F0591033FD2}" srcId="{AAE899AF-A1E7-4127-8E12-39620163C127}" destId="{C9BBA9ED-D32A-4F0D-A105-F24474D2E806}" srcOrd="0" destOrd="0" parTransId="{11108624-E99E-47C3-8ECD-EF5A3E0A5AA1}" sibTransId="{4CB1D1D2-069A-4EF1-9F00-61157AD3412C}"/>
    <dgm:cxn modelId="{869F442B-3A87-498E-A7FE-148C6D9D0281}" srcId="{AAE899AF-A1E7-4127-8E12-39620163C127}" destId="{DD6CBD0B-3C0C-4A66-B54D-2D6E07A1858D}" srcOrd="3" destOrd="0" parTransId="{51E51E4C-7665-44D3-9C65-374C3144298C}" sibTransId="{803AC2F5-5955-41B4-8A30-EDB3683EC7ED}"/>
    <dgm:cxn modelId="{242D724F-7610-0A49-8C4F-63A8DA93B3B2}" type="presOf" srcId="{4221A9D1-8F26-41F3-8897-4D0514D4D71E}" destId="{028C7F6B-71FB-7A44-A084-FB68C5ACAF6D}" srcOrd="0" destOrd="0" presId="urn:microsoft.com/office/officeart/2005/8/layout/vList2"/>
    <dgm:cxn modelId="{A8332D58-E31D-9248-BF9F-31A71201F622}" type="presOf" srcId="{AAE899AF-A1E7-4127-8E12-39620163C127}" destId="{2B3BF020-B6CD-2946-8CD2-DF514AE85C77}" srcOrd="0" destOrd="0" presId="urn:microsoft.com/office/officeart/2005/8/layout/vList2"/>
    <dgm:cxn modelId="{2EFFDF99-32EC-4CFA-BABE-EE6B7EEF44B6}" srcId="{AAE899AF-A1E7-4127-8E12-39620163C127}" destId="{C6EC8FF7-845C-4386-B4A6-1F5DB0108684}" srcOrd="4" destOrd="0" parTransId="{281567B7-1461-46C1-88F8-E30E4FF8E200}" sibTransId="{AFDECBB4-FC81-4014-BB8D-6020FD432D24}"/>
    <dgm:cxn modelId="{44E31DEB-3017-1646-90C4-9E2914BB71DA}" type="presOf" srcId="{2968E71F-6782-4BEB-8CE4-DD9E6DCA4267}" destId="{B75A3114-C9D9-BE4D-8B56-6A2500C4BE63}" srcOrd="0" destOrd="0" presId="urn:microsoft.com/office/officeart/2005/8/layout/vList2"/>
    <dgm:cxn modelId="{CE51F1F3-A8DF-0A44-B1F4-4A4DAE9B8AFD}" type="presOf" srcId="{C6EC8FF7-845C-4386-B4A6-1F5DB0108684}" destId="{5BF0A007-7886-7C45-AF40-BA0FAF8A464D}" srcOrd="0" destOrd="0" presId="urn:microsoft.com/office/officeart/2005/8/layout/vList2"/>
    <dgm:cxn modelId="{6FDBD1F7-37C3-42EF-8CB1-B1BAE5D93183}" srcId="{AAE899AF-A1E7-4127-8E12-39620163C127}" destId="{4221A9D1-8F26-41F3-8897-4D0514D4D71E}" srcOrd="2" destOrd="0" parTransId="{2B9F2617-6223-483A-8A06-BE4E0ADA4826}" sibTransId="{495E5FF0-1392-4812-94B6-5CD9677FD64A}"/>
    <dgm:cxn modelId="{23BFFAFC-6CFB-F441-9AFC-42F4664E8594}" type="presOf" srcId="{C9BBA9ED-D32A-4F0D-A105-F24474D2E806}" destId="{A5DEBDAF-F095-3648-AE09-9DF98106EEE2}" srcOrd="0" destOrd="0" presId="urn:microsoft.com/office/officeart/2005/8/layout/vList2"/>
    <dgm:cxn modelId="{EEEE1CF5-2117-BD46-8DC1-D3208BA6D172}" type="presParOf" srcId="{2B3BF020-B6CD-2946-8CD2-DF514AE85C77}" destId="{A5DEBDAF-F095-3648-AE09-9DF98106EEE2}" srcOrd="0" destOrd="0" presId="urn:microsoft.com/office/officeart/2005/8/layout/vList2"/>
    <dgm:cxn modelId="{4B2A2311-E139-B943-965E-D10B5E2C4757}" type="presParOf" srcId="{2B3BF020-B6CD-2946-8CD2-DF514AE85C77}" destId="{41152A0D-4BEA-5542-AD4A-F328FA4B8D59}" srcOrd="1" destOrd="0" presId="urn:microsoft.com/office/officeart/2005/8/layout/vList2"/>
    <dgm:cxn modelId="{C15A0E02-17F8-EB4F-8E71-CC2DEA5E845C}" type="presParOf" srcId="{2B3BF020-B6CD-2946-8CD2-DF514AE85C77}" destId="{B75A3114-C9D9-BE4D-8B56-6A2500C4BE63}" srcOrd="2" destOrd="0" presId="urn:microsoft.com/office/officeart/2005/8/layout/vList2"/>
    <dgm:cxn modelId="{16DF3B07-88B1-1342-80F3-37FB7145BEEB}" type="presParOf" srcId="{2B3BF020-B6CD-2946-8CD2-DF514AE85C77}" destId="{0FD06FF2-579A-BA45-9EB7-CA7813B49905}" srcOrd="3" destOrd="0" presId="urn:microsoft.com/office/officeart/2005/8/layout/vList2"/>
    <dgm:cxn modelId="{D3DCDDCE-90A8-B747-8B34-A5E05DA8E31E}" type="presParOf" srcId="{2B3BF020-B6CD-2946-8CD2-DF514AE85C77}" destId="{028C7F6B-71FB-7A44-A084-FB68C5ACAF6D}" srcOrd="4" destOrd="0" presId="urn:microsoft.com/office/officeart/2005/8/layout/vList2"/>
    <dgm:cxn modelId="{19E547E5-E039-D54C-A198-6204BC135C77}" type="presParOf" srcId="{2B3BF020-B6CD-2946-8CD2-DF514AE85C77}" destId="{6CAD1C68-2ED9-734A-8360-8EB409286BBA}" srcOrd="5" destOrd="0" presId="urn:microsoft.com/office/officeart/2005/8/layout/vList2"/>
    <dgm:cxn modelId="{1336C930-BD5F-7A4F-AAFB-639A4999A620}" type="presParOf" srcId="{2B3BF020-B6CD-2946-8CD2-DF514AE85C77}" destId="{53E5F618-AC5B-4A49-B573-45815719317B}" srcOrd="6" destOrd="0" presId="urn:microsoft.com/office/officeart/2005/8/layout/vList2"/>
    <dgm:cxn modelId="{EB7B2986-5B06-3546-A38F-75F4641231AC}" type="presParOf" srcId="{2B3BF020-B6CD-2946-8CD2-DF514AE85C77}" destId="{74C04178-A41E-8145-80B0-E51321285517}" srcOrd="7" destOrd="0" presId="urn:microsoft.com/office/officeart/2005/8/layout/vList2"/>
    <dgm:cxn modelId="{F3F59DF5-8C98-414F-A0F2-A377C602BC5E}" type="presParOf" srcId="{2B3BF020-B6CD-2946-8CD2-DF514AE85C77}" destId="{5BF0A007-7886-7C45-AF40-BA0FAF8A464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EBDAF-F095-3648-AE09-9DF98106EEE2}">
      <dsp:nvSpPr>
        <dsp:cNvPr id="0" name=""/>
        <dsp:cNvSpPr/>
      </dsp:nvSpPr>
      <dsp:spPr>
        <a:xfrm>
          <a:off x="0" y="205210"/>
          <a:ext cx="5000124" cy="95340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Narratives not just numbers</a:t>
          </a:r>
        </a:p>
      </dsp:txBody>
      <dsp:txXfrm>
        <a:off x="46541" y="251751"/>
        <a:ext cx="4907042" cy="860321"/>
      </dsp:txXfrm>
    </dsp:sp>
    <dsp:sp modelId="{B75A3114-C9D9-BE4D-8B56-6A2500C4BE63}">
      <dsp:nvSpPr>
        <dsp:cNvPr id="0" name=""/>
        <dsp:cNvSpPr/>
      </dsp:nvSpPr>
      <dsp:spPr>
        <a:xfrm>
          <a:off x="0" y="1227734"/>
          <a:ext cx="5000124" cy="953403"/>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Encouragement, not punishment</a:t>
          </a:r>
        </a:p>
      </dsp:txBody>
      <dsp:txXfrm>
        <a:off x="46541" y="1274275"/>
        <a:ext cx="4907042" cy="860321"/>
      </dsp:txXfrm>
    </dsp:sp>
    <dsp:sp modelId="{028C7F6B-71FB-7A44-A084-FB68C5ACAF6D}">
      <dsp:nvSpPr>
        <dsp:cNvPr id="0" name=""/>
        <dsp:cNvSpPr/>
      </dsp:nvSpPr>
      <dsp:spPr>
        <a:xfrm>
          <a:off x="0" y="2250258"/>
          <a:ext cx="5000124" cy="953403"/>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Stop thinking of people/organisations as economic units of resource</a:t>
          </a:r>
        </a:p>
      </dsp:txBody>
      <dsp:txXfrm>
        <a:off x="46541" y="2296799"/>
        <a:ext cx="4907042" cy="860321"/>
      </dsp:txXfrm>
    </dsp:sp>
    <dsp:sp modelId="{53E5F618-AC5B-4A49-B573-45815719317B}">
      <dsp:nvSpPr>
        <dsp:cNvPr id="0" name=""/>
        <dsp:cNvSpPr/>
      </dsp:nvSpPr>
      <dsp:spPr>
        <a:xfrm>
          <a:off x="0" y="3272781"/>
          <a:ext cx="5000124" cy="953403"/>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Rebuild public trust</a:t>
          </a:r>
        </a:p>
      </dsp:txBody>
      <dsp:txXfrm>
        <a:off x="46541" y="3319322"/>
        <a:ext cx="4907042" cy="860321"/>
      </dsp:txXfrm>
    </dsp:sp>
    <dsp:sp modelId="{5BF0A007-7886-7C45-AF40-BA0FAF8A464D}">
      <dsp:nvSpPr>
        <dsp:cNvPr id="0" name=""/>
        <dsp:cNvSpPr/>
      </dsp:nvSpPr>
      <dsp:spPr>
        <a:xfrm>
          <a:off x="0" y="4295305"/>
          <a:ext cx="5000124" cy="953403"/>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Audibility, not hyper-visibility</a:t>
          </a:r>
        </a:p>
      </dsp:txBody>
      <dsp:txXfrm>
        <a:off x="46541" y="4341846"/>
        <a:ext cx="4907042" cy="8603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4T16:58:43.290"/>
    </inkml:context>
    <inkml:brush xml:id="br0">
      <inkml:brushProperty name="width" value="0.05" units="cm"/>
      <inkml:brushProperty name="height" value="0.05" units="cm"/>
      <inkml:brushProperty name="color" value="#33CCFF"/>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4T16:58:44.477"/>
    </inkml:context>
    <inkml:brush xml:id="br0">
      <inkml:brushProperty name="width" value="0.05" units="cm"/>
      <inkml:brushProperty name="height" value="0.05" units="cm"/>
      <inkml:brushProperty name="color" value="#33CCFF"/>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4T16:58:45.394"/>
    </inkml:context>
    <inkml:brush xml:id="br0">
      <inkml:brushProperty name="width" value="0.05" units="cm"/>
      <inkml:brushProperty name="height" value="0.05" units="cm"/>
      <inkml:brushProperty name="color" value="#33CCFF"/>
    </inkml:brush>
  </inkml:definitions>
  <inkml:trace contextRef="#ctx0" brushRef="#br0">5 0 21829,'-3'0'0,"1"0"0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4T16:58:46.278"/>
    </inkml:context>
    <inkml:brush xml:id="br0">
      <inkml:brushProperty name="width" value="0.05" units="cm"/>
      <inkml:brushProperty name="height" value="0.05" units="cm"/>
      <inkml:brushProperty name="color" value="#33CCFF"/>
    </inkml:brush>
  </inkml:definitions>
  <inkml:trace contextRef="#ctx0" brushRef="#br0">1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4T17:00:06.272"/>
    </inkml:context>
    <inkml:brush xml:id="br0">
      <inkml:brushProperty name="width" value="0.05" units="cm"/>
      <inkml:brushProperty name="height" value="0.05" units="cm"/>
      <inkml:brushProperty name="color" value="#33CCFF"/>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4T17:00:08.429"/>
    </inkml:context>
    <inkml:brush xml:id="br0">
      <inkml:brushProperty name="width" value="0.05" units="cm"/>
      <inkml:brushProperty name="height" value="0.05" units="cm"/>
      <inkml:brushProperty name="color" value="#33CCFF"/>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4T17:00:09.511"/>
    </inkml:context>
    <inkml:brush xml:id="br0">
      <inkml:brushProperty name="width" value="0.05" units="cm"/>
      <inkml:brushProperty name="height" value="0.05" units="cm"/>
      <inkml:brushProperty name="color" value="#33CCFF"/>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4T17:00:10.296"/>
    </inkml:context>
    <inkml:brush xml:id="br0">
      <inkml:brushProperty name="width" value="0.05" units="cm"/>
      <inkml:brushProperty name="height" value="0.05" units="cm"/>
      <inkml:brushProperty name="color" value="#33CCFF"/>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511592-07EB-47BA-A38B-8A9D3448DCDE}" type="datetimeFigureOut">
              <a:rPr lang="en-NZ" smtClean="0"/>
              <a:t>7/06/24</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C31C4-3B6C-4BF6-BB61-465CB0EC8577}" type="slidenum">
              <a:rPr lang="en-NZ" smtClean="0"/>
              <a:t>‹#›</a:t>
            </a:fld>
            <a:endParaRPr lang="en-NZ"/>
          </a:p>
        </p:txBody>
      </p:sp>
    </p:spTree>
    <p:extLst>
      <p:ext uri="{BB962C8B-B14F-4D97-AF65-F5344CB8AC3E}">
        <p14:creationId xmlns:p14="http://schemas.microsoft.com/office/powerpoint/2010/main" val="113715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665C365F-0B6E-C741-96C5-55E6018111B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2A806F2-489E-1F53-08AC-A2FF91ED6431}"/>
              </a:ext>
            </a:extLst>
          </p:cNvPr>
          <p:cNvSpPr>
            <a:spLocks noGrp="1"/>
          </p:cNvSpPr>
          <p:nvPr>
            <p:ph type="body" idx="1"/>
          </p:nvPr>
        </p:nvSpPr>
        <p:spPr/>
        <p:txBody>
          <a:bodyPr/>
          <a:lstStyle/>
          <a:p>
            <a:r>
              <a:rPr lang="en-GB" altLang="en-US" dirty="0">
                <a:ea typeface="ＭＳ Ｐゴシック" panose="020B0600070205080204" pitchFamily="34" charset="-128"/>
              </a:rPr>
              <a:t>Another e.g. of calculative technologies and “governing by numbers” from the automobile industry also highlights the ‘banality of evil’ that results from the marriage of cost accountancy with the single-minded pursuit of profit:</a:t>
            </a:r>
            <a:endParaRPr lang="en-NZ" altLang="en-US" dirty="0">
              <a:ea typeface="ＭＳ Ｐゴシック" panose="020B0600070205080204" pitchFamily="34" charset="-128"/>
            </a:endParaRPr>
          </a:p>
          <a:p>
            <a:pPr>
              <a:buFontTx/>
              <a:buChar char="•"/>
            </a:pPr>
            <a:r>
              <a:rPr lang="en-NZ" altLang="en-US" dirty="0">
                <a:ea typeface="ＭＳ Ｐゴシック" panose="020B0600070205080204" pitchFamily="34" charset="-128"/>
              </a:rPr>
              <a:t>Joel </a:t>
            </a:r>
            <a:r>
              <a:rPr lang="en-NZ" altLang="en-US" dirty="0" err="1">
                <a:ea typeface="ＭＳ Ｐゴシック" panose="020B0600070205080204" pitchFamily="34" charset="-128"/>
              </a:rPr>
              <a:t>Bakan</a:t>
            </a:r>
            <a:r>
              <a:rPr lang="en-NZ" altLang="en-US" dirty="0">
                <a:ea typeface="ＭＳ Ｐゴシック" panose="020B0600070205080204" pitchFamily="34" charset="-128"/>
              </a:rPr>
              <a:t> [</a:t>
            </a:r>
            <a:r>
              <a:rPr lang="en-NZ" altLang="en-US" i="1" dirty="0">
                <a:ea typeface="ＭＳ Ｐゴシック" panose="020B0600070205080204" pitchFamily="34" charset="-128"/>
              </a:rPr>
              <a:t>The Corporation</a:t>
            </a:r>
            <a:r>
              <a:rPr lang="en-NZ" altLang="en-US" dirty="0">
                <a:ea typeface="ＭＳ Ｐゴシック" panose="020B0600070205080204" pitchFamily="34" charset="-128"/>
              </a:rPr>
              <a:t>] tells the chilling story of a woman who was driving her children in the back of a 1979 Chevrolet Malibu when another car slammed into her as she waited at a red light. The impact caused the fuel tank to explode and cause a fire that burnt her children. She sued General Motors for the negligent design of the fuel tank.  She alleged that it was too close to the rear bumper and that it had no proper metal brace to separate the tank from the rear. </a:t>
            </a:r>
            <a:r>
              <a:rPr lang="en-NZ" altLang="en-US" b="1" dirty="0">
                <a:ea typeface="ＭＳ Ｐゴシック" panose="020B0600070205080204" pitchFamily="34" charset="-128"/>
              </a:rPr>
              <a:t>During the trial a memo written in 1973 by a General Motors engineer concluded that maintaining the current fuel tank was cheaper than designing a tank that did not explode in a crash.  </a:t>
            </a:r>
          </a:p>
          <a:p>
            <a:pPr>
              <a:buFontTx/>
              <a:buChar char="•"/>
            </a:pPr>
            <a:r>
              <a:rPr lang="en-NZ" altLang="en-US" b="1" dirty="0">
                <a:ea typeface="ＭＳ Ｐゴシック" panose="020B0600070205080204" pitchFamily="34" charset="-128"/>
              </a:rPr>
              <a:t>The analysis was done assuming that there would be 500 fatalities and that each fatality would cost $200,000.  He then estimated that since there were 41 million General Motors automobiles on the road, the cost per car to GM would be $2.40</a:t>
            </a:r>
            <a:r>
              <a:rPr lang="en-NZ" altLang="en-US" dirty="0">
                <a:ea typeface="ＭＳ Ｐゴシック" panose="020B0600070205080204" pitchFamily="34" charset="-128"/>
              </a:rPr>
              <a:t>.  On the other hand, the cost of designing a non- exploding fuel tank was $8.59 per car, and hence GM would save over $6 per car by maintaining the status quo.  It is this process of cost-benefit analysis that has </a:t>
            </a:r>
            <a:r>
              <a:rPr lang="en-NZ" altLang="en-US" dirty="0" err="1">
                <a:ea typeface="ＭＳ Ｐゴシック" panose="020B0600070205080204" pitchFamily="34" charset="-128"/>
              </a:rPr>
              <a:t>Bakan</a:t>
            </a:r>
            <a:r>
              <a:rPr lang="en-NZ" altLang="en-US" dirty="0">
                <a:ea typeface="ＭＳ Ｐゴシック" panose="020B0600070205080204" pitchFamily="34" charset="-128"/>
              </a:rPr>
              <a:t> exercised, and in his concluding chapter he calls for legislation that prohibits corporations from “acting in ways that are reasonably likely to cause harm, even if definitive proof that such harms will occur does not exist.”15</a:t>
            </a:r>
          </a:p>
          <a:p>
            <a:pPr>
              <a:buFontTx/>
              <a:buChar char="•"/>
            </a:pPr>
            <a:r>
              <a:rPr lang="en-NZ" altLang="en-US" dirty="0">
                <a:ea typeface="ＭＳ Ｐゴシック" panose="020B0600070205080204" pitchFamily="34" charset="-128"/>
              </a:rPr>
              <a:t>NB. In 2014 Japanese car manufacturer Toyota fined 1.2 billion for concealing safety flaws in its Lexus models</a:t>
            </a:r>
          </a:p>
        </p:txBody>
      </p:sp>
      <p:sp>
        <p:nvSpPr>
          <p:cNvPr id="51203" name="Slide Number Placeholder 3">
            <a:extLst>
              <a:ext uri="{FF2B5EF4-FFF2-40B4-BE49-F238E27FC236}">
                <a16:creationId xmlns:a16="http://schemas.microsoft.com/office/drawing/2014/main" id="{E5DB0DAC-0B52-0126-28C4-21A262D765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FFAA250-731C-7D47-A223-E43071E92C19}" type="slidenum">
              <a:rPr lang="en-NZ" altLang="en-US" sz="1200"/>
              <a:pPr/>
              <a:t>3</a:t>
            </a:fld>
            <a:endParaRPr lang="en-NZ"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a:t>
            </a:r>
            <a:r>
              <a:rPr lang="en-US" dirty="0" err="1"/>
              <a:t>www.barebonesbiz.com</a:t>
            </a:r>
            <a:r>
              <a:rPr lang="en-US" dirty="0"/>
              <a:t>/2011/02/01/accounting-for-beginners/</a:t>
            </a:r>
          </a:p>
        </p:txBody>
      </p:sp>
      <p:sp>
        <p:nvSpPr>
          <p:cNvPr id="4" name="Slide Number Placeholder 3"/>
          <p:cNvSpPr>
            <a:spLocks noGrp="1"/>
          </p:cNvSpPr>
          <p:nvPr>
            <p:ph type="sldNum" sz="quarter" idx="10"/>
          </p:nvPr>
        </p:nvSpPr>
        <p:spPr/>
        <p:txBody>
          <a:bodyPr/>
          <a:lstStyle/>
          <a:p>
            <a:fld id="{B67C31C4-3B6C-4BF6-BB61-465CB0EC8577}" type="slidenum">
              <a:rPr lang="en-NZ" smtClean="0"/>
              <a:t>6</a:t>
            </a:fld>
            <a:endParaRPr lang="en-NZ"/>
          </a:p>
        </p:txBody>
      </p:sp>
    </p:spTree>
    <p:extLst>
      <p:ext uri="{BB962C8B-B14F-4D97-AF65-F5344CB8AC3E}">
        <p14:creationId xmlns:p14="http://schemas.microsoft.com/office/powerpoint/2010/main" val="3843566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917575" y="744538"/>
            <a:ext cx="4962525" cy="3722687"/>
          </a:xfrm>
          <a:ln/>
        </p:spPr>
      </p:sp>
      <p:sp>
        <p:nvSpPr>
          <p:cNvPr id="3891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ea typeface="MS PGothic" charset="0"/>
              </a:rPr>
              <a:t>Among the key drivers of audit culture are the </a:t>
            </a:r>
            <a:r>
              <a:rPr lang="en-US" b="1" baseline="0" dirty="0">
                <a:ea typeface="MS PGothic" charset="0"/>
              </a:rPr>
              <a:t>international accountancy firms: </a:t>
            </a:r>
            <a:r>
              <a:rPr lang="en-US" baseline="0" dirty="0">
                <a:ea typeface="MS PGothic" charset="0"/>
              </a:rPr>
              <a:t>Deloitte, PwC, Ernst &amp; Young and KPMG.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MS P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MS PGothic" charset="0"/>
              </a:rPr>
              <a:t>The Big 4 today operate in </a:t>
            </a:r>
            <a:r>
              <a:rPr lang="en-GB" sz="1200" b="1" kern="1200" dirty="0">
                <a:solidFill>
                  <a:schemeClr val="tx1"/>
                </a:solidFill>
                <a:effectLst/>
                <a:latin typeface="+mn-lt"/>
                <a:ea typeface="+mn-ea"/>
                <a:cs typeface="+mn-cs"/>
              </a:rPr>
              <a:t>150 countries. Between them they employ over </a:t>
            </a:r>
            <a:r>
              <a:rPr lang="en-GB" sz="1200" kern="1200" dirty="0">
                <a:solidFill>
                  <a:schemeClr val="tx1"/>
                </a:solidFill>
                <a:effectLst/>
                <a:latin typeface="+mn-lt"/>
                <a:ea typeface="+mn-ea"/>
                <a:cs typeface="+mn-cs"/>
              </a:rPr>
              <a:t>944,900 </a:t>
            </a:r>
            <a:r>
              <a:rPr lang="en-GB" sz="1200" b="1" kern="1200" dirty="0">
                <a:solidFill>
                  <a:schemeClr val="tx1"/>
                </a:solidFill>
                <a:effectLst/>
                <a:latin typeface="+mn-lt"/>
                <a:ea typeface="+mn-ea"/>
                <a:cs typeface="+mn-cs"/>
              </a:rPr>
              <a:t>staff and, in 2017 </a:t>
            </a:r>
            <a:r>
              <a:rPr lang="en-GB" sz="1200" kern="1200" dirty="0">
                <a:solidFill>
                  <a:schemeClr val="tx1"/>
                </a:solidFill>
                <a:effectLst/>
                <a:latin typeface="+mn-lt"/>
                <a:ea typeface="+mn-ea"/>
                <a:cs typeface="+mn-cs"/>
              </a:rPr>
              <a:t>generated combined revenues of over $134.28 billion US (</a:t>
            </a:r>
            <a:r>
              <a:rPr lang="en-GB" sz="1200" kern="1200" dirty="0" err="1">
                <a:solidFill>
                  <a:schemeClr val="tx1"/>
                </a:solidFill>
                <a:effectLst/>
                <a:latin typeface="+mn-lt"/>
                <a:ea typeface="+mn-ea"/>
                <a:cs typeface="+mn-cs"/>
              </a:rPr>
              <a:t>Statista</a:t>
            </a:r>
            <a:r>
              <a:rPr lang="en-GB" sz="1200" kern="1200" dirty="0">
                <a:solidFill>
                  <a:schemeClr val="tx1"/>
                </a:solidFill>
                <a:effectLst/>
                <a:latin typeface="+mn-lt"/>
                <a:ea typeface="+mn-ea"/>
                <a:cs typeface="+mn-cs"/>
              </a:rPr>
              <a:t> 2018)</a:t>
            </a:r>
            <a:r>
              <a:rPr lang="en-GB" sz="1200" b="1" kern="1200" dirty="0">
                <a:solidFill>
                  <a:schemeClr val="tx1"/>
                </a:solidFill>
                <a:effectLst/>
                <a:latin typeface="+mn-lt"/>
                <a:ea typeface="+mn-ea"/>
                <a:cs typeface="+mn-cs"/>
              </a:rPr>
              <a:t>. </a:t>
            </a:r>
            <a:endParaRPr lang="da-DK" dirty="0">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POINT?</a:t>
            </a:r>
            <a:r>
              <a:rPr lang="en-US" b="1" baseline="0" dirty="0"/>
              <a:t>  </a:t>
            </a:r>
            <a:r>
              <a:rPr lang="en-US" baseline="0" dirty="0"/>
              <a:t>- Accountancy has become one of the world’s fastest growing industries – thanks to the guaranteed market that government legislation has provided for them: [i.e. every company, business, hospital, local authority, charity in the UK is legally required to have its finances professionally audited].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Few professions enjoy such protection, privilege or lucrative opportunities. </a:t>
            </a:r>
            <a:r>
              <a:rPr lang="en-GB" sz="1200" b="1" dirty="0"/>
              <a:t> </a:t>
            </a:r>
            <a:r>
              <a:rPr lang="en-GB" sz="1200" dirty="0"/>
              <a:t>Even during the GFC, when other</a:t>
            </a:r>
            <a:r>
              <a:rPr lang="en-GB" sz="1200" baseline="0" dirty="0"/>
              <a:t> professions were declining, Big 4 continued to grow, e.g. in 2011/2012  they grew by an astonishing 6% netting over US $110 billion. </a:t>
            </a:r>
          </a:p>
        </p:txBody>
      </p:sp>
      <p:sp>
        <p:nvSpPr>
          <p:cNvPr id="3891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1200">
                <a:solidFill>
                  <a:schemeClr val="tx1"/>
                </a:solidFill>
                <a:latin typeface="Arial" charset="0"/>
                <a:ea typeface="MS PGothic" charset="0"/>
                <a:cs typeface="Arial" charset="0"/>
              </a:defRPr>
            </a:lvl1pPr>
            <a:lvl2pPr marL="742950" indent="-285750" defTabSz="955675">
              <a:defRPr sz="1200">
                <a:solidFill>
                  <a:schemeClr val="tx1"/>
                </a:solidFill>
                <a:latin typeface="Arial" charset="0"/>
                <a:ea typeface="Arial" charset="0"/>
                <a:cs typeface="Arial" charset="0"/>
              </a:defRPr>
            </a:lvl2pPr>
            <a:lvl3pPr marL="1143000" indent="-228600" defTabSz="955675">
              <a:defRPr sz="1200">
                <a:solidFill>
                  <a:schemeClr val="tx1"/>
                </a:solidFill>
                <a:latin typeface="Arial" charset="0"/>
                <a:ea typeface="Arial" charset="0"/>
                <a:cs typeface="Arial" charset="0"/>
              </a:defRPr>
            </a:lvl3pPr>
            <a:lvl4pPr marL="1600200" indent="-228600" defTabSz="955675">
              <a:defRPr sz="1200">
                <a:solidFill>
                  <a:schemeClr val="tx1"/>
                </a:solidFill>
                <a:latin typeface="Arial" charset="0"/>
                <a:ea typeface="Arial" charset="0"/>
                <a:cs typeface="Arial" charset="0"/>
              </a:defRPr>
            </a:lvl4pPr>
            <a:lvl5pPr marL="2057400" indent="-228600" defTabSz="955675">
              <a:defRPr sz="1200">
                <a:solidFill>
                  <a:schemeClr val="tx1"/>
                </a:solidFill>
                <a:latin typeface="Arial" charset="0"/>
                <a:ea typeface="Arial" charset="0"/>
                <a:cs typeface="Arial" charset="0"/>
              </a:defRPr>
            </a:lvl5pPr>
            <a:lvl6pPr marL="2514600" indent="-228600" defTabSz="955675"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55675"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55675"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55675" eaLnBrk="0" fontAlgn="base" hangingPunct="0">
              <a:spcBef>
                <a:spcPct val="30000"/>
              </a:spcBef>
              <a:spcAft>
                <a:spcPct val="0"/>
              </a:spcAft>
              <a:defRPr sz="1200">
                <a:solidFill>
                  <a:schemeClr val="tx1"/>
                </a:solidFill>
                <a:latin typeface="Arial" charset="0"/>
                <a:ea typeface="Arial" charset="0"/>
                <a:cs typeface="Arial" charset="0"/>
              </a:defRPr>
            </a:lvl9pPr>
          </a:lstStyle>
          <a:p>
            <a:fld id="{449DA6EA-B274-DF45-AD2B-1524D550661B}" type="slidenum">
              <a:rPr lang="en-US" sz="1300"/>
              <a:pPr/>
              <a:t>8</a:t>
            </a:fld>
            <a:endParaRPr 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17575" y="744538"/>
            <a:ext cx="4962525" cy="3722687"/>
          </a:xfrm>
          <a:ln/>
        </p:spPr>
      </p:sp>
      <p:sp>
        <p:nvSpPr>
          <p:cNvPr id="4096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nSpc>
                <a:spcPct val="90000"/>
              </a:lnSpc>
              <a:buFont typeface="Arial"/>
              <a:buNone/>
            </a:pPr>
            <a:r>
              <a:rPr lang="en-US" dirty="0">
                <a:ea typeface="MS PGothic" charset="0"/>
              </a:rPr>
              <a:t>Just</a:t>
            </a:r>
            <a:r>
              <a:rPr lang="en-US" baseline="0" dirty="0">
                <a:ea typeface="MS PGothic" charset="0"/>
              </a:rPr>
              <a:t> a</a:t>
            </a:r>
            <a:r>
              <a:rPr lang="en-US" dirty="0">
                <a:ea typeface="MS PGothic" charset="0"/>
              </a:rPr>
              <a:t>s Big 4 have helped government expand the notion of audit, so their own portfolio of activities and diversified income streams have grown. </a:t>
            </a:r>
            <a:r>
              <a:rPr lang="en-US" baseline="0" dirty="0"/>
              <a:t>Today, auditing is no longer the main business of these audit firms – it’s probably more a ‘loss leader’</a:t>
            </a:r>
          </a:p>
          <a:p>
            <a:pPr>
              <a:lnSpc>
                <a:spcPct val="90000"/>
              </a:lnSpc>
            </a:pPr>
            <a:endParaRPr lang="en-US" dirty="0">
              <a:ea typeface="MS PGothic" charset="0"/>
            </a:endParaRPr>
          </a:p>
          <a:p>
            <a:pPr>
              <a:lnSpc>
                <a:spcPct val="90000"/>
              </a:lnSpc>
            </a:pPr>
            <a:r>
              <a:rPr lang="en-US" dirty="0">
                <a:ea typeface="MS PGothic" charset="0"/>
              </a:rPr>
              <a:t>This slide illustrates</a:t>
            </a:r>
            <a:r>
              <a:rPr lang="en-US" baseline="0" dirty="0">
                <a:ea typeface="MS PGothic" charset="0"/>
              </a:rPr>
              <a:t> how the Big Four have expanded their services beyond financial accounting: </a:t>
            </a:r>
          </a:p>
          <a:p>
            <a:pPr marL="171450" indent="-171450">
              <a:lnSpc>
                <a:spcPct val="90000"/>
              </a:lnSpc>
              <a:buFont typeface="Arial"/>
              <a:buChar char="•"/>
            </a:pPr>
            <a:r>
              <a:rPr lang="en-US" dirty="0">
                <a:ea typeface="MS PGothic" charset="0"/>
              </a:rPr>
              <a:t>PWC offers their services and expertise in 22 industry sectors.  Financial services is hidden at the bottom of the first column.</a:t>
            </a:r>
          </a:p>
          <a:p>
            <a:pPr marL="171450" indent="-171450">
              <a:lnSpc>
                <a:spcPct val="90000"/>
              </a:lnSpc>
              <a:buFont typeface="Arial"/>
              <a:buChar char="•"/>
            </a:pPr>
            <a:r>
              <a:rPr lang="en-US" dirty="0">
                <a:ea typeface="MS PGothic" charset="0"/>
              </a:rPr>
              <a:t>Ernst and Young offers sustainability assessment: “EY’s clean technology and Climate Change and Sustainability Services (</a:t>
            </a:r>
            <a:r>
              <a:rPr lang="en-US" dirty="0" err="1">
                <a:ea typeface="MS PGothic" charset="0"/>
              </a:rPr>
              <a:t>CCaSS</a:t>
            </a:r>
            <a:r>
              <a:rPr lang="en-US" dirty="0">
                <a:ea typeface="MS PGothic" charset="0"/>
              </a:rPr>
              <a:t>) focused services incorporate sustainable actions into your business. Our clean technology service identifies how your business can align with climate change and sustainability opportunities. We look across your business to understand what will work for you from carbon credits, green IT, to green real estate transactions”</a:t>
            </a:r>
            <a:endParaRPr lang="en-US" baseline="0" dirty="0">
              <a:ea typeface="MS PGothic" charset="0"/>
            </a:endParaRPr>
          </a:p>
          <a:p>
            <a:pPr marL="0" indent="0">
              <a:lnSpc>
                <a:spcPct val="90000"/>
              </a:lnSpc>
              <a:buFont typeface="Arial"/>
              <a:buNone/>
            </a:pPr>
            <a:r>
              <a:rPr lang="en-US" baseline="0" dirty="0">
                <a:ea typeface="MS PGothic" charset="0"/>
              </a:rPr>
              <a:t>Just to illustrate the scale and size of the accounting industry:</a:t>
            </a:r>
          </a:p>
          <a:p>
            <a:pPr marL="171450" marR="0" indent="-171450" algn="l" defTabSz="914400" rtl="0" eaLnBrk="1" fontAlgn="auto" latinLnBrk="0" hangingPunct="1">
              <a:lnSpc>
                <a:spcPct val="90000"/>
              </a:lnSpc>
              <a:spcBef>
                <a:spcPts val="0"/>
              </a:spcBef>
              <a:spcAft>
                <a:spcPts val="0"/>
              </a:spcAft>
              <a:buClrTx/>
              <a:buSzTx/>
              <a:buFont typeface="Arial"/>
              <a:buChar char="•"/>
              <a:tabLst/>
              <a:defRPr/>
            </a:pPr>
            <a:r>
              <a:rPr lang="en-US" baseline="0" dirty="0">
                <a:ea typeface="MS PGothic" charset="0"/>
              </a:rPr>
              <a:t>the </a:t>
            </a:r>
            <a:r>
              <a:rPr lang="en-US" b="1" baseline="0" dirty="0">
                <a:ea typeface="MS PGothic" charset="0"/>
              </a:rPr>
              <a:t>UK has about 34,435 GPs </a:t>
            </a:r>
            <a:r>
              <a:rPr lang="en-US" baseline="0" dirty="0">
                <a:ea typeface="MS PGothic" charset="0"/>
              </a:rPr>
              <a:t>to take care of family health, but it has </a:t>
            </a:r>
            <a:r>
              <a:rPr lang="en-US" b="1" baseline="0" dirty="0">
                <a:ea typeface="MS PGothic" charset="0"/>
              </a:rPr>
              <a:t>more than 360,000 professionally qualified accountant</a:t>
            </a:r>
            <a:r>
              <a:rPr lang="en-US" baseline="0" dirty="0">
                <a:ea typeface="MS PGothic" charset="0"/>
              </a:rPr>
              <a:t>s – &amp; another 165,000 accountancy students are registered with UK professional bodies. According to </a:t>
            </a:r>
            <a:r>
              <a:rPr lang="en-US" baseline="0" dirty="0" err="1">
                <a:ea typeface="MS PGothic" charset="0"/>
              </a:rPr>
              <a:t>Prem</a:t>
            </a:r>
            <a:r>
              <a:rPr lang="en-US" baseline="0" dirty="0">
                <a:ea typeface="MS PGothic" charset="0"/>
              </a:rPr>
              <a:t> </a:t>
            </a:r>
            <a:r>
              <a:rPr lang="en-US" baseline="0" dirty="0" err="1">
                <a:ea typeface="MS PGothic" charset="0"/>
              </a:rPr>
              <a:t>Sikka</a:t>
            </a:r>
            <a:r>
              <a:rPr lang="en-US" baseline="0" dirty="0">
                <a:ea typeface="MS PGothic" charset="0"/>
              </a:rPr>
              <a:t> (2018) that is the highest number per capita in the world. </a:t>
            </a:r>
          </a:p>
          <a:p>
            <a:pPr marL="171450" indent="-171450">
              <a:lnSpc>
                <a:spcPct val="90000"/>
              </a:lnSpc>
              <a:buFont typeface="Arial"/>
              <a:buChar char="•"/>
            </a:pPr>
            <a:r>
              <a:rPr lang="en-US" baseline="0" dirty="0">
                <a:ea typeface="MS PGothic" charset="0"/>
              </a:rPr>
              <a:t>Not clear what benefit UK economy derives from this disproportionate no. of accountants. ‘Certainly not freedom from frauds &amp; fiddles, the production of meaningful company accounts, safe pension schemes, the absence of tax dodging or an abundance of good corporate governance.’ (</a:t>
            </a:r>
            <a:r>
              <a:rPr lang="en-US" baseline="0" dirty="0" err="1">
                <a:ea typeface="MS PGothic" charset="0"/>
              </a:rPr>
              <a:t>Sikka</a:t>
            </a:r>
            <a:r>
              <a:rPr lang="en-US" baseline="0" dirty="0">
                <a:ea typeface="MS PGothic" charset="0"/>
              </a:rPr>
              <a:t> 2018)</a:t>
            </a:r>
          </a:p>
          <a:p>
            <a:pPr marL="0" indent="0">
              <a:buFont typeface="Arial"/>
              <a:buNone/>
            </a:pPr>
            <a:endParaRPr lang="en-US" dirty="0">
              <a:ea typeface="MS PGothic" charset="0"/>
            </a:endParaRPr>
          </a:p>
          <a:p>
            <a:pPr marL="171450" indent="-171450">
              <a:buFont typeface="Arial"/>
              <a:buChar char="•"/>
            </a:pPr>
            <a:endParaRPr lang="en-US" dirty="0">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indent="-171450">
              <a:buFont typeface="Arial"/>
              <a:buChar char="•"/>
            </a:pPr>
            <a:endParaRPr lang="en-US" baseline="0" dirty="0">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a:buChar char="•"/>
            </a:pPr>
            <a:endParaRPr lang="en-US" dirty="0">
              <a:ea typeface="MS PGothic" charset="0"/>
            </a:endParaRPr>
          </a:p>
        </p:txBody>
      </p:sp>
      <p:sp>
        <p:nvSpPr>
          <p:cNvPr id="4096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1200">
                <a:solidFill>
                  <a:schemeClr val="tx1"/>
                </a:solidFill>
                <a:latin typeface="Arial" charset="0"/>
                <a:ea typeface="MS PGothic" charset="0"/>
                <a:cs typeface="Arial" charset="0"/>
              </a:defRPr>
            </a:lvl1pPr>
            <a:lvl2pPr marL="742950" indent="-285750" defTabSz="955675">
              <a:defRPr sz="1200">
                <a:solidFill>
                  <a:schemeClr val="tx1"/>
                </a:solidFill>
                <a:latin typeface="Arial" charset="0"/>
                <a:ea typeface="Arial" charset="0"/>
                <a:cs typeface="Arial" charset="0"/>
              </a:defRPr>
            </a:lvl2pPr>
            <a:lvl3pPr marL="1143000" indent="-228600" defTabSz="955675">
              <a:defRPr sz="1200">
                <a:solidFill>
                  <a:schemeClr val="tx1"/>
                </a:solidFill>
                <a:latin typeface="Arial" charset="0"/>
                <a:ea typeface="Arial" charset="0"/>
                <a:cs typeface="Arial" charset="0"/>
              </a:defRPr>
            </a:lvl3pPr>
            <a:lvl4pPr marL="1600200" indent="-228600" defTabSz="955675">
              <a:defRPr sz="1200">
                <a:solidFill>
                  <a:schemeClr val="tx1"/>
                </a:solidFill>
                <a:latin typeface="Arial" charset="0"/>
                <a:ea typeface="Arial" charset="0"/>
                <a:cs typeface="Arial" charset="0"/>
              </a:defRPr>
            </a:lvl4pPr>
            <a:lvl5pPr marL="2057400" indent="-228600" defTabSz="955675">
              <a:defRPr sz="1200">
                <a:solidFill>
                  <a:schemeClr val="tx1"/>
                </a:solidFill>
                <a:latin typeface="Arial" charset="0"/>
                <a:ea typeface="Arial" charset="0"/>
                <a:cs typeface="Arial" charset="0"/>
              </a:defRPr>
            </a:lvl5pPr>
            <a:lvl6pPr marL="2514600" indent="-228600" defTabSz="955675"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55675"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55675"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55675" eaLnBrk="0" fontAlgn="base" hangingPunct="0">
              <a:spcBef>
                <a:spcPct val="30000"/>
              </a:spcBef>
              <a:spcAft>
                <a:spcPct val="0"/>
              </a:spcAft>
              <a:defRPr sz="1200">
                <a:solidFill>
                  <a:schemeClr val="tx1"/>
                </a:solidFill>
                <a:latin typeface="Arial" charset="0"/>
                <a:ea typeface="Arial" charset="0"/>
                <a:cs typeface="Arial" charset="0"/>
              </a:defRPr>
            </a:lvl9pPr>
          </a:lstStyle>
          <a:p>
            <a:fld id="{316AE20B-FC6D-4A40-B924-9858CD56B1E4}" type="slidenum">
              <a:rPr lang="en-US" sz="1300"/>
              <a:pPr/>
              <a:t>9</a:t>
            </a:fld>
            <a:endParaRPr 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NZ" dirty="0"/>
              <a:t>Other International Ranking Agencies – OECD and PISA</a:t>
            </a:r>
          </a:p>
          <a:p>
            <a:endParaRPr lang="en-NZ" dirty="0"/>
          </a:p>
          <a:p>
            <a:r>
              <a:rPr lang="en-GB" dirty="0">
                <a:ea typeface="MS PGothic" charset="0"/>
              </a:rPr>
              <a:t>The OECD is notable as an international agency that produces </a:t>
            </a:r>
            <a:r>
              <a:rPr lang="en-GB" i="1" dirty="0">
                <a:ea typeface="MS PGothic" charset="0"/>
              </a:rPr>
              <a:t> Education at a Glance</a:t>
            </a:r>
            <a:r>
              <a:rPr lang="en-GB" dirty="0">
                <a:ea typeface="MS PGothic" charset="0"/>
              </a:rPr>
              <a:t> and </a:t>
            </a:r>
            <a:r>
              <a:rPr lang="en-GB" i="1" dirty="0">
                <a:ea typeface="MS PGothic" charset="0"/>
              </a:rPr>
              <a:t>PISA </a:t>
            </a:r>
            <a:r>
              <a:rPr lang="en-GB" dirty="0">
                <a:ea typeface="MS PGothic" charset="0"/>
              </a:rPr>
              <a:t>ranking which governments take extremely seriously and use to shape their policies</a:t>
            </a:r>
            <a:endParaRPr lang="en-US" dirty="0"/>
          </a:p>
        </p:txBody>
      </p:sp>
      <p:sp>
        <p:nvSpPr>
          <p:cNvPr id="4" name="Slide Number Placeholder 3"/>
          <p:cNvSpPr>
            <a:spLocks noGrp="1"/>
          </p:cNvSpPr>
          <p:nvPr>
            <p:ph type="sldNum" sz="quarter" idx="10"/>
          </p:nvPr>
        </p:nvSpPr>
        <p:spPr/>
        <p:txBody>
          <a:bodyPr/>
          <a:lstStyle/>
          <a:p>
            <a:fld id="{B67C31C4-3B6C-4BF6-BB61-465CB0EC8577}" type="slidenum">
              <a:rPr lang="en-NZ" smtClean="0"/>
              <a:t>10</a:t>
            </a:fld>
            <a:endParaRPr lang="en-NZ"/>
          </a:p>
        </p:txBody>
      </p:sp>
    </p:spTree>
    <p:extLst>
      <p:ext uri="{BB962C8B-B14F-4D97-AF65-F5344CB8AC3E}">
        <p14:creationId xmlns:p14="http://schemas.microsoft.com/office/powerpoint/2010/main" val="415744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3B002C66-C082-4BEF-BEEF-4CE52EA28049}" type="datetimeFigureOut">
              <a:rPr lang="en-NZ" smtClean="0"/>
              <a:t>7/06/24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D2745D0-C02F-4945-9141-AF73C5280936}" type="slidenum">
              <a:rPr lang="en-NZ" smtClean="0"/>
              <a:t>‹#›</a:t>
            </a:fld>
            <a:endParaRPr lang="en-NZ"/>
          </a:p>
        </p:txBody>
      </p:sp>
    </p:spTree>
    <p:extLst>
      <p:ext uri="{BB962C8B-B14F-4D97-AF65-F5344CB8AC3E}">
        <p14:creationId xmlns:p14="http://schemas.microsoft.com/office/powerpoint/2010/main" val="144759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3B002C66-C082-4BEF-BEEF-4CE52EA28049}" type="datetimeFigureOut">
              <a:rPr lang="en-NZ" smtClean="0"/>
              <a:t>7/06/24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D2745D0-C02F-4945-9141-AF73C5280936}" type="slidenum">
              <a:rPr lang="en-NZ" smtClean="0"/>
              <a:t>‹#›</a:t>
            </a:fld>
            <a:endParaRPr lang="en-NZ"/>
          </a:p>
        </p:txBody>
      </p:sp>
    </p:spTree>
    <p:extLst>
      <p:ext uri="{BB962C8B-B14F-4D97-AF65-F5344CB8AC3E}">
        <p14:creationId xmlns:p14="http://schemas.microsoft.com/office/powerpoint/2010/main" val="230555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3B002C66-C082-4BEF-BEEF-4CE52EA28049}" type="datetimeFigureOut">
              <a:rPr lang="en-NZ" smtClean="0"/>
              <a:t>7/06/24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D2745D0-C02F-4945-9141-AF73C5280936}" type="slidenum">
              <a:rPr lang="en-NZ" smtClean="0"/>
              <a:t>‹#›</a:t>
            </a:fld>
            <a:endParaRPr lang="en-NZ"/>
          </a:p>
        </p:txBody>
      </p:sp>
    </p:spTree>
    <p:extLst>
      <p:ext uri="{BB962C8B-B14F-4D97-AF65-F5344CB8AC3E}">
        <p14:creationId xmlns:p14="http://schemas.microsoft.com/office/powerpoint/2010/main" val="37530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3B002C66-C082-4BEF-BEEF-4CE52EA28049}" type="datetimeFigureOut">
              <a:rPr lang="en-NZ" smtClean="0"/>
              <a:t>7/06/24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D2745D0-C02F-4945-9141-AF73C5280936}" type="slidenum">
              <a:rPr lang="en-NZ" smtClean="0"/>
              <a:t>‹#›</a:t>
            </a:fld>
            <a:endParaRPr lang="en-NZ"/>
          </a:p>
        </p:txBody>
      </p:sp>
    </p:spTree>
    <p:extLst>
      <p:ext uri="{BB962C8B-B14F-4D97-AF65-F5344CB8AC3E}">
        <p14:creationId xmlns:p14="http://schemas.microsoft.com/office/powerpoint/2010/main" val="178448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02C66-C082-4BEF-BEEF-4CE52EA28049}" type="datetimeFigureOut">
              <a:rPr lang="en-NZ" smtClean="0"/>
              <a:t>7/06/24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D2745D0-C02F-4945-9141-AF73C5280936}" type="slidenum">
              <a:rPr lang="en-NZ" smtClean="0"/>
              <a:t>‹#›</a:t>
            </a:fld>
            <a:endParaRPr lang="en-NZ"/>
          </a:p>
        </p:txBody>
      </p:sp>
    </p:spTree>
    <p:extLst>
      <p:ext uri="{BB962C8B-B14F-4D97-AF65-F5344CB8AC3E}">
        <p14:creationId xmlns:p14="http://schemas.microsoft.com/office/powerpoint/2010/main" val="164371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3B002C66-C082-4BEF-BEEF-4CE52EA28049}" type="datetimeFigureOut">
              <a:rPr lang="en-NZ" smtClean="0"/>
              <a:t>7/06/24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D2745D0-C02F-4945-9141-AF73C5280936}" type="slidenum">
              <a:rPr lang="en-NZ" smtClean="0"/>
              <a:t>‹#›</a:t>
            </a:fld>
            <a:endParaRPr lang="en-NZ"/>
          </a:p>
        </p:txBody>
      </p:sp>
    </p:spTree>
    <p:extLst>
      <p:ext uri="{BB962C8B-B14F-4D97-AF65-F5344CB8AC3E}">
        <p14:creationId xmlns:p14="http://schemas.microsoft.com/office/powerpoint/2010/main" val="2241375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3B002C66-C082-4BEF-BEEF-4CE52EA28049}" type="datetimeFigureOut">
              <a:rPr lang="en-NZ" smtClean="0"/>
              <a:t>7/06/24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D2745D0-C02F-4945-9141-AF73C5280936}" type="slidenum">
              <a:rPr lang="en-NZ" smtClean="0"/>
              <a:t>‹#›</a:t>
            </a:fld>
            <a:endParaRPr lang="en-NZ"/>
          </a:p>
        </p:txBody>
      </p:sp>
    </p:spTree>
    <p:extLst>
      <p:ext uri="{BB962C8B-B14F-4D97-AF65-F5344CB8AC3E}">
        <p14:creationId xmlns:p14="http://schemas.microsoft.com/office/powerpoint/2010/main" val="350651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3B002C66-C082-4BEF-BEEF-4CE52EA28049}" type="datetimeFigureOut">
              <a:rPr lang="en-NZ" smtClean="0"/>
              <a:t>7/06/24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D2745D0-C02F-4945-9141-AF73C5280936}" type="slidenum">
              <a:rPr lang="en-NZ" smtClean="0"/>
              <a:t>‹#›</a:t>
            </a:fld>
            <a:endParaRPr lang="en-NZ"/>
          </a:p>
        </p:txBody>
      </p:sp>
    </p:spTree>
    <p:extLst>
      <p:ext uri="{BB962C8B-B14F-4D97-AF65-F5344CB8AC3E}">
        <p14:creationId xmlns:p14="http://schemas.microsoft.com/office/powerpoint/2010/main" val="63030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02C66-C082-4BEF-BEEF-4CE52EA28049}" type="datetimeFigureOut">
              <a:rPr lang="en-NZ" smtClean="0"/>
              <a:t>7/06/24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D2745D0-C02F-4945-9141-AF73C5280936}" type="slidenum">
              <a:rPr lang="en-NZ" smtClean="0"/>
              <a:t>‹#›</a:t>
            </a:fld>
            <a:endParaRPr lang="en-NZ"/>
          </a:p>
        </p:txBody>
      </p:sp>
    </p:spTree>
    <p:extLst>
      <p:ext uri="{BB962C8B-B14F-4D97-AF65-F5344CB8AC3E}">
        <p14:creationId xmlns:p14="http://schemas.microsoft.com/office/powerpoint/2010/main" val="280830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02C66-C082-4BEF-BEEF-4CE52EA28049}" type="datetimeFigureOut">
              <a:rPr lang="en-NZ" smtClean="0"/>
              <a:t>7/06/24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D2745D0-C02F-4945-9141-AF73C5280936}" type="slidenum">
              <a:rPr lang="en-NZ" smtClean="0"/>
              <a:t>‹#›</a:t>
            </a:fld>
            <a:endParaRPr lang="en-NZ"/>
          </a:p>
        </p:txBody>
      </p:sp>
    </p:spTree>
    <p:extLst>
      <p:ext uri="{BB962C8B-B14F-4D97-AF65-F5344CB8AC3E}">
        <p14:creationId xmlns:p14="http://schemas.microsoft.com/office/powerpoint/2010/main" val="33313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02C66-C082-4BEF-BEEF-4CE52EA28049}" type="datetimeFigureOut">
              <a:rPr lang="en-NZ" smtClean="0"/>
              <a:t>7/06/24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D2745D0-C02F-4945-9141-AF73C5280936}" type="slidenum">
              <a:rPr lang="en-NZ" smtClean="0"/>
              <a:t>‹#›</a:t>
            </a:fld>
            <a:endParaRPr lang="en-NZ"/>
          </a:p>
        </p:txBody>
      </p:sp>
    </p:spTree>
    <p:extLst>
      <p:ext uri="{BB962C8B-B14F-4D97-AF65-F5344CB8AC3E}">
        <p14:creationId xmlns:p14="http://schemas.microsoft.com/office/powerpoint/2010/main" val="379713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02C66-C082-4BEF-BEEF-4CE52EA28049}" type="datetimeFigureOut">
              <a:rPr lang="en-NZ" smtClean="0"/>
              <a:t>7/06/24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745D0-C02F-4945-9141-AF73C5280936}" type="slidenum">
              <a:rPr lang="en-NZ" smtClean="0"/>
              <a:t>‹#›</a:t>
            </a:fld>
            <a:endParaRPr lang="en-NZ"/>
          </a:p>
        </p:txBody>
      </p:sp>
    </p:spTree>
    <p:extLst>
      <p:ext uri="{BB962C8B-B14F-4D97-AF65-F5344CB8AC3E}">
        <p14:creationId xmlns:p14="http://schemas.microsoft.com/office/powerpoint/2010/main" val="2771326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21.jpeg"/><Relationship Id="rId7" Type="http://schemas.openxmlformats.org/officeDocument/2006/relationships/customXml" Target="../ink/ink7.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ustomXml" Target="../ink/ink6.xml"/><Relationship Id="rId5" Type="http://schemas.openxmlformats.org/officeDocument/2006/relationships/image" Target="../media/image21.png"/><Relationship Id="rId4" Type="http://schemas.openxmlformats.org/officeDocument/2006/relationships/customXml" Target="../ink/ink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general%20motors%20pinto%20malibu%20crash&amp;source=images&amp;cd=&amp;docid=lZPH2p7Dk8leQM&amp;tbnid=i4_D3zXrM85PdM:&amp;ved=&amp;url=http://failsafebydesign.com/tag/punitive-damages/&amp;ei=tXqWUu-NG6m7yAPS4IGYAg&amp;bvm=bv.57155469,d.bGQ&amp;psig=AFQjCNGz_am-g1QqUnb7j2Pk9gamA9tH4Q&amp;ust=1385679925980787"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deloitte.com/view/en_GX/global/services/audit/index.htm" TargetMode="External"/><Relationship Id="rId7" Type="http://schemas.openxmlformats.org/officeDocument/2006/relationships/hyperlink" Target="http://www.deloitte.com/view/en_GX/global/services/tax/index.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deloitte.com/view/en_GX/global/services/ers/index.htm" TargetMode="External"/><Relationship Id="rId11" Type="http://schemas.openxmlformats.org/officeDocument/2006/relationships/image" Target="../media/image18.tiff"/><Relationship Id="rId5" Type="http://schemas.openxmlformats.org/officeDocument/2006/relationships/hyperlink" Target="http://www.deloitte.com/view/en_GX/global/services/financial-advisory/index.htm" TargetMode="External"/><Relationship Id="rId10" Type="http://schemas.openxmlformats.org/officeDocument/2006/relationships/image" Target="../media/image17.jpeg"/><Relationship Id="rId4" Type="http://schemas.openxmlformats.org/officeDocument/2006/relationships/hyperlink" Target="http://www.deloitte.com/view/en_GX/global/services/consulting/index.htm" TargetMode="Externa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9.png"/><Relationship Id="rId7"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ustomXml" Target="../ink/ink1.xml"/><Relationship Id="rId10" Type="http://schemas.openxmlformats.org/officeDocument/2006/relationships/customXml" Target="../ink/ink4.xml"/><Relationship Id="rId4" Type="http://schemas.openxmlformats.org/officeDocument/2006/relationships/image" Target="../media/image20.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98BBA-D888-17F9-3ECB-B39CB2CFEDCC}"/>
              </a:ext>
            </a:extLst>
          </p:cNvPr>
          <p:cNvSpPr>
            <a:spLocks noGrp="1"/>
          </p:cNvSpPr>
          <p:nvPr>
            <p:ph type="title"/>
          </p:nvPr>
        </p:nvSpPr>
        <p:spPr>
          <a:xfrm>
            <a:off x="251520" y="404664"/>
            <a:ext cx="8219256" cy="1773488"/>
          </a:xfrm>
        </p:spPr>
        <p:txBody>
          <a:bodyPr>
            <a:normAutofit fontScale="90000"/>
          </a:bodyPr>
          <a:lstStyle/>
          <a:p>
            <a:br>
              <a:rPr lang="en-US" dirty="0"/>
            </a:br>
            <a:r>
              <a:rPr lang="en-US" sz="4000" dirty="0"/>
              <a:t>Audit Culture: How Indicators and Rankings are Reshaping the World</a:t>
            </a:r>
            <a:br>
              <a:rPr lang="en-US" sz="4000" dirty="0"/>
            </a:br>
            <a:br>
              <a:rPr lang="en-US" dirty="0"/>
            </a:br>
            <a:endParaRPr lang="en-US" dirty="0"/>
          </a:p>
        </p:txBody>
      </p:sp>
      <p:pic>
        <p:nvPicPr>
          <p:cNvPr id="5" name="Picture 2" descr="Audit Culture">
            <a:extLst>
              <a:ext uri="{FF2B5EF4-FFF2-40B4-BE49-F238E27FC236}">
                <a16:creationId xmlns:a16="http://schemas.microsoft.com/office/drawing/2014/main" id="{313898ED-2B43-9BBC-C26C-930168771B8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87624" y="2482642"/>
            <a:ext cx="2592288" cy="39995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D8845FA-9AB2-72AB-9795-5443221935F9}"/>
              </a:ext>
            </a:extLst>
          </p:cNvPr>
          <p:cNvSpPr txBox="1"/>
          <p:nvPr/>
        </p:nvSpPr>
        <p:spPr>
          <a:xfrm>
            <a:off x="4355053" y="2852936"/>
            <a:ext cx="4320480" cy="2304257"/>
          </a:xfrm>
          <a:prstGeom prst="rect">
            <a:avLst/>
          </a:prstGeom>
          <a:noFill/>
        </p:spPr>
        <p:txBody>
          <a:bodyPr wrap="square">
            <a:spAutoFit/>
          </a:bodyPr>
          <a:lstStyle/>
          <a:p>
            <a:r>
              <a:rPr lang="en-US" sz="2400" dirty="0" err="1"/>
              <a:t>Cris</a:t>
            </a:r>
            <a:r>
              <a:rPr lang="en-US" sz="2400" dirty="0"/>
              <a:t> Shore and Susan Wright </a:t>
            </a:r>
          </a:p>
          <a:p>
            <a:br>
              <a:rPr lang="en-US" sz="2400" dirty="0"/>
            </a:br>
            <a:r>
              <a:rPr lang="en-US" sz="2400" dirty="0"/>
              <a:t>Education Department, University of Oxford </a:t>
            </a:r>
            <a:br>
              <a:rPr lang="en-US" sz="2400" dirty="0"/>
            </a:br>
            <a:r>
              <a:rPr lang="en-US" sz="2400" dirty="0"/>
              <a:t>7 June 2024</a:t>
            </a:r>
            <a:br>
              <a:rPr lang="en-US" dirty="0"/>
            </a:br>
            <a:endParaRPr lang="en-US" dirty="0"/>
          </a:p>
        </p:txBody>
      </p:sp>
    </p:spTree>
    <p:extLst>
      <p:ext uri="{BB962C8B-B14F-4D97-AF65-F5344CB8AC3E}">
        <p14:creationId xmlns:p14="http://schemas.microsoft.com/office/powerpoint/2010/main" val="398468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6633"/>
            <a:ext cx="8229600" cy="1196975"/>
          </a:xfrm>
        </p:spPr>
        <p:txBody>
          <a:bodyPr>
            <a:normAutofit/>
          </a:bodyPr>
          <a:lstStyle/>
          <a:p>
            <a:r>
              <a:rPr lang="en-GB" sz="2400" b="1" dirty="0">
                <a:latin typeface="Arial" charset="0"/>
                <a:ea typeface="MS PGothic" charset="0"/>
                <a:cs typeface="Arial" charset="0"/>
              </a:rPr>
              <a:t>Other Ranking Organisations (&amp; Agents of Global Governance): Credit Rating Agencies &amp; OECD</a:t>
            </a:r>
          </a:p>
        </p:txBody>
      </p:sp>
      <p:sp>
        <p:nvSpPr>
          <p:cNvPr id="3" name="Content Placeholder 2"/>
          <p:cNvSpPr>
            <a:spLocks noGrp="1"/>
          </p:cNvSpPr>
          <p:nvPr>
            <p:ph sz="half" idx="1"/>
          </p:nvPr>
        </p:nvSpPr>
        <p:spPr>
          <a:xfrm>
            <a:off x="179512" y="1484783"/>
            <a:ext cx="5184576" cy="5256583"/>
          </a:xfrm>
        </p:spPr>
        <p:txBody>
          <a:bodyPr>
            <a:noAutofit/>
          </a:bodyPr>
          <a:lstStyle/>
          <a:p>
            <a:r>
              <a:rPr lang="en-NZ" sz="1800" b="1" dirty="0">
                <a:ea typeface="MS PGothic" charset="0"/>
                <a:cs typeface="Arial" charset="0"/>
              </a:rPr>
              <a:t>Credit Rating Agencies - </a:t>
            </a:r>
            <a:r>
              <a:rPr lang="en-NZ" sz="1800" dirty="0">
                <a:ea typeface="MS PGothic" charset="0"/>
                <a:cs typeface="Arial" charset="0"/>
              </a:rPr>
              <a:t>Moody, Standard and Poor, Fitch</a:t>
            </a:r>
            <a:r>
              <a:rPr lang="is-IS" sz="1800" dirty="0">
                <a:ea typeface="MS PGothic" charset="0"/>
                <a:cs typeface="Arial" charset="0"/>
              </a:rPr>
              <a:t>…</a:t>
            </a:r>
            <a:endParaRPr lang="en-NZ" sz="1800" dirty="0">
              <a:ea typeface="MS PGothic" charset="0"/>
              <a:cs typeface="Arial" charset="0"/>
            </a:endParaRPr>
          </a:p>
          <a:p>
            <a:endParaRPr lang="en-GB" sz="1800" dirty="0">
              <a:ea typeface="MS PGothic" charset="0"/>
              <a:cs typeface="Arial" charset="0"/>
            </a:endParaRPr>
          </a:p>
          <a:p>
            <a:r>
              <a:rPr lang="en-GB" sz="1800" b="1" dirty="0">
                <a:ea typeface="MS PGothic" charset="0"/>
                <a:cs typeface="Arial" charset="0"/>
              </a:rPr>
              <a:t>THE/QS </a:t>
            </a:r>
            <a:r>
              <a:rPr lang="en-GB" sz="1800" dirty="0">
                <a:ea typeface="MS PGothic" charset="0"/>
                <a:cs typeface="Arial" charset="0"/>
              </a:rPr>
              <a:t> - university ranking agencies (Innovation; Entrepreneurial; Sustainability; Impact etc)</a:t>
            </a:r>
          </a:p>
          <a:p>
            <a:endParaRPr lang="en-GB" sz="1800" b="1" dirty="0">
              <a:ea typeface="MS PGothic" charset="0"/>
              <a:cs typeface="Arial" charset="0"/>
            </a:endParaRPr>
          </a:p>
          <a:p>
            <a:r>
              <a:rPr lang="en-GB" sz="1800" b="1" dirty="0">
                <a:ea typeface="MS PGothic" charset="0"/>
                <a:cs typeface="Arial" charset="0"/>
              </a:rPr>
              <a:t>OECD </a:t>
            </a:r>
            <a:r>
              <a:rPr lang="en-GB" sz="1800" dirty="0">
                <a:ea typeface="MS PGothic" charset="0"/>
                <a:cs typeface="Arial" charset="0"/>
              </a:rPr>
              <a:t>= subscription club for world’s richest countries. </a:t>
            </a:r>
          </a:p>
          <a:p>
            <a:r>
              <a:rPr lang="en-GB" sz="1800" dirty="0">
                <a:ea typeface="MS PGothic" charset="0"/>
                <a:cs typeface="Arial" charset="0"/>
              </a:rPr>
              <a:t>Constructs statistics on members’ progress in becoming ‘knowledge economies’ </a:t>
            </a:r>
          </a:p>
          <a:p>
            <a:r>
              <a:rPr lang="en-GB" sz="1800" dirty="0">
                <a:ea typeface="MS PGothic" charset="0"/>
                <a:cs typeface="Arial" charset="0"/>
              </a:rPr>
              <a:t>Programme for International Student Assessment (</a:t>
            </a:r>
            <a:r>
              <a:rPr lang="en-GB" sz="1800" b="1" dirty="0">
                <a:ea typeface="MS PGothic" charset="0"/>
                <a:cs typeface="Arial" charset="0"/>
              </a:rPr>
              <a:t>PISA</a:t>
            </a:r>
            <a:r>
              <a:rPr lang="en-GB" sz="1800" dirty="0">
                <a:ea typeface="MS PGothic" charset="0"/>
                <a:cs typeface="Arial" charset="0"/>
              </a:rPr>
              <a:t>) – assesses countries’ education systems by testing 15 year olds  </a:t>
            </a:r>
          </a:p>
          <a:p>
            <a:r>
              <a:rPr lang="en-GB" sz="1800" dirty="0">
                <a:ea typeface="MS PGothic" charset="0"/>
                <a:cs typeface="Arial" charset="0"/>
              </a:rPr>
              <a:t>OECD league tables plot how countries are going up or down</a:t>
            </a:r>
          </a:p>
        </p:txBody>
      </p:sp>
      <p:pic>
        <p:nvPicPr>
          <p:cNvPr id="21508" name="Content Placeholder 5" descr="http://www.anexcellentspirit.com/wp-content/uploads/2013/01/PISA-rankings-within-OECD-001-e1357728472219.jp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60581" y="1340768"/>
            <a:ext cx="3303908" cy="4824536"/>
          </a:xfr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8D550A8-0C2B-63B9-B1A0-F9AB7D32C0D2}"/>
                  </a:ext>
                </a:extLst>
              </p14:cNvPr>
              <p14:cNvContentPartPr/>
              <p14:nvPr/>
            </p14:nvContentPartPr>
            <p14:xfrm>
              <a:off x="2299869" y="2887627"/>
              <a:ext cx="360" cy="360"/>
            </p14:xfrm>
          </p:contentPart>
        </mc:Choice>
        <mc:Fallback xmlns="">
          <p:pic>
            <p:nvPicPr>
              <p:cNvPr id="2" name="Ink 1">
                <a:extLst>
                  <a:ext uri="{FF2B5EF4-FFF2-40B4-BE49-F238E27FC236}">
                    <a16:creationId xmlns:a16="http://schemas.microsoft.com/office/drawing/2014/main" id="{B8D550A8-0C2B-63B9-B1A0-F9AB7D32C0D2}"/>
                  </a:ext>
                </a:extLst>
              </p:cNvPr>
              <p:cNvPicPr/>
              <p:nvPr/>
            </p:nvPicPr>
            <p:blipFill>
              <a:blip r:embed="rId5"/>
              <a:stretch>
                <a:fillRect/>
              </a:stretch>
            </p:blipFill>
            <p:spPr>
              <a:xfrm>
                <a:off x="2291229" y="28789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663768D-6B46-660D-3D29-2059EA046E86}"/>
                  </a:ext>
                </a:extLst>
              </p14:cNvPr>
              <p14:cNvContentPartPr/>
              <p14:nvPr/>
            </p14:nvContentPartPr>
            <p14:xfrm>
              <a:off x="709749" y="2632027"/>
              <a:ext cx="360" cy="360"/>
            </p14:xfrm>
          </p:contentPart>
        </mc:Choice>
        <mc:Fallback xmlns="">
          <p:pic>
            <p:nvPicPr>
              <p:cNvPr id="4" name="Ink 3">
                <a:extLst>
                  <a:ext uri="{FF2B5EF4-FFF2-40B4-BE49-F238E27FC236}">
                    <a16:creationId xmlns:a16="http://schemas.microsoft.com/office/drawing/2014/main" id="{7663768D-6B46-660D-3D29-2059EA046E86}"/>
                  </a:ext>
                </a:extLst>
              </p:cNvPr>
              <p:cNvPicPr/>
              <p:nvPr/>
            </p:nvPicPr>
            <p:blipFill>
              <a:blip r:embed="rId5"/>
              <a:stretch>
                <a:fillRect/>
              </a:stretch>
            </p:blipFill>
            <p:spPr>
              <a:xfrm>
                <a:off x="700749" y="26233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D36B6580-3511-274F-29C1-B3503B1EA45F}"/>
                  </a:ext>
                </a:extLst>
              </p14:cNvPr>
              <p14:cNvContentPartPr/>
              <p14:nvPr/>
            </p14:nvContentPartPr>
            <p14:xfrm>
              <a:off x="1412109" y="1545907"/>
              <a:ext cx="360" cy="360"/>
            </p14:xfrm>
          </p:contentPart>
        </mc:Choice>
        <mc:Fallback xmlns="">
          <p:pic>
            <p:nvPicPr>
              <p:cNvPr id="5" name="Ink 4">
                <a:extLst>
                  <a:ext uri="{FF2B5EF4-FFF2-40B4-BE49-F238E27FC236}">
                    <a16:creationId xmlns:a16="http://schemas.microsoft.com/office/drawing/2014/main" id="{D36B6580-3511-274F-29C1-B3503B1EA45F}"/>
                  </a:ext>
                </a:extLst>
              </p:cNvPr>
              <p:cNvPicPr/>
              <p:nvPr/>
            </p:nvPicPr>
            <p:blipFill>
              <a:blip r:embed="rId5"/>
              <a:stretch>
                <a:fillRect/>
              </a:stretch>
            </p:blipFill>
            <p:spPr>
              <a:xfrm>
                <a:off x="1403469" y="15372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46086D65-F2C1-CB98-0272-FEB33EF638D5}"/>
                  </a:ext>
                </a:extLst>
              </p14:cNvPr>
              <p14:cNvContentPartPr/>
              <p14:nvPr/>
            </p14:nvContentPartPr>
            <p14:xfrm>
              <a:off x="919629" y="3776467"/>
              <a:ext cx="360" cy="360"/>
            </p14:xfrm>
          </p:contentPart>
        </mc:Choice>
        <mc:Fallback xmlns="">
          <p:pic>
            <p:nvPicPr>
              <p:cNvPr id="6" name="Ink 5">
                <a:extLst>
                  <a:ext uri="{FF2B5EF4-FFF2-40B4-BE49-F238E27FC236}">
                    <a16:creationId xmlns:a16="http://schemas.microsoft.com/office/drawing/2014/main" id="{46086D65-F2C1-CB98-0272-FEB33EF638D5}"/>
                  </a:ext>
                </a:extLst>
              </p:cNvPr>
              <p:cNvPicPr/>
              <p:nvPr/>
            </p:nvPicPr>
            <p:blipFill>
              <a:blip r:embed="rId5"/>
              <a:stretch>
                <a:fillRect/>
              </a:stretch>
            </p:blipFill>
            <p:spPr>
              <a:xfrm>
                <a:off x="910989" y="3767467"/>
                <a:ext cx="18000" cy="18000"/>
              </a:xfrm>
              <a:prstGeom prst="rect">
                <a:avLst/>
              </a:prstGeom>
            </p:spPr>
          </p:pic>
        </mc:Fallback>
      </mc:AlternateContent>
    </p:spTree>
    <p:extLst>
      <p:ext uri="{BB962C8B-B14F-4D97-AF65-F5344CB8AC3E}">
        <p14:creationId xmlns:p14="http://schemas.microsoft.com/office/powerpoint/2010/main" val="1373857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35E924-894C-A294-CB33-1C59FA881CC4}"/>
              </a:ext>
            </a:extLst>
          </p:cNvPr>
          <p:cNvSpPr>
            <a:spLocks noGrp="1"/>
          </p:cNvSpPr>
          <p:nvPr>
            <p:ph type="title"/>
          </p:nvPr>
        </p:nvSpPr>
        <p:spPr/>
        <p:txBody>
          <a:bodyPr>
            <a:normAutofit/>
          </a:bodyPr>
          <a:lstStyle/>
          <a:p>
            <a:r>
              <a:rPr lang="en-US" sz="3200" dirty="0"/>
              <a:t>Other Beneficiaries: Management consultants, PPP brokers, venture capitalists, private finance</a:t>
            </a:r>
          </a:p>
        </p:txBody>
      </p:sp>
      <p:pic>
        <p:nvPicPr>
          <p:cNvPr id="5" name="Content Placeholder 4">
            <a:extLst>
              <a:ext uri="{FF2B5EF4-FFF2-40B4-BE49-F238E27FC236}">
                <a16:creationId xmlns:a16="http://schemas.microsoft.com/office/drawing/2014/main" id="{0B57AEB1-9E7C-E8AB-B28B-62FA72CE46FA}"/>
              </a:ext>
            </a:extLst>
          </p:cNvPr>
          <p:cNvPicPr>
            <a:picLocks noGrp="1" noChangeAspect="1"/>
          </p:cNvPicPr>
          <p:nvPr>
            <p:ph idx="1"/>
          </p:nvPr>
        </p:nvPicPr>
        <p:blipFill>
          <a:blip r:embed="rId2"/>
          <a:stretch>
            <a:fillRect/>
          </a:stretch>
        </p:blipFill>
        <p:spPr>
          <a:xfrm>
            <a:off x="1667488" y="1600200"/>
            <a:ext cx="6504912" cy="5068147"/>
          </a:xfrm>
          <a:prstGeom prst="rect">
            <a:avLst/>
          </a:prstGeom>
        </p:spPr>
      </p:pic>
    </p:spTree>
    <p:extLst>
      <p:ext uri="{BB962C8B-B14F-4D97-AF65-F5344CB8AC3E}">
        <p14:creationId xmlns:p14="http://schemas.microsoft.com/office/powerpoint/2010/main" val="407674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E3D43-940A-9BB7-9DF3-483EA455FEB7}"/>
              </a:ext>
            </a:extLst>
          </p:cNvPr>
          <p:cNvSpPr>
            <a:spLocks noGrp="1"/>
          </p:cNvSpPr>
          <p:nvPr>
            <p:ph type="title"/>
          </p:nvPr>
        </p:nvSpPr>
        <p:spPr/>
        <p:txBody>
          <a:bodyPr/>
          <a:lstStyle/>
          <a:p>
            <a:r>
              <a:rPr lang="en-US"/>
              <a:t>5: Who Loses?</a:t>
            </a:r>
            <a:endParaRPr lang="en-US" dirty="0"/>
          </a:p>
        </p:txBody>
      </p:sp>
      <p:sp>
        <p:nvSpPr>
          <p:cNvPr id="3" name="Content Placeholder 2">
            <a:extLst>
              <a:ext uri="{FF2B5EF4-FFF2-40B4-BE49-F238E27FC236}">
                <a16:creationId xmlns:a16="http://schemas.microsoft.com/office/drawing/2014/main" id="{55FF6EFE-3FAD-CACF-4418-0DDD0BD45594}"/>
              </a:ext>
            </a:extLst>
          </p:cNvPr>
          <p:cNvSpPr>
            <a:spLocks noGrp="1"/>
          </p:cNvSpPr>
          <p:nvPr>
            <p:ph sz="half" idx="1"/>
          </p:nvPr>
        </p:nvSpPr>
        <p:spPr/>
        <p:txBody>
          <a:bodyPr>
            <a:normAutofit/>
          </a:bodyPr>
          <a:lstStyle/>
          <a:p>
            <a:pPr marL="0" indent="0">
              <a:buNone/>
            </a:pPr>
            <a:r>
              <a:rPr lang="en-US" dirty="0"/>
              <a:t>1: Professionals: </a:t>
            </a:r>
          </a:p>
          <a:p>
            <a:pPr marL="0" indent="0">
              <a:buNone/>
            </a:pPr>
            <a:endParaRPr lang="en-US" dirty="0"/>
          </a:p>
          <a:p>
            <a:r>
              <a:rPr lang="en-US" sz="2200" dirty="0"/>
              <a:t>HE Case Study - story of Marina Warner</a:t>
            </a:r>
          </a:p>
          <a:p>
            <a:pPr marL="0" indent="0">
              <a:buNone/>
            </a:pPr>
            <a:endParaRPr lang="en-US" dirty="0"/>
          </a:p>
          <a:p>
            <a:pPr marL="0" indent="0">
              <a:buNone/>
            </a:pPr>
            <a:r>
              <a:rPr lang="en-US" dirty="0"/>
              <a:t>2: Public sector organizations &amp; the public </a:t>
            </a:r>
          </a:p>
          <a:p>
            <a:pPr marL="0" indent="0">
              <a:buNone/>
            </a:pPr>
            <a:endParaRPr lang="en-US" sz="1800" dirty="0"/>
          </a:p>
          <a:p>
            <a:r>
              <a:rPr lang="en-GB" sz="2200" kern="100" dirty="0">
                <a:effectLst/>
                <a:latin typeface="Aptos" panose="020B0004020202020204" pitchFamily="34" charset="0"/>
                <a:ea typeface="Aptos" panose="020B0004020202020204" pitchFamily="34" charset="0"/>
                <a:cs typeface="Times New Roman" panose="02020603050405020304" pitchFamily="18" charset="0"/>
              </a:rPr>
              <a:t>Academy schools case study</a:t>
            </a:r>
          </a:p>
          <a:p>
            <a:pPr marL="0" indent="0">
              <a:buNone/>
            </a:pPr>
            <a:endParaRPr lang="en-US" dirty="0"/>
          </a:p>
        </p:txBody>
      </p:sp>
      <p:pic>
        <p:nvPicPr>
          <p:cNvPr id="1026" name="Picture 2" descr="Interview with Marina Warner | Holbergprisen">
            <a:extLst>
              <a:ext uri="{FF2B5EF4-FFF2-40B4-BE49-F238E27FC236}">
                <a16:creationId xmlns:a16="http://schemas.microsoft.com/office/drawing/2014/main" id="{2DE65DB9-C940-DD4F-C8F6-BD354A08746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92080" y="1303343"/>
            <a:ext cx="3017564" cy="1996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ur schools should be in public hands">
            <a:extLst>
              <a:ext uri="{FF2B5EF4-FFF2-40B4-BE49-F238E27FC236}">
                <a16:creationId xmlns:a16="http://schemas.microsoft.com/office/drawing/2014/main" id="{08CF6427-E616-3801-F1B8-E4E03D2FF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214" y="4919636"/>
            <a:ext cx="3832076" cy="19160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e University Rankings Biased (2022)?">
            <a:extLst>
              <a:ext uri="{FF2B5EF4-FFF2-40B4-BE49-F238E27FC236}">
                <a16:creationId xmlns:a16="http://schemas.microsoft.com/office/drawing/2014/main" id="{99583C8F-EE9A-C52D-FF16-A534A7819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430326"/>
            <a:ext cx="2088232" cy="143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237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1FEF-1FBA-7E0F-A1A6-D54CD797102C}"/>
              </a:ext>
            </a:extLst>
          </p:cNvPr>
          <p:cNvSpPr>
            <a:spLocks noGrp="1"/>
          </p:cNvSpPr>
          <p:nvPr>
            <p:ph type="title"/>
          </p:nvPr>
        </p:nvSpPr>
        <p:spPr/>
        <p:txBody>
          <a:bodyPr>
            <a:noAutofit/>
          </a:bodyPr>
          <a:lstStyle/>
          <a:p>
            <a:r>
              <a:rPr lang="en-GB" sz="4000" kern="100" dirty="0">
                <a:effectLst/>
                <a:latin typeface="Aptos" panose="020B0004020202020204" pitchFamily="34" charset="0"/>
                <a:ea typeface="Aptos" panose="020B0004020202020204" pitchFamily="34" charset="0"/>
                <a:cs typeface="Times New Roman" panose="02020603050405020304" pitchFamily="18" charset="0"/>
              </a:rPr>
              <a:t>6: The Way Forward: changes needed on four scales</a:t>
            </a:r>
            <a:endParaRPr lang="en-US" sz="4000" dirty="0"/>
          </a:p>
        </p:txBody>
      </p:sp>
      <p:sp>
        <p:nvSpPr>
          <p:cNvPr id="3" name="Content Placeholder 2">
            <a:extLst>
              <a:ext uri="{FF2B5EF4-FFF2-40B4-BE49-F238E27FC236}">
                <a16:creationId xmlns:a16="http://schemas.microsoft.com/office/drawing/2014/main" id="{DC53BB9F-D00F-3CC5-3F41-53E59B645198}"/>
              </a:ext>
            </a:extLst>
          </p:cNvPr>
          <p:cNvSpPr>
            <a:spLocks noGrp="1"/>
          </p:cNvSpPr>
          <p:nvPr>
            <p:ph sz="half" idx="1"/>
          </p:nvPr>
        </p:nvSpPr>
        <p:spPr/>
        <p:txBody>
          <a:bodyPr>
            <a:normAutofit fontScale="92500" lnSpcReduction="10000"/>
          </a:bodyPr>
          <a:lstStyle/>
          <a:p>
            <a:pPr marL="0" indent="0">
              <a:buNone/>
            </a:pPr>
            <a:r>
              <a:rPr lang="en-NZ" sz="2600" dirty="0"/>
              <a:t>Other ways to assure quality, probity and accountability</a:t>
            </a:r>
            <a:br>
              <a:rPr lang="en-NZ" sz="4000" dirty="0"/>
            </a:br>
            <a:endParaRPr lang="en-US" sz="2200" dirty="0"/>
          </a:p>
          <a:p>
            <a:pPr marL="0" indent="0">
              <a:buNone/>
            </a:pPr>
            <a:r>
              <a:rPr lang="en-US" sz="2400" b="1" dirty="0"/>
              <a:t>Scale</a:t>
            </a:r>
            <a:r>
              <a:rPr lang="en-US" sz="2400" dirty="0"/>
              <a:t> </a:t>
            </a:r>
            <a:r>
              <a:rPr lang="en-US" sz="2400" b="1" dirty="0"/>
              <a:t>1</a:t>
            </a:r>
            <a:r>
              <a:rPr lang="en-US" sz="2400" dirty="0"/>
              <a:t>: </a:t>
            </a:r>
            <a:r>
              <a:rPr lang="en-US" sz="2400" i="1" dirty="0" err="1"/>
              <a:t>Mobilising</a:t>
            </a:r>
            <a:r>
              <a:rPr lang="en-US" sz="2400" i="1" dirty="0"/>
              <a:t> the agency of individuals</a:t>
            </a:r>
            <a:r>
              <a:rPr lang="en-US" sz="2200" i="1" dirty="0"/>
              <a:t>: </a:t>
            </a:r>
          </a:p>
          <a:p>
            <a:pPr marL="0" indent="0">
              <a:buNone/>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U</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sing spaces within our own purview: Anke Schwittay</a:t>
            </a:r>
          </a:p>
          <a:p>
            <a:pPr marL="0" indent="0">
              <a:buNone/>
            </a:pPr>
            <a:endParaRPr lang="en-GB" sz="2200" kern="100" dirty="0">
              <a:latin typeface="Aptos" panose="020B0004020202020204" pitchFamily="34" charset="0"/>
              <a:cs typeface="Times New Roman" panose="02020603050405020304" pitchFamily="18" charset="0"/>
            </a:endParaRPr>
          </a:p>
          <a:p>
            <a:pPr marL="0" indent="0">
              <a:buNone/>
            </a:pPr>
            <a:r>
              <a:rPr lang="en-GB" sz="2400" b="1" kern="100" dirty="0">
                <a:latin typeface="Aptos" panose="020B0004020202020204" pitchFamily="34" charset="0"/>
                <a:cs typeface="Times New Roman" panose="02020603050405020304" pitchFamily="18" charset="0"/>
              </a:rPr>
              <a:t>Scale 2:</a:t>
            </a:r>
            <a:r>
              <a:rPr lang="en-GB" sz="2400" kern="100" dirty="0">
                <a:latin typeface="Aptos" panose="020B0004020202020204" pitchFamily="34" charset="0"/>
                <a:cs typeface="Times New Roman" panose="02020603050405020304" pitchFamily="18" charset="0"/>
              </a:rPr>
              <a:t> </a:t>
            </a:r>
            <a:r>
              <a:rPr lang="en-GB" sz="2400" i="1" kern="100" dirty="0">
                <a:latin typeface="Aptos" panose="020B0004020202020204" pitchFamily="34" charset="0"/>
                <a:cs typeface="Times New Roman" panose="02020603050405020304" pitchFamily="18" charset="0"/>
              </a:rPr>
              <a:t>Whole system changes</a:t>
            </a:r>
            <a:r>
              <a:rPr lang="en-GB" sz="2400" kern="100" dirty="0">
                <a:latin typeface="Aptos" panose="020B0004020202020204" pitchFamily="34" charset="0"/>
                <a:cs typeface="Times New Roman" panose="02020603050405020304" pitchFamily="18" charset="0"/>
              </a:rPr>
              <a:t>: </a:t>
            </a:r>
          </a:p>
          <a:p>
            <a:pPr marL="0" indent="0">
              <a:buNone/>
            </a:pPr>
            <a:r>
              <a:rPr lang="en-GB" sz="2200" kern="100" dirty="0">
                <a:latin typeface="Aptos" panose="020B0004020202020204" pitchFamily="34" charset="0"/>
                <a:cs typeface="Times New Roman" panose="02020603050405020304" pitchFamily="18" charset="0"/>
              </a:rPr>
              <a:t>E.g. </a:t>
            </a:r>
            <a:r>
              <a:rPr lang="en-US" sz="2200" dirty="0"/>
              <a:t>reform of child protection in UK. From Eileen Munroe (2011) report to integrated &amp; supportive system that empowers social worker teams</a:t>
            </a:r>
          </a:p>
        </p:txBody>
      </p:sp>
      <p:pic>
        <p:nvPicPr>
          <p:cNvPr id="2050" name="Picture 2" descr="Creative Universities">
            <a:extLst>
              <a:ext uri="{FF2B5EF4-FFF2-40B4-BE49-F238E27FC236}">
                <a16:creationId xmlns:a16="http://schemas.microsoft.com/office/drawing/2014/main" id="{6F0D329C-BC18-8D94-82DE-FEB13276AC2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2160" y="1578486"/>
            <a:ext cx="1935320" cy="2899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portance of Child Protection policies">
            <a:extLst>
              <a:ext uri="{FF2B5EF4-FFF2-40B4-BE49-F238E27FC236}">
                <a16:creationId xmlns:a16="http://schemas.microsoft.com/office/drawing/2014/main" id="{090BCEC9-65DA-38A6-A027-297AADAC3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2" y="4618082"/>
            <a:ext cx="4466238" cy="175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835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4D2C7-2F9B-9EFB-00E6-29B97BF5E231}"/>
              </a:ext>
            </a:extLst>
          </p:cNvPr>
          <p:cNvSpPr>
            <a:spLocks noGrp="1"/>
          </p:cNvSpPr>
          <p:nvPr>
            <p:ph sz="half" idx="1"/>
          </p:nvPr>
        </p:nvSpPr>
        <p:spPr>
          <a:xfrm>
            <a:off x="395536" y="476672"/>
            <a:ext cx="4176464" cy="5832648"/>
          </a:xfrm>
        </p:spPr>
        <p:txBody>
          <a:bodyPr>
            <a:normAutofit/>
          </a:bodyPr>
          <a:lstStyle/>
          <a:p>
            <a:pPr marL="0" indent="0">
              <a:buNone/>
            </a:pPr>
            <a:r>
              <a:rPr lang="en-US" sz="2200" b="1" dirty="0"/>
              <a:t>Scale 3: </a:t>
            </a:r>
            <a:r>
              <a:rPr lang="en-US" sz="2200" i="1" dirty="0"/>
              <a:t>Reform the audit industry</a:t>
            </a:r>
          </a:p>
          <a:p>
            <a:pPr marL="0" indent="0">
              <a:buNone/>
            </a:pPr>
            <a:endParaRPr lang="en-US" sz="1600" dirty="0"/>
          </a:p>
          <a:p>
            <a:r>
              <a:rPr lang="en-US" sz="1600" dirty="0"/>
              <a:t>String of audit failures &amp; scandals: BHS, Patisserie Valerie, Ted Baker, </a:t>
            </a:r>
            <a:r>
              <a:rPr lang="en-US" sz="1600" dirty="0" err="1"/>
              <a:t>Wirecard</a:t>
            </a:r>
            <a:r>
              <a:rPr lang="en-US" sz="1600" dirty="0"/>
              <a:t>, Carillion …..</a:t>
            </a:r>
          </a:p>
          <a:p>
            <a:endParaRPr lang="en-US" sz="1600" dirty="0"/>
          </a:p>
          <a:p>
            <a:r>
              <a:rPr lang="en-US" sz="1600" dirty="0"/>
              <a:t>Kingman Report (2018): Brydon Report; 2019 </a:t>
            </a:r>
            <a:r>
              <a:rPr lang="en-US" sz="1600" i="1" dirty="0"/>
              <a:t>Improving Audit Quality and Effectiveness; </a:t>
            </a:r>
            <a:r>
              <a:rPr lang="en-US" sz="1600" dirty="0"/>
              <a:t>report for </a:t>
            </a:r>
            <a:r>
              <a:rPr lang="en-US" sz="1600" dirty="0" err="1"/>
              <a:t>Labour</a:t>
            </a:r>
            <a:r>
              <a:rPr lang="en-US" sz="1600" dirty="0"/>
              <a:t> Party, </a:t>
            </a:r>
            <a:r>
              <a:rPr lang="en-US" sz="1600" i="1" dirty="0"/>
              <a:t>Reforming the Audit Industry</a:t>
            </a:r>
            <a:r>
              <a:rPr lang="en-US" sz="1600" dirty="0"/>
              <a:t>; House of Commons (2019) </a:t>
            </a:r>
            <a:r>
              <a:rPr lang="en-US" sz="1600" i="1" dirty="0"/>
              <a:t>Future of Audit</a:t>
            </a:r>
            <a:r>
              <a:rPr lang="en-US" sz="1600" dirty="0"/>
              <a:t>. </a:t>
            </a:r>
          </a:p>
          <a:p>
            <a:pPr marL="0" indent="0">
              <a:buNone/>
            </a:pPr>
            <a:endParaRPr lang="en-US" sz="1600" dirty="0"/>
          </a:p>
          <a:p>
            <a:pPr marL="0" indent="0">
              <a:buNone/>
            </a:pPr>
            <a:r>
              <a:rPr lang="en-US" sz="2200" b="1" dirty="0"/>
              <a:t>Scale 4: </a:t>
            </a:r>
            <a:r>
              <a:rPr lang="en-US" sz="2200" i="1" dirty="0"/>
              <a:t>Replace audit with democratic accountability</a:t>
            </a:r>
          </a:p>
          <a:p>
            <a:pPr marL="0" indent="0">
              <a:buNone/>
            </a:pPr>
            <a:endParaRPr lang="en-US" sz="2200" i="1" dirty="0"/>
          </a:p>
          <a:p>
            <a:r>
              <a:rPr lang="en-US" sz="1600" dirty="0"/>
              <a:t>Critical, dialogic accounting: Social &amp; Environmental Accounting costs (Judy Brown); use alternative concepts and measures: greater public ‘accountability’</a:t>
            </a:r>
          </a:p>
        </p:txBody>
      </p:sp>
      <p:pic>
        <p:nvPicPr>
          <p:cNvPr id="3074" name="Picture 2" descr="Carillion collapse 'another fatcat scandal' – POLITICO">
            <a:extLst>
              <a:ext uri="{FF2B5EF4-FFF2-40B4-BE49-F238E27FC236}">
                <a16:creationId xmlns:a16="http://schemas.microsoft.com/office/drawing/2014/main" id="{B6561D3E-59DE-D557-D4EA-32043FD12F1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86659" y="161761"/>
            <a:ext cx="2056498" cy="261736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s Responsibility without ...">
            <a:extLst>
              <a:ext uri="{FF2B5EF4-FFF2-40B4-BE49-F238E27FC236}">
                <a16:creationId xmlns:a16="http://schemas.microsoft.com/office/drawing/2014/main" id="{ABDAC6EE-3D9D-75F0-44B2-399EAF734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309" y="4509120"/>
            <a:ext cx="4076700" cy="19939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ree in four audit reports failed to ...">
            <a:extLst>
              <a:ext uri="{FF2B5EF4-FFF2-40B4-BE49-F238E27FC236}">
                <a16:creationId xmlns:a16="http://schemas.microsoft.com/office/drawing/2014/main" id="{876D8576-007B-6483-07ED-A6E109479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70442"/>
            <a:ext cx="2260373" cy="282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567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4D47889-C2EF-7ACE-1880-4389B64B2612}"/>
              </a:ext>
            </a:extLst>
          </p:cNvPr>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Finally</a:t>
            </a:r>
          </a:p>
        </p:txBody>
      </p:sp>
      <p:graphicFrame>
        <p:nvGraphicFramePr>
          <p:cNvPr id="8" name="Content Placeholder 5">
            <a:extLst>
              <a:ext uri="{FF2B5EF4-FFF2-40B4-BE49-F238E27FC236}">
                <a16:creationId xmlns:a16="http://schemas.microsoft.com/office/drawing/2014/main" id="{667E493F-C8CC-1363-B32D-B9C501DACB02}"/>
              </a:ext>
            </a:extLst>
          </p:cNvPr>
          <p:cNvGraphicFramePr>
            <a:graphicFrameLocks noGrp="1"/>
          </p:cNvGraphicFramePr>
          <p:nvPr>
            <p:ph idx="1"/>
            <p:extLst>
              <p:ext uri="{D42A27DB-BD31-4B8C-83A1-F6EECF244321}">
                <p14:modId xmlns:p14="http://schemas.microsoft.com/office/powerpoint/2010/main" val="410494829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246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979C5D-3026-15AE-A43E-D08FB6657A5B}"/>
              </a:ext>
            </a:extLst>
          </p:cNvPr>
          <p:cNvSpPr>
            <a:spLocks noGrp="1"/>
          </p:cNvSpPr>
          <p:nvPr>
            <p:ph type="title"/>
          </p:nvPr>
        </p:nvSpPr>
        <p:spPr/>
        <p:txBody>
          <a:bodyPr>
            <a:normAutofit/>
          </a:bodyPr>
          <a:lstStyle/>
          <a:p>
            <a:r>
              <a:rPr lang="en-US" dirty="0"/>
              <a:t>What is ‘audit culture’?</a:t>
            </a:r>
          </a:p>
        </p:txBody>
      </p:sp>
      <p:sp>
        <p:nvSpPr>
          <p:cNvPr id="4" name="Content Placeholder 3">
            <a:extLst>
              <a:ext uri="{FF2B5EF4-FFF2-40B4-BE49-F238E27FC236}">
                <a16:creationId xmlns:a16="http://schemas.microsoft.com/office/drawing/2014/main" id="{B5C0791A-112A-AA31-15AF-B060FAA2521D}"/>
              </a:ext>
            </a:extLst>
          </p:cNvPr>
          <p:cNvSpPr>
            <a:spLocks noGrp="1"/>
          </p:cNvSpPr>
          <p:nvPr>
            <p:ph idx="1"/>
          </p:nvPr>
        </p:nvSpPr>
        <p:spPr>
          <a:xfrm>
            <a:off x="250240" y="1628800"/>
            <a:ext cx="6409991" cy="4752528"/>
          </a:xfrm>
        </p:spPr>
        <p:txBody>
          <a:bodyPr>
            <a:normAutofit fontScale="77500" lnSpcReduction="20000"/>
          </a:bodyPr>
          <a:lstStyle/>
          <a:p>
            <a:pPr marL="0" indent="0">
              <a:buNone/>
            </a:pPr>
            <a:endParaRPr lang="en-US" dirty="0"/>
          </a:p>
          <a:p>
            <a:pPr marL="0" indent="0">
              <a:buNone/>
            </a:pPr>
            <a:r>
              <a:rPr lang="en-US" dirty="0"/>
              <a:t>The (mis)uses of accountancy and metrics-based governance</a:t>
            </a:r>
          </a:p>
          <a:p>
            <a:pPr marL="0" indent="0">
              <a:buNone/>
            </a:pPr>
            <a:endParaRPr lang="en-US" dirty="0"/>
          </a:p>
          <a:p>
            <a:pPr>
              <a:buFontTx/>
              <a:buChar char="-"/>
            </a:pPr>
            <a:r>
              <a:rPr lang="en-US" dirty="0"/>
              <a:t>“… audit culture refers to contexts where auditing has become a central organizing principle of society, and where life and work are increasingly structured through the techniques, rationalities and language of accountancy” (p. 4)</a:t>
            </a:r>
          </a:p>
          <a:p>
            <a:pPr>
              <a:buFontTx/>
              <a:buChar char="-"/>
            </a:pPr>
            <a:endParaRPr lang="en-US" dirty="0"/>
          </a:p>
          <a:p>
            <a:pPr>
              <a:buFontTx/>
              <a:buChar char="-"/>
            </a:pPr>
            <a:r>
              <a:rPr lang="en-US" dirty="0"/>
              <a:t>Confusing accountability with accountancy</a:t>
            </a:r>
          </a:p>
          <a:p>
            <a:pPr marL="0" indent="0">
              <a:buNone/>
            </a:pPr>
            <a:endParaRPr lang="en-US" dirty="0"/>
          </a:p>
          <a:p>
            <a:pPr marL="0" indent="0">
              <a:buNone/>
            </a:pPr>
            <a:endParaRPr lang="en-US" dirty="0"/>
          </a:p>
        </p:txBody>
      </p:sp>
      <p:pic>
        <p:nvPicPr>
          <p:cNvPr id="1028" name="Picture 4" descr="Barcode Prisoner Logo PNG Vector (CDR ...">
            <a:extLst>
              <a:ext uri="{FF2B5EF4-FFF2-40B4-BE49-F238E27FC236}">
                <a16:creationId xmlns:a16="http://schemas.microsoft.com/office/drawing/2014/main" id="{96969FA7-67DF-DDA7-A91B-118CDD1C5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758" y="4341706"/>
            <a:ext cx="2006475" cy="13231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ould Your Law Firm Do an Ethics Audit ...">
            <a:extLst>
              <a:ext uri="{FF2B5EF4-FFF2-40B4-BE49-F238E27FC236}">
                <a16:creationId xmlns:a16="http://schemas.microsoft.com/office/drawing/2014/main" id="{C12FF8DB-6901-967B-445C-4B6E4B0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136" y="1193184"/>
            <a:ext cx="2530624" cy="204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215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C54FB3EE-F48A-E92D-BC86-CBFCF9F5383B}"/>
              </a:ext>
            </a:extLst>
          </p:cNvPr>
          <p:cNvSpPr>
            <a:spLocks noGrp="1"/>
          </p:cNvSpPr>
          <p:nvPr>
            <p:ph type="title"/>
          </p:nvPr>
        </p:nvSpPr>
        <p:spPr/>
        <p:txBody>
          <a:bodyPr>
            <a:normAutofit fontScale="90000"/>
          </a:bodyPr>
          <a:lstStyle/>
          <a:p>
            <a:r>
              <a:rPr lang="en-US" dirty="0"/>
              <a:t>2: Why does audit culture matter? </a:t>
            </a:r>
            <a:br>
              <a:rPr lang="en-US" dirty="0"/>
            </a:br>
            <a:br>
              <a:rPr lang="en-US" sz="2400" b="1" dirty="0"/>
            </a:br>
            <a:r>
              <a:rPr lang="en-US" sz="2400" b="1" dirty="0"/>
              <a:t>‘Costs’ of governing by numbers:  </a:t>
            </a:r>
            <a:r>
              <a:rPr lang="en-US" altLang="en-US" sz="2400" b="1" dirty="0">
                <a:ea typeface="ＭＳ Ｐゴシック" panose="020B0600070205080204" pitchFamily="34" charset="-128"/>
              </a:rPr>
              <a:t>GM’s use of Cost-benefit analysis</a:t>
            </a:r>
          </a:p>
        </p:txBody>
      </p:sp>
      <p:pic>
        <p:nvPicPr>
          <p:cNvPr id="36866" name="Picture 5">
            <a:hlinkClick r:id="rId3"/>
            <a:extLst>
              <a:ext uri="{FF2B5EF4-FFF2-40B4-BE49-F238E27FC236}">
                <a16:creationId xmlns:a16="http://schemas.microsoft.com/office/drawing/2014/main" id="{ABA2B36E-50F1-DEF5-BC44-08BF5EA7ED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854" y="1758080"/>
            <a:ext cx="4118578" cy="264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6">
            <a:extLst>
              <a:ext uri="{FF2B5EF4-FFF2-40B4-BE49-F238E27FC236}">
                <a16:creationId xmlns:a16="http://schemas.microsoft.com/office/drawing/2014/main" id="{C5DAE7EE-AD84-1D51-CB0F-05842BC492E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758080"/>
            <a:ext cx="3527057" cy="264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8">
            <a:extLst>
              <a:ext uri="{FF2B5EF4-FFF2-40B4-BE49-F238E27FC236}">
                <a16:creationId xmlns:a16="http://schemas.microsoft.com/office/drawing/2014/main" id="{94DA0E55-14B8-F04E-94DF-2C0634D5CE3B}"/>
              </a:ext>
            </a:extLst>
          </p:cNvPr>
          <p:cNvSpPr txBox="1">
            <a:spLocks noChangeArrowheads="1"/>
          </p:cNvSpPr>
          <p:nvPr/>
        </p:nvSpPr>
        <p:spPr bwMode="auto">
          <a:xfrm>
            <a:off x="396528" y="4741102"/>
            <a:ext cx="83960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GB" altLang="en-US" sz="1800" dirty="0"/>
              <a:t>General Motors 1979 Chevrolet Malibu.  Cost benefit applied to problem. </a:t>
            </a:r>
            <a:r>
              <a:rPr lang="en-NZ" altLang="en-US" sz="1800" dirty="0"/>
              <a:t>GM calculates net savings of $6 per car by </a:t>
            </a:r>
            <a:r>
              <a:rPr lang="en-NZ" altLang="en-US" sz="1800" i="1" dirty="0"/>
              <a:t>not </a:t>
            </a:r>
            <a:r>
              <a:rPr lang="en-NZ" altLang="en-US" sz="1800" dirty="0"/>
              <a:t>fixing fuel tank problem</a:t>
            </a:r>
          </a:p>
          <a:p>
            <a:pPr>
              <a:buFont typeface="Arial" panose="020B0604020202020204" pitchFamily="34" charset="0"/>
              <a:buChar char="•"/>
            </a:pPr>
            <a:endParaRPr lang="en-NZ" altLang="en-US" sz="1800" dirty="0"/>
          </a:p>
          <a:p>
            <a:pPr>
              <a:buFont typeface="Arial" panose="020B0604020202020204" pitchFamily="34" charset="0"/>
              <a:buChar char="•"/>
            </a:pPr>
            <a:r>
              <a:rPr lang="en-GB" altLang="en-US" sz="1800" i="1" dirty="0"/>
              <a:t>$4.9 Billion Jury Verdict, 10 July 1999</a:t>
            </a:r>
          </a:p>
        </p:txBody>
      </p:sp>
      <p:sp>
        <p:nvSpPr>
          <p:cNvPr id="7" name="TextBox 6">
            <a:extLst>
              <a:ext uri="{FF2B5EF4-FFF2-40B4-BE49-F238E27FC236}">
                <a16:creationId xmlns:a16="http://schemas.microsoft.com/office/drawing/2014/main" id="{DB7040E0-E673-89DB-DDF4-3FE58F04CEEA}"/>
              </a:ext>
            </a:extLst>
          </p:cNvPr>
          <p:cNvSpPr txBox="1"/>
          <p:nvPr/>
        </p:nvSpPr>
        <p:spPr>
          <a:xfrm>
            <a:off x="354745" y="6044522"/>
            <a:ext cx="8541084" cy="646331"/>
          </a:xfrm>
          <a:prstGeom prst="rect">
            <a:avLst/>
          </a:prstGeom>
          <a:noFill/>
        </p:spPr>
        <p:txBody>
          <a:bodyPr wrap="square">
            <a:spAutoFit/>
          </a:bodyPr>
          <a:lstStyle/>
          <a:p>
            <a:pPr marL="285750" indent="-285750">
              <a:buFont typeface="Arial" panose="020B0604020202020204" pitchFamily="34" charset="0"/>
              <a:buChar char="•"/>
            </a:pPr>
            <a:r>
              <a:rPr lang="en-GB" dirty="0"/>
              <a:t>‘banality of evil’ or standard business model? e.g. Toyota 2014; VW ‘</a:t>
            </a:r>
            <a:r>
              <a:rPr lang="en-GB" dirty="0" err="1"/>
              <a:t>Dieselgate</a:t>
            </a:r>
            <a:r>
              <a:rPr lang="en-GB" dirty="0"/>
              <a:t>’ scandal 2015)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4ABE-2600-07D3-9E0D-8BCE5922B3DB}"/>
              </a:ext>
            </a:extLst>
          </p:cNvPr>
          <p:cNvSpPr>
            <a:spLocks noGrp="1"/>
          </p:cNvSpPr>
          <p:nvPr>
            <p:ph type="title"/>
          </p:nvPr>
        </p:nvSpPr>
        <p:spPr/>
        <p:txBody>
          <a:bodyPr>
            <a:normAutofit fontScale="90000"/>
          </a:bodyPr>
          <a:lstStyle/>
          <a:p>
            <a:r>
              <a:rPr lang="en-GB" sz="3600" kern="100" dirty="0">
                <a:effectLst/>
                <a:latin typeface="+mn-lt"/>
                <a:ea typeface="Aptos" panose="020B0004020202020204" pitchFamily="34" charset="0"/>
                <a:cs typeface="Times New Roman" panose="02020603050405020304" pitchFamily="18" charset="0"/>
              </a:rPr>
              <a:t>Other reasons why we should be concerned </a:t>
            </a:r>
            <a:r>
              <a:rPr lang="en-GB" sz="3600" kern="100" dirty="0">
                <a:latin typeface="+mn-lt"/>
                <a:ea typeface="Aptos" panose="020B0004020202020204" pitchFamily="34" charset="0"/>
                <a:cs typeface="Times New Roman" panose="02020603050405020304" pitchFamily="18" charset="0"/>
              </a:rPr>
              <a:t>about the spread of </a:t>
            </a:r>
            <a:r>
              <a:rPr lang="en-GB" sz="3600" kern="100" dirty="0">
                <a:effectLst/>
                <a:latin typeface="+mn-lt"/>
                <a:ea typeface="Aptos" panose="020B0004020202020204" pitchFamily="34" charset="0"/>
                <a:cs typeface="Times New Roman" panose="02020603050405020304" pitchFamily="18" charset="0"/>
              </a:rPr>
              <a:t>audit culture</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531D07D-8BC7-11D8-ED39-8FE153DA526C}"/>
              </a:ext>
            </a:extLst>
          </p:cNvPr>
          <p:cNvSpPr>
            <a:spLocks noGrp="1"/>
          </p:cNvSpPr>
          <p:nvPr>
            <p:ph sz="half" idx="1"/>
          </p:nvPr>
        </p:nvSpPr>
        <p:spPr>
          <a:xfrm>
            <a:off x="457200" y="1600200"/>
            <a:ext cx="4330824" cy="4637112"/>
          </a:xfrm>
        </p:spPr>
        <p:txBody>
          <a:bodyPr>
            <a:normAutofit/>
          </a:bodyPr>
          <a:lstStyle/>
          <a:p>
            <a:pPr marL="342900" lvl="0" indent="-342900">
              <a:lnSpc>
                <a:spcPct val="115000"/>
              </a:lnSpc>
              <a:buFont typeface="Symbol" pitchFamily="2"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Replacing professional judgment with numerical / economic calculus</a:t>
            </a:r>
          </a:p>
          <a:p>
            <a:pPr marL="342900" lvl="0" indent="-342900">
              <a:lnSpc>
                <a:spcPct val="115000"/>
              </a:lnSpc>
              <a:buFont typeface="Symbol" pitchFamily="2"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Substituting trust for surveillance, inspection &amp; control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panopticism</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Font typeface="Symbol" pitchFamily="2"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Rise of managerialism and at-a-distance control -- erosion of democracy   </a:t>
            </a:r>
          </a:p>
          <a:p>
            <a:pPr marL="342900" lvl="0" indent="-342900">
              <a:lnSpc>
                <a:spcPct val="115000"/>
              </a:lnSpc>
              <a:spcAft>
                <a:spcPts val="800"/>
              </a:spcAft>
              <a:buFont typeface="Symbol" pitchFamily="2" charset="2"/>
              <a:buChar char=""/>
            </a:pPr>
            <a:r>
              <a:rPr lang="en-US" sz="1800" dirty="0">
                <a:latin typeface="+mn-lt"/>
                <a:ea typeface="MS PGothic" charset="0"/>
              </a:rPr>
              <a:t>Perverse effects of auditing and </a:t>
            </a:r>
            <a:r>
              <a:rPr lang="en-US" sz="1800" dirty="0">
                <a:ea typeface="MS PGothic" charset="0"/>
              </a:rPr>
              <a:t>r</a:t>
            </a:r>
            <a:r>
              <a:rPr lang="en-US" sz="1800" dirty="0">
                <a:latin typeface="+mn-lt"/>
                <a:ea typeface="MS PGothic" charset="0"/>
              </a:rPr>
              <a:t>ankings (gaming, culture of compliance, increased stress and anxiety)</a:t>
            </a:r>
          </a:p>
          <a:p>
            <a:pPr marL="342900" lvl="0" indent="-342900">
              <a:lnSpc>
                <a:spcPct val="115000"/>
              </a:lnSpc>
              <a:spcAft>
                <a:spcPts val="800"/>
              </a:spcAft>
              <a:buFont typeface="Symbol" pitchFamily="2" charset="2"/>
              <a:buChar char=""/>
            </a:pPr>
            <a:r>
              <a:rPr lang="en-US" sz="1800" kern="100" dirty="0">
                <a:latin typeface="Aptos" panose="020B0004020202020204" pitchFamily="34" charset="0"/>
                <a:ea typeface="MS PGothic" charset="0"/>
                <a:cs typeface="Times New Roman" panose="02020603050405020304" pitchFamily="18" charset="0"/>
              </a:rPr>
              <a:t>Rise of global audit/accountancy firms (and spread of “audit capitalism”)</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6" name="Picture 17" descr="Albert_Einstein_--325x378">
            <a:extLst>
              <a:ext uri="{FF2B5EF4-FFF2-40B4-BE49-F238E27FC236}">
                <a16:creationId xmlns:a16="http://schemas.microsoft.com/office/drawing/2014/main" id="{9A68518B-2278-D7DB-0649-40FF2B75CEF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1823" b="1823"/>
          <a:stretch>
            <a:fillRect/>
          </a:stretch>
        </p:blipFill>
        <p:spPr>
          <a:xfrm>
            <a:off x="5789848" y="1451787"/>
            <a:ext cx="2057400" cy="2312785"/>
          </a:xfrm>
          <a:noFill/>
        </p:spPr>
      </p:pic>
      <p:pic>
        <p:nvPicPr>
          <p:cNvPr id="6146" name="Picture 2" descr="Engines of Anxiety: Academic Rankings, Reputation, and Accountability by  Wendy Nelson Espeland | Goodreads">
            <a:extLst>
              <a:ext uri="{FF2B5EF4-FFF2-40B4-BE49-F238E27FC236}">
                <a16:creationId xmlns:a16="http://schemas.microsoft.com/office/drawing/2014/main" id="{DB98A6EA-4F80-5741-E02D-2A469A1452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7576" y="4024675"/>
            <a:ext cx="1781944" cy="267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81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3: How did we get here?</a:t>
            </a:r>
            <a:br>
              <a:rPr lang="en-GB" sz="3600" dirty="0"/>
            </a:br>
            <a:r>
              <a:rPr lang="en-GB" sz="3600" dirty="0"/>
              <a:t>Performance Audit: From Education &amp; the Military to the Corporation &amp; Back </a:t>
            </a:r>
          </a:p>
        </p:txBody>
      </p:sp>
      <p:sp>
        <p:nvSpPr>
          <p:cNvPr id="3" name="Content Placeholder 2"/>
          <p:cNvSpPr>
            <a:spLocks noGrp="1"/>
          </p:cNvSpPr>
          <p:nvPr>
            <p:ph sz="half" idx="1"/>
          </p:nvPr>
        </p:nvSpPr>
        <p:spPr>
          <a:xfrm>
            <a:off x="251520" y="1912674"/>
            <a:ext cx="3168352" cy="4752528"/>
          </a:xfrm>
        </p:spPr>
        <p:txBody>
          <a:bodyPr>
            <a:normAutofit fontScale="55000" lnSpcReduction="20000"/>
          </a:bodyPr>
          <a:lstStyle/>
          <a:p>
            <a:r>
              <a:rPr lang="en-GB" sz="3300" dirty="0"/>
              <a:t>1817, West Point institutes educational system from France’s </a:t>
            </a:r>
            <a:r>
              <a:rPr lang="en-GB" sz="3300" i="1" dirty="0"/>
              <a:t>Ecole Polytechnique </a:t>
            </a:r>
            <a:r>
              <a:rPr lang="en-GB" sz="3300" dirty="0"/>
              <a:t>‘</a:t>
            </a:r>
            <a:r>
              <a:rPr lang="en-GB" sz="2500" i="1" dirty="0"/>
              <a:t>total accountability system, where all aspects of performance are constantly measured, evaluated &amp; recorded </a:t>
            </a:r>
            <a:r>
              <a:rPr lang="en-GB" sz="2500" dirty="0"/>
              <a:t>(Hoskin &amp; </a:t>
            </a:r>
            <a:r>
              <a:rPr lang="en-GB" sz="2500" dirty="0" err="1"/>
              <a:t>Macve</a:t>
            </a:r>
            <a:r>
              <a:rPr lang="en-GB" sz="2500" dirty="0"/>
              <a:t> 1988: 49)</a:t>
            </a:r>
            <a:endParaRPr lang="en-NZ" sz="2500" dirty="0"/>
          </a:p>
          <a:p>
            <a:pPr marL="800100" lvl="2" indent="0">
              <a:buNone/>
            </a:pPr>
            <a:endParaRPr lang="en-GB" dirty="0"/>
          </a:p>
          <a:p>
            <a:r>
              <a:rPr lang="en-GB" sz="3300" dirty="0"/>
              <a:t>Weekly/daily tests: </a:t>
            </a:r>
            <a:br>
              <a:rPr lang="en-GB" sz="3300" dirty="0"/>
            </a:br>
            <a:r>
              <a:rPr lang="en-GB" sz="3300" dirty="0"/>
              <a:t>standardised, 7-point </a:t>
            </a:r>
            <a:br>
              <a:rPr lang="en-GB" sz="3300" dirty="0"/>
            </a:br>
            <a:r>
              <a:rPr lang="en-GB" sz="3300" dirty="0"/>
              <a:t>numerical scale</a:t>
            </a:r>
          </a:p>
          <a:p>
            <a:pPr marL="0" indent="0">
              <a:buNone/>
            </a:pPr>
            <a:endParaRPr lang="en-GB" sz="1500" i="1" dirty="0"/>
          </a:p>
          <a:p>
            <a:endParaRPr lang="en-GB" dirty="0"/>
          </a:p>
          <a:p>
            <a:r>
              <a:rPr lang="en-GB" sz="3300" dirty="0"/>
              <a:t>Graduates became managers of new US corporations – instituted the system of daily, weekly, monthly grading of output from each individual and unit.</a:t>
            </a:r>
          </a:p>
        </p:txBody>
      </p:sp>
      <p:sp>
        <p:nvSpPr>
          <p:cNvPr id="4" name="Content Placeholder 3"/>
          <p:cNvSpPr>
            <a:spLocks noGrp="1"/>
          </p:cNvSpPr>
          <p:nvPr>
            <p:ph sz="half" idx="2"/>
          </p:nvPr>
        </p:nvSpPr>
        <p:spPr>
          <a:xfrm>
            <a:off x="4648200" y="1600200"/>
            <a:ext cx="4038600" cy="5141168"/>
          </a:xfrm>
        </p:spPr>
        <p:txBody>
          <a:bodyPr>
            <a:normAutofit fontScale="5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dirty="0"/>
              <a:t>	         In 1815, studied for two years at 	         the French </a:t>
            </a:r>
            <a:r>
              <a:rPr lang="en-US" dirty="0" err="1"/>
              <a:t>Ecole</a:t>
            </a:r>
            <a:r>
              <a:rPr lang="en-US" dirty="0"/>
              <a:t> </a:t>
            </a:r>
            <a:r>
              <a:rPr lang="en-US" dirty="0" err="1"/>
              <a:t>Polytechnique</a:t>
            </a:r>
            <a:r>
              <a:rPr lang="en-US" dirty="0"/>
              <a:t>. </a:t>
            </a:r>
          </a:p>
          <a:p>
            <a:pPr marL="0" indent="0">
              <a:buNone/>
            </a:pPr>
            <a:r>
              <a:rPr lang="en-US" dirty="0"/>
              <a:t>	         1817 Superintendent of the 	   	         West Point Military Academy</a:t>
            </a:r>
            <a:endParaRPr lang="en-GB" dirty="0"/>
          </a:p>
        </p:txBody>
      </p:sp>
      <p:pic>
        <p:nvPicPr>
          <p:cNvPr id="7" name="Picture 6"/>
          <p:cNvPicPr>
            <a:picLocks noChangeAspect="1"/>
          </p:cNvPicPr>
          <p:nvPr/>
        </p:nvPicPr>
        <p:blipFill>
          <a:blip r:embed="rId2"/>
          <a:stretch>
            <a:fillRect/>
          </a:stretch>
        </p:blipFill>
        <p:spPr>
          <a:xfrm>
            <a:off x="5955383" y="1772816"/>
            <a:ext cx="2802160" cy="3929465"/>
          </a:xfrm>
          <a:prstGeom prst="rect">
            <a:avLst/>
          </a:prstGeom>
        </p:spPr>
      </p:pic>
      <p:pic>
        <p:nvPicPr>
          <p:cNvPr id="9" name="Picture 8"/>
          <p:cNvPicPr>
            <a:picLocks noChangeAspect="1"/>
          </p:cNvPicPr>
          <p:nvPr/>
        </p:nvPicPr>
        <p:blipFill>
          <a:blip r:embed="rId3"/>
          <a:stretch>
            <a:fillRect/>
          </a:stretch>
        </p:blipFill>
        <p:spPr>
          <a:xfrm>
            <a:off x="3541432" y="3429000"/>
            <a:ext cx="2292391" cy="1965878"/>
          </a:xfrm>
          <a:prstGeom prst="rect">
            <a:avLst/>
          </a:prstGeom>
        </p:spPr>
      </p:pic>
    </p:spTree>
    <p:extLst>
      <p:ext uri="{BB962C8B-B14F-4D97-AF65-F5344CB8AC3E}">
        <p14:creationId xmlns:p14="http://schemas.microsoft.com/office/powerpoint/2010/main" val="32660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From Ford Motor Company to the Vietnam War</a:t>
            </a:r>
            <a:endParaRPr lang="en-NZ" dirty="0"/>
          </a:p>
        </p:txBody>
      </p:sp>
      <p:sp>
        <p:nvSpPr>
          <p:cNvPr id="3" name="Content Placeholder 2"/>
          <p:cNvSpPr>
            <a:spLocks noGrp="1"/>
          </p:cNvSpPr>
          <p:nvPr>
            <p:ph sz="half" idx="1"/>
          </p:nvPr>
        </p:nvSpPr>
        <p:spPr/>
        <p:txBody>
          <a:bodyPr>
            <a:normAutofit fontScale="92500" lnSpcReduction="10000"/>
          </a:bodyPr>
          <a:lstStyle/>
          <a:p>
            <a:r>
              <a:rPr lang="en-GB" sz="2000" dirty="0"/>
              <a:t>IBM computers spreadsheets; performance targets – bureaucratic, task-driven, fiercely competitive culture </a:t>
            </a:r>
          </a:p>
          <a:p>
            <a:endParaRPr lang="en-GB" sz="2000" dirty="0"/>
          </a:p>
          <a:p>
            <a:r>
              <a:rPr lang="en-GB" sz="2000" i="1" dirty="0"/>
              <a:t>“Start with Taylorism, add...a dose of </a:t>
            </a:r>
            <a:r>
              <a:rPr lang="en-GB" sz="2000" i="1" dirty="0" err="1"/>
              <a:t>McNamaraism</a:t>
            </a:r>
            <a:r>
              <a:rPr lang="en-GB" sz="2000" i="1" dirty="0"/>
              <a:t>, and by the late 1970’s you had the great American corporation that was being run by bean counters”</a:t>
            </a:r>
            <a:r>
              <a:rPr lang="en-GB" sz="2000" dirty="0"/>
              <a:t> (Peters 2001: 88).</a:t>
            </a:r>
          </a:p>
          <a:p>
            <a:endParaRPr lang="en-NZ" sz="2000" dirty="0"/>
          </a:p>
          <a:p>
            <a:r>
              <a:rPr lang="en-GB" sz="2000" dirty="0"/>
              <a:t>As US Secretary of Defence under President Kennedy McNamara transfers system to running of Vietnam war (counting kills &amp; body bags)</a:t>
            </a:r>
            <a:endParaRPr lang="en-NZ" sz="2000" dirty="0"/>
          </a:p>
        </p:txBody>
      </p:sp>
      <p:pic>
        <p:nvPicPr>
          <p:cNvPr id="5" name="Picture 4" descr="strategic vision and target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582316"/>
            <a:ext cx="4038911" cy="504056"/>
          </a:xfrm>
          <a:prstGeom prst="rect">
            <a:avLst/>
          </a:prstGeom>
        </p:spPr>
      </p:pic>
      <p:pic>
        <p:nvPicPr>
          <p:cNvPr id="4" name="Picture 3" descr="robert-mcnamara.jpg">
            <a:extLst>
              <a:ext uri="{FF2B5EF4-FFF2-40B4-BE49-F238E27FC236}">
                <a16:creationId xmlns:a16="http://schemas.microsoft.com/office/drawing/2014/main" id="{2BC123BC-F85A-A7B0-0823-1E72BD785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6728" y="2221334"/>
            <a:ext cx="1362980" cy="1953605"/>
          </a:xfrm>
          <a:prstGeom prst="rect">
            <a:avLst/>
          </a:prstGeom>
        </p:spPr>
      </p:pic>
      <p:pic>
        <p:nvPicPr>
          <p:cNvPr id="7" name="Picture 3">
            <a:extLst>
              <a:ext uri="{FF2B5EF4-FFF2-40B4-BE49-F238E27FC236}">
                <a16:creationId xmlns:a16="http://schemas.microsoft.com/office/drawing/2014/main" id="{B7964A5B-AF9B-E03F-0212-9C6B037CC6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20575" y="2285704"/>
            <a:ext cx="2550376" cy="188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Dayle's Community Café | Body Bags">
            <a:extLst>
              <a:ext uri="{FF2B5EF4-FFF2-40B4-BE49-F238E27FC236}">
                <a16:creationId xmlns:a16="http://schemas.microsoft.com/office/drawing/2014/main" id="{9E5DC22A-6A54-C47C-A8F1-9F76D79974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4555" y="4255614"/>
            <a:ext cx="3844184" cy="239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2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6BFE-B5CF-BAF0-5C09-58A1D70C48F7}"/>
              </a:ext>
            </a:extLst>
          </p:cNvPr>
          <p:cNvSpPr>
            <a:spLocks noGrp="1"/>
          </p:cNvSpPr>
          <p:nvPr>
            <p:ph type="title"/>
          </p:nvPr>
        </p:nvSpPr>
        <p:spPr/>
        <p:txBody>
          <a:bodyPr>
            <a:noAutofit/>
          </a:bodyPr>
          <a:lstStyle/>
          <a:p>
            <a:r>
              <a:rPr lang="en-NZ" sz="3600" dirty="0"/>
              <a:t>Audit as </a:t>
            </a:r>
            <a:r>
              <a:rPr lang="en-NZ" sz="3700" dirty="0"/>
              <a:t>Tool</a:t>
            </a:r>
            <a:r>
              <a:rPr lang="en-NZ" sz="3600" dirty="0"/>
              <a:t> of New Public Management</a:t>
            </a:r>
            <a:endParaRPr lang="en-GB" sz="3600" dirty="0"/>
          </a:p>
        </p:txBody>
      </p:sp>
      <p:pic>
        <p:nvPicPr>
          <p:cNvPr id="6" name="Content Placeholder 5">
            <a:extLst>
              <a:ext uri="{FF2B5EF4-FFF2-40B4-BE49-F238E27FC236}">
                <a16:creationId xmlns:a16="http://schemas.microsoft.com/office/drawing/2014/main" id="{F48A124D-D3EA-6C9D-47C9-B65D0F7E0F26}"/>
              </a:ext>
            </a:extLst>
          </p:cNvPr>
          <p:cNvPicPr>
            <a:picLocks noGrp="1" noChangeAspect="1"/>
          </p:cNvPicPr>
          <p:nvPr>
            <p:ph sz="half" idx="2"/>
          </p:nvPr>
        </p:nvPicPr>
        <p:blipFill>
          <a:blip r:embed="rId2"/>
          <a:stretch>
            <a:fillRect/>
          </a:stretch>
        </p:blipFill>
        <p:spPr>
          <a:xfrm>
            <a:off x="5255728" y="1417638"/>
            <a:ext cx="3457080" cy="3019474"/>
          </a:xfrm>
        </p:spPr>
      </p:pic>
      <p:sp>
        <p:nvSpPr>
          <p:cNvPr id="7" name="TextBox 6">
            <a:extLst>
              <a:ext uri="{FF2B5EF4-FFF2-40B4-BE49-F238E27FC236}">
                <a16:creationId xmlns:a16="http://schemas.microsoft.com/office/drawing/2014/main" id="{E130EAA1-1EA6-5B8B-88E1-FE8580CD262A}"/>
              </a:ext>
            </a:extLst>
          </p:cNvPr>
          <p:cNvSpPr txBox="1"/>
          <p:nvPr/>
        </p:nvSpPr>
        <p:spPr>
          <a:xfrm>
            <a:off x="5364088" y="4437112"/>
            <a:ext cx="3240360" cy="1563761"/>
          </a:xfrm>
          <a:prstGeom prst="rect">
            <a:avLst/>
          </a:prstGeom>
          <a:noFill/>
          <a:ln w="28575">
            <a:solidFill>
              <a:schemeClr val="tx1"/>
            </a:solidFill>
          </a:ln>
        </p:spPr>
        <p:txBody>
          <a:bodyPr wrap="square" rtlCol="0">
            <a:spAutoFit/>
          </a:bodyPr>
          <a:lstStyle/>
          <a:p>
            <a:pPr>
              <a:lnSpc>
                <a:spcPct val="107000"/>
              </a:lnSpc>
              <a:spcAft>
                <a:spcPts val="800"/>
              </a:spcAft>
            </a:pPr>
            <a:r>
              <a:rPr lang="en-GB" sz="1400" kern="100" dirty="0">
                <a:effectLst/>
                <a:latin typeface="Algerian" panose="04020705040A02060702" pitchFamily="82" charset="0"/>
                <a:ea typeface="Aptos" panose="020B0004020202020204" pitchFamily="34" charset="0"/>
                <a:cs typeface="Aldhabi" panose="020F0502020204030204" pitchFamily="2" charset="-78"/>
              </a:rPr>
              <a:t>OK, Queen Bee has set some new KPI’s</a:t>
            </a:r>
          </a:p>
          <a:p>
            <a:pPr marL="342900" lvl="0" indent="-342900">
              <a:lnSpc>
                <a:spcPct val="107000"/>
              </a:lnSpc>
              <a:buFont typeface="+mj-lt"/>
              <a:buAutoNum type="arabicPeriod"/>
            </a:pPr>
            <a:r>
              <a:rPr lang="en-GB" sz="1400" kern="100" dirty="0">
                <a:effectLst/>
                <a:latin typeface="Algerian" panose="04020705040A02060702" pitchFamily="82" charset="0"/>
                <a:ea typeface="Aptos" panose="020B0004020202020204" pitchFamily="34" charset="0"/>
                <a:cs typeface="Aldhabi" panose="020F0502020204030204" pitchFamily="2" charset="-78"/>
              </a:rPr>
              <a:t>Pollen collection (gm/day)</a:t>
            </a:r>
          </a:p>
          <a:p>
            <a:pPr marL="342900" lvl="0" indent="-342900">
              <a:lnSpc>
                <a:spcPct val="107000"/>
              </a:lnSpc>
              <a:buFont typeface="+mj-lt"/>
              <a:buAutoNum type="arabicPeriod"/>
            </a:pPr>
            <a:r>
              <a:rPr lang="en-GB" sz="1400" kern="100" dirty="0">
                <a:effectLst/>
                <a:latin typeface="Algerian" panose="04020705040A02060702" pitchFamily="82" charset="0"/>
                <a:ea typeface="Aptos" panose="020B0004020202020204" pitchFamily="34" charset="0"/>
                <a:cs typeface="Aldhabi" panose="020F0502020204030204" pitchFamily="2" charset="-78"/>
              </a:rPr>
              <a:t>Number of bee stings (5 per hive/week)</a:t>
            </a:r>
          </a:p>
          <a:p>
            <a:pPr marL="342900" lvl="0" indent="-342900">
              <a:lnSpc>
                <a:spcPct val="107000"/>
              </a:lnSpc>
              <a:spcAft>
                <a:spcPts val="800"/>
              </a:spcAft>
              <a:buFont typeface="+mj-lt"/>
              <a:buAutoNum type="arabicPeriod"/>
            </a:pPr>
            <a:r>
              <a:rPr lang="en-GB" sz="1400" kern="100" dirty="0">
                <a:effectLst/>
                <a:latin typeface="Algerian" panose="04020705040A02060702" pitchFamily="82" charset="0"/>
                <a:ea typeface="Aptos" panose="020B0004020202020204" pitchFamily="34" charset="0"/>
                <a:cs typeface="Aldhabi" panose="020F0502020204030204" pitchFamily="2" charset="-78"/>
              </a:rPr>
              <a:t>Sleep (minutes/day) Max 0.</a:t>
            </a:r>
          </a:p>
        </p:txBody>
      </p:sp>
      <p:sp>
        <p:nvSpPr>
          <p:cNvPr id="10" name="Content Placeholder 9">
            <a:extLst>
              <a:ext uri="{FF2B5EF4-FFF2-40B4-BE49-F238E27FC236}">
                <a16:creationId xmlns:a16="http://schemas.microsoft.com/office/drawing/2014/main" id="{E54BE580-82FD-7A50-F289-E19753693CF7}"/>
              </a:ext>
            </a:extLst>
          </p:cNvPr>
          <p:cNvSpPr>
            <a:spLocks noGrp="1"/>
          </p:cNvSpPr>
          <p:nvPr>
            <p:ph sz="half" idx="1"/>
          </p:nvPr>
        </p:nvSpPr>
        <p:spPr>
          <a:xfrm>
            <a:off x="179512" y="1417638"/>
            <a:ext cx="4967856" cy="4708525"/>
          </a:xfrm>
        </p:spPr>
        <p:txBody>
          <a:bodyPr>
            <a:noAutofit/>
          </a:bodyPr>
          <a:lstStyle/>
          <a:p>
            <a:r>
              <a:rPr lang="en-NZ" sz="1800" dirty="0"/>
              <a:t>Regardless of failure, numerical measures were transferred to public sector during 1980s as key element of New Public Management reforms</a:t>
            </a:r>
          </a:p>
          <a:p>
            <a:pPr marL="0" indent="0">
              <a:buNone/>
            </a:pPr>
            <a:endParaRPr lang="en-NZ" sz="800" dirty="0"/>
          </a:p>
          <a:p>
            <a:r>
              <a:rPr lang="en-NZ" sz="1800" dirty="0"/>
              <a:t>Performance of schools, hospitals and most public services reduced to a number and ranked in league tables</a:t>
            </a:r>
          </a:p>
          <a:p>
            <a:pPr marL="0" indent="0">
              <a:buNone/>
            </a:pPr>
            <a:endParaRPr lang="en-NZ" sz="800" dirty="0"/>
          </a:p>
          <a:p>
            <a:r>
              <a:rPr lang="en-NZ" sz="1800" dirty="0"/>
              <a:t>Why? Powerful tool for government &amp; management: </a:t>
            </a:r>
          </a:p>
          <a:p>
            <a:pPr marL="355600" indent="0">
              <a:buNone/>
            </a:pPr>
            <a:r>
              <a:rPr lang="en-NZ" sz="1800" dirty="0"/>
              <a:t>When a ranking or performance indicator is used to allocate funding, this one mechanism has effects across three scales:</a:t>
            </a:r>
          </a:p>
          <a:p>
            <a:pPr marL="542925" lvl="1" indent="-184150"/>
            <a:r>
              <a:rPr lang="en-NZ" sz="1800" dirty="0"/>
              <a:t>whole sector is reorganised in pursuit of competitive advantage</a:t>
            </a:r>
          </a:p>
          <a:p>
            <a:pPr marL="542925" lvl="1" indent="-184150"/>
            <a:r>
              <a:rPr lang="en-NZ" sz="1800" dirty="0"/>
              <a:t>each organisation is re-purposed around targets and incentives</a:t>
            </a:r>
          </a:p>
          <a:p>
            <a:pPr marL="542925" lvl="1" indent="-184150"/>
            <a:r>
              <a:rPr lang="en-NZ" sz="1800" dirty="0"/>
              <a:t>Every individual is impelled to concentrate on what counts</a:t>
            </a:r>
            <a:endParaRPr lang="en-GB" sz="1800" dirty="0"/>
          </a:p>
        </p:txBody>
      </p:sp>
    </p:spTree>
    <p:extLst>
      <p:ext uri="{BB962C8B-B14F-4D97-AF65-F5344CB8AC3E}">
        <p14:creationId xmlns:p14="http://schemas.microsoft.com/office/powerpoint/2010/main" val="93730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88913"/>
            <a:ext cx="9252520" cy="1143000"/>
          </a:xfrm>
        </p:spPr>
        <p:txBody>
          <a:bodyPr>
            <a:normAutofit fontScale="90000"/>
          </a:bodyPr>
          <a:lstStyle/>
          <a:p>
            <a:r>
              <a:rPr lang="en-US" dirty="0"/>
              <a:t> 4. </a:t>
            </a:r>
            <a:r>
              <a:rPr lang="en-GB" sz="4000" dirty="0">
                <a:effectLst/>
                <a:latin typeface="Aptos" panose="020B0004020202020204" pitchFamily="34" charset="0"/>
                <a:ea typeface="Aptos" panose="020B0004020202020204" pitchFamily="34" charset="0"/>
                <a:cs typeface="Times New Roman" panose="02020603050405020304" pitchFamily="18" charset="0"/>
              </a:rPr>
              <a:t>Who Benefits from </a:t>
            </a:r>
            <a:r>
              <a:rPr lang="en-GB" sz="4000" dirty="0">
                <a:latin typeface="Aptos" panose="020B0004020202020204" pitchFamily="34" charset="0"/>
                <a:ea typeface="Aptos" panose="020B0004020202020204" pitchFamily="34" charset="0"/>
                <a:cs typeface="Times New Roman" panose="02020603050405020304" pitchFamily="18" charset="0"/>
              </a:rPr>
              <a:t>spread </a:t>
            </a:r>
            <a:r>
              <a:rPr lang="en-GB" sz="4000" dirty="0">
                <a:effectLst/>
                <a:latin typeface="Aptos" panose="020B0004020202020204" pitchFamily="34" charset="0"/>
                <a:ea typeface="Aptos" panose="020B0004020202020204" pitchFamily="34" charset="0"/>
                <a:cs typeface="Times New Roman" panose="02020603050405020304" pitchFamily="18" charset="0"/>
              </a:rPr>
              <a:t>of audit culture? </a:t>
            </a:r>
            <a:endParaRPr lang="en-NZ" sz="4000" dirty="0">
              <a:latin typeface="Arial" charset="0"/>
              <a:ea typeface="MS PGothic" charset="0"/>
              <a:cs typeface="Arial" charset="0"/>
            </a:endParaRPr>
          </a:p>
        </p:txBody>
      </p:sp>
      <p:sp>
        <p:nvSpPr>
          <p:cNvPr id="3" name="Content Placeholder 2"/>
          <p:cNvSpPr>
            <a:spLocks noGrp="1"/>
          </p:cNvSpPr>
          <p:nvPr>
            <p:ph sz="half" idx="1"/>
          </p:nvPr>
        </p:nvSpPr>
        <p:spPr>
          <a:xfrm>
            <a:off x="251520" y="1557338"/>
            <a:ext cx="4244280" cy="4899132"/>
          </a:xfrm>
        </p:spPr>
        <p:txBody>
          <a:bodyPr>
            <a:normAutofit/>
          </a:bodyPr>
          <a:lstStyle/>
          <a:p>
            <a:pPr>
              <a:lnSpc>
                <a:spcPct val="80000"/>
              </a:lnSpc>
            </a:pPr>
            <a:endParaRPr lang="en-NZ" sz="1800" b="1" dirty="0">
              <a:ea typeface="MS PGothic" charset="0"/>
              <a:cs typeface="Arial" charset="0"/>
            </a:endParaRPr>
          </a:p>
          <a:p>
            <a:pPr marL="0" indent="0">
              <a:lnSpc>
                <a:spcPct val="80000"/>
              </a:lnSpc>
              <a:buNone/>
            </a:pPr>
            <a:r>
              <a:rPr lang="en-NZ" sz="1800" b="1" dirty="0">
                <a:ea typeface="MS PGothic" charset="0"/>
                <a:cs typeface="Arial" charset="0"/>
              </a:rPr>
              <a:t>Big 4 Accountancy Firms</a:t>
            </a:r>
            <a:r>
              <a:rPr lang="en-NZ" sz="1800" dirty="0">
                <a:ea typeface="MS PGothic" charset="0"/>
                <a:cs typeface="Arial" charset="0"/>
              </a:rPr>
              <a:t>: Deloitte, PricewaterhouseCoopers (PwC), Ernst and Young (EY) and KPMG. </a:t>
            </a:r>
          </a:p>
          <a:p>
            <a:pPr>
              <a:lnSpc>
                <a:spcPct val="80000"/>
              </a:lnSpc>
            </a:pPr>
            <a:endParaRPr lang="en-NZ" sz="1800" dirty="0">
              <a:ea typeface="MS PGothic" charset="0"/>
              <a:cs typeface="Arial" charset="0"/>
            </a:endParaRPr>
          </a:p>
          <a:p>
            <a:pPr>
              <a:lnSpc>
                <a:spcPct val="80000"/>
              </a:lnSpc>
            </a:pPr>
            <a:r>
              <a:rPr lang="en-GB" sz="1800" b="1" dirty="0"/>
              <a:t>One of fastest-growing industries: </a:t>
            </a:r>
            <a:r>
              <a:rPr lang="en-GB" sz="1800" dirty="0"/>
              <a:t>Big 4 </a:t>
            </a:r>
            <a:r>
              <a:rPr lang="en-NZ" sz="1800" dirty="0">
                <a:ea typeface="MS PGothic" charset="0"/>
                <a:cs typeface="Arial" charset="0"/>
              </a:rPr>
              <a:t>operate in over 150 countries, employ over </a:t>
            </a:r>
            <a:r>
              <a:rPr lang="en-GB" sz="1800" dirty="0"/>
              <a:t>1.5 million </a:t>
            </a:r>
            <a:r>
              <a:rPr lang="en-NZ" sz="1800" dirty="0">
                <a:ea typeface="MS PGothic" charset="0"/>
                <a:cs typeface="Arial" charset="0"/>
              </a:rPr>
              <a:t>professional staff. </a:t>
            </a:r>
          </a:p>
          <a:p>
            <a:pPr>
              <a:lnSpc>
                <a:spcPct val="80000"/>
              </a:lnSpc>
            </a:pPr>
            <a:endParaRPr lang="en-NZ" sz="1800" dirty="0">
              <a:ea typeface="MS PGothic" charset="0"/>
              <a:cs typeface="Arial" charset="0"/>
            </a:endParaRPr>
          </a:p>
          <a:p>
            <a:pPr>
              <a:lnSpc>
                <a:spcPct val="80000"/>
              </a:lnSpc>
            </a:pPr>
            <a:r>
              <a:rPr lang="en-GB" sz="1800" dirty="0"/>
              <a:t>Combined revenues of over $200 billion in 2023</a:t>
            </a:r>
            <a:endParaRPr lang="en-NZ" sz="1800" dirty="0">
              <a:ea typeface="MS PGothic" charset="0"/>
              <a:cs typeface="Arial" charset="0"/>
            </a:endParaRPr>
          </a:p>
          <a:p>
            <a:pPr>
              <a:lnSpc>
                <a:spcPct val="80000"/>
              </a:lnSpc>
              <a:buFontTx/>
              <a:buNone/>
            </a:pPr>
            <a:endParaRPr lang="en-NZ" sz="1600" dirty="0">
              <a:ea typeface="MS PGothic" charset="0"/>
              <a:cs typeface="Arial" charset="0"/>
            </a:endParaRPr>
          </a:p>
          <a:p>
            <a:pPr marL="457200" lvl="1" indent="0">
              <a:lnSpc>
                <a:spcPct val="80000"/>
              </a:lnSpc>
              <a:buNone/>
            </a:pPr>
            <a:r>
              <a:rPr lang="en-NZ" sz="1600" dirty="0">
                <a:ea typeface="MS PGothic" charset="0"/>
                <a:cs typeface="Arial" charset="0"/>
              </a:rPr>
              <a:t>‘”Deloitte’ is the brand under which nearly 200,000 professionals in independent firms throughout the world collaborate to provide </a:t>
            </a:r>
            <a:r>
              <a:rPr lang="en-NZ" sz="1600" b="1" dirty="0">
                <a:ea typeface="MS PGothic" charset="0"/>
                <a:cs typeface="Arial" charset="0"/>
                <a:hlinkClick r:id="rId3"/>
              </a:rPr>
              <a:t>audit</a:t>
            </a:r>
            <a:r>
              <a:rPr lang="en-NZ" sz="1600" dirty="0">
                <a:ea typeface="MS PGothic" charset="0"/>
                <a:cs typeface="Arial" charset="0"/>
              </a:rPr>
              <a:t>, </a:t>
            </a:r>
            <a:r>
              <a:rPr lang="en-NZ" sz="1600" b="1" dirty="0">
                <a:ea typeface="MS PGothic" charset="0"/>
                <a:cs typeface="Arial" charset="0"/>
                <a:hlinkClick r:id="rId4"/>
              </a:rPr>
              <a:t>consulting</a:t>
            </a:r>
            <a:r>
              <a:rPr lang="en-NZ" sz="1600" b="1" dirty="0">
                <a:ea typeface="MS PGothic" charset="0"/>
                <a:cs typeface="Arial" charset="0"/>
              </a:rPr>
              <a:t>, </a:t>
            </a:r>
            <a:r>
              <a:rPr lang="en-NZ" sz="1600" b="1" dirty="0">
                <a:ea typeface="MS PGothic" charset="0"/>
                <a:cs typeface="Arial" charset="0"/>
                <a:hlinkClick r:id="rId5"/>
              </a:rPr>
              <a:t>financial advisory</a:t>
            </a:r>
            <a:r>
              <a:rPr lang="en-NZ" sz="1600" b="1" dirty="0">
                <a:ea typeface="MS PGothic" charset="0"/>
                <a:cs typeface="Arial" charset="0"/>
              </a:rPr>
              <a:t>, </a:t>
            </a:r>
            <a:r>
              <a:rPr lang="en-NZ" sz="1600" b="1" dirty="0">
                <a:ea typeface="MS PGothic" charset="0"/>
                <a:cs typeface="Arial" charset="0"/>
                <a:hlinkClick r:id="rId6"/>
              </a:rPr>
              <a:t>risk management</a:t>
            </a:r>
            <a:r>
              <a:rPr lang="en-NZ" sz="1600" dirty="0">
                <a:ea typeface="MS PGothic" charset="0"/>
                <a:cs typeface="Arial" charset="0"/>
              </a:rPr>
              <a:t>, and </a:t>
            </a:r>
            <a:r>
              <a:rPr lang="en-NZ" sz="1600" b="1" dirty="0">
                <a:ea typeface="MS PGothic" charset="0"/>
                <a:cs typeface="Arial" charset="0"/>
                <a:hlinkClick r:id="rId7"/>
              </a:rPr>
              <a:t>tax</a:t>
            </a:r>
            <a:r>
              <a:rPr lang="en-NZ" sz="1600" dirty="0">
                <a:ea typeface="MS PGothic" charset="0"/>
                <a:cs typeface="Arial" charset="0"/>
              </a:rPr>
              <a:t> services to selected clients.”</a:t>
            </a:r>
          </a:p>
          <a:p>
            <a:pPr>
              <a:lnSpc>
                <a:spcPct val="80000"/>
              </a:lnSpc>
            </a:pPr>
            <a:endParaRPr lang="en-NZ" sz="1600" dirty="0">
              <a:ea typeface="MS PGothic" charset="0"/>
              <a:cs typeface="Arial" charset="0"/>
            </a:endParaRPr>
          </a:p>
          <a:p>
            <a:pPr>
              <a:lnSpc>
                <a:spcPct val="80000"/>
              </a:lnSpc>
            </a:pPr>
            <a:endParaRPr lang="en-NZ" sz="1600" dirty="0">
              <a:ea typeface="MS PGothic" charset="0"/>
              <a:cs typeface="Arial" charset="0"/>
            </a:endParaRPr>
          </a:p>
        </p:txBody>
      </p:sp>
      <p:pic>
        <p:nvPicPr>
          <p:cNvPr id="17413" name="Picture 5" descr="s&amp;p.tif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99114" y="1087075"/>
            <a:ext cx="2908300"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5" name="Picture 7" descr="EY.tif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95801" y="4584809"/>
            <a:ext cx="4679951" cy="187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6" name="Picture 13" descr="Ernst and young.jpe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14231" y="4893577"/>
            <a:ext cx="1592263" cy="1254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58FF187-BBFE-2948-8D1D-8FC4B38A8DF9}"/>
              </a:ext>
            </a:extLst>
          </p:cNvPr>
          <p:cNvPicPr>
            <a:picLocks noChangeAspect="1"/>
          </p:cNvPicPr>
          <p:nvPr/>
        </p:nvPicPr>
        <p:blipFill>
          <a:blip r:embed="rId11"/>
          <a:stretch>
            <a:fillRect/>
          </a:stretch>
        </p:blipFill>
        <p:spPr>
          <a:xfrm>
            <a:off x="4716016" y="1912576"/>
            <a:ext cx="4314491" cy="2446808"/>
          </a:xfrm>
          <a:prstGeom prst="rect">
            <a:avLst/>
          </a:prstGeom>
        </p:spPr>
      </p:pic>
    </p:spTree>
    <p:extLst>
      <p:ext uri="{BB962C8B-B14F-4D97-AF65-F5344CB8AC3E}">
        <p14:creationId xmlns:p14="http://schemas.microsoft.com/office/powerpoint/2010/main" val="66340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8CB08C-434F-7E1D-0138-5A91EE648194}"/>
              </a:ext>
            </a:extLst>
          </p:cNvPr>
          <p:cNvPicPr>
            <a:picLocks noChangeAspect="1"/>
          </p:cNvPicPr>
          <p:nvPr/>
        </p:nvPicPr>
        <p:blipFill>
          <a:blip r:embed="rId3"/>
          <a:stretch>
            <a:fillRect/>
          </a:stretch>
        </p:blipFill>
        <p:spPr>
          <a:xfrm>
            <a:off x="1187624" y="188640"/>
            <a:ext cx="6048673" cy="4284209"/>
          </a:xfrm>
          <a:prstGeom prst="rect">
            <a:avLst/>
          </a:prstGeom>
        </p:spPr>
      </p:pic>
      <p:pic>
        <p:nvPicPr>
          <p:cNvPr id="7" name="Picture 4" descr="pwc sector work.tiff">
            <a:extLst>
              <a:ext uri="{FF2B5EF4-FFF2-40B4-BE49-F238E27FC236}">
                <a16:creationId xmlns:a16="http://schemas.microsoft.com/office/drawing/2014/main" id="{E89EAB09-7A73-AE96-DF99-BD4DB7DE53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897621"/>
            <a:ext cx="4104456" cy="1771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4549AC4-5EB1-2891-126B-271F8168F2DA}"/>
              </a:ext>
            </a:extLst>
          </p:cNvPr>
          <p:cNvSpPr txBox="1"/>
          <p:nvPr/>
        </p:nvSpPr>
        <p:spPr>
          <a:xfrm>
            <a:off x="1165920" y="4961317"/>
            <a:ext cx="4630216" cy="369332"/>
          </a:xfrm>
          <a:prstGeom prst="rect">
            <a:avLst/>
          </a:prstGeom>
          <a:noFill/>
        </p:spPr>
        <p:txBody>
          <a:bodyPr wrap="square">
            <a:spAutoFit/>
          </a:bodyPr>
          <a:lstStyle/>
          <a:p>
            <a:r>
              <a:rPr lang="en-US" sz="1800" dirty="0">
                <a:highlight>
                  <a:srgbClr val="00FFFF"/>
                </a:highlight>
              </a:rPr>
              <a:t>PWC’s expansion into 22 other Industry sectors</a:t>
            </a:r>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1821490-D2BE-0F54-A49B-A855E293354D}"/>
                  </a:ext>
                </a:extLst>
              </p14:cNvPr>
              <p14:cNvContentPartPr/>
              <p14:nvPr/>
            </p14:nvContentPartPr>
            <p14:xfrm>
              <a:off x="-1360251" y="1785667"/>
              <a:ext cx="360" cy="360"/>
            </p14:xfrm>
          </p:contentPart>
        </mc:Choice>
        <mc:Fallback xmlns="">
          <p:pic>
            <p:nvPicPr>
              <p:cNvPr id="5" name="Ink 4">
                <a:extLst>
                  <a:ext uri="{FF2B5EF4-FFF2-40B4-BE49-F238E27FC236}">
                    <a16:creationId xmlns:a16="http://schemas.microsoft.com/office/drawing/2014/main" id="{B1821490-D2BE-0F54-A49B-A855E293354D}"/>
                  </a:ext>
                </a:extLst>
              </p:cNvPr>
              <p:cNvPicPr/>
              <p:nvPr/>
            </p:nvPicPr>
            <p:blipFill>
              <a:blip r:embed="rId6"/>
              <a:stretch>
                <a:fillRect/>
              </a:stretch>
            </p:blipFill>
            <p:spPr>
              <a:xfrm>
                <a:off x="-1369251" y="17770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32B1770-7239-C204-C793-45112B10B84C}"/>
                  </a:ext>
                </a:extLst>
              </p14:cNvPr>
              <p14:cNvContentPartPr/>
              <p14:nvPr/>
            </p14:nvContentPartPr>
            <p14:xfrm>
              <a:off x="4990869" y="5857267"/>
              <a:ext cx="360" cy="360"/>
            </p14:xfrm>
          </p:contentPart>
        </mc:Choice>
        <mc:Fallback xmlns="">
          <p:pic>
            <p:nvPicPr>
              <p:cNvPr id="6" name="Ink 5">
                <a:extLst>
                  <a:ext uri="{FF2B5EF4-FFF2-40B4-BE49-F238E27FC236}">
                    <a16:creationId xmlns:a16="http://schemas.microsoft.com/office/drawing/2014/main" id="{E32B1770-7239-C204-C793-45112B10B84C}"/>
                  </a:ext>
                </a:extLst>
              </p:cNvPr>
              <p:cNvPicPr/>
              <p:nvPr/>
            </p:nvPicPr>
            <p:blipFill>
              <a:blip r:embed="rId6"/>
              <a:stretch>
                <a:fillRect/>
              </a:stretch>
            </p:blipFill>
            <p:spPr>
              <a:xfrm>
                <a:off x="4982229" y="58486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596B8E73-DDB9-644A-9C39-A040ACC86274}"/>
                  </a:ext>
                </a:extLst>
              </p14:cNvPr>
              <p14:cNvContentPartPr/>
              <p14:nvPr/>
            </p14:nvContentPartPr>
            <p14:xfrm>
              <a:off x="4803309" y="5056987"/>
              <a:ext cx="2160" cy="360"/>
            </p14:xfrm>
          </p:contentPart>
        </mc:Choice>
        <mc:Fallback xmlns="">
          <p:pic>
            <p:nvPicPr>
              <p:cNvPr id="9" name="Ink 8">
                <a:extLst>
                  <a:ext uri="{FF2B5EF4-FFF2-40B4-BE49-F238E27FC236}">
                    <a16:creationId xmlns:a16="http://schemas.microsoft.com/office/drawing/2014/main" id="{596B8E73-DDB9-644A-9C39-A040ACC86274}"/>
                  </a:ext>
                </a:extLst>
              </p:cNvPr>
              <p:cNvPicPr/>
              <p:nvPr/>
            </p:nvPicPr>
            <p:blipFill>
              <a:blip r:embed="rId9"/>
              <a:stretch>
                <a:fillRect/>
              </a:stretch>
            </p:blipFill>
            <p:spPr>
              <a:xfrm>
                <a:off x="4794309" y="5047987"/>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69A2AAF3-0DB5-5374-8EAD-BF1F070B5831}"/>
                  </a:ext>
                </a:extLst>
              </p14:cNvPr>
              <p14:cNvContentPartPr/>
              <p14:nvPr/>
            </p14:nvContentPartPr>
            <p14:xfrm>
              <a:off x="7820109" y="5119987"/>
              <a:ext cx="360" cy="360"/>
            </p14:xfrm>
          </p:contentPart>
        </mc:Choice>
        <mc:Fallback xmlns="">
          <p:pic>
            <p:nvPicPr>
              <p:cNvPr id="10" name="Ink 9">
                <a:extLst>
                  <a:ext uri="{FF2B5EF4-FFF2-40B4-BE49-F238E27FC236}">
                    <a16:creationId xmlns:a16="http://schemas.microsoft.com/office/drawing/2014/main" id="{69A2AAF3-0DB5-5374-8EAD-BF1F070B5831}"/>
                  </a:ext>
                </a:extLst>
              </p:cNvPr>
              <p:cNvPicPr/>
              <p:nvPr/>
            </p:nvPicPr>
            <p:blipFill>
              <a:blip r:embed="rId6"/>
              <a:stretch>
                <a:fillRect/>
              </a:stretch>
            </p:blipFill>
            <p:spPr>
              <a:xfrm>
                <a:off x="7811469" y="5110987"/>
                <a:ext cx="18000" cy="18000"/>
              </a:xfrm>
              <a:prstGeom prst="rect">
                <a:avLst/>
              </a:prstGeom>
            </p:spPr>
          </p:pic>
        </mc:Fallback>
      </mc:AlternateContent>
    </p:spTree>
    <p:extLst>
      <p:ext uri="{BB962C8B-B14F-4D97-AF65-F5344CB8AC3E}">
        <p14:creationId xmlns:p14="http://schemas.microsoft.com/office/powerpoint/2010/main" val="331405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16576</TotalTime>
  <Words>1849</Words>
  <Application>Microsoft Macintosh PowerPoint</Application>
  <PresentationFormat>On-screen Show (4:3)</PresentationFormat>
  <Paragraphs>150</Paragraphs>
  <Slides>15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MS PGothic</vt:lpstr>
      <vt:lpstr>MS PGothic</vt:lpstr>
      <vt:lpstr>Algerian</vt:lpstr>
      <vt:lpstr>Aptos</vt:lpstr>
      <vt:lpstr>Arial</vt:lpstr>
      <vt:lpstr>Calibri</vt:lpstr>
      <vt:lpstr>Symbol</vt:lpstr>
      <vt:lpstr>Office Theme</vt:lpstr>
      <vt:lpstr> Audit Culture: How Indicators and Rankings are Reshaping the World  </vt:lpstr>
      <vt:lpstr>What is ‘audit culture’?</vt:lpstr>
      <vt:lpstr>2: Why does audit culture matter?   ‘Costs’ of governing by numbers:  GM’s use of Cost-benefit analysis</vt:lpstr>
      <vt:lpstr>Other reasons why we should be concerned about the spread of audit culture </vt:lpstr>
      <vt:lpstr>3: How did we get here? Performance Audit: From Education &amp; the Military to the Corporation &amp; Back </vt:lpstr>
      <vt:lpstr>From Ford Motor Company to the Vietnam War</vt:lpstr>
      <vt:lpstr>Audit as Tool of New Public Management</vt:lpstr>
      <vt:lpstr> 4. Who Benefits from spread of audit culture? </vt:lpstr>
      <vt:lpstr>PowerPoint Presentation</vt:lpstr>
      <vt:lpstr>Other Ranking Organisations (&amp; Agents of Global Governance): Credit Rating Agencies &amp; OECD</vt:lpstr>
      <vt:lpstr>Other Beneficiaries: Management consultants, PPP brokers, venture capitalists, private finance</vt:lpstr>
      <vt:lpstr>5: Who Loses?</vt:lpstr>
      <vt:lpstr>6: The Way Forward: changes needed on four scales</vt:lpstr>
      <vt:lpstr>PowerPoint Presentation</vt:lpstr>
      <vt:lpstr>Finally</vt:lpstr>
    </vt:vector>
  </TitlesOfParts>
  <Company>The University of Auckland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Culture Revisited: Rankings, Ratings and the Reassembling of Society Cris Shore (University of Auckland) and Susan Wright (Aarhus University)</dc:title>
  <dc:creator>Cris Shore</dc:creator>
  <cp:lastModifiedBy>David Mills</cp:lastModifiedBy>
  <cp:revision>119</cp:revision>
  <dcterms:created xsi:type="dcterms:W3CDTF">2013-11-05T03:45:09Z</dcterms:created>
  <dcterms:modified xsi:type="dcterms:W3CDTF">2024-06-08T11:55:26Z</dcterms:modified>
</cp:coreProperties>
</file>