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57" r:id="rId3"/>
    <p:sldId id="358" r:id="rId4"/>
    <p:sldId id="359" r:id="rId5"/>
    <p:sldId id="360" r:id="rId6"/>
    <p:sldId id="355" r:id="rId7"/>
    <p:sldId id="381" r:id="rId8"/>
    <p:sldId id="347" r:id="rId9"/>
    <p:sldId id="374" r:id="rId10"/>
    <p:sldId id="382" r:id="rId11"/>
    <p:sldId id="348" r:id="rId12"/>
    <p:sldId id="346" r:id="rId13"/>
    <p:sldId id="350" r:id="rId14"/>
    <p:sldId id="370" r:id="rId15"/>
    <p:sldId id="375" r:id="rId16"/>
    <p:sldId id="372" r:id="rId17"/>
    <p:sldId id="376" r:id="rId18"/>
    <p:sldId id="378" r:id="rId19"/>
    <p:sldId id="368" r:id="rId20"/>
    <p:sldId id="380" r:id="rId21"/>
    <p:sldId id="384" r:id="rId22"/>
    <p:sldId id="377" r:id="rId23"/>
    <p:sldId id="373" r:id="rId24"/>
    <p:sldId id="383" r:id="rId25"/>
    <p:sldId id="366" r:id="rId26"/>
    <p:sldId id="282" r:id="rId27"/>
    <p:sldId id="385" r:id="rId28"/>
    <p:sldId id="35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sorterViewPr>
    <p:cViewPr varScale="1">
      <p:scale>
        <a:sx n="100" d="100"/>
        <a:sy n="100" d="100"/>
      </p:scale>
      <p:origin x="0" y="-2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0721784776904"/>
          <c:y val="4.1666666666668241E-4"/>
          <c:w val="0.40287467191601051"/>
          <c:h val="0.671457786526684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80-40D7-B8FE-B6F20F4AFF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80-40D7-B8FE-B6F20F4AFF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80-40D7-B8FE-B6F20F4AFF8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80-40D7-B8FE-B6F20F4AFF8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80-40D7-B8FE-B6F20F4AFF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Sheet1!$A$3:$A$7</c:f>
              <c:strCache>
                <c:ptCount val="5"/>
                <c:pt idx="0">
                  <c:v>Pre-20th Century</c:v>
                </c:pt>
                <c:pt idx="1">
                  <c:v>1900-1949</c:v>
                </c:pt>
                <c:pt idx="2">
                  <c:v>1950-1979</c:v>
                </c:pt>
                <c:pt idx="3">
                  <c:v>1980-1999</c:v>
                </c:pt>
                <c:pt idx="4">
                  <c:v>2000-2023</c:v>
                </c:pt>
              </c:strCache>
            </c:strRef>
          </c:cat>
          <c:val>
            <c:numRef>
              <c:f>Sheet1!$B$3:$B$7</c:f>
              <c:numCache>
                <c:formatCode>0</c:formatCode>
                <c:ptCount val="5"/>
                <c:pt idx="0">
                  <c:v>1776</c:v>
                </c:pt>
                <c:pt idx="1">
                  <c:v>6608</c:v>
                </c:pt>
                <c:pt idx="2">
                  <c:v>60573</c:v>
                </c:pt>
                <c:pt idx="3">
                  <c:v>154962</c:v>
                </c:pt>
                <c:pt idx="4">
                  <c:v>415321</c:v>
                </c:pt>
              </c:numCache>
            </c:numRef>
          </c:val>
          <c:extLst>
            <c:ext xmlns:c16="http://schemas.microsoft.com/office/drawing/2014/chart" uri="{C3380CC4-5D6E-409C-BE32-E72D297353CC}">
              <c16:uniqueId val="{0000000A-1080-40D7-B8FE-B6F20F4AFF8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Bar</a:t>
            </a:r>
            <a:r>
              <a:rPr lang="en-GB" b="1" baseline="0"/>
              <a:t> chart of PhD theses awarded between 1900-1949 in Education</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'1900-1949'!$B$1</c:f>
              <c:strCache>
                <c:ptCount val="1"/>
                <c:pt idx="0">
                  <c:v>Number</c:v>
                </c:pt>
              </c:strCache>
            </c:strRef>
          </c:tx>
          <c:spPr>
            <a:solidFill>
              <a:schemeClr val="accent1"/>
            </a:solidFill>
            <a:ln>
              <a:noFill/>
            </a:ln>
            <a:effectLst/>
          </c:spPr>
          <c:invertIfNegative val="0"/>
          <c:cat>
            <c:strRef>
              <c:f>'1900-1949'!$A$2:$A$17</c:f>
              <c:strCache>
                <c:ptCount val="16"/>
                <c:pt idx="0">
                  <c:v>University of Edinburgh</c:v>
                </c:pt>
                <c:pt idx="1">
                  <c:v>University College London</c:v>
                </c:pt>
                <c:pt idx="2">
                  <c:v>University of Oxford</c:v>
                </c:pt>
                <c:pt idx="3">
                  <c:v>Royal Holloway</c:v>
                </c:pt>
                <c:pt idx="4">
                  <c:v>University of Aberdeen</c:v>
                </c:pt>
                <c:pt idx="5">
                  <c:v>University of Birmingham</c:v>
                </c:pt>
                <c:pt idx="6">
                  <c:v>University of Cambridge</c:v>
                </c:pt>
                <c:pt idx="7">
                  <c:v>University of Glasgow</c:v>
                </c:pt>
                <c:pt idx="8">
                  <c:v>University of London</c:v>
                </c:pt>
                <c:pt idx="9">
                  <c:v>University of St Andrews</c:v>
                </c:pt>
                <c:pt idx="10">
                  <c:v>Royal Holloway</c:v>
                </c:pt>
                <c:pt idx="11">
                  <c:v>Aberystwyth University</c:v>
                </c:pt>
                <c:pt idx="12">
                  <c:v>Durham University</c:v>
                </c:pt>
                <c:pt idx="13">
                  <c:v>King's College London</c:v>
                </c:pt>
                <c:pt idx="14">
                  <c:v>SOAS</c:v>
                </c:pt>
                <c:pt idx="15">
                  <c:v>University of Leeds</c:v>
                </c:pt>
              </c:strCache>
            </c:strRef>
          </c:cat>
          <c:val>
            <c:numRef>
              <c:f>'1900-1949'!$B$2:$B$17</c:f>
              <c:numCache>
                <c:formatCode>General</c:formatCode>
                <c:ptCount val="16"/>
                <c:pt idx="0">
                  <c:v>17</c:v>
                </c:pt>
                <c:pt idx="1">
                  <c:v>4</c:v>
                </c:pt>
                <c:pt idx="2">
                  <c:v>3</c:v>
                </c:pt>
                <c:pt idx="3">
                  <c:v>2</c:v>
                </c:pt>
                <c:pt idx="4">
                  <c:v>2</c:v>
                </c:pt>
                <c:pt idx="5">
                  <c:v>2</c:v>
                </c:pt>
                <c:pt idx="6">
                  <c:v>2</c:v>
                </c:pt>
                <c:pt idx="7">
                  <c:v>2</c:v>
                </c:pt>
                <c:pt idx="8">
                  <c:v>2</c:v>
                </c:pt>
                <c:pt idx="9">
                  <c:v>2</c:v>
                </c:pt>
                <c:pt idx="10">
                  <c:v>1</c:v>
                </c:pt>
                <c:pt idx="11">
                  <c:v>1</c:v>
                </c:pt>
                <c:pt idx="12">
                  <c:v>1</c:v>
                </c:pt>
                <c:pt idx="13">
                  <c:v>1</c:v>
                </c:pt>
                <c:pt idx="14">
                  <c:v>1</c:v>
                </c:pt>
                <c:pt idx="15">
                  <c:v>1</c:v>
                </c:pt>
              </c:numCache>
            </c:numRef>
          </c:val>
          <c:extLst>
            <c:ext xmlns:c16="http://schemas.microsoft.com/office/drawing/2014/chart" uri="{C3380CC4-5D6E-409C-BE32-E72D297353CC}">
              <c16:uniqueId val="{00000000-ECB6-4D03-B621-FB543E90A75E}"/>
            </c:ext>
          </c:extLst>
        </c:ser>
        <c:ser>
          <c:idx val="1"/>
          <c:order val="1"/>
          <c:tx>
            <c:strRef>
              <c:f>'1900-1949'!$C$1</c:f>
              <c:strCache>
                <c:ptCount val="1"/>
                <c:pt idx="0">
                  <c:v>Percentage</c:v>
                </c:pt>
              </c:strCache>
            </c:strRef>
          </c:tx>
          <c:spPr>
            <a:solidFill>
              <a:schemeClr val="accent2"/>
            </a:solidFill>
            <a:ln>
              <a:noFill/>
            </a:ln>
            <a:effectLst/>
          </c:spPr>
          <c:invertIfNegative val="0"/>
          <c:cat>
            <c:strRef>
              <c:f>'1900-1949'!$A$2:$A$17</c:f>
              <c:strCache>
                <c:ptCount val="16"/>
                <c:pt idx="0">
                  <c:v>University of Edinburgh</c:v>
                </c:pt>
                <c:pt idx="1">
                  <c:v>University College London</c:v>
                </c:pt>
                <c:pt idx="2">
                  <c:v>University of Oxford</c:v>
                </c:pt>
                <c:pt idx="3">
                  <c:v>Royal Holloway</c:v>
                </c:pt>
                <c:pt idx="4">
                  <c:v>University of Aberdeen</c:v>
                </c:pt>
                <c:pt idx="5">
                  <c:v>University of Birmingham</c:v>
                </c:pt>
                <c:pt idx="6">
                  <c:v>University of Cambridge</c:v>
                </c:pt>
                <c:pt idx="7">
                  <c:v>University of Glasgow</c:v>
                </c:pt>
                <c:pt idx="8">
                  <c:v>University of London</c:v>
                </c:pt>
                <c:pt idx="9">
                  <c:v>University of St Andrews</c:v>
                </c:pt>
                <c:pt idx="10">
                  <c:v>Royal Holloway</c:v>
                </c:pt>
                <c:pt idx="11">
                  <c:v>Aberystwyth University</c:v>
                </c:pt>
                <c:pt idx="12">
                  <c:v>Durham University</c:v>
                </c:pt>
                <c:pt idx="13">
                  <c:v>King's College London</c:v>
                </c:pt>
                <c:pt idx="14">
                  <c:v>SOAS</c:v>
                </c:pt>
                <c:pt idx="15">
                  <c:v>University of Leeds</c:v>
                </c:pt>
              </c:strCache>
            </c:strRef>
          </c:cat>
          <c:val>
            <c:numRef>
              <c:f>'1900-1949'!$C$2:$C$17</c:f>
              <c:numCache>
                <c:formatCode>General</c:formatCode>
                <c:ptCount val="16"/>
                <c:pt idx="0">
                  <c:v>38.636363636363633</c:v>
                </c:pt>
                <c:pt idx="1">
                  <c:v>9.0909090909090917</c:v>
                </c:pt>
                <c:pt idx="2">
                  <c:v>6.8181818181818175</c:v>
                </c:pt>
                <c:pt idx="3">
                  <c:v>4.5454545454545459</c:v>
                </c:pt>
                <c:pt idx="4">
                  <c:v>4.5454545454545459</c:v>
                </c:pt>
                <c:pt idx="5">
                  <c:v>4.5454545454545459</c:v>
                </c:pt>
                <c:pt idx="6">
                  <c:v>4.5454545454545459</c:v>
                </c:pt>
                <c:pt idx="7">
                  <c:v>4.5454545454545459</c:v>
                </c:pt>
                <c:pt idx="8">
                  <c:v>4.5454545454545459</c:v>
                </c:pt>
                <c:pt idx="9">
                  <c:v>4.5454545454545459</c:v>
                </c:pt>
                <c:pt idx="10">
                  <c:v>2.2727272727272729</c:v>
                </c:pt>
                <c:pt idx="11">
                  <c:v>2.2727272727272729</c:v>
                </c:pt>
                <c:pt idx="12">
                  <c:v>2.2727272727272729</c:v>
                </c:pt>
                <c:pt idx="13">
                  <c:v>2.2727272727272729</c:v>
                </c:pt>
                <c:pt idx="14">
                  <c:v>2.2727272727272729</c:v>
                </c:pt>
                <c:pt idx="15">
                  <c:v>2.2727272727272729</c:v>
                </c:pt>
              </c:numCache>
            </c:numRef>
          </c:val>
          <c:extLst>
            <c:ext xmlns:c16="http://schemas.microsoft.com/office/drawing/2014/chart" uri="{C3380CC4-5D6E-409C-BE32-E72D297353CC}">
              <c16:uniqueId val="{00000001-ECB6-4D03-B621-FB543E90A75E}"/>
            </c:ext>
          </c:extLst>
        </c:ser>
        <c:dLbls>
          <c:showLegendKey val="0"/>
          <c:showVal val="0"/>
          <c:showCatName val="0"/>
          <c:showSerName val="0"/>
          <c:showPercent val="0"/>
          <c:showBubbleSize val="0"/>
        </c:dLbls>
        <c:gapWidth val="182"/>
        <c:axId val="372965856"/>
        <c:axId val="372839232"/>
      </c:barChart>
      <c:catAx>
        <c:axId val="372965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839232"/>
        <c:crosses val="autoZero"/>
        <c:auto val="1"/>
        <c:lblAlgn val="ctr"/>
        <c:lblOffset val="100"/>
        <c:noMultiLvlLbl val="0"/>
      </c:catAx>
      <c:valAx>
        <c:axId val="372839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96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Bar chart of PhD theses awarded between 2000-2023 in Education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'2000-2023'!$B$1</c:f>
              <c:strCache>
                <c:ptCount val="1"/>
                <c:pt idx="0">
                  <c:v>Number</c:v>
                </c:pt>
              </c:strCache>
            </c:strRef>
          </c:tx>
          <c:spPr>
            <a:solidFill>
              <a:schemeClr val="accent1"/>
            </a:solidFill>
            <a:ln>
              <a:noFill/>
            </a:ln>
            <a:effectLst/>
          </c:spPr>
          <c:invertIfNegative val="0"/>
          <c:cat>
            <c:strRef>
              <c:f>'2000-2023'!$A$2:$A$128</c:f>
              <c:strCache>
                <c:ptCount val="127"/>
                <c:pt idx="0">
                  <c:v>University College London</c:v>
                </c:pt>
                <c:pt idx="1">
                  <c:v>University of Sheffield</c:v>
                </c:pt>
                <c:pt idx="2">
                  <c:v>University of Exeter</c:v>
                </c:pt>
                <c:pt idx="3">
                  <c:v>University of Birmingham</c:v>
                </c:pt>
                <c:pt idx="4">
                  <c:v>University of Bristol</c:v>
                </c:pt>
                <c:pt idx="5">
                  <c:v>University of Nottingham</c:v>
                </c:pt>
                <c:pt idx="6">
                  <c:v>Open University</c:v>
                </c:pt>
                <c:pt idx="7">
                  <c:v>University of Manchester</c:v>
                </c:pt>
                <c:pt idx="8">
                  <c:v>University of Leicester</c:v>
                </c:pt>
                <c:pt idx="9">
                  <c:v>University of Cambridge</c:v>
                </c:pt>
                <c:pt idx="10">
                  <c:v>University of Southampton</c:v>
                </c:pt>
                <c:pt idx="11">
                  <c:v>Durham University</c:v>
                </c:pt>
                <c:pt idx="12">
                  <c:v>University of Oxford</c:v>
                </c:pt>
                <c:pt idx="13">
                  <c:v>University of Warwick</c:v>
                </c:pt>
                <c:pt idx="14">
                  <c:v>Lancaster University</c:v>
                </c:pt>
                <c:pt idx="15">
                  <c:v>University of Newcastle upon Tyne</c:v>
                </c:pt>
                <c:pt idx="16">
                  <c:v>University of Sussex</c:v>
                </c:pt>
                <c:pt idx="17">
                  <c:v>University of Bath</c:v>
                </c:pt>
                <c:pt idx="18">
                  <c:v>University of Edinburgh</c:v>
                </c:pt>
                <c:pt idx="19">
                  <c:v>University of Leeds</c:v>
                </c:pt>
                <c:pt idx="20">
                  <c:v>University of Glasgow</c:v>
                </c:pt>
                <c:pt idx="21">
                  <c:v>Queen's University Belfast</c:v>
                </c:pt>
                <c:pt idx="22">
                  <c:v>Cardiff University</c:v>
                </c:pt>
                <c:pt idx="23">
                  <c:v>University of Essex</c:v>
                </c:pt>
                <c:pt idx="24">
                  <c:v>University of Reading</c:v>
                </c:pt>
                <c:pt idx="25">
                  <c:v>University of York</c:v>
                </c:pt>
                <c:pt idx="26">
                  <c:v>University of East Anglia</c:v>
                </c:pt>
                <c:pt idx="27">
                  <c:v>University of East London</c:v>
                </c:pt>
                <c:pt idx="28">
                  <c:v>University of Huddersfield</c:v>
                </c:pt>
                <c:pt idx="29">
                  <c:v>University of Liverpool</c:v>
                </c:pt>
                <c:pt idx="30">
                  <c:v>University of Strathclyde</c:v>
                </c:pt>
                <c:pt idx="31">
                  <c:v>Manchester Metropolitan University</c:v>
                </c:pt>
                <c:pt idx="32">
                  <c:v>University of Hull</c:v>
                </c:pt>
                <c:pt idx="33">
                  <c:v>King's College London</c:v>
                </c:pt>
                <c:pt idx="34">
                  <c:v>Brunel University</c:v>
                </c:pt>
                <c:pt idx="35">
                  <c:v>Sheffield Hallam University</c:v>
                </c:pt>
                <c:pt idx="36">
                  <c:v>Anglia Ruskin University</c:v>
                </c:pt>
                <c:pt idx="37">
                  <c:v>University of Lincoln</c:v>
                </c:pt>
                <c:pt idx="38">
                  <c:v>Canterbury Christ Church University</c:v>
                </c:pt>
                <c:pt idx="39">
                  <c:v>Liverpool John Moores University</c:v>
                </c:pt>
                <c:pt idx="40">
                  <c:v>Middlesex University</c:v>
                </c:pt>
                <c:pt idx="41">
                  <c:v>Loughborough University</c:v>
                </c:pt>
                <c:pt idx="42">
                  <c:v>University of the West of England, Bristol</c:v>
                </c:pt>
                <c:pt idx="43">
                  <c:v>University of Plymouth</c:v>
                </c:pt>
                <c:pt idx="44">
                  <c:v>University of Stirling</c:v>
                </c:pt>
                <c:pt idx="45">
                  <c:v>University of Surrey</c:v>
                </c:pt>
                <c:pt idx="46">
                  <c:v>Ulster University</c:v>
                </c:pt>
                <c:pt idx="47">
                  <c:v>Keele University</c:v>
                </c:pt>
                <c:pt idx="48">
                  <c:v>University of Brighton</c:v>
                </c:pt>
                <c:pt idx="49">
                  <c:v>Bangor University</c:v>
                </c:pt>
                <c:pt idx="50">
                  <c:v>Goldsmiths College</c:v>
                </c:pt>
                <c:pt idx="51">
                  <c:v>Nottingham Trent University</c:v>
                </c:pt>
                <c:pt idx="52">
                  <c:v>University of Greenwich</c:v>
                </c:pt>
                <c:pt idx="53">
                  <c:v>University of Roehampton</c:v>
                </c:pt>
                <c:pt idx="54">
                  <c:v>University of Kent</c:v>
                </c:pt>
                <c:pt idx="55">
                  <c:v>University of Salford</c:v>
                </c:pt>
                <c:pt idx="56">
                  <c:v>University of Aberdeen</c:v>
                </c:pt>
                <c:pt idx="57">
                  <c:v>Coventry University</c:v>
                </c:pt>
                <c:pt idx="58">
                  <c:v>Oxford Brookes University</c:v>
                </c:pt>
                <c:pt idx="59">
                  <c:v>University of South Wales</c:v>
                </c:pt>
                <c:pt idx="60">
                  <c:v>University of Wolverhampton</c:v>
                </c:pt>
                <c:pt idx="61">
                  <c:v>University of Dundee</c:v>
                </c:pt>
                <c:pt idx="62">
                  <c:v>Northumbria University</c:v>
                </c:pt>
                <c:pt idx="63">
                  <c:v>University of Bedfordshire</c:v>
                </c:pt>
                <c:pt idx="64">
                  <c:v>University of Hertfordshire</c:v>
                </c:pt>
                <c:pt idx="65">
                  <c:v>University of Derby</c:v>
                </c:pt>
                <c:pt idx="66">
                  <c:v>London School of Economics</c:v>
                </c:pt>
                <c:pt idx="67">
                  <c:v>Cardiff Metropolitan University</c:v>
                </c:pt>
                <c:pt idx="68">
                  <c:v>University of Chester</c:v>
                </c:pt>
                <c:pt idx="69">
                  <c:v>Staffordshire University</c:v>
                </c:pt>
                <c:pt idx="70">
                  <c:v>Edinburgh Napier University</c:v>
                </c:pt>
                <c:pt idx="71">
                  <c:v>University of Portsmouth</c:v>
                </c:pt>
                <c:pt idx="72">
                  <c:v>Birmingham City University</c:v>
                </c:pt>
                <c:pt idx="73">
                  <c:v>Bournemouth University</c:v>
                </c:pt>
                <c:pt idx="74">
                  <c:v>University of Winchester</c:v>
                </c:pt>
                <c:pt idx="75">
                  <c:v>Swansea University</c:v>
                </c:pt>
                <c:pt idx="76">
                  <c:v>London Metropolitan University</c:v>
                </c:pt>
                <c:pt idx="77">
                  <c:v>University of Gloucestershire</c:v>
                </c:pt>
                <c:pt idx="78">
                  <c:v>University of Northampton</c:v>
                </c:pt>
                <c:pt idx="79">
                  <c:v>University of the West of Scotland</c:v>
                </c:pt>
                <c:pt idx="80">
                  <c:v>Royal Holloway</c:v>
                </c:pt>
                <c:pt idx="81">
                  <c:v>De Montfort University</c:v>
                </c:pt>
                <c:pt idx="82">
                  <c:v>Leeds Beckett University</c:v>
                </c:pt>
                <c:pt idx="83">
                  <c:v>University of Sunderland</c:v>
                </c:pt>
                <c:pt idx="84">
                  <c:v>City, University of London</c:v>
                </c:pt>
                <c:pt idx="85">
                  <c:v>Kingston University</c:v>
                </c:pt>
                <c:pt idx="86">
                  <c:v>London South Bank University</c:v>
                </c:pt>
                <c:pt idx="87">
                  <c:v>University of Bradford</c:v>
                </c:pt>
                <c:pt idx="88">
                  <c:v>University of Worcester</c:v>
                </c:pt>
                <c:pt idx="89">
                  <c:v>Glasgow Calendonian University</c:v>
                </c:pt>
                <c:pt idx="90">
                  <c:v>University of St Andrews</c:v>
                </c:pt>
                <c:pt idx="91">
                  <c:v>University of Central Lancashire</c:v>
                </c:pt>
                <c:pt idx="92">
                  <c:v>Bath Spa University</c:v>
                </c:pt>
                <c:pt idx="93">
                  <c:v>Birbeck</c:v>
                </c:pt>
                <c:pt idx="94">
                  <c:v>Aston University</c:v>
                </c:pt>
                <c:pt idx="95">
                  <c:v>Edge Hill University</c:v>
                </c:pt>
                <c:pt idx="96">
                  <c:v>University of Wales Trinity Saint David</c:v>
                </c:pt>
                <c:pt idx="97">
                  <c:v>Heriot-Watt University</c:v>
                </c:pt>
                <c:pt idx="98">
                  <c:v>UCL Institute of Education</c:v>
                </c:pt>
                <c:pt idx="99">
                  <c:v>University of Bolton</c:v>
                </c:pt>
                <c:pt idx="100">
                  <c:v>University of Westminster</c:v>
                </c:pt>
                <c:pt idx="101">
                  <c:v>Robert Gordon University</c:v>
                </c:pt>
                <c:pt idx="102">
                  <c:v>SOAS</c:v>
                </c:pt>
                <c:pt idx="103">
                  <c:v>Teesside University</c:v>
                </c:pt>
                <c:pt idx="104">
                  <c:v>Queen Mary</c:v>
                </c:pt>
                <c:pt idx="105">
                  <c:v>University of London</c:v>
                </c:pt>
                <c:pt idx="106">
                  <c:v>Aberystwyth University</c:v>
                </c:pt>
                <c:pt idx="107">
                  <c:v>Queen Margaret University</c:v>
                </c:pt>
                <c:pt idx="108">
                  <c:v>University of Cumbria</c:v>
                </c:pt>
                <c:pt idx="109">
                  <c:v>York St John University</c:v>
                </c:pt>
                <c:pt idx="110">
                  <c:v>Bucks New University</c:v>
                </c:pt>
                <c:pt idx="111">
                  <c:v>Liverpool Hope University</c:v>
                </c:pt>
                <c:pt idx="112">
                  <c:v>St Mary's University Twickenham</c:v>
                </c:pt>
                <c:pt idx="113">
                  <c:v>University of Buckingham</c:v>
                </c:pt>
                <c:pt idx="114">
                  <c:v>Cranfield University</c:v>
                </c:pt>
                <c:pt idx="115">
                  <c:v>University of Chichester</c:v>
                </c:pt>
                <c:pt idx="116">
                  <c:v>Abertay University</c:v>
                </c:pt>
                <c:pt idx="117">
                  <c:v>University of West London</c:v>
                </c:pt>
                <c:pt idx="118">
                  <c:v>Imperial College London </c:v>
                </c:pt>
                <c:pt idx="119">
                  <c:v>Southampton Solent University</c:v>
                </c:pt>
                <c:pt idx="120">
                  <c:v>St George's University of London</c:v>
                </c:pt>
                <c:pt idx="121">
                  <c:v>Exeter and Plymouth Peninsula Medical School</c:v>
                </c:pt>
                <c:pt idx="122">
                  <c:v>Henley Business School</c:v>
                </c:pt>
                <c:pt idx="123">
                  <c:v>Oxford Centre for Mission Studies</c:v>
                </c:pt>
                <c:pt idx="124">
                  <c:v>Regent's University London</c:v>
                </c:pt>
                <c:pt idx="125">
                  <c:v>Royal College of Art</c:v>
                </c:pt>
                <c:pt idx="126">
                  <c:v>University of the Highlands and Islands</c:v>
                </c:pt>
              </c:strCache>
            </c:strRef>
          </c:cat>
          <c:val>
            <c:numRef>
              <c:f>'2000-2023'!$B$2:$B$128</c:f>
              <c:numCache>
                <c:formatCode>General</c:formatCode>
                <c:ptCount val="127"/>
                <c:pt idx="0">
                  <c:v>1213</c:v>
                </c:pt>
                <c:pt idx="1">
                  <c:v>681</c:v>
                </c:pt>
                <c:pt idx="2">
                  <c:v>523</c:v>
                </c:pt>
                <c:pt idx="3">
                  <c:v>521</c:v>
                </c:pt>
                <c:pt idx="4">
                  <c:v>519</c:v>
                </c:pt>
                <c:pt idx="5">
                  <c:v>502</c:v>
                </c:pt>
                <c:pt idx="6">
                  <c:v>426</c:v>
                </c:pt>
                <c:pt idx="7">
                  <c:v>426</c:v>
                </c:pt>
                <c:pt idx="8">
                  <c:v>419</c:v>
                </c:pt>
                <c:pt idx="9">
                  <c:v>393</c:v>
                </c:pt>
                <c:pt idx="10">
                  <c:v>382</c:v>
                </c:pt>
                <c:pt idx="11">
                  <c:v>357</c:v>
                </c:pt>
                <c:pt idx="12">
                  <c:v>341</c:v>
                </c:pt>
                <c:pt idx="13">
                  <c:v>331</c:v>
                </c:pt>
                <c:pt idx="14">
                  <c:v>327</c:v>
                </c:pt>
                <c:pt idx="15">
                  <c:v>313</c:v>
                </c:pt>
                <c:pt idx="16">
                  <c:v>313</c:v>
                </c:pt>
                <c:pt idx="17">
                  <c:v>310</c:v>
                </c:pt>
                <c:pt idx="18">
                  <c:v>308</c:v>
                </c:pt>
                <c:pt idx="19">
                  <c:v>230</c:v>
                </c:pt>
                <c:pt idx="20">
                  <c:v>217</c:v>
                </c:pt>
                <c:pt idx="21">
                  <c:v>215</c:v>
                </c:pt>
                <c:pt idx="22">
                  <c:v>198</c:v>
                </c:pt>
                <c:pt idx="23">
                  <c:v>193</c:v>
                </c:pt>
                <c:pt idx="24">
                  <c:v>189</c:v>
                </c:pt>
                <c:pt idx="25">
                  <c:v>182</c:v>
                </c:pt>
                <c:pt idx="26">
                  <c:v>170</c:v>
                </c:pt>
                <c:pt idx="27">
                  <c:v>163</c:v>
                </c:pt>
                <c:pt idx="28">
                  <c:v>158</c:v>
                </c:pt>
                <c:pt idx="29">
                  <c:v>155</c:v>
                </c:pt>
                <c:pt idx="30">
                  <c:v>144</c:v>
                </c:pt>
                <c:pt idx="31">
                  <c:v>142</c:v>
                </c:pt>
                <c:pt idx="32">
                  <c:v>140</c:v>
                </c:pt>
                <c:pt idx="33">
                  <c:v>132</c:v>
                </c:pt>
                <c:pt idx="34">
                  <c:v>125</c:v>
                </c:pt>
                <c:pt idx="35">
                  <c:v>119</c:v>
                </c:pt>
                <c:pt idx="36">
                  <c:v>113</c:v>
                </c:pt>
                <c:pt idx="37">
                  <c:v>104</c:v>
                </c:pt>
                <c:pt idx="38">
                  <c:v>102</c:v>
                </c:pt>
                <c:pt idx="39">
                  <c:v>94</c:v>
                </c:pt>
                <c:pt idx="40">
                  <c:v>92</c:v>
                </c:pt>
                <c:pt idx="41">
                  <c:v>88</c:v>
                </c:pt>
                <c:pt idx="42">
                  <c:v>88</c:v>
                </c:pt>
                <c:pt idx="43">
                  <c:v>84</c:v>
                </c:pt>
                <c:pt idx="44">
                  <c:v>84</c:v>
                </c:pt>
                <c:pt idx="45">
                  <c:v>84</c:v>
                </c:pt>
                <c:pt idx="46">
                  <c:v>80</c:v>
                </c:pt>
                <c:pt idx="47">
                  <c:v>77</c:v>
                </c:pt>
                <c:pt idx="48">
                  <c:v>77</c:v>
                </c:pt>
                <c:pt idx="49">
                  <c:v>76</c:v>
                </c:pt>
                <c:pt idx="50">
                  <c:v>75</c:v>
                </c:pt>
                <c:pt idx="51">
                  <c:v>73</c:v>
                </c:pt>
                <c:pt idx="52">
                  <c:v>68</c:v>
                </c:pt>
                <c:pt idx="53">
                  <c:v>65</c:v>
                </c:pt>
                <c:pt idx="54">
                  <c:v>64</c:v>
                </c:pt>
                <c:pt idx="55">
                  <c:v>61</c:v>
                </c:pt>
                <c:pt idx="56">
                  <c:v>59</c:v>
                </c:pt>
                <c:pt idx="57">
                  <c:v>56</c:v>
                </c:pt>
                <c:pt idx="58">
                  <c:v>56</c:v>
                </c:pt>
                <c:pt idx="59">
                  <c:v>56</c:v>
                </c:pt>
                <c:pt idx="60">
                  <c:v>53</c:v>
                </c:pt>
                <c:pt idx="61">
                  <c:v>52</c:v>
                </c:pt>
                <c:pt idx="62">
                  <c:v>50</c:v>
                </c:pt>
                <c:pt idx="63">
                  <c:v>49</c:v>
                </c:pt>
                <c:pt idx="64">
                  <c:v>49</c:v>
                </c:pt>
                <c:pt idx="65">
                  <c:v>46</c:v>
                </c:pt>
                <c:pt idx="66">
                  <c:v>45</c:v>
                </c:pt>
                <c:pt idx="67">
                  <c:v>40</c:v>
                </c:pt>
                <c:pt idx="68">
                  <c:v>40</c:v>
                </c:pt>
                <c:pt idx="69">
                  <c:v>35</c:v>
                </c:pt>
                <c:pt idx="70">
                  <c:v>34</c:v>
                </c:pt>
                <c:pt idx="71">
                  <c:v>34</c:v>
                </c:pt>
                <c:pt idx="72">
                  <c:v>33</c:v>
                </c:pt>
                <c:pt idx="73">
                  <c:v>33</c:v>
                </c:pt>
                <c:pt idx="74">
                  <c:v>33</c:v>
                </c:pt>
                <c:pt idx="75">
                  <c:v>32</c:v>
                </c:pt>
                <c:pt idx="76">
                  <c:v>31</c:v>
                </c:pt>
                <c:pt idx="77">
                  <c:v>31</c:v>
                </c:pt>
                <c:pt idx="78">
                  <c:v>31</c:v>
                </c:pt>
                <c:pt idx="79">
                  <c:v>30</c:v>
                </c:pt>
                <c:pt idx="80">
                  <c:v>29</c:v>
                </c:pt>
                <c:pt idx="81">
                  <c:v>27</c:v>
                </c:pt>
                <c:pt idx="82">
                  <c:v>27</c:v>
                </c:pt>
                <c:pt idx="83">
                  <c:v>26</c:v>
                </c:pt>
                <c:pt idx="84">
                  <c:v>25</c:v>
                </c:pt>
                <c:pt idx="85">
                  <c:v>25</c:v>
                </c:pt>
                <c:pt idx="86">
                  <c:v>25</c:v>
                </c:pt>
                <c:pt idx="87">
                  <c:v>23</c:v>
                </c:pt>
                <c:pt idx="88">
                  <c:v>23</c:v>
                </c:pt>
                <c:pt idx="89">
                  <c:v>21</c:v>
                </c:pt>
                <c:pt idx="90">
                  <c:v>21</c:v>
                </c:pt>
                <c:pt idx="91">
                  <c:v>20</c:v>
                </c:pt>
                <c:pt idx="92">
                  <c:v>19</c:v>
                </c:pt>
                <c:pt idx="93">
                  <c:v>19</c:v>
                </c:pt>
                <c:pt idx="94">
                  <c:v>18</c:v>
                </c:pt>
                <c:pt idx="95">
                  <c:v>17</c:v>
                </c:pt>
                <c:pt idx="96">
                  <c:v>17</c:v>
                </c:pt>
                <c:pt idx="97">
                  <c:v>16</c:v>
                </c:pt>
                <c:pt idx="98">
                  <c:v>14</c:v>
                </c:pt>
                <c:pt idx="99">
                  <c:v>14</c:v>
                </c:pt>
                <c:pt idx="100">
                  <c:v>14</c:v>
                </c:pt>
                <c:pt idx="101">
                  <c:v>13</c:v>
                </c:pt>
                <c:pt idx="102">
                  <c:v>13</c:v>
                </c:pt>
                <c:pt idx="103">
                  <c:v>12</c:v>
                </c:pt>
                <c:pt idx="104">
                  <c:v>11</c:v>
                </c:pt>
                <c:pt idx="105">
                  <c:v>10</c:v>
                </c:pt>
                <c:pt idx="106">
                  <c:v>9</c:v>
                </c:pt>
                <c:pt idx="107">
                  <c:v>8</c:v>
                </c:pt>
                <c:pt idx="108">
                  <c:v>8</c:v>
                </c:pt>
                <c:pt idx="109">
                  <c:v>8</c:v>
                </c:pt>
                <c:pt idx="110">
                  <c:v>7</c:v>
                </c:pt>
                <c:pt idx="111">
                  <c:v>7</c:v>
                </c:pt>
                <c:pt idx="112">
                  <c:v>7</c:v>
                </c:pt>
                <c:pt idx="113">
                  <c:v>7</c:v>
                </c:pt>
                <c:pt idx="114">
                  <c:v>6</c:v>
                </c:pt>
                <c:pt idx="115">
                  <c:v>6</c:v>
                </c:pt>
                <c:pt idx="116">
                  <c:v>5</c:v>
                </c:pt>
                <c:pt idx="117">
                  <c:v>5</c:v>
                </c:pt>
                <c:pt idx="118">
                  <c:v>4</c:v>
                </c:pt>
                <c:pt idx="119">
                  <c:v>3</c:v>
                </c:pt>
                <c:pt idx="120">
                  <c:v>2</c:v>
                </c:pt>
                <c:pt idx="121">
                  <c:v>1</c:v>
                </c:pt>
                <c:pt idx="122">
                  <c:v>1</c:v>
                </c:pt>
                <c:pt idx="123">
                  <c:v>1</c:v>
                </c:pt>
                <c:pt idx="124">
                  <c:v>1</c:v>
                </c:pt>
                <c:pt idx="125">
                  <c:v>1</c:v>
                </c:pt>
                <c:pt idx="126">
                  <c:v>1</c:v>
                </c:pt>
              </c:numCache>
            </c:numRef>
          </c:val>
          <c:extLst>
            <c:ext xmlns:c16="http://schemas.microsoft.com/office/drawing/2014/chart" uri="{C3380CC4-5D6E-409C-BE32-E72D297353CC}">
              <c16:uniqueId val="{00000000-2B6C-4AD0-B2FE-70DBF89C72C2}"/>
            </c:ext>
          </c:extLst>
        </c:ser>
        <c:ser>
          <c:idx val="1"/>
          <c:order val="1"/>
          <c:tx>
            <c:strRef>
              <c:f>'2000-2023'!$C$1</c:f>
              <c:strCache>
                <c:ptCount val="1"/>
                <c:pt idx="0">
                  <c:v>Percentage</c:v>
                </c:pt>
              </c:strCache>
            </c:strRef>
          </c:tx>
          <c:spPr>
            <a:solidFill>
              <a:schemeClr val="accent2"/>
            </a:solidFill>
            <a:ln>
              <a:noFill/>
            </a:ln>
            <a:effectLst/>
          </c:spPr>
          <c:invertIfNegative val="0"/>
          <c:cat>
            <c:strRef>
              <c:f>'2000-2023'!$A$2:$A$128</c:f>
              <c:strCache>
                <c:ptCount val="127"/>
                <c:pt idx="0">
                  <c:v>University College London</c:v>
                </c:pt>
                <c:pt idx="1">
                  <c:v>University of Sheffield</c:v>
                </c:pt>
                <c:pt idx="2">
                  <c:v>University of Exeter</c:v>
                </c:pt>
                <c:pt idx="3">
                  <c:v>University of Birmingham</c:v>
                </c:pt>
                <c:pt idx="4">
                  <c:v>University of Bristol</c:v>
                </c:pt>
                <c:pt idx="5">
                  <c:v>University of Nottingham</c:v>
                </c:pt>
                <c:pt idx="6">
                  <c:v>Open University</c:v>
                </c:pt>
                <c:pt idx="7">
                  <c:v>University of Manchester</c:v>
                </c:pt>
                <c:pt idx="8">
                  <c:v>University of Leicester</c:v>
                </c:pt>
                <c:pt idx="9">
                  <c:v>University of Cambridge</c:v>
                </c:pt>
                <c:pt idx="10">
                  <c:v>University of Southampton</c:v>
                </c:pt>
                <c:pt idx="11">
                  <c:v>Durham University</c:v>
                </c:pt>
                <c:pt idx="12">
                  <c:v>University of Oxford</c:v>
                </c:pt>
                <c:pt idx="13">
                  <c:v>University of Warwick</c:v>
                </c:pt>
                <c:pt idx="14">
                  <c:v>Lancaster University</c:v>
                </c:pt>
                <c:pt idx="15">
                  <c:v>University of Newcastle upon Tyne</c:v>
                </c:pt>
                <c:pt idx="16">
                  <c:v>University of Sussex</c:v>
                </c:pt>
                <c:pt idx="17">
                  <c:v>University of Bath</c:v>
                </c:pt>
                <c:pt idx="18">
                  <c:v>University of Edinburgh</c:v>
                </c:pt>
                <c:pt idx="19">
                  <c:v>University of Leeds</c:v>
                </c:pt>
                <c:pt idx="20">
                  <c:v>University of Glasgow</c:v>
                </c:pt>
                <c:pt idx="21">
                  <c:v>Queen's University Belfast</c:v>
                </c:pt>
                <c:pt idx="22">
                  <c:v>Cardiff University</c:v>
                </c:pt>
                <c:pt idx="23">
                  <c:v>University of Essex</c:v>
                </c:pt>
                <c:pt idx="24">
                  <c:v>University of Reading</c:v>
                </c:pt>
                <c:pt idx="25">
                  <c:v>University of York</c:v>
                </c:pt>
                <c:pt idx="26">
                  <c:v>University of East Anglia</c:v>
                </c:pt>
                <c:pt idx="27">
                  <c:v>University of East London</c:v>
                </c:pt>
                <c:pt idx="28">
                  <c:v>University of Huddersfield</c:v>
                </c:pt>
                <c:pt idx="29">
                  <c:v>University of Liverpool</c:v>
                </c:pt>
                <c:pt idx="30">
                  <c:v>University of Strathclyde</c:v>
                </c:pt>
                <c:pt idx="31">
                  <c:v>Manchester Metropolitan University</c:v>
                </c:pt>
                <c:pt idx="32">
                  <c:v>University of Hull</c:v>
                </c:pt>
                <c:pt idx="33">
                  <c:v>King's College London</c:v>
                </c:pt>
                <c:pt idx="34">
                  <c:v>Brunel University</c:v>
                </c:pt>
                <c:pt idx="35">
                  <c:v>Sheffield Hallam University</c:v>
                </c:pt>
                <c:pt idx="36">
                  <c:v>Anglia Ruskin University</c:v>
                </c:pt>
                <c:pt idx="37">
                  <c:v>University of Lincoln</c:v>
                </c:pt>
                <c:pt idx="38">
                  <c:v>Canterbury Christ Church University</c:v>
                </c:pt>
                <c:pt idx="39">
                  <c:v>Liverpool John Moores University</c:v>
                </c:pt>
                <c:pt idx="40">
                  <c:v>Middlesex University</c:v>
                </c:pt>
                <c:pt idx="41">
                  <c:v>Loughborough University</c:v>
                </c:pt>
                <c:pt idx="42">
                  <c:v>University of the West of England, Bristol</c:v>
                </c:pt>
                <c:pt idx="43">
                  <c:v>University of Plymouth</c:v>
                </c:pt>
                <c:pt idx="44">
                  <c:v>University of Stirling</c:v>
                </c:pt>
                <c:pt idx="45">
                  <c:v>University of Surrey</c:v>
                </c:pt>
                <c:pt idx="46">
                  <c:v>Ulster University</c:v>
                </c:pt>
                <c:pt idx="47">
                  <c:v>Keele University</c:v>
                </c:pt>
                <c:pt idx="48">
                  <c:v>University of Brighton</c:v>
                </c:pt>
                <c:pt idx="49">
                  <c:v>Bangor University</c:v>
                </c:pt>
                <c:pt idx="50">
                  <c:v>Goldsmiths College</c:v>
                </c:pt>
                <c:pt idx="51">
                  <c:v>Nottingham Trent University</c:v>
                </c:pt>
                <c:pt idx="52">
                  <c:v>University of Greenwich</c:v>
                </c:pt>
                <c:pt idx="53">
                  <c:v>University of Roehampton</c:v>
                </c:pt>
                <c:pt idx="54">
                  <c:v>University of Kent</c:v>
                </c:pt>
                <c:pt idx="55">
                  <c:v>University of Salford</c:v>
                </c:pt>
                <c:pt idx="56">
                  <c:v>University of Aberdeen</c:v>
                </c:pt>
                <c:pt idx="57">
                  <c:v>Coventry University</c:v>
                </c:pt>
                <c:pt idx="58">
                  <c:v>Oxford Brookes University</c:v>
                </c:pt>
                <c:pt idx="59">
                  <c:v>University of South Wales</c:v>
                </c:pt>
                <c:pt idx="60">
                  <c:v>University of Wolverhampton</c:v>
                </c:pt>
                <c:pt idx="61">
                  <c:v>University of Dundee</c:v>
                </c:pt>
                <c:pt idx="62">
                  <c:v>Northumbria University</c:v>
                </c:pt>
                <c:pt idx="63">
                  <c:v>University of Bedfordshire</c:v>
                </c:pt>
                <c:pt idx="64">
                  <c:v>University of Hertfordshire</c:v>
                </c:pt>
                <c:pt idx="65">
                  <c:v>University of Derby</c:v>
                </c:pt>
                <c:pt idx="66">
                  <c:v>London School of Economics</c:v>
                </c:pt>
                <c:pt idx="67">
                  <c:v>Cardiff Metropolitan University</c:v>
                </c:pt>
                <c:pt idx="68">
                  <c:v>University of Chester</c:v>
                </c:pt>
                <c:pt idx="69">
                  <c:v>Staffordshire University</c:v>
                </c:pt>
                <c:pt idx="70">
                  <c:v>Edinburgh Napier University</c:v>
                </c:pt>
                <c:pt idx="71">
                  <c:v>University of Portsmouth</c:v>
                </c:pt>
                <c:pt idx="72">
                  <c:v>Birmingham City University</c:v>
                </c:pt>
                <c:pt idx="73">
                  <c:v>Bournemouth University</c:v>
                </c:pt>
                <c:pt idx="74">
                  <c:v>University of Winchester</c:v>
                </c:pt>
                <c:pt idx="75">
                  <c:v>Swansea University</c:v>
                </c:pt>
                <c:pt idx="76">
                  <c:v>London Metropolitan University</c:v>
                </c:pt>
                <c:pt idx="77">
                  <c:v>University of Gloucestershire</c:v>
                </c:pt>
                <c:pt idx="78">
                  <c:v>University of Northampton</c:v>
                </c:pt>
                <c:pt idx="79">
                  <c:v>University of the West of Scotland</c:v>
                </c:pt>
                <c:pt idx="80">
                  <c:v>Royal Holloway</c:v>
                </c:pt>
                <c:pt idx="81">
                  <c:v>De Montfort University</c:v>
                </c:pt>
                <c:pt idx="82">
                  <c:v>Leeds Beckett University</c:v>
                </c:pt>
                <c:pt idx="83">
                  <c:v>University of Sunderland</c:v>
                </c:pt>
                <c:pt idx="84">
                  <c:v>City, University of London</c:v>
                </c:pt>
                <c:pt idx="85">
                  <c:v>Kingston University</c:v>
                </c:pt>
                <c:pt idx="86">
                  <c:v>London South Bank University</c:v>
                </c:pt>
                <c:pt idx="87">
                  <c:v>University of Bradford</c:v>
                </c:pt>
                <c:pt idx="88">
                  <c:v>University of Worcester</c:v>
                </c:pt>
                <c:pt idx="89">
                  <c:v>Glasgow Calendonian University</c:v>
                </c:pt>
                <c:pt idx="90">
                  <c:v>University of St Andrews</c:v>
                </c:pt>
                <c:pt idx="91">
                  <c:v>University of Central Lancashire</c:v>
                </c:pt>
                <c:pt idx="92">
                  <c:v>Bath Spa University</c:v>
                </c:pt>
                <c:pt idx="93">
                  <c:v>Birbeck</c:v>
                </c:pt>
                <c:pt idx="94">
                  <c:v>Aston University</c:v>
                </c:pt>
                <c:pt idx="95">
                  <c:v>Edge Hill University</c:v>
                </c:pt>
                <c:pt idx="96">
                  <c:v>University of Wales Trinity Saint David</c:v>
                </c:pt>
                <c:pt idx="97">
                  <c:v>Heriot-Watt University</c:v>
                </c:pt>
                <c:pt idx="98">
                  <c:v>UCL Institute of Education</c:v>
                </c:pt>
                <c:pt idx="99">
                  <c:v>University of Bolton</c:v>
                </c:pt>
                <c:pt idx="100">
                  <c:v>University of Westminster</c:v>
                </c:pt>
                <c:pt idx="101">
                  <c:v>Robert Gordon University</c:v>
                </c:pt>
                <c:pt idx="102">
                  <c:v>SOAS</c:v>
                </c:pt>
                <c:pt idx="103">
                  <c:v>Teesside University</c:v>
                </c:pt>
                <c:pt idx="104">
                  <c:v>Queen Mary</c:v>
                </c:pt>
                <c:pt idx="105">
                  <c:v>University of London</c:v>
                </c:pt>
                <c:pt idx="106">
                  <c:v>Aberystwyth University</c:v>
                </c:pt>
                <c:pt idx="107">
                  <c:v>Queen Margaret University</c:v>
                </c:pt>
                <c:pt idx="108">
                  <c:v>University of Cumbria</c:v>
                </c:pt>
                <c:pt idx="109">
                  <c:v>York St John University</c:v>
                </c:pt>
                <c:pt idx="110">
                  <c:v>Bucks New University</c:v>
                </c:pt>
                <c:pt idx="111">
                  <c:v>Liverpool Hope University</c:v>
                </c:pt>
                <c:pt idx="112">
                  <c:v>St Mary's University Twickenham</c:v>
                </c:pt>
                <c:pt idx="113">
                  <c:v>University of Buckingham</c:v>
                </c:pt>
                <c:pt idx="114">
                  <c:v>Cranfield University</c:v>
                </c:pt>
                <c:pt idx="115">
                  <c:v>University of Chichester</c:v>
                </c:pt>
                <c:pt idx="116">
                  <c:v>Abertay University</c:v>
                </c:pt>
                <c:pt idx="117">
                  <c:v>University of West London</c:v>
                </c:pt>
                <c:pt idx="118">
                  <c:v>Imperial College London </c:v>
                </c:pt>
                <c:pt idx="119">
                  <c:v>Southampton Solent University</c:v>
                </c:pt>
                <c:pt idx="120">
                  <c:v>St George's University of London</c:v>
                </c:pt>
                <c:pt idx="121">
                  <c:v>Exeter and Plymouth Peninsula Medical School</c:v>
                </c:pt>
                <c:pt idx="122">
                  <c:v>Henley Business School</c:v>
                </c:pt>
                <c:pt idx="123">
                  <c:v>Oxford Centre for Mission Studies</c:v>
                </c:pt>
                <c:pt idx="124">
                  <c:v>Regent's University London</c:v>
                </c:pt>
                <c:pt idx="125">
                  <c:v>Royal College of Art</c:v>
                </c:pt>
                <c:pt idx="126">
                  <c:v>University of the Highlands and Islands</c:v>
                </c:pt>
              </c:strCache>
            </c:strRef>
          </c:cat>
          <c:val>
            <c:numRef>
              <c:f>'2000-2023'!$C$2:$C$128</c:f>
              <c:numCache>
                <c:formatCode>General</c:formatCode>
                <c:ptCount val="127"/>
                <c:pt idx="0">
                  <c:v>8.2343357545312603</c:v>
                </c:pt>
                <c:pt idx="1">
                  <c:v>4.6229040798316472</c:v>
                </c:pt>
                <c:pt idx="2">
                  <c:v>3.5503360260674763</c:v>
                </c:pt>
                <c:pt idx="3">
                  <c:v>3.5367592152603358</c:v>
                </c:pt>
                <c:pt idx="4">
                  <c:v>3.5231824044531943</c:v>
                </c:pt>
                <c:pt idx="5">
                  <c:v>3.4077795125924917</c:v>
                </c:pt>
                <c:pt idx="6">
                  <c:v>2.8918607019211189</c:v>
                </c:pt>
                <c:pt idx="7">
                  <c:v>2.8918607019211189</c:v>
                </c:pt>
                <c:pt idx="8">
                  <c:v>2.8443418640961236</c:v>
                </c:pt>
                <c:pt idx="9">
                  <c:v>2.6678433236032855</c:v>
                </c:pt>
                <c:pt idx="10">
                  <c:v>2.5931708641640081</c:v>
                </c:pt>
                <c:pt idx="11">
                  <c:v>2.4234607290747405</c:v>
                </c:pt>
                <c:pt idx="12">
                  <c:v>2.3148462426176093</c:v>
                </c:pt>
                <c:pt idx="13">
                  <c:v>2.246962188581902</c:v>
                </c:pt>
                <c:pt idx="14">
                  <c:v>2.2198085669676191</c:v>
                </c:pt>
                <c:pt idx="15">
                  <c:v>2.1247708913176298</c:v>
                </c:pt>
                <c:pt idx="16">
                  <c:v>2.1247708913176298</c:v>
                </c:pt>
                <c:pt idx="17">
                  <c:v>2.1044056751069173</c:v>
                </c:pt>
                <c:pt idx="18">
                  <c:v>2.0908288642997759</c:v>
                </c:pt>
                <c:pt idx="19">
                  <c:v>1.5613332428212614</c:v>
                </c:pt>
                <c:pt idx="20">
                  <c:v>1.4730839725748421</c:v>
                </c:pt>
                <c:pt idx="21">
                  <c:v>1.4595071617677009</c:v>
                </c:pt>
                <c:pt idx="22">
                  <c:v>1.3441042699069987</c:v>
                </c:pt>
                <c:pt idx="23">
                  <c:v>1.3101622428891453</c:v>
                </c:pt>
                <c:pt idx="24">
                  <c:v>1.2830086212748626</c:v>
                </c:pt>
                <c:pt idx="25">
                  <c:v>1.2354897834498677</c:v>
                </c:pt>
                <c:pt idx="26">
                  <c:v>1.1540289186070192</c:v>
                </c:pt>
                <c:pt idx="27">
                  <c:v>1.1065100807820243</c:v>
                </c:pt>
                <c:pt idx="28">
                  <c:v>1.0725680537641709</c:v>
                </c:pt>
                <c:pt idx="29">
                  <c:v>1.0522028375534587</c:v>
                </c:pt>
                <c:pt idx="30">
                  <c:v>0.97753037811418098</c:v>
                </c:pt>
                <c:pt idx="31">
                  <c:v>0.96395356730703963</c:v>
                </c:pt>
                <c:pt idx="32">
                  <c:v>0.95037675649989817</c:v>
                </c:pt>
                <c:pt idx="33">
                  <c:v>0.89606951327133255</c:v>
                </c:pt>
                <c:pt idx="34">
                  <c:v>0.84855067544633755</c:v>
                </c:pt>
                <c:pt idx="35">
                  <c:v>0.80782024302491351</c:v>
                </c:pt>
                <c:pt idx="36">
                  <c:v>0.76708981060348924</c:v>
                </c:pt>
                <c:pt idx="37">
                  <c:v>0.7059941619713529</c:v>
                </c:pt>
                <c:pt idx="38">
                  <c:v>0.69241735116421155</c:v>
                </c:pt>
                <c:pt idx="39">
                  <c:v>0.63811010793564593</c:v>
                </c:pt>
                <c:pt idx="40">
                  <c:v>0.62453329712850447</c:v>
                </c:pt>
                <c:pt idx="41">
                  <c:v>0.59737967551422166</c:v>
                </c:pt>
                <c:pt idx="42">
                  <c:v>0.59737967551422166</c:v>
                </c:pt>
                <c:pt idx="43">
                  <c:v>0.57022605389993897</c:v>
                </c:pt>
                <c:pt idx="44">
                  <c:v>0.57022605389993897</c:v>
                </c:pt>
                <c:pt idx="45">
                  <c:v>0.57022605389993897</c:v>
                </c:pt>
                <c:pt idx="46">
                  <c:v>0.54307243228565616</c:v>
                </c:pt>
                <c:pt idx="47">
                  <c:v>0.52270721607494397</c:v>
                </c:pt>
                <c:pt idx="48">
                  <c:v>0.52270721607494397</c:v>
                </c:pt>
                <c:pt idx="49">
                  <c:v>0.51591881067137324</c:v>
                </c:pt>
                <c:pt idx="50">
                  <c:v>0.50913040526780251</c:v>
                </c:pt>
                <c:pt idx="51">
                  <c:v>0.49555359446066122</c:v>
                </c:pt>
                <c:pt idx="52">
                  <c:v>0.46161156744280774</c:v>
                </c:pt>
                <c:pt idx="53">
                  <c:v>0.4412463512320956</c:v>
                </c:pt>
                <c:pt idx="54">
                  <c:v>0.43445794582852487</c:v>
                </c:pt>
                <c:pt idx="55">
                  <c:v>0.41409272961781279</c:v>
                </c:pt>
                <c:pt idx="56">
                  <c:v>0.40051591881067139</c:v>
                </c:pt>
                <c:pt idx="57">
                  <c:v>0.38015070259995926</c:v>
                </c:pt>
                <c:pt idx="58">
                  <c:v>0.38015070259995926</c:v>
                </c:pt>
                <c:pt idx="59">
                  <c:v>0.38015070259995926</c:v>
                </c:pt>
                <c:pt idx="60">
                  <c:v>0.35978548638924718</c:v>
                </c:pt>
                <c:pt idx="61">
                  <c:v>0.35299708098567645</c:v>
                </c:pt>
                <c:pt idx="62">
                  <c:v>0.33942027017853504</c:v>
                </c:pt>
                <c:pt idx="63">
                  <c:v>0.33263186477496431</c:v>
                </c:pt>
                <c:pt idx="64">
                  <c:v>0.33263186477496431</c:v>
                </c:pt>
                <c:pt idx="65">
                  <c:v>0.31226664856425224</c:v>
                </c:pt>
                <c:pt idx="66">
                  <c:v>0.30547824316068156</c:v>
                </c:pt>
                <c:pt idx="67">
                  <c:v>0.27153621614282808</c:v>
                </c:pt>
                <c:pt idx="68">
                  <c:v>0.27153621614282808</c:v>
                </c:pt>
                <c:pt idx="69">
                  <c:v>0.23759418912497454</c:v>
                </c:pt>
                <c:pt idx="70">
                  <c:v>0.23080578372140387</c:v>
                </c:pt>
                <c:pt idx="71">
                  <c:v>0.23080578372140387</c:v>
                </c:pt>
                <c:pt idx="72">
                  <c:v>0.22401737831783314</c:v>
                </c:pt>
                <c:pt idx="73">
                  <c:v>0.22401737831783314</c:v>
                </c:pt>
                <c:pt idx="74">
                  <c:v>0.22401737831783314</c:v>
                </c:pt>
                <c:pt idx="75">
                  <c:v>0.21722897291426244</c:v>
                </c:pt>
                <c:pt idx="76">
                  <c:v>0.21044056751069176</c:v>
                </c:pt>
                <c:pt idx="77">
                  <c:v>0.21044056751069176</c:v>
                </c:pt>
                <c:pt idx="78">
                  <c:v>0.21044056751069176</c:v>
                </c:pt>
                <c:pt idx="79">
                  <c:v>0.20365216210712103</c:v>
                </c:pt>
                <c:pt idx="80">
                  <c:v>0.19686375670355033</c:v>
                </c:pt>
                <c:pt idx="81">
                  <c:v>0.18328694589640893</c:v>
                </c:pt>
                <c:pt idx="82">
                  <c:v>0.18328694589640893</c:v>
                </c:pt>
                <c:pt idx="83">
                  <c:v>0.17649854049283822</c:v>
                </c:pt>
                <c:pt idx="84">
                  <c:v>0.16971013508926752</c:v>
                </c:pt>
                <c:pt idx="85">
                  <c:v>0.16971013508926752</c:v>
                </c:pt>
                <c:pt idx="86">
                  <c:v>0.16971013508926752</c:v>
                </c:pt>
                <c:pt idx="87">
                  <c:v>0.15613332428212612</c:v>
                </c:pt>
                <c:pt idx="88">
                  <c:v>0.15613332428212612</c:v>
                </c:pt>
                <c:pt idx="89">
                  <c:v>0.14255651347498474</c:v>
                </c:pt>
                <c:pt idx="90">
                  <c:v>0.14255651347498474</c:v>
                </c:pt>
                <c:pt idx="91">
                  <c:v>0.13576810807141404</c:v>
                </c:pt>
                <c:pt idx="92">
                  <c:v>0.12897970266784331</c:v>
                </c:pt>
                <c:pt idx="93">
                  <c:v>0.12897970266784331</c:v>
                </c:pt>
                <c:pt idx="94">
                  <c:v>0.12219129726427262</c:v>
                </c:pt>
                <c:pt idx="95">
                  <c:v>0.11540289186070193</c:v>
                </c:pt>
                <c:pt idx="96">
                  <c:v>0.11540289186070193</c:v>
                </c:pt>
                <c:pt idx="97">
                  <c:v>0.10861448645713122</c:v>
                </c:pt>
                <c:pt idx="98">
                  <c:v>9.5037675649989814E-2</c:v>
                </c:pt>
                <c:pt idx="99">
                  <c:v>9.5037675649989814E-2</c:v>
                </c:pt>
                <c:pt idx="100">
                  <c:v>9.5037675649989814E-2</c:v>
                </c:pt>
                <c:pt idx="101">
                  <c:v>8.8249270246419112E-2</c:v>
                </c:pt>
                <c:pt idx="102">
                  <c:v>8.8249270246419112E-2</c:v>
                </c:pt>
                <c:pt idx="103">
                  <c:v>8.1460864842848424E-2</c:v>
                </c:pt>
                <c:pt idx="104">
                  <c:v>7.4672459439277708E-2</c:v>
                </c:pt>
                <c:pt idx="105">
                  <c:v>6.788405403570702E-2</c:v>
                </c:pt>
                <c:pt idx="106">
                  <c:v>6.1095648632136311E-2</c:v>
                </c:pt>
                <c:pt idx="107">
                  <c:v>5.4307243228565609E-2</c:v>
                </c:pt>
                <c:pt idx="108">
                  <c:v>5.4307243228565609E-2</c:v>
                </c:pt>
                <c:pt idx="109">
                  <c:v>5.4307243228565609E-2</c:v>
                </c:pt>
                <c:pt idx="110">
                  <c:v>4.7518837824994907E-2</c:v>
                </c:pt>
                <c:pt idx="111">
                  <c:v>4.7518837824994907E-2</c:v>
                </c:pt>
                <c:pt idx="112">
                  <c:v>4.7518837824994907E-2</c:v>
                </c:pt>
                <c:pt idx="113">
                  <c:v>4.7518837824994907E-2</c:v>
                </c:pt>
                <c:pt idx="114">
                  <c:v>4.0730432421424212E-2</c:v>
                </c:pt>
                <c:pt idx="115">
                  <c:v>4.0730432421424212E-2</c:v>
                </c:pt>
                <c:pt idx="116">
                  <c:v>3.394202701785351E-2</c:v>
                </c:pt>
                <c:pt idx="117">
                  <c:v>3.394202701785351E-2</c:v>
                </c:pt>
                <c:pt idx="118">
                  <c:v>2.7153621614282804E-2</c:v>
                </c:pt>
                <c:pt idx="119">
                  <c:v>2.0365216210712106E-2</c:v>
                </c:pt>
                <c:pt idx="120">
                  <c:v>1.3576810807141402E-2</c:v>
                </c:pt>
                <c:pt idx="121">
                  <c:v>6.7884054035707011E-3</c:v>
                </c:pt>
                <c:pt idx="122">
                  <c:v>6.7884054035707011E-3</c:v>
                </c:pt>
                <c:pt idx="123">
                  <c:v>6.7884054035707011E-3</c:v>
                </c:pt>
                <c:pt idx="124">
                  <c:v>6.7884054035707011E-3</c:v>
                </c:pt>
                <c:pt idx="125">
                  <c:v>6.7884054035707011E-3</c:v>
                </c:pt>
                <c:pt idx="126">
                  <c:v>6.7884054035707011E-3</c:v>
                </c:pt>
              </c:numCache>
            </c:numRef>
          </c:val>
          <c:extLst>
            <c:ext xmlns:c16="http://schemas.microsoft.com/office/drawing/2014/chart" uri="{C3380CC4-5D6E-409C-BE32-E72D297353CC}">
              <c16:uniqueId val="{00000001-2B6C-4AD0-B2FE-70DBF89C72C2}"/>
            </c:ext>
          </c:extLst>
        </c:ser>
        <c:dLbls>
          <c:showLegendKey val="0"/>
          <c:showVal val="0"/>
          <c:showCatName val="0"/>
          <c:showSerName val="0"/>
          <c:showPercent val="0"/>
          <c:showBubbleSize val="0"/>
        </c:dLbls>
        <c:gapWidth val="219"/>
        <c:overlap val="-27"/>
        <c:axId val="125733920"/>
        <c:axId val="125735632"/>
      </c:barChart>
      <c:catAx>
        <c:axId val="12573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735632"/>
        <c:crosses val="autoZero"/>
        <c:auto val="1"/>
        <c:lblAlgn val="ctr"/>
        <c:lblOffset val="100"/>
        <c:noMultiLvlLbl val="0"/>
      </c:catAx>
      <c:valAx>
        <c:axId val="125735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73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DE229B3-825F-4955-8486-B79A69BAF4AD}"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204841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E229B3-825F-4955-8486-B79A69BAF4AD}"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259457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E229B3-825F-4955-8486-B79A69BAF4AD}"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13749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E229B3-825F-4955-8486-B79A69BAF4AD}"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164218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229B3-825F-4955-8486-B79A69BAF4AD}" type="datetimeFigureOut">
              <a:rPr lang="en-GB" smtClean="0"/>
              <a:t>29/05/2024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299065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DE229B3-825F-4955-8486-B79A69BAF4AD}" type="datetimeFigureOut">
              <a:rPr lang="en-GB" smtClean="0"/>
              <a:t>29/05/2024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132001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DE229B3-825F-4955-8486-B79A69BAF4AD}" type="datetimeFigureOut">
              <a:rPr lang="en-GB" smtClean="0"/>
              <a:t>29/05/2024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35976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DE229B3-825F-4955-8486-B79A69BAF4AD}" type="datetimeFigureOut">
              <a:rPr lang="en-GB" smtClean="0"/>
              <a:t>29/05/2024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56042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229B3-825F-4955-8486-B79A69BAF4AD}" type="datetimeFigureOut">
              <a:rPr lang="en-GB" smtClean="0"/>
              <a:t>29/05/2024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342484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229B3-825F-4955-8486-B79A69BAF4AD}" type="datetimeFigureOut">
              <a:rPr lang="en-GB" smtClean="0"/>
              <a:t>29/05/2024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314085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229B3-825F-4955-8486-B79A69BAF4AD}" type="datetimeFigureOut">
              <a:rPr lang="en-GB" smtClean="0"/>
              <a:t>29/05/2024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DB494A-D320-4C3A-8ABE-1AF664C05182}" type="slidenum">
              <a:rPr lang="en-GB" smtClean="0"/>
              <a:t>‹#›</a:t>
            </a:fld>
            <a:endParaRPr lang="en-GB"/>
          </a:p>
        </p:txBody>
      </p:sp>
    </p:spTree>
    <p:extLst>
      <p:ext uri="{BB962C8B-B14F-4D97-AF65-F5344CB8AC3E}">
        <p14:creationId xmlns:p14="http://schemas.microsoft.com/office/powerpoint/2010/main" val="146192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229B3-825F-4955-8486-B79A69BAF4AD}" type="datetimeFigureOut">
              <a:rPr lang="en-GB" smtClean="0"/>
              <a:t>29/05/2024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B494A-D320-4C3A-8ABE-1AF664C05182}" type="slidenum">
              <a:rPr lang="en-GB" smtClean="0"/>
              <a:t>‹#›</a:t>
            </a:fld>
            <a:endParaRPr lang="en-GB"/>
          </a:p>
        </p:txBody>
      </p:sp>
    </p:spTree>
    <p:extLst>
      <p:ext uri="{BB962C8B-B14F-4D97-AF65-F5344CB8AC3E}">
        <p14:creationId xmlns:p14="http://schemas.microsoft.com/office/powerpoint/2010/main" val="1257398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package" Target="../embeddings/Microsoft_Excel_Worksheet1.xlsx"/></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07/s11192-011-0495-6" TargetMode="External"/><Relationship Id="rId2" Type="http://schemas.openxmlformats.org/officeDocument/2006/relationships/hyperlink" Target="https://doi.org/10.1111/glob.12069"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doi.org/10.4337/9781800885738.0001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679" y="1437637"/>
            <a:ext cx="9144000" cy="2387600"/>
          </a:xfrm>
        </p:spPr>
        <p:txBody>
          <a:bodyPr>
            <a:normAutofit/>
          </a:bodyPr>
          <a:lstStyle/>
          <a:p>
            <a:r>
              <a:rPr lang="en-GB" sz="3200" b="1" dirty="0">
                <a:effectLst/>
                <a:latin typeface="Calibri" panose="020F0502020204030204" pitchFamily="34" charset="0"/>
                <a:ea typeface="Calibri" panose="020F0502020204030204" pitchFamily="34" charset="0"/>
                <a:cs typeface="Times New Roman" panose="02020603050405020304" pitchFamily="18" charset="0"/>
              </a:rPr>
              <a:t>‘Standing on the shoulders of students ’? How international doctoral knowledge contributes to the Social Sciences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4000" b="1" dirty="0"/>
          </a:p>
        </p:txBody>
      </p:sp>
      <p:sp>
        <p:nvSpPr>
          <p:cNvPr id="3" name="Subtitle 2"/>
          <p:cNvSpPr>
            <a:spLocks noGrp="1"/>
          </p:cNvSpPr>
          <p:nvPr>
            <p:ph type="subTitle" idx="1"/>
          </p:nvPr>
        </p:nvSpPr>
        <p:spPr>
          <a:xfrm>
            <a:off x="961771" y="3825237"/>
            <a:ext cx="9144000" cy="2267840"/>
          </a:xfrm>
        </p:spPr>
        <p:txBody>
          <a:bodyPr>
            <a:normAutofit lnSpcReduction="10000"/>
          </a:bodyPr>
          <a:lstStyle/>
          <a:p>
            <a:r>
              <a:rPr lang="en-GB" sz="2600" b="1" i="1" dirty="0">
                <a:solidFill>
                  <a:srgbClr val="7030A0"/>
                </a:solidFill>
              </a:rPr>
              <a:t>Prof Catherine Montgomery</a:t>
            </a:r>
          </a:p>
          <a:p>
            <a:r>
              <a:rPr lang="en-GB" sz="2600" b="1" i="1" dirty="0">
                <a:solidFill>
                  <a:srgbClr val="7030A0"/>
                </a:solidFill>
              </a:rPr>
              <a:t>Visiting Fellow Department of Education, Oxford University 2024</a:t>
            </a:r>
          </a:p>
          <a:p>
            <a:r>
              <a:rPr lang="en-GB" sz="2600" b="1" i="1" dirty="0">
                <a:solidFill>
                  <a:srgbClr val="7030A0"/>
                </a:solidFill>
              </a:rPr>
              <a:t>Dr Jenny Basford, British Library</a:t>
            </a:r>
          </a:p>
          <a:p>
            <a:r>
              <a:rPr lang="en-GB" sz="2600" b="1" i="1" dirty="0">
                <a:solidFill>
                  <a:srgbClr val="7030A0"/>
                </a:solidFill>
              </a:rPr>
              <a:t>Heather Rosie, British Library</a:t>
            </a:r>
          </a:p>
          <a:p>
            <a:r>
              <a:rPr lang="en-GB" sz="2600" b="1" i="1" dirty="0">
                <a:solidFill>
                  <a:srgbClr val="7030A0"/>
                </a:solidFill>
              </a:rPr>
              <a:t>Dr Francesca Poli, UCSC Milan</a:t>
            </a:r>
          </a:p>
          <a:p>
            <a:endParaRPr lang="en-GB" sz="2600" b="1" i="1" dirty="0">
              <a:solidFill>
                <a:srgbClr val="7030A0"/>
              </a:solidFill>
            </a:endParaRPr>
          </a:p>
          <a:p>
            <a:endParaRPr lang="en-GB" sz="2600" b="1" i="1" dirty="0">
              <a:solidFill>
                <a:srgbClr val="7030A0"/>
              </a:solidFill>
            </a:endParaRPr>
          </a:p>
          <a:p>
            <a:endParaRPr lang="en-GB" sz="2600" b="1" i="1" dirty="0">
              <a:solidFill>
                <a:srgbClr val="7030A0"/>
              </a:solidFill>
            </a:endParaRPr>
          </a:p>
        </p:txBody>
      </p:sp>
      <p:pic>
        <p:nvPicPr>
          <p:cNvPr id="4"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904" y="44957"/>
            <a:ext cx="10515600" cy="886333"/>
          </a:xfrm>
          <a:prstGeom prst="rect">
            <a:avLst/>
          </a:prstGeom>
        </p:spPr>
      </p:pic>
    </p:spTree>
    <p:extLst>
      <p:ext uri="{BB962C8B-B14F-4D97-AF65-F5344CB8AC3E}">
        <p14:creationId xmlns:p14="http://schemas.microsoft.com/office/powerpoint/2010/main" val="302503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everal posters of different types of images&#10;&#10;Description automatically generated with medium confidence">
            <a:extLst>
              <a:ext uri="{FF2B5EF4-FFF2-40B4-BE49-F238E27FC236}">
                <a16:creationId xmlns:a16="http://schemas.microsoft.com/office/drawing/2014/main" id="{63043A4A-72C0-DF8E-3BF4-E98FA39994F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4000" y="182880"/>
            <a:ext cx="11623040" cy="6492240"/>
          </a:xfrm>
          <a:prstGeom prst="rect">
            <a:avLst/>
          </a:prstGeom>
        </p:spPr>
      </p:pic>
    </p:spTree>
    <p:extLst>
      <p:ext uri="{BB962C8B-B14F-4D97-AF65-F5344CB8AC3E}">
        <p14:creationId xmlns:p14="http://schemas.microsoft.com/office/powerpoint/2010/main" val="107736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40AA8D1B-F0EB-05F0-5973-2880EA3E266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16955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030660"/>
            <a:ext cx="8496944" cy="1008112"/>
          </a:xfrm>
        </p:spPr>
        <p:txBody>
          <a:bodyPr/>
          <a:lstStyle/>
          <a:p>
            <a:r>
              <a:rPr lang="en-GB" dirty="0"/>
              <a:t>First prototype of new interface</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19536" y="2038772"/>
            <a:ext cx="8352928" cy="4257600"/>
          </a:xfrm>
        </p:spPr>
      </p:pic>
      <p:pic>
        <p:nvPicPr>
          <p:cNvPr id="5" name="Picture 4">
            <a:extLst>
              <a:ext uri="{FF2B5EF4-FFF2-40B4-BE49-F238E27FC236}">
                <a16:creationId xmlns:a16="http://schemas.microsoft.com/office/drawing/2014/main" id="{0D0BDF0B-8EE6-4D4F-8D42-CD372E2118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984" y="0"/>
            <a:ext cx="11686032" cy="1188720"/>
          </a:xfrm>
          <a:prstGeom prst="rect">
            <a:avLst/>
          </a:prstGeom>
        </p:spPr>
      </p:pic>
    </p:spTree>
    <p:extLst>
      <p:ext uri="{BB962C8B-B14F-4D97-AF65-F5344CB8AC3E}">
        <p14:creationId xmlns:p14="http://schemas.microsoft.com/office/powerpoint/2010/main" val="235846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website&#10;&#10;Description automatically generated">
            <a:extLst>
              <a:ext uri="{FF2B5EF4-FFF2-40B4-BE49-F238E27FC236}">
                <a16:creationId xmlns:a16="http://schemas.microsoft.com/office/drawing/2014/main" id="{8DCC6552-F604-48CF-C700-1144F15FF56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409534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2FE9-E75A-E060-EEA7-B3FA621C7536}"/>
              </a:ext>
            </a:extLst>
          </p:cNvPr>
          <p:cNvSpPr>
            <a:spLocks noGrp="1"/>
          </p:cNvSpPr>
          <p:nvPr>
            <p:ph type="title"/>
          </p:nvPr>
        </p:nvSpPr>
        <p:spPr>
          <a:xfrm>
            <a:off x="838200" y="804355"/>
            <a:ext cx="10515600" cy="886333"/>
          </a:xfrm>
        </p:spPr>
        <p:txBody>
          <a:bodyPr/>
          <a:lstStyle/>
          <a:p>
            <a:r>
              <a:rPr lang="en-GB" dirty="0"/>
              <a:t>What is in the </a:t>
            </a:r>
            <a:r>
              <a:rPr lang="en-GB" dirty="0" err="1"/>
              <a:t>EThOS</a:t>
            </a:r>
            <a:r>
              <a:rPr lang="en-GB" dirty="0"/>
              <a:t> collection?</a:t>
            </a:r>
          </a:p>
        </p:txBody>
      </p:sp>
      <p:sp>
        <p:nvSpPr>
          <p:cNvPr id="3" name="Content Placeholder 2">
            <a:extLst>
              <a:ext uri="{FF2B5EF4-FFF2-40B4-BE49-F238E27FC236}">
                <a16:creationId xmlns:a16="http://schemas.microsoft.com/office/drawing/2014/main" id="{E038F9A8-C9D7-50A0-AE02-F0A8E938FA00}"/>
              </a:ext>
            </a:extLst>
          </p:cNvPr>
          <p:cNvSpPr>
            <a:spLocks noGrp="1"/>
          </p:cNvSpPr>
          <p:nvPr>
            <p:ph idx="1"/>
          </p:nvPr>
        </p:nvSpPr>
        <p:spPr>
          <a:xfrm>
            <a:off x="600075" y="1571625"/>
            <a:ext cx="11058525" cy="4605338"/>
          </a:xfrm>
        </p:spPr>
        <p:txBody>
          <a:bodyPr>
            <a:normAutofit/>
          </a:bodyPr>
          <a:lstStyle/>
          <a:p>
            <a:pPr marL="0" indent="0">
              <a:buNone/>
            </a:pPr>
            <a:r>
              <a:rPr lang="en-GB" sz="2400" b="1" dirty="0">
                <a:solidFill>
                  <a:srgbClr val="7030A0"/>
                </a:solidFill>
              </a:rPr>
              <a:t>HOW TO GET TO GRIPS WITH SUCH A HUGE REPOSITORY OF KNOWLEDGE? </a:t>
            </a:r>
          </a:p>
          <a:p>
            <a:pPr marL="0" indent="0">
              <a:buNone/>
            </a:pPr>
            <a:r>
              <a:rPr lang="en-GB" dirty="0"/>
              <a:t>Today’s presentation will consider:</a:t>
            </a:r>
          </a:p>
          <a:p>
            <a:r>
              <a:rPr lang="en-GB" dirty="0"/>
              <a:t>Overall picture of </a:t>
            </a:r>
            <a:r>
              <a:rPr lang="en-GB" dirty="0" err="1"/>
              <a:t>EThOS</a:t>
            </a:r>
            <a:r>
              <a:rPr lang="en-GB" dirty="0"/>
              <a:t> – numbers of theses, dates and institutions</a:t>
            </a:r>
          </a:p>
          <a:p>
            <a:r>
              <a:rPr lang="en-GB" dirty="0"/>
              <a:t>19 subject categories indexed to the Dewey Decimal system (1876)</a:t>
            </a:r>
          </a:p>
          <a:p>
            <a:r>
              <a:rPr lang="en-GB" dirty="0"/>
              <a:t>Social Sciences: selected 7 social sciences categories and added in Medicine and Health as a benchmark as the biggest category</a:t>
            </a:r>
          </a:p>
          <a:p>
            <a:r>
              <a:rPr lang="en-GB" dirty="0"/>
              <a:t>Focus on Education: numbers, dates and institutions</a:t>
            </a:r>
          </a:p>
          <a:p>
            <a:r>
              <a:rPr lang="en-GB" dirty="0"/>
              <a:t>Theses about or relating to India– how the doctorate entwines with states such as India? (Simpson, 1983; 2009) </a:t>
            </a:r>
          </a:p>
          <a:p>
            <a:endParaRPr lang="en-GB" dirty="0"/>
          </a:p>
        </p:txBody>
      </p:sp>
      <p:pic>
        <p:nvPicPr>
          <p:cNvPr id="4" name="Content Placeholder 3">
            <a:extLst>
              <a:ext uri="{FF2B5EF4-FFF2-40B4-BE49-F238E27FC236}">
                <a16:creationId xmlns:a16="http://schemas.microsoft.com/office/drawing/2014/main" id="{CB91D24E-D453-F724-405C-6A46CC2DF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904" y="-12193"/>
            <a:ext cx="10515600" cy="886333"/>
          </a:xfrm>
          <a:prstGeom prst="rect">
            <a:avLst/>
          </a:prstGeom>
        </p:spPr>
      </p:pic>
    </p:spTree>
    <p:extLst>
      <p:ext uri="{BB962C8B-B14F-4D97-AF65-F5344CB8AC3E}">
        <p14:creationId xmlns:p14="http://schemas.microsoft.com/office/powerpoint/2010/main" val="222159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0D3F-2DC9-327F-D2C6-94524796C0AB}"/>
              </a:ext>
            </a:extLst>
          </p:cNvPr>
          <p:cNvSpPr>
            <a:spLocks noGrp="1"/>
          </p:cNvSpPr>
          <p:nvPr>
            <p:ph type="title"/>
          </p:nvPr>
        </p:nvSpPr>
        <p:spPr>
          <a:xfrm>
            <a:off x="838200" y="931290"/>
            <a:ext cx="10515600" cy="759398"/>
          </a:xfrm>
        </p:spPr>
        <p:txBody>
          <a:bodyPr/>
          <a:lstStyle/>
          <a:p>
            <a:r>
              <a:rPr lang="en-GB" dirty="0"/>
              <a:t>All UK Doctoral theses by date</a:t>
            </a:r>
          </a:p>
        </p:txBody>
      </p:sp>
      <p:pic>
        <p:nvPicPr>
          <p:cNvPr id="4" name="Content Placeholder 3">
            <a:extLst>
              <a:ext uri="{FF2B5EF4-FFF2-40B4-BE49-F238E27FC236}">
                <a16:creationId xmlns:a16="http://schemas.microsoft.com/office/drawing/2014/main" id="{6EA7F01D-A6FC-5533-483D-D67B9C75E6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904" y="44957"/>
            <a:ext cx="10515600" cy="886333"/>
          </a:xfrm>
          <a:prstGeom prst="rect">
            <a:avLst/>
          </a:prstGeom>
        </p:spPr>
      </p:pic>
      <p:graphicFrame>
        <p:nvGraphicFramePr>
          <p:cNvPr id="5" name="Content Placeholder 4">
            <a:extLst>
              <a:ext uri="{FF2B5EF4-FFF2-40B4-BE49-F238E27FC236}">
                <a16:creationId xmlns:a16="http://schemas.microsoft.com/office/drawing/2014/main" id="{BCCFF509-B885-C8D6-370E-7824B6C66989}"/>
              </a:ext>
            </a:extLst>
          </p:cNvPr>
          <p:cNvGraphicFramePr>
            <a:graphicFrameLocks noGrp="1"/>
          </p:cNvGraphicFramePr>
          <p:nvPr>
            <p:ph idx="1"/>
            <p:extLst>
              <p:ext uri="{D42A27DB-BD31-4B8C-83A1-F6EECF244321}">
                <p14:modId xmlns:p14="http://schemas.microsoft.com/office/powerpoint/2010/main" val="3844508742"/>
              </p:ext>
            </p:extLst>
          </p:nvPr>
        </p:nvGraphicFramePr>
        <p:xfrm>
          <a:off x="838201" y="1825625"/>
          <a:ext cx="561975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5">
            <a:extLst>
              <a:ext uri="{FF2B5EF4-FFF2-40B4-BE49-F238E27FC236}">
                <a16:creationId xmlns:a16="http://schemas.microsoft.com/office/drawing/2014/main" id="{DBB934DA-1827-D264-C480-FB111A53CE1F}"/>
              </a:ext>
            </a:extLst>
          </p:cNvPr>
          <p:cNvGraphicFramePr>
            <a:graphicFrameLocks noChangeAspect="1"/>
          </p:cNvGraphicFramePr>
          <p:nvPr>
            <p:extLst>
              <p:ext uri="{D42A27DB-BD31-4B8C-83A1-F6EECF244321}">
                <p14:modId xmlns:p14="http://schemas.microsoft.com/office/powerpoint/2010/main" val="334262798"/>
              </p:ext>
            </p:extLst>
          </p:nvPr>
        </p:nvGraphicFramePr>
        <p:xfrm>
          <a:off x="6581775" y="2352676"/>
          <a:ext cx="5143500" cy="2733674"/>
        </p:xfrm>
        <a:graphic>
          <a:graphicData uri="http://schemas.openxmlformats.org/presentationml/2006/ole">
            <mc:AlternateContent xmlns:mc="http://schemas.openxmlformats.org/markup-compatibility/2006">
              <mc:Choice xmlns:v="urn:schemas-microsoft-com:vml" Requires="v">
                <p:oleObj name="Worksheet" r:id="rId4" imgW="2686186" imgH="1111075" progId="Excel.Sheet.12">
                  <p:embed/>
                </p:oleObj>
              </mc:Choice>
              <mc:Fallback>
                <p:oleObj name="Worksheet" r:id="rId4" imgW="2686186" imgH="1111075" progId="Excel.Sheet.12">
                  <p:embed/>
                  <p:pic>
                    <p:nvPicPr>
                      <p:cNvPr id="0" name=""/>
                      <p:cNvPicPr/>
                      <p:nvPr/>
                    </p:nvPicPr>
                    <p:blipFill>
                      <a:blip r:embed="rId5"/>
                      <a:stretch>
                        <a:fillRect/>
                      </a:stretch>
                    </p:blipFill>
                    <p:spPr>
                      <a:xfrm>
                        <a:off x="6581775" y="2352676"/>
                        <a:ext cx="5143500" cy="2733674"/>
                      </a:xfrm>
                      <a:prstGeom prst="rect">
                        <a:avLst/>
                      </a:prstGeom>
                    </p:spPr>
                  </p:pic>
                </p:oleObj>
              </mc:Fallback>
            </mc:AlternateContent>
          </a:graphicData>
        </a:graphic>
      </p:graphicFrame>
    </p:spTree>
    <p:extLst>
      <p:ext uri="{BB962C8B-B14F-4D97-AF65-F5344CB8AC3E}">
        <p14:creationId xmlns:p14="http://schemas.microsoft.com/office/powerpoint/2010/main" val="116056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F1B1-A6BB-B706-BD9F-04FC720BE7FE}"/>
              </a:ext>
            </a:extLst>
          </p:cNvPr>
          <p:cNvSpPr>
            <a:spLocks noGrp="1"/>
          </p:cNvSpPr>
          <p:nvPr>
            <p:ph type="title"/>
          </p:nvPr>
        </p:nvSpPr>
        <p:spPr>
          <a:xfrm>
            <a:off x="838200" y="804355"/>
            <a:ext cx="10515600" cy="886333"/>
          </a:xfrm>
        </p:spPr>
        <p:txBody>
          <a:bodyPr/>
          <a:lstStyle/>
          <a:p>
            <a:r>
              <a:rPr lang="en-GB" dirty="0"/>
              <a:t>UK Doctoral theses in the Social Sciences</a:t>
            </a:r>
          </a:p>
        </p:txBody>
      </p:sp>
      <p:sp>
        <p:nvSpPr>
          <p:cNvPr id="3" name="Content Placeholder 2">
            <a:extLst>
              <a:ext uri="{FF2B5EF4-FFF2-40B4-BE49-F238E27FC236}">
                <a16:creationId xmlns:a16="http://schemas.microsoft.com/office/drawing/2014/main" id="{05ADBFEE-779D-0887-8039-F9599845E88F}"/>
              </a:ext>
            </a:extLst>
          </p:cNvPr>
          <p:cNvSpPr>
            <a:spLocks noGrp="1"/>
          </p:cNvSpPr>
          <p:nvPr>
            <p:ph idx="1"/>
          </p:nvPr>
        </p:nvSpPr>
        <p:spPr/>
        <p:txBody>
          <a:bodyPr/>
          <a:lstStyle/>
          <a:p>
            <a:endParaRPr lang="en-GB" dirty="0"/>
          </a:p>
        </p:txBody>
      </p:sp>
      <p:graphicFrame>
        <p:nvGraphicFramePr>
          <p:cNvPr id="4" name="Object 3">
            <a:extLst>
              <a:ext uri="{FF2B5EF4-FFF2-40B4-BE49-F238E27FC236}">
                <a16:creationId xmlns:a16="http://schemas.microsoft.com/office/drawing/2014/main" id="{40DF12B2-DD4F-8C46-E09E-272FD14400FF}"/>
              </a:ext>
            </a:extLst>
          </p:cNvPr>
          <p:cNvGraphicFramePr>
            <a:graphicFrameLocks noChangeAspect="1"/>
          </p:cNvGraphicFramePr>
          <p:nvPr>
            <p:extLst>
              <p:ext uri="{D42A27DB-BD31-4B8C-83A1-F6EECF244321}">
                <p14:modId xmlns:p14="http://schemas.microsoft.com/office/powerpoint/2010/main" val="593618903"/>
              </p:ext>
            </p:extLst>
          </p:nvPr>
        </p:nvGraphicFramePr>
        <p:xfrm>
          <a:off x="1228726" y="1825625"/>
          <a:ext cx="9705974" cy="4184649"/>
        </p:xfrm>
        <a:graphic>
          <a:graphicData uri="http://schemas.openxmlformats.org/presentationml/2006/ole">
            <mc:AlternateContent xmlns:mc="http://schemas.openxmlformats.org/markup-compatibility/2006">
              <mc:Choice xmlns:v="urn:schemas-microsoft-com:vml" Requires="v">
                <p:oleObj name="Worksheet" r:id="rId2" imgW="5283200" imgH="2400300" progId="Excel.Sheet.12">
                  <p:embed/>
                </p:oleObj>
              </mc:Choice>
              <mc:Fallback>
                <p:oleObj name="Worksheet" r:id="rId2" imgW="5283200" imgH="2400300" progId="Excel.Sheet.12">
                  <p:embed/>
                  <p:pic>
                    <p:nvPicPr>
                      <p:cNvPr id="0" name=""/>
                      <p:cNvPicPr/>
                      <p:nvPr/>
                    </p:nvPicPr>
                    <p:blipFill>
                      <a:blip r:embed="rId3"/>
                      <a:stretch>
                        <a:fillRect/>
                      </a:stretch>
                    </p:blipFill>
                    <p:spPr>
                      <a:xfrm>
                        <a:off x="1228726" y="1825625"/>
                        <a:ext cx="9705974" cy="4184649"/>
                      </a:xfrm>
                      <a:prstGeom prst="rect">
                        <a:avLst/>
                      </a:prstGeom>
                    </p:spPr>
                  </p:pic>
                </p:oleObj>
              </mc:Fallback>
            </mc:AlternateContent>
          </a:graphicData>
        </a:graphic>
      </p:graphicFrame>
      <p:pic>
        <p:nvPicPr>
          <p:cNvPr id="5" name="Content Placeholder 3">
            <a:extLst>
              <a:ext uri="{FF2B5EF4-FFF2-40B4-BE49-F238E27FC236}">
                <a16:creationId xmlns:a16="http://schemas.microsoft.com/office/drawing/2014/main" id="{3E9B0EC2-FC26-6420-039C-3FE2768398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04" y="25907"/>
            <a:ext cx="10515600" cy="886333"/>
          </a:xfrm>
          <a:prstGeom prst="rect">
            <a:avLst/>
          </a:prstGeom>
        </p:spPr>
      </p:pic>
    </p:spTree>
    <p:extLst>
      <p:ext uri="{BB962C8B-B14F-4D97-AF65-F5344CB8AC3E}">
        <p14:creationId xmlns:p14="http://schemas.microsoft.com/office/powerpoint/2010/main" val="2880169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38AF-997F-461E-BF49-C67B7EC2ACD7}"/>
              </a:ext>
            </a:extLst>
          </p:cNvPr>
          <p:cNvSpPr>
            <a:spLocks noGrp="1"/>
          </p:cNvSpPr>
          <p:nvPr>
            <p:ph type="title"/>
          </p:nvPr>
        </p:nvSpPr>
        <p:spPr>
          <a:xfrm>
            <a:off x="838200" y="785305"/>
            <a:ext cx="10515600" cy="809815"/>
          </a:xfrm>
        </p:spPr>
        <p:txBody>
          <a:bodyPr>
            <a:normAutofit/>
          </a:bodyPr>
          <a:lstStyle/>
          <a:p>
            <a:r>
              <a:rPr lang="en-GB" b="1" dirty="0"/>
              <a:t>Disciplines in the Social Sciences and dates</a:t>
            </a:r>
          </a:p>
        </p:txBody>
      </p:sp>
      <p:pic>
        <p:nvPicPr>
          <p:cNvPr id="6" name="Content Placeholder 5" descr="A graph of a number of data&#10;&#10;Description automatically generated with medium confidence">
            <a:extLst>
              <a:ext uri="{FF2B5EF4-FFF2-40B4-BE49-F238E27FC236}">
                <a16:creationId xmlns:a16="http://schemas.microsoft.com/office/drawing/2014/main" id="{BA378919-FF44-67FD-42FE-FA6A896AFA4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1280" y="1473200"/>
            <a:ext cx="11897360" cy="5161280"/>
          </a:xfrm>
        </p:spPr>
      </p:pic>
      <p:pic>
        <p:nvPicPr>
          <p:cNvPr id="4" name="Content Placeholder 3">
            <a:extLst>
              <a:ext uri="{FF2B5EF4-FFF2-40B4-BE49-F238E27FC236}">
                <a16:creationId xmlns:a16="http://schemas.microsoft.com/office/drawing/2014/main" id="{EEACB862-D111-ADB0-6130-CB88CD69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904" y="-12193"/>
            <a:ext cx="10515600" cy="886333"/>
          </a:xfrm>
          <a:prstGeom prst="rect">
            <a:avLst/>
          </a:prstGeom>
        </p:spPr>
      </p:pic>
    </p:spTree>
    <p:extLst>
      <p:ext uri="{BB962C8B-B14F-4D97-AF65-F5344CB8AC3E}">
        <p14:creationId xmlns:p14="http://schemas.microsoft.com/office/powerpoint/2010/main" val="3398901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2D91-4709-8E88-9840-FAF0EAF2FE7F}"/>
              </a:ext>
            </a:extLst>
          </p:cNvPr>
          <p:cNvSpPr>
            <a:spLocks noGrp="1"/>
          </p:cNvSpPr>
          <p:nvPr>
            <p:ph type="title"/>
          </p:nvPr>
        </p:nvSpPr>
        <p:spPr>
          <a:xfrm>
            <a:off x="838200" y="804355"/>
            <a:ext cx="10515600" cy="886333"/>
          </a:xfrm>
        </p:spPr>
        <p:txBody>
          <a:bodyPr/>
          <a:lstStyle/>
          <a:p>
            <a:r>
              <a:rPr lang="en-GB" b="1" dirty="0"/>
              <a:t>Early decades of Education theses</a:t>
            </a:r>
          </a:p>
        </p:txBody>
      </p:sp>
      <p:pic>
        <p:nvPicPr>
          <p:cNvPr id="4" name="Content Placeholder 3">
            <a:extLst>
              <a:ext uri="{FF2B5EF4-FFF2-40B4-BE49-F238E27FC236}">
                <a16:creationId xmlns:a16="http://schemas.microsoft.com/office/drawing/2014/main" id="{C7B03D9E-3D54-62A4-F0EE-10FE141D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904" y="6857"/>
            <a:ext cx="10515600" cy="886333"/>
          </a:xfrm>
          <a:prstGeom prst="rect">
            <a:avLst/>
          </a:prstGeom>
        </p:spPr>
      </p:pic>
      <p:graphicFrame>
        <p:nvGraphicFramePr>
          <p:cNvPr id="8" name="Content Placeholder 7">
            <a:extLst>
              <a:ext uri="{FF2B5EF4-FFF2-40B4-BE49-F238E27FC236}">
                <a16:creationId xmlns:a16="http://schemas.microsoft.com/office/drawing/2014/main" id="{7B3D9127-45BF-6793-66A9-4779791E1279}"/>
              </a:ext>
            </a:extLst>
          </p:cNvPr>
          <p:cNvGraphicFramePr>
            <a:graphicFrameLocks noGrp="1"/>
          </p:cNvGraphicFramePr>
          <p:nvPr>
            <p:ph idx="1"/>
            <p:extLst>
              <p:ext uri="{D42A27DB-BD31-4B8C-83A1-F6EECF244321}">
                <p14:modId xmlns:p14="http://schemas.microsoft.com/office/powerpoint/2010/main" val="1322770272"/>
              </p:ext>
            </p:extLst>
          </p:nvPr>
        </p:nvGraphicFramePr>
        <p:xfrm>
          <a:off x="590550" y="1581150"/>
          <a:ext cx="10953750" cy="487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2275D8CE-5489-4F3F-9C66-20FC44566EE0}"/>
              </a:ext>
            </a:extLst>
          </p:cNvPr>
          <p:cNvGraphicFramePr>
            <a:graphicFrameLocks noGrp="1"/>
          </p:cNvGraphicFramePr>
          <p:nvPr>
            <p:extLst>
              <p:ext uri="{D42A27DB-BD31-4B8C-83A1-F6EECF244321}">
                <p14:modId xmlns:p14="http://schemas.microsoft.com/office/powerpoint/2010/main" val="676526140"/>
              </p:ext>
            </p:extLst>
          </p:nvPr>
        </p:nvGraphicFramePr>
        <p:xfrm>
          <a:off x="8769604" y="1917700"/>
          <a:ext cx="2501900" cy="3644902"/>
        </p:xfrm>
        <a:graphic>
          <a:graphicData uri="http://schemas.openxmlformats.org/drawingml/2006/table">
            <a:tbl>
              <a:tblPr>
                <a:tableStyleId>{5C22544A-7EE6-4342-B048-85BDC9FD1C3A}</a:tableStyleId>
              </a:tblPr>
              <a:tblGrid>
                <a:gridCol w="1689100">
                  <a:extLst>
                    <a:ext uri="{9D8B030D-6E8A-4147-A177-3AD203B41FA5}">
                      <a16:colId xmlns:a16="http://schemas.microsoft.com/office/drawing/2014/main" val="1157602417"/>
                    </a:ext>
                  </a:extLst>
                </a:gridCol>
                <a:gridCol w="812800">
                  <a:extLst>
                    <a:ext uri="{9D8B030D-6E8A-4147-A177-3AD203B41FA5}">
                      <a16:colId xmlns:a16="http://schemas.microsoft.com/office/drawing/2014/main" val="2523585831"/>
                    </a:ext>
                  </a:extLst>
                </a:gridCol>
              </a:tblGrid>
              <a:tr h="214406">
                <a:tc>
                  <a:txBody>
                    <a:bodyPr/>
                    <a:lstStyle/>
                    <a:p>
                      <a:pPr algn="l" fontAlgn="b"/>
                      <a:r>
                        <a:rPr lang="en-GB" sz="1200" u="none" strike="noStrike">
                          <a:effectLst/>
                        </a:rPr>
                        <a:t>University</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GB" sz="1200" u="none" strike="noStrike">
                          <a:effectLst/>
                        </a:rPr>
                        <a:t>Number</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18637787"/>
                  </a:ext>
                </a:extLst>
              </a:tr>
              <a:tr h="214406">
                <a:tc>
                  <a:txBody>
                    <a:bodyPr/>
                    <a:lstStyle/>
                    <a:p>
                      <a:pPr algn="l" fontAlgn="b"/>
                      <a:r>
                        <a:rPr lang="en-GB" sz="1200" u="none" strike="noStrike">
                          <a:effectLst/>
                        </a:rPr>
                        <a:t>University of Edinburgh</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17</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938179125"/>
                  </a:ext>
                </a:extLst>
              </a:tr>
              <a:tr h="214406">
                <a:tc>
                  <a:txBody>
                    <a:bodyPr/>
                    <a:lstStyle/>
                    <a:p>
                      <a:pPr algn="l" fontAlgn="b"/>
                      <a:r>
                        <a:rPr lang="en-GB" sz="1200" u="none" strike="noStrike">
                          <a:effectLst/>
                        </a:rPr>
                        <a:t>University College London</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4</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414842962"/>
                  </a:ext>
                </a:extLst>
              </a:tr>
              <a:tr h="214406">
                <a:tc>
                  <a:txBody>
                    <a:bodyPr/>
                    <a:lstStyle/>
                    <a:p>
                      <a:pPr algn="l" fontAlgn="b"/>
                      <a:r>
                        <a:rPr lang="en-GB" sz="1200" u="none" strike="noStrike">
                          <a:effectLst/>
                        </a:rPr>
                        <a:t>University of Oxford</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3</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25141715"/>
                  </a:ext>
                </a:extLst>
              </a:tr>
              <a:tr h="214406">
                <a:tc>
                  <a:txBody>
                    <a:bodyPr/>
                    <a:lstStyle/>
                    <a:p>
                      <a:pPr algn="l" fontAlgn="b"/>
                      <a:r>
                        <a:rPr lang="en-GB" sz="1200" u="none" strike="noStrike">
                          <a:effectLst/>
                        </a:rPr>
                        <a:t>Royal Holloway</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2</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204510427"/>
                  </a:ext>
                </a:extLst>
              </a:tr>
              <a:tr h="214406">
                <a:tc>
                  <a:txBody>
                    <a:bodyPr/>
                    <a:lstStyle/>
                    <a:p>
                      <a:pPr algn="l" fontAlgn="b"/>
                      <a:r>
                        <a:rPr lang="en-GB" sz="1200" u="none" strike="noStrike">
                          <a:effectLst/>
                        </a:rPr>
                        <a:t>University of Aberdeen</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2</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016433054"/>
                  </a:ext>
                </a:extLst>
              </a:tr>
              <a:tr h="214406">
                <a:tc>
                  <a:txBody>
                    <a:bodyPr/>
                    <a:lstStyle/>
                    <a:p>
                      <a:pPr algn="l" fontAlgn="b"/>
                      <a:r>
                        <a:rPr lang="en-GB" sz="1200" u="none" strike="noStrike">
                          <a:effectLst/>
                        </a:rPr>
                        <a:t>University of Birmingham</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2</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252040613"/>
                  </a:ext>
                </a:extLst>
              </a:tr>
              <a:tr h="214406">
                <a:tc>
                  <a:txBody>
                    <a:bodyPr/>
                    <a:lstStyle/>
                    <a:p>
                      <a:pPr algn="l" fontAlgn="b"/>
                      <a:r>
                        <a:rPr lang="en-GB" sz="1200" u="none" strike="noStrike">
                          <a:effectLst/>
                        </a:rPr>
                        <a:t>University of Cambridge</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2</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748259421"/>
                  </a:ext>
                </a:extLst>
              </a:tr>
              <a:tr h="214406">
                <a:tc>
                  <a:txBody>
                    <a:bodyPr/>
                    <a:lstStyle/>
                    <a:p>
                      <a:pPr algn="l" fontAlgn="b"/>
                      <a:r>
                        <a:rPr lang="en-GB" sz="1200" u="none" strike="noStrike">
                          <a:effectLst/>
                        </a:rPr>
                        <a:t>University of Glasgow</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2</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335304234"/>
                  </a:ext>
                </a:extLst>
              </a:tr>
              <a:tr h="214406">
                <a:tc>
                  <a:txBody>
                    <a:bodyPr/>
                    <a:lstStyle/>
                    <a:p>
                      <a:pPr algn="l" fontAlgn="b"/>
                      <a:r>
                        <a:rPr lang="en-GB" sz="1200" u="none" strike="noStrike">
                          <a:effectLst/>
                        </a:rPr>
                        <a:t>University of London</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2</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66578096"/>
                  </a:ext>
                </a:extLst>
              </a:tr>
              <a:tr h="214406">
                <a:tc>
                  <a:txBody>
                    <a:bodyPr/>
                    <a:lstStyle/>
                    <a:p>
                      <a:pPr algn="l" fontAlgn="b"/>
                      <a:r>
                        <a:rPr lang="en-GB" sz="1200" u="none" strike="noStrike">
                          <a:effectLst/>
                        </a:rPr>
                        <a:t>University of St Andrews</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2</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274158816"/>
                  </a:ext>
                </a:extLst>
              </a:tr>
              <a:tr h="214406">
                <a:tc>
                  <a:txBody>
                    <a:bodyPr/>
                    <a:lstStyle/>
                    <a:p>
                      <a:pPr algn="l" fontAlgn="b"/>
                      <a:r>
                        <a:rPr lang="en-GB" sz="1200" u="none" strike="noStrike">
                          <a:effectLst/>
                        </a:rPr>
                        <a:t>Royal Holloway</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1</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489631514"/>
                  </a:ext>
                </a:extLst>
              </a:tr>
              <a:tr h="214406">
                <a:tc>
                  <a:txBody>
                    <a:bodyPr/>
                    <a:lstStyle/>
                    <a:p>
                      <a:pPr algn="l" fontAlgn="b"/>
                      <a:r>
                        <a:rPr lang="en-GB" sz="1200" u="none" strike="noStrike">
                          <a:effectLst/>
                        </a:rPr>
                        <a:t>Aberystwyth University</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1</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418658646"/>
                  </a:ext>
                </a:extLst>
              </a:tr>
              <a:tr h="214406">
                <a:tc>
                  <a:txBody>
                    <a:bodyPr/>
                    <a:lstStyle/>
                    <a:p>
                      <a:pPr algn="l" fontAlgn="b"/>
                      <a:r>
                        <a:rPr lang="en-GB" sz="1200" u="none" strike="noStrike">
                          <a:effectLst/>
                        </a:rPr>
                        <a:t>Durham University</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1</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223974593"/>
                  </a:ext>
                </a:extLst>
              </a:tr>
              <a:tr h="214406">
                <a:tc>
                  <a:txBody>
                    <a:bodyPr/>
                    <a:lstStyle/>
                    <a:p>
                      <a:pPr algn="l" fontAlgn="b"/>
                      <a:r>
                        <a:rPr lang="en-GB" sz="1200" u="none" strike="noStrike">
                          <a:effectLst/>
                        </a:rPr>
                        <a:t>King's College London</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1</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074643974"/>
                  </a:ext>
                </a:extLst>
              </a:tr>
              <a:tr h="214406">
                <a:tc>
                  <a:txBody>
                    <a:bodyPr/>
                    <a:lstStyle/>
                    <a:p>
                      <a:pPr algn="l" fontAlgn="b"/>
                      <a:r>
                        <a:rPr lang="en-GB" sz="1200" u="none" strike="noStrike">
                          <a:effectLst/>
                        </a:rPr>
                        <a:t>SOAS</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a:effectLst/>
                        </a:rPr>
                        <a:t>1</a:t>
                      </a:r>
                      <a:endParaRPr lang="en-GB" sz="12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989582020"/>
                  </a:ext>
                </a:extLst>
              </a:tr>
              <a:tr h="214406">
                <a:tc>
                  <a:txBody>
                    <a:bodyPr/>
                    <a:lstStyle/>
                    <a:p>
                      <a:pPr algn="l" fontAlgn="b"/>
                      <a:r>
                        <a:rPr lang="en-GB" sz="1200" u="none" strike="noStrike">
                          <a:effectLst/>
                        </a:rPr>
                        <a:t>University of Leeds</a:t>
                      </a:r>
                      <a:endParaRPr lang="en-GB" sz="12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GB" sz="1200" u="none" strike="noStrike" dirty="0">
                          <a:effectLst/>
                        </a:rPr>
                        <a:t>1</a:t>
                      </a:r>
                      <a:endParaRPr lang="en-GB"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814662024"/>
                  </a:ext>
                </a:extLst>
              </a:tr>
            </a:tbl>
          </a:graphicData>
        </a:graphic>
      </p:graphicFrame>
    </p:spTree>
    <p:extLst>
      <p:ext uri="{BB962C8B-B14F-4D97-AF65-F5344CB8AC3E}">
        <p14:creationId xmlns:p14="http://schemas.microsoft.com/office/powerpoint/2010/main" val="3784859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2FAF6DF-B06E-61A7-1609-D98612E932AE}"/>
              </a:ext>
            </a:extLst>
          </p:cNvPr>
          <p:cNvSpPr>
            <a:spLocks noGrp="1"/>
          </p:cNvSpPr>
          <p:nvPr>
            <p:ph type="title"/>
          </p:nvPr>
        </p:nvSpPr>
        <p:spPr>
          <a:xfrm>
            <a:off x="841248" y="726145"/>
            <a:ext cx="10509504" cy="973029"/>
          </a:xfrm>
        </p:spPr>
        <p:txBody>
          <a:bodyPr anchor="ctr">
            <a:normAutofit fontScale="90000"/>
          </a:bodyPr>
          <a:lstStyle/>
          <a:p>
            <a:r>
              <a:rPr lang="en-GB" sz="4000" b="1" dirty="0"/>
              <a:t>Exponential development of numbers of institutions</a:t>
            </a:r>
          </a:p>
        </p:txBody>
      </p:sp>
      <p:sp>
        <p:nvSpPr>
          <p:cNvPr id="47" name="Rectangle 4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96F38AFD-7EDA-A3E9-439F-72B9769F2DEE}"/>
              </a:ext>
            </a:extLst>
          </p:cNvPr>
          <p:cNvGraphicFramePr>
            <a:graphicFrameLocks noGrp="1"/>
          </p:cNvGraphicFramePr>
          <p:nvPr>
            <p:ph idx="1"/>
            <p:extLst>
              <p:ext uri="{D42A27DB-BD31-4B8C-83A1-F6EECF244321}">
                <p14:modId xmlns:p14="http://schemas.microsoft.com/office/powerpoint/2010/main" val="1470568660"/>
              </p:ext>
            </p:extLst>
          </p:nvPr>
        </p:nvGraphicFramePr>
        <p:xfrm>
          <a:off x="765048" y="1867066"/>
          <a:ext cx="8196072" cy="4535424"/>
        </p:xfrm>
        <a:graphic>
          <a:graphicData uri="http://schemas.openxmlformats.org/drawingml/2006/chart">
            <c:chart xmlns:c="http://schemas.openxmlformats.org/drawingml/2006/chart" xmlns:r="http://schemas.openxmlformats.org/officeDocument/2006/relationships" r:id="rId2"/>
          </a:graphicData>
        </a:graphic>
      </p:graphicFrame>
      <p:pic>
        <p:nvPicPr>
          <p:cNvPr id="6" name="Content Placeholder 3">
            <a:extLst>
              <a:ext uri="{FF2B5EF4-FFF2-40B4-BE49-F238E27FC236}">
                <a16:creationId xmlns:a16="http://schemas.microsoft.com/office/drawing/2014/main" id="{304499E9-77E0-14FA-4AFE-4AAFF44A4F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104" y="0"/>
            <a:ext cx="10515600" cy="886333"/>
          </a:xfrm>
          <a:prstGeom prst="rect">
            <a:avLst/>
          </a:prstGeom>
        </p:spPr>
      </p:pic>
      <p:pic>
        <p:nvPicPr>
          <p:cNvPr id="7" name="Picture 6">
            <a:extLst>
              <a:ext uri="{FF2B5EF4-FFF2-40B4-BE49-F238E27FC236}">
                <a16:creationId xmlns:a16="http://schemas.microsoft.com/office/drawing/2014/main" id="{6A099FE8-04CF-F3FC-228A-93D339962014}"/>
              </a:ext>
            </a:extLst>
          </p:cNvPr>
          <p:cNvPicPr>
            <a:picLocks noChangeAspect="1"/>
          </p:cNvPicPr>
          <p:nvPr/>
        </p:nvPicPr>
        <p:blipFill>
          <a:blip r:embed="rId4"/>
          <a:stretch>
            <a:fillRect/>
          </a:stretch>
        </p:blipFill>
        <p:spPr>
          <a:xfrm>
            <a:off x="8961120" y="1699174"/>
            <a:ext cx="2832100" cy="4367532"/>
          </a:xfrm>
          <a:prstGeom prst="rect">
            <a:avLst/>
          </a:prstGeom>
        </p:spPr>
      </p:pic>
    </p:spTree>
    <p:extLst>
      <p:ext uri="{BB962C8B-B14F-4D97-AF65-F5344CB8AC3E}">
        <p14:creationId xmlns:p14="http://schemas.microsoft.com/office/powerpoint/2010/main" val="104906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737F37F-B599-3999-E5BF-99E873F1D490}"/>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D3719-363B-1CAA-8B07-54B6F24BC11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is a library?</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384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2D91-4709-8E88-9840-FAF0EAF2FE7F}"/>
              </a:ext>
            </a:extLst>
          </p:cNvPr>
          <p:cNvSpPr>
            <a:spLocks noGrp="1"/>
          </p:cNvSpPr>
          <p:nvPr>
            <p:ph type="title"/>
          </p:nvPr>
        </p:nvSpPr>
        <p:spPr>
          <a:xfrm>
            <a:off x="838200" y="804355"/>
            <a:ext cx="10515600" cy="689165"/>
          </a:xfrm>
        </p:spPr>
        <p:txBody>
          <a:bodyPr>
            <a:normAutofit fontScale="90000"/>
          </a:bodyPr>
          <a:lstStyle/>
          <a:p>
            <a:r>
              <a:rPr lang="en-GB" dirty="0"/>
              <a:t>India and the doctorate</a:t>
            </a:r>
          </a:p>
        </p:txBody>
      </p:sp>
      <p:pic>
        <p:nvPicPr>
          <p:cNvPr id="6" name="Content Placeholder 5" descr="A graph showing the number of degrees of degrees&#10;&#10;Description automatically generated with medium confidence">
            <a:extLst>
              <a:ext uri="{FF2B5EF4-FFF2-40B4-BE49-F238E27FC236}">
                <a16:creationId xmlns:a16="http://schemas.microsoft.com/office/drawing/2014/main" id="{745A2240-9231-E158-F9AF-D55A7DB7F71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 y="1345915"/>
            <a:ext cx="11815281" cy="5505228"/>
          </a:xfrm>
        </p:spPr>
      </p:pic>
      <p:pic>
        <p:nvPicPr>
          <p:cNvPr id="4" name="Content Placeholder 3">
            <a:extLst>
              <a:ext uri="{FF2B5EF4-FFF2-40B4-BE49-F238E27FC236}">
                <a16:creationId xmlns:a16="http://schemas.microsoft.com/office/drawing/2014/main" id="{C7B03D9E-3D54-62A4-F0EE-10FE141DD5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904" y="6857"/>
            <a:ext cx="10515600" cy="886333"/>
          </a:xfrm>
          <a:prstGeom prst="rect">
            <a:avLst/>
          </a:prstGeom>
        </p:spPr>
      </p:pic>
    </p:spTree>
    <p:extLst>
      <p:ext uri="{BB962C8B-B14F-4D97-AF65-F5344CB8AC3E}">
        <p14:creationId xmlns:p14="http://schemas.microsoft.com/office/powerpoint/2010/main" val="10859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2D91-4709-8E88-9840-FAF0EAF2FE7F}"/>
              </a:ext>
            </a:extLst>
          </p:cNvPr>
          <p:cNvSpPr>
            <a:spLocks noGrp="1"/>
          </p:cNvSpPr>
          <p:nvPr>
            <p:ph type="title"/>
          </p:nvPr>
        </p:nvSpPr>
        <p:spPr>
          <a:xfrm>
            <a:off x="838200" y="804355"/>
            <a:ext cx="10515600" cy="719645"/>
          </a:xfrm>
        </p:spPr>
        <p:txBody>
          <a:bodyPr/>
          <a:lstStyle/>
          <a:p>
            <a:endParaRPr lang="en-GB" dirty="0"/>
          </a:p>
        </p:txBody>
      </p:sp>
      <p:pic>
        <p:nvPicPr>
          <p:cNvPr id="6" name="Content Placeholder 5" descr="A graph with different colored bars&#10;&#10;Description automatically generated">
            <a:extLst>
              <a:ext uri="{FF2B5EF4-FFF2-40B4-BE49-F238E27FC236}">
                <a16:creationId xmlns:a16="http://schemas.microsoft.com/office/drawing/2014/main" id="{2BC54F35-11A0-0D26-6B33-F0AD4345F9D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25120" y="804356"/>
            <a:ext cx="11765280" cy="5931724"/>
          </a:xfrm>
        </p:spPr>
      </p:pic>
      <p:pic>
        <p:nvPicPr>
          <p:cNvPr id="4" name="Content Placeholder 3">
            <a:extLst>
              <a:ext uri="{FF2B5EF4-FFF2-40B4-BE49-F238E27FC236}">
                <a16:creationId xmlns:a16="http://schemas.microsoft.com/office/drawing/2014/main" id="{C7B03D9E-3D54-62A4-F0EE-10FE141DD5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904" y="6857"/>
            <a:ext cx="10515600" cy="886333"/>
          </a:xfrm>
          <a:prstGeom prst="rect">
            <a:avLst/>
          </a:prstGeom>
        </p:spPr>
      </p:pic>
    </p:spTree>
    <p:extLst>
      <p:ext uri="{BB962C8B-B14F-4D97-AF65-F5344CB8AC3E}">
        <p14:creationId xmlns:p14="http://schemas.microsoft.com/office/powerpoint/2010/main" val="307175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2D91-4709-8E88-9840-FAF0EAF2FE7F}"/>
              </a:ext>
            </a:extLst>
          </p:cNvPr>
          <p:cNvSpPr>
            <a:spLocks noGrp="1"/>
          </p:cNvSpPr>
          <p:nvPr>
            <p:ph type="title"/>
          </p:nvPr>
        </p:nvSpPr>
        <p:spPr>
          <a:xfrm>
            <a:off x="838200" y="590550"/>
            <a:ext cx="10515600" cy="45719"/>
          </a:xfrm>
        </p:spPr>
        <p:txBody>
          <a:bodyPr>
            <a:normAutofit fontScale="90000"/>
          </a:bodyPr>
          <a:lstStyle/>
          <a:p>
            <a:endParaRPr lang="en-GB" dirty="0"/>
          </a:p>
        </p:txBody>
      </p:sp>
      <p:pic>
        <p:nvPicPr>
          <p:cNvPr id="6" name="Content Placeholder 5" descr="A graph of different colored bars&#10;&#10;Description automatically generated with medium confidence">
            <a:extLst>
              <a:ext uri="{FF2B5EF4-FFF2-40B4-BE49-F238E27FC236}">
                <a16:creationId xmlns:a16="http://schemas.microsoft.com/office/drawing/2014/main" id="{F35B51D8-67C9-D94C-AD44-9E93E86EC30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560" y="995678"/>
            <a:ext cx="12029440" cy="6116322"/>
          </a:xfrm>
        </p:spPr>
      </p:pic>
      <p:pic>
        <p:nvPicPr>
          <p:cNvPr id="4" name="Content Placeholder 3">
            <a:extLst>
              <a:ext uri="{FF2B5EF4-FFF2-40B4-BE49-F238E27FC236}">
                <a16:creationId xmlns:a16="http://schemas.microsoft.com/office/drawing/2014/main" id="{C7B03D9E-3D54-62A4-F0EE-10FE141DD5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424" y="0"/>
            <a:ext cx="10515600" cy="886333"/>
          </a:xfrm>
          <a:prstGeom prst="rect">
            <a:avLst/>
          </a:prstGeom>
        </p:spPr>
      </p:pic>
    </p:spTree>
    <p:extLst>
      <p:ext uri="{BB962C8B-B14F-4D97-AF65-F5344CB8AC3E}">
        <p14:creationId xmlns:p14="http://schemas.microsoft.com/office/powerpoint/2010/main" val="1489468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BCEF-0CAA-9D3D-9321-587CBDC6EAF5}"/>
              </a:ext>
            </a:extLst>
          </p:cNvPr>
          <p:cNvSpPr>
            <a:spLocks noGrp="1"/>
          </p:cNvSpPr>
          <p:nvPr>
            <p:ph type="title"/>
          </p:nvPr>
        </p:nvSpPr>
        <p:spPr>
          <a:xfrm>
            <a:off x="838200" y="790575"/>
            <a:ext cx="10515600" cy="900113"/>
          </a:xfrm>
        </p:spPr>
        <p:txBody>
          <a:bodyPr/>
          <a:lstStyle/>
          <a:p>
            <a:r>
              <a:rPr lang="en-GB" b="1" dirty="0"/>
              <a:t>What can </a:t>
            </a:r>
            <a:r>
              <a:rPr lang="en-GB" b="1" dirty="0" err="1"/>
              <a:t>EThOS</a:t>
            </a:r>
            <a:r>
              <a:rPr lang="en-GB" b="1" dirty="0"/>
              <a:t> tell us?</a:t>
            </a:r>
          </a:p>
        </p:txBody>
      </p:sp>
      <p:sp>
        <p:nvSpPr>
          <p:cNvPr id="3" name="Content Placeholder 2">
            <a:extLst>
              <a:ext uri="{FF2B5EF4-FFF2-40B4-BE49-F238E27FC236}">
                <a16:creationId xmlns:a16="http://schemas.microsoft.com/office/drawing/2014/main" id="{DAC40886-B98B-2318-25C7-77A7EBFB341B}"/>
              </a:ext>
            </a:extLst>
          </p:cNvPr>
          <p:cNvSpPr>
            <a:spLocks noGrp="1"/>
          </p:cNvSpPr>
          <p:nvPr>
            <p:ph idx="1"/>
          </p:nvPr>
        </p:nvSpPr>
        <p:spPr/>
        <p:txBody>
          <a:bodyPr/>
          <a:lstStyle/>
          <a:p>
            <a:r>
              <a:rPr lang="en-GB" dirty="0"/>
              <a:t>Histories of higher education? (Mills, 2024; Simpson, 1983; 2009)</a:t>
            </a:r>
          </a:p>
          <a:p>
            <a:r>
              <a:rPr lang="en-GB" dirty="0"/>
              <a:t>Development of disciplines and contributions of student research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Larivière</a:t>
            </a:r>
            <a:r>
              <a:rPr lang="en-GB" dirty="0"/>
              <a:t>, 2012)</a:t>
            </a:r>
          </a:p>
          <a:p>
            <a:r>
              <a:rPr lang="en-GB" dirty="0"/>
              <a:t>Contribution to ‘global science’ (Marginson, 2022) and ‘transnational knowledge mobility’ (Shen, Xu and Wang, 2022)</a:t>
            </a:r>
          </a:p>
          <a:p>
            <a:r>
              <a:rPr lang="en-GB" dirty="0"/>
              <a:t>Understanding cross-border research trajectories and networks?</a:t>
            </a:r>
          </a:p>
          <a:p>
            <a:r>
              <a:rPr lang="en-GB" dirty="0"/>
              <a:t>What constitutes research capacity? What is research? (Oancea, 2023)</a:t>
            </a:r>
          </a:p>
          <a:p>
            <a:r>
              <a:rPr lang="en-GB" dirty="0"/>
              <a:t>Part of the ‘global knowledge system’? (Shen, Xu and Wang, 2022)</a:t>
            </a:r>
          </a:p>
        </p:txBody>
      </p:sp>
      <p:pic>
        <p:nvPicPr>
          <p:cNvPr id="4" name="Content Placeholder 3">
            <a:extLst>
              <a:ext uri="{FF2B5EF4-FFF2-40B4-BE49-F238E27FC236}">
                <a16:creationId xmlns:a16="http://schemas.microsoft.com/office/drawing/2014/main" id="{FB242160-6A55-FA7A-B147-4773272B63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0"/>
            <a:ext cx="10515600" cy="886333"/>
          </a:xfrm>
          <a:prstGeom prst="rect">
            <a:avLst/>
          </a:prstGeom>
        </p:spPr>
      </p:pic>
    </p:spTree>
    <p:extLst>
      <p:ext uri="{BB962C8B-B14F-4D97-AF65-F5344CB8AC3E}">
        <p14:creationId xmlns:p14="http://schemas.microsoft.com/office/powerpoint/2010/main" val="1966487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F37F-D17E-6C18-7C79-2CA9E6349484}"/>
              </a:ext>
            </a:extLst>
          </p:cNvPr>
          <p:cNvSpPr>
            <a:spLocks noGrp="1"/>
          </p:cNvSpPr>
          <p:nvPr>
            <p:ph type="title"/>
          </p:nvPr>
        </p:nvSpPr>
        <p:spPr>
          <a:xfrm>
            <a:off x="333375" y="1047750"/>
            <a:ext cx="11020425" cy="642938"/>
          </a:xfrm>
        </p:spPr>
        <p:txBody>
          <a:bodyPr>
            <a:normAutofit fontScale="90000"/>
          </a:bodyPr>
          <a:lstStyle/>
          <a:p>
            <a:r>
              <a:rPr lang="en-GB" dirty="0"/>
              <a:t>Doctoral theses as part of the global science system</a:t>
            </a:r>
          </a:p>
        </p:txBody>
      </p:sp>
      <p:sp>
        <p:nvSpPr>
          <p:cNvPr id="3" name="Content Placeholder 2">
            <a:extLst>
              <a:ext uri="{FF2B5EF4-FFF2-40B4-BE49-F238E27FC236}">
                <a16:creationId xmlns:a16="http://schemas.microsoft.com/office/drawing/2014/main" id="{331DE4CC-3B34-E4FB-5065-900756D1BBAC}"/>
              </a:ext>
            </a:extLst>
          </p:cNvPr>
          <p:cNvSpPr>
            <a:spLocks noGrp="1"/>
          </p:cNvSpPr>
          <p:nvPr>
            <p:ph idx="1"/>
          </p:nvPr>
        </p:nvSpPr>
        <p:spPr/>
        <p:txBody>
          <a:bodyPr/>
          <a:lstStyle/>
          <a:p>
            <a:pPr marL="0" indent="0">
              <a:buNone/>
            </a:pPr>
            <a:endParaRPr lang="en-GB" dirty="0"/>
          </a:p>
          <a:p>
            <a:pPr marL="0" indent="0">
              <a:buNone/>
            </a:pPr>
            <a:r>
              <a:rPr lang="en-GB" dirty="0"/>
              <a:t>…’the global science system is not normatively integrated from a single centre, the nation-state. It is grounded in the autonomous self-managed association of scientists themselves (Royal Society 2011, 6), regulated by autonomous professional conventions and standards (King 2011) and by global publishing. </a:t>
            </a:r>
            <a:r>
              <a:rPr lang="en-GB"/>
              <a:t>[…] Science </a:t>
            </a:r>
            <a:r>
              <a:rPr lang="en-GB" dirty="0"/>
              <a:t>is not either global or national/local. It is both at the same time.’ (Marginson, 2022, p.1567)</a:t>
            </a:r>
          </a:p>
        </p:txBody>
      </p:sp>
      <p:pic>
        <p:nvPicPr>
          <p:cNvPr id="4" name="Content Placeholder 3">
            <a:extLst>
              <a:ext uri="{FF2B5EF4-FFF2-40B4-BE49-F238E27FC236}">
                <a16:creationId xmlns:a16="http://schemas.microsoft.com/office/drawing/2014/main" id="{0B747C67-027F-AEC8-F3D5-021683933D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0"/>
            <a:ext cx="10515600" cy="886333"/>
          </a:xfrm>
          <a:prstGeom prst="rect">
            <a:avLst/>
          </a:prstGeom>
        </p:spPr>
      </p:pic>
    </p:spTree>
    <p:extLst>
      <p:ext uri="{BB962C8B-B14F-4D97-AF65-F5344CB8AC3E}">
        <p14:creationId xmlns:p14="http://schemas.microsoft.com/office/powerpoint/2010/main" val="24271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D876-B314-AD74-956E-357914F74B6A}"/>
              </a:ext>
            </a:extLst>
          </p:cNvPr>
          <p:cNvSpPr>
            <a:spLocks noGrp="1"/>
          </p:cNvSpPr>
          <p:nvPr>
            <p:ph type="title"/>
          </p:nvPr>
        </p:nvSpPr>
        <p:spPr>
          <a:xfrm>
            <a:off x="838200" y="885825"/>
            <a:ext cx="10515600" cy="804863"/>
          </a:xfrm>
        </p:spPr>
        <p:txBody>
          <a:bodyPr/>
          <a:lstStyle/>
          <a:p>
            <a:r>
              <a:rPr lang="en-GB" dirty="0"/>
              <a:t>Publications so far</a:t>
            </a:r>
          </a:p>
        </p:txBody>
      </p:sp>
      <p:sp>
        <p:nvSpPr>
          <p:cNvPr id="3" name="Content Placeholder 2">
            <a:extLst>
              <a:ext uri="{FF2B5EF4-FFF2-40B4-BE49-F238E27FC236}">
                <a16:creationId xmlns:a16="http://schemas.microsoft.com/office/drawing/2014/main" id="{1C5C6563-74D8-3E64-8615-C7069D1025C5}"/>
              </a:ext>
            </a:extLst>
          </p:cNvPr>
          <p:cNvSpPr>
            <a:spLocks noGrp="1"/>
          </p:cNvSpPr>
          <p:nvPr>
            <p:ph idx="1"/>
          </p:nvPr>
        </p:nvSpPr>
        <p:spPr>
          <a:xfrm>
            <a:off x="838200" y="1690688"/>
            <a:ext cx="10515600" cy="4486275"/>
          </a:xfrm>
        </p:spPr>
        <p:txBody>
          <a:bodyPr>
            <a:normAutofit fontScale="70000" lnSpcReduction="20000"/>
          </a:bodyPr>
          <a:lstStyle/>
          <a:p>
            <a:r>
              <a:rPr lang="en-GB" dirty="0" err="1"/>
              <a:t>Montgomery,</a:t>
            </a:r>
            <a:r>
              <a:rPr lang="en-GB" dirty="0"/>
              <a:t> C., Stewart, C., Aduragba, C. and Poli, F. (2024). Unveiling Crisis in Globalised Higher Education: Artificial Intelligence Insights from the Doctoral Research of </a:t>
            </a:r>
            <a:r>
              <a:rPr lang="en-GB" dirty="0" err="1"/>
              <a:t>EThOS</a:t>
            </a:r>
            <a:r>
              <a:rPr lang="en-GB" dirty="0"/>
              <a:t>. Higher Education Quarterly.  https://doi.org/10.1111/hequ.12537 </a:t>
            </a:r>
          </a:p>
          <a:p>
            <a:endParaRPr lang="en-GB" dirty="0"/>
          </a:p>
          <a:p>
            <a:r>
              <a:rPr lang="en-GB" dirty="0" err="1"/>
              <a:t>Montgomery,</a:t>
            </a:r>
            <a:r>
              <a:rPr lang="en-GB" dirty="0"/>
              <a:t> C. and Poli, F. (2024). International doctoral research and contributions to knowledge: exploring the impact for the academic community. In Jones, E., Norlin, B., Rönnqvist, C. and Sullivan, K. (Eds). Internationalization of the Doctoral Experience: Models, Opportunities and Outcomes. Routledge. </a:t>
            </a:r>
          </a:p>
          <a:p>
            <a:endParaRPr lang="en-GB" dirty="0"/>
          </a:p>
          <a:p>
            <a:r>
              <a:rPr lang="en-GB" dirty="0" err="1"/>
              <a:t>Montgomery,</a:t>
            </a:r>
            <a:r>
              <a:rPr lang="en-GB" dirty="0"/>
              <a:t> C. (2019). Surfacing ‘Southern’ perspectives on student engagement with internationalisation: doctoral theses as alternative forms of knowledge. Journal of Studies in International Education. 23(1) 123 –138. https://doi.org/10.1177/1028315318803743 </a:t>
            </a:r>
          </a:p>
          <a:p>
            <a:pPr marL="0" indent="0">
              <a:buNone/>
            </a:pPr>
            <a:endParaRPr lang="en-GB" dirty="0"/>
          </a:p>
          <a:p>
            <a:r>
              <a:rPr lang="en-GB" dirty="0"/>
              <a:t>Montgomery C. (2020). Exploring rurality and ethnicity in globalised higher education: ideologies, intersections and narratives in doctoral research theses. Compare: A Journal of Comparative and International Education. 50, 7, 978-994. https://doi.org/10.1080/03057925.2020.1756744 </a:t>
            </a:r>
          </a:p>
          <a:p>
            <a:pPr marL="0" indent="0">
              <a:buNone/>
            </a:pPr>
            <a:endParaRPr lang="en-GB" dirty="0"/>
          </a:p>
          <a:p>
            <a:endParaRPr lang="en-GB" dirty="0"/>
          </a:p>
        </p:txBody>
      </p:sp>
      <p:pic>
        <p:nvPicPr>
          <p:cNvPr id="4" name="Picture 3">
            <a:extLst>
              <a:ext uri="{FF2B5EF4-FFF2-40B4-BE49-F238E27FC236}">
                <a16:creationId xmlns:a16="http://schemas.microsoft.com/office/drawing/2014/main" id="{41BFD308-F548-F234-A529-890F76208ADB}"/>
              </a:ext>
            </a:extLst>
          </p:cNvPr>
          <p:cNvPicPr>
            <a:picLocks noChangeAspect="1"/>
          </p:cNvPicPr>
          <p:nvPr/>
        </p:nvPicPr>
        <p:blipFill>
          <a:blip r:embed="rId2"/>
          <a:stretch>
            <a:fillRect/>
          </a:stretch>
        </p:blipFill>
        <p:spPr>
          <a:xfrm>
            <a:off x="0" y="0"/>
            <a:ext cx="11693141" cy="914479"/>
          </a:xfrm>
          <a:prstGeom prst="rect">
            <a:avLst/>
          </a:prstGeom>
        </p:spPr>
      </p:pic>
    </p:spTree>
    <p:extLst>
      <p:ext uri="{BB962C8B-B14F-4D97-AF65-F5344CB8AC3E}">
        <p14:creationId xmlns:p14="http://schemas.microsoft.com/office/powerpoint/2010/main" val="566572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064028"/>
            <a:ext cx="10515600" cy="626659"/>
          </a:xfrm>
        </p:spPr>
        <p:txBody>
          <a:bodyPr>
            <a:normAutofit fontScale="90000"/>
          </a:bodyPr>
          <a:lstStyle/>
          <a:p>
            <a:r>
              <a:rPr lang="en-GB" dirty="0"/>
              <a:t>References and influential texts</a:t>
            </a:r>
          </a:p>
        </p:txBody>
      </p:sp>
      <p:sp>
        <p:nvSpPr>
          <p:cNvPr id="3" name="Content Placeholder 2"/>
          <p:cNvSpPr>
            <a:spLocks noGrp="1"/>
          </p:cNvSpPr>
          <p:nvPr>
            <p:ph idx="1"/>
          </p:nvPr>
        </p:nvSpPr>
        <p:spPr>
          <a:xfrm>
            <a:off x="755904" y="1690687"/>
            <a:ext cx="10515600" cy="5024438"/>
          </a:xfrm>
        </p:spPr>
        <p:txBody>
          <a:bodyPr>
            <a:noAutofit/>
          </a:bodyPr>
          <a:lstStyle/>
          <a:p>
            <a:pPr marL="0" indent="0">
              <a:buNone/>
            </a:pPr>
            <a:r>
              <a:rPr lang="en-GB" sz="1600" dirty="0" err="1"/>
              <a:t>Bilecen</a:t>
            </a:r>
            <a:r>
              <a:rPr lang="en-GB" sz="1600" dirty="0"/>
              <a:t>, B., &amp; </a:t>
            </a:r>
            <a:r>
              <a:rPr lang="en-GB" sz="1600" dirty="0" err="1"/>
              <a:t>Faist</a:t>
            </a:r>
            <a:r>
              <a:rPr lang="en-GB" sz="1600" dirty="0"/>
              <a:t>, T. (2015). International doctoral students as knowledge brokers: Reciprocity, trust and solidarity in transnational networks. Global Networks, 15(2), 217–235. </a:t>
            </a:r>
            <a:r>
              <a:rPr lang="en-GB" sz="1600" dirty="0">
                <a:hlinkClick r:id="rId2"/>
              </a:rPr>
              <a:t>https://doi.org/10.1111/glob.12069</a:t>
            </a:r>
            <a:endParaRPr lang="en-GB" sz="1600" dirty="0"/>
          </a:p>
          <a:p>
            <a:pPr marL="0" indent="0">
              <a:buNone/>
            </a:pPr>
            <a:r>
              <a:rPr lang="en-GB" sz="1600" dirty="0"/>
              <a:t>Candela, G. and Carrasco, R. (2021) Discovering emerging topics in textual corpora of galleries, libraries, archives, and museums institutions. </a:t>
            </a:r>
            <a:r>
              <a:rPr lang="fr-FR" sz="1600" dirty="0"/>
              <a:t>Journal of Association of Information Science and </a:t>
            </a:r>
            <a:r>
              <a:rPr lang="fr-FR" sz="1600" dirty="0" err="1"/>
              <a:t>Technology</a:t>
            </a:r>
            <a:r>
              <a:rPr lang="fr-FR" sz="1600" dirty="0"/>
              <a:t> (JASSIST). 2022;73:820–833.</a:t>
            </a:r>
            <a:endParaRPr lang="en-GB" sz="1600" dirty="0"/>
          </a:p>
          <a:p>
            <a:pPr marL="0" indent="0">
              <a:buNone/>
            </a:pPr>
            <a:r>
              <a:rPr lang="en-GB" sz="1600" dirty="0" err="1"/>
              <a:t>Chellaraj</a:t>
            </a:r>
            <a:r>
              <a:rPr lang="en-GB" sz="1600" dirty="0"/>
              <a:t>, G., K. </a:t>
            </a:r>
            <a:r>
              <a:rPr lang="en-GB" sz="1600" dirty="0" err="1"/>
              <a:t>Maskus</a:t>
            </a:r>
            <a:r>
              <a:rPr lang="en-GB" sz="1600" dirty="0"/>
              <a:t> and A. Mattoo (2008) ‘The contribution of international graduate students to US innovation’, Review of International Economics, 16 (3), 444–62, </a:t>
            </a:r>
            <a:r>
              <a:rPr lang="en-GB" sz="1600" dirty="0" err="1"/>
              <a:t>doi</a:t>
            </a:r>
            <a:r>
              <a:rPr lang="en-GB" sz="1600" dirty="0"/>
              <a:t>: 10.1111/j.1467-9396.2007.00714.x</a:t>
            </a:r>
          </a:p>
          <a:p>
            <a:pPr marL="0" indent="0">
              <a:buNone/>
            </a:pPr>
            <a:r>
              <a:rPr lang="en-GB" sz="1600" dirty="0"/>
              <a:t>Connell, R. (2007). Southern theory: The global dynamics of knowledge in social science. Sydney, Australia: Allen &amp; Unwin</a:t>
            </a:r>
          </a:p>
          <a:p>
            <a:pPr marL="0" indent="0">
              <a:buNone/>
            </a:pPr>
            <a:r>
              <a:rPr lang="en-GB" sz="1600" dirty="0"/>
              <a:t>De Sousa Santos, B. (2014). Epistemologies of the South: Justice against </a:t>
            </a:r>
            <a:r>
              <a:rPr lang="en-GB" sz="1600" dirty="0" err="1"/>
              <a:t>Epistemicide</a:t>
            </a:r>
            <a:r>
              <a:rPr lang="en-GB" sz="1600" dirty="0"/>
              <a:t>. USA: Paradigm Publishers. </a:t>
            </a:r>
          </a:p>
          <a:p>
            <a:pPr marL="0" indent="0">
              <a:lnSpc>
                <a:spcPct val="120000"/>
              </a:lnSpc>
              <a:buNone/>
            </a:pPr>
            <a:r>
              <a:rPr lang="en-GB" sz="1600" dirty="0" err="1"/>
              <a:t>Houtondji</a:t>
            </a:r>
            <a:r>
              <a:rPr lang="en-GB" sz="1600" dirty="0"/>
              <a:t>, P. J. 1996. African Philosophy: Myth and Reality. 2nd ed. Bloomington, IN: Indiana University Press</a:t>
            </a:r>
          </a:p>
          <a:p>
            <a:pPr marL="0" indent="0">
              <a:lnSpc>
                <a:spcPct val="107000"/>
              </a:lnSpc>
              <a:spcAft>
                <a:spcPts val="800"/>
              </a:spcAft>
              <a:buNone/>
            </a:pPr>
            <a:r>
              <a:rPr lang="en-GB" sz="1600" kern="100" dirty="0" err="1">
                <a:effectLst/>
                <a:ea typeface="Calibri" panose="020F0502020204030204" pitchFamily="34" charset="0"/>
                <a:cs typeface="Times New Roman" panose="02020603050405020304" pitchFamily="18" charset="0"/>
              </a:rPr>
              <a:t>Larivière</a:t>
            </a:r>
            <a:r>
              <a:rPr lang="en-GB" sz="1600" kern="100" dirty="0">
                <a:effectLst/>
                <a:ea typeface="Calibri" panose="020F0502020204030204" pitchFamily="34" charset="0"/>
                <a:cs typeface="Times New Roman" panose="02020603050405020304" pitchFamily="18" charset="0"/>
              </a:rPr>
              <a:t>, V. (2012) On the shoulders of students? The contribution of PhD students to the advancement of knowledge. </a:t>
            </a:r>
            <a:r>
              <a:rPr lang="en-GB" sz="1600" i="1" kern="100" dirty="0" err="1">
                <a:effectLst/>
                <a:ea typeface="Calibri" panose="020F0502020204030204" pitchFamily="34" charset="0"/>
                <a:cs typeface="Times New Roman" panose="02020603050405020304" pitchFamily="18" charset="0"/>
              </a:rPr>
              <a:t>Scientometrics</a:t>
            </a:r>
            <a:r>
              <a:rPr lang="en-GB" sz="1600" kern="100" dirty="0">
                <a:effectLst/>
                <a:ea typeface="Calibri" panose="020F0502020204030204" pitchFamily="34" charset="0"/>
                <a:cs typeface="Times New Roman" panose="02020603050405020304" pitchFamily="18" charset="0"/>
              </a:rPr>
              <a:t> 90, 463–481 (2012). </a:t>
            </a:r>
            <a:r>
              <a:rPr lang="en-GB" sz="1600" kern="100" dirty="0">
                <a:effectLst/>
                <a:ea typeface="Calibri" panose="020F0502020204030204" pitchFamily="34" charset="0"/>
                <a:cs typeface="Times New Roman" panose="02020603050405020304" pitchFamily="18" charset="0"/>
                <a:hlinkClick r:id="rId3"/>
              </a:rPr>
              <a:t>https://doi.org/10.1007/s11192-011-0495-6</a:t>
            </a:r>
            <a:endParaRPr lang="en-GB" sz="1600" kern="100" dirty="0">
              <a:effectLst/>
              <a:ea typeface="Calibri" panose="020F0502020204030204" pitchFamily="34" charset="0"/>
              <a:cs typeface="Times New Roman" panose="02020603050405020304" pitchFamily="18" charset="0"/>
            </a:endParaRPr>
          </a:p>
          <a:p>
            <a:pPr marL="0" indent="0" algn="l">
              <a:buNone/>
            </a:pPr>
            <a:r>
              <a:rPr lang="en-GB" sz="1600" b="0" i="0" u="none" strike="noStrike" baseline="0" dirty="0">
                <a:latin typeface="OpenSans"/>
              </a:rPr>
              <a:t>Marginson, S. (2022) What drives global science? The four competing narratives, Studies in Higher Education, 47:8, 1566-1584, DOI:10.1080/03075079.2021.1942822 </a:t>
            </a:r>
            <a:endParaRPr lang="en-GB" sz="1600" dirty="0"/>
          </a:p>
        </p:txBody>
      </p:sp>
      <p:pic>
        <p:nvPicPr>
          <p:cNvPr id="4"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904" y="0"/>
            <a:ext cx="10515600" cy="886333"/>
          </a:xfrm>
          <a:prstGeom prst="rect">
            <a:avLst/>
          </a:prstGeom>
        </p:spPr>
      </p:pic>
    </p:spTree>
    <p:extLst>
      <p:ext uri="{BB962C8B-B14F-4D97-AF65-F5344CB8AC3E}">
        <p14:creationId xmlns:p14="http://schemas.microsoft.com/office/powerpoint/2010/main" val="144709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5207-B137-F85B-5809-6046FB9FA37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5A631DB-CBF8-EA28-009D-76BB7A803224}"/>
              </a:ext>
            </a:extLst>
          </p:cNvPr>
          <p:cNvSpPr>
            <a:spLocks noGrp="1"/>
          </p:cNvSpPr>
          <p:nvPr>
            <p:ph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Manathunga, C., Singh, M., Qi, J. &amp;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Bunda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 (2023) Using Chinese and First Nations philosophies about time and history to reimagine transcultural doctoral education, Discourse: Studies in the Cultural Politics of Education, 44:1, 121-132, DOI:10.1080/01596306.2021.1972531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Oancea, A. (2023). Beyond the frame: hard-to-assess research–impact nexuses in the social sciences and the humanities. In M. Ochsner &amp; Z.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Bulaitis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(Eds.),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Accountability in Academic Life: European Perspectives on Societal Impact Evaluation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(pp. 51-59). Edward Elgar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https://doi.org/10.4337/9781800885738.00011</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Simpson, R. (1983) How the PhD came to Britain: A century of struggle for postgraduate education. Society for Research into Higher Education, Guildford.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Simpson R. (2009) The Development of the PhD degree in Britain, 1917-1959 and since. An evolutionary and Statistical History in Higher Education. Edward Mellon Press, New York.</a:t>
            </a:r>
          </a:p>
          <a:p>
            <a:endParaRPr lang="en-GB" dirty="0"/>
          </a:p>
        </p:txBody>
      </p:sp>
      <p:pic>
        <p:nvPicPr>
          <p:cNvPr id="4" name="Content Placeholder 3">
            <a:extLst>
              <a:ext uri="{FF2B5EF4-FFF2-40B4-BE49-F238E27FC236}">
                <a16:creationId xmlns:a16="http://schemas.microsoft.com/office/drawing/2014/main" id="{63CDB277-E8D4-3980-A2D2-C5510DB432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904" y="0"/>
            <a:ext cx="10515600" cy="886333"/>
          </a:xfrm>
          <a:prstGeom prst="rect">
            <a:avLst/>
          </a:prstGeom>
        </p:spPr>
      </p:pic>
    </p:spTree>
    <p:extLst>
      <p:ext uri="{BB962C8B-B14F-4D97-AF65-F5344CB8AC3E}">
        <p14:creationId xmlns:p14="http://schemas.microsoft.com/office/powerpoint/2010/main" val="406657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2C65-D1EA-4847-FE8E-83FF99A516DA}"/>
              </a:ext>
            </a:extLst>
          </p:cNvPr>
          <p:cNvSpPr>
            <a:spLocks noGrp="1"/>
          </p:cNvSpPr>
          <p:nvPr>
            <p:ph type="title"/>
          </p:nvPr>
        </p:nvSpPr>
        <p:spPr>
          <a:xfrm>
            <a:off x="838200" y="970757"/>
            <a:ext cx="10515600" cy="719931"/>
          </a:xfrm>
        </p:spPr>
        <p:txBody>
          <a:bodyPr/>
          <a:lstStyle/>
          <a:p>
            <a:r>
              <a:rPr lang="en-GB" dirty="0"/>
              <a:t>References 2</a:t>
            </a:r>
          </a:p>
        </p:txBody>
      </p:sp>
      <p:sp>
        <p:nvSpPr>
          <p:cNvPr id="3" name="Content Placeholder 2">
            <a:extLst>
              <a:ext uri="{FF2B5EF4-FFF2-40B4-BE49-F238E27FC236}">
                <a16:creationId xmlns:a16="http://schemas.microsoft.com/office/drawing/2014/main" id="{A20836C6-A35F-7313-251B-173BB491FBF1}"/>
              </a:ext>
            </a:extLst>
          </p:cNvPr>
          <p:cNvSpPr>
            <a:spLocks noGrp="1"/>
          </p:cNvSpPr>
          <p:nvPr>
            <p:ph idx="1"/>
          </p:nvPr>
        </p:nvSpPr>
        <p:spPr/>
        <p:txBody>
          <a:bodyPr>
            <a:normAutofit fontScale="55000" lnSpcReduction="20000"/>
          </a:bodyPr>
          <a:lstStyle/>
          <a:p>
            <a:r>
              <a:rPr lang="en-GB" sz="2800" dirty="0" err="1"/>
              <a:t>Montgomery,</a:t>
            </a:r>
            <a:r>
              <a:rPr lang="en-GB" sz="2800" dirty="0"/>
              <a:t> C. (2019). Surfacing ‘Southern’ perspectives on student engagement with internationalisation: doctoral theses as alternative forms of knowledge. Journal of Studies in International Education. 23(1) 123 –138. https://doi.org/10.1177/1028315318803743 </a:t>
            </a:r>
          </a:p>
          <a:p>
            <a:r>
              <a:rPr lang="en-GB" sz="2800" dirty="0"/>
              <a:t>Montgomery C. (2020). Exploring rurality and ethnicity in globalised higher education: ideologies, intersections and narratives in doctoral research theses. Compare: A Journal of Comparative and International Education. 50, 7, 978-994. https://doi.org/10.1080/03057925.2020.1756744 </a:t>
            </a:r>
            <a:endParaRPr lang="en-GB" dirty="0"/>
          </a:p>
          <a:p>
            <a:r>
              <a:rPr lang="en-GB" dirty="0" err="1"/>
              <a:t>Montgomery,</a:t>
            </a:r>
            <a:r>
              <a:rPr lang="en-GB" dirty="0"/>
              <a:t> C. and Trahar, S. (2023) Learning to unlearn:  exploring the relationship between internationalisation and decolonial agendas in higher education. Higher Education Research and Development Journal. Forthcoming May 2023. </a:t>
            </a:r>
          </a:p>
          <a:p>
            <a:r>
              <a:rPr lang="en-GB" dirty="0" err="1"/>
              <a:t>Olenina</a:t>
            </a:r>
            <a:r>
              <a:rPr lang="en-GB" dirty="0"/>
              <a:t>, A., Bamberger, A. &amp; O. Mun (2022). Classed and gendered internationalisation of research and knowledge production: a critical analysis of international doctoral students in the UK (1998-2016), International Studies in Sociology of Education, DOI: 10.1080/09620214.2021.2008266</a:t>
            </a:r>
          </a:p>
          <a:p>
            <a:r>
              <a:rPr lang="en-GB" dirty="0"/>
              <a:t>Tuhiwai Smith, L. (2012). Decolonizing Methodologies, 2nd Edition. New Zealand: Otago Press. </a:t>
            </a:r>
          </a:p>
          <a:p>
            <a:r>
              <a:rPr lang="en-GB" dirty="0" err="1"/>
              <a:t>Whitsed</a:t>
            </a:r>
            <a:r>
              <a:rPr lang="en-GB" dirty="0"/>
              <a:t>, C., Burgess, M. &amp; Ledger, S. (2021). Editorial advisory board members on reimagining higher education internationalization and internationalization of the curriculum.  Journal of Studies in Higher Education </a:t>
            </a:r>
            <a:r>
              <a:rPr lang="en-GB" dirty="0" err="1"/>
              <a:t>doi</a:t>
            </a:r>
            <a:r>
              <a:rPr lang="en-GB" dirty="0"/>
              <a:t>: 10.1177/1028315320984840</a:t>
            </a:r>
          </a:p>
          <a:p>
            <a:r>
              <a:rPr lang="en-GB" dirty="0"/>
              <a:t>Xu, C.L. and </a:t>
            </a:r>
            <a:r>
              <a:rPr lang="en-GB" dirty="0" err="1"/>
              <a:t>Montgomery,</a:t>
            </a:r>
            <a:r>
              <a:rPr lang="en-GB" dirty="0"/>
              <a:t> C. (2019). Educating China on the Move: A Typology of Contemporary Chinese Higher Education Mobilities. Review of Education. 7(3), 598-627 https://rdcu.be/80tW</a:t>
            </a:r>
          </a:p>
          <a:p>
            <a:r>
              <a:rPr lang="en-GB" dirty="0"/>
              <a:t>Young, M. (1971) Knowledge and Control: New Directions in the Sociology of Education. British Sociological Association. </a:t>
            </a:r>
          </a:p>
          <a:p>
            <a:endParaRPr lang="en-GB" dirty="0"/>
          </a:p>
        </p:txBody>
      </p:sp>
      <p:pic>
        <p:nvPicPr>
          <p:cNvPr id="4" name="Content Placeholder 3">
            <a:extLst>
              <a:ext uri="{FF2B5EF4-FFF2-40B4-BE49-F238E27FC236}">
                <a16:creationId xmlns:a16="http://schemas.microsoft.com/office/drawing/2014/main" id="{D0C7BA86-ED3A-5C87-29D7-D41729C891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84424"/>
            <a:ext cx="10515600" cy="886333"/>
          </a:xfrm>
          <a:prstGeom prst="rect">
            <a:avLst/>
          </a:prstGeom>
        </p:spPr>
      </p:pic>
    </p:spTree>
    <p:extLst>
      <p:ext uri="{BB962C8B-B14F-4D97-AF65-F5344CB8AC3E}">
        <p14:creationId xmlns:p14="http://schemas.microsoft.com/office/powerpoint/2010/main" val="111803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2D7D38-73DC-2271-6D32-D3CF3EFB6BC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F432A-0C03-68F5-E89F-23FEBD872006}"/>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Collections as data?</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41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D08E8-1FC5-FB04-3FE4-CC848A27FF28}"/>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Building of huge and diverse digital collections: offers endless opportunities for secondary data analysis</a:t>
            </a:r>
          </a:p>
        </p:txBody>
      </p:sp>
      <p:pic>
        <p:nvPicPr>
          <p:cNvPr id="4" name="Content Placeholder 3">
            <a:extLst>
              <a:ext uri="{FF2B5EF4-FFF2-40B4-BE49-F238E27FC236}">
                <a16:creationId xmlns:a16="http://schemas.microsoft.com/office/drawing/2014/main" id="{B4323243-5FED-AD79-973F-E2FE13968E5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481259" y="492573"/>
            <a:ext cx="5898670" cy="5880796"/>
          </a:xfrm>
          <a:prstGeom prst="rect">
            <a:avLst/>
          </a:prstGeom>
        </p:spPr>
      </p:pic>
    </p:spTree>
    <p:extLst>
      <p:ext uri="{BB962C8B-B14F-4D97-AF65-F5344CB8AC3E}">
        <p14:creationId xmlns:p14="http://schemas.microsoft.com/office/powerpoint/2010/main" val="47394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lor Cover">
            <a:extLst>
              <a:ext uri="{FF2B5EF4-FFF2-40B4-BE49-F238E27FC236}">
                <a16:creationId xmlns:a16="http://schemas.microsoft.com/office/drawing/2014/main" id="{34DE9D20-D6C2-4834-9EE9-EC583F3FE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65029CA8-B9AC-4FB9-ABD9-29D56968D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46" name="Color">
              <a:extLst>
                <a:ext uri="{FF2B5EF4-FFF2-40B4-BE49-F238E27FC236}">
                  <a16:creationId xmlns:a16="http://schemas.microsoft.com/office/drawing/2014/main" id="{5AE17642-D811-47CD-8BA8-18FF5FE9B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olor">
              <a:extLst>
                <a:ext uri="{FF2B5EF4-FFF2-40B4-BE49-F238E27FC236}">
                  <a16:creationId xmlns:a16="http://schemas.microsoft.com/office/drawing/2014/main" id="{7A882BBB-2A6D-439B-B6A2-994C8A3CF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screenshot of a computer&#10;&#10;Description automatically generated">
            <a:extLst>
              <a:ext uri="{FF2B5EF4-FFF2-40B4-BE49-F238E27FC236}">
                <a16:creationId xmlns:a16="http://schemas.microsoft.com/office/drawing/2014/main" id="{A43E7332-7189-3DE5-DCFC-606F199334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707168" y="806015"/>
            <a:ext cx="4855862" cy="2635689"/>
          </a:xfrm>
          <a:prstGeom prst="rect">
            <a:avLst/>
          </a:prstGeom>
        </p:spPr>
      </p:pic>
      <p:pic>
        <p:nvPicPr>
          <p:cNvPr id="5" name="Content Placeholder 4" descr="A screenshot of a computer&#10;&#10;Description automatically generated">
            <a:extLst>
              <a:ext uri="{FF2B5EF4-FFF2-40B4-BE49-F238E27FC236}">
                <a16:creationId xmlns:a16="http://schemas.microsoft.com/office/drawing/2014/main" id="{A4D975D0-424C-A3EF-55FF-A108CF3BAF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707168" y="3506528"/>
            <a:ext cx="4855862" cy="2635689"/>
          </a:xfrm>
          <a:prstGeom prst="rect">
            <a:avLst/>
          </a:prstGeom>
        </p:spPr>
      </p:pic>
      <p:grpSp>
        <p:nvGrpSpPr>
          <p:cNvPr id="49" name="Group 4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0" name="Freeform: Shape 4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E5A99B9-934B-9474-B902-C6C208CED9E0}"/>
              </a:ext>
            </a:extLst>
          </p:cNvPr>
          <p:cNvSpPr>
            <a:spLocks noGrp="1"/>
          </p:cNvSpPr>
          <p:nvPr>
            <p:ph type="title"/>
          </p:nvPr>
        </p:nvSpPr>
        <p:spPr>
          <a:xfrm>
            <a:off x="786385" y="676656"/>
            <a:ext cx="5074368" cy="2752344"/>
          </a:xfrm>
        </p:spPr>
        <p:txBody>
          <a:bodyPr anchor="b">
            <a:normAutofit/>
          </a:bodyPr>
          <a:lstStyle/>
          <a:p>
            <a:pPr marL="0" marR="0" lvl="0" indent="0" defTabSz="914400" rtl="0" eaLnBrk="1" fontAlgn="auto" latinLnBrk="0" hangingPunct="1">
              <a:spcBef>
                <a:spcPts val="1000"/>
              </a:spcBef>
              <a:spcAft>
                <a:spcPts val="0"/>
              </a:spcAft>
              <a:tabLst/>
              <a:defRPr/>
            </a:pPr>
            <a:r>
              <a:rPr kumimoji="0" lang="en-GB" sz="3700" b="0" i="0" u="none" strike="noStrike" kern="1200" cap="none" spc="0" normalizeH="0" baseline="0" noProof="0">
                <a:ln>
                  <a:noFill/>
                </a:ln>
                <a:solidFill>
                  <a:schemeClr val="bg1"/>
                </a:solidFill>
                <a:effectLst/>
                <a:uLnTx/>
                <a:uFillTx/>
                <a:latin typeface="Calibri" panose="020F0502020204030204"/>
                <a:ea typeface="+mn-ea"/>
                <a:cs typeface="+mn-cs"/>
              </a:rPr>
              <a:t>These collections open new opportunities for historians, journalists and researchers</a:t>
            </a:r>
            <a:br>
              <a:rPr kumimoji="0" lang="en-GB" sz="3700" b="0" i="0" u="none" strike="noStrike" kern="1200" cap="none" spc="0" normalizeH="0" baseline="0" noProof="0">
                <a:ln>
                  <a:noFill/>
                </a:ln>
                <a:solidFill>
                  <a:schemeClr val="bg1"/>
                </a:solidFill>
                <a:effectLst/>
                <a:uLnTx/>
                <a:uFillTx/>
                <a:latin typeface="Calibri" panose="020F0502020204030204"/>
                <a:ea typeface="+mn-ea"/>
                <a:cs typeface="+mn-cs"/>
              </a:rPr>
            </a:br>
            <a:endParaRPr lang="en-GB" sz="3700">
              <a:solidFill>
                <a:schemeClr val="bg1"/>
              </a:solidFill>
            </a:endParaRPr>
          </a:p>
        </p:txBody>
      </p:sp>
      <p:sp>
        <p:nvSpPr>
          <p:cNvPr id="11" name="Content Placeholder 10">
            <a:extLst>
              <a:ext uri="{FF2B5EF4-FFF2-40B4-BE49-F238E27FC236}">
                <a16:creationId xmlns:a16="http://schemas.microsoft.com/office/drawing/2014/main" id="{326DD972-C3E7-D033-6F8E-FC2B33C393C6}"/>
              </a:ext>
            </a:extLst>
          </p:cNvPr>
          <p:cNvSpPr>
            <a:spLocks noGrp="1"/>
          </p:cNvSpPr>
          <p:nvPr>
            <p:ph idx="1"/>
          </p:nvPr>
        </p:nvSpPr>
        <p:spPr>
          <a:xfrm>
            <a:off x="786383" y="3506528"/>
            <a:ext cx="5074368" cy="2674816"/>
          </a:xfrm>
        </p:spPr>
        <p:txBody>
          <a:bodyPr anchor="t">
            <a:normAutofit lnSpcReduction="10000"/>
          </a:bodyPr>
          <a:lstStyle/>
          <a:p>
            <a:pPr marL="0" indent="0">
              <a:buNone/>
            </a:pPr>
            <a:r>
              <a:rPr lang="en-GB" sz="2400" b="0" i="0" u="none" strike="noStrike" baseline="0" dirty="0">
                <a:solidFill>
                  <a:schemeClr val="bg1"/>
                </a:solidFill>
                <a:latin typeface="AdvOT569473da"/>
              </a:rPr>
              <a:t>Text mining techniques such as information extraction, categorisation, clustering, natural language processing (NLP), and topic modelling have become very popular in the research community to search for relationships among text documents (Candela and Carrasco, 2021, p.820)</a:t>
            </a:r>
            <a:endParaRPr lang="en-US" sz="2400" dirty="0">
              <a:solidFill>
                <a:schemeClr val="bg1"/>
              </a:solidFill>
            </a:endParaRPr>
          </a:p>
        </p:txBody>
      </p:sp>
    </p:spTree>
    <p:extLst>
      <p:ext uri="{BB962C8B-B14F-4D97-AF65-F5344CB8AC3E}">
        <p14:creationId xmlns:p14="http://schemas.microsoft.com/office/powerpoint/2010/main" val="250578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3097935-D021-816E-8718-9EC923C35C3B}"/>
              </a:ext>
            </a:extLst>
          </p:cNvPr>
          <p:cNvSpPr>
            <a:spLocks noGrp="1"/>
          </p:cNvSpPr>
          <p:nvPr>
            <p:ph type="title"/>
          </p:nvPr>
        </p:nvSpPr>
        <p:spPr>
          <a:xfrm>
            <a:off x="998276" y="1912695"/>
            <a:ext cx="3981854" cy="2216513"/>
          </a:xfrm>
        </p:spPr>
        <p:txBody>
          <a:bodyPr>
            <a:normAutofit fontScale="90000"/>
          </a:bodyPr>
          <a:lstStyle/>
          <a:p>
            <a:r>
              <a:rPr lang="en-GB" dirty="0"/>
              <a:t>Opportunities of Generative Artificial Intelligence?</a:t>
            </a:r>
          </a:p>
        </p:txBody>
      </p:sp>
      <p:sp>
        <p:nvSpPr>
          <p:cNvPr id="18" name="Arc 1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731A040B-1539-542D-1F26-37B77F6187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114" y="476286"/>
            <a:ext cx="10872172" cy="92413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31933F0B-C2E2-49F3-F7AA-D40D2690E4EE}"/>
              </a:ext>
            </a:extLst>
          </p:cNvPr>
          <p:cNvSpPr>
            <a:spLocks noGrp="1"/>
          </p:cNvSpPr>
          <p:nvPr>
            <p:ph idx="1"/>
          </p:nvPr>
        </p:nvSpPr>
        <p:spPr>
          <a:xfrm>
            <a:off x="4980130" y="1912696"/>
            <a:ext cx="6382966" cy="2216512"/>
          </a:xfrm>
        </p:spPr>
        <p:txBody>
          <a:bodyPr>
            <a:normAutofit/>
          </a:bodyPr>
          <a:lstStyle/>
          <a:p>
            <a:pPr marL="0" indent="0">
              <a:buNone/>
            </a:pPr>
            <a:r>
              <a:rPr lang="en-GB" sz="2400" dirty="0"/>
              <a:t>Exponential development of Artificial Intelligence has presented endless opportunities to mine the digital repositories and augment transnational knowledge mobility by synthesising the research and generating summaries and outcomes</a:t>
            </a:r>
          </a:p>
          <a:p>
            <a:endParaRPr lang="en-GB" sz="2400" dirty="0"/>
          </a:p>
        </p:txBody>
      </p:sp>
      <p:sp>
        <p:nvSpPr>
          <p:cNvPr id="6" name="TextBox 5">
            <a:extLst>
              <a:ext uri="{FF2B5EF4-FFF2-40B4-BE49-F238E27FC236}">
                <a16:creationId xmlns:a16="http://schemas.microsoft.com/office/drawing/2014/main" id="{444ABB8C-34D2-FE9F-1C56-AC22464D1E36}"/>
              </a:ext>
            </a:extLst>
          </p:cNvPr>
          <p:cNvSpPr txBox="1"/>
          <p:nvPr/>
        </p:nvSpPr>
        <p:spPr>
          <a:xfrm>
            <a:off x="998276" y="4818874"/>
            <a:ext cx="9862764" cy="1200329"/>
          </a:xfrm>
          <a:prstGeom prst="rect">
            <a:avLst/>
          </a:prstGeom>
          <a:noFill/>
        </p:spPr>
        <p:txBody>
          <a:bodyPr wrap="square">
            <a:spAutoFit/>
          </a:bodyPr>
          <a:lstStyle/>
          <a:p>
            <a:r>
              <a:rPr lang="en-GB" sz="2400" b="1" dirty="0"/>
              <a:t>‘Electronically mediated communication has made possible the birth and rapid expansion of a global science system, not driven by technology as such but by human agents’ (Marginson, 2022, p.1567).</a:t>
            </a:r>
          </a:p>
        </p:txBody>
      </p:sp>
    </p:spTree>
    <p:extLst>
      <p:ext uri="{BB962C8B-B14F-4D97-AF65-F5344CB8AC3E}">
        <p14:creationId xmlns:p14="http://schemas.microsoft.com/office/powerpoint/2010/main" val="117133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6F19-402C-14E5-5544-640B63C679D1}"/>
              </a:ext>
            </a:extLst>
          </p:cNvPr>
          <p:cNvSpPr>
            <a:spLocks noGrp="1"/>
          </p:cNvSpPr>
          <p:nvPr>
            <p:ph type="title"/>
          </p:nvPr>
        </p:nvSpPr>
        <p:spPr/>
        <p:txBody>
          <a:bodyPr/>
          <a:lstStyle/>
          <a:p>
            <a:endParaRPr lang="en-GB"/>
          </a:p>
        </p:txBody>
      </p:sp>
      <p:pic>
        <p:nvPicPr>
          <p:cNvPr id="5" name="Content Placeholder 4" descr="A close-up of a web page&#10;&#10;Description automatically generated">
            <a:extLst>
              <a:ext uri="{FF2B5EF4-FFF2-40B4-BE49-F238E27FC236}">
                <a16:creationId xmlns:a16="http://schemas.microsoft.com/office/drawing/2014/main" id="{B6492DFA-C10D-04A8-BF5F-5987A6FF0D7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1120" y="101600"/>
            <a:ext cx="12120880" cy="6756400"/>
          </a:xfrm>
        </p:spPr>
      </p:pic>
    </p:spTree>
    <p:extLst>
      <p:ext uri="{BB962C8B-B14F-4D97-AF65-F5344CB8AC3E}">
        <p14:creationId xmlns:p14="http://schemas.microsoft.com/office/powerpoint/2010/main" val="260142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056F-3F2B-BEFF-0010-93CBF38C900B}"/>
              </a:ext>
            </a:extLst>
          </p:cNvPr>
          <p:cNvSpPr>
            <a:spLocks noGrp="1"/>
          </p:cNvSpPr>
          <p:nvPr>
            <p:ph type="title"/>
          </p:nvPr>
        </p:nvSpPr>
        <p:spPr>
          <a:xfrm>
            <a:off x="571501" y="1038226"/>
            <a:ext cx="11249024" cy="652462"/>
          </a:xfrm>
        </p:spPr>
        <p:txBody>
          <a:bodyPr>
            <a:normAutofit fontScale="90000"/>
          </a:bodyPr>
          <a:lstStyle/>
          <a:p>
            <a:br>
              <a:rPr lang="en-GB" dirty="0"/>
            </a:br>
            <a:r>
              <a:rPr lang="en-GB" sz="3600" b="1" dirty="0">
                <a:solidFill>
                  <a:srgbClr val="7030A0"/>
                </a:solidFill>
              </a:rPr>
              <a:t>International doctoral student mobility as knowledge generation</a:t>
            </a:r>
            <a:br>
              <a:rPr lang="en-GB" dirty="0"/>
            </a:br>
            <a:endParaRPr lang="en-GB" dirty="0"/>
          </a:p>
        </p:txBody>
      </p:sp>
      <p:sp>
        <p:nvSpPr>
          <p:cNvPr id="3" name="Content Placeholder 2">
            <a:extLst>
              <a:ext uri="{FF2B5EF4-FFF2-40B4-BE49-F238E27FC236}">
                <a16:creationId xmlns:a16="http://schemas.microsoft.com/office/drawing/2014/main" id="{D9949148-E358-0E84-FA9A-30B45597F386}"/>
              </a:ext>
            </a:extLst>
          </p:cNvPr>
          <p:cNvSpPr>
            <a:spLocks noGrp="1"/>
          </p:cNvSpPr>
          <p:nvPr>
            <p:ph idx="1"/>
          </p:nvPr>
        </p:nvSpPr>
        <p:spPr/>
        <p:txBody>
          <a:bodyPr>
            <a:normAutofit/>
          </a:bodyPr>
          <a:lstStyle/>
          <a:p>
            <a:r>
              <a:rPr lang="en-GB" dirty="0"/>
              <a:t>Internationally mobile doctoral students play a crucial role in enabling globalised universities to generate new knowledge and innovations (</a:t>
            </a:r>
            <a:r>
              <a:rPr lang="en-GB" dirty="0" err="1"/>
              <a:t>Chellaraj</a:t>
            </a:r>
            <a:r>
              <a:rPr lang="en-GB" dirty="0"/>
              <a:t> et al. 2008)</a:t>
            </a:r>
          </a:p>
          <a:p>
            <a:r>
              <a:rPr lang="en-GB" dirty="0"/>
              <a:t>Flows of doctoral students, as highly skilled migrants, constitute ways to create knowledge across and within certain boundaries (</a:t>
            </a:r>
            <a:r>
              <a:rPr lang="en-GB" dirty="0" err="1"/>
              <a:t>Bilecen</a:t>
            </a:r>
            <a:r>
              <a:rPr lang="en-GB" dirty="0"/>
              <a:t> and </a:t>
            </a:r>
            <a:r>
              <a:rPr lang="en-GB" dirty="0" err="1"/>
              <a:t>Faist</a:t>
            </a:r>
            <a:r>
              <a:rPr lang="en-GB" dirty="0"/>
              <a:t>, 2015)</a:t>
            </a:r>
          </a:p>
          <a:p>
            <a:r>
              <a:rPr lang="en-GB" dirty="0"/>
              <a:t>But doctoral  knowledge is rarely surfaced as a coherent body of knowledge from which the international HE community can learn (</a:t>
            </a:r>
            <a:r>
              <a:rPr lang="en-GB" dirty="0" err="1"/>
              <a:t>Montgomery,</a:t>
            </a:r>
            <a:r>
              <a:rPr lang="en-GB" dirty="0"/>
              <a:t> 2019)</a:t>
            </a:r>
          </a:p>
          <a:p>
            <a:endParaRPr lang="en-GB" dirty="0"/>
          </a:p>
        </p:txBody>
      </p:sp>
      <p:pic>
        <p:nvPicPr>
          <p:cNvPr id="4" name="Content Placeholder 3">
            <a:extLst>
              <a:ext uri="{FF2B5EF4-FFF2-40B4-BE49-F238E27FC236}">
                <a16:creationId xmlns:a16="http://schemas.microsoft.com/office/drawing/2014/main" id="{4793282C-E3ED-74AA-3F03-8D7FE018EF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5374"/>
            <a:ext cx="10515600" cy="886333"/>
          </a:xfrm>
          <a:prstGeom prst="rect">
            <a:avLst/>
          </a:prstGeom>
        </p:spPr>
      </p:pic>
    </p:spTree>
    <p:extLst>
      <p:ext uri="{BB962C8B-B14F-4D97-AF65-F5344CB8AC3E}">
        <p14:creationId xmlns:p14="http://schemas.microsoft.com/office/powerpoint/2010/main" val="12773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C900-5816-9FDA-3287-442D182FA6F9}"/>
              </a:ext>
            </a:extLst>
          </p:cNvPr>
          <p:cNvSpPr>
            <a:spLocks noGrp="1"/>
          </p:cNvSpPr>
          <p:nvPr>
            <p:ph type="title"/>
          </p:nvPr>
        </p:nvSpPr>
        <p:spPr>
          <a:xfrm>
            <a:off x="838200" y="804355"/>
            <a:ext cx="10515600" cy="886333"/>
          </a:xfrm>
        </p:spPr>
        <p:txBody>
          <a:bodyPr>
            <a:normAutofit/>
          </a:bodyPr>
          <a:lstStyle/>
          <a:p>
            <a:r>
              <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rPr>
              <a:t>Challenges of diverse knowledge?</a:t>
            </a:r>
            <a:endParaRPr lang="en-GB" dirty="0"/>
          </a:p>
        </p:txBody>
      </p:sp>
      <p:sp>
        <p:nvSpPr>
          <p:cNvPr id="3" name="Content Placeholder 2">
            <a:extLst>
              <a:ext uri="{FF2B5EF4-FFF2-40B4-BE49-F238E27FC236}">
                <a16:creationId xmlns:a16="http://schemas.microsoft.com/office/drawing/2014/main" id="{C1A57AF4-4234-F6D9-3919-0A5DE00CD8A3}"/>
              </a:ext>
            </a:extLst>
          </p:cNvPr>
          <p:cNvSpPr>
            <a:spLocks noGrp="1"/>
          </p:cNvSpPr>
          <p:nvPr>
            <p:ph idx="1"/>
          </p:nvPr>
        </p:nvSpPr>
        <p:spPr>
          <a:xfrm>
            <a:off x="838200" y="1690688"/>
            <a:ext cx="10515600" cy="4624387"/>
          </a:xfrm>
        </p:spPr>
        <p:txBody>
          <a:bodyPr>
            <a:normAutofit/>
          </a:bodyPr>
          <a:lstStyle/>
          <a:p>
            <a:pPr marL="0" indent="0">
              <a:buNone/>
            </a:pPr>
            <a:r>
              <a:rPr lang="en-GB" dirty="0"/>
              <a:t>Some thesis titles:</a:t>
            </a:r>
          </a:p>
          <a:p>
            <a:r>
              <a:rPr lang="en-GB" dirty="0">
                <a:solidFill>
                  <a:schemeClr val="accent1"/>
                </a:solidFill>
              </a:rPr>
              <a:t>'I drum therefore I am' : a study of kit drummers' identities, practices and learning </a:t>
            </a:r>
          </a:p>
          <a:p>
            <a:r>
              <a:rPr lang="en-GB" dirty="0">
                <a:solidFill>
                  <a:schemeClr val="accent2">
                    <a:lumMod val="75000"/>
                  </a:schemeClr>
                </a:solidFill>
              </a:rPr>
              <a:t>From punk to the hijab : British women's embodied dress as performative resistance, 1970s to the present </a:t>
            </a:r>
          </a:p>
          <a:p>
            <a:r>
              <a:rPr lang="en-GB" dirty="0">
                <a:solidFill>
                  <a:schemeClr val="tx2">
                    <a:lumMod val="75000"/>
                  </a:schemeClr>
                </a:solidFill>
              </a:rPr>
              <a:t>Feet and footwear : friends or foes?</a:t>
            </a:r>
          </a:p>
          <a:p>
            <a:r>
              <a:rPr lang="en-GB" dirty="0">
                <a:solidFill>
                  <a:schemeClr val="accent6">
                    <a:lumMod val="75000"/>
                  </a:schemeClr>
                </a:solidFill>
              </a:rPr>
              <a:t>Car stickers and coffee mugs : a study of football and everyday life </a:t>
            </a:r>
          </a:p>
          <a:p>
            <a:r>
              <a:rPr lang="en-GB" dirty="0">
                <a:solidFill>
                  <a:srgbClr val="C00000"/>
                </a:solidFill>
              </a:rPr>
              <a:t>Highlighting hair : what can be revealed about reading hair in medieval Welsh literature </a:t>
            </a:r>
          </a:p>
        </p:txBody>
      </p:sp>
      <p:pic>
        <p:nvPicPr>
          <p:cNvPr id="5" name="Content Placeholder 3">
            <a:extLst>
              <a:ext uri="{FF2B5EF4-FFF2-40B4-BE49-F238E27FC236}">
                <a16:creationId xmlns:a16="http://schemas.microsoft.com/office/drawing/2014/main" id="{B9EFE296-EC52-952D-4930-ABC2801C53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5374"/>
            <a:ext cx="10515600" cy="886333"/>
          </a:xfrm>
          <a:prstGeom prst="rect">
            <a:avLst/>
          </a:prstGeom>
        </p:spPr>
      </p:pic>
    </p:spTree>
    <p:extLst>
      <p:ext uri="{BB962C8B-B14F-4D97-AF65-F5344CB8AC3E}">
        <p14:creationId xmlns:p14="http://schemas.microsoft.com/office/powerpoint/2010/main" val="3736134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2000</TotalTime>
  <Words>1759</Words>
  <Application>Microsoft Macintosh PowerPoint</Application>
  <PresentationFormat>Widescreen</PresentationFormat>
  <Paragraphs>117</Paragraphs>
  <Slides>28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AdvOT569473da</vt:lpstr>
      <vt:lpstr>Aptos Narrow</vt:lpstr>
      <vt:lpstr>Arial</vt:lpstr>
      <vt:lpstr>Calibri</vt:lpstr>
      <vt:lpstr>Calibri Light</vt:lpstr>
      <vt:lpstr>OpenSans</vt:lpstr>
      <vt:lpstr>Office Theme</vt:lpstr>
      <vt:lpstr>Worksheet</vt:lpstr>
      <vt:lpstr>‘Standing on the shoulders of students ’? How international doctoral knowledge contributes to the Social Sciences </vt:lpstr>
      <vt:lpstr>What is a library?</vt:lpstr>
      <vt:lpstr>Collections as data?</vt:lpstr>
      <vt:lpstr>Building of huge and diverse digital collections: offers endless opportunities for secondary data analysis</vt:lpstr>
      <vt:lpstr>These collections open new opportunities for historians, journalists and researchers </vt:lpstr>
      <vt:lpstr>Opportunities of Generative Artificial Intelligence?</vt:lpstr>
      <vt:lpstr>PowerPoint Presentation</vt:lpstr>
      <vt:lpstr> International doctoral student mobility as knowledge generation </vt:lpstr>
      <vt:lpstr>Challenges of diverse knowledge?</vt:lpstr>
      <vt:lpstr>PowerPoint Presentation</vt:lpstr>
      <vt:lpstr>PowerPoint Presentation</vt:lpstr>
      <vt:lpstr>First prototype of new interface</vt:lpstr>
      <vt:lpstr>PowerPoint Presentation</vt:lpstr>
      <vt:lpstr>What is in the EThOS collection?</vt:lpstr>
      <vt:lpstr>All UK Doctoral theses by date</vt:lpstr>
      <vt:lpstr>UK Doctoral theses in the Social Sciences</vt:lpstr>
      <vt:lpstr>Disciplines in the Social Sciences and dates</vt:lpstr>
      <vt:lpstr>Early decades of Education theses</vt:lpstr>
      <vt:lpstr>Exponential development of numbers of institutions</vt:lpstr>
      <vt:lpstr>India and the doctorate</vt:lpstr>
      <vt:lpstr>PowerPoint Presentation</vt:lpstr>
      <vt:lpstr>PowerPoint Presentation</vt:lpstr>
      <vt:lpstr>What can EThOS tell us?</vt:lpstr>
      <vt:lpstr>Doctoral theses as part of the global science system</vt:lpstr>
      <vt:lpstr>Publications so far</vt:lpstr>
      <vt:lpstr>References and influential texts</vt:lpstr>
      <vt:lpstr>PowerPoint Presentation</vt:lpstr>
      <vt:lpstr>References 2</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cm2136</dc:creator>
  <cp:lastModifiedBy>David Mills</cp:lastModifiedBy>
  <cp:revision>170</cp:revision>
  <dcterms:created xsi:type="dcterms:W3CDTF">2019-09-29T17:10:30Z</dcterms:created>
  <dcterms:modified xsi:type="dcterms:W3CDTF">2024-05-29T20:04:37Z</dcterms:modified>
</cp:coreProperties>
</file>