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8"/>
  </p:notesMasterIdLst>
  <p:sldIdLst>
    <p:sldId id="256" r:id="rId2"/>
    <p:sldId id="260" r:id="rId3"/>
    <p:sldId id="272" r:id="rId4"/>
    <p:sldId id="263" r:id="rId5"/>
    <p:sldId id="265" r:id="rId6"/>
    <p:sldId id="273" r:id="rId7"/>
    <p:sldId id="276" r:id="rId8"/>
    <p:sldId id="277" r:id="rId9"/>
    <p:sldId id="278" r:id="rId10"/>
    <p:sldId id="267" r:id="rId11"/>
    <p:sldId id="279" r:id="rId12"/>
    <p:sldId id="280" r:id="rId13"/>
    <p:sldId id="270" r:id="rId14"/>
    <p:sldId id="281" r:id="rId15"/>
    <p:sldId id="266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67"/>
    <p:restoredTop sz="94697"/>
  </p:normalViewPr>
  <p:slideViewPr>
    <p:cSldViewPr snapToGrid="0" snapToObjects="1">
      <p:cViewPr varScale="1">
        <p:scale>
          <a:sx n="96" d="100"/>
          <a:sy n="96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D3211-F47D-4987-A065-83E284F5E27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6E1C7E0-0F37-4625-BB52-3841E1682EF0}">
      <dgm:prSet/>
      <dgm:spPr/>
      <dgm:t>
        <a:bodyPr/>
        <a:lstStyle/>
        <a:p>
          <a:r>
            <a:rPr lang="en-GB" dirty="0"/>
            <a:t>Literacy : The literacy rate among Muslims is the lowest as compared to other communities (</a:t>
          </a:r>
          <a:r>
            <a:rPr lang="en-GB" dirty="0" err="1"/>
            <a:t>GoI</a:t>
          </a:r>
          <a:r>
            <a:rPr lang="en-GB" dirty="0"/>
            <a:t>, 2007). </a:t>
          </a:r>
          <a:endParaRPr lang="en-US" dirty="0"/>
        </a:p>
      </dgm:t>
    </dgm:pt>
    <dgm:pt modelId="{29F24D65-8604-42E3-806D-EA10A41ED1AA}" type="parTrans" cxnId="{1F2FFF30-09ED-4B5A-A306-A21FD2879A5C}">
      <dgm:prSet/>
      <dgm:spPr/>
      <dgm:t>
        <a:bodyPr/>
        <a:lstStyle/>
        <a:p>
          <a:endParaRPr lang="en-US"/>
        </a:p>
      </dgm:t>
    </dgm:pt>
    <dgm:pt modelId="{BBEC743A-99D6-4B8D-B0C5-3C3CE6C9DF5F}" type="sibTrans" cxnId="{1F2FFF30-09ED-4B5A-A306-A21FD2879A5C}">
      <dgm:prSet/>
      <dgm:spPr/>
      <dgm:t>
        <a:bodyPr/>
        <a:lstStyle/>
        <a:p>
          <a:endParaRPr lang="en-US"/>
        </a:p>
      </dgm:t>
    </dgm:pt>
    <dgm:pt modelId="{00CEAB25-8A22-43C0-8FFC-C5090E7EF066}">
      <dgm:prSet/>
      <dgm:spPr/>
      <dgm:t>
        <a:bodyPr/>
        <a:lstStyle/>
        <a:p>
          <a:r>
            <a:rPr lang="en-GB"/>
            <a:t>High percentage of children (15%) who have never attended school (GoI, 2014) and the lowest mean years of schooling (GoI, 2006). </a:t>
          </a:r>
          <a:endParaRPr lang="en-US"/>
        </a:p>
      </dgm:t>
    </dgm:pt>
    <dgm:pt modelId="{AD505EE7-766E-42A4-B793-BC1242BF72E3}" type="parTrans" cxnId="{4AC5FAA0-9518-4D1E-98FA-F59F8CF1691D}">
      <dgm:prSet/>
      <dgm:spPr/>
      <dgm:t>
        <a:bodyPr/>
        <a:lstStyle/>
        <a:p>
          <a:endParaRPr lang="en-US"/>
        </a:p>
      </dgm:t>
    </dgm:pt>
    <dgm:pt modelId="{2BA1F863-EEC7-445C-B0ED-A3CE0850365A}" type="sibTrans" cxnId="{4AC5FAA0-9518-4D1E-98FA-F59F8CF1691D}">
      <dgm:prSet/>
      <dgm:spPr/>
      <dgm:t>
        <a:bodyPr/>
        <a:lstStyle/>
        <a:p>
          <a:endParaRPr lang="en-US"/>
        </a:p>
      </dgm:t>
    </dgm:pt>
    <dgm:pt modelId="{F488658F-D211-46E2-BE45-D611920D9948}">
      <dgm:prSet/>
      <dgm:spPr/>
      <dgm:t>
        <a:bodyPr/>
        <a:lstStyle/>
        <a:p>
          <a:r>
            <a:rPr lang="en-GB" dirty="0"/>
            <a:t>Drop Outs : High dropouts beginning at a young age of 10 years, as compared to other socio-religious communities (</a:t>
          </a:r>
          <a:r>
            <a:rPr lang="en-GB" dirty="0" err="1"/>
            <a:t>GoI</a:t>
          </a:r>
          <a:r>
            <a:rPr lang="en-GB" dirty="0"/>
            <a:t>, 2014, NSSO 75</a:t>
          </a:r>
          <a:r>
            <a:rPr lang="en-GB" baseline="30000" dirty="0"/>
            <a:t>th</a:t>
          </a:r>
          <a:r>
            <a:rPr lang="en-GB" dirty="0"/>
            <a:t> Round , 2017-18 )</a:t>
          </a:r>
        </a:p>
        <a:p>
          <a:r>
            <a:rPr lang="en-GB" dirty="0"/>
            <a:t>The rate of dropouts increases with the increase in the level of education resulting in the low presence of Muslims at higher levels of education as compared to other socio-religious communities (</a:t>
          </a:r>
          <a:r>
            <a:rPr lang="en-GB" dirty="0" err="1"/>
            <a:t>GoI</a:t>
          </a:r>
          <a:r>
            <a:rPr lang="en-GB" dirty="0"/>
            <a:t>, 2014).</a:t>
          </a:r>
          <a:r>
            <a:rPr lang="en-IN" dirty="0"/>
            <a:t> </a:t>
          </a:r>
          <a:endParaRPr lang="en-US" dirty="0"/>
        </a:p>
      </dgm:t>
    </dgm:pt>
    <dgm:pt modelId="{7311BD10-28FF-4647-9EAE-73DF0FE2C086}" type="parTrans" cxnId="{9596943A-1CA3-445C-BB4C-16CE7A949B7E}">
      <dgm:prSet/>
      <dgm:spPr/>
      <dgm:t>
        <a:bodyPr/>
        <a:lstStyle/>
        <a:p>
          <a:endParaRPr lang="en-US"/>
        </a:p>
      </dgm:t>
    </dgm:pt>
    <dgm:pt modelId="{FE39D8FC-54AD-4353-B3BF-A20F01B3AF27}" type="sibTrans" cxnId="{9596943A-1CA3-445C-BB4C-16CE7A949B7E}">
      <dgm:prSet/>
      <dgm:spPr/>
      <dgm:t>
        <a:bodyPr/>
        <a:lstStyle/>
        <a:p>
          <a:endParaRPr lang="en-US"/>
        </a:p>
      </dgm:t>
    </dgm:pt>
    <dgm:pt modelId="{F6E258EE-5197-434A-A7AC-5FC7E80D711C}" type="pres">
      <dgm:prSet presAssocID="{4AED3211-F47D-4987-A065-83E284F5E27F}" presName="vert0" presStyleCnt="0">
        <dgm:presLayoutVars>
          <dgm:dir/>
          <dgm:animOne val="branch"/>
          <dgm:animLvl val="lvl"/>
        </dgm:presLayoutVars>
      </dgm:prSet>
      <dgm:spPr/>
    </dgm:pt>
    <dgm:pt modelId="{997FDF8A-5E73-E546-8FA1-0A8675AB5280}" type="pres">
      <dgm:prSet presAssocID="{A6E1C7E0-0F37-4625-BB52-3841E1682EF0}" presName="thickLine" presStyleLbl="alignNode1" presStyleIdx="0" presStyleCnt="3"/>
      <dgm:spPr/>
    </dgm:pt>
    <dgm:pt modelId="{5DD710CB-5029-944B-9DE2-BC6BD72656B8}" type="pres">
      <dgm:prSet presAssocID="{A6E1C7E0-0F37-4625-BB52-3841E1682EF0}" presName="horz1" presStyleCnt="0"/>
      <dgm:spPr/>
    </dgm:pt>
    <dgm:pt modelId="{F0428F57-3C8E-A54B-8CCF-742B28555C82}" type="pres">
      <dgm:prSet presAssocID="{A6E1C7E0-0F37-4625-BB52-3841E1682EF0}" presName="tx1" presStyleLbl="revTx" presStyleIdx="0" presStyleCnt="3"/>
      <dgm:spPr/>
    </dgm:pt>
    <dgm:pt modelId="{16E5E34E-608B-D442-A9F9-6EA61CCD9126}" type="pres">
      <dgm:prSet presAssocID="{A6E1C7E0-0F37-4625-BB52-3841E1682EF0}" presName="vert1" presStyleCnt="0"/>
      <dgm:spPr/>
    </dgm:pt>
    <dgm:pt modelId="{1C390C1C-1522-AA49-9897-5B3A251206B4}" type="pres">
      <dgm:prSet presAssocID="{00CEAB25-8A22-43C0-8FFC-C5090E7EF066}" presName="thickLine" presStyleLbl="alignNode1" presStyleIdx="1" presStyleCnt="3"/>
      <dgm:spPr/>
    </dgm:pt>
    <dgm:pt modelId="{E43FE6BA-A645-2D4B-B22D-1FF6B64E19F2}" type="pres">
      <dgm:prSet presAssocID="{00CEAB25-8A22-43C0-8FFC-C5090E7EF066}" presName="horz1" presStyleCnt="0"/>
      <dgm:spPr/>
    </dgm:pt>
    <dgm:pt modelId="{1FDC5CDC-C63D-C240-86F6-0EBB2D06F55A}" type="pres">
      <dgm:prSet presAssocID="{00CEAB25-8A22-43C0-8FFC-C5090E7EF066}" presName="tx1" presStyleLbl="revTx" presStyleIdx="1" presStyleCnt="3"/>
      <dgm:spPr/>
    </dgm:pt>
    <dgm:pt modelId="{61CC2377-35C3-3048-A1AE-97B0717E2208}" type="pres">
      <dgm:prSet presAssocID="{00CEAB25-8A22-43C0-8FFC-C5090E7EF066}" presName="vert1" presStyleCnt="0"/>
      <dgm:spPr/>
    </dgm:pt>
    <dgm:pt modelId="{2F113E7E-75AF-DD4B-A797-8810E9D0211D}" type="pres">
      <dgm:prSet presAssocID="{F488658F-D211-46E2-BE45-D611920D9948}" presName="thickLine" presStyleLbl="alignNode1" presStyleIdx="2" presStyleCnt="3"/>
      <dgm:spPr/>
    </dgm:pt>
    <dgm:pt modelId="{931C687F-6AF8-E54E-8CDC-6AEF95D61C51}" type="pres">
      <dgm:prSet presAssocID="{F488658F-D211-46E2-BE45-D611920D9948}" presName="horz1" presStyleCnt="0"/>
      <dgm:spPr/>
    </dgm:pt>
    <dgm:pt modelId="{4808D8AD-881F-D842-B907-010C595C2CB2}" type="pres">
      <dgm:prSet presAssocID="{F488658F-D211-46E2-BE45-D611920D9948}" presName="tx1" presStyleLbl="revTx" presStyleIdx="2" presStyleCnt="3" custScaleY="185128"/>
      <dgm:spPr/>
    </dgm:pt>
    <dgm:pt modelId="{8C0C4FBE-E7B0-CC47-B621-9E0EC9DA6155}" type="pres">
      <dgm:prSet presAssocID="{F488658F-D211-46E2-BE45-D611920D9948}" presName="vert1" presStyleCnt="0"/>
      <dgm:spPr/>
    </dgm:pt>
  </dgm:ptLst>
  <dgm:cxnLst>
    <dgm:cxn modelId="{36253B29-76C1-AA4F-9B0C-7DDEED810C47}" type="presOf" srcId="{F488658F-D211-46E2-BE45-D611920D9948}" destId="{4808D8AD-881F-D842-B907-010C595C2CB2}" srcOrd="0" destOrd="0" presId="urn:microsoft.com/office/officeart/2008/layout/LinedList"/>
    <dgm:cxn modelId="{1F2FFF30-09ED-4B5A-A306-A21FD2879A5C}" srcId="{4AED3211-F47D-4987-A065-83E284F5E27F}" destId="{A6E1C7E0-0F37-4625-BB52-3841E1682EF0}" srcOrd="0" destOrd="0" parTransId="{29F24D65-8604-42E3-806D-EA10A41ED1AA}" sibTransId="{BBEC743A-99D6-4B8D-B0C5-3C3CE6C9DF5F}"/>
    <dgm:cxn modelId="{9596943A-1CA3-445C-BB4C-16CE7A949B7E}" srcId="{4AED3211-F47D-4987-A065-83E284F5E27F}" destId="{F488658F-D211-46E2-BE45-D611920D9948}" srcOrd="2" destOrd="0" parTransId="{7311BD10-28FF-4647-9EAE-73DF0FE2C086}" sibTransId="{FE39D8FC-54AD-4353-B3BF-A20F01B3AF27}"/>
    <dgm:cxn modelId="{87A5A53B-6F3E-424A-94B5-5B6FC6063F59}" type="presOf" srcId="{4AED3211-F47D-4987-A065-83E284F5E27F}" destId="{F6E258EE-5197-434A-A7AC-5FC7E80D711C}" srcOrd="0" destOrd="0" presId="urn:microsoft.com/office/officeart/2008/layout/LinedList"/>
    <dgm:cxn modelId="{65C9E27E-7D69-1740-AA94-86EC33BFFCF4}" type="presOf" srcId="{A6E1C7E0-0F37-4625-BB52-3841E1682EF0}" destId="{F0428F57-3C8E-A54B-8CCF-742B28555C82}" srcOrd="0" destOrd="0" presId="urn:microsoft.com/office/officeart/2008/layout/LinedList"/>
    <dgm:cxn modelId="{4AC5FAA0-9518-4D1E-98FA-F59F8CF1691D}" srcId="{4AED3211-F47D-4987-A065-83E284F5E27F}" destId="{00CEAB25-8A22-43C0-8FFC-C5090E7EF066}" srcOrd="1" destOrd="0" parTransId="{AD505EE7-766E-42A4-B793-BC1242BF72E3}" sibTransId="{2BA1F863-EEC7-445C-B0ED-A3CE0850365A}"/>
    <dgm:cxn modelId="{A63BEFE2-3A4C-9D4D-9F9E-18CCC17F7399}" type="presOf" srcId="{00CEAB25-8A22-43C0-8FFC-C5090E7EF066}" destId="{1FDC5CDC-C63D-C240-86F6-0EBB2D06F55A}" srcOrd="0" destOrd="0" presId="urn:microsoft.com/office/officeart/2008/layout/LinedList"/>
    <dgm:cxn modelId="{E54087EA-ECCD-D349-B432-A57A4C6D54C0}" type="presParOf" srcId="{F6E258EE-5197-434A-A7AC-5FC7E80D711C}" destId="{997FDF8A-5E73-E546-8FA1-0A8675AB5280}" srcOrd="0" destOrd="0" presId="urn:microsoft.com/office/officeart/2008/layout/LinedList"/>
    <dgm:cxn modelId="{59FD648D-CBC6-8B47-A1D5-B70A18C58C49}" type="presParOf" srcId="{F6E258EE-5197-434A-A7AC-5FC7E80D711C}" destId="{5DD710CB-5029-944B-9DE2-BC6BD72656B8}" srcOrd="1" destOrd="0" presId="urn:microsoft.com/office/officeart/2008/layout/LinedList"/>
    <dgm:cxn modelId="{12AFC268-E6A4-3F44-BE22-46D402ECE9F0}" type="presParOf" srcId="{5DD710CB-5029-944B-9DE2-BC6BD72656B8}" destId="{F0428F57-3C8E-A54B-8CCF-742B28555C82}" srcOrd="0" destOrd="0" presId="urn:microsoft.com/office/officeart/2008/layout/LinedList"/>
    <dgm:cxn modelId="{2F1831EA-D177-D54C-B0E9-D8E330E67E0B}" type="presParOf" srcId="{5DD710CB-5029-944B-9DE2-BC6BD72656B8}" destId="{16E5E34E-608B-D442-A9F9-6EA61CCD9126}" srcOrd="1" destOrd="0" presId="urn:microsoft.com/office/officeart/2008/layout/LinedList"/>
    <dgm:cxn modelId="{41D49455-D3F6-494F-ACF2-7F21183AC19C}" type="presParOf" srcId="{F6E258EE-5197-434A-A7AC-5FC7E80D711C}" destId="{1C390C1C-1522-AA49-9897-5B3A251206B4}" srcOrd="2" destOrd="0" presId="urn:microsoft.com/office/officeart/2008/layout/LinedList"/>
    <dgm:cxn modelId="{7156CF94-85F2-714B-B780-D0572285B8A8}" type="presParOf" srcId="{F6E258EE-5197-434A-A7AC-5FC7E80D711C}" destId="{E43FE6BA-A645-2D4B-B22D-1FF6B64E19F2}" srcOrd="3" destOrd="0" presId="urn:microsoft.com/office/officeart/2008/layout/LinedList"/>
    <dgm:cxn modelId="{12E4CCE8-9DA2-AE46-A2A2-0FB7CF0C5CFF}" type="presParOf" srcId="{E43FE6BA-A645-2D4B-B22D-1FF6B64E19F2}" destId="{1FDC5CDC-C63D-C240-86F6-0EBB2D06F55A}" srcOrd="0" destOrd="0" presId="urn:microsoft.com/office/officeart/2008/layout/LinedList"/>
    <dgm:cxn modelId="{39F3415F-FAE0-D14B-83FB-1BD00A37A1FD}" type="presParOf" srcId="{E43FE6BA-A645-2D4B-B22D-1FF6B64E19F2}" destId="{61CC2377-35C3-3048-A1AE-97B0717E2208}" srcOrd="1" destOrd="0" presId="urn:microsoft.com/office/officeart/2008/layout/LinedList"/>
    <dgm:cxn modelId="{6EB98413-E938-504F-8BB6-B55810BCB483}" type="presParOf" srcId="{F6E258EE-5197-434A-A7AC-5FC7E80D711C}" destId="{2F113E7E-75AF-DD4B-A797-8810E9D0211D}" srcOrd="4" destOrd="0" presId="urn:microsoft.com/office/officeart/2008/layout/LinedList"/>
    <dgm:cxn modelId="{D9422FAA-AF56-DC46-9593-AE9B056EDAC6}" type="presParOf" srcId="{F6E258EE-5197-434A-A7AC-5FC7E80D711C}" destId="{931C687F-6AF8-E54E-8CDC-6AEF95D61C51}" srcOrd="5" destOrd="0" presId="urn:microsoft.com/office/officeart/2008/layout/LinedList"/>
    <dgm:cxn modelId="{BCE16631-CAE7-5E49-BAE8-3E43E500A305}" type="presParOf" srcId="{931C687F-6AF8-E54E-8CDC-6AEF95D61C51}" destId="{4808D8AD-881F-D842-B907-010C595C2CB2}" srcOrd="0" destOrd="0" presId="urn:microsoft.com/office/officeart/2008/layout/LinedList"/>
    <dgm:cxn modelId="{DE1AE568-4ABF-1C4D-98E0-5F03378060F4}" type="presParOf" srcId="{931C687F-6AF8-E54E-8CDC-6AEF95D61C51}" destId="{8C0C4FBE-E7B0-CC47-B621-9E0EC9DA61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35FD30-0E32-B74D-B885-85C393256ED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417231-E05F-AF44-B973-8954994D1376}">
      <dgm:prSet phldrT="[Text]"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Central Universities </a:t>
          </a:r>
        </a:p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8.41 to 8.24% </a:t>
          </a:r>
          <a:endParaRPr lang="en-GB" dirty="0">
            <a:latin typeface="+mn-lt"/>
          </a:endParaRPr>
        </a:p>
      </dgm:t>
    </dgm:pt>
    <dgm:pt modelId="{83589F1C-2BE5-624C-89F9-71AF5E2FBA28}" type="parTrans" cxnId="{875760D8-9BF1-5D43-8331-352EDB9EF793}">
      <dgm:prSet/>
      <dgm:spPr/>
      <dgm:t>
        <a:bodyPr/>
        <a:lstStyle/>
        <a:p>
          <a:endParaRPr lang="en-GB"/>
        </a:p>
      </dgm:t>
    </dgm:pt>
    <dgm:pt modelId="{CC6070C2-D2EF-8041-A62D-9203A19C306B}" type="sibTrans" cxnId="{875760D8-9BF1-5D43-8331-352EDB9EF793}">
      <dgm:prSet/>
      <dgm:spPr/>
      <dgm:t>
        <a:bodyPr/>
        <a:lstStyle/>
        <a:p>
          <a:endParaRPr lang="en-GB"/>
        </a:p>
      </dgm:t>
    </dgm:pt>
    <dgm:pt modelId="{90C48141-4315-C443-80C3-A4ED4BDD6731}">
      <dgm:prSet phldrT="[Text]"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Institutions of national importance </a:t>
          </a:r>
        </a:p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1.92 to 1.87%</a:t>
          </a:r>
          <a:endParaRPr lang="en-GB" dirty="0">
            <a:latin typeface="+mn-lt"/>
          </a:endParaRPr>
        </a:p>
      </dgm:t>
    </dgm:pt>
    <dgm:pt modelId="{0C4E3245-CAFD-2C4B-8D8C-ADF26B6E78F8}" type="parTrans" cxnId="{7E7D0016-930A-724B-876C-13744CE0FADE}">
      <dgm:prSet/>
      <dgm:spPr/>
      <dgm:t>
        <a:bodyPr/>
        <a:lstStyle/>
        <a:p>
          <a:endParaRPr lang="en-GB"/>
        </a:p>
      </dgm:t>
    </dgm:pt>
    <dgm:pt modelId="{B10930A1-6557-D742-9FE4-AADD2B5A5C92}" type="sibTrans" cxnId="{7E7D0016-930A-724B-876C-13744CE0FADE}">
      <dgm:prSet/>
      <dgm:spPr/>
      <dgm:t>
        <a:bodyPr/>
        <a:lstStyle/>
        <a:p>
          <a:endParaRPr lang="en-GB"/>
        </a:p>
      </dgm:t>
    </dgm:pt>
    <dgm:pt modelId="{54E1C1B0-5247-6D47-83E5-323A273379B6}">
      <dgm:prSet phldrT="[Text]"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Public-funded state universities </a:t>
          </a:r>
        </a:p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5.29 to 4.30%  </a:t>
          </a:r>
          <a:endParaRPr lang="en-GB" dirty="0">
            <a:latin typeface="+mn-lt"/>
          </a:endParaRPr>
        </a:p>
      </dgm:t>
    </dgm:pt>
    <dgm:pt modelId="{7D0273E6-BD2C-C248-B456-FD751915EB38}" type="parTrans" cxnId="{79975ED1-5B03-7941-98C4-D75E519AF504}">
      <dgm:prSet/>
      <dgm:spPr/>
      <dgm:t>
        <a:bodyPr/>
        <a:lstStyle/>
        <a:p>
          <a:endParaRPr lang="en-GB"/>
        </a:p>
      </dgm:t>
    </dgm:pt>
    <dgm:pt modelId="{978F91FF-E644-834D-98A9-1F905CE6D612}" type="sibTrans" cxnId="{79975ED1-5B03-7941-98C4-D75E519AF504}">
      <dgm:prSet/>
      <dgm:spPr/>
      <dgm:t>
        <a:bodyPr/>
        <a:lstStyle/>
        <a:p>
          <a:endParaRPr lang="en-GB"/>
        </a:p>
      </dgm:t>
    </dgm:pt>
    <dgm:pt modelId="{B45E55CE-1CBD-3C41-91BB-5A252E9A9123}">
      <dgm:prSet phldrT="[Text]"/>
      <dgm:spPr/>
      <dgm:t>
        <a:bodyPr/>
        <a:lstStyle/>
        <a:p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Self-financed private universities 4.25 to 3.87% </a:t>
          </a:r>
          <a:endParaRPr lang="en-GB" dirty="0">
            <a:latin typeface="+mn-lt"/>
          </a:endParaRPr>
        </a:p>
      </dgm:t>
    </dgm:pt>
    <dgm:pt modelId="{4FAF9E90-52DD-094A-A974-CE86302E71A9}" type="parTrans" cxnId="{C1280CA2-2E2E-AA4A-9DA2-D8FC33706966}">
      <dgm:prSet/>
      <dgm:spPr/>
      <dgm:t>
        <a:bodyPr/>
        <a:lstStyle/>
        <a:p>
          <a:endParaRPr lang="en-GB"/>
        </a:p>
      </dgm:t>
    </dgm:pt>
    <dgm:pt modelId="{E2779494-7AC0-744C-8E2C-F224A14B2EE2}" type="sibTrans" cxnId="{C1280CA2-2E2E-AA4A-9DA2-D8FC33706966}">
      <dgm:prSet/>
      <dgm:spPr/>
      <dgm:t>
        <a:bodyPr/>
        <a:lstStyle/>
        <a:p>
          <a:endParaRPr lang="en-GB"/>
        </a:p>
      </dgm:t>
    </dgm:pt>
    <dgm:pt modelId="{D2F3D5D1-FFAF-BF4C-9130-55AD6D17BD80}">
      <dgm:prSet phldrT="[Text]"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Government deemed universities</a:t>
          </a:r>
        </a:p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1.10 to 1.03%</a:t>
          </a:r>
          <a:endParaRPr lang="en-GB" dirty="0">
            <a:latin typeface="+mn-lt"/>
          </a:endParaRPr>
        </a:p>
      </dgm:t>
    </dgm:pt>
    <dgm:pt modelId="{5FCA0282-A75A-814D-9EEE-BB67E37DD0D9}" type="parTrans" cxnId="{25A13CC6-8E16-4343-A6B4-7AB40DB0E9D8}">
      <dgm:prSet/>
      <dgm:spPr/>
      <dgm:t>
        <a:bodyPr/>
        <a:lstStyle/>
        <a:p>
          <a:endParaRPr lang="en-GB"/>
        </a:p>
      </dgm:t>
    </dgm:pt>
    <dgm:pt modelId="{0D4E77CE-B2B1-1940-8952-08C90137469E}" type="sibTrans" cxnId="{25A13CC6-8E16-4343-A6B4-7AB40DB0E9D8}">
      <dgm:prSet/>
      <dgm:spPr/>
      <dgm:t>
        <a:bodyPr/>
        <a:lstStyle/>
        <a:p>
          <a:endParaRPr lang="en-GB"/>
        </a:p>
      </dgm:t>
    </dgm:pt>
    <dgm:pt modelId="{ED2546D0-BA84-9A47-8347-B0D6A0BA7CD3}">
      <dgm:prSet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Government-aided deemed universities 14.55 to 11.84%</a:t>
          </a:r>
          <a:endParaRPr lang="en-US" dirty="0">
            <a:latin typeface="+mn-lt"/>
          </a:endParaRPr>
        </a:p>
      </dgm:t>
    </dgm:pt>
    <dgm:pt modelId="{3455BB22-9876-C240-8F22-3FC957C53B3A}" type="parTrans" cxnId="{55ABD2F4-DEDD-184C-8CC1-9CFDC03D06B9}">
      <dgm:prSet/>
      <dgm:spPr/>
      <dgm:t>
        <a:bodyPr/>
        <a:lstStyle/>
        <a:p>
          <a:endParaRPr lang="en-GB"/>
        </a:p>
      </dgm:t>
    </dgm:pt>
    <dgm:pt modelId="{1E8A9528-E141-AC4D-AD26-C01618C39E7F}" type="sibTrans" cxnId="{55ABD2F4-DEDD-184C-8CC1-9CFDC03D06B9}">
      <dgm:prSet/>
      <dgm:spPr/>
      <dgm:t>
        <a:bodyPr/>
        <a:lstStyle/>
        <a:p>
          <a:endParaRPr lang="en-GB"/>
        </a:p>
      </dgm:t>
    </dgm:pt>
    <dgm:pt modelId="{067C5FB3-763E-AF40-86C5-7EC5FF7A4F1C}">
      <dgm:prSet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Self-financed private deemed universities </a:t>
          </a:r>
        </a:p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3.47 to 3.04%</a:t>
          </a:r>
          <a:endParaRPr lang="en-US" dirty="0">
            <a:latin typeface="+mn-lt"/>
          </a:endParaRPr>
        </a:p>
      </dgm:t>
    </dgm:pt>
    <dgm:pt modelId="{7D22AC00-BA1F-4D4A-B482-28583751A30B}" type="parTrans" cxnId="{980631FD-EEC3-244A-9F4D-24E66FFDE691}">
      <dgm:prSet/>
      <dgm:spPr/>
      <dgm:t>
        <a:bodyPr/>
        <a:lstStyle/>
        <a:p>
          <a:endParaRPr lang="en-GB"/>
        </a:p>
      </dgm:t>
    </dgm:pt>
    <dgm:pt modelId="{98FAE298-D587-824F-B5CC-4BEE91D36987}" type="sibTrans" cxnId="{980631FD-EEC3-244A-9F4D-24E66FFDE691}">
      <dgm:prSet/>
      <dgm:spPr/>
      <dgm:t>
        <a:bodyPr/>
        <a:lstStyle/>
        <a:p>
          <a:endParaRPr lang="en-GB"/>
        </a:p>
      </dgm:t>
    </dgm:pt>
    <dgm:pt modelId="{1467B438-F5B6-294D-888F-957DBCBBA321}">
      <dgm:prSet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Colleges of central universities </a:t>
          </a:r>
        </a:p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4.68 to 3.58%  </a:t>
          </a:r>
          <a:endParaRPr lang="en-US" dirty="0">
            <a:latin typeface="+mn-lt"/>
          </a:endParaRPr>
        </a:p>
      </dgm:t>
    </dgm:pt>
    <dgm:pt modelId="{27D2C276-F7BD-D34E-9DE9-09A095DD8861}" type="parTrans" cxnId="{AFE6AB33-F98F-B642-9621-2374681CC8FB}">
      <dgm:prSet/>
      <dgm:spPr/>
      <dgm:t>
        <a:bodyPr/>
        <a:lstStyle/>
        <a:p>
          <a:endParaRPr lang="en-GB"/>
        </a:p>
      </dgm:t>
    </dgm:pt>
    <dgm:pt modelId="{02C4E1D0-B250-BD4A-8CC6-4776C616DA69}" type="sibTrans" cxnId="{AFE6AB33-F98F-B642-9621-2374681CC8FB}">
      <dgm:prSet/>
      <dgm:spPr/>
      <dgm:t>
        <a:bodyPr/>
        <a:lstStyle/>
        <a:p>
          <a:endParaRPr lang="en-GB"/>
        </a:p>
      </dgm:t>
    </dgm:pt>
    <dgm:pt modelId="{A89B28CB-ED4A-D148-AFA1-7228B278581E}">
      <dgm:prSet/>
      <dgm:spPr/>
      <dgm:t>
        <a:bodyPr/>
        <a:lstStyle/>
        <a:p>
          <a:pPr>
            <a:buFont typeface="Symbol" pitchFamily="2" charset="2"/>
            <a:buChar char="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Colleges of state universities from 6.05 to 5.09%</a:t>
          </a:r>
          <a:endParaRPr lang="en-US" dirty="0">
            <a:latin typeface="+mn-lt"/>
          </a:endParaRPr>
        </a:p>
      </dgm:t>
    </dgm:pt>
    <dgm:pt modelId="{29F9950E-D54A-4944-87A0-CD1059037E7C}" type="parTrans" cxnId="{96ACF194-BF56-DD48-BC04-EA3CC82B898D}">
      <dgm:prSet/>
      <dgm:spPr/>
      <dgm:t>
        <a:bodyPr/>
        <a:lstStyle/>
        <a:p>
          <a:endParaRPr lang="en-GB"/>
        </a:p>
      </dgm:t>
    </dgm:pt>
    <dgm:pt modelId="{2FB49C1E-E096-1C4D-8802-944C6AEE3EE3}" type="sibTrans" cxnId="{96ACF194-BF56-DD48-BC04-EA3CC82B898D}">
      <dgm:prSet/>
      <dgm:spPr/>
      <dgm:t>
        <a:bodyPr/>
        <a:lstStyle/>
        <a:p>
          <a:endParaRPr lang="en-GB"/>
        </a:p>
      </dgm:t>
    </dgm:pt>
    <dgm:pt modelId="{C17CCC27-1C22-9D48-95F7-E768E1F1569B}" type="pres">
      <dgm:prSet presAssocID="{4D35FD30-0E32-B74D-B885-85C393256EDD}" presName="vert0" presStyleCnt="0">
        <dgm:presLayoutVars>
          <dgm:dir/>
          <dgm:animOne val="branch"/>
          <dgm:animLvl val="lvl"/>
        </dgm:presLayoutVars>
      </dgm:prSet>
      <dgm:spPr/>
    </dgm:pt>
    <dgm:pt modelId="{51B577C5-4668-D74B-8C7E-88DAF4D6A31A}" type="pres">
      <dgm:prSet presAssocID="{82417231-E05F-AF44-B973-8954994D1376}" presName="thickLine" presStyleLbl="alignNode1" presStyleIdx="0" presStyleCnt="9"/>
      <dgm:spPr/>
    </dgm:pt>
    <dgm:pt modelId="{9389024B-EC68-D04C-AEB0-FAC9EEAC6F3C}" type="pres">
      <dgm:prSet presAssocID="{82417231-E05F-AF44-B973-8954994D1376}" presName="horz1" presStyleCnt="0"/>
      <dgm:spPr/>
    </dgm:pt>
    <dgm:pt modelId="{CBBAFC37-BAEE-9E4E-A769-719F305B509D}" type="pres">
      <dgm:prSet presAssocID="{82417231-E05F-AF44-B973-8954994D1376}" presName="tx1" presStyleLbl="revTx" presStyleIdx="0" presStyleCnt="9"/>
      <dgm:spPr/>
    </dgm:pt>
    <dgm:pt modelId="{0D7E98CC-EC9A-A640-A45F-BA14D6069A57}" type="pres">
      <dgm:prSet presAssocID="{82417231-E05F-AF44-B973-8954994D1376}" presName="vert1" presStyleCnt="0"/>
      <dgm:spPr/>
    </dgm:pt>
    <dgm:pt modelId="{9A88F7AF-AABB-D745-B2D4-082D0D008C3E}" type="pres">
      <dgm:prSet presAssocID="{90C48141-4315-C443-80C3-A4ED4BDD6731}" presName="thickLine" presStyleLbl="alignNode1" presStyleIdx="1" presStyleCnt="9"/>
      <dgm:spPr/>
    </dgm:pt>
    <dgm:pt modelId="{B90F893D-3217-2944-8EB3-1FDFE3A493DA}" type="pres">
      <dgm:prSet presAssocID="{90C48141-4315-C443-80C3-A4ED4BDD6731}" presName="horz1" presStyleCnt="0"/>
      <dgm:spPr/>
    </dgm:pt>
    <dgm:pt modelId="{29A31683-86BE-BF45-BB2F-6DC8BEF017D5}" type="pres">
      <dgm:prSet presAssocID="{90C48141-4315-C443-80C3-A4ED4BDD6731}" presName="tx1" presStyleLbl="revTx" presStyleIdx="1" presStyleCnt="9"/>
      <dgm:spPr/>
    </dgm:pt>
    <dgm:pt modelId="{57DE97C0-60D1-1A44-9A7A-38041FA3F77D}" type="pres">
      <dgm:prSet presAssocID="{90C48141-4315-C443-80C3-A4ED4BDD6731}" presName="vert1" presStyleCnt="0"/>
      <dgm:spPr/>
    </dgm:pt>
    <dgm:pt modelId="{FABF5F56-0B7C-AE42-8960-8F00D9983002}" type="pres">
      <dgm:prSet presAssocID="{54E1C1B0-5247-6D47-83E5-323A273379B6}" presName="thickLine" presStyleLbl="alignNode1" presStyleIdx="2" presStyleCnt="9"/>
      <dgm:spPr/>
    </dgm:pt>
    <dgm:pt modelId="{620B7A24-81A3-FD4C-81E7-2C3B6F271901}" type="pres">
      <dgm:prSet presAssocID="{54E1C1B0-5247-6D47-83E5-323A273379B6}" presName="horz1" presStyleCnt="0"/>
      <dgm:spPr/>
    </dgm:pt>
    <dgm:pt modelId="{0C4C24EA-4A8D-784E-9750-7ED45EEB68D4}" type="pres">
      <dgm:prSet presAssocID="{54E1C1B0-5247-6D47-83E5-323A273379B6}" presName="tx1" presStyleLbl="revTx" presStyleIdx="2" presStyleCnt="9"/>
      <dgm:spPr/>
    </dgm:pt>
    <dgm:pt modelId="{80CD79E1-2D75-6849-B4FA-3703E1E0E4B1}" type="pres">
      <dgm:prSet presAssocID="{54E1C1B0-5247-6D47-83E5-323A273379B6}" presName="vert1" presStyleCnt="0"/>
      <dgm:spPr/>
    </dgm:pt>
    <dgm:pt modelId="{1BF33C50-FC62-494D-BFA4-EACAEE54E53F}" type="pres">
      <dgm:prSet presAssocID="{B45E55CE-1CBD-3C41-91BB-5A252E9A9123}" presName="thickLine" presStyleLbl="alignNode1" presStyleIdx="3" presStyleCnt="9"/>
      <dgm:spPr/>
    </dgm:pt>
    <dgm:pt modelId="{925B5140-602B-A94C-BB35-A4D318E49391}" type="pres">
      <dgm:prSet presAssocID="{B45E55CE-1CBD-3C41-91BB-5A252E9A9123}" presName="horz1" presStyleCnt="0"/>
      <dgm:spPr/>
    </dgm:pt>
    <dgm:pt modelId="{C7014AE1-1912-CD45-92AE-F2DAEA1A98EF}" type="pres">
      <dgm:prSet presAssocID="{B45E55CE-1CBD-3C41-91BB-5A252E9A9123}" presName="tx1" presStyleLbl="revTx" presStyleIdx="3" presStyleCnt="9"/>
      <dgm:spPr/>
    </dgm:pt>
    <dgm:pt modelId="{B6F40D2D-902B-ED48-99B8-4050FE656AEF}" type="pres">
      <dgm:prSet presAssocID="{B45E55CE-1CBD-3C41-91BB-5A252E9A9123}" presName="vert1" presStyleCnt="0"/>
      <dgm:spPr/>
    </dgm:pt>
    <dgm:pt modelId="{406591A0-EDB8-B249-8055-335B94D0DFC4}" type="pres">
      <dgm:prSet presAssocID="{D2F3D5D1-FFAF-BF4C-9130-55AD6D17BD80}" presName="thickLine" presStyleLbl="alignNode1" presStyleIdx="4" presStyleCnt="9"/>
      <dgm:spPr/>
    </dgm:pt>
    <dgm:pt modelId="{A0825BF2-0A8A-7944-9B31-CA44A6EEEB5E}" type="pres">
      <dgm:prSet presAssocID="{D2F3D5D1-FFAF-BF4C-9130-55AD6D17BD80}" presName="horz1" presStyleCnt="0"/>
      <dgm:spPr/>
    </dgm:pt>
    <dgm:pt modelId="{F35A1B82-90D5-C947-B587-DE4AA93B76E0}" type="pres">
      <dgm:prSet presAssocID="{D2F3D5D1-FFAF-BF4C-9130-55AD6D17BD80}" presName="tx1" presStyleLbl="revTx" presStyleIdx="4" presStyleCnt="9"/>
      <dgm:spPr/>
    </dgm:pt>
    <dgm:pt modelId="{12593C75-FDBC-1347-B379-0A94793FC452}" type="pres">
      <dgm:prSet presAssocID="{D2F3D5D1-FFAF-BF4C-9130-55AD6D17BD80}" presName="vert1" presStyleCnt="0"/>
      <dgm:spPr/>
    </dgm:pt>
    <dgm:pt modelId="{90083B9C-6A2B-D841-9019-23C53761F75B}" type="pres">
      <dgm:prSet presAssocID="{ED2546D0-BA84-9A47-8347-B0D6A0BA7CD3}" presName="thickLine" presStyleLbl="alignNode1" presStyleIdx="5" presStyleCnt="9"/>
      <dgm:spPr/>
    </dgm:pt>
    <dgm:pt modelId="{C5D779A4-2BF9-9944-A463-711D96D01F3B}" type="pres">
      <dgm:prSet presAssocID="{ED2546D0-BA84-9A47-8347-B0D6A0BA7CD3}" presName="horz1" presStyleCnt="0"/>
      <dgm:spPr/>
    </dgm:pt>
    <dgm:pt modelId="{DF4492BB-86F6-C548-B93E-0416F30D3A30}" type="pres">
      <dgm:prSet presAssocID="{ED2546D0-BA84-9A47-8347-B0D6A0BA7CD3}" presName="tx1" presStyleLbl="revTx" presStyleIdx="5" presStyleCnt="9"/>
      <dgm:spPr/>
    </dgm:pt>
    <dgm:pt modelId="{2146379A-2DB0-AB41-A255-913032055397}" type="pres">
      <dgm:prSet presAssocID="{ED2546D0-BA84-9A47-8347-B0D6A0BA7CD3}" presName="vert1" presStyleCnt="0"/>
      <dgm:spPr/>
    </dgm:pt>
    <dgm:pt modelId="{FF21931E-698C-B74D-8109-66A4EE9DE6CB}" type="pres">
      <dgm:prSet presAssocID="{067C5FB3-763E-AF40-86C5-7EC5FF7A4F1C}" presName="thickLine" presStyleLbl="alignNode1" presStyleIdx="6" presStyleCnt="9"/>
      <dgm:spPr/>
    </dgm:pt>
    <dgm:pt modelId="{FECD921A-26BA-F340-AFF4-273F3DDD5725}" type="pres">
      <dgm:prSet presAssocID="{067C5FB3-763E-AF40-86C5-7EC5FF7A4F1C}" presName="horz1" presStyleCnt="0"/>
      <dgm:spPr/>
    </dgm:pt>
    <dgm:pt modelId="{4BF07B1C-3C88-3D4A-8C06-4429ACC4E7D0}" type="pres">
      <dgm:prSet presAssocID="{067C5FB3-763E-AF40-86C5-7EC5FF7A4F1C}" presName="tx1" presStyleLbl="revTx" presStyleIdx="6" presStyleCnt="9"/>
      <dgm:spPr/>
    </dgm:pt>
    <dgm:pt modelId="{EF822570-922D-B34F-A5DC-0ED57FE4F6D6}" type="pres">
      <dgm:prSet presAssocID="{067C5FB3-763E-AF40-86C5-7EC5FF7A4F1C}" presName="vert1" presStyleCnt="0"/>
      <dgm:spPr/>
    </dgm:pt>
    <dgm:pt modelId="{762EC0A5-D151-3D4D-8A9F-D4E305860879}" type="pres">
      <dgm:prSet presAssocID="{1467B438-F5B6-294D-888F-957DBCBBA321}" presName="thickLine" presStyleLbl="alignNode1" presStyleIdx="7" presStyleCnt="9"/>
      <dgm:spPr/>
    </dgm:pt>
    <dgm:pt modelId="{4ED1018E-DB3A-0F40-8530-41B1E21AA33C}" type="pres">
      <dgm:prSet presAssocID="{1467B438-F5B6-294D-888F-957DBCBBA321}" presName="horz1" presStyleCnt="0"/>
      <dgm:spPr/>
    </dgm:pt>
    <dgm:pt modelId="{364B1D53-50D5-CE48-82A3-8C40F0CDD9F8}" type="pres">
      <dgm:prSet presAssocID="{1467B438-F5B6-294D-888F-957DBCBBA321}" presName="tx1" presStyleLbl="revTx" presStyleIdx="7" presStyleCnt="9"/>
      <dgm:spPr/>
    </dgm:pt>
    <dgm:pt modelId="{0A97739F-642C-0149-A689-6E91D6E97977}" type="pres">
      <dgm:prSet presAssocID="{1467B438-F5B6-294D-888F-957DBCBBA321}" presName="vert1" presStyleCnt="0"/>
      <dgm:spPr/>
    </dgm:pt>
    <dgm:pt modelId="{6ECF1B3B-4552-AF41-B216-7A1BB100856F}" type="pres">
      <dgm:prSet presAssocID="{A89B28CB-ED4A-D148-AFA1-7228B278581E}" presName="thickLine" presStyleLbl="alignNode1" presStyleIdx="8" presStyleCnt="9"/>
      <dgm:spPr/>
    </dgm:pt>
    <dgm:pt modelId="{8A1DC19C-8156-BF4E-A439-95C9036F27E7}" type="pres">
      <dgm:prSet presAssocID="{A89B28CB-ED4A-D148-AFA1-7228B278581E}" presName="horz1" presStyleCnt="0"/>
      <dgm:spPr/>
    </dgm:pt>
    <dgm:pt modelId="{808C7DED-3541-4240-99DE-A4B13BED9BE2}" type="pres">
      <dgm:prSet presAssocID="{A89B28CB-ED4A-D148-AFA1-7228B278581E}" presName="tx1" presStyleLbl="revTx" presStyleIdx="8" presStyleCnt="9"/>
      <dgm:spPr/>
    </dgm:pt>
    <dgm:pt modelId="{15FAAF47-AF33-CC4F-8A8E-DA4204DE1EBE}" type="pres">
      <dgm:prSet presAssocID="{A89B28CB-ED4A-D148-AFA1-7228B278581E}" presName="vert1" presStyleCnt="0"/>
      <dgm:spPr/>
    </dgm:pt>
  </dgm:ptLst>
  <dgm:cxnLst>
    <dgm:cxn modelId="{B71D990C-3C12-534D-8333-A5984EC1929D}" type="presOf" srcId="{067C5FB3-763E-AF40-86C5-7EC5FF7A4F1C}" destId="{4BF07B1C-3C88-3D4A-8C06-4429ACC4E7D0}" srcOrd="0" destOrd="0" presId="urn:microsoft.com/office/officeart/2008/layout/LinedList"/>
    <dgm:cxn modelId="{7E7D0016-930A-724B-876C-13744CE0FADE}" srcId="{4D35FD30-0E32-B74D-B885-85C393256EDD}" destId="{90C48141-4315-C443-80C3-A4ED4BDD6731}" srcOrd="1" destOrd="0" parTransId="{0C4E3245-CAFD-2C4B-8D8C-ADF26B6E78F8}" sibTransId="{B10930A1-6557-D742-9FE4-AADD2B5A5C92}"/>
    <dgm:cxn modelId="{76EA581E-C3D3-E34C-949B-EF935D44B44B}" type="presOf" srcId="{82417231-E05F-AF44-B973-8954994D1376}" destId="{CBBAFC37-BAEE-9E4E-A769-719F305B509D}" srcOrd="0" destOrd="0" presId="urn:microsoft.com/office/officeart/2008/layout/LinedList"/>
    <dgm:cxn modelId="{CF197421-6C09-9842-963A-E9CECA4AB6BE}" type="presOf" srcId="{B45E55CE-1CBD-3C41-91BB-5A252E9A9123}" destId="{C7014AE1-1912-CD45-92AE-F2DAEA1A98EF}" srcOrd="0" destOrd="0" presId="urn:microsoft.com/office/officeart/2008/layout/LinedList"/>
    <dgm:cxn modelId="{AFE6AB33-F98F-B642-9621-2374681CC8FB}" srcId="{4D35FD30-0E32-B74D-B885-85C393256EDD}" destId="{1467B438-F5B6-294D-888F-957DBCBBA321}" srcOrd="7" destOrd="0" parTransId="{27D2C276-F7BD-D34E-9DE9-09A095DD8861}" sibTransId="{02C4E1D0-B250-BD4A-8CC6-4776C616DA69}"/>
    <dgm:cxn modelId="{CB66E959-674E-404C-B2F9-4F366C62E0E3}" type="presOf" srcId="{54E1C1B0-5247-6D47-83E5-323A273379B6}" destId="{0C4C24EA-4A8D-784E-9750-7ED45EEB68D4}" srcOrd="0" destOrd="0" presId="urn:microsoft.com/office/officeart/2008/layout/LinedList"/>
    <dgm:cxn modelId="{85317B65-981E-0549-AC15-33421AB4E9D8}" type="presOf" srcId="{90C48141-4315-C443-80C3-A4ED4BDD6731}" destId="{29A31683-86BE-BF45-BB2F-6DC8BEF017D5}" srcOrd="0" destOrd="0" presId="urn:microsoft.com/office/officeart/2008/layout/LinedList"/>
    <dgm:cxn modelId="{E1423970-D392-7C4E-B96C-8AB243C44A18}" type="presOf" srcId="{ED2546D0-BA84-9A47-8347-B0D6A0BA7CD3}" destId="{DF4492BB-86F6-C548-B93E-0416F30D3A30}" srcOrd="0" destOrd="0" presId="urn:microsoft.com/office/officeart/2008/layout/LinedList"/>
    <dgm:cxn modelId="{96ACF194-BF56-DD48-BC04-EA3CC82B898D}" srcId="{4D35FD30-0E32-B74D-B885-85C393256EDD}" destId="{A89B28CB-ED4A-D148-AFA1-7228B278581E}" srcOrd="8" destOrd="0" parTransId="{29F9950E-D54A-4944-87A0-CD1059037E7C}" sibTransId="{2FB49C1E-E096-1C4D-8802-944C6AEE3EE3}"/>
    <dgm:cxn modelId="{5D9165A0-92EE-7148-8DFB-38032452ABAA}" type="presOf" srcId="{A89B28CB-ED4A-D148-AFA1-7228B278581E}" destId="{808C7DED-3541-4240-99DE-A4B13BED9BE2}" srcOrd="0" destOrd="0" presId="urn:microsoft.com/office/officeart/2008/layout/LinedList"/>
    <dgm:cxn modelId="{C1280CA2-2E2E-AA4A-9DA2-D8FC33706966}" srcId="{4D35FD30-0E32-B74D-B885-85C393256EDD}" destId="{B45E55CE-1CBD-3C41-91BB-5A252E9A9123}" srcOrd="3" destOrd="0" parTransId="{4FAF9E90-52DD-094A-A974-CE86302E71A9}" sibTransId="{E2779494-7AC0-744C-8E2C-F224A14B2EE2}"/>
    <dgm:cxn modelId="{F71A0CAE-6BBD-E34B-8F7A-E2F798A8F78D}" type="presOf" srcId="{1467B438-F5B6-294D-888F-957DBCBBA321}" destId="{364B1D53-50D5-CE48-82A3-8C40F0CDD9F8}" srcOrd="0" destOrd="0" presId="urn:microsoft.com/office/officeart/2008/layout/LinedList"/>
    <dgm:cxn modelId="{43DDA7B2-67C8-7046-AF3E-A7F4C38A4B1D}" type="presOf" srcId="{4D35FD30-0E32-B74D-B885-85C393256EDD}" destId="{C17CCC27-1C22-9D48-95F7-E768E1F1569B}" srcOrd="0" destOrd="0" presId="urn:microsoft.com/office/officeart/2008/layout/LinedList"/>
    <dgm:cxn modelId="{25A13CC6-8E16-4343-A6B4-7AB40DB0E9D8}" srcId="{4D35FD30-0E32-B74D-B885-85C393256EDD}" destId="{D2F3D5D1-FFAF-BF4C-9130-55AD6D17BD80}" srcOrd="4" destOrd="0" parTransId="{5FCA0282-A75A-814D-9EEE-BB67E37DD0D9}" sibTransId="{0D4E77CE-B2B1-1940-8952-08C90137469E}"/>
    <dgm:cxn modelId="{79975ED1-5B03-7941-98C4-D75E519AF504}" srcId="{4D35FD30-0E32-B74D-B885-85C393256EDD}" destId="{54E1C1B0-5247-6D47-83E5-323A273379B6}" srcOrd="2" destOrd="0" parTransId="{7D0273E6-BD2C-C248-B456-FD751915EB38}" sibTransId="{978F91FF-E644-834D-98A9-1F905CE6D612}"/>
    <dgm:cxn modelId="{130101D5-2BAC-0B4F-AAF1-F82B64EF671C}" type="presOf" srcId="{D2F3D5D1-FFAF-BF4C-9130-55AD6D17BD80}" destId="{F35A1B82-90D5-C947-B587-DE4AA93B76E0}" srcOrd="0" destOrd="0" presId="urn:microsoft.com/office/officeart/2008/layout/LinedList"/>
    <dgm:cxn modelId="{875760D8-9BF1-5D43-8331-352EDB9EF793}" srcId="{4D35FD30-0E32-B74D-B885-85C393256EDD}" destId="{82417231-E05F-AF44-B973-8954994D1376}" srcOrd="0" destOrd="0" parTransId="{83589F1C-2BE5-624C-89F9-71AF5E2FBA28}" sibTransId="{CC6070C2-D2EF-8041-A62D-9203A19C306B}"/>
    <dgm:cxn modelId="{55ABD2F4-DEDD-184C-8CC1-9CFDC03D06B9}" srcId="{4D35FD30-0E32-B74D-B885-85C393256EDD}" destId="{ED2546D0-BA84-9A47-8347-B0D6A0BA7CD3}" srcOrd="5" destOrd="0" parTransId="{3455BB22-9876-C240-8F22-3FC957C53B3A}" sibTransId="{1E8A9528-E141-AC4D-AD26-C01618C39E7F}"/>
    <dgm:cxn modelId="{980631FD-EEC3-244A-9F4D-24E66FFDE691}" srcId="{4D35FD30-0E32-B74D-B885-85C393256EDD}" destId="{067C5FB3-763E-AF40-86C5-7EC5FF7A4F1C}" srcOrd="6" destOrd="0" parTransId="{7D22AC00-BA1F-4D4A-B482-28583751A30B}" sibTransId="{98FAE298-D587-824F-B5CC-4BEE91D36987}"/>
    <dgm:cxn modelId="{E95B86BB-B99E-0D46-A271-43352F472F56}" type="presParOf" srcId="{C17CCC27-1C22-9D48-95F7-E768E1F1569B}" destId="{51B577C5-4668-D74B-8C7E-88DAF4D6A31A}" srcOrd="0" destOrd="0" presId="urn:microsoft.com/office/officeart/2008/layout/LinedList"/>
    <dgm:cxn modelId="{B572AACB-19DF-4C47-AB20-B518D0388ADE}" type="presParOf" srcId="{C17CCC27-1C22-9D48-95F7-E768E1F1569B}" destId="{9389024B-EC68-D04C-AEB0-FAC9EEAC6F3C}" srcOrd="1" destOrd="0" presId="urn:microsoft.com/office/officeart/2008/layout/LinedList"/>
    <dgm:cxn modelId="{C3F4EA6E-D617-C04E-9A86-51C5DC6E7214}" type="presParOf" srcId="{9389024B-EC68-D04C-AEB0-FAC9EEAC6F3C}" destId="{CBBAFC37-BAEE-9E4E-A769-719F305B509D}" srcOrd="0" destOrd="0" presId="urn:microsoft.com/office/officeart/2008/layout/LinedList"/>
    <dgm:cxn modelId="{A7F76FFE-C693-3749-B187-67038F98D54B}" type="presParOf" srcId="{9389024B-EC68-D04C-AEB0-FAC9EEAC6F3C}" destId="{0D7E98CC-EC9A-A640-A45F-BA14D6069A57}" srcOrd="1" destOrd="0" presId="urn:microsoft.com/office/officeart/2008/layout/LinedList"/>
    <dgm:cxn modelId="{D13E2D39-B1FE-9B4C-A84F-23ED5DDE9907}" type="presParOf" srcId="{C17CCC27-1C22-9D48-95F7-E768E1F1569B}" destId="{9A88F7AF-AABB-D745-B2D4-082D0D008C3E}" srcOrd="2" destOrd="0" presId="urn:microsoft.com/office/officeart/2008/layout/LinedList"/>
    <dgm:cxn modelId="{F37047EA-8D67-1146-B720-CF7BCCECF0E1}" type="presParOf" srcId="{C17CCC27-1C22-9D48-95F7-E768E1F1569B}" destId="{B90F893D-3217-2944-8EB3-1FDFE3A493DA}" srcOrd="3" destOrd="0" presId="urn:microsoft.com/office/officeart/2008/layout/LinedList"/>
    <dgm:cxn modelId="{F3E08926-A561-A148-9EB3-5E4CBCF8006C}" type="presParOf" srcId="{B90F893D-3217-2944-8EB3-1FDFE3A493DA}" destId="{29A31683-86BE-BF45-BB2F-6DC8BEF017D5}" srcOrd="0" destOrd="0" presId="urn:microsoft.com/office/officeart/2008/layout/LinedList"/>
    <dgm:cxn modelId="{98C9AE76-0965-C046-8F40-5B8B85C45E1E}" type="presParOf" srcId="{B90F893D-3217-2944-8EB3-1FDFE3A493DA}" destId="{57DE97C0-60D1-1A44-9A7A-38041FA3F77D}" srcOrd="1" destOrd="0" presId="urn:microsoft.com/office/officeart/2008/layout/LinedList"/>
    <dgm:cxn modelId="{6B19E8F9-C5D0-E944-BCF7-CBECB0645C04}" type="presParOf" srcId="{C17CCC27-1C22-9D48-95F7-E768E1F1569B}" destId="{FABF5F56-0B7C-AE42-8960-8F00D9983002}" srcOrd="4" destOrd="0" presId="urn:microsoft.com/office/officeart/2008/layout/LinedList"/>
    <dgm:cxn modelId="{9FE1B223-33C7-C04C-AB36-B4A89BE9EFD5}" type="presParOf" srcId="{C17CCC27-1C22-9D48-95F7-E768E1F1569B}" destId="{620B7A24-81A3-FD4C-81E7-2C3B6F271901}" srcOrd="5" destOrd="0" presId="urn:microsoft.com/office/officeart/2008/layout/LinedList"/>
    <dgm:cxn modelId="{AEAD4C9E-F04D-9A4E-9619-FCD2BC40D59B}" type="presParOf" srcId="{620B7A24-81A3-FD4C-81E7-2C3B6F271901}" destId="{0C4C24EA-4A8D-784E-9750-7ED45EEB68D4}" srcOrd="0" destOrd="0" presId="urn:microsoft.com/office/officeart/2008/layout/LinedList"/>
    <dgm:cxn modelId="{3EE2714B-9286-FF42-B26F-F99F335F97A4}" type="presParOf" srcId="{620B7A24-81A3-FD4C-81E7-2C3B6F271901}" destId="{80CD79E1-2D75-6849-B4FA-3703E1E0E4B1}" srcOrd="1" destOrd="0" presId="urn:microsoft.com/office/officeart/2008/layout/LinedList"/>
    <dgm:cxn modelId="{767E19CB-62B5-EA40-B256-F032ACFE3DDA}" type="presParOf" srcId="{C17CCC27-1C22-9D48-95F7-E768E1F1569B}" destId="{1BF33C50-FC62-494D-BFA4-EACAEE54E53F}" srcOrd="6" destOrd="0" presId="urn:microsoft.com/office/officeart/2008/layout/LinedList"/>
    <dgm:cxn modelId="{A94B7766-D857-8F43-99C3-D1C010B627B2}" type="presParOf" srcId="{C17CCC27-1C22-9D48-95F7-E768E1F1569B}" destId="{925B5140-602B-A94C-BB35-A4D318E49391}" srcOrd="7" destOrd="0" presId="urn:microsoft.com/office/officeart/2008/layout/LinedList"/>
    <dgm:cxn modelId="{24706BBE-2B68-C043-B14F-3E5695F75115}" type="presParOf" srcId="{925B5140-602B-A94C-BB35-A4D318E49391}" destId="{C7014AE1-1912-CD45-92AE-F2DAEA1A98EF}" srcOrd="0" destOrd="0" presId="urn:microsoft.com/office/officeart/2008/layout/LinedList"/>
    <dgm:cxn modelId="{FE774B4B-749A-5F4E-82A2-A98CD8268904}" type="presParOf" srcId="{925B5140-602B-A94C-BB35-A4D318E49391}" destId="{B6F40D2D-902B-ED48-99B8-4050FE656AEF}" srcOrd="1" destOrd="0" presId="urn:microsoft.com/office/officeart/2008/layout/LinedList"/>
    <dgm:cxn modelId="{DA19BB74-D821-B048-B313-7682EFC3FEE7}" type="presParOf" srcId="{C17CCC27-1C22-9D48-95F7-E768E1F1569B}" destId="{406591A0-EDB8-B249-8055-335B94D0DFC4}" srcOrd="8" destOrd="0" presId="urn:microsoft.com/office/officeart/2008/layout/LinedList"/>
    <dgm:cxn modelId="{849179C4-D6D2-6B42-84C1-DB2B2F9747B7}" type="presParOf" srcId="{C17CCC27-1C22-9D48-95F7-E768E1F1569B}" destId="{A0825BF2-0A8A-7944-9B31-CA44A6EEEB5E}" srcOrd="9" destOrd="0" presId="urn:microsoft.com/office/officeart/2008/layout/LinedList"/>
    <dgm:cxn modelId="{50C3DE4B-2738-054F-A30F-8481B3A4A6AB}" type="presParOf" srcId="{A0825BF2-0A8A-7944-9B31-CA44A6EEEB5E}" destId="{F35A1B82-90D5-C947-B587-DE4AA93B76E0}" srcOrd="0" destOrd="0" presId="urn:microsoft.com/office/officeart/2008/layout/LinedList"/>
    <dgm:cxn modelId="{4FC8B440-7E71-F144-9F6F-060CEDF0E9F7}" type="presParOf" srcId="{A0825BF2-0A8A-7944-9B31-CA44A6EEEB5E}" destId="{12593C75-FDBC-1347-B379-0A94793FC452}" srcOrd="1" destOrd="0" presId="urn:microsoft.com/office/officeart/2008/layout/LinedList"/>
    <dgm:cxn modelId="{9F6D8745-8749-9049-A931-7CAD88BF9034}" type="presParOf" srcId="{C17CCC27-1C22-9D48-95F7-E768E1F1569B}" destId="{90083B9C-6A2B-D841-9019-23C53761F75B}" srcOrd="10" destOrd="0" presId="urn:microsoft.com/office/officeart/2008/layout/LinedList"/>
    <dgm:cxn modelId="{95100BAF-FBAE-E84B-88A7-0030516FE110}" type="presParOf" srcId="{C17CCC27-1C22-9D48-95F7-E768E1F1569B}" destId="{C5D779A4-2BF9-9944-A463-711D96D01F3B}" srcOrd="11" destOrd="0" presId="urn:microsoft.com/office/officeart/2008/layout/LinedList"/>
    <dgm:cxn modelId="{A29B937C-2F48-A14D-93B3-F5EF665410CC}" type="presParOf" srcId="{C5D779A4-2BF9-9944-A463-711D96D01F3B}" destId="{DF4492BB-86F6-C548-B93E-0416F30D3A30}" srcOrd="0" destOrd="0" presId="urn:microsoft.com/office/officeart/2008/layout/LinedList"/>
    <dgm:cxn modelId="{22A607EB-226E-A14C-AA98-68AEAF2999A3}" type="presParOf" srcId="{C5D779A4-2BF9-9944-A463-711D96D01F3B}" destId="{2146379A-2DB0-AB41-A255-913032055397}" srcOrd="1" destOrd="0" presId="urn:microsoft.com/office/officeart/2008/layout/LinedList"/>
    <dgm:cxn modelId="{901708DA-D3E7-6C4E-AEA7-D92B653FA4C2}" type="presParOf" srcId="{C17CCC27-1C22-9D48-95F7-E768E1F1569B}" destId="{FF21931E-698C-B74D-8109-66A4EE9DE6CB}" srcOrd="12" destOrd="0" presId="urn:microsoft.com/office/officeart/2008/layout/LinedList"/>
    <dgm:cxn modelId="{F1E1223B-DC16-1841-93C8-0A4CC62408B8}" type="presParOf" srcId="{C17CCC27-1C22-9D48-95F7-E768E1F1569B}" destId="{FECD921A-26BA-F340-AFF4-273F3DDD5725}" srcOrd="13" destOrd="0" presId="urn:microsoft.com/office/officeart/2008/layout/LinedList"/>
    <dgm:cxn modelId="{69A2F93E-B01A-B947-8CA8-AE3ECBE80B52}" type="presParOf" srcId="{FECD921A-26BA-F340-AFF4-273F3DDD5725}" destId="{4BF07B1C-3C88-3D4A-8C06-4429ACC4E7D0}" srcOrd="0" destOrd="0" presId="urn:microsoft.com/office/officeart/2008/layout/LinedList"/>
    <dgm:cxn modelId="{55CD604B-2E91-B843-8443-668549586567}" type="presParOf" srcId="{FECD921A-26BA-F340-AFF4-273F3DDD5725}" destId="{EF822570-922D-B34F-A5DC-0ED57FE4F6D6}" srcOrd="1" destOrd="0" presId="urn:microsoft.com/office/officeart/2008/layout/LinedList"/>
    <dgm:cxn modelId="{D571EBAC-3FE9-144E-B73E-EC0AEAA9D26F}" type="presParOf" srcId="{C17CCC27-1C22-9D48-95F7-E768E1F1569B}" destId="{762EC0A5-D151-3D4D-8A9F-D4E305860879}" srcOrd="14" destOrd="0" presId="urn:microsoft.com/office/officeart/2008/layout/LinedList"/>
    <dgm:cxn modelId="{BEF694EB-C7D1-7641-AE84-67093585B525}" type="presParOf" srcId="{C17CCC27-1C22-9D48-95F7-E768E1F1569B}" destId="{4ED1018E-DB3A-0F40-8530-41B1E21AA33C}" srcOrd="15" destOrd="0" presId="urn:microsoft.com/office/officeart/2008/layout/LinedList"/>
    <dgm:cxn modelId="{3C267981-C2C7-DA49-8DB7-432A4A2B69AC}" type="presParOf" srcId="{4ED1018E-DB3A-0F40-8530-41B1E21AA33C}" destId="{364B1D53-50D5-CE48-82A3-8C40F0CDD9F8}" srcOrd="0" destOrd="0" presId="urn:microsoft.com/office/officeart/2008/layout/LinedList"/>
    <dgm:cxn modelId="{E355DC47-1212-5C4B-AF34-464B349DE6EC}" type="presParOf" srcId="{4ED1018E-DB3A-0F40-8530-41B1E21AA33C}" destId="{0A97739F-642C-0149-A689-6E91D6E97977}" srcOrd="1" destOrd="0" presId="urn:microsoft.com/office/officeart/2008/layout/LinedList"/>
    <dgm:cxn modelId="{2646CB66-422E-2848-97D4-B592A702E208}" type="presParOf" srcId="{C17CCC27-1C22-9D48-95F7-E768E1F1569B}" destId="{6ECF1B3B-4552-AF41-B216-7A1BB100856F}" srcOrd="16" destOrd="0" presId="urn:microsoft.com/office/officeart/2008/layout/LinedList"/>
    <dgm:cxn modelId="{F2D3BC92-A334-C740-A838-E5ED63BD0F04}" type="presParOf" srcId="{C17CCC27-1C22-9D48-95F7-E768E1F1569B}" destId="{8A1DC19C-8156-BF4E-A439-95C9036F27E7}" srcOrd="17" destOrd="0" presId="urn:microsoft.com/office/officeart/2008/layout/LinedList"/>
    <dgm:cxn modelId="{38A1A49C-2236-5745-AACE-5426AF374A8C}" type="presParOf" srcId="{8A1DC19C-8156-BF4E-A439-95C9036F27E7}" destId="{808C7DED-3541-4240-99DE-A4B13BED9BE2}" srcOrd="0" destOrd="0" presId="urn:microsoft.com/office/officeart/2008/layout/LinedList"/>
    <dgm:cxn modelId="{1949FC4E-982A-6748-B166-2006F73AF604}" type="presParOf" srcId="{8A1DC19C-8156-BF4E-A439-95C9036F27E7}" destId="{15FAAF47-AF33-CC4F-8A8E-DA4204DE1E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9F2456-77A8-2148-B981-E86B214DA7F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55792678-0274-E045-BE82-2F8FB36B90C8}">
      <dgm:prSet phldrT="[Text]"/>
      <dgm:spPr/>
      <dgm:t>
        <a:bodyPr/>
        <a:lstStyle/>
        <a:p>
          <a:r>
            <a:rPr lang="en-GB" dirty="0"/>
            <a:t> Inability to access Dominant Social Networks  </a:t>
          </a:r>
        </a:p>
      </dgm:t>
    </dgm:pt>
    <dgm:pt modelId="{03507910-BA65-9247-B0FC-CD9FB425E910}" type="parTrans" cxnId="{ECB3A7F2-D261-A64D-B2D3-20BDF689C13C}">
      <dgm:prSet/>
      <dgm:spPr/>
      <dgm:t>
        <a:bodyPr/>
        <a:lstStyle/>
        <a:p>
          <a:endParaRPr lang="en-GB"/>
        </a:p>
      </dgm:t>
    </dgm:pt>
    <dgm:pt modelId="{45B51059-D4DE-FB43-9F1B-AB325986C91A}" type="sibTrans" cxnId="{ECB3A7F2-D261-A64D-B2D3-20BDF689C13C}">
      <dgm:prSet/>
      <dgm:spPr/>
      <dgm:t>
        <a:bodyPr/>
        <a:lstStyle/>
        <a:p>
          <a:endParaRPr lang="en-GB"/>
        </a:p>
      </dgm:t>
    </dgm:pt>
    <dgm:pt modelId="{C3B43759-52C7-6B4D-9F7B-0EA7592F2B8D}">
      <dgm:prSet phldrT="[Text]"/>
      <dgm:spPr/>
      <dgm:t>
        <a:bodyPr/>
        <a:lstStyle/>
        <a:p>
          <a:r>
            <a:rPr lang="en-GB" dirty="0"/>
            <a:t>Wider Political processes marked by Rise of right-wing forces </a:t>
          </a:r>
        </a:p>
      </dgm:t>
    </dgm:pt>
    <dgm:pt modelId="{7E871B33-3BC7-9C48-B8C5-7721A96564D0}" type="sibTrans" cxnId="{8F322EAF-5DF5-C046-B459-9737E3650AB3}">
      <dgm:prSet/>
      <dgm:spPr/>
      <dgm:t>
        <a:bodyPr/>
        <a:lstStyle/>
        <a:p>
          <a:endParaRPr lang="en-GB"/>
        </a:p>
      </dgm:t>
    </dgm:pt>
    <dgm:pt modelId="{30CB2F04-91A8-504D-999F-1E5F80F5AFDB}" type="parTrans" cxnId="{8F322EAF-5DF5-C046-B459-9737E3650AB3}">
      <dgm:prSet/>
      <dgm:spPr/>
      <dgm:t>
        <a:bodyPr/>
        <a:lstStyle/>
        <a:p>
          <a:endParaRPr lang="en-GB"/>
        </a:p>
      </dgm:t>
    </dgm:pt>
    <dgm:pt modelId="{AC6EABAF-35C1-7E4A-9F12-14EB1527016B}">
      <dgm:prSet phldrT="[Text]"/>
      <dgm:spPr/>
      <dgm:t>
        <a:bodyPr/>
        <a:lstStyle/>
        <a:p>
          <a:r>
            <a:rPr lang="en-GB" dirty="0"/>
            <a:t>‘Minority Tag’ : Construct of being a Minority Institution </a:t>
          </a:r>
        </a:p>
      </dgm:t>
    </dgm:pt>
    <dgm:pt modelId="{E02D8340-AA9F-F748-9330-832D7B0BAC3F}" type="parTrans" cxnId="{67CD56B0-F595-CA40-9909-EFA80C9D404D}">
      <dgm:prSet/>
      <dgm:spPr/>
      <dgm:t>
        <a:bodyPr/>
        <a:lstStyle/>
        <a:p>
          <a:endParaRPr lang="en-GB"/>
        </a:p>
      </dgm:t>
    </dgm:pt>
    <dgm:pt modelId="{80724A21-0534-E445-B205-2FAD5511DB69}" type="sibTrans" cxnId="{67CD56B0-F595-CA40-9909-EFA80C9D404D}">
      <dgm:prSet/>
      <dgm:spPr/>
      <dgm:t>
        <a:bodyPr/>
        <a:lstStyle/>
        <a:p>
          <a:endParaRPr lang="en-GB"/>
        </a:p>
      </dgm:t>
    </dgm:pt>
    <dgm:pt modelId="{29C3888B-411E-E645-95D9-2564D093C188}" type="pres">
      <dgm:prSet presAssocID="{159F2456-77A8-2148-B981-E86B214DA7FF}" presName="linear" presStyleCnt="0">
        <dgm:presLayoutVars>
          <dgm:animLvl val="lvl"/>
          <dgm:resizeHandles val="exact"/>
        </dgm:presLayoutVars>
      </dgm:prSet>
      <dgm:spPr/>
    </dgm:pt>
    <dgm:pt modelId="{9E28398D-5D68-CC4B-A17C-045901E8E82B}" type="pres">
      <dgm:prSet presAssocID="{55792678-0274-E045-BE82-2F8FB36B90C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CE9C06-33C4-C441-BDEC-948E6D64B827}" type="pres">
      <dgm:prSet presAssocID="{45B51059-D4DE-FB43-9F1B-AB325986C91A}" presName="spacer" presStyleCnt="0"/>
      <dgm:spPr/>
    </dgm:pt>
    <dgm:pt modelId="{BD986C89-6E65-8E44-905C-C0599600953C}" type="pres">
      <dgm:prSet presAssocID="{AC6EABAF-35C1-7E4A-9F12-14EB152701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1FBB632-B657-5041-8FA8-EBA711947B90}" type="pres">
      <dgm:prSet presAssocID="{80724A21-0534-E445-B205-2FAD5511DB69}" presName="spacer" presStyleCnt="0"/>
      <dgm:spPr/>
    </dgm:pt>
    <dgm:pt modelId="{EE907D9A-BA0B-4148-938F-A4EA994EBD1A}" type="pres">
      <dgm:prSet presAssocID="{C3B43759-52C7-6B4D-9F7B-0EA7592F2B8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6A6AD0E-584F-7E43-BD3F-1036B7904EE9}" type="presOf" srcId="{159F2456-77A8-2148-B981-E86B214DA7FF}" destId="{29C3888B-411E-E645-95D9-2564D093C188}" srcOrd="0" destOrd="0" presId="urn:microsoft.com/office/officeart/2005/8/layout/vList2"/>
    <dgm:cxn modelId="{762AEE3D-5FDF-1640-94F5-8A0F5AC833F7}" type="presOf" srcId="{C3B43759-52C7-6B4D-9F7B-0EA7592F2B8D}" destId="{EE907D9A-BA0B-4148-938F-A4EA994EBD1A}" srcOrd="0" destOrd="0" presId="urn:microsoft.com/office/officeart/2005/8/layout/vList2"/>
    <dgm:cxn modelId="{8F322EAF-5DF5-C046-B459-9737E3650AB3}" srcId="{159F2456-77A8-2148-B981-E86B214DA7FF}" destId="{C3B43759-52C7-6B4D-9F7B-0EA7592F2B8D}" srcOrd="2" destOrd="0" parTransId="{30CB2F04-91A8-504D-999F-1E5F80F5AFDB}" sibTransId="{7E871B33-3BC7-9C48-B8C5-7721A96564D0}"/>
    <dgm:cxn modelId="{67CD56B0-F595-CA40-9909-EFA80C9D404D}" srcId="{159F2456-77A8-2148-B981-E86B214DA7FF}" destId="{AC6EABAF-35C1-7E4A-9F12-14EB1527016B}" srcOrd="1" destOrd="0" parTransId="{E02D8340-AA9F-F748-9330-832D7B0BAC3F}" sibTransId="{80724A21-0534-E445-B205-2FAD5511DB69}"/>
    <dgm:cxn modelId="{1E7E71E6-1ACE-E744-8531-87CBD412BFC1}" type="presOf" srcId="{55792678-0274-E045-BE82-2F8FB36B90C8}" destId="{9E28398D-5D68-CC4B-A17C-045901E8E82B}" srcOrd="0" destOrd="0" presId="urn:microsoft.com/office/officeart/2005/8/layout/vList2"/>
    <dgm:cxn modelId="{ECB3A7F2-D261-A64D-B2D3-20BDF689C13C}" srcId="{159F2456-77A8-2148-B981-E86B214DA7FF}" destId="{55792678-0274-E045-BE82-2F8FB36B90C8}" srcOrd="0" destOrd="0" parTransId="{03507910-BA65-9247-B0FC-CD9FB425E910}" sibTransId="{45B51059-D4DE-FB43-9F1B-AB325986C91A}"/>
    <dgm:cxn modelId="{A6208AFA-0A7C-BE46-8AF7-8A5ECCA47A6A}" type="presOf" srcId="{AC6EABAF-35C1-7E4A-9F12-14EB1527016B}" destId="{BD986C89-6E65-8E44-905C-C0599600953C}" srcOrd="0" destOrd="0" presId="urn:microsoft.com/office/officeart/2005/8/layout/vList2"/>
    <dgm:cxn modelId="{D74591D4-94F2-6F43-8F76-5B5B625D1E25}" type="presParOf" srcId="{29C3888B-411E-E645-95D9-2564D093C188}" destId="{9E28398D-5D68-CC4B-A17C-045901E8E82B}" srcOrd="0" destOrd="0" presId="urn:microsoft.com/office/officeart/2005/8/layout/vList2"/>
    <dgm:cxn modelId="{B7093D5D-65DB-9043-A0DF-0A408DEAB2A0}" type="presParOf" srcId="{29C3888B-411E-E645-95D9-2564D093C188}" destId="{EECE9C06-33C4-C441-BDEC-948E6D64B827}" srcOrd="1" destOrd="0" presId="urn:microsoft.com/office/officeart/2005/8/layout/vList2"/>
    <dgm:cxn modelId="{557BC318-034D-2F44-9340-AF5C95C492FF}" type="presParOf" srcId="{29C3888B-411E-E645-95D9-2564D093C188}" destId="{BD986C89-6E65-8E44-905C-C0599600953C}" srcOrd="2" destOrd="0" presId="urn:microsoft.com/office/officeart/2005/8/layout/vList2"/>
    <dgm:cxn modelId="{F5C1732C-0AEF-A04D-AB0C-4552EE57ED31}" type="presParOf" srcId="{29C3888B-411E-E645-95D9-2564D093C188}" destId="{91FBB632-B657-5041-8FA8-EBA711947B90}" srcOrd="3" destOrd="0" presId="urn:microsoft.com/office/officeart/2005/8/layout/vList2"/>
    <dgm:cxn modelId="{8498258C-0785-6648-9264-1C3F8BFFE6B5}" type="presParOf" srcId="{29C3888B-411E-E645-95D9-2564D093C188}" destId="{EE907D9A-BA0B-4148-938F-A4EA994EBD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887C8E-3B97-C942-B30B-7B65F559C189}" type="doc">
      <dgm:prSet loTypeId="urn:microsoft.com/office/officeart/2005/8/layout/arrow5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E80034A-EF24-4D4C-B2BC-A2415A75CA73}">
      <dgm:prSet phldrT="[Text]"/>
      <dgm:spPr/>
      <dgm:t>
        <a:bodyPr/>
        <a:lstStyle/>
        <a:p>
          <a:r>
            <a:rPr lang="en-GB" dirty="0"/>
            <a:t>Concerns regarding safety , discrimination leads Muslims to only limit (self-confine) themselves to minority institutions </a:t>
          </a:r>
        </a:p>
      </dgm:t>
    </dgm:pt>
    <dgm:pt modelId="{D921F851-E2E0-5D49-A47D-D1D5A2A08299}" type="parTrans" cxnId="{C39D2A73-CE70-2D41-A201-C64D2EA44237}">
      <dgm:prSet/>
      <dgm:spPr/>
      <dgm:t>
        <a:bodyPr/>
        <a:lstStyle/>
        <a:p>
          <a:endParaRPr lang="en-GB"/>
        </a:p>
      </dgm:t>
    </dgm:pt>
    <dgm:pt modelId="{2250F9AD-C51A-F349-ACC5-FFF81AC7D31A}" type="sibTrans" cxnId="{C39D2A73-CE70-2D41-A201-C64D2EA44237}">
      <dgm:prSet/>
      <dgm:spPr/>
      <dgm:t>
        <a:bodyPr/>
        <a:lstStyle/>
        <a:p>
          <a:endParaRPr lang="en-GB"/>
        </a:p>
      </dgm:t>
    </dgm:pt>
    <dgm:pt modelId="{CE715845-65DA-994F-B87C-C1DB88583E61}">
      <dgm:prSet phldrT="[Text]"/>
      <dgm:spPr/>
      <dgm:t>
        <a:bodyPr/>
        <a:lstStyle/>
        <a:p>
          <a:r>
            <a:rPr lang="en-GB" dirty="0"/>
            <a:t>Processes  that restrict social mobility  to ‘Good Jobs’ (high status  and/or salary jobs) </a:t>
          </a:r>
        </a:p>
      </dgm:t>
    </dgm:pt>
    <dgm:pt modelId="{619D9F16-977F-6F4E-9FD2-D3C5CBE48EC6}" type="parTrans" cxnId="{0D48DE42-550A-A646-9B43-4E856744CA14}">
      <dgm:prSet/>
      <dgm:spPr/>
      <dgm:t>
        <a:bodyPr/>
        <a:lstStyle/>
        <a:p>
          <a:endParaRPr lang="en-GB"/>
        </a:p>
      </dgm:t>
    </dgm:pt>
    <dgm:pt modelId="{5E61BEB2-644E-CD4A-B67C-F104F403079B}" type="sibTrans" cxnId="{0D48DE42-550A-A646-9B43-4E856744CA14}">
      <dgm:prSet/>
      <dgm:spPr/>
      <dgm:t>
        <a:bodyPr/>
        <a:lstStyle/>
        <a:p>
          <a:endParaRPr lang="en-GB"/>
        </a:p>
      </dgm:t>
    </dgm:pt>
    <dgm:pt modelId="{2CCCDBAA-5604-2740-8BF2-CEA44243178F}" type="pres">
      <dgm:prSet presAssocID="{EB887C8E-3B97-C942-B30B-7B65F559C189}" presName="diagram" presStyleCnt="0">
        <dgm:presLayoutVars>
          <dgm:dir/>
          <dgm:resizeHandles val="exact"/>
        </dgm:presLayoutVars>
      </dgm:prSet>
      <dgm:spPr/>
    </dgm:pt>
    <dgm:pt modelId="{45499458-1C7F-0441-A71A-0EB8FE682417}" type="pres">
      <dgm:prSet presAssocID="{1E80034A-EF24-4D4C-B2BC-A2415A75CA73}" presName="arrow" presStyleLbl="node1" presStyleIdx="0" presStyleCnt="2">
        <dgm:presLayoutVars>
          <dgm:bulletEnabled val="1"/>
        </dgm:presLayoutVars>
      </dgm:prSet>
      <dgm:spPr/>
    </dgm:pt>
    <dgm:pt modelId="{98A3D1B1-2C73-464C-887F-834EF186F63C}" type="pres">
      <dgm:prSet presAssocID="{CE715845-65DA-994F-B87C-C1DB88583E61}" presName="arrow" presStyleLbl="node1" presStyleIdx="1" presStyleCnt="2" custRadScaleRad="100044" custRadScaleInc="400">
        <dgm:presLayoutVars>
          <dgm:bulletEnabled val="1"/>
        </dgm:presLayoutVars>
      </dgm:prSet>
      <dgm:spPr/>
    </dgm:pt>
  </dgm:ptLst>
  <dgm:cxnLst>
    <dgm:cxn modelId="{C9AFE21E-FE3D-DC4E-9A73-4F6B9E467F39}" type="presOf" srcId="{CE715845-65DA-994F-B87C-C1DB88583E61}" destId="{98A3D1B1-2C73-464C-887F-834EF186F63C}" srcOrd="0" destOrd="0" presId="urn:microsoft.com/office/officeart/2005/8/layout/arrow5"/>
    <dgm:cxn modelId="{0D48DE42-550A-A646-9B43-4E856744CA14}" srcId="{EB887C8E-3B97-C942-B30B-7B65F559C189}" destId="{CE715845-65DA-994F-B87C-C1DB88583E61}" srcOrd="1" destOrd="0" parTransId="{619D9F16-977F-6F4E-9FD2-D3C5CBE48EC6}" sibTransId="{5E61BEB2-644E-CD4A-B67C-F104F403079B}"/>
    <dgm:cxn modelId="{C39D2A73-CE70-2D41-A201-C64D2EA44237}" srcId="{EB887C8E-3B97-C942-B30B-7B65F559C189}" destId="{1E80034A-EF24-4D4C-B2BC-A2415A75CA73}" srcOrd="0" destOrd="0" parTransId="{D921F851-E2E0-5D49-A47D-D1D5A2A08299}" sibTransId="{2250F9AD-C51A-F349-ACC5-FFF81AC7D31A}"/>
    <dgm:cxn modelId="{C9A306CD-975B-FE47-B643-F7680F81C75A}" type="presOf" srcId="{EB887C8E-3B97-C942-B30B-7B65F559C189}" destId="{2CCCDBAA-5604-2740-8BF2-CEA44243178F}" srcOrd="0" destOrd="0" presId="urn:microsoft.com/office/officeart/2005/8/layout/arrow5"/>
    <dgm:cxn modelId="{EA43A2D1-A351-FC45-8EB2-CCD884EDA46D}" type="presOf" srcId="{1E80034A-EF24-4D4C-B2BC-A2415A75CA73}" destId="{45499458-1C7F-0441-A71A-0EB8FE682417}" srcOrd="0" destOrd="0" presId="urn:microsoft.com/office/officeart/2005/8/layout/arrow5"/>
    <dgm:cxn modelId="{D8A9466E-A41D-C945-B393-F7DD7306492E}" type="presParOf" srcId="{2CCCDBAA-5604-2740-8BF2-CEA44243178F}" destId="{45499458-1C7F-0441-A71A-0EB8FE682417}" srcOrd="0" destOrd="0" presId="urn:microsoft.com/office/officeart/2005/8/layout/arrow5"/>
    <dgm:cxn modelId="{C934B194-A84C-EE4E-993A-40A3A80019E2}" type="presParOf" srcId="{2CCCDBAA-5604-2740-8BF2-CEA44243178F}" destId="{98A3D1B1-2C73-464C-887F-834EF186F63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84C4B8-9221-334C-9701-0FADCA697DA8}" type="doc">
      <dgm:prSet loTypeId="urn:microsoft.com/office/officeart/2005/8/layout/cycle6" loCatId="list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52E23095-95AE-5D4A-A761-AC0A32BF8527}">
      <dgm:prSet phldrT="[Text]"/>
      <dgm:spPr/>
      <dgm:t>
        <a:bodyPr/>
        <a:lstStyle/>
        <a:p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Policy Emphasis on religious and cultural factors as explaining educational backwardness of Muslims</a:t>
          </a:r>
          <a:endParaRPr lang="en-GB" dirty="0">
            <a:latin typeface="+mn-lt"/>
          </a:endParaRPr>
        </a:p>
      </dgm:t>
    </dgm:pt>
    <dgm:pt modelId="{452E3BA4-BECB-9842-9AAD-A85E01EC178A}" type="parTrans" cxnId="{90566E3E-CB83-2D40-B71B-671588919241}">
      <dgm:prSet/>
      <dgm:spPr/>
      <dgm:t>
        <a:bodyPr/>
        <a:lstStyle/>
        <a:p>
          <a:endParaRPr lang="en-GB"/>
        </a:p>
      </dgm:t>
    </dgm:pt>
    <dgm:pt modelId="{B5F2CBCE-59F4-DC47-A999-E8DF877A6924}" type="sibTrans" cxnId="{90566E3E-CB83-2D40-B71B-671588919241}">
      <dgm:prSet/>
      <dgm:spPr/>
      <dgm:t>
        <a:bodyPr/>
        <a:lstStyle/>
        <a:p>
          <a:endParaRPr lang="en-GB"/>
        </a:p>
      </dgm:t>
    </dgm:pt>
    <dgm:pt modelId="{DEEE0B26-8C56-E548-8F6A-7339637AD1A8}">
      <dgm:prSet phldrT="[Text]"/>
      <dgm:spPr/>
      <dgm:t>
        <a:bodyPr/>
        <a:lstStyle/>
        <a:p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Low investment in expanding  Greater Access of Muslim students to Mainstream Educational  options </a:t>
          </a:r>
          <a:endParaRPr lang="en-GB" dirty="0">
            <a:latin typeface="+mn-lt"/>
          </a:endParaRPr>
        </a:p>
      </dgm:t>
    </dgm:pt>
    <dgm:pt modelId="{A31833EF-41DD-4348-898D-5C545F98BBC2}" type="parTrans" cxnId="{0EDB90F0-7C19-1145-8992-E1692E1CDEF5}">
      <dgm:prSet/>
      <dgm:spPr/>
      <dgm:t>
        <a:bodyPr/>
        <a:lstStyle/>
        <a:p>
          <a:endParaRPr lang="en-GB"/>
        </a:p>
      </dgm:t>
    </dgm:pt>
    <dgm:pt modelId="{C2EACA2F-2714-D242-A5BD-826A4F98E937}" type="sibTrans" cxnId="{0EDB90F0-7C19-1145-8992-E1692E1CDEF5}">
      <dgm:prSet/>
      <dgm:spPr/>
      <dgm:t>
        <a:bodyPr/>
        <a:lstStyle/>
        <a:p>
          <a:endParaRPr lang="en-GB"/>
        </a:p>
      </dgm:t>
    </dgm:pt>
    <dgm:pt modelId="{4D821943-7DBF-E04F-8FE9-645759A8A622}">
      <dgm:prSet phldrT="[Text]"/>
      <dgm:spPr/>
      <dgm:t>
        <a:bodyPr/>
        <a:lstStyle/>
        <a:p>
          <a:pPr>
            <a:buFont typeface="+mj-lt"/>
            <a:buAutoNum type="arabicParenR"/>
          </a:pPr>
          <a:r>
            <a:rPr lang="en-IN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Reducing responsibility of education of Muslims to minority educational institutions </a:t>
          </a:r>
          <a:endParaRPr lang="en-GB" dirty="0">
            <a:latin typeface="+mn-lt"/>
          </a:endParaRPr>
        </a:p>
      </dgm:t>
    </dgm:pt>
    <dgm:pt modelId="{F41EF982-5E1F-3F49-B4B0-7ACF5E34F3D4}" type="parTrans" cxnId="{4E63B748-51CE-4549-BE15-5570A02EBFE4}">
      <dgm:prSet/>
      <dgm:spPr/>
      <dgm:t>
        <a:bodyPr/>
        <a:lstStyle/>
        <a:p>
          <a:endParaRPr lang="en-GB"/>
        </a:p>
      </dgm:t>
    </dgm:pt>
    <dgm:pt modelId="{5F6B08D1-586B-6548-AB38-F63F83E4DF96}" type="sibTrans" cxnId="{4E63B748-51CE-4549-BE15-5570A02EBFE4}">
      <dgm:prSet/>
      <dgm:spPr/>
      <dgm:t>
        <a:bodyPr/>
        <a:lstStyle/>
        <a:p>
          <a:endParaRPr lang="en-GB"/>
        </a:p>
      </dgm:t>
    </dgm:pt>
    <dgm:pt modelId="{AF3D4FCA-B88A-4C48-99B1-2F8C2645D6D7}">
      <dgm:prSet phldrT="[Text]"/>
      <dgm:spPr/>
      <dgm:t>
        <a:bodyPr/>
        <a:lstStyle/>
        <a:p>
          <a:r>
            <a:rPr lang="en-GB" dirty="0">
              <a:latin typeface="+mn-lt"/>
            </a:rPr>
            <a:t>Exclusionary Inclusion in MEI’s </a:t>
          </a:r>
        </a:p>
      </dgm:t>
    </dgm:pt>
    <dgm:pt modelId="{9982928D-380E-074A-8EEE-14AC481451E7}" type="parTrans" cxnId="{E0979943-A886-E64D-BA6A-C5EC86C444B8}">
      <dgm:prSet/>
      <dgm:spPr/>
      <dgm:t>
        <a:bodyPr/>
        <a:lstStyle/>
        <a:p>
          <a:endParaRPr lang="en-GB"/>
        </a:p>
      </dgm:t>
    </dgm:pt>
    <dgm:pt modelId="{D9C2A85D-4386-BA46-B77B-158E470C57AF}" type="sibTrans" cxnId="{E0979943-A886-E64D-BA6A-C5EC86C444B8}">
      <dgm:prSet/>
      <dgm:spPr/>
      <dgm:t>
        <a:bodyPr/>
        <a:lstStyle/>
        <a:p>
          <a:endParaRPr lang="en-GB"/>
        </a:p>
      </dgm:t>
    </dgm:pt>
    <dgm:pt modelId="{5BFDEE66-66F8-F247-8307-1DFD0A5677E8}">
      <dgm:prSet phldrT="[Text]"/>
      <dgm:spPr/>
      <dgm:t>
        <a:bodyPr/>
        <a:lstStyle/>
        <a:p>
          <a:r>
            <a:rPr lang="en-GB" dirty="0">
              <a:latin typeface="+mn-lt"/>
            </a:rPr>
            <a:t>Educational Disadvantage of Muslims </a:t>
          </a:r>
        </a:p>
      </dgm:t>
    </dgm:pt>
    <dgm:pt modelId="{E9A791DA-7266-1445-948D-3AACFEFCD37D}" type="parTrans" cxnId="{3EB858C9-5321-0E41-A6BB-A8AE7F6D1733}">
      <dgm:prSet/>
      <dgm:spPr/>
      <dgm:t>
        <a:bodyPr/>
        <a:lstStyle/>
        <a:p>
          <a:endParaRPr lang="en-GB"/>
        </a:p>
      </dgm:t>
    </dgm:pt>
    <dgm:pt modelId="{D73D7D80-B516-E444-847A-7DC7F3CE442F}" type="sibTrans" cxnId="{3EB858C9-5321-0E41-A6BB-A8AE7F6D1733}">
      <dgm:prSet/>
      <dgm:spPr/>
      <dgm:t>
        <a:bodyPr/>
        <a:lstStyle/>
        <a:p>
          <a:endParaRPr lang="en-GB"/>
        </a:p>
      </dgm:t>
    </dgm:pt>
    <dgm:pt modelId="{BB5692B7-ACF9-3E49-A52A-8F8F5F0348B4}" type="pres">
      <dgm:prSet presAssocID="{4A84C4B8-9221-334C-9701-0FADCA697DA8}" presName="cycle" presStyleCnt="0">
        <dgm:presLayoutVars>
          <dgm:dir/>
          <dgm:resizeHandles val="exact"/>
        </dgm:presLayoutVars>
      </dgm:prSet>
      <dgm:spPr/>
    </dgm:pt>
    <dgm:pt modelId="{09AD650D-3FDB-E24B-B022-8FC0D4C0CEC6}" type="pres">
      <dgm:prSet presAssocID="{5BFDEE66-66F8-F247-8307-1DFD0A5677E8}" presName="node" presStyleLbl="node1" presStyleIdx="0" presStyleCnt="5">
        <dgm:presLayoutVars>
          <dgm:bulletEnabled val="1"/>
        </dgm:presLayoutVars>
      </dgm:prSet>
      <dgm:spPr/>
    </dgm:pt>
    <dgm:pt modelId="{A516773D-7FDA-3A45-B2EF-D8AFCD7E129C}" type="pres">
      <dgm:prSet presAssocID="{5BFDEE66-66F8-F247-8307-1DFD0A5677E8}" presName="spNode" presStyleCnt="0"/>
      <dgm:spPr/>
    </dgm:pt>
    <dgm:pt modelId="{FB5A269B-56B2-A240-863F-3B8C9E1F41F8}" type="pres">
      <dgm:prSet presAssocID="{D73D7D80-B516-E444-847A-7DC7F3CE442F}" presName="sibTrans" presStyleLbl="sibTrans1D1" presStyleIdx="0" presStyleCnt="5"/>
      <dgm:spPr/>
    </dgm:pt>
    <dgm:pt modelId="{03763BAC-0399-5240-ACF3-3C9474A20BE9}" type="pres">
      <dgm:prSet presAssocID="{52E23095-95AE-5D4A-A761-AC0A32BF8527}" presName="node" presStyleLbl="node1" presStyleIdx="1" presStyleCnt="5" custScaleY="150667">
        <dgm:presLayoutVars>
          <dgm:bulletEnabled val="1"/>
        </dgm:presLayoutVars>
      </dgm:prSet>
      <dgm:spPr/>
    </dgm:pt>
    <dgm:pt modelId="{1F5D8524-0FBC-EA4E-8713-5205384C214E}" type="pres">
      <dgm:prSet presAssocID="{52E23095-95AE-5D4A-A761-AC0A32BF8527}" presName="spNode" presStyleCnt="0"/>
      <dgm:spPr/>
    </dgm:pt>
    <dgm:pt modelId="{66B0D8E1-B669-5743-829F-43D38339CD2F}" type="pres">
      <dgm:prSet presAssocID="{B5F2CBCE-59F4-DC47-A999-E8DF877A6924}" presName="sibTrans" presStyleLbl="sibTrans1D1" presStyleIdx="1" presStyleCnt="5"/>
      <dgm:spPr/>
    </dgm:pt>
    <dgm:pt modelId="{531A8ACE-5000-D54E-A4B5-A0ADF2E04C8C}" type="pres">
      <dgm:prSet presAssocID="{DEEE0B26-8C56-E548-8F6A-7339637AD1A8}" presName="node" presStyleLbl="node1" presStyleIdx="2" presStyleCnt="5" custScaleX="124593" custScaleY="144476">
        <dgm:presLayoutVars>
          <dgm:bulletEnabled val="1"/>
        </dgm:presLayoutVars>
      </dgm:prSet>
      <dgm:spPr/>
    </dgm:pt>
    <dgm:pt modelId="{1F2B177F-797C-4149-8FDE-FEFEB8E3C389}" type="pres">
      <dgm:prSet presAssocID="{DEEE0B26-8C56-E548-8F6A-7339637AD1A8}" presName="spNode" presStyleCnt="0"/>
      <dgm:spPr/>
    </dgm:pt>
    <dgm:pt modelId="{8288BFD3-A05A-B545-89FF-41385D381FBD}" type="pres">
      <dgm:prSet presAssocID="{C2EACA2F-2714-D242-A5BD-826A4F98E937}" presName="sibTrans" presStyleLbl="sibTrans1D1" presStyleIdx="2" presStyleCnt="5"/>
      <dgm:spPr/>
    </dgm:pt>
    <dgm:pt modelId="{CB1B44A3-1C8E-E34A-943B-6CC05637E085}" type="pres">
      <dgm:prSet presAssocID="{4D821943-7DBF-E04F-8FE9-645759A8A622}" presName="node" presStyleLbl="node1" presStyleIdx="3" presStyleCnt="5" custScaleX="137485" custScaleY="149999">
        <dgm:presLayoutVars>
          <dgm:bulletEnabled val="1"/>
        </dgm:presLayoutVars>
      </dgm:prSet>
      <dgm:spPr/>
    </dgm:pt>
    <dgm:pt modelId="{A66A6EBA-2861-5C4F-B073-0600E12D8B7E}" type="pres">
      <dgm:prSet presAssocID="{4D821943-7DBF-E04F-8FE9-645759A8A622}" presName="spNode" presStyleCnt="0"/>
      <dgm:spPr/>
    </dgm:pt>
    <dgm:pt modelId="{4D088CA2-EF2D-8842-938C-B0A57089A463}" type="pres">
      <dgm:prSet presAssocID="{5F6B08D1-586B-6548-AB38-F63F83E4DF96}" presName="sibTrans" presStyleLbl="sibTrans1D1" presStyleIdx="3" presStyleCnt="5"/>
      <dgm:spPr/>
    </dgm:pt>
    <dgm:pt modelId="{C980A7C1-64EE-0041-962A-51C9978DEFE3}" type="pres">
      <dgm:prSet presAssocID="{AF3D4FCA-B88A-4C48-99B1-2F8C2645D6D7}" presName="node" presStyleLbl="node1" presStyleIdx="4" presStyleCnt="5">
        <dgm:presLayoutVars>
          <dgm:bulletEnabled val="1"/>
        </dgm:presLayoutVars>
      </dgm:prSet>
      <dgm:spPr/>
    </dgm:pt>
    <dgm:pt modelId="{42C205FB-B749-DF45-A7D6-55983CC3A83F}" type="pres">
      <dgm:prSet presAssocID="{AF3D4FCA-B88A-4C48-99B1-2F8C2645D6D7}" presName="spNode" presStyleCnt="0"/>
      <dgm:spPr/>
    </dgm:pt>
    <dgm:pt modelId="{AF4C9E74-7C8D-5D48-8075-0D74C45E7E73}" type="pres">
      <dgm:prSet presAssocID="{D9C2A85D-4386-BA46-B77B-158E470C57AF}" presName="sibTrans" presStyleLbl="sibTrans1D1" presStyleIdx="4" presStyleCnt="5"/>
      <dgm:spPr/>
    </dgm:pt>
  </dgm:ptLst>
  <dgm:cxnLst>
    <dgm:cxn modelId="{D3D98014-63A6-1045-8B2C-5EBE9BC1DE0A}" type="presOf" srcId="{4A84C4B8-9221-334C-9701-0FADCA697DA8}" destId="{BB5692B7-ACF9-3E49-A52A-8F8F5F0348B4}" srcOrd="0" destOrd="0" presId="urn:microsoft.com/office/officeart/2005/8/layout/cycle6"/>
    <dgm:cxn modelId="{B2C1951E-70DE-5D47-B4E5-834CA6CD7164}" type="presOf" srcId="{D9C2A85D-4386-BA46-B77B-158E470C57AF}" destId="{AF4C9E74-7C8D-5D48-8075-0D74C45E7E73}" srcOrd="0" destOrd="0" presId="urn:microsoft.com/office/officeart/2005/8/layout/cycle6"/>
    <dgm:cxn modelId="{94CE7827-1A47-3241-ADC5-A2130605BD8F}" type="presOf" srcId="{C2EACA2F-2714-D242-A5BD-826A4F98E937}" destId="{8288BFD3-A05A-B545-89FF-41385D381FBD}" srcOrd="0" destOrd="0" presId="urn:microsoft.com/office/officeart/2005/8/layout/cycle6"/>
    <dgm:cxn modelId="{EE36E22D-2760-BF44-BDEB-61233DC52694}" type="presOf" srcId="{AF3D4FCA-B88A-4C48-99B1-2F8C2645D6D7}" destId="{C980A7C1-64EE-0041-962A-51C9978DEFE3}" srcOrd="0" destOrd="0" presId="urn:microsoft.com/office/officeart/2005/8/layout/cycle6"/>
    <dgm:cxn modelId="{90566E3E-CB83-2D40-B71B-671588919241}" srcId="{4A84C4B8-9221-334C-9701-0FADCA697DA8}" destId="{52E23095-95AE-5D4A-A761-AC0A32BF8527}" srcOrd="1" destOrd="0" parTransId="{452E3BA4-BECB-9842-9AAD-A85E01EC178A}" sibTransId="{B5F2CBCE-59F4-DC47-A999-E8DF877A6924}"/>
    <dgm:cxn modelId="{E0979943-A886-E64D-BA6A-C5EC86C444B8}" srcId="{4A84C4B8-9221-334C-9701-0FADCA697DA8}" destId="{AF3D4FCA-B88A-4C48-99B1-2F8C2645D6D7}" srcOrd="4" destOrd="0" parTransId="{9982928D-380E-074A-8EEE-14AC481451E7}" sibTransId="{D9C2A85D-4386-BA46-B77B-158E470C57AF}"/>
    <dgm:cxn modelId="{4E63B748-51CE-4549-BE15-5570A02EBFE4}" srcId="{4A84C4B8-9221-334C-9701-0FADCA697DA8}" destId="{4D821943-7DBF-E04F-8FE9-645759A8A622}" srcOrd="3" destOrd="0" parTransId="{F41EF982-5E1F-3F49-B4B0-7ACF5E34F3D4}" sibTransId="{5F6B08D1-586B-6548-AB38-F63F83E4DF96}"/>
    <dgm:cxn modelId="{096CAA5D-513C-D543-BEF2-8737E41AB5FC}" type="presOf" srcId="{DEEE0B26-8C56-E548-8F6A-7339637AD1A8}" destId="{531A8ACE-5000-D54E-A4B5-A0ADF2E04C8C}" srcOrd="0" destOrd="0" presId="urn:microsoft.com/office/officeart/2005/8/layout/cycle6"/>
    <dgm:cxn modelId="{FA39D569-67FD-B046-82C5-E7DA11BD88A8}" type="presOf" srcId="{5F6B08D1-586B-6548-AB38-F63F83E4DF96}" destId="{4D088CA2-EF2D-8842-938C-B0A57089A463}" srcOrd="0" destOrd="0" presId="urn:microsoft.com/office/officeart/2005/8/layout/cycle6"/>
    <dgm:cxn modelId="{52BC7876-9C66-514D-B446-DECF6C123908}" type="presOf" srcId="{B5F2CBCE-59F4-DC47-A999-E8DF877A6924}" destId="{66B0D8E1-B669-5743-829F-43D38339CD2F}" srcOrd="0" destOrd="0" presId="urn:microsoft.com/office/officeart/2005/8/layout/cycle6"/>
    <dgm:cxn modelId="{483D3889-1347-1F40-9AF4-0A2202F390DB}" type="presOf" srcId="{52E23095-95AE-5D4A-A761-AC0A32BF8527}" destId="{03763BAC-0399-5240-ACF3-3C9474A20BE9}" srcOrd="0" destOrd="0" presId="urn:microsoft.com/office/officeart/2005/8/layout/cycle6"/>
    <dgm:cxn modelId="{0059AEA4-4CC2-0C4E-B7D4-B2B0C817B3F0}" type="presOf" srcId="{5BFDEE66-66F8-F247-8307-1DFD0A5677E8}" destId="{09AD650D-3FDB-E24B-B022-8FC0D4C0CEC6}" srcOrd="0" destOrd="0" presId="urn:microsoft.com/office/officeart/2005/8/layout/cycle6"/>
    <dgm:cxn modelId="{3EB858C9-5321-0E41-A6BB-A8AE7F6D1733}" srcId="{4A84C4B8-9221-334C-9701-0FADCA697DA8}" destId="{5BFDEE66-66F8-F247-8307-1DFD0A5677E8}" srcOrd="0" destOrd="0" parTransId="{E9A791DA-7266-1445-948D-3AACFEFCD37D}" sibTransId="{D73D7D80-B516-E444-847A-7DC7F3CE442F}"/>
    <dgm:cxn modelId="{EC3E6FD3-0939-0543-8BAA-528F8BDB3758}" type="presOf" srcId="{D73D7D80-B516-E444-847A-7DC7F3CE442F}" destId="{FB5A269B-56B2-A240-863F-3B8C9E1F41F8}" srcOrd="0" destOrd="0" presId="urn:microsoft.com/office/officeart/2005/8/layout/cycle6"/>
    <dgm:cxn modelId="{0EDB90F0-7C19-1145-8992-E1692E1CDEF5}" srcId="{4A84C4B8-9221-334C-9701-0FADCA697DA8}" destId="{DEEE0B26-8C56-E548-8F6A-7339637AD1A8}" srcOrd="2" destOrd="0" parTransId="{A31833EF-41DD-4348-898D-5C545F98BBC2}" sibTransId="{C2EACA2F-2714-D242-A5BD-826A4F98E937}"/>
    <dgm:cxn modelId="{C36E9FFB-8146-5142-A62D-ADD5235BFE7D}" type="presOf" srcId="{4D821943-7DBF-E04F-8FE9-645759A8A622}" destId="{CB1B44A3-1C8E-E34A-943B-6CC05637E085}" srcOrd="0" destOrd="0" presId="urn:microsoft.com/office/officeart/2005/8/layout/cycle6"/>
    <dgm:cxn modelId="{DBD141FB-44F2-B247-97F7-10DB3A1A661F}" type="presParOf" srcId="{BB5692B7-ACF9-3E49-A52A-8F8F5F0348B4}" destId="{09AD650D-3FDB-E24B-B022-8FC0D4C0CEC6}" srcOrd="0" destOrd="0" presId="urn:microsoft.com/office/officeart/2005/8/layout/cycle6"/>
    <dgm:cxn modelId="{2A437477-DA0F-EE40-A6D4-7CB31C34068E}" type="presParOf" srcId="{BB5692B7-ACF9-3E49-A52A-8F8F5F0348B4}" destId="{A516773D-7FDA-3A45-B2EF-D8AFCD7E129C}" srcOrd="1" destOrd="0" presId="urn:microsoft.com/office/officeart/2005/8/layout/cycle6"/>
    <dgm:cxn modelId="{E7A718FB-66BE-5943-8AC2-A0199EA63C41}" type="presParOf" srcId="{BB5692B7-ACF9-3E49-A52A-8F8F5F0348B4}" destId="{FB5A269B-56B2-A240-863F-3B8C9E1F41F8}" srcOrd="2" destOrd="0" presId="urn:microsoft.com/office/officeart/2005/8/layout/cycle6"/>
    <dgm:cxn modelId="{739A5253-A028-7A40-B548-EFC51CB2BE20}" type="presParOf" srcId="{BB5692B7-ACF9-3E49-A52A-8F8F5F0348B4}" destId="{03763BAC-0399-5240-ACF3-3C9474A20BE9}" srcOrd="3" destOrd="0" presId="urn:microsoft.com/office/officeart/2005/8/layout/cycle6"/>
    <dgm:cxn modelId="{118CEAA4-4552-F348-B65E-C23ED8B758D3}" type="presParOf" srcId="{BB5692B7-ACF9-3E49-A52A-8F8F5F0348B4}" destId="{1F5D8524-0FBC-EA4E-8713-5205384C214E}" srcOrd="4" destOrd="0" presId="urn:microsoft.com/office/officeart/2005/8/layout/cycle6"/>
    <dgm:cxn modelId="{5ADDD693-C341-2843-9374-1BDAC8D10B90}" type="presParOf" srcId="{BB5692B7-ACF9-3E49-A52A-8F8F5F0348B4}" destId="{66B0D8E1-B669-5743-829F-43D38339CD2F}" srcOrd="5" destOrd="0" presId="urn:microsoft.com/office/officeart/2005/8/layout/cycle6"/>
    <dgm:cxn modelId="{1F2BE748-A406-4F46-BA64-F707B9B0DFEC}" type="presParOf" srcId="{BB5692B7-ACF9-3E49-A52A-8F8F5F0348B4}" destId="{531A8ACE-5000-D54E-A4B5-A0ADF2E04C8C}" srcOrd="6" destOrd="0" presId="urn:microsoft.com/office/officeart/2005/8/layout/cycle6"/>
    <dgm:cxn modelId="{A82CC31E-6115-884B-822D-DFA592D7C0AD}" type="presParOf" srcId="{BB5692B7-ACF9-3E49-A52A-8F8F5F0348B4}" destId="{1F2B177F-797C-4149-8FDE-FEFEB8E3C389}" srcOrd="7" destOrd="0" presId="urn:microsoft.com/office/officeart/2005/8/layout/cycle6"/>
    <dgm:cxn modelId="{C51FC302-5C1F-C641-B7E2-68B5027DF96D}" type="presParOf" srcId="{BB5692B7-ACF9-3E49-A52A-8F8F5F0348B4}" destId="{8288BFD3-A05A-B545-89FF-41385D381FBD}" srcOrd="8" destOrd="0" presId="urn:microsoft.com/office/officeart/2005/8/layout/cycle6"/>
    <dgm:cxn modelId="{FFB20E1A-61E1-8F40-AC5E-C4611AAF0169}" type="presParOf" srcId="{BB5692B7-ACF9-3E49-A52A-8F8F5F0348B4}" destId="{CB1B44A3-1C8E-E34A-943B-6CC05637E085}" srcOrd="9" destOrd="0" presId="urn:microsoft.com/office/officeart/2005/8/layout/cycle6"/>
    <dgm:cxn modelId="{0C32207B-E6FF-1B4B-932E-DC82D1D9EF62}" type="presParOf" srcId="{BB5692B7-ACF9-3E49-A52A-8F8F5F0348B4}" destId="{A66A6EBA-2861-5C4F-B073-0600E12D8B7E}" srcOrd="10" destOrd="0" presId="urn:microsoft.com/office/officeart/2005/8/layout/cycle6"/>
    <dgm:cxn modelId="{6DEC4637-3CD1-D34D-AF3C-0F477CCED939}" type="presParOf" srcId="{BB5692B7-ACF9-3E49-A52A-8F8F5F0348B4}" destId="{4D088CA2-EF2D-8842-938C-B0A57089A463}" srcOrd="11" destOrd="0" presId="urn:microsoft.com/office/officeart/2005/8/layout/cycle6"/>
    <dgm:cxn modelId="{0B4A2D89-3BA4-6242-9D5F-D846B4FDAEFE}" type="presParOf" srcId="{BB5692B7-ACF9-3E49-A52A-8F8F5F0348B4}" destId="{C980A7C1-64EE-0041-962A-51C9978DEFE3}" srcOrd="12" destOrd="0" presId="urn:microsoft.com/office/officeart/2005/8/layout/cycle6"/>
    <dgm:cxn modelId="{A3140C60-0476-A14C-A5E9-2CBB7E50AAED}" type="presParOf" srcId="{BB5692B7-ACF9-3E49-A52A-8F8F5F0348B4}" destId="{42C205FB-B749-DF45-A7D6-55983CC3A83F}" srcOrd="13" destOrd="0" presId="urn:microsoft.com/office/officeart/2005/8/layout/cycle6"/>
    <dgm:cxn modelId="{6122F0A7-2108-764C-996A-036C78797B9F}" type="presParOf" srcId="{BB5692B7-ACF9-3E49-A52A-8F8F5F0348B4}" destId="{AF4C9E74-7C8D-5D48-8075-0D74C45E7E7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FDF8A-5E73-E546-8FA1-0A8675AB5280}">
      <dsp:nvSpPr>
        <dsp:cNvPr id="0" name=""/>
        <dsp:cNvSpPr/>
      </dsp:nvSpPr>
      <dsp:spPr>
        <a:xfrm>
          <a:off x="0" y="2623"/>
          <a:ext cx="7543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28F57-3C8E-A54B-8CCF-742B28555C82}">
      <dsp:nvSpPr>
        <dsp:cNvPr id="0" name=""/>
        <dsp:cNvSpPr/>
      </dsp:nvSpPr>
      <dsp:spPr>
        <a:xfrm>
          <a:off x="0" y="2623"/>
          <a:ext cx="7543800" cy="938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Literacy : The literacy rate among Muslims is the lowest as compared to other communities (</a:t>
          </a:r>
          <a:r>
            <a:rPr lang="en-GB" sz="1700" kern="1200" dirty="0" err="1"/>
            <a:t>GoI</a:t>
          </a:r>
          <a:r>
            <a:rPr lang="en-GB" sz="1700" kern="1200" dirty="0"/>
            <a:t>, 2007). </a:t>
          </a:r>
          <a:endParaRPr lang="en-US" sz="1700" kern="1200" dirty="0"/>
        </a:p>
      </dsp:txBody>
      <dsp:txXfrm>
        <a:off x="0" y="2623"/>
        <a:ext cx="7543800" cy="938025"/>
      </dsp:txXfrm>
    </dsp:sp>
    <dsp:sp modelId="{1C390C1C-1522-AA49-9897-5B3A251206B4}">
      <dsp:nvSpPr>
        <dsp:cNvPr id="0" name=""/>
        <dsp:cNvSpPr/>
      </dsp:nvSpPr>
      <dsp:spPr>
        <a:xfrm>
          <a:off x="0" y="940648"/>
          <a:ext cx="7543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C5CDC-C63D-C240-86F6-0EBB2D06F55A}">
      <dsp:nvSpPr>
        <dsp:cNvPr id="0" name=""/>
        <dsp:cNvSpPr/>
      </dsp:nvSpPr>
      <dsp:spPr>
        <a:xfrm>
          <a:off x="0" y="940648"/>
          <a:ext cx="7543800" cy="938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High percentage of children (15%) who have never attended school (GoI, 2014) and the lowest mean years of schooling (GoI, 2006). </a:t>
          </a:r>
          <a:endParaRPr lang="en-US" sz="1700" kern="1200"/>
        </a:p>
      </dsp:txBody>
      <dsp:txXfrm>
        <a:off x="0" y="940648"/>
        <a:ext cx="7543800" cy="938025"/>
      </dsp:txXfrm>
    </dsp:sp>
    <dsp:sp modelId="{2F113E7E-75AF-DD4B-A797-8810E9D0211D}">
      <dsp:nvSpPr>
        <dsp:cNvPr id="0" name=""/>
        <dsp:cNvSpPr/>
      </dsp:nvSpPr>
      <dsp:spPr>
        <a:xfrm>
          <a:off x="0" y="1878674"/>
          <a:ext cx="75438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8D8AD-881F-D842-B907-010C595C2CB2}">
      <dsp:nvSpPr>
        <dsp:cNvPr id="0" name=""/>
        <dsp:cNvSpPr/>
      </dsp:nvSpPr>
      <dsp:spPr>
        <a:xfrm>
          <a:off x="0" y="1878674"/>
          <a:ext cx="7536433" cy="1736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Drop Outs : High dropouts beginning at a young age of 10 years, as compared to other socio-religious communities (</a:t>
          </a:r>
          <a:r>
            <a:rPr lang="en-GB" sz="1700" kern="1200" dirty="0" err="1"/>
            <a:t>GoI</a:t>
          </a:r>
          <a:r>
            <a:rPr lang="en-GB" sz="1700" kern="1200" dirty="0"/>
            <a:t>, 2014, NSSO 75</a:t>
          </a:r>
          <a:r>
            <a:rPr lang="en-GB" sz="1700" kern="1200" baseline="30000" dirty="0"/>
            <a:t>th</a:t>
          </a:r>
          <a:r>
            <a:rPr lang="en-GB" sz="1700" kern="1200" dirty="0"/>
            <a:t> Round , 2017-18 )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The rate of dropouts increases with the increase in the level of education resulting in the low presence of Muslims at higher levels of education as compared to other socio-religious communities (</a:t>
          </a:r>
          <a:r>
            <a:rPr lang="en-GB" sz="1700" kern="1200" dirty="0" err="1"/>
            <a:t>GoI</a:t>
          </a:r>
          <a:r>
            <a:rPr lang="en-GB" sz="1700" kern="1200" dirty="0"/>
            <a:t>, 2014).</a:t>
          </a:r>
          <a:r>
            <a:rPr lang="en-IN" sz="1700" kern="1200" dirty="0"/>
            <a:t> </a:t>
          </a:r>
          <a:endParaRPr lang="en-US" sz="1700" kern="1200" dirty="0"/>
        </a:p>
      </dsp:txBody>
      <dsp:txXfrm>
        <a:off x="0" y="1878674"/>
        <a:ext cx="7536433" cy="1736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B577C5-4668-D74B-8C7E-88DAF4D6A31A}">
      <dsp:nvSpPr>
        <dsp:cNvPr id="0" name=""/>
        <dsp:cNvSpPr/>
      </dsp:nvSpPr>
      <dsp:spPr>
        <a:xfrm>
          <a:off x="0" y="660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AFC37-BAEE-9E4E-A769-719F305B509D}">
      <dsp:nvSpPr>
        <dsp:cNvPr id="0" name=""/>
        <dsp:cNvSpPr/>
      </dsp:nvSpPr>
      <dsp:spPr>
        <a:xfrm>
          <a:off x="0" y="660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Central Universities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8.41 to 8.24% </a:t>
          </a:r>
          <a:endParaRPr lang="en-GB" sz="1500" kern="1200" dirty="0">
            <a:latin typeface="+mn-lt"/>
          </a:endParaRPr>
        </a:p>
      </dsp:txBody>
      <dsp:txXfrm>
        <a:off x="0" y="660"/>
        <a:ext cx="3856434" cy="600633"/>
      </dsp:txXfrm>
    </dsp:sp>
    <dsp:sp modelId="{9A88F7AF-AABB-D745-B2D4-082D0D008C3E}">
      <dsp:nvSpPr>
        <dsp:cNvPr id="0" name=""/>
        <dsp:cNvSpPr/>
      </dsp:nvSpPr>
      <dsp:spPr>
        <a:xfrm>
          <a:off x="0" y="601293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31683-86BE-BF45-BB2F-6DC8BEF017D5}">
      <dsp:nvSpPr>
        <dsp:cNvPr id="0" name=""/>
        <dsp:cNvSpPr/>
      </dsp:nvSpPr>
      <dsp:spPr>
        <a:xfrm>
          <a:off x="0" y="601293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Institutions of national importance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1.92 to 1.87%</a:t>
          </a:r>
          <a:endParaRPr lang="en-GB" sz="1500" kern="1200" dirty="0">
            <a:latin typeface="+mn-lt"/>
          </a:endParaRPr>
        </a:p>
      </dsp:txBody>
      <dsp:txXfrm>
        <a:off x="0" y="601293"/>
        <a:ext cx="3856434" cy="600633"/>
      </dsp:txXfrm>
    </dsp:sp>
    <dsp:sp modelId="{FABF5F56-0B7C-AE42-8960-8F00D9983002}">
      <dsp:nvSpPr>
        <dsp:cNvPr id="0" name=""/>
        <dsp:cNvSpPr/>
      </dsp:nvSpPr>
      <dsp:spPr>
        <a:xfrm>
          <a:off x="0" y="1201927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C24EA-4A8D-784E-9750-7ED45EEB68D4}">
      <dsp:nvSpPr>
        <dsp:cNvPr id="0" name=""/>
        <dsp:cNvSpPr/>
      </dsp:nvSpPr>
      <dsp:spPr>
        <a:xfrm>
          <a:off x="0" y="1201927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Public-funded state universities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5.29 to 4.30%  </a:t>
          </a:r>
          <a:endParaRPr lang="en-GB" sz="1500" kern="1200" dirty="0">
            <a:latin typeface="+mn-lt"/>
          </a:endParaRPr>
        </a:p>
      </dsp:txBody>
      <dsp:txXfrm>
        <a:off x="0" y="1201927"/>
        <a:ext cx="3856434" cy="600633"/>
      </dsp:txXfrm>
    </dsp:sp>
    <dsp:sp modelId="{1BF33C50-FC62-494D-BFA4-EACAEE54E53F}">
      <dsp:nvSpPr>
        <dsp:cNvPr id="0" name=""/>
        <dsp:cNvSpPr/>
      </dsp:nvSpPr>
      <dsp:spPr>
        <a:xfrm>
          <a:off x="0" y="1802561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14AE1-1912-CD45-92AE-F2DAEA1A98EF}">
      <dsp:nvSpPr>
        <dsp:cNvPr id="0" name=""/>
        <dsp:cNvSpPr/>
      </dsp:nvSpPr>
      <dsp:spPr>
        <a:xfrm>
          <a:off x="0" y="1802561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Self-financed private universities 4.25 to 3.87% </a:t>
          </a:r>
          <a:endParaRPr lang="en-GB" sz="1500" kern="1200" dirty="0">
            <a:latin typeface="+mn-lt"/>
          </a:endParaRPr>
        </a:p>
      </dsp:txBody>
      <dsp:txXfrm>
        <a:off x="0" y="1802561"/>
        <a:ext cx="3856434" cy="600633"/>
      </dsp:txXfrm>
    </dsp:sp>
    <dsp:sp modelId="{406591A0-EDB8-B249-8055-335B94D0DFC4}">
      <dsp:nvSpPr>
        <dsp:cNvPr id="0" name=""/>
        <dsp:cNvSpPr/>
      </dsp:nvSpPr>
      <dsp:spPr>
        <a:xfrm>
          <a:off x="0" y="2403195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A1B82-90D5-C947-B587-DE4AA93B76E0}">
      <dsp:nvSpPr>
        <dsp:cNvPr id="0" name=""/>
        <dsp:cNvSpPr/>
      </dsp:nvSpPr>
      <dsp:spPr>
        <a:xfrm>
          <a:off x="0" y="2403195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Government deemed universities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1.10 to 1.03%</a:t>
          </a:r>
          <a:endParaRPr lang="en-GB" sz="1500" kern="1200" dirty="0">
            <a:latin typeface="+mn-lt"/>
          </a:endParaRPr>
        </a:p>
      </dsp:txBody>
      <dsp:txXfrm>
        <a:off x="0" y="2403195"/>
        <a:ext cx="3856434" cy="600633"/>
      </dsp:txXfrm>
    </dsp:sp>
    <dsp:sp modelId="{90083B9C-6A2B-D841-9019-23C53761F75B}">
      <dsp:nvSpPr>
        <dsp:cNvPr id="0" name=""/>
        <dsp:cNvSpPr/>
      </dsp:nvSpPr>
      <dsp:spPr>
        <a:xfrm>
          <a:off x="0" y="3003829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4492BB-86F6-C548-B93E-0416F30D3A30}">
      <dsp:nvSpPr>
        <dsp:cNvPr id="0" name=""/>
        <dsp:cNvSpPr/>
      </dsp:nvSpPr>
      <dsp:spPr>
        <a:xfrm>
          <a:off x="0" y="3003829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Government-aided deemed universities 14.55 to 11.84%</a:t>
          </a:r>
          <a:endParaRPr lang="en-US" sz="1500" kern="1200" dirty="0">
            <a:latin typeface="+mn-lt"/>
          </a:endParaRPr>
        </a:p>
      </dsp:txBody>
      <dsp:txXfrm>
        <a:off x="0" y="3003829"/>
        <a:ext cx="3856434" cy="600633"/>
      </dsp:txXfrm>
    </dsp:sp>
    <dsp:sp modelId="{FF21931E-698C-B74D-8109-66A4EE9DE6CB}">
      <dsp:nvSpPr>
        <dsp:cNvPr id="0" name=""/>
        <dsp:cNvSpPr/>
      </dsp:nvSpPr>
      <dsp:spPr>
        <a:xfrm>
          <a:off x="0" y="3604463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07B1C-3C88-3D4A-8C06-4429ACC4E7D0}">
      <dsp:nvSpPr>
        <dsp:cNvPr id="0" name=""/>
        <dsp:cNvSpPr/>
      </dsp:nvSpPr>
      <dsp:spPr>
        <a:xfrm>
          <a:off x="0" y="3604463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Self-financed private deemed universities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3.47 to 3.04%</a:t>
          </a:r>
          <a:endParaRPr lang="en-US" sz="1500" kern="1200" dirty="0">
            <a:latin typeface="+mn-lt"/>
          </a:endParaRPr>
        </a:p>
      </dsp:txBody>
      <dsp:txXfrm>
        <a:off x="0" y="3604463"/>
        <a:ext cx="3856434" cy="600633"/>
      </dsp:txXfrm>
    </dsp:sp>
    <dsp:sp modelId="{762EC0A5-D151-3D4D-8A9F-D4E305860879}">
      <dsp:nvSpPr>
        <dsp:cNvPr id="0" name=""/>
        <dsp:cNvSpPr/>
      </dsp:nvSpPr>
      <dsp:spPr>
        <a:xfrm>
          <a:off x="0" y="4205097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B1D53-50D5-CE48-82A3-8C40F0CDD9F8}">
      <dsp:nvSpPr>
        <dsp:cNvPr id="0" name=""/>
        <dsp:cNvSpPr/>
      </dsp:nvSpPr>
      <dsp:spPr>
        <a:xfrm>
          <a:off x="0" y="4205097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Colleges of central universities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4.68 to 3.58%  </a:t>
          </a:r>
          <a:endParaRPr lang="en-US" sz="1500" kern="1200" dirty="0">
            <a:latin typeface="+mn-lt"/>
          </a:endParaRPr>
        </a:p>
      </dsp:txBody>
      <dsp:txXfrm>
        <a:off x="0" y="4205097"/>
        <a:ext cx="3856434" cy="600633"/>
      </dsp:txXfrm>
    </dsp:sp>
    <dsp:sp modelId="{6ECF1B3B-4552-AF41-B216-7A1BB100856F}">
      <dsp:nvSpPr>
        <dsp:cNvPr id="0" name=""/>
        <dsp:cNvSpPr/>
      </dsp:nvSpPr>
      <dsp:spPr>
        <a:xfrm>
          <a:off x="0" y="4805731"/>
          <a:ext cx="38564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C7DED-3541-4240-99DE-A4B13BED9BE2}">
      <dsp:nvSpPr>
        <dsp:cNvPr id="0" name=""/>
        <dsp:cNvSpPr/>
      </dsp:nvSpPr>
      <dsp:spPr>
        <a:xfrm>
          <a:off x="0" y="4805731"/>
          <a:ext cx="3856434" cy="600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IN" sz="15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Colleges of state universities from 6.05 to 5.09%</a:t>
          </a:r>
          <a:endParaRPr lang="en-US" sz="1500" kern="1200" dirty="0">
            <a:latin typeface="+mn-lt"/>
          </a:endParaRPr>
        </a:p>
      </dsp:txBody>
      <dsp:txXfrm>
        <a:off x="0" y="4805731"/>
        <a:ext cx="3856434" cy="600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8398D-5D68-CC4B-A17C-045901E8E82B}">
      <dsp:nvSpPr>
        <dsp:cNvPr id="0" name=""/>
        <dsp:cNvSpPr/>
      </dsp:nvSpPr>
      <dsp:spPr>
        <a:xfrm>
          <a:off x="0" y="45867"/>
          <a:ext cx="7543800" cy="1119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 Inability to access Dominant Social Networks  </a:t>
          </a:r>
        </a:p>
      </dsp:txBody>
      <dsp:txXfrm>
        <a:off x="54659" y="100526"/>
        <a:ext cx="7434482" cy="1010372"/>
      </dsp:txXfrm>
    </dsp:sp>
    <dsp:sp modelId="{BD986C89-6E65-8E44-905C-C0599600953C}">
      <dsp:nvSpPr>
        <dsp:cNvPr id="0" name=""/>
        <dsp:cNvSpPr/>
      </dsp:nvSpPr>
      <dsp:spPr>
        <a:xfrm>
          <a:off x="0" y="1249077"/>
          <a:ext cx="7543800" cy="1119690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‘Minority Tag’ : Construct of being a Minority Institution </a:t>
          </a:r>
        </a:p>
      </dsp:txBody>
      <dsp:txXfrm>
        <a:off x="54659" y="1303736"/>
        <a:ext cx="7434482" cy="1010372"/>
      </dsp:txXfrm>
    </dsp:sp>
    <dsp:sp modelId="{EE907D9A-BA0B-4148-938F-A4EA994EBD1A}">
      <dsp:nvSpPr>
        <dsp:cNvPr id="0" name=""/>
        <dsp:cNvSpPr/>
      </dsp:nvSpPr>
      <dsp:spPr>
        <a:xfrm>
          <a:off x="0" y="2452287"/>
          <a:ext cx="7543800" cy="111969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Wider Political processes marked by Rise of right-wing forces </a:t>
          </a:r>
        </a:p>
      </dsp:txBody>
      <dsp:txXfrm>
        <a:off x="54659" y="2506946"/>
        <a:ext cx="7434482" cy="10103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99458-1C7F-0441-A71A-0EB8FE682417}">
      <dsp:nvSpPr>
        <dsp:cNvPr id="0" name=""/>
        <dsp:cNvSpPr/>
      </dsp:nvSpPr>
      <dsp:spPr>
        <a:xfrm rot="16200000">
          <a:off x="715" y="133784"/>
          <a:ext cx="3783731" cy="3783731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Concerns regarding safety , discrimination leads Muslims to only limit (self-confine) themselves to minority institutions </a:t>
          </a:r>
        </a:p>
      </dsp:txBody>
      <dsp:txXfrm rot="5400000">
        <a:off x="716" y="1079716"/>
        <a:ext cx="3121578" cy="1891865"/>
      </dsp:txXfrm>
    </dsp:sp>
    <dsp:sp modelId="{98A3D1B1-2C73-464C-887F-834EF186F63C}">
      <dsp:nvSpPr>
        <dsp:cNvPr id="0" name=""/>
        <dsp:cNvSpPr/>
      </dsp:nvSpPr>
      <dsp:spPr>
        <a:xfrm rot="5400000">
          <a:off x="3988668" y="158847"/>
          <a:ext cx="3783731" cy="3783731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Processes  that restrict social mobility  to ‘Good Jobs’ (high status  and/or salary jobs) </a:t>
          </a:r>
        </a:p>
      </dsp:txBody>
      <dsp:txXfrm rot="-5400000">
        <a:off x="4650822" y="1104780"/>
        <a:ext cx="3121578" cy="18918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D650D-3FDB-E24B-B022-8FC0D4C0CEC6}">
      <dsp:nvSpPr>
        <dsp:cNvPr id="0" name=""/>
        <dsp:cNvSpPr/>
      </dsp:nvSpPr>
      <dsp:spPr>
        <a:xfrm>
          <a:off x="3223823" y="-104539"/>
          <a:ext cx="1797611" cy="11684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+mn-lt"/>
            </a:rPr>
            <a:t>Educational Disadvantage of Muslims </a:t>
          </a:r>
        </a:p>
      </dsp:txBody>
      <dsp:txXfrm>
        <a:off x="3280862" y="-47500"/>
        <a:ext cx="1683533" cy="1054369"/>
      </dsp:txXfrm>
    </dsp:sp>
    <dsp:sp modelId="{FB5A269B-56B2-A240-863F-3B8C9E1F41F8}">
      <dsp:nvSpPr>
        <dsp:cNvPr id="0" name=""/>
        <dsp:cNvSpPr/>
      </dsp:nvSpPr>
      <dsp:spPr>
        <a:xfrm>
          <a:off x="1788544" y="479684"/>
          <a:ext cx="4668169" cy="4668169"/>
        </a:xfrm>
        <a:custGeom>
          <a:avLst/>
          <a:gdLst/>
          <a:ahLst/>
          <a:cxnLst/>
          <a:rect l="0" t="0" r="0" b="0"/>
          <a:pathLst>
            <a:path>
              <a:moveTo>
                <a:pt x="3241849" y="183755"/>
              </a:moveTo>
              <a:arcTo wR="2334084" hR="2334084" stAng="17573227" swAng="141295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63BAC-0399-5240-ACF3-3C9474A20BE9}">
      <dsp:nvSpPr>
        <dsp:cNvPr id="0" name=""/>
        <dsp:cNvSpPr/>
      </dsp:nvSpPr>
      <dsp:spPr>
        <a:xfrm>
          <a:off x="5443670" y="1212265"/>
          <a:ext cx="1797611" cy="17604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Policy Emphasis on religious and cultural factors as explaining educational backwardness of Muslims</a:t>
          </a:r>
          <a:endParaRPr lang="en-GB" sz="1400" kern="1200" dirty="0">
            <a:latin typeface="+mn-lt"/>
          </a:endParaRPr>
        </a:p>
      </dsp:txBody>
      <dsp:txXfrm>
        <a:off x="5529609" y="1298204"/>
        <a:ext cx="1625733" cy="1588586"/>
      </dsp:txXfrm>
    </dsp:sp>
    <dsp:sp modelId="{66B0D8E1-B669-5743-829F-43D38339CD2F}">
      <dsp:nvSpPr>
        <dsp:cNvPr id="0" name=""/>
        <dsp:cNvSpPr/>
      </dsp:nvSpPr>
      <dsp:spPr>
        <a:xfrm>
          <a:off x="1788544" y="479684"/>
          <a:ext cx="4668169" cy="4668169"/>
        </a:xfrm>
        <a:custGeom>
          <a:avLst/>
          <a:gdLst/>
          <a:ahLst/>
          <a:cxnLst/>
          <a:rect l="0" t="0" r="0" b="0"/>
          <a:pathLst>
            <a:path>
              <a:moveTo>
                <a:pt x="4662107" y="2502198"/>
              </a:moveTo>
              <a:arcTo wR="2334084" hR="2334084" stAng="247820" swAng="133325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A8ACE-5000-D54E-A4B5-A0ADF2E04C8C}">
      <dsp:nvSpPr>
        <dsp:cNvPr id="0" name=""/>
        <dsp:cNvSpPr/>
      </dsp:nvSpPr>
      <dsp:spPr>
        <a:xfrm>
          <a:off x="4374721" y="3858020"/>
          <a:ext cx="2239697" cy="16881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Low investment in expanding  Greater Access of Muslim students to Mainstream Educational  options </a:t>
          </a:r>
          <a:endParaRPr lang="en-GB" sz="1400" kern="1200" dirty="0">
            <a:latin typeface="+mn-lt"/>
          </a:endParaRPr>
        </a:p>
      </dsp:txBody>
      <dsp:txXfrm>
        <a:off x="4457129" y="3940428"/>
        <a:ext cx="2074881" cy="1523310"/>
      </dsp:txXfrm>
    </dsp:sp>
    <dsp:sp modelId="{8288BFD3-A05A-B545-89FF-41385D381FBD}">
      <dsp:nvSpPr>
        <dsp:cNvPr id="0" name=""/>
        <dsp:cNvSpPr/>
      </dsp:nvSpPr>
      <dsp:spPr>
        <a:xfrm>
          <a:off x="1788544" y="479684"/>
          <a:ext cx="4668169" cy="4668169"/>
        </a:xfrm>
        <a:custGeom>
          <a:avLst/>
          <a:gdLst/>
          <a:ahLst/>
          <a:cxnLst/>
          <a:rect l="0" t="0" r="0" b="0"/>
          <a:pathLst>
            <a:path>
              <a:moveTo>
                <a:pt x="2582314" y="4654932"/>
              </a:moveTo>
              <a:arcTo wR="2334084" hR="2334084" stAng="5033703" swAng="5613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B44A3-1C8E-E34A-943B-6CC05637E085}">
      <dsp:nvSpPr>
        <dsp:cNvPr id="0" name=""/>
        <dsp:cNvSpPr/>
      </dsp:nvSpPr>
      <dsp:spPr>
        <a:xfrm>
          <a:off x="1514965" y="3825753"/>
          <a:ext cx="2471446" cy="17526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N" sz="14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Reducing responsibility of education of Muslims to minority educational institutions </a:t>
          </a:r>
          <a:endParaRPr lang="en-GB" sz="1400" kern="1200" dirty="0">
            <a:latin typeface="+mn-lt"/>
          </a:endParaRPr>
        </a:p>
      </dsp:txBody>
      <dsp:txXfrm>
        <a:off x="1600523" y="3911311"/>
        <a:ext cx="2300330" cy="1581543"/>
      </dsp:txXfrm>
    </dsp:sp>
    <dsp:sp modelId="{4D088CA2-EF2D-8842-938C-B0A57089A463}">
      <dsp:nvSpPr>
        <dsp:cNvPr id="0" name=""/>
        <dsp:cNvSpPr/>
      </dsp:nvSpPr>
      <dsp:spPr>
        <a:xfrm>
          <a:off x="1788544" y="479684"/>
          <a:ext cx="4668169" cy="4668169"/>
        </a:xfrm>
        <a:custGeom>
          <a:avLst/>
          <a:gdLst/>
          <a:ahLst/>
          <a:cxnLst/>
          <a:rect l="0" t="0" r="0" b="0"/>
          <a:pathLst>
            <a:path>
              <a:moveTo>
                <a:pt x="225740" y="3335503"/>
              </a:moveTo>
              <a:arcTo wR="2334084" hR="2334084" stAng="9275597" swAng="170912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0A7C1-64EE-0041-962A-51C9978DEFE3}">
      <dsp:nvSpPr>
        <dsp:cNvPr id="0" name=""/>
        <dsp:cNvSpPr/>
      </dsp:nvSpPr>
      <dsp:spPr>
        <a:xfrm>
          <a:off x="1003977" y="1508273"/>
          <a:ext cx="1797611" cy="11684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+mn-lt"/>
            </a:rPr>
            <a:t>Exclusionary Inclusion in MEI’s </a:t>
          </a:r>
        </a:p>
      </dsp:txBody>
      <dsp:txXfrm>
        <a:off x="1061016" y="1565312"/>
        <a:ext cx="1683533" cy="1054369"/>
      </dsp:txXfrm>
    </dsp:sp>
    <dsp:sp modelId="{AF4C9E74-7C8D-5D48-8075-0D74C45E7E73}">
      <dsp:nvSpPr>
        <dsp:cNvPr id="0" name=""/>
        <dsp:cNvSpPr/>
      </dsp:nvSpPr>
      <dsp:spPr>
        <a:xfrm>
          <a:off x="1788544" y="479684"/>
          <a:ext cx="4668169" cy="4668169"/>
        </a:xfrm>
        <a:custGeom>
          <a:avLst/>
          <a:gdLst/>
          <a:ahLst/>
          <a:cxnLst/>
          <a:rect l="0" t="0" r="0" b="0"/>
          <a:pathLst>
            <a:path>
              <a:moveTo>
                <a:pt x="406760" y="1017509"/>
              </a:moveTo>
              <a:arcTo wR="2334084" hR="2334084" stAng="12860243" swAng="19611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1306E-63E0-E742-874B-248F59E4E76E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24851-EB85-BB44-BAE6-401564D1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36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time trend of literacy levels amongst different communities clearly indicates that the educational gap between Muslims and other communities has sharply increased, especially after the 1980s (</a:t>
            </a:r>
            <a:r>
              <a:rPr lang="en-GB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GoI</a:t>
            </a:r>
            <a:r>
              <a: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2006). 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Muslim community also has the largest number of nowhere children, i.e. children neither attending an educational institution nor part of labour force. 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224851-EB85-BB44-BAE6-401564D127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41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IN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decline in enrolment of Muslim students by 8 per cent from 2019-20 (1,79,147 students) stands in stark contrast to other groups whose enrolment in higher education has increased such as Dalits (4.2%), Adivasis  (11.9%)and OBCs  (4%) as compared to 2019-20. 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20-21 All India Survey of Higher Education (AISHE) highlighted that in all these 149 Institutions of National Importance (such as IIT, IIM, AIIMS, NIIT ) the share of Muslims is at the bottom  with 1.9% ( </a:t>
            </a:r>
            <a:r>
              <a:rPr lang="en-IN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viasvais</a:t>
            </a:r>
            <a:r>
              <a:rPr lang="en-IN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 and ST students was 13.1% and 6.1%). 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224851-EB85-BB44-BAE6-401564D127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2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224851-EB85-BB44-BAE6-401564D1277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79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The Pre-matric, Post-matric and Merit-cum-Means scholarship have poor coverage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224851-EB85-BB44-BAE6-401564D1277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6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0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3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3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3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5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1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2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1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1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3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8C351D-78CF-9040-8B85-394AA083634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43FEB2B-B7AE-F848-95BB-29D1A6FD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7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microsoft.com/office/2007/relationships/hdphoto" Target="../media/hdphoto1.wdp"/><Relationship Id="rId7" Type="http://schemas.openxmlformats.org/officeDocument/2006/relationships/diagramLayout" Target="../diagrams/layou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3.xml"/><Relationship Id="rId5" Type="http://schemas.microsoft.com/office/2007/relationships/hdphoto" Target="../media/hdphoto2.wdp"/><Relationship Id="rId10" Type="http://schemas.microsoft.com/office/2007/relationships/diagramDrawing" Target="../diagrams/drawing3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2.wdp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7.pn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microsoft.com/office/2007/relationships/diagramDrawing" Target="../diagrams/drawing2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2.xml"/><Relationship Id="rId4" Type="http://schemas.microsoft.com/office/2007/relationships/hdphoto" Target="../media/hdphoto3.wdp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8670" y="643468"/>
            <a:ext cx="7475220" cy="3592432"/>
          </a:xfrm>
        </p:spPr>
        <p:txBody>
          <a:bodyPr>
            <a:normAutofit/>
          </a:bodyPr>
          <a:lstStyle/>
          <a:p>
            <a:br>
              <a:rPr lang="en-US" sz="5000" dirty="0"/>
            </a:br>
            <a:r>
              <a:rPr lang="en-US" sz="5000" dirty="0"/>
              <a:t> </a:t>
            </a:r>
            <a:br>
              <a:rPr lang="en-US" sz="5000" dirty="0"/>
            </a:br>
            <a:r>
              <a:rPr lang="en-US" sz="5000" dirty="0">
                <a:solidFill>
                  <a:schemeClr val="tx1"/>
                </a:solidFill>
              </a:rPr>
              <a:t>Education and Exclusion ? Muslim Minority Educational Institutions in India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9144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02386" y="4913336"/>
            <a:ext cx="5918454" cy="1069848"/>
          </a:xfrm>
        </p:spPr>
        <p:txBody>
          <a:bodyPr>
            <a:normAutofit/>
          </a:bodyPr>
          <a:lstStyle/>
          <a:p>
            <a:r>
              <a:rPr lang="en-US" sz="1500" dirty="0"/>
              <a:t>Dr. Hem </a:t>
            </a:r>
            <a:r>
              <a:rPr lang="en-US" sz="1500" dirty="0" err="1"/>
              <a:t>Borker</a:t>
            </a:r>
            <a:endParaRPr lang="en-US" sz="1500" dirty="0"/>
          </a:p>
          <a:p>
            <a:r>
              <a:rPr lang="en-US" sz="1500" dirty="0"/>
              <a:t>Jamia </a:t>
            </a:r>
            <a:r>
              <a:rPr lang="en-US" sz="1500" dirty="0" err="1"/>
              <a:t>Millia</a:t>
            </a:r>
            <a:r>
              <a:rPr lang="en-US" sz="1500" dirty="0"/>
              <a:t> Islamia </a:t>
            </a:r>
          </a:p>
          <a:p>
            <a:r>
              <a:rPr lang="en-US" sz="1500" dirty="0"/>
              <a:t>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84192" y="5111496"/>
            <a:ext cx="810678" cy="1080902"/>
            <a:chOff x="10245590" y="5111496"/>
            <a:chExt cx="1080904" cy="108090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66114" y="10984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93675" y="20252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F85E0883-9001-4D4E-9C91-E8D165DAF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4AEEF45-F5C8-4322-9C98-33BB7A5A2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5E4386-A445-455A-91C4-16DE5DA9F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6373F3A-0BB2-5444-9500-64C804D33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>
                <a:cs typeface="Cavolini" panose="03000502040302020204" pitchFamily="66" charset="0"/>
              </a:rPr>
              <a:t>Education to careers : ‘Aspiration Caps’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2013293"/>
            <a:ext cx="75438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E50EFAA-427F-1A7C-3D57-FF25E89A88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8592620"/>
              </p:ext>
            </p:extLst>
          </p:nvPr>
        </p:nvGraphicFramePr>
        <p:xfrm>
          <a:off x="802481" y="2385390"/>
          <a:ext cx="75438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8715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8D421-AF4D-0DDF-4D07-DDC204B9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sz="2600" b="1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Cavolini" panose="03000502040302020204" pitchFamily="66" charset="0"/>
                <a:ea typeface="MS Mincho" panose="02020609040205080304" pitchFamily="49" charset="-128"/>
                <a:cs typeface="Cavolini" panose="03000502040302020204" pitchFamily="66" charset="0"/>
              </a:rPr>
              <a:t>Stepping Outside the ‘Bubble’</a:t>
            </a:r>
            <a:br>
              <a:rPr lang="en-IN" sz="26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9D0D-1301-5FD7-4CCC-B4EAB18A0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00" b="1" dirty="0">
                <a:ln>
                  <a:noFill/>
                </a:ln>
                <a:solidFill>
                  <a:srgbClr val="C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Inability to Access dominant Social Network </a:t>
            </a:r>
          </a:p>
          <a:p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Unemployment is bad everywhere, that’s why it’s a national election issue but things </a:t>
            </a:r>
            <a:r>
              <a:rPr lang="en-US" sz="1900" dirty="0"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have </a:t>
            </a: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become </a:t>
            </a:r>
            <a:r>
              <a:rPr lang="en-US" sz="1900" b="1" i="1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really bad </a:t>
            </a: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for Muslim institutions… placement  this year it is not even 30%. This 30 number is also owing to our Alumni network. </a:t>
            </a:r>
            <a:endParaRPr lang="en-IN" sz="19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Student Coordinator, Placement Cell, Jamia </a:t>
            </a:r>
            <a:r>
              <a:rPr lang="en-US" sz="19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Millia</a:t>
            </a: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Islamia </a:t>
            </a:r>
            <a:endParaRPr lang="en-IN" sz="19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All the good jobs are taken by the students who come from better backgrounds – they are educated in private schools, speak good English, know how to present themselves and have  contacts ... the rich s</a:t>
            </a:r>
            <a:r>
              <a:rPr lang="en-US" sz="1900" dirty="0"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tudents</a:t>
            </a: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get placed first and the ones who really need a job, the students with good marks but ordinary background, get left behind.</a:t>
            </a:r>
            <a:endParaRPr lang="en-IN" sz="1900" dirty="0">
              <a:uFill>
                <a:solidFill>
                  <a:srgbClr val="000000"/>
                </a:solidFill>
              </a:uFill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Student ,  Jamia </a:t>
            </a:r>
            <a:r>
              <a:rPr lang="en-US" sz="19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Millia</a:t>
            </a:r>
            <a:r>
              <a:rPr lang="en-US" sz="19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Islamia </a:t>
            </a:r>
            <a:endParaRPr lang="en-IN" sz="19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endParaRPr lang="en-US" sz="1900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88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4C67-7CF8-C0CC-B538-9E526EB89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12941"/>
            <a:ext cx="7772400" cy="1315233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Mei graduates Entering the job market : Minority tag </a:t>
            </a:r>
            <a:br>
              <a:rPr lang="en-IN" sz="24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8FA01-A2DE-45BE-0896-B8985378E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7342"/>
            <a:ext cx="7772400" cy="542377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I joined as a JRF after topping in my bachelors and masters. I chose to study here over other universities that offered me a doctoral place because I felt it’s this university that made me realize my academic potential .. but now I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realise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Jamia is a </a:t>
            </a:r>
            <a:r>
              <a:rPr lang="en-US" sz="1800" b="1" dirty="0">
                <a:ln>
                  <a:noFill/>
                </a:ln>
                <a:solidFill>
                  <a:srgbClr val="C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bubble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.…</a:t>
            </a: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I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n interviews for academic posts I was asked what are my views on </a:t>
            </a:r>
            <a:r>
              <a:rPr lang="en-IN" sz="1800" i="1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Ghazwa</a:t>
            </a:r>
            <a:r>
              <a:rPr lang="en-IN" sz="1800" i="1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-e-Hind</a:t>
            </a: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which has no correlation to my doctoral work on climate change. </a:t>
            </a: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Phd</a:t>
            </a: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Scholar , Jamia </a:t>
            </a:r>
            <a:r>
              <a:rPr lang="en-IN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Millia</a:t>
            </a: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Islamia </a:t>
            </a:r>
          </a:p>
          <a:p>
            <a:pPr marL="0" indent="0" algn="just">
              <a:buNone/>
            </a:pP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algn="just"/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In the feedback session we were told the students need better orientation, Muslim students are spoilt in Muslim institutions.. They are not </a:t>
            </a:r>
            <a:r>
              <a:rPr lang="en-IN" sz="1800" b="1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‘</a:t>
            </a:r>
            <a:r>
              <a:rPr lang="en-IN" sz="1800" b="1" dirty="0">
                <a:ln>
                  <a:noFill/>
                </a:ln>
                <a:solidFill>
                  <a:srgbClr val="C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professionals’</a:t>
            </a: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. .making much fuss about dress and prayers … </a:t>
            </a: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Student, Placement Cell, </a:t>
            </a:r>
            <a:r>
              <a:rPr lang="en-IN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Malana</a:t>
            </a: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Azad National Urdu University , Hyderabad</a:t>
            </a:r>
          </a:p>
          <a:p>
            <a:pPr marL="0" indent="0" algn="just">
              <a:buNone/>
            </a:pP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The State Rural livelihood Mission which recruits from our Department , </a:t>
            </a:r>
            <a:r>
              <a:rPr lang="en-IN" sz="1800" b="1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openly</a:t>
            </a:r>
            <a:r>
              <a:rPr lang="en-IN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(</a:t>
            </a:r>
            <a:r>
              <a:rPr lang="en-IN" sz="18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khule</a:t>
            </a:r>
            <a:r>
              <a:rPr lang="en-IN" sz="18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</a:t>
            </a:r>
            <a:r>
              <a:rPr lang="en-IN" sz="18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aam</a:t>
            </a:r>
            <a:r>
              <a:rPr lang="en-IN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) - offers Delhi University graduates a higher salary package than Jamia for the same entry level position.  We cannot keep explaining to everyone that JMI is equivalent and in fact has a better national ranking than DU ..</a:t>
            </a:r>
          </a:p>
          <a:p>
            <a:pPr marL="0" indent="0" algn="just">
              <a:buNone/>
            </a:pP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MSW , Jamia </a:t>
            </a:r>
            <a:r>
              <a:rPr lang="en-IN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Millia</a:t>
            </a:r>
            <a:r>
              <a:rPr lang="en-IN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Islamia </a:t>
            </a: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20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D911-0865-5F03-2A12-BD650E7A5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Bind :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FF5C26-0AD3-DF1E-AAAC-AA2F59B5FB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200441"/>
              </p:ext>
            </p:extLst>
          </p:nvPr>
        </p:nvGraphicFramePr>
        <p:xfrm>
          <a:off x="685800" y="2120900"/>
          <a:ext cx="7772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773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55BB-0298-3066-F4D3-79CD3665B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view vs Field 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8B846-30A7-26FC-5848-35B17A38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5962"/>
            <a:ext cx="7772400" cy="45062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The policy view</a:t>
            </a:r>
          </a:p>
          <a:p>
            <a:pPr marL="0" indent="0">
              <a:buNone/>
            </a:pPr>
            <a:r>
              <a:rPr lang="en-IN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education lag of Muslims is explained by  emphasising religious and cultural  factors  internal to the community rather than socio socio-economic marginalisation </a:t>
            </a: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Alam</a:t>
            </a: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2013)</a:t>
            </a:r>
            <a:r>
              <a:rPr lang="en-IN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This includes citing </a:t>
            </a:r>
          </a:p>
          <a:p>
            <a:pPr lvl="1"/>
            <a:r>
              <a:rPr lang="en-IN" sz="16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eligious conservatism and socio- cultural ethos of Muslims (</a:t>
            </a:r>
            <a:r>
              <a:rPr lang="en-IN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Baig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1974; </a:t>
            </a:r>
            <a:r>
              <a:rPr lang="en-IN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Borooah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IN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Iyer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2005; Sharma 1978; </a:t>
            </a:r>
            <a:r>
              <a:rPr lang="en-IN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Vajpeyi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1989) </a:t>
            </a:r>
          </a:p>
          <a:p>
            <a:pPr lvl="1"/>
            <a:r>
              <a:rPr lang="en-IN" sz="16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onservative gender norms (See Hussain, 2022; </a:t>
            </a:r>
            <a:r>
              <a:rPr lang="en-IN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Sherin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2023) </a:t>
            </a:r>
          </a:p>
          <a:p>
            <a:pPr lvl="1"/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Muslim preference for identity-based community institutions such as madrasas and Muslim minority  education institutions (</a:t>
            </a:r>
            <a:r>
              <a:rPr lang="en-IN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Borker</a:t>
            </a:r>
            <a:r>
              <a:rPr lang="en-IN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2018).</a:t>
            </a:r>
          </a:p>
          <a:p>
            <a:r>
              <a:rPr lang="en-IN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he policy discourse contains a </a:t>
            </a:r>
            <a:r>
              <a:rPr lang="en-IN" sz="1800" dirty="0">
                <a:effectLst/>
                <a:ea typeface="Times New Roman" panose="02020603050405020304" pitchFamily="18" charset="0"/>
              </a:rPr>
              <a:t>stated commitment to educational equality. It </a:t>
            </a: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ostensibly addresses the educational marginalization of Muslims youth by offering opportunities for inclusion in mainstream quality higher and technical educational institutions.</a:t>
            </a:r>
            <a:b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</a:br>
            <a:endParaRPr lang="en-US" sz="1800" dirty="0">
              <a:solidFill>
                <a:srgbClr val="222222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22222"/>
                </a:solidFill>
                <a:ea typeface="Times New Roman" panose="02020603050405020304" pitchFamily="18" charset="0"/>
              </a:rPr>
              <a:t>Commitment is not reflected in policy action. There is very low investments in </a:t>
            </a:r>
            <a:r>
              <a:rPr lang="en-IN" sz="1800" dirty="0">
                <a:effectLst/>
                <a:ea typeface="Times New Roman" panose="02020603050405020304" pitchFamily="18" charset="0"/>
              </a:rPr>
              <a:t>creating greater access of Muslim students </a:t>
            </a:r>
            <a:r>
              <a:rPr lang="en-IN" sz="1800" dirty="0">
                <a:ea typeface="Times New Roman" panose="02020603050405020304" pitchFamily="18" charset="0"/>
              </a:rPr>
              <a:t>to </a:t>
            </a:r>
            <a:r>
              <a:rPr lang="en-IN" sz="1800" dirty="0">
                <a:effectLst/>
                <a:ea typeface="Times New Roman" panose="02020603050405020304" pitchFamily="18" charset="0"/>
              </a:rPr>
              <a:t>quality mainstream educational avenues. </a:t>
            </a:r>
            <a:r>
              <a:rPr lang="en-US" sz="1800" dirty="0">
                <a:solidFill>
                  <a:srgbClr val="222222"/>
                </a:solidFill>
                <a:ea typeface="Times New Roman" panose="02020603050405020304" pitchFamily="18" charset="0"/>
              </a:rPr>
              <a:t>A good example is the </a:t>
            </a: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downward slide in student aid and scholarships available for Muslim youth. </a:t>
            </a:r>
          </a:p>
          <a:p>
            <a:endParaRPr lang="en-IN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46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D7D0-9674-1477-D05E-D808C332C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05549"/>
          </a:xfrm>
        </p:spPr>
        <p:txBody>
          <a:bodyPr/>
          <a:lstStyle/>
          <a:p>
            <a:r>
              <a:rPr lang="en-US" dirty="0"/>
              <a:t>Decline in Minority Scholarships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31EA-EA8C-D38F-087A-1217405D4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0181"/>
            <a:ext cx="7772400" cy="5223353"/>
          </a:xfrm>
        </p:spPr>
        <p:txBody>
          <a:bodyPr>
            <a:normAutofit/>
          </a:bodyPr>
          <a:lstStyle/>
          <a:p>
            <a:pPr algn="just"/>
            <a:r>
              <a:rPr lang="en-I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Withdrawal of Scholarships:  </a:t>
            </a:r>
            <a:r>
              <a:rPr lang="en-IN" sz="1800" dirty="0">
                <a:effectLst/>
                <a:ea typeface="Times New Roman" panose="02020603050405020304" pitchFamily="18" charset="0"/>
              </a:rPr>
              <a:t>Central Government  cancelled two scholarships for Minority Students in November 2022</a:t>
            </a:r>
          </a:p>
          <a:p>
            <a:pPr marL="617220" lvl="1" indent="-342900" algn="just">
              <a:buFont typeface="Symbol" pitchFamily="2" charset="2"/>
              <a:buChar char=""/>
            </a:pPr>
            <a:r>
              <a:rPr lang="en-IN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Pre-matric scholarship</a:t>
            </a:r>
            <a:r>
              <a:rPr lang="en-IN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N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class 1 to 8) </a:t>
            </a:r>
          </a:p>
          <a:p>
            <a:pPr marL="617220" lvl="1" indent="-342900" algn="just">
              <a:buFont typeface="Symbol" pitchFamily="2" charset="2"/>
              <a:buChar char=""/>
            </a:pPr>
            <a:r>
              <a:rPr lang="en-IN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Maulana Azad National Fellowship </a:t>
            </a:r>
            <a:r>
              <a:rPr lang="en-IN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(MANF) for </a:t>
            </a:r>
            <a:r>
              <a:rPr lang="en-IN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M.Phil</a:t>
            </a:r>
            <a:r>
              <a:rPr lang="en-IN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PhD programmes </a:t>
            </a:r>
            <a:endParaRPr lang="en-IN" b="0" i="0" dirty="0">
              <a:solidFill>
                <a:srgbClr val="000000"/>
              </a:solidFill>
              <a:effectLst/>
            </a:endParaRPr>
          </a:p>
          <a:p>
            <a:pPr marL="342900" indent="-342900" algn="just">
              <a:buFont typeface="Symbol" pitchFamily="2" charset="2"/>
              <a:buChar char=""/>
            </a:pPr>
            <a:r>
              <a:rPr lang="en-IN" sz="1800" b="1" i="0" dirty="0">
                <a:solidFill>
                  <a:srgbClr val="C00000"/>
                </a:solidFill>
                <a:effectLst/>
              </a:rPr>
              <a:t>Decrease in Spending : </a:t>
            </a:r>
            <a:r>
              <a:rPr lang="en-IN" sz="1800" b="0" i="0" dirty="0">
                <a:solidFill>
                  <a:srgbClr val="000000"/>
                </a:solidFill>
                <a:effectLst/>
              </a:rPr>
              <a:t>Between 2019 and 2022, the govt spending on 6 educational schemes for religious minorities dropped by around 12.5% and the number of beneficiaries declined by 7%</a:t>
            </a:r>
          </a:p>
          <a:p>
            <a:r>
              <a:rPr lang="en-IN" sz="1800" b="1" dirty="0">
                <a:solidFill>
                  <a:srgbClr val="C00000"/>
                </a:solidFill>
              </a:rPr>
              <a:t>Implementation Issues: </a:t>
            </a:r>
            <a:r>
              <a:rPr lang="en-IN" sz="1800" dirty="0">
                <a:solidFill>
                  <a:srgbClr val="000000"/>
                </a:solidFill>
              </a:rPr>
              <a:t>CBGA report  Analysis the Union Budget 2022-23 highlights </a:t>
            </a:r>
          </a:p>
          <a:p>
            <a:pPr lvl="1"/>
            <a:r>
              <a:rPr lang="en-IN" dirty="0"/>
              <a:t>poor coverage of beneficiaries. </a:t>
            </a:r>
          </a:p>
          <a:p>
            <a:pPr lvl="1"/>
            <a:r>
              <a:rPr lang="en-IN" dirty="0"/>
              <a:t>Utilisation of the budget under the scholarship schemes in the last quarter of  financial year -beneficiary students receive their scholarships end of the academic year.</a:t>
            </a:r>
          </a:p>
          <a:p>
            <a:r>
              <a:rPr lang="en-IN" sz="1800" b="1" dirty="0">
                <a:solidFill>
                  <a:srgbClr val="C00000"/>
                </a:solidFill>
              </a:rPr>
              <a:t>Inadequate scholarship Amount </a:t>
            </a:r>
          </a:p>
          <a:p>
            <a:endParaRPr lang="en-IN" sz="1800" b="1" dirty="0">
              <a:solidFill>
                <a:srgbClr val="C00000"/>
              </a:solidFill>
            </a:endParaRP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4381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AF45A-6B1F-1904-E06B-E6AA9997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2710"/>
          </a:xfrm>
        </p:spPr>
        <p:txBody>
          <a:bodyPr>
            <a:normAutofit fontScale="90000"/>
          </a:bodyPr>
          <a:lstStyle/>
          <a:p>
            <a:r>
              <a:rPr lang="en-US" dirty="0"/>
              <a:t>Vicious Cycle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448637-F691-D99D-A177-3885BAC63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628734"/>
              </p:ext>
            </p:extLst>
          </p:nvPr>
        </p:nvGraphicFramePr>
        <p:xfrm>
          <a:off x="685799" y="1127342"/>
          <a:ext cx="8245259" cy="5473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818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05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Constitutional Mandate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799"/>
            <a:ext cx="5033772" cy="595299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IN" sz="1800" b="1" dirty="0">
                <a:solidFill>
                  <a:srgbClr val="C00000"/>
                </a:solidFill>
                <a:ea typeface="Times New Roman" panose="02020603050405020304" pitchFamily="18" charset="0"/>
              </a:rPr>
              <a:t>M</a:t>
            </a:r>
            <a:r>
              <a:rPr lang="en-I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inority </a:t>
            </a:r>
            <a:r>
              <a:rPr lang="en-IN" sz="1800" b="1" dirty="0">
                <a:solidFill>
                  <a:srgbClr val="C00000"/>
                </a:solidFill>
                <a:ea typeface="Times New Roman" panose="02020603050405020304" pitchFamily="18" charset="0"/>
              </a:rPr>
              <a:t>E</a:t>
            </a:r>
            <a:r>
              <a:rPr lang="en-I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ducational </a:t>
            </a:r>
            <a:r>
              <a:rPr lang="en-IN" sz="1800" b="1" dirty="0">
                <a:solidFill>
                  <a:srgbClr val="C00000"/>
                </a:solidFill>
                <a:ea typeface="Times New Roman" panose="02020603050405020304" pitchFamily="18" charset="0"/>
              </a:rPr>
              <a:t>I</a:t>
            </a:r>
            <a:r>
              <a:rPr lang="en-I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nstitutions (MEIs)  </a:t>
            </a:r>
            <a:r>
              <a:rPr lang="en-IN" sz="1800" dirty="0">
                <a:effectLst/>
                <a:ea typeface="Times New Roman" panose="02020603050405020304" pitchFamily="18" charset="0"/>
              </a:rPr>
              <a:t>are </a:t>
            </a:r>
            <a:r>
              <a:rPr lang="en-I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established and managed</a:t>
            </a:r>
            <a:r>
              <a:rPr lang="en-IN" sz="1800" b="1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by the members of a religious/linguistic minority community and meant to serve educational interests </a:t>
            </a:r>
            <a:r>
              <a:rPr lang="en-IN" sz="1800" dirty="0">
                <a:solidFill>
                  <a:srgbClr val="222222"/>
                </a:solidFill>
                <a:effectLst/>
                <a:ea typeface="Calibri" panose="020F0502020204030204" pitchFamily="34" charset="0"/>
              </a:rPr>
              <a:t>of the community of belonging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IN" sz="1800" dirty="0">
                <a:effectLst/>
                <a:ea typeface="Times New Roman" panose="02020603050405020304" pitchFamily="18" charset="0"/>
              </a:rPr>
              <a:t>This vision of inclusion was highlighted by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Dr. B.R. Ambedkar in Constituent Assembly debates, 1948</a:t>
            </a:r>
            <a:r>
              <a:rPr lang="en-IN" sz="1800" dirty="0">
                <a:solidFill>
                  <a:srgbClr val="222222"/>
                </a:solidFill>
                <a:ea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ea typeface="Times New Roman" panose="02020603050405020304" pitchFamily="18" charset="0"/>
              </a:rPr>
              <a:t>N</a:t>
            </a:r>
            <a:r>
              <a:rPr lang="en-US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on-discriminatory clauses: </a:t>
            </a:r>
            <a:endParaRPr lang="en-IN" sz="1800" b="1" dirty="0">
              <a:solidFill>
                <a:srgbClr val="C00000"/>
              </a:solidFill>
              <a:effectLst/>
              <a:ea typeface="Times New Roman" panose="02020603050405020304" pitchFamily="18" charset="0"/>
            </a:endParaRPr>
          </a:p>
          <a:p>
            <a:pPr marL="617220" lvl="1" indent="-34290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Symbol" pitchFamily="2" charset="2"/>
              <a:buChar char="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discrimination by state against educational establishments founded and run by religious and linguistic minorities 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7220" lvl="1" indent="-34290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Symbol" pitchFamily="2" charset="2"/>
              <a:buChar char="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discrimination in granting recognition or assistance to such institutions solely based on their minority status. </a:t>
            </a:r>
          </a:p>
          <a:p>
            <a:pPr marL="0" indent="0" algn="just">
              <a:lnSpc>
                <a:spcPct val="110000"/>
              </a:lnSpc>
              <a:spcAft>
                <a:spcPts val="1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Inclusion 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n-US" sz="1900" dirty="0">
                <a:effectLst/>
                <a:ea typeface="Times New Roman" panose="02020603050405020304" pitchFamily="18" charset="0"/>
              </a:rPr>
              <a:t>Keeping the MEI’s open to students from all communities to ensure inclusivity while safeguarding their rights -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cannot be compelled against their will to join classes on religion. </a:t>
            </a:r>
            <a:endParaRPr lang="en-IN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Aft>
                <a:spcPts val="1200"/>
              </a:spcAft>
              <a:buFont typeface="Symbol" pitchFamily="2" charset="2"/>
              <a:buChar char=""/>
            </a:pPr>
            <a:endParaRPr lang="en-IN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en-IN" sz="1800" dirty="0">
              <a:latin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0FB3C-42BB-E588-48FD-8CDF2CF7E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8066" y="2342366"/>
            <a:ext cx="2768252" cy="2993721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Article 29</a:t>
            </a:r>
          </a:p>
          <a:p>
            <a:pPr algn="just"/>
            <a:r>
              <a:rPr lang="en-IN" sz="1800" dirty="0">
                <a:solidFill>
                  <a:schemeClr val="tx1"/>
                </a:solidFill>
                <a:latin typeface="+mj-lt"/>
              </a:rPr>
              <a:t>Protection of Interests of the Minorities </a:t>
            </a:r>
          </a:p>
          <a:p>
            <a:endParaRPr lang="en-IN" sz="1800" dirty="0">
              <a:solidFill>
                <a:schemeClr val="tx1"/>
              </a:solidFill>
              <a:latin typeface="+mj-lt"/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Article 30 </a:t>
            </a:r>
          </a:p>
          <a:p>
            <a:pPr algn="just"/>
            <a:r>
              <a:rPr lang="en-IN" sz="1800" dirty="0">
                <a:solidFill>
                  <a:schemeClr val="tx1"/>
                </a:solidFill>
                <a:latin typeface="+mj-lt"/>
              </a:rPr>
              <a:t>Right of minorities to establish and administer educational institutions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613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03" name="Rectangle 2095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71AC10-C886-2D3F-D8FF-D15B40F5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4" y="484632"/>
            <a:ext cx="3556472" cy="1971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Muslim Minority Educational Institutions </a:t>
            </a:r>
          </a:p>
        </p:txBody>
      </p:sp>
      <p:pic>
        <p:nvPicPr>
          <p:cNvPr id="2052" name="Picture 4" descr="जामिया यूनिवर्सिटी UG/PG 2024 Registration शुरू, इस तारीख़ तक करें apply -  SarvGyan News">
            <a:extLst>
              <a:ext uri="{FF2B5EF4-FFF2-40B4-BE49-F238E27FC236}">
                <a16:creationId xmlns:a16="http://schemas.microsoft.com/office/drawing/2014/main" id="{DF1B226A-3E26-FC03-4712-102147E11E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" r="7318"/>
          <a:stretch/>
        </p:blipFill>
        <p:spPr bwMode="auto">
          <a:xfrm>
            <a:off x="20" y="2"/>
            <a:ext cx="4571752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4" name="Freeform: Shape 2097">
            <a:extLst>
              <a:ext uri="{FF2B5EF4-FFF2-40B4-BE49-F238E27FC236}">
                <a16:creationId xmlns:a16="http://schemas.microsoft.com/office/drawing/2014/main" id="{0060CE1A-A2ED-43AC-857D-05822177F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598"/>
            <a:ext cx="4571770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blipFill dpi="0" rotWithShape="1">
            <a:blip r:embed="rId3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7C093B-D225-BAEB-BEAB-F8485CB88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4" y="2456596"/>
            <a:ext cx="3556472" cy="3715603"/>
          </a:xfrm>
        </p:spPr>
        <p:txBody>
          <a:bodyPr>
            <a:normAutofit/>
          </a:bodyPr>
          <a:lstStyle/>
          <a:p>
            <a:r>
              <a:rPr lang="en-IN" dirty="0">
                <a:ea typeface="Times New Roman" panose="02020603050405020304" pitchFamily="18" charset="0"/>
              </a:rPr>
              <a:t>P</a:t>
            </a:r>
            <a:r>
              <a:rPr lang="en-IN" dirty="0">
                <a:effectLst/>
                <a:ea typeface="Times New Roman" panose="02020603050405020304" pitchFamily="18" charset="0"/>
              </a:rPr>
              <a:t>rimary Schooling to Higher Education levels</a:t>
            </a:r>
          </a:p>
          <a:p>
            <a:pPr marL="0" indent="0">
              <a:buNone/>
            </a:pPr>
            <a:endParaRPr lang="en-IN" dirty="0">
              <a:effectLst/>
              <a:ea typeface="Times New Roman" panose="02020603050405020304" pitchFamily="18" charset="0"/>
            </a:endParaRPr>
          </a:p>
          <a:p>
            <a:pPr lvl="1"/>
            <a:r>
              <a:rPr lang="en-IN" dirty="0">
                <a:ea typeface="Times New Roman" panose="02020603050405020304" pitchFamily="18" charset="0"/>
              </a:rPr>
              <a:t>Schools </a:t>
            </a:r>
          </a:p>
          <a:p>
            <a:pPr lvl="1"/>
            <a:r>
              <a:rPr lang="en-IN" dirty="0">
                <a:effectLst/>
                <a:ea typeface="Times New Roman" panose="02020603050405020304" pitchFamily="18" charset="0"/>
              </a:rPr>
              <a:t>Institutions of Higher Education </a:t>
            </a:r>
          </a:p>
          <a:p>
            <a:pPr lvl="1"/>
            <a:r>
              <a:rPr lang="en-IN" dirty="0">
                <a:effectLst/>
                <a:ea typeface="Times New Roman" panose="02020603050405020304" pitchFamily="18" charset="0"/>
              </a:rPr>
              <a:t>Universities  </a:t>
            </a:r>
          </a:p>
          <a:p>
            <a:pPr lvl="1"/>
            <a:r>
              <a:rPr lang="en-IN" dirty="0">
                <a:ea typeface="Times New Roman" panose="02020603050405020304" pitchFamily="18" charset="0"/>
              </a:rPr>
              <a:t>Professional Colleges</a:t>
            </a:r>
            <a:r>
              <a:rPr lang="en-IN" dirty="0">
                <a:effectLst/>
                <a:ea typeface="Times New Roman" panose="02020603050405020304" pitchFamily="18" charset="0"/>
              </a:rPr>
              <a:t> </a:t>
            </a:r>
          </a:p>
          <a:p>
            <a:pPr lvl="1"/>
            <a:r>
              <a:rPr lang="en-IN" dirty="0">
                <a:ea typeface="Times New Roman" panose="02020603050405020304" pitchFamily="18" charset="0"/>
              </a:rPr>
              <a:t>I</a:t>
            </a:r>
            <a:r>
              <a:rPr lang="en-IN" dirty="0">
                <a:effectLst/>
                <a:ea typeface="Times New Roman" panose="02020603050405020304" pitchFamily="18" charset="0"/>
              </a:rPr>
              <a:t>TIs/Polytechnics </a:t>
            </a:r>
          </a:p>
          <a:p>
            <a:pPr lvl="1"/>
            <a:r>
              <a:rPr lang="en-IN" dirty="0">
                <a:ea typeface="Times New Roman" panose="02020603050405020304" pitchFamily="18" charset="0"/>
              </a:rPr>
              <a:t>M</a:t>
            </a:r>
            <a:r>
              <a:rPr lang="en-IN" dirty="0">
                <a:effectLst/>
                <a:ea typeface="Times New Roman" panose="02020603050405020304" pitchFamily="18" charset="0"/>
              </a:rPr>
              <a:t>adrasas</a:t>
            </a:r>
            <a:endParaRPr lang="en-US" dirty="0"/>
          </a:p>
        </p:txBody>
      </p:sp>
      <p:grpSp>
        <p:nvGrpSpPr>
          <p:cNvPr id="2105" name="Group 2099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2101" name="Oval 2100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102" name="Oval 2101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291050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dirty="0">
                <a:latin typeface="Abadi" panose="020F0502020204030204" pitchFamily="34" charset="0"/>
                <a:cs typeface="Abadi" panose="020F0502020204030204" pitchFamily="34" charset="0"/>
              </a:rPr>
              <a:t>Muslim Educational Exclusion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2013293"/>
            <a:ext cx="7543800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1B13AA-CF8D-342E-40C6-0E5521CC7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528136"/>
              </p:ext>
            </p:extLst>
          </p:nvPr>
        </p:nvGraphicFramePr>
        <p:xfrm>
          <a:off x="802481" y="2385390"/>
          <a:ext cx="75438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3391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776" y="1679569"/>
            <a:ext cx="2624148" cy="3498858"/>
          </a:xfrm>
          <a:prstGeom prst="ellipse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4600" y="1864667"/>
            <a:ext cx="2346500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150719-AB3A-A154-3A7A-3B605FE9F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600" y="2376861"/>
            <a:ext cx="2346499" cy="2104273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Decline in Muslim Enrolment </a:t>
            </a:r>
            <a:b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</a:br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 </a:t>
            </a:r>
            <a:b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</a:br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Muslims declined from </a:t>
            </a:r>
            <a:r>
              <a:rPr lang="en-IN" sz="2000" b="1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5.4%</a:t>
            </a:r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 in 2019-20 to </a:t>
            </a:r>
            <a:r>
              <a:rPr lang="en-IN" sz="2000" b="1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4.6%  </a:t>
            </a:r>
            <a:b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</a:br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(</a:t>
            </a:r>
            <a:r>
              <a:rPr lang="en-IN" sz="20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Aishe</a:t>
            </a:r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, </a:t>
            </a:r>
            <a:r>
              <a:rPr lang="en-IN" sz="20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GoI</a:t>
            </a:r>
            <a:r>
              <a:rPr lang="en-IN" sz="20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Algerian" panose="020F0502020204030204" pitchFamily="34" charset="0"/>
              </a:rPr>
              <a:t>)</a:t>
            </a:r>
            <a:endParaRPr lang="en-US" sz="2000" dirty="0">
              <a:solidFill>
                <a:srgbClr val="FFFFFF"/>
              </a:solidFill>
              <a:latin typeface="+mj-lt"/>
              <a:cs typeface="Algerian" panose="020F05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169508" y="3398744"/>
            <a:ext cx="3657600" cy="60512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7A3BEA-BC74-683D-F0FA-685BC4EBB9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91645"/>
              </p:ext>
            </p:extLst>
          </p:nvPr>
        </p:nvGraphicFramePr>
        <p:xfrm>
          <a:off x="4561284" y="725488"/>
          <a:ext cx="3856434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3059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536A-2FC1-C6AF-990A-5E1D6BD97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7" y="225468"/>
            <a:ext cx="8176590" cy="142796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VIEWS OF Muslim students :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tx1"/>
                </a:solidFill>
              </a:rPr>
              <a:t>Muslim </a:t>
            </a:r>
            <a:r>
              <a:rPr lang="en-US" sz="3600" dirty="0" err="1">
                <a:solidFill>
                  <a:schemeClr val="tx1"/>
                </a:solidFill>
              </a:rPr>
              <a:t>MiE</a:t>
            </a:r>
            <a:r>
              <a:rPr lang="en-US" sz="3600" dirty="0">
                <a:solidFill>
                  <a:schemeClr val="tx1"/>
                </a:solidFill>
              </a:rPr>
              <a:t> are Accessible, Affordable, Accountable, Aspirational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344D6-DDAE-5D5A-39BB-A4FBAFF3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436"/>
            <a:ext cx="7772400" cy="45187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N" sz="18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</a:rPr>
              <a:t>Affordable </a:t>
            </a:r>
            <a:endParaRPr lang="en-IN" sz="18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r>
              <a:rPr lang="en-IN" sz="1800" dirty="0">
                <a:effectLst/>
                <a:ea typeface="Times New Roman" panose="02020603050405020304" pitchFamily="18" charset="0"/>
              </a:rPr>
              <a:t>The institution takes staggered fees for the girls when the money from the scholarships or after the agricultural season </a:t>
            </a:r>
          </a:p>
          <a:p>
            <a:pPr marL="0" indent="0" algn="just">
              <a:buNone/>
            </a:pPr>
            <a:r>
              <a:rPr lang="en-IN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Degree College</a:t>
            </a:r>
            <a:r>
              <a:rPr lang="en-IN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Bijnor, Uttar Pradesh</a:t>
            </a:r>
            <a:endParaRPr lang="en-IN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800" b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8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</a:rPr>
              <a:t>Achievable’, Accessible </a:t>
            </a:r>
            <a:endParaRPr lang="en-IN" sz="18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en-IN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 am an tailor.  I studied still class 7</a:t>
            </a:r>
            <a:r>
              <a:rPr lang="en-IN" sz="180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IN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My two boys are getting good marks but 90 percent is less in India today, competition is a lot.. this institution is accessible.. they can get through engineering here </a:t>
            </a:r>
          </a:p>
          <a:p>
            <a:pPr marL="0" indent="0" algn="just">
              <a:buNone/>
            </a:pPr>
            <a:r>
              <a:rPr lang="en-IN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Parent admitting son in  BA  programme, Delhi, JMI </a:t>
            </a:r>
            <a:endParaRPr lang="en-IN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800" dirty="0">
                <a:effectLst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en-IN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Aligarh Muslim University has an internal quota for its own students …students join secondary school to become eligible for the quota for engineering and medicine.  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Student, AMU</a:t>
            </a:r>
            <a:endParaRPr lang="en-IN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1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78B81-E90E-A0D7-448F-2D2D35BBF27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0936" y="501041"/>
            <a:ext cx="8029185" cy="59248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16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</a:rPr>
              <a:t>Familial </a:t>
            </a:r>
            <a:endParaRPr lang="en-IN" sz="1600" dirty="0">
              <a:solidFill>
                <a:schemeClr val="accent2"/>
              </a:solidFill>
              <a:effectLst/>
              <a:ea typeface="Times New Roman" panose="02020603050405020304" pitchFamily="18" charset="0"/>
            </a:endParaRPr>
          </a:p>
          <a:p>
            <a:r>
              <a:rPr lang="en-IN" sz="1600" dirty="0">
                <a:effectLst/>
                <a:ea typeface="Times New Roman" panose="02020603050405020304" pitchFamily="18" charset="0"/>
              </a:rPr>
              <a:t>I got into top universities in Delhi but opted for this as I did my schooling (11</a:t>
            </a:r>
            <a:r>
              <a:rPr lang="en-IN" sz="1600" baseline="30000" dirty="0">
                <a:effectLst/>
                <a:ea typeface="Times New Roman" panose="02020603050405020304" pitchFamily="18" charset="0"/>
              </a:rPr>
              <a:t>th/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12th), BA, MA and now PhD … I like </a:t>
            </a:r>
            <a:r>
              <a:rPr lang="en-IN" sz="1600" dirty="0" err="1">
                <a:effectLst/>
                <a:ea typeface="Times New Roman" panose="02020603050405020304" pitchFamily="18" charset="0"/>
              </a:rPr>
              <a:t>mahual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- egalitarian culture, secular education and religious ethos …it is a place I feel at home </a:t>
            </a:r>
            <a:endParaRPr lang="en-IN" sz="16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600" dirty="0" err="1">
                <a:effectLst/>
                <a:ea typeface="MS Mincho" panose="02020609040205080304" pitchFamily="49" charset="-128"/>
              </a:rPr>
              <a:t>Phd</a:t>
            </a:r>
            <a:r>
              <a:rPr lang="en-IN" sz="1600" dirty="0">
                <a:effectLst/>
                <a:ea typeface="MS Mincho" panose="02020609040205080304" pitchFamily="49" charset="-128"/>
              </a:rPr>
              <a:t> Student, Jamia </a:t>
            </a:r>
            <a:r>
              <a:rPr lang="en-IN" sz="1600" dirty="0" err="1">
                <a:effectLst/>
                <a:ea typeface="MS Mincho" panose="02020609040205080304" pitchFamily="49" charset="-128"/>
              </a:rPr>
              <a:t>Millia</a:t>
            </a:r>
            <a:r>
              <a:rPr lang="en-IN" sz="1600" dirty="0">
                <a:effectLst/>
                <a:ea typeface="MS Mincho" panose="02020609040205080304" pitchFamily="49" charset="-128"/>
              </a:rPr>
              <a:t> Islamia (JMI).  </a:t>
            </a:r>
          </a:p>
          <a:p>
            <a:pPr marL="0" indent="0">
              <a:buNone/>
            </a:pPr>
            <a:endParaRPr lang="en-IN" sz="1600" dirty="0">
              <a:effectLst/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r>
              <a:rPr lang="en-IN" sz="16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</a:rPr>
              <a:t>Accountable</a:t>
            </a:r>
            <a:r>
              <a:rPr lang="en-IN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IN" sz="16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en-IN" sz="1600" dirty="0">
                <a:effectLst/>
                <a:ea typeface="Times New Roman" panose="02020603050405020304" pitchFamily="18" charset="0"/>
              </a:rPr>
              <a:t>No studies stake place in regular government colleges, boys stand outside and loaf around (</a:t>
            </a:r>
            <a:r>
              <a:rPr lang="en-IN" sz="1600" i="1" dirty="0" err="1">
                <a:effectLst/>
                <a:ea typeface="Times New Roman" panose="02020603050405020304" pitchFamily="18" charset="0"/>
              </a:rPr>
              <a:t>awaragardi</a:t>
            </a:r>
            <a:r>
              <a:rPr lang="en-IN" sz="1600" i="1" dirty="0">
                <a:effectLst/>
                <a:ea typeface="Times New Roman" panose="02020603050405020304" pitchFamily="18" charset="0"/>
              </a:rPr>
              <a:t>)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, eve tease girls (</a:t>
            </a:r>
            <a:r>
              <a:rPr lang="en-IN" sz="1600" i="1" dirty="0" err="1">
                <a:effectLst/>
                <a:ea typeface="Times New Roman" panose="02020603050405020304" pitchFamily="18" charset="0"/>
              </a:rPr>
              <a:t>ladkiyon</a:t>
            </a:r>
            <a:r>
              <a:rPr lang="en-IN" sz="1600" i="1" dirty="0">
                <a:effectLst/>
                <a:ea typeface="Times New Roman" panose="02020603050405020304" pitchFamily="18" charset="0"/>
              </a:rPr>
              <a:t> ko </a:t>
            </a:r>
            <a:r>
              <a:rPr lang="en-IN" sz="1600" i="1" dirty="0" err="1">
                <a:effectLst/>
                <a:ea typeface="Times New Roman" panose="02020603050405020304" pitchFamily="18" charset="0"/>
              </a:rPr>
              <a:t>chedte</a:t>
            </a:r>
            <a:r>
              <a:rPr lang="en-IN" sz="1600" i="1" dirty="0">
                <a:effectLst/>
                <a:ea typeface="Times New Roman" panose="02020603050405020304" pitchFamily="18" charset="0"/>
              </a:rPr>
              <a:t> hain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).. There is some accountability</a:t>
            </a:r>
            <a:r>
              <a:rPr lang="en-IN" sz="1600" i="1" dirty="0">
                <a:effectLst/>
                <a:ea typeface="Times New Roman" panose="02020603050405020304" pitchFamily="18" charset="0"/>
              </a:rPr>
              <a:t> (</a:t>
            </a:r>
            <a:r>
              <a:rPr lang="en-IN" sz="1600" i="1" dirty="0" err="1">
                <a:effectLst/>
                <a:ea typeface="Times New Roman" panose="02020603050405020304" pitchFamily="18" charset="0"/>
              </a:rPr>
              <a:t>jawabdari</a:t>
            </a:r>
            <a:r>
              <a:rPr lang="en-IN" sz="1600" i="1" dirty="0">
                <a:effectLst/>
                <a:ea typeface="Times New Roman" panose="02020603050405020304" pitchFamily="18" charset="0"/>
              </a:rPr>
              <a:t>)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here </a:t>
            </a:r>
          </a:p>
          <a:p>
            <a:pPr marL="0" indent="0" algn="just">
              <a:buNone/>
            </a:pPr>
            <a:r>
              <a:rPr lang="en-IN" sz="1600" dirty="0">
                <a:ea typeface="Times New Roman" panose="02020603050405020304" pitchFamily="18" charset="0"/>
              </a:rPr>
              <a:t>Parent of College Graduate , Bijnor</a:t>
            </a:r>
          </a:p>
          <a:p>
            <a:pPr marL="0" indent="0" algn="just">
              <a:buNone/>
            </a:pPr>
            <a:endParaRPr lang="en-IN" sz="16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b="1" dirty="0">
                <a:ln>
                  <a:noFill/>
                </a:ln>
                <a:solidFill>
                  <a:schemeClr val="accent2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Aspirational value  </a:t>
            </a:r>
            <a:r>
              <a:rPr lang="en-US" sz="1600" dirty="0">
                <a:ln>
                  <a:noFill/>
                </a:ln>
                <a:solidFill>
                  <a:schemeClr val="accent2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</a:t>
            </a:r>
            <a:endParaRPr lang="en-IN" sz="1600" dirty="0">
              <a:ln>
                <a:noFill/>
              </a:ln>
              <a:solidFill>
                <a:schemeClr val="accent2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algn="just"/>
            <a:r>
              <a:rPr lang="en-US" sz="16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‘Getting in </a:t>
            </a:r>
            <a:r>
              <a:rPr lang="en-US" sz="1600" i="1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JMI, AMU for students in Rural Bihar, UP, Mewat is like getting into   Oxford and Cambridge..</a:t>
            </a:r>
            <a:endParaRPr lang="en-IN" sz="1600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r>
              <a:rPr lang="en-US" sz="16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School Principal, Ranchi </a:t>
            </a:r>
            <a:endParaRPr lang="en-IN" sz="16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algn="just"/>
            <a:endParaRPr lang="en-IN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0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6B296-1811-DC3A-D711-10428060CC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1" y="313151"/>
            <a:ext cx="8805797" cy="6125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2"/>
                </a:solidFill>
              </a:rPr>
              <a:t>Safety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endParaRPr lang="en-IN" sz="1800" dirty="0">
              <a:ln>
                <a:noFill/>
              </a:ln>
              <a:solidFill>
                <a:schemeClr val="accent2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algn="just"/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My parents were fearful in sending me to pursue higher education outside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Kashmir..Delhi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being the closest and Jamia being a minority university located in a Muslim area with lots and lots of </a:t>
            </a: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K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ashmiris around they were ok with me coming here and living in a hostel.</a:t>
            </a:r>
            <a:endParaRPr lang="en-IN" sz="1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r>
              <a:rPr lang="en-IN" sz="1800" dirty="0" err="1">
                <a:effectLst/>
                <a:ea typeface="Times New Roman" panose="02020603050405020304" pitchFamily="18" charset="0"/>
              </a:rPr>
              <a:t>Phd</a:t>
            </a:r>
            <a:r>
              <a:rPr lang="en-IN" sz="1800" dirty="0">
                <a:effectLst/>
                <a:ea typeface="Times New Roman" panose="02020603050405020304" pitchFamily="18" charset="0"/>
              </a:rPr>
              <a:t> scholar, JMI, Delhi </a:t>
            </a:r>
          </a:p>
          <a:p>
            <a:pPr marL="0" indent="0" algn="just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>
                <a:solidFill>
                  <a:schemeClr val="accent2"/>
                </a:solidFill>
              </a:rPr>
              <a:t>Gendered Reasons </a:t>
            </a:r>
          </a:p>
          <a:p>
            <a:pPr algn="just"/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I wanted to study </a:t>
            </a: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Sciences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but I was told I could only go to a girls’ college and this is the only Muslim girls’ degree college here , it only offers Bachelors in Arts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programme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…</a:t>
            </a: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BA Student,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Bulandshahar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, Uttar Pradesh 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I studied in a Co-ed Urdu medium Minority school 85% students were girls because these schools are considered </a:t>
            </a:r>
            <a:r>
              <a:rPr lang="en-US" sz="18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best </a:t>
            </a: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(most appropriate) for girls, then I joined this Technical College for Muslim Minorities as it was the closest to home.</a:t>
            </a:r>
          </a:p>
          <a:p>
            <a:pPr marL="0" indent="0" algn="just">
              <a:buNone/>
            </a:pP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BSc. Computers,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Karad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, Maharashtra </a:t>
            </a: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7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88AECA-F0C4-C685-92BD-D3BFCED0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sz="2900" b="1" dirty="0">
                <a:latin typeface="Cavolini" panose="020B0604020202020204" pitchFamily="34" charset="0"/>
                <a:cs typeface="Cavolini" panose="020B0604020202020204" pitchFamily="34" charset="0"/>
              </a:rPr>
              <a:t>Reaching  the Aspired Higher Education Destinations : MEI’s as A Paradoxical Resource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FAEDD-02AE-65CA-7ED1-A82752D6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2"/>
                </a:solidFill>
              </a:rPr>
              <a:t>Raising Aspirations &amp; Getting good Jobs </a:t>
            </a:r>
          </a:p>
          <a:p>
            <a:r>
              <a:rPr lang="en-IN" sz="1600" dirty="0">
                <a:effectLst/>
                <a:ea typeface="Times New Roman" panose="02020603050405020304" pitchFamily="18" charset="0"/>
              </a:rPr>
              <a:t>My family has a wood business in Saharanpur. I thought eventually as the only son I will manage it. Earlier I only wanted to complete a degree – I enrolled in BA programme at Aligarh Muslim University. There I lived in the hostel and joined activities like debating. That made me realise I can win debates. When the CAA came</a:t>
            </a:r>
            <a:r>
              <a:rPr lang="en-IN" sz="1600" dirty="0">
                <a:ea typeface="Times New Roman" panose="02020603050405020304" pitchFamily="18" charset="0"/>
              </a:rPr>
              <a:t>,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I joined the protests. </a:t>
            </a:r>
            <a:r>
              <a:rPr lang="en-IN" sz="1600" dirty="0">
                <a:ea typeface="Times New Roman" panose="02020603050405020304" pitchFamily="18" charset="0"/>
              </a:rPr>
              <a:t>On social media I had to explain what was wrong in the Act. 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Now I am doing my </a:t>
            </a:r>
            <a:r>
              <a:rPr lang="en-IN" sz="1600" dirty="0" err="1">
                <a:effectLst/>
                <a:ea typeface="Times New Roman" panose="02020603050405020304" pitchFamily="18" charset="0"/>
              </a:rPr>
              <a:t>Phd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on </a:t>
            </a:r>
            <a:r>
              <a:rPr lang="en-IN" sz="1600" dirty="0" err="1">
                <a:effectLst/>
                <a:ea typeface="Times New Roman" panose="02020603050405020304" pitchFamily="18" charset="0"/>
              </a:rPr>
              <a:t>Pasmanda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</a:t>
            </a:r>
            <a:r>
              <a:rPr lang="en-IN" sz="1600" dirty="0" err="1">
                <a:effectLst/>
                <a:ea typeface="Times New Roman" panose="02020603050405020304" pitchFamily="18" charset="0"/>
              </a:rPr>
              <a:t>Muslims..I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can never go back to being that quiet, apolitical small businessman personality</a:t>
            </a:r>
          </a:p>
          <a:p>
            <a:pPr marL="0" indent="0">
              <a:buNone/>
            </a:pPr>
            <a:r>
              <a:rPr lang="en-IN" sz="1600" dirty="0" err="1">
                <a:effectLst/>
                <a:ea typeface="Times New Roman" panose="02020603050405020304" pitchFamily="18" charset="0"/>
              </a:rPr>
              <a:t>Phd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Scholar Jamia </a:t>
            </a:r>
            <a:r>
              <a:rPr lang="en-IN" sz="1600" dirty="0" err="1">
                <a:effectLst/>
                <a:ea typeface="Times New Roman" panose="02020603050405020304" pitchFamily="18" charset="0"/>
              </a:rPr>
              <a:t>Millia</a:t>
            </a:r>
            <a:r>
              <a:rPr lang="en-IN" sz="1600" dirty="0">
                <a:effectLst/>
                <a:ea typeface="Times New Roman" panose="02020603050405020304" pitchFamily="18" charset="0"/>
              </a:rPr>
              <a:t> Islamia.  </a:t>
            </a:r>
            <a:endParaRPr lang="en-US" sz="16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ea typeface="MS Mincho" panose="02020609040205080304" pitchFamily="49" charset="-128"/>
            </a:endParaRPr>
          </a:p>
          <a:p>
            <a:r>
              <a:rPr lang="en-US" sz="16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My brother came to know that with his marks he could study </a:t>
            </a:r>
            <a:r>
              <a:rPr lang="en-US" sz="16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BPharma</a:t>
            </a:r>
            <a:r>
              <a:rPr lang="en-US" sz="16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 from Muslim college </a:t>
            </a:r>
            <a:r>
              <a:rPr lang="en-US" sz="16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Hardoi</a:t>
            </a:r>
            <a:r>
              <a:rPr lang="en-US" sz="16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, Neither he nor my parents knew that there was a job-oriented option like Pharmacy we thought there was only BSc or Medicine. </a:t>
            </a:r>
          </a:p>
          <a:p>
            <a:pPr marL="0" indent="0">
              <a:buNone/>
            </a:pPr>
            <a:r>
              <a:rPr lang="en-US" sz="16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ea typeface="MS Mincho" panose="02020609040205080304" pitchFamily="49" charset="-128"/>
              </a:rPr>
              <a:t>Student , Bijnor, Uttar Pradesh </a:t>
            </a:r>
            <a:endParaRPr lang="en-IN" sz="16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6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499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{A2416E7F-A2CE-EA4A-96B7-7E75F275A6FC}tf10001070_mac</Template>
  <TotalTime>4453</TotalTime>
  <Words>1910</Words>
  <Application>Microsoft Macintosh PowerPoint</Application>
  <PresentationFormat>On-screen Show (4:3)</PresentationFormat>
  <Paragraphs>141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Abadi</vt:lpstr>
      <vt:lpstr>Arial</vt:lpstr>
      <vt:lpstr>Calibri</vt:lpstr>
      <vt:lpstr>Cavolini</vt:lpstr>
      <vt:lpstr>Rockwell</vt:lpstr>
      <vt:lpstr>Rockwell Condensed</vt:lpstr>
      <vt:lpstr>Rockwell Extra Bold</vt:lpstr>
      <vt:lpstr>Symbol</vt:lpstr>
      <vt:lpstr>Times New Roman</vt:lpstr>
      <vt:lpstr>Wingdings</vt:lpstr>
      <vt:lpstr>Wood Type</vt:lpstr>
      <vt:lpstr>   Education and Exclusion ? Muslim Minority Educational Institutions in India  </vt:lpstr>
      <vt:lpstr>Constitutional Mandate</vt:lpstr>
      <vt:lpstr>Muslim Minority Educational Institutions </vt:lpstr>
      <vt:lpstr>Muslim Educational Exclusion</vt:lpstr>
      <vt:lpstr>Decline in Muslim Enrolment    Muslims declined from 5.4% in 2019-20 to 4.6%   (Aishe, GoI)</vt:lpstr>
      <vt:lpstr>VIEWS OF Muslim students : Muslim MiE are Accessible, Affordable, Accountable, Aspirational  </vt:lpstr>
      <vt:lpstr>PowerPoint Presentation</vt:lpstr>
      <vt:lpstr>PowerPoint Presentation</vt:lpstr>
      <vt:lpstr>Reaching  the Aspired Higher Education Destinations : MEI’s as A Paradoxical Resource </vt:lpstr>
      <vt:lpstr>Education to careers : ‘Aspiration Caps’</vt:lpstr>
      <vt:lpstr>Stepping Outside the ‘Bubble’ </vt:lpstr>
      <vt:lpstr>Mei graduates Entering the job market : Minority tag  </vt:lpstr>
      <vt:lpstr>Double Bind : </vt:lpstr>
      <vt:lpstr>Policy view vs Field View </vt:lpstr>
      <vt:lpstr>Decline in Minority Scholarships </vt:lpstr>
      <vt:lpstr>Vicious Cycle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Exclusion and Education </dc:title>
  <dc:creator>Hem Borker</dc:creator>
  <cp:lastModifiedBy>Dr Hem Borker</cp:lastModifiedBy>
  <cp:revision>121</cp:revision>
  <dcterms:created xsi:type="dcterms:W3CDTF">2018-06-15T07:09:07Z</dcterms:created>
  <dcterms:modified xsi:type="dcterms:W3CDTF">2024-05-23T12:38:22Z</dcterms:modified>
</cp:coreProperties>
</file>