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34" r:id="rId2"/>
    <p:sldId id="456" r:id="rId3"/>
    <p:sldId id="428" r:id="rId4"/>
    <p:sldId id="442" r:id="rId5"/>
    <p:sldId id="429" r:id="rId6"/>
    <p:sldId id="435" r:id="rId7"/>
    <p:sldId id="437" r:id="rId8"/>
    <p:sldId id="438" r:id="rId9"/>
    <p:sldId id="436" r:id="rId10"/>
    <p:sldId id="444" r:id="rId11"/>
    <p:sldId id="446" r:id="rId12"/>
    <p:sldId id="360" r:id="rId13"/>
    <p:sldId id="443" r:id="rId14"/>
    <p:sldId id="454" r:id="rId15"/>
    <p:sldId id="445" r:id="rId16"/>
    <p:sldId id="455" r:id="rId17"/>
    <p:sldId id="451" r:id="rId18"/>
    <p:sldId id="452" r:id="rId19"/>
    <p:sldId id="449" r:id="rId20"/>
    <p:sldId id="409" r:id="rId21"/>
    <p:sldId id="3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68" autoAdjust="0"/>
    <p:restoredTop sz="93557" autoAdjust="0"/>
  </p:normalViewPr>
  <p:slideViewPr>
    <p:cSldViewPr snapToGrid="0">
      <p:cViewPr varScale="1">
        <p:scale>
          <a:sx n="127" d="100"/>
          <a:sy n="127" d="100"/>
        </p:scale>
        <p:origin x="520" y="1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9F85F3-EA04-4F7C-8AE4-91CD77EDD430}" type="doc">
      <dgm:prSet loTypeId="urn:microsoft.com/office/officeart/2005/8/layout/vList2" loCatId="list" qsTypeId="urn:microsoft.com/office/officeart/2005/8/quickstyle/simple2" qsCatId="simple" csTypeId="urn:microsoft.com/office/officeart/2005/8/colors/accent1_2" csCatId="accent1"/>
      <dgm:spPr/>
      <dgm:t>
        <a:bodyPr/>
        <a:lstStyle/>
        <a:p>
          <a:endParaRPr lang="en-US"/>
        </a:p>
      </dgm:t>
    </dgm:pt>
    <dgm:pt modelId="{2DB95129-7F3D-4ECA-99D5-1D572F2FFFFD}">
      <dgm:prSet/>
      <dgm:spPr/>
      <dgm:t>
        <a:bodyPr/>
        <a:lstStyle/>
        <a:p>
          <a:r>
            <a:rPr lang="en-US"/>
            <a:t>Background</a:t>
          </a:r>
        </a:p>
      </dgm:t>
    </dgm:pt>
    <dgm:pt modelId="{CBD3E766-5F41-4F8E-B757-1CA8F0FD11D7}" type="parTrans" cxnId="{BFA97825-FD44-4450-9294-470A31C51310}">
      <dgm:prSet/>
      <dgm:spPr/>
      <dgm:t>
        <a:bodyPr/>
        <a:lstStyle/>
        <a:p>
          <a:endParaRPr lang="en-US"/>
        </a:p>
      </dgm:t>
    </dgm:pt>
    <dgm:pt modelId="{50829FA1-2F36-4A70-9819-DA68C6B93169}" type="sibTrans" cxnId="{BFA97825-FD44-4450-9294-470A31C51310}">
      <dgm:prSet/>
      <dgm:spPr/>
      <dgm:t>
        <a:bodyPr/>
        <a:lstStyle/>
        <a:p>
          <a:endParaRPr lang="en-US"/>
        </a:p>
      </dgm:t>
    </dgm:pt>
    <dgm:pt modelId="{93FAF588-1C04-4750-ACE1-79FB2C48EAA1}">
      <dgm:prSet/>
      <dgm:spPr/>
      <dgm:t>
        <a:bodyPr/>
        <a:lstStyle/>
        <a:p>
          <a:r>
            <a:rPr lang="en-US"/>
            <a:t>Private higher education in the Global South</a:t>
          </a:r>
        </a:p>
      </dgm:t>
    </dgm:pt>
    <dgm:pt modelId="{96E21B44-79FB-4419-9F17-83D6355D1C27}" type="parTrans" cxnId="{D905D5D3-075E-40B0-848D-E1CB1BB0ABF8}">
      <dgm:prSet/>
      <dgm:spPr/>
      <dgm:t>
        <a:bodyPr/>
        <a:lstStyle/>
        <a:p>
          <a:endParaRPr lang="en-US"/>
        </a:p>
      </dgm:t>
    </dgm:pt>
    <dgm:pt modelId="{8F470B9C-11A3-4ECC-A3E4-6D7C468AB165}" type="sibTrans" cxnId="{D905D5D3-075E-40B0-848D-E1CB1BB0ABF8}">
      <dgm:prSet/>
      <dgm:spPr/>
      <dgm:t>
        <a:bodyPr/>
        <a:lstStyle/>
        <a:p>
          <a:endParaRPr lang="en-US"/>
        </a:p>
      </dgm:t>
    </dgm:pt>
    <dgm:pt modelId="{97A6659E-78BE-41DB-A293-9F63FB206C24}">
      <dgm:prSet/>
      <dgm:spPr/>
      <dgm:t>
        <a:bodyPr/>
        <a:lstStyle/>
        <a:p>
          <a:r>
            <a:rPr lang="en-US"/>
            <a:t>Zambian perspective</a:t>
          </a:r>
        </a:p>
      </dgm:t>
    </dgm:pt>
    <dgm:pt modelId="{DC357106-6320-4B53-9E3B-7108454066B9}" type="parTrans" cxnId="{1D2ACD9B-52E8-474A-9F45-23DCB3AF4977}">
      <dgm:prSet/>
      <dgm:spPr/>
      <dgm:t>
        <a:bodyPr/>
        <a:lstStyle/>
        <a:p>
          <a:endParaRPr lang="en-US"/>
        </a:p>
      </dgm:t>
    </dgm:pt>
    <dgm:pt modelId="{46A2774F-1364-4A39-990A-257BAD8F1BB2}" type="sibTrans" cxnId="{1D2ACD9B-52E8-474A-9F45-23DCB3AF4977}">
      <dgm:prSet/>
      <dgm:spPr/>
      <dgm:t>
        <a:bodyPr/>
        <a:lstStyle/>
        <a:p>
          <a:endParaRPr lang="en-US"/>
        </a:p>
      </dgm:t>
    </dgm:pt>
    <dgm:pt modelId="{4C63B660-20D4-44DA-8EAC-8A3AAC1C046C}">
      <dgm:prSet/>
      <dgm:spPr/>
      <dgm:t>
        <a:bodyPr/>
        <a:lstStyle/>
        <a:p>
          <a:r>
            <a:rPr lang="en-US"/>
            <a:t>Conclusion</a:t>
          </a:r>
        </a:p>
      </dgm:t>
    </dgm:pt>
    <dgm:pt modelId="{6ADE9037-25C5-4CE7-A9A5-14C870E8D179}" type="parTrans" cxnId="{627AF3C1-D825-4486-ABAA-D45E153E34B5}">
      <dgm:prSet/>
      <dgm:spPr/>
      <dgm:t>
        <a:bodyPr/>
        <a:lstStyle/>
        <a:p>
          <a:endParaRPr lang="en-US"/>
        </a:p>
      </dgm:t>
    </dgm:pt>
    <dgm:pt modelId="{F8B39F82-4DD6-45DB-8436-21CB879CDEE1}" type="sibTrans" cxnId="{627AF3C1-D825-4486-ABAA-D45E153E34B5}">
      <dgm:prSet/>
      <dgm:spPr/>
      <dgm:t>
        <a:bodyPr/>
        <a:lstStyle/>
        <a:p>
          <a:endParaRPr lang="en-US"/>
        </a:p>
      </dgm:t>
    </dgm:pt>
    <dgm:pt modelId="{7F6E28F5-61F0-43D4-8529-75507D06443D}" type="pres">
      <dgm:prSet presAssocID="{2A9F85F3-EA04-4F7C-8AE4-91CD77EDD430}" presName="linear" presStyleCnt="0">
        <dgm:presLayoutVars>
          <dgm:animLvl val="lvl"/>
          <dgm:resizeHandles val="exact"/>
        </dgm:presLayoutVars>
      </dgm:prSet>
      <dgm:spPr/>
    </dgm:pt>
    <dgm:pt modelId="{6B070058-CD63-4186-AF2F-53AC1141161B}" type="pres">
      <dgm:prSet presAssocID="{2DB95129-7F3D-4ECA-99D5-1D572F2FFFFD}" presName="parentText" presStyleLbl="node1" presStyleIdx="0" presStyleCnt="4">
        <dgm:presLayoutVars>
          <dgm:chMax val="0"/>
          <dgm:bulletEnabled val="1"/>
        </dgm:presLayoutVars>
      </dgm:prSet>
      <dgm:spPr/>
    </dgm:pt>
    <dgm:pt modelId="{7AF23DCC-2318-4201-92AB-A1BF7636D381}" type="pres">
      <dgm:prSet presAssocID="{50829FA1-2F36-4A70-9819-DA68C6B93169}" presName="spacer" presStyleCnt="0"/>
      <dgm:spPr/>
    </dgm:pt>
    <dgm:pt modelId="{62ADA423-55F7-4F85-A8E3-12636D9A3807}" type="pres">
      <dgm:prSet presAssocID="{93FAF588-1C04-4750-ACE1-79FB2C48EAA1}" presName="parentText" presStyleLbl="node1" presStyleIdx="1" presStyleCnt="4">
        <dgm:presLayoutVars>
          <dgm:chMax val="0"/>
          <dgm:bulletEnabled val="1"/>
        </dgm:presLayoutVars>
      </dgm:prSet>
      <dgm:spPr/>
    </dgm:pt>
    <dgm:pt modelId="{40981794-4D3F-49DD-ABEB-311DEE99258D}" type="pres">
      <dgm:prSet presAssocID="{8F470B9C-11A3-4ECC-A3E4-6D7C468AB165}" presName="spacer" presStyleCnt="0"/>
      <dgm:spPr/>
    </dgm:pt>
    <dgm:pt modelId="{B9FEDAC5-A312-48C7-89A6-667F378DE98C}" type="pres">
      <dgm:prSet presAssocID="{97A6659E-78BE-41DB-A293-9F63FB206C24}" presName="parentText" presStyleLbl="node1" presStyleIdx="2" presStyleCnt="4">
        <dgm:presLayoutVars>
          <dgm:chMax val="0"/>
          <dgm:bulletEnabled val="1"/>
        </dgm:presLayoutVars>
      </dgm:prSet>
      <dgm:spPr/>
    </dgm:pt>
    <dgm:pt modelId="{4650D717-0422-4776-BF72-E5F7615387CB}" type="pres">
      <dgm:prSet presAssocID="{46A2774F-1364-4A39-990A-257BAD8F1BB2}" presName="spacer" presStyleCnt="0"/>
      <dgm:spPr/>
    </dgm:pt>
    <dgm:pt modelId="{E947B41F-45BA-440E-A6FF-D2F7FFFBDD19}" type="pres">
      <dgm:prSet presAssocID="{4C63B660-20D4-44DA-8EAC-8A3AAC1C046C}" presName="parentText" presStyleLbl="node1" presStyleIdx="3" presStyleCnt="4">
        <dgm:presLayoutVars>
          <dgm:chMax val="0"/>
          <dgm:bulletEnabled val="1"/>
        </dgm:presLayoutVars>
      </dgm:prSet>
      <dgm:spPr/>
    </dgm:pt>
  </dgm:ptLst>
  <dgm:cxnLst>
    <dgm:cxn modelId="{7BA78803-D670-4B40-ADC6-99D51022CD2D}" type="presOf" srcId="{4C63B660-20D4-44DA-8EAC-8A3AAC1C046C}" destId="{E947B41F-45BA-440E-A6FF-D2F7FFFBDD19}" srcOrd="0" destOrd="0" presId="urn:microsoft.com/office/officeart/2005/8/layout/vList2"/>
    <dgm:cxn modelId="{FE297E0D-C6C9-4829-AE6A-7C98BC140594}" type="presOf" srcId="{2DB95129-7F3D-4ECA-99D5-1D572F2FFFFD}" destId="{6B070058-CD63-4186-AF2F-53AC1141161B}" srcOrd="0" destOrd="0" presId="urn:microsoft.com/office/officeart/2005/8/layout/vList2"/>
    <dgm:cxn modelId="{BFA97825-FD44-4450-9294-470A31C51310}" srcId="{2A9F85F3-EA04-4F7C-8AE4-91CD77EDD430}" destId="{2DB95129-7F3D-4ECA-99D5-1D572F2FFFFD}" srcOrd="0" destOrd="0" parTransId="{CBD3E766-5F41-4F8E-B757-1CA8F0FD11D7}" sibTransId="{50829FA1-2F36-4A70-9819-DA68C6B93169}"/>
    <dgm:cxn modelId="{1D2ACD9B-52E8-474A-9F45-23DCB3AF4977}" srcId="{2A9F85F3-EA04-4F7C-8AE4-91CD77EDD430}" destId="{97A6659E-78BE-41DB-A293-9F63FB206C24}" srcOrd="2" destOrd="0" parTransId="{DC357106-6320-4B53-9E3B-7108454066B9}" sibTransId="{46A2774F-1364-4A39-990A-257BAD8F1BB2}"/>
    <dgm:cxn modelId="{96C9EDA8-4B70-47D1-8BC6-53AFCDDDB704}" type="presOf" srcId="{93FAF588-1C04-4750-ACE1-79FB2C48EAA1}" destId="{62ADA423-55F7-4F85-A8E3-12636D9A3807}" srcOrd="0" destOrd="0" presId="urn:microsoft.com/office/officeart/2005/8/layout/vList2"/>
    <dgm:cxn modelId="{627AF3C1-D825-4486-ABAA-D45E153E34B5}" srcId="{2A9F85F3-EA04-4F7C-8AE4-91CD77EDD430}" destId="{4C63B660-20D4-44DA-8EAC-8A3AAC1C046C}" srcOrd="3" destOrd="0" parTransId="{6ADE9037-25C5-4CE7-A9A5-14C870E8D179}" sibTransId="{F8B39F82-4DD6-45DB-8436-21CB879CDEE1}"/>
    <dgm:cxn modelId="{858A34C4-45E6-4A4D-8702-15946E8290C3}" type="presOf" srcId="{97A6659E-78BE-41DB-A293-9F63FB206C24}" destId="{B9FEDAC5-A312-48C7-89A6-667F378DE98C}" srcOrd="0" destOrd="0" presId="urn:microsoft.com/office/officeart/2005/8/layout/vList2"/>
    <dgm:cxn modelId="{D905D5D3-075E-40B0-848D-E1CB1BB0ABF8}" srcId="{2A9F85F3-EA04-4F7C-8AE4-91CD77EDD430}" destId="{93FAF588-1C04-4750-ACE1-79FB2C48EAA1}" srcOrd="1" destOrd="0" parTransId="{96E21B44-79FB-4419-9F17-83D6355D1C27}" sibTransId="{8F470B9C-11A3-4ECC-A3E4-6D7C468AB165}"/>
    <dgm:cxn modelId="{F09B3ED9-ECC8-48E1-960C-79DC03D6F7A9}" type="presOf" srcId="{2A9F85F3-EA04-4F7C-8AE4-91CD77EDD430}" destId="{7F6E28F5-61F0-43D4-8529-75507D06443D}" srcOrd="0" destOrd="0" presId="urn:microsoft.com/office/officeart/2005/8/layout/vList2"/>
    <dgm:cxn modelId="{018D7400-92D3-4D6B-86B3-4261EE5A18F5}" type="presParOf" srcId="{7F6E28F5-61F0-43D4-8529-75507D06443D}" destId="{6B070058-CD63-4186-AF2F-53AC1141161B}" srcOrd="0" destOrd="0" presId="urn:microsoft.com/office/officeart/2005/8/layout/vList2"/>
    <dgm:cxn modelId="{CFEB7291-558E-4E58-99DF-93F58B26ADC6}" type="presParOf" srcId="{7F6E28F5-61F0-43D4-8529-75507D06443D}" destId="{7AF23DCC-2318-4201-92AB-A1BF7636D381}" srcOrd="1" destOrd="0" presId="urn:microsoft.com/office/officeart/2005/8/layout/vList2"/>
    <dgm:cxn modelId="{4F0E4E61-13A6-496F-92EB-6888475F5BEB}" type="presParOf" srcId="{7F6E28F5-61F0-43D4-8529-75507D06443D}" destId="{62ADA423-55F7-4F85-A8E3-12636D9A3807}" srcOrd="2" destOrd="0" presId="urn:microsoft.com/office/officeart/2005/8/layout/vList2"/>
    <dgm:cxn modelId="{35EA95D7-4E58-4B78-804F-47028461FD9C}" type="presParOf" srcId="{7F6E28F5-61F0-43D4-8529-75507D06443D}" destId="{40981794-4D3F-49DD-ABEB-311DEE99258D}" srcOrd="3" destOrd="0" presId="urn:microsoft.com/office/officeart/2005/8/layout/vList2"/>
    <dgm:cxn modelId="{EB70F160-202D-4DB4-AE93-7C8CD6A48025}" type="presParOf" srcId="{7F6E28F5-61F0-43D4-8529-75507D06443D}" destId="{B9FEDAC5-A312-48C7-89A6-667F378DE98C}" srcOrd="4" destOrd="0" presId="urn:microsoft.com/office/officeart/2005/8/layout/vList2"/>
    <dgm:cxn modelId="{3E50B4B0-0DC0-4693-A62D-136B18BECF26}" type="presParOf" srcId="{7F6E28F5-61F0-43D4-8529-75507D06443D}" destId="{4650D717-0422-4776-BF72-E5F7615387CB}" srcOrd="5" destOrd="0" presId="urn:microsoft.com/office/officeart/2005/8/layout/vList2"/>
    <dgm:cxn modelId="{EDA5B235-4A0D-474A-BFB1-5ED42D06AEF5}" type="presParOf" srcId="{7F6E28F5-61F0-43D4-8529-75507D06443D}" destId="{E947B41F-45BA-440E-A6FF-D2F7FFFBDD1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1912C7-3981-45C5-8186-4810C0A0F9C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8E65ACE-3A9C-4005-AD37-AE057551F0E6}">
      <dgm:prSet/>
      <dgm:spPr/>
      <dgm:t>
        <a:bodyPr/>
        <a:lstStyle/>
        <a:p>
          <a:pPr>
            <a:lnSpc>
              <a:spcPct val="100000"/>
            </a:lnSpc>
          </a:pPr>
          <a:r>
            <a:rPr lang="en-US" dirty="0">
              <a:latin typeface="Calisto MT" panose="02040603050505030304" pitchFamily="18" charset="0"/>
            </a:rPr>
            <a:t>Globally, the private sector now </a:t>
          </a:r>
          <a:r>
            <a:rPr lang="en-US" dirty="0" err="1">
              <a:latin typeface="Calisto MT" panose="02040603050505030304" pitchFamily="18" charset="0"/>
            </a:rPr>
            <a:t>enrols</a:t>
          </a:r>
          <a:r>
            <a:rPr lang="en-US" dirty="0">
              <a:latin typeface="Calisto MT" panose="02040603050505030304" pitchFamily="18" charset="0"/>
            </a:rPr>
            <a:t> one in every three tertiary education students, reflecting 32.9% of the total HE enrolment (Levy, 2018; </a:t>
          </a:r>
          <a:r>
            <a:rPr lang="en-US" dirty="0" err="1">
              <a:latin typeface="Calisto MT" panose="02040603050505030304" pitchFamily="18" charset="0"/>
            </a:rPr>
            <a:t>Tamrat</a:t>
          </a:r>
          <a:r>
            <a:rPr lang="en-US" dirty="0">
              <a:latin typeface="Calisto MT" panose="02040603050505030304" pitchFamily="18" charset="0"/>
            </a:rPr>
            <a:t>, 2020). </a:t>
          </a:r>
        </a:p>
      </dgm:t>
    </dgm:pt>
    <dgm:pt modelId="{60AA8C4A-48CF-40D2-BE11-B3B9DE2BD816}" type="parTrans" cxnId="{4BA49729-C9A9-4E9E-951A-C2514C27A962}">
      <dgm:prSet/>
      <dgm:spPr/>
      <dgm:t>
        <a:bodyPr/>
        <a:lstStyle/>
        <a:p>
          <a:endParaRPr lang="en-US"/>
        </a:p>
      </dgm:t>
    </dgm:pt>
    <dgm:pt modelId="{53ED0A1E-DA14-4794-BB74-EFF4836A62DE}" type="sibTrans" cxnId="{4BA49729-C9A9-4E9E-951A-C2514C27A962}">
      <dgm:prSet/>
      <dgm:spPr/>
      <dgm:t>
        <a:bodyPr/>
        <a:lstStyle/>
        <a:p>
          <a:endParaRPr lang="en-US"/>
        </a:p>
      </dgm:t>
    </dgm:pt>
    <dgm:pt modelId="{020C7200-2B5B-4204-9064-91136C3709C3}">
      <dgm:prSet/>
      <dgm:spPr/>
      <dgm:t>
        <a:bodyPr/>
        <a:lstStyle/>
        <a:p>
          <a:pPr>
            <a:lnSpc>
              <a:spcPct val="100000"/>
            </a:lnSpc>
          </a:pPr>
          <a:r>
            <a:rPr lang="en-US" dirty="0">
              <a:latin typeface="Calisto MT" panose="02040603050505030304" pitchFamily="18" charset="0"/>
            </a:rPr>
            <a:t>Not enough clear evidence about the effects of </a:t>
          </a:r>
          <a:r>
            <a:rPr lang="en-US" dirty="0" err="1">
              <a:latin typeface="Calisto MT" panose="02040603050505030304" pitchFamily="18" charset="0"/>
            </a:rPr>
            <a:t>privatisation</a:t>
          </a:r>
          <a:r>
            <a:rPr lang="en-US" dirty="0">
              <a:latin typeface="Calisto MT" panose="02040603050505030304" pitchFamily="18" charset="0"/>
            </a:rPr>
            <a:t> on improving access and the quality of education [in Africa] (</a:t>
          </a:r>
          <a:r>
            <a:rPr lang="en-US" dirty="0" err="1">
              <a:latin typeface="Calisto MT" panose="02040603050505030304" pitchFamily="18" charset="0"/>
            </a:rPr>
            <a:t>Pedró</a:t>
          </a:r>
          <a:r>
            <a:rPr lang="en-US" dirty="0">
              <a:latin typeface="Calisto MT" panose="02040603050505030304" pitchFamily="18" charset="0"/>
            </a:rPr>
            <a:t> et al., 2015). </a:t>
          </a:r>
        </a:p>
      </dgm:t>
    </dgm:pt>
    <dgm:pt modelId="{4A469D5E-00B4-4EF3-B5E3-4DC25CF676DD}" type="parTrans" cxnId="{0BC0CCDD-15F6-445F-B89E-8D2FE4E1BEBC}">
      <dgm:prSet/>
      <dgm:spPr/>
      <dgm:t>
        <a:bodyPr/>
        <a:lstStyle/>
        <a:p>
          <a:endParaRPr lang="en-US"/>
        </a:p>
      </dgm:t>
    </dgm:pt>
    <dgm:pt modelId="{118C1B2F-722F-45F7-B025-8FD5FF977DCC}" type="sibTrans" cxnId="{0BC0CCDD-15F6-445F-B89E-8D2FE4E1BEBC}">
      <dgm:prSet/>
      <dgm:spPr/>
      <dgm:t>
        <a:bodyPr/>
        <a:lstStyle/>
        <a:p>
          <a:endParaRPr lang="en-US"/>
        </a:p>
      </dgm:t>
    </dgm:pt>
    <dgm:pt modelId="{BDF180F8-EF7A-47A1-9542-7285E88F9E7C}">
      <dgm:prSet/>
      <dgm:spPr/>
      <dgm:t>
        <a:bodyPr/>
        <a:lstStyle/>
        <a:p>
          <a:pPr>
            <a:lnSpc>
              <a:spcPct val="100000"/>
            </a:lnSpc>
          </a:pPr>
          <a:r>
            <a:rPr lang="en-US" dirty="0">
              <a:latin typeface="Calisto MT" panose="02040603050505030304" pitchFamily="18" charset="0"/>
            </a:rPr>
            <a:t>Common assumptions about private HEIs focusing more on making profits rather than improving the quality of education, especially in low-income countries where they are not as prestigious as the likes of Harvard, Duke, Stanford, Yale, or Princeton in the United States. </a:t>
          </a:r>
        </a:p>
      </dgm:t>
    </dgm:pt>
    <dgm:pt modelId="{844348C1-F238-4297-8F61-B659CADEFF60}" type="parTrans" cxnId="{7CDA1927-3BC2-439D-88A5-6B049ECFFEFA}">
      <dgm:prSet/>
      <dgm:spPr/>
      <dgm:t>
        <a:bodyPr/>
        <a:lstStyle/>
        <a:p>
          <a:endParaRPr lang="en-US"/>
        </a:p>
      </dgm:t>
    </dgm:pt>
    <dgm:pt modelId="{3CC6B9C9-E405-4893-B6E0-C11A8554D4FC}" type="sibTrans" cxnId="{7CDA1927-3BC2-439D-88A5-6B049ECFFEFA}">
      <dgm:prSet/>
      <dgm:spPr/>
      <dgm:t>
        <a:bodyPr/>
        <a:lstStyle/>
        <a:p>
          <a:endParaRPr lang="en-US"/>
        </a:p>
      </dgm:t>
    </dgm:pt>
    <dgm:pt modelId="{1E1E93C0-1C7D-4D83-943D-119B1F94275D}" type="pres">
      <dgm:prSet presAssocID="{F91912C7-3981-45C5-8186-4810C0A0F9C3}" presName="root" presStyleCnt="0">
        <dgm:presLayoutVars>
          <dgm:dir/>
          <dgm:resizeHandles val="exact"/>
        </dgm:presLayoutVars>
      </dgm:prSet>
      <dgm:spPr/>
    </dgm:pt>
    <dgm:pt modelId="{B4A20A0C-E722-4F47-8287-CCD914106872}" type="pres">
      <dgm:prSet presAssocID="{78E65ACE-3A9C-4005-AD37-AE057551F0E6}" presName="compNode" presStyleCnt="0"/>
      <dgm:spPr/>
    </dgm:pt>
    <dgm:pt modelId="{EC6E9FB2-74A2-4F64-B40A-906EEBD634AF}" type="pres">
      <dgm:prSet presAssocID="{78E65ACE-3A9C-4005-AD37-AE057551F0E6}" presName="bgRect" presStyleLbl="bgShp" presStyleIdx="0" presStyleCnt="3"/>
      <dgm:spPr/>
    </dgm:pt>
    <dgm:pt modelId="{506B0E7E-7097-4BE2-93F1-4A43F3EF61D5}" type="pres">
      <dgm:prSet presAssocID="{78E65ACE-3A9C-4005-AD37-AE057551F0E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3A79295E-9DA2-49C2-8413-B7799CE30382}" type="pres">
      <dgm:prSet presAssocID="{78E65ACE-3A9C-4005-AD37-AE057551F0E6}" presName="spaceRect" presStyleCnt="0"/>
      <dgm:spPr/>
    </dgm:pt>
    <dgm:pt modelId="{50CC9FA3-0330-4C2A-8B55-C0E0BB569BD1}" type="pres">
      <dgm:prSet presAssocID="{78E65ACE-3A9C-4005-AD37-AE057551F0E6}" presName="parTx" presStyleLbl="revTx" presStyleIdx="0" presStyleCnt="3">
        <dgm:presLayoutVars>
          <dgm:chMax val="0"/>
          <dgm:chPref val="0"/>
        </dgm:presLayoutVars>
      </dgm:prSet>
      <dgm:spPr/>
    </dgm:pt>
    <dgm:pt modelId="{F62FFFC5-3C04-43C4-960B-CFC87D02577B}" type="pres">
      <dgm:prSet presAssocID="{53ED0A1E-DA14-4794-BB74-EFF4836A62DE}" presName="sibTrans" presStyleCnt="0"/>
      <dgm:spPr/>
    </dgm:pt>
    <dgm:pt modelId="{A73AF401-A39D-4B67-BF73-C3CB9274C6D8}" type="pres">
      <dgm:prSet presAssocID="{020C7200-2B5B-4204-9064-91136C3709C3}" presName="compNode" presStyleCnt="0"/>
      <dgm:spPr/>
    </dgm:pt>
    <dgm:pt modelId="{45A0E30D-CF34-4D79-B413-26865397DC15}" type="pres">
      <dgm:prSet presAssocID="{020C7200-2B5B-4204-9064-91136C3709C3}" presName="bgRect" presStyleLbl="bgShp" presStyleIdx="1" presStyleCnt="3"/>
      <dgm:spPr/>
    </dgm:pt>
    <dgm:pt modelId="{85454DEC-9793-463E-96F1-7F3DFFD620B9}" type="pres">
      <dgm:prSet presAssocID="{020C7200-2B5B-4204-9064-91136C3709C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aduation Cap"/>
        </a:ext>
      </dgm:extLst>
    </dgm:pt>
    <dgm:pt modelId="{FA9ECBF8-91AE-46C8-B99E-9B9744ECC69F}" type="pres">
      <dgm:prSet presAssocID="{020C7200-2B5B-4204-9064-91136C3709C3}" presName="spaceRect" presStyleCnt="0"/>
      <dgm:spPr/>
    </dgm:pt>
    <dgm:pt modelId="{DE6320CE-B1BA-4AD8-9C94-158F832421C4}" type="pres">
      <dgm:prSet presAssocID="{020C7200-2B5B-4204-9064-91136C3709C3}" presName="parTx" presStyleLbl="revTx" presStyleIdx="1" presStyleCnt="3">
        <dgm:presLayoutVars>
          <dgm:chMax val="0"/>
          <dgm:chPref val="0"/>
        </dgm:presLayoutVars>
      </dgm:prSet>
      <dgm:spPr/>
    </dgm:pt>
    <dgm:pt modelId="{94E401BF-0126-418C-983D-11F1B7F5E4DB}" type="pres">
      <dgm:prSet presAssocID="{118C1B2F-722F-45F7-B025-8FD5FF977DCC}" presName="sibTrans" presStyleCnt="0"/>
      <dgm:spPr/>
    </dgm:pt>
    <dgm:pt modelId="{F5739F13-9FA2-44D1-9355-A52B4C4A341B}" type="pres">
      <dgm:prSet presAssocID="{BDF180F8-EF7A-47A1-9542-7285E88F9E7C}" presName="compNode" presStyleCnt="0"/>
      <dgm:spPr/>
    </dgm:pt>
    <dgm:pt modelId="{1797CC05-F65F-4B47-B07F-C6AAD5C347D8}" type="pres">
      <dgm:prSet presAssocID="{BDF180F8-EF7A-47A1-9542-7285E88F9E7C}" presName="bgRect" presStyleLbl="bgShp" presStyleIdx="2" presStyleCnt="3"/>
      <dgm:spPr/>
    </dgm:pt>
    <dgm:pt modelId="{5577B764-C206-4FFC-9525-0FC2905F2385}" type="pres">
      <dgm:prSet presAssocID="{BDF180F8-EF7A-47A1-9542-7285E88F9E7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F2ACE0F4-9E85-43E9-AB50-32E967EF326C}" type="pres">
      <dgm:prSet presAssocID="{BDF180F8-EF7A-47A1-9542-7285E88F9E7C}" presName="spaceRect" presStyleCnt="0"/>
      <dgm:spPr/>
    </dgm:pt>
    <dgm:pt modelId="{250D300F-6D95-4C63-906D-81842BE7E293}" type="pres">
      <dgm:prSet presAssocID="{BDF180F8-EF7A-47A1-9542-7285E88F9E7C}" presName="parTx" presStyleLbl="revTx" presStyleIdx="2" presStyleCnt="3">
        <dgm:presLayoutVars>
          <dgm:chMax val="0"/>
          <dgm:chPref val="0"/>
        </dgm:presLayoutVars>
      </dgm:prSet>
      <dgm:spPr/>
    </dgm:pt>
  </dgm:ptLst>
  <dgm:cxnLst>
    <dgm:cxn modelId="{7CDA1927-3BC2-439D-88A5-6B049ECFFEFA}" srcId="{F91912C7-3981-45C5-8186-4810C0A0F9C3}" destId="{BDF180F8-EF7A-47A1-9542-7285E88F9E7C}" srcOrd="2" destOrd="0" parTransId="{844348C1-F238-4297-8F61-B659CADEFF60}" sibTransId="{3CC6B9C9-E405-4893-B6E0-C11A8554D4FC}"/>
    <dgm:cxn modelId="{4BA49729-C9A9-4E9E-951A-C2514C27A962}" srcId="{F91912C7-3981-45C5-8186-4810C0A0F9C3}" destId="{78E65ACE-3A9C-4005-AD37-AE057551F0E6}" srcOrd="0" destOrd="0" parTransId="{60AA8C4A-48CF-40D2-BE11-B3B9DE2BD816}" sibTransId="{53ED0A1E-DA14-4794-BB74-EFF4836A62DE}"/>
    <dgm:cxn modelId="{2D5B922C-06DF-447D-BA94-34F4DCAE55C1}" type="presOf" srcId="{020C7200-2B5B-4204-9064-91136C3709C3}" destId="{DE6320CE-B1BA-4AD8-9C94-158F832421C4}" srcOrd="0" destOrd="0" presId="urn:microsoft.com/office/officeart/2018/2/layout/IconVerticalSolidList"/>
    <dgm:cxn modelId="{E6867731-B3B4-4EE2-B42D-D442B0A826BF}" type="presOf" srcId="{BDF180F8-EF7A-47A1-9542-7285E88F9E7C}" destId="{250D300F-6D95-4C63-906D-81842BE7E293}" srcOrd="0" destOrd="0" presId="urn:microsoft.com/office/officeart/2018/2/layout/IconVerticalSolidList"/>
    <dgm:cxn modelId="{30922F7A-09DA-42A4-8A0A-A0039D7B5630}" type="presOf" srcId="{F91912C7-3981-45C5-8186-4810C0A0F9C3}" destId="{1E1E93C0-1C7D-4D83-943D-119B1F94275D}" srcOrd="0" destOrd="0" presId="urn:microsoft.com/office/officeart/2018/2/layout/IconVerticalSolidList"/>
    <dgm:cxn modelId="{0BC0CCDD-15F6-445F-B89E-8D2FE4E1BEBC}" srcId="{F91912C7-3981-45C5-8186-4810C0A0F9C3}" destId="{020C7200-2B5B-4204-9064-91136C3709C3}" srcOrd="1" destOrd="0" parTransId="{4A469D5E-00B4-4EF3-B5E3-4DC25CF676DD}" sibTransId="{118C1B2F-722F-45F7-B025-8FD5FF977DCC}"/>
    <dgm:cxn modelId="{AF3F33F2-E88C-48D7-806D-5D17C264C185}" type="presOf" srcId="{78E65ACE-3A9C-4005-AD37-AE057551F0E6}" destId="{50CC9FA3-0330-4C2A-8B55-C0E0BB569BD1}" srcOrd="0" destOrd="0" presId="urn:microsoft.com/office/officeart/2018/2/layout/IconVerticalSolidList"/>
    <dgm:cxn modelId="{C97998C5-CA45-47F2-9768-FE6ED7149E1C}" type="presParOf" srcId="{1E1E93C0-1C7D-4D83-943D-119B1F94275D}" destId="{B4A20A0C-E722-4F47-8287-CCD914106872}" srcOrd="0" destOrd="0" presId="urn:microsoft.com/office/officeart/2018/2/layout/IconVerticalSolidList"/>
    <dgm:cxn modelId="{79908EDB-43D0-4E38-A52D-91249023D7A4}" type="presParOf" srcId="{B4A20A0C-E722-4F47-8287-CCD914106872}" destId="{EC6E9FB2-74A2-4F64-B40A-906EEBD634AF}" srcOrd="0" destOrd="0" presId="urn:microsoft.com/office/officeart/2018/2/layout/IconVerticalSolidList"/>
    <dgm:cxn modelId="{567CB87F-2F48-46A2-8B4A-63F038EA9F71}" type="presParOf" srcId="{B4A20A0C-E722-4F47-8287-CCD914106872}" destId="{506B0E7E-7097-4BE2-93F1-4A43F3EF61D5}" srcOrd="1" destOrd="0" presId="urn:microsoft.com/office/officeart/2018/2/layout/IconVerticalSolidList"/>
    <dgm:cxn modelId="{0CA3CF31-DD7D-4A24-BC5C-E71301C16105}" type="presParOf" srcId="{B4A20A0C-E722-4F47-8287-CCD914106872}" destId="{3A79295E-9DA2-49C2-8413-B7799CE30382}" srcOrd="2" destOrd="0" presId="urn:microsoft.com/office/officeart/2018/2/layout/IconVerticalSolidList"/>
    <dgm:cxn modelId="{2A0F1140-4C51-4DEE-9BFC-9024713F2C29}" type="presParOf" srcId="{B4A20A0C-E722-4F47-8287-CCD914106872}" destId="{50CC9FA3-0330-4C2A-8B55-C0E0BB569BD1}" srcOrd="3" destOrd="0" presId="urn:microsoft.com/office/officeart/2018/2/layout/IconVerticalSolidList"/>
    <dgm:cxn modelId="{596DA8F7-2FDB-4492-94D3-4B152B358A26}" type="presParOf" srcId="{1E1E93C0-1C7D-4D83-943D-119B1F94275D}" destId="{F62FFFC5-3C04-43C4-960B-CFC87D02577B}" srcOrd="1" destOrd="0" presId="urn:microsoft.com/office/officeart/2018/2/layout/IconVerticalSolidList"/>
    <dgm:cxn modelId="{26F0DE18-B6B7-43B2-96D9-339339D93D1D}" type="presParOf" srcId="{1E1E93C0-1C7D-4D83-943D-119B1F94275D}" destId="{A73AF401-A39D-4B67-BF73-C3CB9274C6D8}" srcOrd="2" destOrd="0" presId="urn:microsoft.com/office/officeart/2018/2/layout/IconVerticalSolidList"/>
    <dgm:cxn modelId="{F92A2053-970C-433A-9004-0B3DB00913AB}" type="presParOf" srcId="{A73AF401-A39D-4B67-BF73-C3CB9274C6D8}" destId="{45A0E30D-CF34-4D79-B413-26865397DC15}" srcOrd="0" destOrd="0" presId="urn:microsoft.com/office/officeart/2018/2/layout/IconVerticalSolidList"/>
    <dgm:cxn modelId="{5334611F-2DA1-44D2-B780-69D46A2D5192}" type="presParOf" srcId="{A73AF401-A39D-4B67-BF73-C3CB9274C6D8}" destId="{85454DEC-9793-463E-96F1-7F3DFFD620B9}" srcOrd="1" destOrd="0" presId="urn:microsoft.com/office/officeart/2018/2/layout/IconVerticalSolidList"/>
    <dgm:cxn modelId="{4458288B-E489-4569-8C6E-98922262BE1A}" type="presParOf" srcId="{A73AF401-A39D-4B67-BF73-C3CB9274C6D8}" destId="{FA9ECBF8-91AE-46C8-B99E-9B9744ECC69F}" srcOrd="2" destOrd="0" presId="urn:microsoft.com/office/officeart/2018/2/layout/IconVerticalSolidList"/>
    <dgm:cxn modelId="{3959040B-47BB-46EB-A656-4EB5472EC6EA}" type="presParOf" srcId="{A73AF401-A39D-4B67-BF73-C3CB9274C6D8}" destId="{DE6320CE-B1BA-4AD8-9C94-158F832421C4}" srcOrd="3" destOrd="0" presId="urn:microsoft.com/office/officeart/2018/2/layout/IconVerticalSolidList"/>
    <dgm:cxn modelId="{7BED38AA-C83C-4BD2-91DF-57FF18C5D65B}" type="presParOf" srcId="{1E1E93C0-1C7D-4D83-943D-119B1F94275D}" destId="{94E401BF-0126-418C-983D-11F1B7F5E4DB}" srcOrd="3" destOrd="0" presId="urn:microsoft.com/office/officeart/2018/2/layout/IconVerticalSolidList"/>
    <dgm:cxn modelId="{528D95A2-75EC-4750-A8EC-9D17819C43BF}" type="presParOf" srcId="{1E1E93C0-1C7D-4D83-943D-119B1F94275D}" destId="{F5739F13-9FA2-44D1-9355-A52B4C4A341B}" srcOrd="4" destOrd="0" presId="urn:microsoft.com/office/officeart/2018/2/layout/IconVerticalSolidList"/>
    <dgm:cxn modelId="{1D1F16D1-F8E1-46AB-AD88-D140E2FA803E}" type="presParOf" srcId="{F5739F13-9FA2-44D1-9355-A52B4C4A341B}" destId="{1797CC05-F65F-4B47-B07F-C6AAD5C347D8}" srcOrd="0" destOrd="0" presId="urn:microsoft.com/office/officeart/2018/2/layout/IconVerticalSolidList"/>
    <dgm:cxn modelId="{1A6DF771-C784-4979-BD15-CF03DB1A511C}" type="presParOf" srcId="{F5739F13-9FA2-44D1-9355-A52B4C4A341B}" destId="{5577B764-C206-4FFC-9525-0FC2905F2385}" srcOrd="1" destOrd="0" presId="urn:microsoft.com/office/officeart/2018/2/layout/IconVerticalSolidList"/>
    <dgm:cxn modelId="{DBF5CB51-F993-45BF-8867-EB515EE19436}" type="presParOf" srcId="{F5739F13-9FA2-44D1-9355-A52B4C4A341B}" destId="{F2ACE0F4-9E85-43E9-AB50-32E967EF326C}" srcOrd="2" destOrd="0" presId="urn:microsoft.com/office/officeart/2018/2/layout/IconVerticalSolidList"/>
    <dgm:cxn modelId="{A91EC7EC-EDE5-4C27-A07E-29AC1F127551}" type="presParOf" srcId="{F5739F13-9FA2-44D1-9355-A52B4C4A341B}" destId="{250D300F-6D95-4C63-906D-81842BE7E29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AA53C7-03BE-44F9-9F6C-BEB0289B5B53}"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19508B93-1E77-4F2B-B19C-07E3CBE86233}">
      <dgm:prSet/>
      <dgm:spPr>
        <a:solidFill>
          <a:schemeClr val="tx2">
            <a:lumMod val="60000"/>
            <a:lumOff val="40000"/>
          </a:schemeClr>
        </a:solidFill>
      </dgm:spPr>
      <dgm:t>
        <a:bodyPr/>
        <a:lstStyle/>
        <a:p>
          <a:r>
            <a:rPr lang="en-US" dirty="0"/>
            <a:t>PHEIs are </a:t>
          </a:r>
          <a:r>
            <a:rPr lang="en-US" dirty="0">
              <a:latin typeface="Calisto MT" panose="02040603050505030304" pitchFamily="18" charset="0"/>
            </a:rPr>
            <a:t>moving</a:t>
          </a:r>
          <a:r>
            <a:rPr lang="en-US" dirty="0"/>
            <a:t> from the </a:t>
          </a:r>
          <a:r>
            <a:rPr lang="en-US" b="1" dirty="0"/>
            <a:t>periphery to the mainstream </a:t>
          </a:r>
          <a:r>
            <a:rPr lang="en-US" dirty="0"/>
            <a:t>in the higher education sector in many African countries (Tamrat,2017)</a:t>
          </a:r>
        </a:p>
      </dgm:t>
    </dgm:pt>
    <dgm:pt modelId="{DF423AAE-1D11-4FFD-8A8B-BDC44959DF3A}" type="parTrans" cxnId="{4699CFC7-3DD2-458D-B44E-4E85AE0328A1}">
      <dgm:prSet/>
      <dgm:spPr/>
      <dgm:t>
        <a:bodyPr/>
        <a:lstStyle/>
        <a:p>
          <a:endParaRPr lang="en-US"/>
        </a:p>
      </dgm:t>
    </dgm:pt>
    <dgm:pt modelId="{117B99BF-86A2-45E9-BF5D-59B125B9FF0E}" type="sibTrans" cxnId="{4699CFC7-3DD2-458D-B44E-4E85AE0328A1}">
      <dgm:prSet/>
      <dgm:spPr/>
      <dgm:t>
        <a:bodyPr/>
        <a:lstStyle/>
        <a:p>
          <a:endParaRPr lang="en-US"/>
        </a:p>
      </dgm:t>
    </dgm:pt>
    <dgm:pt modelId="{327169BA-35BB-4A65-8BBD-3E7DC5E1041B}">
      <dgm:prSet/>
      <dgm:spPr>
        <a:solidFill>
          <a:schemeClr val="tx2">
            <a:lumMod val="60000"/>
            <a:lumOff val="40000"/>
          </a:schemeClr>
        </a:solidFill>
      </dgm:spPr>
      <dgm:t>
        <a:bodyPr/>
        <a:lstStyle/>
        <a:p>
          <a:r>
            <a:rPr lang="en-US" dirty="0"/>
            <a:t>Kenya -  substantial increase in demand for enrolment in private universities, which doubled for </a:t>
          </a:r>
          <a:r>
            <a:rPr lang="en-US" dirty="0">
              <a:latin typeface="Calisto MT" panose="02040603050505030304" pitchFamily="18" charset="0"/>
            </a:rPr>
            <a:t>the</a:t>
          </a:r>
          <a:r>
            <a:rPr lang="en-US" dirty="0"/>
            <a:t> 2024 academic year (</a:t>
          </a:r>
          <a:r>
            <a:rPr lang="en-US" dirty="0" err="1"/>
            <a:t>Nganga</a:t>
          </a:r>
          <a:r>
            <a:rPr lang="en-US" dirty="0"/>
            <a:t>, 2024). The PHE sector dubbed a </a:t>
          </a:r>
          <a:r>
            <a:rPr lang="en-US" b="1" dirty="0"/>
            <a:t>‘key partner</a:t>
          </a:r>
          <a:r>
            <a:rPr lang="en-US" dirty="0"/>
            <a:t>’ in Kenya’s development (</a:t>
          </a:r>
          <a:r>
            <a:rPr lang="en-US" dirty="0" err="1"/>
            <a:t>Muyaka</a:t>
          </a:r>
          <a:r>
            <a:rPr lang="en-US" dirty="0"/>
            <a:t>, 2024). </a:t>
          </a:r>
        </a:p>
      </dgm:t>
    </dgm:pt>
    <dgm:pt modelId="{3D545F64-F137-433B-BFA2-F5EEF13FB804}" type="parTrans" cxnId="{530FCF36-65EE-4614-861D-1ADC6F1C2D5F}">
      <dgm:prSet/>
      <dgm:spPr/>
      <dgm:t>
        <a:bodyPr/>
        <a:lstStyle/>
        <a:p>
          <a:endParaRPr lang="en-US"/>
        </a:p>
      </dgm:t>
    </dgm:pt>
    <dgm:pt modelId="{BF1841D1-A74E-4AAF-A72D-52B76586F135}" type="sibTrans" cxnId="{530FCF36-65EE-4614-861D-1ADC6F1C2D5F}">
      <dgm:prSet/>
      <dgm:spPr/>
      <dgm:t>
        <a:bodyPr/>
        <a:lstStyle/>
        <a:p>
          <a:endParaRPr lang="en-US"/>
        </a:p>
      </dgm:t>
    </dgm:pt>
    <dgm:pt modelId="{EC283CB2-7A82-423D-81F0-742AD47A4487}">
      <dgm:prSet/>
      <dgm:spPr>
        <a:solidFill>
          <a:schemeClr val="tx2">
            <a:lumMod val="60000"/>
            <a:lumOff val="40000"/>
          </a:schemeClr>
        </a:solidFill>
      </dgm:spPr>
      <dgm:t>
        <a:bodyPr/>
        <a:lstStyle/>
        <a:p>
          <a:r>
            <a:rPr lang="en-US" dirty="0"/>
            <a:t>South Africa - PHE credited for being at the ‘</a:t>
          </a:r>
          <a:r>
            <a:rPr lang="en-US" b="1" dirty="0"/>
            <a:t>confluence of education, the market, and </a:t>
          </a:r>
          <a:r>
            <a:rPr lang="en-US" b="1" dirty="0">
              <a:latin typeface="Calisto MT" panose="02040603050505030304" pitchFamily="18" charset="0"/>
            </a:rPr>
            <a:t>transformation</a:t>
          </a:r>
          <a:r>
            <a:rPr lang="en-US" b="1" dirty="0"/>
            <a:t>’ </a:t>
          </a:r>
          <a:r>
            <a:rPr lang="en-US" dirty="0"/>
            <a:t>(Somerville,2024). </a:t>
          </a:r>
        </a:p>
      </dgm:t>
    </dgm:pt>
    <dgm:pt modelId="{410B4FA9-2201-4391-B35B-3D557484C3B7}" type="parTrans" cxnId="{D62C3C15-2890-439B-A116-95E0B9BA867A}">
      <dgm:prSet/>
      <dgm:spPr/>
      <dgm:t>
        <a:bodyPr/>
        <a:lstStyle/>
        <a:p>
          <a:endParaRPr lang="en-US"/>
        </a:p>
      </dgm:t>
    </dgm:pt>
    <dgm:pt modelId="{0D604A5B-B784-4E16-8E29-F209734D9BC0}" type="sibTrans" cxnId="{D62C3C15-2890-439B-A116-95E0B9BA867A}">
      <dgm:prSet/>
      <dgm:spPr/>
      <dgm:t>
        <a:bodyPr/>
        <a:lstStyle/>
        <a:p>
          <a:endParaRPr lang="en-US"/>
        </a:p>
      </dgm:t>
    </dgm:pt>
    <dgm:pt modelId="{5C36DD92-3AB4-47D1-AD8C-A1E5551E9BA2}">
      <dgm:prSet/>
      <dgm:spPr>
        <a:solidFill>
          <a:schemeClr val="tx2">
            <a:lumMod val="60000"/>
            <a:lumOff val="40000"/>
          </a:schemeClr>
        </a:solidFill>
      </dgm:spPr>
      <dgm:t>
        <a:bodyPr/>
        <a:lstStyle/>
        <a:p>
          <a:r>
            <a:rPr lang="en-US" dirty="0"/>
            <a:t>Nigeria - private universities are seen as ‘</a:t>
          </a:r>
          <a:r>
            <a:rPr lang="en-US" b="1" dirty="0"/>
            <a:t>bastions of stability’ </a:t>
          </a:r>
          <a:r>
            <a:rPr lang="en-US" dirty="0"/>
            <a:t>amid disruptions in the public higher education system (Oseni &amp; </a:t>
          </a:r>
          <a:r>
            <a:rPr lang="en-US" dirty="0" err="1"/>
            <a:t>Tiamiyu</a:t>
          </a:r>
          <a:r>
            <a:rPr lang="en-US" dirty="0"/>
            <a:t>, 2024). </a:t>
          </a:r>
        </a:p>
      </dgm:t>
    </dgm:pt>
    <dgm:pt modelId="{48FE867C-C630-41E8-B9E3-DC9CC443C326}" type="parTrans" cxnId="{8C249EEF-C253-4E9B-888B-889AEA8C45A2}">
      <dgm:prSet/>
      <dgm:spPr/>
      <dgm:t>
        <a:bodyPr/>
        <a:lstStyle/>
        <a:p>
          <a:endParaRPr lang="en-US"/>
        </a:p>
      </dgm:t>
    </dgm:pt>
    <dgm:pt modelId="{3E8EAAA1-5337-4F62-B8EE-64A4CC549F4A}" type="sibTrans" cxnId="{8C249EEF-C253-4E9B-888B-889AEA8C45A2}">
      <dgm:prSet/>
      <dgm:spPr/>
      <dgm:t>
        <a:bodyPr/>
        <a:lstStyle/>
        <a:p>
          <a:endParaRPr lang="en-US"/>
        </a:p>
      </dgm:t>
    </dgm:pt>
    <dgm:pt modelId="{18554059-DA1D-478D-B667-BAB5E2A42122}">
      <dgm:prSet/>
      <dgm:spPr>
        <a:solidFill>
          <a:schemeClr val="tx2">
            <a:lumMod val="60000"/>
            <a:lumOff val="40000"/>
          </a:schemeClr>
        </a:solidFill>
      </dgm:spPr>
      <dgm:t>
        <a:bodyPr/>
        <a:lstStyle/>
        <a:p>
          <a:r>
            <a:rPr lang="en-US" dirty="0"/>
            <a:t>In Zambia, 54.4% students are enrolled in private universities compared to 45.6% in public universities (HEA, 2023), making it one of the few countries with the highest level of student enrolments in private universities in Sub-Saharan Africa.</a:t>
          </a:r>
        </a:p>
      </dgm:t>
    </dgm:pt>
    <dgm:pt modelId="{BFE501F0-2918-438D-9999-50F2304D05AF}" type="parTrans" cxnId="{3F6F0DE2-0C69-4966-9BBD-41D5352A9AB0}">
      <dgm:prSet/>
      <dgm:spPr/>
      <dgm:t>
        <a:bodyPr/>
        <a:lstStyle/>
        <a:p>
          <a:endParaRPr lang="en-US"/>
        </a:p>
      </dgm:t>
    </dgm:pt>
    <dgm:pt modelId="{A2FDE1B3-E40F-419A-B752-6B3FEFD8CE60}" type="sibTrans" cxnId="{3F6F0DE2-0C69-4966-9BBD-41D5352A9AB0}">
      <dgm:prSet/>
      <dgm:spPr/>
      <dgm:t>
        <a:bodyPr/>
        <a:lstStyle/>
        <a:p>
          <a:endParaRPr lang="en-US"/>
        </a:p>
      </dgm:t>
    </dgm:pt>
    <dgm:pt modelId="{67F2157E-6B4F-4D5C-9768-AF04EA04FCEB}">
      <dgm:prSet/>
      <dgm:spPr>
        <a:solidFill>
          <a:schemeClr val="tx2">
            <a:lumMod val="60000"/>
            <a:lumOff val="40000"/>
          </a:schemeClr>
        </a:solidFill>
        <a:ln>
          <a:solidFill>
            <a:schemeClr val="tx2">
              <a:lumMod val="60000"/>
              <a:lumOff val="40000"/>
            </a:schemeClr>
          </a:solidFill>
        </a:ln>
      </dgm:spPr>
      <dgm:t>
        <a:bodyPr/>
        <a:lstStyle/>
        <a:p>
          <a:r>
            <a:rPr lang="en-US" dirty="0"/>
            <a:t>Hence, private higher education should not be overlooked when looking at human development issues </a:t>
          </a:r>
          <a:r>
            <a:rPr lang="en-US" dirty="0">
              <a:latin typeface="Calisto MT" panose="02040603050505030304" pitchFamily="18" charset="0"/>
            </a:rPr>
            <a:t>in</a:t>
          </a:r>
          <a:r>
            <a:rPr lang="en-US" dirty="0"/>
            <a:t> developing countries, especially in Africa</a:t>
          </a:r>
        </a:p>
      </dgm:t>
    </dgm:pt>
    <dgm:pt modelId="{AF54967A-4529-4B8E-A610-97EF961AF2CF}" type="parTrans" cxnId="{93642AED-265D-4797-9B1A-8B5A7BAC7E81}">
      <dgm:prSet/>
      <dgm:spPr/>
      <dgm:t>
        <a:bodyPr/>
        <a:lstStyle/>
        <a:p>
          <a:endParaRPr lang="en-US"/>
        </a:p>
      </dgm:t>
    </dgm:pt>
    <dgm:pt modelId="{8F4C88E9-6E77-484D-9390-961C87845234}" type="sibTrans" cxnId="{93642AED-265D-4797-9B1A-8B5A7BAC7E81}">
      <dgm:prSet/>
      <dgm:spPr/>
      <dgm:t>
        <a:bodyPr/>
        <a:lstStyle/>
        <a:p>
          <a:endParaRPr lang="en-US"/>
        </a:p>
      </dgm:t>
    </dgm:pt>
    <dgm:pt modelId="{A56C054E-C3C4-434C-9650-7431A024CA55}" type="pres">
      <dgm:prSet presAssocID="{F1AA53C7-03BE-44F9-9F6C-BEB0289B5B53}" presName="diagram" presStyleCnt="0">
        <dgm:presLayoutVars>
          <dgm:dir/>
          <dgm:resizeHandles val="exact"/>
        </dgm:presLayoutVars>
      </dgm:prSet>
      <dgm:spPr/>
    </dgm:pt>
    <dgm:pt modelId="{175CEF76-167A-4F06-B023-6AC9F7E870A8}" type="pres">
      <dgm:prSet presAssocID="{19508B93-1E77-4F2B-B19C-07E3CBE86233}" presName="node" presStyleLbl="node1" presStyleIdx="0" presStyleCnt="6">
        <dgm:presLayoutVars>
          <dgm:bulletEnabled val="1"/>
        </dgm:presLayoutVars>
      </dgm:prSet>
      <dgm:spPr/>
    </dgm:pt>
    <dgm:pt modelId="{4F9A5E19-B1E7-4DA0-93CA-7A8391254CC4}" type="pres">
      <dgm:prSet presAssocID="{117B99BF-86A2-45E9-BF5D-59B125B9FF0E}" presName="sibTrans" presStyleCnt="0"/>
      <dgm:spPr/>
    </dgm:pt>
    <dgm:pt modelId="{CC3FC045-3CC1-4BED-AE67-A7ED54FBD681}" type="pres">
      <dgm:prSet presAssocID="{327169BA-35BB-4A65-8BBD-3E7DC5E1041B}" presName="node" presStyleLbl="node1" presStyleIdx="1" presStyleCnt="6">
        <dgm:presLayoutVars>
          <dgm:bulletEnabled val="1"/>
        </dgm:presLayoutVars>
      </dgm:prSet>
      <dgm:spPr/>
    </dgm:pt>
    <dgm:pt modelId="{D107199F-53B9-46F6-B7A5-7E5C84C94A76}" type="pres">
      <dgm:prSet presAssocID="{BF1841D1-A74E-4AAF-A72D-52B76586F135}" presName="sibTrans" presStyleCnt="0"/>
      <dgm:spPr/>
    </dgm:pt>
    <dgm:pt modelId="{ACF2BAEC-19C0-4FD9-9240-F06A13FA6B5D}" type="pres">
      <dgm:prSet presAssocID="{EC283CB2-7A82-423D-81F0-742AD47A4487}" presName="node" presStyleLbl="node1" presStyleIdx="2" presStyleCnt="6">
        <dgm:presLayoutVars>
          <dgm:bulletEnabled val="1"/>
        </dgm:presLayoutVars>
      </dgm:prSet>
      <dgm:spPr/>
    </dgm:pt>
    <dgm:pt modelId="{96AEEB75-E4FF-43EC-890E-DEE027A778E2}" type="pres">
      <dgm:prSet presAssocID="{0D604A5B-B784-4E16-8E29-F209734D9BC0}" presName="sibTrans" presStyleCnt="0"/>
      <dgm:spPr/>
    </dgm:pt>
    <dgm:pt modelId="{2A4704FE-4861-4AB4-97E2-01F27D5636FC}" type="pres">
      <dgm:prSet presAssocID="{5C36DD92-3AB4-47D1-AD8C-A1E5551E9BA2}" presName="node" presStyleLbl="node1" presStyleIdx="3" presStyleCnt="6">
        <dgm:presLayoutVars>
          <dgm:bulletEnabled val="1"/>
        </dgm:presLayoutVars>
      </dgm:prSet>
      <dgm:spPr/>
    </dgm:pt>
    <dgm:pt modelId="{99918363-A3B2-462A-9BB9-C250471B751B}" type="pres">
      <dgm:prSet presAssocID="{3E8EAAA1-5337-4F62-B8EE-64A4CC549F4A}" presName="sibTrans" presStyleCnt="0"/>
      <dgm:spPr/>
    </dgm:pt>
    <dgm:pt modelId="{26CFCCEA-045D-42D4-90D2-68E7F7B341D1}" type="pres">
      <dgm:prSet presAssocID="{18554059-DA1D-478D-B667-BAB5E2A42122}" presName="node" presStyleLbl="node1" presStyleIdx="4" presStyleCnt="6">
        <dgm:presLayoutVars>
          <dgm:bulletEnabled val="1"/>
        </dgm:presLayoutVars>
      </dgm:prSet>
      <dgm:spPr/>
    </dgm:pt>
    <dgm:pt modelId="{DB20B006-B548-42FD-BFA3-172FE57FA87F}" type="pres">
      <dgm:prSet presAssocID="{A2FDE1B3-E40F-419A-B752-6B3FEFD8CE60}" presName="sibTrans" presStyleCnt="0"/>
      <dgm:spPr/>
    </dgm:pt>
    <dgm:pt modelId="{5C284FAB-880A-455F-A597-4BEE05E104AF}" type="pres">
      <dgm:prSet presAssocID="{67F2157E-6B4F-4D5C-9768-AF04EA04FCEB}" presName="node" presStyleLbl="node1" presStyleIdx="5" presStyleCnt="6">
        <dgm:presLayoutVars>
          <dgm:bulletEnabled val="1"/>
        </dgm:presLayoutVars>
      </dgm:prSet>
      <dgm:spPr/>
    </dgm:pt>
  </dgm:ptLst>
  <dgm:cxnLst>
    <dgm:cxn modelId="{D62C3C15-2890-439B-A116-95E0B9BA867A}" srcId="{F1AA53C7-03BE-44F9-9F6C-BEB0289B5B53}" destId="{EC283CB2-7A82-423D-81F0-742AD47A4487}" srcOrd="2" destOrd="0" parTransId="{410B4FA9-2201-4391-B35B-3D557484C3B7}" sibTransId="{0D604A5B-B784-4E16-8E29-F209734D9BC0}"/>
    <dgm:cxn modelId="{4DACFD1D-5342-47B0-BCBF-022281BFE5C9}" type="presOf" srcId="{5C36DD92-3AB4-47D1-AD8C-A1E5551E9BA2}" destId="{2A4704FE-4861-4AB4-97E2-01F27D5636FC}" srcOrd="0" destOrd="0" presId="urn:microsoft.com/office/officeart/2005/8/layout/default"/>
    <dgm:cxn modelId="{EE6DDC2A-6968-46AC-9106-64CE741A17B6}" type="presOf" srcId="{EC283CB2-7A82-423D-81F0-742AD47A4487}" destId="{ACF2BAEC-19C0-4FD9-9240-F06A13FA6B5D}" srcOrd="0" destOrd="0" presId="urn:microsoft.com/office/officeart/2005/8/layout/default"/>
    <dgm:cxn modelId="{530FCF36-65EE-4614-861D-1ADC6F1C2D5F}" srcId="{F1AA53C7-03BE-44F9-9F6C-BEB0289B5B53}" destId="{327169BA-35BB-4A65-8BBD-3E7DC5E1041B}" srcOrd="1" destOrd="0" parTransId="{3D545F64-F137-433B-BFA2-F5EEF13FB804}" sibTransId="{BF1841D1-A74E-4AAF-A72D-52B76586F135}"/>
    <dgm:cxn modelId="{1AE6E23B-320F-44B5-8D74-9D9C39BD53BD}" type="presOf" srcId="{19508B93-1E77-4F2B-B19C-07E3CBE86233}" destId="{175CEF76-167A-4F06-B023-6AC9F7E870A8}" srcOrd="0" destOrd="0" presId="urn:microsoft.com/office/officeart/2005/8/layout/default"/>
    <dgm:cxn modelId="{DDD9F953-D60D-4759-81B8-AC6008283B30}" type="presOf" srcId="{327169BA-35BB-4A65-8BBD-3E7DC5E1041B}" destId="{CC3FC045-3CC1-4BED-AE67-A7ED54FBD681}" srcOrd="0" destOrd="0" presId="urn:microsoft.com/office/officeart/2005/8/layout/default"/>
    <dgm:cxn modelId="{10C32789-A4F1-405C-A623-C39B82DA64C7}" type="presOf" srcId="{F1AA53C7-03BE-44F9-9F6C-BEB0289B5B53}" destId="{A56C054E-C3C4-434C-9650-7431A024CA55}" srcOrd="0" destOrd="0" presId="urn:microsoft.com/office/officeart/2005/8/layout/default"/>
    <dgm:cxn modelId="{BEEE079C-5EA5-4FA8-8AAA-4DD1B1481830}" type="presOf" srcId="{67F2157E-6B4F-4D5C-9768-AF04EA04FCEB}" destId="{5C284FAB-880A-455F-A597-4BEE05E104AF}" srcOrd="0" destOrd="0" presId="urn:microsoft.com/office/officeart/2005/8/layout/default"/>
    <dgm:cxn modelId="{F5D718B5-2668-4144-BF90-08920A8CF484}" type="presOf" srcId="{18554059-DA1D-478D-B667-BAB5E2A42122}" destId="{26CFCCEA-045D-42D4-90D2-68E7F7B341D1}" srcOrd="0" destOrd="0" presId="urn:microsoft.com/office/officeart/2005/8/layout/default"/>
    <dgm:cxn modelId="{4699CFC7-3DD2-458D-B44E-4E85AE0328A1}" srcId="{F1AA53C7-03BE-44F9-9F6C-BEB0289B5B53}" destId="{19508B93-1E77-4F2B-B19C-07E3CBE86233}" srcOrd="0" destOrd="0" parTransId="{DF423AAE-1D11-4FFD-8A8B-BDC44959DF3A}" sibTransId="{117B99BF-86A2-45E9-BF5D-59B125B9FF0E}"/>
    <dgm:cxn modelId="{3F6F0DE2-0C69-4966-9BBD-41D5352A9AB0}" srcId="{F1AA53C7-03BE-44F9-9F6C-BEB0289B5B53}" destId="{18554059-DA1D-478D-B667-BAB5E2A42122}" srcOrd="4" destOrd="0" parTransId="{BFE501F0-2918-438D-9999-50F2304D05AF}" sibTransId="{A2FDE1B3-E40F-419A-B752-6B3FEFD8CE60}"/>
    <dgm:cxn modelId="{93642AED-265D-4797-9B1A-8B5A7BAC7E81}" srcId="{F1AA53C7-03BE-44F9-9F6C-BEB0289B5B53}" destId="{67F2157E-6B4F-4D5C-9768-AF04EA04FCEB}" srcOrd="5" destOrd="0" parTransId="{AF54967A-4529-4B8E-A610-97EF961AF2CF}" sibTransId="{8F4C88E9-6E77-484D-9390-961C87845234}"/>
    <dgm:cxn modelId="{8C249EEF-C253-4E9B-888B-889AEA8C45A2}" srcId="{F1AA53C7-03BE-44F9-9F6C-BEB0289B5B53}" destId="{5C36DD92-3AB4-47D1-AD8C-A1E5551E9BA2}" srcOrd="3" destOrd="0" parTransId="{48FE867C-C630-41E8-B9E3-DC9CC443C326}" sibTransId="{3E8EAAA1-5337-4F62-B8EE-64A4CC549F4A}"/>
    <dgm:cxn modelId="{8AC4B47B-E624-4480-A576-21AF384AD16C}" type="presParOf" srcId="{A56C054E-C3C4-434C-9650-7431A024CA55}" destId="{175CEF76-167A-4F06-B023-6AC9F7E870A8}" srcOrd="0" destOrd="0" presId="urn:microsoft.com/office/officeart/2005/8/layout/default"/>
    <dgm:cxn modelId="{985F33D9-1CD7-4CB8-826E-AE38F4E618EA}" type="presParOf" srcId="{A56C054E-C3C4-434C-9650-7431A024CA55}" destId="{4F9A5E19-B1E7-4DA0-93CA-7A8391254CC4}" srcOrd="1" destOrd="0" presId="urn:microsoft.com/office/officeart/2005/8/layout/default"/>
    <dgm:cxn modelId="{DEFD670B-F93C-4035-92BA-BD86AD0ED1C2}" type="presParOf" srcId="{A56C054E-C3C4-434C-9650-7431A024CA55}" destId="{CC3FC045-3CC1-4BED-AE67-A7ED54FBD681}" srcOrd="2" destOrd="0" presId="urn:microsoft.com/office/officeart/2005/8/layout/default"/>
    <dgm:cxn modelId="{5600F9E8-3C03-4E6C-A816-DE884BC9057A}" type="presParOf" srcId="{A56C054E-C3C4-434C-9650-7431A024CA55}" destId="{D107199F-53B9-46F6-B7A5-7E5C84C94A76}" srcOrd="3" destOrd="0" presId="urn:microsoft.com/office/officeart/2005/8/layout/default"/>
    <dgm:cxn modelId="{0FE172BF-90ED-4258-BFEE-E6D550CB2FF5}" type="presParOf" srcId="{A56C054E-C3C4-434C-9650-7431A024CA55}" destId="{ACF2BAEC-19C0-4FD9-9240-F06A13FA6B5D}" srcOrd="4" destOrd="0" presId="urn:microsoft.com/office/officeart/2005/8/layout/default"/>
    <dgm:cxn modelId="{FF09102E-3541-4B1B-A04B-735307802677}" type="presParOf" srcId="{A56C054E-C3C4-434C-9650-7431A024CA55}" destId="{96AEEB75-E4FF-43EC-890E-DEE027A778E2}" srcOrd="5" destOrd="0" presId="urn:microsoft.com/office/officeart/2005/8/layout/default"/>
    <dgm:cxn modelId="{D9A24CA4-1BCF-4FFA-9FD6-C2D8EDC13EFB}" type="presParOf" srcId="{A56C054E-C3C4-434C-9650-7431A024CA55}" destId="{2A4704FE-4861-4AB4-97E2-01F27D5636FC}" srcOrd="6" destOrd="0" presId="urn:microsoft.com/office/officeart/2005/8/layout/default"/>
    <dgm:cxn modelId="{16BA2045-056A-4808-ACC2-FEDF98E6545E}" type="presParOf" srcId="{A56C054E-C3C4-434C-9650-7431A024CA55}" destId="{99918363-A3B2-462A-9BB9-C250471B751B}" srcOrd="7" destOrd="0" presId="urn:microsoft.com/office/officeart/2005/8/layout/default"/>
    <dgm:cxn modelId="{2D5A61CD-619F-4161-9ECE-E721B1F06C16}" type="presParOf" srcId="{A56C054E-C3C4-434C-9650-7431A024CA55}" destId="{26CFCCEA-045D-42D4-90D2-68E7F7B341D1}" srcOrd="8" destOrd="0" presId="urn:microsoft.com/office/officeart/2005/8/layout/default"/>
    <dgm:cxn modelId="{E416225C-8897-4DB5-BB24-5F3FAF3485AE}" type="presParOf" srcId="{A56C054E-C3C4-434C-9650-7431A024CA55}" destId="{DB20B006-B548-42FD-BFA3-172FE57FA87F}" srcOrd="9" destOrd="0" presId="urn:microsoft.com/office/officeart/2005/8/layout/default"/>
    <dgm:cxn modelId="{76A723C7-35E6-4615-963A-46C03D6C436C}" type="presParOf" srcId="{A56C054E-C3C4-434C-9650-7431A024CA55}" destId="{5C284FAB-880A-455F-A597-4BEE05E104A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F99155-1988-4773-9D79-9A27FDC8866C}"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A1CD3A15-7C0E-4366-A6CD-DD17C4A562F7}">
      <dgm:prSet custT="1"/>
      <dgm:spPr/>
      <dgm:t>
        <a:bodyPr/>
        <a:lstStyle/>
        <a:p>
          <a:pPr>
            <a:lnSpc>
              <a:spcPct val="100000"/>
            </a:lnSpc>
          </a:pPr>
          <a:r>
            <a:rPr lang="en-US" sz="1400" dirty="0">
              <a:latin typeface="Calisto MT" panose="02040603050505030304" pitchFamily="18" charset="0"/>
            </a:rPr>
            <a:t>Only perfunctory scholarly attention has been paid to the potential role that private universities play in </a:t>
          </a:r>
          <a:r>
            <a:rPr lang="en-US" sz="1400" dirty="0" err="1">
              <a:latin typeface="Calisto MT" panose="02040603050505030304" pitchFamily="18" charset="0"/>
            </a:rPr>
            <a:t>equalising</a:t>
          </a:r>
          <a:r>
            <a:rPr lang="en-US" sz="1400" dirty="0">
              <a:latin typeface="Calisto MT" panose="02040603050505030304" pitchFamily="18" charset="0"/>
            </a:rPr>
            <a:t> students’ opportunities to gain access to higher education and fostering their contribution to the public good</a:t>
          </a:r>
        </a:p>
      </dgm:t>
    </dgm:pt>
    <dgm:pt modelId="{7EBCCA04-585A-43B1-8EB2-B61DF7DEC490}" type="parTrans" cxnId="{A410D52B-230C-4E6E-9198-53067D20E6DF}">
      <dgm:prSet/>
      <dgm:spPr/>
      <dgm:t>
        <a:bodyPr/>
        <a:lstStyle/>
        <a:p>
          <a:endParaRPr lang="en-US"/>
        </a:p>
      </dgm:t>
    </dgm:pt>
    <dgm:pt modelId="{D75DAE52-0E6E-4ECB-A486-35D6C73B05D1}" type="sibTrans" cxnId="{A410D52B-230C-4E6E-9198-53067D20E6DF}">
      <dgm:prSet/>
      <dgm:spPr/>
      <dgm:t>
        <a:bodyPr/>
        <a:lstStyle/>
        <a:p>
          <a:endParaRPr lang="en-US"/>
        </a:p>
      </dgm:t>
    </dgm:pt>
    <dgm:pt modelId="{464ABBF5-7E59-4828-8347-BE9FBB68D7B9}">
      <dgm:prSet custT="1"/>
      <dgm:spPr/>
      <dgm:t>
        <a:bodyPr/>
        <a:lstStyle/>
        <a:p>
          <a:pPr>
            <a:lnSpc>
              <a:spcPct val="100000"/>
            </a:lnSpc>
          </a:pPr>
          <a:r>
            <a:rPr lang="en-US" sz="1400" dirty="0">
              <a:latin typeface="Calisto MT" panose="02040603050505030304" pitchFamily="18" charset="0"/>
            </a:rPr>
            <a:t>Research explores the relevance of private universities as non-state actors in Zambia by interrogating how they enhance social justice through widening access and participation in higher education and what kinds of graduates are produced.</a:t>
          </a:r>
        </a:p>
      </dgm:t>
    </dgm:pt>
    <dgm:pt modelId="{33A7DC2F-295F-400F-91F8-F6BC92C104D3}" type="parTrans" cxnId="{79B9513D-B3B9-4055-993D-419A785573DA}">
      <dgm:prSet/>
      <dgm:spPr/>
      <dgm:t>
        <a:bodyPr/>
        <a:lstStyle/>
        <a:p>
          <a:endParaRPr lang="en-US"/>
        </a:p>
      </dgm:t>
    </dgm:pt>
    <dgm:pt modelId="{0911DD92-B705-4442-B48A-9B3E08B4B420}" type="sibTrans" cxnId="{79B9513D-B3B9-4055-993D-419A785573DA}">
      <dgm:prSet/>
      <dgm:spPr/>
      <dgm:t>
        <a:bodyPr/>
        <a:lstStyle/>
        <a:p>
          <a:endParaRPr lang="en-US"/>
        </a:p>
      </dgm:t>
    </dgm:pt>
    <dgm:pt modelId="{71451D99-67E0-4859-87F6-4079BBA5A808}">
      <dgm:prSet custT="1"/>
      <dgm:spPr/>
      <dgm:t>
        <a:bodyPr/>
        <a:lstStyle/>
        <a:p>
          <a:pPr>
            <a:lnSpc>
              <a:spcPct val="100000"/>
            </a:lnSpc>
          </a:pPr>
          <a:r>
            <a:rPr lang="en-US" sz="1400" dirty="0">
              <a:latin typeface="Calisto MT" panose="02040603050505030304" pitchFamily="18" charset="0"/>
            </a:rPr>
            <a:t>It follows Castells’ statement that “Whether a university in legal terms is public or private is not as essential as the university being geared towards the public interest. Universities can be private or public but work towards the public interest” (Castells, 2017: 64). </a:t>
          </a:r>
        </a:p>
      </dgm:t>
    </dgm:pt>
    <dgm:pt modelId="{D930BE71-8C54-4E19-A063-557D86F382AE}" type="parTrans" cxnId="{D6B96AA4-A7C6-4282-AAA0-8E79E568184F}">
      <dgm:prSet/>
      <dgm:spPr/>
      <dgm:t>
        <a:bodyPr/>
        <a:lstStyle/>
        <a:p>
          <a:endParaRPr lang="en-US"/>
        </a:p>
      </dgm:t>
    </dgm:pt>
    <dgm:pt modelId="{8EC1C4E9-0743-4F18-8C8D-9AA84BD3DFEB}" type="sibTrans" cxnId="{D6B96AA4-A7C6-4282-AAA0-8E79E568184F}">
      <dgm:prSet/>
      <dgm:spPr/>
      <dgm:t>
        <a:bodyPr/>
        <a:lstStyle/>
        <a:p>
          <a:endParaRPr lang="en-US"/>
        </a:p>
      </dgm:t>
    </dgm:pt>
    <dgm:pt modelId="{640914F8-BEAB-4F87-9A2A-2F4CB2B78710}" type="pres">
      <dgm:prSet presAssocID="{C0F99155-1988-4773-9D79-9A27FDC8866C}" presName="root" presStyleCnt="0">
        <dgm:presLayoutVars>
          <dgm:dir/>
          <dgm:resizeHandles val="exact"/>
        </dgm:presLayoutVars>
      </dgm:prSet>
      <dgm:spPr/>
    </dgm:pt>
    <dgm:pt modelId="{0F3C32FC-5912-4BEC-A854-A0862A0B0BD1}" type="pres">
      <dgm:prSet presAssocID="{A1CD3A15-7C0E-4366-A6CD-DD17C4A562F7}" presName="compNode" presStyleCnt="0"/>
      <dgm:spPr/>
    </dgm:pt>
    <dgm:pt modelId="{95BE9231-D8FB-40FB-92B6-5ADE4C2345FF}" type="pres">
      <dgm:prSet presAssocID="{A1CD3A15-7C0E-4366-A6CD-DD17C4A562F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646E3603-0A6E-4503-A78D-7B65A57E65C6}" type="pres">
      <dgm:prSet presAssocID="{A1CD3A15-7C0E-4366-A6CD-DD17C4A562F7}" presName="spaceRect" presStyleCnt="0"/>
      <dgm:spPr/>
    </dgm:pt>
    <dgm:pt modelId="{9346A276-D0E4-4B13-BDEF-CA4D6F45340F}" type="pres">
      <dgm:prSet presAssocID="{A1CD3A15-7C0E-4366-A6CD-DD17C4A562F7}" presName="textRect" presStyleLbl="revTx" presStyleIdx="0" presStyleCnt="3">
        <dgm:presLayoutVars>
          <dgm:chMax val="1"/>
          <dgm:chPref val="1"/>
        </dgm:presLayoutVars>
      </dgm:prSet>
      <dgm:spPr/>
    </dgm:pt>
    <dgm:pt modelId="{EBB647FB-8642-417C-BC3F-50CCC961B0EC}" type="pres">
      <dgm:prSet presAssocID="{D75DAE52-0E6E-4ECB-A486-35D6C73B05D1}" presName="sibTrans" presStyleCnt="0"/>
      <dgm:spPr/>
    </dgm:pt>
    <dgm:pt modelId="{9200548B-2CEB-4FAA-AA4F-52B419DAB6E0}" type="pres">
      <dgm:prSet presAssocID="{464ABBF5-7E59-4828-8347-BE9FBB68D7B9}" presName="compNode" presStyleCnt="0"/>
      <dgm:spPr/>
    </dgm:pt>
    <dgm:pt modelId="{5CEC8D68-25A3-44AB-8E38-60E24C41EF65}" type="pres">
      <dgm:prSet presAssocID="{464ABBF5-7E59-4828-8347-BE9FBB68D7B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5AD9D7B3-B3F6-462E-A43B-17627DCB142D}" type="pres">
      <dgm:prSet presAssocID="{464ABBF5-7E59-4828-8347-BE9FBB68D7B9}" presName="spaceRect" presStyleCnt="0"/>
      <dgm:spPr/>
    </dgm:pt>
    <dgm:pt modelId="{73A8EB77-2D3C-4484-816B-69581BD0987C}" type="pres">
      <dgm:prSet presAssocID="{464ABBF5-7E59-4828-8347-BE9FBB68D7B9}" presName="textRect" presStyleLbl="revTx" presStyleIdx="1" presStyleCnt="3">
        <dgm:presLayoutVars>
          <dgm:chMax val="1"/>
          <dgm:chPref val="1"/>
        </dgm:presLayoutVars>
      </dgm:prSet>
      <dgm:spPr/>
    </dgm:pt>
    <dgm:pt modelId="{F3897C2A-BB0E-414C-ACD4-BA494D1725FD}" type="pres">
      <dgm:prSet presAssocID="{0911DD92-B705-4442-B48A-9B3E08B4B420}" presName="sibTrans" presStyleCnt="0"/>
      <dgm:spPr/>
    </dgm:pt>
    <dgm:pt modelId="{2E08BAF6-FB53-4AEA-BD7E-862BD6CBE678}" type="pres">
      <dgm:prSet presAssocID="{71451D99-67E0-4859-87F6-4079BBA5A808}" presName="compNode" presStyleCnt="0"/>
      <dgm:spPr/>
    </dgm:pt>
    <dgm:pt modelId="{485C71F4-FC91-475A-9A0E-48908E64BE71}" type="pres">
      <dgm:prSet presAssocID="{71451D99-67E0-4859-87F6-4079BBA5A80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0842ECB1-393F-42BA-B4E5-2F87C389C9FB}" type="pres">
      <dgm:prSet presAssocID="{71451D99-67E0-4859-87F6-4079BBA5A808}" presName="spaceRect" presStyleCnt="0"/>
      <dgm:spPr/>
    </dgm:pt>
    <dgm:pt modelId="{588FD21B-BE60-4C56-9AC5-E506D9A54A84}" type="pres">
      <dgm:prSet presAssocID="{71451D99-67E0-4859-87F6-4079BBA5A808}" presName="textRect" presStyleLbl="revTx" presStyleIdx="2" presStyleCnt="3">
        <dgm:presLayoutVars>
          <dgm:chMax val="1"/>
          <dgm:chPref val="1"/>
        </dgm:presLayoutVars>
      </dgm:prSet>
      <dgm:spPr/>
    </dgm:pt>
  </dgm:ptLst>
  <dgm:cxnLst>
    <dgm:cxn modelId="{10FA0B0F-C5B2-4E68-B112-7C20F6F6464F}" type="presOf" srcId="{464ABBF5-7E59-4828-8347-BE9FBB68D7B9}" destId="{73A8EB77-2D3C-4484-816B-69581BD0987C}" srcOrd="0" destOrd="0" presId="urn:microsoft.com/office/officeart/2018/2/layout/IconLabelList"/>
    <dgm:cxn modelId="{A410D52B-230C-4E6E-9198-53067D20E6DF}" srcId="{C0F99155-1988-4773-9D79-9A27FDC8866C}" destId="{A1CD3A15-7C0E-4366-A6CD-DD17C4A562F7}" srcOrd="0" destOrd="0" parTransId="{7EBCCA04-585A-43B1-8EB2-B61DF7DEC490}" sibTransId="{D75DAE52-0E6E-4ECB-A486-35D6C73B05D1}"/>
    <dgm:cxn modelId="{79B9513D-B3B9-4055-993D-419A785573DA}" srcId="{C0F99155-1988-4773-9D79-9A27FDC8866C}" destId="{464ABBF5-7E59-4828-8347-BE9FBB68D7B9}" srcOrd="1" destOrd="0" parTransId="{33A7DC2F-295F-400F-91F8-F6BC92C104D3}" sibTransId="{0911DD92-B705-4442-B48A-9B3E08B4B420}"/>
    <dgm:cxn modelId="{43D63D77-374F-4B38-A561-53BA0941EC32}" type="presOf" srcId="{A1CD3A15-7C0E-4366-A6CD-DD17C4A562F7}" destId="{9346A276-D0E4-4B13-BDEF-CA4D6F45340F}" srcOrd="0" destOrd="0" presId="urn:microsoft.com/office/officeart/2018/2/layout/IconLabelList"/>
    <dgm:cxn modelId="{EF7B2F87-EDAB-458E-AAB4-B438FB4E41D4}" type="presOf" srcId="{C0F99155-1988-4773-9D79-9A27FDC8866C}" destId="{640914F8-BEAB-4F87-9A2A-2F4CB2B78710}" srcOrd="0" destOrd="0" presId="urn:microsoft.com/office/officeart/2018/2/layout/IconLabelList"/>
    <dgm:cxn modelId="{665266A2-6E5B-47C9-B2FB-4F2093F037E8}" type="presOf" srcId="{71451D99-67E0-4859-87F6-4079BBA5A808}" destId="{588FD21B-BE60-4C56-9AC5-E506D9A54A84}" srcOrd="0" destOrd="0" presId="urn:microsoft.com/office/officeart/2018/2/layout/IconLabelList"/>
    <dgm:cxn modelId="{D6B96AA4-A7C6-4282-AAA0-8E79E568184F}" srcId="{C0F99155-1988-4773-9D79-9A27FDC8866C}" destId="{71451D99-67E0-4859-87F6-4079BBA5A808}" srcOrd="2" destOrd="0" parTransId="{D930BE71-8C54-4E19-A063-557D86F382AE}" sibTransId="{8EC1C4E9-0743-4F18-8C8D-9AA84BD3DFEB}"/>
    <dgm:cxn modelId="{7911562B-70AA-43B5-BF67-DC5D90DFCCC5}" type="presParOf" srcId="{640914F8-BEAB-4F87-9A2A-2F4CB2B78710}" destId="{0F3C32FC-5912-4BEC-A854-A0862A0B0BD1}" srcOrd="0" destOrd="0" presId="urn:microsoft.com/office/officeart/2018/2/layout/IconLabelList"/>
    <dgm:cxn modelId="{28B98837-1FEF-43E9-B5CF-AF7CB540B224}" type="presParOf" srcId="{0F3C32FC-5912-4BEC-A854-A0862A0B0BD1}" destId="{95BE9231-D8FB-40FB-92B6-5ADE4C2345FF}" srcOrd="0" destOrd="0" presId="urn:microsoft.com/office/officeart/2018/2/layout/IconLabelList"/>
    <dgm:cxn modelId="{0A4744D3-9B08-45CB-BB79-061EDD3BE9D2}" type="presParOf" srcId="{0F3C32FC-5912-4BEC-A854-A0862A0B0BD1}" destId="{646E3603-0A6E-4503-A78D-7B65A57E65C6}" srcOrd="1" destOrd="0" presId="urn:microsoft.com/office/officeart/2018/2/layout/IconLabelList"/>
    <dgm:cxn modelId="{185A61AC-5BA7-40CC-A5B9-38CB4C2619F7}" type="presParOf" srcId="{0F3C32FC-5912-4BEC-A854-A0862A0B0BD1}" destId="{9346A276-D0E4-4B13-BDEF-CA4D6F45340F}" srcOrd="2" destOrd="0" presId="urn:microsoft.com/office/officeart/2018/2/layout/IconLabelList"/>
    <dgm:cxn modelId="{26AA1C8F-DFE2-4718-A97A-796D4195A8BF}" type="presParOf" srcId="{640914F8-BEAB-4F87-9A2A-2F4CB2B78710}" destId="{EBB647FB-8642-417C-BC3F-50CCC961B0EC}" srcOrd="1" destOrd="0" presId="urn:microsoft.com/office/officeart/2018/2/layout/IconLabelList"/>
    <dgm:cxn modelId="{6D71C787-8F0B-42F4-BCE3-EC3719EED464}" type="presParOf" srcId="{640914F8-BEAB-4F87-9A2A-2F4CB2B78710}" destId="{9200548B-2CEB-4FAA-AA4F-52B419DAB6E0}" srcOrd="2" destOrd="0" presId="urn:microsoft.com/office/officeart/2018/2/layout/IconLabelList"/>
    <dgm:cxn modelId="{B3D581B4-A935-41FC-A13C-6AC8F46CD94D}" type="presParOf" srcId="{9200548B-2CEB-4FAA-AA4F-52B419DAB6E0}" destId="{5CEC8D68-25A3-44AB-8E38-60E24C41EF65}" srcOrd="0" destOrd="0" presId="urn:microsoft.com/office/officeart/2018/2/layout/IconLabelList"/>
    <dgm:cxn modelId="{DB31D193-1C56-416B-9331-12FB02D581AB}" type="presParOf" srcId="{9200548B-2CEB-4FAA-AA4F-52B419DAB6E0}" destId="{5AD9D7B3-B3F6-462E-A43B-17627DCB142D}" srcOrd="1" destOrd="0" presId="urn:microsoft.com/office/officeart/2018/2/layout/IconLabelList"/>
    <dgm:cxn modelId="{1ECDED3F-A45A-42E7-9CDA-FC615D220BFA}" type="presParOf" srcId="{9200548B-2CEB-4FAA-AA4F-52B419DAB6E0}" destId="{73A8EB77-2D3C-4484-816B-69581BD0987C}" srcOrd="2" destOrd="0" presId="urn:microsoft.com/office/officeart/2018/2/layout/IconLabelList"/>
    <dgm:cxn modelId="{6EA0EF7B-4991-4159-8428-65487800D5FC}" type="presParOf" srcId="{640914F8-BEAB-4F87-9A2A-2F4CB2B78710}" destId="{F3897C2A-BB0E-414C-ACD4-BA494D1725FD}" srcOrd="3" destOrd="0" presId="urn:microsoft.com/office/officeart/2018/2/layout/IconLabelList"/>
    <dgm:cxn modelId="{AADF8432-536E-4000-9DB2-9932D6C6E3D0}" type="presParOf" srcId="{640914F8-BEAB-4F87-9A2A-2F4CB2B78710}" destId="{2E08BAF6-FB53-4AEA-BD7E-862BD6CBE678}" srcOrd="4" destOrd="0" presId="urn:microsoft.com/office/officeart/2018/2/layout/IconLabelList"/>
    <dgm:cxn modelId="{ACF5D8BC-6622-4B68-BED1-1F1E3DD3226A}" type="presParOf" srcId="{2E08BAF6-FB53-4AEA-BD7E-862BD6CBE678}" destId="{485C71F4-FC91-475A-9A0E-48908E64BE71}" srcOrd="0" destOrd="0" presId="urn:microsoft.com/office/officeart/2018/2/layout/IconLabelList"/>
    <dgm:cxn modelId="{C4358002-D376-4D8E-8165-18D6DB02134E}" type="presParOf" srcId="{2E08BAF6-FB53-4AEA-BD7E-862BD6CBE678}" destId="{0842ECB1-393F-42BA-B4E5-2F87C389C9FB}" srcOrd="1" destOrd="0" presId="urn:microsoft.com/office/officeart/2018/2/layout/IconLabelList"/>
    <dgm:cxn modelId="{D1A708D1-6399-4BA0-8CAB-739260E86558}" type="presParOf" srcId="{2E08BAF6-FB53-4AEA-BD7E-862BD6CBE678}" destId="{588FD21B-BE60-4C56-9AC5-E506D9A54A8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D2DD3F-E8E6-4C48-BA3D-19800F09182C}" type="doc">
      <dgm:prSet loTypeId="urn:microsoft.com/office/officeart/2016/7/layout/RepeatingBendingProcessNew" loCatId="process" qsTypeId="urn:microsoft.com/office/officeart/2005/8/quickstyle/simple5" qsCatId="simple" csTypeId="urn:microsoft.com/office/officeart/2005/8/colors/accent3_2" csCatId="accent3" phldr="1"/>
      <dgm:spPr/>
      <dgm:t>
        <a:bodyPr/>
        <a:lstStyle/>
        <a:p>
          <a:endParaRPr lang="en-US"/>
        </a:p>
      </dgm:t>
    </dgm:pt>
    <dgm:pt modelId="{44DB3A56-D1E5-4C2B-A011-E2B8DF3EC32E}">
      <dgm:prSet custT="1"/>
      <dgm:spPr>
        <a:solidFill>
          <a:schemeClr val="tx2">
            <a:lumMod val="60000"/>
            <a:lumOff val="40000"/>
          </a:schemeClr>
        </a:solidFill>
      </dgm:spPr>
      <dgm:t>
        <a:bodyPr/>
        <a:lstStyle/>
        <a:p>
          <a:r>
            <a:rPr lang="en-US" sz="1600" dirty="0">
              <a:latin typeface="Calisto MT" panose="02040603050505030304" pitchFamily="18" charset="0"/>
            </a:rPr>
            <a:t>Qualitative case study design focusing on two private universities (Hillside and </a:t>
          </a:r>
          <a:r>
            <a:rPr lang="en-US" sz="1600" dirty="0" err="1">
              <a:latin typeface="Calisto MT" panose="02040603050505030304" pitchFamily="18" charset="0"/>
            </a:rPr>
            <a:t>Damview</a:t>
          </a:r>
          <a:r>
            <a:rPr lang="en-US" sz="1600" dirty="0">
              <a:latin typeface="Calisto MT" panose="02040603050505030304" pitchFamily="18" charset="0"/>
            </a:rPr>
            <a:t>) in Zambia </a:t>
          </a:r>
        </a:p>
      </dgm:t>
    </dgm:pt>
    <dgm:pt modelId="{25069507-127D-4CF6-879F-BA28D98DBF2B}" type="parTrans" cxnId="{3B160BDB-DED3-4AF8-9EE6-4C02896FC99E}">
      <dgm:prSet/>
      <dgm:spPr/>
      <dgm:t>
        <a:bodyPr/>
        <a:lstStyle/>
        <a:p>
          <a:endParaRPr lang="en-US"/>
        </a:p>
      </dgm:t>
    </dgm:pt>
    <dgm:pt modelId="{36DB6E85-F4B2-4EBB-AA92-9541D92B914F}" type="sibTrans" cxnId="{3B160BDB-DED3-4AF8-9EE6-4C02896FC99E}">
      <dgm:prSet/>
      <dgm:spPr/>
      <dgm:t>
        <a:bodyPr/>
        <a:lstStyle/>
        <a:p>
          <a:endParaRPr lang="en-US"/>
        </a:p>
      </dgm:t>
    </dgm:pt>
    <dgm:pt modelId="{EB6B8DD3-EEA7-4020-B136-3333AFF579CA}">
      <dgm:prSet custT="1"/>
      <dgm:spPr>
        <a:solidFill>
          <a:schemeClr val="tx2">
            <a:lumMod val="60000"/>
            <a:lumOff val="40000"/>
          </a:schemeClr>
        </a:solidFill>
      </dgm:spPr>
      <dgm:t>
        <a:bodyPr/>
        <a:lstStyle/>
        <a:p>
          <a:r>
            <a:rPr lang="en-US" sz="1400" dirty="0">
              <a:latin typeface="Calisto MT" panose="02040603050505030304" pitchFamily="18" charset="0"/>
            </a:rPr>
            <a:t>48 research participants, comprising 14 university staff and 34 students</a:t>
          </a:r>
        </a:p>
      </dgm:t>
    </dgm:pt>
    <dgm:pt modelId="{C1578017-8420-49E9-A090-229166DA1955}" type="parTrans" cxnId="{735A45DE-979A-417C-8237-DC6E5A578282}">
      <dgm:prSet/>
      <dgm:spPr/>
      <dgm:t>
        <a:bodyPr/>
        <a:lstStyle/>
        <a:p>
          <a:endParaRPr lang="en-US"/>
        </a:p>
      </dgm:t>
    </dgm:pt>
    <dgm:pt modelId="{F1EA2F4E-171E-4D70-822E-5DE902CC61EB}" type="sibTrans" cxnId="{735A45DE-979A-417C-8237-DC6E5A578282}">
      <dgm:prSet/>
      <dgm:spPr/>
      <dgm:t>
        <a:bodyPr/>
        <a:lstStyle/>
        <a:p>
          <a:endParaRPr lang="en-US"/>
        </a:p>
      </dgm:t>
    </dgm:pt>
    <dgm:pt modelId="{F8873458-E3B2-427B-ADCA-19A7C2FFE170}">
      <dgm:prSet custT="1"/>
      <dgm:spPr>
        <a:solidFill>
          <a:schemeClr val="tx2">
            <a:lumMod val="60000"/>
            <a:lumOff val="40000"/>
          </a:schemeClr>
        </a:solidFill>
      </dgm:spPr>
      <dgm:t>
        <a:bodyPr/>
        <a:lstStyle/>
        <a:p>
          <a:r>
            <a:rPr lang="en-US" sz="1400" dirty="0">
              <a:latin typeface="Calisto MT" panose="02040603050505030304" pitchFamily="18" charset="0"/>
            </a:rPr>
            <a:t>The research was conducted in two phases. PhD research between 2020 and 2022, involved interviews with 14 university staff and 28 students from two private universities. Postdoctoral research (2023–2024), during which I conducted follow-up interviews with some lecturers and students to consolidate the findings from the initial study</a:t>
          </a:r>
          <a:r>
            <a:rPr lang="en-US" sz="1200" dirty="0"/>
            <a:t>.</a:t>
          </a:r>
        </a:p>
      </dgm:t>
    </dgm:pt>
    <dgm:pt modelId="{2D6235A1-41E4-470A-AA37-111B397D1C8E}" type="parTrans" cxnId="{0FD07977-9A2D-41DF-927E-0BF44FE04AE8}">
      <dgm:prSet/>
      <dgm:spPr/>
      <dgm:t>
        <a:bodyPr/>
        <a:lstStyle/>
        <a:p>
          <a:endParaRPr lang="en-US"/>
        </a:p>
      </dgm:t>
    </dgm:pt>
    <dgm:pt modelId="{BEF7E508-A54E-4878-9708-80529E863E5C}" type="sibTrans" cxnId="{0FD07977-9A2D-41DF-927E-0BF44FE04AE8}">
      <dgm:prSet/>
      <dgm:spPr/>
      <dgm:t>
        <a:bodyPr/>
        <a:lstStyle/>
        <a:p>
          <a:endParaRPr lang="en-US"/>
        </a:p>
      </dgm:t>
    </dgm:pt>
    <dgm:pt modelId="{58D7B5C6-C97A-4FA1-8A08-A4F65201C232}">
      <dgm:prSet custT="1"/>
      <dgm:spPr>
        <a:solidFill>
          <a:schemeClr val="tx2">
            <a:lumMod val="60000"/>
            <a:lumOff val="40000"/>
          </a:schemeClr>
        </a:solidFill>
      </dgm:spPr>
      <dgm:t>
        <a:bodyPr/>
        <a:lstStyle/>
        <a:p>
          <a:r>
            <a:rPr lang="en-US" sz="1400" dirty="0">
              <a:latin typeface="Calisto MT" panose="02040603050505030304" pitchFamily="18" charset="0"/>
            </a:rPr>
            <a:t>Data was collected using a triangulated approach of multiple research tools, comprising semi-structured interviews, focus group discussions, document reviews, and observations</a:t>
          </a:r>
          <a:r>
            <a:rPr lang="en-US" sz="1500" dirty="0"/>
            <a:t>. </a:t>
          </a:r>
        </a:p>
      </dgm:t>
    </dgm:pt>
    <dgm:pt modelId="{F5ADE626-2301-438D-A3E7-A8C9D15E03CE}" type="parTrans" cxnId="{B11D8BCF-A0E3-4022-A6B9-162B8A3E6B4C}">
      <dgm:prSet/>
      <dgm:spPr/>
      <dgm:t>
        <a:bodyPr/>
        <a:lstStyle/>
        <a:p>
          <a:endParaRPr lang="en-US"/>
        </a:p>
      </dgm:t>
    </dgm:pt>
    <dgm:pt modelId="{84E5F0BA-2797-4F59-A421-B422371929DF}" type="sibTrans" cxnId="{B11D8BCF-A0E3-4022-A6B9-162B8A3E6B4C}">
      <dgm:prSet/>
      <dgm:spPr/>
      <dgm:t>
        <a:bodyPr/>
        <a:lstStyle/>
        <a:p>
          <a:endParaRPr lang="en-US"/>
        </a:p>
      </dgm:t>
    </dgm:pt>
    <dgm:pt modelId="{037ACEB6-12BF-4D84-96CF-3BBBDC1C0DBC}">
      <dgm:prSet custT="1"/>
      <dgm:spPr>
        <a:solidFill>
          <a:schemeClr val="tx2">
            <a:lumMod val="60000"/>
            <a:lumOff val="40000"/>
          </a:schemeClr>
        </a:solidFill>
      </dgm:spPr>
      <dgm:t>
        <a:bodyPr/>
        <a:lstStyle/>
        <a:p>
          <a:r>
            <a:rPr lang="en-US" sz="1400" dirty="0">
              <a:latin typeface="Calisto MT" panose="02040603050505030304" pitchFamily="18" charset="0"/>
            </a:rPr>
            <a:t>Thematic analysis was used to develop themes and sub-themes, forming the basis for this discussion.</a:t>
          </a:r>
        </a:p>
      </dgm:t>
    </dgm:pt>
    <dgm:pt modelId="{A0ACD14D-0966-47E2-BF8D-2E497AD24528}" type="parTrans" cxnId="{299B0103-0285-420F-93DD-A006DDC6E02C}">
      <dgm:prSet/>
      <dgm:spPr/>
      <dgm:t>
        <a:bodyPr/>
        <a:lstStyle/>
        <a:p>
          <a:endParaRPr lang="en-US"/>
        </a:p>
      </dgm:t>
    </dgm:pt>
    <dgm:pt modelId="{E27F0EDA-C6FA-462A-A2BA-BE7D1638E1D8}" type="sibTrans" cxnId="{299B0103-0285-420F-93DD-A006DDC6E02C}">
      <dgm:prSet/>
      <dgm:spPr/>
      <dgm:t>
        <a:bodyPr/>
        <a:lstStyle/>
        <a:p>
          <a:endParaRPr lang="en-US"/>
        </a:p>
      </dgm:t>
    </dgm:pt>
    <dgm:pt modelId="{000C45AF-CDEA-4405-BE66-00FEEB09BE58}" type="pres">
      <dgm:prSet presAssocID="{1DD2DD3F-E8E6-4C48-BA3D-19800F09182C}" presName="Name0" presStyleCnt="0">
        <dgm:presLayoutVars>
          <dgm:dir/>
          <dgm:resizeHandles val="exact"/>
        </dgm:presLayoutVars>
      </dgm:prSet>
      <dgm:spPr/>
    </dgm:pt>
    <dgm:pt modelId="{478D55E0-30EB-464D-AB07-79601AE37B1D}" type="pres">
      <dgm:prSet presAssocID="{44DB3A56-D1E5-4C2B-A011-E2B8DF3EC32E}" presName="node" presStyleLbl="node1" presStyleIdx="0" presStyleCnt="5" custLinFactNeighborX="-2346" custLinFactNeighborY="-1434">
        <dgm:presLayoutVars>
          <dgm:bulletEnabled val="1"/>
        </dgm:presLayoutVars>
      </dgm:prSet>
      <dgm:spPr/>
    </dgm:pt>
    <dgm:pt modelId="{5E2C27CA-9839-4379-8934-343D05F2BB4D}" type="pres">
      <dgm:prSet presAssocID="{36DB6E85-F4B2-4EBB-AA92-9541D92B914F}" presName="sibTrans" presStyleLbl="sibTrans1D1" presStyleIdx="0" presStyleCnt="4"/>
      <dgm:spPr/>
    </dgm:pt>
    <dgm:pt modelId="{66FA25FF-DCFE-4827-8FBE-B73AF9F163DE}" type="pres">
      <dgm:prSet presAssocID="{36DB6E85-F4B2-4EBB-AA92-9541D92B914F}" presName="connectorText" presStyleLbl="sibTrans1D1" presStyleIdx="0" presStyleCnt="4"/>
      <dgm:spPr/>
    </dgm:pt>
    <dgm:pt modelId="{B851A882-06AC-49D1-A773-371AF55C30AC}" type="pres">
      <dgm:prSet presAssocID="{EB6B8DD3-EEA7-4020-B136-3333AFF579CA}" presName="node" presStyleLbl="node1" presStyleIdx="1" presStyleCnt="5">
        <dgm:presLayoutVars>
          <dgm:bulletEnabled val="1"/>
        </dgm:presLayoutVars>
      </dgm:prSet>
      <dgm:spPr/>
    </dgm:pt>
    <dgm:pt modelId="{1CAA23F8-7B00-4D27-9496-D6DE89FAC880}" type="pres">
      <dgm:prSet presAssocID="{F1EA2F4E-171E-4D70-822E-5DE902CC61EB}" presName="sibTrans" presStyleLbl="sibTrans1D1" presStyleIdx="1" presStyleCnt="4"/>
      <dgm:spPr/>
    </dgm:pt>
    <dgm:pt modelId="{7AB2A7FF-A86C-4F0E-928F-B8D0CCFA7601}" type="pres">
      <dgm:prSet presAssocID="{F1EA2F4E-171E-4D70-822E-5DE902CC61EB}" presName="connectorText" presStyleLbl="sibTrans1D1" presStyleIdx="1" presStyleCnt="4"/>
      <dgm:spPr/>
    </dgm:pt>
    <dgm:pt modelId="{81CD7A5C-CDE9-41AB-A5A6-FA888DD3FDFB}" type="pres">
      <dgm:prSet presAssocID="{F8873458-E3B2-427B-ADCA-19A7C2FFE170}" presName="node" presStyleLbl="node1" presStyleIdx="2" presStyleCnt="5" custScaleX="109220" custScaleY="118300">
        <dgm:presLayoutVars>
          <dgm:bulletEnabled val="1"/>
        </dgm:presLayoutVars>
      </dgm:prSet>
      <dgm:spPr/>
    </dgm:pt>
    <dgm:pt modelId="{8DE59777-F59D-4C08-99CA-48010BB79C70}" type="pres">
      <dgm:prSet presAssocID="{BEF7E508-A54E-4878-9708-80529E863E5C}" presName="sibTrans" presStyleLbl="sibTrans1D1" presStyleIdx="2" presStyleCnt="4"/>
      <dgm:spPr/>
    </dgm:pt>
    <dgm:pt modelId="{62AB6A5C-DC54-4BA5-8273-32E70FFC737C}" type="pres">
      <dgm:prSet presAssocID="{BEF7E508-A54E-4878-9708-80529E863E5C}" presName="connectorText" presStyleLbl="sibTrans1D1" presStyleIdx="2" presStyleCnt="4"/>
      <dgm:spPr/>
    </dgm:pt>
    <dgm:pt modelId="{847A742F-0797-4BF9-8625-4BFBD94B60FC}" type="pres">
      <dgm:prSet presAssocID="{58D7B5C6-C97A-4FA1-8A08-A4F65201C232}" presName="node" presStyleLbl="node1" presStyleIdx="3" presStyleCnt="5">
        <dgm:presLayoutVars>
          <dgm:bulletEnabled val="1"/>
        </dgm:presLayoutVars>
      </dgm:prSet>
      <dgm:spPr/>
    </dgm:pt>
    <dgm:pt modelId="{737D48F9-48DF-466D-98CC-C0B67721A546}" type="pres">
      <dgm:prSet presAssocID="{84E5F0BA-2797-4F59-A421-B422371929DF}" presName="sibTrans" presStyleLbl="sibTrans1D1" presStyleIdx="3" presStyleCnt="4"/>
      <dgm:spPr/>
    </dgm:pt>
    <dgm:pt modelId="{A603E86A-3C5E-4D95-953E-CA4532CC1BA4}" type="pres">
      <dgm:prSet presAssocID="{84E5F0BA-2797-4F59-A421-B422371929DF}" presName="connectorText" presStyleLbl="sibTrans1D1" presStyleIdx="3" presStyleCnt="4"/>
      <dgm:spPr/>
    </dgm:pt>
    <dgm:pt modelId="{E9E424E7-108C-49AC-BB3E-64B709171FAB}" type="pres">
      <dgm:prSet presAssocID="{037ACEB6-12BF-4D84-96CF-3BBBDC1C0DBC}" presName="node" presStyleLbl="node1" presStyleIdx="4" presStyleCnt="5">
        <dgm:presLayoutVars>
          <dgm:bulletEnabled val="1"/>
        </dgm:presLayoutVars>
      </dgm:prSet>
      <dgm:spPr/>
    </dgm:pt>
  </dgm:ptLst>
  <dgm:cxnLst>
    <dgm:cxn modelId="{299B0103-0285-420F-93DD-A006DDC6E02C}" srcId="{1DD2DD3F-E8E6-4C48-BA3D-19800F09182C}" destId="{037ACEB6-12BF-4D84-96CF-3BBBDC1C0DBC}" srcOrd="4" destOrd="0" parTransId="{A0ACD14D-0966-47E2-BF8D-2E497AD24528}" sibTransId="{E27F0EDA-C6FA-462A-A2BA-BE7D1638E1D8}"/>
    <dgm:cxn modelId="{51260932-1BEB-4B57-A520-CE29E5903319}" type="presOf" srcId="{BEF7E508-A54E-4878-9708-80529E863E5C}" destId="{62AB6A5C-DC54-4BA5-8273-32E70FFC737C}" srcOrd="1" destOrd="0" presId="urn:microsoft.com/office/officeart/2016/7/layout/RepeatingBendingProcessNew"/>
    <dgm:cxn modelId="{EF906E3A-D19B-4287-A2B8-6B0E14E1735E}" type="presOf" srcId="{1DD2DD3F-E8E6-4C48-BA3D-19800F09182C}" destId="{000C45AF-CDEA-4405-BE66-00FEEB09BE58}" srcOrd="0" destOrd="0" presId="urn:microsoft.com/office/officeart/2016/7/layout/RepeatingBendingProcessNew"/>
    <dgm:cxn modelId="{7F6A473C-92F0-480D-BBA4-80AF69D427B5}" type="presOf" srcId="{36DB6E85-F4B2-4EBB-AA92-9541D92B914F}" destId="{66FA25FF-DCFE-4827-8FBE-B73AF9F163DE}" srcOrd="1" destOrd="0" presId="urn:microsoft.com/office/officeart/2016/7/layout/RepeatingBendingProcessNew"/>
    <dgm:cxn modelId="{095E0049-BB7E-407A-B45E-8DE0B34A6B59}" type="presOf" srcId="{84E5F0BA-2797-4F59-A421-B422371929DF}" destId="{A603E86A-3C5E-4D95-953E-CA4532CC1BA4}" srcOrd="1" destOrd="0" presId="urn:microsoft.com/office/officeart/2016/7/layout/RepeatingBendingProcessNew"/>
    <dgm:cxn modelId="{B185674C-1DA8-4116-8842-DC4D4FD3215D}" type="presOf" srcId="{EB6B8DD3-EEA7-4020-B136-3333AFF579CA}" destId="{B851A882-06AC-49D1-A773-371AF55C30AC}" srcOrd="0" destOrd="0" presId="urn:microsoft.com/office/officeart/2016/7/layout/RepeatingBendingProcessNew"/>
    <dgm:cxn modelId="{03E53765-4A4A-4B32-9D5C-664210D74347}" type="presOf" srcId="{58D7B5C6-C97A-4FA1-8A08-A4F65201C232}" destId="{847A742F-0797-4BF9-8625-4BFBD94B60FC}" srcOrd="0" destOrd="0" presId="urn:microsoft.com/office/officeart/2016/7/layout/RepeatingBendingProcessNew"/>
    <dgm:cxn modelId="{0FD07977-9A2D-41DF-927E-0BF44FE04AE8}" srcId="{1DD2DD3F-E8E6-4C48-BA3D-19800F09182C}" destId="{F8873458-E3B2-427B-ADCA-19A7C2FFE170}" srcOrd="2" destOrd="0" parTransId="{2D6235A1-41E4-470A-AA37-111B397D1C8E}" sibTransId="{BEF7E508-A54E-4878-9708-80529E863E5C}"/>
    <dgm:cxn modelId="{092CFD7C-D0DA-446E-B082-F7ECC7F6822B}" type="presOf" srcId="{037ACEB6-12BF-4D84-96CF-3BBBDC1C0DBC}" destId="{E9E424E7-108C-49AC-BB3E-64B709171FAB}" srcOrd="0" destOrd="0" presId="urn:microsoft.com/office/officeart/2016/7/layout/RepeatingBendingProcessNew"/>
    <dgm:cxn modelId="{CC29EDBA-E0E8-40CF-BE3F-9AC357B81944}" type="presOf" srcId="{44DB3A56-D1E5-4C2B-A011-E2B8DF3EC32E}" destId="{478D55E0-30EB-464D-AB07-79601AE37B1D}" srcOrd="0" destOrd="0" presId="urn:microsoft.com/office/officeart/2016/7/layout/RepeatingBendingProcessNew"/>
    <dgm:cxn modelId="{85D963CA-3DC1-4CBA-9314-71E3B4271359}" type="presOf" srcId="{36DB6E85-F4B2-4EBB-AA92-9541D92B914F}" destId="{5E2C27CA-9839-4379-8934-343D05F2BB4D}" srcOrd="0" destOrd="0" presId="urn:microsoft.com/office/officeart/2016/7/layout/RepeatingBendingProcessNew"/>
    <dgm:cxn modelId="{B11D8BCF-A0E3-4022-A6B9-162B8A3E6B4C}" srcId="{1DD2DD3F-E8E6-4C48-BA3D-19800F09182C}" destId="{58D7B5C6-C97A-4FA1-8A08-A4F65201C232}" srcOrd="3" destOrd="0" parTransId="{F5ADE626-2301-438D-A3E7-A8C9D15E03CE}" sibTransId="{84E5F0BA-2797-4F59-A421-B422371929DF}"/>
    <dgm:cxn modelId="{3B160BDB-DED3-4AF8-9EE6-4C02896FC99E}" srcId="{1DD2DD3F-E8E6-4C48-BA3D-19800F09182C}" destId="{44DB3A56-D1E5-4C2B-A011-E2B8DF3EC32E}" srcOrd="0" destOrd="0" parTransId="{25069507-127D-4CF6-879F-BA28D98DBF2B}" sibTransId="{36DB6E85-F4B2-4EBB-AA92-9541D92B914F}"/>
    <dgm:cxn modelId="{735A45DE-979A-417C-8237-DC6E5A578282}" srcId="{1DD2DD3F-E8E6-4C48-BA3D-19800F09182C}" destId="{EB6B8DD3-EEA7-4020-B136-3333AFF579CA}" srcOrd="1" destOrd="0" parTransId="{C1578017-8420-49E9-A090-229166DA1955}" sibTransId="{F1EA2F4E-171E-4D70-822E-5DE902CC61EB}"/>
    <dgm:cxn modelId="{5B4F64DF-613F-4811-BE55-D111C4847D53}" type="presOf" srcId="{BEF7E508-A54E-4878-9708-80529E863E5C}" destId="{8DE59777-F59D-4C08-99CA-48010BB79C70}" srcOrd="0" destOrd="0" presId="urn:microsoft.com/office/officeart/2016/7/layout/RepeatingBendingProcessNew"/>
    <dgm:cxn modelId="{31F0F0E7-4892-4EF6-BECC-176B0D9B2B55}" type="presOf" srcId="{84E5F0BA-2797-4F59-A421-B422371929DF}" destId="{737D48F9-48DF-466D-98CC-C0B67721A546}" srcOrd="0" destOrd="0" presId="urn:microsoft.com/office/officeart/2016/7/layout/RepeatingBendingProcessNew"/>
    <dgm:cxn modelId="{462335FA-D5B1-4E34-BB80-14190C436509}" type="presOf" srcId="{F1EA2F4E-171E-4D70-822E-5DE902CC61EB}" destId="{1CAA23F8-7B00-4D27-9496-D6DE89FAC880}" srcOrd="0" destOrd="0" presId="urn:microsoft.com/office/officeart/2016/7/layout/RepeatingBendingProcessNew"/>
    <dgm:cxn modelId="{BA6F1CFB-D09F-4E5B-A4EA-1F1AA6BD706D}" type="presOf" srcId="{F1EA2F4E-171E-4D70-822E-5DE902CC61EB}" destId="{7AB2A7FF-A86C-4F0E-928F-B8D0CCFA7601}" srcOrd="1" destOrd="0" presId="urn:microsoft.com/office/officeart/2016/7/layout/RepeatingBendingProcessNew"/>
    <dgm:cxn modelId="{78840AFC-B81A-4544-B1E7-9DC6B6A7A159}" type="presOf" srcId="{F8873458-E3B2-427B-ADCA-19A7C2FFE170}" destId="{81CD7A5C-CDE9-41AB-A5A6-FA888DD3FDFB}" srcOrd="0" destOrd="0" presId="urn:microsoft.com/office/officeart/2016/7/layout/RepeatingBendingProcessNew"/>
    <dgm:cxn modelId="{E304441A-27C7-4E15-B6C2-D8672C92882A}" type="presParOf" srcId="{000C45AF-CDEA-4405-BE66-00FEEB09BE58}" destId="{478D55E0-30EB-464D-AB07-79601AE37B1D}" srcOrd="0" destOrd="0" presId="urn:microsoft.com/office/officeart/2016/7/layout/RepeatingBendingProcessNew"/>
    <dgm:cxn modelId="{902E5099-3BC1-4CB3-A01F-A85CBFD41B18}" type="presParOf" srcId="{000C45AF-CDEA-4405-BE66-00FEEB09BE58}" destId="{5E2C27CA-9839-4379-8934-343D05F2BB4D}" srcOrd="1" destOrd="0" presId="urn:microsoft.com/office/officeart/2016/7/layout/RepeatingBendingProcessNew"/>
    <dgm:cxn modelId="{DA7B2B16-86F8-47DC-BDE1-D30CACBFACA6}" type="presParOf" srcId="{5E2C27CA-9839-4379-8934-343D05F2BB4D}" destId="{66FA25FF-DCFE-4827-8FBE-B73AF9F163DE}" srcOrd="0" destOrd="0" presId="urn:microsoft.com/office/officeart/2016/7/layout/RepeatingBendingProcessNew"/>
    <dgm:cxn modelId="{5E7EA5F2-6A97-4DB3-9FC9-94C02F2CC800}" type="presParOf" srcId="{000C45AF-CDEA-4405-BE66-00FEEB09BE58}" destId="{B851A882-06AC-49D1-A773-371AF55C30AC}" srcOrd="2" destOrd="0" presId="urn:microsoft.com/office/officeart/2016/7/layout/RepeatingBendingProcessNew"/>
    <dgm:cxn modelId="{6577C85C-1121-4002-A0B1-228530DCEB11}" type="presParOf" srcId="{000C45AF-CDEA-4405-BE66-00FEEB09BE58}" destId="{1CAA23F8-7B00-4D27-9496-D6DE89FAC880}" srcOrd="3" destOrd="0" presId="urn:microsoft.com/office/officeart/2016/7/layout/RepeatingBendingProcessNew"/>
    <dgm:cxn modelId="{D346F584-735D-4EA8-AC83-A49150F64B5A}" type="presParOf" srcId="{1CAA23F8-7B00-4D27-9496-D6DE89FAC880}" destId="{7AB2A7FF-A86C-4F0E-928F-B8D0CCFA7601}" srcOrd="0" destOrd="0" presId="urn:microsoft.com/office/officeart/2016/7/layout/RepeatingBendingProcessNew"/>
    <dgm:cxn modelId="{6B8F247C-63A3-4B93-8397-6D4B5168275C}" type="presParOf" srcId="{000C45AF-CDEA-4405-BE66-00FEEB09BE58}" destId="{81CD7A5C-CDE9-41AB-A5A6-FA888DD3FDFB}" srcOrd="4" destOrd="0" presId="urn:microsoft.com/office/officeart/2016/7/layout/RepeatingBendingProcessNew"/>
    <dgm:cxn modelId="{15D9D5D6-FDF5-46AB-B76E-748B90F81F62}" type="presParOf" srcId="{000C45AF-CDEA-4405-BE66-00FEEB09BE58}" destId="{8DE59777-F59D-4C08-99CA-48010BB79C70}" srcOrd="5" destOrd="0" presId="urn:microsoft.com/office/officeart/2016/7/layout/RepeatingBendingProcessNew"/>
    <dgm:cxn modelId="{991946E8-1CE9-4AEE-9059-EC2E442B25BC}" type="presParOf" srcId="{8DE59777-F59D-4C08-99CA-48010BB79C70}" destId="{62AB6A5C-DC54-4BA5-8273-32E70FFC737C}" srcOrd="0" destOrd="0" presId="urn:microsoft.com/office/officeart/2016/7/layout/RepeatingBendingProcessNew"/>
    <dgm:cxn modelId="{5743E260-6D6E-42AD-9791-1BA884778469}" type="presParOf" srcId="{000C45AF-CDEA-4405-BE66-00FEEB09BE58}" destId="{847A742F-0797-4BF9-8625-4BFBD94B60FC}" srcOrd="6" destOrd="0" presId="urn:microsoft.com/office/officeart/2016/7/layout/RepeatingBendingProcessNew"/>
    <dgm:cxn modelId="{A3B00CA1-AAF2-452B-9DA3-55F5FE124FB0}" type="presParOf" srcId="{000C45AF-CDEA-4405-BE66-00FEEB09BE58}" destId="{737D48F9-48DF-466D-98CC-C0B67721A546}" srcOrd="7" destOrd="0" presId="urn:microsoft.com/office/officeart/2016/7/layout/RepeatingBendingProcessNew"/>
    <dgm:cxn modelId="{DCCE9C69-8B9E-4900-B111-EFD69A2F7BD1}" type="presParOf" srcId="{737D48F9-48DF-466D-98CC-C0B67721A546}" destId="{A603E86A-3C5E-4D95-953E-CA4532CC1BA4}" srcOrd="0" destOrd="0" presId="urn:microsoft.com/office/officeart/2016/7/layout/RepeatingBendingProcessNew"/>
    <dgm:cxn modelId="{A388E865-FAF5-474A-B0B2-2E9081DBFEEB}" type="presParOf" srcId="{000C45AF-CDEA-4405-BE66-00FEEB09BE58}" destId="{E9E424E7-108C-49AC-BB3E-64B709171FAB}"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B78E0D-288C-4EFD-8901-19689992415E}" type="doc">
      <dgm:prSet loTypeId="urn:microsoft.com/office/officeart/2005/8/layout/hierarchy1" loCatId="hierarchy" qsTypeId="urn:microsoft.com/office/officeart/2005/8/quickstyle/simple5" qsCatId="simple" csTypeId="urn:microsoft.com/office/officeart/2005/8/colors/accent1_2" csCatId="accent1" phldr="1"/>
      <dgm:spPr/>
      <dgm:t>
        <a:bodyPr/>
        <a:lstStyle/>
        <a:p>
          <a:endParaRPr lang="en-US"/>
        </a:p>
      </dgm:t>
    </dgm:pt>
    <dgm:pt modelId="{98D676EC-42EA-49A3-AE67-C33656F79D29}">
      <dgm:prSet/>
      <dgm:spPr/>
      <dgm:t>
        <a:bodyPr/>
        <a:lstStyle/>
        <a:p>
          <a:r>
            <a:rPr lang="en-US" dirty="0">
              <a:latin typeface="Calisto MT" panose="02040603050505030304" pitchFamily="18" charset="0"/>
              <a:ea typeface="ADLaM Display" panose="020F0502020204030204" pitchFamily="2" charset="0"/>
              <a:cs typeface="ADLaM Display" panose="020F0502020204030204" pitchFamily="2" charset="0"/>
            </a:rPr>
            <a:t>Although (higher) education is considered a public good and largely a state responsibility, there is need  for the involvement of non-state actors in its provision. </a:t>
          </a:r>
        </a:p>
      </dgm:t>
    </dgm:pt>
    <dgm:pt modelId="{8231BED4-3B37-4083-BE35-0C2F03C7D95B}" type="parTrans" cxnId="{5A8FEAAB-E052-40E1-B48C-4E9B49BABEAE}">
      <dgm:prSet/>
      <dgm:spPr/>
      <dgm:t>
        <a:bodyPr/>
        <a:lstStyle/>
        <a:p>
          <a:endParaRPr lang="en-US"/>
        </a:p>
      </dgm:t>
    </dgm:pt>
    <dgm:pt modelId="{C4B96312-4CE4-42CE-ABE1-78B99A8F264C}" type="sibTrans" cxnId="{5A8FEAAB-E052-40E1-B48C-4E9B49BABEAE}">
      <dgm:prSet/>
      <dgm:spPr/>
      <dgm:t>
        <a:bodyPr/>
        <a:lstStyle/>
        <a:p>
          <a:pPr>
            <a:lnSpc>
              <a:spcPct val="100000"/>
            </a:lnSpc>
          </a:pPr>
          <a:endParaRPr lang="en-US"/>
        </a:p>
      </dgm:t>
    </dgm:pt>
    <dgm:pt modelId="{B34D360F-EFA5-4DA2-A2AA-9BF62B12F8E2}">
      <dgm:prSet/>
      <dgm:spPr/>
      <dgm:t>
        <a:bodyPr/>
        <a:lstStyle/>
        <a:p>
          <a:r>
            <a:rPr lang="en-US" dirty="0">
              <a:latin typeface="Calisto MT" panose="02040603050505030304" pitchFamily="18" charset="0"/>
            </a:rPr>
            <a:t> Rather than a fixation on the politics of ownership, the focus here should be on the broader role of higher education and how different actors can co-exist to deliver this public good to drive sustainable human development. </a:t>
          </a:r>
        </a:p>
      </dgm:t>
    </dgm:pt>
    <dgm:pt modelId="{14FC8979-D7CA-4A6D-BB70-1F4CCD426269}" type="parTrans" cxnId="{C2D61417-827D-4188-9045-F06680C34D36}">
      <dgm:prSet/>
      <dgm:spPr/>
      <dgm:t>
        <a:bodyPr/>
        <a:lstStyle/>
        <a:p>
          <a:endParaRPr lang="en-US"/>
        </a:p>
      </dgm:t>
    </dgm:pt>
    <dgm:pt modelId="{46E68E9F-0DE7-43B5-9AF1-BBA710D90DE5}" type="sibTrans" cxnId="{C2D61417-827D-4188-9045-F06680C34D36}">
      <dgm:prSet/>
      <dgm:spPr/>
      <dgm:t>
        <a:bodyPr/>
        <a:lstStyle/>
        <a:p>
          <a:pPr>
            <a:lnSpc>
              <a:spcPct val="100000"/>
            </a:lnSpc>
          </a:pPr>
          <a:endParaRPr lang="en-US"/>
        </a:p>
      </dgm:t>
    </dgm:pt>
    <dgm:pt modelId="{F13601A5-C71A-4601-8202-BAB829B2ED8E}">
      <dgm:prSet/>
      <dgm:spPr/>
      <dgm:t>
        <a:bodyPr/>
        <a:lstStyle/>
        <a:p>
          <a:pPr>
            <a:lnSpc>
              <a:spcPct val="100000"/>
            </a:lnSpc>
          </a:pPr>
          <a:r>
            <a:rPr lang="en-US" dirty="0">
              <a:latin typeface="Calisto MT" panose="02040603050505030304" pitchFamily="18" charset="0"/>
            </a:rPr>
            <a:t>For human development to be met, access </a:t>
          </a:r>
          <a:r>
            <a:rPr lang="en-US">
              <a:latin typeface="Calisto MT" panose="02040603050505030304" pitchFamily="18" charset="0"/>
            </a:rPr>
            <a:t>to HE </a:t>
          </a:r>
          <a:r>
            <a:rPr lang="en-US" dirty="0">
              <a:latin typeface="Calisto MT" panose="02040603050505030304" pitchFamily="18" charset="0"/>
            </a:rPr>
            <a:t>needs to ensure not only physical access as enrolment but also epistemological access, as the development of knowledge that can transform students’ lives and society.</a:t>
          </a:r>
          <a:endParaRPr lang="en-US" dirty="0"/>
        </a:p>
      </dgm:t>
    </dgm:pt>
    <dgm:pt modelId="{141E13FE-98D7-4A19-B86A-763772847A5C}" type="parTrans" cxnId="{D4944C8C-6A76-4364-B25E-A65644A73080}">
      <dgm:prSet/>
      <dgm:spPr/>
      <dgm:t>
        <a:bodyPr/>
        <a:lstStyle/>
        <a:p>
          <a:endParaRPr lang="en-US"/>
        </a:p>
      </dgm:t>
    </dgm:pt>
    <dgm:pt modelId="{576DE6BC-F8C4-47E1-A554-A8D6DF2416F3}" type="sibTrans" cxnId="{D4944C8C-6A76-4364-B25E-A65644A73080}">
      <dgm:prSet/>
      <dgm:spPr/>
      <dgm:t>
        <a:bodyPr/>
        <a:lstStyle/>
        <a:p>
          <a:pPr>
            <a:lnSpc>
              <a:spcPct val="100000"/>
            </a:lnSpc>
          </a:pPr>
          <a:endParaRPr lang="en-US"/>
        </a:p>
      </dgm:t>
    </dgm:pt>
    <dgm:pt modelId="{1FC937BE-3BA1-4B4C-88DB-68369256566C}" type="pres">
      <dgm:prSet presAssocID="{EEB78E0D-288C-4EFD-8901-19689992415E}" presName="hierChild1" presStyleCnt="0">
        <dgm:presLayoutVars>
          <dgm:chPref val="1"/>
          <dgm:dir/>
          <dgm:animOne val="branch"/>
          <dgm:animLvl val="lvl"/>
          <dgm:resizeHandles/>
        </dgm:presLayoutVars>
      </dgm:prSet>
      <dgm:spPr/>
    </dgm:pt>
    <dgm:pt modelId="{F5DFDD27-E98C-4436-AC0F-0B56BDD3C9CC}" type="pres">
      <dgm:prSet presAssocID="{98D676EC-42EA-49A3-AE67-C33656F79D29}" presName="hierRoot1" presStyleCnt="0"/>
      <dgm:spPr/>
    </dgm:pt>
    <dgm:pt modelId="{4F8D7ED6-3A4D-441A-A198-BC9998EFA142}" type="pres">
      <dgm:prSet presAssocID="{98D676EC-42EA-49A3-AE67-C33656F79D29}" presName="composite" presStyleCnt="0"/>
      <dgm:spPr/>
    </dgm:pt>
    <dgm:pt modelId="{0C86FF3B-CA59-4874-A556-08490849EE3E}" type="pres">
      <dgm:prSet presAssocID="{98D676EC-42EA-49A3-AE67-C33656F79D29}" presName="background" presStyleLbl="node0" presStyleIdx="0" presStyleCnt="3"/>
      <dgm:spPr/>
    </dgm:pt>
    <dgm:pt modelId="{090208EC-AF46-4E63-A610-15A0B42F6563}" type="pres">
      <dgm:prSet presAssocID="{98D676EC-42EA-49A3-AE67-C33656F79D29}" presName="text" presStyleLbl="fgAcc0" presStyleIdx="0" presStyleCnt="3">
        <dgm:presLayoutVars>
          <dgm:chPref val="3"/>
        </dgm:presLayoutVars>
      </dgm:prSet>
      <dgm:spPr/>
    </dgm:pt>
    <dgm:pt modelId="{250D0F03-77F1-4111-989B-D5BE84538E92}" type="pres">
      <dgm:prSet presAssocID="{98D676EC-42EA-49A3-AE67-C33656F79D29}" presName="hierChild2" presStyleCnt="0"/>
      <dgm:spPr/>
    </dgm:pt>
    <dgm:pt modelId="{F528B819-5C72-4F59-88BA-0333286D011E}" type="pres">
      <dgm:prSet presAssocID="{B34D360F-EFA5-4DA2-A2AA-9BF62B12F8E2}" presName="hierRoot1" presStyleCnt="0"/>
      <dgm:spPr/>
    </dgm:pt>
    <dgm:pt modelId="{D2667174-8E3B-4724-AF05-86CA856E9360}" type="pres">
      <dgm:prSet presAssocID="{B34D360F-EFA5-4DA2-A2AA-9BF62B12F8E2}" presName="composite" presStyleCnt="0"/>
      <dgm:spPr/>
    </dgm:pt>
    <dgm:pt modelId="{92D6708D-C7AC-4FEE-B857-5A3E953DBCB7}" type="pres">
      <dgm:prSet presAssocID="{B34D360F-EFA5-4DA2-A2AA-9BF62B12F8E2}" presName="background" presStyleLbl="node0" presStyleIdx="1" presStyleCnt="3"/>
      <dgm:spPr/>
    </dgm:pt>
    <dgm:pt modelId="{AB465D41-577B-4872-AF2C-5FDD97E808B5}" type="pres">
      <dgm:prSet presAssocID="{B34D360F-EFA5-4DA2-A2AA-9BF62B12F8E2}" presName="text" presStyleLbl="fgAcc0" presStyleIdx="1" presStyleCnt="3">
        <dgm:presLayoutVars>
          <dgm:chPref val="3"/>
        </dgm:presLayoutVars>
      </dgm:prSet>
      <dgm:spPr/>
    </dgm:pt>
    <dgm:pt modelId="{90C9A2B3-929E-4431-B206-58C51F7F42F5}" type="pres">
      <dgm:prSet presAssocID="{B34D360F-EFA5-4DA2-A2AA-9BF62B12F8E2}" presName="hierChild2" presStyleCnt="0"/>
      <dgm:spPr/>
    </dgm:pt>
    <dgm:pt modelId="{C11717A2-558D-459F-8B91-3D6E31207388}" type="pres">
      <dgm:prSet presAssocID="{F13601A5-C71A-4601-8202-BAB829B2ED8E}" presName="hierRoot1" presStyleCnt="0"/>
      <dgm:spPr/>
    </dgm:pt>
    <dgm:pt modelId="{DC4C6F66-53C6-4090-9CF1-4A4198B9B459}" type="pres">
      <dgm:prSet presAssocID="{F13601A5-C71A-4601-8202-BAB829B2ED8E}" presName="composite" presStyleCnt="0"/>
      <dgm:spPr/>
    </dgm:pt>
    <dgm:pt modelId="{6E501607-99FE-49E1-9824-A628153CBE47}" type="pres">
      <dgm:prSet presAssocID="{F13601A5-C71A-4601-8202-BAB829B2ED8E}" presName="background" presStyleLbl="node0" presStyleIdx="2" presStyleCnt="3"/>
      <dgm:spPr/>
    </dgm:pt>
    <dgm:pt modelId="{D4E07FA0-A567-4328-9834-4A7CFDED4084}" type="pres">
      <dgm:prSet presAssocID="{F13601A5-C71A-4601-8202-BAB829B2ED8E}" presName="text" presStyleLbl="fgAcc0" presStyleIdx="2" presStyleCnt="3">
        <dgm:presLayoutVars>
          <dgm:chPref val="3"/>
        </dgm:presLayoutVars>
      </dgm:prSet>
      <dgm:spPr/>
    </dgm:pt>
    <dgm:pt modelId="{8BC5C76D-D72B-4A19-BCB6-8A8D66DFF1A5}" type="pres">
      <dgm:prSet presAssocID="{F13601A5-C71A-4601-8202-BAB829B2ED8E}" presName="hierChild2" presStyleCnt="0"/>
      <dgm:spPr/>
    </dgm:pt>
  </dgm:ptLst>
  <dgm:cxnLst>
    <dgm:cxn modelId="{7CFBDF01-C34B-45A6-AF41-8C143D3B2435}" type="presOf" srcId="{EEB78E0D-288C-4EFD-8901-19689992415E}" destId="{1FC937BE-3BA1-4B4C-88DB-68369256566C}" srcOrd="0" destOrd="0" presId="urn:microsoft.com/office/officeart/2005/8/layout/hierarchy1"/>
    <dgm:cxn modelId="{C7DAC705-EC74-4F74-8C2A-E0B5F1060008}" type="presOf" srcId="{F13601A5-C71A-4601-8202-BAB829B2ED8E}" destId="{D4E07FA0-A567-4328-9834-4A7CFDED4084}" srcOrd="0" destOrd="0" presId="urn:microsoft.com/office/officeart/2005/8/layout/hierarchy1"/>
    <dgm:cxn modelId="{2E62DC0E-18FA-4B05-961C-ECA0658B9CBD}" type="presOf" srcId="{B34D360F-EFA5-4DA2-A2AA-9BF62B12F8E2}" destId="{AB465D41-577B-4872-AF2C-5FDD97E808B5}" srcOrd="0" destOrd="0" presId="urn:microsoft.com/office/officeart/2005/8/layout/hierarchy1"/>
    <dgm:cxn modelId="{C2D61417-827D-4188-9045-F06680C34D36}" srcId="{EEB78E0D-288C-4EFD-8901-19689992415E}" destId="{B34D360F-EFA5-4DA2-A2AA-9BF62B12F8E2}" srcOrd="1" destOrd="0" parTransId="{14FC8979-D7CA-4A6D-BB70-1F4CCD426269}" sibTransId="{46E68E9F-0DE7-43B5-9AF1-BBA710D90DE5}"/>
    <dgm:cxn modelId="{55BCE166-D2FE-4D7C-A3A6-D644E77DEE92}" type="presOf" srcId="{98D676EC-42EA-49A3-AE67-C33656F79D29}" destId="{090208EC-AF46-4E63-A610-15A0B42F6563}" srcOrd="0" destOrd="0" presId="urn:microsoft.com/office/officeart/2005/8/layout/hierarchy1"/>
    <dgm:cxn modelId="{D4944C8C-6A76-4364-B25E-A65644A73080}" srcId="{EEB78E0D-288C-4EFD-8901-19689992415E}" destId="{F13601A5-C71A-4601-8202-BAB829B2ED8E}" srcOrd="2" destOrd="0" parTransId="{141E13FE-98D7-4A19-B86A-763772847A5C}" sibTransId="{576DE6BC-F8C4-47E1-A554-A8D6DF2416F3}"/>
    <dgm:cxn modelId="{5A8FEAAB-E052-40E1-B48C-4E9B49BABEAE}" srcId="{EEB78E0D-288C-4EFD-8901-19689992415E}" destId="{98D676EC-42EA-49A3-AE67-C33656F79D29}" srcOrd="0" destOrd="0" parTransId="{8231BED4-3B37-4083-BE35-0C2F03C7D95B}" sibTransId="{C4B96312-4CE4-42CE-ABE1-78B99A8F264C}"/>
    <dgm:cxn modelId="{437443B4-83DE-4DC9-8510-1AB0DB7D759C}" type="presParOf" srcId="{1FC937BE-3BA1-4B4C-88DB-68369256566C}" destId="{F5DFDD27-E98C-4436-AC0F-0B56BDD3C9CC}" srcOrd="0" destOrd="0" presId="urn:microsoft.com/office/officeart/2005/8/layout/hierarchy1"/>
    <dgm:cxn modelId="{2E87D3BE-2FF7-4914-AE3A-13CC9798BAB2}" type="presParOf" srcId="{F5DFDD27-E98C-4436-AC0F-0B56BDD3C9CC}" destId="{4F8D7ED6-3A4D-441A-A198-BC9998EFA142}" srcOrd="0" destOrd="0" presId="urn:microsoft.com/office/officeart/2005/8/layout/hierarchy1"/>
    <dgm:cxn modelId="{126629CE-43F1-4DFB-B3E7-511C46DC1E02}" type="presParOf" srcId="{4F8D7ED6-3A4D-441A-A198-BC9998EFA142}" destId="{0C86FF3B-CA59-4874-A556-08490849EE3E}" srcOrd="0" destOrd="0" presId="urn:microsoft.com/office/officeart/2005/8/layout/hierarchy1"/>
    <dgm:cxn modelId="{33B04261-489D-4B89-8026-33AAECA01CE3}" type="presParOf" srcId="{4F8D7ED6-3A4D-441A-A198-BC9998EFA142}" destId="{090208EC-AF46-4E63-A610-15A0B42F6563}" srcOrd="1" destOrd="0" presId="urn:microsoft.com/office/officeart/2005/8/layout/hierarchy1"/>
    <dgm:cxn modelId="{81AC1BDE-7C50-4F54-8FCC-D7ACDA30ADCA}" type="presParOf" srcId="{F5DFDD27-E98C-4436-AC0F-0B56BDD3C9CC}" destId="{250D0F03-77F1-4111-989B-D5BE84538E92}" srcOrd="1" destOrd="0" presId="urn:microsoft.com/office/officeart/2005/8/layout/hierarchy1"/>
    <dgm:cxn modelId="{B8079E09-38DA-4988-8D96-D076AD9C85E2}" type="presParOf" srcId="{1FC937BE-3BA1-4B4C-88DB-68369256566C}" destId="{F528B819-5C72-4F59-88BA-0333286D011E}" srcOrd="1" destOrd="0" presId="urn:microsoft.com/office/officeart/2005/8/layout/hierarchy1"/>
    <dgm:cxn modelId="{BAE6C264-B60C-4245-84DF-4F225D37E464}" type="presParOf" srcId="{F528B819-5C72-4F59-88BA-0333286D011E}" destId="{D2667174-8E3B-4724-AF05-86CA856E9360}" srcOrd="0" destOrd="0" presId="urn:microsoft.com/office/officeart/2005/8/layout/hierarchy1"/>
    <dgm:cxn modelId="{8ECAFE6A-EBC9-4DA8-850D-2AF8A395F562}" type="presParOf" srcId="{D2667174-8E3B-4724-AF05-86CA856E9360}" destId="{92D6708D-C7AC-4FEE-B857-5A3E953DBCB7}" srcOrd="0" destOrd="0" presId="urn:microsoft.com/office/officeart/2005/8/layout/hierarchy1"/>
    <dgm:cxn modelId="{8328C7DB-C914-402E-9E6A-1C77DC063A8C}" type="presParOf" srcId="{D2667174-8E3B-4724-AF05-86CA856E9360}" destId="{AB465D41-577B-4872-AF2C-5FDD97E808B5}" srcOrd="1" destOrd="0" presId="urn:microsoft.com/office/officeart/2005/8/layout/hierarchy1"/>
    <dgm:cxn modelId="{1F746776-C859-421C-9929-45A4F6CD39C8}" type="presParOf" srcId="{F528B819-5C72-4F59-88BA-0333286D011E}" destId="{90C9A2B3-929E-4431-B206-58C51F7F42F5}" srcOrd="1" destOrd="0" presId="urn:microsoft.com/office/officeart/2005/8/layout/hierarchy1"/>
    <dgm:cxn modelId="{5951E0EF-A028-4185-B54A-1B61F0C0AD23}" type="presParOf" srcId="{1FC937BE-3BA1-4B4C-88DB-68369256566C}" destId="{C11717A2-558D-459F-8B91-3D6E31207388}" srcOrd="2" destOrd="0" presId="urn:microsoft.com/office/officeart/2005/8/layout/hierarchy1"/>
    <dgm:cxn modelId="{38C4C6E7-99EC-4C0F-8FC2-4EAC9699E4ED}" type="presParOf" srcId="{C11717A2-558D-459F-8B91-3D6E31207388}" destId="{DC4C6F66-53C6-4090-9CF1-4A4198B9B459}" srcOrd="0" destOrd="0" presId="urn:microsoft.com/office/officeart/2005/8/layout/hierarchy1"/>
    <dgm:cxn modelId="{80E8C781-999C-45C4-8831-E2E362939F4C}" type="presParOf" srcId="{DC4C6F66-53C6-4090-9CF1-4A4198B9B459}" destId="{6E501607-99FE-49E1-9824-A628153CBE47}" srcOrd="0" destOrd="0" presId="urn:microsoft.com/office/officeart/2005/8/layout/hierarchy1"/>
    <dgm:cxn modelId="{31ED106E-9416-43FD-987F-6262D9F00267}" type="presParOf" srcId="{DC4C6F66-53C6-4090-9CF1-4A4198B9B459}" destId="{D4E07FA0-A567-4328-9834-4A7CFDED4084}" srcOrd="1" destOrd="0" presId="urn:microsoft.com/office/officeart/2005/8/layout/hierarchy1"/>
    <dgm:cxn modelId="{C0DB96B5-15BB-4734-B2BB-6503862D658A}" type="presParOf" srcId="{C11717A2-558D-459F-8B91-3D6E31207388}" destId="{8BC5C76D-D72B-4A19-BCB6-8A8D66DFF1A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70058-CD63-4186-AF2F-53AC1141161B}">
      <dsp:nvSpPr>
        <dsp:cNvPr id="0" name=""/>
        <dsp:cNvSpPr/>
      </dsp:nvSpPr>
      <dsp:spPr>
        <a:xfrm>
          <a:off x="0" y="40554"/>
          <a:ext cx="5384800" cy="102667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Background</a:t>
          </a:r>
        </a:p>
      </dsp:txBody>
      <dsp:txXfrm>
        <a:off x="50118" y="90672"/>
        <a:ext cx="5284564" cy="926439"/>
      </dsp:txXfrm>
    </dsp:sp>
    <dsp:sp modelId="{62ADA423-55F7-4F85-A8E3-12636D9A3807}">
      <dsp:nvSpPr>
        <dsp:cNvPr id="0" name=""/>
        <dsp:cNvSpPr/>
      </dsp:nvSpPr>
      <dsp:spPr>
        <a:xfrm>
          <a:off x="0" y="1144989"/>
          <a:ext cx="5384800" cy="102667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Private higher education in the Global South</a:t>
          </a:r>
        </a:p>
      </dsp:txBody>
      <dsp:txXfrm>
        <a:off x="50118" y="1195107"/>
        <a:ext cx="5284564" cy="926439"/>
      </dsp:txXfrm>
    </dsp:sp>
    <dsp:sp modelId="{B9FEDAC5-A312-48C7-89A6-667F378DE98C}">
      <dsp:nvSpPr>
        <dsp:cNvPr id="0" name=""/>
        <dsp:cNvSpPr/>
      </dsp:nvSpPr>
      <dsp:spPr>
        <a:xfrm>
          <a:off x="0" y="2249424"/>
          <a:ext cx="5384800" cy="102667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Zambian perspective</a:t>
          </a:r>
        </a:p>
      </dsp:txBody>
      <dsp:txXfrm>
        <a:off x="50118" y="2299542"/>
        <a:ext cx="5284564" cy="926439"/>
      </dsp:txXfrm>
    </dsp:sp>
    <dsp:sp modelId="{E947B41F-45BA-440E-A6FF-D2F7FFFBDD19}">
      <dsp:nvSpPr>
        <dsp:cNvPr id="0" name=""/>
        <dsp:cNvSpPr/>
      </dsp:nvSpPr>
      <dsp:spPr>
        <a:xfrm>
          <a:off x="0" y="3353859"/>
          <a:ext cx="5384800" cy="102667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Conclusion</a:t>
          </a:r>
        </a:p>
      </dsp:txBody>
      <dsp:txXfrm>
        <a:off x="50118" y="3403977"/>
        <a:ext cx="5284564" cy="926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E9FB2-74A2-4F64-B40A-906EEBD634AF}">
      <dsp:nvSpPr>
        <dsp:cNvPr id="0" name=""/>
        <dsp:cNvSpPr/>
      </dsp:nvSpPr>
      <dsp:spPr>
        <a:xfrm>
          <a:off x="0" y="701"/>
          <a:ext cx="6815667" cy="164195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6B0E7E-7097-4BE2-93F1-4A43F3EF61D5}">
      <dsp:nvSpPr>
        <dsp:cNvPr id="0" name=""/>
        <dsp:cNvSpPr/>
      </dsp:nvSpPr>
      <dsp:spPr>
        <a:xfrm>
          <a:off x="496690" y="370141"/>
          <a:ext cx="903074" cy="9030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CC9FA3-0330-4C2A-8B55-C0E0BB569BD1}">
      <dsp:nvSpPr>
        <dsp:cNvPr id="0" name=""/>
        <dsp:cNvSpPr/>
      </dsp:nvSpPr>
      <dsp:spPr>
        <a:xfrm>
          <a:off x="1896455" y="701"/>
          <a:ext cx="4919211" cy="1641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773" tIns="173773" rIns="173773" bIns="173773"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Calisto MT" panose="02040603050505030304" pitchFamily="18" charset="0"/>
            </a:rPr>
            <a:t>Globally, the private sector now </a:t>
          </a:r>
          <a:r>
            <a:rPr lang="en-US" sz="1500" kern="1200" dirty="0" err="1">
              <a:latin typeface="Calisto MT" panose="02040603050505030304" pitchFamily="18" charset="0"/>
            </a:rPr>
            <a:t>enrols</a:t>
          </a:r>
          <a:r>
            <a:rPr lang="en-US" sz="1500" kern="1200" dirty="0">
              <a:latin typeface="Calisto MT" panose="02040603050505030304" pitchFamily="18" charset="0"/>
            </a:rPr>
            <a:t> one in every three tertiary education students, reflecting 32.9% of the total HE enrolment (Levy, 2018; </a:t>
          </a:r>
          <a:r>
            <a:rPr lang="en-US" sz="1500" kern="1200" dirty="0" err="1">
              <a:latin typeface="Calisto MT" panose="02040603050505030304" pitchFamily="18" charset="0"/>
            </a:rPr>
            <a:t>Tamrat</a:t>
          </a:r>
          <a:r>
            <a:rPr lang="en-US" sz="1500" kern="1200" dirty="0">
              <a:latin typeface="Calisto MT" panose="02040603050505030304" pitchFamily="18" charset="0"/>
            </a:rPr>
            <a:t>, 2020). </a:t>
          </a:r>
        </a:p>
      </dsp:txBody>
      <dsp:txXfrm>
        <a:off x="1896455" y="701"/>
        <a:ext cx="4919211" cy="1641952"/>
      </dsp:txXfrm>
    </dsp:sp>
    <dsp:sp modelId="{45A0E30D-CF34-4D79-B413-26865397DC15}">
      <dsp:nvSpPr>
        <dsp:cNvPr id="0" name=""/>
        <dsp:cNvSpPr/>
      </dsp:nvSpPr>
      <dsp:spPr>
        <a:xfrm>
          <a:off x="0" y="2053142"/>
          <a:ext cx="6815667" cy="164195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454DEC-9793-463E-96F1-7F3DFFD620B9}">
      <dsp:nvSpPr>
        <dsp:cNvPr id="0" name=""/>
        <dsp:cNvSpPr/>
      </dsp:nvSpPr>
      <dsp:spPr>
        <a:xfrm>
          <a:off x="496690" y="2422581"/>
          <a:ext cx="903074" cy="9030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6320CE-B1BA-4AD8-9C94-158F832421C4}">
      <dsp:nvSpPr>
        <dsp:cNvPr id="0" name=""/>
        <dsp:cNvSpPr/>
      </dsp:nvSpPr>
      <dsp:spPr>
        <a:xfrm>
          <a:off x="1896455" y="2053142"/>
          <a:ext cx="4919211" cy="1641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773" tIns="173773" rIns="173773" bIns="173773"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Calisto MT" panose="02040603050505030304" pitchFamily="18" charset="0"/>
            </a:rPr>
            <a:t>Not enough clear evidence about the effects of </a:t>
          </a:r>
          <a:r>
            <a:rPr lang="en-US" sz="1500" kern="1200" dirty="0" err="1">
              <a:latin typeface="Calisto MT" panose="02040603050505030304" pitchFamily="18" charset="0"/>
            </a:rPr>
            <a:t>privatisation</a:t>
          </a:r>
          <a:r>
            <a:rPr lang="en-US" sz="1500" kern="1200" dirty="0">
              <a:latin typeface="Calisto MT" panose="02040603050505030304" pitchFamily="18" charset="0"/>
            </a:rPr>
            <a:t> on improving access and the quality of education [in Africa] (</a:t>
          </a:r>
          <a:r>
            <a:rPr lang="en-US" sz="1500" kern="1200" dirty="0" err="1">
              <a:latin typeface="Calisto MT" panose="02040603050505030304" pitchFamily="18" charset="0"/>
            </a:rPr>
            <a:t>Pedró</a:t>
          </a:r>
          <a:r>
            <a:rPr lang="en-US" sz="1500" kern="1200" dirty="0">
              <a:latin typeface="Calisto MT" panose="02040603050505030304" pitchFamily="18" charset="0"/>
            </a:rPr>
            <a:t> et al., 2015). </a:t>
          </a:r>
        </a:p>
      </dsp:txBody>
      <dsp:txXfrm>
        <a:off x="1896455" y="2053142"/>
        <a:ext cx="4919211" cy="1641952"/>
      </dsp:txXfrm>
    </dsp:sp>
    <dsp:sp modelId="{1797CC05-F65F-4B47-B07F-C6AAD5C347D8}">
      <dsp:nvSpPr>
        <dsp:cNvPr id="0" name=""/>
        <dsp:cNvSpPr/>
      </dsp:nvSpPr>
      <dsp:spPr>
        <a:xfrm>
          <a:off x="0" y="4105583"/>
          <a:ext cx="6815667" cy="164195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77B764-C206-4FFC-9525-0FC2905F2385}">
      <dsp:nvSpPr>
        <dsp:cNvPr id="0" name=""/>
        <dsp:cNvSpPr/>
      </dsp:nvSpPr>
      <dsp:spPr>
        <a:xfrm>
          <a:off x="496690" y="4475022"/>
          <a:ext cx="903074" cy="9030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0D300F-6D95-4C63-906D-81842BE7E293}">
      <dsp:nvSpPr>
        <dsp:cNvPr id="0" name=""/>
        <dsp:cNvSpPr/>
      </dsp:nvSpPr>
      <dsp:spPr>
        <a:xfrm>
          <a:off x="1896455" y="4105583"/>
          <a:ext cx="4919211" cy="1641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773" tIns="173773" rIns="173773" bIns="173773"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Calisto MT" panose="02040603050505030304" pitchFamily="18" charset="0"/>
            </a:rPr>
            <a:t>Common assumptions about private HEIs focusing more on making profits rather than improving the quality of education, especially in low-income countries where they are not as prestigious as the likes of Harvard, Duke, Stanford, Yale, or Princeton in the United States. </a:t>
          </a:r>
        </a:p>
      </dsp:txBody>
      <dsp:txXfrm>
        <a:off x="1896455" y="4105583"/>
        <a:ext cx="4919211" cy="16419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CEF76-167A-4F06-B023-6AC9F7E870A8}">
      <dsp:nvSpPr>
        <dsp:cNvPr id="0" name=""/>
        <dsp:cNvSpPr/>
      </dsp:nvSpPr>
      <dsp:spPr>
        <a:xfrm>
          <a:off x="51435" y="2588"/>
          <a:ext cx="3396853" cy="2038111"/>
        </a:xfrm>
        <a:prstGeom prst="rect">
          <a:avLst/>
        </a:prstGeom>
        <a:solidFill>
          <a:schemeClr val="tx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PHEIs are </a:t>
          </a:r>
          <a:r>
            <a:rPr lang="en-US" sz="1700" kern="1200" dirty="0">
              <a:latin typeface="Calisto MT" panose="02040603050505030304" pitchFamily="18" charset="0"/>
            </a:rPr>
            <a:t>moving</a:t>
          </a:r>
          <a:r>
            <a:rPr lang="en-US" sz="1700" kern="1200" dirty="0"/>
            <a:t> from the </a:t>
          </a:r>
          <a:r>
            <a:rPr lang="en-US" sz="1700" b="1" kern="1200" dirty="0"/>
            <a:t>periphery to the mainstream </a:t>
          </a:r>
          <a:r>
            <a:rPr lang="en-US" sz="1700" kern="1200" dirty="0"/>
            <a:t>in the higher education sector in many African countries (Tamrat,2017)</a:t>
          </a:r>
        </a:p>
      </dsp:txBody>
      <dsp:txXfrm>
        <a:off x="51435" y="2588"/>
        <a:ext cx="3396853" cy="2038111"/>
      </dsp:txXfrm>
    </dsp:sp>
    <dsp:sp modelId="{CC3FC045-3CC1-4BED-AE67-A7ED54FBD681}">
      <dsp:nvSpPr>
        <dsp:cNvPr id="0" name=""/>
        <dsp:cNvSpPr/>
      </dsp:nvSpPr>
      <dsp:spPr>
        <a:xfrm>
          <a:off x="3787973" y="2588"/>
          <a:ext cx="3396853" cy="2038111"/>
        </a:xfrm>
        <a:prstGeom prst="rect">
          <a:avLst/>
        </a:prstGeom>
        <a:solidFill>
          <a:schemeClr val="tx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Kenya -  substantial increase in demand for enrolment in private universities, which doubled for </a:t>
          </a:r>
          <a:r>
            <a:rPr lang="en-US" sz="1700" kern="1200" dirty="0">
              <a:latin typeface="Calisto MT" panose="02040603050505030304" pitchFamily="18" charset="0"/>
            </a:rPr>
            <a:t>the</a:t>
          </a:r>
          <a:r>
            <a:rPr lang="en-US" sz="1700" kern="1200" dirty="0"/>
            <a:t> 2024 academic year (</a:t>
          </a:r>
          <a:r>
            <a:rPr lang="en-US" sz="1700" kern="1200" dirty="0" err="1"/>
            <a:t>Nganga</a:t>
          </a:r>
          <a:r>
            <a:rPr lang="en-US" sz="1700" kern="1200" dirty="0"/>
            <a:t>, 2024). The PHE sector dubbed a </a:t>
          </a:r>
          <a:r>
            <a:rPr lang="en-US" sz="1700" b="1" kern="1200" dirty="0"/>
            <a:t>‘key partner</a:t>
          </a:r>
          <a:r>
            <a:rPr lang="en-US" sz="1700" kern="1200" dirty="0"/>
            <a:t>’ in Kenya’s development (</a:t>
          </a:r>
          <a:r>
            <a:rPr lang="en-US" sz="1700" kern="1200" dirty="0" err="1"/>
            <a:t>Muyaka</a:t>
          </a:r>
          <a:r>
            <a:rPr lang="en-US" sz="1700" kern="1200" dirty="0"/>
            <a:t>, 2024). </a:t>
          </a:r>
        </a:p>
      </dsp:txBody>
      <dsp:txXfrm>
        <a:off x="3787973" y="2588"/>
        <a:ext cx="3396853" cy="2038111"/>
      </dsp:txXfrm>
    </dsp:sp>
    <dsp:sp modelId="{ACF2BAEC-19C0-4FD9-9240-F06A13FA6B5D}">
      <dsp:nvSpPr>
        <dsp:cNvPr id="0" name=""/>
        <dsp:cNvSpPr/>
      </dsp:nvSpPr>
      <dsp:spPr>
        <a:xfrm>
          <a:off x="7524511" y="2588"/>
          <a:ext cx="3396853" cy="2038111"/>
        </a:xfrm>
        <a:prstGeom prst="rect">
          <a:avLst/>
        </a:prstGeom>
        <a:solidFill>
          <a:schemeClr val="tx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South Africa - PHE credited for being at the ‘</a:t>
          </a:r>
          <a:r>
            <a:rPr lang="en-US" sz="1700" b="1" kern="1200" dirty="0"/>
            <a:t>confluence of education, the market, and </a:t>
          </a:r>
          <a:r>
            <a:rPr lang="en-US" sz="1700" b="1" kern="1200" dirty="0">
              <a:latin typeface="Calisto MT" panose="02040603050505030304" pitchFamily="18" charset="0"/>
            </a:rPr>
            <a:t>transformation</a:t>
          </a:r>
          <a:r>
            <a:rPr lang="en-US" sz="1700" b="1" kern="1200" dirty="0"/>
            <a:t>’ </a:t>
          </a:r>
          <a:r>
            <a:rPr lang="en-US" sz="1700" kern="1200" dirty="0"/>
            <a:t>(Somerville,2024). </a:t>
          </a:r>
        </a:p>
      </dsp:txBody>
      <dsp:txXfrm>
        <a:off x="7524511" y="2588"/>
        <a:ext cx="3396853" cy="2038111"/>
      </dsp:txXfrm>
    </dsp:sp>
    <dsp:sp modelId="{2A4704FE-4861-4AB4-97E2-01F27D5636FC}">
      <dsp:nvSpPr>
        <dsp:cNvPr id="0" name=""/>
        <dsp:cNvSpPr/>
      </dsp:nvSpPr>
      <dsp:spPr>
        <a:xfrm>
          <a:off x="51435" y="2380386"/>
          <a:ext cx="3396853" cy="2038111"/>
        </a:xfrm>
        <a:prstGeom prst="rect">
          <a:avLst/>
        </a:prstGeom>
        <a:solidFill>
          <a:schemeClr val="tx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Nigeria - private universities are seen as ‘</a:t>
          </a:r>
          <a:r>
            <a:rPr lang="en-US" sz="1700" b="1" kern="1200" dirty="0"/>
            <a:t>bastions of stability’ </a:t>
          </a:r>
          <a:r>
            <a:rPr lang="en-US" sz="1700" kern="1200" dirty="0"/>
            <a:t>amid disruptions in the public higher education system (Oseni &amp; </a:t>
          </a:r>
          <a:r>
            <a:rPr lang="en-US" sz="1700" kern="1200" dirty="0" err="1"/>
            <a:t>Tiamiyu</a:t>
          </a:r>
          <a:r>
            <a:rPr lang="en-US" sz="1700" kern="1200" dirty="0"/>
            <a:t>, 2024). </a:t>
          </a:r>
        </a:p>
      </dsp:txBody>
      <dsp:txXfrm>
        <a:off x="51435" y="2380386"/>
        <a:ext cx="3396853" cy="2038111"/>
      </dsp:txXfrm>
    </dsp:sp>
    <dsp:sp modelId="{26CFCCEA-045D-42D4-90D2-68E7F7B341D1}">
      <dsp:nvSpPr>
        <dsp:cNvPr id="0" name=""/>
        <dsp:cNvSpPr/>
      </dsp:nvSpPr>
      <dsp:spPr>
        <a:xfrm>
          <a:off x="3787973" y="2380386"/>
          <a:ext cx="3396853" cy="2038111"/>
        </a:xfrm>
        <a:prstGeom prst="rect">
          <a:avLst/>
        </a:prstGeom>
        <a:solidFill>
          <a:schemeClr val="tx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 Zambia, 54.4% students are enrolled in private universities compared to 45.6% in public universities (HEA, 2023), making it one of the few countries with the highest level of student enrolments in private universities in Sub-Saharan Africa.</a:t>
          </a:r>
        </a:p>
      </dsp:txBody>
      <dsp:txXfrm>
        <a:off x="3787973" y="2380386"/>
        <a:ext cx="3396853" cy="2038111"/>
      </dsp:txXfrm>
    </dsp:sp>
    <dsp:sp modelId="{5C284FAB-880A-455F-A597-4BEE05E104AF}">
      <dsp:nvSpPr>
        <dsp:cNvPr id="0" name=""/>
        <dsp:cNvSpPr/>
      </dsp:nvSpPr>
      <dsp:spPr>
        <a:xfrm>
          <a:off x="7524511" y="2380386"/>
          <a:ext cx="3396853" cy="2038111"/>
        </a:xfrm>
        <a:prstGeom prst="rect">
          <a:avLst/>
        </a:prstGeom>
        <a:solidFill>
          <a:schemeClr val="tx2">
            <a:lumMod val="60000"/>
            <a:lumOff val="40000"/>
          </a:schemeClr>
        </a:solidFill>
        <a:ln w="38100" cap="flat" cmpd="sng" algn="ctr">
          <a:solidFill>
            <a:schemeClr val="tx2">
              <a:lumMod val="60000"/>
              <a:lumOff val="4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Hence, private higher education should not be overlooked when looking at human development issues </a:t>
          </a:r>
          <a:r>
            <a:rPr lang="en-US" sz="1700" kern="1200" dirty="0">
              <a:latin typeface="Calisto MT" panose="02040603050505030304" pitchFamily="18" charset="0"/>
            </a:rPr>
            <a:t>in</a:t>
          </a:r>
          <a:r>
            <a:rPr lang="en-US" sz="1700" kern="1200" dirty="0"/>
            <a:t> developing countries, especially in Africa</a:t>
          </a:r>
        </a:p>
      </dsp:txBody>
      <dsp:txXfrm>
        <a:off x="7524511" y="2380386"/>
        <a:ext cx="3396853" cy="20381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E9231-D8FB-40FB-92B6-5ADE4C2345FF}">
      <dsp:nvSpPr>
        <dsp:cNvPr id="0" name=""/>
        <dsp:cNvSpPr/>
      </dsp:nvSpPr>
      <dsp:spPr>
        <a:xfrm>
          <a:off x="602993" y="373847"/>
          <a:ext cx="961567" cy="9615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46A276-D0E4-4B13-BDEF-CA4D6F45340F}">
      <dsp:nvSpPr>
        <dsp:cNvPr id="0" name=""/>
        <dsp:cNvSpPr/>
      </dsp:nvSpPr>
      <dsp:spPr>
        <a:xfrm>
          <a:off x="15369" y="1904192"/>
          <a:ext cx="2136817" cy="2260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latin typeface="Calisto MT" panose="02040603050505030304" pitchFamily="18" charset="0"/>
            </a:rPr>
            <a:t>Only perfunctory scholarly attention has been paid to the potential role that private universities play in </a:t>
          </a:r>
          <a:r>
            <a:rPr lang="en-US" sz="1400" kern="1200" dirty="0" err="1">
              <a:latin typeface="Calisto MT" panose="02040603050505030304" pitchFamily="18" charset="0"/>
            </a:rPr>
            <a:t>equalising</a:t>
          </a:r>
          <a:r>
            <a:rPr lang="en-US" sz="1400" kern="1200" dirty="0">
              <a:latin typeface="Calisto MT" panose="02040603050505030304" pitchFamily="18" charset="0"/>
            </a:rPr>
            <a:t> students’ opportunities to gain access to higher education and fostering their contribution to the public good</a:t>
          </a:r>
        </a:p>
      </dsp:txBody>
      <dsp:txXfrm>
        <a:off x="15369" y="1904192"/>
        <a:ext cx="2136817" cy="2260986"/>
      </dsp:txXfrm>
    </dsp:sp>
    <dsp:sp modelId="{5CEC8D68-25A3-44AB-8E38-60E24C41EF65}">
      <dsp:nvSpPr>
        <dsp:cNvPr id="0" name=""/>
        <dsp:cNvSpPr/>
      </dsp:nvSpPr>
      <dsp:spPr>
        <a:xfrm>
          <a:off x="3113754" y="373847"/>
          <a:ext cx="961567" cy="9615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A8EB77-2D3C-4484-816B-69581BD0987C}">
      <dsp:nvSpPr>
        <dsp:cNvPr id="0" name=""/>
        <dsp:cNvSpPr/>
      </dsp:nvSpPr>
      <dsp:spPr>
        <a:xfrm>
          <a:off x="2526129" y="1904192"/>
          <a:ext cx="2136817" cy="2260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latin typeface="Calisto MT" panose="02040603050505030304" pitchFamily="18" charset="0"/>
            </a:rPr>
            <a:t>Research explores the relevance of private universities as non-state actors in Zambia by interrogating how they enhance social justice through widening access and participation in higher education and what kinds of graduates are produced.</a:t>
          </a:r>
        </a:p>
      </dsp:txBody>
      <dsp:txXfrm>
        <a:off x="2526129" y="1904192"/>
        <a:ext cx="2136817" cy="2260986"/>
      </dsp:txXfrm>
    </dsp:sp>
    <dsp:sp modelId="{485C71F4-FC91-475A-9A0E-48908E64BE71}">
      <dsp:nvSpPr>
        <dsp:cNvPr id="0" name=""/>
        <dsp:cNvSpPr/>
      </dsp:nvSpPr>
      <dsp:spPr>
        <a:xfrm>
          <a:off x="5624514" y="373847"/>
          <a:ext cx="961567" cy="9615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8FD21B-BE60-4C56-9AC5-E506D9A54A84}">
      <dsp:nvSpPr>
        <dsp:cNvPr id="0" name=""/>
        <dsp:cNvSpPr/>
      </dsp:nvSpPr>
      <dsp:spPr>
        <a:xfrm>
          <a:off x="5036889" y="1904192"/>
          <a:ext cx="2136817" cy="2260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latin typeface="Calisto MT" panose="02040603050505030304" pitchFamily="18" charset="0"/>
            </a:rPr>
            <a:t>It follows Castells’ statement that “Whether a university in legal terms is public or private is not as essential as the university being geared towards the public interest. Universities can be private or public but work towards the public interest” (Castells, 2017: 64). </a:t>
          </a:r>
        </a:p>
      </dsp:txBody>
      <dsp:txXfrm>
        <a:off x="5036889" y="1904192"/>
        <a:ext cx="2136817" cy="22609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C27CA-9839-4379-8934-343D05F2BB4D}">
      <dsp:nvSpPr>
        <dsp:cNvPr id="0" name=""/>
        <dsp:cNvSpPr/>
      </dsp:nvSpPr>
      <dsp:spPr>
        <a:xfrm>
          <a:off x="3194955" y="951778"/>
          <a:ext cx="695215" cy="91440"/>
        </a:xfrm>
        <a:custGeom>
          <a:avLst/>
          <a:gdLst/>
          <a:ahLst/>
          <a:cxnLst/>
          <a:rect l="0" t="0" r="0" b="0"/>
          <a:pathLst>
            <a:path>
              <a:moveTo>
                <a:pt x="0" y="45720"/>
              </a:moveTo>
              <a:lnTo>
                <a:pt x="364707" y="45720"/>
              </a:lnTo>
              <a:lnTo>
                <a:pt x="364707" y="70358"/>
              </a:lnTo>
              <a:lnTo>
                <a:pt x="695215" y="70358"/>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24407" y="994201"/>
        <a:ext cx="36311" cy="6592"/>
      </dsp:txXfrm>
    </dsp:sp>
    <dsp:sp modelId="{478D55E0-30EB-464D-AB07-79601AE37B1D}">
      <dsp:nvSpPr>
        <dsp:cNvPr id="0" name=""/>
        <dsp:cNvSpPr/>
      </dsp:nvSpPr>
      <dsp:spPr>
        <a:xfrm>
          <a:off x="333125" y="138409"/>
          <a:ext cx="2863630" cy="1718178"/>
        </a:xfrm>
        <a:prstGeom prst="rect">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0320" tIns="147291" rIns="140320" bIns="147291"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sto MT" panose="02040603050505030304" pitchFamily="18" charset="0"/>
            </a:rPr>
            <a:t>Qualitative case study design focusing on two private universities (Hillside and </a:t>
          </a:r>
          <a:r>
            <a:rPr lang="en-US" sz="1600" kern="1200" dirty="0" err="1">
              <a:latin typeface="Calisto MT" panose="02040603050505030304" pitchFamily="18" charset="0"/>
            </a:rPr>
            <a:t>Damview</a:t>
          </a:r>
          <a:r>
            <a:rPr lang="en-US" sz="1600" kern="1200" dirty="0">
              <a:latin typeface="Calisto MT" panose="02040603050505030304" pitchFamily="18" charset="0"/>
            </a:rPr>
            <a:t>) in Zambia </a:t>
          </a:r>
        </a:p>
      </dsp:txBody>
      <dsp:txXfrm>
        <a:off x="333125" y="138409"/>
        <a:ext cx="2863630" cy="1718178"/>
      </dsp:txXfrm>
    </dsp:sp>
    <dsp:sp modelId="{1CAA23F8-7B00-4D27-9496-D6DE89FAC880}">
      <dsp:nvSpPr>
        <dsp:cNvPr id="0" name=""/>
        <dsp:cNvSpPr/>
      </dsp:nvSpPr>
      <dsp:spPr>
        <a:xfrm>
          <a:off x="6784401" y="976416"/>
          <a:ext cx="628035" cy="91440"/>
        </a:xfrm>
        <a:custGeom>
          <a:avLst/>
          <a:gdLst/>
          <a:ahLst/>
          <a:cxnLst/>
          <a:rect l="0" t="0" r="0" b="0"/>
          <a:pathLst>
            <a:path>
              <a:moveTo>
                <a:pt x="0" y="45720"/>
              </a:moveTo>
              <a:lnTo>
                <a:pt x="628035"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1953" y="1018840"/>
        <a:ext cx="32931" cy="6592"/>
      </dsp:txXfrm>
    </dsp:sp>
    <dsp:sp modelId="{B851A882-06AC-49D1-A773-371AF55C30AC}">
      <dsp:nvSpPr>
        <dsp:cNvPr id="0" name=""/>
        <dsp:cNvSpPr/>
      </dsp:nvSpPr>
      <dsp:spPr>
        <a:xfrm>
          <a:off x="3922571" y="163047"/>
          <a:ext cx="2863630" cy="1718178"/>
        </a:xfrm>
        <a:prstGeom prst="rect">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0320" tIns="147291" rIns="140320" bIns="147291"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sto MT" panose="02040603050505030304" pitchFamily="18" charset="0"/>
            </a:rPr>
            <a:t>48 research participants, comprising 14 university staff and 34 students</a:t>
          </a:r>
        </a:p>
      </dsp:txBody>
      <dsp:txXfrm>
        <a:off x="3922571" y="163047"/>
        <a:ext cx="2863630" cy="1718178"/>
      </dsp:txXfrm>
    </dsp:sp>
    <dsp:sp modelId="{8DE59777-F59D-4C08-99CA-48010BB79C70}">
      <dsp:nvSpPr>
        <dsp:cNvPr id="0" name=""/>
        <dsp:cNvSpPr/>
      </dsp:nvSpPr>
      <dsp:spPr>
        <a:xfrm>
          <a:off x="1832121" y="2036639"/>
          <a:ext cx="7176544" cy="628035"/>
        </a:xfrm>
        <a:custGeom>
          <a:avLst/>
          <a:gdLst/>
          <a:ahLst/>
          <a:cxnLst/>
          <a:rect l="0" t="0" r="0" b="0"/>
          <a:pathLst>
            <a:path>
              <a:moveTo>
                <a:pt x="7176544" y="0"/>
              </a:moveTo>
              <a:lnTo>
                <a:pt x="7176544" y="331117"/>
              </a:lnTo>
              <a:lnTo>
                <a:pt x="0" y="331117"/>
              </a:lnTo>
              <a:lnTo>
                <a:pt x="0" y="628035"/>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40225" y="2347360"/>
        <a:ext cx="360335" cy="6592"/>
      </dsp:txXfrm>
    </dsp:sp>
    <dsp:sp modelId="{81CD7A5C-CDE9-41AB-A5A6-FA888DD3FDFB}">
      <dsp:nvSpPr>
        <dsp:cNvPr id="0" name=""/>
        <dsp:cNvSpPr/>
      </dsp:nvSpPr>
      <dsp:spPr>
        <a:xfrm>
          <a:off x="7444836" y="5834"/>
          <a:ext cx="3127657" cy="2032604"/>
        </a:xfrm>
        <a:prstGeom prst="rect">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0320" tIns="147291" rIns="140320" bIns="147291"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sto MT" panose="02040603050505030304" pitchFamily="18" charset="0"/>
            </a:rPr>
            <a:t>The research was conducted in two phases. PhD research between 2020 and 2022, involved interviews with 14 university staff and 28 students from two private universities. Postdoctoral research (2023–2024), during which I conducted follow-up interviews with some lecturers and students to consolidate the findings from the initial study</a:t>
          </a:r>
          <a:r>
            <a:rPr lang="en-US" sz="1200" kern="1200" dirty="0"/>
            <a:t>.</a:t>
          </a:r>
        </a:p>
      </dsp:txBody>
      <dsp:txXfrm>
        <a:off x="7444836" y="5834"/>
        <a:ext cx="3127657" cy="2032604"/>
      </dsp:txXfrm>
    </dsp:sp>
    <dsp:sp modelId="{737D48F9-48DF-466D-98CC-C0B67721A546}">
      <dsp:nvSpPr>
        <dsp:cNvPr id="0" name=""/>
        <dsp:cNvSpPr/>
      </dsp:nvSpPr>
      <dsp:spPr>
        <a:xfrm>
          <a:off x="3262136" y="3510443"/>
          <a:ext cx="628035" cy="91440"/>
        </a:xfrm>
        <a:custGeom>
          <a:avLst/>
          <a:gdLst/>
          <a:ahLst/>
          <a:cxnLst/>
          <a:rect l="0" t="0" r="0" b="0"/>
          <a:pathLst>
            <a:path>
              <a:moveTo>
                <a:pt x="0" y="45720"/>
              </a:moveTo>
              <a:lnTo>
                <a:pt x="628035"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59688" y="3552867"/>
        <a:ext cx="32931" cy="6592"/>
      </dsp:txXfrm>
    </dsp:sp>
    <dsp:sp modelId="{847A742F-0797-4BF9-8625-4BFBD94B60FC}">
      <dsp:nvSpPr>
        <dsp:cNvPr id="0" name=""/>
        <dsp:cNvSpPr/>
      </dsp:nvSpPr>
      <dsp:spPr>
        <a:xfrm>
          <a:off x="400305" y="2697074"/>
          <a:ext cx="2863630" cy="1718178"/>
        </a:xfrm>
        <a:prstGeom prst="rect">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0320" tIns="147291" rIns="140320" bIns="147291"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sto MT" panose="02040603050505030304" pitchFamily="18" charset="0"/>
            </a:rPr>
            <a:t>Data was collected using a triangulated approach of multiple research tools, comprising semi-structured interviews, focus group discussions, document reviews, and observations</a:t>
          </a:r>
          <a:r>
            <a:rPr lang="en-US" sz="1500" kern="1200" dirty="0"/>
            <a:t>. </a:t>
          </a:r>
        </a:p>
      </dsp:txBody>
      <dsp:txXfrm>
        <a:off x="400305" y="2697074"/>
        <a:ext cx="2863630" cy="1718178"/>
      </dsp:txXfrm>
    </dsp:sp>
    <dsp:sp modelId="{E9E424E7-108C-49AC-BB3E-64B709171FAB}">
      <dsp:nvSpPr>
        <dsp:cNvPr id="0" name=""/>
        <dsp:cNvSpPr/>
      </dsp:nvSpPr>
      <dsp:spPr>
        <a:xfrm>
          <a:off x="3922571" y="2697074"/>
          <a:ext cx="2863630" cy="1718178"/>
        </a:xfrm>
        <a:prstGeom prst="rect">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0320" tIns="147291" rIns="140320" bIns="147291"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sto MT" panose="02040603050505030304" pitchFamily="18" charset="0"/>
            </a:rPr>
            <a:t>Thematic analysis was used to develop themes and sub-themes, forming the basis for this discussion.</a:t>
          </a:r>
        </a:p>
      </dsp:txBody>
      <dsp:txXfrm>
        <a:off x="3922571" y="2697074"/>
        <a:ext cx="2863630" cy="17181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6FF3B-CA59-4874-A556-08490849EE3E}">
      <dsp:nvSpPr>
        <dsp:cNvPr id="0" name=""/>
        <dsp:cNvSpPr/>
      </dsp:nvSpPr>
      <dsp:spPr>
        <a:xfrm>
          <a:off x="0" y="1067829"/>
          <a:ext cx="3086099" cy="19596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90208EC-AF46-4E63-A610-15A0B42F6563}">
      <dsp:nvSpPr>
        <dsp:cNvPr id="0" name=""/>
        <dsp:cNvSpPr/>
      </dsp:nvSpPr>
      <dsp:spPr>
        <a:xfrm>
          <a:off x="342900" y="1393584"/>
          <a:ext cx="3086099" cy="195967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sto MT" panose="02040603050505030304" pitchFamily="18" charset="0"/>
              <a:ea typeface="ADLaM Display" panose="020F0502020204030204" pitchFamily="2" charset="0"/>
              <a:cs typeface="ADLaM Display" panose="020F0502020204030204" pitchFamily="2" charset="0"/>
            </a:rPr>
            <a:t>Although (higher) education is considered a public good and largely a state responsibility, there is need  for the involvement of non-state actors in its provision. </a:t>
          </a:r>
        </a:p>
      </dsp:txBody>
      <dsp:txXfrm>
        <a:off x="400297" y="1450981"/>
        <a:ext cx="2971305" cy="1844879"/>
      </dsp:txXfrm>
    </dsp:sp>
    <dsp:sp modelId="{92D6708D-C7AC-4FEE-B857-5A3E953DBCB7}">
      <dsp:nvSpPr>
        <dsp:cNvPr id="0" name=""/>
        <dsp:cNvSpPr/>
      </dsp:nvSpPr>
      <dsp:spPr>
        <a:xfrm>
          <a:off x="3771900" y="1067829"/>
          <a:ext cx="3086099" cy="19596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B465D41-577B-4872-AF2C-5FDD97E808B5}">
      <dsp:nvSpPr>
        <dsp:cNvPr id="0" name=""/>
        <dsp:cNvSpPr/>
      </dsp:nvSpPr>
      <dsp:spPr>
        <a:xfrm>
          <a:off x="4114800" y="1393584"/>
          <a:ext cx="3086099" cy="195967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sto MT" panose="02040603050505030304" pitchFamily="18" charset="0"/>
            </a:rPr>
            <a:t> Rather than a fixation on the politics of ownership, the focus here should be on the broader role of higher education and how different actors can co-exist to deliver this public good to drive sustainable human development. </a:t>
          </a:r>
        </a:p>
      </dsp:txBody>
      <dsp:txXfrm>
        <a:off x="4172197" y="1450981"/>
        <a:ext cx="2971305" cy="1844879"/>
      </dsp:txXfrm>
    </dsp:sp>
    <dsp:sp modelId="{6E501607-99FE-49E1-9824-A628153CBE47}">
      <dsp:nvSpPr>
        <dsp:cNvPr id="0" name=""/>
        <dsp:cNvSpPr/>
      </dsp:nvSpPr>
      <dsp:spPr>
        <a:xfrm>
          <a:off x="7543800" y="1067829"/>
          <a:ext cx="3086099" cy="19596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4E07FA0-A567-4328-9834-4A7CFDED4084}">
      <dsp:nvSpPr>
        <dsp:cNvPr id="0" name=""/>
        <dsp:cNvSpPr/>
      </dsp:nvSpPr>
      <dsp:spPr>
        <a:xfrm>
          <a:off x="7886700" y="1393584"/>
          <a:ext cx="3086099" cy="195967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ct val="35000"/>
            </a:spcAft>
            <a:buNone/>
          </a:pPr>
          <a:r>
            <a:rPr lang="en-US" sz="1500" kern="1200" dirty="0">
              <a:latin typeface="Calisto MT" panose="02040603050505030304" pitchFamily="18" charset="0"/>
            </a:rPr>
            <a:t>For human development to be met, access </a:t>
          </a:r>
          <a:r>
            <a:rPr lang="en-US" sz="1500" kern="1200">
              <a:latin typeface="Calisto MT" panose="02040603050505030304" pitchFamily="18" charset="0"/>
            </a:rPr>
            <a:t>to HE </a:t>
          </a:r>
          <a:r>
            <a:rPr lang="en-US" sz="1500" kern="1200" dirty="0">
              <a:latin typeface="Calisto MT" panose="02040603050505030304" pitchFamily="18" charset="0"/>
            </a:rPr>
            <a:t>needs to ensure not only physical access as enrolment but also epistemological access, as the development of knowledge that can transform students’ lives and society.</a:t>
          </a:r>
          <a:endParaRPr lang="en-US" sz="1500" kern="1200" dirty="0"/>
        </a:p>
      </dsp:txBody>
      <dsp:txXfrm>
        <a:off x="7944097" y="1450981"/>
        <a:ext cx="2971305" cy="18448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B6734-47BE-421D-8024-E2F3DD946317}" type="datetimeFigureOut">
              <a:rPr lang="en-ZA" smtClean="0"/>
              <a:t>2025/01/29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4609D1-F2F0-4595-B3C6-C92B651E739B}" type="slidenum">
              <a:rPr lang="en-ZA" smtClean="0"/>
              <a:t>‹#›</a:t>
            </a:fld>
            <a:endParaRPr lang="en-ZA"/>
          </a:p>
        </p:txBody>
      </p:sp>
    </p:spTree>
    <p:extLst>
      <p:ext uri="{BB962C8B-B14F-4D97-AF65-F5344CB8AC3E}">
        <p14:creationId xmlns:p14="http://schemas.microsoft.com/office/powerpoint/2010/main" val="723798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4609D1-F2F0-4595-B3C6-C92B651E739B}" type="slidenum">
              <a:rPr lang="en-ZA" smtClean="0"/>
              <a:t>1</a:t>
            </a:fld>
            <a:endParaRPr lang="en-ZA"/>
          </a:p>
        </p:txBody>
      </p:sp>
    </p:spTree>
    <p:extLst>
      <p:ext uri="{BB962C8B-B14F-4D97-AF65-F5344CB8AC3E}">
        <p14:creationId xmlns:p14="http://schemas.microsoft.com/office/powerpoint/2010/main" val="1686976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4609D1-F2F0-4595-B3C6-C92B651E739B}" type="slidenum">
              <a:rPr lang="en-ZA" smtClean="0"/>
              <a:t>3</a:t>
            </a:fld>
            <a:endParaRPr lang="en-ZA"/>
          </a:p>
        </p:txBody>
      </p:sp>
    </p:spTree>
    <p:extLst>
      <p:ext uri="{BB962C8B-B14F-4D97-AF65-F5344CB8AC3E}">
        <p14:creationId xmlns:p14="http://schemas.microsoft.com/office/powerpoint/2010/main" val="3068125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4609D1-F2F0-4595-B3C6-C92B651E739B}" type="slidenum">
              <a:rPr lang="en-ZA" smtClean="0"/>
              <a:t>4</a:t>
            </a:fld>
            <a:endParaRPr lang="en-ZA"/>
          </a:p>
        </p:txBody>
      </p:sp>
    </p:spTree>
    <p:extLst>
      <p:ext uri="{BB962C8B-B14F-4D97-AF65-F5344CB8AC3E}">
        <p14:creationId xmlns:p14="http://schemas.microsoft.com/office/powerpoint/2010/main" val="1246179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4609D1-F2F0-4595-B3C6-C92B651E739B}" type="slidenum">
              <a:rPr lang="en-ZA" smtClean="0"/>
              <a:t>20</a:t>
            </a:fld>
            <a:endParaRPr lang="en-ZA"/>
          </a:p>
        </p:txBody>
      </p:sp>
    </p:spTree>
    <p:extLst>
      <p:ext uri="{BB962C8B-B14F-4D97-AF65-F5344CB8AC3E}">
        <p14:creationId xmlns:p14="http://schemas.microsoft.com/office/powerpoint/2010/main" val="149911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4609D1-F2F0-4595-B3C6-C92B651E739B}" type="slidenum">
              <a:rPr lang="en-ZA" smtClean="0"/>
              <a:t>21</a:t>
            </a:fld>
            <a:endParaRPr lang="en-ZA"/>
          </a:p>
        </p:txBody>
      </p:sp>
    </p:spTree>
    <p:extLst>
      <p:ext uri="{BB962C8B-B14F-4D97-AF65-F5344CB8AC3E}">
        <p14:creationId xmlns:p14="http://schemas.microsoft.com/office/powerpoint/2010/main" val="1201782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36F8EA7E-4D6C-4D21-9EB4-517A980E06E6}" type="datetimeFigureOut">
              <a:rPr lang="en-ZA" smtClean="0"/>
              <a:t>2025/01/29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4721C17-ACFD-40D2-9A9D-3D36FDD3291E}" type="slidenum">
              <a:rPr lang="en-ZA" smtClean="0"/>
              <a:t>‹#›</a:t>
            </a:fld>
            <a:endParaRPr lang="en-ZA"/>
          </a:p>
        </p:txBody>
      </p:sp>
    </p:spTree>
    <p:extLst>
      <p:ext uri="{BB962C8B-B14F-4D97-AF65-F5344CB8AC3E}">
        <p14:creationId xmlns:p14="http://schemas.microsoft.com/office/powerpoint/2010/main" val="103825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609600" y="1600200"/>
            <a:ext cx="10972800" cy="44210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6F8EA7E-4D6C-4D21-9EB4-517A980E06E6}" type="datetimeFigureOut">
              <a:rPr lang="en-ZA" smtClean="0"/>
              <a:t>2025/01/29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4721C17-ACFD-40D2-9A9D-3D36FDD3291E}" type="slidenum">
              <a:rPr lang="en-ZA" smtClean="0"/>
              <a:t>‹#›</a:t>
            </a:fld>
            <a:endParaRPr lang="en-ZA"/>
          </a:p>
        </p:txBody>
      </p:sp>
    </p:spTree>
    <p:extLst>
      <p:ext uri="{BB962C8B-B14F-4D97-AF65-F5344CB8AC3E}">
        <p14:creationId xmlns:p14="http://schemas.microsoft.com/office/powerpoint/2010/main" val="4028101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74665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9"/>
            <a:ext cx="8026400" cy="5746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6F8EA7E-4D6C-4D21-9EB4-517A980E06E6}" type="datetimeFigureOut">
              <a:rPr lang="en-ZA" smtClean="0"/>
              <a:t>2025/01/29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4721C17-ACFD-40D2-9A9D-3D36FDD3291E}" type="slidenum">
              <a:rPr lang="en-ZA" smtClean="0"/>
              <a:t>‹#›</a:t>
            </a:fld>
            <a:endParaRPr lang="en-ZA"/>
          </a:p>
        </p:txBody>
      </p:sp>
    </p:spTree>
    <p:extLst>
      <p:ext uri="{BB962C8B-B14F-4D97-AF65-F5344CB8AC3E}">
        <p14:creationId xmlns:p14="http://schemas.microsoft.com/office/powerpoint/2010/main" val="133527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a:xfrm>
            <a:off x="609600" y="1600200"/>
            <a:ext cx="10972800" cy="4421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6F8EA7E-4D6C-4D21-9EB4-517A980E06E6}" type="datetimeFigureOut">
              <a:rPr lang="en-ZA" smtClean="0"/>
              <a:t>2025/01/29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4721C17-ACFD-40D2-9A9D-3D36FDD3291E}" type="slidenum">
              <a:rPr lang="en-ZA" smtClean="0"/>
              <a:t>‹#›</a:t>
            </a:fld>
            <a:endParaRPr lang="en-ZA"/>
          </a:p>
        </p:txBody>
      </p:sp>
    </p:spTree>
    <p:extLst>
      <p:ext uri="{BB962C8B-B14F-4D97-AF65-F5344CB8AC3E}">
        <p14:creationId xmlns:p14="http://schemas.microsoft.com/office/powerpoint/2010/main" val="4008186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F8EA7E-4D6C-4D21-9EB4-517A980E06E6}" type="datetimeFigureOut">
              <a:rPr lang="en-ZA" smtClean="0"/>
              <a:t>2025/01/29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4721C17-ACFD-40D2-9A9D-3D36FDD3291E}" type="slidenum">
              <a:rPr lang="en-ZA" smtClean="0"/>
              <a:t>‹#›</a:t>
            </a:fld>
            <a:endParaRPr lang="en-ZA"/>
          </a:p>
        </p:txBody>
      </p:sp>
    </p:spTree>
    <p:extLst>
      <p:ext uri="{BB962C8B-B14F-4D97-AF65-F5344CB8AC3E}">
        <p14:creationId xmlns:p14="http://schemas.microsoft.com/office/powerpoint/2010/main" val="192198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1"/>
            <a:ext cx="5384800" cy="44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1"/>
            <a:ext cx="5384800" cy="44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36F8EA7E-4D6C-4D21-9EB4-517A980E06E6}" type="datetimeFigureOut">
              <a:rPr lang="en-ZA" smtClean="0"/>
              <a:t>2025/01/29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4721C17-ACFD-40D2-9A9D-3D36FDD3291E}" type="slidenum">
              <a:rPr lang="en-ZA" smtClean="0"/>
              <a:t>‹#›</a:t>
            </a:fld>
            <a:endParaRPr lang="en-ZA"/>
          </a:p>
        </p:txBody>
      </p:sp>
    </p:spTree>
    <p:extLst>
      <p:ext uri="{BB962C8B-B14F-4D97-AF65-F5344CB8AC3E}">
        <p14:creationId xmlns:p14="http://schemas.microsoft.com/office/powerpoint/2010/main" val="1790931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8464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8464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36F8EA7E-4D6C-4D21-9EB4-517A980E06E6}" type="datetimeFigureOut">
              <a:rPr lang="en-ZA" smtClean="0"/>
              <a:t>2025/01/29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E4721C17-ACFD-40D2-9A9D-3D36FDD3291E}" type="slidenum">
              <a:rPr lang="en-ZA" smtClean="0"/>
              <a:t>‹#›</a:t>
            </a:fld>
            <a:endParaRPr lang="en-ZA"/>
          </a:p>
        </p:txBody>
      </p:sp>
    </p:spTree>
    <p:extLst>
      <p:ext uri="{BB962C8B-B14F-4D97-AF65-F5344CB8AC3E}">
        <p14:creationId xmlns:p14="http://schemas.microsoft.com/office/powerpoint/2010/main" val="314048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36F8EA7E-4D6C-4D21-9EB4-517A980E06E6}" type="datetimeFigureOut">
              <a:rPr lang="en-ZA" smtClean="0"/>
              <a:t>2025/01/29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4721C17-ACFD-40D2-9A9D-3D36FDD3291E}" type="slidenum">
              <a:rPr lang="en-ZA" smtClean="0"/>
              <a:t>‹#›</a:t>
            </a:fld>
            <a:endParaRPr lang="en-ZA"/>
          </a:p>
        </p:txBody>
      </p:sp>
    </p:spTree>
    <p:extLst>
      <p:ext uri="{BB962C8B-B14F-4D97-AF65-F5344CB8AC3E}">
        <p14:creationId xmlns:p14="http://schemas.microsoft.com/office/powerpoint/2010/main" val="2659000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8EA7E-4D6C-4D21-9EB4-517A980E06E6}" type="datetimeFigureOut">
              <a:rPr lang="en-ZA" smtClean="0"/>
              <a:t>2025/01/29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E4721C17-ACFD-40D2-9A9D-3D36FDD3291E}" type="slidenum">
              <a:rPr lang="en-ZA" smtClean="0"/>
              <a:t>‹#›</a:t>
            </a:fld>
            <a:endParaRPr lang="en-ZA"/>
          </a:p>
        </p:txBody>
      </p:sp>
    </p:spTree>
    <p:extLst>
      <p:ext uri="{BB962C8B-B14F-4D97-AF65-F5344CB8AC3E}">
        <p14:creationId xmlns:p14="http://schemas.microsoft.com/office/powerpoint/2010/main" val="256229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748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5861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F8EA7E-4D6C-4D21-9EB4-517A980E06E6}" type="datetimeFigureOut">
              <a:rPr lang="en-ZA" smtClean="0"/>
              <a:t>2025/01/29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4721C17-ACFD-40D2-9A9D-3D36FDD3291E}" type="slidenum">
              <a:rPr lang="en-ZA" smtClean="0"/>
              <a:t>‹#›</a:t>
            </a:fld>
            <a:endParaRPr lang="en-ZA"/>
          </a:p>
        </p:txBody>
      </p:sp>
    </p:spTree>
    <p:extLst>
      <p:ext uri="{BB962C8B-B14F-4D97-AF65-F5344CB8AC3E}">
        <p14:creationId xmlns:p14="http://schemas.microsoft.com/office/powerpoint/2010/main" val="904192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2389717" y="5367338"/>
            <a:ext cx="7315200" cy="65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F8EA7E-4D6C-4D21-9EB4-517A980E06E6}" type="datetimeFigureOut">
              <a:rPr lang="en-ZA" smtClean="0"/>
              <a:t>2025/01/29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4721C17-ACFD-40D2-9A9D-3D36FDD3291E}" type="slidenum">
              <a:rPr lang="en-ZA" smtClean="0"/>
              <a:t>‹#›</a:t>
            </a:fld>
            <a:endParaRPr lang="en-ZA"/>
          </a:p>
        </p:txBody>
      </p:sp>
    </p:spTree>
    <p:extLst>
      <p:ext uri="{BB962C8B-B14F-4D97-AF65-F5344CB8AC3E}">
        <p14:creationId xmlns:p14="http://schemas.microsoft.com/office/powerpoint/2010/main" val="1357086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132576"/>
            <a:ext cx="12192000" cy="725424"/>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09600" y="1600200"/>
            <a:ext cx="10972800" cy="44210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F8EA7E-4D6C-4D21-9EB4-517A980E06E6}" type="datetimeFigureOut">
              <a:rPr lang="en-ZA" smtClean="0"/>
              <a:t>2025/01/29</a:t>
            </a:fld>
            <a:endParaRPr lang="en-Z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737600" y="6356351"/>
            <a:ext cx="12948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721C17-ACFD-40D2-9A9D-3D36FDD3291E}" type="slidenum">
              <a:rPr lang="en-ZA" smtClean="0"/>
              <a:t>‹#›</a:t>
            </a:fld>
            <a:endParaRPr lang="en-ZA"/>
          </a:p>
        </p:txBody>
      </p:sp>
    </p:spTree>
    <p:extLst>
      <p:ext uri="{BB962C8B-B14F-4D97-AF65-F5344CB8AC3E}">
        <p14:creationId xmlns:p14="http://schemas.microsoft.com/office/powerpoint/2010/main" val="432181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jp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jp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01" y="459336"/>
            <a:ext cx="11600597" cy="5955656"/>
          </a:xfrm>
          <a:prstGeom prst="rect">
            <a:avLst/>
          </a:prstGeom>
        </p:spPr>
      </p:pic>
      <p:sp>
        <p:nvSpPr>
          <p:cNvPr id="4" name="Round Same Side Corner Rectangle 3"/>
          <p:cNvSpPr/>
          <p:nvPr/>
        </p:nvSpPr>
        <p:spPr>
          <a:xfrm>
            <a:off x="1177636" y="775723"/>
            <a:ext cx="9795164" cy="2656148"/>
          </a:xfrm>
          <a:prstGeom prst="round2SameRect">
            <a:avLst>
              <a:gd name="adj1" fmla="val 4005"/>
              <a:gd name="adj2" fmla="val 0"/>
            </a:avLst>
          </a:prstGeom>
          <a:solidFill>
            <a:srgbClr val="0F204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extBox 1"/>
          <p:cNvSpPr txBox="1"/>
          <p:nvPr/>
        </p:nvSpPr>
        <p:spPr>
          <a:xfrm>
            <a:off x="1549204" y="995534"/>
            <a:ext cx="8848344" cy="1578622"/>
          </a:xfrm>
          <a:prstGeom prst="rect">
            <a:avLst/>
          </a:prstGeom>
          <a:noFill/>
        </p:spPr>
        <p:txBody>
          <a:bodyPr wrap="square" lIns="91440" tIns="45720" rIns="91440" bIns="45720" rtlCol="0" anchor="t">
            <a:noAutofit/>
          </a:bodyPr>
          <a:lstStyle/>
          <a:p>
            <a:pPr lvl="0" algn="ctr">
              <a:defRPr/>
            </a:pPr>
            <a:r>
              <a:rPr lang="en-US" sz="2800" b="1" dirty="0">
                <a:solidFill>
                  <a:prstClr val="white"/>
                </a:solidFill>
                <a:latin typeface="Calisto MT"/>
              </a:rPr>
              <a:t>Widening University Access and Participation in the Global South: Using the Zambian Context to Inform Other Developing Nations</a:t>
            </a:r>
          </a:p>
        </p:txBody>
      </p:sp>
      <p:pic>
        <p:nvPicPr>
          <p:cNvPr id="6" name="Picture 5"/>
          <p:cNvPicPr>
            <a:picLocks noChangeAspect="1"/>
          </p:cNvPicPr>
          <p:nvPr/>
        </p:nvPicPr>
        <p:blipFill>
          <a:blip r:embed="rId4"/>
          <a:stretch>
            <a:fillRect/>
          </a:stretch>
        </p:blipFill>
        <p:spPr>
          <a:xfrm>
            <a:off x="0" y="6044635"/>
            <a:ext cx="12192000" cy="1316850"/>
          </a:xfrm>
          <a:prstGeom prst="rect">
            <a:avLst/>
          </a:prstGeom>
        </p:spPr>
      </p:pic>
      <p:pic>
        <p:nvPicPr>
          <p:cNvPr id="7" name="Picture 6"/>
          <p:cNvPicPr>
            <a:picLocks noChangeAspect="1"/>
          </p:cNvPicPr>
          <p:nvPr/>
        </p:nvPicPr>
        <p:blipFill>
          <a:blip r:embed="rId5"/>
          <a:stretch>
            <a:fillRect/>
          </a:stretch>
        </p:blipFill>
        <p:spPr>
          <a:xfrm>
            <a:off x="5382972" y="6562937"/>
            <a:ext cx="1603387" cy="394773"/>
          </a:xfrm>
          <a:prstGeom prst="rect">
            <a:avLst/>
          </a:prstGeom>
        </p:spPr>
      </p:pic>
      <p:sp>
        <p:nvSpPr>
          <p:cNvPr id="11" name="Round Same Side Corner Rectangle 3">
            <a:extLst>
              <a:ext uri="{FF2B5EF4-FFF2-40B4-BE49-F238E27FC236}">
                <a16:creationId xmlns:a16="http://schemas.microsoft.com/office/drawing/2014/main" id="{0004D164-188C-FE68-52F8-3B72DD16BC33}"/>
              </a:ext>
            </a:extLst>
          </p:cNvPr>
          <p:cNvSpPr/>
          <p:nvPr/>
        </p:nvSpPr>
        <p:spPr>
          <a:xfrm>
            <a:off x="1219202" y="4121534"/>
            <a:ext cx="9753598" cy="1740932"/>
          </a:xfrm>
          <a:prstGeom prst="round2SameRect">
            <a:avLst>
              <a:gd name="adj1" fmla="val 4005"/>
              <a:gd name="adj2" fmla="val 0"/>
            </a:avLst>
          </a:prstGeom>
          <a:solidFill>
            <a:srgbClr val="0F204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TextBox 12">
            <a:extLst>
              <a:ext uri="{FF2B5EF4-FFF2-40B4-BE49-F238E27FC236}">
                <a16:creationId xmlns:a16="http://schemas.microsoft.com/office/drawing/2014/main" id="{989B5354-5859-2586-2537-CD5517ED823F}"/>
              </a:ext>
            </a:extLst>
          </p:cNvPr>
          <p:cNvSpPr txBox="1"/>
          <p:nvPr/>
        </p:nvSpPr>
        <p:spPr>
          <a:xfrm>
            <a:off x="1835439" y="4163097"/>
            <a:ext cx="8562109" cy="1445122"/>
          </a:xfrm>
          <a:prstGeom prst="rect">
            <a:avLst/>
          </a:prstGeom>
          <a:noFill/>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sto MT"/>
              </a:rPr>
              <a:t>Edward Mboyonga </a:t>
            </a:r>
            <a:endParaRPr lang="en-ZA" sz="2800" b="1" dirty="0">
              <a:solidFill>
                <a:prstClr val="white"/>
              </a:solidFill>
              <a:latin typeface="Calisto MT"/>
            </a:endParaRPr>
          </a:p>
          <a:p>
            <a:pPr algn="ctr">
              <a:defRPr/>
            </a:pPr>
            <a:r>
              <a:rPr lang="en-ZA" sz="2800" dirty="0">
                <a:solidFill>
                  <a:schemeClr val="bg1"/>
                </a:solidFill>
                <a:latin typeface="Calisto MT"/>
                <a:ea typeface="+mn-lt"/>
                <a:cs typeface="+mn-lt"/>
              </a:rPr>
              <a:t>mboyonga.e@ufs.ac.za </a:t>
            </a:r>
            <a:endParaRPr lang="en-ZA" sz="2800" b="1" dirty="0">
              <a:solidFill>
                <a:schemeClr val="bg1"/>
              </a:solidFill>
              <a:latin typeface="Calisto M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ZA" sz="2800" b="1" dirty="0">
                <a:solidFill>
                  <a:prstClr val="white"/>
                </a:solidFill>
                <a:latin typeface="Calisto MT"/>
              </a:rPr>
              <a:t>University of the Free State, South Africa</a:t>
            </a:r>
            <a:endParaRPr lang="en-ZA" sz="2800" b="1" i="0" u="none" strike="noStrike" kern="1200" cap="none" spc="0" normalizeH="0" baseline="0" noProof="0" dirty="0">
              <a:ln>
                <a:noFill/>
              </a:ln>
              <a:solidFill>
                <a:prstClr val="white"/>
              </a:solidFill>
              <a:effectLst/>
              <a:uLnTx/>
              <a:uFillTx/>
              <a:latin typeface="Calisto M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2400" b="1" dirty="0">
              <a:solidFill>
                <a:prstClr val="white"/>
              </a:solidFill>
              <a:latin typeface="Calisto M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sto MT"/>
              <a:ea typeface="+mn-ea"/>
              <a:cs typeface="+mn-cs"/>
            </a:endParaRPr>
          </a:p>
          <a:p>
            <a:pPr lvl="0" algn="ctr">
              <a:defRPr/>
            </a:pPr>
            <a:endParaRPr kumimoji="0" lang="en-US" sz="1800" b="0" i="0" u="none" strike="noStrike" kern="1200" cap="none" spc="0" normalizeH="0" noProof="0" dirty="0">
              <a:ln>
                <a:noFill/>
              </a:ln>
              <a:solidFill>
                <a:prstClr val="white"/>
              </a:solidFill>
              <a:effectLst/>
              <a:uLnTx/>
              <a:uFillTx/>
              <a:latin typeface="Calisto MT" panose="02040603050505030304" pitchFamily="18" charset="0"/>
              <a:ea typeface="+mn-ea"/>
              <a:cs typeface="+mn-cs"/>
            </a:endParaRPr>
          </a:p>
          <a:p>
            <a:pPr lvl="0" algn="ctr">
              <a:defRPr/>
            </a:pPr>
            <a:endParaRPr lang="en-US" dirty="0">
              <a:solidFill>
                <a:prstClr val="white"/>
              </a:solidFill>
              <a:latin typeface="Calisto MT" panose="02040603050505030304" pitchFamily="18" charset="0"/>
            </a:endParaRPr>
          </a:p>
          <a:p>
            <a:pPr lvl="0" algn="ctr">
              <a:defRPr/>
            </a:pPr>
            <a:endParaRPr kumimoji="0" lang="en-US" sz="1800" b="0" i="0" u="none" strike="noStrike" kern="1200" cap="none" spc="0" normalizeH="0" noProof="0" dirty="0">
              <a:ln>
                <a:noFill/>
              </a:ln>
              <a:solidFill>
                <a:prstClr val="white"/>
              </a:solidFill>
              <a:effectLst/>
              <a:uLnTx/>
              <a:uFillTx/>
              <a:latin typeface="Calisto MT" panose="02040603050505030304" pitchFamily="18" charset="0"/>
              <a:ea typeface="+mn-ea"/>
              <a:cs typeface="+mn-cs"/>
            </a:endParaRPr>
          </a:p>
          <a:p>
            <a:pPr lvl="0" algn="ctr">
              <a:defRPr/>
            </a:pPr>
            <a:r>
              <a:rPr lang="en-US" dirty="0">
                <a:solidFill>
                  <a:prstClr val="white"/>
                </a:solidFill>
                <a:latin typeface="Calisto MT" panose="02040603050505030304" pitchFamily="18" charset="0"/>
              </a:rPr>
              <a:t> </a:t>
            </a:r>
          </a:p>
        </p:txBody>
      </p:sp>
    </p:spTree>
    <p:extLst>
      <p:ext uri="{BB962C8B-B14F-4D97-AF65-F5344CB8AC3E}">
        <p14:creationId xmlns:p14="http://schemas.microsoft.com/office/powerpoint/2010/main" val="3846282816"/>
      </p:ext>
    </p:extLst>
  </p:cSld>
  <p:clrMapOvr>
    <a:masterClrMapping/>
  </p:clrMapOvr>
  <mc:AlternateContent xmlns:mc="http://schemas.openxmlformats.org/markup-compatibility/2006" xmlns:p14="http://schemas.microsoft.com/office/powerpoint/2010/main">
    <mc:Choice Requires="p14">
      <p:transition spd="slow" p14:dur="2000" advTm="45144"/>
    </mc:Choice>
    <mc:Fallback xmlns="">
      <p:transition spd="slow" advTm="451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BF252-E284-9D50-5553-447B45443DDF}"/>
              </a:ext>
            </a:extLst>
          </p:cNvPr>
          <p:cNvSpPr>
            <a:spLocks noGrp="1"/>
          </p:cNvSpPr>
          <p:nvPr>
            <p:ph type="title"/>
          </p:nvPr>
        </p:nvSpPr>
        <p:spPr>
          <a:xfrm>
            <a:off x="609600" y="274638"/>
            <a:ext cx="10972800" cy="1143000"/>
          </a:xfrm>
          <a:ln w="28575">
            <a:solidFill>
              <a:srgbClr val="C00000"/>
            </a:solidFill>
          </a:ln>
        </p:spPr>
        <p:txBody>
          <a:bodyPr anchor="ctr">
            <a:normAutofit/>
          </a:bodyPr>
          <a:lstStyle/>
          <a:p>
            <a:r>
              <a:rPr lang="en-US" b="1" dirty="0">
                <a:latin typeface="Calisto MT" panose="02040603050505030304" pitchFamily="18" charset="0"/>
              </a:rPr>
              <a:t>Methodological approach</a:t>
            </a:r>
            <a:endParaRPr lang="en-GB" b="1" dirty="0">
              <a:latin typeface="Calisto MT" panose="02040603050505030304" pitchFamily="18" charset="0"/>
            </a:endParaRPr>
          </a:p>
        </p:txBody>
      </p:sp>
      <p:graphicFrame>
        <p:nvGraphicFramePr>
          <p:cNvPr id="6" name="Content Placeholder 2">
            <a:extLst>
              <a:ext uri="{FF2B5EF4-FFF2-40B4-BE49-F238E27FC236}">
                <a16:creationId xmlns:a16="http://schemas.microsoft.com/office/drawing/2014/main" id="{4E773CB3-4897-2105-DE44-E9AA2AEBF1F7}"/>
              </a:ext>
            </a:extLst>
          </p:cNvPr>
          <p:cNvGraphicFramePr>
            <a:graphicFrameLocks noGrp="1"/>
          </p:cNvGraphicFramePr>
          <p:nvPr>
            <p:ph idx="1"/>
            <p:extLst>
              <p:ext uri="{D42A27DB-BD31-4B8C-83A1-F6EECF244321}">
                <p14:modId xmlns:p14="http://schemas.microsoft.com/office/powerpoint/2010/main" val="3371357692"/>
              </p:ext>
            </p:extLst>
          </p:nvPr>
        </p:nvGraphicFramePr>
        <p:xfrm>
          <a:off x="609600" y="1600200"/>
          <a:ext cx="10972800" cy="4421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346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DE08-FCD6-3E36-6CCA-1E01D96B5B97}"/>
              </a:ext>
            </a:extLst>
          </p:cNvPr>
          <p:cNvSpPr>
            <a:spLocks noGrp="1"/>
          </p:cNvSpPr>
          <p:nvPr>
            <p:ph type="title"/>
          </p:nvPr>
        </p:nvSpPr>
        <p:spPr>
          <a:ln w="28575">
            <a:solidFill>
              <a:srgbClr val="C00000"/>
            </a:solidFill>
          </a:ln>
        </p:spPr>
        <p:txBody>
          <a:bodyPr>
            <a:normAutofit/>
          </a:bodyPr>
          <a:lstStyle/>
          <a:p>
            <a:r>
              <a:rPr lang="en-US" sz="2800" b="1" dirty="0">
                <a:latin typeface="Calisto MT" panose="02040603050505030304" pitchFamily="18" charset="0"/>
              </a:rPr>
              <a:t>A capabilities </a:t>
            </a:r>
            <a:r>
              <a:rPr lang="en-US" sz="2800" b="1" dirty="0" err="1">
                <a:latin typeface="Calisto MT" panose="02040603050505030304" pitchFamily="18" charset="0"/>
              </a:rPr>
              <a:t>conceptualisation</a:t>
            </a:r>
            <a:r>
              <a:rPr lang="en-US" sz="2800" b="1" dirty="0">
                <a:latin typeface="Calisto MT" panose="02040603050505030304" pitchFamily="18" charset="0"/>
              </a:rPr>
              <a:t> of access to higher education in developing countries</a:t>
            </a:r>
            <a:endParaRPr lang="en-GB" sz="2800" b="1" dirty="0">
              <a:latin typeface="Calisto MT" panose="02040603050505030304" pitchFamily="18" charset="0"/>
            </a:endParaRPr>
          </a:p>
        </p:txBody>
      </p:sp>
      <p:sp>
        <p:nvSpPr>
          <p:cNvPr id="3" name="Content Placeholder 2">
            <a:extLst>
              <a:ext uri="{FF2B5EF4-FFF2-40B4-BE49-F238E27FC236}">
                <a16:creationId xmlns:a16="http://schemas.microsoft.com/office/drawing/2014/main" id="{BBD1D2E0-7AA1-D720-AA9E-ED626ED3FD4F}"/>
              </a:ext>
            </a:extLst>
          </p:cNvPr>
          <p:cNvSpPr>
            <a:spLocks noGrp="1"/>
          </p:cNvSpPr>
          <p:nvPr>
            <p:ph idx="1"/>
          </p:nvPr>
        </p:nvSpPr>
        <p:spPr/>
        <p:txBody>
          <a:bodyPr>
            <a:normAutofit fontScale="70000" lnSpcReduction="20000"/>
          </a:bodyPr>
          <a:lstStyle/>
          <a:p>
            <a:r>
              <a:rPr lang="en-US" dirty="0">
                <a:latin typeface="Calisto MT" panose="02040603050505030304" pitchFamily="18" charset="0"/>
              </a:rPr>
              <a:t>Capabilities approach (Sen, 1999; Nussbaum, 2000). Suitable for an empirically driven, contextually relevant, and theoretically rich understanding of access to HE and capability formation but also of structural inequalities that negatively affect university access and participation in Global South contexts. </a:t>
            </a:r>
          </a:p>
          <a:p>
            <a:r>
              <a:rPr lang="en-US" dirty="0">
                <a:latin typeface="Calisto MT" panose="02040603050505030304" pitchFamily="18" charset="0"/>
              </a:rPr>
              <a:t>Challenges the dominant and limited framings of access to HE by offering an expansive view of access beyond mere entry into universities or numerical expansion of student enrolments. </a:t>
            </a:r>
          </a:p>
          <a:p>
            <a:r>
              <a:rPr lang="en-US" dirty="0">
                <a:latin typeface="Calisto MT" panose="02040603050505030304" pitchFamily="18" charset="0"/>
              </a:rPr>
              <a:t>Broaden our understanding of access to HE by focusing not only on physical access but also on epistemological access (Morrow, 1994, 2009), as the acquisition of transformative knowledge that can enhance students’ real opportunities and freedoms to transform their lives and communities. </a:t>
            </a:r>
          </a:p>
          <a:p>
            <a:r>
              <a:rPr lang="en-US" dirty="0">
                <a:latin typeface="Calisto MT" panose="02040603050505030304" pitchFamily="18" charset="0"/>
              </a:rPr>
              <a:t>Offer alternative approaches for reflecting on HE’s purpose and value beyond economic outcomes by suggesting an expansive view through an ethically oriented and socially just lens of the capability approach.</a:t>
            </a:r>
            <a:endParaRPr lang="en-GB" dirty="0">
              <a:latin typeface="Calisto MT" panose="02040603050505030304" pitchFamily="18" charset="0"/>
            </a:endParaRPr>
          </a:p>
        </p:txBody>
      </p:sp>
    </p:spTree>
    <p:extLst>
      <p:ext uri="{BB962C8B-B14F-4D97-AF65-F5344CB8AC3E}">
        <p14:creationId xmlns:p14="http://schemas.microsoft.com/office/powerpoint/2010/main" val="1805410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23" y="274638"/>
            <a:ext cx="11395277" cy="1195348"/>
          </a:xfrm>
          <a:ln w="57150"/>
        </p:spPr>
        <p:style>
          <a:lnRef idx="2">
            <a:schemeClr val="accent2"/>
          </a:lnRef>
          <a:fillRef idx="1">
            <a:schemeClr val="lt1"/>
          </a:fillRef>
          <a:effectRef idx="0">
            <a:schemeClr val="accent2"/>
          </a:effectRef>
          <a:fontRef idx="minor">
            <a:schemeClr val="dk1"/>
          </a:fontRef>
        </p:style>
        <p:txBody>
          <a:bodyPr>
            <a:noAutofit/>
          </a:bodyPr>
          <a:lstStyle/>
          <a:p>
            <a:r>
              <a:rPr lang="en-US" sz="3200" b="1" dirty="0">
                <a:solidFill>
                  <a:schemeClr val="tx1"/>
                </a:solidFill>
                <a:latin typeface="Calisto MT" panose="02040603050505030304" pitchFamily="18" charset="0"/>
              </a:rPr>
              <a:t>Achieving formal access</a:t>
            </a:r>
            <a:endParaRPr lang="en-GB" sz="3200" b="1" dirty="0">
              <a:solidFill>
                <a:schemeClr val="tx1"/>
              </a:solidFill>
              <a:latin typeface="Calisto MT" panose="02040603050505030304" pitchFamily="18" charset="0"/>
            </a:endParaRPr>
          </a:p>
        </p:txBody>
      </p:sp>
      <p:sp>
        <p:nvSpPr>
          <p:cNvPr id="4" name="Content Placeholder 3"/>
          <p:cNvSpPr>
            <a:spLocks noGrp="1"/>
          </p:cNvSpPr>
          <p:nvPr>
            <p:ph sz="half" idx="2"/>
          </p:nvPr>
        </p:nvSpPr>
        <p:spPr>
          <a:xfrm>
            <a:off x="5884761" y="1747777"/>
            <a:ext cx="5968677" cy="4099892"/>
          </a:xfrm>
          <a:solidFill>
            <a:schemeClr val="tx2">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a:normAutofit/>
          </a:bodyPr>
          <a:lstStyle/>
          <a:p>
            <a:pPr marL="571500" indent="-571500">
              <a:buFont typeface="+mj-lt"/>
              <a:buAutoNum type="romanLcPeriod"/>
            </a:pPr>
            <a:r>
              <a:rPr lang="en-US" dirty="0">
                <a:latin typeface="Calisto MT" panose="02040603050505030304" pitchFamily="18" charset="0"/>
              </a:rPr>
              <a:t>Having flexible admissions, </a:t>
            </a:r>
          </a:p>
          <a:p>
            <a:pPr marL="571500" indent="-571500">
              <a:buFont typeface="+mj-lt"/>
              <a:buAutoNum type="romanLcPeriod"/>
            </a:pPr>
            <a:r>
              <a:rPr lang="en-US" dirty="0">
                <a:latin typeface="Calisto MT" panose="02040603050505030304" pitchFamily="18" charset="0"/>
              </a:rPr>
              <a:t>Availability of financial support, </a:t>
            </a:r>
          </a:p>
          <a:p>
            <a:pPr marL="571500" indent="-571500">
              <a:buFont typeface="+mj-lt"/>
              <a:buAutoNum type="romanLcPeriod"/>
            </a:pPr>
            <a:r>
              <a:rPr lang="en-US" dirty="0">
                <a:latin typeface="Calisto MT" panose="02040603050505030304" pitchFamily="18" charset="0"/>
              </a:rPr>
              <a:t>Meeting differentiated demands,</a:t>
            </a:r>
          </a:p>
          <a:p>
            <a:pPr marL="571500" indent="-571500">
              <a:buFont typeface="+mj-lt"/>
              <a:buAutoNum type="romanLcPeriod"/>
            </a:pPr>
            <a:r>
              <a:rPr lang="en-US" dirty="0">
                <a:latin typeface="Calisto MT" panose="02040603050505030304" pitchFamily="18" charset="0"/>
              </a:rPr>
              <a:t> Establishing satellite campuses in rural provinces</a:t>
            </a:r>
            <a:endParaRPr lang="en-GB" dirty="0">
              <a:latin typeface="Calisto MT" panose="0204060305050503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719" y="3240911"/>
            <a:ext cx="5241404" cy="2780378"/>
          </a:xfrm>
          <a:prstGeom prst="snip2DiagRect">
            <a:avLst/>
          </a:prstGeom>
          <a:ln w="57150"/>
        </p:spPr>
        <p:style>
          <a:lnRef idx="2">
            <a:schemeClr val="accent2"/>
          </a:lnRef>
          <a:fillRef idx="1">
            <a:schemeClr val="lt1"/>
          </a:fillRef>
          <a:effectRef idx="0">
            <a:schemeClr val="accent2"/>
          </a:effectRef>
          <a:fontRef idx="minor">
            <a:schemeClr val="dk1"/>
          </a:fontRef>
        </p:style>
      </p:pic>
      <p:sp>
        <p:nvSpPr>
          <p:cNvPr id="6" name="Right Arrow 5"/>
          <p:cNvSpPr/>
          <p:nvPr/>
        </p:nvSpPr>
        <p:spPr>
          <a:xfrm>
            <a:off x="187121" y="1527859"/>
            <a:ext cx="5426599" cy="165517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Calisto MT" panose="02040603050505030304" pitchFamily="18" charset="0"/>
              </a:rPr>
              <a:t>Driving factors behind students’ decisions to enroll in private universities universities. </a:t>
            </a:r>
            <a:endParaRPr lang="en-GB" sz="2000" dirty="0">
              <a:latin typeface="Calisto MT" panose="02040603050505030304" pitchFamily="18" charset="0"/>
            </a:endParaRPr>
          </a:p>
        </p:txBody>
      </p:sp>
    </p:spTree>
    <p:extLst>
      <p:ext uri="{BB962C8B-B14F-4D97-AF65-F5344CB8AC3E}">
        <p14:creationId xmlns:p14="http://schemas.microsoft.com/office/powerpoint/2010/main" val="1203400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8C03EE-EA17-ABCA-CF24-D9ED3C31C15D}"/>
              </a:ext>
            </a:extLst>
          </p:cNvPr>
          <p:cNvSpPr>
            <a:spLocks noGrp="1"/>
          </p:cNvSpPr>
          <p:nvPr>
            <p:ph sz="half" idx="1"/>
          </p:nvPr>
        </p:nvSpPr>
        <p:spPr>
          <a:xfrm>
            <a:off x="609600" y="646386"/>
            <a:ext cx="5384800" cy="5374903"/>
          </a:xfrm>
        </p:spPr>
        <p:txBody>
          <a:bodyPr>
            <a:normAutofit fontScale="62500" lnSpcReduction="20000"/>
          </a:bodyPr>
          <a:lstStyle/>
          <a:p>
            <a:pPr algn="just"/>
            <a:r>
              <a:rPr lang="en-US" sz="3200" b="1" i="1" dirty="0">
                <a:latin typeface="Calisto MT" panose="02040603050505030304" pitchFamily="18" charset="0"/>
              </a:rPr>
              <a:t>Flexible admissions</a:t>
            </a:r>
          </a:p>
          <a:p>
            <a:pPr marL="0" indent="0" algn="just">
              <a:buNone/>
            </a:pPr>
            <a:endParaRPr lang="en-US" b="1" dirty="0">
              <a:latin typeface="Calisto MT" panose="02040603050505030304" pitchFamily="18" charset="0"/>
            </a:endParaRPr>
          </a:p>
          <a:p>
            <a:pPr marL="0" indent="0" algn="just">
              <a:buNone/>
            </a:pPr>
            <a:r>
              <a:rPr lang="en-US" dirty="0">
                <a:latin typeface="Calisto MT" panose="02040603050505030304" pitchFamily="18" charset="0"/>
              </a:rPr>
              <a:t>“I applied to various public universities, such as the University of Zambia and the Copperbelt University, to study medicine but was not selected. </a:t>
            </a:r>
            <a:r>
              <a:rPr lang="en-US" b="1" dirty="0">
                <a:latin typeface="Calisto MT" panose="02040603050505030304" pitchFamily="18" charset="0"/>
              </a:rPr>
              <a:t>Even though I scored 8 points, an excellent result in Grade 12, I failed to meet the cut-off points to be admitted under government sponsorship, </a:t>
            </a:r>
            <a:r>
              <a:rPr lang="en-US" dirty="0">
                <a:latin typeface="Calisto MT" panose="02040603050505030304" pitchFamily="18" charset="0"/>
              </a:rPr>
              <a:t>which was 7 points for females. So, as time went on, I decided to enroll at this [private] university and am now studying clinical medicine” _ (Kate, Clinical Medicine, Hillside University).</a:t>
            </a:r>
          </a:p>
          <a:p>
            <a:pPr marL="0" indent="0" algn="just">
              <a:buNone/>
            </a:pPr>
            <a:endParaRPr lang="en-US" dirty="0">
              <a:latin typeface="Calisto MT" panose="02040603050505030304" pitchFamily="18" charset="0"/>
            </a:endParaRPr>
          </a:p>
          <a:p>
            <a:pPr marL="0" indent="0" algn="just">
              <a:buNone/>
            </a:pPr>
            <a:r>
              <a:rPr lang="en-US" dirty="0">
                <a:latin typeface="Calisto MT" panose="02040603050505030304" pitchFamily="18" charset="0"/>
              </a:rPr>
              <a:t>“We promote access by offering alternative learning </a:t>
            </a:r>
            <a:r>
              <a:rPr lang="en-US" dirty="0" err="1">
                <a:latin typeface="Calisto MT" panose="02040603050505030304" pitchFamily="18" charset="0"/>
              </a:rPr>
              <a:t>programmes</a:t>
            </a:r>
            <a:r>
              <a:rPr lang="en-US" dirty="0">
                <a:latin typeface="Calisto MT" panose="02040603050505030304" pitchFamily="18" charset="0"/>
              </a:rPr>
              <a:t> </a:t>
            </a:r>
            <a:r>
              <a:rPr lang="en-US" b="1" dirty="0">
                <a:latin typeface="Calisto MT" panose="02040603050505030304" pitchFamily="18" charset="0"/>
              </a:rPr>
              <a:t>through different study modes</a:t>
            </a:r>
            <a:r>
              <a:rPr lang="en-US" dirty="0">
                <a:latin typeface="Calisto MT" panose="02040603050505030304" pitchFamily="18" charset="0"/>
              </a:rPr>
              <a:t>, including regular sessions, evening contact, and distance learning, according to the student’s needs” - (Head of Department, Business Studies, </a:t>
            </a:r>
            <a:r>
              <a:rPr lang="en-US" dirty="0" err="1">
                <a:latin typeface="Calisto MT" panose="02040603050505030304" pitchFamily="18" charset="0"/>
              </a:rPr>
              <a:t>Damview</a:t>
            </a:r>
            <a:r>
              <a:rPr lang="en-US" dirty="0">
                <a:latin typeface="Calisto MT" panose="02040603050505030304" pitchFamily="18" charset="0"/>
              </a:rPr>
              <a:t> University)</a:t>
            </a:r>
          </a:p>
          <a:p>
            <a:endParaRPr lang="en-US" dirty="0"/>
          </a:p>
          <a:p>
            <a:endParaRPr lang="en-GB" dirty="0"/>
          </a:p>
        </p:txBody>
      </p:sp>
      <p:sp>
        <p:nvSpPr>
          <p:cNvPr id="4" name="Content Placeholder 3">
            <a:extLst>
              <a:ext uri="{FF2B5EF4-FFF2-40B4-BE49-F238E27FC236}">
                <a16:creationId xmlns:a16="http://schemas.microsoft.com/office/drawing/2014/main" id="{2817ACF3-E894-4A97-FC15-9C9E9F8109A2}"/>
              </a:ext>
            </a:extLst>
          </p:cNvPr>
          <p:cNvSpPr>
            <a:spLocks noGrp="1"/>
          </p:cNvSpPr>
          <p:nvPr>
            <p:ph sz="half" idx="2"/>
          </p:nvPr>
        </p:nvSpPr>
        <p:spPr>
          <a:xfrm>
            <a:off x="6197600" y="536028"/>
            <a:ext cx="5384800" cy="5485261"/>
          </a:xfrm>
        </p:spPr>
        <p:txBody>
          <a:bodyPr>
            <a:normAutofit fontScale="62500" lnSpcReduction="20000"/>
          </a:bodyPr>
          <a:lstStyle/>
          <a:p>
            <a:r>
              <a:rPr lang="en-US" sz="3200" b="1" i="1" dirty="0">
                <a:latin typeface="Calisto MT" panose="02040603050505030304" pitchFamily="18" charset="0"/>
              </a:rPr>
              <a:t>Availability of financial support</a:t>
            </a:r>
          </a:p>
          <a:p>
            <a:endParaRPr lang="en-US" b="1" dirty="0">
              <a:latin typeface="Calisto MT" panose="02040603050505030304" pitchFamily="18" charset="0"/>
            </a:endParaRPr>
          </a:p>
          <a:p>
            <a:pPr marL="0" indent="0" algn="just">
              <a:buNone/>
            </a:pPr>
            <a:r>
              <a:rPr lang="en-US" sz="2900" dirty="0">
                <a:latin typeface="Calisto MT" panose="02040603050505030304" pitchFamily="18" charset="0"/>
              </a:rPr>
              <a:t>“The </a:t>
            </a:r>
            <a:r>
              <a:rPr lang="en-US" sz="2900" b="1" dirty="0">
                <a:latin typeface="Calisto MT" panose="02040603050505030304" pitchFamily="18" charset="0"/>
              </a:rPr>
              <a:t>university offers scholarships to school leavers, which was a major factor for me when applying. </a:t>
            </a:r>
            <a:r>
              <a:rPr lang="en-US" sz="2900" dirty="0">
                <a:latin typeface="Calisto MT" panose="02040603050505030304" pitchFamily="18" charset="0"/>
              </a:rPr>
              <a:t>Applying for the scholarship is simple compared to UNZA or CBU, where you must first apply to the university, wait for their response and then apply for government bursaries through the Bursaries Committee. But here, you apply for the scholarship while applying for enrollment”- (</a:t>
            </a:r>
            <a:r>
              <a:rPr lang="en-US" sz="2900" dirty="0" err="1">
                <a:latin typeface="Calisto MT" panose="02040603050505030304" pitchFamily="18" charset="0"/>
              </a:rPr>
              <a:t>Siphiwe,Nursing</a:t>
            </a:r>
            <a:r>
              <a:rPr lang="en-US" sz="2900" dirty="0">
                <a:latin typeface="Calisto MT" panose="02040603050505030304" pitchFamily="18" charset="0"/>
              </a:rPr>
              <a:t>, Hillside University)</a:t>
            </a:r>
          </a:p>
          <a:p>
            <a:pPr marL="0" indent="0" algn="just">
              <a:buNone/>
            </a:pPr>
            <a:endParaRPr lang="en-US" sz="2900" dirty="0">
              <a:latin typeface="Calisto MT" panose="02040603050505030304" pitchFamily="18" charset="0"/>
            </a:endParaRPr>
          </a:p>
          <a:p>
            <a:pPr marL="0" indent="0" algn="just">
              <a:buNone/>
            </a:pPr>
            <a:r>
              <a:rPr lang="en-US" sz="2900" dirty="0">
                <a:latin typeface="Calisto MT" panose="02040603050505030304" pitchFamily="18" charset="0"/>
              </a:rPr>
              <a:t>“</a:t>
            </a:r>
            <a:r>
              <a:rPr lang="en-US" sz="2900" b="1" dirty="0">
                <a:latin typeface="Calisto MT" panose="02040603050505030304" pitchFamily="18" charset="0"/>
              </a:rPr>
              <a:t>Scholarships have made us grow</a:t>
            </a:r>
            <a:r>
              <a:rPr lang="en-US" sz="2900" dirty="0">
                <a:latin typeface="Calisto MT" panose="02040603050505030304" pitchFamily="18" charset="0"/>
              </a:rPr>
              <a:t>. As I said, we target the vulnerable in terms of scholarships. We start at 25% and go up to 100%, which can be adjusted upwards depending on the vulnerability (Lecturer, Faculty of Medicine” </a:t>
            </a:r>
            <a:r>
              <a:rPr lang="en-US" sz="2900" dirty="0" err="1">
                <a:latin typeface="Calisto MT" panose="02040603050505030304" pitchFamily="18" charset="0"/>
              </a:rPr>
              <a:t>Damview</a:t>
            </a:r>
            <a:r>
              <a:rPr lang="en-US" sz="2900" dirty="0">
                <a:latin typeface="Calisto MT" panose="02040603050505030304" pitchFamily="18" charset="0"/>
              </a:rPr>
              <a:t> University)</a:t>
            </a:r>
          </a:p>
          <a:p>
            <a:pPr marL="0" indent="0" algn="just">
              <a:buNone/>
            </a:pPr>
            <a:endParaRPr lang="en-US" sz="2900" dirty="0">
              <a:latin typeface="Calisto MT" panose="02040603050505030304" pitchFamily="18" charset="0"/>
            </a:endParaRPr>
          </a:p>
          <a:p>
            <a:pPr marL="0" indent="0" algn="just">
              <a:buNone/>
            </a:pPr>
            <a:r>
              <a:rPr lang="en-US" sz="2900" b="1" dirty="0">
                <a:latin typeface="Calisto MT" panose="02040603050505030304" pitchFamily="18" charset="0"/>
              </a:rPr>
              <a:t>Affordable tuition fees-  </a:t>
            </a:r>
            <a:r>
              <a:rPr lang="en-US" sz="2900" b="1" dirty="0" err="1">
                <a:latin typeface="Calisto MT" panose="02040603050505030304" pitchFamily="18" charset="0"/>
              </a:rPr>
              <a:t>E.g</a:t>
            </a:r>
            <a:r>
              <a:rPr lang="en-US" sz="2900" b="1" dirty="0">
                <a:latin typeface="Calisto MT" panose="02040603050505030304" pitchFamily="18" charset="0"/>
              </a:rPr>
              <a:t> </a:t>
            </a:r>
            <a:r>
              <a:rPr lang="en-US" sz="2900" dirty="0">
                <a:latin typeface="Calisto MT" panose="02040603050505030304" pitchFamily="18" charset="0"/>
              </a:rPr>
              <a:t>UNZA BSc Nursing 2024  (K31,878) &amp; Eden University  (K 17,000).</a:t>
            </a:r>
          </a:p>
          <a:p>
            <a:pPr algn="just"/>
            <a:endParaRPr lang="en-US" sz="2400" dirty="0"/>
          </a:p>
          <a:p>
            <a:endParaRPr lang="en-GB" dirty="0"/>
          </a:p>
        </p:txBody>
      </p:sp>
    </p:spTree>
    <p:extLst>
      <p:ext uri="{BB962C8B-B14F-4D97-AF65-F5344CB8AC3E}">
        <p14:creationId xmlns:p14="http://schemas.microsoft.com/office/powerpoint/2010/main" val="3631470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poster for a college&#10;&#10;Description automatically generated">
            <a:extLst>
              <a:ext uri="{FF2B5EF4-FFF2-40B4-BE49-F238E27FC236}">
                <a16:creationId xmlns:a16="http://schemas.microsoft.com/office/drawing/2014/main" id="{063939B8-BE47-FDB5-FCE6-DB8F7D616BD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0905" y="833212"/>
            <a:ext cx="4368795" cy="4554881"/>
          </a:xfrm>
        </p:spPr>
      </p:pic>
      <p:pic>
        <p:nvPicPr>
          <p:cNvPr id="9" name="Content Placeholder 8" descr="A poster for a university&#10;&#10;Description automatically generated">
            <a:extLst>
              <a:ext uri="{FF2B5EF4-FFF2-40B4-BE49-F238E27FC236}">
                <a16:creationId xmlns:a16="http://schemas.microsoft.com/office/drawing/2014/main" id="{75F9BC89-EBA8-F8DA-8085-98BA829D4D4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22978" y="1387447"/>
            <a:ext cx="3614163" cy="3614163"/>
          </a:xfrm>
        </p:spPr>
      </p:pic>
      <p:pic>
        <p:nvPicPr>
          <p:cNvPr id="15" name="Picture 14" descr="A group of people in a row&#10;&#10;Description automatically generated">
            <a:extLst>
              <a:ext uri="{FF2B5EF4-FFF2-40B4-BE49-F238E27FC236}">
                <a16:creationId xmlns:a16="http://schemas.microsoft.com/office/drawing/2014/main" id="{AE9E252F-B7B6-5A00-FA4F-B0E56A83BC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7141" y="674394"/>
            <a:ext cx="3374501" cy="4713699"/>
          </a:xfrm>
          <a:prstGeom prst="rect">
            <a:avLst/>
          </a:prstGeom>
        </p:spPr>
      </p:pic>
    </p:spTree>
    <p:extLst>
      <p:ext uri="{BB962C8B-B14F-4D97-AF65-F5344CB8AC3E}">
        <p14:creationId xmlns:p14="http://schemas.microsoft.com/office/powerpoint/2010/main" val="539498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8C03EE-EA17-ABCA-CF24-D9ED3C31C15D}"/>
              </a:ext>
            </a:extLst>
          </p:cNvPr>
          <p:cNvSpPr>
            <a:spLocks noGrp="1"/>
          </p:cNvSpPr>
          <p:nvPr>
            <p:ph sz="half" idx="1"/>
          </p:nvPr>
        </p:nvSpPr>
        <p:spPr>
          <a:xfrm>
            <a:off x="609600" y="591207"/>
            <a:ext cx="5384800" cy="5430082"/>
          </a:xfrm>
        </p:spPr>
        <p:txBody>
          <a:bodyPr>
            <a:normAutofit fontScale="70000" lnSpcReduction="20000"/>
          </a:bodyPr>
          <a:lstStyle/>
          <a:p>
            <a:r>
              <a:rPr lang="en-US" sz="2900" b="1" i="1" dirty="0">
                <a:latin typeface="Calisto MT" panose="02040603050505030304" pitchFamily="18" charset="0"/>
              </a:rPr>
              <a:t>Meeting differentiated demands</a:t>
            </a:r>
          </a:p>
          <a:p>
            <a:pPr marL="0" indent="0">
              <a:buNone/>
            </a:pPr>
            <a:endParaRPr lang="en-US" sz="2400" dirty="0">
              <a:latin typeface="Calisto MT" panose="02040603050505030304" pitchFamily="18" charset="0"/>
            </a:endParaRPr>
          </a:p>
          <a:p>
            <a:pPr marL="0" indent="0" algn="just">
              <a:buNone/>
            </a:pPr>
            <a:r>
              <a:rPr lang="en-US" sz="2900" dirty="0">
                <a:latin typeface="Calisto MT" panose="02040603050505030304" pitchFamily="18" charset="0"/>
              </a:rPr>
              <a:t>“I enrolled at this university because it offers a degree </a:t>
            </a:r>
            <a:r>
              <a:rPr lang="en-US" sz="2900" dirty="0" err="1">
                <a:latin typeface="Calisto MT" panose="02040603050505030304" pitchFamily="18" charset="0"/>
              </a:rPr>
              <a:t>programme</a:t>
            </a:r>
            <a:r>
              <a:rPr lang="en-US" sz="2900" dirty="0">
                <a:latin typeface="Calisto MT" panose="02040603050505030304" pitchFamily="18" charset="0"/>
              </a:rPr>
              <a:t> in business studies </a:t>
            </a:r>
            <a:r>
              <a:rPr lang="en-US" sz="2900" dirty="0" err="1">
                <a:latin typeface="Calisto MT" panose="02040603050505030304" pitchFamily="18" charset="0"/>
              </a:rPr>
              <a:t>specialising</a:t>
            </a:r>
            <a:r>
              <a:rPr lang="en-US" sz="2900" dirty="0">
                <a:latin typeface="Calisto MT" panose="02040603050505030304" pitchFamily="18" charset="0"/>
              </a:rPr>
              <a:t> in logistics, transport, and fleet management.</a:t>
            </a:r>
            <a:r>
              <a:rPr lang="en-US" sz="2900" b="1" dirty="0">
                <a:latin typeface="Calisto MT" panose="02040603050505030304" pitchFamily="18" charset="0"/>
              </a:rPr>
              <a:t> When I was applying, no government university was offering the same </a:t>
            </a:r>
            <a:r>
              <a:rPr lang="en-US" sz="2900" b="1" dirty="0" err="1">
                <a:latin typeface="Calisto MT" panose="02040603050505030304" pitchFamily="18" charset="0"/>
              </a:rPr>
              <a:t>programme</a:t>
            </a:r>
            <a:r>
              <a:rPr lang="en-US" sz="2900" b="1" dirty="0">
                <a:latin typeface="Calisto MT" panose="02040603050505030304" pitchFamily="18" charset="0"/>
              </a:rPr>
              <a:t>. </a:t>
            </a:r>
            <a:r>
              <a:rPr lang="en-US" sz="2900" dirty="0">
                <a:latin typeface="Calisto MT" panose="02040603050505030304" pitchFamily="18" charset="0"/>
              </a:rPr>
              <a:t>But now I am told that </a:t>
            </a:r>
            <a:r>
              <a:rPr lang="en-US" sz="2900" dirty="0" err="1">
                <a:latin typeface="Calisto MT" panose="02040603050505030304" pitchFamily="18" charset="0"/>
              </a:rPr>
              <a:t>Chalimbana</a:t>
            </a:r>
            <a:r>
              <a:rPr lang="en-US" sz="2900" dirty="0">
                <a:latin typeface="Calisto MT" panose="02040603050505030304" pitchFamily="18" charset="0"/>
              </a:rPr>
              <a:t> University (public) has also introduced it”. - (Bright, Logistics, </a:t>
            </a:r>
            <a:r>
              <a:rPr lang="en-US" sz="2900" dirty="0" err="1">
                <a:latin typeface="Calisto MT" panose="02040603050505030304" pitchFamily="18" charset="0"/>
              </a:rPr>
              <a:t>Damview</a:t>
            </a:r>
            <a:r>
              <a:rPr lang="en-US" sz="2900" dirty="0">
                <a:latin typeface="Calisto MT" panose="02040603050505030304" pitchFamily="18" charset="0"/>
              </a:rPr>
              <a:t> University). </a:t>
            </a:r>
          </a:p>
          <a:p>
            <a:pPr marL="0" indent="0" algn="just">
              <a:buNone/>
            </a:pPr>
            <a:endParaRPr lang="en-US" sz="2900" dirty="0">
              <a:latin typeface="Calisto MT" panose="02040603050505030304" pitchFamily="18" charset="0"/>
            </a:endParaRPr>
          </a:p>
          <a:p>
            <a:pPr marL="0" indent="0" algn="just">
              <a:buNone/>
            </a:pPr>
            <a:r>
              <a:rPr lang="en-US" sz="2900" dirty="0">
                <a:latin typeface="Calisto MT" panose="02040603050505030304" pitchFamily="18" charset="0"/>
              </a:rPr>
              <a:t>“It is easier to get a degree in time [at a private university], unlike in public universities, because </a:t>
            </a:r>
            <a:r>
              <a:rPr lang="en-US" sz="2900" b="1" dirty="0">
                <a:latin typeface="Calisto MT" panose="02040603050505030304" pitchFamily="18" charset="0"/>
              </a:rPr>
              <a:t>we do not have unnecessary closures, mainly caused by lecturers’ strikes or violent student riots. </a:t>
            </a:r>
            <a:r>
              <a:rPr lang="en-US" sz="2900" dirty="0">
                <a:latin typeface="Calisto MT" panose="02040603050505030304" pitchFamily="18" charset="0"/>
              </a:rPr>
              <a:t>Here, there is no political interference like in government institutions, where they close every time during elections”.</a:t>
            </a:r>
          </a:p>
          <a:p>
            <a:pPr marL="0" indent="0" algn="just">
              <a:buNone/>
            </a:pPr>
            <a:r>
              <a:rPr lang="en-US" sz="2900" dirty="0">
                <a:latin typeface="Calisto MT" panose="02040603050505030304" pitchFamily="18" charset="0"/>
              </a:rPr>
              <a:t>(Grace, Law, Hillside University)</a:t>
            </a:r>
          </a:p>
          <a:p>
            <a:endParaRPr lang="en-US" dirty="0"/>
          </a:p>
        </p:txBody>
      </p:sp>
      <p:sp>
        <p:nvSpPr>
          <p:cNvPr id="4" name="Content Placeholder 3">
            <a:extLst>
              <a:ext uri="{FF2B5EF4-FFF2-40B4-BE49-F238E27FC236}">
                <a16:creationId xmlns:a16="http://schemas.microsoft.com/office/drawing/2014/main" id="{2817ACF3-E894-4A97-FC15-9C9E9F8109A2}"/>
              </a:ext>
            </a:extLst>
          </p:cNvPr>
          <p:cNvSpPr>
            <a:spLocks noGrp="1"/>
          </p:cNvSpPr>
          <p:nvPr>
            <p:ph sz="half" idx="2"/>
          </p:nvPr>
        </p:nvSpPr>
        <p:spPr>
          <a:xfrm>
            <a:off x="6197600" y="591207"/>
            <a:ext cx="5384800" cy="5430082"/>
          </a:xfrm>
        </p:spPr>
        <p:txBody>
          <a:bodyPr>
            <a:normAutofit fontScale="70000" lnSpcReduction="20000"/>
          </a:bodyPr>
          <a:lstStyle/>
          <a:p>
            <a:r>
              <a:rPr lang="en-US" sz="2900" b="1" i="1" dirty="0">
                <a:latin typeface="Calisto MT" panose="02040603050505030304" pitchFamily="18" charset="0"/>
              </a:rPr>
              <a:t>Establishing satellite campuses in rural provinces</a:t>
            </a:r>
          </a:p>
          <a:p>
            <a:pPr marL="0" indent="0">
              <a:buNone/>
            </a:pPr>
            <a:endParaRPr lang="en-US" sz="2900" dirty="0">
              <a:latin typeface="Calisto MT" panose="02040603050505030304" pitchFamily="18" charset="0"/>
            </a:endParaRPr>
          </a:p>
          <a:p>
            <a:pPr marL="0" indent="0">
              <a:buNone/>
            </a:pPr>
            <a:r>
              <a:rPr lang="en-US" sz="2900" dirty="0">
                <a:latin typeface="Calisto MT" panose="02040603050505030304" pitchFamily="18" charset="0"/>
              </a:rPr>
              <a:t>“Our mission is to supplement government efforts to enhance development through trained human resources. For this reason, we have established a branch campus in Eastern Province. Most universities are along the rail line, but people who need university education are in rural areas. So, we are </a:t>
            </a:r>
            <a:r>
              <a:rPr lang="en-US" sz="2900" b="1" dirty="0">
                <a:latin typeface="Calisto MT" panose="02040603050505030304" pitchFamily="18" charset="0"/>
              </a:rPr>
              <a:t>taking education right in their backyards</a:t>
            </a:r>
            <a:r>
              <a:rPr lang="en-US" sz="2900" dirty="0">
                <a:latin typeface="Calisto MT" panose="02040603050505030304" pitchFamily="18" charset="0"/>
              </a:rPr>
              <a:t>”. (Registrar, Corporate and Governance Affairs, </a:t>
            </a:r>
            <a:r>
              <a:rPr lang="en-US" sz="2900" dirty="0" err="1">
                <a:latin typeface="Calisto MT" panose="02040603050505030304" pitchFamily="18" charset="0"/>
              </a:rPr>
              <a:t>Damview</a:t>
            </a:r>
            <a:r>
              <a:rPr lang="en-US" sz="2900" dirty="0">
                <a:latin typeface="Calisto MT" panose="02040603050505030304" pitchFamily="18" charset="0"/>
              </a:rPr>
              <a:t> University)</a:t>
            </a:r>
          </a:p>
          <a:p>
            <a:pPr marL="0" indent="0">
              <a:buNone/>
            </a:pPr>
            <a:endParaRPr lang="en-US" sz="2900" dirty="0">
              <a:latin typeface="Calisto MT" panose="02040603050505030304" pitchFamily="18" charset="0"/>
            </a:endParaRPr>
          </a:p>
          <a:p>
            <a:pPr marL="0" indent="0">
              <a:buNone/>
            </a:pPr>
            <a:r>
              <a:rPr lang="en-US" sz="2900" dirty="0">
                <a:latin typeface="Calisto MT" panose="02040603050505030304" pitchFamily="18" charset="0"/>
              </a:rPr>
              <a:t> “I enrolled at this university because I did not have to leave Eastern Province. </a:t>
            </a:r>
            <a:r>
              <a:rPr lang="en-US" sz="2900" b="1" dirty="0">
                <a:latin typeface="Calisto MT" panose="02040603050505030304" pitchFamily="18" charset="0"/>
              </a:rPr>
              <a:t>A university nearby has made it less costly for my family and me. </a:t>
            </a:r>
            <a:r>
              <a:rPr lang="en-US" sz="2900" dirty="0">
                <a:latin typeface="Calisto MT" panose="02040603050505030304" pitchFamily="18" charset="0"/>
              </a:rPr>
              <a:t>At least we do not worry about the costs of boarding houses or the expensive life of Lusaka, where most universities are located”. - (</a:t>
            </a:r>
            <a:r>
              <a:rPr lang="en-US" sz="2900" dirty="0" err="1">
                <a:latin typeface="Calisto MT" panose="02040603050505030304" pitchFamily="18" charset="0"/>
              </a:rPr>
              <a:t>Mubanga</a:t>
            </a:r>
            <a:r>
              <a:rPr lang="en-US" sz="2900" dirty="0">
                <a:latin typeface="Calisto MT" panose="02040603050505030304" pitchFamily="18" charset="0"/>
              </a:rPr>
              <a:t>, </a:t>
            </a:r>
            <a:r>
              <a:rPr lang="en-US" sz="2900" dirty="0" err="1">
                <a:latin typeface="Calisto MT" panose="02040603050505030304" pitchFamily="18" charset="0"/>
              </a:rPr>
              <a:t>Damview</a:t>
            </a:r>
            <a:r>
              <a:rPr lang="en-US" sz="2900" dirty="0">
                <a:latin typeface="Calisto MT" panose="02040603050505030304" pitchFamily="18" charset="0"/>
              </a:rPr>
              <a:t> University)</a:t>
            </a:r>
          </a:p>
          <a:p>
            <a:endParaRPr lang="en-US" dirty="0"/>
          </a:p>
          <a:p>
            <a:endParaRPr lang="en-GB" dirty="0"/>
          </a:p>
        </p:txBody>
      </p:sp>
    </p:spTree>
    <p:extLst>
      <p:ext uri="{BB962C8B-B14F-4D97-AF65-F5344CB8AC3E}">
        <p14:creationId xmlns:p14="http://schemas.microsoft.com/office/powerpoint/2010/main" val="3180176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AF111-BB37-0500-0926-4DE42D34460F}"/>
            </a:ext>
          </a:extLst>
        </p:cNvPr>
        <p:cNvGrpSpPr/>
        <p:nvPr/>
      </p:nvGrpSpPr>
      <p:grpSpPr>
        <a:xfrm>
          <a:off x="0" y="0"/>
          <a:ext cx="0" cy="0"/>
          <a:chOff x="0" y="0"/>
          <a:chExt cx="0" cy="0"/>
        </a:xfrm>
      </p:grpSpPr>
      <p:pic>
        <p:nvPicPr>
          <p:cNvPr id="17" name="Picture 16" descr="A person wearing a white coat&#10;&#10;Description automatically generated">
            <a:extLst>
              <a:ext uri="{FF2B5EF4-FFF2-40B4-BE49-F238E27FC236}">
                <a16:creationId xmlns:a16="http://schemas.microsoft.com/office/drawing/2014/main" id="{84FE6491-B0DC-1AE1-DF8B-0BCBBF625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0057" y="869518"/>
            <a:ext cx="4705350" cy="4257653"/>
          </a:xfrm>
          <a:prstGeom prst="rect">
            <a:avLst/>
          </a:prstGeom>
        </p:spPr>
      </p:pic>
      <p:pic>
        <p:nvPicPr>
          <p:cNvPr id="8" name="Picture 7" descr="A group of people posing for a photo&#10;&#10;Description automatically generated">
            <a:extLst>
              <a:ext uri="{FF2B5EF4-FFF2-40B4-BE49-F238E27FC236}">
                <a16:creationId xmlns:a16="http://schemas.microsoft.com/office/drawing/2014/main" id="{7F1234EF-2794-CA28-7A22-7E341899E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486" y="973872"/>
            <a:ext cx="4251463" cy="4153299"/>
          </a:xfrm>
          <a:prstGeom prst="rect">
            <a:avLst/>
          </a:prstGeom>
        </p:spPr>
      </p:pic>
    </p:spTree>
    <p:extLst>
      <p:ext uri="{BB962C8B-B14F-4D97-AF65-F5344CB8AC3E}">
        <p14:creationId xmlns:p14="http://schemas.microsoft.com/office/powerpoint/2010/main" val="2531683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BCDD70-34A6-56EA-4FC0-767E9BE2375C}"/>
              </a:ext>
            </a:extLst>
          </p:cNvPr>
          <p:cNvSpPr>
            <a:spLocks noGrp="1"/>
          </p:cNvSpPr>
          <p:nvPr>
            <p:ph type="title"/>
          </p:nvPr>
        </p:nvSpPr>
        <p:spPr>
          <a:xfrm>
            <a:off x="609600" y="274638"/>
            <a:ext cx="10972800" cy="1096962"/>
          </a:xfrm>
          <a:ln w="38100">
            <a:solidFill>
              <a:srgbClr val="C00000"/>
            </a:solidFill>
          </a:ln>
        </p:spPr>
        <p:txBody>
          <a:bodyPr/>
          <a:lstStyle/>
          <a:p>
            <a:r>
              <a:rPr lang="en-US" dirty="0">
                <a:latin typeface="Calisto MT" panose="02040603050505030304" pitchFamily="18" charset="0"/>
              </a:rPr>
              <a:t>Valued capabilities and functionings </a:t>
            </a:r>
            <a:endParaRPr lang="en-GB" dirty="0">
              <a:latin typeface="Calisto MT" panose="02040603050505030304" pitchFamily="18" charset="0"/>
            </a:endParaRPr>
          </a:p>
        </p:txBody>
      </p:sp>
      <p:sp>
        <p:nvSpPr>
          <p:cNvPr id="6" name="Content Placeholder 5">
            <a:extLst>
              <a:ext uri="{FF2B5EF4-FFF2-40B4-BE49-F238E27FC236}">
                <a16:creationId xmlns:a16="http://schemas.microsoft.com/office/drawing/2014/main" id="{EB139884-FA32-66F4-8D7D-C008BE120327}"/>
              </a:ext>
            </a:extLst>
          </p:cNvPr>
          <p:cNvSpPr>
            <a:spLocks noGrp="1"/>
          </p:cNvSpPr>
          <p:nvPr>
            <p:ph idx="1"/>
          </p:nvPr>
        </p:nvSpPr>
        <p:spPr>
          <a:xfrm>
            <a:off x="609600" y="1584434"/>
            <a:ext cx="10972800" cy="4436854"/>
          </a:xfrm>
        </p:spPr>
        <p:txBody>
          <a:bodyPr>
            <a:normAutofit fontScale="62500" lnSpcReduction="20000"/>
          </a:bodyPr>
          <a:lstStyle/>
          <a:p>
            <a:r>
              <a:rPr lang="en-US" dirty="0">
                <a:latin typeface="Calisto MT" panose="02040603050505030304" pitchFamily="18" charset="0"/>
              </a:rPr>
              <a:t>Access enabled through private universities has to some extent, enhanced valued capabilities and functionings among students:	</a:t>
            </a:r>
          </a:p>
          <a:p>
            <a:pPr marL="514350" indent="-514350">
              <a:buFont typeface="+mj-lt"/>
              <a:buAutoNum type="arabicPeriod"/>
            </a:pPr>
            <a:r>
              <a:rPr lang="en-US" b="1" dirty="0">
                <a:latin typeface="Calisto MT" panose="02040603050505030304" pitchFamily="18" charset="0"/>
              </a:rPr>
              <a:t>The capability of epistemological access</a:t>
            </a:r>
            <a:r>
              <a:rPr lang="en-US" dirty="0">
                <a:latin typeface="Calisto MT" panose="02040603050505030304" pitchFamily="18" charset="0"/>
              </a:rPr>
              <a:t>: Accessing and gaining knowledge through private universities; participating and achieving in and through higher education, enabled by private universities. </a:t>
            </a:r>
          </a:p>
          <a:p>
            <a:pPr marL="514350" indent="-514350">
              <a:buFont typeface="+mj-lt"/>
              <a:buAutoNum type="arabicPeriod"/>
            </a:pPr>
            <a:r>
              <a:rPr lang="en-US" b="1" dirty="0">
                <a:latin typeface="Calisto MT" panose="02040603050505030304" pitchFamily="18" charset="0"/>
              </a:rPr>
              <a:t>The capability for epistemic contribution</a:t>
            </a:r>
            <a:r>
              <a:rPr lang="en-US" dirty="0">
                <a:latin typeface="Calisto MT" panose="02040603050505030304" pitchFamily="18" charset="0"/>
              </a:rPr>
              <a:t>: Having knowledge and being able to share knowledge. </a:t>
            </a:r>
          </a:p>
          <a:p>
            <a:pPr marL="514350" indent="-514350">
              <a:buFont typeface="+mj-lt"/>
              <a:buAutoNum type="arabicPeriod"/>
            </a:pPr>
            <a:r>
              <a:rPr lang="en-US" b="1" dirty="0">
                <a:latin typeface="Calisto MT" panose="02040603050505030304" pitchFamily="18" charset="0"/>
              </a:rPr>
              <a:t>The capability for aspiration: </a:t>
            </a:r>
            <a:r>
              <a:rPr lang="en-US" dirty="0">
                <a:latin typeface="Calisto MT" panose="02040603050505030304" pitchFamily="18" charset="0"/>
              </a:rPr>
              <a:t>Making plans for one’s future career or setting personal goals; </a:t>
            </a:r>
            <a:r>
              <a:rPr lang="en-US" dirty="0" err="1">
                <a:latin typeface="Calisto MT" panose="02040603050505030304" pitchFamily="18" charset="0"/>
              </a:rPr>
              <a:t>mobilising</a:t>
            </a:r>
            <a:r>
              <a:rPr lang="en-US" dirty="0">
                <a:latin typeface="Calisto MT" panose="02040603050505030304" pitchFamily="18" charset="0"/>
              </a:rPr>
              <a:t> plans to improve the lives of others now and in future. </a:t>
            </a:r>
          </a:p>
          <a:p>
            <a:pPr marL="514350" indent="-514350">
              <a:buFont typeface="+mj-lt"/>
              <a:buAutoNum type="arabicPeriod"/>
            </a:pPr>
            <a:r>
              <a:rPr lang="en-US" b="1" dirty="0">
                <a:latin typeface="Calisto MT" panose="02040603050505030304" pitchFamily="18" charset="0"/>
              </a:rPr>
              <a:t>The capability for recognition, respect, and belonging: </a:t>
            </a:r>
            <a:r>
              <a:rPr lang="en-US" dirty="0">
                <a:latin typeface="Calisto MT" panose="02040603050505030304" pitchFamily="18" charset="0"/>
              </a:rPr>
              <a:t>Using one’s voice, being respected, </a:t>
            </a:r>
            <a:r>
              <a:rPr lang="en-US" dirty="0" err="1">
                <a:latin typeface="Calisto MT" panose="02040603050505030304" pitchFamily="18" charset="0"/>
              </a:rPr>
              <a:t>recognised</a:t>
            </a:r>
            <a:r>
              <a:rPr lang="en-US" dirty="0">
                <a:latin typeface="Calisto MT" panose="02040603050505030304" pitchFamily="18" charset="0"/>
              </a:rPr>
              <a:t> and treated with dignity; having a sense of belonging to the university. </a:t>
            </a:r>
          </a:p>
          <a:p>
            <a:pPr marL="514350" indent="-514350">
              <a:buFont typeface="+mj-lt"/>
              <a:buAutoNum type="arabicPeriod"/>
            </a:pPr>
            <a:r>
              <a:rPr lang="en-US" b="1" dirty="0">
                <a:latin typeface="Calisto MT" panose="02040603050505030304" pitchFamily="18" charset="0"/>
              </a:rPr>
              <a:t>The capability for Ubuntu: </a:t>
            </a:r>
            <a:r>
              <a:rPr lang="en-US" dirty="0">
                <a:latin typeface="Calisto MT" panose="02040603050505030304" pitchFamily="18" charset="0"/>
              </a:rPr>
              <a:t>Displaying and exercising humane values such as empathy, care, tolerance or respect for others. </a:t>
            </a:r>
          </a:p>
          <a:p>
            <a:pPr marL="514350" indent="-514350">
              <a:buFont typeface="+mj-lt"/>
              <a:buAutoNum type="arabicPeriod"/>
            </a:pPr>
            <a:r>
              <a:rPr lang="en-US" b="1" dirty="0">
                <a:latin typeface="Calisto MT" panose="02040603050505030304" pitchFamily="18" charset="0"/>
              </a:rPr>
              <a:t>The capability for employability</a:t>
            </a:r>
            <a:r>
              <a:rPr lang="en-US" dirty="0">
                <a:latin typeface="Calisto MT" panose="02040603050505030304" pitchFamily="18" charset="0"/>
              </a:rPr>
              <a:t>: Gaining various skills that would help students earn employment and having entrepreneurial skills for self-employment. </a:t>
            </a:r>
          </a:p>
        </p:txBody>
      </p:sp>
    </p:spTree>
    <p:extLst>
      <p:ext uri="{BB962C8B-B14F-4D97-AF65-F5344CB8AC3E}">
        <p14:creationId xmlns:p14="http://schemas.microsoft.com/office/powerpoint/2010/main" val="3604865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BCDD70-34A6-56EA-4FC0-767E9BE2375C}"/>
              </a:ext>
            </a:extLst>
          </p:cNvPr>
          <p:cNvSpPr>
            <a:spLocks noGrp="1"/>
          </p:cNvSpPr>
          <p:nvPr>
            <p:ph type="title"/>
          </p:nvPr>
        </p:nvSpPr>
        <p:spPr>
          <a:xfrm>
            <a:off x="609600" y="274638"/>
            <a:ext cx="10972800" cy="821065"/>
          </a:xfrm>
          <a:ln w="28575">
            <a:solidFill>
              <a:srgbClr val="C00000"/>
            </a:solidFill>
          </a:ln>
        </p:spPr>
        <p:txBody>
          <a:bodyPr>
            <a:normAutofit/>
          </a:bodyPr>
          <a:lstStyle/>
          <a:p>
            <a:r>
              <a:rPr lang="en-US" sz="3200" b="1" dirty="0">
                <a:latin typeface="Calisto MT"/>
              </a:rPr>
              <a:t>Capability domains  </a:t>
            </a:r>
            <a:endParaRPr lang="en-GB" sz="3200" b="1" dirty="0">
              <a:latin typeface="Calisto MT"/>
            </a:endParaRPr>
          </a:p>
        </p:txBody>
      </p:sp>
      <p:sp>
        <p:nvSpPr>
          <p:cNvPr id="6" name="Content Placeholder 5">
            <a:extLst>
              <a:ext uri="{FF2B5EF4-FFF2-40B4-BE49-F238E27FC236}">
                <a16:creationId xmlns:a16="http://schemas.microsoft.com/office/drawing/2014/main" id="{EB139884-FA32-66F4-8D7D-C008BE120327}"/>
              </a:ext>
            </a:extLst>
          </p:cNvPr>
          <p:cNvSpPr>
            <a:spLocks noGrp="1"/>
          </p:cNvSpPr>
          <p:nvPr>
            <p:ph idx="1"/>
          </p:nvPr>
        </p:nvSpPr>
        <p:spPr>
          <a:xfrm>
            <a:off x="609600" y="1253360"/>
            <a:ext cx="10972800" cy="4767928"/>
          </a:xfrm>
        </p:spPr>
        <p:txBody>
          <a:bodyPr vert="horz" lIns="91440" tIns="45720" rIns="91440" bIns="45720" rtlCol="0" anchor="t">
            <a:normAutofit fontScale="92500" lnSpcReduction="20000"/>
          </a:bodyPr>
          <a:lstStyle/>
          <a:p>
            <a:pPr algn="just"/>
            <a:r>
              <a:rPr lang="en-US" b="1" dirty="0">
                <a:latin typeface="Calisto MT"/>
              </a:rPr>
              <a:t>Knowledge domain</a:t>
            </a:r>
            <a:r>
              <a:rPr lang="en-US" dirty="0">
                <a:latin typeface="Calisto MT"/>
              </a:rPr>
              <a:t> - epistemological access and epistemic contribution</a:t>
            </a:r>
            <a:endParaRPr lang="en-US" dirty="0"/>
          </a:p>
          <a:p>
            <a:pPr algn="just"/>
            <a:r>
              <a:rPr lang="en-US" b="1" dirty="0">
                <a:latin typeface="Calisto MT"/>
              </a:rPr>
              <a:t>Self-development </a:t>
            </a:r>
            <a:r>
              <a:rPr lang="en-US" dirty="0">
                <a:latin typeface="Calisto MT"/>
              </a:rPr>
              <a:t>- aspiration</a:t>
            </a:r>
            <a:r>
              <a:rPr lang="en-US" b="1" dirty="0">
                <a:latin typeface="Calisto MT"/>
              </a:rPr>
              <a:t> </a:t>
            </a:r>
            <a:r>
              <a:rPr lang="en-US" dirty="0">
                <a:latin typeface="Calisto MT"/>
              </a:rPr>
              <a:t>on the part of the students. </a:t>
            </a:r>
            <a:endParaRPr lang="en-US"/>
          </a:p>
          <a:p>
            <a:pPr algn="just"/>
            <a:r>
              <a:rPr lang="en-US" b="1" dirty="0">
                <a:latin typeface="Calisto MT"/>
              </a:rPr>
              <a:t>Relational </a:t>
            </a:r>
            <a:r>
              <a:rPr lang="en-US" dirty="0">
                <a:latin typeface="Calisto MT"/>
              </a:rPr>
              <a:t>- Capabilities for recognition, respect and belonging, and Ubuntu. </a:t>
            </a:r>
          </a:p>
          <a:p>
            <a:pPr algn="just"/>
            <a:r>
              <a:rPr lang="en-US" b="1" dirty="0">
                <a:latin typeface="Calisto MT"/>
              </a:rPr>
              <a:t>Economical domain </a:t>
            </a:r>
            <a:r>
              <a:rPr lang="en-US" dirty="0">
                <a:latin typeface="Calisto MT"/>
              </a:rPr>
              <a:t> -</a:t>
            </a:r>
            <a:r>
              <a:rPr lang="en-US" b="1" dirty="0">
                <a:latin typeface="Calisto MT"/>
              </a:rPr>
              <a:t> </a:t>
            </a:r>
            <a:r>
              <a:rPr lang="en-US" dirty="0">
                <a:latin typeface="Calisto MT"/>
              </a:rPr>
              <a:t>Capability for employability </a:t>
            </a:r>
          </a:p>
          <a:p>
            <a:pPr algn="just"/>
            <a:r>
              <a:rPr lang="en-US" dirty="0">
                <a:latin typeface="Calisto MT"/>
              </a:rPr>
              <a:t>Summation of various capabilities into these four domains illustrates that efforts to widen access to HE  in Global South should provide opportunities for students to access knowledge that fosters self-development, relational attributes and economic opportunities. </a:t>
            </a:r>
          </a:p>
        </p:txBody>
      </p:sp>
    </p:spTree>
    <p:extLst>
      <p:ext uri="{BB962C8B-B14F-4D97-AF65-F5344CB8AC3E}">
        <p14:creationId xmlns:p14="http://schemas.microsoft.com/office/powerpoint/2010/main" val="1542259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E2507C-CED7-8030-4731-36A875203532}"/>
              </a:ext>
            </a:extLst>
          </p:cNvPr>
          <p:cNvSpPr>
            <a:spLocks noGrp="1"/>
          </p:cNvSpPr>
          <p:nvPr>
            <p:ph type="title"/>
          </p:nvPr>
        </p:nvSpPr>
        <p:spPr>
          <a:xfrm>
            <a:off x="609600" y="274638"/>
            <a:ext cx="10972800" cy="986603"/>
          </a:xfrm>
          <a:ln w="38100">
            <a:solidFill>
              <a:srgbClr val="C00000"/>
            </a:solidFill>
          </a:ln>
        </p:spPr>
        <p:txBody>
          <a:bodyPr>
            <a:normAutofit fontScale="90000"/>
          </a:bodyPr>
          <a:lstStyle/>
          <a:p>
            <a:r>
              <a:rPr lang="en-US" sz="3600" b="1" dirty="0">
                <a:latin typeface="Calisto MT" panose="02040603050505030304" pitchFamily="18" charset="0"/>
              </a:rPr>
              <a:t>Re-thinking university access towards human </a:t>
            </a:r>
            <a:br>
              <a:rPr lang="en-US" sz="3600" b="1" dirty="0">
                <a:latin typeface="Calisto MT" panose="02040603050505030304" pitchFamily="18" charset="0"/>
              </a:rPr>
            </a:br>
            <a:r>
              <a:rPr lang="en-US" sz="3600" b="1" dirty="0">
                <a:latin typeface="Calisto MT" panose="02040603050505030304" pitchFamily="18" charset="0"/>
              </a:rPr>
              <a:t>development in developing countries</a:t>
            </a:r>
            <a:endParaRPr lang="en-GB" sz="3600" b="1" dirty="0">
              <a:latin typeface="Calisto MT" panose="02040603050505030304" pitchFamily="18" charset="0"/>
            </a:endParaRPr>
          </a:p>
        </p:txBody>
      </p:sp>
      <p:pic>
        <p:nvPicPr>
          <p:cNvPr id="8" name="Content Placeholder 7" descr="A diagram of a diagram&#10;&#10;Description automatically generated">
            <a:extLst>
              <a:ext uri="{FF2B5EF4-FFF2-40B4-BE49-F238E27FC236}">
                <a16:creationId xmlns:a16="http://schemas.microsoft.com/office/drawing/2014/main" id="{286941C3-4AD4-52B2-58C6-439FA17611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0821" y="1560786"/>
            <a:ext cx="7165428" cy="4586725"/>
          </a:xfrm>
        </p:spPr>
      </p:pic>
    </p:spTree>
    <p:extLst>
      <p:ext uri="{BB962C8B-B14F-4D97-AF65-F5344CB8AC3E}">
        <p14:creationId xmlns:p14="http://schemas.microsoft.com/office/powerpoint/2010/main" val="177036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9F5A6-A75E-7F7A-6D89-1592E3DE3311}"/>
              </a:ext>
            </a:extLst>
          </p:cNvPr>
          <p:cNvSpPr>
            <a:spLocks noGrp="1"/>
          </p:cNvSpPr>
          <p:nvPr>
            <p:ph type="title"/>
          </p:nvPr>
        </p:nvSpPr>
        <p:spPr>
          <a:xfrm>
            <a:off x="609600" y="274638"/>
            <a:ext cx="10972800" cy="941841"/>
          </a:xfrm>
          <a:ln w="38100">
            <a:solidFill>
              <a:srgbClr val="C00000"/>
            </a:solidFill>
          </a:ln>
        </p:spPr>
        <p:txBody>
          <a:bodyPr anchor="ctr">
            <a:normAutofit/>
          </a:bodyPr>
          <a:lstStyle/>
          <a:p>
            <a:r>
              <a:rPr lang="en-US" b="1" dirty="0">
                <a:latin typeface="Calisto MT" panose="02040603050505030304" pitchFamily="18" charset="0"/>
              </a:rPr>
              <a:t>Outline of the presentation</a:t>
            </a:r>
            <a:endParaRPr lang="en-GB" b="1" dirty="0">
              <a:latin typeface="Calisto MT" panose="02040603050505030304" pitchFamily="18" charset="0"/>
            </a:endParaRPr>
          </a:p>
        </p:txBody>
      </p:sp>
      <p:pic>
        <p:nvPicPr>
          <p:cNvPr id="6" name="Content Placeholder 5" descr="A book cover with text on it&#10;&#10;Description automatically generated">
            <a:extLst>
              <a:ext uri="{FF2B5EF4-FFF2-40B4-BE49-F238E27FC236}">
                <a16:creationId xmlns:a16="http://schemas.microsoft.com/office/drawing/2014/main" id="{41E9B333-E689-049F-5797-D44DCA5A6B7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35841" y="1430344"/>
            <a:ext cx="3183165" cy="4513818"/>
          </a:xfrm>
        </p:spPr>
      </p:pic>
      <p:graphicFrame>
        <p:nvGraphicFramePr>
          <p:cNvPr id="12" name="Content Placeholder 2">
            <a:extLst>
              <a:ext uri="{FF2B5EF4-FFF2-40B4-BE49-F238E27FC236}">
                <a16:creationId xmlns:a16="http://schemas.microsoft.com/office/drawing/2014/main" id="{4439515A-FFC5-34DB-FCDB-02E819E1C276}"/>
              </a:ext>
            </a:extLst>
          </p:cNvPr>
          <p:cNvGraphicFramePr>
            <a:graphicFrameLocks noGrp="1"/>
          </p:cNvGraphicFramePr>
          <p:nvPr>
            <p:ph sz="half" idx="2"/>
            <p:extLst>
              <p:ext uri="{D42A27DB-BD31-4B8C-83A1-F6EECF244321}">
                <p14:modId xmlns:p14="http://schemas.microsoft.com/office/powerpoint/2010/main" val="533368397"/>
              </p:ext>
            </p:extLst>
          </p:nvPr>
        </p:nvGraphicFramePr>
        <p:xfrm>
          <a:off x="6197600" y="1600201"/>
          <a:ext cx="5384800" cy="4421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1872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2564E-283A-6A71-54B9-DBAF36180A27}"/>
              </a:ext>
            </a:extLst>
          </p:cNvPr>
          <p:cNvSpPr>
            <a:spLocks noGrp="1"/>
          </p:cNvSpPr>
          <p:nvPr>
            <p:ph type="title"/>
          </p:nvPr>
        </p:nvSpPr>
        <p:spPr>
          <a:xfrm>
            <a:off x="609600" y="274638"/>
            <a:ext cx="10972800" cy="1143000"/>
          </a:xfrm>
        </p:spPr>
        <p:style>
          <a:lnRef idx="2">
            <a:schemeClr val="accent2"/>
          </a:lnRef>
          <a:fillRef idx="1">
            <a:schemeClr val="lt1"/>
          </a:fillRef>
          <a:effectRef idx="0">
            <a:schemeClr val="accent2"/>
          </a:effectRef>
          <a:fontRef idx="minor">
            <a:schemeClr val="dk1"/>
          </a:fontRef>
        </p:style>
        <p:txBody>
          <a:bodyPr anchor="ctr">
            <a:normAutofit/>
          </a:bodyPr>
          <a:lstStyle/>
          <a:p>
            <a:pPr>
              <a:lnSpc>
                <a:spcPct val="90000"/>
              </a:lnSpc>
            </a:pPr>
            <a:r>
              <a:rPr lang="en-US" sz="3700" b="1" dirty="0">
                <a:solidFill>
                  <a:schemeClr val="tx1"/>
                </a:solidFill>
              </a:rPr>
              <a:t>                        </a:t>
            </a:r>
            <a:br>
              <a:rPr lang="en-US" sz="3700" b="1" dirty="0">
                <a:solidFill>
                  <a:schemeClr val="tx1"/>
                </a:solidFill>
              </a:rPr>
            </a:br>
            <a:r>
              <a:rPr lang="en-US" sz="3700" b="1" dirty="0">
                <a:solidFill>
                  <a:schemeClr val="tx1"/>
                </a:solidFill>
                <a:latin typeface="Calisto MT" panose="02040603050505030304" pitchFamily="18" charset="0"/>
              </a:rPr>
              <a:t>Conclusion and the way forward </a:t>
            </a:r>
            <a:endParaRPr lang="en-GB" sz="3700" b="1" dirty="0">
              <a:solidFill>
                <a:schemeClr val="tx1"/>
              </a:solidFill>
              <a:latin typeface="Calisto MT" panose="02040603050505030304" pitchFamily="18" charset="0"/>
            </a:endParaRPr>
          </a:p>
        </p:txBody>
      </p:sp>
      <p:graphicFrame>
        <p:nvGraphicFramePr>
          <p:cNvPr id="7" name="Content Placeholder 2">
            <a:extLst>
              <a:ext uri="{FF2B5EF4-FFF2-40B4-BE49-F238E27FC236}">
                <a16:creationId xmlns:a16="http://schemas.microsoft.com/office/drawing/2014/main" id="{7951E493-778F-6750-E657-251483F597C7}"/>
              </a:ext>
            </a:extLst>
          </p:cNvPr>
          <p:cNvGraphicFramePr>
            <a:graphicFrameLocks noGrp="1"/>
          </p:cNvGraphicFramePr>
          <p:nvPr>
            <p:ph idx="1"/>
            <p:extLst>
              <p:ext uri="{D42A27DB-BD31-4B8C-83A1-F6EECF244321}">
                <p14:modId xmlns:p14="http://schemas.microsoft.com/office/powerpoint/2010/main" val="514429243"/>
              </p:ext>
            </p:extLst>
          </p:nvPr>
        </p:nvGraphicFramePr>
        <p:xfrm>
          <a:off x="609600" y="1600200"/>
          <a:ext cx="10972800" cy="4421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1883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32" y="335666"/>
            <a:ext cx="6447097" cy="5706319"/>
          </a:xfrm>
          <a:prstGeom prst="rect">
            <a:avLst/>
          </a:prstGeom>
        </p:spPr>
      </p:pic>
      <p:sp>
        <p:nvSpPr>
          <p:cNvPr id="11" name="Content Placeholder 10"/>
          <p:cNvSpPr>
            <a:spLocks noGrp="1"/>
          </p:cNvSpPr>
          <p:nvPr>
            <p:ph idx="1"/>
          </p:nvPr>
        </p:nvSpPr>
        <p:spPr>
          <a:xfrm>
            <a:off x="7118429" y="2395958"/>
            <a:ext cx="4463971" cy="2222341"/>
          </a:xfr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pPr marL="0" indent="0" algn="ctr">
              <a:buNone/>
            </a:pPr>
            <a:r>
              <a:rPr lang="en-US" dirty="0">
                <a:latin typeface="Calisto MT" panose="02040603050505030304" pitchFamily="18" charset="0"/>
              </a:rPr>
              <a:t>Questions and comments  are welcome!!!!</a:t>
            </a:r>
            <a:endParaRPr lang="en-GB" dirty="0">
              <a:latin typeface="Calisto MT" panose="02040603050505030304" pitchFamily="18" charset="0"/>
            </a:endParaRPr>
          </a:p>
        </p:txBody>
      </p:sp>
    </p:spTree>
    <p:extLst>
      <p:ext uri="{BB962C8B-B14F-4D97-AF65-F5344CB8AC3E}">
        <p14:creationId xmlns:p14="http://schemas.microsoft.com/office/powerpoint/2010/main" val="2891480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68AEA-F742-CB47-83AF-BF909F2D4C0D}"/>
              </a:ext>
            </a:extLst>
          </p:cNvPr>
          <p:cNvSpPr>
            <a:spLocks noGrp="1"/>
          </p:cNvSpPr>
          <p:nvPr>
            <p:ph type="title"/>
          </p:nvPr>
        </p:nvSpPr>
        <p:spPr>
          <a:xfrm>
            <a:off x="609600" y="274638"/>
            <a:ext cx="10972800" cy="1060676"/>
          </a:xfrm>
        </p:spPr>
        <p:style>
          <a:lnRef idx="2">
            <a:schemeClr val="accent2"/>
          </a:lnRef>
          <a:fillRef idx="1">
            <a:schemeClr val="lt1"/>
          </a:fillRef>
          <a:effectRef idx="0">
            <a:schemeClr val="accent2"/>
          </a:effectRef>
          <a:fontRef idx="minor">
            <a:schemeClr val="dk1"/>
          </a:fontRef>
        </p:style>
        <p:txBody>
          <a:bodyPr/>
          <a:lstStyle/>
          <a:p>
            <a:r>
              <a:rPr lang="en-US" b="1" dirty="0">
                <a:latin typeface="Calisto MT" panose="02040603050505030304" pitchFamily="18" charset="0"/>
              </a:rPr>
              <a:t>Background</a:t>
            </a:r>
            <a:endParaRPr lang="en-GB" b="1" dirty="0">
              <a:latin typeface="Calisto MT" panose="02040603050505030304" pitchFamily="18" charset="0"/>
            </a:endParaRPr>
          </a:p>
        </p:txBody>
      </p:sp>
      <p:sp>
        <p:nvSpPr>
          <p:cNvPr id="3" name="Content Placeholder 2">
            <a:extLst>
              <a:ext uri="{FF2B5EF4-FFF2-40B4-BE49-F238E27FC236}">
                <a16:creationId xmlns:a16="http://schemas.microsoft.com/office/drawing/2014/main" id="{6B1F3B9B-2D21-CCB0-0B57-DEC92818C39D}"/>
              </a:ext>
            </a:extLst>
          </p:cNvPr>
          <p:cNvSpPr>
            <a:spLocks noGrp="1"/>
          </p:cNvSpPr>
          <p:nvPr>
            <p:ph idx="1"/>
          </p:nvPr>
        </p:nvSpPr>
        <p:spPr>
          <a:xfrm>
            <a:off x="609600" y="1494972"/>
            <a:ext cx="10972800" cy="4747988"/>
          </a:xfrm>
        </p:spPr>
        <p:txBody>
          <a:bodyPr>
            <a:normAutofit/>
          </a:bodyPr>
          <a:lstStyle/>
          <a:p>
            <a:pPr algn="just"/>
            <a:r>
              <a:rPr lang="en-US" dirty="0">
                <a:latin typeface="Calisto MT" panose="02040603050505030304" pitchFamily="18" charset="0"/>
              </a:rPr>
              <a:t>“Access to higher education has increased in all regions of the world over the past two decades, and more than a third of the global population now continue with some form of post-secondary study” (UNESCO, 2020:26). </a:t>
            </a:r>
          </a:p>
          <a:p>
            <a:pPr algn="just"/>
            <a:r>
              <a:rPr lang="en-US" dirty="0">
                <a:latin typeface="Calisto MT" panose="02040603050505030304" pitchFamily="18" charset="0"/>
              </a:rPr>
              <a:t>While the increase in enrolment in higher education seems to indicate progress towards making education more accessible globally, there are still significant disparities in access to higher education. </a:t>
            </a:r>
          </a:p>
        </p:txBody>
      </p:sp>
    </p:spTree>
    <p:extLst>
      <p:ext uri="{BB962C8B-B14F-4D97-AF65-F5344CB8AC3E}">
        <p14:creationId xmlns:p14="http://schemas.microsoft.com/office/powerpoint/2010/main" val="3458802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5C9063A1-CB84-3515-382C-964375B3E100}"/>
              </a:ext>
            </a:extLst>
          </p:cNvPr>
          <p:cNvSpPr>
            <a:spLocks noGrp="1"/>
          </p:cNvSpPr>
          <p:nvPr>
            <p:ph type="body" idx="1"/>
          </p:nvPr>
        </p:nvSpPr>
        <p:spPr>
          <a:xfrm>
            <a:off x="516238" y="597063"/>
            <a:ext cx="5579762" cy="938050"/>
          </a:xfrm>
        </p:spPr>
        <p:txBody>
          <a:bodyPr>
            <a:normAutofit fontScale="92500" lnSpcReduction="20000"/>
          </a:bodyPr>
          <a:lstStyle/>
          <a:p>
            <a:pPr algn="ctr"/>
            <a:r>
              <a:rPr lang="en-US" dirty="0">
                <a:latin typeface="Calisto MT" panose="02040603050505030304" pitchFamily="18" charset="0"/>
              </a:rPr>
              <a:t>2018 Higher education participation rates for Sub-Saharan Africa compared to other global regions</a:t>
            </a:r>
          </a:p>
        </p:txBody>
      </p:sp>
      <p:pic>
        <p:nvPicPr>
          <p:cNvPr id="4" name="Picture 3" descr="A white paper with black text&#10;&#10;Description automatically generated">
            <a:extLst>
              <a:ext uri="{FF2B5EF4-FFF2-40B4-BE49-F238E27FC236}">
                <a16:creationId xmlns:a16="http://schemas.microsoft.com/office/drawing/2014/main" id="{84D0F72B-F627-F679-898F-D0376AA0C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083" y="1535113"/>
            <a:ext cx="5386917" cy="4242947"/>
          </a:xfrm>
          <a:prstGeom prst="rect">
            <a:avLst/>
          </a:prstGeom>
          <a:noFill/>
        </p:spPr>
      </p:pic>
      <p:sp>
        <p:nvSpPr>
          <p:cNvPr id="3" name="Content Placeholder 2">
            <a:extLst>
              <a:ext uri="{FF2B5EF4-FFF2-40B4-BE49-F238E27FC236}">
                <a16:creationId xmlns:a16="http://schemas.microsoft.com/office/drawing/2014/main" id="{6B1F3B9B-2D21-CCB0-0B57-DEC92818C39D}"/>
              </a:ext>
            </a:extLst>
          </p:cNvPr>
          <p:cNvSpPr>
            <a:spLocks noGrp="1"/>
          </p:cNvSpPr>
          <p:nvPr>
            <p:ph sz="quarter" idx="4"/>
          </p:nvPr>
        </p:nvSpPr>
        <p:spPr>
          <a:xfrm>
            <a:off x="6288845" y="906517"/>
            <a:ext cx="5301439" cy="4674475"/>
          </a:xfrm>
        </p:spPr>
        <p:txBody>
          <a:bodyPr>
            <a:normAutofit fontScale="625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The situation persists that “even when access is widespread, inequalities are perpetuated within the higher education system” (Clancy &amp; </a:t>
            </a:r>
            <a:r>
              <a:rPr kumimoji="0" lang="en-US" sz="3200" b="0" i="0" u="none" strike="noStrike" kern="1200" cap="none" spc="0" normalizeH="0" baseline="0" noProof="0" dirty="0" err="1">
                <a:ln>
                  <a:noFill/>
                </a:ln>
                <a:solidFill>
                  <a:prstClr val="black"/>
                </a:solidFill>
                <a:effectLst/>
                <a:uLnTx/>
                <a:uFillTx/>
                <a:latin typeface="Calisto MT" panose="02040603050505030304" pitchFamily="18" charset="0"/>
                <a:ea typeface="+mn-ea"/>
                <a:cs typeface="+mn-cs"/>
              </a:rPr>
              <a:t>Goastellec</a:t>
            </a:r>
            <a:r>
              <a:rPr kumimoji="0" lang="en-US" sz="3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 2007:139).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For most sub-Saharan African countries, enhancing access to </a:t>
            </a:r>
            <a:r>
              <a:rPr lang="en-US" sz="3200" dirty="0">
                <a:solidFill>
                  <a:prstClr val="black"/>
                </a:solidFill>
                <a:latin typeface="Calisto MT" panose="02040603050505030304" pitchFamily="18" charset="0"/>
              </a:rPr>
              <a:t>HE</a:t>
            </a:r>
            <a:r>
              <a:rPr kumimoji="0" lang="en-US" sz="3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 remains a significant concern, especially since the current gross enrolment of 9% for higher education is below the global average of 38% (UNESCO, 2020).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Many low-income countries in Sub-Saharan Africa struggle with limited government funding and inadequate infrastructure, which prevents public universities from accommodating the growing need for university education.</a:t>
            </a:r>
          </a:p>
          <a:p>
            <a:pPr marL="0" indent="0">
              <a:buNone/>
            </a:pPr>
            <a:r>
              <a:rPr lang="en-US" dirty="0">
                <a:latin typeface="Calisto MT" panose="02040603050505030304" pitchFamily="18" charset="0"/>
              </a:rPr>
              <a:t> </a:t>
            </a:r>
          </a:p>
          <a:p>
            <a:pPr marL="0" indent="0">
              <a:buNone/>
            </a:pPr>
            <a:endParaRPr lang="en-US" dirty="0"/>
          </a:p>
        </p:txBody>
      </p:sp>
    </p:spTree>
    <p:extLst>
      <p:ext uri="{BB962C8B-B14F-4D97-AF65-F5344CB8AC3E}">
        <p14:creationId xmlns:p14="http://schemas.microsoft.com/office/powerpoint/2010/main" val="720791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15DC-C1D5-C44C-D37C-1E8DA64D3E20}"/>
              </a:ext>
            </a:extLst>
          </p:cNvPr>
          <p:cNvSpPr>
            <a:spLocks noGrp="1"/>
          </p:cNvSpPr>
          <p:nvPr>
            <p:ph type="title"/>
          </p:nvPr>
        </p:nvSpPr>
        <p:spPr>
          <a:xfrm>
            <a:off x="609600" y="274638"/>
            <a:ext cx="10972800" cy="1143000"/>
          </a:xfrm>
          <a:ln>
            <a:solidFill>
              <a:srgbClr val="C00000"/>
            </a:solidFill>
          </a:ln>
        </p:spPr>
        <p:txBody>
          <a:bodyPr anchor="ctr">
            <a:normAutofit/>
          </a:bodyPr>
          <a:lstStyle/>
          <a:p>
            <a:pPr>
              <a:lnSpc>
                <a:spcPct val="90000"/>
              </a:lnSpc>
            </a:pPr>
            <a:r>
              <a:rPr kumimoji="0" lang="en-US" sz="3600" b="1" i="0" u="none" strike="noStrike" kern="1200" cap="none" spc="0" normalizeH="0" baseline="0" noProof="0" dirty="0">
                <a:ln>
                  <a:noFill/>
                </a:ln>
                <a:solidFill>
                  <a:prstClr val="black"/>
                </a:solidFill>
                <a:effectLst/>
                <a:uLnTx/>
                <a:uFillTx/>
                <a:latin typeface="Arial"/>
                <a:ea typeface="+mj-ea"/>
                <a:cs typeface="+mj-cs"/>
              </a:rPr>
              <a:t>Private higher education as panacea for widening access in the Global South </a:t>
            </a:r>
            <a:endParaRPr lang="en-GB" sz="3700" b="1" dirty="0">
              <a:latin typeface="Calisto MT" panose="02040603050505030304" pitchFamily="18" charset="0"/>
            </a:endParaRPr>
          </a:p>
        </p:txBody>
      </p:sp>
      <p:pic>
        <p:nvPicPr>
          <p:cNvPr id="5" name="Picture 4" descr="A white background with text and blue and orange text&#10;&#10;Description automatically generated">
            <a:extLst>
              <a:ext uri="{FF2B5EF4-FFF2-40B4-BE49-F238E27FC236}">
                <a16:creationId xmlns:a16="http://schemas.microsoft.com/office/drawing/2014/main" id="{72ECD31F-BD52-D9B2-02EF-92310B4D9B94}"/>
              </a:ext>
            </a:extLst>
          </p:cNvPr>
          <p:cNvPicPr>
            <a:picLocks noChangeAspect="1"/>
          </p:cNvPicPr>
          <p:nvPr/>
        </p:nvPicPr>
        <p:blipFill>
          <a:blip r:embed="rId2">
            <a:extLst>
              <a:ext uri="{28A0092B-C50C-407E-A947-70E740481C1C}">
                <a14:useLocalDpi xmlns:a14="http://schemas.microsoft.com/office/drawing/2010/main" val="0"/>
              </a:ext>
            </a:extLst>
          </a:blip>
          <a:srcRect l="6516"/>
          <a:stretch/>
        </p:blipFill>
        <p:spPr>
          <a:xfrm>
            <a:off x="420915" y="1739447"/>
            <a:ext cx="4521576" cy="3846413"/>
          </a:xfrm>
          <a:prstGeom prst="rect">
            <a:avLst/>
          </a:prstGeom>
          <a:noFill/>
        </p:spPr>
      </p:pic>
      <p:sp>
        <p:nvSpPr>
          <p:cNvPr id="3" name="Content Placeholder 2">
            <a:extLst>
              <a:ext uri="{FF2B5EF4-FFF2-40B4-BE49-F238E27FC236}">
                <a16:creationId xmlns:a16="http://schemas.microsoft.com/office/drawing/2014/main" id="{AE583E1A-C770-F234-AB98-BDEF74540984}"/>
              </a:ext>
            </a:extLst>
          </p:cNvPr>
          <p:cNvSpPr>
            <a:spLocks noGrp="1"/>
          </p:cNvSpPr>
          <p:nvPr>
            <p:ph sz="quarter" idx="4"/>
          </p:nvPr>
        </p:nvSpPr>
        <p:spPr>
          <a:xfrm>
            <a:off x="4840015" y="1608083"/>
            <a:ext cx="6742388" cy="4413207"/>
          </a:xfrm>
        </p:spPr>
        <p:txBody>
          <a:bodyPr>
            <a:normAutofit fontScale="92500" lnSpcReduction="20000"/>
          </a:bodyPr>
          <a:lstStyle/>
          <a:p>
            <a:pPr marL="0" marR="0" lvl="0" indent="0" algn="just" defTabSz="914400" rtl="0" eaLnBrk="1" fontAlgn="auto" latinLnBrk="0" hangingPunct="1">
              <a:lnSpc>
                <a:spcPct val="90000"/>
              </a:lnSpc>
              <a:spcBef>
                <a:spcPct val="20000"/>
              </a:spcBef>
              <a:spcAft>
                <a:spcPts val="0"/>
              </a:spcAft>
              <a:buClrTx/>
              <a:buSzTx/>
              <a:buNone/>
              <a:tabLst/>
              <a:defRPr/>
            </a:pPr>
            <a:r>
              <a:rPr kumimoji="0" lang="en-US" b="0" i="0" u="none" strike="noStrike" kern="1200" cap="none" spc="0" normalizeH="0" baseline="0" noProof="0" dirty="0">
                <a:ln>
                  <a:noFill/>
                </a:ln>
                <a:effectLst/>
                <a:uLnTx/>
                <a:uFillTx/>
                <a:latin typeface="Calisto MT" panose="02040603050505030304" pitchFamily="18" charset="0"/>
              </a:rPr>
              <a:t>“The </a:t>
            </a:r>
            <a:r>
              <a:rPr kumimoji="0" lang="en-US" b="1" i="0" u="none" strike="noStrike" kern="1200" cap="none" spc="0" normalizeH="0" baseline="0" noProof="0" dirty="0">
                <a:ln>
                  <a:noFill/>
                </a:ln>
                <a:effectLst/>
                <a:uLnTx/>
                <a:uFillTx/>
                <a:latin typeface="Calisto MT" panose="02040603050505030304" pitchFamily="18" charset="0"/>
              </a:rPr>
              <a:t>Education 2030 Framework for Action</a:t>
            </a:r>
            <a:r>
              <a:rPr kumimoji="0" lang="en-US" b="0" i="0" u="none" strike="noStrike" kern="1200" cap="none" spc="0" normalizeH="0" baseline="0" noProof="0" dirty="0">
                <a:ln>
                  <a:noFill/>
                </a:ln>
                <a:effectLst/>
                <a:uLnTx/>
                <a:uFillTx/>
                <a:latin typeface="Calisto MT" panose="02040603050505030304" pitchFamily="18" charset="0"/>
              </a:rPr>
              <a:t>,- the roadmap for achievement of the SDG 4 , highlights the crucial role of non-state actors in education. The ambitious education goal cannot be achieved by governments alone….”</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b="0" i="0" u="none" strike="noStrike" kern="1200" cap="none" spc="0" normalizeH="0" baseline="0" noProof="0" dirty="0">
                <a:ln>
                  <a:noFill/>
                </a:ln>
                <a:effectLst/>
                <a:uLnTx/>
                <a:uFillTx/>
                <a:latin typeface="Calisto MT" panose="02040603050505030304" pitchFamily="18" charset="0"/>
              </a:rPr>
              <a:t>                     (UNESCO,2022)</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a:ln>
                <a:noFill/>
              </a:ln>
              <a:effectLst/>
              <a:uLnTx/>
              <a:uFillTx/>
              <a:latin typeface="Calisto MT" panose="02040603050505030304" pitchFamily="18" charset="0"/>
            </a:endParaRPr>
          </a:p>
          <a:p>
            <a:pPr marL="0" indent="0" algn="just">
              <a:lnSpc>
                <a:spcPct val="90000"/>
              </a:lnSpc>
              <a:buNone/>
              <a:defRPr/>
            </a:pPr>
            <a:r>
              <a:rPr lang="en-US" dirty="0">
                <a:latin typeface="Calisto MT" panose="02040603050505030304" pitchFamily="18" charset="0"/>
              </a:rPr>
              <a:t>“The notion that education should be funded and managed entirely by the state is no longer feasible. In an era of growing demand for education, few states have the resources to fund education on their own or the management capacity to do so. As such, there is a need for the involvement of the private sector and indeed, the input of the private sector can greatly benefit [the] education system” -  (</a:t>
            </a:r>
            <a:r>
              <a:rPr lang="en-US" dirty="0" err="1">
                <a:latin typeface="Calisto MT" panose="02040603050505030304" pitchFamily="18" charset="0"/>
              </a:rPr>
              <a:t>Masaiti</a:t>
            </a:r>
            <a:r>
              <a:rPr lang="en-US" dirty="0">
                <a:latin typeface="Calisto MT" panose="02040603050505030304" pitchFamily="18" charset="0"/>
              </a:rPr>
              <a:t> et al., 2018:80)</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endParaRPr lang="en-US" dirty="0">
              <a:latin typeface="Calisto MT" panose="02040603050505030304" pitchFamily="18" charset="0"/>
            </a:endParaRPr>
          </a:p>
          <a:p>
            <a:pPr>
              <a:lnSpc>
                <a:spcPct val="90000"/>
              </a:lnSpc>
            </a:pPr>
            <a:endParaRPr lang="en-US" sz="2000" dirty="0"/>
          </a:p>
          <a:p>
            <a:pPr>
              <a:lnSpc>
                <a:spcPct val="90000"/>
              </a:lnSpc>
            </a:pPr>
            <a:endParaRPr lang="en-US" sz="2000" dirty="0"/>
          </a:p>
        </p:txBody>
      </p:sp>
    </p:spTree>
    <p:extLst>
      <p:ext uri="{BB962C8B-B14F-4D97-AF65-F5344CB8AC3E}">
        <p14:creationId xmlns:p14="http://schemas.microsoft.com/office/powerpoint/2010/main" val="1348543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15DC-C1D5-C44C-D37C-1E8DA64D3E20}"/>
              </a:ext>
            </a:extLst>
          </p:cNvPr>
          <p:cNvSpPr>
            <a:spLocks noGrp="1"/>
          </p:cNvSpPr>
          <p:nvPr>
            <p:ph type="title"/>
          </p:nvPr>
        </p:nvSpPr>
        <p:spPr>
          <a:xfrm>
            <a:off x="609601" y="273050"/>
            <a:ext cx="4011084" cy="1162050"/>
          </a:xfrm>
        </p:spPr>
        <p:txBody>
          <a:bodyPr anchor="b">
            <a:normAutofit/>
          </a:bodyPr>
          <a:lstStyle/>
          <a:p>
            <a:pPr algn="ctr"/>
            <a:r>
              <a:rPr lang="en-US" b="1" dirty="0">
                <a:latin typeface="Calisto MT" panose="02040603050505030304" pitchFamily="18" charset="0"/>
              </a:rPr>
              <a:t>“PHE- a global revolution’ (</a:t>
            </a:r>
            <a:r>
              <a:rPr lang="en-US" b="1" dirty="0" err="1">
                <a:latin typeface="Calisto MT" panose="02040603050505030304" pitchFamily="18" charset="0"/>
              </a:rPr>
              <a:t>Altbach</a:t>
            </a:r>
            <a:r>
              <a:rPr lang="en-US" b="1" dirty="0">
                <a:latin typeface="Calisto MT" panose="02040603050505030304" pitchFamily="18" charset="0"/>
              </a:rPr>
              <a:t> &amp; Levy, 2008)</a:t>
            </a:r>
            <a:br>
              <a:rPr lang="en-US" b="1" dirty="0">
                <a:latin typeface="Calisto MT" panose="02040603050505030304" pitchFamily="18" charset="0"/>
              </a:rPr>
            </a:br>
            <a:endParaRPr lang="en-GB" b="1" dirty="0">
              <a:latin typeface="Calisto MT" panose="02040603050505030304" pitchFamily="18" charset="0"/>
            </a:endParaRPr>
          </a:p>
        </p:txBody>
      </p:sp>
      <p:sp>
        <p:nvSpPr>
          <p:cNvPr id="9" name="Text Placeholder 3">
            <a:extLst>
              <a:ext uri="{FF2B5EF4-FFF2-40B4-BE49-F238E27FC236}">
                <a16:creationId xmlns:a16="http://schemas.microsoft.com/office/drawing/2014/main" id="{2FA7B92C-F292-2D47-6EF9-6E77A06EB865}"/>
              </a:ext>
            </a:extLst>
          </p:cNvPr>
          <p:cNvSpPr>
            <a:spLocks noGrp="1"/>
          </p:cNvSpPr>
          <p:nvPr>
            <p:ph type="body" sz="half" idx="2"/>
          </p:nvPr>
        </p:nvSpPr>
        <p:spPr>
          <a:xfrm>
            <a:off x="609601" y="1435100"/>
            <a:ext cx="3744685" cy="4586189"/>
          </a:xfrm>
        </p:spPr>
        <p:txBody>
          <a:bodyPr/>
          <a:lstStyle/>
          <a:p>
            <a:endParaRPr lang="en-US" dirty="0"/>
          </a:p>
        </p:txBody>
      </p:sp>
      <p:graphicFrame>
        <p:nvGraphicFramePr>
          <p:cNvPr id="5" name="Content Placeholder 2">
            <a:extLst>
              <a:ext uri="{FF2B5EF4-FFF2-40B4-BE49-F238E27FC236}">
                <a16:creationId xmlns:a16="http://schemas.microsoft.com/office/drawing/2014/main" id="{4E55A043-7CE8-8B49-4D68-3FAC9F0CBD0A}"/>
              </a:ext>
            </a:extLst>
          </p:cNvPr>
          <p:cNvGraphicFramePr>
            <a:graphicFrameLocks noGrp="1"/>
          </p:cNvGraphicFramePr>
          <p:nvPr>
            <p:ph idx="1"/>
            <p:extLst>
              <p:ext uri="{D42A27DB-BD31-4B8C-83A1-F6EECF244321}">
                <p14:modId xmlns:p14="http://schemas.microsoft.com/office/powerpoint/2010/main" val="418562325"/>
              </p:ext>
            </p:extLst>
          </p:nvPr>
        </p:nvGraphicFramePr>
        <p:xfrm>
          <a:off x="4766733" y="273051"/>
          <a:ext cx="6815667" cy="574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blue cover with text&#10;&#10;Description automatically generated">
            <a:extLst>
              <a:ext uri="{FF2B5EF4-FFF2-40B4-BE49-F238E27FC236}">
                <a16:creationId xmlns:a16="http://schemas.microsoft.com/office/drawing/2014/main" id="{CCC09BE2-144B-B681-4527-CC0DDAF581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144" y="1504285"/>
            <a:ext cx="3635141" cy="4040372"/>
          </a:xfrm>
          <a:prstGeom prst="rect">
            <a:avLst/>
          </a:prstGeom>
        </p:spPr>
      </p:pic>
    </p:spTree>
    <p:extLst>
      <p:ext uri="{BB962C8B-B14F-4D97-AF65-F5344CB8AC3E}">
        <p14:creationId xmlns:p14="http://schemas.microsoft.com/office/powerpoint/2010/main" val="1402929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15DC-C1D5-C44C-D37C-1E8DA64D3E20}"/>
              </a:ext>
            </a:extLst>
          </p:cNvPr>
          <p:cNvSpPr>
            <a:spLocks noGrp="1"/>
          </p:cNvSpPr>
          <p:nvPr>
            <p:ph type="title"/>
          </p:nvPr>
        </p:nvSpPr>
        <p:spPr>
          <a:xfrm>
            <a:off x="609600" y="274638"/>
            <a:ext cx="10972800" cy="1143000"/>
          </a:xfrm>
          <a:ln>
            <a:solidFill>
              <a:srgbClr val="C00000"/>
            </a:solidFill>
          </a:ln>
        </p:spPr>
        <p:txBody>
          <a:bodyPr anchor="ctr">
            <a:normAutofit/>
          </a:bodyPr>
          <a:lstStyle/>
          <a:p>
            <a:pPr>
              <a:lnSpc>
                <a:spcPct val="90000"/>
              </a:lnSpc>
            </a:pPr>
            <a:r>
              <a:rPr lang="en-US" sz="3700" b="1" dirty="0"/>
              <a:t>Private higher education as panacea for </a:t>
            </a:r>
            <a:r>
              <a:rPr lang="en-US" sz="3700" b="1" dirty="0">
                <a:latin typeface="Calisto MT" panose="02040603050505030304" pitchFamily="18" charset="0"/>
              </a:rPr>
              <a:t>widening</a:t>
            </a:r>
            <a:r>
              <a:rPr lang="en-US" sz="3700" b="1" dirty="0"/>
              <a:t> access in the Global South </a:t>
            </a:r>
            <a:endParaRPr lang="en-GB" sz="3700" b="1" dirty="0"/>
          </a:p>
        </p:txBody>
      </p:sp>
      <p:graphicFrame>
        <p:nvGraphicFramePr>
          <p:cNvPr id="5" name="Content Placeholder 2">
            <a:extLst>
              <a:ext uri="{FF2B5EF4-FFF2-40B4-BE49-F238E27FC236}">
                <a16:creationId xmlns:a16="http://schemas.microsoft.com/office/drawing/2014/main" id="{20D0F502-DF41-265A-05DF-71260D1E63E7}"/>
              </a:ext>
            </a:extLst>
          </p:cNvPr>
          <p:cNvGraphicFramePr>
            <a:graphicFrameLocks noGrp="1"/>
          </p:cNvGraphicFramePr>
          <p:nvPr>
            <p:ph idx="1"/>
            <p:extLst>
              <p:ext uri="{D42A27DB-BD31-4B8C-83A1-F6EECF244321}">
                <p14:modId xmlns:p14="http://schemas.microsoft.com/office/powerpoint/2010/main" val="4085867144"/>
              </p:ext>
            </p:extLst>
          </p:nvPr>
        </p:nvGraphicFramePr>
        <p:xfrm>
          <a:off x="609600" y="1600200"/>
          <a:ext cx="10972800" cy="4421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9565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style>
          <a:lnRef idx="2">
            <a:schemeClr val="accent2"/>
          </a:lnRef>
          <a:fillRef idx="1">
            <a:schemeClr val="lt1"/>
          </a:fillRef>
          <a:effectRef idx="0">
            <a:schemeClr val="accent2"/>
          </a:effectRef>
          <a:fontRef idx="minor">
            <a:schemeClr val="dk1"/>
          </a:fontRef>
        </p:style>
        <p:txBody>
          <a:bodyPr anchor="ctr">
            <a:normAutofit/>
          </a:bodyPr>
          <a:lstStyle/>
          <a:p>
            <a:r>
              <a:rPr lang="en-US" b="1" dirty="0">
                <a:solidFill>
                  <a:schemeClr val="tx1"/>
                </a:solidFill>
              </a:rPr>
              <a:t>Perspectives from Zambia</a:t>
            </a:r>
            <a:endParaRPr lang="en-GB" b="1" dirty="0">
              <a:solidFill>
                <a:schemeClr val="tx1"/>
              </a:solidFill>
            </a:endParaRPr>
          </a:p>
        </p:txBody>
      </p:sp>
      <p:pic>
        <p:nvPicPr>
          <p:cNvPr id="9" name="Content Placeholder 8" descr="A map of africa with red and black countries/regions&#10;&#10;Description automatically generated"/>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06517" y="1656520"/>
            <a:ext cx="3849983" cy="4128669"/>
          </a:xfrm>
          <a:noFill/>
        </p:spPr>
      </p:pic>
      <p:sp>
        <p:nvSpPr>
          <p:cNvPr id="5" name="Content Placeholder 4"/>
          <p:cNvSpPr>
            <a:spLocks noGrp="1"/>
          </p:cNvSpPr>
          <p:nvPr>
            <p:ph sz="quarter" idx="4"/>
          </p:nvPr>
        </p:nvSpPr>
        <p:spPr>
          <a:xfrm>
            <a:off x="5005552" y="1702676"/>
            <a:ext cx="6576850" cy="4318613"/>
          </a:xfrm>
        </p:spPr>
        <p:txBody>
          <a:bodyPr>
            <a:noAutofit/>
          </a:bodyPr>
          <a:lstStyle/>
          <a:p>
            <a:pPr algn="just">
              <a:lnSpc>
                <a:spcPct val="90000"/>
              </a:lnSpc>
            </a:pPr>
            <a:r>
              <a:rPr lang="en-US" sz="2000" dirty="0">
                <a:latin typeface="Calisto MT" panose="02040603050505030304" pitchFamily="18" charset="0"/>
              </a:rPr>
              <a:t>Opportunity to access HE is a challenge for many young people due to insufficient government funding for students</a:t>
            </a:r>
          </a:p>
          <a:p>
            <a:pPr algn="just">
              <a:lnSpc>
                <a:spcPct val="90000"/>
              </a:lnSpc>
            </a:pPr>
            <a:r>
              <a:rPr lang="en-US" sz="2000" dirty="0">
                <a:latin typeface="Calisto MT" panose="02040603050505030304" pitchFamily="18" charset="0"/>
              </a:rPr>
              <a:t>Zambia ranks among African countries with lowest participation rates in HE, only 299 university students per 100,000 inhabitants (UNESCO,2016)</a:t>
            </a:r>
          </a:p>
          <a:p>
            <a:pPr algn="just">
              <a:lnSpc>
                <a:spcPct val="90000"/>
              </a:lnSpc>
            </a:pPr>
            <a:r>
              <a:rPr lang="en-US" sz="2000" dirty="0">
                <a:latin typeface="Calisto MT" panose="02040603050505030304" pitchFamily="18" charset="0"/>
              </a:rPr>
              <a:t>Universities absorb 12 % of 180,000 high school graduates annually (MOHE, 2019)</a:t>
            </a:r>
          </a:p>
          <a:p>
            <a:pPr algn="just">
              <a:lnSpc>
                <a:spcPct val="90000"/>
              </a:lnSpc>
            </a:pPr>
            <a:r>
              <a:rPr lang="en-US" sz="2000" dirty="0">
                <a:latin typeface="Calisto MT" panose="02040603050505030304" pitchFamily="18" charset="0"/>
              </a:rPr>
              <a:t>One of the most </a:t>
            </a:r>
            <a:r>
              <a:rPr lang="en-US" sz="2000" dirty="0" err="1">
                <a:latin typeface="Calisto MT" panose="02040603050505030304" pitchFamily="18" charset="0"/>
              </a:rPr>
              <a:t>liberalised</a:t>
            </a:r>
            <a:r>
              <a:rPr lang="en-US" sz="2000" dirty="0">
                <a:latin typeface="Calisto MT" panose="02040603050505030304" pitchFamily="18" charset="0"/>
              </a:rPr>
              <a:t> African countries in terms of social provision </a:t>
            </a:r>
          </a:p>
          <a:p>
            <a:pPr algn="just">
              <a:lnSpc>
                <a:spcPct val="90000"/>
              </a:lnSpc>
            </a:pPr>
            <a:r>
              <a:rPr lang="en-US" sz="2000" dirty="0">
                <a:latin typeface="Calisto MT" panose="02040603050505030304" pitchFamily="18" charset="0"/>
              </a:rPr>
              <a:t>53 private universities and 9 public universities  (HEA, 2024).</a:t>
            </a:r>
          </a:p>
          <a:p>
            <a:pPr algn="just">
              <a:lnSpc>
                <a:spcPct val="90000"/>
              </a:lnSpc>
            </a:pPr>
            <a:r>
              <a:rPr lang="en-US" sz="2000" dirty="0">
                <a:latin typeface="Calisto MT" panose="02040603050505030304" pitchFamily="18" charset="0"/>
              </a:rPr>
              <a:t>Enrolments: Private universities (54.4%) vs public universities (45.6%)</a:t>
            </a:r>
          </a:p>
          <a:p>
            <a:pPr algn="just">
              <a:lnSpc>
                <a:spcPct val="90000"/>
              </a:lnSpc>
            </a:pPr>
            <a:endParaRPr lang="en-US" sz="2000" dirty="0">
              <a:latin typeface="Calisto MT" panose="02040603050505030304" pitchFamily="18" charset="0"/>
            </a:endParaRPr>
          </a:p>
        </p:txBody>
      </p:sp>
    </p:spTree>
    <p:extLst>
      <p:ext uri="{BB962C8B-B14F-4D97-AF65-F5344CB8AC3E}">
        <p14:creationId xmlns:p14="http://schemas.microsoft.com/office/powerpoint/2010/main" val="1223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book cover with a white and grey background&#10;&#10;Description automatically generated">
            <a:extLst>
              <a:ext uri="{FF2B5EF4-FFF2-40B4-BE49-F238E27FC236}">
                <a16:creationId xmlns:a16="http://schemas.microsoft.com/office/drawing/2014/main" id="{22651A83-6ECD-6CD9-09EE-D0E8D27D883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40414" y="1417638"/>
            <a:ext cx="2963917" cy="4539027"/>
          </a:xfrm>
        </p:spPr>
      </p:pic>
      <p:graphicFrame>
        <p:nvGraphicFramePr>
          <p:cNvPr id="12" name="Content Placeholder 2">
            <a:extLst>
              <a:ext uri="{FF2B5EF4-FFF2-40B4-BE49-F238E27FC236}">
                <a16:creationId xmlns:a16="http://schemas.microsoft.com/office/drawing/2014/main" id="{BCCFC4DD-4E9A-38E5-E8F2-9C8660FCA282}"/>
              </a:ext>
            </a:extLst>
          </p:cNvPr>
          <p:cNvGraphicFramePr>
            <a:graphicFrameLocks noGrp="1"/>
          </p:cNvGraphicFramePr>
          <p:nvPr>
            <p:ph sz="half" idx="1"/>
            <p:extLst>
              <p:ext uri="{D42A27DB-BD31-4B8C-83A1-F6EECF244321}">
                <p14:modId xmlns:p14="http://schemas.microsoft.com/office/powerpoint/2010/main" val="2828027078"/>
              </p:ext>
            </p:extLst>
          </p:nvPr>
        </p:nvGraphicFramePr>
        <p:xfrm>
          <a:off x="551793" y="1482262"/>
          <a:ext cx="7189076" cy="4539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a:extLst>
              <a:ext uri="{FF2B5EF4-FFF2-40B4-BE49-F238E27FC236}">
                <a16:creationId xmlns:a16="http://schemas.microsoft.com/office/drawing/2014/main" id="{81A240A9-2A1B-4412-97DA-ECEB8418D103}"/>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409709608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5107</TotalTime>
  <Words>2187</Words>
  <Application>Microsoft Macintosh PowerPoint</Application>
  <PresentationFormat>Widescreen</PresentationFormat>
  <Paragraphs>115</Paragraphs>
  <Slides>21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Calisto MT</vt:lpstr>
      <vt:lpstr>1_Office Theme</vt:lpstr>
      <vt:lpstr>PowerPoint Presentation</vt:lpstr>
      <vt:lpstr>Outline of the presentation</vt:lpstr>
      <vt:lpstr>Background</vt:lpstr>
      <vt:lpstr>PowerPoint Presentation</vt:lpstr>
      <vt:lpstr>Private higher education as panacea for widening access in the Global South </vt:lpstr>
      <vt:lpstr>“PHE- a global revolution’ (Altbach &amp; Levy, 2008) </vt:lpstr>
      <vt:lpstr>Private higher education as panacea for widening access in the Global South </vt:lpstr>
      <vt:lpstr>Perspectives from Zambia</vt:lpstr>
      <vt:lpstr>PowerPoint Presentation</vt:lpstr>
      <vt:lpstr>Methodological approach</vt:lpstr>
      <vt:lpstr>A capabilities conceptualisation of access to higher education in developing countries</vt:lpstr>
      <vt:lpstr>Achieving formal access</vt:lpstr>
      <vt:lpstr>PowerPoint Presentation</vt:lpstr>
      <vt:lpstr>PowerPoint Presentation</vt:lpstr>
      <vt:lpstr>PowerPoint Presentation</vt:lpstr>
      <vt:lpstr>PowerPoint Presentation</vt:lpstr>
      <vt:lpstr>Valued capabilities and functionings </vt:lpstr>
      <vt:lpstr>Capability domains  </vt:lpstr>
      <vt:lpstr>Re-thinking university access towards human  development in developing countries</vt:lpstr>
      <vt:lpstr>                         Conclusion and the way forward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BAICE Conference presentation 2022</dc:title>
  <dc:creator>Edward Mboyonga</dc:creator>
  <cp:lastModifiedBy>David Mills</cp:lastModifiedBy>
  <cp:revision>3325</cp:revision>
  <dcterms:created xsi:type="dcterms:W3CDTF">2020-02-25T09:28:26Z</dcterms:created>
  <dcterms:modified xsi:type="dcterms:W3CDTF">2025-01-29T09:59:39Z</dcterms:modified>
</cp:coreProperties>
</file>