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5"/>
  </p:notesMasterIdLst>
  <p:handoutMasterIdLst>
    <p:handoutMasterId r:id="rId16"/>
  </p:handoutMasterIdLst>
  <p:sldIdLst>
    <p:sldId id="256" r:id="rId2"/>
    <p:sldId id="257" r:id="rId3"/>
    <p:sldId id="259" r:id="rId4"/>
    <p:sldId id="258" r:id="rId5"/>
    <p:sldId id="266" r:id="rId6"/>
    <p:sldId id="260" r:id="rId7"/>
    <p:sldId id="261" r:id="rId8"/>
    <p:sldId id="262" r:id="rId9"/>
    <p:sldId id="263" r:id="rId10"/>
    <p:sldId id="264" r:id="rId11"/>
    <p:sldId id="269" r:id="rId12"/>
    <p:sldId id="268" r:id="rId13"/>
    <p:sldId id="267"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77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1" autoAdjust="0"/>
    <p:restoredTop sz="96208"/>
  </p:normalViewPr>
  <p:slideViewPr>
    <p:cSldViewPr snapToGrid="0" snapToObjects="1">
      <p:cViewPr varScale="1">
        <p:scale>
          <a:sx n="106" d="100"/>
          <a:sy n="106" d="100"/>
        </p:scale>
        <p:origin x="81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B173D-BDE1-334A-A54B-AB7416F08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520C-8460-0D42-86C9-D0794A4B3E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B85B03-F712-974C-A1D8-1F9A468F5B60}" type="datetimeFigureOut">
              <a:rPr lang="en-US" smtClean="0"/>
              <a:t>4/3/25</a:t>
            </a:fld>
            <a:endParaRPr lang="en-US"/>
          </a:p>
        </p:txBody>
      </p:sp>
      <p:sp>
        <p:nvSpPr>
          <p:cNvPr id="4" name="Footer Placeholder 3">
            <a:extLst>
              <a:ext uri="{FF2B5EF4-FFF2-40B4-BE49-F238E27FC236}">
                <a16:creationId xmlns:a16="http://schemas.microsoft.com/office/drawing/2014/main" id="{CE5F3C87-CBF7-CC4C-8F0D-1EB8B06357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9DA787-5DE4-CD4A-B75E-AC89ED789C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74958-CA5E-0C46-B182-67DF590DF54A}" type="slidenum">
              <a:rPr lang="en-US" smtClean="0"/>
              <a:t>‹Nº›</a:t>
            </a:fld>
            <a:endParaRPr lang="en-US"/>
          </a:p>
        </p:txBody>
      </p:sp>
    </p:spTree>
    <p:extLst>
      <p:ext uri="{BB962C8B-B14F-4D97-AF65-F5344CB8AC3E}">
        <p14:creationId xmlns:p14="http://schemas.microsoft.com/office/powerpoint/2010/main" val="375046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3EF3F-35E2-3B43-BF81-CFC248C52316}" type="datetimeFigureOut">
              <a:rPr lang="en-US" smtClean="0"/>
              <a:t>4/3/25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03F89-1949-E64B-AC42-D3BE5974B6DB}" type="slidenum">
              <a:rPr lang="en-US" smtClean="0"/>
              <a:t>‹Nº›</a:t>
            </a:fld>
            <a:endParaRPr lang="en-US"/>
          </a:p>
        </p:txBody>
      </p:sp>
    </p:spTree>
    <p:extLst>
      <p:ext uri="{BB962C8B-B14F-4D97-AF65-F5344CB8AC3E}">
        <p14:creationId xmlns:p14="http://schemas.microsoft.com/office/powerpoint/2010/main" val="22272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userDrawn="1"/>
        </p:nvPicPr>
        <p:blipFill>
          <a:blip r:embed="rId2"/>
          <a:srcRect/>
          <a:stretch/>
        </p:blipFill>
        <p:spPr>
          <a:xfrm>
            <a:off x="-1" y="0"/>
            <a:ext cx="12193200" cy="1342371"/>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Tree>
    <p:extLst>
      <p:ext uri="{BB962C8B-B14F-4D97-AF65-F5344CB8AC3E}">
        <p14:creationId xmlns:p14="http://schemas.microsoft.com/office/powerpoint/2010/main" val="207983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199762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232977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302633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22302"/>
            <a:ext cx="2610000" cy="5220000"/>
          </a:xfrm>
          <a:solidFill>
            <a:srgbClr val="500777"/>
          </a:solidFill>
        </p:spPr>
        <p:txBody>
          <a:bodyPr lIns="180000" tIns="180000" rIns="180000" bIns="180000"/>
          <a:lstStyle>
            <a:lvl1pPr marL="11112" indent="0">
              <a:buNone/>
              <a:defRPr>
                <a:solidFill>
                  <a:schemeClr val="bg1"/>
                </a:solidFill>
              </a:defRPr>
            </a:lvl1pPr>
            <a:lvl2pPr>
              <a:buFontTx/>
              <a:buNone/>
              <a:defRPr/>
            </a:lvl2pPr>
          </a:lstStyle>
          <a:p>
            <a:pPr lvl="0"/>
            <a:r>
              <a:rPr lang="en-US" sz="3600" dirty="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rgbClr val="500777"/>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rgbClr val="500777"/>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hasCustomPrompt="1"/>
          </p:nvPr>
        </p:nvSpPr>
        <p:spPr>
          <a:xfrm>
            <a:off x="6456040" y="307340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rgbClr val="500777"/>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299683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dirty="0"/>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274221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149085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386906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422470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dirty="0"/>
              <a:t>Useful links &amp; contact details</a:t>
            </a:r>
            <a:endParaRPr lang="en-US" dirty="0"/>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352133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pic>
        <p:nvPicPr>
          <p:cNvPr id="3" name="UCL Branding">
            <a:extLst>
              <a:ext uri="{FF2B5EF4-FFF2-40B4-BE49-F238E27FC236}">
                <a16:creationId xmlns:a16="http://schemas.microsoft.com/office/drawing/2014/main" id="{EF2D41C7-D700-BF17-C0DE-77C45727DB32}"/>
              </a:ext>
            </a:extLst>
          </p:cNvPr>
          <p:cNvPicPr>
            <a:picLocks noChangeAspect="1"/>
          </p:cNvPicPr>
          <p:nvPr userDrawn="1"/>
        </p:nvPicPr>
        <p:blipFill>
          <a:blip r:embed="rId2"/>
          <a:srcRect/>
          <a:stretch/>
        </p:blipFill>
        <p:spPr>
          <a:xfrm>
            <a:off x="-1" y="0"/>
            <a:ext cx="12193200" cy="1342371"/>
          </a:xfrm>
          <a:prstGeom prst="rect">
            <a:avLst/>
          </a:prstGeom>
        </p:spPr>
      </p:pic>
      <p:sp>
        <p:nvSpPr>
          <p:cNvPr id="4" name="Faculty, Department title">
            <a:extLst>
              <a:ext uri="{FF2B5EF4-FFF2-40B4-BE49-F238E27FC236}">
                <a16:creationId xmlns:a16="http://schemas.microsoft.com/office/drawing/2014/main" id="{08D5C88A-81D8-181C-4594-B90FC9D790E9}"/>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252369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userDrawn="1"/>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pic>
        <p:nvPicPr>
          <p:cNvPr id="4" name="UCL Branding">
            <a:extLst>
              <a:ext uri="{FF2B5EF4-FFF2-40B4-BE49-F238E27FC236}">
                <a16:creationId xmlns:a16="http://schemas.microsoft.com/office/drawing/2014/main" id="{362E845B-D111-D59E-A576-B2C25816A338}"/>
              </a:ext>
            </a:extLst>
          </p:cNvPr>
          <p:cNvPicPr>
            <a:picLocks noChangeAspect="1"/>
          </p:cNvPicPr>
          <p:nvPr userDrawn="1"/>
        </p:nvPicPr>
        <p:blipFill>
          <a:blip r:embed="rId2"/>
          <a:srcRect/>
          <a:stretch/>
        </p:blipFill>
        <p:spPr>
          <a:xfrm>
            <a:off x="-1" y="0"/>
            <a:ext cx="12193200" cy="1342371"/>
          </a:xfrm>
          <a:prstGeom prst="rect">
            <a:avLst/>
          </a:prstGeom>
        </p:spPr>
      </p:pic>
      <p:sp>
        <p:nvSpPr>
          <p:cNvPr id="5" name="Faculty, Department title">
            <a:extLst>
              <a:ext uri="{FF2B5EF4-FFF2-40B4-BE49-F238E27FC236}">
                <a16:creationId xmlns:a16="http://schemas.microsoft.com/office/drawing/2014/main" id="{5F98E82A-1584-B369-B448-5ECF3608D0ED}"/>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323269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rgbClr val="500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pic>
        <p:nvPicPr>
          <p:cNvPr id="4" name="UCL Branding">
            <a:extLst>
              <a:ext uri="{FF2B5EF4-FFF2-40B4-BE49-F238E27FC236}">
                <a16:creationId xmlns:a16="http://schemas.microsoft.com/office/drawing/2014/main" id="{07BCF40B-8328-7694-9747-3F22F8A8181A}"/>
              </a:ext>
            </a:extLst>
          </p:cNvPr>
          <p:cNvPicPr>
            <a:picLocks noChangeAspect="1"/>
          </p:cNvPicPr>
          <p:nvPr userDrawn="1"/>
        </p:nvPicPr>
        <p:blipFill>
          <a:blip r:embed="rId2"/>
          <a:srcRect/>
          <a:stretch/>
        </p:blipFill>
        <p:spPr>
          <a:xfrm>
            <a:off x="-1" y="0"/>
            <a:ext cx="12193200" cy="1342371"/>
          </a:xfrm>
          <a:prstGeom prst="rect">
            <a:avLst/>
          </a:prstGeom>
        </p:spPr>
      </p:pic>
      <p:sp>
        <p:nvSpPr>
          <p:cNvPr id="5" name="Faculty, Department title">
            <a:extLst>
              <a:ext uri="{FF2B5EF4-FFF2-40B4-BE49-F238E27FC236}">
                <a16:creationId xmlns:a16="http://schemas.microsoft.com/office/drawing/2014/main" id="{20F85C6E-D706-4E2F-1E1D-0B94DB294C26}"/>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132625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rgbClr val="500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solidFill>
                  <a:schemeClr val="bg1"/>
                </a:solidFill>
              </a:defRPr>
            </a:lvl1pPr>
          </a:lstStyle>
          <a:p>
            <a:pPr lvl="0"/>
            <a:r>
              <a:rPr lang="en-US" dirty="0"/>
              <a:t>Edit Master text styles</a:t>
            </a:r>
          </a:p>
        </p:txBody>
      </p:sp>
      <p:pic>
        <p:nvPicPr>
          <p:cNvPr id="4" name="UCL Branding">
            <a:extLst>
              <a:ext uri="{FF2B5EF4-FFF2-40B4-BE49-F238E27FC236}">
                <a16:creationId xmlns:a16="http://schemas.microsoft.com/office/drawing/2014/main" id="{F1601990-086A-3194-6332-04D66FCC8A0F}"/>
              </a:ext>
            </a:extLst>
          </p:cNvPr>
          <p:cNvPicPr>
            <a:picLocks noChangeAspect="1"/>
          </p:cNvPicPr>
          <p:nvPr userDrawn="1"/>
        </p:nvPicPr>
        <p:blipFill>
          <a:blip r:embed="rId2"/>
          <a:srcRect/>
          <a:stretch/>
        </p:blipFill>
        <p:spPr>
          <a:xfrm>
            <a:off x="-1" y="0"/>
            <a:ext cx="12193200" cy="1342371"/>
          </a:xfrm>
          <a:prstGeom prst="rect">
            <a:avLst/>
          </a:prstGeom>
        </p:spPr>
      </p:pic>
      <p:sp>
        <p:nvSpPr>
          <p:cNvPr id="5" name="Faculty, Department title">
            <a:extLst>
              <a:ext uri="{FF2B5EF4-FFF2-40B4-BE49-F238E27FC236}">
                <a16:creationId xmlns:a16="http://schemas.microsoft.com/office/drawing/2014/main" id="{0198F25C-CB3B-40E5-789C-887736C98D01}"/>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38422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dirty="0"/>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dirty="0"/>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44991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500777"/>
          </a:solidFill>
        </p:spPr>
        <p:txBody>
          <a:bodyPr lIns="360000" tIns="180000"/>
          <a:lstStyle>
            <a:lvl1pPr>
              <a:defRPr baseline="0">
                <a:solidFill>
                  <a:schemeClr val="bg1"/>
                </a:solidFill>
              </a:defRPr>
            </a:lvl1pPr>
          </a:lstStyle>
          <a:p>
            <a:r>
              <a:rPr lang="en-US" dirty="0"/>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141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dirty="0"/>
              <a:t>Main headline, </a:t>
            </a:r>
            <a:br>
              <a:rPr lang="en-US" dirty="0"/>
            </a:br>
            <a:r>
              <a:rPr lang="en-US" dirty="0"/>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42714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4/3/25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357986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CL Branding"/>
          <p:cNvPicPr>
            <a:picLocks noChangeAspect="1"/>
          </p:cNvPicPr>
          <p:nvPr userDrawn="1"/>
        </p:nvPicPr>
        <p:blipFill>
          <a:blip r:embed="rId20"/>
          <a:srcRect/>
          <a:stretch/>
        </p:blipFill>
        <p:spPr>
          <a:xfrm>
            <a:off x="0" y="0"/>
            <a:ext cx="12192000" cy="550662"/>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Main headline</a:t>
            </a:r>
            <a:r>
              <a:rPr lang="en-GB" altLang="en-US" dirty="0"/>
              <a:t>, Arial 44pt bold</a:t>
            </a:r>
            <a:endParaRPr lang="en-US" altLang="en-US" dirty="0"/>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dirty="0"/>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478F44-CA4B-8F47-8400-2C19AC9A20AB}" type="datetimeFigureOut">
              <a:rPr lang="en-US" smtClean="0"/>
              <a:pPr>
                <a:defRPr/>
              </a:pPr>
              <a:t>4/3/25</a:t>
            </a:fld>
            <a:endParaRPr lang="en-US" dirty="0"/>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‹Nº›</a:t>
            </a:fld>
            <a:endParaRPr lang="en-US" dirty="0"/>
          </a:p>
        </p:txBody>
      </p:sp>
    </p:spTree>
    <p:extLst>
      <p:ext uri="{BB962C8B-B14F-4D97-AF65-F5344CB8AC3E}">
        <p14:creationId xmlns:p14="http://schemas.microsoft.com/office/powerpoint/2010/main" val="10021098"/>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16/j.jclepro.2015.04.095"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Institute of Education</a:t>
            </a:r>
          </a:p>
        </p:txBody>
      </p:sp>
      <p:sp>
        <p:nvSpPr>
          <p:cNvPr id="5" name="Title 4" descr="Heading"/>
          <p:cNvSpPr>
            <a:spLocks noGrp="1"/>
          </p:cNvSpPr>
          <p:nvPr>
            <p:ph type="title"/>
          </p:nvPr>
        </p:nvSpPr>
        <p:spPr>
          <a:xfrm>
            <a:off x="-1" y="1549105"/>
            <a:ext cx="9909371" cy="2340000"/>
          </a:xfrm>
        </p:spPr>
        <p:txBody>
          <a:bodyPr/>
          <a:lstStyle/>
          <a:p>
            <a:r>
              <a:rPr lang="en-GB" dirty="0"/>
              <a:t>Contours of engagement with the Sustainable Development Goals in faculties of education </a:t>
            </a:r>
            <a:br>
              <a:rPr lang="en-GB" dirty="0"/>
            </a:br>
            <a:br>
              <a:rPr lang="en-GB" dirty="0"/>
            </a:br>
            <a:r>
              <a:rPr lang="en-GB" sz="2000" b="0" dirty="0"/>
              <a:t>Tristan McCowan (UCL)</a:t>
            </a:r>
            <a:r>
              <a:rPr lang="es-CL" sz="2000" b="0" dirty="0"/>
              <a:t>, </a:t>
            </a:r>
            <a:r>
              <a:rPr lang="en-GB" sz="2000" b="0" dirty="0"/>
              <a:t>Elizabeth Buckner (</a:t>
            </a:r>
            <a:r>
              <a:rPr lang="en-GB" sz="2000" b="0" dirty="0" err="1"/>
              <a:t>UofT</a:t>
            </a:r>
            <a:r>
              <a:rPr lang="en-GB" sz="2000" b="0" dirty="0"/>
              <a:t>), Denise </a:t>
            </a:r>
            <a:r>
              <a:rPr lang="en-GB" sz="2000" b="0" dirty="0" err="1"/>
              <a:t>Carreira</a:t>
            </a:r>
            <a:r>
              <a:rPr lang="en-GB" sz="2000" b="0" dirty="0"/>
              <a:t> (USP)</a:t>
            </a:r>
            <a:r>
              <a:rPr lang="es-CL" sz="2000" b="0" dirty="0"/>
              <a:t>, Pedro Jacobi </a:t>
            </a:r>
            <a:r>
              <a:rPr lang="en-GB" sz="2000" b="0" dirty="0"/>
              <a:t>(USP)</a:t>
            </a:r>
            <a:r>
              <a:rPr lang="es-CL" sz="2000" b="0" dirty="0"/>
              <a:t>, You Zhang (UofT), Alexandra Allel (UCL) and Maeva Ceau (UofT)</a:t>
            </a:r>
            <a:br>
              <a:rPr lang="es-CL" sz="2000" b="0" dirty="0"/>
            </a:br>
            <a:br>
              <a:rPr lang="es-CL" sz="2000" b="0" dirty="0"/>
            </a:br>
            <a:r>
              <a:rPr lang="es-CL" sz="2000" b="0" dirty="0"/>
              <a:t>Presentation: Alexandra Allel</a:t>
            </a:r>
            <a:br>
              <a:rPr lang="en-GB" dirty="0"/>
            </a:br>
            <a:br>
              <a:rPr lang="en-GB" dirty="0"/>
            </a:br>
            <a:br>
              <a:rPr lang="en-GB" dirty="0"/>
            </a:br>
            <a:endParaRPr lang="en-GB" dirty="0"/>
          </a:p>
        </p:txBody>
      </p:sp>
      <p:pic>
        <p:nvPicPr>
          <p:cNvPr id="10" name="Marcador de posición de imagen 9">
            <a:extLst>
              <a:ext uri="{FF2B5EF4-FFF2-40B4-BE49-F238E27FC236}">
                <a16:creationId xmlns:a16="http://schemas.microsoft.com/office/drawing/2014/main" id="{0675C328-5827-ED49-B791-1A87EBF143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929" r="3929"/>
          <a:stretch>
            <a:fillRect/>
          </a:stretch>
        </p:blipFill>
        <p:spPr>
          <a:xfrm>
            <a:off x="9909371" y="5908431"/>
            <a:ext cx="2135576" cy="949569"/>
          </a:xfrm>
          <a:prstGeom prst="rect">
            <a:avLst/>
          </a:prstGeom>
        </p:spPr>
      </p:pic>
      <p:pic>
        <p:nvPicPr>
          <p:cNvPr id="12" name="Imagen 11">
            <a:extLst>
              <a:ext uri="{FF2B5EF4-FFF2-40B4-BE49-F238E27FC236}">
                <a16:creationId xmlns:a16="http://schemas.microsoft.com/office/drawing/2014/main" id="{7198D3F9-5AE1-7648-A832-E08E987E3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594" y="6019725"/>
            <a:ext cx="2342201" cy="760918"/>
          </a:xfrm>
          <a:prstGeom prst="rect">
            <a:avLst/>
          </a:prstGeom>
        </p:spPr>
      </p:pic>
    </p:spTree>
    <p:extLst>
      <p:ext uri="{BB962C8B-B14F-4D97-AF65-F5344CB8AC3E}">
        <p14:creationId xmlns:p14="http://schemas.microsoft.com/office/powerpoint/2010/main" val="16159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Relevant findings at UCL</a:t>
            </a:r>
            <a:br>
              <a:rPr lang="es-CL" sz="3200" dirty="0"/>
            </a:br>
            <a:endParaRPr lang="en-GB" sz="3000" dirty="0"/>
          </a:p>
        </p:txBody>
      </p:sp>
      <p:sp>
        <p:nvSpPr>
          <p:cNvPr id="5" name="Text Placeholder 4" descr="Text"/>
          <p:cNvSpPr>
            <a:spLocks noGrp="1"/>
          </p:cNvSpPr>
          <p:nvPr>
            <p:ph type="body" sz="quarter" idx="13"/>
          </p:nvPr>
        </p:nvSpPr>
        <p:spPr>
          <a:xfrm>
            <a:off x="360000" y="1269021"/>
            <a:ext cx="11590262" cy="5348347"/>
          </a:xfrm>
        </p:spPr>
        <p:txBody>
          <a:bodyPr/>
          <a:lstStyle/>
          <a:p>
            <a:r>
              <a:rPr lang="en" sz="2000" b="1" dirty="0"/>
              <a:t>SDGs as a Guiding Framework:</a:t>
            </a:r>
            <a:r>
              <a:rPr lang="en" sz="2000" dirty="0"/>
              <a:t> Most academics, staff, and students </a:t>
            </a:r>
            <a:r>
              <a:rPr lang="en" sz="2000" dirty="0" err="1"/>
              <a:t>recognised</a:t>
            </a:r>
            <a:r>
              <a:rPr lang="en" sz="2000" dirty="0"/>
              <a:t> the SDGs as a valuable global framework for addressing sustainable development and the interconnected challenges of our time. However, it was noted that they should be approached critically, as certain voices were </a:t>
            </a:r>
            <a:r>
              <a:rPr lang="en" sz="2000" dirty="0" err="1"/>
              <a:t>marginalised</a:t>
            </a:r>
            <a:r>
              <a:rPr lang="en" sz="2000" dirty="0"/>
              <a:t> in their formulation. </a:t>
            </a:r>
          </a:p>
          <a:p>
            <a:pPr marL="0" indent="0">
              <a:buNone/>
            </a:pPr>
            <a:r>
              <a:rPr lang="en" sz="2000" dirty="0"/>
              <a:t>	For instance, one interviewee highlighted that, while the SDGs represent progress compared 	to the Millennium Development Goals, they still contain gaps in addressing diverse contexts 	and settings, raising concerns about their universal applicability.</a:t>
            </a:r>
          </a:p>
          <a:p>
            <a:endParaRPr lang="en" sz="2000" dirty="0"/>
          </a:p>
          <a:p>
            <a:r>
              <a:rPr lang="en" sz="2000" b="1" dirty="0"/>
              <a:t>Academics' and Staff’s Connection to the SDGs:</a:t>
            </a:r>
            <a:r>
              <a:rPr lang="en" sz="2000" dirty="0"/>
              <a:t> The majority of academics and staff interviewed believed that their roles are directly linked to one or more SDGs. They saw their research and practice as active contributions towards tackling sustainability, as well as social and economic challenges.</a:t>
            </a:r>
          </a:p>
          <a:p>
            <a:endParaRPr lang="en" sz="2000" dirty="0"/>
          </a:p>
          <a:p>
            <a:r>
              <a:rPr lang="en" sz="2000" b="1" dirty="0"/>
              <a:t>Link of the SDGs with Economic Development:</a:t>
            </a:r>
            <a:r>
              <a:rPr lang="en" sz="2000" dirty="0"/>
              <a:t> Some interviewees pointed out a key limitation of the SDGs as a framework; they can be aligned with and used to justify economic development and growth as the primary means of addressing poverty. Consequently, this can </a:t>
            </a:r>
            <a:r>
              <a:rPr lang="en" sz="2000" dirty="0" err="1"/>
              <a:t>legitimise</a:t>
            </a:r>
            <a:r>
              <a:rPr lang="en" sz="2000" dirty="0"/>
              <a:t> certain ongoing practices that are highly destructive to the environment.</a:t>
            </a:r>
          </a:p>
          <a:p>
            <a:pPr lvl="0"/>
            <a:endParaRPr lang="en-GB" dirty="0"/>
          </a:p>
        </p:txBody>
      </p:sp>
    </p:spTree>
    <p:extLst>
      <p:ext uri="{BB962C8B-B14F-4D97-AF65-F5344CB8AC3E}">
        <p14:creationId xmlns:p14="http://schemas.microsoft.com/office/powerpoint/2010/main" val="268663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Relevant findings at UCL</a:t>
            </a:r>
            <a:br>
              <a:rPr lang="es-CL" sz="3200" dirty="0"/>
            </a:br>
            <a:endParaRPr lang="en-GB" sz="3000" dirty="0"/>
          </a:p>
        </p:txBody>
      </p:sp>
      <p:sp>
        <p:nvSpPr>
          <p:cNvPr id="5" name="Text Placeholder 4" descr="Text"/>
          <p:cNvSpPr>
            <a:spLocks noGrp="1"/>
          </p:cNvSpPr>
          <p:nvPr>
            <p:ph type="body" sz="quarter" idx="13"/>
          </p:nvPr>
        </p:nvSpPr>
        <p:spPr>
          <a:xfrm>
            <a:off x="360000" y="1213945"/>
            <a:ext cx="11590262" cy="5186855"/>
          </a:xfrm>
        </p:spPr>
        <p:txBody>
          <a:bodyPr/>
          <a:lstStyle/>
          <a:p>
            <a:endParaRPr lang="es-CL" sz="2000" dirty="0"/>
          </a:p>
          <a:p>
            <a:r>
              <a:rPr lang="en" sz="2000" b="1" dirty="0"/>
              <a:t>Need for Improved Collaboration Between Academics and IOE Staff:</a:t>
            </a:r>
            <a:r>
              <a:rPr lang="en" sz="2000" dirty="0"/>
              <a:t> Collaboration between staff, teachers, and researchers at IOE should be strengthened, particularly in relation to these topics. Although IOE is a leading </a:t>
            </a:r>
            <a:r>
              <a:rPr lang="en" sz="2000" dirty="0" err="1"/>
              <a:t>centre</a:t>
            </a:r>
            <a:r>
              <a:rPr lang="en" sz="2000" dirty="0"/>
              <a:t> for teacher education, there is limited dialogue between researchers and teachers, and little opportunity for interdepartmental discussions.</a:t>
            </a:r>
          </a:p>
          <a:p>
            <a:endParaRPr lang="en" sz="2000" dirty="0"/>
          </a:p>
          <a:p>
            <a:r>
              <a:rPr lang="en" sz="2000" b="1" dirty="0"/>
              <a:t>Raising Awareness of the SDGs:</a:t>
            </a:r>
            <a:r>
              <a:rPr lang="en" sz="2000" dirty="0"/>
              <a:t> As a leading faculty of education, both academics and students </a:t>
            </a:r>
            <a:r>
              <a:rPr lang="en" sz="2000" dirty="0" err="1"/>
              <a:t>recognise</a:t>
            </a:r>
            <a:r>
              <a:rPr lang="en" sz="2000" dirty="0"/>
              <a:t> that IOE can contribute to achieving the SDGs by raising awareness. </a:t>
            </a:r>
          </a:p>
          <a:p>
            <a:pPr marL="0" indent="0">
              <a:buNone/>
            </a:pPr>
            <a:r>
              <a:rPr lang="en" sz="2000" dirty="0"/>
              <a:t>	Additionally, students expressed a desire to learn more about the SDGs, not only from a critical 	theoretical perspective but also in terms of practical and transformative actions they can take.</a:t>
            </a:r>
          </a:p>
          <a:p>
            <a:endParaRPr lang="en" sz="2000" dirty="0"/>
          </a:p>
          <a:p>
            <a:r>
              <a:rPr lang="en" sz="2000" b="1" dirty="0"/>
              <a:t>Student Participation in SDG Initiatives:</a:t>
            </a:r>
            <a:r>
              <a:rPr lang="en" sz="2000" dirty="0"/>
              <a:t> While most students are aware of the various sustainability-related initiatives taking place at UCL and IOE, many do not participate due to a lack of interest. This highlights a gap in actively engaging students who are currently disengaged, thereby enhancing both awareness and participation in these initiatives.</a:t>
            </a:r>
          </a:p>
          <a:p>
            <a:pPr lvl="0"/>
            <a:endParaRPr lang="es-CL" sz="2000" dirty="0"/>
          </a:p>
          <a:p>
            <a:pPr marL="0" indent="0">
              <a:buNone/>
            </a:pPr>
            <a:endParaRPr lang="es-CL" dirty="0"/>
          </a:p>
        </p:txBody>
      </p:sp>
    </p:spTree>
    <p:extLst>
      <p:ext uri="{BB962C8B-B14F-4D97-AF65-F5344CB8AC3E}">
        <p14:creationId xmlns:p14="http://schemas.microsoft.com/office/powerpoint/2010/main" val="379810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426993" y="3053174"/>
            <a:ext cx="11338014" cy="1368000"/>
          </a:xfrm>
        </p:spPr>
        <p:txBody>
          <a:bodyPr/>
          <a:lstStyle/>
          <a:p>
            <a:pPr algn="ctr"/>
            <a:r>
              <a:rPr lang="en-GB" sz="5000" dirty="0"/>
              <a:t>Thank</a:t>
            </a:r>
            <a:r>
              <a:rPr lang="es-CL" sz="5000" dirty="0"/>
              <a:t> you</a:t>
            </a:r>
            <a:endParaRPr lang="en-GB" sz="5000" dirty="0"/>
          </a:p>
        </p:txBody>
      </p:sp>
    </p:spTree>
    <p:extLst>
      <p:ext uri="{BB962C8B-B14F-4D97-AF65-F5344CB8AC3E}">
        <p14:creationId xmlns:p14="http://schemas.microsoft.com/office/powerpoint/2010/main" val="10766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626583"/>
            <a:ext cx="11338014" cy="420161"/>
          </a:xfrm>
        </p:spPr>
        <p:txBody>
          <a:bodyPr/>
          <a:lstStyle/>
          <a:p>
            <a:r>
              <a:rPr lang="en-GB" sz="3000" dirty="0"/>
              <a:t>References</a:t>
            </a:r>
            <a:br>
              <a:rPr lang="es-CL" sz="3200" dirty="0"/>
            </a:br>
            <a:endParaRPr lang="en-GB" sz="3000" dirty="0"/>
          </a:p>
        </p:txBody>
      </p:sp>
      <p:sp>
        <p:nvSpPr>
          <p:cNvPr id="5" name="Text Placeholder 4" descr="Text"/>
          <p:cNvSpPr>
            <a:spLocks noGrp="1"/>
          </p:cNvSpPr>
          <p:nvPr>
            <p:ph type="body" sz="quarter" idx="13"/>
          </p:nvPr>
        </p:nvSpPr>
        <p:spPr>
          <a:xfrm>
            <a:off x="263046" y="1106152"/>
            <a:ext cx="12066740" cy="5186855"/>
          </a:xfrm>
        </p:spPr>
        <p:txBody>
          <a:bodyPr/>
          <a:lstStyle/>
          <a:p>
            <a:r>
              <a:rPr lang="en" sz="1000" dirty="0" err="1"/>
              <a:t>Ceulemans</a:t>
            </a:r>
            <a:r>
              <a:rPr lang="en" sz="1000" dirty="0"/>
              <a:t>, K., Haider, Z., &amp; </a:t>
            </a:r>
            <a:r>
              <a:rPr lang="en" sz="1000" dirty="0" err="1"/>
              <a:t>Jorna</a:t>
            </a:r>
            <a:r>
              <a:rPr lang="en" sz="1000" dirty="0"/>
              <a:t>, R. (2015) 'Sustainability in higher education: A literature review', Journal of Cleaner Production, 106, pp. 49-58. </a:t>
            </a:r>
            <a:r>
              <a:rPr lang="en" sz="1000" dirty="0">
                <a:hlinkClick r:id="rId2"/>
              </a:rPr>
              <a:t>https://doi.org/10.1016/j.jclepro.2015.04.095</a:t>
            </a:r>
            <a:r>
              <a:rPr lang="en" sz="1000" dirty="0"/>
              <a:t>.</a:t>
            </a:r>
          </a:p>
          <a:p>
            <a:r>
              <a:rPr lang="en" sz="1000" dirty="0" err="1"/>
              <a:t>Chankseliani</a:t>
            </a:r>
            <a:r>
              <a:rPr lang="en" sz="1000" dirty="0"/>
              <a:t>, M. &amp; McCowan, T. (2021) 'Higher education and sustainable development goals: Understanding the linkages', Sustainability, 13(14), pp. 1-17. https://</a:t>
            </a:r>
            <a:r>
              <a:rPr lang="en" sz="1000" dirty="0" err="1"/>
              <a:t>doi.org</a:t>
            </a:r>
            <a:r>
              <a:rPr lang="en" sz="1000" dirty="0"/>
              <a:t>/10.3390/su13147273.</a:t>
            </a:r>
          </a:p>
          <a:p>
            <a:r>
              <a:rPr lang="en" sz="1000" dirty="0"/>
              <a:t>Cortese, A.D. (2003) 'The critical role of higher education in creating a sustainable future', Planning for Higher Education, 31(3), pp. 15-22.</a:t>
            </a:r>
          </a:p>
          <a:p>
            <a:r>
              <a:rPr lang="en" sz="1000" dirty="0" err="1"/>
              <a:t>Hallinger</a:t>
            </a:r>
            <a:r>
              <a:rPr lang="en" sz="1000" dirty="0"/>
              <a:t>, P. &amp; </a:t>
            </a:r>
            <a:r>
              <a:rPr lang="en" sz="1000" dirty="0" err="1"/>
              <a:t>Chatpinyakoop</a:t>
            </a:r>
            <a:r>
              <a:rPr lang="en" sz="1000" dirty="0"/>
              <a:t>, P. (2019) 'Leading educational change: The role of school leadership in implementing educational reforms in Thailand', Educational Management Administration &amp; Leadership, 47(3), pp. 445-466. https://</a:t>
            </a:r>
            <a:r>
              <a:rPr lang="en" sz="1000" dirty="0" err="1"/>
              <a:t>doi.org</a:t>
            </a:r>
            <a:r>
              <a:rPr lang="en" sz="1000" dirty="0"/>
              <a:t>/10.1177/1741143217751474.</a:t>
            </a:r>
            <a:endParaRPr lang="en-GB" sz="1000" dirty="0"/>
          </a:p>
          <a:p>
            <a:r>
              <a:rPr lang="en-GB" sz="1000" dirty="0"/>
              <a:t>Sustainable UCL (2019). </a:t>
            </a:r>
            <a:r>
              <a:rPr lang="en-GB" sz="1000" i="1" dirty="0"/>
              <a:t>Change possible: the strategy for a sustainable UCL 2019-2024</a:t>
            </a:r>
            <a:r>
              <a:rPr lang="en-GB" sz="1000" dirty="0"/>
              <a:t>. [online] Available at: https://</a:t>
            </a:r>
            <a:r>
              <a:rPr lang="en-GB" sz="1000" dirty="0" err="1"/>
              <a:t>www.ucl.ac.uk</a:t>
            </a:r>
            <a:r>
              <a:rPr lang="en-GB" sz="1000" dirty="0"/>
              <a:t>/sustainable/sites/sustainable/files/change_possible._the_strategy_for_a_sustainable_ucl_2019-2024.pdf [Accessed 20 Sep. 2024].</a:t>
            </a:r>
            <a:endParaRPr lang="es-CL" sz="1000" dirty="0"/>
          </a:p>
          <a:p>
            <a:r>
              <a:rPr lang="en-GB" sz="1000" dirty="0"/>
              <a:t>UCL (2021).</a:t>
            </a:r>
            <a:r>
              <a:rPr lang="en-GB" sz="1000" i="1" dirty="0"/>
              <a:t> New online global education course opens for teachers</a:t>
            </a:r>
            <a:r>
              <a:rPr lang="en-GB" sz="1000" dirty="0"/>
              <a:t>. [online] Available at: https://</a:t>
            </a:r>
            <a:r>
              <a:rPr lang="en-GB" sz="1000" dirty="0" err="1"/>
              <a:t>www.ucl.ac.uk</a:t>
            </a:r>
            <a:r>
              <a:rPr lang="en-GB" sz="1000" dirty="0"/>
              <a:t>/</a:t>
            </a:r>
            <a:r>
              <a:rPr lang="en-GB" sz="1000" dirty="0" err="1"/>
              <a:t>ioe</a:t>
            </a:r>
            <a:r>
              <a:rPr lang="en-GB" sz="1000" dirty="0"/>
              <a:t>/news/2021/mar/new-online-global-education-course-opens-teachers [Accessed 05 Nov. 2024].</a:t>
            </a:r>
            <a:endParaRPr lang="es-CL" sz="1000" dirty="0"/>
          </a:p>
          <a:p>
            <a:r>
              <a:rPr lang="en-GB" sz="1000" dirty="0"/>
              <a:t>UCL (2022). </a:t>
            </a:r>
            <a:r>
              <a:rPr lang="en-GB" sz="1000" i="1" dirty="0"/>
              <a:t>UCL Strategic Plan 2022-27</a:t>
            </a:r>
            <a:r>
              <a:rPr lang="en-GB" sz="1000" dirty="0"/>
              <a:t>. [online] Available at: https://</a:t>
            </a:r>
            <a:r>
              <a:rPr lang="en-GB" sz="1000" dirty="0" err="1"/>
              <a:t>www.ucl.ac.uk</a:t>
            </a:r>
            <a:r>
              <a:rPr lang="en-GB" sz="1000" dirty="0"/>
              <a:t>/strategic-plan-2022-27 [Accessed 20 Sep. 2024].</a:t>
            </a:r>
            <a:endParaRPr lang="es-CL" sz="1000" dirty="0"/>
          </a:p>
          <a:p>
            <a:r>
              <a:rPr lang="en-GB" sz="1000" dirty="0"/>
              <a:t>UCL (2023a). </a:t>
            </a:r>
            <a:r>
              <a:rPr lang="en-GB" sz="1000" i="1" dirty="0"/>
              <a:t>UCL Retains 1st Class People and Planet Award</a:t>
            </a:r>
            <a:r>
              <a:rPr lang="en-GB" sz="1000" dirty="0"/>
              <a:t>. [online] Available at:  https://</a:t>
            </a:r>
            <a:r>
              <a:rPr lang="en-GB" sz="1000" dirty="0" err="1"/>
              <a:t>www.ucl.ac.uk</a:t>
            </a:r>
            <a:r>
              <a:rPr lang="en-GB" sz="1000" dirty="0"/>
              <a:t>/sustainable/news/2023/</a:t>
            </a:r>
            <a:r>
              <a:rPr lang="en-GB" sz="1000" dirty="0" err="1"/>
              <a:t>dec</a:t>
            </a:r>
            <a:r>
              <a:rPr lang="en-GB" sz="1000" dirty="0"/>
              <a:t>/ucl-retains-1st-class-people-and-planet-award [Accessed 09 Oct. 2024].</a:t>
            </a:r>
            <a:endParaRPr lang="es-CL" sz="1000" dirty="0"/>
          </a:p>
          <a:p>
            <a:r>
              <a:rPr lang="en-GB" sz="1000" dirty="0"/>
              <a:t>UCL (2024a). </a:t>
            </a:r>
            <a:r>
              <a:rPr lang="en-GB" sz="1000" i="1" dirty="0"/>
              <a:t>UCL SDGs Report 2022-23</a:t>
            </a:r>
            <a:r>
              <a:rPr lang="en-GB" sz="1000" dirty="0"/>
              <a:t>. [online] Sustainable Development Goals. Available at: https://</a:t>
            </a:r>
            <a:r>
              <a:rPr lang="en-GB" sz="1000" dirty="0" err="1"/>
              <a:t>www.ucl.ac.uk</a:t>
            </a:r>
            <a:r>
              <a:rPr lang="en-GB" sz="1000" dirty="0"/>
              <a:t>/sustainable-development-goals/about-</a:t>
            </a:r>
            <a:r>
              <a:rPr lang="en-GB" sz="1000" dirty="0" err="1"/>
              <a:t>ucl</a:t>
            </a:r>
            <a:r>
              <a:rPr lang="en-GB" sz="1000" dirty="0"/>
              <a:t>-</a:t>
            </a:r>
            <a:r>
              <a:rPr lang="en-GB" sz="1000" dirty="0" err="1"/>
              <a:t>sdg</a:t>
            </a:r>
            <a:r>
              <a:rPr lang="en-GB" sz="1000" dirty="0"/>
              <a:t>-initiative/ucl-sdgs-report-2022-23 [Accessed 23 Sep. 2024].</a:t>
            </a:r>
            <a:endParaRPr lang="es-CL" sz="1000" dirty="0"/>
          </a:p>
          <a:p>
            <a:r>
              <a:rPr lang="en-GB" sz="1000" dirty="0"/>
              <a:t>UCL (2024b). </a:t>
            </a:r>
            <a:r>
              <a:rPr lang="en-GB" sz="1000" i="1" dirty="0"/>
              <a:t>UCL retains top global ranking for education and architecture &amp; built environment</a:t>
            </a:r>
            <a:r>
              <a:rPr lang="en-GB" sz="1000" dirty="0"/>
              <a:t>. [online] Sustainable Development Goals. Available at: https://</a:t>
            </a:r>
            <a:r>
              <a:rPr lang="en-GB" sz="1000" dirty="0" err="1"/>
              <a:t>www.ucl.ac.uk</a:t>
            </a:r>
            <a:r>
              <a:rPr lang="en-GB" sz="1000" dirty="0"/>
              <a:t>/news/2024/</a:t>
            </a:r>
            <a:r>
              <a:rPr lang="en-GB" sz="1000" dirty="0" err="1"/>
              <a:t>apr</a:t>
            </a:r>
            <a:r>
              <a:rPr lang="en-GB" sz="1000" dirty="0"/>
              <a:t>/ucl-retains-top-global-ranking-education-and-architecture-built-environment [Accessed 09 Oct. 2024].</a:t>
            </a:r>
            <a:endParaRPr lang="es-CL" sz="1000" dirty="0"/>
          </a:p>
          <a:p>
            <a:r>
              <a:rPr lang="en-GB" sz="1000" dirty="0"/>
              <a:t>UCL (2024c).</a:t>
            </a:r>
            <a:r>
              <a:rPr lang="en-GB" sz="1000" i="1" dirty="0"/>
              <a:t> Educating for Sustainable Development in Schools and Universities</a:t>
            </a:r>
            <a:r>
              <a:rPr lang="en-GB" sz="1000" dirty="0"/>
              <a:t>. [online] Available at:  https://</a:t>
            </a:r>
            <a:r>
              <a:rPr lang="en-GB" sz="1000" dirty="0" err="1"/>
              <a:t>www.ucl.ac.uk</a:t>
            </a:r>
            <a:r>
              <a:rPr lang="en-GB" sz="1000" dirty="0"/>
              <a:t>/short-courses/search-courses/educating-sustainable-development-schools-and-universities [Accessed 05 Nov. 2024].</a:t>
            </a:r>
            <a:endParaRPr lang="es-CL" sz="1000" dirty="0"/>
          </a:p>
          <a:p>
            <a:r>
              <a:rPr lang="en-GB" sz="1000" dirty="0"/>
              <a:t>UCL (no date a). </a:t>
            </a:r>
            <a:r>
              <a:rPr lang="en-GB" sz="1000" i="1" dirty="0"/>
              <a:t>What UCL does</a:t>
            </a:r>
            <a:r>
              <a:rPr lang="en-GB" sz="1000" dirty="0"/>
              <a:t>. [online] About UCL. Available at: https://</a:t>
            </a:r>
            <a:r>
              <a:rPr lang="en-GB" sz="1000" dirty="0" err="1"/>
              <a:t>www.ucl.ac.uk</a:t>
            </a:r>
            <a:r>
              <a:rPr lang="en-GB" sz="1000" dirty="0"/>
              <a:t>/about/what [Accessed 20 Sep. 2024].</a:t>
            </a:r>
            <a:endParaRPr lang="es-CL" sz="1000" dirty="0"/>
          </a:p>
          <a:p>
            <a:r>
              <a:rPr lang="en-GB" sz="1000" dirty="0"/>
              <a:t>UCL (no date b). </a:t>
            </a:r>
            <a:r>
              <a:rPr lang="en-GB" sz="1000" i="1" dirty="0"/>
              <a:t>Grand Challenges</a:t>
            </a:r>
            <a:r>
              <a:rPr lang="en-GB" sz="1000" dirty="0"/>
              <a:t>. [online] Available at: https://</a:t>
            </a:r>
            <a:r>
              <a:rPr lang="en-GB" sz="1000" dirty="0" err="1"/>
              <a:t>www.ucl.ac.uk</a:t>
            </a:r>
            <a:r>
              <a:rPr lang="en-GB" sz="1000" dirty="0"/>
              <a:t>/grand-challenges/about-us [Accessed 20 Sep. 2024].</a:t>
            </a:r>
            <a:endParaRPr lang="es-CL" sz="1000" dirty="0"/>
          </a:p>
          <a:p>
            <a:r>
              <a:rPr lang="en-GB" sz="1000" dirty="0"/>
              <a:t>UCL (no date c). </a:t>
            </a:r>
            <a:r>
              <a:rPr lang="en-GB" sz="1000" i="1" dirty="0"/>
              <a:t>UCL Grand Challenges &amp; the SDGs</a:t>
            </a:r>
            <a:r>
              <a:rPr lang="en-GB" sz="1000" dirty="0"/>
              <a:t>. [online] Available at: https://</a:t>
            </a:r>
            <a:r>
              <a:rPr lang="en-GB" sz="1000" dirty="0" err="1"/>
              <a:t>www.ucl.ac.uk</a:t>
            </a:r>
            <a:r>
              <a:rPr lang="en-GB" sz="1000" dirty="0"/>
              <a:t>/grand-challenges/impacts-and-outputs/</a:t>
            </a:r>
            <a:r>
              <a:rPr lang="en-GB" sz="1000" dirty="0" err="1"/>
              <a:t>ucl</a:t>
            </a:r>
            <a:r>
              <a:rPr lang="en-GB" sz="1000" dirty="0"/>
              <a:t>-grand-challenges-</a:t>
            </a:r>
            <a:r>
              <a:rPr lang="en-GB" sz="1000" dirty="0" err="1"/>
              <a:t>sdgs</a:t>
            </a:r>
            <a:r>
              <a:rPr lang="en-GB" sz="1000" dirty="0"/>
              <a:t> [Accessed 20 Sep. 2024].</a:t>
            </a:r>
            <a:endParaRPr lang="es-CL" sz="1000" dirty="0"/>
          </a:p>
          <a:p>
            <a:r>
              <a:rPr lang="en-GB" sz="1000" dirty="0"/>
              <a:t>UCL (no date d). </a:t>
            </a:r>
            <a:r>
              <a:rPr lang="en-GB" sz="1000" i="1" dirty="0"/>
              <a:t>How UCL is supporting the UN Sustainable Development Goals (SDGs)</a:t>
            </a:r>
            <a:r>
              <a:rPr lang="en-GB" sz="1000" dirty="0"/>
              <a:t>. [online] Available at: https://</a:t>
            </a:r>
            <a:r>
              <a:rPr lang="en-GB" sz="1000" dirty="0" err="1"/>
              <a:t>www.ucl.ac.uk</a:t>
            </a:r>
            <a:r>
              <a:rPr lang="en-GB" sz="1000" dirty="0"/>
              <a:t>/sustainable-development-goals [Accessed 20 Sep. 2024].</a:t>
            </a:r>
            <a:endParaRPr lang="es-CL" sz="1000" dirty="0"/>
          </a:p>
          <a:p>
            <a:r>
              <a:rPr lang="en-GB" sz="1000" dirty="0"/>
              <a:t>UCL (no date e). </a:t>
            </a:r>
            <a:r>
              <a:rPr lang="en-GB" sz="1000" i="1" dirty="0"/>
              <a:t>About the UCL SDGs Initiative</a:t>
            </a:r>
            <a:r>
              <a:rPr lang="en-GB" sz="1000" dirty="0"/>
              <a:t>. [online] Available at: https://</a:t>
            </a:r>
            <a:r>
              <a:rPr lang="en-GB" sz="1000" dirty="0" err="1"/>
              <a:t>www.ucl.ac.uk</a:t>
            </a:r>
            <a:r>
              <a:rPr lang="en-GB" sz="1000" dirty="0"/>
              <a:t>/sustainable-development-goals/about-</a:t>
            </a:r>
            <a:r>
              <a:rPr lang="en-GB" sz="1000" dirty="0" err="1"/>
              <a:t>ucl</a:t>
            </a:r>
            <a:r>
              <a:rPr lang="en-GB" sz="1000" dirty="0"/>
              <a:t>-</a:t>
            </a:r>
            <a:r>
              <a:rPr lang="en-GB" sz="1000" dirty="0" err="1"/>
              <a:t>sdgs</a:t>
            </a:r>
            <a:r>
              <a:rPr lang="en-GB" sz="1000" dirty="0"/>
              <a:t>-initiative [Accessed 23 Sep. 2024].</a:t>
            </a:r>
            <a:endParaRPr lang="es-CL" sz="1000" dirty="0"/>
          </a:p>
          <a:p>
            <a:r>
              <a:rPr lang="en-GB" sz="1000" dirty="0"/>
              <a:t>UCL (no date f). </a:t>
            </a:r>
            <a:r>
              <a:rPr lang="en-GB" sz="1000" i="1" dirty="0"/>
              <a:t>UCL Climate Hub: a community for change</a:t>
            </a:r>
            <a:r>
              <a:rPr lang="en-GB" sz="1000" dirty="0"/>
              <a:t>. [online] Available at: https://</a:t>
            </a:r>
            <a:r>
              <a:rPr lang="en-GB" sz="1000" dirty="0" err="1"/>
              <a:t>www.ucl.ac.uk</a:t>
            </a:r>
            <a:r>
              <a:rPr lang="en-GB" sz="1000" dirty="0"/>
              <a:t>/climate-change [Accessed 23 Sep. 2024].</a:t>
            </a:r>
            <a:endParaRPr lang="es-CL" sz="1000" dirty="0"/>
          </a:p>
          <a:p>
            <a:r>
              <a:rPr lang="en-GB" sz="1000" dirty="0"/>
              <a:t>UCL (no date g). </a:t>
            </a:r>
            <a:r>
              <a:rPr lang="en-GB" sz="1000" i="1" dirty="0"/>
              <a:t>Generation One</a:t>
            </a:r>
            <a:r>
              <a:rPr lang="en-GB" sz="1000" dirty="0"/>
              <a:t>. [online] Available at: https://</a:t>
            </a:r>
            <a:r>
              <a:rPr lang="en-GB" sz="1000" dirty="0" err="1"/>
              <a:t>www.ucl.ac.uk</a:t>
            </a:r>
            <a:r>
              <a:rPr lang="en-GB" sz="1000" dirty="0"/>
              <a:t>/climate-change/generation-one [Accessed 23 Sep. 2024].</a:t>
            </a:r>
            <a:endParaRPr lang="es-CL" sz="1000" dirty="0"/>
          </a:p>
          <a:p>
            <a:r>
              <a:rPr lang="en-GB" sz="1000" dirty="0"/>
              <a:t>UCL (no date h). </a:t>
            </a:r>
            <a:r>
              <a:rPr lang="en-GB" sz="1000" i="1" dirty="0"/>
              <a:t>Generation One: The Climate Podcast</a:t>
            </a:r>
            <a:r>
              <a:rPr lang="en-GB" sz="1000" dirty="0"/>
              <a:t>. [online] Available at: https://</a:t>
            </a:r>
            <a:r>
              <a:rPr lang="en-GB" sz="1000" dirty="0" err="1"/>
              <a:t>www.ucl.ac.uk</a:t>
            </a:r>
            <a:r>
              <a:rPr lang="en-GB" sz="1000" dirty="0"/>
              <a:t>/climate-change/podcasts-videos/generation-one-climate-podcast [Accessed 23 Sep. 2024].</a:t>
            </a:r>
            <a:endParaRPr lang="es-CL" sz="1000" dirty="0"/>
          </a:p>
          <a:p>
            <a:r>
              <a:rPr lang="en-GB" sz="1000" dirty="0"/>
              <a:t>UCL (no date </a:t>
            </a:r>
            <a:r>
              <a:rPr lang="en-GB" sz="1000" dirty="0" err="1"/>
              <a:t>i</a:t>
            </a:r>
            <a:r>
              <a:rPr lang="en-GB" sz="1000" dirty="0"/>
              <a:t>). </a:t>
            </a:r>
            <a:r>
              <a:rPr lang="en-GB" sz="1000" i="1" dirty="0"/>
              <a:t>Meet our senior team</a:t>
            </a:r>
            <a:r>
              <a:rPr lang="en-GB" sz="1000" dirty="0"/>
              <a:t>. [online] Available at: https://</a:t>
            </a:r>
            <a:r>
              <a:rPr lang="en-GB" sz="1000" dirty="0" err="1"/>
              <a:t>www.ucl.ac.uk</a:t>
            </a:r>
            <a:r>
              <a:rPr lang="en-GB" sz="1000" dirty="0"/>
              <a:t>/</a:t>
            </a:r>
            <a:r>
              <a:rPr lang="en-GB" sz="1000" dirty="0" err="1"/>
              <a:t>ioe</a:t>
            </a:r>
            <a:r>
              <a:rPr lang="en-GB" sz="1000" dirty="0"/>
              <a:t>/about-</a:t>
            </a:r>
            <a:r>
              <a:rPr lang="en-GB" sz="1000" dirty="0" err="1"/>
              <a:t>ioe</a:t>
            </a:r>
            <a:r>
              <a:rPr lang="en-GB" sz="1000" dirty="0"/>
              <a:t>/meet-our-senior-team [Accessed 23 Sep. 2024].</a:t>
            </a:r>
            <a:endParaRPr lang="es-CL" sz="1000" dirty="0"/>
          </a:p>
          <a:p>
            <a:r>
              <a:rPr lang="en-GB" sz="1000" dirty="0"/>
              <a:t>UCL (no date j). </a:t>
            </a:r>
            <a:r>
              <a:rPr lang="en-GB" sz="1000" i="1" dirty="0"/>
              <a:t>UCL Centre for Climate Change and Sustainability Education</a:t>
            </a:r>
            <a:r>
              <a:rPr lang="en-GB" sz="1000" dirty="0"/>
              <a:t>. [online] Available at: https://</a:t>
            </a:r>
            <a:r>
              <a:rPr lang="en-GB" sz="1000" dirty="0" err="1"/>
              <a:t>www.ucl.ac.uk</a:t>
            </a:r>
            <a:r>
              <a:rPr lang="en-GB" sz="1000" dirty="0"/>
              <a:t>/</a:t>
            </a:r>
            <a:r>
              <a:rPr lang="en-GB" sz="1000" dirty="0" err="1"/>
              <a:t>ioe</a:t>
            </a:r>
            <a:r>
              <a:rPr lang="en-GB" sz="1000" dirty="0"/>
              <a:t>/departments-and-centres/centres/</a:t>
            </a:r>
            <a:r>
              <a:rPr lang="en-GB" sz="1000" dirty="0" err="1"/>
              <a:t>ucl</a:t>
            </a:r>
            <a:r>
              <a:rPr lang="en-GB" sz="1000" dirty="0"/>
              <a:t>-centre-climate-change-and-sustainability-education [Accessed 23 Sep. 2024].</a:t>
            </a:r>
            <a:endParaRPr lang="es-CL" sz="1000" dirty="0"/>
          </a:p>
          <a:p>
            <a:r>
              <a:rPr lang="en-GB" sz="1000" dirty="0"/>
              <a:t>UCL (no date k). </a:t>
            </a:r>
            <a:r>
              <a:rPr lang="en-GB" sz="1000" i="1" dirty="0"/>
              <a:t>Development Education Research Centre</a:t>
            </a:r>
            <a:r>
              <a:rPr lang="en-GB" sz="1000" dirty="0"/>
              <a:t>. [online] Available at: https://</a:t>
            </a:r>
            <a:r>
              <a:rPr lang="en-GB" sz="1000" dirty="0" err="1"/>
              <a:t>www.ucl.ac.uk</a:t>
            </a:r>
            <a:r>
              <a:rPr lang="en-GB" sz="1000" dirty="0"/>
              <a:t>/</a:t>
            </a:r>
            <a:r>
              <a:rPr lang="en-GB" sz="1000" dirty="0" err="1"/>
              <a:t>ioe</a:t>
            </a:r>
            <a:r>
              <a:rPr lang="en-GB" sz="1000" dirty="0"/>
              <a:t>/departments-and-centres/centres/development-education-research-centre [Accessed 23 Sep. 2024].</a:t>
            </a:r>
            <a:endParaRPr lang="es-CL" sz="1000" dirty="0"/>
          </a:p>
          <a:p>
            <a:r>
              <a:rPr lang="en-GB" sz="1000" dirty="0"/>
              <a:t>UCL (no date l). </a:t>
            </a:r>
            <a:r>
              <a:rPr lang="en-GB" sz="1000" i="1" dirty="0"/>
              <a:t>Climate, Learning and Environment Academic Network (CLEAN)</a:t>
            </a:r>
            <a:r>
              <a:rPr lang="en-GB" sz="1000" dirty="0"/>
              <a:t>. [online] Available at: https://</a:t>
            </a:r>
            <a:r>
              <a:rPr lang="en-GB" sz="1000" dirty="0" err="1"/>
              <a:t>www.ucl.ac.uk</a:t>
            </a:r>
            <a:r>
              <a:rPr lang="en-GB" sz="1000" dirty="0"/>
              <a:t>/</a:t>
            </a:r>
            <a:r>
              <a:rPr lang="en-GB" sz="1000" dirty="0" err="1"/>
              <a:t>ioe</a:t>
            </a:r>
            <a:r>
              <a:rPr lang="en-GB" sz="1000" dirty="0"/>
              <a:t>/departments-and-centres/departments/social-research-institute/research/climate-learning-and-environment-academic-network-clean [Accessed 23 Sep. 2024].</a:t>
            </a:r>
            <a:endParaRPr lang="es-CL" sz="1000" dirty="0"/>
          </a:p>
          <a:p>
            <a:r>
              <a:rPr lang="en-GB" sz="1000" dirty="0"/>
              <a:t>UCL (no date l).</a:t>
            </a:r>
            <a:r>
              <a:rPr lang="en-GB" sz="1000" i="1" dirty="0"/>
              <a:t> Guiding policy to help meet the SDGs</a:t>
            </a:r>
            <a:r>
              <a:rPr lang="en-GB" sz="1000" dirty="0"/>
              <a:t>. [online] Available at: https://</a:t>
            </a:r>
            <a:r>
              <a:rPr lang="en-GB" sz="1000" dirty="0" err="1"/>
              <a:t>www.ucl.ac.uk</a:t>
            </a:r>
            <a:r>
              <a:rPr lang="en-GB" sz="1000" dirty="0"/>
              <a:t>/</a:t>
            </a:r>
            <a:r>
              <a:rPr lang="en-GB" sz="1000" dirty="0" err="1"/>
              <a:t>ioe</a:t>
            </a:r>
            <a:r>
              <a:rPr lang="en-GB" sz="1000" dirty="0"/>
              <a:t>/case-studies/2022/</a:t>
            </a:r>
            <a:r>
              <a:rPr lang="en-GB" sz="1000" dirty="0" err="1"/>
              <a:t>sep</a:t>
            </a:r>
            <a:r>
              <a:rPr lang="en-GB" sz="1000" dirty="0"/>
              <a:t>/guiding-policy-help-meet-</a:t>
            </a:r>
            <a:r>
              <a:rPr lang="en-GB" sz="1000" dirty="0" err="1"/>
              <a:t>sdgs</a:t>
            </a:r>
            <a:r>
              <a:rPr lang="en-GB" sz="1000" dirty="0"/>
              <a:t> [Accessed 23 Sep. 2024].</a:t>
            </a:r>
            <a:endParaRPr lang="es-CL" sz="1000" dirty="0"/>
          </a:p>
          <a:p>
            <a:r>
              <a:rPr lang="en-GB" sz="1000" dirty="0"/>
              <a:t>UCL (no date m).</a:t>
            </a:r>
            <a:r>
              <a:rPr lang="en-GB" sz="1000" i="1" dirty="0"/>
              <a:t> Campaigns</a:t>
            </a:r>
            <a:r>
              <a:rPr lang="en-GB" sz="1000" dirty="0"/>
              <a:t>. [online] Available at: https://</a:t>
            </a:r>
            <a:r>
              <a:rPr lang="en-GB" sz="1000" dirty="0" err="1"/>
              <a:t>www.ucl.ac.uk</a:t>
            </a:r>
            <a:r>
              <a:rPr lang="en-GB" sz="1000" dirty="0"/>
              <a:t>/sustainable/what-</a:t>
            </a:r>
            <a:r>
              <a:rPr lang="en-GB" sz="1000" dirty="0" err="1"/>
              <a:t>ucl</a:t>
            </a:r>
            <a:r>
              <a:rPr lang="en-GB" sz="1000" dirty="0"/>
              <a:t>-does/campaigns [Accessed 04 Oct. 2024].</a:t>
            </a:r>
            <a:endParaRPr lang="es-CL" sz="1000" dirty="0"/>
          </a:p>
          <a:p>
            <a:r>
              <a:rPr lang="en-GB" sz="1000" dirty="0"/>
              <a:t>UCL (no date n).</a:t>
            </a:r>
            <a:r>
              <a:rPr lang="en-GB" sz="1000" i="1" dirty="0"/>
              <a:t> Wild Bloomsbury</a:t>
            </a:r>
            <a:r>
              <a:rPr lang="en-GB" sz="1000" dirty="0"/>
              <a:t>. [online] Available at: https://</a:t>
            </a:r>
            <a:r>
              <a:rPr lang="en-GB" sz="1000" dirty="0" err="1"/>
              <a:t>www.ucl.ac.uk</a:t>
            </a:r>
            <a:r>
              <a:rPr lang="en-GB" sz="1000" dirty="0"/>
              <a:t>/sustainable/what-</a:t>
            </a:r>
            <a:r>
              <a:rPr lang="en-GB" sz="1000" dirty="0" err="1"/>
              <a:t>ucl</a:t>
            </a:r>
            <a:r>
              <a:rPr lang="en-GB" sz="1000" dirty="0"/>
              <a:t>-does/sustainable-campaigns/wild-</a:t>
            </a:r>
            <a:r>
              <a:rPr lang="en-GB" sz="1000" dirty="0" err="1"/>
              <a:t>bloomsbury</a:t>
            </a:r>
            <a:r>
              <a:rPr lang="en-GB" sz="1000" dirty="0"/>
              <a:t> [Accessed 04 Oct. 2024].</a:t>
            </a:r>
            <a:endParaRPr lang="es-CL" sz="1000" dirty="0"/>
          </a:p>
          <a:p>
            <a:r>
              <a:rPr lang="en-GB" sz="1000" dirty="0"/>
              <a:t>UCL (no date o).</a:t>
            </a:r>
            <a:r>
              <a:rPr lang="en-GB" sz="1000" i="1" dirty="0"/>
              <a:t> Rankings</a:t>
            </a:r>
            <a:r>
              <a:rPr lang="en-GB" sz="1000" dirty="0"/>
              <a:t>. [online] Available at: https://</a:t>
            </a:r>
            <a:r>
              <a:rPr lang="en-GB" sz="1000" dirty="0" err="1"/>
              <a:t>www.ucl.ac.uk</a:t>
            </a:r>
            <a:r>
              <a:rPr lang="en-GB" sz="1000" dirty="0"/>
              <a:t>/about/why/rankings [Accessed 08 Oct. 2024].</a:t>
            </a:r>
            <a:endParaRPr lang="es-CL" sz="1000" dirty="0"/>
          </a:p>
          <a:p>
            <a:r>
              <a:rPr lang="en-GB" sz="1000" dirty="0"/>
              <a:t>UCL (no date p).</a:t>
            </a:r>
            <a:r>
              <a:rPr lang="en-GB" sz="1000" i="1" dirty="0"/>
              <a:t> Sustainable Education</a:t>
            </a:r>
            <a:r>
              <a:rPr lang="en-GB" sz="1000" dirty="0"/>
              <a:t>. [online] Available at: https://</a:t>
            </a:r>
            <a:r>
              <a:rPr lang="en-GB" sz="1000" dirty="0" err="1"/>
              <a:t>www.ucl.ac.uk</a:t>
            </a:r>
            <a:r>
              <a:rPr lang="en-GB" sz="1000" dirty="0"/>
              <a:t>/sustainable/what-</a:t>
            </a:r>
            <a:r>
              <a:rPr lang="en-GB" sz="1000" dirty="0" err="1"/>
              <a:t>ucl</a:t>
            </a:r>
            <a:r>
              <a:rPr lang="en-GB" sz="1000" dirty="0"/>
              <a:t>-does/sustainable-education [Accessed 09 Oct. 2024].</a:t>
            </a:r>
            <a:endParaRPr lang="es-CL" sz="1000" dirty="0"/>
          </a:p>
          <a:p>
            <a:r>
              <a:rPr lang="en-GB" sz="1000" dirty="0"/>
              <a:t>UCL (no date q).</a:t>
            </a:r>
            <a:r>
              <a:rPr lang="en-GB" sz="1000" i="1" dirty="0"/>
              <a:t> Sustainable Education Network</a:t>
            </a:r>
            <a:r>
              <a:rPr lang="en-GB" sz="1000" dirty="0"/>
              <a:t>. [online] Available at: https://</a:t>
            </a:r>
            <a:r>
              <a:rPr lang="en-GB" sz="1000" dirty="0" err="1"/>
              <a:t>www.ucl.ac.uk</a:t>
            </a:r>
            <a:r>
              <a:rPr lang="en-GB" sz="1000" dirty="0"/>
              <a:t>/sustainable/what-</a:t>
            </a:r>
            <a:r>
              <a:rPr lang="en-GB" sz="1000" dirty="0" err="1"/>
              <a:t>ucl</a:t>
            </a:r>
            <a:r>
              <a:rPr lang="en-GB" sz="1000" dirty="0"/>
              <a:t>-does/education/</a:t>
            </a:r>
            <a:r>
              <a:rPr lang="en-GB" sz="1000" dirty="0" err="1"/>
              <a:t>ucl</a:t>
            </a:r>
            <a:r>
              <a:rPr lang="en-GB" sz="1000" dirty="0"/>
              <a:t>-sustainable-education-network [Accessed 09 Oct. 2024].</a:t>
            </a:r>
            <a:endParaRPr lang="es-CL" sz="1000" dirty="0"/>
          </a:p>
          <a:p>
            <a:r>
              <a:rPr lang="en-GB" sz="1000" dirty="0"/>
              <a:t>UCL (no date r).</a:t>
            </a:r>
            <a:r>
              <a:rPr lang="en-GB" sz="1000" i="1" dirty="0"/>
              <a:t> Explore the UCL community</a:t>
            </a:r>
            <a:r>
              <a:rPr lang="en-GB" sz="1000" dirty="0"/>
              <a:t>. [online] Available at: https://</a:t>
            </a:r>
            <a:r>
              <a:rPr lang="en-GB" sz="1000" dirty="0" err="1"/>
              <a:t>profiles.ucl.ac.uk</a:t>
            </a:r>
            <a:r>
              <a:rPr lang="en-GB" sz="1000" dirty="0"/>
              <a:t>/ [Accessed 05 Nov. 2024].</a:t>
            </a:r>
          </a:p>
          <a:p>
            <a:r>
              <a:rPr lang="en" sz="1000" dirty="0"/>
              <a:t>Wu, Z. &amp; Shen, L. (2016) 'A critical review of sustainable development in higher education', International Journal of Sustainability in Higher Education, 17(3), pp. 302-317. https://</a:t>
            </a:r>
            <a:r>
              <a:rPr lang="en" sz="1000" dirty="0" err="1"/>
              <a:t>doi.org</a:t>
            </a:r>
            <a:r>
              <a:rPr lang="en" sz="1000" dirty="0"/>
              <a:t>/10.1108/IJSHE-04-2015-0096.</a:t>
            </a:r>
            <a:endParaRPr lang="es-CL" sz="1000" dirty="0"/>
          </a:p>
          <a:p>
            <a:endParaRPr lang="es-CL" sz="2000" dirty="0"/>
          </a:p>
          <a:p>
            <a:pPr lvl="0"/>
            <a:endParaRPr lang="es-CL" sz="2000" dirty="0"/>
          </a:p>
          <a:p>
            <a:pPr marL="0" indent="0">
              <a:buNone/>
            </a:pPr>
            <a:endParaRPr lang="es-CL" dirty="0"/>
          </a:p>
        </p:txBody>
      </p:sp>
    </p:spTree>
    <p:extLst>
      <p:ext uri="{BB962C8B-B14F-4D97-AF65-F5344CB8AC3E}">
        <p14:creationId xmlns:p14="http://schemas.microsoft.com/office/powerpoint/2010/main" val="192728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p:txBody>
          <a:bodyPr/>
          <a:lstStyle/>
          <a:p>
            <a:r>
              <a:rPr lang="en-GB" dirty="0"/>
              <a:t>Background</a:t>
            </a:r>
          </a:p>
        </p:txBody>
      </p:sp>
      <p:sp>
        <p:nvSpPr>
          <p:cNvPr id="5" name="Text Placeholder 4" descr="Text"/>
          <p:cNvSpPr>
            <a:spLocks noGrp="1"/>
          </p:cNvSpPr>
          <p:nvPr>
            <p:ph type="body" sz="quarter" idx="13"/>
          </p:nvPr>
        </p:nvSpPr>
        <p:spPr>
          <a:xfrm>
            <a:off x="360000" y="1978862"/>
            <a:ext cx="10439064" cy="3600000"/>
          </a:xfrm>
        </p:spPr>
        <p:txBody>
          <a:bodyPr/>
          <a:lstStyle/>
          <a:p>
            <a:r>
              <a:rPr lang="en-US" dirty="0"/>
              <a:t>In recent years, higher education institutions have increasingly engaged with the SDGs, integrating them into mission statements, sustainability initiatives, courses, research, community engagement, and campus operations (</a:t>
            </a:r>
            <a:r>
              <a:rPr lang="en-US" dirty="0" err="1"/>
              <a:t>Ceulemans</a:t>
            </a:r>
            <a:r>
              <a:rPr lang="en-US" dirty="0"/>
              <a:t> et al., 2015; </a:t>
            </a:r>
            <a:r>
              <a:rPr lang="en-US" dirty="0" err="1"/>
              <a:t>Chankseliani</a:t>
            </a:r>
            <a:r>
              <a:rPr lang="en-US" dirty="0"/>
              <a:t> &amp; McCowan, 2021; Cortese, 2003; </a:t>
            </a:r>
            <a:r>
              <a:rPr lang="en-US" dirty="0" err="1"/>
              <a:t>Hallinger</a:t>
            </a:r>
            <a:r>
              <a:rPr lang="en-US" dirty="0"/>
              <a:t> &amp; </a:t>
            </a:r>
            <a:r>
              <a:rPr lang="en-US" dirty="0" err="1"/>
              <a:t>Chatpinyakoop</a:t>
            </a:r>
            <a:r>
              <a:rPr lang="en-US" dirty="0"/>
              <a:t>, 2019; Wu &amp; Shen, 2016). </a:t>
            </a:r>
            <a:endParaRPr lang="es-CL" dirty="0"/>
          </a:p>
          <a:p>
            <a:r>
              <a:rPr lang="en-US" dirty="0"/>
              <a:t>However, the integration of sustainability in faculties of education, remains inconsistent. While some teacher education </a:t>
            </a:r>
            <a:r>
              <a:rPr lang="en-US" dirty="0" err="1"/>
              <a:t>programmes</a:t>
            </a:r>
            <a:r>
              <a:rPr lang="en-US" dirty="0"/>
              <a:t> address sustainability, these efforts are often fragmented, with limited cross-disciplinary collaboration or alignment with broader institutional strategies.</a:t>
            </a:r>
            <a:endParaRPr lang="es-CL" dirty="0"/>
          </a:p>
          <a:p>
            <a:endParaRPr lang="en-GB" dirty="0"/>
          </a:p>
        </p:txBody>
      </p:sp>
    </p:spTree>
    <p:extLst>
      <p:ext uri="{BB962C8B-B14F-4D97-AF65-F5344CB8AC3E}">
        <p14:creationId xmlns:p14="http://schemas.microsoft.com/office/powerpoint/2010/main" val="158457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p:txBody>
          <a:bodyPr/>
          <a:lstStyle/>
          <a:p>
            <a:r>
              <a:rPr lang="en-GB" dirty="0"/>
              <a:t>Research focus and question</a:t>
            </a:r>
          </a:p>
        </p:txBody>
      </p:sp>
      <p:sp>
        <p:nvSpPr>
          <p:cNvPr id="5" name="Text Placeholder 4" descr="Text"/>
          <p:cNvSpPr>
            <a:spLocks noGrp="1"/>
          </p:cNvSpPr>
          <p:nvPr>
            <p:ph type="body" sz="quarter" idx="13"/>
          </p:nvPr>
        </p:nvSpPr>
        <p:spPr/>
        <p:txBody>
          <a:bodyPr/>
          <a:lstStyle/>
          <a:p>
            <a:r>
              <a:rPr lang="en-GB" dirty="0"/>
              <a:t>The research project aimed to address this gap in the literature by providing a holistic assessment of the ways in which the SDGs manifest themselves in faculties of education. It poses the following main question:</a:t>
            </a:r>
            <a:endParaRPr lang="es-CL" dirty="0"/>
          </a:p>
          <a:p>
            <a:pPr marL="0" indent="0">
              <a:buNone/>
            </a:pPr>
            <a:endParaRPr lang="en-GB" i="1" dirty="0"/>
          </a:p>
          <a:p>
            <a:pPr marL="0" indent="0">
              <a:buNone/>
            </a:pPr>
            <a:r>
              <a:rPr lang="en-GB" i="1" dirty="0"/>
              <a:t>	How are the faculties of education of University College London, the 	University of São Paulo and the University of Toronto engaging with 	the Sustainable Development Goals? </a:t>
            </a:r>
            <a:endParaRPr lang="es-CL" dirty="0"/>
          </a:p>
          <a:p>
            <a:endParaRPr lang="en-GB" dirty="0"/>
          </a:p>
        </p:txBody>
      </p:sp>
    </p:spTree>
    <p:extLst>
      <p:ext uri="{BB962C8B-B14F-4D97-AF65-F5344CB8AC3E}">
        <p14:creationId xmlns:p14="http://schemas.microsoft.com/office/powerpoint/2010/main" val="396669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Heading"/>
          <p:cNvSpPr>
            <a:spLocks noGrp="1"/>
          </p:cNvSpPr>
          <p:nvPr>
            <p:ph type="title"/>
          </p:nvPr>
        </p:nvSpPr>
        <p:spPr/>
        <p:txBody>
          <a:bodyPr/>
          <a:lstStyle/>
          <a:p>
            <a:r>
              <a:rPr lang="en-GB" sz="3000" dirty="0"/>
              <a:t>Methods</a:t>
            </a:r>
          </a:p>
        </p:txBody>
      </p:sp>
      <p:sp>
        <p:nvSpPr>
          <p:cNvPr id="12" name="Text Placeholder 11" descr="Text"/>
          <p:cNvSpPr>
            <a:spLocks noGrp="1"/>
          </p:cNvSpPr>
          <p:nvPr>
            <p:ph type="body" sz="quarter" idx="13"/>
          </p:nvPr>
        </p:nvSpPr>
        <p:spPr>
          <a:xfrm>
            <a:off x="360000" y="1628999"/>
            <a:ext cx="5399088" cy="4629909"/>
          </a:xfrm>
        </p:spPr>
        <p:txBody>
          <a:bodyPr/>
          <a:lstStyle/>
          <a:p>
            <a:pPr marL="0" indent="0">
              <a:buNone/>
            </a:pPr>
            <a:r>
              <a:rPr lang="en-GB" sz="2000" dirty="0"/>
              <a:t>To further explore whether the Faculties of Education of </a:t>
            </a:r>
            <a:r>
              <a:rPr lang="en-GB" sz="2000" b="1" dirty="0"/>
              <a:t>University College of London, University of Toronto </a:t>
            </a:r>
            <a:r>
              <a:rPr lang="en-GB" sz="2000" dirty="0"/>
              <a:t>and</a:t>
            </a:r>
            <a:r>
              <a:rPr lang="en-GB" sz="2000" b="1" dirty="0"/>
              <a:t> University of São Paulo</a:t>
            </a:r>
            <a:r>
              <a:rPr lang="en-GB" sz="2000" dirty="0"/>
              <a:t> are embedding the SDGs in their curriculum and practices, each research team is working on a documentary analysis </a:t>
            </a:r>
            <a:r>
              <a:rPr lang="en-US" sz="2000" dirty="0"/>
              <a:t>to explore how each faculty is currently working with the SDGs, what strategies are being pursued and what challenges arise at institutional and faculty level.</a:t>
            </a:r>
            <a:endParaRPr lang="es-CL" sz="2000" dirty="0"/>
          </a:p>
          <a:p>
            <a:pPr marL="0" indent="0">
              <a:buNone/>
            </a:pPr>
            <a:endParaRPr lang="es-CL" sz="2000" dirty="0"/>
          </a:p>
          <a:p>
            <a:pPr marL="0" indent="0">
              <a:buNone/>
            </a:pPr>
            <a:r>
              <a:rPr lang="en-US" sz="2000" dirty="0"/>
              <a:t>While there are some specificities to each context, the three research teams are using a common framework in their data collection process, to enable subsequent comparative analysis of the evidence collected.</a:t>
            </a:r>
            <a:endParaRPr lang="es-CL" sz="2000" dirty="0"/>
          </a:p>
          <a:p>
            <a:pPr marL="0" indent="0">
              <a:buNone/>
            </a:pPr>
            <a:endParaRPr lang="es-CL" dirty="0"/>
          </a:p>
        </p:txBody>
      </p:sp>
      <p:sp>
        <p:nvSpPr>
          <p:cNvPr id="13" name="Text Placeholder 12" descr="Text"/>
          <p:cNvSpPr>
            <a:spLocks noGrp="1"/>
          </p:cNvSpPr>
          <p:nvPr>
            <p:ph type="body" sz="quarter" idx="15"/>
          </p:nvPr>
        </p:nvSpPr>
        <p:spPr>
          <a:xfrm>
            <a:off x="6286845" y="1629000"/>
            <a:ext cx="5399088" cy="4629910"/>
          </a:xfrm>
        </p:spPr>
        <p:txBody>
          <a:bodyPr/>
          <a:lstStyle/>
          <a:p>
            <a:pPr marL="0" indent="0">
              <a:buNone/>
            </a:pPr>
            <a:r>
              <a:rPr lang="en-US" sz="2000" dirty="0"/>
              <a:t>Data collection:</a:t>
            </a:r>
            <a:endParaRPr lang="es-CL" sz="2000" dirty="0"/>
          </a:p>
          <a:p>
            <a:pPr lvl="0"/>
            <a:r>
              <a:rPr lang="en-US" sz="2000" b="1" dirty="0"/>
              <a:t>Documentary analysis</a:t>
            </a:r>
            <a:endParaRPr lang="es-CL" sz="2000" b="1" dirty="0"/>
          </a:p>
          <a:p>
            <a:pPr lvl="0"/>
            <a:r>
              <a:rPr lang="en-US" sz="2000" b="1" dirty="0"/>
              <a:t>Staff and academics interviews</a:t>
            </a:r>
            <a:endParaRPr lang="es-CL" sz="2000" b="1" dirty="0"/>
          </a:p>
          <a:p>
            <a:pPr lvl="0"/>
            <a:r>
              <a:rPr lang="en-US" sz="2000" b="1" dirty="0"/>
              <a:t>Focus groups with students</a:t>
            </a:r>
            <a:endParaRPr lang="es-CL" sz="2000" b="1" dirty="0"/>
          </a:p>
          <a:p>
            <a:pPr marL="0" indent="0">
              <a:buNone/>
            </a:pPr>
            <a:endParaRPr lang="en-US" sz="2000" b="1" dirty="0"/>
          </a:p>
          <a:p>
            <a:pPr marL="0" indent="0">
              <a:buNone/>
            </a:pPr>
            <a:r>
              <a:rPr lang="en-US" sz="2000" dirty="0"/>
              <a:t>In IOE-UCL specifically, </a:t>
            </a:r>
            <a:r>
              <a:rPr lang="en-US" sz="2000" b="1" dirty="0"/>
              <a:t>9 interviews </a:t>
            </a:r>
            <a:r>
              <a:rPr lang="en-US" sz="2000" dirty="0"/>
              <a:t>have been conducted with IOE academics and staff. </a:t>
            </a:r>
          </a:p>
          <a:p>
            <a:pPr marL="0" indent="0">
              <a:buNone/>
            </a:pPr>
            <a:r>
              <a:rPr lang="en-US" sz="2000" dirty="0"/>
              <a:t>In addition, </a:t>
            </a:r>
            <a:r>
              <a:rPr lang="en-US" sz="2000" b="1" dirty="0"/>
              <a:t>3 focus groups </a:t>
            </a:r>
            <a:r>
              <a:rPr lang="en-US" sz="2000" dirty="0"/>
              <a:t>were made with 3-5 students each, gathering views from </a:t>
            </a:r>
            <a:r>
              <a:rPr lang="en-US" sz="2000" b="1" dirty="0"/>
              <a:t>undergraduate and postgraduate students</a:t>
            </a:r>
            <a:r>
              <a:rPr lang="en-US" sz="2000" dirty="0"/>
              <a:t>.</a:t>
            </a:r>
          </a:p>
          <a:p>
            <a:pPr marL="0" indent="0">
              <a:buNone/>
            </a:pPr>
            <a:endParaRPr lang="es-CL" sz="2000" dirty="0"/>
          </a:p>
          <a:p>
            <a:pPr marL="0" indent="0">
              <a:buNone/>
            </a:pPr>
            <a:r>
              <a:rPr lang="en-US" sz="2000" dirty="0"/>
              <a:t>A similar process, with a similar sample, was conducted in University of Toronto.</a:t>
            </a:r>
            <a:endParaRPr lang="es-CL" sz="2000" dirty="0"/>
          </a:p>
          <a:p>
            <a:endParaRPr lang="en-GB" dirty="0"/>
          </a:p>
        </p:txBody>
      </p:sp>
    </p:spTree>
    <p:extLst>
      <p:ext uri="{BB962C8B-B14F-4D97-AF65-F5344CB8AC3E}">
        <p14:creationId xmlns:p14="http://schemas.microsoft.com/office/powerpoint/2010/main" val="24282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IOE – University College London: </a:t>
            </a:r>
            <a:r>
              <a:rPr lang="en-GB" sz="3000" b="0" dirty="0"/>
              <a:t>Top-down strategies? </a:t>
            </a:r>
          </a:p>
        </p:txBody>
      </p:sp>
      <p:sp>
        <p:nvSpPr>
          <p:cNvPr id="5" name="Text Placeholder 4" descr="Text"/>
          <p:cNvSpPr>
            <a:spLocks noGrp="1"/>
          </p:cNvSpPr>
          <p:nvPr>
            <p:ph type="body" sz="quarter" idx="13"/>
          </p:nvPr>
        </p:nvSpPr>
        <p:spPr>
          <a:xfrm>
            <a:off x="360000" y="1287768"/>
            <a:ext cx="11590262" cy="1302467"/>
          </a:xfrm>
        </p:spPr>
        <p:txBody>
          <a:bodyPr/>
          <a:lstStyle/>
          <a:p>
            <a:pPr marL="0" indent="0">
              <a:buNone/>
            </a:pPr>
            <a:r>
              <a:rPr lang="en-US" sz="2000" dirty="0"/>
              <a:t>UCL is committed to addressing global challenges through education, research and innovation, aligning its work with its broader </a:t>
            </a:r>
            <a:r>
              <a:rPr lang="en-US" sz="2000" b="1" dirty="0"/>
              <a:t>Sustainable UCL strategy</a:t>
            </a:r>
            <a:r>
              <a:rPr lang="en-US" sz="2000" dirty="0"/>
              <a:t>, </a:t>
            </a:r>
            <a:r>
              <a:rPr lang="en" sz="2000" dirty="0"/>
              <a:t>which responds directly to the challenging times that we face and to the unique societal position that universities have in relation to these challenges, aiming for UCL to take a leadership role and demonstrating that change is possible</a:t>
            </a:r>
            <a:r>
              <a:rPr lang="en-US" sz="2000" dirty="0"/>
              <a:t>.</a:t>
            </a:r>
            <a:endParaRPr lang="es-CL" sz="2000" dirty="0"/>
          </a:p>
          <a:p>
            <a:pPr marL="0" indent="0">
              <a:buNone/>
            </a:pPr>
            <a:endParaRPr lang="en-GB" dirty="0"/>
          </a:p>
        </p:txBody>
      </p:sp>
      <p:sp>
        <p:nvSpPr>
          <p:cNvPr id="6" name="Text Placeholder 4" descr="Text">
            <a:extLst>
              <a:ext uri="{FF2B5EF4-FFF2-40B4-BE49-F238E27FC236}">
                <a16:creationId xmlns:a16="http://schemas.microsoft.com/office/drawing/2014/main" id="{7C3A7AE2-936A-154D-875C-416EE7AD25FF}"/>
              </a:ext>
            </a:extLst>
          </p:cNvPr>
          <p:cNvSpPr txBox="1">
            <a:spLocks/>
          </p:cNvSpPr>
          <p:nvPr/>
        </p:nvSpPr>
        <p:spPr bwMode="auto">
          <a:xfrm>
            <a:off x="310617" y="2895816"/>
            <a:ext cx="9296846" cy="188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Sustainable UCL</a:t>
            </a:r>
            <a:r>
              <a:rPr lang="en-US" sz="2000" dirty="0"/>
              <a:t> is a strategy that drives sustainability through initiatives like Positive Climate, The Loop, and Wild Bloomsbury, focusing on carbon reduction, waste, and biodiversity. It integrates sustainability into education and aims for net-zero carbon by 2030, supported by the Climate Hub and ESD Steering Group.</a:t>
            </a:r>
            <a:endParaRPr lang="en-GB" dirty="0"/>
          </a:p>
        </p:txBody>
      </p:sp>
      <p:pic>
        <p:nvPicPr>
          <p:cNvPr id="3" name="Imagen 2">
            <a:extLst>
              <a:ext uri="{FF2B5EF4-FFF2-40B4-BE49-F238E27FC236}">
                <a16:creationId xmlns:a16="http://schemas.microsoft.com/office/drawing/2014/main" id="{BB5119B9-E37E-1549-9E02-37CF92646D40}"/>
              </a:ext>
            </a:extLst>
          </p:cNvPr>
          <p:cNvPicPr>
            <a:picLocks noChangeAspect="1"/>
          </p:cNvPicPr>
          <p:nvPr/>
        </p:nvPicPr>
        <p:blipFill>
          <a:blip r:embed="rId2"/>
          <a:stretch>
            <a:fillRect/>
          </a:stretch>
        </p:blipFill>
        <p:spPr>
          <a:xfrm>
            <a:off x="9687384" y="2655768"/>
            <a:ext cx="1637717" cy="1637717"/>
          </a:xfrm>
          <a:prstGeom prst="rect">
            <a:avLst/>
          </a:prstGeom>
        </p:spPr>
      </p:pic>
      <p:pic>
        <p:nvPicPr>
          <p:cNvPr id="14" name="Imagen 13">
            <a:extLst>
              <a:ext uri="{FF2B5EF4-FFF2-40B4-BE49-F238E27FC236}">
                <a16:creationId xmlns:a16="http://schemas.microsoft.com/office/drawing/2014/main" id="{CB6A6B6F-44D2-9249-B394-435417FF90AE}"/>
              </a:ext>
            </a:extLst>
          </p:cNvPr>
          <p:cNvPicPr>
            <a:picLocks noChangeAspect="1"/>
          </p:cNvPicPr>
          <p:nvPr/>
        </p:nvPicPr>
        <p:blipFill rotWithShape="1">
          <a:blip r:embed="rId3"/>
          <a:srcRect t="26665" b="28362"/>
          <a:stretch/>
        </p:blipFill>
        <p:spPr>
          <a:xfrm>
            <a:off x="8524858" y="4433940"/>
            <a:ext cx="3667142" cy="1030765"/>
          </a:xfrm>
          <a:prstGeom prst="rect">
            <a:avLst/>
          </a:prstGeom>
        </p:spPr>
      </p:pic>
      <p:sp>
        <p:nvSpPr>
          <p:cNvPr id="18" name="Rectángulo 17">
            <a:extLst>
              <a:ext uri="{FF2B5EF4-FFF2-40B4-BE49-F238E27FC236}">
                <a16:creationId xmlns:a16="http://schemas.microsoft.com/office/drawing/2014/main" id="{9EA7607C-BF48-CF47-A01B-95508A6BAAF5}"/>
              </a:ext>
            </a:extLst>
          </p:cNvPr>
          <p:cNvSpPr/>
          <p:nvPr/>
        </p:nvSpPr>
        <p:spPr>
          <a:xfrm>
            <a:off x="10392815" y="5735131"/>
            <a:ext cx="1788773" cy="707886"/>
          </a:xfrm>
          <a:prstGeom prst="rect">
            <a:avLst/>
          </a:prstGeom>
        </p:spPr>
        <p:txBody>
          <a:bodyPr wrap="square">
            <a:spAutoFit/>
          </a:bodyPr>
          <a:lstStyle/>
          <a:p>
            <a:pPr marL="171450" indent="-171450">
              <a:buFont typeface="Arial" panose="020B0604020202020204" pitchFamily="34" charset="0"/>
              <a:buChar char="•"/>
            </a:pPr>
            <a:r>
              <a:rPr lang="en" sz="1000" dirty="0"/>
              <a:t>Justice &amp; Equality</a:t>
            </a:r>
          </a:p>
          <a:p>
            <a:pPr marL="171450" indent="-171450">
              <a:buFont typeface="Arial" panose="020B0604020202020204" pitchFamily="34" charset="0"/>
              <a:buChar char="•"/>
            </a:pPr>
            <a:r>
              <a:rPr lang="en" sz="1000" dirty="0"/>
              <a:t>Cultural Understanding</a:t>
            </a:r>
          </a:p>
          <a:p>
            <a:pPr marL="171450" indent="-171450">
              <a:buFont typeface="Arial" panose="020B0604020202020204" pitchFamily="34" charset="0"/>
              <a:buChar char="•"/>
            </a:pPr>
            <a:r>
              <a:rPr lang="en" sz="1000" dirty="0"/>
              <a:t>Transformative Technology</a:t>
            </a:r>
          </a:p>
        </p:txBody>
      </p:sp>
      <p:sp>
        <p:nvSpPr>
          <p:cNvPr id="19" name="Rectángulo 18">
            <a:extLst>
              <a:ext uri="{FF2B5EF4-FFF2-40B4-BE49-F238E27FC236}">
                <a16:creationId xmlns:a16="http://schemas.microsoft.com/office/drawing/2014/main" id="{7FD23534-105B-4343-94F0-A53312D82EDF}"/>
              </a:ext>
            </a:extLst>
          </p:cNvPr>
          <p:cNvSpPr/>
          <p:nvPr/>
        </p:nvSpPr>
        <p:spPr>
          <a:xfrm>
            <a:off x="8633819" y="5735131"/>
            <a:ext cx="1872424" cy="861774"/>
          </a:xfrm>
          <a:prstGeom prst="rect">
            <a:avLst/>
          </a:prstGeom>
        </p:spPr>
        <p:txBody>
          <a:bodyPr wrap="square">
            <a:spAutoFit/>
          </a:bodyPr>
          <a:lstStyle/>
          <a:p>
            <a:pPr marL="171450" indent="-171450">
              <a:buFont typeface="Arial" panose="020B0604020202020204" pitchFamily="34" charset="0"/>
              <a:buChar char="•"/>
            </a:pPr>
            <a:r>
              <a:rPr lang="en" sz="1000" dirty="0"/>
              <a:t>Mental Health &amp; Wellbeing</a:t>
            </a:r>
          </a:p>
          <a:p>
            <a:pPr marL="171450" indent="-171450">
              <a:buFont typeface="Arial" panose="020B0604020202020204" pitchFamily="34" charset="0"/>
              <a:buChar char="•"/>
            </a:pPr>
            <a:r>
              <a:rPr lang="en" sz="1000" dirty="0"/>
              <a:t>Climate Crisis</a:t>
            </a:r>
          </a:p>
          <a:p>
            <a:pPr marL="171450" indent="-171450">
              <a:buFont typeface="Arial" panose="020B0604020202020204" pitchFamily="34" charset="0"/>
              <a:buChar char="•"/>
            </a:pPr>
            <a:r>
              <a:rPr lang="en" sz="1000" dirty="0"/>
              <a:t>Data-Empowered Societies</a:t>
            </a:r>
          </a:p>
          <a:p>
            <a:pPr marL="171450" indent="-171450">
              <a:buFont typeface="Arial" panose="020B0604020202020204" pitchFamily="34" charset="0"/>
              <a:buChar char="•"/>
            </a:pPr>
            <a:endParaRPr lang="en" sz="1000" dirty="0"/>
          </a:p>
        </p:txBody>
      </p:sp>
      <p:sp>
        <p:nvSpPr>
          <p:cNvPr id="20" name="Rectángulo 19">
            <a:extLst>
              <a:ext uri="{FF2B5EF4-FFF2-40B4-BE49-F238E27FC236}">
                <a16:creationId xmlns:a16="http://schemas.microsoft.com/office/drawing/2014/main" id="{DDF1A394-8389-0841-B33B-4AC9CA2C382C}"/>
              </a:ext>
            </a:extLst>
          </p:cNvPr>
          <p:cNvSpPr/>
          <p:nvPr/>
        </p:nvSpPr>
        <p:spPr>
          <a:xfrm>
            <a:off x="8633819" y="5432806"/>
            <a:ext cx="1872424" cy="400110"/>
          </a:xfrm>
          <a:prstGeom prst="rect">
            <a:avLst/>
          </a:prstGeom>
        </p:spPr>
        <p:txBody>
          <a:bodyPr wrap="square">
            <a:spAutoFit/>
          </a:bodyPr>
          <a:lstStyle/>
          <a:p>
            <a:r>
              <a:rPr lang="en" sz="1000" b="1" dirty="0"/>
              <a:t>Grand Challenges themes:</a:t>
            </a:r>
          </a:p>
          <a:p>
            <a:pPr marL="171450" indent="-171450">
              <a:buFont typeface="Arial" panose="020B0604020202020204" pitchFamily="34" charset="0"/>
              <a:buChar char="•"/>
            </a:pPr>
            <a:endParaRPr lang="en" sz="1000" dirty="0"/>
          </a:p>
        </p:txBody>
      </p:sp>
      <p:sp>
        <p:nvSpPr>
          <p:cNvPr id="21" name="Text Placeholder 4" descr="Text">
            <a:extLst>
              <a:ext uri="{FF2B5EF4-FFF2-40B4-BE49-F238E27FC236}">
                <a16:creationId xmlns:a16="http://schemas.microsoft.com/office/drawing/2014/main" id="{F426DD11-5E87-5344-85EA-5784A5A1926F}"/>
              </a:ext>
            </a:extLst>
          </p:cNvPr>
          <p:cNvSpPr txBox="1">
            <a:spLocks/>
          </p:cNvSpPr>
          <p:nvPr/>
        </p:nvSpPr>
        <p:spPr bwMode="auto">
          <a:xfrm>
            <a:off x="310617" y="4778458"/>
            <a:ext cx="8134320" cy="153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UCL’s Grand Challenges</a:t>
            </a:r>
            <a:r>
              <a:rPr lang="en-US" sz="2000" dirty="0"/>
              <a:t> </a:t>
            </a:r>
            <a:r>
              <a:rPr lang="en" sz="2000" dirty="0"/>
              <a:t>is an interdisciplinary research initiative that brings together experts from different fields to address global issues, focusing on eight priority themes aligned with the SDGs. It aims to develop practical responses and </a:t>
            </a:r>
            <a:r>
              <a:rPr lang="en" sz="2000" dirty="0" err="1"/>
              <a:t>maximise</a:t>
            </a:r>
            <a:r>
              <a:rPr lang="en" sz="2000" dirty="0"/>
              <a:t> UCL's impact on global challenges.</a:t>
            </a:r>
            <a:endParaRPr lang="en-GB" dirty="0"/>
          </a:p>
        </p:txBody>
      </p:sp>
    </p:spTree>
    <p:extLst>
      <p:ext uri="{BB962C8B-B14F-4D97-AF65-F5344CB8AC3E}">
        <p14:creationId xmlns:p14="http://schemas.microsoft.com/office/powerpoint/2010/main" val="360730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IOE – University College London: </a:t>
            </a:r>
            <a:r>
              <a:rPr lang="en-GB" sz="3000" b="0" dirty="0"/>
              <a:t>Top-down strategies? </a:t>
            </a:r>
          </a:p>
        </p:txBody>
      </p:sp>
      <p:sp>
        <p:nvSpPr>
          <p:cNvPr id="5" name="Text Placeholder 4" descr="Text"/>
          <p:cNvSpPr>
            <a:spLocks noGrp="1"/>
          </p:cNvSpPr>
          <p:nvPr>
            <p:ph type="body" sz="quarter" idx="13"/>
          </p:nvPr>
        </p:nvSpPr>
        <p:spPr>
          <a:xfrm>
            <a:off x="360000" y="1518673"/>
            <a:ext cx="9660918" cy="3090905"/>
          </a:xfrm>
        </p:spPr>
        <p:txBody>
          <a:bodyPr/>
          <a:lstStyle/>
          <a:p>
            <a:pPr lvl="0"/>
            <a:r>
              <a:rPr lang="en-US" sz="1800" b="1" dirty="0"/>
              <a:t>SDGs Initiative</a:t>
            </a:r>
            <a:r>
              <a:rPr lang="en-US" sz="1800" dirty="0"/>
              <a:t> focuses on </a:t>
            </a:r>
            <a:r>
              <a:rPr lang="en-US" sz="1800" dirty="0" err="1"/>
              <a:t>maximising</a:t>
            </a:r>
            <a:r>
              <a:rPr lang="en-US" sz="1800" dirty="0"/>
              <a:t> the impact of the SDGs through teaching, research, and partnerships, tracking progress via annual reports and promoting SDG-related activities across the university.</a:t>
            </a:r>
          </a:p>
          <a:p>
            <a:pPr marL="0" lvl="0" indent="0">
              <a:buNone/>
            </a:pPr>
            <a:endParaRPr lang="en-US" sz="1800" dirty="0"/>
          </a:p>
          <a:p>
            <a:r>
              <a:rPr lang="en-US" sz="1800" b="1" dirty="0"/>
              <a:t>Student-oriented initiatives: </a:t>
            </a:r>
            <a:r>
              <a:rPr lang="en" sz="1800" dirty="0"/>
              <a:t>there are many other initiatives such as volunteering opportunities, the </a:t>
            </a:r>
            <a:r>
              <a:rPr lang="en" sz="1800" b="1" dirty="0"/>
              <a:t>Student Sustainability Ambassadors </a:t>
            </a:r>
            <a:r>
              <a:rPr lang="en" sz="1800" b="1" dirty="0" err="1"/>
              <a:t>Programme</a:t>
            </a:r>
            <a:r>
              <a:rPr lang="en" sz="1800" dirty="0"/>
              <a:t>, an optional course for students to engage with sustainability contents, among others.</a:t>
            </a:r>
          </a:p>
          <a:p>
            <a:pPr marL="0" indent="0">
              <a:buNone/>
            </a:pPr>
            <a:endParaRPr lang="en-GB" sz="2000" dirty="0"/>
          </a:p>
          <a:p>
            <a:endParaRPr lang="en-GB" dirty="0"/>
          </a:p>
        </p:txBody>
      </p:sp>
      <p:pic>
        <p:nvPicPr>
          <p:cNvPr id="7" name="Imagen 6">
            <a:extLst>
              <a:ext uri="{FF2B5EF4-FFF2-40B4-BE49-F238E27FC236}">
                <a16:creationId xmlns:a16="http://schemas.microsoft.com/office/drawing/2014/main" id="{A1F25AC9-31E8-6646-944F-E356C0C3748B}"/>
              </a:ext>
            </a:extLst>
          </p:cNvPr>
          <p:cNvPicPr>
            <a:picLocks noChangeAspect="1"/>
          </p:cNvPicPr>
          <p:nvPr/>
        </p:nvPicPr>
        <p:blipFill>
          <a:blip r:embed="rId2"/>
          <a:stretch>
            <a:fillRect/>
          </a:stretch>
        </p:blipFill>
        <p:spPr>
          <a:xfrm>
            <a:off x="10436129" y="2694902"/>
            <a:ext cx="1503123" cy="1503123"/>
          </a:xfrm>
          <a:prstGeom prst="rect">
            <a:avLst/>
          </a:prstGeom>
        </p:spPr>
      </p:pic>
      <p:sp>
        <p:nvSpPr>
          <p:cNvPr id="8" name="Text Placeholder 4" descr="Text">
            <a:extLst>
              <a:ext uri="{FF2B5EF4-FFF2-40B4-BE49-F238E27FC236}">
                <a16:creationId xmlns:a16="http://schemas.microsoft.com/office/drawing/2014/main" id="{E2315F93-73D6-5644-A131-2829736ECD46}"/>
              </a:ext>
            </a:extLst>
          </p:cNvPr>
          <p:cNvSpPr txBox="1">
            <a:spLocks/>
          </p:cNvSpPr>
          <p:nvPr/>
        </p:nvSpPr>
        <p:spPr bwMode="auto">
          <a:xfrm>
            <a:off x="419813" y="3863978"/>
            <a:ext cx="9593653" cy="289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As for </a:t>
            </a:r>
            <a:r>
              <a:rPr lang="en-GB" sz="1800" b="1" dirty="0"/>
              <a:t>IOE</a:t>
            </a:r>
            <a:r>
              <a:rPr lang="en-GB" sz="1800" dirty="0"/>
              <a:t> specifically, the faculty </a:t>
            </a:r>
            <a:r>
              <a:rPr lang="en-US" sz="1800" dirty="0"/>
              <a:t>supports sustainability through research </a:t>
            </a:r>
            <a:r>
              <a:rPr lang="en-US" sz="1800" dirty="0" err="1"/>
              <a:t>centres</a:t>
            </a:r>
            <a:r>
              <a:rPr lang="en-US" sz="1800" dirty="0"/>
              <a:t> like the </a:t>
            </a:r>
            <a:r>
              <a:rPr lang="en-US" sz="1800" b="1" dirty="0"/>
              <a:t>Centre for Climate Change and Sustainability Education</a:t>
            </a:r>
            <a:r>
              <a:rPr lang="en-US" sz="1800" dirty="0"/>
              <a:t> and the </a:t>
            </a:r>
            <a:r>
              <a:rPr lang="en-US" sz="1800" b="1" dirty="0"/>
              <a:t>Development Education Research Centre</a:t>
            </a:r>
            <a:r>
              <a:rPr lang="en-US" sz="1800" dirty="0"/>
              <a:t>, focusing on climate, global learning, and sustainable development, though there’s no formal link to the SDGs. </a:t>
            </a:r>
          </a:p>
          <a:p>
            <a:pPr marL="0" indent="0">
              <a:buFont typeface="Arial" panose="020B0604020202020204" pitchFamily="34" charset="0"/>
              <a:buNone/>
            </a:pPr>
            <a:r>
              <a:rPr lang="en-US" sz="1800" dirty="0"/>
              <a:t>Other SDGs-related initiatives at IOE:</a:t>
            </a:r>
            <a:endParaRPr lang="es-CL" sz="1800" dirty="0"/>
          </a:p>
          <a:p>
            <a:r>
              <a:rPr lang="en-GB" sz="1800" dirty="0"/>
              <a:t>Two </a:t>
            </a:r>
            <a:r>
              <a:rPr lang="en-GB" sz="1800" dirty="0" err="1"/>
              <a:t>FutureLearn</a:t>
            </a:r>
            <a:r>
              <a:rPr lang="en-GB" sz="1800" dirty="0"/>
              <a:t> free courses to improve access to global education and education for sustainable development: </a:t>
            </a:r>
            <a:r>
              <a:rPr lang="en" sz="1800" dirty="0"/>
              <a:t>“Educating for Sustainable Development (ESD) in Schools and Universities” and </a:t>
            </a:r>
            <a:r>
              <a:rPr lang="es-CL" sz="1800" dirty="0"/>
              <a:t>“Global Education for Teachers” </a:t>
            </a:r>
            <a:endParaRPr lang="en-GB" sz="1800" dirty="0"/>
          </a:p>
          <a:p>
            <a:r>
              <a:rPr lang="en-GB" sz="1800" dirty="0"/>
              <a:t>A new BA programme called </a:t>
            </a:r>
            <a:r>
              <a:rPr lang="en-GB" sz="1800" b="1" dirty="0"/>
              <a:t>“</a:t>
            </a:r>
            <a:r>
              <a:rPr lang="en" sz="1800" b="1" dirty="0"/>
              <a:t>Youth, Society and Sustainable Futures"</a:t>
            </a:r>
            <a:r>
              <a:rPr lang="en-GB" sz="1800" b="1" dirty="0"/>
              <a:t> </a:t>
            </a:r>
            <a:r>
              <a:rPr lang="en-GB" sz="1800" dirty="0"/>
              <a:t>has been launched to start in September 2025.</a:t>
            </a:r>
          </a:p>
        </p:txBody>
      </p:sp>
      <p:pic>
        <p:nvPicPr>
          <p:cNvPr id="10" name="Imagen 9">
            <a:extLst>
              <a:ext uri="{FF2B5EF4-FFF2-40B4-BE49-F238E27FC236}">
                <a16:creationId xmlns:a16="http://schemas.microsoft.com/office/drawing/2014/main" id="{F23E8F6E-A22E-0C46-9C09-E4C7CF2589AF}"/>
              </a:ext>
            </a:extLst>
          </p:cNvPr>
          <p:cNvPicPr>
            <a:picLocks noChangeAspect="1"/>
          </p:cNvPicPr>
          <p:nvPr/>
        </p:nvPicPr>
        <p:blipFill rotWithShape="1">
          <a:blip r:embed="rId3"/>
          <a:srcRect r="17205"/>
          <a:stretch/>
        </p:blipFill>
        <p:spPr>
          <a:xfrm>
            <a:off x="10020918" y="4471534"/>
            <a:ext cx="2171082" cy="1475010"/>
          </a:xfrm>
          <a:prstGeom prst="rect">
            <a:avLst/>
          </a:prstGeom>
        </p:spPr>
      </p:pic>
      <p:pic>
        <p:nvPicPr>
          <p:cNvPr id="12" name="Imagen 11">
            <a:extLst>
              <a:ext uri="{FF2B5EF4-FFF2-40B4-BE49-F238E27FC236}">
                <a16:creationId xmlns:a16="http://schemas.microsoft.com/office/drawing/2014/main" id="{AEAAE8EC-D8F0-2F43-A35F-09B1A7D36E16}"/>
              </a:ext>
            </a:extLst>
          </p:cNvPr>
          <p:cNvPicPr>
            <a:picLocks noChangeAspect="1"/>
          </p:cNvPicPr>
          <p:nvPr/>
        </p:nvPicPr>
        <p:blipFill>
          <a:blip r:embed="rId4"/>
          <a:stretch>
            <a:fillRect/>
          </a:stretch>
        </p:blipFill>
        <p:spPr>
          <a:xfrm>
            <a:off x="10020918" y="5385846"/>
            <a:ext cx="2568206" cy="1010648"/>
          </a:xfrm>
          <a:prstGeom prst="rect">
            <a:avLst/>
          </a:prstGeom>
        </p:spPr>
      </p:pic>
      <p:pic>
        <p:nvPicPr>
          <p:cNvPr id="3" name="Imagen 2">
            <a:extLst>
              <a:ext uri="{FF2B5EF4-FFF2-40B4-BE49-F238E27FC236}">
                <a16:creationId xmlns:a16="http://schemas.microsoft.com/office/drawing/2014/main" id="{98931299-1E77-8A43-BAC7-D13FEF50F339}"/>
              </a:ext>
            </a:extLst>
          </p:cNvPr>
          <p:cNvPicPr>
            <a:picLocks noChangeAspect="1"/>
          </p:cNvPicPr>
          <p:nvPr/>
        </p:nvPicPr>
        <p:blipFill>
          <a:blip r:embed="rId5"/>
          <a:stretch>
            <a:fillRect/>
          </a:stretch>
        </p:blipFill>
        <p:spPr>
          <a:xfrm rot="1052277">
            <a:off x="10530129" y="858949"/>
            <a:ext cx="1315119" cy="1676776"/>
          </a:xfrm>
          <a:prstGeom prst="rect">
            <a:avLst/>
          </a:prstGeom>
        </p:spPr>
      </p:pic>
    </p:spTree>
    <p:extLst>
      <p:ext uri="{BB962C8B-B14F-4D97-AF65-F5344CB8AC3E}">
        <p14:creationId xmlns:p14="http://schemas.microsoft.com/office/powerpoint/2010/main" val="174579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OISE – University of Toronto (</a:t>
            </a:r>
            <a:r>
              <a:rPr lang="en-GB" sz="3000" dirty="0" err="1"/>
              <a:t>UofT</a:t>
            </a:r>
            <a:r>
              <a:rPr lang="en-GB" sz="3000" dirty="0"/>
              <a:t>): </a:t>
            </a:r>
            <a:r>
              <a:rPr lang="en-GB" sz="3000" b="0" dirty="0"/>
              <a:t>Bottom-up strategies?</a:t>
            </a:r>
            <a:br>
              <a:rPr lang="es-CL" sz="3200" dirty="0"/>
            </a:br>
            <a:endParaRPr lang="en-GB" sz="3000" dirty="0"/>
          </a:p>
        </p:txBody>
      </p:sp>
      <p:sp>
        <p:nvSpPr>
          <p:cNvPr id="5" name="Text Placeholder 4" descr="Text"/>
          <p:cNvSpPr>
            <a:spLocks noGrp="1"/>
          </p:cNvSpPr>
          <p:nvPr>
            <p:ph type="body" sz="quarter" idx="13"/>
          </p:nvPr>
        </p:nvSpPr>
        <p:spPr>
          <a:xfrm>
            <a:off x="360000" y="1355835"/>
            <a:ext cx="11590262" cy="1199475"/>
          </a:xfrm>
        </p:spPr>
        <p:txBody>
          <a:bodyPr/>
          <a:lstStyle/>
          <a:p>
            <a:pPr marL="0" indent="0">
              <a:buNone/>
            </a:pPr>
            <a:r>
              <a:rPr lang="en-GB" sz="2000" dirty="0"/>
              <a:t>The sustainability-related work of the </a:t>
            </a:r>
            <a:r>
              <a:rPr lang="en-US" sz="2000" dirty="0"/>
              <a:t>Ontario Institute for Studies in Education (OISE) is embedded within the vision of the</a:t>
            </a:r>
            <a:r>
              <a:rPr lang="en-GB" sz="2000" dirty="0"/>
              <a:t> University of Toronto </a:t>
            </a:r>
            <a:r>
              <a:rPr lang="en-US" sz="2000" dirty="0"/>
              <a:t>President’s Advisory Committee on the Environment, Climate Change and Sustainability. However, OISE has developed most of its sustainability strategies and activities within the institute itself.</a:t>
            </a:r>
          </a:p>
        </p:txBody>
      </p:sp>
      <p:sp>
        <p:nvSpPr>
          <p:cNvPr id="6" name="Text Placeholder 4" descr="Text">
            <a:extLst>
              <a:ext uri="{FF2B5EF4-FFF2-40B4-BE49-F238E27FC236}">
                <a16:creationId xmlns:a16="http://schemas.microsoft.com/office/drawing/2014/main" id="{60C6F7F9-82A5-1E43-9320-4A6513F90FD1}"/>
              </a:ext>
            </a:extLst>
          </p:cNvPr>
          <p:cNvSpPr txBox="1">
            <a:spLocks/>
          </p:cNvSpPr>
          <p:nvPr/>
        </p:nvSpPr>
        <p:spPr bwMode="auto">
          <a:xfrm>
            <a:off x="300869" y="2373106"/>
            <a:ext cx="9273559" cy="518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kern="1200" baseline="0">
                <a:solidFill>
                  <a:schemeClr val="tx1"/>
                </a:solidFill>
                <a:latin typeface="+mn-lt"/>
                <a:ea typeface="+mn-ea"/>
                <a:cs typeface="+mn-cs"/>
              </a:defRPr>
            </a:lvl1pPr>
            <a:lvl2pPr marL="222250" indent="-222250"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L" sz="2000" dirty="0"/>
          </a:p>
          <a:p>
            <a:r>
              <a:rPr lang="en-US" sz="2000" b="1" dirty="0"/>
              <a:t>Strategies</a:t>
            </a:r>
            <a:r>
              <a:rPr lang="en-US" sz="2000" dirty="0"/>
              <a:t>: the OISE </a:t>
            </a:r>
            <a:r>
              <a:rPr lang="en-US" sz="2000" b="1" dirty="0"/>
              <a:t>Climate Action Advisory Committee (CAAC)</a:t>
            </a:r>
            <a:r>
              <a:rPr lang="en-US" sz="2000" dirty="0"/>
              <a:t> provides advice to OIESE’s Dean to embed sustainability into the institute’s teaching, research and advocacy. The OISE </a:t>
            </a:r>
            <a:r>
              <a:rPr lang="en-US" sz="2000" b="1" dirty="0"/>
              <a:t>Sustainability and Climate Plan (SCAP)</a:t>
            </a:r>
            <a:r>
              <a:rPr lang="en-US" sz="2000" dirty="0"/>
              <a:t> serves as a framework for the institute’s activities. Other strategies include the OISE Library Sustainability Action Plan 2024-2026 and the Institute’s IT services created and shared promising practices of technological advancement to shape wellness and improve environmental sustainability.</a:t>
            </a:r>
            <a:endParaRPr lang="es-CL" sz="2000" dirty="0"/>
          </a:p>
          <a:p>
            <a:r>
              <a:rPr lang="en-US" sz="2000" b="1" dirty="0"/>
              <a:t>Academics:</a:t>
            </a:r>
            <a:r>
              <a:rPr lang="en-US" sz="2000" dirty="0"/>
              <a:t> A collaborative specialization in Environmental Studies is available and the </a:t>
            </a:r>
            <a:r>
              <a:rPr lang="en-US" sz="2000" b="1" dirty="0"/>
              <a:t>Master of Teaching </a:t>
            </a:r>
            <a:r>
              <a:rPr lang="en-US" sz="2000" b="1" dirty="0" err="1"/>
              <a:t>programme</a:t>
            </a:r>
            <a:r>
              <a:rPr lang="en-US" sz="2000" dirty="0"/>
              <a:t> includes a </a:t>
            </a:r>
            <a:r>
              <a:rPr lang="en-US" sz="2000" b="1" dirty="0"/>
              <a:t>mandatory Environmental and Sustainability Education module</a:t>
            </a:r>
            <a:r>
              <a:rPr lang="en-US" sz="2000" dirty="0"/>
              <a:t>. A total of </a:t>
            </a:r>
            <a:r>
              <a:rPr lang="en-US" sz="2000" b="1" dirty="0"/>
              <a:t>20 modules</a:t>
            </a:r>
            <a:r>
              <a:rPr lang="en-US" sz="2000" dirty="0"/>
              <a:t> on ESE, climate justice, and Land-based learning are offered at OISE. In addition, a Co-Curricular Record divided into 3 levels offers students the possibility to earn a sustainability certification.</a:t>
            </a:r>
            <a:endParaRPr lang="en-GB" dirty="0"/>
          </a:p>
        </p:txBody>
      </p:sp>
      <p:pic>
        <p:nvPicPr>
          <p:cNvPr id="3" name="Imagen 2">
            <a:extLst>
              <a:ext uri="{FF2B5EF4-FFF2-40B4-BE49-F238E27FC236}">
                <a16:creationId xmlns:a16="http://schemas.microsoft.com/office/drawing/2014/main" id="{24727BC1-232C-FD46-8FE0-261E38F4E071}"/>
              </a:ext>
            </a:extLst>
          </p:cNvPr>
          <p:cNvPicPr>
            <a:picLocks noChangeAspect="1"/>
          </p:cNvPicPr>
          <p:nvPr/>
        </p:nvPicPr>
        <p:blipFill>
          <a:blip r:embed="rId2"/>
          <a:stretch>
            <a:fillRect/>
          </a:stretch>
        </p:blipFill>
        <p:spPr>
          <a:xfrm>
            <a:off x="9850001" y="2795823"/>
            <a:ext cx="2617572" cy="1472384"/>
          </a:xfrm>
          <a:prstGeom prst="rect">
            <a:avLst/>
          </a:prstGeom>
        </p:spPr>
      </p:pic>
    </p:spTree>
    <p:extLst>
      <p:ext uri="{BB962C8B-B14F-4D97-AF65-F5344CB8AC3E}">
        <p14:creationId xmlns:p14="http://schemas.microsoft.com/office/powerpoint/2010/main" val="247713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OISE – University of Toronto (</a:t>
            </a:r>
            <a:r>
              <a:rPr lang="en-GB" sz="3000" dirty="0" err="1"/>
              <a:t>UofT</a:t>
            </a:r>
            <a:r>
              <a:rPr lang="en-GB" sz="3000" dirty="0"/>
              <a:t>): </a:t>
            </a:r>
            <a:r>
              <a:rPr lang="en-GB" sz="3000" b="0" dirty="0"/>
              <a:t>Bottom-up strategies?</a:t>
            </a:r>
            <a:br>
              <a:rPr lang="es-CL" sz="3200" dirty="0"/>
            </a:br>
            <a:endParaRPr lang="en-GB" sz="3000" dirty="0"/>
          </a:p>
        </p:txBody>
      </p:sp>
      <p:sp>
        <p:nvSpPr>
          <p:cNvPr id="5" name="Text Placeholder 4" descr="Text"/>
          <p:cNvSpPr>
            <a:spLocks noGrp="1"/>
          </p:cNvSpPr>
          <p:nvPr>
            <p:ph type="body" sz="quarter" idx="13"/>
          </p:nvPr>
        </p:nvSpPr>
        <p:spPr>
          <a:xfrm>
            <a:off x="360001" y="1544593"/>
            <a:ext cx="7681710" cy="5186855"/>
          </a:xfrm>
        </p:spPr>
        <p:txBody>
          <a:bodyPr/>
          <a:lstStyle/>
          <a:p>
            <a:pPr lvl="0"/>
            <a:r>
              <a:rPr lang="en-US" sz="2000" b="1" dirty="0"/>
              <a:t>Activities:</a:t>
            </a:r>
            <a:r>
              <a:rPr lang="en-US" sz="2000" dirty="0"/>
              <a:t> The </a:t>
            </a:r>
            <a:r>
              <a:rPr lang="en-US" sz="2000" b="1" dirty="0"/>
              <a:t>Sustainability &amp; Climate Action Network (SCAN)</a:t>
            </a:r>
            <a:r>
              <a:rPr lang="en-US" sz="2000" dirty="0"/>
              <a:t> coordinates most of the institute’s activities for sustainability. Current initiatives include conferences and events, professional development in Environmental and Sustainability Education for OISE students and K-12 teachers, a community learning garden, community-engaged learning for sustainability, sustainability guides for faculty members, students and staff and a sustainability fund for Sustainability and Climate Plan (SCAP)-related projects.</a:t>
            </a:r>
          </a:p>
          <a:p>
            <a:pPr lvl="0"/>
            <a:endParaRPr lang="es-CL" sz="2000" dirty="0"/>
          </a:p>
          <a:p>
            <a:pPr lvl="0"/>
            <a:r>
              <a:rPr lang="en-US" sz="2000" b="1" dirty="0"/>
              <a:t>Research:</a:t>
            </a:r>
            <a:r>
              <a:rPr lang="en-US" sz="2000" dirty="0"/>
              <a:t> A group of 9 faculty members explicitly conduct research on Sustainability, Climate Justice and Environmental and Sustainability Education. Other faculty members have been found to research </a:t>
            </a:r>
            <a:r>
              <a:rPr lang="en-US" sz="2000" dirty="0" err="1"/>
              <a:t>EcoSchools</a:t>
            </a:r>
            <a:r>
              <a:rPr lang="en-US" sz="2000" dirty="0"/>
              <a:t> and teacher leadership in ESE.</a:t>
            </a:r>
            <a:endParaRPr lang="es-CL" sz="2000" dirty="0"/>
          </a:p>
          <a:p>
            <a:pPr marL="0" indent="0">
              <a:buNone/>
            </a:pPr>
            <a:endParaRPr lang="en-GB" dirty="0"/>
          </a:p>
        </p:txBody>
      </p:sp>
      <p:pic>
        <p:nvPicPr>
          <p:cNvPr id="3" name="Imagen 2">
            <a:extLst>
              <a:ext uri="{FF2B5EF4-FFF2-40B4-BE49-F238E27FC236}">
                <a16:creationId xmlns:a16="http://schemas.microsoft.com/office/drawing/2014/main" id="{E05F48C6-EB09-D64B-97A0-4C5850660A67}"/>
              </a:ext>
            </a:extLst>
          </p:cNvPr>
          <p:cNvPicPr>
            <a:picLocks noChangeAspect="1"/>
          </p:cNvPicPr>
          <p:nvPr/>
        </p:nvPicPr>
        <p:blipFill>
          <a:blip r:embed="rId2"/>
          <a:stretch>
            <a:fillRect/>
          </a:stretch>
        </p:blipFill>
        <p:spPr>
          <a:xfrm>
            <a:off x="8249027" y="1562011"/>
            <a:ext cx="3241671" cy="1823440"/>
          </a:xfrm>
          <a:prstGeom prst="rect">
            <a:avLst/>
          </a:prstGeom>
        </p:spPr>
      </p:pic>
    </p:spTree>
    <p:extLst>
      <p:ext uri="{BB962C8B-B14F-4D97-AF65-F5344CB8AC3E}">
        <p14:creationId xmlns:p14="http://schemas.microsoft.com/office/powerpoint/2010/main" val="286004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710807"/>
            <a:ext cx="11338014" cy="1368000"/>
          </a:xfrm>
        </p:spPr>
        <p:txBody>
          <a:bodyPr/>
          <a:lstStyle/>
          <a:p>
            <a:r>
              <a:rPr lang="en-GB" sz="3000" dirty="0"/>
              <a:t>FEUSP – University of São Paulo</a:t>
            </a:r>
            <a:br>
              <a:rPr lang="es-CL" sz="3200" dirty="0"/>
            </a:br>
            <a:endParaRPr lang="en-GB" sz="3000" dirty="0"/>
          </a:p>
        </p:txBody>
      </p:sp>
      <p:sp>
        <p:nvSpPr>
          <p:cNvPr id="5" name="Text Placeholder 4" descr="Text"/>
          <p:cNvSpPr>
            <a:spLocks noGrp="1"/>
          </p:cNvSpPr>
          <p:nvPr>
            <p:ph type="body" sz="quarter" idx="13"/>
          </p:nvPr>
        </p:nvSpPr>
        <p:spPr>
          <a:xfrm>
            <a:off x="360000" y="1481963"/>
            <a:ext cx="11590262" cy="5186855"/>
          </a:xfrm>
        </p:spPr>
        <p:txBody>
          <a:bodyPr/>
          <a:lstStyle/>
          <a:p>
            <a:r>
              <a:rPr lang="en-US" dirty="0"/>
              <a:t>As for the Faculty of Education at the University of Sao Paulo, team members are in the process of data collection, so no further analysis can be shared today on this institution. </a:t>
            </a:r>
          </a:p>
          <a:p>
            <a:r>
              <a:rPr lang="en-US" dirty="0"/>
              <a:t>However, it can be mentioned that USP, and specifically its faculty of education, has a focus on </a:t>
            </a:r>
            <a:r>
              <a:rPr lang="en-US" b="1" dirty="0"/>
              <a:t>addressing the challenges posed by intensifying climate emergencies</a:t>
            </a:r>
            <a:r>
              <a:rPr lang="en-US" dirty="0"/>
              <a:t>, </a:t>
            </a:r>
            <a:r>
              <a:rPr lang="en-US" b="1" dirty="0"/>
              <a:t>environmental racism</a:t>
            </a:r>
            <a:r>
              <a:rPr lang="en-US" dirty="0"/>
              <a:t> and </a:t>
            </a:r>
            <a:r>
              <a:rPr lang="en-US" b="1" dirty="0"/>
              <a:t>inequalities</a:t>
            </a:r>
            <a:r>
              <a:rPr lang="en-US" dirty="0"/>
              <a:t>. </a:t>
            </a:r>
          </a:p>
          <a:p>
            <a:r>
              <a:rPr lang="en-US" dirty="0"/>
              <a:t>Also, considering the background of its territory, they highlight the importance of </a:t>
            </a:r>
            <a:r>
              <a:rPr lang="en-US" b="1" dirty="0"/>
              <a:t>contributing to processes of mitigation, adaptation and ecological transition</a:t>
            </a:r>
            <a:r>
              <a:rPr lang="en-US" dirty="0"/>
              <a:t> with climate justice that consider gender, race, income and other markers of inequality.</a:t>
            </a:r>
            <a:endParaRPr lang="es-CL" dirty="0"/>
          </a:p>
          <a:p>
            <a:pPr lvl="0"/>
            <a:endParaRPr lang="en-GB" dirty="0"/>
          </a:p>
        </p:txBody>
      </p:sp>
    </p:spTree>
    <p:extLst>
      <p:ext uri="{BB962C8B-B14F-4D97-AF65-F5344CB8AC3E}">
        <p14:creationId xmlns:p14="http://schemas.microsoft.com/office/powerpoint/2010/main" val="2594242771"/>
      </p:ext>
    </p:extLst>
  </p:cSld>
  <p:clrMapOvr>
    <a:masterClrMapping/>
  </p:clrMapOvr>
</p:sld>
</file>

<file path=ppt/theme/theme1.xml><?xml version="1.0" encoding="utf-8"?>
<a:theme xmlns:a="http://schemas.openxmlformats.org/drawingml/2006/main" name="UCL_Black_Slide_Theme">
  <a:themeElements>
    <a:clrScheme name="UCL Black Theme">
      <a:dk1>
        <a:sysClr val="windowText" lastClr="000000"/>
      </a:dk1>
      <a:lt1>
        <a:srgbClr val="FFFFFF"/>
      </a:lt1>
      <a:dk2>
        <a:srgbClr val="000000"/>
      </a:dk2>
      <a:lt2>
        <a:srgbClr val="E6E6E6"/>
      </a:lt2>
      <a:accent1>
        <a:srgbClr val="F6BE00"/>
      </a:accent1>
      <a:accent2>
        <a:srgbClr val="B5BD00"/>
      </a:accent2>
      <a:accent3>
        <a:srgbClr val="A4DBE8"/>
      </a:accent3>
      <a:accent4>
        <a:srgbClr val="8C8279"/>
      </a:accent4>
      <a:accent5>
        <a:srgbClr val="EA7600"/>
      </a:accent5>
      <a:accent6>
        <a:srgbClr val="E03C31"/>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Presentation4" id="{1117F47E-1820-FB44-B702-91BC503BEEB2}" vid="{7AC29BA8-160E-2647-B666-6ADA20DE7E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1577</Words>
  <Application>Microsoft Macintosh PowerPoint</Application>
  <PresentationFormat>Panorámica</PresentationFormat>
  <Paragraphs>103</Paragraphs>
  <Slides>13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Calibri</vt:lpstr>
      <vt:lpstr>UCL_Black_Slide_Theme</vt:lpstr>
      <vt:lpstr>Contours of engagement with the Sustainable Development Goals in faculties of education   Tristan McCowan (UCL), Elizabeth Buckner (UofT), Denise Carreira (USP), Pedro Jacobi (USP), You Zhang (UofT), Alexandra Allel (UCL) and Maeva Ceau (UofT)  Presentation: Alexandra Allel   </vt:lpstr>
      <vt:lpstr>Background</vt:lpstr>
      <vt:lpstr>Research focus and question</vt:lpstr>
      <vt:lpstr>Methods</vt:lpstr>
      <vt:lpstr>IOE – University College London: Top-down strategies? </vt:lpstr>
      <vt:lpstr>IOE – University College London: Top-down strategies? </vt:lpstr>
      <vt:lpstr>OISE – University of Toronto (UofT): Bottom-up strategies? </vt:lpstr>
      <vt:lpstr>OISE – University of Toronto (UofT): Bottom-up strategies? </vt:lpstr>
      <vt:lpstr>FEUSP – University of São Paulo </vt:lpstr>
      <vt:lpstr>Relevant findings at UCL </vt:lpstr>
      <vt:lpstr>Relevant findings at UCL </vt:lpstr>
      <vt:lpstr>Thank you</vt:lpstr>
      <vt:lpstr>References </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Petterson, Helen</dc:creator>
  <cp:lastModifiedBy>Allel Henriquez, Alexandra</cp:lastModifiedBy>
  <cp:revision>41</cp:revision>
  <dcterms:created xsi:type="dcterms:W3CDTF">2020-09-10T09:35:54Z</dcterms:created>
  <dcterms:modified xsi:type="dcterms:W3CDTF">2025-04-03T10:57:03Z</dcterms:modified>
</cp:coreProperties>
</file>