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27"/>
  </p:notesMasterIdLst>
  <p:sldIdLst>
    <p:sldId id="514" r:id="rId3"/>
    <p:sldId id="263" r:id="rId4"/>
    <p:sldId id="273" r:id="rId5"/>
    <p:sldId id="505" r:id="rId6"/>
    <p:sldId id="464" r:id="rId7"/>
    <p:sldId id="499" r:id="rId8"/>
    <p:sldId id="472" r:id="rId9"/>
    <p:sldId id="518" r:id="rId10"/>
    <p:sldId id="519" r:id="rId11"/>
    <p:sldId id="520" r:id="rId12"/>
    <p:sldId id="260" r:id="rId13"/>
    <p:sldId id="257" r:id="rId14"/>
    <p:sldId id="521" r:id="rId15"/>
    <p:sldId id="256" r:id="rId16"/>
    <p:sldId id="258" r:id="rId17"/>
    <p:sldId id="515" r:id="rId18"/>
    <p:sldId id="516" r:id="rId19"/>
    <p:sldId id="517" r:id="rId20"/>
    <p:sldId id="261" r:id="rId21"/>
    <p:sldId id="264" r:id="rId22"/>
    <p:sldId id="267" r:id="rId23"/>
    <p:sldId id="265" r:id="rId24"/>
    <p:sldId id="266" r:id="rId25"/>
    <p:sldId id="26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702C2D-6A34-4875-A891-ED7241C46624}" v="6" dt="2025-04-03T10:44:51.6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pentier, Vincent" userId="9cd2d2c3-102f-41fc-9b3d-6482d6cd7d50" providerId="ADAL" clId="{F7702C2D-6A34-4875-A891-ED7241C46624}"/>
    <pc:docChg chg="undo redo custSel addSld delSld modSld sldOrd">
      <pc:chgData name="Carpentier, Vincent" userId="9cd2d2c3-102f-41fc-9b3d-6482d6cd7d50" providerId="ADAL" clId="{F7702C2D-6A34-4875-A891-ED7241C46624}" dt="2025-04-03T10:45:11.018" v="263"/>
      <pc:docMkLst>
        <pc:docMk/>
      </pc:docMkLst>
      <pc:sldChg chg="add ord setBg">
        <pc:chgData name="Carpentier, Vincent" userId="9cd2d2c3-102f-41fc-9b3d-6482d6cd7d50" providerId="ADAL" clId="{F7702C2D-6A34-4875-A891-ED7241C46624}" dt="2025-04-03T10:45:11.018" v="263"/>
        <pc:sldMkLst>
          <pc:docMk/>
          <pc:sldMk cId="0" sldId="256"/>
        </pc:sldMkLst>
      </pc:sldChg>
      <pc:sldChg chg="del">
        <pc:chgData name="Carpentier, Vincent" userId="9cd2d2c3-102f-41fc-9b3d-6482d6cd7d50" providerId="ADAL" clId="{F7702C2D-6A34-4875-A891-ED7241C46624}" dt="2025-04-03T10:14:50.848" v="4" actId="47"/>
        <pc:sldMkLst>
          <pc:docMk/>
          <pc:sldMk cId="379161019" sldId="256"/>
        </pc:sldMkLst>
      </pc:sldChg>
      <pc:sldChg chg="add del">
        <pc:chgData name="Carpentier, Vincent" userId="9cd2d2c3-102f-41fc-9b3d-6482d6cd7d50" providerId="ADAL" clId="{F7702C2D-6A34-4875-A891-ED7241C46624}" dt="2025-04-03T10:44:51.650" v="259"/>
        <pc:sldMkLst>
          <pc:docMk/>
          <pc:sldMk cId="1002390487" sldId="257"/>
        </pc:sldMkLst>
      </pc:sldChg>
      <pc:sldChg chg="add del setBg">
        <pc:chgData name="Carpentier, Vincent" userId="9cd2d2c3-102f-41fc-9b3d-6482d6cd7d50" providerId="ADAL" clId="{F7702C2D-6A34-4875-A891-ED7241C46624}" dt="2025-04-03T10:15:55.310" v="6"/>
        <pc:sldMkLst>
          <pc:docMk/>
          <pc:sldMk cId="0" sldId="258"/>
        </pc:sldMkLst>
      </pc:sldChg>
      <pc:sldChg chg="add">
        <pc:chgData name="Carpentier, Vincent" userId="9cd2d2c3-102f-41fc-9b3d-6482d6cd7d50" providerId="ADAL" clId="{F7702C2D-6A34-4875-A891-ED7241C46624}" dt="2025-04-03T10:44:51.650" v="259"/>
        <pc:sldMkLst>
          <pc:docMk/>
          <pc:sldMk cId="1025716253" sldId="260"/>
        </pc:sldMkLst>
      </pc:sldChg>
      <pc:sldChg chg="del">
        <pc:chgData name="Carpentier, Vincent" userId="9cd2d2c3-102f-41fc-9b3d-6482d6cd7d50" providerId="ADAL" clId="{F7702C2D-6A34-4875-A891-ED7241C46624}" dt="2025-04-03T10:15:59.331" v="7" actId="47"/>
        <pc:sldMkLst>
          <pc:docMk/>
          <pc:sldMk cId="2324999268" sldId="260"/>
        </pc:sldMkLst>
      </pc:sldChg>
      <pc:sldChg chg="del">
        <pc:chgData name="Carpentier, Vincent" userId="9cd2d2c3-102f-41fc-9b3d-6482d6cd7d50" providerId="ADAL" clId="{F7702C2D-6A34-4875-A891-ED7241C46624}" dt="2025-04-03T10:44:06.289" v="258" actId="47"/>
        <pc:sldMkLst>
          <pc:docMk/>
          <pc:sldMk cId="1801883998" sldId="268"/>
        </pc:sldMkLst>
      </pc:sldChg>
      <pc:sldChg chg="del">
        <pc:chgData name="Carpentier, Vincent" userId="9cd2d2c3-102f-41fc-9b3d-6482d6cd7d50" providerId="ADAL" clId="{F7702C2D-6A34-4875-A891-ED7241C46624}" dt="2025-04-03T10:44:06.289" v="258" actId="47"/>
        <pc:sldMkLst>
          <pc:docMk/>
          <pc:sldMk cId="2748923615" sldId="269"/>
        </pc:sldMkLst>
      </pc:sldChg>
      <pc:sldChg chg="modSp del mod">
        <pc:chgData name="Carpentier, Vincent" userId="9cd2d2c3-102f-41fc-9b3d-6482d6cd7d50" providerId="ADAL" clId="{F7702C2D-6A34-4875-A891-ED7241C46624}" dt="2025-04-03T10:44:06.289" v="258" actId="47"/>
        <pc:sldMkLst>
          <pc:docMk/>
          <pc:sldMk cId="2196261024" sldId="270"/>
        </pc:sldMkLst>
        <pc:spChg chg="mod">
          <ac:chgData name="Carpentier, Vincent" userId="9cd2d2c3-102f-41fc-9b3d-6482d6cd7d50" providerId="ADAL" clId="{F7702C2D-6A34-4875-A891-ED7241C46624}" dt="2025-04-03T10:20:47.936" v="256" actId="1076"/>
          <ac:spMkLst>
            <pc:docMk/>
            <pc:sldMk cId="2196261024" sldId="270"/>
            <ac:spMk id="2" creationId="{C294FC37-3045-8B2A-83CA-8945FB795E20}"/>
          </ac:spMkLst>
        </pc:spChg>
        <pc:spChg chg="mod">
          <ac:chgData name="Carpentier, Vincent" userId="9cd2d2c3-102f-41fc-9b3d-6482d6cd7d50" providerId="ADAL" clId="{F7702C2D-6A34-4875-A891-ED7241C46624}" dt="2025-04-03T10:20:51.756" v="257" actId="1076"/>
          <ac:spMkLst>
            <pc:docMk/>
            <pc:sldMk cId="2196261024" sldId="270"/>
            <ac:spMk id="3" creationId="{18630F7A-BAE6-DF16-3D4B-7AAD66C87BE9}"/>
          </ac:spMkLst>
        </pc:spChg>
      </pc:sldChg>
      <pc:sldChg chg="del">
        <pc:chgData name="Carpentier, Vincent" userId="9cd2d2c3-102f-41fc-9b3d-6482d6cd7d50" providerId="ADAL" clId="{F7702C2D-6A34-4875-A891-ED7241C46624}" dt="2025-04-03T10:44:06.289" v="258" actId="47"/>
        <pc:sldMkLst>
          <pc:docMk/>
          <pc:sldMk cId="1025716253" sldId="271"/>
        </pc:sldMkLst>
      </pc:sldChg>
      <pc:sldChg chg="del">
        <pc:chgData name="Carpentier, Vincent" userId="9cd2d2c3-102f-41fc-9b3d-6482d6cd7d50" providerId="ADAL" clId="{F7702C2D-6A34-4875-A891-ED7241C46624}" dt="2025-04-03T10:44:06.289" v="258" actId="47"/>
        <pc:sldMkLst>
          <pc:docMk/>
          <pc:sldMk cId="1039090726" sldId="272"/>
        </pc:sldMkLst>
      </pc:sldChg>
      <pc:sldChg chg="modSp mod">
        <pc:chgData name="Carpentier, Vincent" userId="9cd2d2c3-102f-41fc-9b3d-6482d6cd7d50" providerId="ADAL" clId="{F7702C2D-6A34-4875-A891-ED7241C46624}" dt="2025-04-03T10:18:36.382" v="139" actId="1076"/>
        <pc:sldMkLst>
          <pc:docMk/>
          <pc:sldMk cId="0" sldId="464"/>
        </pc:sldMkLst>
        <pc:spChg chg="mod">
          <ac:chgData name="Carpentier, Vincent" userId="9cd2d2c3-102f-41fc-9b3d-6482d6cd7d50" providerId="ADAL" clId="{F7702C2D-6A34-4875-A891-ED7241C46624}" dt="2025-04-03T10:18:36.382" v="139" actId="1076"/>
          <ac:spMkLst>
            <pc:docMk/>
            <pc:sldMk cId="0" sldId="464"/>
            <ac:spMk id="20486" creationId="{E901D51C-BF3C-FD87-620E-09D2A44140BE}"/>
          </ac:spMkLst>
        </pc:spChg>
      </pc:sldChg>
      <pc:sldChg chg="modSp mod">
        <pc:chgData name="Carpentier, Vincent" userId="9cd2d2c3-102f-41fc-9b3d-6482d6cd7d50" providerId="ADAL" clId="{F7702C2D-6A34-4875-A891-ED7241C46624}" dt="2025-04-03T10:19:28.550" v="241" actId="20577"/>
        <pc:sldMkLst>
          <pc:docMk/>
          <pc:sldMk cId="1496521164" sldId="499"/>
        </pc:sldMkLst>
        <pc:spChg chg="mod">
          <ac:chgData name="Carpentier, Vincent" userId="9cd2d2c3-102f-41fc-9b3d-6482d6cd7d50" providerId="ADAL" clId="{F7702C2D-6A34-4875-A891-ED7241C46624}" dt="2025-04-03T10:19:28.550" v="241" actId="20577"/>
          <ac:spMkLst>
            <pc:docMk/>
            <pc:sldMk cId="1496521164" sldId="499"/>
            <ac:spMk id="2" creationId="{60CA4CAC-FEA8-E79E-C068-1D7F7896F63C}"/>
          </ac:spMkLst>
        </pc:spChg>
        <pc:spChg chg="mod">
          <ac:chgData name="Carpentier, Vincent" userId="9cd2d2c3-102f-41fc-9b3d-6482d6cd7d50" providerId="ADAL" clId="{F7702C2D-6A34-4875-A891-ED7241C46624}" dt="2025-04-03T10:19:14.209" v="223" actId="313"/>
          <ac:spMkLst>
            <pc:docMk/>
            <pc:sldMk cId="1496521164" sldId="499"/>
            <ac:spMk id="3" creationId="{F21A0C06-3371-7296-C7CD-8B46FDAF4B93}"/>
          </ac:spMkLst>
        </pc:spChg>
      </pc:sldChg>
      <pc:sldChg chg="modSp mod">
        <pc:chgData name="Carpentier, Vincent" userId="9cd2d2c3-102f-41fc-9b3d-6482d6cd7d50" providerId="ADAL" clId="{F7702C2D-6A34-4875-A891-ED7241C46624}" dt="2025-04-03T10:17:20.627" v="40" actId="20577"/>
        <pc:sldMkLst>
          <pc:docMk/>
          <pc:sldMk cId="0" sldId="505"/>
        </pc:sldMkLst>
        <pc:spChg chg="mod">
          <ac:chgData name="Carpentier, Vincent" userId="9cd2d2c3-102f-41fc-9b3d-6482d6cd7d50" providerId="ADAL" clId="{F7702C2D-6A34-4875-A891-ED7241C46624}" dt="2025-04-03T10:17:20.627" v="40" actId="20577"/>
          <ac:spMkLst>
            <pc:docMk/>
            <pc:sldMk cId="0" sldId="505"/>
            <ac:spMk id="19460" creationId="{F3F8A040-C789-B975-BDF3-0C9184D23360}"/>
          </ac:spMkLst>
        </pc:spChg>
      </pc:sldChg>
      <pc:sldChg chg="del">
        <pc:chgData name="Carpentier, Vincent" userId="9cd2d2c3-102f-41fc-9b3d-6482d6cd7d50" providerId="ADAL" clId="{F7702C2D-6A34-4875-A891-ED7241C46624}" dt="2025-04-03T10:15:46.891" v="5" actId="47"/>
        <pc:sldMkLst>
          <pc:docMk/>
          <pc:sldMk cId="3861749315" sldId="506"/>
        </pc:sldMkLst>
      </pc:sldChg>
      <pc:sldChg chg="del">
        <pc:chgData name="Carpentier, Vincent" userId="9cd2d2c3-102f-41fc-9b3d-6482d6cd7d50" providerId="ADAL" clId="{F7702C2D-6A34-4875-A891-ED7241C46624}" dt="2025-04-03T10:15:46.891" v="5" actId="47"/>
        <pc:sldMkLst>
          <pc:docMk/>
          <pc:sldMk cId="2060877276" sldId="507"/>
        </pc:sldMkLst>
      </pc:sldChg>
      <pc:sldChg chg="del">
        <pc:chgData name="Carpentier, Vincent" userId="9cd2d2c3-102f-41fc-9b3d-6482d6cd7d50" providerId="ADAL" clId="{F7702C2D-6A34-4875-A891-ED7241C46624}" dt="2025-04-03T10:15:46.891" v="5" actId="47"/>
        <pc:sldMkLst>
          <pc:docMk/>
          <pc:sldMk cId="2753111345" sldId="509"/>
        </pc:sldMkLst>
      </pc:sldChg>
      <pc:sldChg chg="del">
        <pc:chgData name="Carpentier, Vincent" userId="9cd2d2c3-102f-41fc-9b3d-6482d6cd7d50" providerId="ADAL" clId="{F7702C2D-6A34-4875-A891-ED7241C46624}" dt="2025-04-03T10:15:46.891" v="5" actId="47"/>
        <pc:sldMkLst>
          <pc:docMk/>
          <pc:sldMk cId="1837238540" sldId="511"/>
        </pc:sldMkLst>
      </pc:sldChg>
      <pc:sldChg chg="delSp add ord setBg delDesignElem">
        <pc:chgData name="Carpentier, Vincent" userId="9cd2d2c3-102f-41fc-9b3d-6482d6cd7d50" providerId="ADAL" clId="{F7702C2D-6A34-4875-A891-ED7241C46624}" dt="2025-04-03T10:14:48.568" v="3"/>
        <pc:sldMkLst>
          <pc:docMk/>
          <pc:sldMk cId="4194333733" sldId="514"/>
        </pc:sldMkLst>
        <pc:spChg chg="del">
          <ac:chgData name="Carpentier, Vincent" userId="9cd2d2c3-102f-41fc-9b3d-6482d6cd7d50" providerId="ADAL" clId="{F7702C2D-6A34-4875-A891-ED7241C46624}" dt="2025-04-03T10:14:46.475" v="1"/>
          <ac:spMkLst>
            <pc:docMk/>
            <pc:sldMk cId="4194333733" sldId="514"/>
            <ac:spMk id="1028" creationId="{2C9A9DA9-7DC8-488B-A882-123947B0F3D9}"/>
          </ac:spMkLst>
        </pc:spChg>
        <pc:spChg chg="del">
          <ac:chgData name="Carpentier, Vincent" userId="9cd2d2c3-102f-41fc-9b3d-6482d6cd7d50" providerId="ADAL" clId="{F7702C2D-6A34-4875-A891-ED7241C46624}" dt="2025-04-03T10:14:46.475" v="1"/>
          <ac:spMkLst>
            <pc:docMk/>
            <pc:sldMk cId="4194333733" sldId="514"/>
            <ac:spMk id="1029" creationId="{57F6BDD4-E066-4008-8011-6CC31AEB4556}"/>
          </ac:spMkLst>
        </pc:spChg>
        <pc:spChg chg="del">
          <ac:chgData name="Carpentier, Vincent" userId="9cd2d2c3-102f-41fc-9b3d-6482d6cd7d50" providerId="ADAL" clId="{F7702C2D-6A34-4875-A891-ED7241C46624}" dt="2025-04-03T10:14:46.475" v="1"/>
          <ac:spMkLst>
            <pc:docMk/>
            <pc:sldMk cId="4194333733" sldId="514"/>
            <ac:spMk id="1030" creationId="{2711A8FB-68FC-45FC-B01E-38F809E2D439}"/>
          </ac:spMkLst>
        </pc:spChg>
        <pc:spChg chg="del">
          <ac:chgData name="Carpentier, Vincent" userId="9cd2d2c3-102f-41fc-9b3d-6482d6cd7d50" providerId="ADAL" clId="{F7702C2D-6A34-4875-A891-ED7241C46624}" dt="2025-04-03T10:14:46.475" v="1"/>
          <ac:spMkLst>
            <pc:docMk/>
            <pc:sldMk cId="4194333733" sldId="514"/>
            <ac:spMk id="1032" creationId="{2A865FE3-5FC9-4049-87CF-30019C46C0F5}"/>
          </ac:spMkLst>
        </pc:spChg>
      </pc:sldChg>
      <pc:sldChg chg="add setBg">
        <pc:chgData name="Carpentier, Vincent" userId="9cd2d2c3-102f-41fc-9b3d-6482d6cd7d50" providerId="ADAL" clId="{F7702C2D-6A34-4875-A891-ED7241C46624}" dt="2025-04-03T10:15:55.310" v="6"/>
        <pc:sldMkLst>
          <pc:docMk/>
          <pc:sldMk cId="0" sldId="515"/>
        </pc:sldMkLst>
      </pc:sldChg>
      <pc:sldChg chg="modSp add setBg">
        <pc:chgData name="Carpentier, Vincent" userId="9cd2d2c3-102f-41fc-9b3d-6482d6cd7d50" providerId="ADAL" clId="{F7702C2D-6A34-4875-A891-ED7241C46624}" dt="2025-04-03T10:16:25.271" v="9" actId="255"/>
        <pc:sldMkLst>
          <pc:docMk/>
          <pc:sldMk cId="0" sldId="516"/>
        </pc:sldMkLst>
        <pc:graphicFrameChg chg="mod">
          <ac:chgData name="Carpentier, Vincent" userId="9cd2d2c3-102f-41fc-9b3d-6482d6cd7d50" providerId="ADAL" clId="{F7702C2D-6A34-4875-A891-ED7241C46624}" dt="2025-04-03T10:16:25.271" v="9" actId="255"/>
          <ac:graphicFrameMkLst>
            <pc:docMk/>
            <pc:sldMk cId="0" sldId="516"/>
            <ac:graphicFrameMk id="8" creationId="{34521D82-3677-65CC-C96B-561D057E52F1}"/>
          </ac:graphicFrameMkLst>
        </pc:graphicFrameChg>
      </pc:sldChg>
      <pc:sldChg chg="add setBg">
        <pc:chgData name="Carpentier, Vincent" userId="9cd2d2c3-102f-41fc-9b3d-6482d6cd7d50" providerId="ADAL" clId="{F7702C2D-6A34-4875-A891-ED7241C46624}" dt="2025-04-03T10:15:55.310" v="6"/>
        <pc:sldMkLst>
          <pc:docMk/>
          <pc:sldMk cId="2753111345" sldId="517"/>
        </pc:sldMkLst>
      </pc:sldChg>
      <pc:sldChg chg="add">
        <pc:chgData name="Carpentier, Vincent" userId="9cd2d2c3-102f-41fc-9b3d-6482d6cd7d50" providerId="ADAL" clId="{F7702C2D-6A34-4875-A891-ED7241C46624}" dt="2025-04-03T10:44:51.650" v="259"/>
        <pc:sldMkLst>
          <pc:docMk/>
          <pc:sldMk cId="1801883998" sldId="518"/>
        </pc:sldMkLst>
      </pc:sldChg>
      <pc:sldChg chg="add">
        <pc:chgData name="Carpentier, Vincent" userId="9cd2d2c3-102f-41fc-9b3d-6482d6cd7d50" providerId="ADAL" clId="{F7702C2D-6A34-4875-A891-ED7241C46624}" dt="2025-04-03T10:44:51.650" v="259"/>
        <pc:sldMkLst>
          <pc:docMk/>
          <pc:sldMk cId="1758317718" sldId="519"/>
        </pc:sldMkLst>
      </pc:sldChg>
      <pc:sldChg chg="add">
        <pc:chgData name="Carpentier, Vincent" userId="9cd2d2c3-102f-41fc-9b3d-6482d6cd7d50" providerId="ADAL" clId="{F7702C2D-6A34-4875-A891-ED7241C46624}" dt="2025-04-03T10:44:51.650" v="259"/>
        <pc:sldMkLst>
          <pc:docMk/>
          <pc:sldMk cId="2196261024" sldId="520"/>
        </pc:sldMkLst>
      </pc:sldChg>
      <pc:sldChg chg="add">
        <pc:chgData name="Carpentier, Vincent" userId="9cd2d2c3-102f-41fc-9b3d-6482d6cd7d50" providerId="ADAL" clId="{F7702C2D-6A34-4875-A891-ED7241C46624}" dt="2025-04-03T10:44:51.650" v="259"/>
        <pc:sldMkLst>
          <pc:docMk/>
          <pc:sldMk cId="1455027319" sldId="521"/>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26602933153116"/>
          <c:y val="2.2941363712514658E-2"/>
          <c:w val="0.92106170286108235"/>
          <c:h val="0.54752035516836994"/>
        </c:manualLayout>
      </c:layout>
      <c:lineChart>
        <c:grouping val="standard"/>
        <c:varyColors val="0"/>
        <c:ser>
          <c:idx val="2"/>
          <c:order val="0"/>
          <c:tx>
            <c:v>UK Home students (universities only until 1961and full time students until 1981)</c:v>
          </c:tx>
          <c:spPr>
            <a:ln>
              <a:solidFill>
                <a:schemeClr val="tx1"/>
              </a:solidFill>
              <a:prstDash val="sysDash"/>
            </a:ln>
          </c:spPr>
          <c:marker>
            <c:symbol val="circle"/>
            <c:size val="7"/>
            <c:spPr>
              <a:solidFill>
                <a:schemeClr val="tx1"/>
              </a:solidFill>
              <a:ln>
                <a:solidFill>
                  <a:schemeClr val="tx1"/>
                </a:solidFill>
              </a:ln>
            </c:spPr>
          </c:marker>
          <c:cat>
            <c:numRef>
              <c:f>FRANCE!$A$7:$A$141</c:f>
              <c:numCache>
                <c:formatCode>General</c:formatCode>
                <c:ptCount val="135"/>
                <c:pt idx="0">
                  <c:v>1890</c:v>
                </c:pt>
                <c:pt idx="1">
                  <c:v>1891</c:v>
                </c:pt>
                <c:pt idx="2">
                  <c:v>1892</c:v>
                </c:pt>
                <c:pt idx="3">
                  <c:v>1893</c:v>
                </c:pt>
                <c:pt idx="4">
                  <c:v>1894</c:v>
                </c:pt>
                <c:pt idx="5">
                  <c:v>1895</c:v>
                </c:pt>
                <c:pt idx="6">
                  <c:v>1896</c:v>
                </c:pt>
                <c:pt idx="7">
                  <c:v>1897</c:v>
                </c:pt>
                <c:pt idx="8">
                  <c:v>1898</c:v>
                </c:pt>
                <c:pt idx="9">
                  <c:v>1899</c:v>
                </c:pt>
                <c:pt idx="10">
                  <c:v>1900</c:v>
                </c:pt>
                <c:pt idx="11">
                  <c:v>1901</c:v>
                </c:pt>
                <c:pt idx="12">
                  <c:v>1902</c:v>
                </c:pt>
                <c:pt idx="13">
                  <c:v>1903</c:v>
                </c:pt>
                <c:pt idx="14">
                  <c:v>1904</c:v>
                </c:pt>
                <c:pt idx="15">
                  <c:v>1905</c:v>
                </c:pt>
                <c:pt idx="16">
                  <c:v>1906</c:v>
                </c:pt>
                <c:pt idx="17">
                  <c:v>1907</c:v>
                </c:pt>
                <c:pt idx="18">
                  <c:v>1908</c:v>
                </c:pt>
                <c:pt idx="19">
                  <c:v>1909</c:v>
                </c:pt>
                <c:pt idx="20">
                  <c:v>1910</c:v>
                </c:pt>
                <c:pt idx="21">
                  <c:v>1911</c:v>
                </c:pt>
                <c:pt idx="22">
                  <c:v>1912</c:v>
                </c:pt>
                <c:pt idx="23">
                  <c:v>1913</c:v>
                </c:pt>
                <c:pt idx="24">
                  <c:v>1914</c:v>
                </c:pt>
                <c:pt idx="25">
                  <c:v>1915</c:v>
                </c:pt>
                <c:pt idx="26">
                  <c:v>1916</c:v>
                </c:pt>
                <c:pt idx="27">
                  <c:v>1917</c:v>
                </c:pt>
                <c:pt idx="28">
                  <c:v>1918</c:v>
                </c:pt>
                <c:pt idx="29">
                  <c:v>1919</c:v>
                </c:pt>
                <c:pt idx="30">
                  <c:v>1920</c:v>
                </c:pt>
                <c:pt idx="31">
                  <c:v>1921</c:v>
                </c:pt>
                <c:pt idx="32">
                  <c:v>1922</c:v>
                </c:pt>
                <c:pt idx="33">
                  <c:v>1923</c:v>
                </c:pt>
                <c:pt idx="34">
                  <c:v>1924</c:v>
                </c:pt>
                <c:pt idx="35">
                  <c:v>1925</c:v>
                </c:pt>
                <c:pt idx="36">
                  <c:v>1926</c:v>
                </c:pt>
                <c:pt idx="37">
                  <c:v>1927</c:v>
                </c:pt>
                <c:pt idx="38">
                  <c:v>1928</c:v>
                </c:pt>
                <c:pt idx="39">
                  <c:v>1929</c:v>
                </c:pt>
                <c:pt idx="40">
                  <c:v>1930</c:v>
                </c:pt>
                <c:pt idx="41">
                  <c:v>1931</c:v>
                </c:pt>
                <c:pt idx="42">
                  <c:v>1932</c:v>
                </c:pt>
                <c:pt idx="43">
                  <c:v>1933</c:v>
                </c:pt>
                <c:pt idx="44">
                  <c:v>1934</c:v>
                </c:pt>
                <c:pt idx="45">
                  <c:v>1935</c:v>
                </c:pt>
                <c:pt idx="46">
                  <c:v>1936</c:v>
                </c:pt>
                <c:pt idx="47">
                  <c:v>1937</c:v>
                </c:pt>
                <c:pt idx="48">
                  <c:v>1938</c:v>
                </c:pt>
                <c:pt idx="49">
                  <c:v>1939</c:v>
                </c:pt>
                <c:pt idx="50">
                  <c:v>1940</c:v>
                </c:pt>
                <c:pt idx="51">
                  <c:v>1941</c:v>
                </c:pt>
                <c:pt idx="52">
                  <c:v>1942</c:v>
                </c:pt>
                <c:pt idx="53">
                  <c:v>1943</c:v>
                </c:pt>
                <c:pt idx="54">
                  <c:v>1944</c:v>
                </c:pt>
                <c:pt idx="55">
                  <c:v>1945</c:v>
                </c:pt>
                <c:pt idx="56">
                  <c:v>1946</c:v>
                </c:pt>
                <c:pt idx="57">
                  <c:v>1947</c:v>
                </c:pt>
                <c:pt idx="58">
                  <c:v>1948</c:v>
                </c:pt>
                <c:pt idx="59">
                  <c:v>1949</c:v>
                </c:pt>
                <c:pt idx="60">
                  <c:v>1950</c:v>
                </c:pt>
                <c:pt idx="61">
                  <c:v>1951</c:v>
                </c:pt>
                <c:pt idx="62">
                  <c:v>1952</c:v>
                </c:pt>
                <c:pt idx="63">
                  <c:v>1953</c:v>
                </c:pt>
                <c:pt idx="64">
                  <c:v>1954</c:v>
                </c:pt>
                <c:pt idx="65">
                  <c:v>1955</c:v>
                </c:pt>
                <c:pt idx="66">
                  <c:v>1956</c:v>
                </c:pt>
                <c:pt idx="67">
                  <c:v>1957</c:v>
                </c:pt>
                <c:pt idx="68">
                  <c:v>1958</c:v>
                </c:pt>
                <c:pt idx="69">
                  <c:v>1959</c:v>
                </c:pt>
                <c:pt idx="70">
                  <c:v>1960</c:v>
                </c:pt>
                <c:pt idx="71">
                  <c:v>1961</c:v>
                </c:pt>
                <c:pt idx="72">
                  <c:v>1962</c:v>
                </c:pt>
                <c:pt idx="73">
                  <c:v>1963</c:v>
                </c:pt>
                <c:pt idx="74">
                  <c:v>1964</c:v>
                </c:pt>
                <c:pt idx="75">
                  <c:v>1965</c:v>
                </c:pt>
                <c:pt idx="76">
                  <c:v>1966</c:v>
                </c:pt>
                <c:pt idx="77">
                  <c:v>1967</c:v>
                </c:pt>
                <c:pt idx="78">
                  <c:v>1968</c:v>
                </c:pt>
                <c:pt idx="79">
                  <c:v>1969</c:v>
                </c:pt>
                <c:pt idx="80">
                  <c:v>1970</c:v>
                </c:pt>
                <c:pt idx="81">
                  <c:v>1971</c:v>
                </c:pt>
                <c:pt idx="82">
                  <c:v>1972</c:v>
                </c:pt>
                <c:pt idx="83">
                  <c:v>1973</c:v>
                </c:pt>
                <c:pt idx="84">
                  <c:v>1974</c:v>
                </c:pt>
                <c:pt idx="85">
                  <c:v>1975</c:v>
                </c:pt>
                <c:pt idx="86">
                  <c:v>1976</c:v>
                </c:pt>
                <c:pt idx="87">
                  <c:v>1977</c:v>
                </c:pt>
                <c:pt idx="88">
                  <c:v>1978</c:v>
                </c:pt>
                <c:pt idx="89">
                  <c:v>1979</c:v>
                </c:pt>
                <c:pt idx="90">
                  <c:v>1980</c:v>
                </c:pt>
                <c:pt idx="91">
                  <c:v>1981</c:v>
                </c:pt>
                <c:pt idx="92">
                  <c:v>1982</c:v>
                </c:pt>
                <c:pt idx="93">
                  <c:v>1983</c:v>
                </c:pt>
                <c:pt idx="94">
                  <c:v>1984</c:v>
                </c:pt>
                <c:pt idx="95">
                  <c:v>1985</c:v>
                </c:pt>
                <c:pt idx="96">
                  <c:v>1986</c:v>
                </c:pt>
                <c:pt idx="97">
                  <c:v>1987</c:v>
                </c:pt>
                <c:pt idx="98">
                  <c:v>1988</c:v>
                </c:pt>
                <c:pt idx="99">
                  <c:v>1989</c:v>
                </c:pt>
                <c:pt idx="100">
                  <c:v>1990</c:v>
                </c:pt>
                <c:pt idx="101">
                  <c:v>1991</c:v>
                </c:pt>
                <c:pt idx="102">
                  <c:v>1992</c:v>
                </c:pt>
                <c:pt idx="103">
                  <c:v>1993</c:v>
                </c:pt>
                <c:pt idx="104">
                  <c:v>1994</c:v>
                </c:pt>
                <c:pt idx="105">
                  <c:v>1995</c:v>
                </c:pt>
                <c:pt idx="106">
                  <c:v>1996</c:v>
                </c:pt>
                <c:pt idx="107">
                  <c:v>1997</c:v>
                </c:pt>
                <c:pt idx="108">
                  <c:v>1998</c:v>
                </c:pt>
                <c:pt idx="109">
                  <c:v>1999</c:v>
                </c:pt>
                <c:pt idx="110">
                  <c:v>2000</c:v>
                </c:pt>
                <c:pt idx="111">
                  <c:v>2001</c:v>
                </c:pt>
                <c:pt idx="112">
                  <c:v>2002</c:v>
                </c:pt>
                <c:pt idx="113">
                  <c:v>2003</c:v>
                </c:pt>
                <c:pt idx="114">
                  <c:v>2004</c:v>
                </c:pt>
                <c:pt idx="115">
                  <c:v>2005</c:v>
                </c:pt>
                <c:pt idx="116">
                  <c:v>2006</c:v>
                </c:pt>
                <c:pt idx="117">
                  <c:v>2007</c:v>
                </c:pt>
                <c:pt idx="118">
                  <c:v>2008</c:v>
                </c:pt>
                <c:pt idx="119">
                  <c:v>2009</c:v>
                </c:pt>
                <c:pt idx="120">
                  <c:v>2010</c:v>
                </c:pt>
                <c:pt idx="121">
                  <c:v>2011</c:v>
                </c:pt>
                <c:pt idx="122">
                  <c:v>2012</c:v>
                </c:pt>
                <c:pt idx="123">
                  <c:v>2013</c:v>
                </c:pt>
                <c:pt idx="124">
                  <c:v>2014</c:v>
                </c:pt>
                <c:pt idx="125">
                  <c:v>2015</c:v>
                </c:pt>
                <c:pt idx="126">
                  <c:v>2016</c:v>
                </c:pt>
                <c:pt idx="127">
                  <c:v>2017</c:v>
                </c:pt>
                <c:pt idx="128">
                  <c:v>2018</c:v>
                </c:pt>
                <c:pt idx="129">
                  <c:v>2019</c:v>
                </c:pt>
                <c:pt idx="130">
                  <c:v>2020</c:v>
                </c:pt>
                <c:pt idx="131">
                  <c:v>2021</c:v>
                </c:pt>
                <c:pt idx="132">
                  <c:v>2022</c:v>
                </c:pt>
                <c:pt idx="133">
                  <c:v>2023</c:v>
                </c:pt>
                <c:pt idx="134">
                  <c:v>2024</c:v>
                </c:pt>
              </c:numCache>
            </c:numRef>
          </c:cat>
          <c:val>
            <c:numRef>
              <c:f>'Overseaes Poly'!$DT$5:$DT$138</c:f>
              <c:numCache>
                <c:formatCode>General</c:formatCode>
                <c:ptCount val="134"/>
                <c:pt idx="10">
                  <c:v>20249</c:v>
                </c:pt>
                <c:pt idx="20">
                  <c:v>30762.9</c:v>
                </c:pt>
                <c:pt idx="30" formatCode="#,##0">
                  <c:v>46959</c:v>
                </c:pt>
                <c:pt idx="31" formatCode="#,##0">
                  <c:v>48309</c:v>
                </c:pt>
                <c:pt idx="32" formatCode="#,##0">
                  <c:v>48553</c:v>
                </c:pt>
                <c:pt idx="33" formatCode="#,##0">
                  <c:v>54960</c:v>
                </c:pt>
                <c:pt idx="34" formatCode="#,##0">
                  <c:v>53447</c:v>
                </c:pt>
                <c:pt idx="35" formatCode="#,##0">
                  <c:v>52111</c:v>
                </c:pt>
                <c:pt idx="36" formatCode="#,##0">
                  <c:v>52490</c:v>
                </c:pt>
                <c:pt idx="37" formatCode="#,##0">
                  <c:v>53163</c:v>
                </c:pt>
                <c:pt idx="38" formatCode="#,##0">
                  <c:v>53482</c:v>
                </c:pt>
                <c:pt idx="39" formatCode="#,##0">
                  <c:v>54158</c:v>
                </c:pt>
                <c:pt idx="40" formatCode="#,##0">
                  <c:v>54901</c:v>
                </c:pt>
                <c:pt idx="41" formatCode="#,##0">
                  <c:v>57744</c:v>
                </c:pt>
                <c:pt idx="42" formatCode="#,##0">
                  <c:v>58127</c:v>
                </c:pt>
                <c:pt idx="43" formatCode="#,##0">
                  <c:v>59637</c:v>
                </c:pt>
                <c:pt idx="44" formatCode="#,##0">
                  <c:v>59750</c:v>
                </c:pt>
                <c:pt idx="45" formatCode="#,##0">
                  <c:v>59397</c:v>
                </c:pt>
                <c:pt idx="46" formatCode="#,##0">
                  <c:v>58902</c:v>
                </c:pt>
                <c:pt idx="47" formatCode="#,##0">
                  <c:v>57503</c:v>
                </c:pt>
                <c:pt idx="48" formatCode="#,##0">
                  <c:v>57174</c:v>
                </c:pt>
                <c:pt idx="49" formatCode="#,##0">
                  <c:v>58207</c:v>
                </c:pt>
                <c:pt idx="50" formatCode="#,##0">
                  <c:v>50338</c:v>
                </c:pt>
                <c:pt idx="51" formatCode="#,##0">
                  <c:v>41930</c:v>
                </c:pt>
                <c:pt idx="52" formatCode="#,##0">
                  <c:v>44711</c:v>
                </c:pt>
                <c:pt idx="53" formatCode="#,##0">
                  <c:v>46459</c:v>
                </c:pt>
                <c:pt idx="54" formatCode="#,##0">
                  <c:v>47210</c:v>
                </c:pt>
                <c:pt idx="55" formatCode="#,##0">
                  <c:v>48009</c:v>
                </c:pt>
                <c:pt idx="56" formatCode="#,##0">
                  <c:v>63347</c:v>
                </c:pt>
                <c:pt idx="57" formatCode="#,##0">
                  <c:v>81164</c:v>
                </c:pt>
                <c:pt idx="58" formatCode="#,##0">
                  <c:v>90616</c:v>
                </c:pt>
                <c:pt idx="59" formatCode="#,##0">
                  <c:v>95828</c:v>
                </c:pt>
                <c:pt idx="60" formatCode="#,##0">
                  <c:v>96910</c:v>
                </c:pt>
                <c:pt idx="61" formatCode="#,##0">
                  <c:v>95322</c:v>
                </c:pt>
                <c:pt idx="62" formatCode="#,##0">
                  <c:v>93430</c:v>
                </c:pt>
                <c:pt idx="63" formatCode="#,##0">
                  <c:v>89694</c:v>
                </c:pt>
                <c:pt idx="64" formatCode="#,##0">
                  <c:v>88230</c:v>
                </c:pt>
                <c:pt idx="65" formatCode="#,##0">
                  <c:v>89101</c:v>
                </c:pt>
                <c:pt idx="66" formatCode="#,##0">
                  <c:v>92034</c:v>
                </c:pt>
                <c:pt idx="67" formatCode="#,##0">
                  <c:v>95964</c:v>
                </c:pt>
                <c:pt idx="68" formatCode="#,##0">
                  <c:v>101515</c:v>
                </c:pt>
                <c:pt idx="69" formatCode="#,##0">
                  <c:v>105615</c:v>
                </c:pt>
                <c:pt idx="70" formatCode="#,##0">
                  <c:v>108951</c:v>
                </c:pt>
                <c:pt idx="71" formatCode="#,##0">
                  <c:v>273270</c:v>
                </c:pt>
                <c:pt idx="72" formatCode="#,##0">
                  <c:v>301273</c:v>
                </c:pt>
                <c:pt idx="73" formatCode="#,##0">
                  <c:v>325819</c:v>
                </c:pt>
                <c:pt idx="74" formatCode="#,##0">
                  <c:v>349305</c:v>
                </c:pt>
                <c:pt idx="75" formatCode="#,##0">
                  <c:v>377680</c:v>
                </c:pt>
                <c:pt idx="76" formatCode="#,##0">
                  <c:v>404159</c:v>
                </c:pt>
                <c:pt idx="77" formatCode="#,##0">
                  <c:v>454505</c:v>
                </c:pt>
                <c:pt idx="78" formatCode="#,##0">
                  <c:v>503257</c:v>
                </c:pt>
                <c:pt idx="79" formatCode="#,##0">
                  <c:v>535271</c:v>
                </c:pt>
                <c:pt idx="80" formatCode="#,##0">
                  <c:v>559923</c:v>
                </c:pt>
                <c:pt idx="81" formatCode="#,##0">
                  <c:v>568380</c:v>
                </c:pt>
                <c:pt idx="82" formatCode="#,##0">
                  <c:v>580351</c:v>
                </c:pt>
                <c:pt idx="83" formatCode="#,##0">
                  <c:v>582769</c:v>
                </c:pt>
                <c:pt idx="84" formatCode="#,##0">
                  <c:v>594292</c:v>
                </c:pt>
                <c:pt idx="85" formatCode="#,##0">
                  <c:v>607647</c:v>
                </c:pt>
                <c:pt idx="86" formatCode="#,##0">
                  <c:v>625578</c:v>
                </c:pt>
                <c:pt idx="87" formatCode="#,##0">
                  <c:v>636378</c:v>
                </c:pt>
                <c:pt idx="88" formatCode="#,##0">
                  <c:v>644706</c:v>
                </c:pt>
                <c:pt idx="89" formatCode="#,##0">
                  <c:v>656383</c:v>
                </c:pt>
                <c:pt idx="90" formatCode="#,##0">
                  <c:v>672398</c:v>
                </c:pt>
                <c:pt idx="91" formatCode="#,##0">
                  <c:v>709791</c:v>
                </c:pt>
                <c:pt idx="92" formatCode="#,##0">
                  <c:v>742317</c:v>
                </c:pt>
                <c:pt idx="93" formatCode="#,##0">
                  <c:v>764947</c:v>
                </c:pt>
                <c:pt idx="94" formatCode="#,##0">
                  <c:v>770962</c:v>
                </c:pt>
                <c:pt idx="95" formatCode="#,##0">
                  <c:v>780483</c:v>
                </c:pt>
                <c:pt idx="96" formatCode="#,##0">
                  <c:v>802882</c:v>
                </c:pt>
                <c:pt idx="97" formatCode="#,##0">
                  <c:v>832925</c:v>
                </c:pt>
                <c:pt idx="98" formatCode="#,##0">
                  <c:v>851314</c:v>
                </c:pt>
                <c:pt idx="99" formatCode="#,##0">
                  <c:v>884529</c:v>
                </c:pt>
                <c:pt idx="100" formatCode="#,##0">
                  <c:v>945130</c:v>
                </c:pt>
                <c:pt idx="101" formatCode="#,##0">
                  <c:v>1014188</c:v>
                </c:pt>
                <c:pt idx="102" formatCode="#,##0">
                  <c:v>1129761</c:v>
                </c:pt>
                <c:pt idx="103" formatCode="#,##0">
                  <c:v>1258740</c:v>
                </c:pt>
                <c:pt idx="105" formatCode="#,##0">
                  <c:v>1260253</c:v>
                </c:pt>
                <c:pt idx="106" formatCode="#,##0">
                  <c:v>1378695</c:v>
                </c:pt>
                <c:pt idx="107" formatCode="#,##0">
                  <c:v>1420478</c:v>
                </c:pt>
                <c:pt idx="108" formatCode="#,##0">
                  <c:v>1558520</c:v>
                </c:pt>
                <c:pt idx="109" formatCode="#,##0">
                  <c:v>1613462</c:v>
                </c:pt>
                <c:pt idx="110" formatCode="#,##0">
                  <c:v>1631799</c:v>
                </c:pt>
                <c:pt idx="111" formatCode="#,##0">
                  <c:v>1759755</c:v>
                </c:pt>
                <c:pt idx="112" formatCode="#,##0">
                  <c:v>1843320</c:v>
                </c:pt>
                <c:pt idx="113" formatCode="#,##0">
                  <c:v>1899845</c:v>
                </c:pt>
                <c:pt idx="114" formatCode="#,##0">
                  <c:v>1947380</c:v>
                </c:pt>
                <c:pt idx="115" formatCode="#,##0">
                  <c:v>1969140</c:v>
                </c:pt>
                <c:pt idx="116" formatCode="#,##0">
                  <c:v>2006035</c:v>
                </c:pt>
                <c:pt idx="117" formatCode="#,##0">
                  <c:v>2011345</c:v>
                </c:pt>
                <c:pt idx="118" formatCode="#,##0">
                  <c:v>1964320</c:v>
                </c:pt>
                <c:pt idx="119" formatCode="#,##0">
                  <c:v>2027090</c:v>
                </c:pt>
                <c:pt idx="120" formatCode="#,##0">
                  <c:v>2087615</c:v>
                </c:pt>
                <c:pt idx="121" formatCode="#,##0">
                  <c:v>2073070</c:v>
                </c:pt>
                <c:pt idx="122" formatCode="#,##0">
                  <c:v>2061410</c:v>
                </c:pt>
                <c:pt idx="123" formatCode="#,##0">
                  <c:v>1914215</c:v>
                </c:pt>
                <c:pt idx="124" formatCode="#,##0">
                  <c:v>1863860</c:v>
                </c:pt>
                <c:pt idx="125" formatCode="#,##0">
                  <c:v>1829200</c:v>
                </c:pt>
                <c:pt idx="126" formatCode="#,##0">
                  <c:v>1842320</c:v>
                </c:pt>
                <c:pt idx="127" formatCode="#,##0">
                  <c:v>1875125</c:v>
                </c:pt>
                <c:pt idx="128" formatCode="#,##0">
                  <c:v>1884575</c:v>
                </c:pt>
                <c:pt idx="129" formatCode="#,##0">
                  <c:v>1898620</c:v>
                </c:pt>
                <c:pt idx="130" formatCode="#,##0">
                  <c:v>1975375</c:v>
                </c:pt>
                <c:pt idx="131" formatCode="#,##0">
                  <c:v>2146480</c:v>
                </c:pt>
                <c:pt idx="132" formatCode="#,##0">
                  <c:v>2182565</c:v>
                </c:pt>
                <c:pt idx="133" formatCode="#,##0">
                  <c:v>2165350</c:v>
                </c:pt>
              </c:numCache>
            </c:numRef>
          </c:val>
          <c:smooth val="0"/>
          <c:extLst>
            <c:ext xmlns:c16="http://schemas.microsoft.com/office/drawing/2014/chart" uri="{C3380CC4-5D6E-409C-BE32-E72D297353CC}">
              <c16:uniqueId val="{00000000-AC68-40A2-866B-57F9D7448B8C}"/>
            </c:ext>
          </c:extLst>
        </c:ser>
        <c:ser>
          <c:idx val="0"/>
          <c:order val="1"/>
          <c:tx>
            <c:v>UK International students (residents and in mobility until 1968, then on mobility only) (universities only until 1961and full time students until 1981)</c:v>
          </c:tx>
          <c:spPr>
            <a:ln w="31750">
              <a:solidFill>
                <a:schemeClr val="tx1"/>
              </a:solidFill>
              <a:prstDash val="sysDot"/>
            </a:ln>
          </c:spPr>
          <c:marker>
            <c:symbol val="circle"/>
            <c:size val="8"/>
            <c:spPr>
              <a:solidFill>
                <a:srgbClr val="FFFFFF"/>
              </a:solidFill>
              <a:ln>
                <a:solidFill>
                  <a:schemeClr val="tx1"/>
                </a:solidFill>
              </a:ln>
            </c:spPr>
          </c:marker>
          <c:cat>
            <c:numRef>
              <c:f>FRANCE!$A$7:$A$141</c:f>
              <c:numCache>
                <c:formatCode>General</c:formatCode>
                <c:ptCount val="135"/>
                <c:pt idx="0">
                  <c:v>1890</c:v>
                </c:pt>
                <c:pt idx="1">
                  <c:v>1891</c:v>
                </c:pt>
                <c:pt idx="2">
                  <c:v>1892</c:v>
                </c:pt>
                <c:pt idx="3">
                  <c:v>1893</c:v>
                </c:pt>
                <c:pt idx="4">
                  <c:v>1894</c:v>
                </c:pt>
                <c:pt idx="5">
                  <c:v>1895</c:v>
                </c:pt>
                <c:pt idx="6">
                  <c:v>1896</c:v>
                </c:pt>
                <c:pt idx="7">
                  <c:v>1897</c:v>
                </c:pt>
                <c:pt idx="8">
                  <c:v>1898</c:v>
                </c:pt>
                <c:pt idx="9">
                  <c:v>1899</c:v>
                </c:pt>
                <c:pt idx="10">
                  <c:v>1900</c:v>
                </c:pt>
                <c:pt idx="11">
                  <c:v>1901</c:v>
                </c:pt>
                <c:pt idx="12">
                  <c:v>1902</c:v>
                </c:pt>
                <c:pt idx="13">
                  <c:v>1903</c:v>
                </c:pt>
                <c:pt idx="14">
                  <c:v>1904</c:v>
                </c:pt>
                <c:pt idx="15">
                  <c:v>1905</c:v>
                </c:pt>
                <c:pt idx="16">
                  <c:v>1906</c:v>
                </c:pt>
                <c:pt idx="17">
                  <c:v>1907</c:v>
                </c:pt>
                <c:pt idx="18">
                  <c:v>1908</c:v>
                </c:pt>
                <c:pt idx="19">
                  <c:v>1909</c:v>
                </c:pt>
                <c:pt idx="20">
                  <c:v>1910</c:v>
                </c:pt>
                <c:pt idx="21">
                  <c:v>1911</c:v>
                </c:pt>
                <c:pt idx="22">
                  <c:v>1912</c:v>
                </c:pt>
                <c:pt idx="23">
                  <c:v>1913</c:v>
                </c:pt>
                <c:pt idx="24">
                  <c:v>1914</c:v>
                </c:pt>
                <c:pt idx="25">
                  <c:v>1915</c:v>
                </c:pt>
                <c:pt idx="26">
                  <c:v>1916</c:v>
                </c:pt>
                <c:pt idx="27">
                  <c:v>1917</c:v>
                </c:pt>
                <c:pt idx="28">
                  <c:v>1918</c:v>
                </c:pt>
                <c:pt idx="29">
                  <c:v>1919</c:v>
                </c:pt>
                <c:pt idx="30">
                  <c:v>1920</c:v>
                </c:pt>
                <c:pt idx="31">
                  <c:v>1921</c:v>
                </c:pt>
                <c:pt idx="32">
                  <c:v>1922</c:v>
                </c:pt>
                <c:pt idx="33">
                  <c:v>1923</c:v>
                </c:pt>
                <c:pt idx="34">
                  <c:v>1924</c:v>
                </c:pt>
                <c:pt idx="35">
                  <c:v>1925</c:v>
                </c:pt>
                <c:pt idx="36">
                  <c:v>1926</c:v>
                </c:pt>
                <c:pt idx="37">
                  <c:v>1927</c:v>
                </c:pt>
                <c:pt idx="38">
                  <c:v>1928</c:v>
                </c:pt>
                <c:pt idx="39">
                  <c:v>1929</c:v>
                </c:pt>
                <c:pt idx="40">
                  <c:v>1930</c:v>
                </c:pt>
                <c:pt idx="41">
                  <c:v>1931</c:v>
                </c:pt>
                <c:pt idx="42">
                  <c:v>1932</c:v>
                </c:pt>
                <c:pt idx="43">
                  <c:v>1933</c:v>
                </c:pt>
                <c:pt idx="44">
                  <c:v>1934</c:v>
                </c:pt>
                <c:pt idx="45">
                  <c:v>1935</c:v>
                </c:pt>
                <c:pt idx="46">
                  <c:v>1936</c:v>
                </c:pt>
                <c:pt idx="47">
                  <c:v>1937</c:v>
                </c:pt>
                <c:pt idx="48">
                  <c:v>1938</c:v>
                </c:pt>
                <c:pt idx="49">
                  <c:v>1939</c:v>
                </c:pt>
                <c:pt idx="50">
                  <c:v>1940</c:v>
                </c:pt>
                <c:pt idx="51">
                  <c:v>1941</c:v>
                </c:pt>
                <c:pt idx="52">
                  <c:v>1942</c:v>
                </c:pt>
                <c:pt idx="53">
                  <c:v>1943</c:v>
                </c:pt>
                <c:pt idx="54">
                  <c:v>1944</c:v>
                </c:pt>
                <c:pt idx="55">
                  <c:v>1945</c:v>
                </c:pt>
                <c:pt idx="56">
                  <c:v>1946</c:v>
                </c:pt>
                <c:pt idx="57">
                  <c:v>1947</c:v>
                </c:pt>
                <c:pt idx="58">
                  <c:v>1948</c:v>
                </c:pt>
                <c:pt idx="59">
                  <c:v>1949</c:v>
                </c:pt>
                <c:pt idx="60">
                  <c:v>1950</c:v>
                </c:pt>
                <c:pt idx="61">
                  <c:v>1951</c:v>
                </c:pt>
                <c:pt idx="62">
                  <c:v>1952</c:v>
                </c:pt>
                <c:pt idx="63">
                  <c:v>1953</c:v>
                </c:pt>
                <c:pt idx="64">
                  <c:v>1954</c:v>
                </c:pt>
                <c:pt idx="65">
                  <c:v>1955</c:v>
                </c:pt>
                <c:pt idx="66">
                  <c:v>1956</c:v>
                </c:pt>
                <c:pt idx="67">
                  <c:v>1957</c:v>
                </c:pt>
                <c:pt idx="68">
                  <c:v>1958</c:v>
                </c:pt>
                <c:pt idx="69">
                  <c:v>1959</c:v>
                </c:pt>
                <c:pt idx="70">
                  <c:v>1960</c:v>
                </c:pt>
                <c:pt idx="71">
                  <c:v>1961</c:v>
                </c:pt>
                <c:pt idx="72">
                  <c:v>1962</c:v>
                </c:pt>
                <c:pt idx="73">
                  <c:v>1963</c:v>
                </c:pt>
                <c:pt idx="74">
                  <c:v>1964</c:v>
                </c:pt>
                <c:pt idx="75">
                  <c:v>1965</c:v>
                </c:pt>
                <c:pt idx="76">
                  <c:v>1966</c:v>
                </c:pt>
                <c:pt idx="77">
                  <c:v>1967</c:v>
                </c:pt>
                <c:pt idx="78">
                  <c:v>1968</c:v>
                </c:pt>
                <c:pt idx="79">
                  <c:v>1969</c:v>
                </c:pt>
                <c:pt idx="80">
                  <c:v>1970</c:v>
                </c:pt>
                <c:pt idx="81">
                  <c:v>1971</c:v>
                </c:pt>
                <c:pt idx="82">
                  <c:v>1972</c:v>
                </c:pt>
                <c:pt idx="83">
                  <c:v>1973</c:v>
                </c:pt>
                <c:pt idx="84">
                  <c:v>1974</c:v>
                </c:pt>
                <c:pt idx="85">
                  <c:v>1975</c:v>
                </c:pt>
                <c:pt idx="86">
                  <c:v>1976</c:v>
                </c:pt>
                <c:pt idx="87">
                  <c:v>1977</c:v>
                </c:pt>
                <c:pt idx="88">
                  <c:v>1978</c:v>
                </c:pt>
                <c:pt idx="89">
                  <c:v>1979</c:v>
                </c:pt>
                <c:pt idx="90">
                  <c:v>1980</c:v>
                </c:pt>
                <c:pt idx="91">
                  <c:v>1981</c:v>
                </c:pt>
                <c:pt idx="92">
                  <c:v>1982</c:v>
                </c:pt>
                <c:pt idx="93">
                  <c:v>1983</c:v>
                </c:pt>
                <c:pt idx="94">
                  <c:v>1984</c:v>
                </c:pt>
                <c:pt idx="95">
                  <c:v>1985</c:v>
                </c:pt>
                <c:pt idx="96">
                  <c:v>1986</c:v>
                </c:pt>
                <c:pt idx="97">
                  <c:v>1987</c:v>
                </c:pt>
                <c:pt idx="98">
                  <c:v>1988</c:v>
                </c:pt>
                <c:pt idx="99">
                  <c:v>1989</c:v>
                </c:pt>
                <c:pt idx="100">
                  <c:v>1990</c:v>
                </c:pt>
                <c:pt idx="101">
                  <c:v>1991</c:v>
                </c:pt>
                <c:pt idx="102">
                  <c:v>1992</c:v>
                </c:pt>
                <c:pt idx="103">
                  <c:v>1993</c:v>
                </c:pt>
                <c:pt idx="104">
                  <c:v>1994</c:v>
                </c:pt>
                <c:pt idx="105">
                  <c:v>1995</c:v>
                </c:pt>
                <c:pt idx="106">
                  <c:v>1996</c:v>
                </c:pt>
                <c:pt idx="107">
                  <c:v>1997</c:v>
                </c:pt>
                <c:pt idx="108">
                  <c:v>1998</c:v>
                </c:pt>
                <c:pt idx="109">
                  <c:v>1999</c:v>
                </c:pt>
                <c:pt idx="110">
                  <c:v>2000</c:v>
                </c:pt>
                <c:pt idx="111">
                  <c:v>2001</c:v>
                </c:pt>
                <c:pt idx="112">
                  <c:v>2002</c:v>
                </c:pt>
                <c:pt idx="113">
                  <c:v>2003</c:v>
                </c:pt>
                <c:pt idx="114">
                  <c:v>2004</c:v>
                </c:pt>
                <c:pt idx="115">
                  <c:v>2005</c:v>
                </c:pt>
                <c:pt idx="116">
                  <c:v>2006</c:v>
                </c:pt>
                <c:pt idx="117">
                  <c:v>2007</c:v>
                </c:pt>
                <c:pt idx="118">
                  <c:v>2008</c:v>
                </c:pt>
                <c:pt idx="119">
                  <c:v>2009</c:v>
                </c:pt>
                <c:pt idx="120">
                  <c:v>2010</c:v>
                </c:pt>
                <c:pt idx="121">
                  <c:v>2011</c:v>
                </c:pt>
                <c:pt idx="122">
                  <c:v>2012</c:v>
                </c:pt>
                <c:pt idx="123">
                  <c:v>2013</c:v>
                </c:pt>
                <c:pt idx="124">
                  <c:v>2014</c:v>
                </c:pt>
                <c:pt idx="125">
                  <c:v>2015</c:v>
                </c:pt>
                <c:pt idx="126">
                  <c:v>2016</c:v>
                </c:pt>
                <c:pt idx="127">
                  <c:v>2017</c:v>
                </c:pt>
                <c:pt idx="128">
                  <c:v>2018</c:v>
                </c:pt>
                <c:pt idx="129">
                  <c:v>2019</c:v>
                </c:pt>
                <c:pt idx="130">
                  <c:v>2020</c:v>
                </c:pt>
                <c:pt idx="131">
                  <c:v>2021</c:v>
                </c:pt>
                <c:pt idx="132">
                  <c:v>2022</c:v>
                </c:pt>
                <c:pt idx="133">
                  <c:v>2023</c:v>
                </c:pt>
                <c:pt idx="134">
                  <c:v>2024</c:v>
                </c:pt>
              </c:numCache>
            </c:numRef>
          </c:cat>
          <c:val>
            <c:numRef>
              <c:f>'Overseaes Poly'!$DQ$5:$DQ$138</c:f>
              <c:numCache>
                <c:formatCode>General</c:formatCode>
                <c:ptCount val="134"/>
                <c:pt idx="10">
                  <c:v>2000</c:v>
                </c:pt>
                <c:pt idx="20">
                  <c:v>3418.1000000000004</c:v>
                </c:pt>
                <c:pt idx="30">
                  <c:v>2016</c:v>
                </c:pt>
                <c:pt idx="31">
                  <c:v>2467</c:v>
                </c:pt>
                <c:pt idx="32">
                  <c:v>2692</c:v>
                </c:pt>
                <c:pt idx="33">
                  <c:v>3992</c:v>
                </c:pt>
                <c:pt idx="34">
                  <c:v>3690</c:v>
                </c:pt>
                <c:pt idx="35">
                  <c:v>3811</c:v>
                </c:pt>
                <c:pt idx="36">
                  <c:v>3806</c:v>
                </c:pt>
                <c:pt idx="37">
                  <c:v>3978</c:v>
                </c:pt>
                <c:pt idx="38">
                  <c:v>4273</c:v>
                </c:pt>
                <c:pt idx="39">
                  <c:v>4390</c:v>
                </c:pt>
                <c:pt idx="40">
                  <c:v>4573</c:v>
                </c:pt>
                <c:pt idx="41">
                  <c:v>4568</c:v>
                </c:pt>
                <c:pt idx="42">
                  <c:v>4400</c:v>
                </c:pt>
                <c:pt idx="43">
                  <c:v>4478</c:v>
                </c:pt>
                <c:pt idx="44">
                  <c:v>4670</c:v>
                </c:pt>
                <c:pt idx="45">
                  <c:v>4653</c:v>
                </c:pt>
                <c:pt idx="46">
                  <c:v>4718</c:v>
                </c:pt>
                <c:pt idx="47">
                  <c:v>4989</c:v>
                </c:pt>
                <c:pt idx="48">
                  <c:v>5096</c:v>
                </c:pt>
                <c:pt idx="49">
                  <c:v>5213</c:v>
                </c:pt>
                <c:pt idx="50">
                  <c:v>3389</c:v>
                </c:pt>
                <c:pt idx="51">
                  <c:v>2104</c:v>
                </c:pt>
                <c:pt idx="52">
                  <c:v>1746</c:v>
                </c:pt>
                <c:pt idx="53">
                  <c:v>1570</c:v>
                </c:pt>
                <c:pt idx="54">
                  <c:v>1703</c:v>
                </c:pt>
                <c:pt idx="55">
                  <c:v>1800</c:v>
                </c:pt>
                <c:pt idx="56">
                  <c:v>3827</c:v>
                </c:pt>
                <c:pt idx="57">
                  <c:v>5172</c:v>
                </c:pt>
                <c:pt idx="58">
                  <c:v>5888</c:v>
                </c:pt>
                <c:pt idx="59">
                  <c:v>6042</c:v>
                </c:pt>
                <c:pt idx="60">
                  <c:v>6171</c:v>
                </c:pt>
                <c:pt idx="61">
                  <c:v>6690</c:v>
                </c:pt>
                <c:pt idx="62">
                  <c:v>7086</c:v>
                </c:pt>
                <c:pt idx="63">
                  <c:v>7635</c:v>
                </c:pt>
                <c:pt idx="64">
                  <c:v>8124</c:v>
                </c:pt>
                <c:pt idx="65">
                  <c:v>8750</c:v>
                </c:pt>
                <c:pt idx="66">
                  <c:v>9460</c:v>
                </c:pt>
                <c:pt idx="67">
                  <c:v>10110</c:v>
                </c:pt>
                <c:pt idx="68">
                  <c:v>10413</c:v>
                </c:pt>
                <c:pt idx="69">
                  <c:v>10468</c:v>
                </c:pt>
                <c:pt idx="70">
                  <c:v>10990</c:v>
                </c:pt>
                <c:pt idx="71">
                  <c:v>15560</c:v>
                </c:pt>
                <c:pt idx="72">
                  <c:v>17149</c:v>
                </c:pt>
                <c:pt idx="73">
                  <c:v>20009</c:v>
                </c:pt>
                <c:pt idx="74">
                  <c:v>18868</c:v>
                </c:pt>
                <c:pt idx="75">
                  <c:v>19386</c:v>
                </c:pt>
                <c:pt idx="76">
                  <c:v>23193</c:v>
                </c:pt>
                <c:pt idx="77">
                  <c:v>23219</c:v>
                </c:pt>
                <c:pt idx="78">
                  <c:v>20772</c:v>
                </c:pt>
                <c:pt idx="79">
                  <c:v>21266</c:v>
                </c:pt>
                <c:pt idx="80">
                  <c:v>22188</c:v>
                </c:pt>
                <c:pt idx="81">
                  <c:v>24714</c:v>
                </c:pt>
                <c:pt idx="82">
                  <c:v>26819</c:v>
                </c:pt>
                <c:pt idx="83">
                  <c:v>30843</c:v>
                </c:pt>
                <c:pt idx="84">
                  <c:v>36192</c:v>
                </c:pt>
                <c:pt idx="85">
                  <c:v>43810</c:v>
                </c:pt>
                <c:pt idx="86">
                  <c:v>52053</c:v>
                </c:pt>
                <c:pt idx="87">
                  <c:v>55680</c:v>
                </c:pt>
                <c:pt idx="88">
                  <c:v>56708</c:v>
                </c:pt>
                <c:pt idx="89">
                  <c:v>56693</c:v>
                </c:pt>
                <c:pt idx="90">
                  <c:v>53540</c:v>
                </c:pt>
                <c:pt idx="91">
                  <c:v>52663</c:v>
                </c:pt>
                <c:pt idx="92">
                  <c:v>48592</c:v>
                </c:pt>
                <c:pt idx="93">
                  <c:v>45806</c:v>
                </c:pt>
                <c:pt idx="94">
                  <c:v>53547</c:v>
                </c:pt>
                <c:pt idx="95">
                  <c:v>54706</c:v>
                </c:pt>
                <c:pt idx="96">
                  <c:v>60885</c:v>
                </c:pt>
                <c:pt idx="97">
                  <c:v>65173</c:v>
                </c:pt>
                <c:pt idx="98">
                  <c:v>61223</c:v>
                </c:pt>
                <c:pt idx="99">
                  <c:v>69905</c:v>
                </c:pt>
                <c:pt idx="100">
                  <c:v>72276</c:v>
                </c:pt>
                <c:pt idx="101">
                  <c:v>80638</c:v>
                </c:pt>
                <c:pt idx="102">
                  <c:v>88703</c:v>
                </c:pt>
                <c:pt idx="103">
                  <c:v>102091</c:v>
                </c:pt>
                <c:pt idx="105">
                  <c:v>144168</c:v>
                </c:pt>
                <c:pt idx="106">
                  <c:v>173476</c:v>
                </c:pt>
                <c:pt idx="107">
                  <c:v>176496</c:v>
                </c:pt>
                <c:pt idx="108">
                  <c:v>196931</c:v>
                </c:pt>
                <c:pt idx="109">
                  <c:v>218823</c:v>
                </c:pt>
                <c:pt idx="110">
                  <c:v>223340</c:v>
                </c:pt>
                <c:pt idx="111">
                  <c:v>230870</c:v>
                </c:pt>
                <c:pt idx="112">
                  <c:v>242765</c:v>
                </c:pt>
                <c:pt idx="113">
                  <c:v>275270</c:v>
                </c:pt>
                <c:pt idx="114">
                  <c:v>300045</c:v>
                </c:pt>
                <c:pt idx="115">
                  <c:v>318400</c:v>
                </c:pt>
                <c:pt idx="116">
                  <c:v>330080</c:v>
                </c:pt>
                <c:pt idx="117">
                  <c:v>351480</c:v>
                </c:pt>
                <c:pt idx="118">
                  <c:v>341790</c:v>
                </c:pt>
                <c:pt idx="119">
                  <c:v>368970</c:v>
                </c:pt>
                <c:pt idx="120">
                  <c:v>405810</c:v>
                </c:pt>
                <c:pt idx="121">
                  <c:v>419485</c:v>
                </c:pt>
                <c:pt idx="122">
                  <c:v>435235</c:v>
                </c:pt>
                <c:pt idx="123">
                  <c:v>426060</c:v>
                </c:pt>
                <c:pt idx="124">
                  <c:v>435500</c:v>
                </c:pt>
                <c:pt idx="125">
                  <c:v>436590</c:v>
                </c:pt>
                <c:pt idx="126">
                  <c:v>438025</c:v>
                </c:pt>
                <c:pt idx="127">
                  <c:v>442385</c:v>
                </c:pt>
                <c:pt idx="128">
                  <c:v>458495</c:v>
                </c:pt>
                <c:pt idx="129">
                  <c:v>485655</c:v>
                </c:pt>
                <c:pt idx="130">
                  <c:v>556625</c:v>
                </c:pt>
                <c:pt idx="131">
                  <c:v>605140</c:v>
                </c:pt>
                <c:pt idx="132">
                  <c:v>636060</c:v>
                </c:pt>
                <c:pt idx="133">
                  <c:v>758860</c:v>
                </c:pt>
              </c:numCache>
            </c:numRef>
          </c:val>
          <c:smooth val="0"/>
          <c:extLst>
            <c:ext xmlns:c16="http://schemas.microsoft.com/office/drawing/2014/chart" uri="{C3380CC4-5D6E-409C-BE32-E72D297353CC}">
              <c16:uniqueId val="{00000001-AC68-40A2-866B-57F9D7448B8C}"/>
            </c:ext>
          </c:extLst>
        </c:ser>
        <c:ser>
          <c:idx val="3"/>
          <c:order val="2"/>
          <c:tx>
            <c:v>France Home students</c:v>
          </c:tx>
          <c:spPr>
            <a:ln>
              <a:solidFill>
                <a:schemeClr val="tx1"/>
              </a:solidFill>
            </a:ln>
          </c:spPr>
          <c:marker>
            <c:symbol val="none"/>
          </c:marker>
          <c:cat>
            <c:numRef>
              <c:f>FRANCE!$A$7:$A$141</c:f>
              <c:numCache>
                <c:formatCode>General</c:formatCode>
                <c:ptCount val="135"/>
                <c:pt idx="0">
                  <c:v>1890</c:v>
                </c:pt>
                <c:pt idx="1">
                  <c:v>1891</c:v>
                </c:pt>
                <c:pt idx="2">
                  <c:v>1892</c:v>
                </c:pt>
                <c:pt idx="3">
                  <c:v>1893</c:v>
                </c:pt>
                <c:pt idx="4">
                  <c:v>1894</c:v>
                </c:pt>
                <c:pt idx="5">
                  <c:v>1895</c:v>
                </c:pt>
                <c:pt idx="6">
                  <c:v>1896</c:v>
                </c:pt>
                <c:pt idx="7">
                  <c:v>1897</c:v>
                </c:pt>
                <c:pt idx="8">
                  <c:v>1898</c:v>
                </c:pt>
                <c:pt idx="9">
                  <c:v>1899</c:v>
                </c:pt>
                <c:pt idx="10">
                  <c:v>1900</c:v>
                </c:pt>
                <c:pt idx="11">
                  <c:v>1901</c:v>
                </c:pt>
                <c:pt idx="12">
                  <c:v>1902</c:v>
                </c:pt>
                <c:pt idx="13">
                  <c:v>1903</c:v>
                </c:pt>
                <c:pt idx="14">
                  <c:v>1904</c:v>
                </c:pt>
                <c:pt idx="15">
                  <c:v>1905</c:v>
                </c:pt>
                <c:pt idx="16">
                  <c:v>1906</c:v>
                </c:pt>
                <c:pt idx="17">
                  <c:v>1907</c:v>
                </c:pt>
                <c:pt idx="18">
                  <c:v>1908</c:v>
                </c:pt>
                <c:pt idx="19">
                  <c:v>1909</c:v>
                </c:pt>
                <c:pt idx="20">
                  <c:v>1910</c:v>
                </c:pt>
                <c:pt idx="21">
                  <c:v>1911</c:v>
                </c:pt>
                <c:pt idx="22">
                  <c:v>1912</c:v>
                </c:pt>
                <c:pt idx="23">
                  <c:v>1913</c:v>
                </c:pt>
                <c:pt idx="24">
                  <c:v>1914</c:v>
                </c:pt>
                <c:pt idx="25">
                  <c:v>1915</c:v>
                </c:pt>
                <c:pt idx="26">
                  <c:v>1916</c:v>
                </c:pt>
                <c:pt idx="27">
                  <c:v>1917</c:v>
                </c:pt>
                <c:pt idx="28">
                  <c:v>1918</c:v>
                </c:pt>
                <c:pt idx="29">
                  <c:v>1919</c:v>
                </c:pt>
                <c:pt idx="30">
                  <c:v>1920</c:v>
                </c:pt>
                <c:pt idx="31">
                  <c:v>1921</c:v>
                </c:pt>
                <c:pt idx="32">
                  <c:v>1922</c:v>
                </c:pt>
                <c:pt idx="33">
                  <c:v>1923</c:v>
                </c:pt>
                <c:pt idx="34">
                  <c:v>1924</c:v>
                </c:pt>
                <c:pt idx="35">
                  <c:v>1925</c:v>
                </c:pt>
                <c:pt idx="36">
                  <c:v>1926</c:v>
                </c:pt>
                <c:pt idx="37">
                  <c:v>1927</c:v>
                </c:pt>
                <c:pt idx="38">
                  <c:v>1928</c:v>
                </c:pt>
                <c:pt idx="39">
                  <c:v>1929</c:v>
                </c:pt>
                <c:pt idx="40">
                  <c:v>1930</c:v>
                </c:pt>
                <c:pt idx="41">
                  <c:v>1931</c:v>
                </c:pt>
                <c:pt idx="42">
                  <c:v>1932</c:v>
                </c:pt>
                <c:pt idx="43">
                  <c:v>1933</c:v>
                </c:pt>
                <c:pt idx="44">
                  <c:v>1934</c:v>
                </c:pt>
                <c:pt idx="45">
                  <c:v>1935</c:v>
                </c:pt>
                <c:pt idx="46">
                  <c:v>1936</c:v>
                </c:pt>
                <c:pt idx="47">
                  <c:v>1937</c:v>
                </c:pt>
                <c:pt idx="48">
                  <c:v>1938</c:v>
                </c:pt>
                <c:pt idx="49">
                  <c:v>1939</c:v>
                </c:pt>
                <c:pt idx="50">
                  <c:v>1940</c:v>
                </c:pt>
                <c:pt idx="51">
                  <c:v>1941</c:v>
                </c:pt>
                <c:pt idx="52">
                  <c:v>1942</c:v>
                </c:pt>
                <c:pt idx="53">
                  <c:v>1943</c:v>
                </c:pt>
                <c:pt idx="54">
                  <c:v>1944</c:v>
                </c:pt>
                <c:pt idx="55">
                  <c:v>1945</c:v>
                </c:pt>
                <c:pt idx="56">
                  <c:v>1946</c:v>
                </c:pt>
                <c:pt idx="57">
                  <c:v>1947</c:v>
                </c:pt>
                <c:pt idx="58">
                  <c:v>1948</c:v>
                </c:pt>
                <c:pt idx="59">
                  <c:v>1949</c:v>
                </c:pt>
                <c:pt idx="60">
                  <c:v>1950</c:v>
                </c:pt>
                <c:pt idx="61">
                  <c:v>1951</c:v>
                </c:pt>
                <c:pt idx="62">
                  <c:v>1952</c:v>
                </c:pt>
                <c:pt idx="63">
                  <c:v>1953</c:v>
                </c:pt>
                <c:pt idx="64">
                  <c:v>1954</c:v>
                </c:pt>
                <c:pt idx="65">
                  <c:v>1955</c:v>
                </c:pt>
                <c:pt idx="66">
                  <c:v>1956</c:v>
                </c:pt>
                <c:pt idx="67">
                  <c:v>1957</c:v>
                </c:pt>
                <c:pt idx="68">
                  <c:v>1958</c:v>
                </c:pt>
                <c:pt idx="69">
                  <c:v>1959</c:v>
                </c:pt>
                <c:pt idx="70">
                  <c:v>1960</c:v>
                </c:pt>
                <c:pt idx="71">
                  <c:v>1961</c:v>
                </c:pt>
                <c:pt idx="72">
                  <c:v>1962</c:v>
                </c:pt>
                <c:pt idx="73">
                  <c:v>1963</c:v>
                </c:pt>
                <c:pt idx="74">
                  <c:v>1964</c:v>
                </c:pt>
                <c:pt idx="75">
                  <c:v>1965</c:v>
                </c:pt>
                <c:pt idx="76">
                  <c:v>1966</c:v>
                </c:pt>
                <c:pt idx="77">
                  <c:v>1967</c:v>
                </c:pt>
                <c:pt idx="78">
                  <c:v>1968</c:v>
                </c:pt>
                <c:pt idx="79">
                  <c:v>1969</c:v>
                </c:pt>
                <c:pt idx="80">
                  <c:v>1970</c:v>
                </c:pt>
                <c:pt idx="81">
                  <c:v>1971</c:v>
                </c:pt>
                <c:pt idx="82">
                  <c:v>1972</c:v>
                </c:pt>
                <c:pt idx="83">
                  <c:v>1973</c:v>
                </c:pt>
                <c:pt idx="84">
                  <c:v>1974</c:v>
                </c:pt>
                <c:pt idx="85">
                  <c:v>1975</c:v>
                </c:pt>
                <c:pt idx="86">
                  <c:v>1976</c:v>
                </c:pt>
                <c:pt idx="87">
                  <c:v>1977</c:v>
                </c:pt>
                <c:pt idx="88">
                  <c:v>1978</c:v>
                </c:pt>
                <c:pt idx="89">
                  <c:v>1979</c:v>
                </c:pt>
                <c:pt idx="90">
                  <c:v>1980</c:v>
                </c:pt>
                <c:pt idx="91">
                  <c:v>1981</c:v>
                </c:pt>
                <c:pt idx="92">
                  <c:v>1982</c:v>
                </c:pt>
                <c:pt idx="93">
                  <c:v>1983</c:v>
                </c:pt>
                <c:pt idx="94">
                  <c:v>1984</c:v>
                </c:pt>
                <c:pt idx="95">
                  <c:v>1985</c:v>
                </c:pt>
                <c:pt idx="96">
                  <c:v>1986</c:v>
                </c:pt>
                <c:pt idx="97">
                  <c:v>1987</c:v>
                </c:pt>
                <c:pt idx="98">
                  <c:v>1988</c:v>
                </c:pt>
                <c:pt idx="99">
                  <c:v>1989</c:v>
                </c:pt>
                <c:pt idx="100">
                  <c:v>1990</c:v>
                </c:pt>
                <c:pt idx="101">
                  <c:v>1991</c:v>
                </c:pt>
                <c:pt idx="102">
                  <c:v>1992</c:v>
                </c:pt>
                <c:pt idx="103">
                  <c:v>1993</c:v>
                </c:pt>
                <c:pt idx="104">
                  <c:v>1994</c:v>
                </c:pt>
                <c:pt idx="105">
                  <c:v>1995</c:v>
                </c:pt>
                <c:pt idx="106">
                  <c:v>1996</c:v>
                </c:pt>
                <c:pt idx="107">
                  <c:v>1997</c:v>
                </c:pt>
                <c:pt idx="108">
                  <c:v>1998</c:v>
                </c:pt>
                <c:pt idx="109">
                  <c:v>1999</c:v>
                </c:pt>
                <c:pt idx="110">
                  <c:v>2000</c:v>
                </c:pt>
                <c:pt idx="111">
                  <c:v>2001</c:v>
                </c:pt>
                <c:pt idx="112">
                  <c:v>2002</c:v>
                </c:pt>
                <c:pt idx="113">
                  <c:v>2003</c:v>
                </c:pt>
                <c:pt idx="114">
                  <c:v>2004</c:v>
                </c:pt>
                <c:pt idx="115">
                  <c:v>2005</c:v>
                </c:pt>
                <c:pt idx="116">
                  <c:v>2006</c:v>
                </c:pt>
                <c:pt idx="117">
                  <c:v>2007</c:v>
                </c:pt>
                <c:pt idx="118">
                  <c:v>2008</c:v>
                </c:pt>
                <c:pt idx="119">
                  <c:v>2009</c:v>
                </c:pt>
                <c:pt idx="120">
                  <c:v>2010</c:v>
                </c:pt>
                <c:pt idx="121">
                  <c:v>2011</c:v>
                </c:pt>
                <c:pt idx="122">
                  <c:v>2012</c:v>
                </c:pt>
                <c:pt idx="123">
                  <c:v>2013</c:v>
                </c:pt>
                <c:pt idx="124">
                  <c:v>2014</c:v>
                </c:pt>
                <c:pt idx="125">
                  <c:v>2015</c:v>
                </c:pt>
                <c:pt idx="126">
                  <c:v>2016</c:v>
                </c:pt>
                <c:pt idx="127">
                  <c:v>2017</c:v>
                </c:pt>
                <c:pt idx="128">
                  <c:v>2018</c:v>
                </c:pt>
                <c:pt idx="129">
                  <c:v>2019</c:v>
                </c:pt>
                <c:pt idx="130">
                  <c:v>2020</c:v>
                </c:pt>
                <c:pt idx="131">
                  <c:v>2021</c:v>
                </c:pt>
                <c:pt idx="132">
                  <c:v>2022</c:v>
                </c:pt>
                <c:pt idx="133">
                  <c:v>2023</c:v>
                </c:pt>
                <c:pt idx="134">
                  <c:v>2024</c:v>
                </c:pt>
              </c:numCache>
            </c:numRef>
          </c:cat>
          <c:val>
            <c:numRef>
              <c:f>FRANCE!$AR$7:$AR$141</c:f>
              <c:numCache>
                <c:formatCode>General</c:formatCode>
                <c:ptCount val="135"/>
                <c:pt idx="0">
                  <c:v>22852</c:v>
                </c:pt>
                <c:pt idx="1">
                  <c:v>26292</c:v>
                </c:pt>
                <c:pt idx="2">
                  <c:v>28824.962347904308</c:v>
                </c:pt>
                <c:pt idx="3">
                  <c:v>29868.043053394897</c:v>
                </c:pt>
                <c:pt idx="4">
                  <c:v>31221.242584009167</c:v>
                </c:pt>
                <c:pt idx="5">
                  <c:v>32848.561409131391</c:v>
                </c:pt>
                <c:pt idx="6">
                  <c:v>34841.564375261732</c:v>
                </c:pt>
                <c:pt idx="7">
                  <c:v>34593.260821450938</c:v>
                </c:pt>
                <c:pt idx="8">
                  <c:v>38013.008700460407</c:v>
                </c:pt>
                <c:pt idx="9">
                  <c:v>38293.006554894906</c:v>
                </c:pt>
                <c:pt idx="10">
                  <c:v>40919.336268238374</c:v>
                </c:pt>
                <c:pt idx="11">
                  <c:v>41358</c:v>
                </c:pt>
                <c:pt idx="12">
                  <c:v>42862</c:v>
                </c:pt>
                <c:pt idx="13">
                  <c:v>44102</c:v>
                </c:pt>
                <c:pt idx="14">
                  <c:v>45423</c:v>
                </c:pt>
                <c:pt idx="15">
                  <c:v>45795</c:v>
                </c:pt>
                <c:pt idx="16">
                  <c:v>49068</c:v>
                </c:pt>
                <c:pt idx="17">
                  <c:v>51097</c:v>
                </c:pt>
                <c:pt idx="18">
                  <c:v>51874</c:v>
                </c:pt>
                <c:pt idx="19">
                  <c:v>51603.322887813571</c:v>
                </c:pt>
                <c:pt idx="20">
                  <c:v>51019.76486520411</c:v>
                </c:pt>
                <c:pt idx="21">
                  <c:v>50695.030718466318</c:v>
                </c:pt>
                <c:pt idx="22">
                  <c:v>50426.837475787739</c:v>
                </c:pt>
                <c:pt idx="23">
                  <c:v>50585.913899603154</c:v>
                </c:pt>
                <c:pt idx="24">
                  <c:v>50316</c:v>
                </c:pt>
                <c:pt idx="25">
                  <c:v>19783.951410228074</c:v>
                </c:pt>
                <c:pt idx="26">
                  <c:v>21988.780975217931</c:v>
                </c:pt>
                <c:pt idx="27">
                  <c:v>24793.682785886289</c:v>
                </c:pt>
                <c:pt idx="28">
                  <c:v>28279</c:v>
                </c:pt>
                <c:pt idx="29">
                  <c:v>39267</c:v>
                </c:pt>
                <c:pt idx="30">
                  <c:v>63845</c:v>
                </c:pt>
                <c:pt idx="31">
                  <c:v>66920</c:v>
                </c:pt>
                <c:pt idx="32">
                  <c:v>68174</c:v>
                </c:pt>
                <c:pt idx="33">
                  <c:v>67052</c:v>
                </c:pt>
                <c:pt idx="34">
                  <c:v>67066</c:v>
                </c:pt>
                <c:pt idx="35">
                  <c:v>66374</c:v>
                </c:pt>
                <c:pt idx="36">
                  <c:v>70082</c:v>
                </c:pt>
                <c:pt idx="37">
                  <c:v>71089</c:v>
                </c:pt>
                <c:pt idx="38">
                  <c:v>76060</c:v>
                </c:pt>
                <c:pt idx="39">
                  <c:v>80417</c:v>
                </c:pt>
                <c:pt idx="40">
                  <c:v>84533</c:v>
                </c:pt>
                <c:pt idx="41">
                  <c:v>91259</c:v>
                </c:pt>
                <c:pt idx="42">
                  <c:v>97482</c:v>
                </c:pt>
                <c:pt idx="43">
                  <c:v>100663</c:v>
                </c:pt>
                <c:pt idx="44">
                  <c:v>102624</c:v>
                </c:pt>
                <c:pt idx="45">
                  <c:v>100096</c:v>
                </c:pt>
                <c:pt idx="46">
                  <c:v>92739</c:v>
                </c:pt>
                <c:pt idx="47">
                  <c:v>92165</c:v>
                </c:pt>
                <c:pt idx="48">
                  <c:v>98787</c:v>
                </c:pt>
                <c:pt idx="49">
                  <c:v>99555</c:v>
                </c:pt>
                <c:pt idx="50">
                  <c:v>80339.898635709513</c:v>
                </c:pt>
                <c:pt idx="51">
                  <c:v>101876.71963299712</c:v>
                </c:pt>
                <c:pt idx="52">
                  <c:v>118778.1723828883</c:v>
                </c:pt>
                <c:pt idx="53">
                  <c:v>130678</c:v>
                </c:pt>
                <c:pt idx="54">
                  <c:v>127779</c:v>
                </c:pt>
                <c:pt idx="55">
                  <c:v>129986</c:v>
                </c:pt>
                <c:pt idx="56">
                  <c:v>156759</c:v>
                </c:pt>
                <c:pt idx="57">
                  <c:v>160533</c:v>
                </c:pt>
                <c:pt idx="58">
                  <c:v>159429</c:v>
                </c:pt>
                <c:pt idx="59">
                  <c:v>161565</c:v>
                </c:pt>
                <c:pt idx="60">
                  <c:v>174424.73255668857</c:v>
                </c:pt>
                <c:pt idx="61">
                  <c:v>173711.77835787917</c:v>
                </c:pt>
                <c:pt idx="62">
                  <c:v>174631.93613039772</c:v>
                </c:pt>
                <c:pt idx="63">
                  <c:v>175839.25421173213</c:v>
                </c:pt>
                <c:pt idx="64">
                  <c:v>183890.84794896052</c:v>
                </c:pt>
                <c:pt idx="65">
                  <c:v>192962.43655836192</c:v>
                </c:pt>
                <c:pt idx="66">
                  <c:v>202505.18178318371</c:v>
                </c:pt>
                <c:pt idx="67">
                  <c:v>216415.25852856936</c:v>
                </c:pt>
                <c:pt idx="68">
                  <c:v>224583.69004773925</c:v>
                </c:pt>
                <c:pt idx="69">
                  <c:v>235701</c:v>
                </c:pt>
                <c:pt idx="70">
                  <c:v>249960</c:v>
                </c:pt>
                <c:pt idx="71">
                  <c:v>301838</c:v>
                </c:pt>
                <c:pt idx="72">
                  <c:v>325573</c:v>
                </c:pt>
                <c:pt idx="73">
                  <c:v>373407</c:v>
                </c:pt>
                <c:pt idx="74">
                  <c:v>424125</c:v>
                </c:pt>
                <c:pt idx="75">
                  <c:v>463398</c:v>
                </c:pt>
                <c:pt idx="76">
                  <c:v>522194</c:v>
                </c:pt>
                <c:pt idx="77">
                  <c:v>547505</c:v>
                </c:pt>
                <c:pt idx="78">
                  <c:v>609830</c:v>
                </c:pt>
                <c:pt idx="79">
                  <c:v>684825.13679768867</c:v>
                </c:pt>
                <c:pt idx="80">
                  <c:v>719978.26736051927</c:v>
                </c:pt>
                <c:pt idx="81">
                  <c:v>743764</c:v>
                </c:pt>
                <c:pt idx="82">
                  <c:v>787941.70466805971</c:v>
                </c:pt>
                <c:pt idx="83">
                  <c:v>823873.21488194307</c:v>
                </c:pt>
                <c:pt idx="84">
                  <c:v>843918.1360259325</c:v>
                </c:pt>
                <c:pt idx="85">
                  <c:v>881032.55732352391</c:v>
                </c:pt>
                <c:pt idx="86">
                  <c:v>1059157.4461466256</c:v>
                </c:pt>
                <c:pt idx="87">
                  <c:v>963490.04623708711</c:v>
                </c:pt>
                <c:pt idx="88">
                  <c:v>990803.62703982368</c:v>
                </c:pt>
                <c:pt idx="89">
                  <c:v>1005269.0853919489</c:v>
                </c:pt>
                <c:pt idx="90">
                  <c:v>1003496.7394296676</c:v>
                </c:pt>
                <c:pt idx="91">
                  <c:v>1065730</c:v>
                </c:pt>
                <c:pt idx="92">
                  <c:v>1115439.1434990438</c:v>
                </c:pt>
                <c:pt idx="93">
                  <c:v>1143194.3253612365</c:v>
                </c:pt>
                <c:pt idx="94">
                  <c:v>1175680.1437795395</c:v>
                </c:pt>
                <c:pt idx="95">
                  <c:v>1207320.4246531648</c:v>
                </c:pt>
                <c:pt idx="96">
                  <c:v>1222687</c:v>
                </c:pt>
                <c:pt idx="97">
                  <c:v>1233822.8475369238</c:v>
                </c:pt>
                <c:pt idx="98">
                  <c:v>1270814.2841152363</c:v>
                </c:pt>
                <c:pt idx="99">
                  <c:v>1340861.9129597042</c:v>
                </c:pt>
                <c:pt idx="100">
                  <c:v>1443677.6510804209</c:v>
                </c:pt>
                <c:pt idx="101">
                  <c:v>1557555</c:v>
                </c:pt>
                <c:pt idx="102">
                  <c:v>1690426</c:v>
                </c:pt>
                <c:pt idx="103">
                  <c:v>1773387</c:v>
                </c:pt>
                <c:pt idx="104">
                  <c:v>1913253</c:v>
                </c:pt>
                <c:pt idx="105">
                  <c:v>1966549</c:v>
                </c:pt>
                <c:pt idx="106">
                  <c:v>2004816</c:v>
                </c:pt>
                <c:pt idx="107">
                  <c:v>1988242</c:v>
                </c:pt>
                <c:pt idx="108">
                  <c:v>2064258</c:v>
                </c:pt>
                <c:pt idx="109">
                  <c:v>1991773</c:v>
                </c:pt>
                <c:pt idx="110">
                  <c:v>1979388</c:v>
                </c:pt>
                <c:pt idx="111">
                  <c:v>1992173</c:v>
                </c:pt>
                <c:pt idx="112">
                  <c:v>1958660</c:v>
                </c:pt>
                <c:pt idx="113">
                  <c:v>1972167</c:v>
                </c:pt>
                <c:pt idx="114">
                  <c:v>2005449</c:v>
                </c:pt>
                <c:pt idx="115">
                  <c:v>2024898</c:v>
                </c:pt>
                <c:pt idx="116">
                  <c:v>2017070</c:v>
                </c:pt>
                <c:pt idx="117">
                  <c:v>1997811</c:v>
                </c:pt>
                <c:pt idx="118">
                  <c:v>1977887</c:v>
                </c:pt>
                <c:pt idx="119">
                  <c:v>2025634</c:v>
                </c:pt>
                <c:pt idx="120">
                  <c:v>2087656</c:v>
                </c:pt>
                <c:pt idx="121">
                  <c:v>2008716</c:v>
                </c:pt>
                <c:pt idx="122">
                  <c:v>2099800</c:v>
                </c:pt>
                <c:pt idx="123">
                  <c:v>2198824</c:v>
                </c:pt>
                <c:pt idx="124">
                  <c:v>2143005</c:v>
                </c:pt>
                <c:pt idx="125">
                  <c:v>2177161</c:v>
                </c:pt>
                <c:pt idx="126">
                  <c:v>2254167</c:v>
                </c:pt>
                <c:pt idx="127">
                  <c:v>2291399</c:v>
                </c:pt>
                <c:pt idx="128">
                  <c:v>2340753</c:v>
                </c:pt>
                <c:pt idx="129">
                  <c:v>2374362</c:v>
                </c:pt>
                <c:pt idx="130">
                  <c:v>2507565</c:v>
                </c:pt>
                <c:pt idx="131">
                  <c:v>2582911</c:v>
                </c:pt>
                <c:pt idx="132">
                  <c:v>2490167</c:v>
                </c:pt>
                <c:pt idx="133">
                  <c:v>2505105</c:v>
                </c:pt>
                <c:pt idx="134">
                  <c:v>2455727</c:v>
                </c:pt>
              </c:numCache>
            </c:numRef>
          </c:val>
          <c:smooth val="0"/>
          <c:extLst>
            <c:ext xmlns:c16="http://schemas.microsoft.com/office/drawing/2014/chart" uri="{C3380CC4-5D6E-409C-BE32-E72D297353CC}">
              <c16:uniqueId val="{00000002-AC68-40A2-866B-57F9D7448B8C}"/>
            </c:ext>
          </c:extLst>
        </c:ser>
        <c:ser>
          <c:idx val="4"/>
          <c:order val="3"/>
          <c:tx>
            <c:v>France international students in mobility (available from 1999)</c:v>
          </c:tx>
          <c:spPr>
            <a:ln>
              <a:solidFill>
                <a:schemeClr val="tx1"/>
              </a:solidFill>
              <a:prstDash val="sysDash"/>
            </a:ln>
          </c:spPr>
          <c:marker>
            <c:symbol val="none"/>
          </c:marker>
          <c:cat>
            <c:numRef>
              <c:f>FRANCE!$A$7:$A$141</c:f>
              <c:numCache>
                <c:formatCode>General</c:formatCode>
                <c:ptCount val="135"/>
                <c:pt idx="0">
                  <c:v>1890</c:v>
                </c:pt>
                <c:pt idx="1">
                  <c:v>1891</c:v>
                </c:pt>
                <c:pt idx="2">
                  <c:v>1892</c:v>
                </c:pt>
                <c:pt idx="3">
                  <c:v>1893</c:v>
                </c:pt>
                <c:pt idx="4">
                  <c:v>1894</c:v>
                </c:pt>
                <c:pt idx="5">
                  <c:v>1895</c:v>
                </c:pt>
                <c:pt idx="6">
                  <c:v>1896</c:v>
                </c:pt>
                <c:pt idx="7">
                  <c:v>1897</c:v>
                </c:pt>
                <c:pt idx="8">
                  <c:v>1898</c:v>
                </c:pt>
                <c:pt idx="9">
                  <c:v>1899</c:v>
                </c:pt>
                <c:pt idx="10">
                  <c:v>1900</c:v>
                </c:pt>
                <c:pt idx="11">
                  <c:v>1901</c:v>
                </c:pt>
                <c:pt idx="12">
                  <c:v>1902</c:v>
                </c:pt>
                <c:pt idx="13">
                  <c:v>1903</c:v>
                </c:pt>
                <c:pt idx="14">
                  <c:v>1904</c:v>
                </c:pt>
                <c:pt idx="15">
                  <c:v>1905</c:v>
                </c:pt>
                <c:pt idx="16">
                  <c:v>1906</c:v>
                </c:pt>
                <c:pt idx="17">
                  <c:v>1907</c:v>
                </c:pt>
                <c:pt idx="18">
                  <c:v>1908</c:v>
                </c:pt>
                <c:pt idx="19">
                  <c:v>1909</c:v>
                </c:pt>
                <c:pt idx="20">
                  <c:v>1910</c:v>
                </c:pt>
                <c:pt idx="21">
                  <c:v>1911</c:v>
                </c:pt>
                <c:pt idx="22">
                  <c:v>1912</c:v>
                </c:pt>
                <c:pt idx="23">
                  <c:v>1913</c:v>
                </c:pt>
                <c:pt idx="24">
                  <c:v>1914</c:v>
                </c:pt>
                <c:pt idx="25">
                  <c:v>1915</c:v>
                </c:pt>
                <c:pt idx="26">
                  <c:v>1916</c:v>
                </c:pt>
                <c:pt idx="27">
                  <c:v>1917</c:v>
                </c:pt>
                <c:pt idx="28">
                  <c:v>1918</c:v>
                </c:pt>
                <c:pt idx="29">
                  <c:v>1919</c:v>
                </c:pt>
                <c:pt idx="30">
                  <c:v>1920</c:v>
                </c:pt>
                <c:pt idx="31">
                  <c:v>1921</c:v>
                </c:pt>
                <c:pt idx="32">
                  <c:v>1922</c:v>
                </c:pt>
                <c:pt idx="33">
                  <c:v>1923</c:v>
                </c:pt>
                <c:pt idx="34">
                  <c:v>1924</c:v>
                </c:pt>
                <c:pt idx="35">
                  <c:v>1925</c:v>
                </c:pt>
                <c:pt idx="36">
                  <c:v>1926</c:v>
                </c:pt>
                <c:pt idx="37">
                  <c:v>1927</c:v>
                </c:pt>
                <c:pt idx="38">
                  <c:v>1928</c:v>
                </c:pt>
                <c:pt idx="39">
                  <c:v>1929</c:v>
                </c:pt>
                <c:pt idx="40">
                  <c:v>1930</c:v>
                </c:pt>
                <c:pt idx="41">
                  <c:v>1931</c:v>
                </c:pt>
                <c:pt idx="42">
                  <c:v>1932</c:v>
                </c:pt>
                <c:pt idx="43">
                  <c:v>1933</c:v>
                </c:pt>
                <c:pt idx="44">
                  <c:v>1934</c:v>
                </c:pt>
                <c:pt idx="45">
                  <c:v>1935</c:v>
                </c:pt>
                <c:pt idx="46">
                  <c:v>1936</c:v>
                </c:pt>
                <c:pt idx="47">
                  <c:v>1937</c:v>
                </c:pt>
                <c:pt idx="48">
                  <c:v>1938</c:v>
                </c:pt>
                <c:pt idx="49">
                  <c:v>1939</c:v>
                </c:pt>
                <c:pt idx="50">
                  <c:v>1940</c:v>
                </c:pt>
                <c:pt idx="51">
                  <c:v>1941</c:v>
                </c:pt>
                <c:pt idx="52">
                  <c:v>1942</c:v>
                </c:pt>
                <c:pt idx="53">
                  <c:v>1943</c:v>
                </c:pt>
                <c:pt idx="54">
                  <c:v>1944</c:v>
                </c:pt>
                <c:pt idx="55">
                  <c:v>1945</c:v>
                </c:pt>
                <c:pt idx="56">
                  <c:v>1946</c:v>
                </c:pt>
                <c:pt idx="57">
                  <c:v>1947</c:v>
                </c:pt>
                <c:pt idx="58">
                  <c:v>1948</c:v>
                </c:pt>
                <c:pt idx="59">
                  <c:v>1949</c:v>
                </c:pt>
                <c:pt idx="60">
                  <c:v>1950</c:v>
                </c:pt>
                <c:pt idx="61">
                  <c:v>1951</c:v>
                </c:pt>
                <c:pt idx="62">
                  <c:v>1952</c:v>
                </c:pt>
                <c:pt idx="63">
                  <c:v>1953</c:v>
                </c:pt>
                <c:pt idx="64">
                  <c:v>1954</c:v>
                </c:pt>
                <c:pt idx="65">
                  <c:v>1955</c:v>
                </c:pt>
                <c:pt idx="66">
                  <c:v>1956</c:v>
                </c:pt>
                <c:pt idx="67">
                  <c:v>1957</c:v>
                </c:pt>
                <c:pt idx="68">
                  <c:v>1958</c:v>
                </c:pt>
                <c:pt idx="69">
                  <c:v>1959</c:v>
                </c:pt>
                <c:pt idx="70">
                  <c:v>1960</c:v>
                </c:pt>
                <c:pt idx="71">
                  <c:v>1961</c:v>
                </c:pt>
                <c:pt idx="72">
                  <c:v>1962</c:v>
                </c:pt>
                <c:pt idx="73">
                  <c:v>1963</c:v>
                </c:pt>
                <c:pt idx="74">
                  <c:v>1964</c:v>
                </c:pt>
                <c:pt idx="75">
                  <c:v>1965</c:v>
                </c:pt>
                <c:pt idx="76">
                  <c:v>1966</c:v>
                </c:pt>
                <c:pt idx="77">
                  <c:v>1967</c:v>
                </c:pt>
                <c:pt idx="78">
                  <c:v>1968</c:v>
                </c:pt>
                <c:pt idx="79">
                  <c:v>1969</c:v>
                </c:pt>
                <c:pt idx="80">
                  <c:v>1970</c:v>
                </c:pt>
                <c:pt idx="81">
                  <c:v>1971</c:v>
                </c:pt>
                <c:pt idx="82">
                  <c:v>1972</c:v>
                </c:pt>
                <c:pt idx="83">
                  <c:v>1973</c:v>
                </c:pt>
                <c:pt idx="84">
                  <c:v>1974</c:v>
                </c:pt>
                <c:pt idx="85">
                  <c:v>1975</c:v>
                </c:pt>
                <c:pt idx="86">
                  <c:v>1976</c:v>
                </c:pt>
                <c:pt idx="87">
                  <c:v>1977</c:v>
                </c:pt>
                <c:pt idx="88">
                  <c:v>1978</c:v>
                </c:pt>
                <c:pt idx="89">
                  <c:v>1979</c:v>
                </c:pt>
                <c:pt idx="90">
                  <c:v>1980</c:v>
                </c:pt>
                <c:pt idx="91">
                  <c:v>1981</c:v>
                </c:pt>
                <c:pt idx="92">
                  <c:v>1982</c:v>
                </c:pt>
                <c:pt idx="93">
                  <c:v>1983</c:v>
                </c:pt>
                <c:pt idx="94">
                  <c:v>1984</c:v>
                </c:pt>
                <c:pt idx="95">
                  <c:v>1985</c:v>
                </c:pt>
                <c:pt idx="96">
                  <c:v>1986</c:v>
                </c:pt>
                <c:pt idx="97">
                  <c:v>1987</c:v>
                </c:pt>
                <c:pt idx="98">
                  <c:v>1988</c:v>
                </c:pt>
                <c:pt idx="99">
                  <c:v>1989</c:v>
                </c:pt>
                <c:pt idx="100">
                  <c:v>1990</c:v>
                </c:pt>
                <c:pt idx="101">
                  <c:v>1991</c:v>
                </c:pt>
                <c:pt idx="102">
                  <c:v>1992</c:v>
                </c:pt>
                <c:pt idx="103">
                  <c:v>1993</c:v>
                </c:pt>
                <c:pt idx="104">
                  <c:v>1994</c:v>
                </c:pt>
                <c:pt idx="105">
                  <c:v>1995</c:v>
                </c:pt>
                <c:pt idx="106">
                  <c:v>1996</c:v>
                </c:pt>
                <c:pt idx="107">
                  <c:v>1997</c:v>
                </c:pt>
                <c:pt idx="108">
                  <c:v>1998</c:v>
                </c:pt>
                <c:pt idx="109">
                  <c:v>1999</c:v>
                </c:pt>
                <c:pt idx="110">
                  <c:v>2000</c:v>
                </c:pt>
                <c:pt idx="111">
                  <c:v>2001</c:v>
                </c:pt>
                <c:pt idx="112">
                  <c:v>2002</c:v>
                </c:pt>
                <c:pt idx="113">
                  <c:v>2003</c:v>
                </c:pt>
                <c:pt idx="114">
                  <c:v>2004</c:v>
                </c:pt>
                <c:pt idx="115">
                  <c:v>2005</c:v>
                </c:pt>
                <c:pt idx="116">
                  <c:v>2006</c:v>
                </c:pt>
                <c:pt idx="117">
                  <c:v>2007</c:v>
                </c:pt>
                <c:pt idx="118">
                  <c:v>2008</c:v>
                </c:pt>
                <c:pt idx="119">
                  <c:v>2009</c:v>
                </c:pt>
                <c:pt idx="120">
                  <c:v>2010</c:v>
                </c:pt>
                <c:pt idx="121">
                  <c:v>2011</c:v>
                </c:pt>
                <c:pt idx="122">
                  <c:v>2012</c:v>
                </c:pt>
                <c:pt idx="123">
                  <c:v>2013</c:v>
                </c:pt>
                <c:pt idx="124">
                  <c:v>2014</c:v>
                </c:pt>
                <c:pt idx="125">
                  <c:v>2015</c:v>
                </c:pt>
                <c:pt idx="126">
                  <c:v>2016</c:v>
                </c:pt>
                <c:pt idx="127">
                  <c:v>2017</c:v>
                </c:pt>
                <c:pt idx="128">
                  <c:v>2018</c:v>
                </c:pt>
                <c:pt idx="129">
                  <c:v>2019</c:v>
                </c:pt>
                <c:pt idx="130">
                  <c:v>2020</c:v>
                </c:pt>
                <c:pt idx="131">
                  <c:v>2021</c:v>
                </c:pt>
                <c:pt idx="132">
                  <c:v>2022</c:v>
                </c:pt>
                <c:pt idx="133">
                  <c:v>2023</c:v>
                </c:pt>
                <c:pt idx="134">
                  <c:v>2024</c:v>
                </c:pt>
              </c:numCache>
            </c:numRef>
          </c:cat>
          <c:val>
            <c:numRef>
              <c:f>FRANCE!$AD$7:$AD$141</c:f>
              <c:numCache>
                <c:formatCode>General</c:formatCode>
                <c:ptCount val="135"/>
                <c:pt idx="77">
                  <c:v>37844</c:v>
                </c:pt>
                <c:pt idx="78">
                  <c:v>42104</c:v>
                </c:pt>
                <c:pt idx="79">
                  <c:v>40205.863202311331</c:v>
                </c:pt>
                <c:pt idx="80">
                  <c:v>43606.732639480746</c:v>
                </c:pt>
                <c:pt idx="81">
                  <c:v>49023</c:v>
                </c:pt>
                <c:pt idx="82">
                  <c:v>57234.295331940324</c:v>
                </c:pt>
                <c:pt idx="83">
                  <c:v>75191.785118056927</c:v>
                </c:pt>
                <c:pt idx="84">
                  <c:v>83602.863974067455</c:v>
                </c:pt>
                <c:pt idx="85">
                  <c:v>82232.442676476057</c:v>
                </c:pt>
                <c:pt idx="86">
                  <c:v>94687.553853374338</c:v>
                </c:pt>
                <c:pt idx="87">
                  <c:v>110562.95376291292</c:v>
                </c:pt>
                <c:pt idx="88">
                  <c:v>121441.37296017629</c:v>
                </c:pt>
                <c:pt idx="89">
                  <c:v>121155.91460805101</c:v>
                </c:pt>
                <c:pt idx="90">
                  <c:v>124179.26057033242</c:v>
                </c:pt>
                <c:pt idx="91">
                  <c:v>124732</c:v>
                </c:pt>
                <c:pt idx="92">
                  <c:v>130237.85650095617</c:v>
                </c:pt>
                <c:pt idx="93">
                  <c:v>138049.67463876362</c:v>
                </c:pt>
                <c:pt idx="94">
                  <c:v>139812.85622046053</c:v>
                </c:pt>
                <c:pt idx="95">
                  <c:v>152155.57534683528</c:v>
                </c:pt>
                <c:pt idx="96">
                  <c:v>154291</c:v>
                </c:pt>
                <c:pt idx="97">
                  <c:v>149540.1524630762</c:v>
                </c:pt>
                <c:pt idx="98">
                  <c:v>147276.71588476375</c:v>
                </c:pt>
                <c:pt idx="99">
                  <c:v>149044.08704029585</c:v>
                </c:pt>
                <c:pt idx="100">
                  <c:v>156483.348919579</c:v>
                </c:pt>
                <c:pt idx="101">
                  <c:v>154521</c:v>
                </c:pt>
                <c:pt idx="102">
                  <c:v>165145</c:v>
                </c:pt>
                <c:pt idx="103">
                  <c:v>169361</c:v>
                </c:pt>
                <c:pt idx="104">
                  <c:v>171509</c:v>
                </c:pt>
                <c:pt idx="105">
                  <c:v>166278</c:v>
                </c:pt>
                <c:pt idx="106">
                  <c:v>161365</c:v>
                </c:pt>
                <c:pt idx="107">
                  <c:v>156470</c:v>
                </c:pt>
                <c:pt idx="108">
                  <c:v>149756</c:v>
                </c:pt>
                <c:pt idx="109">
                  <c:v>150526</c:v>
                </c:pt>
                <c:pt idx="110">
                  <c:v>161969</c:v>
                </c:pt>
                <c:pt idx="111">
                  <c:v>175398</c:v>
                </c:pt>
                <c:pt idx="112">
                  <c:v>204924</c:v>
                </c:pt>
                <c:pt idx="113">
                  <c:v>230326</c:v>
                </c:pt>
                <c:pt idx="114">
                  <c:v>252931</c:v>
                </c:pt>
                <c:pt idx="115">
                  <c:v>255585</c:v>
                </c:pt>
                <c:pt idx="116">
                  <c:v>265710</c:v>
                </c:pt>
                <c:pt idx="117">
                  <c:v>263094</c:v>
                </c:pt>
                <c:pt idx="118">
                  <c:v>261152</c:v>
                </c:pt>
                <c:pt idx="119">
                  <c:v>265386</c:v>
                </c:pt>
                <c:pt idx="120">
                  <c:v>277994</c:v>
                </c:pt>
                <c:pt idx="121">
                  <c:v>284291</c:v>
                </c:pt>
                <c:pt idx="122">
                  <c:v>288605</c:v>
                </c:pt>
                <c:pt idx="123">
                  <c:v>289274</c:v>
                </c:pt>
                <c:pt idx="124">
                  <c:v>239628</c:v>
                </c:pt>
                <c:pt idx="125">
                  <c:v>242559</c:v>
                </c:pt>
                <c:pt idx="126">
                  <c:v>248332</c:v>
                </c:pt>
                <c:pt idx="127">
                  <c:v>258906</c:v>
                </c:pt>
                <c:pt idx="128">
                  <c:v>274439</c:v>
                </c:pt>
                <c:pt idx="129">
                  <c:v>287465</c:v>
                </c:pt>
                <c:pt idx="130">
                  <c:v>294156</c:v>
                </c:pt>
                <c:pt idx="131" formatCode="#,##0">
                  <c:v>281473</c:v>
                </c:pt>
                <c:pt idx="132" formatCode="#,##0">
                  <c:v>305869</c:v>
                </c:pt>
                <c:pt idx="133" formatCode="#,##0">
                  <c:v>310759</c:v>
                </c:pt>
                <c:pt idx="134" formatCode="#,##0">
                  <c:v>319873</c:v>
                </c:pt>
              </c:numCache>
            </c:numRef>
          </c:val>
          <c:smooth val="0"/>
          <c:extLst>
            <c:ext xmlns:c16="http://schemas.microsoft.com/office/drawing/2014/chart" uri="{C3380CC4-5D6E-409C-BE32-E72D297353CC}">
              <c16:uniqueId val="{00000003-AC68-40A2-866B-57F9D7448B8C}"/>
            </c:ext>
          </c:extLst>
        </c:ser>
        <c:ser>
          <c:idx val="1"/>
          <c:order val="4"/>
          <c:tx>
            <c:v>France Foreign students (residents and in mobility)</c:v>
          </c:tx>
          <c:spPr>
            <a:ln>
              <a:solidFill>
                <a:schemeClr val="tx1"/>
              </a:solidFill>
              <a:prstDash val="sysDash"/>
            </a:ln>
          </c:spPr>
          <c:marker>
            <c:symbol val="star"/>
            <c:size val="5"/>
            <c:spPr>
              <a:noFill/>
              <a:ln>
                <a:solidFill>
                  <a:schemeClr val="tx1"/>
                </a:solidFill>
              </a:ln>
            </c:spPr>
          </c:marker>
          <c:cat>
            <c:numRef>
              <c:f>FRANCE!$A$7:$A$141</c:f>
              <c:numCache>
                <c:formatCode>General</c:formatCode>
                <c:ptCount val="135"/>
                <c:pt idx="0">
                  <c:v>1890</c:v>
                </c:pt>
                <c:pt idx="1">
                  <c:v>1891</c:v>
                </c:pt>
                <c:pt idx="2">
                  <c:v>1892</c:v>
                </c:pt>
                <c:pt idx="3">
                  <c:v>1893</c:v>
                </c:pt>
                <c:pt idx="4">
                  <c:v>1894</c:v>
                </c:pt>
                <c:pt idx="5">
                  <c:v>1895</c:v>
                </c:pt>
                <c:pt idx="6">
                  <c:v>1896</c:v>
                </c:pt>
                <c:pt idx="7">
                  <c:v>1897</c:v>
                </c:pt>
                <c:pt idx="8">
                  <c:v>1898</c:v>
                </c:pt>
                <c:pt idx="9">
                  <c:v>1899</c:v>
                </c:pt>
                <c:pt idx="10">
                  <c:v>1900</c:v>
                </c:pt>
                <c:pt idx="11">
                  <c:v>1901</c:v>
                </c:pt>
                <c:pt idx="12">
                  <c:v>1902</c:v>
                </c:pt>
                <c:pt idx="13">
                  <c:v>1903</c:v>
                </c:pt>
                <c:pt idx="14">
                  <c:v>1904</c:v>
                </c:pt>
                <c:pt idx="15">
                  <c:v>1905</c:v>
                </c:pt>
                <c:pt idx="16">
                  <c:v>1906</c:v>
                </c:pt>
                <c:pt idx="17">
                  <c:v>1907</c:v>
                </c:pt>
                <c:pt idx="18">
                  <c:v>1908</c:v>
                </c:pt>
                <c:pt idx="19">
                  <c:v>1909</c:v>
                </c:pt>
                <c:pt idx="20">
                  <c:v>1910</c:v>
                </c:pt>
                <c:pt idx="21">
                  <c:v>1911</c:v>
                </c:pt>
                <c:pt idx="22">
                  <c:v>1912</c:v>
                </c:pt>
                <c:pt idx="23">
                  <c:v>1913</c:v>
                </c:pt>
                <c:pt idx="24">
                  <c:v>1914</c:v>
                </c:pt>
                <c:pt idx="25">
                  <c:v>1915</c:v>
                </c:pt>
                <c:pt idx="26">
                  <c:v>1916</c:v>
                </c:pt>
                <c:pt idx="27">
                  <c:v>1917</c:v>
                </c:pt>
                <c:pt idx="28">
                  <c:v>1918</c:v>
                </c:pt>
                <c:pt idx="29">
                  <c:v>1919</c:v>
                </c:pt>
                <c:pt idx="30">
                  <c:v>1920</c:v>
                </c:pt>
                <c:pt idx="31">
                  <c:v>1921</c:v>
                </c:pt>
                <c:pt idx="32">
                  <c:v>1922</c:v>
                </c:pt>
                <c:pt idx="33">
                  <c:v>1923</c:v>
                </c:pt>
                <c:pt idx="34">
                  <c:v>1924</c:v>
                </c:pt>
                <c:pt idx="35">
                  <c:v>1925</c:v>
                </c:pt>
                <c:pt idx="36">
                  <c:v>1926</c:v>
                </c:pt>
                <c:pt idx="37">
                  <c:v>1927</c:v>
                </c:pt>
                <c:pt idx="38">
                  <c:v>1928</c:v>
                </c:pt>
                <c:pt idx="39">
                  <c:v>1929</c:v>
                </c:pt>
                <c:pt idx="40">
                  <c:v>1930</c:v>
                </c:pt>
                <c:pt idx="41">
                  <c:v>1931</c:v>
                </c:pt>
                <c:pt idx="42">
                  <c:v>1932</c:v>
                </c:pt>
                <c:pt idx="43">
                  <c:v>1933</c:v>
                </c:pt>
                <c:pt idx="44">
                  <c:v>1934</c:v>
                </c:pt>
                <c:pt idx="45">
                  <c:v>1935</c:v>
                </c:pt>
                <c:pt idx="46">
                  <c:v>1936</c:v>
                </c:pt>
                <c:pt idx="47">
                  <c:v>1937</c:v>
                </c:pt>
                <c:pt idx="48">
                  <c:v>1938</c:v>
                </c:pt>
                <c:pt idx="49">
                  <c:v>1939</c:v>
                </c:pt>
                <c:pt idx="50">
                  <c:v>1940</c:v>
                </c:pt>
                <c:pt idx="51">
                  <c:v>1941</c:v>
                </c:pt>
                <c:pt idx="52">
                  <c:v>1942</c:v>
                </c:pt>
                <c:pt idx="53">
                  <c:v>1943</c:v>
                </c:pt>
                <c:pt idx="54">
                  <c:v>1944</c:v>
                </c:pt>
                <c:pt idx="55">
                  <c:v>1945</c:v>
                </c:pt>
                <c:pt idx="56">
                  <c:v>1946</c:v>
                </c:pt>
                <c:pt idx="57">
                  <c:v>1947</c:v>
                </c:pt>
                <c:pt idx="58">
                  <c:v>1948</c:v>
                </c:pt>
                <c:pt idx="59">
                  <c:v>1949</c:v>
                </c:pt>
                <c:pt idx="60">
                  <c:v>1950</c:v>
                </c:pt>
                <c:pt idx="61">
                  <c:v>1951</c:v>
                </c:pt>
                <c:pt idx="62">
                  <c:v>1952</c:v>
                </c:pt>
                <c:pt idx="63">
                  <c:v>1953</c:v>
                </c:pt>
                <c:pt idx="64">
                  <c:v>1954</c:v>
                </c:pt>
                <c:pt idx="65">
                  <c:v>1955</c:v>
                </c:pt>
                <c:pt idx="66">
                  <c:v>1956</c:v>
                </c:pt>
                <c:pt idx="67">
                  <c:v>1957</c:v>
                </c:pt>
                <c:pt idx="68">
                  <c:v>1958</c:v>
                </c:pt>
                <c:pt idx="69">
                  <c:v>1959</c:v>
                </c:pt>
                <c:pt idx="70">
                  <c:v>1960</c:v>
                </c:pt>
                <c:pt idx="71">
                  <c:v>1961</c:v>
                </c:pt>
                <c:pt idx="72">
                  <c:v>1962</c:v>
                </c:pt>
                <c:pt idx="73">
                  <c:v>1963</c:v>
                </c:pt>
                <c:pt idx="74">
                  <c:v>1964</c:v>
                </c:pt>
                <c:pt idx="75">
                  <c:v>1965</c:v>
                </c:pt>
                <c:pt idx="76">
                  <c:v>1966</c:v>
                </c:pt>
                <c:pt idx="77">
                  <c:v>1967</c:v>
                </c:pt>
                <c:pt idx="78">
                  <c:v>1968</c:v>
                </c:pt>
                <c:pt idx="79">
                  <c:v>1969</c:v>
                </c:pt>
                <c:pt idx="80">
                  <c:v>1970</c:v>
                </c:pt>
                <c:pt idx="81">
                  <c:v>1971</c:v>
                </c:pt>
                <c:pt idx="82">
                  <c:v>1972</c:v>
                </c:pt>
                <c:pt idx="83">
                  <c:v>1973</c:v>
                </c:pt>
                <c:pt idx="84">
                  <c:v>1974</c:v>
                </c:pt>
                <c:pt idx="85">
                  <c:v>1975</c:v>
                </c:pt>
                <c:pt idx="86">
                  <c:v>1976</c:v>
                </c:pt>
                <c:pt idx="87">
                  <c:v>1977</c:v>
                </c:pt>
                <c:pt idx="88">
                  <c:v>1978</c:v>
                </c:pt>
                <c:pt idx="89">
                  <c:v>1979</c:v>
                </c:pt>
                <c:pt idx="90">
                  <c:v>1980</c:v>
                </c:pt>
                <c:pt idx="91">
                  <c:v>1981</c:v>
                </c:pt>
                <c:pt idx="92">
                  <c:v>1982</c:v>
                </c:pt>
                <c:pt idx="93">
                  <c:v>1983</c:v>
                </c:pt>
                <c:pt idx="94">
                  <c:v>1984</c:v>
                </c:pt>
                <c:pt idx="95">
                  <c:v>1985</c:v>
                </c:pt>
                <c:pt idx="96">
                  <c:v>1986</c:v>
                </c:pt>
                <c:pt idx="97">
                  <c:v>1987</c:v>
                </c:pt>
                <c:pt idx="98">
                  <c:v>1988</c:v>
                </c:pt>
                <c:pt idx="99">
                  <c:v>1989</c:v>
                </c:pt>
                <c:pt idx="100">
                  <c:v>1990</c:v>
                </c:pt>
                <c:pt idx="101">
                  <c:v>1991</c:v>
                </c:pt>
                <c:pt idx="102">
                  <c:v>1992</c:v>
                </c:pt>
                <c:pt idx="103">
                  <c:v>1993</c:v>
                </c:pt>
                <c:pt idx="104">
                  <c:v>1994</c:v>
                </c:pt>
                <c:pt idx="105">
                  <c:v>1995</c:v>
                </c:pt>
                <c:pt idx="106">
                  <c:v>1996</c:v>
                </c:pt>
                <c:pt idx="107">
                  <c:v>1997</c:v>
                </c:pt>
                <c:pt idx="108">
                  <c:v>1998</c:v>
                </c:pt>
                <c:pt idx="109">
                  <c:v>1999</c:v>
                </c:pt>
                <c:pt idx="110">
                  <c:v>2000</c:v>
                </c:pt>
                <c:pt idx="111">
                  <c:v>2001</c:v>
                </c:pt>
                <c:pt idx="112">
                  <c:v>2002</c:v>
                </c:pt>
                <c:pt idx="113">
                  <c:v>2003</c:v>
                </c:pt>
                <c:pt idx="114">
                  <c:v>2004</c:v>
                </c:pt>
                <c:pt idx="115">
                  <c:v>2005</c:v>
                </c:pt>
                <c:pt idx="116">
                  <c:v>2006</c:v>
                </c:pt>
                <c:pt idx="117">
                  <c:v>2007</c:v>
                </c:pt>
                <c:pt idx="118">
                  <c:v>2008</c:v>
                </c:pt>
                <c:pt idx="119">
                  <c:v>2009</c:v>
                </c:pt>
                <c:pt idx="120">
                  <c:v>2010</c:v>
                </c:pt>
                <c:pt idx="121">
                  <c:v>2011</c:v>
                </c:pt>
                <c:pt idx="122">
                  <c:v>2012</c:v>
                </c:pt>
                <c:pt idx="123">
                  <c:v>2013</c:v>
                </c:pt>
                <c:pt idx="124">
                  <c:v>2014</c:v>
                </c:pt>
                <c:pt idx="125">
                  <c:v>2015</c:v>
                </c:pt>
                <c:pt idx="126">
                  <c:v>2016</c:v>
                </c:pt>
                <c:pt idx="127">
                  <c:v>2017</c:v>
                </c:pt>
                <c:pt idx="128">
                  <c:v>2018</c:v>
                </c:pt>
                <c:pt idx="129">
                  <c:v>2019</c:v>
                </c:pt>
                <c:pt idx="130">
                  <c:v>2020</c:v>
                </c:pt>
                <c:pt idx="131">
                  <c:v>2021</c:v>
                </c:pt>
                <c:pt idx="132">
                  <c:v>2022</c:v>
                </c:pt>
                <c:pt idx="133">
                  <c:v>2023</c:v>
                </c:pt>
                <c:pt idx="134">
                  <c:v>2024</c:v>
                </c:pt>
              </c:numCache>
            </c:numRef>
          </c:cat>
          <c:val>
            <c:numRef>
              <c:f>FRANCE!$AQ$7:$AQ$141</c:f>
              <c:numCache>
                <c:formatCode>General</c:formatCode>
                <c:ptCount val="135"/>
                <c:pt idx="0">
                  <c:v>1532</c:v>
                </c:pt>
                <c:pt idx="1">
                  <c:v>1498</c:v>
                </c:pt>
                <c:pt idx="2">
                  <c:v>1504</c:v>
                </c:pt>
                <c:pt idx="3">
                  <c:v>1583</c:v>
                </c:pt>
                <c:pt idx="4">
                  <c:v>1680</c:v>
                </c:pt>
                <c:pt idx="5">
                  <c:v>1437</c:v>
                </c:pt>
                <c:pt idx="6">
                  <c:v>1508</c:v>
                </c:pt>
                <c:pt idx="7">
                  <c:v>1656</c:v>
                </c:pt>
                <c:pt idx="8">
                  <c:v>1784</c:v>
                </c:pt>
                <c:pt idx="9">
                  <c:v>1635</c:v>
                </c:pt>
                <c:pt idx="10">
                  <c:v>1779</c:v>
                </c:pt>
                <c:pt idx="11">
                  <c:v>1841</c:v>
                </c:pt>
                <c:pt idx="12">
                  <c:v>1862</c:v>
                </c:pt>
                <c:pt idx="13">
                  <c:v>2045</c:v>
                </c:pt>
                <c:pt idx="14">
                  <c:v>2094</c:v>
                </c:pt>
                <c:pt idx="15">
                  <c:v>2450</c:v>
                </c:pt>
                <c:pt idx="16">
                  <c:v>2879</c:v>
                </c:pt>
                <c:pt idx="17">
                  <c:v>3434</c:v>
                </c:pt>
                <c:pt idx="18">
                  <c:v>4181</c:v>
                </c:pt>
                <c:pt idx="19">
                  <c:v>4708</c:v>
                </c:pt>
                <c:pt idx="20">
                  <c:v>5241</c:v>
                </c:pt>
                <c:pt idx="21">
                  <c:v>5380</c:v>
                </c:pt>
                <c:pt idx="22">
                  <c:v>5569</c:v>
                </c:pt>
                <c:pt idx="23">
                  <c:v>5560</c:v>
                </c:pt>
                <c:pt idx="24">
                  <c:v>6187</c:v>
                </c:pt>
                <c:pt idx="25">
                  <c:v>1885</c:v>
                </c:pt>
                <c:pt idx="26">
                  <c:v>1945</c:v>
                </c:pt>
                <c:pt idx="27">
                  <c:v>2399</c:v>
                </c:pt>
                <c:pt idx="28">
                  <c:v>3238</c:v>
                </c:pt>
                <c:pt idx="29">
                  <c:v>6044</c:v>
                </c:pt>
                <c:pt idx="30">
                  <c:v>5078</c:v>
                </c:pt>
                <c:pt idx="31">
                  <c:v>6477</c:v>
                </c:pt>
                <c:pt idx="32">
                  <c:v>5927</c:v>
                </c:pt>
                <c:pt idx="33">
                  <c:v>5868</c:v>
                </c:pt>
                <c:pt idx="34">
                  <c:v>6421</c:v>
                </c:pt>
                <c:pt idx="35">
                  <c:v>8789</c:v>
                </c:pt>
                <c:pt idx="36">
                  <c:v>12014</c:v>
                </c:pt>
                <c:pt idx="37">
                  <c:v>14729</c:v>
                </c:pt>
                <c:pt idx="38">
                  <c:v>14368</c:v>
                </c:pt>
                <c:pt idx="39">
                  <c:v>14973</c:v>
                </c:pt>
                <c:pt idx="40">
                  <c:v>16254</c:v>
                </c:pt>
                <c:pt idx="41">
                  <c:v>17281</c:v>
                </c:pt>
                <c:pt idx="42">
                  <c:v>16277</c:v>
                </c:pt>
                <c:pt idx="43">
                  <c:v>14932</c:v>
                </c:pt>
                <c:pt idx="44">
                  <c:v>14478</c:v>
                </c:pt>
                <c:pt idx="45">
                  <c:v>12168</c:v>
                </c:pt>
                <c:pt idx="46">
                  <c:v>8963</c:v>
                </c:pt>
                <c:pt idx="47">
                  <c:v>8019</c:v>
                </c:pt>
                <c:pt idx="48">
                  <c:v>7964</c:v>
                </c:pt>
                <c:pt idx="49">
                  <c:v>9623</c:v>
                </c:pt>
                <c:pt idx="50">
                  <c:v>3711</c:v>
                </c:pt>
                <c:pt idx="51">
                  <c:v>2938</c:v>
                </c:pt>
                <c:pt idx="52">
                  <c:v>2538</c:v>
                </c:pt>
                <c:pt idx="53">
                  <c:v>2385</c:v>
                </c:pt>
                <c:pt idx="54">
                  <c:v>1646</c:v>
                </c:pt>
                <c:pt idx="55">
                  <c:v>1555</c:v>
                </c:pt>
                <c:pt idx="56">
                  <c:v>3389</c:v>
                </c:pt>
                <c:pt idx="57">
                  <c:v>4756</c:v>
                </c:pt>
                <c:pt idx="58">
                  <c:v>5601</c:v>
                </c:pt>
                <c:pt idx="59">
                  <c:v>6337</c:v>
                </c:pt>
                <c:pt idx="60">
                  <c:v>8134</c:v>
                </c:pt>
                <c:pt idx="61">
                  <c:v>9872</c:v>
                </c:pt>
                <c:pt idx="62">
                  <c:v>13057</c:v>
                </c:pt>
                <c:pt idx="63">
                  <c:v>14246</c:v>
                </c:pt>
                <c:pt idx="64">
                  <c:v>15184</c:v>
                </c:pt>
                <c:pt idx="65">
                  <c:v>15347</c:v>
                </c:pt>
                <c:pt idx="66">
                  <c:v>16127</c:v>
                </c:pt>
                <c:pt idx="67">
                  <c:v>16531</c:v>
                </c:pt>
                <c:pt idx="68">
                  <c:v>19315</c:v>
                </c:pt>
                <c:pt idx="69">
                  <c:v>20985</c:v>
                </c:pt>
                <c:pt idx="70">
                  <c:v>19987</c:v>
                </c:pt>
                <c:pt idx="71">
                  <c:v>19605</c:v>
                </c:pt>
                <c:pt idx="72">
                  <c:v>20731</c:v>
                </c:pt>
                <c:pt idx="73">
                  <c:v>21630</c:v>
                </c:pt>
                <c:pt idx="74">
                  <c:v>23960</c:v>
                </c:pt>
                <c:pt idx="75">
                  <c:v>26872</c:v>
                </c:pt>
                <c:pt idx="76">
                  <c:v>28354</c:v>
                </c:pt>
                <c:pt idx="77">
                  <c:v>37844</c:v>
                </c:pt>
                <c:pt idx="78">
                  <c:v>42104</c:v>
                </c:pt>
                <c:pt idx="79">
                  <c:v>40205.863202311331</c:v>
                </c:pt>
                <c:pt idx="80">
                  <c:v>43606.732639480746</c:v>
                </c:pt>
                <c:pt idx="81">
                  <c:v>49023</c:v>
                </c:pt>
                <c:pt idx="82">
                  <c:v>57234.295331940324</c:v>
                </c:pt>
                <c:pt idx="83">
                  <c:v>75191.785118056927</c:v>
                </c:pt>
                <c:pt idx="84">
                  <c:v>83602.863974067455</c:v>
                </c:pt>
                <c:pt idx="85">
                  <c:v>82232.442676476057</c:v>
                </c:pt>
                <c:pt idx="86">
                  <c:v>94687.553853374338</c:v>
                </c:pt>
                <c:pt idx="87">
                  <c:v>110562.95376291292</c:v>
                </c:pt>
                <c:pt idx="88">
                  <c:v>121441.37296017629</c:v>
                </c:pt>
                <c:pt idx="89">
                  <c:v>121155.91460805101</c:v>
                </c:pt>
                <c:pt idx="90">
                  <c:v>124179.26057033242</c:v>
                </c:pt>
                <c:pt idx="91">
                  <c:v>124732</c:v>
                </c:pt>
                <c:pt idx="92">
                  <c:v>130237.85650095617</c:v>
                </c:pt>
                <c:pt idx="93">
                  <c:v>138049.67463876362</c:v>
                </c:pt>
                <c:pt idx="94">
                  <c:v>139812.85622046053</c:v>
                </c:pt>
                <c:pt idx="95">
                  <c:v>152155.57534683528</c:v>
                </c:pt>
                <c:pt idx="96">
                  <c:v>154291</c:v>
                </c:pt>
                <c:pt idx="97">
                  <c:v>149540.1524630762</c:v>
                </c:pt>
                <c:pt idx="98">
                  <c:v>147276.71588476375</c:v>
                </c:pt>
                <c:pt idx="99">
                  <c:v>149044.08704029585</c:v>
                </c:pt>
                <c:pt idx="100">
                  <c:v>156483.348919579</c:v>
                </c:pt>
                <c:pt idx="101">
                  <c:v>154521</c:v>
                </c:pt>
                <c:pt idx="102">
                  <c:v>165145</c:v>
                </c:pt>
                <c:pt idx="103">
                  <c:v>169361</c:v>
                </c:pt>
                <c:pt idx="104">
                  <c:v>171509</c:v>
                </c:pt>
                <c:pt idx="105">
                  <c:v>166278</c:v>
                </c:pt>
                <c:pt idx="106">
                  <c:v>161365</c:v>
                </c:pt>
                <c:pt idx="107">
                  <c:v>156470</c:v>
                </c:pt>
                <c:pt idx="108">
                  <c:v>149756</c:v>
                </c:pt>
                <c:pt idx="109">
                  <c:v>150526</c:v>
                </c:pt>
                <c:pt idx="110">
                  <c:v>161969</c:v>
                </c:pt>
                <c:pt idx="111">
                  <c:v>175398</c:v>
                </c:pt>
                <c:pt idx="112">
                  <c:v>204924</c:v>
                </c:pt>
                <c:pt idx="113">
                  <c:v>230326</c:v>
                </c:pt>
                <c:pt idx="114">
                  <c:v>252931</c:v>
                </c:pt>
                <c:pt idx="115">
                  <c:v>255585</c:v>
                </c:pt>
                <c:pt idx="116">
                  <c:v>265710</c:v>
                </c:pt>
                <c:pt idx="117">
                  <c:v>263094</c:v>
                </c:pt>
                <c:pt idx="118">
                  <c:v>261152</c:v>
                </c:pt>
                <c:pt idx="119">
                  <c:v>265386</c:v>
                </c:pt>
                <c:pt idx="120">
                  <c:v>277994</c:v>
                </c:pt>
                <c:pt idx="121">
                  <c:v>284291</c:v>
                </c:pt>
                <c:pt idx="122">
                  <c:v>288605</c:v>
                </c:pt>
                <c:pt idx="123">
                  <c:v>289274</c:v>
                </c:pt>
                <c:pt idx="124">
                  <c:v>295084</c:v>
                </c:pt>
                <c:pt idx="125">
                  <c:v>303981</c:v>
                </c:pt>
                <c:pt idx="126">
                  <c:v>308009</c:v>
                </c:pt>
                <c:pt idx="127">
                  <c:v>322654</c:v>
                </c:pt>
                <c:pt idx="128">
                  <c:v>341500</c:v>
                </c:pt>
                <c:pt idx="129">
                  <c:v>287465</c:v>
                </c:pt>
                <c:pt idx="130">
                  <c:v>294156</c:v>
                </c:pt>
                <c:pt idx="131">
                  <c:v>281473</c:v>
                </c:pt>
                <c:pt idx="132">
                  <c:v>305869</c:v>
                </c:pt>
                <c:pt idx="133">
                  <c:v>310759</c:v>
                </c:pt>
                <c:pt idx="134">
                  <c:v>319873</c:v>
                </c:pt>
              </c:numCache>
            </c:numRef>
          </c:val>
          <c:smooth val="0"/>
          <c:extLst>
            <c:ext xmlns:c16="http://schemas.microsoft.com/office/drawing/2014/chart" uri="{C3380CC4-5D6E-409C-BE32-E72D297353CC}">
              <c16:uniqueId val="{00000004-AC68-40A2-866B-57F9D7448B8C}"/>
            </c:ext>
          </c:extLst>
        </c:ser>
        <c:dLbls>
          <c:showLegendKey val="0"/>
          <c:showVal val="0"/>
          <c:showCatName val="0"/>
          <c:showSerName val="0"/>
          <c:showPercent val="0"/>
          <c:showBubbleSize val="0"/>
        </c:dLbls>
        <c:marker val="1"/>
        <c:smooth val="0"/>
        <c:axId val="289386815"/>
        <c:axId val="1"/>
      </c:lineChart>
      <c:dateAx>
        <c:axId val="289386815"/>
        <c:scaling>
          <c:orientation val="minMax"/>
        </c:scaling>
        <c:delete val="0"/>
        <c:axPos val="b"/>
        <c:numFmt formatCode="@" sourceLinked="0"/>
        <c:majorTickMark val="in"/>
        <c:minorTickMark val="none"/>
        <c:tickLblPos val="nextTo"/>
        <c:spPr>
          <a:ln w="3175">
            <a:solidFill>
              <a:srgbClr val="000000"/>
            </a:solidFill>
            <a:prstDash val="solid"/>
          </a:ln>
        </c:spPr>
        <c:txPr>
          <a:bodyPr rot="0" vert="horz"/>
          <a:lstStyle/>
          <a:p>
            <a:pPr>
              <a:defRPr sz="1600" b="0" i="0" u="none" strike="noStrike" baseline="0">
                <a:solidFill>
                  <a:srgbClr val="000000"/>
                </a:solidFill>
                <a:latin typeface="Times New Roman"/>
                <a:ea typeface="Times New Roman"/>
                <a:cs typeface="Times New Roman"/>
              </a:defRPr>
            </a:pPr>
            <a:endParaRPr lang="en-US"/>
          </a:p>
        </c:txPr>
        <c:crossAx val="1"/>
        <c:crosses val="autoZero"/>
        <c:auto val="0"/>
        <c:lblOffset val="100"/>
        <c:baseTimeUnit val="days"/>
        <c:majorUnit val="20"/>
        <c:majorTimeUnit val="days"/>
        <c:minorUnit val="1"/>
        <c:minorTimeUnit val="days"/>
      </c:dateAx>
      <c:valAx>
        <c:axId val="1"/>
        <c:scaling>
          <c:logBase val="10"/>
          <c:orientation val="minMax"/>
          <c:min val="1000"/>
        </c:scaling>
        <c:delete val="0"/>
        <c:axPos val="l"/>
        <c:majorGridlines>
          <c:spPr>
            <a:ln w="3175">
              <a:solidFill>
                <a:srgbClr val="000000"/>
              </a:solidFill>
              <a:prstDash val="solid"/>
            </a:ln>
          </c:spPr>
        </c:majorGridlines>
        <c:numFmt formatCode="#,##0" sourceLinked="0"/>
        <c:majorTickMark val="out"/>
        <c:minorTickMark val="none"/>
        <c:tickLblPos val="nextTo"/>
        <c:spPr>
          <a:ln w="3175">
            <a:solidFill>
              <a:srgbClr val="000000"/>
            </a:solidFill>
            <a:prstDash val="solid"/>
          </a:ln>
        </c:spPr>
        <c:txPr>
          <a:bodyPr rot="0" vert="horz"/>
          <a:lstStyle/>
          <a:p>
            <a:pPr>
              <a:defRPr sz="1600" b="0" i="0" u="none" strike="noStrike" baseline="0">
                <a:solidFill>
                  <a:srgbClr val="000000"/>
                </a:solidFill>
                <a:latin typeface="Times New Roman"/>
                <a:ea typeface="Times New Roman"/>
                <a:cs typeface="Times New Roman"/>
              </a:defRPr>
            </a:pPr>
            <a:endParaRPr lang="en-US"/>
          </a:p>
        </c:txPr>
        <c:crossAx val="289386815"/>
        <c:crosses val="autoZero"/>
        <c:crossBetween val="midCat"/>
      </c:valAx>
      <c:spPr>
        <a:solidFill>
          <a:srgbClr val="FFFFFF"/>
        </a:solidFill>
        <a:ln w="12700">
          <a:solidFill>
            <a:srgbClr val="808080"/>
          </a:solidFill>
          <a:prstDash val="solid"/>
        </a:ln>
      </c:spPr>
    </c:plotArea>
    <c:legend>
      <c:legendPos val="r"/>
      <c:layout>
        <c:manualLayout>
          <c:xMode val="edge"/>
          <c:yMode val="edge"/>
          <c:x val="3.6809837126523567E-2"/>
          <c:y val="0.63684838117280063"/>
          <c:w val="0.95841872505662817"/>
          <c:h val="0.35676284873336517"/>
        </c:manualLayout>
      </c:layout>
      <c:overlay val="0"/>
      <c:spPr>
        <a:solidFill>
          <a:srgbClr val="FFFFFF"/>
        </a:solidFill>
        <a:ln w="3175">
          <a:noFill/>
          <a:prstDash val="solid"/>
        </a:ln>
      </c:spPr>
      <c:txPr>
        <a:bodyPr/>
        <a:lstStyle/>
        <a:p>
          <a:pPr>
            <a:defRPr sz="1600" b="0" i="0" u="none" strike="noStrike" baseline="0">
              <a:solidFill>
                <a:srgbClr val="000000"/>
              </a:solidFill>
              <a:latin typeface="Times New Roman"/>
              <a:ea typeface="Times New Roman"/>
              <a:cs typeface="Times New Roman"/>
            </a:defRPr>
          </a:pPr>
          <a:endParaRPr lang="en-US"/>
        </a:p>
      </c:txPr>
    </c:legend>
    <c:plotVisOnly val="1"/>
    <c:dispBlanksAs val="gap"/>
    <c:showDLblsOverMax val="0"/>
  </c:chart>
  <c:spPr>
    <a:noFill/>
    <a:ln w="9525">
      <a:noFill/>
    </a:ln>
  </c:spPr>
  <c:txPr>
    <a:bodyPr/>
    <a:lstStyle/>
    <a:p>
      <a:pPr>
        <a:defRPr sz="1600" b="0" i="0" u="none" strike="noStrike" baseline="0">
          <a:solidFill>
            <a:srgbClr val="000000"/>
          </a:solidFill>
          <a:latin typeface="Times New Roman"/>
          <a:ea typeface="Times New Roman"/>
          <a:cs typeface="Times New Roman"/>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9E49D0-C010-F340-8D27-AB3BEFE27329}"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lang="en-GB"/>
        </a:p>
      </dgm:t>
    </dgm:pt>
    <dgm:pt modelId="{F9611600-20F1-DA4B-9C2F-287B76953A5B}">
      <dgm:prSet custT="1"/>
      <dgm:spPr/>
      <dgm:t>
        <a:bodyPr/>
        <a:lstStyle/>
        <a:p>
          <a:r>
            <a:rPr lang="en-GB" sz="1600" b="1" dirty="0"/>
            <a:t>A loose and decentralised structure  open to influence</a:t>
          </a:r>
        </a:p>
      </dgm:t>
    </dgm:pt>
    <dgm:pt modelId="{49631ACF-D0B0-314C-98BB-24F7FF97F09C}" type="parTrans" cxnId="{668FF174-91C2-274E-B405-4A5FE7D4FDE5}">
      <dgm:prSet/>
      <dgm:spPr/>
      <dgm:t>
        <a:bodyPr/>
        <a:lstStyle/>
        <a:p>
          <a:endParaRPr lang="en-GB" sz="1600"/>
        </a:p>
      </dgm:t>
    </dgm:pt>
    <dgm:pt modelId="{9D1CAD47-E4A5-AB40-BDD4-E68687CA91C6}" type="sibTrans" cxnId="{668FF174-91C2-274E-B405-4A5FE7D4FDE5}">
      <dgm:prSet/>
      <dgm:spPr/>
      <dgm:t>
        <a:bodyPr/>
        <a:lstStyle/>
        <a:p>
          <a:endParaRPr lang="en-GB" sz="1600"/>
        </a:p>
      </dgm:t>
    </dgm:pt>
    <dgm:pt modelId="{A8B6FB2A-E254-F240-A45D-CF6F7D633DA4}">
      <dgm:prSet custT="1"/>
      <dgm:spPr/>
      <dgm:t>
        <a:bodyPr/>
        <a:lstStyle/>
        <a:p>
          <a:r>
            <a:rPr lang="en-US" sz="1600" b="1" dirty="0"/>
            <a:t>UNESCO as “norm  entrepreneur” in  the  soft  governance of global higher education</a:t>
          </a:r>
          <a:endParaRPr lang="en-GB" sz="1600" b="1" dirty="0"/>
        </a:p>
      </dgm:t>
    </dgm:pt>
    <dgm:pt modelId="{E0FA0366-6F2E-1A41-BD23-248EFDC448BF}" type="parTrans" cxnId="{30D001B7-B54F-8F44-8C45-F9D3926A6728}">
      <dgm:prSet/>
      <dgm:spPr/>
      <dgm:t>
        <a:bodyPr/>
        <a:lstStyle/>
        <a:p>
          <a:endParaRPr lang="en-GB" sz="1600"/>
        </a:p>
      </dgm:t>
    </dgm:pt>
    <dgm:pt modelId="{4EB93741-3ABD-B347-8F62-FB76B877EAD3}" type="sibTrans" cxnId="{30D001B7-B54F-8F44-8C45-F9D3926A6728}">
      <dgm:prSet/>
      <dgm:spPr/>
      <dgm:t>
        <a:bodyPr/>
        <a:lstStyle/>
        <a:p>
          <a:endParaRPr lang="en-GB" sz="1600"/>
        </a:p>
      </dgm:t>
    </dgm:pt>
    <dgm:pt modelId="{6A977762-4852-2D43-876A-8F46808840A6}">
      <dgm:prSet custT="1"/>
      <dgm:spPr/>
      <dgm:t>
        <a:bodyPr/>
        <a:lstStyle/>
        <a:p>
          <a:r>
            <a:rPr lang="en-US" sz="1600" b="1" dirty="0"/>
            <a:t>The GC  process  as a unique,  inclusive  and  highly  codified discursive space for policy recommendation and adoption</a:t>
          </a:r>
          <a:endParaRPr lang="en-GB" sz="1600" b="1" dirty="0"/>
        </a:p>
      </dgm:t>
    </dgm:pt>
    <dgm:pt modelId="{BA8D014C-DA8B-A44F-8D45-B89BE16F2F96}" type="parTrans" cxnId="{F32DE626-9348-6E4F-8BF4-CCC50BB568C6}">
      <dgm:prSet/>
      <dgm:spPr/>
      <dgm:t>
        <a:bodyPr/>
        <a:lstStyle/>
        <a:p>
          <a:endParaRPr lang="en-GB" sz="1600"/>
        </a:p>
      </dgm:t>
    </dgm:pt>
    <dgm:pt modelId="{D51D9986-45D8-E746-B655-A55EBB713AF6}" type="sibTrans" cxnId="{F32DE626-9348-6E4F-8BF4-CCC50BB568C6}">
      <dgm:prSet/>
      <dgm:spPr/>
      <dgm:t>
        <a:bodyPr/>
        <a:lstStyle/>
        <a:p>
          <a:endParaRPr lang="en-GB" sz="1600"/>
        </a:p>
      </dgm:t>
    </dgm:pt>
    <dgm:pt modelId="{32462BAC-F736-2E47-8502-0A5D7A2BB33C}">
      <dgm:prSet custT="1"/>
      <dgm:spPr/>
      <dgm:t>
        <a:bodyPr/>
        <a:lstStyle/>
        <a:p>
          <a:r>
            <a:rPr lang="en-GB" sz="1600" b="1" dirty="0">
              <a:latin typeface="Calibri" panose="020F0502020204030204" pitchFamily="34" charset="0"/>
              <a:ea typeface="Times New Roman" panose="02020603050405020304" pitchFamily="18" charset="0"/>
              <a:cs typeface="Times New Roman" panose="02020603050405020304" pitchFamily="18" charset="0"/>
            </a:rPr>
            <a:t>“I</a:t>
          </a: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f you look at the list of countries, that have so far ratified the global Convention, of course, those 21 states parties are clearly from the Global North. Anybody can be part of this, and hopefully, the good practices will be shared under the auspices of the Global Convention. Not least on recognition, but on quality assurance and on recognition of prior learning,…” (Chief of  HE Section, UNESCO)</a:t>
          </a:r>
          <a:endParaRPr lang="en-GB" sz="1600" b="1" dirty="0"/>
        </a:p>
      </dgm:t>
    </dgm:pt>
    <dgm:pt modelId="{7476BB17-CA7A-764D-A0A3-DB567C95FBFE}" type="parTrans" cxnId="{DDD625E9-62D6-394E-83B2-B1B096DB819F}">
      <dgm:prSet/>
      <dgm:spPr/>
      <dgm:t>
        <a:bodyPr/>
        <a:lstStyle/>
        <a:p>
          <a:endParaRPr lang="en-GB" sz="1600"/>
        </a:p>
      </dgm:t>
    </dgm:pt>
    <dgm:pt modelId="{6BDD43BC-B2B1-D246-A64E-721CF467598E}" type="sibTrans" cxnId="{DDD625E9-62D6-394E-83B2-B1B096DB819F}">
      <dgm:prSet/>
      <dgm:spPr/>
      <dgm:t>
        <a:bodyPr/>
        <a:lstStyle/>
        <a:p>
          <a:endParaRPr lang="en-GB" sz="1600"/>
        </a:p>
      </dgm:t>
    </dgm:pt>
    <dgm:pt modelId="{2E956244-8033-1F4E-9E15-500CB0B50B99}">
      <dgm:prSet custT="1"/>
      <dgm:spPr/>
      <dgm:t>
        <a:bodyPr/>
        <a:lstStyle/>
        <a:p>
          <a:r>
            <a:rPr lang="en-GB" sz="1600" b="1" spc="-10" dirty="0">
              <a:effectLst/>
              <a:latin typeface="+mn-lt"/>
              <a:ea typeface="Aptos" panose="020B0004020202020204" pitchFamily="34" charset="0"/>
              <a:cs typeface="Calibri" panose="020F0502020204030204" pitchFamily="34" charset="0"/>
            </a:rPr>
            <a:t>“There is an actual way of influencing also... especially from the UNHCR, [they] attended these meetings and were actively promoting this inclusion of Article 7. Obviously, it is the same with the Council of Europe, our partner with the Lisbon convention, and we also have the European qualification passport. So yeah, there were voices from these groups.” (Programme Officer UNESCO HQ)</a:t>
          </a:r>
          <a:endParaRPr lang="en-GB" sz="1600" b="1" dirty="0">
            <a:latin typeface="+mn-lt"/>
          </a:endParaRPr>
        </a:p>
      </dgm:t>
    </dgm:pt>
    <dgm:pt modelId="{823A995D-D220-0E45-BB49-9451BED58889}" type="parTrans" cxnId="{75315BFB-DF0E-D54A-9EFE-B40C335795FF}">
      <dgm:prSet/>
      <dgm:spPr/>
      <dgm:t>
        <a:bodyPr/>
        <a:lstStyle/>
        <a:p>
          <a:endParaRPr lang="en-GB" sz="1600"/>
        </a:p>
      </dgm:t>
    </dgm:pt>
    <dgm:pt modelId="{C64CA6CB-EED1-1940-8F48-E03867F9A181}" type="sibTrans" cxnId="{75315BFB-DF0E-D54A-9EFE-B40C335795FF}">
      <dgm:prSet/>
      <dgm:spPr/>
      <dgm:t>
        <a:bodyPr/>
        <a:lstStyle/>
        <a:p>
          <a:endParaRPr lang="en-GB" sz="1600"/>
        </a:p>
      </dgm:t>
    </dgm:pt>
    <dgm:pt modelId="{CB12224C-B8FF-064D-B145-827995B6897C}">
      <dgm:prSet custT="1"/>
      <dgm:spPr/>
      <dgm:t>
        <a:bodyPr/>
        <a:lstStyle/>
        <a:p>
          <a:pPr>
            <a:buNone/>
          </a:pPr>
          <a:r>
            <a:rPr lang="en-GB" sz="1600" b="1" dirty="0"/>
            <a:t>“So there was a generally very positive reception of this idea. Then, of course, there were…two to three years of consultations and negotiations over the text…and then this text was circulated. We got  quite a lot of feedback, I think around 100 Member States responded. And yeah, there were literally thousands of comments to the draft.” (UNESCO HQ Programme Officer)</a:t>
          </a:r>
          <a:endParaRPr lang="en-US" sz="1600" b="1" dirty="0"/>
        </a:p>
      </dgm:t>
    </dgm:pt>
    <dgm:pt modelId="{94F27D3A-54C9-0C4F-8001-9E4E10E7F3BD}" type="parTrans" cxnId="{9920F20B-3C5B-1845-BE54-6F4507DE5993}">
      <dgm:prSet/>
      <dgm:spPr/>
      <dgm:t>
        <a:bodyPr/>
        <a:lstStyle/>
        <a:p>
          <a:endParaRPr lang="en-GB" sz="1600"/>
        </a:p>
      </dgm:t>
    </dgm:pt>
    <dgm:pt modelId="{42E4AC45-9BCE-514D-97FE-2783229B37B1}" type="sibTrans" cxnId="{9920F20B-3C5B-1845-BE54-6F4507DE5993}">
      <dgm:prSet/>
      <dgm:spPr/>
      <dgm:t>
        <a:bodyPr/>
        <a:lstStyle/>
        <a:p>
          <a:endParaRPr lang="en-GB" sz="1600"/>
        </a:p>
      </dgm:t>
    </dgm:pt>
    <dgm:pt modelId="{31555B04-D0C5-AB4F-9361-56D2D9CC839B}">
      <dgm:prSet custT="1"/>
      <dgm:spPr/>
      <dgm:t>
        <a:bodyPr/>
        <a:lstStyle/>
        <a:p>
          <a:r>
            <a:rPr lang="en-GB" sz="1600" b="1" dirty="0"/>
            <a:t>“When it comes to Higher Education cooperation between Member States, it's been stronger in Europe, and it kind of started  in Europe on the scale that we see now with both the Lisbon Recognition Convention and the Bologna Process, which almost started at the same time. And then, of course, it has inspired the other regional conventions” (President, GC Bureau).</a:t>
          </a:r>
        </a:p>
      </dgm:t>
    </dgm:pt>
    <dgm:pt modelId="{70692090-4D8B-B344-9C87-D056C99732B1}" type="parTrans" cxnId="{E8DA8126-DE53-1546-B37A-067B312561E2}">
      <dgm:prSet/>
      <dgm:spPr/>
      <dgm:t>
        <a:bodyPr/>
        <a:lstStyle/>
        <a:p>
          <a:endParaRPr lang="en-GB" sz="1600"/>
        </a:p>
      </dgm:t>
    </dgm:pt>
    <dgm:pt modelId="{052A6CA7-E651-294B-9923-F3E5C850FC06}" type="sibTrans" cxnId="{E8DA8126-DE53-1546-B37A-067B312561E2}">
      <dgm:prSet/>
      <dgm:spPr/>
      <dgm:t>
        <a:bodyPr/>
        <a:lstStyle/>
        <a:p>
          <a:endParaRPr lang="en-GB" sz="1600"/>
        </a:p>
      </dgm:t>
    </dgm:pt>
    <dgm:pt modelId="{9AAF5F58-457F-A34A-86AC-85A52963CE0C}">
      <dgm:prSet custT="1"/>
      <dgm:spPr/>
      <dgm:t>
        <a:bodyPr/>
        <a:lstStyle/>
        <a:p>
          <a:pPr>
            <a:buNone/>
          </a:pPr>
          <a:r>
            <a:rPr lang="en-GB" sz="1600" b="1" dirty="0"/>
            <a:t>A  consolidation  of  Europe’s  normative  powers </a:t>
          </a:r>
        </a:p>
      </dgm:t>
    </dgm:pt>
    <dgm:pt modelId="{65CB7B4B-4BF0-3C4C-9581-4C8902044B87}" type="parTrans" cxnId="{65B01A61-003E-5540-B105-F0401C06EDAB}">
      <dgm:prSet/>
      <dgm:spPr/>
      <dgm:t>
        <a:bodyPr/>
        <a:lstStyle/>
        <a:p>
          <a:endParaRPr lang="en-GB" sz="1600"/>
        </a:p>
      </dgm:t>
    </dgm:pt>
    <dgm:pt modelId="{624778DA-22AD-394C-A444-2CD4A961F21E}" type="sibTrans" cxnId="{65B01A61-003E-5540-B105-F0401C06EDAB}">
      <dgm:prSet/>
      <dgm:spPr/>
      <dgm:t>
        <a:bodyPr/>
        <a:lstStyle/>
        <a:p>
          <a:endParaRPr lang="en-GB" sz="1600"/>
        </a:p>
      </dgm:t>
    </dgm:pt>
    <dgm:pt modelId="{23A10B56-98AD-D04B-B1AA-A3024CB54504}" type="pres">
      <dgm:prSet presAssocID="{619E49D0-C010-F340-8D27-AB3BEFE27329}" presName="theList" presStyleCnt="0">
        <dgm:presLayoutVars>
          <dgm:dir/>
          <dgm:animLvl val="lvl"/>
          <dgm:resizeHandles val="exact"/>
        </dgm:presLayoutVars>
      </dgm:prSet>
      <dgm:spPr/>
    </dgm:pt>
    <dgm:pt modelId="{3EE71698-7710-304C-9751-BD4DC2759E8C}" type="pres">
      <dgm:prSet presAssocID="{A8B6FB2A-E254-F240-A45D-CF6F7D633DA4}" presName="compNode" presStyleCnt="0"/>
      <dgm:spPr/>
    </dgm:pt>
    <dgm:pt modelId="{FF285310-F36D-284A-A622-DFCDB16881EF}" type="pres">
      <dgm:prSet presAssocID="{A8B6FB2A-E254-F240-A45D-CF6F7D633DA4}" presName="aNode" presStyleLbl="bgShp" presStyleIdx="0" presStyleCnt="4"/>
      <dgm:spPr/>
    </dgm:pt>
    <dgm:pt modelId="{71EAEC1B-E61A-8F47-A761-86000E612454}" type="pres">
      <dgm:prSet presAssocID="{A8B6FB2A-E254-F240-A45D-CF6F7D633DA4}" presName="textNode" presStyleLbl="bgShp" presStyleIdx="0" presStyleCnt="4"/>
      <dgm:spPr/>
    </dgm:pt>
    <dgm:pt modelId="{D9C5394F-C57F-3441-9F1E-020F8D6F7CDB}" type="pres">
      <dgm:prSet presAssocID="{A8B6FB2A-E254-F240-A45D-CF6F7D633DA4}" presName="compChildNode" presStyleCnt="0"/>
      <dgm:spPr/>
    </dgm:pt>
    <dgm:pt modelId="{F707698A-EFAD-3942-8ED5-E5E6270B9139}" type="pres">
      <dgm:prSet presAssocID="{A8B6FB2A-E254-F240-A45D-CF6F7D633DA4}" presName="theInnerList" presStyleCnt="0"/>
      <dgm:spPr/>
    </dgm:pt>
    <dgm:pt modelId="{0C4EA54F-EB58-0742-A152-B44E08200E61}" type="pres">
      <dgm:prSet presAssocID="{32462BAC-F736-2E47-8502-0A5D7A2BB33C}" presName="childNode" presStyleLbl="node1" presStyleIdx="0" presStyleCnt="4" custScaleX="124503" custScaleY="115497">
        <dgm:presLayoutVars>
          <dgm:bulletEnabled val="1"/>
        </dgm:presLayoutVars>
      </dgm:prSet>
      <dgm:spPr/>
    </dgm:pt>
    <dgm:pt modelId="{0CF9C538-BD95-6B42-A2BD-A3C41212A59E}" type="pres">
      <dgm:prSet presAssocID="{A8B6FB2A-E254-F240-A45D-CF6F7D633DA4}" presName="aSpace" presStyleCnt="0"/>
      <dgm:spPr/>
    </dgm:pt>
    <dgm:pt modelId="{8E7795B1-53AD-634D-B189-BE20A7616ACD}" type="pres">
      <dgm:prSet presAssocID="{6A977762-4852-2D43-876A-8F46808840A6}" presName="compNode" presStyleCnt="0"/>
      <dgm:spPr/>
    </dgm:pt>
    <dgm:pt modelId="{2D5AEA1C-D948-3542-B40C-18827C7CE2D1}" type="pres">
      <dgm:prSet presAssocID="{6A977762-4852-2D43-876A-8F46808840A6}" presName="aNode" presStyleLbl="bgShp" presStyleIdx="1" presStyleCnt="4"/>
      <dgm:spPr/>
    </dgm:pt>
    <dgm:pt modelId="{CF048DD4-A263-A340-9DB6-E846C128E4D6}" type="pres">
      <dgm:prSet presAssocID="{6A977762-4852-2D43-876A-8F46808840A6}" presName="textNode" presStyleLbl="bgShp" presStyleIdx="1" presStyleCnt="4"/>
      <dgm:spPr/>
    </dgm:pt>
    <dgm:pt modelId="{9149AA35-6F0F-C54E-9B7C-BD9EEFCD197A}" type="pres">
      <dgm:prSet presAssocID="{6A977762-4852-2D43-876A-8F46808840A6}" presName="compChildNode" presStyleCnt="0"/>
      <dgm:spPr/>
    </dgm:pt>
    <dgm:pt modelId="{32054FD9-7B26-664B-8399-4EFC455E0FBF}" type="pres">
      <dgm:prSet presAssocID="{6A977762-4852-2D43-876A-8F46808840A6}" presName="theInnerList" presStyleCnt="0"/>
      <dgm:spPr/>
    </dgm:pt>
    <dgm:pt modelId="{66A8C9F4-9A89-9A44-B226-5921D7BEC7F4}" type="pres">
      <dgm:prSet presAssocID="{CB12224C-B8FF-064D-B145-827995B6897C}" presName="childNode" presStyleLbl="node1" presStyleIdx="1" presStyleCnt="4" custScaleX="114936">
        <dgm:presLayoutVars>
          <dgm:bulletEnabled val="1"/>
        </dgm:presLayoutVars>
      </dgm:prSet>
      <dgm:spPr/>
    </dgm:pt>
    <dgm:pt modelId="{F9C56A27-C3D4-494A-92E3-001664182C56}" type="pres">
      <dgm:prSet presAssocID="{6A977762-4852-2D43-876A-8F46808840A6}" presName="aSpace" presStyleCnt="0"/>
      <dgm:spPr/>
    </dgm:pt>
    <dgm:pt modelId="{5133FE6D-1779-4647-8918-CB71EEA35EB7}" type="pres">
      <dgm:prSet presAssocID="{F9611600-20F1-DA4B-9C2F-287B76953A5B}" presName="compNode" presStyleCnt="0"/>
      <dgm:spPr/>
    </dgm:pt>
    <dgm:pt modelId="{5A722D3C-E077-B84B-AEDD-ACDAC0103449}" type="pres">
      <dgm:prSet presAssocID="{F9611600-20F1-DA4B-9C2F-287B76953A5B}" presName="aNode" presStyleLbl="bgShp" presStyleIdx="2" presStyleCnt="4"/>
      <dgm:spPr/>
    </dgm:pt>
    <dgm:pt modelId="{D3ECF0CC-67AC-F84F-A5E3-CD1401007AC5}" type="pres">
      <dgm:prSet presAssocID="{F9611600-20F1-DA4B-9C2F-287B76953A5B}" presName="textNode" presStyleLbl="bgShp" presStyleIdx="2" presStyleCnt="4"/>
      <dgm:spPr/>
    </dgm:pt>
    <dgm:pt modelId="{57412D63-956E-FB45-A25E-084626FEA3DA}" type="pres">
      <dgm:prSet presAssocID="{F9611600-20F1-DA4B-9C2F-287B76953A5B}" presName="compChildNode" presStyleCnt="0"/>
      <dgm:spPr/>
    </dgm:pt>
    <dgm:pt modelId="{CCD483B3-CECF-D948-9CD4-02F401AB0B33}" type="pres">
      <dgm:prSet presAssocID="{F9611600-20F1-DA4B-9C2F-287B76953A5B}" presName="theInnerList" presStyleCnt="0"/>
      <dgm:spPr/>
    </dgm:pt>
    <dgm:pt modelId="{476742A8-91BC-8B48-A365-08CB8FF1489C}" type="pres">
      <dgm:prSet presAssocID="{2E956244-8033-1F4E-9E15-500CB0B50B99}" presName="childNode" presStyleLbl="node1" presStyleIdx="2" presStyleCnt="4" custScaleX="124219" custScaleY="110574">
        <dgm:presLayoutVars>
          <dgm:bulletEnabled val="1"/>
        </dgm:presLayoutVars>
      </dgm:prSet>
      <dgm:spPr/>
    </dgm:pt>
    <dgm:pt modelId="{CD4A1446-07CC-6D42-875C-D729D2FF0117}" type="pres">
      <dgm:prSet presAssocID="{F9611600-20F1-DA4B-9C2F-287B76953A5B}" presName="aSpace" presStyleCnt="0"/>
      <dgm:spPr/>
    </dgm:pt>
    <dgm:pt modelId="{23B38FAD-3021-CA41-8F67-D723E364358A}" type="pres">
      <dgm:prSet presAssocID="{9AAF5F58-457F-A34A-86AC-85A52963CE0C}" presName="compNode" presStyleCnt="0"/>
      <dgm:spPr/>
    </dgm:pt>
    <dgm:pt modelId="{2C20A7D7-C703-6648-9DCB-DB0F4BF6D256}" type="pres">
      <dgm:prSet presAssocID="{9AAF5F58-457F-A34A-86AC-85A52963CE0C}" presName="aNode" presStyleLbl="bgShp" presStyleIdx="3" presStyleCnt="4"/>
      <dgm:spPr/>
    </dgm:pt>
    <dgm:pt modelId="{3B0B9605-B32E-DB47-81AD-1BF21BD5193A}" type="pres">
      <dgm:prSet presAssocID="{9AAF5F58-457F-A34A-86AC-85A52963CE0C}" presName="textNode" presStyleLbl="bgShp" presStyleIdx="3" presStyleCnt="4"/>
      <dgm:spPr/>
    </dgm:pt>
    <dgm:pt modelId="{3C57F750-08FE-704A-A822-3CDA38519A57}" type="pres">
      <dgm:prSet presAssocID="{9AAF5F58-457F-A34A-86AC-85A52963CE0C}" presName="compChildNode" presStyleCnt="0"/>
      <dgm:spPr/>
    </dgm:pt>
    <dgm:pt modelId="{F0DDA1A8-1E20-6945-8372-9ECC14E5F927}" type="pres">
      <dgm:prSet presAssocID="{9AAF5F58-457F-A34A-86AC-85A52963CE0C}" presName="theInnerList" presStyleCnt="0"/>
      <dgm:spPr/>
    </dgm:pt>
    <dgm:pt modelId="{0324E3E9-A60C-2B4B-997B-C53E84BC19A6}" type="pres">
      <dgm:prSet presAssocID="{31555B04-D0C5-AB4F-9361-56D2D9CC839B}" presName="childNode" presStyleLbl="node1" presStyleIdx="3" presStyleCnt="4" custScaleX="122929" custScaleY="106273" custLinFactNeighborX="1163" custLinFactNeighborY="633">
        <dgm:presLayoutVars>
          <dgm:bulletEnabled val="1"/>
        </dgm:presLayoutVars>
      </dgm:prSet>
      <dgm:spPr/>
    </dgm:pt>
  </dgm:ptLst>
  <dgm:cxnLst>
    <dgm:cxn modelId="{9920F20B-3C5B-1845-BE54-6F4507DE5993}" srcId="{6A977762-4852-2D43-876A-8F46808840A6}" destId="{CB12224C-B8FF-064D-B145-827995B6897C}" srcOrd="0" destOrd="0" parTransId="{94F27D3A-54C9-0C4F-8001-9E4E10E7F3BD}" sibTransId="{42E4AC45-9BCE-514D-97FE-2783229B37B1}"/>
    <dgm:cxn modelId="{FA13B71F-3E33-0147-BEA6-22853D81D42C}" type="presOf" srcId="{2E956244-8033-1F4E-9E15-500CB0B50B99}" destId="{476742A8-91BC-8B48-A365-08CB8FF1489C}" srcOrd="0" destOrd="0" presId="urn:microsoft.com/office/officeart/2005/8/layout/lProcess2"/>
    <dgm:cxn modelId="{E8DA8126-DE53-1546-B37A-067B312561E2}" srcId="{9AAF5F58-457F-A34A-86AC-85A52963CE0C}" destId="{31555B04-D0C5-AB4F-9361-56D2D9CC839B}" srcOrd="0" destOrd="0" parTransId="{70692090-4D8B-B344-9C87-D056C99732B1}" sibTransId="{052A6CA7-E651-294B-9923-F3E5C850FC06}"/>
    <dgm:cxn modelId="{F32DE626-9348-6E4F-8BF4-CCC50BB568C6}" srcId="{619E49D0-C010-F340-8D27-AB3BEFE27329}" destId="{6A977762-4852-2D43-876A-8F46808840A6}" srcOrd="1" destOrd="0" parTransId="{BA8D014C-DA8B-A44F-8D45-B89BE16F2F96}" sibTransId="{D51D9986-45D8-E746-B655-A55EBB713AF6}"/>
    <dgm:cxn modelId="{F4E64E30-236A-3148-B69A-C1B82966F95B}" type="presOf" srcId="{CB12224C-B8FF-064D-B145-827995B6897C}" destId="{66A8C9F4-9A89-9A44-B226-5921D7BEC7F4}" srcOrd="0" destOrd="0" presId="urn:microsoft.com/office/officeart/2005/8/layout/lProcess2"/>
    <dgm:cxn modelId="{65B01A61-003E-5540-B105-F0401C06EDAB}" srcId="{619E49D0-C010-F340-8D27-AB3BEFE27329}" destId="{9AAF5F58-457F-A34A-86AC-85A52963CE0C}" srcOrd="3" destOrd="0" parTransId="{65CB7B4B-4BF0-3C4C-9581-4C8902044B87}" sibTransId="{624778DA-22AD-394C-A444-2CD4A961F21E}"/>
    <dgm:cxn modelId="{8CA5AE47-20B8-D741-B83F-AC18D756EAFA}" type="presOf" srcId="{32462BAC-F736-2E47-8502-0A5D7A2BB33C}" destId="{0C4EA54F-EB58-0742-A152-B44E08200E61}" srcOrd="0" destOrd="0" presId="urn:microsoft.com/office/officeart/2005/8/layout/lProcess2"/>
    <dgm:cxn modelId="{668FF174-91C2-274E-B405-4A5FE7D4FDE5}" srcId="{619E49D0-C010-F340-8D27-AB3BEFE27329}" destId="{F9611600-20F1-DA4B-9C2F-287B76953A5B}" srcOrd="2" destOrd="0" parTransId="{49631ACF-D0B0-314C-98BB-24F7FF97F09C}" sibTransId="{9D1CAD47-E4A5-AB40-BDD4-E68687CA91C6}"/>
    <dgm:cxn modelId="{1E83E875-1761-E14E-9B4C-989EA35619E7}" type="presOf" srcId="{A8B6FB2A-E254-F240-A45D-CF6F7D633DA4}" destId="{71EAEC1B-E61A-8F47-A761-86000E612454}" srcOrd="1" destOrd="0" presId="urn:microsoft.com/office/officeart/2005/8/layout/lProcess2"/>
    <dgm:cxn modelId="{8E559B8E-20B3-8849-B169-88520C6DFC2B}" type="presOf" srcId="{31555B04-D0C5-AB4F-9361-56D2D9CC839B}" destId="{0324E3E9-A60C-2B4B-997B-C53E84BC19A6}" srcOrd="0" destOrd="0" presId="urn:microsoft.com/office/officeart/2005/8/layout/lProcess2"/>
    <dgm:cxn modelId="{4F1C9C8E-AE0E-A14F-9FC4-E9108C86C162}" type="presOf" srcId="{A8B6FB2A-E254-F240-A45D-CF6F7D633DA4}" destId="{FF285310-F36D-284A-A622-DFCDB16881EF}" srcOrd="0" destOrd="0" presId="urn:microsoft.com/office/officeart/2005/8/layout/lProcess2"/>
    <dgm:cxn modelId="{50A87795-871E-F343-818E-FA36B1B4B174}" type="presOf" srcId="{6A977762-4852-2D43-876A-8F46808840A6}" destId="{CF048DD4-A263-A340-9DB6-E846C128E4D6}" srcOrd="1" destOrd="0" presId="urn:microsoft.com/office/officeart/2005/8/layout/lProcess2"/>
    <dgm:cxn modelId="{D05E4CAA-4A31-D343-BAA9-9C075F26C64D}" type="presOf" srcId="{F9611600-20F1-DA4B-9C2F-287B76953A5B}" destId="{D3ECF0CC-67AC-F84F-A5E3-CD1401007AC5}" srcOrd="1" destOrd="0" presId="urn:microsoft.com/office/officeart/2005/8/layout/lProcess2"/>
    <dgm:cxn modelId="{C5AE95B5-458A-C94C-BD76-C819464ECDF1}" type="presOf" srcId="{6A977762-4852-2D43-876A-8F46808840A6}" destId="{2D5AEA1C-D948-3542-B40C-18827C7CE2D1}" srcOrd="0" destOrd="0" presId="urn:microsoft.com/office/officeart/2005/8/layout/lProcess2"/>
    <dgm:cxn modelId="{30D001B7-B54F-8F44-8C45-F9D3926A6728}" srcId="{619E49D0-C010-F340-8D27-AB3BEFE27329}" destId="{A8B6FB2A-E254-F240-A45D-CF6F7D633DA4}" srcOrd="0" destOrd="0" parTransId="{E0FA0366-6F2E-1A41-BD23-248EFDC448BF}" sibTransId="{4EB93741-3ABD-B347-8F62-FB76B877EAD3}"/>
    <dgm:cxn modelId="{4B2340C6-8EF4-784F-924D-0F0AB816DD98}" type="presOf" srcId="{F9611600-20F1-DA4B-9C2F-287B76953A5B}" destId="{5A722D3C-E077-B84B-AEDD-ACDAC0103449}" srcOrd="0" destOrd="0" presId="urn:microsoft.com/office/officeart/2005/8/layout/lProcess2"/>
    <dgm:cxn modelId="{226D49C9-6F67-5440-8458-785E275563D1}" type="presOf" srcId="{9AAF5F58-457F-A34A-86AC-85A52963CE0C}" destId="{3B0B9605-B32E-DB47-81AD-1BF21BD5193A}" srcOrd="1" destOrd="0" presId="urn:microsoft.com/office/officeart/2005/8/layout/lProcess2"/>
    <dgm:cxn modelId="{DDD625E9-62D6-394E-83B2-B1B096DB819F}" srcId="{A8B6FB2A-E254-F240-A45D-CF6F7D633DA4}" destId="{32462BAC-F736-2E47-8502-0A5D7A2BB33C}" srcOrd="0" destOrd="0" parTransId="{7476BB17-CA7A-764D-A0A3-DB567C95FBFE}" sibTransId="{6BDD43BC-B2B1-D246-A64E-721CF467598E}"/>
    <dgm:cxn modelId="{993F23EC-BD62-6940-8853-DE154D7990AF}" type="presOf" srcId="{619E49D0-C010-F340-8D27-AB3BEFE27329}" destId="{23A10B56-98AD-D04B-B1AA-A3024CB54504}" srcOrd="0" destOrd="0" presId="urn:microsoft.com/office/officeart/2005/8/layout/lProcess2"/>
    <dgm:cxn modelId="{D471E3F7-B29F-A044-8CE3-D89E0D12F390}" type="presOf" srcId="{9AAF5F58-457F-A34A-86AC-85A52963CE0C}" destId="{2C20A7D7-C703-6648-9DCB-DB0F4BF6D256}" srcOrd="0" destOrd="0" presId="urn:microsoft.com/office/officeart/2005/8/layout/lProcess2"/>
    <dgm:cxn modelId="{75315BFB-DF0E-D54A-9EFE-B40C335795FF}" srcId="{F9611600-20F1-DA4B-9C2F-287B76953A5B}" destId="{2E956244-8033-1F4E-9E15-500CB0B50B99}" srcOrd="0" destOrd="0" parTransId="{823A995D-D220-0E45-BB49-9451BED58889}" sibTransId="{C64CA6CB-EED1-1940-8F48-E03867F9A181}"/>
    <dgm:cxn modelId="{6D3FA06E-F915-9846-AECC-ACA0B0CA47AD}" type="presParOf" srcId="{23A10B56-98AD-D04B-B1AA-A3024CB54504}" destId="{3EE71698-7710-304C-9751-BD4DC2759E8C}" srcOrd="0" destOrd="0" presId="urn:microsoft.com/office/officeart/2005/8/layout/lProcess2"/>
    <dgm:cxn modelId="{DF449A06-33E1-B946-B1CD-F348E5858AF7}" type="presParOf" srcId="{3EE71698-7710-304C-9751-BD4DC2759E8C}" destId="{FF285310-F36D-284A-A622-DFCDB16881EF}" srcOrd="0" destOrd="0" presId="urn:microsoft.com/office/officeart/2005/8/layout/lProcess2"/>
    <dgm:cxn modelId="{0CB3EC55-31CE-6344-AB07-00450FFEF4CF}" type="presParOf" srcId="{3EE71698-7710-304C-9751-BD4DC2759E8C}" destId="{71EAEC1B-E61A-8F47-A761-86000E612454}" srcOrd="1" destOrd="0" presId="urn:microsoft.com/office/officeart/2005/8/layout/lProcess2"/>
    <dgm:cxn modelId="{80ABB903-71B1-2740-BC52-75ECBF5EBF31}" type="presParOf" srcId="{3EE71698-7710-304C-9751-BD4DC2759E8C}" destId="{D9C5394F-C57F-3441-9F1E-020F8D6F7CDB}" srcOrd="2" destOrd="0" presId="urn:microsoft.com/office/officeart/2005/8/layout/lProcess2"/>
    <dgm:cxn modelId="{B68647C7-FB85-BA48-9763-3F9AE34E1834}" type="presParOf" srcId="{D9C5394F-C57F-3441-9F1E-020F8D6F7CDB}" destId="{F707698A-EFAD-3942-8ED5-E5E6270B9139}" srcOrd="0" destOrd="0" presId="urn:microsoft.com/office/officeart/2005/8/layout/lProcess2"/>
    <dgm:cxn modelId="{21196BD0-A60E-8A49-BB9D-E9B854A667BE}" type="presParOf" srcId="{F707698A-EFAD-3942-8ED5-E5E6270B9139}" destId="{0C4EA54F-EB58-0742-A152-B44E08200E61}" srcOrd="0" destOrd="0" presId="urn:microsoft.com/office/officeart/2005/8/layout/lProcess2"/>
    <dgm:cxn modelId="{A1260116-FFD1-2F49-9040-53C4A69F2965}" type="presParOf" srcId="{23A10B56-98AD-D04B-B1AA-A3024CB54504}" destId="{0CF9C538-BD95-6B42-A2BD-A3C41212A59E}" srcOrd="1" destOrd="0" presId="urn:microsoft.com/office/officeart/2005/8/layout/lProcess2"/>
    <dgm:cxn modelId="{34427C13-0D40-7046-B9F7-2CCFF3CA04BE}" type="presParOf" srcId="{23A10B56-98AD-D04B-B1AA-A3024CB54504}" destId="{8E7795B1-53AD-634D-B189-BE20A7616ACD}" srcOrd="2" destOrd="0" presId="urn:microsoft.com/office/officeart/2005/8/layout/lProcess2"/>
    <dgm:cxn modelId="{4C01F429-1412-5C44-9464-98374418AECB}" type="presParOf" srcId="{8E7795B1-53AD-634D-B189-BE20A7616ACD}" destId="{2D5AEA1C-D948-3542-B40C-18827C7CE2D1}" srcOrd="0" destOrd="0" presId="urn:microsoft.com/office/officeart/2005/8/layout/lProcess2"/>
    <dgm:cxn modelId="{D6877034-CFE0-9F4F-BCF7-E623949DE6BE}" type="presParOf" srcId="{8E7795B1-53AD-634D-B189-BE20A7616ACD}" destId="{CF048DD4-A263-A340-9DB6-E846C128E4D6}" srcOrd="1" destOrd="0" presId="urn:microsoft.com/office/officeart/2005/8/layout/lProcess2"/>
    <dgm:cxn modelId="{EFA0A260-6B55-1B47-8256-0BBC5E01054C}" type="presParOf" srcId="{8E7795B1-53AD-634D-B189-BE20A7616ACD}" destId="{9149AA35-6F0F-C54E-9B7C-BD9EEFCD197A}" srcOrd="2" destOrd="0" presId="urn:microsoft.com/office/officeart/2005/8/layout/lProcess2"/>
    <dgm:cxn modelId="{E1ED84DA-B901-1345-9466-064D6C31B397}" type="presParOf" srcId="{9149AA35-6F0F-C54E-9B7C-BD9EEFCD197A}" destId="{32054FD9-7B26-664B-8399-4EFC455E0FBF}" srcOrd="0" destOrd="0" presId="urn:microsoft.com/office/officeart/2005/8/layout/lProcess2"/>
    <dgm:cxn modelId="{0D21E258-7596-9248-8B4E-ED5924D7032C}" type="presParOf" srcId="{32054FD9-7B26-664B-8399-4EFC455E0FBF}" destId="{66A8C9F4-9A89-9A44-B226-5921D7BEC7F4}" srcOrd="0" destOrd="0" presId="urn:microsoft.com/office/officeart/2005/8/layout/lProcess2"/>
    <dgm:cxn modelId="{F53E4AF4-781C-A24A-B7AA-980A07E2A95A}" type="presParOf" srcId="{23A10B56-98AD-D04B-B1AA-A3024CB54504}" destId="{F9C56A27-C3D4-494A-92E3-001664182C56}" srcOrd="3" destOrd="0" presId="urn:microsoft.com/office/officeart/2005/8/layout/lProcess2"/>
    <dgm:cxn modelId="{51F78339-D784-5142-A978-B9A2CAC0F95F}" type="presParOf" srcId="{23A10B56-98AD-D04B-B1AA-A3024CB54504}" destId="{5133FE6D-1779-4647-8918-CB71EEA35EB7}" srcOrd="4" destOrd="0" presId="urn:microsoft.com/office/officeart/2005/8/layout/lProcess2"/>
    <dgm:cxn modelId="{FC32AF1C-24EF-764D-A1FA-E9DCF0E41ACF}" type="presParOf" srcId="{5133FE6D-1779-4647-8918-CB71EEA35EB7}" destId="{5A722D3C-E077-B84B-AEDD-ACDAC0103449}" srcOrd="0" destOrd="0" presId="urn:microsoft.com/office/officeart/2005/8/layout/lProcess2"/>
    <dgm:cxn modelId="{FA6F0A4A-1A27-AD46-9F13-DF0F18BA52CA}" type="presParOf" srcId="{5133FE6D-1779-4647-8918-CB71EEA35EB7}" destId="{D3ECF0CC-67AC-F84F-A5E3-CD1401007AC5}" srcOrd="1" destOrd="0" presId="urn:microsoft.com/office/officeart/2005/8/layout/lProcess2"/>
    <dgm:cxn modelId="{409B0CE9-F7AB-B84F-AE0F-6D503B77C71B}" type="presParOf" srcId="{5133FE6D-1779-4647-8918-CB71EEA35EB7}" destId="{57412D63-956E-FB45-A25E-084626FEA3DA}" srcOrd="2" destOrd="0" presId="urn:microsoft.com/office/officeart/2005/8/layout/lProcess2"/>
    <dgm:cxn modelId="{AE6B5689-D5C9-1D44-8A72-80723B4493E3}" type="presParOf" srcId="{57412D63-956E-FB45-A25E-084626FEA3DA}" destId="{CCD483B3-CECF-D948-9CD4-02F401AB0B33}" srcOrd="0" destOrd="0" presId="urn:microsoft.com/office/officeart/2005/8/layout/lProcess2"/>
    <dgm:cxn modelId="{BE540A24-0BAC-A842-8F27-9F5909EE00AB}" type="presParOf" srcId="{CCD483B3-CECF-D948-9CD4-02F401AB0B33}" destId="{476742A8-91BC-8B48-A365-08CB8FF1489C}" srcOrd="0" destOrd="0" presId="urn:microsoft.com/office/officeart/2005/8/layout/lProcess2"/>
    <dgm:cxn modelId="{D48A1771-4FEC-6343-A05F-C881F99ADEA0}" type="presParOf" srcId="{23A10B56-98AD-D04B-B1AA-A3024CB54504}" destId="{CD4A1446-07CC-6D42-875C-D729D2FF0117}" srcOrd="5" destOrd="0" presId="urn:microsoft.com/office/officeart/2005/8/layout/lProcess2"/>
    <dgm:cxn modelId="{C68BBA76-A121-834B-9C79-38B2375D0BF8}" type="presParOf" srcId="{23A10B56-98AD-D04B-B1AA-A3024CB54504}" destId="{23B38FAD-3021-CA41-8F67-D723E364358A}" srcOrd="6" destOrd="0" presId="urn:microsoft.com/office/officeart/2005/8/layout/lProcess2"/>
    <dgm:cxn modelId="{06B46735-4F12-434F-8595-320EDAABFCFC}" type="presParOf" srcId="{23B38FAD-3021-CA41-8F67-D723E364358A}" destId="{2C20A7D7-C703-6648-9DCB-DB0F4BF6D256}" srcOrd="0" destOrd="0" presId="urn:microsoft.com/office/officeart/2005/8/layout/lProcess2"/>
    <dgm:cxn modelId="{22FFBCC2-BAF6-894F-9BBA-627072E33E73}" type="presParOf" srcId="{23B38FAD-3021-CA41-8F67-D723E364358A}" destId="{3B0B9605-B32E-DB47-81AD-1BF21BD5193A}" srcOrd="1" destOrd="0" presId="urn:microsoft.com/office/officeart/2005/8/layout/lProcess2"/>
    <dgm:cxn modelId="{1B15E308-CC96-184B-9C6D-43E3E8777099}" type="presParOf" srcId="{23B38FAD-3021-CA41-8F67-D723E364358A}" destId="{3C57F750-08FE-704A-A822-3CDA38519A57}" srcOrd="2" destOrd="0" presId="urn:microsoft.com/office/officeart/2005/8/layout/lProcess2"/>
    <dgm:cxn modelId="{820261AA-AC7A-FF4D-B8DB-6F65F83514AF}" type="presParOf" srcId="{3C57F750-08FE-704A-A822-3CDA38519A57}" destId="{F0DDA1A8-1E20-6945-8372-9ECC14E5F927}" srcOrd="0" destOrd="0" presId="urn:microsoft.com/office/officeart/2005/8/layout/lProcess2"/>
    <dgm:cxn modelId="{F800E1AE-EF52-CA46-ADEF-8F2C3A0F5C02}" type="presParOf" srcId="{F0DDA1A8-1E20-6945-8372-9ECC14E5F927}" destId="{0324E3E9-A60C-2B4B-997B-C53E84BC19A6}" srcOrd="0"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9E49D0-C010-F340-8D27-AB3BEFE27329}" type="doc">
      <dgm:prSet loTypeId="urn:microsoft.com/office/officeart/2005/8/layout/hierarchy4" loCatId="list" qsTypeId="urn:microsoft.com/office/officeart/2005/8/quickstyle/simple1" qsCatId="simple" csTypeId="urn:microsoft.com/office/officeart/2005/8/colors/colorful3" csCatId="colorful" phldr="1"/>
      <dgm:spPr/>
      <dgm:t>
        <a:bodyPr/>
        <a:lstStyle/>
        <a:p>
          <a:endParaRPr lang="en-GB"/>
        </a:p>
      </dgm:t>
    </dgm:pt>
    <dgm:pt modelId="{F9611600-20F1-DA4B-9C2F-287B76953A5B}">
      <dgm:prSet/>
      <dgm:spPr/>
      <dgm:t>
        <a:bodyPr/>
        <a:lstStyle/>
        <a:p>
          <a:pPr rtl="0"/>
          <a:r>
            <a:rPr lang="en-GB" b="1" dirty="0">
              <a:solidFill>
                <a:schemeClr val="tx1"/>
              </a:solidFill>
            </a:rPr>
            <a:t>Lisbon goes global</a:t>
          </a:r>
        </a:p>
        <a:p>
          <a:pPr rtl="0"/>
          <a:r>
            <a:rPr lang="en-GB" dirty="0"/>
            <a:t> </a:t>
          </a:r>
          <a:r>
            <a:rPr lang="en-GB" dirty="0">
              <a:solidFill>
                <a:schemeClr val="bg2"/>
              </a:solidFill>
            </a:rPr>
            <a:t>A</a:t>
          </a:r>
          <a:r>
            <a:rPr lang="en-GB" b="1" dirty="0">
              <a:solidFill>
                <a:schemeClr val="bg2"/>
              </a:solidFill>
              <a:latin typeface="Calibri"/>
            </a:rPr>
            <a:t>n idea of and for Europe</a:t>
          </a:r>
          <a:r>
            <a:rPr lang="en-GB" dirty="0">
              <a:latin typeface="Calibri"/>
            </a:rPr>
            <a:t>. The GC  promotes European  recognition and QA  regulations  globally</a:t>
          </a:r>
          <a:endParaRPr lang="en-GB" dirty="0"/>
        </a:p>
      </dgm:t>
    </dgm:pt>
    <dgm:pt modelId="{49631ACF-D0B0-314C-98BB-24F7FF97F09C}" type="parTrans" cxnId="{668FF174-91C2-274E-B405-4A5FE7D4FDE5}">
      <dgm:prSet/>
      <dgm:spPr/>
      <dgm:t>
        <a:bodyPr/>
        <a:lstStyle/>
        <a:p>
          <a:endParaRPr lang="en-GB"/>
        </a:p>
      </dgm:t>
    </dgm:pt>
    <dgm:pt modelId="{9D1CAD47-E4A5-AB40-BDD4-E68687CA91C6}" type="sibTrans" cxnId="{668FF174-91C2-274E-B405-4A5FE7D4FDE5}">
      <dgm:prSet/>
      <dgm:spPr/>
      <dgm:t>
        <a:bodyPr/>
        <a:lstStyle/>
        <a:p>
          <a:endParaRPr lang="en-GB"/>
        </a:p>
      </dgm:t>
    </dgm:pt>
    <dgm:pt modelId="{6D01958F-631F-9346-AACB-F632C3C837F7}">
      <dgm:prSet/>
      <dgm:spPr/>
      <dgm:t>
        <a:bodyPr/>
        <a:lstStyle/>
        <a:p>
          <a:pPr>
            <a:buNone/>
          </a:pPr>
          <a:r>
            <a:rPr lang="en-GB" dirty="0"/>
            <a:t>“new” global standards and regulations prepare the ground for unequal insertion of </a:t>
          </a:r>
          <a:r>
            <a:rPr lang="en-GB" b="1" dirty="0">
              <a:solidFill>
                <a:schemeClr val="tx1"/>
              </a:solidFill>
            </a:rPr>
            <a:t>the Global  South</a:t>
          </a:r>
          <a:r>
            <a:rPr lang="en-GB" dirty="0"/>
            <a:t> into the post-market  international HE</a:t>
          </a:r>
        </a:p>
      </dgm:t>
    </dgm:pt>
    <dgm:pt modelId="{D1FC5E15-4397-514F-9264-B14BA45CF0E0}" type="parTrans" cxnId="{9830D79E-221B-6E4A-BCE0-DFBF50770C24}">
      <dgm:prSet/>
      <dgm:spPr/>
      <dgm:t>
        <a:bodyPr/>
        <a:lstStyle/>
        <a:p>
          <a:endParaRPr lang="en-GB"/>
        </a:p>
      </dgm:t>
    </dgm:pt>
    <dgm:pt modelId="{1190581F-3A5C-2242-ABC3-DA161A0E913C}" type="sibTrans" cxnId="{9830D79E-221B-6E4A-BCE0-DFBF50770C24}">
      <dgm:prSet/>
      <dgm:spPr/>
      <dgm:t>
        <a:bodyPr/>
        <a:lstStyle/>
        <a:p>
          <a:endParaRPr lang="en-GB"/>
        </a:p>
      </dgm:t>
    </dgm:pt>
    <dgm:pt modelId="{C7030BA9-AC36-EA49-B198-5A30FAC6FEB8}">
      <dgm:prSet/>
      <dgm:spPr/>
      <dgm:t>
        <a:bodyPr/>
        <a:lstStyle/>
        <a:p>
          <a:pPr>
            <a:buNone/>
          </a:pPr>
          <a:r>
            <a:rPr lang="en-GB" dirty="0"/>
            <a:t>National HE interests are driving</a:t>
          </a:r>
          <a:r>
            <a:rPr lang="en-GB" b="1" dirty="0">
              <a:solidFill>
                <a:schemeClr val="tx1"/>
              </a:solidFill>
            </a:rPr>
            <a:t> engagement or  non-engagement </a:t>
          </a:r>
          <a:r>
            <a:rPr lang="en-GB" dirty="0"/>
            <a:t>with the Convention.</a:t>
          </a:r>
        </a:p>
      </dgm:t>
    </dgm:pt>
    <dgm:pt modelId="{32AD235A-43A9-2447-BDFE-181D0DF6E8AF}" type="parTrans" cxnId="{EDCB2632-7673-A246-87BC-8BC3189ADF0A}">
      <dgm:prSet/>
      <dgm:spPr/>
      <dgm:t>
        <a:bodyPr/>
        <a:lstStyle/>
        <a:p>
          <a:endParaRPr lang="en-GB"/>
        </a:p>
      </dgm:t>
    </dgm:pt>
    <dgm:pt modelId="{491BBDA0-8F5F-B84F-8420-69D3CF7B7A86}" type="sibTrans" cxnId="{EDCB2632-7673-A246-87BC-8BC3189ADF0A}">
      <dgm:prSet/>
      <dgm:spPr/>
      <dgm:t>
        <a:bodyPr/>
        <a:lstStyle/>
        <a:p>
          <a:endParaRPr lang="en-GB"/>
        </a:p>
      </dgm:t>
    </dgm:pt>
    <dgm:pt modelId="{E4BE2ACE-D989-9E40-AB63-DA7517629C34}">
      <dgm:prSet/>
      <dgm:spPr/>
      <dgm:t>
        <a:bodyPr/>
        <a:lstStyle/>
        <a:p>
          <a:pPr rtl="0">
            <a:buNone/>
          </a:pPr>
          <a:r>
            <a:rPr lang="en-GB" b="1" dirty="0">
              <a:solidFill>
                <a:schemeClr val="tx1"/>
              </a:solidFill>
            </a:rPr>
            <a:t>Forced Internationalisation</a:t>
          </a:r>
          <a:r>
            <a:rPr lang="en-GB" dirty="0"/>
            <a:t> challenges Western dominated  conceptualisations Inclusive Global Higher Education?</a:t>
          </a:r>
        </a:p>
      </dgm:t>
    </dgm:pt>
    <dgm:pt modelId="{057F0E2A-1FD5-D642-8BB1-BD409E2C495C}" type="parTrans" cxnId="{D2918720-F913-4349-A775-C2E86A136430}">
      <dgm:prSet/>
      <dgm:spPr/>
      <dgm:t>
        <a:bodyPr/>
        <a:lstStyle/>
        <a:p>
          <a:endParaRPr lang="en-GB"/>
        </a:p>
      </dgm:t>
    </dgm:pt>
    <dgm:pt modelId="{DCAE6850-B7F9-084F-BBC4-410C0C9F3867}" type="sibTrans" cxnId="{D2918720-F913-4349-A775-C2E86A136430}">
      <dgm:prSet/>
      <dgm:spPr/>
      <dgm:t>
        <a:bodyPr/>
        <a:lstStyle/>
        <a:p>
          <a:endParaRPr lang="en-GB"/>
        </a:p>
      </dgm:t>
    </dgm:pt>
    <dgm:pt modelId="{0A77CA5D-95FD-9448-BD9B-EDB7664CEC71}" type="pres">
      <dgm:prSet presAssocID="{619E49D0-C010-F340-8D27-AB3BEFE27329}" presName="Name0" presStyleCnt="0">
        <dgm:presLayoutVars>
          <dgm:chPref val="1"/>
          <dgm:dir/>
          <dgm:animOne val="branch"/>
          <dgm:animLvl val="lvl"/>
          <dgm:resizeHandles/>
        </dgm:presLayoutVars>
      </dgm:prSet>
      <dgm:spPr/>
    </dgm:pt>
    <dgm:pt modelId="{47A4CA8D-E90C-974D-BB3D-FC7A693DF9FB}" type="pres">
      <dgm:prSet presAssocID="{F9611600-20F1-DA4B-9C2F-287B76953A5B}" presName="vertOne" presStyleCnt="0"/>
      <dgm:spPr/>
    </dgm:pt>
    <dgm:pt modelId="{77255AA4-168D-3E4E-A66F-CF168CDB933A}" type="pres">
      <dgm:prSet presAssocID="{F9611600-20F1-DA4B-9C2F-287B76953A5B}" presName="txOne" presStyleLbl="node0" presStyleIdx="0" presStyleCnt="4" custLinFactNeighborX="-103" custLinFactNeighborY="1097">
        <dgm:presLayoutVars>
          <dgm:chPref val="3"/>
        </dgm:presLayoutVars>
      </dgm:prSet>
      <dgm:spPr/>
    </dgm:pt>
    <dgm:pt modelId="{739C0DA7-0641-7F45-B9FF-BC2F13659194}" type="pres">
      <dgm:prSet presAssocID="{F9611600-20F1-DA4B-9C2F-287B76953A5B}" presName="horzOne" presStyleCnt="0"/>
      <dgm:spPr/>
    </dgm:pt>
    <dgm:pt modelId="{EFA91049-4BB3-4043-8B6E-9ED49774A765}" type="pres">
      <dgm:prSet presAssocID="{9D1CAD47-E4A5-AB40-BDD4-E68687CA91C6}" presName="sibSpaceOne" presStyleCnt="0"/>
      <dgm:spPr/>
    </dgm:pt>
    <dgm:pt modelId="{74791A60-7195-F042-B3DF-037FAAB362AF}" type="pres">
      <dgm:prSet presAssocID="{6D01958F-631F-9346-AACB-F632C3C837F7}" presName="vertOne" presStyleCnt="0"/>
      <dgm:spPr/>
    </dgm:pt>
    <dgm:pt modelId="{0EC9E784-8808-5247-8F5B-4D730C63E917}" type="pres">
      <dgm:prSet presAssocID="{6D01958F-631F-9346-AACB-F632C3C837F7}" presName="txOne" presStyleLbl="node0" presStyleIdx="1" presStyleCnt="4">
        <dgm:presLayoutVars>
          <dgm:chPref val="3"/>
        </dgm:presLayoutVars>
      </dgm:prSet>
      <dgm:spPr/>
    </dgm:pt>
    <dgm:pt modelId="{3F168CD4-2348-2F4A-B4E5-B6DC0446EB1E}" type="pres">
      <dgm:prSet presAssocID="{6D01958F-631F-9346-AACB-F632C3C837F7}" presName="horzOne" presStyleCnt="0"/>
      <dgm:spPr/>
    </dgm:pt>
    <dgm:pt modelId="{A47D4558-A3CA-2448-85A2-822B33F18324}" type="pres">
      <dgm:prSet presAssocID="{1190581F-3A5C-2242-ABC3-DA161A0E913C}" presName="sibSpaceOne" presStyleCnt="0"/>
      <dgm:spPr/>
    </dgm:pt>
    <dgm:pt modelId="{21357D67-6BCD-174B-9535-0CAECDBB2FE1}" type="pres">
      <dgm:prSet presAssocID="{C7030BA9-AC36-EA49-B198-5A30FAC6FEB8}" presName="vertOne" presStyleCnt="0"/>
      <dgm:spPr/>
    </dgm:pt>
    <dgm:pt modelId="{22CE5BB4-9B3F-5A4F-AF06-F83A0AC79568}" type="pres">
      <dgm:prSet presAssocID="{C7030BA9-AC36-EA49-B198-5A30FAC6FEB8}" presName="txOne" presStyleLbl="node0" presStyleIdx="2" presStyleCnt="4">
        <dgm:presLayoutVars>
          <dgm:chPref val="3"/>
        </dgm:presLayoutVars>
      </dgm:prSet>
      <dgm:spPr/>
    </dgm:pt>
    <dgm:pt modelId="{B17D7BE2-8547-4F42-8D56-1D3E9488EF87}" type="pres">
      <dgm:prSet presAssocID="{C7030BA9-AC36-EA49-B198-5A30FAC6FEB8}" presName="horzOne" presStyleCnt="0"/>
      <dgm:spPr/>
    </dgm:pt>
    <dgm:pt modelId="{0A78A8C1-2249-FA4B-B26F-94A77A917524}" type="pres">
      <dgm:prSet presAssocID="{491BBDA0-8F5F-B84F-8420-69D3CF7B7A86}" presName="sibSpaceOne" presStyleCnt="0"/>
      <dgm:spPr/>
    </dgm:pt>
    <dgm:pt modelId="{CE16D7B9-8AC5-1549-85DF-E7A11348A091}" type="pres">
      <dgm:prSet presAssocID="{E4BE2ACE-D989-9E40-AB63-DA7517629C34}" presName="vertOne" presStyleCnt="0"/>
      <dgm:spPr/>
    </dgm:pt>
    <dgm:pt modelId="{1B67CD07-6693-BA4E-9032-BB38FD21D531}" type="pres">
      <dgm:prSet presAssocID="{E4BE2ACE-D989-9E40-AB63-DA7517629C34}" presName="txOne" presStyleLbl="node0" presStyleIdx="3" presStyleCnt="4">
        <dgm:presLayoutVars>
          <dgm:chPref val="3"/>
        </dgm:presLayoutVars>
      </dgm:prSet>
      <dgm:spPr/>
    </dgm:pt>
    <dgm:pt modelId="{C14D1132-3B25-7149-9E8D-E0E301A2B26A}" type="pres">
      <dgm:prSet presAssocID="{E4BE2ACE-D989-9E40-AB63-DA7517629C34}" presName="horzOne" presStyleCnt="0"/>
      <dgm:spPr/>
    </dgm:pt>
  </dgm:ptLst>
  <dgm:cxnLst>
    <dgm:cxn modelId="{5647A210-D8E3-5046-B308-0B4C6D5A38E6}" type="presOf" srcId="{6D01958F-631F-9346-AACB-F632C3C837F7}" destId="{0EC9E784-8808-5247-8F5B-4D730C63E917}" srcOrd="0" destOrd="0" presId="urn:microsoft.com/office/officeart/2005/8/layout/hierarchy4"/>
    <dgm:cxn modelId="{D2918720-F913-4349-A775-C2E86A136430}" srcId="{619E49D0-C010-F340-8D27-AB3BEFE27329}" destId="{E4BE2ACE-D989-9E40-AB63-DA7517629C34}" srcOrd="3" destOrd="0" parTransId="{057F0E2A-1FD5-D642-8BB1-BD409E2C495C}" sibTransId="{DCAE6850-B7F9-084F-BBC4-410C0C9F3867}"/>
    <dgm:cxn modelId="{EDCB2632-7673-A246-87BC-8BC3189ADF0A}" srcId="{619E49D0-C010-F340-8D27-AB3BEFE27329}" destId="{C7030BA9-AC36-EA49-B198-5A30FAC6FEB8}" srcOrd="2" destOrd="0" parTransId="{32AD235A-43A9-2447-BDFE-181D0DF6E8AF}" sibTransId="{491BBDA0-8F5F-B84F-8420-69D3CF7B7A86}"/>
    <dgm:cxn modelId="{3779B437-B6D3-7F4E-9B4D-1BA5F4C98237}" type="presOf" srcId="{619E49D0-C010-F340-8D27-AB3BEFE27329}" destId="{0A77CA5D-95FD-9448-BD9B-EDB7664CEC71}" srcOrd="0" destOrd="0" presId="urn:microsoft.com/office/officeart/2005/8/layout/hierarchy4"/>
    <dgm:cxn modelId="{1AB57054-12AA-F243-B0A5-C30734CB3D8B}" type="presOf" srcId="{C7030BA9-AC36-EA49-B198-5A30FAC6FEB8}" destId="{22CE5BB4-9B3F-5A4F-AF06-F83A0AC79568}" srcOrd="0" destOrd="0" presId="urn:microsoft.com/office/officeart/2005/8/layout/hierarchy4"/>
    <dgm:cxn modelId="{668FF174-91C2-274E-B405-4A5FE7D4FDE5}" srcId="{619E49D0-C010-F340-8D27-AB3BEFE27329}" destId="{F9611600-20F1-DA4B-9C2F-287B76953A5B}" srcOrd="0" destOrd="0" parTransId="{49631ACF-D0B0-314C-98BB-24F7FF97F09C}" sibTransId="{9D1CAD47-E4A5-AB40-BDD4-E68687CA91C6}"/>
    <dgm:cxn modelId="{9830D79E-221B-6E4A-BCE0-DFBF50770C24}" srcId="{619E49D0-C010-F340-8D27-AB3BEFE27329}" destId="{6D01958F-631F-9346-AACB-F632C3C837F7}" srcOrd="1" destOrd="0" parTransId="{D1FC5E15-4397-514F-9264-B14BA45CF0E0}" sibTransId="{1190581F-3A5C-2242-ABC3-DA161A0E913C}"/>
    <dgm:cxn modelId="{0A065DE9-82E7-1B4E-9C9A-E536D6139C4C}" type="presOf" srcId="{F9611600-20F1-DA4B-9C2F-287B76953A5B}" destId="{77255AA4-168D-3E4E-A66F-CF168CDB933A}" srcOrd="0" destOrd="0" presId="urn:microsoft.com/office/officeart/2005/8/layout/hierarchy4"/>
    <dgm:cxn modelId="{7E6F9FE9-93EE-BF4C-BB5B-F1D651AAF42B}" type="presOf" srcId="{E4BE2ACE-D989-9E40-AB63-DA7517629C34}" destId="{1B67CD07-6693-BA4E-9032-BB38FD21D531}" srcOrd="0" destOrd="0" presId="urn:microsoft.com/office/officeart/2005/8/layout/hierarchy4"/>
    <dgm:cxn modelId="{1DEFC1A4-E189-E543-92AC-B2A01CF57C98}" type="presParOf" srcId="{0A77CA5D-95FD-9448-BD9B-EDB7664CEC71}" destId="{47A4CA8D-E90C-974D-BB3D-FC7A693DF9FB}" srcOrd="0" destOrd="0" presId="urn:microsoft.com/office/officeart/2005/8/layout/hierarchy4"/>
    <dgm:cxn modelId="{DBA4D8FE-BACF-0546-A4C3-AE4309A502C1}" type="presParOf" srcId="{47A4CA8D-E90C-974D-BB3D-FC7A693DF9FB}" destId="{77255AA4-168D-3E4E-A66F-CF168CDB933A}" srcOrd="0" destOrd="0" presId="urn:microsoft.com/office/officeart/2005/8/layout/hierarchy4"/>
    <dgm:cxn modelId="{93324DFB-860C-6B49-A4F1-605CF1FB4CB2}" type="presParOf" srcId="{47A4CA8D-E90C-974D-BB3D-FC7A693DF9FB}" destId="{739C0DA7-0641-7F45-B9FF-BC2F13659194}" srcOrd="1" destOrd="0" presId="urn:microsoft.com/office/officeart/2005/8/layout/hierarchy4"/>
    <dgm:cxn modelId="{D8E6FAE9-2582-0A46-B732-6670529D0AE4}" type="presParOf" srcId="{0A77CA5D-95FD-9448-BD9B-EDB7664CEC71}" destId="{EFA91049-4BB3-4043-8B6E-9ED49774A765}" srcOrd="1" destOrd="0" presId="urn:microsoft.com/office/officeart/2005/8/layout/hierarchy4"/>
    <dgm:cxn modelId="{36BA1BAD-1224-AA45-997D-BC5F71728958}" type="presParOf" srcId="{0A77CA5D-95FD-9448-BD9B-EDB7664CEC71}" destId="{74791A60-7195-F042-B3DF-037FAAB362AF}" srcOrd="2" destOrd="0" presId="urn:microsoft.com/office/officeart/2005/8/layout/hierarchy4"/>
    <dgm:cxn modelId="{3CFC00A5-ECBF-1149-8C70-83DE1064C62F}" type="presParOf" srcId="{74791A60-7195-F042-B3DF-037FAAB362AF}" destId="{0EC9E784-8808-5247-8F5B-4D730C63E917}" srcOrd="0" destOrd="0" presId="urn:microsoft.com/office/officeart/2005/8/layout/hierarchy4"/>
    <dgm:cxn modelId="{73FFAD4F-B963-AD40-BFC0-9EA2CADAF65B}" type="presParOf" srcId="{74791A60-7195-F042-B3DF-037FAAB362AF}" destId="{3F168CD4-2348-2F4A-B4E5-B6DC0446EB1E}" srcOrd="1" destOrd="0" presId="urn:microsoft.com/office/officeart/2005/8/layout/hierarchy4"/>
    <dgm:cxn modelId="{65625B09-22C3-A541-AFFF-D5A2B1D5779F}" type="presParOf" srcId="{0A77CA5D-95FD-9448-BD9B-EDB7664CEC71}" destId="{A47D4558-A3CA-2448-85A2-822B33F18324}" srcOrd="3" destOrd="0" presId="urn:microsoft.com/office/officeart/2005/8/layout/hierarchy4"/>
    <dgm:cxn modelId="{A5ADCE40-9EB4-AA49-91D9-68174CA2C73A}" type="presParOf" srcId="{0A77CA5D-95FD-9448-BD9B-EDB7664CEC71}" destId="{21357D67-6BCD-174B-9535-0CAECDBB2FE1}" srcOrd="4" destOrd="0" presId="urn:microsoft.com/office/officeart/2005/8/layout/hierarchy4"/>
    <dgm:cxn modelId="{F3227255-0FB6-4C4A-9E5B-BA804E150BDD}" type="presParOf" srcId="{21357D67-6BCD-174B-9535-0CAECDBB2FE1}" destId="{22CE5BB4-9B3F-5A4F-AF06-F83A0AC79568}" srcOrd="0" destOrd="0" presId="urn:microsoft.com/office/officeart/2005/8/layout/hierarchy4"/>
    <dgm:cxn modelId="{767E1E3D-8C31-7945-8707-DE18446B4A7D}" type="presParOf" srcId="{21357D67-6BCD-174B-9535-0CAECDBB2FE1}" destId="{B17D7BE2-8547-4F42-8D56-1D3E9488EF87}" srcOrd="1" destOrd="0" presId="urn:microsoft.com/office/officeart/2005/8/layout/hierarchy4"/>
    <dgm:cxn modelId="{9B335B28-E2B8-6743-8BCC-37C0B1A0203C}" type="presParOf" srcId="{0A77CA5D-95FD-9448-BD9B-EDB7664CEC71}" destId="{0A78A8C1-2249-FA4B-B26F-94A77A917524}" srcOrd="5" destOrd="0" presId="urn:microsoft.com/office/officeart/2005/8/layout/hierarchy4"/>
    <dgm:cxn modelId="{454533A8-35E7-044D-9BAB-968DFC65597E}" type="presParOf" srcId="{0A77CA5D-95FD-9448-BD9B-EDB7664CEC71}" destId="{CE16D7B9-8AC5-1549-85DF-E7A11348A091}" srcOrd="6" destOrd="0" presId="urn:microsoft.com/office/officeart/2005/8/layout/hierarchy4"/>
    <dgm:cxn modelId="{ADD417AC-A763-294D-ABE4-5345616EA601}" type="presParOf" srcId="{CE16D7B9-8AC5-1549-85DF-E7A11348A091}" destId="{1B67CD07-6693-BA4E-9032-BB38FD21D531}" srcOrd="0" destOrd="0" presId="urn:microsoft.com/office/officeart/2005/8/layout/hierarchy4"/>
    <dgm:cxn modelId="{D3AE2C6E-F6F5-844B-AF82-392BAA7DCD60}" type="presParOf" srcId="{CE16D7B9-8AC5-1549-85DF-E7A11348A091}" destId="{C14D1132-3B25-7149-9E8D-E0E301A2B26A}" srcOrd="1" destOrd="0" presId="urn:microsoft.com/office/officeart/2005/8/layout/hierarchy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85310-F36D-284A-A622-DFCDB16881EF}">
      <dsp:nvSpPr>
        <dsp:cNvPr id="0" name=""/>
        <dsp:cNvSpPr/>
      </dsp:nvSpPr>
      <dsp:spPr>
        <a:xfrm>
          <a:off x="2746" y="0"/>
          <a:ext cx="2695007" cy="515666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UNESCO as “norm  entrepreneur” in  the  soft  governance of global higher education</a:t>
          </a:r>
          <a:endParaRPr lang="en-GB" sz="1600" b="1" kern="1200" dirty="0"/>
        </a:p>
      </dsp:txBody>
      <dsp:txXfrm>
        <a:off x="2746" y="0"/>
        <a:ext cx="2695007" cy="1546998"/>
      </dsp:txXfrm>
    </dsp:sp>
    <dsp:sp modelId="{0C4EA54F-EB58-0742-A152-B44E08200E61}">
      <dsp:nvSpPr>
        <dsp:cNvPr id="0" name=""/>
        <dsp:cNvSpPr/>
      </dsp:nvSpPr>
      <dsp:spPr>
        <a:xfrm>
          <a:off x="8104" y="1548138"/>
          <a:ext cx="2684292" cy="334954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Calibri" panose="020F0502020204030204" pitchFamily="34" charset="0"/>
              <a:ea typeface="Times New Roman" panose="02020603050405020304" pitchFamily="18" charset="0"/>
              <a:cs typeface="Times New Roman" panose="02020603050405020304" pitchFamily="18" charset="0"/>
            </a:rPr>
            <a:t>“I</a:t>
          </a:r>
          <a:r>
            <a:rPr lang="en-GB" sz="1600" b="1" kern="1200" dirty="0">
              <a:effectLst/>
              <a:latin typeface="Calibri" panose="020F0502020204030204" pitchFamily="34" charset="0"/>
              <a:ea typeface="Times New Roman" panose="02020603050405020304" pitchFamily="18" charset="0"/>
              <a:cs typeface="Times New Roman" panose="02020603050405020304" pitchFamily="18" charset="0"/>
            </a:rPr>
            <a:t>f you look at the list of countries, that have so far ratified the global Convention, of course, those 21 states parties are clearly from the Global North. Anybody can be part of this, and hopefully, the good practices will be shared under the auspices of the Global Convention. Not least on recognition, but on quality assurance and on recognition of prior learning,…” (Chief of  HE Section, UNESCO)</a:t>
          </a:r>
          <a:endParaRPr lang="en-GB" sz="1600" b="1" kern="1200" dirty="0"/>
        </a:p>
      </dsp:txBody>
      <dsp:txXfrm>
        <a:off x="86724" y="1626758"/>
        <a:ext cx="2527052" cy="3192309"/>
      </dsp:txXfrm>
    </dsp:sp>
    <dsp:sp modelId="{2D5AEA1C-D948-3542-B40C-18827C7CE2D1}">
      <dsp:nvSpPr>
        <dsp:cNvPr id="0" name=""/>
        <dsp:cNvSpPr/>
      </dsp:nvSpPr>
      <dsp:spPr>
        <a:xfrm>
          <a:off x="2899879" y="0"/>
          <a:ext cx="2695007" cy="515666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The GC  process  as a unique,  inclusive  and  highly  codified discursive space for policy recommendation and adoption</a:t>
          </a:r>
          <a:endParaRPr lang="en-GB" sz="1600" b="1" kern="1200" dirty="0"/>
        </a:p>
      </dsp:txBody>
      <dsp:txXfrm>
        <a:off x="2899879" y="0"/>
        <a:ext cx="2695007" cy="1546998"/>
      </dsp:txXfrm>
    </dsp:sp>
    <dsp:sp modelId="{66A8C9F4-9A89-9A44-B226-5921D7BEC7F4}">
      <dsp:nvSpPr>
        <dsp:cNvPr id="0" name=""/>
        <dsp:cNvSpPr/>
      </dsp:nvSpPr>
      <dsp:spPr>
        <a:xfrm>
          <a:off x="3008369" y="1546998"/>
          <a:ext cx="2478027" cy="3351829"/>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GB" sz="1600" b="1" kern="1200" dirty="0"/>
            <a:t>“So there was a generally very positive reception of this idea. Then, of course, there were…two to three years of consultations and negotiations over the text…and then this text was circulated. We got  quite a lot of feedback, I think around 100 Member States responded. And yeah, there were literally thousands of comments to the draft.” (UNESCO HQ Programme Officer)</a:t>
          </a:r>
          <a:endParaRPr lang="en-US" sz="1600" b="1" kern="1200" dirty="0"/>
        </a:p>
      </dsp:txBody>
      <dsp:txXfrm>
        <a:off x="3080948" y="1619577"/>
        <a:ext cx="2332869" cy="3206671"/>
      </dsp:txXfrm>
    </dsp:sp>
    <dsp:sp modelId="{5A722D3C-E077-B84B-AEDD-ACDAC0103449}">
      <dsp:nvSpPr>
        <dsp:cNvPr id="0" name=""/>
        <dsp:cNvSpPr/>
      </dsp:nvSpPr>
      <dsp:spPr>
        <a:xfrm>
          <a:off x="5797012" y="0"/>
          <a:ext cx="2695007" cy="515666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A loose and decentralised structure  open to influence</a:t>
          </a:r>
        </a:p>
      </dsp:txBody>
      <dsp:txXfrm>
        <a:off x="5797012" y="0"/>
        <a:ext cx="2695007" cy="1546998"/>
      </dsp:txXfrm>
    </dsp:sp>
    <dsp:sp modelId="{476742A8-91BC-8B48-A365-08CB8FF1489C}">
      <dsp:nvSpPr>
        <dsp:cNvPr id="0" name=""/>
        <dsp:cNvSpPr/>
      </dsp:nvSpPr>
      <dsp:spPr>
        <a:xfrm>
          <a:off x="5805431" y="1547137"/>
          <a:ext cx="2678169" cy="3351552"/>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GB" sz="1600" b="1" kern="1200" spc="-10" dirty="0">
              <a:effectLst/>
              <a:latin typeface="+mn-lt"/>
              <a:ea typeface="Aptos" panose="020B0004020202020204" pitchFamily="34" charset="0"/>
              <a:cs typeface="Calibri" panose="020F0502020204030204" pitchFamily="34" charset="0"/>
            </a:rPr>
            <a:t>“There is an actual way of influencing also... especially from the UNHCR, [they] attended these meetings and were actively promoting this inclusion of Article 7. Obviously, it is the same with the Council of Europe, our partner with the Lisbon convention, and we also have the European qualification passport. So yeah, there were voices from these groups.” (Programme Officer UNESCO HQ)</a:t>
          </a:r>
          <a:endParaRPr lang="en-GB" sz="1600" b="1" kern="1200" dirty="0">
            <a:latin typeface="+mn-lt"/>
          </a:endParaRPr>
        </a:p>
      </dsp:txBody>
      <dsp:txXfrm>
        <a:off x="5883872" y="1625578"/>
        <a:ext cx="2521287" cy="3194670"/>
      </dsp:txXfrm>
    </dsp:sp>
    <dsp:sp modelId="{2C20A7D7-C703-6648-9DCB-DB0F4BF6D256}">
      <dsp:nvSpPr>
        <dsp:cNvPr id="0" name=""/>
        <dsp:cNvSpPr/>
      </dsp:nvSpPr>
      <dsp:spPr>
        <a:xfrm>
          <a:off x="8694145" y="0"/>
          <a:ext cx="2695007" cy="515666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A  consolidation  of  Europe’s  normative  powers </a:t>
          </a:r>
        </a:p>
      </dsp:txBody>
      <dsp:txXfrm>
        <a:off x="8694145" y="0"/>
        <a:ext cx="2695007" cy="1546998"/>
      </dsp:txXfrm>
    </dsp:sp>
    <dsp:sp modelId="{0324E3E9-A60C-2B4B-997B-C53E84BC19A6}">
      <dsp:nvSpPr>
        <dsp:cNvPr id="0" name=""/>
        <dsp:cNvSpPr/>
      </dsp:nvSpPr>
      <dsp:spPr>
        <a:xfrm>
          <a:off x="8741543" y="1567918"/>
          <a:ext cx="2650356" cy="3349895"/>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GB" sz="1600" b="1" kern="1200" dirty="0"/>
            <a:t>“When it comes to Higher Education cooperation between Member States, it's been stronger in Europe, and it kind of started  in Europe on the scale that we see now with both the Lisbon Recognition Convention and the Bologna Process, which almost started at the same time. And then, of course, it has inspired the other regional conventions” (President, GC Bureau).</a:t>
          </a:r>
        </a:p>
      </dsp:txBody>
      <dsp:txXfrm>
        <a:off x="8819169" y="1645544"/>
        <a:ext cx="2495104" cy="31946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55AA4-168D-3E4E-A66F-CF168CDB933A}">
      <dsp:nvSpPr>
        <dsp:cNvPr id="0" name=""/>
        <dsp:cNvSpPr/>
      </dsp:nvSpPr>
      <dsp:spPr>
        <a:xfrm>
          <a:off x="0" y="0"/>
          <a:ext cx="3511651" cy="4187938"/>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GB" sz="2900" b="1" kern="1200" dirty="0">
              <a:solidFill>
                <a:schemeClr val="tx1"/>
              </a:solidFill>
            </a:rPr>
            <a:t>Lisbon goes global</a:t>
          </a:r>
        </a:p>
        <a:p>
          <a:pPr marL="0" lvl="0" indent="0" algn="ctr" defTabSz="1289050" rtl="0">
            <a:lnSpc>
              <a:spcPct val="90000"/>
            </a:lnSpc>
            <a:spcBef>
              <a:spcPct val="0"/>
            </a:spcBef>
            <a:spcAft>
              <a:spcPct val="35000"/>
            </a:spcAft>
            <a:buNone/>
          </a:pPr>
          <a:r>
            <a:rPr lang="en-GB" sz="2900" kern="1200" dirty="0"/>
            <a:t> </a:t>
          </a:r>
          <a:r>
            <a:rPr lang="en-GB" sz="2900" kern="1200" dirty="0">
              <a:solidFill>
                <a:schemeClr val="bg2"/>
              </a:solidFill>
            </a:rPr>
            <a:t>A</a:t>
          </a:r>
          <a:r>
            <a:rPr lang="en-GB" sz="2900" b="1" kern="1200" dirty="0">
              <a:solidFill>
                <a:schemeClr val="bg2"/>
              </a:solidFill>
              <a:latin typeface="Calibri"/>
            </a:rPr>
            <a:t>n idea of and for Europe</a:t>
          </a:r>
          <a:r>
            <a:rPr lang="en-GB" sz="2900" kern="1200" dirty="0">
              <a:latin typeface="Calibri"/>
            </a:rPr>
            <a:t>. The GC  promotes European  recognition and QA  regulations  globally</a:t>
          </a:r>
          <a:endParaRPr lang="en-GB" sz="2900" kern="1200" dirty="0"/>
        </a:p>
      </dsp:txBody>
      <dsp:txXfrm>
        <a:off x="102853" y="102853"/>
        <a:ext cx="3305945" cy="3982232"/>
      </dsp:txXfrm>
    </dsp:sp>
    <dsp:sp modelId="{0EC9E784-8808-5247-8F5B-4D730C63E917}">
      <dsp:nvSpPr>
        <dsp:cNvPr id="0" name=""/>
        <dsp:cNvSpPr/>
      </dsp:nvSpPr>
      <dsp:spPr>
        <a:xfrm>
          <a:off x="4105209" y="0"/>
          <a:ext cx="3511651" cy="4187938"/>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“new” global standards and regulations prepare the ground for unequal insertion of </a:t>
          </a:r>
          <a:r>
            <a:rPr lang="en-GB" sz="2900" b="1" kern="1200" dirty="0">
              <a:solidFill>
                <a:schemeClr val="tx1"/>
              </a:solidFill>
            </a:rPr>
            <a:t>the Global  South</a:t>
          </a:r>
          <a:r>
            <a:rPr lang="en-GB" sz="2900" kern="1200" dirty="0"/>
            <a:t> into the post-market  international HE</a:t>
          </a:r>
        </a:p>
      </dsp:txBody>
      <dsp:txXfrm>
        <a:off x="4208062" y="102853"/>
        <a:ext cx="3305945" cy="3982232"/>
      </dsp:txXfrm>
    </dsp:sp>
    <dsp:sp modelId="{22CE5BB4-9B3F-5A4F-AF06-F83A0AC79568}">
      <dsp:nvSpPr>
        <dsp:cNvPr id="0" name=""/>
        <dsp:cNvSpPr/>
      </dsp:nvSpPr>
      <dsp:spPr>
        <a:xfrm>
          <a:off x="8206818" y="0"/>
          <a:ext cx="3511651" cy="4187938"/>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National HE interests are driving</a:t>
          </a:r>
          <a:r>
            <a:rPr lang="en-GB" sz="2900" b="1" kern="1200" dirty="0">
              <a:solidFill>
                <a:schemeClr val="tx1"/>
              </a:solidFill>
            </a:rPr>
            <a:t> engagement or  non-engagement </a:t>
          </a:r>
          <a:r>
            <a:rPr lang="en-GB" sz="2900" kern="1200" dirty="0"/>
            <a:t>with the Convention.</a:t>
          </a:r>
        </a:p>
      </dsp:txBody>
      <dsp:txXfrm>
        <a:off x="8309671" y="102853"/>
        <a:ext cx="3305945" cy="3982232"/>
      </dsp:txXfrm>
    </dsp:sp>
    <dsp:sp modelId="{1B67CD07-6693-BA4E-9032-BB38FD21D531}">
      <dsp:nvSpPr>
        <dsp:cNvPr id="0" name=""/>
        <dsp:cNvSpPr/>
      </dsp:nvSpPr>
      <dsp:spPr>
        <a:xfrm>
          <a:off x="12308427" y="0"/>
          <a:ext cx="3511651" cy="4187938"/>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GB" sz="2900" b="1" kern="1200" dirty="0">
              <a:solidFill>
                <a:schemeClr val="tx1"/>
              </a:solidFill>
            </a:rPr>
            <a:t>Forced Internationalisation</a:t>
          </a:r>
          <a:r>
            <a:rPr lang="en-GB" sz="2900" kern="1200" dirty="0"/>
            <a:t> challenges Western dominated  conceptualisations Inclusive Global Higher Education?</a:t>
          </a:r>
        </a:p>
      </dsp:txBody>
      <dsp:txXfrm>
        <a:off x="12411280" y="102853"/>
        <a:ext cx="3305945" cy="398223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C5FAD5-4252-4D1A-AD9C-ABB4CD9722FF}" type="datetimeFigureOut">
              <a:t>4/3/2025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23E4B8-C496-4D72-9F68-9E9B96AAE554}" type="slidenum">
              <a:t>‹#›</a:t>
            </a:fld>
            <a:endParaRPr lang="en-US"/>
          </a:p>
        </p:txBody>
      </p:sp>
    </p:spTree>
    <p:extLst>
      <p:ext uri="{BB962C8B-B14F-4D97-AF65-F5344CB8AC3E}">
        <p14:creationId xmlns:p14="http://schemas.microsoft.com/office/powerpoint/2010/main" val="648866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B615AB-11D6-CD46-822E-C3C57643C59E}" type="slidenum">
              <a:rPr lang="en-US" smtClean="0"/>
              <a:t>15</a:t>
            </a:fld>
            <a:endParaRPr lang="en-US"/>
          </a:p>
        </p:txBody>
      </p:sp>
    </p:spTree>
    <p:extLst>
      <p:ext uri="{BB962C8B-B14F-4D97-AF65-F5344CB8AC3E}">
        <p14:creationId xmlns:p14="http://schemas.microsoft.com/office/powerpoint/2010/main" val="3569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5B615AB-11D6-CD46-822E-C3C57643C59E}" type="slidenum">
              <a:rPr lang="en-US" smtClean="0"/>
              <a:t>17</a:t>
            </a:fld>
            <a:endParaRPr lang="en-US"/>
          </a:p>
        </p:txBody>
      </p:sp>
    </p:spTree>
    <p:extLst>
      <p:ext uri="{BB962C8B-B14F-4D97-AF65-F5344CB8AC3E}">
        <p14:creationId xmlns:p14="http://schemas.microsoft.com/office/powerpoint/2010/main" val="1970759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5B615AB-11D6-CD46-822E-C3C57643C59E}" type="slidenum">
              <a:rPr lang="en-US" smtClean="0"/>
              <a:t>18</a:t>
            </a:fld>
            <a:endParaRPr lang="en-US"/>
          </a:p>
        </p:txBody>
      </p:sp>
    </p:spTree>
    <p:extLst>
      <p:ext uri="{BB962C8B-B14F-4D97-AF65-F5344CB8AC3E}">
        <p14:creationId xmlns:p14="http://schemas.microsoft.com/office/powerpoint/2010/main" val="1366444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C22AF-E95C-CF67-DB23-43EA44F26F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C17385-ABC1-C180-77DF-DE1B28D7EC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18E67A-9161-D854-CC30-85A8D399C0E6}"/>
              </a:ext>
            </a:extLst>
          </p:cNvPr>
          <p:cNvSpPr>
            <a:spLocks noGrp="1"/>
          </p:cNvSpPr>
          <p:nvPr>
            <p:ph type="dt" sz="half" idx="10"/>
          </p:nvPr>
        </p:nvSpPr>
        <p:spPr/>
        <p:txBody>
          <a:bodyPr/>
          <a:lstStyle/>
          <a:p>
            <a:fld id="{93FBC601-FCDE-4EE2-80A5-1F81FBF265F8}" type="datetimeFigureOut">
              <a:rPr lang="en-US" smtClean="0"/>
              <a:t>4/3/2025</a:t>
            </a:fld>
            <a:endParaRPr lang="en-US"/>
          </a:p>
        </p:txBody>
      </p:sp>
      <p:sp>
        <p:nvSpPr>
          <p:cNvPr id="5" name="Footer Placeholder 4">
            <a:extLst>
              <a:ext uri="{FF2B5EF4-FFF2-40B4-BE49-F238E27FC236}">
                <a16:creationId xmlns:a16="http://schemas.microsoft.com/office/drawing/2014/main" id="{9CD2C493-288B-600B-7629-F161132C4A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0B671E-10D3-A600-C3C8-092DC7E02524}"/>
              </a:ext>
            </a:extLst>
          </p:cNvPr>
          <p:cNvSpPr>
            <a:spLocks noGrp="1"/>
          </p:cNvSpPr>
          <p:nvPr>
            <p:ph type="sldNum" sz="quarter" idx="12"/>
          </p:nvPr>
        </p:nvSpPr>
        <p:spPr/>
        <p:txBody>
          <a:bodyPr/>
          <a:lstStyle/>
          <a:p>
            <a:fld id="{98D120F6-43C1-4E1D-99B9-6DA4DD62056C}" type="slidenum">
              <a:rPr lang="en-US" smtClean="0"/>
              <a:t>‹#›</a:t>
            </a:fld>
            <a:endParaRPr lang="en-US"/>
          </a:p>
        </p:txBody>
      </p:sp>
    </p:spTree>
    <p:extLst>
      <p:ext uri="{BB962C8B-B14F-4D97-AF65-F5344CB8AC3E}">
        <p14:creationId xmlns:p14="http://schemas.microsoft.com/office/powerpoint/2010/main" val="178515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CD6A-C2C9-C82D-6DBE-EDCFEF04D3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54ACD2-C373-63EE-996A-F6106D3B0C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F3A277-783C-335C-12CF-C7C662890562}"/>
              </a:ext>
            </a:extLst>
          </p:cNvPr>
          <p:cNvSpPr>
            <a:spLocks noGrp="1"/>
          </p:cNvSpPr>
          <p:nvPr>
            <p:ph type="dt" sz="half" idx="10"/>
          </p:nvPr>
        </p:nvSpPr>
        <p:spPr/>
        <p:txBody>
          <a:bodyPr/>
          <a:lstStyle/>
          <a:p>
            <a:fld id="{93FBC601-FCDE-4EE2-80A5-1F81FBF265F8}" type="datetimeFigureOut">
              <a:rPr lang="en-US" smtClean="0"/>
              <a:t>4/3/2025</a:t>
            </a:fld>
            <a:endParaRPr lang="en-US"/>
          </a:p>
        </p:txBody>
      </p:sp>
      <p:sp>
        <p:nvSpPr>
          <p:cNvPr id="5" name="Footer Placeholder 4">
            <a:extLst>
              <a:ext uri="{FF2B5EF4-FFF2-40B4-BE49-F238E27FC236}">
                <a16:creationId xmlns:a16="http://schemas.microsoft.com/office/drawing/2014/main" id="{DD729E4E-6664-78F7-1749-411CA6BE0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44DE65-0486-EBC6-D7A6-7E3504FF8CD3}"/>
              </a:ext>
            </a:extLst>
          </p:cNvPr>
          <p:cNvSpPr>
            <a:spLocks noGrp="1"/>
          </p:cNvSpPr>
          <p:nvPr>
            <p:ph type="sldNum" sz="quarter" idx="12"/>
          </p:nvPr>
        </p:nvSpPr>
        <p:spPr/>
        <p:txBody>
          <a:bodyPr/>
          <a:lstStyle/>
          <a:p>
            <a:fld id="{98D120F6-43C1-4E1D-99B9-6DA4DD62056C}" type="slidenum">
              <a:rPr lang="en-US" smtClean="0"/>
              <a:t>‹#›</a:t>
            </a:fld>
            <a:endParaRPr lang="en-US"/>
          </a:p>
        </p:txBody>
      </p:sp>
    </p:spTree>
    <p:extLst>
      <p:ext uri="{BB962C8B-B14F-4D97-AF65-F5344CB8AC3E}">
        <p14:creationId xmlns:p14="http://schemas.microsoft.com/office/powerpoint/2010/main" val="558718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6AF1C4-5D1D-E1AD-EBBB-DF0177C062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FBA397-9570-AA2E-B939-2ACB316270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38C40F-FC29-08C1-793E-3D949C51D954}"/>
              </a:ext>
            </a:extLst>
          </p:cNvPr>
          <p:cNvSpPr>
            <a:spLocks noGrp="1"/>
          </p:cNvSpPr>
          <p:nvPr>
            <p:ph type="dt" sz="half" idx="10"/>
          </p:nvPr>
        </p:nvSpPr>
        <p:spPr/>
        <p:txBody>
          <a:bodyPr/>
          <a:lstStyle/>
          <a:p>
            <a:fld id="{93FBC601-FCDE-4EE2-80A5-1F81FBF265F8}" type="datetimeFigureOut">
              <a:rPr lang="en-US" smtClean="0"/>
              <a:t>4/3/2025</a:t>
            </a:fld>
            <a:endParaRPr lang="en-US"/>
          </a:p>
        </p:txBody>
      </p:sp>
      <p:sp>
        <p:nvSpPr>
          <p:cNvPr id="5" name="Footer Placeholder 4">
            <a:extLst>
              <a:ext uri="{FF2B5EF4-FFF2-40B4-BE49-F238E27FC236}">
                <a16:creationId xmlns:a16="http://schemas.microsoft.com/office/drawing/2014/main" id="{78242596-F5CE-5829-4428-E14C129078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5E49B4-C6E3-2EF0-1155-B15D889C41A3}"/>
              </a:ext>
            </a:extLst>
          </p:cNvPr>
          <p:cNvSpPr>
            <a:spLocks noGrp="1"/>
          </p:cNvSpPr>
          <p:nvPr>
            <p:ph type="sldNum" sz="quarter" idx="12"/>
          </p:nvPr>
        </p:nvSpPr>
        <p:spPr/>
        <p:txBody>
          <a:bodyPr/>
          <a:lstStyle/>
          <a:p>
            <a:fld id="{98D120F6-43C1-4E1D-99B9-6DA4DD62056C}" type="slidenum">
              <a:rPr lang="en-US" smtClean="0"/>
              <a:t>‹#›</a:t>
            </a:fld>
            <a:endParaRPr lang="en-US"/>
          </a:p>
        </p:txBody>
      </p:sp>
    </p:spTree>
    <p:extLst>
      <p:ext uri="{BB962C8B-B14F-4D97-AF65-F5344CB8AC3E}">
        <p14:creationId xmlns:p14="http://schemas.microsoft.com/office/powerpoint/2010/main" val="2744257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10456-C56A-4BD0-F328-267074D7F1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B9C559-7FC2-1C00-FD18-53A2DEA5FC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5EC159-D348-E029-D500-DA3EB90E84E1}"/>
              </a:ext>
            </a:extLst>
          </p:cNvPr>
          <p:cNvSpPr>
            <a:spLocks noGrp="1"/>
          </p:cNvSpPr>
          <p:nvPr>
            <p:ph type="dt" sz="half" idx="10"/>
          </p:nvPr>
        </p:nvSpPr>
        <p:spPr/>
        <p:txBody>
          <a:bodyPr/>
          <a:lstStyle/>
          <a:p>
            <a:fld id="{93FBC601-FCDE-4EE2-80A5-1F81FBF265F8}" type="datetimeFigureOut">
              <a:rPr lang="en-US" smtClean="0"/>
              <a:t>4/3/2025</a:t>
            </a:fld>
            <a:endParaRPr lang="en-US"/>
          </a:p>
        </p:txBody>
      </p:sp>
      <p:sp>
        <p:nvSpPr>
          <p:cNvPr id="5" name="Footer Placeholder 4">
            <a:extLst>
              <a:ext uri="{FF2B5EF4-FFF2-40B4-BE49-F238E27FC236}">
                <a16:creationId xmlns:a16="http://schemas.microsoft.com/office/drawing/2014/main" id="{DC94A960-BF8D-0745-EF21-E5A7B86BE2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329420-D140-F6A6-E2B2-10FC6BEDB4EF}"/>
              </a:ext>
            </a:extLst>
          </p:cNvPr>
          <p:cNvSpPr>
            <a:spLocks noGrp="1"/>
          </p:cNvSpPr>
          <p:nvPr>
            <p:ph type="sldNum" sz="quarter" idx="12"/>
          </p:nvPr>
        </p:nvSpPr>
        <p:spPr/>
        <p:txBody>
          <a:bodyPr/>
          <a:lstStyle/>
          <a:p>
            <a:fld id="{98D120F6-43C1-4E1D-99B9-6DA4DD62056C}" type="slidenum">
              <a:rPr lang="en-US" smtClean="0"/>
              <a:t>‹#›</a:t>
            </a:fld>
            <a:endParaRPr lang="en-US"/>
          </a:p>
        </p:txBody>
      </p:sp>
    </p:spTree>
    <p:extLst>
      <p:ext uri="{BB962C8B-B14F-4D97-AF65-F5344CB8AC3E}">
        <p14:creationId xmlns:p14="http://schemas.microsoft.com/office/powerpoint/2010/main" val="15878947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F876A-2968-CC62-44DC-7A805AB18F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7DC56C-4F3B-0240-F915-421908AD230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BD85C8-03EF-BADD-2552-FD21CE50C3B2}"/>
              </a:ext>
            </a:extLst>
          </p:cNvPr>
          <p:cNvSpPr>
            <a:spLocks noGrp="1"/>
          </p:cNvSpPr>
          <p:nvPr>
            <p:ph type="dt" sz="half" idx="10"/>
          </p:nvPr>
        </p:nvSpPr>
        <p:spPr/>
        <p:txBody>
          <a:bodyPr/>
          <a:lstStyle/>
          <a:p>
            <a:fld id="{93FBC601-FCDE-4EE2-80A5-1F81FBF265F8}" type="datetimeFigureOut">
              <a:rPr lang="en-US" smtClean="0"/>
              <a:t>4/3/2025</a:t>
            </a:fld>
            <a:endParaRPr lang="en-US"/>
          </a:p>
        </p:txBody>
      </p:sp>
      <p:sp>
        <p:nvSpPr>
          <p:cNvPr id="5" name="Footer Placeholder 4">
            <a:extLst>
              <a:ext uri="{FF2B5EF4-FFF2-40B4-BE49-F238E27FC236}">
                <a16:creationId xmlns:a16="http://schemas.microsoft.com/office/drawing/2014/main" id="{2A76FE1F-3F04-EBDE-EC3F-53B36AADAB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FF4561-7CDA-524B-D97A-2A99534EA05E}"/>
              </a:ext>
            </a:extLst>
          </p:cNvPr>
          <p:cNvSpPr>
            <a:spLocks noGrp="1"/>
          </p:cNvSpPr>
          <p:nvPr>
            <p:ph type="sldNum" sz="quarter" idx="12"/>
          </p:nvPr>
        </p:nvSpPr>
        <p:spPr/>
        <p:txBody>
          <a:bodyPr/>
          <a:lstStyle/>
          <a:p>
            <a:fld id="{98D120F6-43C1-4E1D-99B9-6DA4DD62056C}" type="slidenum">
              <a:rPr lang="en-US" smtClean="0"/>
              <a:t>‹#›</a:t>
            </a:fld>
            <a:endParaRPr lang="en-US"/>
          </a:p>
        </p:txBody>
      </p:sp>
    </p:spTree>
    <p:extLst>
      <p:ext uri="{BB962C8B-B14F-4D97-AF65-F5344CB8AC3E}">
        <p14:creationId xmlns:p14="http://schemas.microsoft.com/office/powerpoint/2010/main" val="197701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11063-B234-3A47-270B-068EA3BFB7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C38AE0-C16C-860E-AD6F-4CB366883E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689E1E-5533-9137-E484-603E0D7AAD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DF052F-E453-4D9E-FBDE-C21A01F5C674}"/>
              </a:ext>
            </a:extLst>
          </p:cNvPr>
          <p:cNvSpPr>
            <a:spLocks noGrp="1"/>
          </p:cNvSpPr>
          <p:nvPr>
            <p:ph type="dt" sz="half" idx="10"/>
          </p:nvPr>
        </p:nvSpPr>
        <p:spPr/>
        <p:txBody>
          <a:bodyPr/>
          <a:lstStyle/>
          <a:p>
            <a:fld id="{93FBC601-FCDE-4EE2-80A5-1F81FBF265F8}" type="datetimeFigureOut">
              <a:rPr lang="en-US" smtClean="0"/>
              <a:t>4/3/2025</a:t>
            </a:fld>
            <a:endParaRPr lang="en-US"/>
          </a:p>
        </p:txBody>
      </p:sp>
      <p:sp>
        <p:nvSpPr>
          <p:cNvPr id="6" name="Footer Placeholder 5">
            <a:extLst>
              <a:ext uri="{FF2B5EF4-FFF2-40B4-BE49-F238E27FC236}">
                <a16:creationId xmlns:a16="http://schemas.microsoft.com/office/drawing/2014/main" id="{BDE477A2-BB9F-F177-4927-22CFA123E9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C77AB5-2872-C40F-15F6-CD92EF16BDE2}"/>
              </a:ext>
            </a:extLst>
          </p:cNvPr>
          <p:cNvSpPr>
            <a:spLocks noGrp="1"/>
          </p:cNvSpPr>
          <p:nvPr>
            <p:ph type="sldNum" sz="quarter" idx="12"/>
          </p:nvPr>
        </p:nvSpPr>
        <p:spPr/>
        <p:txBody>
          <a:bodyPr/>
          <a:lstStyle/>
          <a:p>
            <a:fld id="{98D120F6-43C1-4E1D-99B9-6DA4DD62056C}" type="slidenum">
              <a:rPr lang="en-US" smtClean="0"/>
              <a:t>‹#›</a:t>
            </a:fld>
            <a:endParaRPr lang="en-US"/>
          </a:p>
        </p:txBody>
      </p:sp>
    </p:spTree>
    <p:extLst>
      <p:ext uri="{BB962C8B-B14F-4D97-AF65-F5344CB8AC3E}">
        <p14:creationId xmlns:p14="http://schemas.microsoft.com/office/powerpoint/2010/main" val="3251806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BE50A-7B8F-CA6B-CB80-23755851F8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D3B172-8CD6-6A40-5FE8-F31FA004AD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443E2A-A8D6-D988-4AFC-FFBA457F16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7554BE-C527-7FEA-BB7D-01249D2520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7527DC-5757-A365-E40C-B167C31E1B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19BEF8-335F-9552-BE41-B478D0C956EF}"/>
              </a:ext>
            </a:extLst>
          </p:cNvPr>
          <p:cNvSpPr>
            <a:spLocks noGrp="1"/>
          </p:cNvSpPr>
          <p:nvPr>
            <p:ph type="dt" sz="half" idx="10"/>
          </p:nvPr>
        </p:nvSpPr>
        <p:spPr/>
        <p:txBody>
          <a:bodyPr/>
          <a:lstStyle/>
          <a:p>
            <a:fld id="{93FBC601-FCDE-4EE2-80A5-1F81FBF265F8}" type="datetimeFigureOut">
              <a:rPr lang="en-US" smtClean="0"/>
              <a:t>4/3/2025</a:t>
            </a:fld>
            <a:endParaRPr lang="en-US"/>
          </a:p>
        </p:txBody>
      </p:sp>
      <p:sp>
        <p:nvSpPr>
          <p:cNvPr id="8" name="Footer Placeholder 7">
            <a:extLst>
              <a:ext uri="{FF2B5EF4-FFF2-40B4-BE49-F238E27FC236}">
                <a16:creationId xmlns:a16="http://schemas.microsoft.com/office/drawing/2014/main" id="{42DAC5BC-CBBE-0FBB-B81A-7887C58A7D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67107D-D000-4A4D-DA7F-EDB34D6C8D70}"/>
              </a:ext>
            </a:extLst>
          </p:cNvPr>
          <p:cNvSpPr>
            <a:spLocks noGrp="1"/>
          </p:cNvSpPr>
          <p:nvPr>
            <p:ph type="sldNum" sz="quarter" idx="12"/>
          </p:nvPr>
        </p:nvSpPr>
        <p:spPr/>
        <p:txBody>
          <a:bodyPr/>
          <a:lstStyle/>
          <a:p>
            <a:fld id="{98D120F6-43C1-4E1D-99B9-6DA4DD62056C}" type="slidenum">
              <a:rPr lang="en-US" smtClean="0"/>
              <a:t>‹#›</a:t>
            </a:fld>
            <a:endParaRPr lang="en-US"/>
          </a:p>
        </p:txBody>
      </p:sp>
    </p:spTree>
    <p:extLst>
      <p:ext uri="{BB962C8B-B14F-4D97-AF65-F5344CB8AC3E}">
        <p14:creationId xmlns:p14="http://schemas.microsoft.com/office/powerpoint/2010/main" val="2830690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15CCB-BDBA-FB1A-3BE8-C5F7C2B9F8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B5C57B-39B4-A203-E436-CAB6540614E6}"/>
              </a:ext>
            </a:extLst>
          </p:cNvPr>
          <p:cNvSpPr>
            <a:spLocks noGrp="1"/>
          </p:cNvSpPr>
          <p:nvPr>
            <p:ph type="dt" sz="half" idx="10"/>
          </p:nvPr>
        </p:nvSpPr>
        <p:spPr/>
        <p:txBody>
          <a:bodyPr/>
          <a:lstStyle/>
          <a:p>
            <a:fld id="{93FBC601-FCDE-4EE2-80A5-1F81FBF265F8}" type="datetimeFigureOut">
              <a:rPr lang="en-US" smtClean="0"/>
              <a:t>4/3/2025</a:t>
            </a:fld>
            <a:endParaRPr lang="en-US"/>
          </a:p>
        </p:txBody>
      </p:sp>
      <p:sp>
        <p:nvSpPr>
          <p:cNvPr id="4" name="Footer Placeholder 3">
            <a:extLst>
              <a:ext uri="{FF2B5EF4-FFF2-40B4-BE49-F238E27FC236}">
                <a16:creationId xmlns:a16="http://schemas.microsoft.com/office/drawing/2014/main" id="{C71D7826-78C5-395A-4118-E324AFBFCE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111AA0-B171-46B2-7876-89AEE73D5D3A}"/>
              </a:ext>
            </a:extLst>
          </p:cNvPr>
          <p:cNvSpPr>
            <a:spLocks noGrp="1"/>
          </p:cNvSpPr>
          <p:nvPr>
            <p:ph type="sldNum" sz="quarter" idx="12"/>
          </p:nvPr>
        </p:nvSpPr>
        <p:spPr/>
        <p:txBody>
          <a:bodyPr/>
          <a:lstStyle/>
          <a:p>
            <a:fld id="{98D120F6-43C1-4E1D-99B9-6DA4DD62056C}" type="slidenum">
              <a:rPr lang="en-US" smtClean="0"/>
              <a:t>‹#›</a:t>
            </a:fld>
            <a:endParaRPr lang="en-US"/>
          </a:p>
        </p:txBody>
      </p:sp>
    </p:spTree>
    <p:extLst>
      <p:ext uri="{BB962C8B-B14F-4D97-AF65-F5344CB8AC3E}">
        <p14:creationId xmlns:p14="http://schemas.microsoft.com/office/powerpoint/2010/main" val="2298390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7C4D70-197B-3696-8EA8-3851E7A19F61}"/>
              </a:ext>
            </a:extLst>
          </p:cNvPr>
          <p:cNvSpPr>
            <a:spLocks noGrp="1"/>
          </p:cNvSpPr>
          <p:nvPr>
            <p:ph type="dt" sz="half" idx="10"/>
          </p:nvPr>
        </p:nvSpPr>
        <p:spPr/>
        <p:txBody>
          <a:bodyPr/>
          <a:lstStyle/>
          <a:p>
            <a:fld id="{93FBC601-FCDE-4EE2-80A5-1F81FBF265F8}" type="datetimeFigureOut">
              <a:rPr lang="en-US" smtClean="0"/>
              <a:t>4/3/2025</a:t>
            </a:fld>
            <a:endParaRPr lang="en-US"/>
          </a:p>
        </p:txBody>
      </p:sp>
      <p:sp>
        <p:nvSpPr>
          <p:cNvPr id="3" name="Footer Placeholder 2">
            <a:extLst>
              <a:ext uri="{FF2B5EF4-FFF2-40B4-BE49-F238E27FC236}">
                <a16:creationId xmlns:a16="http://schemas.microsoft.com/office/drawing/2014/main" id="{E120940F-7A76-AE2D-06B4-21A927480F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8CBA19-B0A5-8C52-20B6-E8ACDC5BC038}"/>
              </a:ext>
            </a:extLst>
          </p:cNvPr>
          <p:cNvSpPr>
            <a:spLocks noGrp="1"/>
          </p:cNvSpPr>
          <p:nvPr>
            <p:ph type="sldNum" sz="quarter" idx="12"/>
          </p:nvPr>
        </p:nvSpPr>
        <p:spPr/>
        <p:txBody>
          <a:bodyPr/>
          <a:lstStyle/>
          <a:p>
            <a:fld id="{98D120F6-43C1-4E1D-99B9-6DA4DD62056C}" type="slidenum">
              <a:rPr lang="en-US" smtClean="0"/>
              <a:t>‹#›</a:t>
            </a:fld>
            <a:endParaRPr lang="en-US"/>
          </a:p>
        </p:txBody>
      </p:sp>
    </p:spTree>
    <p:extLst>
      <p:ext uri="{BB962C8B-B14F-4D97-AF65-F5344CB8AC3E}">
        <p14:creationId xmlns:p14="http://schemas.microsoft.com/office/powerpoint/2010/main" val="3483094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38968-115F-1638-BCA8-7A126AB2C4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1E47DE-D92B-5F34-8683-C5D5B77ED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0D7575-7EC4-22AB-C61C-4CED0F46A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B52916-1203-5CE3-28E4-2F21911AA039}"/>
              </a:ext>
            </a:extLst>
          </p:cNvPr>
          <p:cNvSpPr>
            <a:spLocks noGrp="1"/>
          </p:cNvSpPr>
          <p:nvPr>
            <p:ph type="dt" sz="half" idx="10"/>
          </p:nvPr>
        </p:nvSpPr>
        <p:spPr/>
        <p:txBody>
          <a:bodyPr/>
          <a:lstStyle/>
          <a:p>
            <a:fld id="{93FBC601-FCDE-4EE2-80A5-1F81FBF265F8}" type="datetimeFigureOut">
              <a:rPr lang="en-US" smtClean="0"/>
              <a:t>4/3/2025</a:t>
            </a:fld>
            <a:endParaRPr lang="en-US"/>
          </a:p>
        </p:txBody>
      </p:sp>
      <p:sp>
        <p:nvSpPr>
          <p:cNvPr id="6" name="Footer Placeholder 5">
            <a:extLst>
              <a:ext uri="{FF2B5EF4-FFF2-40B4-BE49-F238E27FC236}">
                <a16:creationId xmlns:a16="http://schemas.microsoft.com/office/drawing/2014/main" id="{8B5930B7-1986-98C7-DD08-8CCAEF98E9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712A8D-AEAD-D8E4-B53D-F63415714D39}"/>
              </a:ext>
            </a:extLst>
          </p:cNvPr>
          <p:cNvSpPr>
            <a:spLocks noGrp="1"/>
          </p:cNvSpPr>
          <p:nvPr>
            <p:ph type="sldNum" sz="quarter" idx="12"/>
          </p:nvPr>
        </p:nvSpPr>
        <p:spPr/>
        <p:txBody>
          <a:bodyPr/>
          <a:lstStyle/>
          <a:p>
            <a:fld id="{98D120F6-43C1-4E1D-99B9-6DA4DD62056C}" type="slidenum">
              <a:rPr lang="en-US" smtClean="0"/>
              <a:t>‹#›</a:t>
            </a:fld>
            <a:endParaRPr lang="en-US"/>
          </a:p>
        </p:txBody>
      </p:sp>
    </p:spTree>
    <p:extLst>
      <p:ext uri="{BB962C8B-B14F-4D97-AF65-F5344CB8AC3E}">
        <p14:creationId xmlns:p14="http://schemas.microsoft.com/office/powerpoint/2010/main" val="2722912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F32B7-BFBF-9EFA-8F54-C536F9A2CB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9093E0-A4E2-8248-004A-F247DFF2C9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4865D5-6672-3F8B-251C-75C918EFAD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9E988B-9C92-F48A-EB09-B8A880C90CF3}"/>
              </a:ext>
            </a:extLst>
          </p:cNvPr>
          <p:cNvSpPr>
            <a:spLocks noGrp="1"/>
          </p:cNvSpPr>
          <p:nvPr>
            <p:ph type="dt" sz="half" idx="10"/>
          </p:nvPr>
        </p:nvSpPr>
        <p:spPr/>
        <p:txBody>
          <a:bodyPr/>
          <a:lstStyle/>
          <a:p>
            <a:fld id="{93FBC601-FCDE-4EE2-80A5-1F81FBF265F8}" type="datetimeFigureOut">
              <a:rPr lang="en-US" smtClean="0"/>
              <a:t>4/3/2025</a:t>
            </a:fld>
            <a:endParaRPr lang="en-US"/>
          </a:p>
        </p:txBody>
      </p:sp>
      <p:sp>
        <p:nvSpPr>
          <p:cNvPr id="6" name="Footer Placeholder 5">
            <a:extLst>
              <a:ext uri="{FF2B5EF4-FFF2-40B4-BE49-F238E27FC236}">
                <a16:creationId xmlns:a16="http://schemas.microsoft.com/office/drawing/2014/main" id="{3F7A9BB8-67F0-732D-98A6-C53DF68366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DD9E62-144D-DB1D-D52B-B3544CDE76BA}"/>
              </a:ext>
            </a:extLst>
          </p:cNvPr>
          <p:cNvSpPr>
            <a:spLocks noGrp="1"/>
          </p:cNvSpPr>
          <p:nvPr>
            <p:ph type="sldNum" sz="quarter" idx="12"/>
          </p:nvPr>
        </p:nvSpPr>
        <p:spPr/>
        <p:txBody>
          <a:bodyPr/>
          <a:lstStyle/>
          <a:p>
            <a:fld id="{98D120F6-43C1-4E1D-99B9-6DA4DD62056C}" type="slidenum">
              <a:rPr lang="en-US" smtClean="0"/>
              <a:t>‹#›</a:t>
            </a:fld>
            <a:endParaRPr lang="en-US"/>
          </a:p>
        </p:txBody>
      </p:sp>
    </p:spTree>
    <p:extLst>
      <p:ext uri="{BB962C8B-B14F-4D97-AF65-F5344CB8AC3E}">
        <p14:creationId xmlns:p14="http://schemas.microsoft.com/office/powerpoint/2010/main" val="174945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AB1580-9045-A232-33A1-2203DDBDBC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984D9A-E9DE-6121-8C6F-E0B67C7EDD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2610A8-8D6F-2A7A-0D34-D2BBC45CC1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3FBC601-FCDE-4EE2-80A5-1F81FBF265F8}" type="datetimeFigureOut">
              <a:rPr lang="en-US" smtClean="0"/>
              <a:t>4/3/2025</a:t>
            </a:fld>
            <a:endParaRPr lang="en-US"/>
          </a:p>
        </p:txBody>
      </p:sp>
      <p:sp>
        <p:nvSpPr>
          <p:cNvPr id="5" name="Footer Placeholder 4">
            <a:extLst>
              <a:ext uri="{FF2B5EF4-FFF2-40B4-BE49-F238E27FC236}">
                <a16:creationId xmlns:a16="http://schemas.microsoft.com/office/drawing/2014/main" id="{3F1EA02F-356D-7F53-ACBA-CB3497DE97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DAE00E3-EF82-2D70-4211-233C5ED2A6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8D120F6-43C1-4E1D-99B9-6DA4DD62056C}" type="slidenum">
              <a:rPr lang="en-US" smtClean="0"/>
              <a:t>‹#›</a:t>
            </a:fld>
            <a:endParaRPr lang="en-US"/>
          </a:p>
        </p:txBody>
      </p:sp>
    </p:spTree>
    <p:extLst>
      <p:ext uri="{BB962C8B-B14F-4D97-AF65-F5344CB8AC3E}">
        <p14:creationId xmlns:p14="http://schemas.microsoft.com/office/powerpoint/2010/main" val="10107689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4/3/2025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16.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8.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2.sv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9.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0.svg"/><Relationship Id="rId9" Type="http://schemas.microsoft.com/office/2007/relationships/diagramDrawing" Target="../diagrams/drawing1.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9.png"/><Relationship Id="rId7" Type="http://schemas.openxmlformats.org/officeDocument/2006/relationships/diagramData" Target="../diagrams/data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svg"/><Relationship Id="rId11" Type="http://schemas.microsoft.com/office/2007/relationships/diagramDrawing" Target="../diagrams/drawing2.xml"/><Relationship Id="rId5" Type="http://schemas.openxmlformats.org/officeDocument/2006/relationships/image" Target="../media/image11.png"/><Relationship Id="rId10" Type="http://schemas.openxmlformats.org/officeDocument/2006/relationships/diagramColors" Target="../diagrams/colors2.xml"/><Relationship Id="rId4" Type="http://schemas.openxmlformats.org/officeDocument/2006/relationships/image" Target="../media/image10.svg"/><Relationship Id="rId9"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C2A90-0D5B-DAEA-5FAF-EB3E61063ABA}"/>
              </a:ext>
            </a:extLst>
          </p:cNvPr>
          <p:cNvSpPr>
            <a:spLocks noGrp="1"/>
          </p:cNvSpPr>
          <p:nvPr>
            <p:ph type="ctrTitle"/>
          </p:nvPr>
        </p:nvSpPr>
        <p:spPr>
          <a:xfrm>
            <a:off x="4961017" y="4936878"/>
            <a:ext cx="7026768" cy="1491354"/>
          </a:xfrm>
          <a:gradFill flip="none" rotWithShape="1">
            <a:gsLst>
              <a:gs pos="40000">
                <a:schemeClr val="accent1">
                  <a:lumMod val="5000"/>
                  <a:lumOff val="95000"/>
                </a:schemeClr>
              </a:gs>
              <a:gs pos="74000">
                <a:schemeClr val="bg1"/>
              </a:gs>
              <a:gs pos="83000">
                <a:schemeClr val="bg1"/>
              </a:gs>
              <a:gs pos="100000">
                <a:schemeClr val="accent1">
                  <a:lumMod val="0"/>
                  <a:lumOff val="100000"/>
                </a:schemeClr>
              </a:gs>
            </a:gsLst>
            <a:lin ang="5400000" scaled="1"/>
            <a:tileRect/>
          </a:gradFill>
        </p:spPr>
        <p:txBody>
          <a:bodyPr vert="horz" lIns="91440" tIns="45720" rIns="91440" bIns="45720" rtlCol="0" anchor="ctr">
            <a:normAutofit fontScale="90000"/>
          </a:bodyPr>
          <a:lstStyle/>
          <a:p>
            <a:pPr>
              <a:lnSpc>
                <a:spcPct val="150000"/>
              </a:lnSpc>
              <a:buNone/>
            </a:pPr>
            <a:br>
              <a:rPr lang="en-US" sz="1100" kern="1200" dirty="0">
                <a:solidFill>
                  <a:schemeClr val="tx1"/>
                </a:solidFill>
                <a:latin typeface="+mj-lt"/>
                <a:ea typeface="+mj-ea"/>
                <a:cs typeface="+mj-cs"/>
              </a:rPr>
            </a:br>
            <a:br>
              <a:rPr lang="en-US" sz="1100" b="1" kern="1200" dirty="0">
                <a:solidFill>
                  <a:schemeClr val="tx1"/>
                </a:solidFill>
                <a:latin typeface="Avenir Black" panose="02000503020000020003" pitchFamily="2" charset="0"/>
              </a:rPr>
            </a:br>
            <a:r>
              <a:rPr lang="en-US" sz="2200" b="1" kern="1200" dirty="0">
                <a:solidFill>
                  <a:schemeClr val="tx1"/>
                </a:solidFill>
                <a:latin typeface="Candara" panose="020E0502030303020204" pitchFamily="34" charset="0"/>
              </a:rPr>
              <a:t>The national/international interface in the context of “</a:t>
            </a:r>
            <a:r>
              <a:rPr lang="en-US" sz="2200" b="1" kern="1200" dirty="0" err="1">
                <a:solidFill>
                  <a:schemeClr val="tx1"/>
                </a:solidFill>
                <a:latin typeface="Candara" panose="020E0502030303020204" pitchFamily="34" charset="0"/>
              </a:rPr>
              <a:t>polycrisis</a:t>
            </a:r>
            <a:r>
              <a:rPr lang="en-US" sz="2200" b="1" kern="1200" dirty="0">
                <a:solidFill>
                  <a:schemeClr val="tx1"/>
                </a:solidFill>
                <a:latin typeface="Candara" panose="020E0502030303020204" pitchFamily="34" charset="0"/>
              </a:rPr>
              <a:t>” and the prospect of post-neoliberal higher education</a:t>
            </a:r>
            <a:br>
              <a:rPr lang="en-US" sz="2200" kern="1200" dirty="0">
                <a:solidFill>
                  <a:schemeClr val="tx1"/>
                </a:solidFill>
                <a:latin typeface="Candara" panose="020E0502030303020204" pitchFamily="34" charset="0"/>
              </a:rPr>
            </a:br>
            <a:endParaRPr lang="en-US" sz="2200" kern="1200" dirty="0">
              <a:solidFill>
                <a:schemeClr val="tx1"/>
              </a:solidFill>
              <a:latin typeface="Candara" panose="020E0502030303020204" pitchFamily="34" charset="0"/>
            </a:endParaRPr>
          </a:p>
        </p:txBody>
      </p:sp>
      <p:sp>
        <p:nvSpPr>
          <p:cNvPr id="3" name="Subtitle 2">
            <a:extLst>
              <a:ext uri="{FF2B5EF4-FFF2-40B4-BE49-F238E27FC236}">
                <a16:creationId xmlns:a16="http://schemas.microsoft.com/office/drawing/2014/main" id="{307E5305-C90B-E6FA-C79A-09ED4676F4D8}"/>
              </a:ext>
            </a:extLst>
          </p:cNvPr>
          <p:cNvSpPr>
            <a:spLocks noGrp="1"/>
          </p:cNvSpPr>
          <p:nvPr>
            <p:ph type="subTitle" idx="1"/>
          </p:nvPr>
        </p:nvSpPr>
        <p:spPr>
          <a:xfrm>
            <a:off x="689752" y="587730"/>
            <a:ext cx="3516123" cy="5341511"/>
          </a:xfrm>
        </p:spPr>
        <p:txBody>
          <a:bodyPr vert="horz" lIns="91440" tIns="45720" rIns="91440" bIns="45720" rtlCol="0">
            <a:normAutofit lnSpcReduction="10000"/>
          </a:bodyPr>
          <a:lstStyle/>
          <a:p>
            <a:pPr algn="l"/>
            <a:endParaRPr lang="en-US" sz="1400" dirty="0"/>
          </a:p>
          <a:p>
            <a:pPr algn="l"/>
            <a:r>
              <a:rPr lang="en-US" sz="2400" b="1" kern="1200" dirty="0">
                <a:solidFill>
                  <a:schemeClr val="tx1"/>
                </a:solidFill>
                <a:latin typeface="+mj-lt"/>
                <a:ea typeface="+mj-ea"/>
                <a:cs typeface="+mj-cs"/>
              </a:rPr>
              <a:t>Convenors:  </a:t>
            </a:r>
          </a:p>
          <a:p>
            <a:pPr marL="285750" indent="-285750" algn="l">
              <a:buFont typeface="Wingdings" pitchFamily="2" charset="2"/>
              <a:buChar char="v"/>
            </a:pPr>
            <a:r>
              <a:rPr lang="en-GB" sz="1400" b="1" i="0" u="none" strike="noStrike" dirty="0">
                <a:solidFill>
                  <a:srgbClr val="000000"/>
                </a:solidFill>
                <a:effectLst/>
              </a:rPr>
              <a:t>Vincent Carpentier, </a:t>
            </a:r>
            <a:r>
              <a:rPr lang="en-GB" sz="1400" dirty="0">
                <a:solidFill>
                  <a:srgbClr val="000000"/>
                </a:solidFill>
              </a:rPr>
              <a:t>P</a:t>
            </a:r>
            <a:r>
              <a:rPr lang="en-GB" sz="1400" i="0" u="none" strike="noStrike" dirty="0">
                <a:solidFill>
                  <a:srgbClr val="000000"/>
                </a:solidFill>
                <a:effectLst/>
              </a:rPr>
              <a:t>rofessor of Higher Education and Society at IOE, University College London.</a:t>
            </a:r>
            <a:br>
              <a:rPr lang="en-GB" sz="1000" i="0" u="none" strike="noStrike" dirty="0">
                <a:solidFill>
                  <a:srgbClr val="000000"/>
                </a:solidFill>
                <a:effectLst/>
              </a:rPr>
            </a:br>
            <a:endParaRPr lang="en-GB" sz="1000" i="0" u="none" strike="noStrike" dirty="0">
              <a:solidFill>
                <a:srgbClr val="000000"/>
              </a:solidFill>
              <a:effectLst/>
            </a:endParaRPr>
          </a:p>
          <a:p>
            <a:pPr marL="285750" indent="-285750" algn="l">
              <a:buFont typeface="Wingdings" pitchFamily="2" charset="2"/>
              <a:buChar char="v"/>
            </a:pPr>
            <a:r>
              <a:rPr lang="en-GB" sz="1400" b="1" i="0" u="none" strike="noStrike" dirty="0">
                <a:solidFill>
                  <a:srgbClr val="000000"/>
                </a:solidFill>
                <a:effectLst/>
              </a:rPr>
              <a:t>Yann Lebeau, </a:t>
            </a:r>
            <a:r>
              <a:rPr lang="en-GB" sz="1400" i="0" u="none" strike="noStrike" dirty="0">
                <a:solidFill>
                  <a:srgbClr val="000000"/>
                </a:solidFill>
                <a:effectLst/>
              </a:rPr>
              <a:t>Professor of Higher Education Research, University of East Anglia.</a:t>
            </a:r>
            <a:br>
              <a:rPr lang="en-GB" sz="1400" i="0" u="none" strike="noStrike" dirty="0">
                <a:solidFill>
                  <a:srgbClr val="000000"/>
                </a:solidFill>
                <a:effectLst/>
                <a:latin typeface="-webkit-standard"/>
              </a:rPr>
            </a:br>
            <a:endParaRPr lang="en-US" sz="1400" dirty="0"/>
          </a:p>
          <a:p>
            <a:pPr algn="l"/>
            <a:r>
              <a:rPr lang="en-US" sz="2000" b="1" dirty="0"/>
              <a:t>Panel members:</a:t>
            </a:r>
          </a:p>
          <a:p>
            <a:pPr marL="285750" indent="-285750" algn="l">
              <a:buFont typeface="Wingdings" pitchFamily="2" charset="2"/>
              <a:buChar char="v"/>
            </a:pPr>
            <a:r>
              <a:rPr lang="en-US" sz="1400" b="1" dirty="0"/>
              <a:t>Mário Azevedo</a:t>
            </a:r>
            <a:r>
              <a:rPr lang="en-US" sz="1400" dirty="0"/>
              <a:t>, Professor at the State University of </a:t>
            </a:r>
            <a:r>
              <a:rPr lang="en-US" sz="1400" dirty="0" err="1"/>
              <a:t>Maringá</a:t>
            </a:r>
            <a:r>
              <a:rPr lang="en-US" sz="1400" dirty="0"/>
              <a:t> (Paraná, Brazil).</a:t>
            </a:r>
          </a:p>
          <a:p>
            <a:pPr marL="285750" indent="-285750" algn="l">
              <a:buFont typeface="Wingdings" pitchFamily="2" charset="2"/>
              <a:buChar char="v"/>
            </a:pPr>
            <a:r>
              <a:rPr lang="en-US" sz="1400" b="1" dirty="0"/>
              <a:t>Kirsten Jæger</a:t>
            </a:r>
            <a:r>
              <a:rPr lang="en-US" sz="1400" dirty="0"/>
              <a:t>,  Associate Professor </a:t>
            </a:r>
            <a:r>
              <a:rPr lang="en-US" sz="1400" i="0" dirty="0">
                <a:effectLst/>
              </a:rPr>
              <a:t>in Intercultural Studies at  Aalborg University, Denmark.</a:t>
            </a:r>
            <a:endParaRPr lang="en-US" sz="1400" dirty="0"/>
          </a:p>
          <a:p>
            <a:pPr marL="285750" indent="-285750" algn="l">
              <a:buFont typeface="Wingdings" pitchFamily="2" charset="2"/>
              <a:buChar char="v"/>
            </a:pPr>
            <a:r>
              <a:rPr lang="en-US" sz="1400" b="1" dirty="0"/>
              <a:t>Abass B. Isiaka</a:t>
            </a:r>
            <a:r>
              <a:rPr lang="en-US" sz="1400" dirty="0"/>
              <a:t>, Senior Research Associate in Widening Participation at the University of East Anglia.</a:t>
            </a:r>
          </a:p>
          <a:p>
            <a:pPr marL="285750" indent="-285750" algn="l">
              <a:buFont typeface="Wingdings" pitchFamily="2" charset="2"/>
              <a:buChar char="v"/>
            </a:pPr>
            <a:r>
              <a:rPr lang="en-US" sz="1400" b="1" dirty="0"/>
              <a:t>Hanne Tange</a:t>
            </a:r>
            <a:r>
              <a:rPr lang="en-US" sz="1400" dirty="0"/>
              <a:t>, Associate Professor in English and Global Studies at Aalborg University.</a:t>
            </a:r>
          </a:p>
          <a:p>
            <a:pPr indent="-228600" algn="l">
              <a:buFont typeface="Arial" panose="020B0604020202020204" pitchFamily="34" charset="0"/>
              <a:buChar char="•"/>
            </a:pPr>
            <a:endParaRPr lang="en-US" sz="1400" dirty="0"/>
          </a:p>
        </p:txBody>
      </p:sp>
      <p:pic>
        <p:nvPicPr>
          <p:cNvPr id="1026" name="Picture 2">
            <a:extLst>
              <a:ext uri="{FF2B5EF4-FFF2-40B4-BE49-F238E27FC236}">
                <a16:creationId xmlns:a16="http://schemas.microsoft.com/office/drawing/2014/main" id="{EFFC0946-C08E-3E8D-FF0E-B2519AE49A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390" r="-207" b="-217"/>
          <a:stretch/>
        </p:blipFill>
        <p:spPr bwMode="auto">
          <a:xfrm>
            <a:off x="4688958" y="0"/>
            <a:ext cx="7503044" cy="44212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BFB4256-8692-D371-59A7-AC5F363F1765}"/>
              </a:ext>
            </a:extLst>
          </p:cNvPr>
          <p:cNvSpPr txBox="1"/>
          <p:nvPr/>
        </p:nvSpPr>
        <p:spPr>
          <a:xfrm>
            <a:off x="7788837" y="4494414"/>
            <a:ext cx="1303283" cy="369332"/>
          </a:xfrm>
          <a:prstGeom prst="rect">
            <a:avLst/>
          </a:prstGeom>
          <a:solidFill>
            <a:schemeClr val="bg1"/>
          </a:solidFill>
        </p:spPr>
        <p:txBody>
          <a:bodyPr wrap="square">
            <a:spAutoFit/>
          </a:bodyPr>
          <a:lstStyle/>
          <a:p>
            <a:r>
              <a:rPr lang="en-US" sz="1800" b="1" kern="1200" dirty="0">
                <a:solidFill>
                  <a:schemeClr val="tx1"/>
                </a:solidFill>
                <a:latin typeface="+mj-lt"/>
                <a:ea typeface="+mj-ea"/>
                <a:cs typeface="+mj-cs"/>
              </a:rPr>
              <a:t>Panel 2G</a:t>
            </a:r>
            <a:endParaRPr lang="en-US" b="1" dirty="0"/>
          </a:p>
        </p:txBody>
      </p:sp>
    </p:spTree>
    <p:extLst>
      <p:ext uri="{BB962C8B-B14F-4D97-AF65-F5344CB8AC3E}">
        <p14:creationId xmlns:p14="http://schemas.microsoft.com/office/powerpoint/2010/main" val="4194333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4FC37-3045-8B2A-83CA-8945FB795E20}"/>
              </a:ext>
            </a:extLst>
          </p:cNvPr>
          <p:cNvSpPr>
            <a:spLocks noGrp="1"/>
          </p:cNvSpPr>
          <p:nvPr>
            <p:ph type="title"/>
          </p:nvPr>
        </p:nvSpPr>
        <p:spPr>
          <a:xfrm>
            <a:off x="413657" y="272143"/>
            <a:ext cx="11321143" cy="1418545"/>
          </a:xfrm>
        </p:spPr>
        <p:txBody>
          <a:bodyPr/>
          <a:lstStyle/>
          <a:p>
            <a:r>
              <a:rPr lang="pt-BR" b="1" dirty="0"/>
              <a:t>Global South </a:t>
            </a:r>
            <a:r>
              <a:rPr lang="pt-BR" b="1" dirty="0" err="1"/>
              <a:t>and</a:t>
            </a:r>
            <a:r>
              <a:rPr lang="pt-BR" b="1" dirty="0"/>
              <a:t> </a:t>
            </a:r>
            <a:r>
              <a:rPr lang="pt-BR" b="1" dirty="0" err="1"/>
              <a:t>Internationalisation</a:t>
            </a:r>
            <a:r>
              <a:rPr lang="pt-BR" b="1" dirty="0"/>
              <a:t> </a:t>
            </a:r>
            <a:r>
              <a:rPr lang="pt-BR" b="1" dirty="0" err="1"/>
              <a:t>of</a:t>
            </a:r>
            <a:r>
              <a:rPr lang="pt-BR" b="1" dirty="0"/>
              <a:t> </a:t>
            </a:r>
            <a:r>
              <a:rPr lang="pt-BR" b="1" dirty="0" err="1"/>
              <a:t>Higher</a:t>
            </a:r>
            <a:r>
              <a:rPr lang="pt-BR" b="1" dirty="0"/>
              <a:t> </a:t>
            </a:r>
            <a:r>
              <a:rPr lang="pt-BR" b="1" dirty="0" err="1"/>
              <a:t>Education</a:t>
            </a:r>
            <a:endParaRPr lang="en-GB" dirty="0"/>
          </a:p>
        </p:txBody>
      </p:sp>
      <p:sp>
        <p:nvSpPr>
          <p:cNvPr id="3" name="Content Placeholder 2">
            <a:extLst>
              <a:ext uri="{FF2B5EF4-FFF2-40B4-BE49-F238E27FC236}">
                <a16:creationId xmlns:a16="http://schemas.microsoft.com/office/drawing/2014/main" id="{18630F7A-BAE6-DF16-3D4B-7AAD66C87BE9}"/>
              </a:ext>
            </a:extLst>
          </p:cNvPr>
          <p:cNvSpPr>
            <a:spLocks noGrp="1"/>
          </p:cNvSpPr>
          <p:nvPr>
            <p:ph idx="1"/>
          </p:nvPr>
        </p:nvSpPr>
        <p:spPr/>
        <p:txBody>
          <a:bodyPr>
            <a:normAutofit fontScale="77500" lnSpcReduction="20000"/>
          </a:bodyPr>
          <a:lstStyle/>
          <a:p>
            <a:r>
              <a:rPr lang="en-GB" dirty="0"/>
              <a:t>The Global South refers to a group of developing countries, as described in the well-known </a:t>
            </a:r>
            <a:r>
              <a:rPr lang="en-GB" b="1" dirty="0"/>
              <a:t>Brandt Report of 1980*</a:t>
            </a:r>
            <a:r>
              <a:rPr lang="en-GB" dirty="0"/>
              <a:t>. The term </a:t>
            </a:r>
            <a:r>
              <a:rPr lang="en-GB" u="sng" dirty="0"/>
              <a:t>Global South has been used to describe a condition of inequality in relation to the Global North</a:t>
            </a:r>
            <a:r>
              <a:rPr lang="en-GB" dirty="0"/>
              <a:t>, characterized by higher poverty rates, lower life expectancy, higher illiteracy rates, lack of access to basic health services, among other deficiencies. The notion of the Global South implies the presence of power asymmetries at intra, inter and transnational levels, but it also suggests the possibility of solidarity through political and social movements that resist and seek to transform these disparities, such as South-South cooperation (Muhr and Azevedo, 2018).</a:t>
            </a:r>
          </a:p>
          <a:p>
            <a:r>
              <a:rPr lang="en-GB" b="1" dirty="0"/>
              <a:t>* </a:t>
            </a:r>
            <a:r>
              <a:rPr lang="en-GB" dirty="0"/>
              <a:t>“The ‘</a:t>
            </a:r>
            <a:r>
              <a:rPr lang="en-GB" b="1" dirty="0"/>
              <a:t>North and South</a:t>
            </a:r>
            <a:r>
              <a:rPr lang="en-GB" dirty="0"/>
              <a:t>’ framework was first used by </a:t>
            </a:r>
            <a:r>
              <a:rPr lang="en-GB" u="sng" dirty="0"/>
              <a:t>Carl Oglesby</a:t>
            </a:r>
            <a:r>
              <a:rPr lang="en-GB" dirty="0"/>
              <a:t>, who in 1969, when </a:t>
            </a:r>
            <a:r>
              <a:rPr lang="en-GB" u="sng" dirty="0"/>
              <a:t>writing about the Vietnam War (1954–75)</a:t>
            </a:r>
            <a:r>
              <a:rPr lang="en-GB" dirty="0"/>
              <a:t>, referred to “the North’s dominance over the global South.” However, the terms’ initial </a:t>
            </a:r>
            <a:r>
              <a:rPr lang="en-GB" u="sng" dirty="0"/>
              <a:t>popularization is most commonly attributed to a 1980 report</a:t>
            </a:r>
            <a:r>
              <a:rPr lang="en-GB" dirty="0"/>
              <a:t> authored by a commission chaired by the former German chancellor Willy </a:t>
            </a:r>
            <a:r>
              <a:rPr lang="en-GB" b="1" dirty="0"/>
              <a:t>Brandt: North-South</a:t>
            </a:r>
            <a:r>
              <a:rPr lang="en-GB" dirty="0"/>
              <a:t>: A Programme for Survival, also known as the Brandt Report” (Miles Kenny)</a:t>
            </a:r>
          </a:p>
          <a:p>
            <a:r>
              <a:rPr lang="en-GB" b="1" dirty="0"/>
              <a:t>References</a:t>
            </a:r>
            <a:r>
              <a:rPr lang="en-GB" dirty="0"/>
              <a:t>: Field theory (Pierre Bourdieu);  Agenda (Dale); Hegemony (Gramsci)</a:t>
            </a:r>
          </a:p>
          <a:p>
            <a:endParaRPr lang="en-GB" dirty="0"/>
          </a:p>
          <a:p>
            <a:endParaRPr lang="en-GB" dirty="0"/>
          </a:p>
        </p:txBody>
      </p:sp>
    </p:spTree>
    <p:extLst>
      <p:ext uri="{BB962C8B-B14F-4D97-AF65-F5344CB8AC3E}">
        <p14:creationId xmlns:p14="http://schemas.microsoft.com/office/powerpoint/2010/main" val="2196261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9A875-3B6E-384D-F10F-DC12CDE7CC81}"/>
              </a:ext>
            </a:extLst>
          </p:cNvPr>
          <p:cNvSpPr>
            <a:spLocks noGrp="1"/>
          </p:cNvSpPr>
          <p:nvPr>
            <p:ph type="title"/>
          </p:nvPr>
        </p:nvSpPr>
        <p:spPr>
          <a:xfrm>
            <a:off x="838200" y="215219"/>
            <a:ext cx="10515600" cy="1325563"/>
          </a:xfrm>
        </p:spPr>
        <p:txBody>
          <a:bodyPr/>
          <a:lstStyle/>
          <a:p>
            <a:r>
              <a:rPr lang="en-GB" b="1" dirty="0"/>
              <a:t>Efficiency + Ideas</a:t>
            </a:r>
            <a:r>
              <a:rPr lang="en-GB" dirty="0"/>
              <a:t> [Gestion + Civilization]: “</a:t>
            </a:r>
            <a:r>
              <a:rPr lang="en-GB" b="1" dirty="0"/>
              <a:t>Heart of Darkness</a:t>
            </a:r>
            <a:r>
              <a:rPr lang="en-GB" dirty="0"/>
              <a:t>” (Conrad, 1899).</a:t>
            </a:r>
          </a:p>
        </p:txBody>
      </p:sp>
      <p:sp>
        <p:nvSpPr>
          <p:cNvPr id="3" name="Content Placeholder 2">
            <a:extLst>
              <a:ext uri="{FF2B5EF4-FFF2-40B4-BE49-F238E27FC236}">
                <a16:creationId xmlns:a16="http://schemas.microsoft.com/office/drawing/2014/main" id="{D68DA219-29BC-8BBD-16A2-E5FF0AAC452C}"/>
              </a:ext>
            </a:extLst>
          </p:cNvPr>
          <p:cNvSpPr>
            <a:spLocks noGrp="1"/>
          </p:cNvSpPr>
          <p:nvPr>
            <p:ph idx="1"/>
          </p:nvPr>
        </p:nvSpPr>
        <p:spPr>
          <a:xfrm>
            <a:off x="478971" y="1480457"/>
            <a:ext cx="11375572" cy="5012418"/>
          </a:xfrm>
        </p:spPr>
        <p:txBody>
          <a:bodyPr>
            <a:noAutofit/>
          </a:bodyPr>
          <a:lstStyle/>
          <a:p>
            <a:r>
              <a:rPr lang="en-GB" sz="2000" dirty="0"/>
              <a:t>As a starting point for the contrast between the Global North and the Global South, it is worth mentioning the literary work of Joseph Conrad </a:t>
            </a:r>
            <a:r>
              <a:rPr lang="en-GB" sz="2000" b="1" dirty="0"/>
              <a:t>Heart of Darkness</a:t>
            </a:r>
            <a:r>
              <a:rPr lang="en-GB" sz="2000" dirty="0"/>
              <a:t> (1899)</a:t>
            </a:r>
          </a:p>
          <a:p>
            <a:r>
              <a:rPr lang="en-GB" sz="2000" u="sng" dirty="0"/>
              <a:t>Global North</a:t>
            </a:r>
            <a:r>
              <a:rPr lang="en-GB" sz="2000" dirty="0"/>
              <a:t>: "[Marlow] had the pose of a Buddha preaching in European clothes (…). ‘Mind (…) What saves us is </a:t>
            </a:r>
            <a:r>
              <a:rPr lang="en-GB" sz="2000" b="1" dirty="0"/>
              <a:t>efficiency</a:t>
            </a:r>
            <a:r>
              <a:rPr lang="en-GB" sz="2000" dirty="0"/>
              <a:t>” &gt; Assuming the Roman conquerors of Britain did not dominate with "efficiency"</a:t>
            </a:r>
          </a:p>
          <a:p>
            <a:r>
              <a:rPr lang="en-GB" sz="2000" dirty="0"/>
              <a:t>“The conquest of the earth (…) is not a pretty thing when you look into it too much” (Charles Marlow) </a:t>
            </a:r>
            <a:endParaRPr lang="pt-BR" sz="2000" dirty="0"/>
          </a:p>
          <a:p>
            <a:r>
              <a:rPr lang="en-GB" sz="2000" dirty="0"/>
              <a:t>“I was also one of the Workers (…). Something like an emissary of </a:t>
            </a:r>
            <a:r>
              <a:rPr lang="en-GB" sz="2000" b="1" dirty="0"/>
              <a:t>light </a:t>
            </a:r>
            <a:r>
              <a:rPr lang="en-GB" sz="2000" dirty="0"/>
              <a:t>(…) [= ideas, civilization]”</a:t>
            </a:r>
          </a:p>
          <a:p>
            <a:r>
              <a:rPr lang="pt-BR" sz="2000" dirty="0"/>
              <a:t>“</a:t>
            </a:r>
            <a:r>
              <a:rPr lang="en-GB" sz="2000" dirty="0"/>
              <a:t>She [a dignitary's wife] talked about 'weaning those ignorant millions from their horrid ways’”</a:t>
            </a:r>
          </a:p>
          <a:p>
            <a:r>
              <a:rPr lang="en-GB" sz="2000" u="sng" dirty="0"/>
              <a:t>Kurtz [in Congo] = Europe</a:t>
            </a:r>
            <a:r>
              <a:rPr lang="en-GB" sz="2000" dirty="0"/>
              <a:t>: “This was because it could speak English to me. The original Kurtz had been educated partly in England (…). His mother was half-English, his father was half-French. All Europe contributed to the making of Kurtz; (…) the International Society for the Suppression of Savage Customs had intrusted him with the making of a report, for its future guidance (…)”.  </a:t>
            </a:r>
          </a:p>
          <a:p>
            <a:r>
              <a:rPr lang="en-GB" sz="2000" dirty="0"/>
              <a:t>Kurtz is also admired by a Russian character: “For him evidently Mr. Kurtz was not in his grave; I suspect that for him Mr. Kurtz was one of the immortals”.</a:t>
            </a:r>
          </a:p>
        </p:txBody>
      </p:sp>
    </p:spTree>
    <p:extLst>
      <p:ext uri="{BB962C8B-B14F-4D97-AF65-F5344CB8AC3E}">
        <p14:creationId xmlns:p14="http://schemas.microsoft.com/office/powerpoint/2010/main" val="1025716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AF2E0-569B-2BFC-486B-0E1394796ED7}"/>
              </a:ext>
            </a:extLst>
          </p:cNvPr>
          <p:cNvSpPr>
            <a:spLocks noGrp="1"/>
          </p:cNvSpPr>
          <p:nvPr>
            <p:ph type="title"/>
          </p:nvPr>
        </p:nvSpPr>
        <p:spPr>
          <a:xfrm>
            <a:off x="446315" y="365125"/>
            <a:ext cx="11538856" cy="1325563"/>
          </a:xfrm>
        </p:spPr>
        <p:txBody>
          <a:bodyPr>
            <a:normAutofit/>
          </a:bodyPr>
          <a:lstStyle/>
          <a:p>
            <a:r>
              <a:rPr lang="en-GB" dirty="0"/>
              <a:t>Internationalisation of HE within the </a:t>
            </a:r>
            <a:r>
              <a:rPr lang="en-GB" b="1" dirty="0"/>
              <a:t>Global South</a:t>
            </a:r>
            <a:endParaRPr lang="en-GB" dirty="0"/>
          </a:p>
        </p:txBody>
      </p:sp>
      <p:sp>
        <p:nvSpPr>
          <p:cNvPr id="3" name="Content Placeholder 2">
            <a:extLst>
              <a:ext uri="{FF2B5EF4-FFF2-40B4-BE49-F238E27FC236}">
                <a16:creationId xmlns:a16="http://schemas.microsoft.com/office/drawing/2014/main" id="{7E3C18C6-899E-BC63-3F8E-D49EA844767C}"/>
              </a:ext>
            </a:extLst>
          </p:cNvPr>
          <p:cNvSpPr>
            <a:spLocks noGrp="1"/>
          </p:cNvSpPr>
          <p:nvPr>
            <p:ph idx="1"/>
          </p:nvPr>
        </p:nvSpPr>
        <p:spPr>
          <a:xfrm>
            <a:off x="609599" y="1690688"/>
            <a:ext cx="10918371" cy="4590369"/>
          </a:xfrm>
        </p:spPr>
        <p:txBody>
          <a:bodyPr>
            <a:normAutofit fontScale="85000" lnSpcReduction="20000"/>
          </a:bodyPr>
          <a:lstStyle/>
          <a:p>
            <a:r>
              <a:rPr lang="en-GB" dirty="0"/>
              <a:t>Traditional definitions of </a:t>
            </a:r>
            <a:r>
              <a:rPr lang="en-GB" b="1" dirty="0"/>
              <a:t>internationalisation</a:t>
            </a:r>
            <a:r>
              <a:rPr lang="en-GB" dirty="0"/>
              <a:t> are often rooted in </a:t>
            </a:r>
            <a:r>
              <a:rPr lang="en-GB" b="1" dirty="0"/>
              <a:t>Global North</a:t>
            </a:r>
            <a:r>
              <a:rPr lang="en-GB" dirty="0"/>
              <a:t> perspectives.</a:t>
            </a:r>
          </a:p>
          <a:p>
            <a:r>
              <a:rPr lang="en-GB" b="1" dirty="0"/>
              <a:t>Challenges for Global South Internationalisation</a:t>
            </a:r>
            <a:r>
              <a:rPr lang="en-GB" dirty="0"/>
              <a:t>: Inequality, underfunding, consumerism, pollution, historical disadvantages, commodification, financialization, </a:t>
            </a:r>
            <a:r>
              <a:rPr lang="en-GB" dirty="0" err="1"/>
              <a:t>assetization</a:t>
            </a:r>
            <a:r>
              <a:rPr lang="en-GB" dirty="0"/>
              <a:t>, monetization, </a:t>
            </a:r>
            <a:r>
              <a:rPr lang="en-GB" dirty="0" err="1"/>
              <a:t>rentism</a:t>
            </a:r>
            <a:r>
              <a:rPr lang="en-GB" dirty="0"/>
              <a:t>, authoritarian populism (new nationalisms, new imperialisms), geopolitics (including knowledge politics), knowledge-based enclosure economy as opposed to "common good“ and “public good” etc.</a:t>
            </a:r>
          </a:p>
          <a:p>
            <a:r>
              <a:rPr lang="en-GB" b="1" dirty="0"/>
              <a:t>Perspectives</a:t>
            </a:r>
            <a:r>
              <a:rPr lang="en-GB" dirty="0"/>
              <a:t>: Mutual Respect, Cooperation, decolonial futures and Sustainable, Solidary and equitable internationalisation.</a:t>
            </a:r>
          </a:p>
          <a:p>
            <a:r>
              <a:rPr lang="en-GB" b="1" dirty="0"/>
              <a:t>Utopias for/from Global South</a:t>
            </a:r>
            <a:r>
              <a:rPr lang="en-GB" dirty="0"/>
              <a:t>: “concrete utopia”/“</a:t>
            </a:r>
            <a:r>
              <a:rPr lang="en-GB" i="1" dirty="0"/>
              <a:t>con </a:t>
            </a:r>
            <a:r>
              <a:rPr lang="en-GB" i="1" dirty="0" err="1"/>
              <a:t>crescere</a:t>
            </a:r>
            <a:r>
              <a:rPr lang="en-GB" dirty="0"/>
              <a:t>”/ “</a:t>
            </a:r>
            <a:r>
              <a:rPr lang="en-GB" u="sng" dirty="0"/>
              <a:t>​​growth together” (Ernst Bloch, 2000); “</a:t>
            </a:r>
            <a:r>
              <a:rPr lang="en-GB" i="1" dirty="0" err="1"/>
              <a:t>inédito</a:t>
            </a:r>
            <a:r>
              <a:rPr lang="en-GB" i="1" dirty="0"/>
              <a:t> </a:t>
            </a:r>
            <a:r>
              <a:rPr lang="en-GB" i="1" dirty="0" err="1"/>
              <a:t>viável</a:t>
            </a:r>
            <a:r>
              <a:rPr lang="en-GB" i="1" dirty="0"/>
              <a:t>”</a:t>
            </a:r>
            <a:r>
              <a:rPr lang="en-GB" dirty="0"/>
              <a:t>/“untried possible”/ “untested feasibility” (Freire, 1976); “</a:t>
            </a:r>
            <a:r>
              <a:rPr lang="en-GB" i="1" u="sng" dirty="0" err="1"/>
              <a:t>Tianxia</a:t>
            </a:r>
            <a:r>
              <a:rPr lang="en-GB" i="1" u="sng" dirty="0"/>
              <a:t>”</a:t>
            </a:r>
            <a:r>
              <a:rPr lang="en-GB" u="sng" dirty="0"/>
              <a:t> (Yang, </a:t>
            </a:r>
            <a:r>
              <a:rPr lang="en-GB" u="sng" dirty="0" err="1"/>
              <a:t>Marginson</a:t>
            </a:r>
            <a:r>
              <a:rPr lang="en-GB" u="sng" dirty="0"/>
              <a:t> and Xu, 2022),</a:t>
            </a:r>
            <a:r>
              <a:rPr lang="en-GB" u="sng" dirty="0">
                <a:solidFill>
                  <a:srgbClr val="FF0000"/>
                </a:solidFill>
              </a:rPr>
              <a:t> </a:t>
            </a:r>
            <a:r>
              <a:rPr lang="en-GB" u="sng" dirty="0"/>
              <a:t>“</a:t>
            </a:r>
            <a:r>
              <a:rPr lang="en-GB" i="1" u="sng" dirty="0"/>
              <a:t>Ubuntu” (</a:t>
            </a:r>
            <a:r>
              <a:rPr lang="en-GB" u="sng" dirty="0" err="1"/>
              <a:t>Mukwamboa</a:t>
            </a:r>
            <a:r>
              <a:rPr lang="en-GB" u="sng" dirty="0"/>
              <a:t>, </a:t>
            </a:r>
            <a:r>
              <a:rPr lang="en-GB" u="sng" dirty="0" err="1"/>
              <a:t>Mkwananzib</a:t>
            </a:r>
            <a:r>
              <a:rPr lang="en-GB" u="sng" dirty="0"/>
              <a:t> and </a:t>
            </a:r>
            <a:r>
              <a:rPr lang="en-GB" u="sng" dirty="0" err="1"/>
              <a:t>Seshoka</a:t>
            </a:r>
            <a:r>
              <a:rPr lang="en-GB" u="sng" dirty="0"/>
              <a:t>, 2024), “</a:t>
            </a:r>
            <a:r>
              <a:rPr lang="en-GB" i="1" u="sng" dirty="0"/>
              <a:t>Bem </a:t>
            </a:r>
            <a:r>
              <a:rPr lang="en-GB" i="1" u="sng" dirty="0" err="1"/>
              <a:t>Viver</a:t>
            </a:r>
            <a:r>
              <a:rPr lang="en-GB" i="1" u="sng" dirty="0"/>
              <a:t>”/“Buen Vivir” </a:t>
            </a:r>
            <a:r>
              <a:rPr lang="en-GB" u="sng" dirty="0"/>
              <a:t>(Acosta, 2016)</a:t>
            </a:r>
            <a:r>
              <a:rPr lang="en-GB" dirty="0"/>
              <a:t>.</a:t>
            </a:r>
          </a:p>
          <a:p>
            <a:endParaRPr lang="en-GB" dirty="0"/>
          </a:p>
        </p:txBody>
      </p:sp>
    </p:spTree>
    <p:extLst>
      <p:ext uri="{BB962C8B-B14F-4D97-AF65-F5344CB8AC3E}">
        <p14:creationId xmlns:p14="http://schemas.microsoft.com/office/powerpoint/2010/main" val="1002390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5C2F4E-9E56-05CB-D696-CC88765507EC}"/>
              </a:ext>
            </a:extLst>
          </p:cNvPr>
          <p:cNvSpPr>
            <a:spLocks noGrp="1"/>
          </p:cNvSpPr>
          <p:nvPr>
            <p:ph type="title"/>
          </p:nvPr>
        </p:nvSpPr>
        <p:spPr/>
        <p:txBody>
          <a:bodyPr/>
          <a:lstStyle/>
          <a:p>
            <a:r>
              <a:rPr lang="en-US" dirty="0"/>
              <a:t>Some Brazilian </a:t>
            </a:r>
            <a:r>
              <a:rPr lang="en-US" dirty="0" err="1"/>
              <a:t>Internationalisation</a:t>
            </a:r>
            <a:r>
              <a:rPr lang="en-US" dirty="0"/>
              <a:t> (HE) experiences within Global South</a:t>
            </a:r>
          </a:p>
        </p:txBody>
      </p:sp>
      <p:sp>
        <p:nvSpPr>
          <p:cNvPr id="3" name="Espaço Reservado para Conteúdo 2">
            <a:extLst>
              <a:ext uri="{FF2B5EF4-FFF2-40B4-BE49-F238E27FC236}">
                <a16:creationId xmlns:a16="http://schemas.microsoft.com/office/drawing/2014/main" id="{B3A6E7D4-4E5B-87A9-EE78-46B6E0124003}"/>
              </a:ext>
            </a:extLst>
          </p:cNvPr>
          <p:cNvSpPr>
            <a:spLocks noGrp="1"/>
          </p:cNvSpPr>
          <p:nvPr>
            <p:ph idx="1"/>
          </p:nvPr>
        </p:nvSpPr>
        <p:spPr>
          <a:xfrm>
            <a:off x="554636" y="1690688"/>
            <a:ext cx="10957810" cy="4635161"/>
          </a:xfrm>
        </p:spPr>
        <p:txBody>
          <a:bodyPr>
            <a:normAutofit fontScale="62500" lnSpcReduction="20000"/>
          </a:bodyPr>
          <a:lstStyle/>
          <a:p>
            <a:r>
              <a:rPr lang="pt-BR" dirty="0"/>
              <a:t>Mercosul Educacional (Argentina, Brasil, Paraguai, Uruguai e Venezuela);</a:t>
            </a:r>
          </a:p>
          <a:p>
            <a:r>
              <a:rPr lang="en-US" dirty="0"/>
              <a:t>BRICS Network University (BRICS NU) and the BRICS League of Universities (BRICS UL), which seek partnerships between HEIs of the member countries of The BRICS group (Brazil, Russia, India, China, South Africa and new partners).</a:t>
            </a:r>
            <a:endParaRPr lang="pt-BR" dirty="0"/>
          </a:p>
          <a:p>
            <a:r>
              <a:rPr lang="en-US" dirty="0" err="1"/>
              <a:t>Zicosur</a:t>
            </a:r>
            <a:r>
              <a:rPr lang="en-US" dirty="0"/>
              <a:t> Universitário - South American Central-West Integration (Argentina, Bolivia, Brazil, Chile, Paraguay, Peru and Uruguay</a:t>
            </a:r>
          </a:p>
          <a:p>
            <a:r>
              <a:rPr lang="en-US" dirty="0"/>
              <a:t>AUGM - The Montevideo Group of Universities Association (universities from Argentina, Bolivia, Brazil, Chile, Paraguay and Uruguay). </a:t>
            </a:r>
          </a:p>
          <a:p>
            <a:r>
              <a:rPr lang="en-US" dirty="0"/>
              <a:t>The Latin American Doctorate in Education (</a:t>
            </a:r>
            <a:r>
              <a:rPr lang="en-US" dirty="0" err="1"/>
              <a:t>Doutorado</a:t>
            </a:r>
            <a:r>
              <a:rPr lang="en-US" dirty="0"/>
              <a:t> Latino-Americano </a:t>
            </a:r>
            <a:r>
              <a:rPr lang="en-US" dirty="0" err="1"/>
              <a:t>em</a:t>
            </a:r>
            <a:r>
              <a:rPr lang="en-US" dirty="0"/>
              <a:t> </a:t>
            </a:r>
            <a:r>
              <a:rPr lang="en-US" dirty="0" err="1"/>
              <a:t>Educação</a:t>
            </a:r>
            <a:r>
              <a:rPr lang="en-US" dirty="0"/>
              <a:t>) - Federal University of Minas Gerais (UFMG)/IESALC-UNESCO</a:t>
            </a:r>
          </a:p>
          <a:p>
            <a:r>
              <a:rPr lang="en-US" dirty="0"/>
              <a:t>Student-Agreement Program (PEC-G) of the Brazilian Ministry of Foreign Affairs (MRE)</a:t>
            </a:r>
          </a:p>
          <a:p>
            <a:r>
              <a:rPr lang="en-US" dirty="0"/>
              <a:t>The Postgraduate Student-Agreement Program (PEC-PG)</a:t>
            </a:r>
          </a:p>
          <a:p>
            <a:r>
              <a:rPr lang="en-US" dirty="0"/>
              <a:t>UNILA - Federal University for Latin American Integration (2010); </a:t>
            </a:r>
          </a:p>
          <a:p>
            <a:r>
              <a:rPr lang="en-US" dirty="0"/>
              <a:t>UNILAB - University for International Integration of the Afro-Brazilian Lusophony; </a:t>
            </a:r>
          </a:p>
          <a:p>
            <a:r>
              <a:rPr lang="en-US" dirty="0"/>
              <a:t>PALOP (Portuguese-Speaking African Countries) and CPLP (Community of Portuguese-Speaking Countries); </a:t>
            </a:r>
          </a:p>
          <a:p>
            <a:r>
              <a:rPr lang="en-US" dirty="0"/>
              <a:t>PESA - Emergency Academic Solidarity Program (A Program for Welcoming Refugees from Crisis-Affected Countries).</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455027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44147" y="1243926"/>
            <a:ext cx="11136653" cy="1354217"/>
          </a:xfrm>
          <a:prstGeom prst="rect">
            <a:avLst/>
          </a:prstGeom>
        </p:spPr>
        <p:txBody>
          <a:bodyPr wrap="square" lIns="0" tIns="0" rIns="0" bIns="0" rtlCol="0" anchor="t">
            <a:spAutoFit/>
          </a:bodyPr>
          <a:lstStyle/>
          <a:p>
            <a:pPr algn="ctr"/>
            <a:r>
              <a:rPr lang="en-US" sz="4400" b="1" dirty="0">
                <a:solidFill>
                  <a:srgbClr val="252930"/>
                </a:solidFill>
                <a:latin typeface="+mj-lt"/>
                <a:ea typeface="Maven Pro Bold"/>
                <a:cs typeface="Maven Pro Bold"/>
                <a:sym typeface="Maven Pro Bold"/>
              </a:rPr>
              <a:t>UNESCO’s Global Convention: A Regulatory Regime for post-market </a:t>
            </a:r>
            <a:r>
              <a:rPr lang="en-US" sz="4400" b="1" dirty="0" err="1">
                <a:solidFill>
                  <a:srgbClr val="252930"/>
                </a:solidFill>
                <a:latin typeface="+mj-lt"/>
                <a:ea typeface="Maven Pro Bold"/>
                <a:cs typeface="Maven Pro Bold"/>
                <a:sym typeface="Maven Pro Bold"/>
              </a:rPr>
              <a:t>Internationalisation</a:t>
            </a:r>
            <a:r>
              <a:rPr lang="en-US" sz="4400" b="1" dirty="0">
                <a:solidFill>
                  <a:srgbClr val="252930"/>
                </a:solidFill>
                <a:latin typeface="+mj-lt"/>
                <a:ea typeface="Maven Pro Bold"/>
                <a:cs typeface="Maven Pro Bold"/>
                <a:sym typeface="Maven Pro Bold"/>
              </a:rPr>
              <a:t>?</a:t>
            </a:r>
          </a:p>
        </p:txBody>
      </p:sp>
      <p:sp>
        <p:nvSpPr>
          <p:cNvPr id="4" name="Freeform 4"/>
          <p:cNvSpPr/>
          <p:nvPr/>
        </p:nvSpPr>
        <p:spPr>
          <a:xfrm flipV="1">
            <a:off x="9531350" y="4197350"/>
            <a:ext cx="2743200" cy="2743200"/>
          </a:xfrm>
          <a:custGeom>
            <a:avLst/>
            <a:gdLst/>
            <a:ahLst/>
            <a:cxnLst/>
            <a:rect l="l" t="t" r="r" b="b"/>
            <a:pathLst>
              <a:path w="4114800" h="4114800">
                <a:moveTo>
                  <a:pt x="0" y="4114800"/>
                </a:moveTo>
                <a:lnTo>
                  <a:pt x="4114800" y="4114800"/>
                </a:lnTo>
                <a:lnTo>
                  <a:pt x="4114800" y="0"/>
                </a:lnTo>
                <a:lnTo>
                  <a:pt x="0" y="0"/>
                </a:lnTo>
                <a:lnTo>
                  <a:pt x="0" y="411480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5" name="Freeform 5"/>
          <p:cNvSpPr/>
          <p:nvPr/>
        </p:nvSpPr>
        <p:spPr>
          <a:xfrm>
            <a:off x="0" y="5359389"/>
            <a:ext cx="344147" cy="1371600"/>
          </a:xfrm>
          <a:custGeom>
            <a:avLst/>
            <a:gdLst/>
            <a:ahLst/>
            <a:cxnLst/>
            <a:rect l="l" t="t" r="r" b="b"/>
            <a:pathLst>
              <a:path w="516220" h="2057400">
                <a:moveTo>
                  <a:pt x="0" y="0"/>
                </a:moveTo>
                <a:lnTo>
                  <a:pt x="516220" y="0"/>
                </a:lnTo>
                <a:lnTo>
                  <a:pt x="516220" y="2057400"/>
                </a:lnTo>
                <a:lnTo>
                  <a:pt x="0" y="20574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7" name="Freeform 7"/>
          <p:cNvSpPr/>
          <p:nvPr/>
        </p:nvSpPr>
        <p:spPr>
          <a:xfrm>
            <a:off x="685800" y="6051539"/>
            <a:ext cx="1810878" cy="905439"/>
          </a:xfrm>
          <a:custGeom>
            <a:avLst/>
            <a:gdLst/>
            <a:ahLst/>
            <a:cxnLst/>
            <a:rect l="l" t="t" r="r" b="b"/>
            <a:pathLst>
              <a:path w="2716317" h="1358159">
                <a:moveTo>
                  <a:pt x="0" y="0"/>
                </a:moveTo>
                <a:lnTo>
                  <a:pt x="2716317" y="0"/>
                </a:lnTo>
                <a:lnTo>
                  <a:pt x="2716317" y="1358159"/>
                </a:lnTo>
                <a:lnTo>
                  <a:pt x="0" y="13581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8" name="TextBox 8"/>
          <p:cNvSpPr txBox="1"/>
          <p:nvPr/>
        </p:nvSpPr>
        <p:spPr>
          <a:xfrm>
            <a:off x="2288175" y="4139425"/>
            <a:ext cx="7243175" cy="328936"/>
          </a:xfrm>
          <a:prstGeom prst="rect">
            <a:avLst/>
          </a:prstGeom>
        </p:spPr>
        <p:txBody>
          <a:bodyPr lIns="0" tIns="0" rIns="0" bIns="0" rtlCol="0" anchor="t">
            <a:spAutoFit/>
          </a:bodyPr>
          <a:lstStyle/>
          <a:p>
            <a:pPr algn="ctr">
              <a:lnSpc>
                <a:spcPts val="2491"/>
              </a:lnSpc>
            </a:pPr>
            <a:r>
              <a:rPr lang="en-US" sz="2491" dirty="0">
                <a:solidFill>
                  <a:srgbClr val="252930"/>
                </a:solidFill>
                <a:ea typeface="Maven Pro"/>
                <a:cs typeface="Maven Pro"/>
                <a:sym typeface="Maven Pro"/>
              </a:rPr>
              <a:t>Yann Lebeau and Abass Isiaka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064058" y="469128"/>
            <a:ext cx="6063884" cy="498791"/>
          </a:xfrm>
          <a:prstGeom prst="rect">
            <a:avLst/>
          </a:prstGeom>
        </p:spPr>
        <p:txBody>
          <a:bodyPr lIns="0" tIns="0" rIns="0" bIns="0" rtlCol="0" anchor="t">
            <a:spAutoFit/>
          </a:bodyPr>
          <a:lstStyle/>
          <a:p>
            <a:pPr algn="ctr">
              <a:lnSpc>
                <a:spcPts val="4267"/>
              </a:lnSpc>
            </a:pPr>
            <a:r>
              <a:rPr lang="en-US" sz="2400" b="1" dirty="0">
                <a:solidFill>
                  <a:srgbClr val="252D37"/>
                </a:solidFill>
                <a:latin typeface="+mj-lt"/>
                <a:ea typeface="Maven Pro Bold"/>
                <a:cs typeface="Maven Pro Bold"/>
                <a:sym typeface="Maven Pro Bold"/>
              </a:rPr>
              <a:t>CONTEXT</a:t>
            </a:r>
          </a:p>
        </p:txBody>
      </p:sp>
      <p:sp>
        <p:nvSpPr>
          <p:cNvPr id="5" name="Freeform 5"/>
          <p:cNvSpPr/>
          <p:nvPr/>
        </p:nvSpPr>
        <p:spPr>
          <a:xfrm>
            <a:off x="0" y="5486400"/>
            <a:ext cx="344147" cy="1371600"/>
          </a:xfrm>
          <a:custGeom>
            <a:avLst/>
            <a:gdLst/>
            <a:ahLst/>
            <a:cxnLst/>
            <a:rect l="l" t="t" r="r" b="b"/>
            <a:pathLst>
              <a:path w="516220" h="2057400">
                <a:moveTo>
                  <a:pt x="0" y="0"/>
                </a:moveTo>
                <a:lnTo>
                  <a:pt x="516220" y="0"/>
                </a:lnTo>
                <a:lnTo>
                  <a:pt x="516220" y="2057400"/>
                </a:lnTo>
                <a:lnTo>
                  <a:pt x="0" y="20574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9" name="TextBox 8">
            <a:extLst>
              <a:ext uri="{FF2B5EF4-FFF2-40B4-BE49-F238E27FC236}">
                <a16:creationId xmlns:a16="http://schemas.microsoft.com/office/drawing/2014/main" id="{109803C8-3C20-3598-0729-A16BF8922FCC}"/>
              </a:ext>
            </a:extLst>
          </p:cNvPr>
          <p:cNvSpPr txBox="1"/>
          <p:nvPr/>
        </p:nvSpPr>
        <p:spPr>
          <a:xfrm>
            <a:off x="863600" y="1193800"/>
            <a:ext cx="11430000" cy="4658711"/>
          </a:xfrm>
          <a:prstGeom prst="rect">
            <a:avLst/>
          </a:prstGeom>
          <a:noFill/>
        </p:spPr>
        <p:txBody>
          <a:bodyPr wrap="square" lIns="60960" tIns="30480" rIns="60960" bIns="30480" anchor="t">
            <a:spAutoFit/>
          </a:bodyPr>
          <a:lstStyle/>
          <a:p>
            <a:pPr marL="228611" indent="-228611">
              <a:buFont typeface="Arial"/>
              <a:buChar char="•"/>
            </a:pPr>
            <a:r>
              <a:rPr lang="en-GB" sz="1867" dirty="0"/>
              <a:t>Global knowledge society in  need of  corrective institutional frame after years of aggressive (neo)liberalisation and commodification, competition and excellence (Zapp &amp; Ramirez 2019)</a:t>
            </a:r>
            <a:endParaRPr lang="en-US" sz="1867" dirty="0">
              <a:ea typeface="Calibri"/>
              <a:cs typeface="Calibri"/>
            </a:endParaRPr>
          </a:p>
          <a:p>
            <a:pPr marL="228611" indent="-228611">
              <a:buFont typeface="Arial"/>
              <a:buChar char="•"/>
            </a:pPr>
            <a:r>
              <a:rPr lang="en-GB" sz="1867" dirty="0"/>
              <a:t>Rising  national protectionism  and de- internationalisation (Tange &amp; Jaeger  2021)</a:t>
            </a:r>
            <a:endParaRPr lang="en-GB" sz="1867" dirty="0">
              <a:ea typeface="Calibri"/>
              <a:cs typeface="Calibri"/>
            </a:endParaRPr>
          </a:p>
          <a:p>
            <a:pPr marL="228611" indent="-228611">
              <a:buFont typeface="Arial"/>
              <a:buChar char="•"/>
            </a:pPr>
            <a:r>
              <a:rPr lang="en-GB" sz="1867" dirty="0"/>
              <a:t>Pressing  demands  and Increased agency  of global south countries to decolonise internationalisation  and  bring more equity in  global  regulations (</a:t>
            </a:r>
            <a:r>
              <a:rPr lang="en-GB" sz="1867" dirty="0" err="1"/>
              <a:t>Kapfudzaruwa</a:t>
            </a:r>
            <a:r>
              <a:rPr lang="en-GB" sz="1867" dirty="0"/>
              <a:t>  2024)</a:t>
            </a:r>
            <a:endParaRPr lang="en-GB" sz="1867" dirty="0">
              <a:ea typeface="Calibri"/>
              <a:cs typeface="Calibri"/>
            </a:endParaRPr>
          </a:p>
          <a:p>
            <a:pPr marL="228611" indent="-228611">
              <a:buFont typeface="Arial"/>
              <a:buChar char="•"/>
            </a:pPr>
            <a:r>
              <a:rPr lang="en-GB" sz="1867" dirty="0"/>
              <a:t>Forced mobility  and forced internationalisation on the rise (Ergin et al.  2019).</a:t>
            </a:r>
            <a:endParaRPr lang="en-GB" sz="1867" dirty="0">
              <a:ea typeface="Calibri"/>
              <a:cs typeface="Calibri"/>
            </a:endParaRPr>
          </a:p>
          <a:p>
            <a:endParaRPr lang="en-GB" sz="1867" dirty="0">
              <a:ea typeface="Calibri"/>
              <a:cs typeface="Calibri"/>
            </a:endParaRPr>
          </a:p>
          <a:p>
            <a:pPr marL="228611" indent="-228611">
              <a:buFont typeface="Arial"/>
              <a:buChar char="•"/>
            </a:pPr>
            <a:r>
              <a:rPr lang="en-GB" sz="1867" dirty="0">
                <a:ea typeface="Times New Roman" panose="02020603050405020304" pitchFamily="18" charset="0"/>
                <a:cs typeface="Open Sans"/>
              </a:rPr>
              <a:t>UNESCO Global Convention Concerning the Recognition of Higher Education Qualifications (hereafter GC) adopted in 2019 as the first legally binding instrument deployed to regulate  global HE)  (UNESCO 2019) </a:t>
            </a:r>
          </a:p>
          <a:p>
            <a:pPr marL="190510" indent="-190510">
              <a:buFont typeface="Arial" panose="020B0604020202020204" pitchFamily="34" charset="0"/>
              <a:buChar char="•"/>
            </a:pPr>
            <a:endParaRPr lang="en-GB" sz="1867" dirty="0">
              <a:ea typeface="Times New Roman" panose="02020603050405020304" pitchFamily="18" charset="0"/>
              <a:cs typeface="Open Sans" panose="020B0606030504020204" pitchFamily="34" charset="0"/>
            </a:endParaRPr>
          </a:p>
          <a:p>
            <a:pPr marL="495325" lvl="1" indent="-190510">
              <a:buFont typeface="Courier New" panose="020B0604020202020204" pitchFamily="34" charset="0"/>
              <a:buChar char="o"/>
            </a:pPr>
            <a:r>
              <a:rPr lang="en-GB" sz="1867" dirty="0">
                <a:ea typeface="Times New Roman" panose="02020603050405020304" pitchFamily="18" charset="0"/>
                <a:cs typeface="Open Sans"/>
              </a:rPr>
              <a:t>Builds on and expands the remit of existing UNESCO-supported regional recognition conventions (</a:t>
            </a:r>
            <a:r>
              <a:rPr lang="en-GB" sz="1867" dirty="0" err="1">
                <a:ea typeface="Times New Roman" panose="02020603050405020304" pitchFamily="18" charset="0"/>
                <a:cs typeface="Open Sans"/>
              </a:rPr>
              <a:t>e.g</a:t>
            </a:r>
            <a:r>
              <a:rPr lang="en-GB" sz="1867" dirty="0">
                <a:ea typeface="Times New Roman" panose="02020603050405020304" pitchFamily="18" charset="0"/>
                <a:cs typeface="Open Sans"/>
              </a:rPr>
              <a:t> Lisbon, Addis, Tokyo) to establish a framework for the fair, transparent, and non-discriminatory recognition of higher education credentials. </a:t>
            </a:r>
          </a:p>
          <a:p>
            <a:pPr marL="495325" lvl="1" indent="-190510">
              <a:buFont typeface="Courier New" panose="020B0604020202020204" pitchFamily="34" charset="0"/>
              <a:buChar char="o"/>
            </a:pPr>
            <a:r>
              <a:rPr lang="en-GB" sz="1867" dirty="0">
                <a:ea typeface="Times New Roman" panose="02020603050405020304" pitchFamily="18" charset="0"/>
                <a:cs typeface="Open Sans"/>
              </a:rPr>
              <a:t>Has the potential to challenge State and institutional prerogatives over study mobility while resolutely aligning UNESCO’s HE agenda with growing demands for sustainable approaches, including renewed attention to forced internationalisation (Article  VII).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997200" y="725033"/>
            <a:ext cx="5689600" cy="498791"/>
          </a:xfrm>
          <a:prstGeom prst="rect">
            <a:avLst/>
          </a:prstGeom>
        </p:spPr>
        <p:txBody>
          <a:bodyPr wrap="square" lIns="0" tIns="0" rIns="0" bIns="0" rtlCol="0" anchor="t">
            <a:spAutoFit/>
          </a:bodyPr>
          <a:lstStyle/>
          <a:p>
            <a:pPr algn="ctr">
              <a:lnSpc>
                <a:spcPts val="4267"/>
              </a:lnSpc>
            </a:pPr>
            <a:r>
              <a:rPr lang="en-US" sz="2400" b="1" dirty="0">
                <a:solidFill>
                  <a:srgbClr val="252930"/>
                </a:solidFill>
                <a:latin typeface="+mj-lt"/>
                <a:ea typeface="Maven Pro Bold"/>
                <a:cs typeface="Maven Pro Bold"/>
                <a:sym typeface="Maven Pro Bold"/>
              </a:rPr>
              <a:t>QUESTIONS</a:t>
            </a:r>
          </a:p>
        </p:txBody>
      </p:sp>
      <p:sp>
        <p:nvSpPr>
          <p:cNvPr id="3" name="TextBox 3"/>
          <p:cNvSpPr txBox="1"/>
          <p:nvPr/>
        </p:nvSpPr>
        <p:spPr>
          <a:xfrm>
            <a:off x="1727200" y="1751595"/>
            <a:ext cx="8759753" cy="758477"/>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lIns="0" tIns="0" rIns="0" bIns="0" rtlCol="0" anchor="t">
            <a:spAutoFit/>
          </a:bodyPr>
          <a:lstStyle/>
          <a:p>
            <a:pPr marL="230305" lvl="1" algn="ctr">
              <a:lnSpc>
                <a:spcPts val="2987"/>
              </a:lnSpc>
            </a:pPr>
            <a:r>
              <a:rPr lang="en-US" sz="2400" b="1" dirty="0">
                <a:ea typeface="Canva Sans Bold"/>
                <a:cs typeface="Calibri"/>
                <a:sym typeface="Canva Sans Bold"/>
              </a:rPr>
              <a:t>Who  needs  further  regulation  of Global HE? </a:t>
            </a:r>
            <a:endParaRPr lang="en-US" sz="2400" b="1" dirty="0">
              <a:ea typeface="Canva Sans Bold"/>
              <a:cs typeface="Calibri"/>
            </a:endParaRPr>
          </a:p>
          <a:p>
            <a:pPr marL="230305" lvl="1" algn="ctr">
              <a:lnSpc>
                <a:spcPts val="2987"/>
              </a:lnSpc>
            </a:pPr>
            <a:r>
              <a:rPr lang="en-GB" sz="2400" b="1" dirty="0">
                <a:ea typeface="Yu Gothic Light"/>
                <a:cs typeface="Open Sans"/>
              </a:rPr>
              <a:t>Who owns the UNESCO’s GC  agenda?</a:t>
            </a:r>
            <a:endParaRPr lang="en-US" sz="2400" b="1" dirty="0">
              <a:ea typeface="Calibri"/>
              <a:cs typeface="Calibri"/>
            </a:endParaRPr>
          </a:p>
        </p:txBody>
      </p:sp>
      <p:sp>
        <p:nvSpPr>
          <p:cNvPr id="4" name="TextBox 4"/>
          <p:cNvSpPr txBox="1"/>
          <p:nvPr/>
        </p:nvSpPr>
        <p:spPr>
          <a:xfrm>
            <a:off x="1066800" y="3420099"/>
            <a:ext cx="10414000" cy="2339487"/>
          </a:xfrm>
          <a:prstGeom prst="rect">
            <a:avLst/>
          </a:prstGeom>
        </p:spPr>
        <p:txBody>
          <a:bodyPr wrap="square" lIns="0" tIns="0" rIns="0" bIns="0" rtlCol="0" anchor="t">
            <a:spAutoFit/>
          </a:bodyPr>
          <a:lstStyle/>
          <a:p>
            <a:pPr marL="190510" indent="-190510">
              <a:buFont typeface="Arial" panose="020B0604020202020204" pitchFamily="34" charset="0"/>
              <a:buChar char="•"/>
            </a:pPr>
            <a:r>
              <a:rPr lang="en-US" sz="1867" dirty="0">
                <a:latin typeface="Calibri" panose="020F0502020204030204" pitchFamily="34" charset="0"/>
                <a:ea typeface="Calibri" panose="020F0502020204030204" pitchFamily="34" charset="0"/>
                <a:cs typeface="Calibri" panose="020F0502020204030204" pitchFamily="34" charset="0"/>
              </a:rPr>
              <a:t>Through Network Ethnography and  </a:t>
            </a:r>
            <a:r>
              <a:rPr lang="en-US" sz="1867" dirty="0" err="1">
                <a:latin typeface="Calibri" panose="020F0502020204030204" pitchFamily="34" charset="0"/>
                <a:ea typeface="Calibri" panose="020F0502020204030204" pitchFamily="34" charset="0"/>
                <a:cs typeface="Calibri" panose="020F0502020204030204" pitchFamily="34" charset="0"/>
              </a:rPr>
              <a:t>conceptualisation</a:t>
            </a:r>
            <a:r>
              <a:rPr lang="en-US" sz="1867" dirty="0">
                <a:latin typeface="Calibri" panose="020F0502020204030204" pitchFamily="34" charset="0"/>
                <a:ea typeface="Calibri" panose="020F0502020204030204" pitchFamily="34" charset="0"/>
                <a:cs typeface="Calibri" panose="020F0502020204030204" pitchFamily="34" charset="0"/>
              </a:rPr>
              <a:t> of  the  GC as discursive  space, our project analyses the conditions of emergence and  implementation of the Global  Convention and its place within current discourses and initiatives for the regulation of international study mobility. </a:t>
            </a:r>
          </a:p>
          <a:p>
            <a:pPr marL="190510" indent="-190510">
              <a:buFont typeface="Arial" panose="020B0604020202020204" pitchFamily="34" charset="0"/>
              <a:buChar char="•"/>
            </a:pPr>
            <a:endParaRPr lang="en-US" sz="1867" dirty="0">
              <a:latin typeface="Calibri" panose="020F0502020204030204" pitchFamily="34" charset="0"/>
              <a:ea typeface="Calibri" panose="020F0502020204030204" pitchFamily="34" charset="0"/>
              <a:cs typeface="Calibri" panose="020F0502020204030204" pitchFamily="34" charset="0"/>
            </a:endParaRPr>
          </a:p>
          <a:p>
            <a:pPr marL="190510" indent="-190510">
              <a:buFont typeface="Arial" panose="020B0604020202020204" pitchFamily="34" charset="0"/>
              <a:buChar char="•"/>
            </a:pPr>
            <a:r>
              <a:rPr lang="en-US" sz="1867" dirty="0">
                <a:latin typeface="Calibri" panose="020F0502020204030204" pitchFamily="34" charset="0"/>
                <a:ea typeface="Calibri" panose="020F0502020204030204" pitchFamily="34" charset="0"/>
                <a:cs typeface="Calibri" panose="020F0502020204030204" pitchFamily="34" charset="0"/>
              </a:rPr>
              <a:t>It also considers the significance of Article VII  of the Convention  (related to undocumented refugees)  and of the concomitant piloting of the  UNESCO Qualification Passport (UQP) for refugees and vulnerable migrants.</a:t>
            </a:r>
          </a:p>
          <a:p>
            <a:endParaRPr lang="en-US" sz="2133" dirty="0"/>
          </a:p>
        </p:txBody>
      </p:sp>
      <p:sp>
        <p:nvSpPr>
          <p:cNvPr id="5" name="Freeform 5"/>
          <p:cNvSpPr/>
          <p:nvPr/>
        </p:nvSpPr>
        <p:spPr>
          <a:xfrm>
            <a:off x="0" y="5486400"/>
            <a:ext cx="344147" cy="1371600"/>
          </a:xfrm>
          <a:custGeom>
            <a:avLst/>
            <a:gdLst/>
            <a:ahLst/>
            <a:cxnLst/>
            <a:rect l="l" t="t" r="r" b="b"/>
            <a:pathLst>
              <a:path w="516220" h="2057400">
                <a:moveTo>
                  <a:pt x="0" y="0"/>
                </a:moveTo>
                <a:lnTo>
                  <a:pt x="516220" y="0"/>
                </a:lnTo>
                <a:lnTo>
                  <a:pt x="516220"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6" name="Freeform 6"/>
          <p:cNvSpPr/>
          <p:nvPr/>
        </p:nvSpPr>
        <p:spPr>
          <a:xfrm>
            <a:off x="685800" y="6051539"/>
            <a:ext cx="1810878" cy="905439"/>
          </a:xfrm>
          <a:custGeom>
            <a:avLst/>
            <a:gdLst/>
            <a:ahLst/>
            <a:cxnLst/>
            <a:rect l="l" t="t" r="r" b="b"/>
            <a:pathLst>
              <a:path w="2716317" h="1358159">
                <a:moveTo>
                  <a:pt x="0" y="0"/>
                </a:moveTo>
                <a:lnTo>
                  <a:pt x="2716317" y="0"/>
                </a:lnTo>
                <a:lnTo>
                  <a:pt x="2716317" y="1358159"/>
                </a:lnTo>
                <a:lnTo>
                  <a:pt x="0" y="13581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7" name="Freeform 7"/>
          <p:cNvSpPr/>
          <p:nvPr/>
        </p:nvSpPr>
        <p:spPr>
          <a:xfrm>
            <a:off x="9569450" y="-82550"/>
            <a:ext cx="2743200" cy="27432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76081" y="298575"/>
            <a:ext cx="9947839" cy="498791"/>
          </a:xfrm>
          <a:prstGeom prst="rect">
            <a:avLst/>
          </a:prstGeom>
        </p:spPr>
        <p:txBody>
          <a:bodyPr wrap="square" lIns="0" tIns="0" rIns="0" bIns="0" rtlCol="0" anchor="t">
            <a:spAutoFit/>
          </a:bodyPr>
          <a:lstStyle/>
          <a:p>
            <a:pPr algn="ctr">
              <a:lnSpc>
                <a:spcPts val="4267"/>
              </a:lnSpc>
            </a:pPr>
            <a:r>
              <a:rPr lang="en-US" sz="2400" b="1" dirty="0">
                <a:solidFill>
                  <a:srgbClr val="252D37"/>
                </a:solidFill>
                <a:latin typeface="+mj-lt"/>
                <a:ea typeface="Maven Pro Bold"/>
                <a:cs typeface="Maven Pro Bold"/>
                <a:sym typeface="Maven Pro Bold"/>
              </a:rPr>
              <a:t>GLOBAL CONVENTION AS DISCURSIVE SPACE </a:t>
            </a:r>
          </a:p>
        </p:txBody>
      </p:sp>
      <p:sp>
        <p:nvSpPr>
          <p:cNvPr id="6" name="Freeform 6"/>
          <p:cNvSpPr/>
          <p:nvPr/>
        </p:nvSpPr>
        <p:spPr>
          <a:xfrm>
            <a:off x="11849100" y="5486400"/>
            <a:ext cx="344147" cy="1371600"/>
          </a:xfrm>
          <a:custGeom>
            <a:avLst/>
            <a:gdLst/>
            <a:ahLst/>
            <a:cxnLst/>
            <a:rect l="l" t="t" r="r" b="b"/>
            <a:pathLst>
              <a:path w="516220" h="2057400">
                <a:moveTo>
                  <a:pt x="0" y="0"/>
                </a:moveTo>
                <a:lnTo>
                  <a:pt x="516220" y="0"/>
                </a:lnTo>
                <a:lnTo>
                  <a:pt x="516220" y="2057400"/>
                </a:lnTo>
                <a:lnTo>
                  <a:pt x="0" y="20574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graphicFrame>
        <p:nvGraphicFramePr>
          <p:cNvPr id="8" name="Diagram 7">
            <a:extLst>
              <a:ext uri="{FF2B5EF4-FFF2-40B4-BE49-F238E27FC236}">
                <a16:creationId xmlns:a16="http://schemas.microsoft.com/office/drawing/2014/main" id="{34521D82-3677-65CC-C96B-561D057E52F1}"/>
              </a:ext>
            </a:extLst>
          </p:cNvPr>
          <p:cNvGraphicFramePr/>
          <p:nvPr>
            <p:extLst>
              <p:ext uri="{D42A27DB-BD31-4B8C-83A1-F6EECF244321}">
                <p14:modId xmlns:p14="http://schemas.microsoft.com/office/powerpoint/2010/main" val="21848575"/>
              </p:ext>
            </p:extLst>
          </p:nvPr>
        </p:nvGraphicFramePr>
        <p:xfrm>
          <a:off x="457200" y="1402766"/>
          <a:ext cx="11391900" cy="51566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A15EE-BA05-5151-CA67-410CFA20E9C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2246F32-970D-AE83-6CF9-501AA501095C}"/>
              </a:ext>
            </a:extLst>
          </p:cNvPr>
          <p:cNvSpPr txBox="1"/>
          <p:nvPr/>
        </p:nvSpPr>
        <p:spPr>
          <a:xfrm>
            <a:off x="576081" y="635633"/>
            <a:ext cx="9947839" cy="498791"/>
          </a:xfrm>
          <a:prstGeom prst="rect">
            <a:avLst/>
          </a:prstGeom>
        </p:spPr>
        <p:txBody>
          <a:bodyPr wrap="square" lIns="0" tIns="0" rIns="0" bIns="0" rtlCol="0" anchor="t">
            <a:spAutoFit/>
          </a:bodyPr>
          <a:lstStyle/>
          <a:p>
            <a:pPr algn="ctr">
              <a:lnSpc>
                <a:spcPts val="4267"/>
              </a:lnSpc>
            </a:pPr>
            <a:r>
              <a:rPr lang="en-US" sz="2400" b="1" dirty="0">
                <a:solidFill>
                  <a:srgbClr val="252D37"/>
                </a:solidFill>
                <a:latin typeface="+mj-lt"/>
                <a:ea typeface="Maven Pro Bold"/>
                <a:cs typeface="Maven Pro Bold"/>
                <a:sym typeface="Maven Pro Bold"/>
              </a:rPr>
              <a:t>DISCUSSION/PROVOCATIONS</a:t>
            </a:r>
          </a:p>
        </p:txBody>
      </p:sp>
      <p:sp>
        <p:nvSpPr>
          <p:cNvPr id="6" name="Freeform 6">
            <a:extLst>
              <a:ext uri="{FF2B5EF4-FFF2-40B4-BE49-F238E27FC236}">
                <a16:creationId xmlns:a16="http://schemas.microsoft.com/office/drawing/2014/main" id="{A33967EE-944A-F411-620B-C4181AEA902C}"/>
              </a:ext>
            </a:extLst>
          </p:cNvPr>
          <p:cNvSpPr/>
          <p:nvPr/>
        </p:nvSpPr>
        <p:spPr>
          <a:xfrm>
            <a:off x="11849100" y="5486400"/>
            <a:ext cx="344147" cy="1371600"/>
          </a:xfrm>
          <a:custGeom>
            <a:avLst/>
            <a:gdLst/>
            <a:ahLst/>
            <a:cxnLst/>
            <a:rect l="l" t="t" r="r" b="b"/>
            <a:pathLst>
              <a:path w="516220" h="2057400">
                <a:moveTo>
                  <a:pt x="0" y="0"/>
                </a:moveTo>
                <a:lnTo>
                  <a:pt x="516220" y="0"/>
                </a:lnTo>
                <a:lnTo>
                  <a:pt x="516220" y="2057400"/>
                </a:lnTo>
                <a:lnTo>
                  <a:pt x="0" y="20574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7" name="Freeform 7">
            <a:extLst>
              <a:ext uri="{FF2B5EF4-FFF2-40B4-BE49-F238E27FC236}">
                <a16:creationId xmlns:a16="http://schemas.microsoft.com/office/drawing/2014/main" id="{5E6E42A2-3DFA-2ACD-6C98-9D1CF2F6E368}"/>
              </a:ext>
            </a:extLst>
          </p:cNvPr>
          <p:cNvSpPr/>
          <p:nvPr/>
        </p:nvSpPr>
        <p:spPr>
          <a:xfrm>
            <a:off x="9695322" y="6051539"/>
            <a:ext cx="1810878" cy="905439"/>
          </a:xfrm>
          <a:custGeom>
            <a:avLst/>
            <a:gdLst/>
            <a:ahLst/>
            <a:cxnLst/>
            <a:rect l="l" t="t" r="r" b="b"/>
            <a:pathLst>
              <a:path w="2716317" h="1358159">
                <a:moveTo>
                  <a:pt x="0" y="0"/>
                </a:moveTo>
                <a:lnTo>
                  <a:pt x="2716317" y="0"/>
                </a:lnTo>
                <a:lnTo>
                  <a:pt x="2716317" y="1358159"/>
                </a:lnTo>
                <a:lnTo>
                  <a:pt x="0" y="135815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graphicFrame>
        <p:nvGraphicFramePr>
          <p:cNvPr id="8" name="Diagram 7">
            <a:extLst>
              <a:ext uri="{FF2B5EF4-FFF2-40B4-BE49-F238E27FC236}">
                <a16:creationId xmlns:a16="http://schemas.microsoft.com/office/drawing/2014/main" id="{E8182337-617B-DDD8-F563-AFE369A73AD0}"/>
              </a:ext>
            </a:extLst>
          </p:cNvPr>
          <p:cNvGraphicFramePr/>
          <p:nvPr/>
        </p:nvGraphicFramePr>
        <p:xfrm>
          <a:off x="576081" y="2280784"/>
          <a:ext cx="10549119" cy="279195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53111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4C1BE-8D5F-828A-DA80-6E5C4C0D70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31A6F3-3233-CBF9-52B7-1EA42E3AF3C3}"/>
              </a:ext>
            </a:extLst>
          </p:cNvPr>
          <p:cNvSpPr>
            <a:spLocks noGrp="1"/>
          </p:cNvSpPr>
          <p:nvPr>
            <p:ph type="title"/>
          </p:nvPr>
        </p:nvSpPr>
        <p:spPr>
          <a:xfrm>
            <a:off x="838200" y="921179"/>
            <a:ext cx="10515600" cy="1325563"/>
          </a:xfrm>
        </p:spPr>
        <p:txBody>
          <a:bodyPr>
            <a:normAutofit fontScale="90000"/>
          </a:bodyPr>
          <a:lstStyle/>
          <a:p>
            <a:pPr algn="ctr">
              <a:spcBef>
                <a:spcPts val="0"/>
              </a:spcBef>
              <a:spcAft>
                <a:spcPts val="1200"/>
              </a:spcAft>
            </a:pPr>
            <a:r>
              <a:rPr lang="en-GB" dirty="0"/>
              <a:t>Nation states and trends towards de-internationalisation</a:t>
            </a:r>
            <a:br>
              <a:rPr lang="en-GB" dirty="0"/>
            </a:br>
            <a:br>
              <a:rPr lang="en-GB" dirty="0"/>
            </a:br>
            <a:r>
              <a:rPr lang="en-GB" sz="2800" dirty="0"/>
              <a:t>Hanne Tange  and Kirsten Jaeger, at Aalborg University, Denmark </a:t>
            </a:r>
            <a:br>
              <a:rPr lang="en-GB" sz="2800" dirty="0"/>
            </a:br>
            <a:endParaRPr lang="en-US" sz="2800" dirty="0"/>
          </a:p>
        </p:txBody>
      </p:sp>
      <p:sp>
        <p:nvSpPr>
          <p:cNvPr id="3" name="Content Placeholder 2">
            <a:extLst>
              <a:ext uri="{FF2B5EF4-FFF2-40B4-BE49-F238E27FC236}">
                <a16:creationId xmlns:a16="http://schemas.microsoft.com/office/drawing/2014/main" id="{501659E3-4A3F-0E46-2486-A3CCEAA7F9A2}"/>
              </a:ext>
            </a:extLst>
          </p:cNvPr>
          <p:cNvSpPr>
            <a:spLocks noGrp="1"/>
          </p:cNvSpPr>
          <p:nvPr>
            <p:ph idx="1"/>
          </p:nvPr>
        </p:nvSpPr>
        <p:spPr/>
        <p:txBody>
          <a:bodyPr/>
          <a:lstStyle/>
          <a:p>
            <a:pPr marL="0" indent="0">
              <a:buNone/>
            </a:pPr>
            <a:endParaRPr lang="en-GB" dirty="0"/>
          </a:p>
          <a:p>
            <a:endParaRPr lang="en-US" dirty="0"/>
          </a:p>
        </p:txBody>
      </p:sp>
    </p:spTree>
    <p:extLst>
      <p:ext uri="{BB962C8B-B14F-4D97-AF65-F5344CB8AC3E}">
        <p14:creationId xmlns:p14="http://schemas.microsoft.com/office/powerpoint/2010/main" val="4131558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F3045-77D2-D299-CFD1-25C1FB423B57}"/>
              </a:ext>
            </a:extLst>
          </p:cNvPr>
          <p:cNvSpPr>
            <a:spLocks noGrp="1"/>
          </p:cNvSpPr>
          <p:nvPr>
            <p:ph type="title"/>
          </p:nvPr>
        </p:nvSpPr>
        <p:spPr>
          <a:xfrm>
            <a:off x="838200" y="114168"/>
            <a:ext cx="10515600" cy="1325563"/>
          </a:xfrm>
        </p:spPr>
        <p:txBody>
          <a:bodyPr>
            <a:normAutofit/>
          </a:bodyPr>
          <a:lstStyle/>
          <a:p>
            <a:r>
              <a:rPr lang="en-GB" sz="3600" dirty="0"/>
              <a:t>The Panel perspectives</a:t>
            </a:r>
            <a:endParaRPr lang="en-US" sz="3600" dirty="0"/>
          </a:p>
        </p:txBody>
      </p:sp>
      <p:sp>
        <p:nvSpPr>
          <p:cNvPr id="3" name="Content Placeholder 2">
            <a:extLst>
              <a:ext uri="{FF2B5EF4-FFF2-40B4-BE49-F238E27FC236}">
                <a16:creationId xmlns:a16="http://schemas.microsoft.com/office/drawing/2014/main" id="{7D6D74C4-D6BA-710C-9449-35A2FEB5FD10}"/>
              </a:ext>
            </a:extLst>
          </p:cNvPr>
          <p:cNvSpPr>
            <a:spLocks noGrp="1"/>
          </p:cNvSpPr>
          <p:nvPr>
            <p:ph idx="1"/>
          </p:nvPr>
        </p:nvSpPr>
        <p:spPr>
          <a:xfrm>
            <a:off x="360727" y="1157682"/>
            <a:ext cx="11283192" cy="4633388"/>
          </a:xfrm>
        </p:spPr>
        <p:txBody>
          <a:bodyPr vert="horz" lIns="91440" tIns="45720" rIns="91440" bIns="45720" rtlCol="0" anchor="t">
            <a:noAutofit/>
          </a:bodyPr>
          <a:lstStyle/>
          <a:p>
            <a:pPr marL="0" indent="0">
              <a:lnSpc>
                <a:spcPct val="120000"/>
              </a:lnSpc>
              <a:buNone/>
            </a:pPr>
            <a:r>
              <a:rPr lang="en-GB" sz="2000" dirty="0"/>
              <a:t>Our focus</a:t>
            </a:r>
          </a:p>
          <a:p>
            <a:pPr>
              <a:lnSpc>
                <a:spcPct val="120000"/>
              </a:lnSpc>
            </a:pPr>
            <a:r>
              <a:rPr lang="en-GB" sz="2000" dirty="0" err="1"/>
              <a:t>Polycrises</a:t>
            </a:r>
            <a:r>
              <a:rPr lang="en-GB" sz="2000" dirty="0"/>
              <a:t> and the national/international interface.</a:t>
            </a:r>
            <a:endParaRPr lang="en-GB" sz="2000" dirty="0">
              <a:highlight>
                <a:srgbClr val="FFFF00"/>
              </a:highlight>
            </a:endParaRPr>
          </a:p>
          <a:p>
            <a:pPr>
              <a:lnSpc>
                <a:spcPct val="120000"/>
              </a:lnSpc>
            </a:pPr>
            <a:r>
              <a:rPr lang="en-GB" sz="2000" dirty="0"/>
              <a:t>Emerging  and re-emerging trends in  de-internationalisation, forced internationalisation, welfare nationalism, sustainable and inclusive internationalisation. </a:t>
            </a:r>
          </a:p>
          <a:p>
            <a:pPr>
              <a:lnSpc>
                <a:spcPct val="120000"/>
              </a:lnSpc>
            </a:pPr>
            <a:r>
              <a:rPr lang="en-GB" sz="2000" dirty="0"/>
              <a:t>Towards a post-neoliberal global HE landscape?</a:t>
            </a:r>
          </a:p>
          <a:p>
            <a:pPr marL="0" indent="0">
              <a:lnSpc>
                <a:spcPct val="120000"/>
              </a:lnSpc>
              <a:buNone/>
            </a:pPr>
            <a:r>
              <a:rPr lang="en-GB" sz="2000" dirty="0"/>
              <a:t>Our approaches </a:t>
            </a:r>
          </a:p>
          <a:p>
            <a:pPr>
              <a:lnSpc>
                <a:spcPct val="120000"/>
              </a:lnSpc>
            </a:pPr>
            <a:r>
              <a:rPr lang="en-GB" sz="2000" dirty="0"/>
              <a:t>A historical perspective on the tensions between massification  and  internationalisation in HE</a:t>
            </a:r>
          </a:p>
          <a:p>
            <a:pPr>
              <a:lnSpc>
                <a:spcPct val="120000"/>
              </a:lnSpc>
            </a:pPr>
            <a:r>
              <a:rPr lang="en-GB" sz="2000" dirty="0"/>
              <a:t>A </a:t>
            </a:r>
            <a:r>
              <a:rPr lang="en-GB" sz="2000" dirty="0" err="1"/>
              <a:t>multiscalar</a:t>
            </a:r>
            <a:r>
              <a:rPr lang="en-GB" sz="2000" dirty="0"/>
              <a:t> approach of  internationalisation and its regulation (institutions, states, regional actors and global agencies). </a:t>
            </a:r>
          </a:p>
          <a:p>
            <a:pPr>
              <a:lnSpc>
                <a:spcPct val="120000"/>
              </a:lnSpc>
            </a:pPr>
            <a:r>
              <a:rPr lang="en-GB" sz="2000" dirty="0"/>
              <a:t>A  pluriversal perspective on the global HE field and related discourses and initiatives. </a:t>
            </a:r>
            <a:endParaRPr lang="en-US" sz="2000" dirty="0"/>
          </a:p>
        </p:txBody>
      </p:sp>
    </p:spTree>
    <p:extLst>
      <p:ext uri="{BB962C8B-B14F-4D97-AF65-F5344CB8AC3E}">
        <p14:creationId xmlns:p14="http://schemas.microsoft.com/office/powerpoint/2010/main" val="33968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951640-3CE9-6573-08E1-31DDF63E3F99}"/>
              </a:ext>
            </a:extLst>
          </p:cNvPr>
          <p:cNvSpPr>
            <a:spLocks noGrp="1"/>
          </p:cNvSpPr>
          <p:nvPr>
            <p:ph type="title"/>
          </p:nvPr>
        </p:nvSpPr>
        <p:spPr/>
        <p:txBody>
          <a:bodyPr/>
          <a:lstStyle/>
          <a:p>
            <a:r>
              <a:rPr lang="en-US" dirty="0"/>
              <a:t>The utopian moment(s) of international student mobility</a:t>
            </a:r>
            <a:endParaRPr lang="da-DK" dirty="0"/>
          </a:p>
        </p:txBody>
      </p:sp>
      <p:sp>
        <p:nvSpPr>
          <p:cNvPr id="5" name="Content Placeholder 4">
            <a:extLst>
              <a:ext uri="{FF2B5EF4-FFF2-40B4-BE49-F238E27FC236}">
                <a16:creationId xmlns:a16="http://schemas.microsoft.com/office/drawing/2014/main" id="{C0627321-5C0C-7095-CD5C-96A735E64266}"/>
              </a:ext>
            </a:extLst>
          </p:cNvPr>
          <p:cNvSpPr>
            <a:spLocks noGrp="1"/>
          </p:cNvSpPr>
          <p:nvPr>
            <p:ph idx="1"/>
          </p:nvPr>
        </p:nvSpPr>
        <p:spPr/>
        <p:txBody>
          <a:bodyPr>
            <a:normAutofit lnSpcReduction="10000"/>
          </a:bodyPr>
          <a:lstStyle/>
          <a:p>
            <a:r>
              <a:rPr lang="en-US" sz="1800" kern="100" dirty="0">
                <a:effectLst/>
                <a:latin typeface="Aptos" panose="020B0004020202020204" pitchFamily="34" charset="0"/>
                <a:ea typeface="Aptos" panose="020B0004020202020204" pitchFamily="34" charset="0"/>
                <a:cs typeface="Times New Roman" panose="02020603050405020304" pitchFamily="18" charset="0"/>
              </a:rPr>
              <a:t>“The curiously utopian moment bracketed by the end of World War II and the onset of the Cold War” (Sluga 2010) fostered the establishment of international organizations promoting international student mobility for the sake of tolerance and peace, based on notions of </a:t>
            </a:r>
          </a:p>
          <a:p>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r>
              <a:rPr lang="en-US" sz="1800" b="1" kern="100" dirty="0">
                <a:effectLst/>
                <a:latin typeface="Aptos" panose="020B0004020202020204" pitchFamily="34" charset="0"/>
                <a:ea typeface="Aptos" panose="020B0004020202020204" pitchFamily="34" charset="0"/>
                <a:cs typeface="Times New Roman" panose="02020603050405020304" pitchFamily="18" charset="0"/>
              </a:rPr>
              <a:t>Cosmopolitan internationalism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(UNESCO: World citizenship)</a:t>
            </a:r>
          </a:p>
          <a:p>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Scientific progress through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sharing:</a:t>
            </a:r>
          </a:p>
          <a:p>
            <a:pPr lvl="1"/>
            <a:r>
              <a:rPr lang="en-US" sz="1400" kern="100" dirty="0">
                <a:latin typeface="Aptos" panose="020B0004020202020204" pitchFamily="34" charset="0"/>
                <a:ea typeface="Aptos" panose="020B0004020202020204" pitchFamily="34" charset="0"/>
                <a:cs typeface="Times New Roman" panose="02020603050405020304" pitchFamily="18" charset="0"/>
              </a:rPr>
              <a:t>“The Intellectual resources of members” should be  “freely available to European youth” (</a:t>
            </a:r>
            <a:r>
              <a:rPr lang="en-US" sz="1400" kern="100" dirty="0" err="1">
                <a:latin typeface="Aptos" panose="020B0004020202020204" pitchFamily="34" charset="0"/>
                <a:ea typeface="Aptos" panose="020B0004020202020204" pitchFamily="34" charset="0"/>
                <a:cs typeface="Times New Roman" panose="02020603050405020304" pitchFamily="18" charset="0"/>
              </a:rPr>
              <a:t>CoE</a:t>
            </a:r>
            <a:r>
              <a:rPr lang="en-US" sz="1400" kern="100" dirty="0">
                <a:latin typeface="Aptos" panose="020B0004020202020204" pitchFamily="34" charset="0"/>
                <a:ea typeface="Aptos" panose="020B0004020202020204" pitchFamily="34" charset="0"/>
                <a:cs typeface="Times New Roman" panose="02020603050405020304" pitchFamily="18" charset="0"/>
              </a:rPr>
              <a:t> 1953, preamble to European Convention on the equivalence of diplomas leading to admissions to universities”</a:t>
            </a:r>
          </a:p>
          <a:p>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Academic mobility can contribute to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intercultural understanding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across profound political differences:</a:t>
            </a:r>
          </a:p>
          <a:p>
            <a:pPr lvl="1"/>
            <a:r>
              <a:rPr lang="en-US" sz="1400" kern="100" dirty="0">
                <a:latin typeface="Aptos" panose="020B0004020202020204" pitchFamily="34" charset="0"/>
                <a:ea typeface="Aptos" panose="020B0004020202020204" pitchFamily="34" charset="0"/>
                <a:cs typeface="Times New Roman" panose="02020603050405020304" pitchFamily="18" charset="0"/>
              </a:rPr>
              <a:t>“the close relationship that exists between their cultures despite their diversity of languages and the differences in economic and social systems …desiring to strengthen their cooperation in the field of  education” (UNESCO Convention on Recognition of Studies…”, 1975, promoting mobility during the Cold War</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da-DK" dirty="0"/>
          </a:p>
        </p:txBody>
      </p:sp>
    </p:spTree>
    <p:extLst>
      <p:ext uri="{BB962C8B-B14F-4D97-AF65-F5344CB8AC3E}">
        <p14:creationId xmlns:p14="http://schemas.microsoft.com/office/powerpoint/2010/main" val="1831125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FA5BD-E106-C4A5-50F0-E5D1D02722A1}"/>
              </a:ext>
            </a:extLst>
          </p:cNvPr>
          <p:cNvSpPr>
            <a:spLocks noGrp="1"/>
          </p:cNvSpPr>
          <p:nvPr>
            <p:ph type="title"/>
          </p:nvPr>
        </p:nvSpPr>
        <p:spPr/>
        <p:txBody>
          <a:bodyPr>
            <a:normAutofit fontScale="90000"/>
          </a:bodyPr>
          <a:lstStyle/>
          <a:p>
            <a:r>
              <a:rPr lang="en-US" dirty="0"/>
              <a:t>Cosmopolitan internationalist utopianism meets national economic and political rationales…</a:t>
            </a:r>
            <a:endParaRPr lang="da-DK" dirty="0"/>
          </a:p>
        </p:txBody>
      </p:sp>
      <p:sp>
        <p:nvSpPr>
          <p:cNvPr id="3" name="Content Placeholder 2">
            <a:extLst>
              <a:ext uri="{FF2B5EF4-FFF2-40B4-BE49-F238E27FC236}">
                <a16:creationId xmlns:a16="http://schemas.microsoft.com/office/drawing/2014/main" id="{97BBA5BC-0CA6-DE06-C9D1-0A4AB2A59F4D}"/>
              </a:ext>
            </a:extLst>
          </p:cNvPr>
          <p:cNvSpPr>
            <a:spLocks noGrp="1"/>
          </p:cNvSpPr>
          <p:nvPr>
            <p:ph idx="1"/>
          </p:nvPr>
        </p:nvSpPr>
        <p:spPr>
          <a:xfrm>
            <a:off x="838200" y="1825625"/>
            <a:ext cx="10757170" cy="4594630"/>
          </a:xfrm>
        </p:spPr>
        <p:txBody>
          <a:bodyPr/>
          <a:lstStyle/>
          <a:p>
            <a:pPr marL="0" indent="0">
              <a:buNone/>
            </a:pPr>
            <a:br>
              <a:rPr lang="en-US" dirty="0"/>
            </a:br>
            <a:r>
              <a:rPr lang="en-US" b="1" dirty="0"/>
              <a:t>“Undesirable mobility effects”</a:t>
            </a:r>
          </a:p>
          <a:p>
            <a:pPr marL="457200" lvl="1" indent="0">
              <a:buNone/>
            </a:pPr>
            <a:r>
              <a:rPr lang="da-DK" dirty="0"/>
              <a:t>Too </a:t>
            </a:r>
            <a:r>
              <a:rPr lang="da-DK" dirty="0" err="1"/>
              <a:t>many</a:t>
            </a:r>
            <a:r>
              <a:rPr lang="da-DK" dirty="0"/>
              <a:t> students of ”</a:t>
            </a:r>
            <a:r>
              <a:rPr lang="da-DK" dirty="0" err="1"/>
              <a:t>undesired</a:t>
            </a:r>
            <a:r>
              <a:rPr lang="da-DK" dirty="0"/>
              <a:t>” </a:t>
            </a:r>
            <a:r>
              <a:rPr lang="da-DK" dirty="0" err="1"/>
              <a:t>nationalities</a:t>
            </a:r>
            <a:endParaRPr lang="da-DK" dirty="0"/>
          </a:p>
          <a:p>
            <a:pPr marL="457200" lvl="1" indent="0">
              <a:buNone/>
            </a:pPr>
            <a:r>
              <a:rPr lang="da-DK" dirty="0"/>
              <a:t>Too </a:t>
            </a:r>
            <a:r>
              <a:rPr lang="da-DK" dirty="0" err="1"/>
              <a:t>many</a:t>
            </a:r>
            <a:r>
              <a:rPr lang="da-DK" dirty="0"/>
              <a:t> students </a:t>
            </a:r>
            <a:r>
              <a:rPr lang="da-DK" dirty="0" err="1"/>
              <a:t>studying</a:t>
            </a:r>
            <a:r>
              <a:rPr lang="da-DK" dirty="0"/>
              <a:t> ”</a:t>
            </a:r>
            <a:r>
              <a:rPr lang="da-DK" dirty="0" err="1"/>
              <a:t>undesired</a:t>
            </a:r>
            <a:r>
              <a:rPr lang="da-DK" dirty="0"/>
              <a:t>” </a:t>
            </a:r>
            <a:r>
              <a:rPr lang="da-DK" dirty="0" err="1"/>
              <a:t>academic</a:t>
            </a:r>
            <a:r>
              <a:rPr lang="da-DK" dirty="0"/>
              <a:t> </a:t>
            </a:r>
            <a:r>
              <a:rPr lang="da-DK" dirty="0" err="1"/>
              <a:t>fields</a:t>
            </a:r>
            <a:r>
              <a:rPr lang="da-DK" dirty="0"/>
              <a:t> (SSH/STEM)</a:t>
            </a:r>
          </a:p>
          <a:p>
            <a:pPr marL="457200" lvl="1" indent="0">
              <a:buNone/>
            </a:pPr>
            <a:r>
              <a:rPr lang="da-DK" dirty="0"/>
              <a:t>Too </a:t>
            </a:r>
            <a:r>
              <a:rPr lang="da-DK" dirty="0" err="1"/>
              <a:t>many</a:t>
            </a:r>
            <a:r>
              <a:rPr lang="da-DK" dirty="0"/>
              <a:t> students return </a:t>
            </a:r>
            <a:r>
              <a:rPr lang="da-DK" dirty="0" err="1"/>
              <a:t>too</a:t>
            </a:r>
            <a:r>
              <a:rPr lang="da-DK" dirty="0"/>
              <a:t> </a:t>
            </a:r>
            <a:r>
              <a:rPr lang="da-DK" dirty="0" err="1"/>
              <a:t>soon</a:t>
            </a:r>
            <a:r>
              <a:rPr lang="da-DK" dirty="0"/>
              <a:t> </a:t>
            </a:r>
            <a:r>
              <a:rPr lang="da-DK" dirty="0" err="1"/>
              <a:t>after</a:t>
            </a:r>
            <a:r>
              <a:rPr lang="da-DK" dirty="0"/>
              <a:t> graduation</a:t>
            </a:r>
          </a:p>
          <a:p>
            <a:pPr marL="0" indent="0">
              <a:buNone/>
            </a:pPr>
            <a:endParaRPr lang="da-DK" dirty="0"/>
          </a:p>
          <a:p>
            <a:pPr marL="0" indent="0">
              <a:buNone/>
            </a:pPr>
            <a:r>
              <a:rPr lang="da-DK" b="1" dirty="0"/>
              <a:t>De-</a:t>
            </a:r>
            <a:r>
              <a:rPr lang="da-DK" b="1" dirty="0" err="1"/>
              <a:t>internationalization</a:t>
            </a:r>
            <a:r>
              <a:rPr lang="da-DK" b="1" dirty="0"/>
              <a:t> </a:t>
            </a:r>
            <a:r>
              <a:rPr lang="da-DK" b="1" dirty="0" err="1"/>
              <a:t>policies</a:t>
            </a:r>
            <a:r>
              <a:rPr lang="da-DK" b="1" dirty="0"/>
              <a:t> and </a:t>
            </a:r>
            <a:r>
              <a:rPr lang="da-DK" b="1" dirty="0" err="1"/>
              <a:t>internationalization</a:t>
            </a:r>
            <a:r>
              <a:rPr lang="da-DK" b="1" dirty="0"/>
              <a:t> </a:t>
            </a:r>
            <a:r>
              <a:rPr lang="da-DK" b="1" dirty="0" err="1"/>
              <a:t>guided</a:t>
            </a:r>
            <a:r>
              <a:rPr lang="da-DK" b="1" dirty="0"/>
              <a:t> by national </a:t>
            </a:r>
            <a:r>
              <a:rPr lang="da-DK" b="1" dirty="0" err="1"/>
              <a:t>interests</a:t>
            </a:r>
            <a:r>
              <a:rPr lang="da-DK" b="1" dirty="0"/>
              <a:t>:</a:t>
            </a:r>
          </a:p>
          <a:p>
            <a:pPr marL="457200" lvl="1" indent="0">
              <a:buNone/>
            </a:pPr>
            <a:r>
              <a:rPr lang="da-DK" dirty="0"/>
              <a:t>States </a:t>
            </a:r>
            <a:r>
              <a:rPr lang="da-DK" dirty="0" err="1"/>
              <a:t>are</a:t>
            </a:r>
            <a:r>
              <a:rPr lang="da-DK" dirty="0"/>
              <a:t> still </a:t>
            </a:r>
            <a:r>
              <a:rPr lang="da-DK" dirty="0" err="1"/>
              <a:t>obliged</a:t>
            </a:r>
            <a:r>
              <a:rPr lang="da-DK" dirty="0"/>
              <a:t> by </a:t>
            </a:r>
            <a:r>
              <a:rPr lang="da-DK" dirty="0" err="1"/>
              <a:t>Recognition</a:t>
            </a:r>
            <a:r>
              <a:rPr lang="da-DK" dirty="0"/>
              <a:t> </a:t>
            </a:r>
            <a:r>
              <a:rPr lang="da-DK" dirty="0" err="1"/>
              <a:t>Conventions</a:t>
            </a:r>
            <a:r>
              <a:rPr lang="da-DK" dirty="0"/>
              <a:t> to open </a:t>
            </a:r>
            <a:r>
              <a:rPr lang="da-DK" dirty="0" err="1"/>
              <a:t>their</a:t>
            </a:r>
            <a:r>
              <a:rPr lang="da-DK" dirty="0"/>
              <a:t> HE programs to international students</a:t>
            </a:r>
          </a:p>
          <a:p>
            <a:pPr marL="457200" lvl="1" indent="0">
              <a:buNone/>
            </a:pPr>
            <a:r>
              <a:rPr lang="da-DK" dirty="0"/>
              <a:t>New </a:t>
            </a:r>
            <a:r>
              <a:rPr lang="da-DK" dirty="0" err="1"/>
              <a:t>governmental</a:t>
            </a:r>
            <a:r>
              <a:rPr lang="da-DK" dirty="0"/>
              <a:t>(</a:t>
            </a:r>
            <a:r>
              <a:rPr lang="da-DK" dirty="0" err="1"/>
              <a:t>ity</a:t>
            </a:r>
            <a:r>
              <a:rPr lang="da-DK" dirty="0"/>
              <a:t>) </a:t>
            </a:r>
            <a:r>
              <a:rPr lang="da-DK" dirty="0" err="1"/>
              <a:t>strategies</a:t>
            </a:r>
            <a:r>
              <a:rPr lang="da-DK" dirty="0"/>
              <a:t> in </a:t>
            </a:r>
            <a:r>
              <a:rPr lang="da-DK" dirty="0" err="1"/>
              <a:t>managing</a:t>
            </a:r>
            <a:r>
              <a:rPr lang="da-DK" dirty="0"/>
              <a:t> international student </a:t>
            </a:r>
            <a:r>
              <a:rPr lang="da-DK" dirty="0" err="1"/>
              <a:t>mobility</a:t>
            </a:r>
            <a:endParaRPr lang="da-DK" dirty="0"/>
          </a:p>
          <a:p>
            <a:pPr marL="457200" lvl="1" indent="0">
              <a:buNone/>
            </a:pPr>
            <a:endParaRPr lang="da-DK" dirty="0"/>
          </a:p>
          <a:p>
            <a:pPr marL="457200" lvl="1" indent="0">
              <a:buNone/>
            </a:pPr>
            <a:endParaRPr lang="da-DK" dirty="0"/>
          </a:p>
        </p:txBody>
      </p:sp>
    </p:spTree>
    <p:extLst>
      <p:ext uri="{BB962C8B-B14F-4D97-AF65-F5344CB8AC3E}">
        <p14:creationId xmlns:p14="http://schemas.microsoft.com/office/powerpoint/2010/main" val="3172282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ABFF8-6007-8299-58C5-74EFA7D26921}"/>
              </a:ext>
            </a:extLst>
          </p:cNvPr>
          <p:cNvSpPr>
            <a:spLocks noGrp="1"/>
          </p:cNvSpPr>
          <p:nvPr>
            <p:ph type="title"/>
          </p:nvPr>
        </p:nvSpPr>
        <p:spPr/>
        <p:txBody>
          <a:bodyPr/>
          <a:lstStyle/>
          <a:p>
            <a:r>
              <a:rPr lang="en-US" dirty="0"/>
              <a:t>Return to the nation 1 (culture)</a:t>
            </a:r>
            <a:endParaRPr lang="da-DK" dirty="0"/>
          </a:p>
        </p:txBody>
      </p:sp>
      <p:sp>
        <p:nvSpPr>
          <p:cNvPr id="3" name="Content Placeholder 2">
            <a:extLst>
              <a:ext uri="{FF2B5EF4-FFF2-40B4-BE49-F238E27FC236}">
                <a16:creationId xmlns:a16="http://schemas.microsoft.com/office/drawing/2014/main" id="{ADFBECAF-F363-BF59-0DC7-00E1CF0496C6}"/>
              </a:ext>
            </a:extLst>
          </p:cNvPr>
          <p:cNvSpPr>
            <a:spLocks noGrp="1"/>
          </p:cNvSpPr>
          <p:nvPr>
            <p:ph idx="1"/>
          </p:nvPr>
        </p:nvSpPr>
        <p:spPr/>
        <p:txBody>
          <a:bodyPr>
            <a:normAutofit fontScale="92500"/>
          </a:bodyPr>
          <a:lstStyle/>
          <a:p>
            <a:pPr marL="0" indent="0">
              <a:buNone/>
            </a:pPr>
            <a:r>
              <a:rPr lang="en-US" dirty="0">
                <a:highlight>
                  <a:srgbClr val="FFFF00"/>
                </a:highlight>
              </a:rPr>
              <a:t>Not nationalism, but </a:t>
            </a:r>
            <a:r>
              <a:rPr lang="en-US" b="1" dirty="0">
                <a:highlight>
                  <a:srgbClr val="FFFF00"/>
                </a:highlight>
              </a:rPr>
              <a:t>nationalisms</a:t>
            </a:r>
          </a:p>
          <a:p>
            <a:pPr marL="0" indent="0">
              <a:buNone/>
            </a:pPr>
            <a:r>
              <a:rPr lang="da-DK" dirty="0"/>
              <a:t>One ‘cluster’ of </a:t>
            </a:r>
            <a:r>
              <a:rPr lang="da-DK" dirty="0" err="1"/>
              <a:t>ideas</a:t>
            </a:r>
            <a:r>
              <a:rPr lang="da-DK" dirty="0"/>
              <a:t> </a:t>
            </a:r>
            <a:r>
              <a:rPr lang="da-DK" dirty="0" err="1"/>
              <a:t>deriving</a:t>
            </a:r>
            <a:r>
              <a:rPr lang="da-DK" dirty="0"/>
              <a:t> from the </a:t>
            </a:r>
            <a:r>
              <a:rPr lang="da-DK" dirty="0" err="1"/>
              <a:t>idea</a:t>
            </a:r>
            <a:r>
              <a:rPr lang="da-DK" dirty="0"/>
              <a:t> of the </a:t>
            </a:r>
            <a:r>
              <a:rPr lang="da-DK" dirty="0" err="1"/>
              <a:t>university</a:t>
            </a:r>
            <a:r>
              <a:rPr lang="da-DK" dirty="0"/>
              <a:t> as a nation-</a:t>
            </a:r>
            <a:r>
              <a:rPr lang="da-DK" dirty="0" err="1"/>
              <a:t>building</a:t>
            </a:r>
            <a:r>
              <a:rPr lang="da-DK" dirty="0"/>
              <a:t> institution (19th C Europe, </a:t>
            </a:r>
            <a:r>
              <a:rPr lang="da-DK" dirty="0" err="1"/>
              <a:t>postcolonial</a:t>
            </a:r>
            <a:r>
              <a:rPr lang="da-DK" dirty="0"/>
              <a:t> </a:t>
            </a:r>
            <a:r>
              <a:rPr lang="da-DK" dirty="0" err="1"/>
              <a:t>concern</a:t>
            </a:r>
            <a:r>
              <a:rPr lang="da-DK" dirty="0"/>
              <a:t> with ‘</a:t>
            </a:r>
            <a:r>
              <a:rPr lang="da-DK" dirty="0" err="1"/>
              <a:t>indigenous</a:t>
            </a:r>
            <a:r>
              <a:rPr lang="da-DK" dirty="0"/>
              <a:t>’ languages + heritage)</a:t>
            </a:r>
          </a:p>
          <a:p>
            <a:r>
              <a:rPr lang="da-DK" b="1" dirty="0" err="1"/>
              <a:t>Cultural</a:t>
            </a:r>
            <a:r>
              <a:rPr lang="da-DK" b="1" dirty="0"/>
              <a:t> </a:t>
            </a:r>
            <a:r>
              <a:rPr lang="da-DK" b="1" dirty="0" err="1"/>
              <a:t>nationalism</a:t>
            </a:r>
            <a:r>
              <a:rPr lang="da-DK" b="1" dirty="0"/>
              <a:t>:</a:t>
            </a:r>
            <a:r>
              <a:rPr lang="da-DK" dirty="0"/>
              <a:t> international HE as ‘</a:t>
            </a:r>
            <a:r>
              <a:rPr lang="da-DK" dirty="0" err="1"/>
              <a:t>threat</a:t>
            </a:r>
            <a:r>
              <a:rPr lang="da-DK" dirty="0"/>
              <a:t>’ to ‘</a:t>
            </a:r>
            <a:r>
              <a:rPr lang="da-DK" dirty="0" err="1"/>
              <a:t>our</a:t>
            </a:r>
            <a:r>
              <a:rPr lang="da-DK" dirty="0"/>
              <a:t>’ </a:t>
            </a:r>
            <a:r>
              <a:rPr lang="da-DK" dirty="0" err="1"/>
              <a:t>culture</a:t>
            </a:r>
            <a:r>
              <a:rPr lang="da-DK" dirty="0"/>
              <a:t> and </a:t>
            </a:r>
            <a:r>
              <a:rPr lang="da-DK" dirty="0" err="1"/>
              <a:t>language</a:t>
            </a:r>
            <a:r>
              <a:rPr lang="da-DK" dirty="0"/>
              <a:t> (</a:t>
            </a:r>
            <a:r>
              <a:rPr lang="da-DK" dirty="0" err="1"/>
              <a:t>debates</a:t>
            </a:r>
            <a:r>
              <a:rPr lang="da-DK" dirty="0"/>
              <a:t> on ‘</a:t>
            </a:r>
            <a:r>
              <a:rPr lang="da-DK" dirty="0" err="1"/>
              <a:t>Englishisation</a:t>
            </a:r>
            <a:r>
              <a:rPr lang="da-DK" dirty="0"/>
              <a:t>’, </a:t>
            </a:r>
            <a:r>
              <a:rPr lang="da-DK" dirty="0" err="1"/>
              <a:t>curricular</a:t>
            </a:r>
            <a:r>
              <a:rPr lang="da-DK" dirty="0"/>
              <a:t> </a:t>
            </a:r>
            <a:r>
              <a:rPr lang="da-DK" dirty="0" err="1"/>
              <a:t>concerns</a:t>
            </a:r>
            <a:r>
              <a:rPr lang="da-DK" dirty="0"/>
              <a:t>)</a:t>
            </a:r>
          </a:p>
          <a:p>
            <a:r>
              <a:rPr lang="da-DK" b="1" dirty="0"/>
              <a:t>Nation-</a:t>
            </a:r>
            <a:r>
              <a:rPr lang="da-DK" b="1" dirty="0" err="1"/>
              <a:t>building</a:t>
            </a:r>
            <a:r>
              <a:rPr lang="da-DK" dirty="0"/>
              <a:t>: </a:t>
            </a:r>
            <a:r>
              <a:rPr lang="da-DK" dirty="0" err="1"/>
              <a:t>university’s</a:t>
            </a:r>
            <a:r>
              <a:rPr lang="da-DK" dirty="0"/>
              <a:t> </a:t>
            </a:r>
            <a:r>
              <a:rPr lang="da-DK" dirty="0" err="1"/>
              <a:t>responsibility</a:t>
            </a:r>
            <a:r>
              <a:rPr lang="da-DK" dirty="0"/>
              <a:t> to the nation(</a:t>
            </a:r>
            <a:r>
              <a:rPr lang="da-DK" dirty="0" err="1"/>
              <a:t>preventing</a:t>
            </a:r>
            <a:r>
              <a:rPr lang="da-DK" dirty="0"/>
              <a:t> domain </a:t>
            </a:r>
            <a:r>
              <a:rPr lang="da-DK" dirty="0" err="1"/>
              <a:t>loss</a:t>
            </a:r>
            <a:r>
              <a:rPr lang="da-DK" dirty="0"/>
              <a:t>, </a:t>
            </a:r>
            <a:r>
              <a:rPr lang="da-DK" dirty="0" err="1"/>
              <a:t>producing</a:t>
            </a:r>
            <a:r>
              <a:rPr lang="da-DK" dirty="0"/>
              <a:t> national </a:t>
            </a:r>
            <a:r>
              <a:rPr lang="da-DK" dirty="0" err="1"/>
              <a:t>history</a:t>
            </a:r>
            <a:r>
              <a:rPr lang="da-DK" dirty="0"/>
              <a:t>, professions </a:t>
            </a:r>
            <a:r>
              <a:rPr lang="da-DK" dirty="0" err="1"/>
              <a:t>such</a:t>
            </a:r>
            <a:r>
              <a:rPr lang="da-DK" dirty="0"/>
              <a:t> as Law)</a:t>
            </a:r>
          </a:p>
          <a:p>
            <a:r>
              <a:rPr lang="da-DK" b="1" dirty="0"/>
              <a:t>National </a:t>
            </a:r>
            <a:r>
              <a:rPr lang="da-DK" b="1" dirty="0" err="1"/>
              <a:t>protectionism</a:t>
            </a:r>
            <a:r>
              <a:rPr lang="da-DK" dirty="0"/>
              <a:t>: </a:t>
            </a:r>
            <a:r>
              <a:rPr lang="da-DK" dirty="0" err="1"/>
              <a:t>introducing</a:t>
            </a:r>
            <a:r>
              <a:rPr lang="da-DK" dirty="0"/>
              <a:t> </a:t>
            </a:r>
            <a:r>
              <a:rPr lang="da-DK" dirty="0" err="1"/>
              <a:t>policies</a:t>
            </a:r>
            <a:r>
              <a:rPr lang="da-DK" dirty="0"/>
              <a:t> to ‘</a:t>
            </a:r>
            <a:r>
              <a:rPr lang="da-DK" dirty="0" err="1"/>
              <a:t>protect</a:t>
            </a:r>
            <a:r>
              <a:rPr lang="da-DK" dirty="0"/>
              <a:t>’ the national domain (</a:t>
            </a:r>
            <a:r>
              <a:rPr lang="da-DK" dirty="0" err="1"/>
              <a:t>language</a:t>
            </a:r>
            <a:r>
              <a:rPr lang="da-DK" dirty="0"/>
              <a:t> </a:t>
            </a:r>
            <a:r>
              <a:rPr lang="da-DK" dirty="0" err="1"/>
              <a:t>laws</a:t>
            </a:r>
            <a:r>
              <a:rPr lang="da-DK" dirty="0"/>
              <a:t>, </a:t>
            </a:r>
            <a:r>
              <a:rPr lang="da-DK" dirty="0" err="1"/>
              <a:t>policies</a:t>
            </a:r>
            <a:r>
              <a:rPr lang="da-DK" dirty="0"/>
              <a:t> </a:t>
            </a:r>
            <a:r>
              <a:rPr lang="da-DK" dirty="0" err="1"/>
              <a:t>favouring</a:t>
            </a:r>
            <a:r>
              <a:rPr lang="da-DK" dirty="0"/>
              <a:t> </a:t>
            </a:r>
            <a:r>
              <a:rPr lang="da-DK" dirty="0" err="1"/>
              <a:t>native</a:t>
            </a:r>
            <a:r>
              <a:rPr lang="da-DK" dirty="0"/>
              <a:t> students)</a:t>
            </a:r>
          </a:p>
          <a:p>
            <a:endParaRPr lang="da-DK" b="1" dirty="0"/>
          </a:p>
          <a:p>
            <a:endParaRPr lang="da-DK" dirty="0"/>
          </a:p>
          <a:p>
            <a:pPr marL="0" indent="0">
              <a:buNone/>
            </a:pPr>
            <a:endParaRPr lang="da-DK" dirty="0"/>
          </a:p>
        </p:txBody>
      </p:sp>
    </p:spTree>
    <p:extLst>
      <p:ext uri="{BB962C8B-B14F-4D97-AF65-F5344CB8AC3E}">
        <p14:creationId xmlns:p14="http://schemas.microsoft.com/office/powerpoint/2010/main" val="3147667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3CC0B-5D48-C59D-3116-8A5D11B412AE}"/>
              </a:ext>
            </a:extLst>
          </p:cNvPr>
          <p:cNvSpPr>
            <a:spLocks noGrp="1"/>
          </p:cNvSpPr>
          <p:nvPr>
            <p:ph type="title"/>
          </p:nvPr>
        </p:nvSpPr>
        <p:spPr/>
        <p:txBody>
          <a:bodyPr/>
          <a:lstStyle/>
          <a:p>
            <a:r>
              <a:rPr lang="en-US" dirty="0"/>
              <a:t>Return to the nation 2 (welfare/realism) </a:t>
            </a:r>
            <a:endParaRPr lang="da-DK" dirty="0"/>
          </a:p>
        </p:txBody>
      </p:sp>
      <p:sp>
        <p:nvSpPr>
          <p:cNvPr id="3" name="Content Placeholder 2">
            <a:extLst>
              <a:ext uri="{FF2B5EF4-FFF2-40B4-BE49-F238E27FC236}">
                <a16:creationId xmlns:a16="http://schemas.microsoft.com/office/drawing/2014/main" id="{99B2A41F-36B7-78FA-AA4B-9BC545258883}"/>
              </a:ext>
            </a:extLst>
          </p:cNvPr>
          <p:cNvSpPr>
            <a:spLocks noGrp="1"/>
          </p:cNvSpPr>
          <p:nvPr>
            <p:ph idx="1"/>
          </p:nvPr>
        </p:nvSpPr>
        <p:spPr/>
        <p:txBody>
          <a:bodyPr>
            <a:normAutofit fontScale="92500" lnSpcReduction="10000"/>
          </a:bodyPr>
          <a:lstStyle/>
          <a:p>
            <a:pPr marL="0" indent="0">
              <a:buNone/>
            </a:pPr>
            <a:r>
              <a:rPr lang="en-US" dirty="0"/>
              <a:t>A second ‘cluster’ of ideas relates to the welfare state, </a:t>
            </a:r>
            <a:r>
              <a:rPr lang="en-US" dirty="0" err="1"/>
              <a:t>labour</a:t>
            </a:r>
            <a:r>
              <a:rPr lang="en-US" dirty="0"/>
              <a:t> market needs, attracting the ‘right’ talent + nation branding; often overlooked in debates on new nationalism </a:t>
            </a:r>
          </a:p>
          <a:p>
            <a:r>
              <a:rPr lang="da-DK" b="1" dirty="0" err="1"/>
              <a:t>Economic</a:t>
            </a:r>
            <a:r>
              <a:rPr lang="da-DK" b="1" dirty="0"/>
              <a:t> </a:t>
            </a:r>
            <a:r>
              <a:rPr lang="da-DK" b="1" dirty="0" err="1"/>
              <a:t>nationalism</a:t>
            </a:r>
            <a:r>
              <a:rPr lang="da-DK" dirty="0"/>
              <a:t>: HE must deliver </a:t>
            </a:r>
            <a:r>
              <a:rPr lang="da-DK" dirty="0" err="1"/>
              <a:t>value</a:t>
            </a:r>
            <a:r>
              <a:rPr lang="da-DK" dirty="0"/>
              <a:t> for </a:t>
            </a:r>
            <a:r>
              <a:rPr lang="da-DK" dirty="0" err="1"/>
              <a:t>money</a:t>
            </a:r>
            <a:r>
              <a:rPr lang="da-DK" dirty="0"/>
              <a:t>; </a:t>
            </a:r>
            <a:r>
              <a:rPr lang="da-DK" dirty="0" err="1"/>
              <a:t>internationalisation</a:t>
            </a:r>
            <a:r>
              <a:rPr lang="da-DK" dirty="0"/>
              <a:t> fine </a:t>
            </a:r>
            <a:r>
              <a:rPr lang="da-DK" dirty="0" err="1"/>
              <a:t>when</a:t>
            </a:r>
            <a:r>
              <a:rPr lang="da-DK" dirty="0"/>
              <a:t> </a:t>
            </a:r>
            <a:r>
              <a:rPr lang="da-DK" dirty="0" err="1"/>
              <a:t>contributing</a:t>
            </a:r>
            <a:r>
              <a:rPr lang="da-DK" dirty="0"/>
              <a:t> to national </a:t>
            </a:r>
            <a:r>
              <a:rPr lang="da-DK" dirty="0" err="1"/>
              <a:t>wealth</a:t>
            </a:r>
            <a:endParaRPr lang="da-DK" dirty="0"/>
          </a:p>
          <a:p>
            <a:r>
              <a:rPr lang="da-DK" b="1" dirty="0" err="1"/>
              <a:t>Welfare</a:t>
            </a:r>
            <a:r>
              <a:rPr lang="da-DK" b="1" dirty="0"/>
              <a:t> </a:t>
            </a:r>
            <a:r>
              <a:rPr lang="da-DK" b="1" dirty="0" err="1"/>
              <a:t>nationalism</a:t>
            </a:r>
            <a:r>
              <a:rPr lang="da-DK" dirty="0"/>
              <a:t> (EU): </a:t>
            </a:r>
            <a:r>
              <a:rPr lang="da-DK" dirty="0" err="1"/>
              <a:t>int</a:t>
            </a:r>
            <a:r>
              <a:rPr lang="da-DK" dirty="0"/>
              <a:t>. students – </a:t>
            </a:r>
            <a:r>
              <a:rPr lang="da-DK" dirty="0" err="1"/>
              <a:t>value</a:t>
            </a:r>
            <a:r>
              <a:rPr lang="da-DK" dirty="0"/>
              <a:t> for </a:t>
            </a:r>
            <a:r>
              <a:rPr lang="da-DK" dirty="0" err="1"/>
              <a:t>taxpayers</a:t>
            </a:r>
            <a:r>
              <a:rPr lang="da-DK" dirty="0"/>
              <a:t>’ </a:t>
            </a:r>
            <a:r>
              <a:rPr lang="da-DK" dirty="0" err="1"/>
              <a:t>money</a:t>
            </a:r>
            <a:r>
              <a:rPr lang="da-DK" dirty="0"/>
              <a:t> or a </a:t>
            </a:r>
            <a:r>
              <a:rPr lang="da-DK" dirty="0" err="1"/>
              <a:t>drain</a:t>
            </a:r>
            <a:r>
              <a:rPr lang="da-DK" dirty="0"/>
              <a:t> on national </a:t>
            </a:r>
            <a:r>
              <a:rPr lang="da-DK" dirty="0" err="1"/>
              <a:t>resources</a:t>
            </a:r>
            <a:r>
              <a:rPr lang="da-DK" dirty="0"/>
              <a:t>? (eg. EU </a:t>
            </a:r>
            <a:r>
              <a:rPr lang="da-DK" dirty="0" err="1"/>
              <a:t>free</a:t>
            </a:r>
            <a:r>
              <a:rPr lang="da-DK" dirty="0"/>
              <a:t> </a:t>
            </a:r>
            <a:r>
              <a:rPr lang="da-DK" dirty="0" err="1"/>
              <a:t>movers</a:t>
            </a:r>
            <a:r>
              <a:rPr lang="da-DK" dirty="0"/>
              <a:t> , </a:t>
            </a:r>
            <a:r>
              <a:rPr lang="da-DK" dirty="0" err="1"/>
              <a:t>claiming</a:t>
            </a:r>
            <a:r>
              <a:rPr lang="da-DK" dirty="0"/>
              <a:t> </a:t>
            </a:r>
            <a:r>
              <a:rPr lang="da-DK" dirty="0" err="1"/>
              <a:t>free</a:t>
            </a:r>
            <a:r>
              <a:rPr lang="da-DK" dirty="0"/>
              <a:t> HE + students </a:t>
            </a:r>
            <a:r>
              <a:rPr lang="da-DK" dirty="0" err="1"/>
              <a:t>grants</a:t>
            </a:r>
            <a:r>
              <a:rPr lang="da-DK" dirty="0"/>
              <a:t>/</a:t>
            </a:r>
            <a:r>
              <a:rPr lang="da-DK" dirty="0" err="1"/>
              <a:t>loans</a:t>
            </a:r>
            <a:r>
              <a:rPr lang="da-DK" dirty="0"/>
              <a:t>, with no </a:t>
            </a:r>
            <a:r>
              <a:rPr lang="da-DK" dirty="0" err="1"/>
              <a:t>guaranteed</a:t>
            </a:r>
            <a:r>
              <a:rPr lang="da-DK" dirty="0"/>
              <a:t> pay-back for nation)</a:t>
            </a:r>
          </a:p>
          <a:p>
            <a:r>
              <a:rPr lang="da-DK" b="1" dirty="0" err="1"/>
              <a:t>Cosmopolitan</a:t>
            </a:r>
            <a:r>
              <a:rPr lang="da-DK" b="1" dirty="0"/>
              <a:t> </a:t>
            </a:r>
            <a:r>
              <a:rPr lang="da-DK" b="1" dirty="0" err="1"/>
              <a:t>nationalism</a:t>
            </a:r>
            <a:r>
              <a:rPr lang="da-DK" dirty="0"/>
              <a:t>: </a:t>
            </a:r>
            <a:r>
              <a:rPr lang="da-DK" dirty="0" err="1"/>
              <a:t>using</a:t>
            </a:r>
            <a:r>
              <a:rPr lang="da-DK" dirty="0"/>
              <a:t> international HE in the national </a:t>
            </a:r>
            <a:r>
              <a:rPr lang="da-DK" dirty="0" err="1"/>
              <a:t>interest</a:t>
            </a:r>
            <a:r>
              <a:rPr lang="da-DK" dirty="0"/>
              <a:t> (eg </a:t>
            </a:r>
            <a:r>
              <a:rPr lang="da-DK" dirty="0" err="1"/>
              <a:t>Chinese</a:t>
            </a:r>
            <a:r>
              <a:rPr lang="da-DK" dirty="0"/>
              <a:t> </a:t>
            </a:r>
            <a:r>
              <a:rPr lang="da-DK" dirty="0" err="1"/>
              <a:t>interest</a:t>
            </a:r>
            <a:r>
              <a:rPr lang="da-DK" dirty="0"/>
              <a:t> in PISA, South </a:t>
            </a:r>
            <a:r>
              <a:rPr lang="da-DK" dirty="0" err="1"/>
              <a:t>Korean</a:t>
            </a:r>
            <a:r>
              <a:rPr lang="da-DK" dirty="0"/>
              <a:t> ‘international’ </a:t>
            </a:r>
            <a:r>
              <a:rPr lang="da-DK" dirty="0" err="1"/>
              <a:t>campuses</a:t>
            </a:r>
            <a:r>
              <a:rPr lang="da-DK" dirty="0"/>
              <a:t>) </a:t>
            </a:r>
            <a:endParaRPr lang="da-DK" b="1" dirty="0"/>
          </a:p>
        </p:txBody>
      </p:sp>
    </p:spTree>
    <p:extLst>
      <p:ext uri="{BB962C8B-B14F-4D97-AF65-F5344CB8AC3E}">
        <p14:creationId xmlns:p14="http://schemas.microsoft.com/office/powerpoint/2010/main" val="1613573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0F6B9-3B0F-C2A8-7EFA-A735FE521F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588637-8373-3C26-701C-D66020EB3D1A}"/>
              </a:ext>
            </a:extLst>
          </p:cNvPr>
          <p:cNvSpPr>
            <a:spLocks noGrp="1"/>
          </p:cNvSpPr>
          <p:nvPr>
            <p:ph type="title"/>
          </p:nvPr>
        </p:nvSpPr>
        <p:spPr>
          <a:xfrm>
            <a:off x="838200" y="365125"/>
            <a:ext cx="10515600" cy="1325563"/>
          </a:xfrm>
        </p:spPr>
        <p:txBody>
          <a:bodyPr>
            <a:normAutofit fontScale="90000"/>
          </a:bodyPr>
          <a:lstStyle/>
          <a:p>
            <a:pPr>
              <a:spcBef>
                <a:spcPts val="0"/>
              </a:spcBef>
              <a:spcAft>
                <a:spcPts val="1200"/>
              </a:spcAft>
            </a:pPr>
            <a:r>
              <a:rPr lang="en-GB" dirty="0"/>
              <a:t>Debate/questions</a:t>
            </a:r>
            <a:br>
              <a:rPr lang="en-GB" dirty="0"/>
            </a:br>
            <a:r>
              <a:rPr lang="en-GB" sz="2800" dirty="0"/>
              <a:t>For All</a:t>
            </a:r>
            <a:br>
              <a:rPr lang="en-GB" sz="2800" dirty="0"/>
            </a:br>
            <a:endParaRPr lang="en-US" sz="2800" dirty="0"/>
          </a:p>
        </p:txBody>
      </p:sp>
      <p:sp>
        <p:nvSpPr>
          <p:cNvPr id="3" name="Content Placeholder 2">
            <a:extLst>
              <a:ext uri="{FF2B5EF4-FFF2-40B4-BE49-F238E27FC236}">
                <a16:creationId xmlns:a16="http://schemas.microsoft.com/office/drawing/2014/main" id="{31EBDB26-E327-1FFD-F69B-878520FA2932}"/>
              </a:ext>
            </a:extLst>
          </p:cNvPr>
          <p:cNvSpPr>
            <a:spLocks noGrp="1"/>
          </p:cNvSpPr>
          <p:nvPr>
            <p:ph idx="1"/>
          </p:nvPr>
        </p:nvSpPr>
        <p:spPr>
          <a:xfrm>
            <a:off x="611660" y="1454922"/>
            <a:ext cx="11009869" cy="4907392"/>
          </a:xfrm>
        </p:spPr>
        <p:txBody>
          <a:bodyPr vert="horz" lIns="91440" tIns="45720" rIns="91440" bIns="45720" rtlCol="0" anchor="t">
            <a:normAutofit fontScale="77500" lnSpcReduction="20000"/>
          </a:bodyPr>
          <a:lstStyle/>
          <a:p>
            <a:pPr>
              <a:lnSpc>
                <a:spcPct val="120000"/>
              </a:lnSpc>
            </a:pPr>
            <a:r>
              <a:rPr lang="en-GB" dirty="0"/>
              <a:t>How do we reconcile the rationales behind the internationalisation of HE? 	How can we avoid thinking in term of trade off between cosmopolitan and inclusive HE? </a:t>
            </a:r>
            <a:endParaRPr lang="en-US"/>
          </a:p>
          <a:p>
            <a:pPr>
              <a:lnSpc>
                <a:spcPct val="120000"/>
              </a:lnSpc>
            </a:pPr>
            <a:endParaRPr lang="en-GB" dirty="0">
              <a:ea typeface="+mn-lt"/>
              <a:cs typeface="+mn-lt"/>
            </a:endParaRPr>
          </a:p>
          <a:p>
            <a:pPr>
              <a:lnSpc>
                <a:spcPct val="120000"/>
              </a:lnSpc>
            </a:pPr>
            <a:r>
              <a:rPr lang="en-GB" dirty="0">
                <a:ea typeface="+mn-lt"/>
                <a:cs typeface="+mn-lt"/>
              </a:rPr>
              <a:t>What internationalisation? What paths and/or utopias for the Global South?</a:t>
            </a:r>
            <a:br>
              <a:rPr lang="en-GB" dirty="0">
                <a:ea typeface="+mn-lt"/>
                <a:cs typeface="+mn-lt"/>
              </a:rPr>
            </a:br>
            <a:r>
              <a:rPr lang="en-GB" dirty="0">
                <a:ea typeface="+mn-lt"/>
                <a:cs typeface="+mn-lt"/>
              </a:rPr>
              <a:t> "concrete utopia"/“con </a:t>
            </a:r>
            <a:r>
              <a:rPr lang="en-GB" dirty="0" err="1">
                <a:ea typeface="+mn-lt"/>
                <a:cs typeface="+mn-lt"/>
              </a:rPr>
              <a:t>crescere</a:t>
            </a:r>
            <a:r>
              <a:rPr lang="en-GB" dirty="0">
                <a:ea typeface="+mn-lt"/>
                <a:cs typeface="+mn-lt"/>
              </a:rPr>
              <a:t>”/“growth together”; "</a:t>
            </a:r>
            <a:r>
              <a:rPr lang="en-GB" dirty="0" err="1">
                <a:ea typeface="+mn-lt"/>
                <a:cs typeface="+mn-lt"/>
              </a:rPr>
              <a:t>inédito</a:t>
            </a:r>
            <a:r>
              <a:rPr lang="en-GB" dirty="0">
                <a:ea typeface="+mn-lt"/>
                <a:cs typeface="+mn-lt"/>
              </a:rPr>
              <a:t> </a:t>
            </a:r>
            <a:r>
              <a:rPr lang="en-GB" dirty="0" err="1">
                <a:ea typeface="+mn-lt"/>
                <a:cs typeface="+mn-lt"/>
              </a:rPr>
              <a:t>viável</a:t>
            </a:r>
            <a:r>
              <a:rPr lang="en-GB" dirty="0">
                <a:ea typeface="+mn-lt"/>
                <a:cs typeface="+mn-lt"/>
              </a:rPr>
              <a:t>“/“untried possible”, “untested feasibility”; "</a:t>
            </a:r>
            <a:r>
              <a:rPr lang="en-GB" dirty="0" err="1">
                <a:ea typeface="+mn-lt"/>
                <a:cs typeface="+mn-lt"/>
              </a:rPr>
              <a:t>Tianxia</a:t>
            </a:r>
            <a:r>
              <a:rPr lang="en-GB" dirty="0">
                <a:ea typeface="+mn-lt"/>
                <a:cs typeface="+mn-lt"/>
              </a:rPr>
              <a:t>", "Ubuntu", "Bem </a:t>
            </a:r>
            <a:r>
              <a:rPr lang="en-GB" dirty="0" err="1">
                <a:ea typeface="+mn-lt"/>
                <a:cs typeface="+mn-lt"/>
              </a:rPr>
              <a:t>Viver</a:t>
            </a:r>
            <a:r>
              <a:rPr lang="en-GB" dirty="0">
                <a:ea typeface="+mn-lt"/>
                <a:cs typeface="+mn-lt"/>
              </a:rPr>
              <a:t>"/"Buen Vivir" etc.</a:t>
            </a:r>
            <a:endParaRPr lang="en-GB"/>
          </a:p>
          <a:p>
            <a:pPr>
              <a:lnSpc>
                <a:spcPct val="120000"/>
              </a:lnSpc>
            </a:pPr>
            <a:endParaRPr lang="en-GB" dirty="0"/>
          </a:p>
          <a:p>
            <a:pPr>
              <a:lnSpc>
                <a:spcPct val="120000"/>
              </a:lnSpc>
            </a:pPr>
            <a:r>
              <a:rPr lang="en-GB" dirty="0"/>
              <a:t>Is the transition  towards  sustainable  internationalisation in need  of global regulation?</a:t>
            </a:r>
          </a:p>
          <a:p>
            <a:pPr>
              <a:lnSpc>
                <a:spcPct val="120000"/>
              </a:lnSpc>
            </a:pPr>
            <a:endParaRPr lang="en-GB" dirty="0"/>
          </a:p>
          <a:p>
            <a:pPr>
              <a:lnSpc>
                <a:spcPct val="120000"/>
              </a:lnSpc>
            </a:pPr>
            <a:r>
              <a:rPr lang="en-GB" dirty="0"/>
              <a:t>How can universities balance the conflicting demands of nation-building and global knowledge exchange in an age of rising nationalism?</a:t>
            </a:r>
          </a:p>
          <a:p>
            <a:pPr>
              <a:lnSpc>
                <a:spcPct val="120000"/>
              </a:lnSpc>
            </a:pPr>
            <a:endParaRPr lang="en-GB" dirty="0"/>
          </a:p>
          <a:p>
            <a:endParaRPr lang="en-GB" dirty="0"/>
          </a:p>
          <a:p>
            <a:endParaRPr lang="en-GB" dirty="0"/>
          </a:p>
          <a:p>
            <a:endParaRPr lang="en-GB" dirty="0"/>
          </a:p>
          <a:p>
            <a:endParaRPr lang="en-US" dirty="0"/>
          </a:p>
        </p:txBody>
      </p:sp>
    </p:spTree>
    <p:extLst>
      <p:ext uri="{BB962C8B-B14F-4D97-AF65-F5344CB8AC3E}">
        <p14:creationId xmlns:p14="http://schemas.microsoft.com/office/powerpoint/2010/main" val="792088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67C8B-715A-5F66-3D67-46968B5DE510}"/>
              </a:ext>
            </a:extLst>
          </p:cNvPr>
          <p:cNvSpPr>
            <a:spLocks noGrp="1"/>
          </p:cNvSpPr>
          <p:nvPr>
            <p:ph type="title"/>
          </p:nvPr>
        </p:nvSpPr>
        <p:spPr>
          <a:xfrm>
            <a:off x="704335" y="1430573"/>
            <a:ext cx="10787743" cy="1325563"/>
          </a:xfrm>
        </p:spPr>
        <p:txBody>
          <a:bodyPr>
            <a:normAutofit fontScale="90000"/>
          </a:bodyPr>
          <a:lstStyle/>
          <a:p>
            <a:pPr algn="ctr">
              <a:spcBef>
                <a:spcPts val="0"/>
              </a:spcBef>
              <a:spcAft>
                <a:spcPts val="1200"/>
              </a:spcAft>
            </a:pPr>
            <a:r>
              <a:rPr lang="en-GB" dirty="0"/>
              <a:t>Historical trajectories of Massification and internationalisation and the possibility of a cosmopolitan and inclusive system: French and British perspectives</a:t>
            </a:r>
            <a:br>
              <a:rPr lang="en-GB" dirty="0"/>
            </a:br>
            <a:br>
              <a:rPr lang="en-GB" dirty="0"/>
            </a:br>
            <a:r>
              <a:rPr lang="en-GB" sz="2800" dirty="0"/>
              <a:t>Vincent Carpentier IOE, University College London, UK </a:t>
            </a:r>
            <a:br>
              <a:rPr lang="en-GB" sz="2800" dirty="0"/>
            </a:br>
            <a:br>
              <a:rPr lang="en-GB" sz="2800" dirty="0"/>
            </a:br>
            <a:br>
              <a:rPr lang="en-GB" sz="2800" dirty="0"/>
            </a:br>
            <a:endParaRPr lang="en-US" sz="2800" dirty="0"/>
          </a:p>
        </p:txBody>
      </p:sp>
      <p:sp>
        <p:nvSpPr>
          <p:cNvPr id="3" name="Content Placeholder 2">
            <a:extLst>
              <a:ext uri="{FF2B5EF4-FFF2-40B4-BE49-F238E27FC236}">
                <a16:creationId xmlns:a16="http://schemas.microsoft.com/office/drawing/2014/main" id="{AE256970-90A2-65DB-ACE3-22A13EF3D520}"/>
              </a:ext>
            </a:extLst>
          </p:cNvPr>
          <p:cNvSpPr>
            <a:spLocks noGrp="1"/>
          </p:cNvSpPr>
          <p:nvPr>
            <p:ph idx="1"/>
          </p:nvPr>
        </p:nvSpPr>
        <p:spPr/>
        <p:txBody>
          <a:bodyPr/>
          <a:lstStyle/>
          <a:p>
            <a:endParaRPr lang="en-GB" dirty="0"/>
          </a:p>
          <a:p>
            <a:endParaRPr lang="en-US" dirty="0"/>
          </a:p>
        </p:txBody>
      </p:sp>
      <p:sp>
        <p:nvSpPr>
          <p:cNvPr id="12" name="Content Placeholder 2">
            <a:extLst>
              <a:ext uri="{FF2B5EF4-FFF2-40B4-BE49-F238E27FC236}">
                <a16:creationId xmlns:a16="http://schemas.microsoft.com/office/drawing/2014/main" id="{9AFD8C79-24E1-49E5-B63C-545B862CE10E}"/>
              </a:ext>
            </a:extLst>
          </p:cNvPr>
          <p:cNvSpPr>
            <a:spLocks noGrp="1" noChangeArrowheads="1"/>
          </p:cNvSpPr>
          <p:nvPr/>
        </p:nvSpPr>
        <p:spPr bwMode="auto">
          <a:xfrm>
            <a:off x="0" y="3151188"/>
            <a:ext cx="12192000" cy="3695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tLang="fr-FR" sz="1800" dirty="0">
                <a:latin typeface="Times New Roman" panose="02020603050405020304" pitchFamily="18" charset="0"/>
                <a:ea typeface="Calibri" panose="020F0502020204030204" pitchFamily="34" charset="0"/>
                <a:cs typeface="Times New Roman" panose="02020603050405020304" pitchFamily="18" charset="0"/>
              </a:rPr>
              <a:t>Internationalisation doubly affected by a crisis of globalisation and a crisis of the funding of HE systems both revealed by the 2008 crisis, unresolved since then and exacerbated by Covid-19. </a:t>
            </a:r>
            <a:r>
              <a:rPr lang="en-GB" altLang="fr-FR" sz="1800" dirty="0">
                <a:latin typeface="Times New Roman" panose="02020603050405020304" pitchFamily="18" charset="0"/>
                <a:cs typeface="Calibri" panose="020F0502020204030204" pitchFamily="34" charset="0"/>
              </a:rPr>
              <a:t>Internationalisation is challenged from different directions: </a:t>
            </a:r>
          </a:p>
          <a:p>
            <a:pPr lvl="1">
              <a:buFont typeface="Wingdings" panose="05000000000000000000" pitchFamily="2" charset="2"/>
              <a:buChar char="Ø"/>
            </a:pPr>
            <a:r>
              <a:rPr lang="en-GB" altLang="fr-FR" sz="1800" dirty="0">
                <a:latin typeface="Times New Roman" panose="02020603050405020304" pitchFamily="18" charset="0"/>
                <a:cs typeface="Calibri" panose="020F0502020204030204" pitchFamily="34" charset="0"/>
              </a:rPr>
              <a:t>As contributor and receiver of growing inequalities within and between countries. (Unterhalter and Carpentier 2010)</a:t>
            </a:r>
          </a:p>
          <a:p>
            <a:pPr lvl="1">
              <a:buFont typeface="Wingdings" panose="05000000000000000000" pitchFamily="2" charset="2"/>
              <a:buChar char="Ø"/>
            </a:pPr>
            <a:r>
              <a:rPr lang="en-GB" altLang="fr-FR" sz="1800" dirty="0">
                <a:latin typeface="Times New Roman" panose="02020603050405020304" pitchFamily="18" charset="0"/>
                <a:cs typeface="Calibri" panose="020F0502020204030204" pitchFamily="34" charset="0"/>
              </a:rPr>
              <a:t>by growing focus on immigration and neonationalism within and between countries (Brogger 2021; Douglas, 2021)</a:t>
            </a:r>
          </a:p>
          <a:p>
            <a:pPr lvl="1">
              <a:buFont typeface="Wingdings" panose="05000000000000000000" pitchFamily="2" charset="2"/>
              <a:buChar char="Ø"/>
            </a:pPr>
            <a:r>
              <a:rPr lang="en-GB" altLang="fr-FR" sz="1800" dirty="0">
                <a:latin typeface="Times New Roman" panose="02020603050405020304" pitchFamily="18" charset="0"/>
                <a:cs typeface="Calibri" panose="020F0502020204030204" pitchFamily="34" charset="0"/>
              </a:rPr>
              <a:t>Environmental issues</a:t>
            </a:r>
          </a:p>
          <a:p>
            <a:pPr>
              <a:buFont typeface="Wingdings" panose="05000000000000000000" pitchFamily="2" charset="2"/>
              <a:buChar char="Ø"/>
            </a:pPr>
            <a:r>
              <a:rPr lang="en-GB" altLang="fr-FR" sz="1800" dirty="0">
                <a:latin typeface="Times New Roman" panose="02020603050405020304" pitchFamily="18" charset="0"/>
                <a:cs typeface="Calibri" panose="020F0502020204030204" pitchFamily="34" charset="0"/>
              </a:rPr>
              <a:t>This questions whether internationalisation can be corrected, transformed, reimagined, reversed (Shahjahan &amp; Morgan 2016; Stein 2019) and to reflect on the ways to develop a sustainable and inclusive cosmopolitan HE system (Marginson 2020) </a:t>
            </a:r>
          </a:p>
          <a:p>
            <a:pPr>
              <a:buFont typeface="Wingdings" panose="05000000000000000000" pitchFamily="2" charset="2"/>
              <a:buChar char="Ø"/>
            </a:pPr>
            <a:r>
              <a:rPr lang="en-GB" altLang="fr-FR" sz="1800" dirty="0">
                <a:latin typeface="Times New Roman" panose="02020603050405020304" pitchFamily="18" charset="0"/>
                <a:cs typeface="Calibri" panose="020F0502020204030204" pitchFamily="34" charset="0"/>
              </a:rPr>
              <a:t>Internationalisation as response to globalisation or agency and responsibility of HE systems and their institutions to address global and national challenges?</a:t>
            </a:r>
          </a:p>
          <a:p>
            <a:pPr>
              <a:buFont typeface="Wingdings" panose="05000000000000000000" pitchFamily="2" charset="2"/>
              <a:buChar char="Ø"/>
            </a:pPr>
            <a:r>
              <a:rPr lang="en-GB" altLang="fr-FR" sz="1800" dirty="0">
                <a:latin typeface="Times New Roman" panose="02020603050405020304" pitchFamily="18" charset="0"/>
                <a:cs typeface="Calibri" panose="020F0502020204030204" pitchFamily="34" charset="0"/>
              </a:rPr>
              <a:t>Looking back at the national/global interface </a:t>
            </a:r>
            <a:r>
              <a:rPr lang="en-GB" altLang="fr-FR" sz="1800" dirty="0">
                <a:latin typeface="Times New Roman" panose="02020603050405020304" pitchFamily="18" charset="0"/>
                <a:ea typeface="Calibri" panose="020F0502020204030204" pitchFamily="34" charset="0"/>
                <a:cs typeface="Times New Roman" panose="02020603050405020304" pitchFamily="18" charset="0"/>
              </a:rPr>
              <a:t>by comparing and contrasting historical trends, patterns and structures of funding, expansion and differentiation of HE systems to those of inward student mobility in the UK and France since the 1920s. </a:t>
            </a:r>
          </a:p>
        </p:txBody>
      </p:sp>
    </p:spTree>
    <p:extLst>
      <p:ext uri="{BB962C8B-B14F-4D97-AF65-F5344CB8AC3E}">
        <p14:creationId xmlns:p14="http://schemas.microsoft.com/office/powerpoint/2010/main" val="1861036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F549B215-5B0B-9331-AE22-BFECE8966800}"/>
              </a:ext>
            </a:extLst>
          </p:cNvPr>
          <p:cNvSpPr>
            <a:spLocks noGrp="1" noChangeArrowheads="1"/>
          </p:cNvSpPr>
          <p:nvPr>
            <p:ph type="title"/>
          </p:nvPr>
        </p:nvSpPr>
        <p:spPr>
          <a:xfrm>
            <a:off x="1524000" y="1"/>
            <a:ext cx="8764588" cy="646113"/>
          </a:xfrm>
        </p:spPr>
        <p:txBody>
          <a:bodyPr>
            <a:normAutofit fontScale="90000"/>
          </a:bodyPr>
          <a:lstStyle/>
          <a:p>
            <a:pPr>
              <a:lnSpc>
                <a:spcPct val="115000"/>
              </a:lnSpc>
              <a:spcBef>
                <a:spcPts val="1200"/>
              </a:spcBef>
              <a:spcAft>
                <a:spcPts val="600"/>
              </a:spcAft>
            </a:pPr>
            <a:r>
              <a:rPr lang="en-GB" altLang="fr-FR" sz="1800" i="1" dirty="0">
                <a:solidFill>
                  <a:schemeClr val="bg1"/>
                </a:solidFill>
                <a:latin typeface="Times New Roman" panose="02020603050405020304" pitchFamily="18" charset="0"/>
                <a:cs typeface="Times New Roman" panose="02020603050405020304" pitchFamily="18" charset="0"/>
              </a:rPr>
              <a:t>Expansion and fluctuations: historical trajectories of domestic and international students</a:t>
            </a:r>
            <a:br>
              <a:rPr lang="en-GB" altLang="fr-FR" sz="1800" i="1" dirty="0">
                <a:solidFill>
                  <a:schemeClr val="bg1"/>
                </a:solidFill>
                <a:latin typeface="Times New Roman" panose="02020603050405020304" pitchFamily="18" charset="0"/>
                <a:cs typeface="Times New Roman" panose="02020603050405020304" pitchFamily="18" charset="0"/>
              </a:rPr>
            </a:br>
            <a:r>
              <a:rPr lang="en-GB" altLang="fr-FR" sz="1800" i="1" dirty="0">
                <a:solidFill>
                  <a:schemeClr val="bg1"/>
                </a:solidFill>
                <a:latin typeface="Times New Roman" panose="02020603050405020304" pitchFamily="18" charset="0"/>
                <a:cs typeface="Times New Roman" panose="02020603050405020304" pitchFamily="18" charset="0"/>
              </a:rPr>
              <a:t> </a:t>
            </a:r>
            <a:endParaRPr lang="fr-FR" altLang="fr-FR" sz="1800" i="1" dirty="0">
              <a:solidFill>
                <a:schemeClr val="bg1"/>
              </a:solidFill>
              <a:latin typeface="Times New Roman" panose="02020603050405020304" pitchFamily="18" charset="0"/>
              <a:cs typeface="Times New Roman" panose="02020603050405020304" pitchFamily="18" charset="0"/>
            </a:endParaRPr>
          </a:p>
        </p:txBody>
      </p:sp>
      <p:sp>
        <p:nvSpPr>
          <p:cNvPr id="19460" name="TextBox 1">
            <a:extLst>
              <a:ext uri="{FF2B5EF4-FFF2-40B4-BE49-F238E27FC236}">
                <a16:creationId xmlns:a16="http://schemas.microsoft.com/office/drawing/2014/main" id="{F3F8A040-C789-B975-BDF3-0C9184D23360}"/>
              </a:ext>
            </a:extLst>
          </p:cNvPr>
          <p:cNvSpPr txBox="1">
            <a:spLocks noChangeArrowheads="1"/>
          </p:cNvSpPr>
          <p:nvPr/>
        </p:nvSpPr>
        <p:spPr bwMode="auto">
          <a:xfrm>
            <a:off x="249237" y="370458"/>
            <a:ext cx="3308349"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GB" altLang="fr-FR" sz="2000" dirty="0"/>
              <a:t>Considerable expansion of the number of internationals students in both countries.</a:t>
            </a:r>
          </a:p>
          <a:p>
            <a:r>
              <a:rPr lang="en-GB" altLang="fr-FR" sz="2000" dirty="0"/>
              <a:t>The expansion of student mobility follows the growth of the whole system. </a:t>
            </a:r>
          </a:p>
          <a:p>
            <a:r>
              <a:rPr lang="en-GB" altLang="fr-FR" sz="2000" dirty="0"/>
              <a:t>Not linear-fluctuations and shocks (Wars, empires, crises, migrations…). </a:t>
            </a:r>
          </a:p>
          <a:p>
            <a:r>
              <a:rPr lang="en-GB" altLang="fr-FR" sz="2000" dirty="0"/>
              <a:t>Fluctuations much sharper for international                                              students than domestic students                                                           (shock absorber?) </a:t>
            </a:r>
          </a:p>
          <a:p>
            <a:r>
              <a:rPr lang="en-GB" altLang="fr-FR" sz="2000" dirty="0"/>
              <a:t>Impact from crises in 1930 in France and 1973 and 2008 in the UK (funding and immigration debates)</a:t>
            </a:r>
          </a:p>
          <a:p>
            <a:endParaRPr lang="en-US" altLang="fr-FR" sz="2000" dirty="0"/>
          </a:p>
        </p:txBody>
      </p:sp>
      <p:sp>
        <p:nvSpPr>
          <p:cNvPr id="19461" name="TextBox 5">
            <a:extLst>
              <a:ext uri="{FF2B5EF4-FFF2-40B4-BE49-F238E27FC236}">
                <a16:creationId xmlns:a16="http://schemas.microsoft.com/office/drawing/2014/main" id="{A12FB2E2-875B-F91F-EE1F-9139644A0FC1}"/>
              </a:ext>
            </a:extLst>
          </p:cNvPr>
          <p:cNvSpPr txBox="1">
            <a:spLocks noChangeArrowheads="1"/>
          </p:cNvSpPr>
          <p:nvPr/>
        </p:nvSpPr>
        <p:spPr bwMode="auto">
          <a:xfrm>
            <a:off x="6124576" y="4365626"/>
            <a:ext cx="40036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fr-FR" sz="1800" dirty="0"/>
          </a:p>
        </p:txBody>
      </p:sp>
      <p:sp>
        <p:nvSpPr>
          <p:cNvPr id="2" name="TextBox 1">
            <a:extLst>
              <a:ext uri="{FF2B5EF4-FFF2-40B4-BE49-F238E27FC236}">
                <a16:creationId xmlns:a16="http://schemas.microsoft.com/office/drawing/2014/main" id="{C1CD94D2-E62B-606C-E9C1-C8ED119BB397}"/>
              </a:ext>
            </a:extLst>
          </p:cNvPr>
          <p:cNvSpPr txBox="1"/>
          <p:nvPr/>
        </p:nvSpPr>
        <p:spPr>
          <a:xfrm>
            <a:off x="4604657" y="-60429"/>
            <a:ext cx="3679020" cy="430887"/>
          </a:xfrm>
          <a:prstGeom prst="rect">
            <a:avLst/>
          </a:prstGeom>
          <a:noFill/>
        </p:spPr>
        <p:txBody>
          <a:bodyPr wrap="none" rtlCol="0">
            <a:spAutoFit/>
          </a:bodyPr>
          <a:lstStyle/>
          <a:p>
            <a:r>
              <a:rPr lang="en-GB" sz="2200" b="1" dirty="0"/>
              <a:t>Expansion and fluctuations</a:t>
            </a:r>
            <a:endParaRPr lang="en-US" sz="2200" b="1" dirty="0"/>
          </a:p>
        </p:txBody>
      </p:sp>
      <p:graphicFrame>
        <p:nvGraphicFramePr>
          <p:cNvPr id="3" name="Chart 2">
            <a:extLst>
              <a:ext uri="{FF2B5EF4-FFF2-40B4-BE49-F238E27FC236}">
                <a16:creationId xmlns:a16="http://schemas.microsoft.com/office/drawing/2014/main" id="{8632218B-74A5-E02A-032B-C2E115F414AD}"/>
              </a:ext>
            </a:extLst>
          </p:cNvPr>
          <p:cNvGraphicFramePr>
            <a:graphicFrameLocks noGrp="1"/>
          </p:cNvGraphicFramePr>
          <p:nvPr/>
        </p:nvGraphicFramePr>
        <p:xfrm>
          <a:off x="3407229" y="390071"/>
          <a:ext cx="8764588" cy="607785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144F2F8B-DBA1-62DA-3FAD-AD4C15B9191C}"/>
              </a:ext>
            </a:extLst>
          </p:cNvPr>
          <p:cNvSpPr>
            <a:spLocks noGrp="1" noChangeArrowheads="1"/>
          </p:cNvSpPr>
          <p:nvPr>
            <p:ph type="title"/>
          </p:nvPr>
        </p:nvSpPr>
        <p:spPr>
          <a:xfrm>
            <a:off x="1524000" y="4763"/>
            <a:ext cx="8489950" cy="457200"/>
          </a:xfrm>
        </p:spPr>
        <p:txBody>
          <a:bodyPr/>
          <a:lstStyle/>
          <a:p>
            <a:r>
              <a:rPr lang="en-GB" altLang="fr-FR" sz="2200" i="1">
                <a:solidFill>
                  <a:schemeClr val="bg1"/>
                </a:solidFill>
                <a:latin typeface="Times New Roman" panose="02020603050405020304" pitchFamily="18" charset="0"/>
                <a:cs typeface="Times New Roman" panose="02020603050405020304" pitchFamily="18" charset="0"/>
              </a:rPr>
              <a:t>Intensity:</a:t>
            </a:r>
            <a:endParaRPr lang="fr-FR" altLang="fr-FR" sz="2200">
              <a:solidFill>
                <a:schemeClr val="bg1"/>
              </a:solidFill>
            </a:endParaRPr>
          </a:p>
        </p:txBody>
      </p:sp>
      <p:sp>
        <p:nvSpPr>
          <p:cNvPr id="20484" name="Rectangle 3">
            <a:extLst>
              <a:ext uri="{FF2B5EF4-FFF2-40B4-BE49-F238E27FC236}">
                <a16:creationId xmlns:a16="http://schemas.microsoft.com/office/drawing/2014/main" id="{C32B3E41-FDE0-A7DD-4C51-A8B406E6D169}"/>
              </a:ext>
            </a:extLst>
          </p:cNvPr>
          <p:cNvSpPr>
            <a:spLocks noChangeArrowheads="1"/>
          </p:cNvSpPr>
          <p:nvPr/>
        </p:nvSpPr>
        <p:spPr bwMode="auto">
          <a:xfrm>
            <a:off x="2279651" y="63129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fr-FR" sz="1800"/>
          </a:p>
        </p:txBody>
      </p:sp>
      <p:sp>
        <p:nvSpPr>
          <p:cNvPr id="20486" name="TextBox 7">
            <a:extLst>
              <a:ext uri="{FF2B5EF4-FFF2-40B4-BE49-F238E27FC236}">
                <a16:creationId xmlns:a16="http://schemas.microsoft.com/office/drawing/2014/main" id="{E901D51C-BF3C-FD87-620E-09D2A44140BE}"/>
              </a:ext>
            </a:extLst>
          </p:cNvPr>
          <p:cNvSpPr txBox="1">
            <a:spLocks noChangeArrowheads="1"/>
          </p:cNvSpPr>
          <p:nvPr/>
        </p:nvSpPr>
        <p:spPr bwMode="auto">
          <a:xfrm>
            <a:off x="127320" y="175696"/>
            <a:ext cx="3143866" cy="6632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spcBef>
                <a:spcPct val="0"/>
              </a:spcBef>
              <a:spcAft>
                <a:spcPts val="600"/>
              </a:spcAft>
            </a:pPr>
            <a:r>
              <a:rPr lang="en-GB" altLang="fr-FR" sz="2000" dirty="0">
                <a:latin typeface="Tahoma" panose="020B0604030504040204" pitchFamily="34" charset="0"/>
                <a:cs typeface="Tahoma" panose="020B0604030504040204" pitchFamily="34" charset="0"/>
              </a:rPr>
              <a:t>Openness or dependence?</a:t>
            </a:r>
          </a:p>
          <a:p>
            <a:pPr marL="342900" indent="-342900">
              <a:spcBef>
                <a:spcPct val="0"/>
              </a:spcBef>
              <a:spcAft>
                <a:spcPts val="600"/>
              </a:spcAft>
            </a:pPr>
            <a:r>
              <a:rPr lang="en-GB" altLang="fr-FR" sz="2000" dirty="0">
                <a:latin typeface="Tahoma" panose="020B0604030504040204" pitchFamily="34" charset="0"/>
                <a:cs typeface="Tahoma" panose="020B0604030504040204" pitchFamily="34" charset="0"/>
              </a:rPr>
              <a:t>Higher intensity might result from increasing numbers of international students or shrinking numbers of domestic students or both.</a:t>
            </a:r>
          </a:p>
          <a:p>
            <a:pPr marL="342900" indent="-342900">
              <a:spcBef>
                <a:spcPct val="0"/>
              </a:spcBef>
              <a:spcAft>
                <a:spcPts val="600"/>
              </a:spcAft>
            </a:pPr>
            <a:r>
              <a:rPr lang="en-GB" altLang="fr-FR" sz="2000" dirty="0">
                <a:latin typeface="Tahoma" panose="020B0604030504040204" pitchFamily="34" charset="0"/>
                <a:cs typeface="Tahoma" panose="020B0604030504040204" pitchFamily="34" charset="0"/>
              </a:rPr>
              <a:t>Always a substantial presence of international students in both systems </a:t>
            </a:r>
          </a:p>
          <a:p>
            <a:pPr marL="342900" indent="-342900">
              <a:spcBef>
                <a:spcPct val="0"/>
              </a:spcBef>
              <a:spcAft>
                <a:spcPts val="600"/>
              </a:spcAft>
            </a:pPr>
            <a:r>
              <a:rPr lang="en-GB" altLang="fr-FR" sz="2000" dirty="0">
                <a:latin typeface="Tahoma" panose="020B0604030504040204" pitchFamily="34" charset="0"/>
                <a:cs typeface="Tahoma" panose="020B0604030504040204" pitchFamily="34" charset="0"/>
              </a:rPr>
              <a:t>Strong fluctuations- the meeting of massification and internationalisation</a:t>
            </a:r>
          </a:p>
          <a:p>
            <a:pPr marL="342900" indent="-342900">
              <a:spcBef>
                <a:spcPct val="0"/>
              </a:spcBef>
              <a:spcAft>
                <a:spcPts val="600"/>
              </a:spcAft>
            </a:pPr>
            <a:r>
              <a:rPr lang="en-GB" altLang="fr-FR" sz="2000" dirty="0">
                <a:latin typeface="Tahoma" panose="020B0604030504040204" pitchFamily="34" charset="0"/>
                <a:cs typeface="Tahoma" panose="020B0604030504040204" pitchFamily="34" charset="0"/>
              </a:rPr>
              <a:t>The UK ahead since 2000s </a:t>
            </a:r>
          </a:p>
          <a:p>
            <a:pPr>
              <a:spcBef>
                <a:spcPct val="0"/>
              </a:spcBef>
              <a:buFontTx/>
              <a:buNone/>
            </a:pPr>
            <a:endParaRPr lang="fr-FR" altLang="fr-FR" sz="2000" dirty="0"/>
          </a:p>
        </p:txBody>
      </p:sp>
      <p:sp>
        <p:nvSpPr>
          <p:cNvPr id="4" name="TextBox 3">
            <a:extLst>
              <a:ext uri="{FF2B5EF4-FFF2-40B4-BE49-F238E27FC236}">
                <a16:creationId xmlns:a16="http://schemas.microsoft.com/office/drawing/2014/main" id="{6B2127EF-D0EC-BBC4-CC0D-B45FCDDBDCB3}"/>
              </a:ext>
            </a:extLst>
          </p:cNvPr>
          <p:cNvSpPr txBox="1"/>
          <p:nvPr/>
        </p:nvSpPr>
        <p:spPr>
          <a:xfrm>
            <a:off x="6749142" y="2530"/>
            <a:ext cx="1411092" cy="461665"/>
          </a:xfrm>
          <a:prstGeom prst="rect">
            <a:avLst/>
          </a:prstGeom>
          <a:noFill/>
        </p:spPr>
        <p:txBody>
          <a:bodyPr wrap="square" rtlCol="0">
            <a:spAutoFit/>
          </a:bodyPr>
          <a:lstStyle/>
          <a:p>
            <a:r>
              <a:rPr lang="en-GB" sz="2400" b="1" dirty="0"/>
              <a:t>Intensity</a:t>
            </a:r>
            <a:endParaRPr lang="en-US" sz="2400" b="1" dirty="0"/>
          </a:p>
        </p:txBody>
      </p:sp>
      <p:pic>
        <p:nvPicPr>
          <p:cNvPr id="6" name="Picture 5">
            <a:extLst>
              <a:ext uri="{FF2B5EF4-FFF2-40B4-BE49-F238E27FC236}">
                <a16:creationId xmlns:a16="http://schemas.microsoft.com/office/drawing/2014/main" id="{F4A2B176-6246-03AA-221D-F943EF6DCDCF}"/>
              </a:ext>
            </a:extLst>
          </p:cNvPr>
          <p:cNvPicPr>
            <a:picLocks noChangeAspect="1"/>
          </p:cNvPicPr>
          <p:nvPr/>
        </p:nvPicPr>
        <p:blipFill>
          <a:blip r:embed="rId2"/>
          <a:stretch>
            <a:fillRect/>
          </a:stretch>
        </p:blipFill>
        <p:spPr>
          <a:xfrm>
            <a:off x="3026229" y="388619"/>
            <a:ext cx="9165771" cy="6456493"/>
          </a:xfrm>
          <a:prstGeom prst="rect">
            <a:avLst/>
          </a:prstGeom>
        </p:spPr>
      </p:pic>
      <p:sp>
        <p:nvSpPr>
          <p:cNvPr id="7" name="Rectangle 6">
            <a:extLst>
              <a:ext uri="{FF2B5EF4-FFF2-40B4-BE49-F238E27FC236}">
                <a16:creationId xmlns:a16="http://schemas.microsoft.com/office/drawing/2014/main" id="{B6776328-82DF-A700-9589-05A184173123}"/>
              </a:ext>
            </a:extLst>
          </p:cNvPr>
          <p:cNvSpPr>
            <a:spLocks noChangeArrowheads="1"/>
          </p:cNvSpPr>
          <p:nvPr/>
        </p:nvSpPr>
        <p:spPr bwMode="auto">
          <a:xfrm>
            <a:off x="5594233" y="845819"/>
            <a:ext cx="5132001" cy="646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marL="0" indent="0" algn="l" defTabSz="914400" rtl="0" eaLnBrk="1" latinLnBrk="0" hangingPunct="1">
              <a:spcBef>
                <a:spcPct val="20000"/>
              </a:spcBef>
              <a:buChar char="•"/>
              <a:defRPr sz="28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9pPr>
          </a:lstStyle>
          <a:p>
            <a:pPr>
              <a:spcBef>
                <a:spcPct val="0"/>
              </a:spcBef>
              <a:buFontTx/>
              <a:buNone/>
            </a:pPr>
            <a:r>
              <a:rPr lang="en-GB" altLang="fr-FR" sz="1800" b="1" dirty="0">
                <a:latin typeface="Times New Roman" panose="02020603050405020304" pitchFamily="18" charset="0"/>
                <a:ea typeface="Calibri" panose="020F0502020204030204" pitchFamily="34" charset="0"/>
                <a:cs typeface="Times New Roman" panose="02020603050405020304" pitchFamily="18" charset="0"/>
              </a:rPr>
              <a:t>International students as a share of all students</a:t>
            </a:r>
            <a:endParaRPr lang="fr-FR" altLang="fr-FR" sz="1800" dirty="0">
              <a:ea typeface="Calibri" panose="020F0502020204030204" pitchFamily="34" charset="0"/>
              <a:cs typeface="Times New Roman" panose="02020603050405020304" pitchFamily="18" charset="0"/>
            </a:endParaRPr>
          </a:p>
          <a:p>
            <a:pPr>
              <a:spcBef>
                <a:spcPct val="0"/>
              </a:spcBef>
              <a:buFontTx/>
              <a:buNone/>
            </a:pPr>
            <a:endParaRPr lang="fr-FR" altLang="fr-FR" sz="1800" dirty="0">
              <a:ea typeface="Calibri" panose="020F05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A4CAC-FEA8-E79E-C068-1D7F7896F63C}"/>
              </a:ext>
            </a:extLst>
          </p:cNvPr>
          <p:cNvSpPr>
            <a:spLocks noGrp="1"/>
          </p:cNvSpPr>
          <p:nvPr>
            <p:ph type="title"/>
          </p:nvPr>
        </p:nvSpPr>
        <p:spPr>
          <a:xfrm>
            <a:off x="914400" y="130628"/>
            <a:ext cx="10515600" cy="1325563"/>
          </a:xfrm>
        </p:spPr>
        <p:txBody>
          <a:bodyPr/>
          <a:lstStyle/>
          <a:p>
            <a:r>
              <a:rPr lang="en-GB" dirty="0"/>
              <a:t>Differentiation and internationalisation</a:t>
            </a:r>
            <a:endParaRPr lang="en-US" dirty="0"/>
          </a:p>
        </p:txBody>
      </p:sp>
      <p:sp>
        <p:nvSpPr>
          <p:cNvPr id="3" name="Content Placeholder 2">
            <a:extLst>
              <a:ext uri="{FF2B5EF4-FFF2-40B4-BE49-F238E27FC236}">
                <a16:creationId xmlns:a16="http://schemas.microsoft.com/office/drawing/2014/main" id="{F21A0C06-3371-7296-C7CD-8B46FDAF4B93}"/>
              </a:ext>
            </a:extLst>
          </p:cNvPr>
          <p:cNvSpPr>
            <a:spLocks noGrp="1"/>
          </p:cNvSpPr>
          <p:nvPr>
            <p:ph idx="1"/>
          </p:nvPr>
        </p:nvSpPr>
        <p:spPr>
          <a:xfrm>
            <a:off x="261256" y="1690687"/>
            <a:ext cx="2492829" cy="4802187"/>
          </a:xfrm>
        </p:spPr>
        <p:txBody>
          <a:bodyPr>
            <a:normAutofit fontScale="85000" lnSpcReduction="10000"/>
          </a:bodyPr>
          <a:lstStyle/>
          <a:p>
            <a:r>
              <a:rPr lang="en-GB" dirty="0"/>
              <a:t>Drivers behind internationalisation: similar or distinct?</a:t>
            </a:r>
          </a:p>
          <a:p>
            <a:r>
              <a:rPr lang="en-GB" dirty="0"/>
              <a:t>What are the effect of internationalisation on institutional stratification?</a:t>
            </a:r>
          </a:p>
          <a:p>
            <a:r>
              <a:rPr lang="en-GB" dirty="0"/>
              <a:t>What are the effect of HE stratification on internationalisation?</a:t>
            </a:r>
            <a:endParaRPr lang="en-US" dirty="0"/>
          </a:p>
        </p:txBody>
      </p:sp>
      <p:pic>
        <p:nvPicPr>
          <p:cNvPr id="5" name="Picture 4">
            <a:extLst>
              <a:ext uri="{FF2B5EF4-FFF2-40B4-BE49-F238E27FC236}">
                <a16:creationId xmlns:a16="http://schemas.microsoft.com/office/drawing/2014/main" id="{85577F8E-CC36-FD62-19BA-99F666498CC8}"/>
              </a:ext>
            </a:extLst>
          </p:cNvPr>
          <p:cNvPicPr>
            <a:picLocks noChangeAspect="1"/>
          </p:cNvPicPr>
          <p:nvPr/>
        </p:nvPicPr>
        <p:blipFill>
          <a:blip r:embed="rId2"/>
          <a:stretch>
            <a:fillRect/>
          </a:stretch>
        </p:blipFill>
        <p:spPr>
          <a:xfrm>
            <a:off x="2883408" y="1468592"/>
            <a:ext cx="9308592" cy="5258780"/>
          </a:xfrm>
          <a:prstGeom prst="rect">
            <a:avLst/>
          </a:prstGeom>
        </p:spPr>
      </p:pic>
      <p:sp>
        <p:nvSpPr>
          <p:cNvPr id="6" name="TextBox 5">
            <a:extLst>
              <a:ext uri="{FF2B5EF4-FFF2-40B4-BE49-F238E27FC236}">
                <a16:creationId xmlns:a16="http://schemas.microsoft.com/office/drawing/2014/main" id="{63E19947-5227-014D-2A26-74270BDF1B0E}"/>
              </a:ext>
            </a:extLst>
          </p:cNvPr>
          <p:cNvSpPr txBox="1"/>
          <p:nvPr/>
        </p:nvSpPr>
        <p:spPr>
          <a:xfrm>
            <a:off x="4462490" y="2036020"/>
            <a:ext cx="6150428" cy="646331"/>
          </a:xfrm>
          <a:prstGeom prst="rect">
            <a:avLst/>
          </a:prstGeom>
          <a:noFill/>
        </p:spPr>
        <p:txBody>
          <a:bodyPr wrap="square">
            <a:spAutoFit/>
          </a:bodyPr>
          <a:lstStyle/>
          <a:p>
            <a:pPr>
              <a:spcBef>
                <a:spcPct val="0"/>
              </a:spcBef>
              <a:buFontTx/>
              <a:buNone/>
            </a:pPr>
            <a:r>
              <a:rPr lang="en-GB" altLang="fr-FR" sz="1800" b="1" dirty="0">
                <a:latin typeface="Times New Roman" panose="02020603050405020304" pitchFamily="18" charset="0"/>
                <a:ea typeface="Calibri" panose="020F0502020204030204" pitchFamily="34" charset="0"/>
                <a:cs typeface="Times New Roman" panose="02020603050405020304" pitchFamily="18" charset="0"/>
              </a:rPr>
              <a:t>Proportions of international students in each type of institutions </a:t>
            </a:r>
            <a:r>
              <a:rPr lang="en-GB" altLang="fr-FR" b="1" dirty="0">
                <a:latin typeface="Times New Roman" panose="02020603050405020304" pitchFamily="18" charset="0"/>
                <a:ea typeface="Calibri" panose="020F0502020204030204" pitchFamily="34" charset="0"/>
                <a:cs typeface="Times New Roman" panose="02020603050405020304" pitchFamily="18" charset="0"/>
              </a:rPr>
              <a:t>across the HE sector</a:t>
            </a:r>
            <a:endParaRPr lang="fr-FR" altLang="fr-FR" sz="1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6521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7487-54F7-2496-913F-F08504898D28}"/>
              </a:ext>
            </a:extLst>
          </p:cNvPr>
          <p:cNvSpPr>
            <a:spLocks noGrp="1"/>
          </p:cNvSpPr>
          <p:nvPr>
            <p:ph type="title"/>
          </p:nvPr>
        </p:nvSpPr>
        <p:spPr>
          <a:xfrm>
            <a:off x="159534" y="-5027"/>
            <a:ext cx="4544762" cy="690535"/>
          </a:xfrm>
        </p:spPr>
        <p:txBody>
          <a:bodyPr anchor="t">
            <a:normAutofit fontScale="90000"/>
          </a:bodyPr>
          <a:lstStyle/>
          <a:p>
            <a:r>
              <a:rPr lang="en-GB" sz="3200" dirty="0"/>
              <a:t>Marketisation</a:t>
            </a:r>
            <a:br>
              <a:rPr lang="en-GB" sz="3200" dirty="0"/>
            </a:br>
            <a:endParaRPr lang="en-US" sz="3200" dirty="0"/>
          </a:p>
        </p:txBody>
      </p:sp>
      <p:sp>
        <p:nvSpPr>
          <p:cNvPr id="3" name="Content Placeholder 2">
            <a:extLst>
              <a:ext uri="{FF2B5EF4-FFF2-40B4-BE49-F238E27FC236}">
                <a16:creationId xmlns:a16="http://schemas.microsoft.com/office/drawing/2014/main" id="{73A1D74F-9B44-AD0D-6F4E-295C6EBF2128}"/>
              </a:ext>
            </a:extLst>
          </p:cNvPr>
          <p:cNvSpPr>
            <a:spLocks noGrp="1"/>
          </p:cNvSpPr>
          <p:nvPr>
            <p:ph idx="1"/>
          </p:nvPr>
        </p:nvSpPr>
        <p:spPr>
          <a:xfrm>
            <a:off x="0" y="514733"/>
            <a:ext cx="4817002" cy="6162943"/>
          </a:xfrm>
        </p:spPr>
        <p:txBody>
          <a:bodyPr vert="horz" lIns="91440" tIns="45720" rIns="91440" bIns="45720" rtlCol="0" anchor="t">
            <a:noAutofit/>
          </a:bodyPr>
          <a:lstStyle/>
          <a:p>
            <a:r>
              <a:rPr lang="en-GB" sz="1600" dirty="0"/>
              <a:t>In the UK Internationalisation became increasingly connected to a wider shift from cost-sharing to public private substitution in funding (Carpentier 2021) raising issues about sustainability, stability, equity and quality (Lomer 2018)</a:t>
            </a:r>
          </a:p>
          <a:p>
            <a:r>
              <a:rPr lang="en-GB" sz="1600" dirty="0"/>
              <a:t>Trend emerging in France as fees were  introduced in universities but not implemented yet (Carpentier and Courtois 2024)</a:t>
            </a:r>
          </a:p>
          <a:p>
            <a:pPr marL="0" indent="0">
              <a:buNone/>
            </a:pPr>
            <a:r>
              <a:rPr lang="en-GB" sz="1600" b="1" dirty="0"/>
              <a:t>Reflections</a:t>
            </a:r>
          </a:p>
          <a:p>
            <a:pPr marL="285750" indent="-285750"/>
            <a:r>
              <a:rPr lang="en-GB" sz="1600" dirty="0"/>
              <a:t>Historical contingency shows that internationalisation represents at times an experiment of broader shifts in HE and at others an intensifier of existing transformations. </a:t>
            </a:r>
            <a:endParaRPr lang="en-GB" dirty="0"/>
          </a:p>
          <a:p>
            <a:pPr marL="285750" indent="-285750"/>
            <a:r>
              <a:rPr lang="en-GB" sz="1600" dirty="0"/>
              <a:t>This shows potential for considering internationalisation as a central rather than a peripheral driver of a massified cosmopolitan and inclusive public service of higher education. </a:t>
            </a:r>
          </a:p>
          <a:p>
            <a:pPr marL="285750" indent="-285750"/>
            <a:r>
              <a:rPr lang="en-GB" sz="1600" dirty="0"/>
              <a:t>A post neoliberal global HE?  This starts with a realignment of the rationales which requires a revival of public investment to reverse public-private substitution in the UK and address underfunding in France.</a:t>
            </a:r>
          </a:p>
          <a:p>
            <a:pPr marL="285750" indent="-285750"/>
            <a:r>
              <a:rPr lang="en-GB" sz="1600" dirty="0"/>
              <a:t>Reducing inequalities within HE systems by revisiting the national/global interface not sufficient but a start to engage with </a:t>
            </a:r>
            <a:r>
              <a:rPr lang="en-GB" sz="1600" dirty="0" err="1"/>
              <a:t>polycrises</a:t>
            </a:r>
            <a:endParaRPr lang="en-GB" sz="1600" dirty="0"/>
          </a:p>
          <a:p>
            <a:pPr marL="0" indent="0">
              <a:buNone/>
            </a:pPr>
            <a:endParaRPr lang="en-GB" sz="1600" dirty="0"/>
          </a:p>
          <a:p>
            <a:pPr marL="0" indent="0">
              <a:buNone/>
            </a:pPr>
            <a:endParaRPr lang="en-GB" sz="1600" dirty="0"/>
          </a:p>
        </p:txBody>
      </p:sp>
      <p:pic>
        <p:nvPicPr>
          <p:cNvPr id="5" name="Picture 4">
            <a:extLst>
              <a:ext uri="{FF2B5EF4-FFF2-40B4-BE49-F238E27FC236}">
                <a16:creationId xmlns:a16="http://schemas.microsoft.com/office/drawing/2014/main" id="{A8316AE6-AD60-C0E7-61A9-FEF9C9A74C7C}"/>
              </a:ext>
            </a:extLst>
          </p:cNvPr>
          <p:cNvPicPr>
            <a:picLocks noChangeAspect="1"/>
          </p:cNvPicPr>
          <p:nvPr/>
        </p:nvPicPr>
        <p:blipFill>
          <a:blip r:embed="rId2"/>
          <a:stretch>
            <a:fillRect/>
          </a:stretch>
        </p:blipFill>
        <p:spPr>
          <a:xfrm>
            <a:off x="4293151" y="180324"/>
            <a:ext cx="7729018" cy="6677676"/>
          </a:xfrm>
          <a:prstGeom prst="rect">
            <a:avLst/>
          </a:prstGeom>
        </p:spPr>
      </p:pic>
    </p:spTree>
    <p:extLst>
      <p:ext uri="{BB962C8B-B14F-4D97-AF65-F5344CB8AC3E}">
        <p14:creationId xmlns:p14="http://schemas.microsoft.com/office/powerpoint/2010/main" val="2167385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3DD52-51B4-444F-4CAF-6D14C4DB5127}"/>
              </a:ext>
            </a:extLst>
          </p:cNvPr>
          <p:cNvSpPr>
            <a:spLocks noGrp="1"/>
          </p:cNvSpPr>
          <p:nvPr>
            <p:ph type="ctrTitle"/>
          </p:nvPr>
        </p:nvSpPr>
        <p:spPr>
          <a:xfrm>
            <a:off x="400833" y="501041"/>
            <a:ext cx="10920310" cy="2655816"/>
          </a:xfrm>
        </p:spPr>
        <p:txBody>
          <a:bodyPr>
            <a:normAutofit/>
          </a:bodyPr>
          <a:lstStyle/>
          <a:p>
            <a:r>
              <a:rPr lang="en-GB" dirty="0"/>
              <a:t>Internationalisation of higher education within the Global South</a:t>
            </a:r>
          </a:p>
        </p:txBody>
      </p:sp>
      <p:sp>
        <p:nvSpPr>
          <p:cNvPr id="3" name="Subtitle 2">
            <a:extLst>
              <a:ext uri="{FF2B5EF4-FFF2-40B4-BE49-F238E27FC236}">
                <a16:creationId xmlns:a16="http://schemas.microsoft.com/office/drawing/2014/main" id="{C845FD1D-1C39-0349-0D57-E758D2E6A6C7}"/>
              </a:ext>
            </a:extLst>
          </p:cNvPr>
          <p:cNvSpPr>
            <a:spLocks noGrp="1"/>
          </p:cNvSpPr>
          <p:nvPr>
            <p:ph type="subTitle" idx="1"/>
          </p:nvPr>
        </p:nvSpPr>
        <p:spPr>
          <a:xfrm>
            <a:off x="968829" y="3243943"/>
            <a:ext cx="9699171" cy="2013857"/>
          </a:xfrm>
        </p:spPr>
        <p:txBody>
          <a:bodyPr>
            <a:normAutofit/>
          </a:bodyPr>
          <a:lstStyle/>
          <a:p>
            <a:endParaRPr lang="en-GB" sz="2400" dirty="0"/>
          </a:p>
          <a:p>
            <a:r>
              <a:rPr lang="en-GB" sz="2400" dirty="0"/>
              <a:t>Mario Azevedo </a:t>
            </a:r>
          </a:p>
          <a:p>
            <a:r>
              <a:rPr lang="en-GB" sz="2400" dirty="0"/>
              <a:t>State University of </a:t>
            </a:r>
            <a:r>
              <a:rPr lang="en-GB" sz="2400" dirty="0" err="1"/>
              <a:t>Maringá</a:t>
            </a:r>
            <a:r>
              <a:rPr lang="en-GB" sz="2400" dirty="0"/>
              <a:t> and </a:t>
            </a:r>
            <a:r>
              <a:rPr lang="en-GB" sz="2400" dirty="0" err="1"/>
              <a:t>CNPq</a:t>
            </a:r>
            <a:r>
              <a:rPr lang="en-GB" sz="2400" dirty="0"/>
              <a:t>, Brazil</a:t>
            </a:r>
          </a:p>
          <a:p>
            <a:endParaRPr lang="en-GB" dirty="0"/>
          </a:p>
        </p:txBody>
      </p:sp>
    </p:spTree>
    <p:extLst>
      <p:ext uri="{BB962C8B-B14F-4D97-AF65-F5344CB8AC3E}">
        <p14:creationId xmlns:p14="http://schemas.microsoft.com/office/powerpoint/2010/main" val="1801883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08E7A4C-851E-AD02-B783-9F6EBACEA0C9}"/>
              </a:ext>
            </a:extLst>
          </p:cNvPr>
          <p:cNvSpPr>
            <a:spLocks noGrp="1"/>
          </p:cNvSpPr>
          <p:nvPr>
            <p:ph type="title"/>
          </p:nvPr>
        </p:nvSpPr>
        <p:spPr>
          <a:xfrm>
            <a:off x="839788" y="365126"/>
            <a:ext cx="10515600" cy="856060"/>
          </a:xfrm>
        </p:spPr>
        <p:txBody>
          <a:bodyPr/>
          <a:lstStyle/>
          <a:p>
            <a:r>
              <a:rPr lang="en-GB" sz="4400" b="1" dirty="0"/>
              <a:t>Global North and Global South</a:t>
            </a:r>
            <a:endParaRPr lang="en-US" b="1" dirty="0"/>
          </a:p>
        </p:txBody>
      </p:sp>
      <p:sp>
        <p:nvSpPr>
          <p:cNvPr id="5" name="Espaço Reservado para Texto 4">
            <a:extLst>
              <a:ext uri="{FF2B5EF4-FFF2-40B4-BE49-F238E27FC236}">
                <a16:creationId xmlns:a16="http://schemas.microsoft.com/office/drawing/2014/main" id="{CBB68F53-23C0-D3DB-6141-5C9026816A80}"/>
              </a:ext>
            </a:extLst>
          </p:cNvPr>
          <p:cNvSpPr>
            <a:spLocks noGrp="1"/>
          </p:cNvSpPr>
          <p:nvPr>
            <p:ph type="body" idx="1"/>
          </p:nvPr>
        </p:nvSpPr>
        <p:spPr>
          <a:xfrm>
            <a:off x="360103" y="1649015"/>
            <a:ext cx="5157787" cy="823912"/>
          </a:xfrm>
        </p:spPr>
        <p:txBody>
          <a:bodyPr>
            <a:normAutofit fontScale="47500" lnSpcReduction="20000"/>
          </a:bodyPr>
          <a:lstStyle/>
          <a:p>
            <a:r>
              <a:rPr lang="en-GB" sz="6700" dirty="0"/>
              <a:t>Brandt Report of 1980</a:t>
            </a:r>
            <a:br>
              <a:rPr lang="en-GB" dirty="0"/>
            </a:br>
            <a:r>
              <a:rPr lang="en-GB" sz="2400" b="1" dirty="0" err="1"/>
              <a:t>Source</a:t>
            </a:r>
            <a:r>
              <a:rPr lang="en-GB" sz="2400" dirty="0" err="1"/>
              <a:t>:www.britannica.com</a:t>
            </a:r>
            <a:r>
              <a:rPr lang="en-GB" sz="2400" dirty="0"/>
              <a:t>/topic/Global-North-and-Global-South, 2025</a:t>
            </a:r>
            <a:endParaRPr lang="en-US" dirty="0"/>
          </a:p>
        </p:txBody>
      </p:sp>
      <p:sp>
        <p:nvSpPr>
          <p:cNvPr id="7" name="Espaço Reservado para Texto 6">
            <a:extLst>
              <a:ext uri="{FF2B5EF4-FFF2-40B4-BE49-F238E27FC236}">
                <a16:creationId xmlns:a16="http://schemas.microsoft.com/office/drawing/2014/main" id="{9A398130-A58F-271D-EE96-2570E493075A}"/>
              </a:ext>
            </a:extLst>
          </p:cNvPr>
          <p:cNvSpPr>
            <a:spLocks noGrp="1"/>
          </p:cNvSpPr>
          <p:nvPr>
            <p:ph type="body" sz="quarter" idx="3"/>
          </p:nvPr>
        </p:nvSpPr>
        <p:spPr>
          <a:xfrm>
            <a:off x="6472003" y="1681163"/>
            <a:ext cx="5183188" cy="823912"/>
          </a:xfrm>
        </p:spPr>
        <p:txBody>
          <a:bodyPr>
            <a:normAutofit fontScale="47500" lnSpcReduction="20000"/>
          </a:bodyPr>
          <a:lstStyle/>
          <a:p>
            <a:r>
              <a:rPr lang="en-GB" sz="5900" dirty="0"/>
              <a:t>Science production: North Unipolarity?</a:t>
            </a:r>
            <a:br>
              <a:rPr lang="en-GB" sz="4400" dirty="0"/>
            </a:br>
            <a:r>
              <a:rPr lang="en-GB" sz="2400" b="1" dirty="0"/>
              <a:t>Source</a:t>
            </a:r>
            <a:r>
              <a:rPr lang="en-GB" sz="2400" dirty="0"/>
              <a:t>: </a:t>
            </a:r>
            <a:r>
              <a:rPr lang="en-GB" sz="2400" dirty="0" err="1"/>
              <a:t>Sasi</a:t>
            </a:r>
            <a:r>
              <a:rPr lang="en-GB" sz="2400" dirty="0"/>
              <a:t> Group, Univ. Of Sheffield, And Mark Newman, Univ. Of Michigan</a:t>
            </a:r>
            <a:endParaRPr lang="en-US" dirty="0"/>
          </a:p>
        </p:txBody>
      </p:sp>
      <p:pic>
        <p:nvPicPr>
          <p:cNvPr id="9" name="Picture 2" descr="Global North and Global South">
            <a:extLst>
              <a:ext uri="{FF2B5EF4-FFF2-40B4-BE49-F238E27FC236}">
                <a16:creationId xmlns:a16="http://schemas.microsoft.com/office/drawing/2014/main" id="{133D09D8-BF62-130C-56D7-3DD51535913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18879" y="3036641"/>
            <a:ext cx="5885933" cy="3122758"/>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14.png">
            <a:extLst>
              <a:ext uri="{FF2B5EF4-FFF2-40B4-BE49-F238E27FC236}">
                <a16:creationId xmlns:a16="http://schemas.microsoft.com/office/drawing/2014/main" id="{EEA96B54-ED97-BA0F-577F-B324CF87AC74}"/>
              </a:ext>
            </a:extLst>
          </p:cNvPr>
          <p:cNvPicPr>
            <a:picLocks noGrp="1"/>
          </p:cNvPicPr>
          <p:nvPr>
            <p:ph sz="quarter" idx="4"/>
          </p:nvPr>
        </p:nvPicPr>
        <p:blipFill>
          <a:blip r:embed="rId3"/>
          <a:srcRect/>
          <a:stretch>
            <a:fillRect/>
          </a:stretch>
        </p:blipFill>
        <p:spPr>
          <a:xfrm>
            <a:off x="6247149" y="3021651"/>
            <a:ext cx="5834921" cy="3244238"/>
          </a:xfrm>
          <a:prstGeom prst="rect">
            <a:avLst/>
          </a:prstGeom>
          <a:ln w="12700">
            <a:solidFill>
              <a:srgbClr val="FFFFFF"/>
            </a:solidFill>
            <a:prstDash val="solid"/>
          </a:ln>
        </p:spPr>
      </p:pic>
    </p:spTree>
    <p:extLst>
      <p:ext uri="{BB962C8B-B14F-4D97-AF65-F5344CB8AC3E}">
        <p14:creationId xmlns:p14="http://schemas.microsoft.com/office/powerpoint/2010/main" val="17583177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1faf88fe-a998-4c5b-93c9-210a11d9a5c2}" enabled="0" method="" siteId="{1faf88fe-a998-4c5b-93c9-210a11d9a5c2}" removed="1"/>
</clbl:labelList>
</file>

<file path=docProps/app.xml><?xml version="1.0" encoding="utf-8"?>
<Properties xmlns="http://schemas.openxmlformats.org/officeDocument/2006/extended-properties" xmlns:vt="http://schemas.openxmlformats.org/officeDocument/2006/docPropsVTypes">
  <TotalTime>119</TotalTime>
  <Words>3064</Words>
  <Application>Microsoft Office PowerPoint</Application>
  <PresentationFormat>Widescreen</PresentationFormat>
  <Paragraphs>178</Paragraphs>
  <Slides>24</Slides>
  <Notes>3</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24</vt:i4>
      </vt:variant>
    </vt:vector>
  </HeadingPairs>
  <TitlesOfParts>
    <vt:vector size="40" baseType="lpstr">
      <vt:lpstr>Yu Gothic Light</vt:lpstr>
      <vt:lpstr>Aptos</vt:lpstr>
      <vt:lpstr>Aptos Display</vt:lpstr>
      <vt:lpstr>Arial</vt:lpstr>
      <vt:lpstr>Avenir Black</vt:lpstr>
      <vt:lpstr>Calibri</vt:lpstr>
      <vt:lpstr>Candara</vt:lpstr>
      <vt:lpstr>Canva Sans Bold</vt:lpstr>
      <vt:lpstr>Courier New</vt:lpstr>
      <vt:lpstr>Maven Pro</vt:lpstr>
      <vt:lpstr>Tahoma</vt:lpstr>
      <vt:lpstr>Times New Roman</vt:lpstr>
      <vt:lpstr>-webkit-standard</vt:lpstr>
      <vt:lpstr>Wingdings</vt:lpstr>
      <vt:lpstr>Office Theme</vt:lpstr>
      <vt:lpstr>Office Theme</vt:lpstr>
      <vt:lpstr>  The national/international interface in the context of “polycrisis” and the prospect of post-neoliberal higher education </vt:lpstr>
      <vt:lpstr>The Panel perspectives</vt:lpstr>
      <vt:lpstr>Historical trajectories of Massification and internationalisation and the possibility of a cosmopolitan and inclusive system: French and British perspectives  Vincent Carpentier IOE, University College London, UK    </vt:lpstr>
      <vt:lpstr>Expansion and fluctuations: historical trajectories of domestic and international students  </vt:lpstr>
      <vt:lpstr>Intensity:</vt:lpstr>
      <vt:lpstr>Differentiation and internationalisation</vt:lpstr>
      <vt:lpstr>Marketisation </vt:lpstr>
      <vt:lpstr>Internationalisation of higher education within the Global South</vt:lpstr>
      <vt:lpstr>Global North and Global South</vt:lpstr>
      <vt:lpstr>Global South and Internationalisation of Higher Education</vt:lpstr>
      <vt:lpstr>Efficiency + Ideas [Gestion + Civilization]: “Heart of Darkness” (Conrad, 1899).</vt:lpstr>
      <vt:lpstr>Internationalisation of HE within the Global South</vt:lpstr>
      <vt:lpstr>Some Brazilian Internationalisation (HE) experiences within Global South</vt:lpstr>
      <vt:lpstr>PowerPoint Presentation</vt:lpstr>
      <vt:lpstr>PowerPoint Presentation</vt:lpstr>
      <vt:lpstr>PowerPoint Presentation</vt:lpstr>
      <vt:lpstr>PowerPoint Presentation</vt:lpstr>
      <vt:lpstr>PowerPoint Presentation</vt:lpstr>
      <vt:lpstr>Nation states and trends towards de-internationalisation  Hanne Tange  and Kirsten Jaeger, at Aalborg University, Denmark  </vt:lpstr>
      <vt:lpstr>The utopian moment(s) of international student mobility</vt:lpstr>
      <vt:lpstr>Cosmopolitan internationalist utopianism meets national economic and political rationales…</vt:lpstr>
      <vt:lpstr>Return to the nation 1 (culture)</vt:lpstr>
      <vt:lpstr>Return to the nation 2 (welfare/realism) </vt:lpstr>
      <vt:lpstr>Debate/questions For All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Carpentier, Vincent</dc:creator>
  <cp:lastModifiedBy>Carpentier, Vincent</cp:lastModifiedBy>
  <cp:revision>103</cp:revision>
  <dcterms:created xsi:type="dcterms:W3CDTF">2025-03-29T08:35:34Z</dcterms:created>
  <dcterms:modified xsi:type="dcterms:W3CDTF">2025-04-03T10:45:12Z</dcterms:modified>
</cp:coreProperties>
</file>