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40"/>
  </p:notesMasterIdLst>
  <p:sldIdLst>
    <p:sldId id="256" r:id="rId5"/>
    <p:sldId id="297" r:id="rId6"/>
    <p:sldId id="298" r:id="rId7"/>
    <p:sldId id="299" r:id="rId8"/>
    <p:sldId id="300" r:id="rId9"/>
    <p:sldId id="257" r:id="rId10"/>
    <p:sldId id="296" r:id="rId11"/>
    <p:sldId id="301" r:id="rId12"/>
    <p:sldId id="265" r:id="rId13"/>
    <p:sldId id="264" r:id="rId14"/>
    <p:sldId id="276" r:id="rId15"/>
    <p:sldId id="302" r:id="rId16"/>
    <p:sldId id="303" r:id="rId17"/>
    <p:sldId id="304" r:id="rId18"/>
    <p:sldId id="277" r:id="rId19"/>
    <p:sldId id="269" r:id="rId20"/>
    <p:sldId id="278" r:id="rId21"/>
    <p:sldId id="279" r:id="rId22"/>
    <p:sldId id="280" r:id="rId23"/>
    <p:sldId id="270" r:id="rId24"/>
    <p:sldId id="295" r:id="rId25"/>
    <p:sldId id="271" r:id="rId26"/>
    <p:sldId id="272" r:id="rId27"/>
    <p:sldId id="281" r:id="rId28"/>
    <p:sldId id="282" r:id="rId29"/>
    <p:sldId id="283" r:id="rId30"/>
    <p:sldId id="284" r:id="rId31"/>
    <p:sldId id="285" r:id="rId32"/>
    <p:sldId id="286" r:id="rId33"/>
    <p:sldId id="287" r:id="rId34"/>
    <p:sldId id="288" r:id="rId35"/>
    <p:sldId id="289" r:id="rId36"/>
    <p:sldId id="290" r:id="rId37"/>
    <p:sldId id="274"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6A7327-3EBE-981B-4081-548D17736D27}" name="Joshua Brown" initials="JB" userId="3fc65591d882c51e" providerId="Windows Live"/>
  <p188:author id="{5B6AE856-CD5D-D0AF-4A19-C0534738A53E}" name="Terra Gargano" initials="TG" userId="S::tgargan1@jh.edu::88eaa524-6db1-480b-b3b7-c5c6c3fd0181" providerId="AD"/>
  <p188:author id="{B6E773B6-B5B4-3EC8-532B-6F148BAF958F}" name="Anthony Lising Antonio" initials="AA" userId="S::aantonio@stanford.edu::09aa8a89-8b18-4efe-a09b-307a274229e5" providerId="AD"/>
  <p188:author id="{E7247CFF-6653-A621-3DCB-86F1E81AD2B0}" name="Liz Woodward" initials="LW" userId="S::ewoodwa6@jh.edu::f61a9c15-bd90-45e0-ab60-37bfde5e50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nui Kim" initials="SK" lastIdx="1" clrIdx="0">
    <p:extLst>
      <p:ext uri="{19B8F6BF-5375-455C-9EA6-DF929625EA0E}">
        <p15:presenceInfo xmlns:p15="http://schemas.microsoft.com/office/powerpoint/2012/main" userId="S::skim555@jh.edu::19051071-5dba-480d-9576-abc979a8ca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15A"/>
    <a:srgbClr val="1A1A1A"/>
    <a:srgbClr val="FDC467"/>
    <a:srgbClr val="4A7ECA"/>
    <a:srgbClr val="9F351E"/>
    <a:srgbClr val="D86161"/>
    <a:srgbClr val="5580A8"/>
    <a:srgbClr val="5C92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FF563-E7B6-44DD-8038-1DA9F6FA785E}" v="60" dt="2025-09-09T08:27:02.899"/>
    <p1510:client id="{12402DF3-39F1-4CDC-BA0D-60D2B21D615C}" v="57" dt="2025-09-09T05:05:04.209"/>
    <p1510:client id="{138274D6-4723-4834-8DF6-D20C78C18910}" v="48" dt="2025-09-08T16:14:36.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48"/>
  </p:normalViewPr>
  <p:slideViewPr>
    <p:cSldViewPr snapToGrid="0">
      <p:cViewPr varScale="1">
        <p:scale>
          <a:sx n="76" d="100"/>
          <a:sy n="76" d="100"/>
        </p:scale>
        <p:origin x="5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0D730-1F75-9A4A-8E6B-11C64653DEF3}"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6CC79-54B9-D345-AA58-619227CED4CE}" type="slidenum">
              <a:rPr lang="en-US" smtClean="0"/>
              <a:t>‹#›</a:t>
            </a:fld>
            <a:endParaRPr lang="en-US"/>
          </a:p>
        </p:txBody>
      </p:sp>
    </p:spTree>
    <p:extLst>
      <p:ext uri="{BB962C8B-B14F-4D97-AF65-F5344CB8AC3E}">
        <p14:creationId xmlns:p14="http://schemas.microsoft.com/office/powerpoint/2010/main" val="269533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r>
              <a:rPr lang="en-US" dirty="0"/>
              <a:t>On behalf of Josh, Tom, and Shini, I want to thank the Centre for Global Higher Education for hosting this talk today.  </a:t>
            </a:r>
            <a:endParaRPr lang="en-US" dirty="0">
              <a:ea typeface="Calibri"/>
              <a:cs typeface="Calibri"/>
            </a:endParaRPr>
          </a:p>
          <a:p>
            <a:r>
              <a:rPr lang="en-US" dirty="0"/>
              <a:t>Today we would like to share some research in progress. The origin story to this work revolves around Josh Brown, our leader on this project. Josh was the editor of the journal, Research &amp; Practice in Assessment and he reached out to me to serve on the editorial board. I was beginning to dabble in social network analysis and he was finishing a defining article on accountability in higher education. A few conversations over the years and this project was born.</a:t>
            </a:r>
            <a:endParaRPr lang="en-US" dirty="0">
              <a:ea typeface="Calibri"/>
              <a:cs typeface="Calibri"/>
            </a:endParaRPr>
          </a:p>
          <a:p>
            <a:r>
              <a:rPr lang="en-US" dirty="0"/>
              <a:t>Together with Thomas </a:t>
            </a:r>
            <a:r>
              <a:rPr lang="en-US" dirty="0" err="1"/>
              <a:t>Cowhitt</a:t>
            </a:r>
            <a:r>
              <a:rPr lang="en-US" dirty="0"/>
              <a:t> from the University of Glasgow and </a:t>
            </a:r>
            <a:r>
              <a:rPr lang="en-US" dirty="0" err="1"/>
              <a:t>Shinui</a:t>
            </a:r>
            <a:r>
              <a:rPr lang="en-US" dirty="0"/>
              <a:t> Kim from Johns Hopkins, we are sharing a social network approach to examining the accountability literature in higher education.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1</a:t>
            </a:fld>
            <a:endParaRPr lang="en-US"/>
          </a:p>
        </p:txBody>
      </p:sp>
    </p:spTree>
    <p:extLst>
      <p:ext uri="{BB962C8B-B14F-4D97-AF65-F5344CB8AC3E}">
        <p14:creationId xmlns:p14="http://schemas.microsoft.com/office/powerpoint/2010/main" val="354768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next step is to empirically derive knowledge </a:t>
            </a:r>
            <a:r>
              <a:rPr lang="en-US" dirty="0" err="1"/>
              <a:t>commiunities</a:t>
            </a:r>
            <a:r>
              <a:rPr lang="en-US"/>
              <a:t>.</a:t>
            </a:r>
          </a:p>
          <a:p>
            <a:r>
              <a:rPr lang="en-US"/>
              <a:t>We do so by using community detection techniques that essentially identify groups of nodes (articles and references) that are mathematically more connected to each other than to any other community.  We ran different models and found this one to provide the most distinctive communities.</a:t>
            </a:r>
            <a:endParaRPr lang="en-US" dirty="0">
              <a:ea typeface="Calibri"/>
              <a:cs typeface="Calibri"/>
            </a:endParaRPr>
          </a:p>
          <a:p>
            <a:r>
              <a:rPr lang="en-US"/>
              <a:t>In this case, 24 communities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16</a:t>
            </a:fld>
            <a:endParaRPr lang="en-US"/>
          </a:p>
        </p:txBody>
      </p:sp>
    </p:spTree>
    <p:extLst>
      <p:ext uri="{BB962C8B-B14F-4D97-AF65-F5344CB8AC3E}">
        <p14:creationId xmlns:p14="http://schemas.microsoft.com/office/powerpoint/2010/main" val="278189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abbreviated list of those communities, now with names based upon our reading of the articles in each community. We dropped some communities because they were too small, typically 3 or under 3 articles.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17</a:t>
            </a:fld>
            <a:endParaRPr lang="en-US"/>
          </a:p>
        </p:txBody>
      </p:sp>
    </p:spTree>
    <p:extLst>
      <p:ext uri="{BB962C8B-B14F-4D97-AF65-F5344CB8AC3E}">
        <p14:creationId xmlns:p14="http://schemas.microsoft.com/office/powerpoint/2010/main" val="4363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noticed that communities were also defined by the origin of the journals, as either American or international.</a:t>
            </a:r>
          </a:p>
          <a:p>
            <a:r>
              <a:rPr lang="en-US" dirty="0"/>
              <a:t>Today we’ll share our analysis of four of these communities.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19</a:t>
            </a:fld>
            <a:endParaRPr lang="en-US"/>
          </a:p>
        </p:txBody>
      </p:sp>
    </p:spTree>
    <p:extLst>
      <p:ext uri="{BB962C8B-B14F-4D97-AF65-F5344CB8AC3E}">
        <p14:creationId xmlns:p14="http://schemas.microsoft.com/office/powerpoint/2010/main" val="173218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BFF5-358F-2150-A58B-27B239A46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FA181-0689-9E6E-3835-46AD410D3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DF405-61AC-D446-6688-0A486DF90734}"/>
              </a:ext>
            </a:extLst>
          </p:cNvPr>
          <p:cNvSpPr>
            <a:spLocks noGrp="1"/>
          </p:cNvSpPr>
          <p:nvPr>
            <p:ph type="body" idx="1"/>
          </p:nvPr>
        </p:nvSpPr>
        <p:spPr/>
        <p:txBody>
          <a:bodyPr/>
          <a:lstStyle/>
          <a:p>
            <a:r>
              <a:rPr lang="en-US" dirty="0"/>
              <a:t>We position our work alongside “traditional” literature reviews, which are valuable readings and renderings of a corpus of knowledge for researchers. Some of those approaches found in the accountability literature include the following:</a:t>
            </a:r>
          </a:p>
          <a:p>
            <a:r>
              <a:rPr lang="en-US" dirty="0"/>
              <a:t>A most traditional approach identifies a knowledge domain and the analyst conducts the search, typically  with the goal of identifying substantive topic areas based upon their prevalence in the literature. A primary objective is identifying what is not covered, and what novel knowledge problems are ripe for study. The Schindler piece, Definitions of Quality in Higher Education, orients and analyzes the literature in this way, offering conclusions about the different ways quality has been defined.</a:t>
            </a:r>
          </a:p>
          <a:p>
            <a:r>
              <a:rPr lang="en-US" dirty="0"/>
              <a:t>Some reviews undertake a specific question in their analysis of the literature, such as Tracing Accountability in Higher Education, which focuses on the relationship between understandings of Accountability and changes in the HE landscape</a:t>
            </a:r>
          </a:p>
          <a:p>
            <a:r>
              <a:rPr lang="en-US" dirty="0"/>
              <a:t>Or, a review might focus on a single community or association of scholars, such as Harvey and Williams’ review of articles published in the journal “Quality in Higher Education.”</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C9FA4AB-8915-54D5-1AFA-F415A35DF449}"/>
              </a:ext>
            </a:extLst>
          </p:cNvPr>
          <p:cNvSpPr>
            <a:spLocks noGrp="1"/>
          </p:cNvSpPr>
          <p:nvPr>
            <p:ph type="sldNum" sz="quarter" idx="5"/>
          </p:nvPr>
        </p:nvSpPr>
        <p:spPr/>
        <p:txBody>
          <a:bodyPr/>
          <a:lstStyle/>
          <a:p>
            <a:fld id="{97A6CC79-54B9-D345-AA58-619227CED4CE}" type="slidenum">
              <a:rPr lang="en-US" smtClean="0"/>
              <a:t>2</a:t>
            </a:fld>
            <a:endParaRPr lang="en-US"/>
          </a:p>
        </p:txBody>
      </p:sp>
    </p:spTree>
    <p:extLst>
      <p:ext uri="{BB962C8B-B14F-4D97-AF65-F5344CB8AC3E}">
        <p14:creationId xmlns:p14="http://schemas.microsoft.com/office/powerpoint/2010/main" val="221477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BC0E-9ACC-D355-8928-D417BE879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EDDD4-643D-09C0-2742-3F2B5C3FB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BF639-E517-1609-B529-566EDF836163}"/>
              </a:ext>
            </a:extLst>
          </p:cNvPr>
          <p:cNvSpPr>
            <a:spLocks noGrp="1"/>
          </p:cNvSpPr>
          <p:nvPr>
            <p:ph type="body" idx="1"/>
          </p:nvPr>
        </p:nvSpPr>
        <p:spPr/>
        <p:txBody>
          <a:bodyPr/>
          <a:lstStyle/>
          <a:p>
            <a:r>
              <a:rPr lang="en-US"/>
              <a:t>There are some limitations to these traditional approaches.</a:t>
            </a:r>
          </a:p>
          <a:p>
            <a:r>
              <a:rPr lang="en-US"/>
              <a:t>The first is that this is typically done by hand. Or should I say by the straining eyes of the researcher across hundreds and hundreds of articles. </a:t>
            </a:r>
            <a:endParaRPr lang="en-US" dirty="0">
              <a:ea typeface="Calibri"/>
              <a:cs typeface="Calibri"/>
            </a:endParaRPr>
          </a:p>
          <a:p>
            <a:r>
              <a:rPr lang="en-US"/>
              <a:t>One consequence of that is that many reviews largely ignore the temporal aspects of knowledge development, instead treating knowledge as static and lumped into discrete topical areas first and foremost. There are exceptions as we’ve seen, but a more typical handling of time is using it to limit the literature to a particular publication window. Otherwise there are just too many articles to consider.</a:t>
            </a:r>
            <a:endParaRPr lang="en-US" dirty="0">
              <a:ea typeface="Calibri"/>
              <a:cs typeface="Calibri"/>
            </a:endParaRPr>
          </a:p>
          <a:p>
            <a:r>
              <a:rPr lang="en-US"/>
              <a:t>A second limitation is that traditionally literature reviews are conducted to identify “gaps” in the literature, those unanswered questions that reside in the literature. This objective can obscure influential actors and ideas in an area simply because they are associated with a well-populated topic. We will see an example of this later in our presentation. (This is the Banta reference)</a:t>
            </a:r>
            <a:endParaRPr lang="en-US" dirty="0">
              <a:ea typeface="Calibri"/>
              <a:cs typeface="Calibri"/>
            </a:endParaRPr>
          </a:p>
          <a:p>
            <a:r>
              <a:rPr lang="en-US"/>
              <a:t>Lastly, analyses of focused sub-areas, often grouped by keywords in abstracts or titles, may appear to put authors in the same “discussion room” so to speak, which may or may not actually reflect their knowledge and use of </a:t>
            </a:r>
            <a:r>
              <a:rPr lang="en-US" dirty="0" err="1"/>
              <a:t>each others’</a:t>
            </a:r>
            <a:r>
              <a:rPr lang="en-US"/>
              <a:t> work.</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C8372D33-246C-4361-7A96-6D5EA5886BA3}"/>
              </a:ext>
            </a:extLst>
          </p:cNvPr>
          <p:cNvSpPr>
            <a:spLocks noGrp="1"/>
          </p:cNvSpPr>
          <p:nvPr>
            <p:ph type="sldNum" sz="quarter" idx="5"/>
          </p:nvPr>
        </p:nvSpPr>
        <p:spPr/>
        <p:txBody>
          <a:bodyPr/>
          <a:lstStyle/>
          <a:p>
            <a:fld id="{97A6CC79-54B9-D345-AA58-619227CED4CE}" type="slidenum">
              <a:rPr lang="en-US" smtClean="0"/>
              <a:t>3</a:t>
            </a:fld>
            <a:endParaRPr lang="en-US"/>
          </a:p>
        </p:txBody>
      </p:sp>
    </p:spTree>
    <p:extLst>
      <p:ext uri="{BB962C8B-B14F-4D97-AF65-F5344CB8AC3E}">
        <p14:creationId xmlns:p14="http://schemas.microsoft.com/office/powerpoint/2010/main" val="212129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F747-A49E-7738-5D3F-BDB2E216A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C936F-4536-3E1F-AA2A-F9C20507F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1F664-3209-4DA1-88E5-177D96EAC0A2}"/>
              </a:ext>
            </a:extLst>
          </p:cNvPr>
          <p:cNvSpPr>
            <a:spLocks noGrp="1"/>
          </p:cNvSpPr>
          <p:nvPr>
            <p:ph type="body" idx="1"/>
          </p:nvPr>
        </p:nvSpPr>
        <p:spPr/>
        <p:txBody>
          <a:bodyPr/>
          <a:lstStyle/>
          <a:p>
            <a:r>
              <a:rPr lang="en-US" dirty="0"/>
              <a:t>My colleague Josh offered another approach, reflective of his expertise in organizational sociology. He reasoned that discourse and understanding of accountability was an organizational phenomenon and employed institutional logics to systematize the literature into what he calls, seven silos of accountability.  the novelty here is that he assumes that there are knowledge communities that take up common understandings and practices of accountability that may differ from others.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41F83C1A-8455-B373-545D-60E46FC1FAFA}"/>
              </a:ext>
            </a:extLst>
          </p:cNvPr>
          <p:cNvSpPr>
            <a:spLocks noGrp="1"/>
          </p:cNvSpPr>
          <p:nvPr>
            <p:ph type="sldNum" sz="quarter" idx="5"/>
          </p:nvPr>
        </p:nvSpPr>
        <p:spPr/>
        <p:txBody>
          <a:bodyPr/>
          <a:lstStyle/>
          <a:p>
            <a:fld id="{97A6CC79-54B9-D345-AA58-619227CED4CE}" type="slidenum">
              <a:rPr lang="en-US" smtClean="0"/>
              <a:t>4</a:t>
            </a:fld>
            <a:endParaRPr lang="en-US"/>
          </a:p>
        </p:txBody>
      </p:sp>
    </p:spTree>
    <p:extLst>
      <p:ext uri="{BB962C8B-B14F-4D97-AF65-F5344CB8AC3E}">
        <p14:creationId xmlns:p14="http://schemas.microsoft.com/office/powerpoint/2010/main" val="348889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23471-1B9F-C966-F6E1-F6755DF7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9D15E-F225-2257-2626-AA1F93365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435B7-96C9-AFA4-06E9-8FE50E153232}"/>
              </a:ext>
            </a:extLst>
          </p:cNvPr>
          <p:cNvSpPr>
            <a:spLocks noGrp="1"/>
          </p:cNvSpPr>
          <p:nvPr>
            <p:ph type="body" idx="1"/>
          </p:nvPr>
        </p:nvSpPr>
        <p:spPr/>
        <p:txBody>
          <a:bodyPr/>
          <a:lstStyle/>
          <a:p>
            <a:r>
              <a:rPr lang="en-US" dirty="0"/>
              <a:t>My colleague Josh offered another approach, reflective of his expertise in organizational sociology. He reasoned that discourse and understanding of accountability was an organizational phenomenon and employed institutional logics to systematize the literature into what he calls, seven silos of accountability.  the novelty here is that he assumes that there are knowledge communities that take up common understandings and practices of accountability that may differ from others.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052F5CB5-3858-7F32-095F-32830F22F7EF}"/>
              </a:ext>
            </a:extLst>
          </p:cNvPr>
          <p:cNvSpPr>
            <a:spLocks noGrp="1"/>
          </p:cNvSpPr>
          <p:nvPr>
            <p:ph type="sldNum" sz="quarter" idx="5"/>
          </p:nvPr>
        </p:nvSpPr>
        <p:spPr/>
        <p:txBody>
          <a:bodyPr/>
          <a:lstStyle/>
          <a:p>
            <a:fld id="{97A6CC79-54B9-D345-AA58-619227CED4CE}" type="slidenum">
              <a:rPr lang="en-US" smtClean="0"/>
              <a:t>5</a:t>
            </a:fld>
            <a:endParaRPr lang="en-US"/>
          </a:p>
        </p:txBody>
      </p:sp>
    </p:spTree>
    <p:extLst>
      <p:ext uri="{BB962C8B-B14F-4D97-AF65-F5344CB8AC3E}">
        <p14:creationId xmlns:p14="http://schemas.microsoft.com/office/powerpoint/2010/main" val="383198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Observing this, we have been exploring MMSNA – a mixed method, social network analysis approach to analyzing literature.</a:t>
            </a:r>
          </a:p>
          <a:p>
            <a:r>
              <a:rPr lang="en-US" dirty="0"/>
              <a:t>MMSNA typically involves the use of descriptive network statistics or modelling to identify non-random or network structures of interest. Researchers use this quantitative data of whole networks to identify select nodes and edges for further exploration, which in the case of co-citation network analysis, directs the exploration of qualitative data within a corpus of literature.</a:t>
            </a:r>
            <a:endParaRPr lang="en-US" dirty="0">
              <a:ea typeface="Calibri"/>
              <a:cs typeface="Calibri"/>
            </a:endParaRPr>
          </a:p>
          <a:p>
            <a:r>
              <a:rPr lang="en-US" dirty="0"/>
              <a:t> </a:t>
            </a:r>
            <a:endParaRPr lang="en-US" dirty="0">
              <a:ea typeface="Calibri"/>
              <a:cs typeface="Calibri"/>
            </a:endParaRPr>
          </a:p>
          <a:p>
            <a:r>
              <a:rPr lang="en-US" dirty="0"/>
              <a:t>We used a triad census to identify a particular type of triad (O21U) that signals a shared reference between articles in a co-citation network. We then engaged with the underlying reference use within each article to understand the co-citation incident.</a:t>
            </a:r>
            <a:endParaRPr lang="en-US" dirty="0">
              <a:ea typeface="Calibri"/>
              <a:cs typeface="Calibri"/>
            </a:endParaRPr>
          </a:p>
          <a:p>
            <a:r>
              <a:rPr lang="en-US" dirty="0"/>
              <a:t> </a:t>
            </a:r>
            <a:endParaRPr lang="en-US" dirty="0">
              <a:ea typeface="Calibri"/>
              <a:cs typeface="Calibri"/>
            </a:endParaRPr>
          </a:p>
          <a:p>
            <a:r>
              <a:rPr lang="en-US" dirty="0"/>
              <a:t>References for MMSNA:</a:t>
            </a:r>
            <a:endParaRPr lang="en-US" dirty="0">
              <a:ea typeface="Calibri"/>
              <a:cs typeface="Calibri"/>
            </a:endParaRPr>
          </a:p>
          <a:p>
            <a:r>
              <a:rPr lang="en-US" dirty="0"/>
              <a:t> </a:t>
            </a:r>
            <a:endParaRPr lang="en-US" dirty="0">
              <a:ea typeface="Calibri"/>
              <a:cs typeface="Calibri"/>
            </a:endParaRPr>
          </a:p>
          <a:p>
            <a:r>
              <a:rPr lang="en-US" dirty="0"/>
              <a:t>Crossley, N., &amp; Edwards, G. (2016). Cases, mechanisms and the real: The theory and methodology of mixed-method social network analysis. </a:t>
            </a:r>
            <a:r>
              <a:rPr lang="en-US" i="1" dirty="0"/>
              <a:t>Sociological Research Online</a:t>
            </a:r>
            <a:r>
              <a:rPr lang="en-US" dirty="0"/>
              <a:t>, </a:t>
            </a:r>
            <a:r>
              <a:rPr lang="en-US" i="1" dirty="0"/>
              <a:t>21</a:t>
            </a:r>
            <a:r>
              <a:rPr lang="en-US" dirty="0"/>
              <a:t>(2), 217-285.</a:t>
            </a:r>
            <a:endParaRPr lang="en-US" dirty="0">
              <a:ea typeface="Calibri"/>
              <a:cs typeface="Calibri"/>
            </a:endParaRPr>
          </a:p>
          <a:p>
            <a:r>
              <a:rPr lang="en-US" dirty="0"/>
              <a:t> </a:t>
            </a:r>
            <a:endParaRPr lang="en-US" dirty="0">
              <a:ea typeface="Calibri"/>
              <a:cs typeface="Calibri"/>
            </a:endParaRPr>
          </a:p>
          <a:p>
            <a:r>
              <a:rPr lang="en-US" dirty="0"/>
              <a:t>Froehlich, D. E., Van </a:t>
            </a:r>
            <a:r>
              <a:rPr lang="en-US" dirty="0" err="1"/>
              <a:t>Waes</a:t>
            </a:r>
            <a:r>
              <a:rPr lang="en-US" dirty="0"/>
              <a:t>, S., &amp; Schäfer, H. (2020). Linking quantitative and qualitative network approaches: A review of mixed methods social network analysis in education research. </a:t>
            </a:r>
            <a:r>
              <a:rPr lang="en-US" i="1" dirty="0"/>
              <a:t>Review of research in education</a:t>
            </a:r>
            <a:r>
              <a:rPr lang="en-US" dirty="0"/>
              <a:t>, </a:t>
            </a:r>
            <a:r>
              <a:rPr lang="en-US" i="1" dirty="0"/>
              <a:t>44</a:t>
            </a:r>
            <a:r>
              <a:rPr lang="en-US" dirty="0"/>
              <a:t>(1), 244-268.</a:t>
            </a:r>
            <a:endParaRPr lang="en-US" dirty="0">
              <a:ea typeface="Calibri"/>
              <a:cs typeface="Calibri"/>
            </a:endParaRPr>
          </a:p>
          <a:p>
            <a:r>
              <a:rPr lang="en-US" dirty="0"/>
              <a:t> </a:t>
            </a:r>
            <a:endParaRPr lang="en-US" dirty="0">
              <a:ea typeface="Calibri"/>
              <a:cs typeface="Calibri"/>
            </a:endParaRPr>
          </a:p>
          <a:p>
            <a:r>
              <a:rPr lang="en-US" dirty="0"/>
              <a:t>Froehlich, D. E., Rehm, M., &amp; </a:t>
            </a:r>
            <a:r>
              <a:rPr lang="en-US" dirty="0" err="1"/>
              <a:t>Rienties</a:t>
            </a:r>
            <a:r>
              <a:rPr lang="en-US" dirty="0"/>
              <a:t>, B. C. (2020). Mixed methods social network analysis. </a:t>
            </a:r>
            <a:r>
              <a:rPr lang="en-US" i="1" dirty="0"/>
              <a:t>Mixed methods social network analysis: Theories and methodologies in learning and education</a:t>
            </a:r>
            <a:r>
              <a:rPr lang="en-US" dirty="0"/>
              <a:t>, 1-10.</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6</a:t>
            </a:fld>
            <a:endParaRPr lang="en-US"/>
          </a:p>
        </p:txBody>
      </p:sp>
    </p:spTree>
    <p:extLst>
      <p:ext uri="{BB962C8B-B14F-4D97-AF65-F5344CB8AC3E}">
        <p14:creationId xmlns:p14="http://schemas.microsoft.com/office/powerpoint/2010/main" val="244954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D4F1-B351-1B10-BFBE-040583518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9E091-0D36-6E70-DAE7-1C1D77228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C094C-0160-1A81-84F6-631D95450AC1}"/>
              </a:ext>
            </a:extLst>
          </p:cNvPr>
          <p:cNvSpPr>
            <a:spLocks noGrp="1"/>
          </p:cNvSpPr>
          <p:nvPr>
            <p:ph type="body" idx="1"/>
          </p:nvPr>
        </p:nvSpPr>
        <p:spPr/>
        <p:txBody>
          <a:bodyPr/>
          <a:lstStyle/>
          <a:p>
            <a:r>
              <a:rPr lang="en-US"/>
              <a:t>Phase 2: empirically identifying knowledge communities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4924EEFF-2A48-27E2-35DF-66B1D6BE1B6C}"/>
              </a:ext>
            </a:extLst>
          </p:cNvPr>
          <p:cNvSpPr>
            <a:spLocks noGrp="1"/>
          </p:cNvSpPr>
          <p:nvPr>
            <p:ph type="sldNum" sz="quarter" idx="5"/>
          </p:nvPr>
        </p:nvSpPr>
        <p:spPr/>
        <p:txBody>
          <a:bodyPr/>
          <a:lstStyle/>
          <a:p>
            <a:fld id="{97A6CC79-54B9-D345-AA58-619227CED4CE}" type="slidenum">
              <a:rPr lang="en-US" smtClean="0"/>
              <a:t>13</a:t>
            </a:fld>
            <a:endParaRPr lang="en-US"/>
          </a:p>
        </p:txBody>
      </p:sp>
    </p:spTree>
    <p:extLst>
      <p:ext uri="{BB962C8B-B14F-4D97-AF65-F5344CB8AC3E}">
        <p14:creationId xmlns:p14="http://schemas.microsoft.com/office/powerpoint/2010/main" val="131638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03B0F-1BDC-D92C-43B4-17185F698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5B7CC-8E2B-2D59-C96F-76F36ACFB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03618-7DFD-60AF-A6D8-7D47C013D52A}"/>
              </a:ext>
            </a:extLst>
          </p:cNvPr>
          <p:cNvSpPr>
            <a:spLocks noGrp="1"/>
          </p:cNvSpPr>
          <p:nvPr>
            <p:ph type="body" idx="1"/>
          </p:nvPr>
        </p:nvSpPr>
        <p:spPr/>
        <p:txBody>
          <a:bodyPr/>
          <a:lstStyle/>
          <a:p>
            <a:r>
              <a:rPr lang="en-US"/>
              <a:t>Phase 2: empirically identifying knowledge communities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03E2363D-B3A7-4981-8A2C-512337E7FC21}"/>
              </a:ext>
            </a:extLst>
          </p:cNvPr>
          <p:cNvSpPr>
            <a:spLocks noGrp="1"/>
          </p:cNvSpPr>
          <p:nvPr>
            <p:ph type="sldNum" sz="quarter" idx="5"/>
          </p:nvPr>
        </p:nvSpPr>
        <p:spPr/>
        <p:txBody>
          <a:bodyPr/>
          <a:lstStyle/>
          <a:p>
            <a:fld id="{97A6CC79-54B9-D345-AA58-619227CED4CE}" type="slidenum">
              <a:rPr lang="en-US" smtClean="0"/>
              <a:t>14</a:t>
            </a:fld>
            <a:endParaRPr lang="en-US"/>
          </a:p>
        </p:txBody>
      </p:sp>
    </p:spTree>
    <p:extLst>
      <p:ext uri="{BB962C8B-B14F-4D97-AF65-F5344CB8AC3E}">
        <p14:creationId xmlns:p14="http://schemas.microsoft.com/office/powerpoint/2010/main" val="50986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more references, lots of purple</a:t>
            </a:r>
          </a:p>
          <a:p>
            <a:r>
              <a:rPr lang="en-US"/>
              <a:t>filter out references that are not shared, or graphically, those that have at least two connections or edges</a:t>
            </a:r>
          </a:p>
          <a:p>
            <a:r>
              <a:rPr lang="en-US"/>
              <a:t>much smaller network. BUT still difficult to visualize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A6CC79-54B9-D345-AA58-619227CED4CE}" type="slidenum">
              <a:rPr lang="en-US" smtClean="0"/>
              <a:t>15</a:t>
            </a:fld>
            <a:endParaRPr lang="en-US"/>
          </a:p>
        </p:txBody>
      </p:sp>
    </p:spTree>
    <p:extLst>
      <p:ext uri="{BB962C8B-B14F-4D97-AF65-F5344CB8AC3E}">
        <p14:creationId xmlns:p14="http://schemas.microsoft.com/office/powerpoint/2010/main" val="3357952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C657-0A84-7B46-8F08-7C34FE77C090}"/>
              </a:ext>
            </a:extLst>
          </p:cNvPr>
          <p:cNvSpPr>
            <a:spLocks noGrp="1"/>
          </p:cNvSpPr>
          <p:nvPr>
            <p:ph type="ctrTitle"/>
          </p:nvPr>
        </p:nvSpPr>
        <p:spPr>
          <a:xfrm>
            <a:off x="800100" y="2247901"/>
            <a:ext cx="10515600" cy="1714500"/>
          </a:xfr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FA6C684-ABED-834F-BEEC-D8DDD276026B}"/>
              </a:ext>
            </a:extLst>
          </p:cNvPr>
          <p:cNvSpPr>
            <a:spLocks noGrp="1"/>
          </p:cNvSpPr>
          <p:nvPr>
            <p:ph type="subTitle" idx="1" hasCustomPrompt="1"/>
          </p:nvPr>
        </p:nvSpPr>
        <p:spPr>
          <a:xfrm>
            <a:off x="800100" y="4152900"/>
            <a:ext cx="10528300" cy="1141476"/>
          </a:xfrm>
        </p:spPr>
        <p:txBody>
          <a:bodyPr>
            <a:normAutofit/>
          </a:bodyPr>
          <a:lstStyle>
            <a:lvl1pPr marL="0" indent="0" algn="l">
              <a:buNone/>
              <a:defRPr sz="22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01FE4D3-CB1B-3C42-881E-19A981F11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50148-22AC-3B46-8A82-7EA76DA8F1BD}"/>
              </a:ext>
            </a:extLst>
          </p:cNvPr>
          <p:cNvSpPr>
            <a:spLocks noGrp="1"/>
          </p:cNvSpPr>
          <p:nvPr>
            <p:ph type="sldNum" sz="quarter" idx="12"/>
          </p:nvPr>
        </p:nvSpPr>
        <p:spPr/>
        <p:txBody>
          <a:bodyPr/>
          <a:lstStyle/>
          <a:p>
            <a:fld id="{D0DD910F-CB18-0442-838C-D854C7564373}" type="slidenum">
              <a:rPr lang="en-US" smtClean="0"/>
              <a:t>‹#›</a:t>
            </a:fld>
            <a:endParaRPr lang="en-US"/>
          </a:p>
        </p:txBody>
      </p:sp>
      <p:sp>
        <p:nvSpPr>
          <p:cNvPr id="8" name="Text Placeholder 7">
            <a:extLst>
              <a:ext uri="{FF2B5EF4-FFF2-40B4-BE49-F238E27FC236}">
                <a16:creationId xmlns:a16="http://schemas.microsoft.com/office/drawing/2014/main" id="{FBEF843F-D1FF-C143-8EE1-2388ABD1D321}"/>
              </a:ext>
            </a:extLst>
          </p:cNvPr>
          <p:cNvSpPr>
            <a:spLocks noGrp="1"/>
          </p:cNvSpPr>
          <p:nvPr>
            <p:ph type="body" sz="quarter" idx="13" hasCustomPrompt="1"/>
          </p:nvPr>
        </p:nvSpPr>
        <p:spPr>
          <a:xfrm>
            <a:off x="800100" y="5495925"/>
            <a:ext cx="10515600" cy="600075"/>
          </a:xfrm>
        </p:spPr>
        <p:txBody>
          <a:bodyPr>
            <a:noAutofit/>
          </a:bodyPr>
          <a:lstStyle>
            <a:lvl1pPr marL="0" indent="0">
              <a:lnSpc>
                <a:spcPts val="2200"/>
              </a:lnSpc>
              <a:spcBef>
                <a:spcPts val="0"/>
              </a:spcBef>
              <a:buNone/>
              <a:defRPr lang="en-US" sz="1800" b="0" i="0" spc="0" smtClean="0">
                <a:solidFill>
                  <a:schemeClr val="bg1"/>
                </a:solidFill>
                <a:effectLst/>
                <a:latin typeface="Calibri" panose="020F0502020204030204" pitchFamily="34" charset="0"/>
                <a:cs typeface="Calibri" panose="020F0502020204030204" pitchFamily="34" charset="0"/>
              </a:defRPr>
            </a:lvl1pPr>
          </a:lstStyle>
          <a:p>
            <a:r>
              <a:rPr lang="en-US" b="1">
                <a:effectLst/>
                <a:latin typeface="Gentona" pitchFamily="2" charset="77"/>
              </a:rPr>
              <a:t>Presenter, </a:t>
            </a:r>
            <a:r>
              <a:rPr lang="en-US">
                <a:solidFill>
                  <a:srgbClr val="69AAE4"/>
                </a:solidFill>
                <a:effectLst/>
                <a:latin typeface="Gentona" pitchFamily="2" charset="77"/>
              </a:rPr>
              <a:t>Title</a:t>
            </a:r>
            <a:endParaRPr lang="en-US">
              <a:effectLst/>
              <a:latin typeface="Gentona" pitchFamily="2" charset="77"/>
            </a:endParaRPr>
          </a:p>
          <a:p>
            <a:r>
              <a:rPr lang="en-US">
                <a:solidFill>
                  <a:srgbClr val="69AAE4"/>
                </a:solidFill>
                <a:effectLst/>
                <a:latin typeface="Gentona" pitchFamily="2" charset="77"/>
              </a:rPr>
              <a:t>Department, School/Division</a:t>
            </a:r>
          </a:p>
        </p:txBody>
      </p:sp>
      <p:pic>
        <p:nvPicPr>
          <p:cNvPr id="9" name="Picture 8">
            <a:extLst>
              <a:ext uri="{FF2B5EF4-FFF2-40B4-BE49-F238E27FC236}">
                <a16:creationId xmlns:a16="http://schemas.microsoft.com/office/drawing/2014/main" id="{A38E4503-8C52-B749-A0DD-A598C1FDCA39}"/>
              </a:ext>
            </a:extLst>
          </p:cNvPr>
          <p:cNvPicPr>
            <a:picLocks noChangeAspect="1"/>
          </p:cNvPicPr>
          <p:nvPr userDrawn="1"/>
        </p:nvPicPr>
        <p:blipFill>
          <a:blip r:embed="rId3"/>
          <a:srcRect/>
          <a:stretch/>
        </p:blipFill>
        <p:spPr>
          <a:xfrm>
            <a:off x="327230" y="364223"/>
            <a:ext cx="3394361" cy="1398953"/>
          </a:xfrm>
          <a:prstGeom prst="rect">
            <a:avLst/>
          </a:prstGeom>
        </p:spPr>
      </p:pic>
    </p:spTree>
    <p:extLst>
      <p:ext uri="{BB962C8B-B14F-4D97-AF65-F5344CB8AC3E}">
        <p14:creationId xmlns:p14="http://schemas.microsoft.com/office/powerpoint/2010/main" val="169407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Half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C657-0A84-7B46-8F08-7C34FE77C090}"/>
              </a:ext>
            </a:extLst>
          </p:cNvPr>
          <p:cNvSpPr>
            <a:spLocks noGrp="1"/>
          </p:cNvSpPr>
          <p:nvPr>
            <p:ph type="ctrTitle"/>
          </p:nvPr>
        </p:nvSpPr>
        <p:spPr>
          <a:xfrm>
            <a:off x="800100" y="2247901"/>
            <a:ext cx="10515600" cy="1714500"/>
          </a:xfrm>
        </p:spPr>
        <p:txBody>
          <a:bodyPr anchor="b">
            <a:normAutofit/>
          </a:bodyPr>
          <a:lstStyle>
            <a:lvl1pPr algn="l">
              <a:defRPr sz="4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FA6C684-ABED-834F-BEEC-D8DDD276026B}"/>
              </a:ext>
            </a:extLst>
          </p:cNvPr>
          <p:cNvSpPr>
            <a:spLocks noGrp="1"/>
          </p:cNvSpPr>
          <p:nvPr>
            <p:ph type="subTitle" idx="1" hasCustomPrompt="1"/>
          </p:nvPr>
        </p:nvSpPr>
        <p:spPr>
          <a:xfrm>
            <a:off x="800100" y="4152900"/>
            <a:ext cx="10528300" cy="1141476"/>
          </a:xfrm>
        </p:spPr>
        <p:txBody>
          <a:bodyPr>
            <a:normAutofit/>
          </a:bodyPr>
          <a:lstStyle>
            <a:lvl1pPr marL="0" indent="0" algn="l">
              <a:buNone/>
              <a:defRPr sz="2200"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1D3288-67AE-E049-A1F8-9EEB9BAC652B}"/>
              </a:ext>
            </a:extLst>
          </p:cNvPr>
          <p:cNvSpPr>
            <a:spLocks noGrp="1"/>
          </p:cNvSpPr>
          <p:nvPr>
            <p:ph type="dt" sz="half" idx="10"/>
          </p:nvPr>
        </p:nvSpPr>
        <p:spPr/>
        <p:txBody>
          <a:bodyPr/>
          <a:lstStyle/>
          <a:p>
            <a:fld id="{A334FBF4-62D7-BF4B-9691-0C7D28A55B8E}" type="datetime4">
              <a:rPr lang="en-US" smtClean="0"/>
              <a:t>September 9, 2025</a:t>
            </a:fld>
            <a:endParaRPr lang="en-US"/>
          </a:p>
        </p:txBody>
      </p:sp>
      <p:sp>
        <p:nvSpPr>
          <p:cNvPr id="5" name="Footer Placeholder 4">
            <a:extLst>
              <a:ext uri="{FF2B5EF4-FFF2-40B4-BE49-F238E27FC236}">
                <a16:creationId xmlns:a16="http://schemas.microsoft.com/office/drawing/2014/main" id="{501FE4D3-CB1B-3C42-881E-19A981F11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50148-22AC-3B46-8A82-7EA76DA8F1BD}"/>
              </a:ext>
            </a:extLst>
          </p:cNvPr>
          <p:cNvSpPr>
            <a:spLocks noGrp="1"/>
          </p:cNvSpPr>
          <p:nvPr>
            <p:ph type="sldNum" sz="quarter" idx="12"/>
          </p:nvPr>
        </p:nvSpPr>
        <p:spPr/>
        <p:txBody>
          <a:bodyPr/>
          <a:lstStyle/>
          <a:p>
            <a:fld id="{D0DD910F-CB18-0442-838C-D854C7564373}" type="slidenum">
              <a:rPr lang="en-US" smtClean="0"/>
              <a:t>‹#›</a:t>
            </a:fld>
            <a:endParaRPr lang="en-US"/>
          </a:p>
        </p:txBody>
      </p:sp>
      <p:sp>
        <p:nvSpPr>
          <p:cNvPr id="9" name="Text Placeholder 7">
            <a:extLst>
              <a:ext uri="{FF2B5EF4-FFF2-40B4-BE49-F238E27FC236}">
                <a16:creationId xmlns:a16="http://schemas.microsoft.com/office/drawing/2014/main" id="{AD75E115-7763-6745-AD4F-7910532E5438}"/>
              </a:ext>
            </a:extLst>
          </p:cNvPr>
          <p:cNvSpPr>
            <a:spLocks noGrp="1"/>
          </p:cNvSpPr>
          <p:nvPr>
            <p:ph type="body" sz="quarter" idx="13" hasCustomPrompt="1"/>
          </p:nvPr>
        </p:nvSpPr>
        <p:spPr>
          <a:xfrm>
            <a:off x="800100" y="5495925"/>
            <a:ext cx="10515600" cy="600075"/>
          </a:xfrm>
        </p:spPr>
        <p:txBody>
          <a:bodyPr>
            <a:noAutofit/>
          </a:bodyPr>
          <a:lstStyle>
            <a:lvl1pPr marL="0" indent="0">
              <a:lnSpc>
                <a:spcPts val="2200"/>
              </a:lnSpc>
              <a:spcBef>
                <a:spcPts val="0"/>
              </a:spcBef>
              <a:buNone/>
              <a:defRPr lang="en-US" sz="1800" b="0" i="0" spc="0" smtClean="0">
                <a:solidFill>
                  <a:schemeClr val="tx1"/>
                </a:solidFill>
                <a:effectLst/>
                <a:latin typeface="Calibri" panose="020F0502020204030204" pitchFamily="34" charset="0"/>
                <a:cs typeface="Calibri" panose="020F0502020204030204" pitchFamily="34" charset="0"/>
              </a:defRPr>
            </a:lvl1pPr>
          </a:lstStyle>
          <a:p>
            <a:r>
              <a:rPr lang="en-US" b="1">
                <a:effectLst/>
                <a:latin typeface="Gentona" pitchFamily="2" charset="77"/>
              </a:rPr>
              <a:t>Presenter, </a:t>
            </a:r>
            <a:r>
              <a:rPr lang="en-US">
                <a:solidFill>
                  <a:srgbClr val="69AAE4"/>
                </a:solidFill>
                <a:effectLst/>
                <a:latin typeface="Gentona" pitchFamily="2" charset="77"/>
              </a:rPr>
              <a:t>Title</a:t>
            </a:r>
            <a:endParaRPr lang="en-US">
              <a:effectLst/>
              <a:latin typeface="Gentona" pitchFamily="2" charset="77"/>
            </a:endParaRPr>
          </a:p>
          <a:p>
            <a:r>
              <a:rPr lang="en-US">
                <a:solidFill>
                  <a:srgbClr val="69AAE4"/>
                </a:solidFill>
                <a:effectLst/>
                <a:latin typeface="Gentona" pitchFamily="2" charset="77"/>
              </a:rPr>
              <a:t>Department, School/Division</a:t>
            </a:r>
          </a:p>
        </p:txBody>
      </p:sp>
    </p:spTree>
    <p:extLst>
      <p:ext uri="{BB962C8B-B14F-4D97-AF65-F5344CB8AC3E}">
        <p14:creationId xmlns:p14="http://schemas.microsoft.com/office/powerpoint/2010/main" val="18494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810228" y="204486"/>
            <a:ext cx="10518172" cy="906684"/>
          </a:xfrm>
        </p:spPr>
        <p:txBody>
          <a:bodyPr>
            <a:normAutofit/>
          </a:bodyPr>
          <a:lstStyle>
            <a:lvl1pPr>
              <a:defRPr sz="2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A426FDB-29F2-AA4B-AB14-3B0C585C3D88}"/>
              </a:ext>
            </a:extLst>
          </p:cNvPr>
          <p:cNvSpPr>
            <a:spLocks noGrp="1"/>
          </p:cNvSpPr>
          <p:nvPr>
            <p:ph idx="1"/>
          </p:nvPr>
        </p:nvSpPr>
        <p:spPr>
          <a:xfrm>
            <a:off x="810228" y="1287201"/>
            <a:ext cx="10505472" cy="4141326"/>
          </a:xfrm>
        </p:spPr>
        <p:txBody>
          <a:bodyPr/>
          <a:lstStyle>
            <a:lvl1pPr>
              <a:defRPr sz="180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0E9261D-87B4-094E-8508-1D672ECEDB92}"/>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8" name="Footer Placeholder 4">
            <a:extLst>
              <a:ext uri="{FF2B5EF4-FFF2-40B4-BE49-F238E27FC236}">
                <a16:creationId xmlns:a16="http://schemas.microsoft.com/office/drawing/2014/main" id="{946D4A51-4F3B-0940-BB64-BA505ED8F6E0}"/>
              </a:ext>
            </a:extLst>
          </p:cNvPr>
          <p:cNvSpPr>
            <a:spLocks noGrp="1"/>
          </p:cNvSpPr>
          <p:nvPr>
            <p:ph type="ftr" sz="quarter" idx="11"/>
          </p:nvPr>
        </p:nvSpPr>
        <p:spPr>
          <a:xfrm>
            <a:off x="190501" y="6248400"/>
            <a:ext cx="7957750" cy="357505"/>
          </a:xfrm>
        </p:spPr>
        <p:txBody>
          <a:bodyPr/>
          <a:lstStyle/>
          <a:p>
            <a:endParaRPr lang="en-US"/>
          </a:p>
        </p:txBody>
      </p:sp>
      <p:sp>
        <p:nvSpPr>
          <p:cNvPr id="9" name="Slide Number Placeholder 5">
            <a:extLst>
              <a:ext uri="{FF2B5EF4-FFF2-40B4-BE49-F238E27FC236}">
                <a16:creationId xmlns:a16="http://schemas.microsoft.com/office/drawing/2014/main" id="{90E16EA4-CD99-4345-82D0-682CBB468235}"/>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335912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810228" y="204486"/>
            <a:ext cx="10518172" cy="906684"/>
          </a:xfrm>
        </p:spPr>
        <p:txBody>
          <a:bodyPr>
            <a:normAutofit/>
          </a:bodyPr>
          <a:lstStyle>
            <a:lvl1pPr>
              <a:defRPr sz="2400">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A492BE15-89A5-5148-AC29-ED4E4F5C1BE6}"/>
              </a:ext>
            </a:extLst>
          </p:cNvPr>
          <p:cNvSpPr>
            <a:spLocks noGrp="1"/>
          </p:cNvSpPr>
          <p:nvPr>
            <p:ph sz="half" idx="1" hasCustomPrompt="1"/>
          </p:nvPr>
        </p:nvSpPr>
        <p:spPr>
          <a:xfrm>
            <a:off x="810228" y="1287201"/>
            <a:ext cx="5209572" cy="4141326"/>
          </a:xfrm>
        </p:spPr>
        <p:txBody>
          <a:bodyPr/>
          <a:lstStyle>
            <a:lvl1pPr>
              <a:defRPr sz="180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3710EA1-38A5-E84E-A741-71C6DA198ED5}"/>
              </a:ext>
            </a:extLst>
          </p:cNvPr>
          <p:cNvSpPr>
            <a:spLocks noGrp="1"/>
          </p:cNvSpPr>
          <p:nvPr>
            <p:ph sz="half" idx="2" hasCustomPrompt="1"/>
          </p:nvPr>
        </p:nvSpPr>
        <p:spPr>
          <a:xfrm>
            <a:off x="6172200" y="1287201"/>
            <a:ext cx="5156200" cy="4141326"/>
          </a:xfrm>
        </p:spPr>
        <p:txBody>
          <a:bodyPr/>
          <a:lstStyle>
            <a:lvl1pPr>
              <a:defRPr sz="1800" spc="0">
                <a:solidFill>
                  <a:schemeClr val="tx2"/>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A62DAC63-FC3C-9945-80E7-C7010011DB19}"/>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10" name="Footer Placeholder 4">
            <a:extLst>
              <a:ext uri="{FF2B5EF4-FFF2-40B4-BE49-F238E27FC236}">
                <a16:creationId xmlns:a16="http://schemas.microsoft.com/office/drawing/2014/main" id="{E12093D3-3E21-D840-8DA8-11E39175E3C9}"/>
              </a:ext>
            </a:extLst>
          </p:cNvPr>
          <p:cNvSpPr>
            <a:spLocks noGrp="1"/>
          </p:cNvSpPr>
          <p:nvPr>
            <p:ph type="ftr" sz="quarter" idx="11"/>
          </p:nvPr>
        </p:nvSpPr>
        <p:spPr>
          <a:xfrm>
            <a:off x="190501" y="6248400"/>
            <a:ext cx="7957750" cy="357505"/>
          </a:xfrm>
        </p:spPr>
        <p:txBody>
          <a:bodyPr/>
          <a:lstStyle/>
          <a:p>
            <a:endParaRPr lang="en-US"/>
          </a:p>
        </p:txBody>
      </p:sp>
      <p:sp>
        <p:nvSpPr>
          <p:cNvPr id="11" name="Slide Number Placeholder 5">
            <a:extLst>
              <a:ext uri="{FF2B5EF4-FFF2-40B4-BE49-F238E27FC236}">
                <a16:creationId xmlns:a16="http://schemas.microsoft.com/office/drawing/2014/main" id="{71820C8A-4208-8349-9811-21C6BB3DA2EF}"/>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196042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Two Column with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810228" y="204486"/>
            <a:ext cx="10518172" cy="906684"/>
          </a:xfrm>
        </p:spPr>
        <p:txBody>
          <a:bodyPr>
            <a:normAutofit/>
          </a:bodyPr>
          <a:lstStyle>
            <a:lvl1pPr>
              <a:defRPr sz="2400">
                <a:solidFill>
                  <a:schemeClr val="tx2"/>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A492BE15-89A5-5148-AC29-ED4E4F5C1BE6}"/>
              </a:ext>
            </a:extLst>
          </p:cNvPr>
          <p:cNvSpPr>
            <a:spLocks noGrp="1"/>
          </p:cNvSpPr>
          <p:nvPr>
            <p:ph sz="half" idx="1" hasCustomPrompt="1"/>
          </p:nvPr>
        </p:nvSpPr>
        <p:spPr>
          <a:xfrm>
            <a:off x="810228" y="1935082"/>
            <a:ext cx="5147659" cy="3493444"/>
          </a:xfrm>
        </p:spPr>
        <p:txBody>
          <a:bodyPr/>
          <a:lstStyle>
            <a:lvl1pPr>
              <a:defRPr sz="1800" spc="0">
                <a:solidFill>
                  <a:srgbClr val="1A1A1A"/>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3710EA1-38A5-E84E-A741-71C6DA198ED5}"/>
              </a:ext>
            </a:extLst>
          </p:cNvPr>
          <p:cNvSpPr>
            <a:spLocks noGrp="1"/>
          </p:cNvSpPr>
          <p:nvPr>
            <p:ph sz="half" idx="2" hasCustomPrompt="1"/>
          </p:nvPr>
        </p:nvSpPr>
        <p:spPr>
          <a:xfrm>
            <a:off x="6132512" y="1935082"/>
            <a:ext cx="5195888" cy="3493444"/>
          </a:xfrm>
        </p:spPr>
        <p:txBody>
          <a:bodyPr/>
          <a:lstStyle>
            <a:lvl1pPr>
              <a:defRPr sz="1800" spc="0">
                <a:solidFill>
                  <a:srgbClr val="1A1A1A"/>
                </a:solidFill>
              </a:defRPr>
            </a:lvl1pPr>
            <a:lvl2pPr>
              <a:defRPr>
                <a:solidFill>
                  <a:srgbClr val="1A1A1A"/>
                </a:solidFill>
              </a:defRPr>
            </a:lvl2pPr>
            <a:lvl3pPr>
              <a:defRPr>
                <a:solidFill>
                  <a:srgbClr val="1A1A1A"/>
                </a:solidFill>
              </a:defRPr>
            </a:lvl3pPr>
            <a:lvl4pPr>
              <a:defRPr>
                <a:solidFill>
                  <a:srgbClr val="1A1A1A"/>
                </a:solidFill>
              </a:defRPr>
            </a:lvl4pPr>
            <a:lvl5pPr>
              <a:defRPr>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15F9C821-4274-3848-8E6D-F1BB7947BFB6}"/>
              </a:ext>
            </a:extLst>
          </p:cNvPr>
          <p:cNvSpPr>
            <a:spLocks noGrp="1"/>
          </p:cNvSpPr>
          <p:nvPr>
            <p:ph type="body" idx="13" hasCustomPrompt="1"/>
          </p:nvPr>
        </p:nvSpPr>
        <p:spPr>
          <a:xfrm>
            <a:off x="800100" y="1111170"/>
            <a:ext cx="5157787" cy="823912"/>
          </a:xfrm>
        </p:spPr>
        <p:txBody>
          <a:bodyPr anchor="b">
            <a:norm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1B2D1E72-10C5-5B47-8629-1A32C45A7BD3}"/>
              </a:ext>
            </a:extLst>
          </p:cNvPr>
          <p:cNvSpPr>
            <a:spLocks noGrp="1"/>
          </p:cNvSpPr>
          <p:nvPr>
            <p:ph type="body" sz="quarter" idx="3" hasCustomPrompt="1"/>
          </p:nvPr>
        </p:nvSpPr>
        <p:spPr>
          <a:xfrm>
            <a:off x="6132512" y="1111170"/>
            <a:ext cx="5183188" cy="823912"/>
          </a:xfrm>
        </p:spPr>
        <p:txBody>
          <a:bodyPr anchor="b">
            <a:norm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Date Placeholder 3">
            <a:extLst>
              <a:ext uri="{FF2B5EF4-FFF2-40B4-BE49-F238E27FC236}">
                <a16:creationId xmlns:a16="http://schemas.microsoft.com/office/drawing/2014/main" id="{F73A1530-A86D-CD42-AEF5-FE0D9ADF1E41}"/>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12" name="Footer Placeholder 4">
            <a:extLst>
              <a:ext uri="{FF2B5EF4-FFF2-40B4-BE49-F238E27FC236}">
                <a16:creationId xmlns:a16="http://schemas.microsoft.com/office/drawing/2014/main" id="{FA29632E-B2C3-5F40-88A8-28F164C3129B}"/>
              </a:ext>
            </a:extLst>
          </p:cNvPr>
          <p:cNvSpPr>
            <a:spLocks noGrp="1"/>
          </p:cNvSpPr>
          <p:nvPr>
            <p:ph type="ftr" sz="quarter" idx="11"/>
          </p:nvPr>
        </p:nvSpPr>
        <p:spPr>
          <a:xfrm>
            <a:off x="190501" y="6248400"/>
            <a:ext cx="7957750" cy="357505"/>
          </a:xfrm>
        </p:spPr>
        <p:txBody>
          <a:bodyPr/>
          <a:lstStyle/>
          <a:p>
            <a:endParaRPr lang="en-US"/>
          </a:p>
        </p:txBody>
      </p:sp>
      <p:sp>
        <p:nvSpPr>
          <p:cNvPr id="13" name="Slide Number Placeholder 5">
            <a:extLst>
              <a:ext uri="{FF2B5EF4-FFF2-40B4-BE49-F238E27FC236}">
                <a16:creationId xmlns:a16="http://schemas.microsoft.com/office/drawing/2014/main" id="{471FD047-D85A-6248-AF1E-B6121E97EAF8}"/>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298674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F71F-85B5-334D-A800-FA943B8AFF14}"/>
              </a:ext>
            </a:extLst>
          </p:cNvPr>
          <p:cNvSpPr>
            <a:spLocks noGrp="1"/>
          </p:cNvSpPr>
          <p:nvPr>
            <p:ph type="title"/>
          </p:nvPr>
        </p:nvSpPr>
        <p:spPr>
          <a:xfrm>
            <a:off x="810228" y="2247900"/>
            <a:ext cx="10518172" cy="1714500"/>
          </a:xfrm>
        </p:spPr>
        <p:txBody>
          <a:bodyPr anchor="ctr" anchorCtr="0">
            <a:normAutofit/>
          </a:bodyPr>
          <a:lstStyle>
            <a:lvl1pPr>
              <a:defRPr sz="4400">
                <a:solidFill>
                  <a:schemeClr val="tx1"/>
                </a:solidFill>
              </a:defRPr>
            </a:lvl1pPr>
          </a:lstStyle>
          <a:p>
            <a:r>
              <a:rPr lang="en-US"/>
              <a:t>Click to edit Master title style</a:t>
            </a:r>
          </a:p>
        </p:txBody>
      </p:sp>
      <p:sp>
        <p:nvSpPr>
          <p:cNvPr id="7" name="Date Placeholder 3">
            <a:extLst>
              <a:ext uri="{FF2B5EF4-FFF2-40B4-BE49-F238E27FC236}">
                <a16:creationId xmlns:a16="http://schemas.microsoft.com/office/drawing/2014/main" id="{A117338C-2B7F-5B4E-807A-2D67BA76C967}"/>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8" name="Footer Placeholder 4">
            <a:extLst>
              <a:ext uri="{FF2B5EF4-FFF2-40B4-BE49-F238E27FC236}">
                <a16:creationId xmlns:a16="http://schemas.microsoft.com/office/drawing/2014/main" id="{B6D76F23-A2E0-2240-A655-72342DEC91B9}"/>
              </a:ext>
            </a:extLst>
          </p:cNvPr>
          <p:cNvSpPr>
            <a:spLocks noGrp="1"/>
          </p:cNvSpPr>
          <p:nvPr>
            <p:ph type="ftr" sz="quarter" idx="11"/>
          </p:nvPr>
        </p:nvSpPr>
        <p:spPr>
          <a:xfrm>
            <a:off x="190501" y="6248400"/>
            <a:ext cx="7957750" cy="357505"/>
          </a:xfrm>
        </p:spPr>
        <p:txBody>
          <a:bodyPr/>
          <a:lstStyle/>
          <a:p>
            <a:endParaRPr lang="en-US"/>
          </a:p>
        </p:txBody>
      </p:sp>
      <p:sp>
        <p:nvSpPr>
          <p:cNvPr id="9" name="Slide Number Placeholder 5">
            <a:extLst>
              <a:ext uri="{FF2B5EF4-FFF2-40B4-BE49-F238E27FC236}">
                <a16:creationId xmlns:a16="http://schemas.microsoft.com/office/drawing/2014/main" id="{8C95DA00-6841-B74F-8246-4C77C3C5BD12}"/>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35075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30A1880A-EA5A-AC40-98B7-CDB6A34126E9}"/>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8" name="Footer Placeholder 4">
            <a:extLst>
              <a:ext uri="{FF2B5EF4-FFF2-40B4-BE49-F238E27FC236}">
                <a16:creationId xmlns:a16="http://schemas.microsoft.com/office/drawing/2014/main" id="{A9F7BCCB-D00B-7B41-BD55-E55C803F86AD}"/>
              </a:ext>
            </a:extLst>
          </p:cNvPr>
          <p:cNvSpPr>
            <a:spLocks noGrp="1"/>
          </p:cNvSpPr>
          <p:nvPr>
            <p:ph type="ftr" sz="quarter" idx="11"/>
          </p:nvPr>
        </p:nvSpPr>
        <p:spPr>
          <a:xfrm>
            <a:off x="190501" y="6248400"/>
            <a:ext cx="7957750" cy="357505"/>
          </a:xfrm>
        </p:spPr>
        <p:txBody>
          <a:bodyPr/>
          <a:lstStyle/>
          <a:p>
            <a:endParaRPr lang="en-US"/>
          </a:p>
        </p:txBody>
      </p:sp>
      <p:sp>
        <p:nvSpPr>
          <p:cNvPr id="9" name="Slide Number Placeholder 5">
            <a:extLst>
              <a:ext uri="{FF2B5EF4-FFF2-40B4-BE49-F238E27FC236}">
                <a16:creationId xmlns:a16="http://schemas.microsoft.com/office/drawing/2014/main" id="{354DD1EB-D4E3-7D41-A6A5-20B87244445D}"/>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364364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573154-8BF6-8446-BF6D-EC2B1B2CCE4F}"/>
              </a:ext>
            </a:extLst>
          </p:cNvPr>
          <p:cNvSpPr>
            <a:spLocks noGrp="1"/>
          </p:cNvSpPr>
          <p:nvPr>
            <p:ph type="title"/>
          </p:nvPr>
        </p:nvSpPr>
        <p:spPr>
          <a:xfrm>
            <a:off x="800100" y="190500"/>
            <a:ext cx="3932237" cy="2057400"/>
          </a:xfrm>
        </p:spPr>
        <p:txBody>
          <a:bodyPr anchor="b"/>
          <a:lstStyle>
            <a:lvl1pPr>
              <a:defRPr sz="3200">
                <a:solidFill>
                  <a:schemeClr val="tx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532C388E-D518-414E-B9D0-3A0B0A354A63}"/>
              </a:ext>
            </a:extLst>
          </p:cNvPr>
          <p:cNvSpPr>
            <a:spLocks noGrp="1"/>
          </p:cNvSpPr>
          <p:nvPr>
            <p:ph idx="1"/>
          </p:nvPr>
        </p:nvSpPr>
        <p:spPr>
          <a:xfrm>
            <a:off x="5143500" y="190501"/>
            <a:ext cx="6172200" cy="5238899"/>
          </a:xfrm>
        </p:spPr>
        <p:txBody>
          <a:bodyPr/>
          <a:lstStyle>
            <a:lvl1pPr>
              <a:defRPr sz="2800" spc="0">
                <a:solidFill>
                  <a:schemeClr val="tx2"/>
                </a:solidFill>
              </a:defRPr>
            </a:lvl1pPr>
            <a:lvl2pPr>
              <a:defRPr sz="2400">
                <a:solidFill>
                  <a:srgbClr val="1A1A1A"/>
                </a:solidFill>
              </a:defRPr>
            </a:lvl2pPr>
            <a:lvl3pPr>
              <a:defRPr sz="2200">
                <a:solidFill>
                  <a:srgbClr val="1A1A1A"/>
                </a:solidFill>
              </a:defRPr>
            </a:lvl3pPr>
            <a:lvl4pPr>
              <a:defRPr sz="1800">
                <a:solidFill>
                  <a:srgbClr val="1A1A1A"/>
                </a:solidFill>
              </a:defRPr>
            </a:lvl4pPr>
            <a:lvl5pPr>
              <a:defRPr sz="1800">
                <a:solidFill>
                  <a:srgbClr val="1A1A1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1FE7410-2668-CD48-9480-48E0D0F1DDE7}"/>
              </a:ext>
            </a:extLst>
          </p:cNvPr>
          <p:cNvSpPr>
            <a:spLocks noGrp="1"/>
          </p:cNvSpPr>
          <p:nvPr>
            <p:ph type="body" sz="half" idx="2" hasCustomPrompt="1"/>
          </p:nvPr>
        </p:nvSpPr>
        <p:spPr>
          <a:xfrm>
            <a:off x="800100" y="2247900"/>
            <a:ext cx="3932237" cy="3181500"/>
          </a:xfrm>
        </p:spPr>
        <p:txBody>
          <a:bodyPr/>
          <a:lstStyle>
            <a:lvl1pPr marL="0" indent="0">
              <a:buNone/>
              <a:defRPr sz="1600" spc="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7ACF1B95-4316-A645-803F-6C0D0F87F6AB}"/>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11" name="Footer Placeholder 4">
            <a:extLst>
              <a:ext uri="{FF2B5EF4-FFF2-40B4-BE49-F238E27FC236}">
                <a16:creationId xmlns:a16="http://schemas.microsoft.com/office/drawing/2014/main" id="{EC868118-EA8C-DF4B-92F2-5F7E61D9B482}"/>
              </a:ext>
            </a:extLst>
          </p:cNvPr>
          <p:cNvSpPr>
            <a:spLocks noGrp="1"/>
          </p:cNvSpPr>
          <p:nvPr>
            <p:ph type="ftr" sz="quarter" idx="11"/>
          </p:nvPr>
        </p:nvSpPr>
        <p:spPr>
          <a:xfrm>
            <a:off x="190501" y="6248400"/>
            <a:ext cx="7957750" cy="357505"/>
          </a:xfrm>
        </p:spPr>
        <p:txBody>
          <a:bodyPr/>
          <a:lstStyle/>
          <a:p>
            <a:endParaRPr lang="en-US"/>
          </a:p>
        </p:txBody>
      </p:sp>
      <p:sp>
        <p:nvSpPr>
          <p:cNvPr id="12" name="Slide Number Placeholder 5">
            <a:extLst>
              <a:ext uri="{FF2B5EF4-FFF2-40B4-BE49-F238E27FC236}">
                <a16:creationId xmlns:a16="http://schemas.microsoft.com/office/drawing/2014/main" id="{F0423D66-8394-DE4F-A533-978943A99EE7}"/>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337837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573154-8BF6-8446-BF6D-EC2B1B2CCE4F}"/>
              </a:ext>
            </a:extLst>
          </p:cNvPr>
          <p:cNvSpPr>
            <a:spLocks noGrp="1"/>
          </p:cNvSpPr>
          <p:nvPr>
            <p:ph type="title"/>
          </p:nvPr>
        </p:nvSpPr>
        <p:spPr>
          <a:xfrm>
            <a:off x="800100" y="190500"/>
            <a:ext cx="3932237" cy="2057400"/>
          </a:xfrm>
        </p:spPr>
        <p:txBody>
          <a:bodyPr anchor="b"/>
          <a:lstStyle>
            <a:lvl1pPr>
              <a:defRPr sz="3200">
                <a:solidFill>
                  <a:schemeClr val="tx1"/>
                </a:solidFill>
              </a:defRPr>
            </a:lvl1pPr>
          </a:lstStyle>
          <a:p>
            <a:r>
              <a:rPr lang="en-US"/>
              <a:t>Click to edit Master title style</a:t>
            </a:r>
          </a:p>
        </p:txBody>
      </p:sp>
      <p:sp>
        <p:nvSpPr>
          <p:cNvPr id="9" name="Text Placeholder 3">
            <a:extLst>
              <a:ext uri="{FF2B5EF4-FFF2-40B4-BE49-F238E27FC236}">
                <a16:creationId xmlns:a16="http://schemas.microsoft.com/office/drawing/2014/main" id="{41FE7410-2668-CD48-9480-48E0D0F1DDE7}"/>
              </a:ext>
            </a:extLst>
          </p:cNvPr>
          <p:cNvSpPr>
            <a:spLocks noGrp="1"/>
          </p:cNvSpPr>
          <p:nvPr>
            <p:ph type="body" sz="half" idx="2" hasCustomPrompt="1"/>
          </p:nvPr>
        </p:nvSpPr>
        <p:spPr>
          <a:xfrm>
            <a:off x="800100" y="2247900"/>
            <a:ext cx="3932237" cy="3181500"/>
          </a:xfrm>
        </p:spPr>
        <p:txBody>
          <a:bodyPr/>
          <a:lstStyle>
            <a:lvl1pPr marL="0" indent="0">
              <a:buNone/>
              <a:defRPr sz="1600" spc="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a:extLst>
              <a:ext uri="{FF2B5EF4-FFF2-40B4-BE49-F238E27FC236}">
                <a16:creationId xmlns:a16="http://schemas.microsoft.com/office/drawing/2014/main" id="{AB5E3AF7-405B-B642-8CE7-ADDE6FE4BF0C}"/>
              </a:ext>
            </a:extLst>
          </p:cNvPr>
          <p:cNvSpPr>
            <a:spLocks noGrp="1"/>
          </p:cNvSpPr>
          <p:nvPr>
            <p:ph type="pic" idx="1"/>
          </p:nvPr>
        </p:nvSpPr>
        <p:spPr>
          <a:xfrm>
            <a:off x="5143500" y="190501"/>
            <a:ext cx="6172200" cy="5238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Date Placeholder 3">
            <a:extLst>
              <a:ext uri="{FF2B5EF4-FFF2-40B4-BE49-F238E27FC236}">
                <a16:creationId xmlns:a16="http://schemas.microsoft.com/office/drawing/2014/main" id="{594F25FE-FB4E-FB42-8780-407D5F0B2B73}"/>
              </a:ext>
            </a:extLst>
          </p:cNvPr>
          <p:cNvSpPr>
            <a:spLocks noGrp="1"/>
          </p:cNvSpPr>
          <p:nvPr>
            <p:ph type="dt" sz="half" idx="10"/>
          </p:nvPr>
        </p:nvSpPr>
        <p:spPr>
          <a:xfrm>
            <a:off x="9416315" y="6248400"/>
            <a:ext cx="1912085" cy="357505"/>
          </a:xfrm>
        </p:spPr>
        <p:txBody>
          <a:bodyPr/>
          <a:lstStyle/>
          <a:p>
            <a:fld id="{A334FBF4-62D7-BF4B-9691-0C7D28A55B8E}" type="datetime4">
              <a:rPr lang="en-US" smtClean="0"/>
              <a:t>September 9, 2025</a:t>
            </a:fld>
            <a:endParaRPr lang="en-US"/>
          </a:p>
        </p:txBody>
      </p:sp>
      <p:sp>
        <p:nvSpPr>
          <p:cNvPr id="11" name="Footer Placeholder 4">
            <a:extLst>
              <a:ext uri="{FF2B5EF4-FFF2-40B4-BE49-F238E27FC236}">
                <a16:creationId xmlns:a16="http://schemas.microsoft.com/office/drawing/2014/main" id="{96D3B651-C78D-CC49-94F8-417E4588F1FF}"/>
              </a:ext>
            </a:extLst>
          </p:cNvPr>
          <p:cNvSpPr>
            <a:spLocks noGrp="1"/>
          </p:cNvSpPr>
          <p:nvPr>
            <p:ph type="ftr" sz="quarter" idx="11"/>
          </p:nvPr>
        </p:nvSpPr>
        <p:spPr>
          <a:xfrm>
            <a:off x="190501" y="6248400"/>
            <a:ext cx="7957750" cy="357505"/>
          </a:xfrm>
        </p:spPr>
        <p:txBody>
          <a:bodyPr/>
          <a:lstStyle/>
          <a:p>
            <a:endParaRPr lang="en-US"/>
          </a:p>
        </p:txBody>
      </p:sp>
      <p:sp>
        <p:nvSpPr>
          <p:cNvPr id="12" name="Slide Number Placeholder 5">
            <a:extLst>
              <a:ext uri="{FF2B5EF4-FFF2-40B4-BE49-F238E27FC236}">
                <a16:creationId xmlns:a16="http://schemas.microsoft.com/office/drawing/2014/main" id="{33A1495B-1E0E-4C43-900E-6898AFA112EE}"/>
              </a:ext>
            </a:extLst>
          </p:cNvPr>
          <p:cNvSpPr>
            <a:spLocks noGrp="1"/>
          </p:cNvSpPr>
          <p:nvPr>
            <p:ph type="sldNum" sz="quarter" idx="12"/>
          </p:nvPr>
        </p:nvSpPr>
        <p:spPr>
          <a:xfrm>
            <a:off x="11518900" y="6248401"/>
            <a:ext cx="482600" cy="289904"/>
          </a:xfrm>
        </p:spPr>
        <p:txBody>
          <a:bodyPr/>
          <a:lstStyle/>
          <a:p>
            <a:fld id="{D0DD910F-CB18-0442-838C-D854C7564373}" type="slidenum">
              <a:rPr lang="en-US" smtClean="0"/>
              <a:t>‹#›</a:t>
            </a:fld>
            <a:endParaRPr lang="en-US"/>
          </a:p>
        </p:txBody>
      </p:sp>
    </p:spTree>
    <p:extLst>
      <p:ext uri="{BB962C8B-B14F-4D97-AF65-F5344CB8AC3E}">
        <p14:creationId xmlns:p14="http://schemas.microsoft.com/office/powerpoint/2010/main" val="89408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49DD52-4910-4048-A713-09DCBCA45549}"/>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C823DFA-7515-1845-90BF-44F67FE0503D}"/>
              </a:ext>
            </a:extLst>
          </p:cNvPr>
          <p:cNvSpPr>
            <a:spLocks noGrp="1"/>
          </p:cNvSpPr>
          <p:nvPr>
            <p:ph type="title"/>
          </p:nvPr>
        </p:nvSpPr>
        <p:spPr>
          <a:xfrm>
            <a:off x="810228" y="2247784"/>
            <a:ext cx="10518172" cy="172185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74F042A-5201-A44C-BC9F-C55495BD6EFC}"/>
              </a:ext>
            </a:extLst>
          </p:cNvPr>
          <p:cNvSpPr>
            <a:spLocks noGrp="1"/>
          </p:cNvSpPr>
          <p:nvPr>
            <p:ph type="body" idx="1"/>
          </p:nvPr>
        </p:nvSpPr>
        <p:spPr>
          <a:xfrm>
            <a:off x="810228" y="4166886"/>
            <a:ext cx="11191272" cy="19213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F2DAD-3ACD-D344-B432-AA52A5B714CF}"/>
              </a:ext>
            </a:extLst>
          </p:cNvPr>
          <p:cNvSpPr>
            <a:spLocks noGrp="1"/>
          </p:cNvSpPr>
          <p:nvPr>
            <p:ph type="dt" sz="half" idx="2"/>
          </p:nvPr>
        </p:nvSpPr>
        <p:spPr>
          <a:xfrm>
            <a:off x="9416315" y="6248400"/>
            <a:ext cx="1912085" cy="357505"/>
          </a:xfrm>
          <a:prstGeom prst="rect">
            <a:avLst/>
          </a:prstGeom>
        </p:spPr>
        <p:txBody>
          <a:bodyPr vert="horz" lIns="91440" tIns="45720" rIns="91440" bIns="45720" rtlCol="0" anchor="ctr"/>
          <a:lstStyle>
            <a:lvl1pPr algn="r">
              <a:defRPr sz="1200" b="0" i="0">
                <a:solidFill>
                  <a:schemeClr val="tx1">
                    <a:tint val="75000"/>
                  </a:schemeClr>
                </a:solidFill>
                <a:latin typeface="Gentona Book" pitchFamily="2" charset="77"/>
              </a:defRPr>
            </a:lvl1pPr>
          </a:lstStyle>
          <a:p>
            <a:fld id="{331DBC1C-6959-D14C-B949-270FCF9F4463}" type="datetime4">
              <a:rPr lang="en-US" smtClean="0"/>
              <a:pPr/>
              <a:t>September 9, 2025</a:t>
            </a:fld>
            <a:endParaRPr lang="en-US"/>
          </a:p>
        </p:txBody>
      </p:sp>
      <p:sp>
        <p:nvSpPr>
          <p:cNvPr id="5" name="Footer Placeholder 4">
            <a:extLst>
              <a:ext uri="{FF2B5EF4-FFF2-40B4-BE49-F238E27FC236}">
                <a16:creationId xmlns:a16="http://schemas.microsoft.com/office/drawing/2014/main" id="{4FDA0238-F749-F646-8D51-7D5469F714F6}"/>
              </a:ext>
            </a:extLst>
          </p:cNvPr>
          <p:cNvSpPr>
            <a:spLocks noGrp="1"/>
          </p:cNvSpPr>
          <p:nvPr>
            <p:ph type="ftr" sz="quarter" idx="3"/>
          </p:nvPr>
        </p:nvSpPr>
        <p:spPr>
          <a:xfrm>
            <a:off x="190501" y="6248400"/>
            <a:ext cx="7957750" cy="35750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11415B72-60EC-454C-B7CA-F3F6917C974C}"/>
              </a:ext>
            </a:extLst>
          </p:cNvPr>
          <p:cNvSpPr>
            <a:spLocks noGrp="1"/>
          </p:cNvSpPr>
          <p:nvPr>
            <p:ph type="sldNum" sz="quarter" idx="4"/>
          </p:nvPr>
        </p:nvSpPr>
        <p:spPr>
          <a:xfrm>
            <a:off x="11518900" y="6248401"/>
            <a:ext cx="482600" cy="289904"/>
          </a:xfrm>
          <a:prstGeom prst="rect">
            <a:avLst/>
          </a:prstGeom>
        </p:spPr>
        <p:txBody>
          <a:bodyPr vert="horz" lIns="0" tIns="45720" rIns="91440" bIns="45720" rtlCol="0" anchor="ctr"/>
          <a:lstStyle>
            <a:lvl1pPr algn="r">
              <a:defRPr sz="1200" b="0" i="0">
                <a:solidFill>
                  <a:schemeClr val="bg2"/>
                </a:solidFill>
                <a:latin typeface="Calibri" panose="020F0502020204030204" pitchFamily="34" charset="0"/>
                <a:cs typeface="Calibri" panose="020F0502020204030204" pitchFamily="34" charset="0"/>
              </a:defRPr>
            </a:lvl1pPr>
          </a:lstStyle>
          <a:p>
            <a:r>
              <a:rPr lang="en-US"/>
              <a:t>|  </a:t>
            </a:r>
          </a:p>
        </p:txBody>
      </p:sp>
      <p:pic>
        <p:nvPicPr>
          <p:cNvPr id="10" name="Picture 9">
            <a:extLst>
              <a:ext uri="{FF2B5EF4-FFF2-40B4-BE49-F238E27FC236}">
                <a16:creationId xmlns:a16="http://schemas.microsoft.com/office/drawing/2014/main" id="{ED541253-465E-594B-B8A6-5790F3178BEC}"/>
              </a:ext>
            </a:extLst>
          </p:cNvPr>
          <p:cNvPicPr>
            <a:picLocks noChangeAspect="1"/>
          </p:cNvPicPr>
          <p:nvPr userDrawn="1"/>
        </p:nvPicPr>
        <p:blipFill>
          <a:blip r:embed="rId13"/>
          <a:srcRect/>
          <a:stretch/>
        </p:blipFill>
        <p:spPr>
          <a:xfrm>
            <a:off x="327230" y="364223"/>
            <a:ext cx="3394361" cy="1398953"/>
          </a:xfrm>
          <a:prstGeom prst="rect">
            <a:avLst/>
          </a:prstGeom>
        </p:spPr>
      </p:pic>
    </p:spTree>
    <p:extLst>
      <p:ext uri="{BB962C8B-B14F-4D97-AF65-F5344CB8AC3E}">
        <p14:creationId xmlns:p14="http://schemas.microsoft.com/office/powerpoint/2010/main" val="2375981752"/>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50" r:id="rId3"/>
    <p:sldLayoutId id="2147483663" r:id="rId4"/>
    <p:sldLayoutId id="2147483664" r:id="rId5"/>
    <p:sldLayoutId id="2147483665" r:id="rId6"/>
    <p:sldLayoutId id="2147483666" r:id="rId7"/>
    <p:sldLayoutId id="2147483667" r:id="rId8"/>
    <p:sldLayoutId id="2147483668" r:id="rId9"/>
  </p:sldLayoutIdLst>
  <p:hf hdr="0" ftr="0"/>
  <p:txStyles>
    <p:titleStyle>
      <a:lvl1pPr algn="l" defTabSz="914400" rtl="0" eaLnBrk="1" latinLnBrk="0" hangingPunct="1">
        <a:lnSpc>
          <a:spcPct val="90000"/>
        </a:lnSpc>
        <a:spcBef>
          <a:spcPct val="0"/>
        </a:spcBef>
        <a:buNone/>
        <a:defRPr sz="4400" b="0" i="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spc="300">
          <a:solidFill>
            <a:schemeClr val="bg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2" pos="120" userDrawn="1">
          <p15:clr>
            <a:srgbClr val="F26B43"/>
          </p15:clr>
        </p15:guide>
        <p15:guide id="3" pos="7560" userDrawn="1">
          <p15:clr>
            <a:srgbClr val="F26B43"/>
          </p15:clr>
        </p15:guide>
        <p15:guide id="4" orient="horz" pos="3936" userDrawn="1">
          <p15:clr>
            <a:srgbClr val="F26B43"/>
          </p15:clr>
        </p15:guide>
        <p15:guide id="5" orient="horz" pos="4176" userDrawn="1">
          <p15:clr>
            <a:srgbClr val="F26B43"/>
          </p15:clr>
        </p15:guide>
        <p15:guide id="6" orient="horz" pos="1416" userDrawn="1">
          <p15:clr>
            <a:srgbClr val="F26B43"/>
          </p15:clr>
        </p15:guide>
        <p15:guide id="7" orient="horz" pos="2496" userDrawn="1">
          <p15:clr>
            <a:srgbClr val="F26B43"/>
          </p15:clr>
        </p15:guide>
        <p15:guide id="8" orient="horz" pos="2616" userDrawn="1">
          <p15:clr>
            <a:srgbClr val="F26B43"/>
          </p15:clr>
        </p15:guide>
        <p15:guide id="9" orient="horz" pos="3840" userDrawn="1">
          <p15:clr>
            <a:srgbClr val="F26B43"/>
          </p15:clr>
        </p15:guide>
        <p15:guide id="10" pos="504" userDrawn="1">
          <p15:clr>
            <a:srgbClr val="F26B43"/>
          </p15:clr>
        </p15:guide>
        <p15:guide id="11" pos="7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aantonio@stanford.edu" TargetMode="External"/><Relationship Id="rId2" Type="http://schemas.openxmlformats.org/officeDocument/2006/relationships/hyperlink" Target="mailto:Joshua.brown@jhu.edu" TargetMode="External"/><Relationship Id="rId1" Type="http://schemas.openxmlformats.org/officeDocument/2006/relationships/slideLayout" Target="../slideLayouts/slideLayout4.xml"/><Relationship Id="rId5" Type="http://schemas.openxmlformats.org/officeDocument/2006/relationships/hyperlink" Target="mailto:skim555@jh.edu" TargetMode="External"/><Relationship Id="rId4" Type="http://schemas.openxmlformats.org/officeDocument/2006/relationships/hyperlink" Target="mailto:Thomas.cowhitt@glasgow.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609C-2125-BE4B-CE9E-3565B608AD49}"/>
              </a:ext>
            </a:extLst>
          </p:cNvPr>
          <p:cNvSpPr>
            <a:spLocks noGrp="1"/>
          </p:cNvSpPr>
          <p:nvPr>
            <p:ph type="ctrTitle"/>
          </p:nvPr>
        </p:nvSpPr>
        <p:spPr>
          <a:xfrm>
            <a:off x="495299" y="2236851"/>
            <a:ext cx="11201401" cy="1714500"/>
          </a:xfrm>
        </p:spPr>
        <p:txBody>
          <a:bodyPr>
            <a:noAutofit/>
          </a:bodyPr>
          <a:lstStyle/>
          <a:p>
            <a:r>
              <a:rPr lang="en-US" sz="3600" dirty="0">
                <a:latin typeface="Cambria" panose="02040503050406030204" pitchFamily="18" charset="0"/>
                <a:ea typeface="Cambria" panose="02040503050406030204" pitchFamily="18" charset="0"/>
              </a:rPr>
              <a:t>The Global Evolution of </a:t>
            </a:r>
            <a:r>
              <a:rPr lang="en-US" sz="3600" dirty="0">
                <a:solidFill>
                  <a:schemeClr val="accent6">
                    <a:lumMod val="40000"/>
                    <a:lumOff val="60000"/>
                  </a:schemeClr>
                </a:solidFill>
                <a:latin typeface="Cambria" panose="02040503050406030204" pitchFamily="18" charset="0"/>
                <a:ea typeface="Cambria" panose="02040503050406030204" pitchFamily="18" charset="0"/>
              </a:rPr>
              <a:t>Higher Education Accountability</a:t>
            </a:r>
            <a:br>
              <a:rPr lang="en-US"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 A </a:t>
            </a:r>
            <a:r>
              <a:rPr lang="en-US" sz="3600" dirty="0">
                <a:solidFill>
                  <a:schemeClr val="accent6">
                    <a:lumMod val="40000"/>
                    <a:lumOff val="60000"/>
                  </a:schemeClr>
                </a:solidFill>
                <a:latin typeface="Cambria" panose="02040503050406030204" pitchFamily="18" charset="0"/>
                <a:ea typeface="Cambria" panose="02040503050406030204" pitchFamily="18" charset="0"/>
              </a:rPr>
              <a:t>Social Network Analysis </a:t>
            </a:r>
            <a:r>
              <a:rPr lang="en-US" sz="3600" dirty="0">
                <a:latin typeface="Cambria" panose="02040503050406030204" pitchFamily="18" charset="0"/>
                <a:ea typeface="Cambria" panose="02040503050406030204" pitchFamily="18" charset="0"/>
              </a:rPr>
              <a:t>of the Scholarly Literature</a:t>
            </a:r>
          </a:p>
        </p:txBody>
      </p:sp>
      <p:sp>
        <p:nvSpPr>
          <p:cNvPr id="3" name="Subtitle 2">
            <a:extLst>
              <a:ext uri="{FF2B5EF4-FFF2-40B4-BE49-F238E27FC236}">
                <a16:creationId xmlns:a16="http://schemas.microsoft.com/office/drawing/2014/main" id="{17472054-5D74-397D-8C96-46BF02D1D289}"/>
              </a:ext>
            </a:extLst>
          </p:cNvPr>
          <p:cNvSpPr>
            <a:spLocks noGrp="1"/>
          </p:cNvSpPr>
          <p:nvPr>
            <p:ph type="subTitle" idx="1"/>
          </p:nvPr>
        </p:nvSpPr>
        <p:spPr>
          <a:xfrm>
            <a:off x="495299" y="4152967"/>
            <a:ext cx="10528300" cy="1141476"/>
          </a:xfrm>
        </p:spPr>
        <p:txBody>
          <a:bodyPr>
            <a:normAutofit fontScale="70000" lnSpcReduction="20000"/>
          </a:bodyPr>
          <a:lstStyle/>
          <a:p>
            <a:r>
              <a:rPr lang="en-US" dirty="0"/>
              <a:t>Joshua Brown, Johns Hopkins University</a:t>
            </a:r>
          </a:p>
          <a:p>
            <a:r>
              <a:rPr lang="en-US" dirty="0" err="1"/>
              <a:t>anthony</a:t>
            </a:r>
            <a:r>
              <a:rPr lang="en-US" dirty="0"/>
              <a:t> </a:t>
            </a:r>
            <a:r>
              <a:rPr lang="en-US" dirty="0" err="1"/>
              <a:t>lising</a:t>
            </a:r>
            <a:r>
              <a:rPr lang="en-US" dirty="0"/>
              <a:t> </a:t>
            </a:r>
            <a:r>
              <a:rPr lang="en-US" dirty="0" err="1"/>
              <a:t>antonio</a:t>
            </a:r>
            <a:r>
              <a:rPr lang="en-US" dirty="0"/>
              <a:t>, Stanford University</a:t>
            </a:r>
          </a:p>
          <a:p>
            <a:r>
              <a:rPr lang="en-US" dirty="0"/>
              <a:t>Thomas </a:t>
            </a:r>
            <a:r>
              <a:rPr lang="en-US" dirty="0" err="1"/>
              <a:t>Cowhitt</a:t>
            </a:r>
            <a:r>
              <a:rPr lang="en-US" dirty="0"/>
              <a:t>, University of Glasgow</a:t>
            </a:r>
          </a:p>
          <a:p>
            <a:r>
              <a:rPr lang="en-US" dirty="0" err="1"/>
              <a:t>Shinui</a:t>
            </a:r>
            <a:r>
              <a:rPr lang="en-US" dirty="0"/>
              <a:t> Kim, Johns Hopkins University</a:t>
            </a:r>
          </a:p>
        </p:txBody>
      </p:sp>
      <p:sp>
        <p:nvSpPr>
          <p:cNvPr id="5" name="Slide Number Placeholder 4">
            <a:extLst>
              <a:ext uri="{FF2B5EF4-FFF2-40B4-BE49-F238E27FC236}">
                <a16:creationId xmlns:a16="http://schemas.microsoft.com/office/drawing/2014/main" id="{19730B45-37B8-4A45-3150-6B7C9C11C890}"/>
              </a:ext>
            </a:extLst>
          </p:cNvPr>
          <p:cNvSpPr>
            <a:spLocks noGrp="1"/>
          </p:cNvSpPr>
          <p:nvPr>
            <p:ph type="sldNum" sz="quarter" idx="12"/>
          </p:nvPr>
        </p:nvSpPr>
        <p:spPr/>
        <p:txBody>
          <a:bodyPr/>
          <a:lstStyle/>
          <a:p>
            <a:fld id="{D0DD910F-CB18-0442-838C-D854C7564373}" type="slidenum">
              <a:rPr lang="en-US" smtClean="0"/>
              <a:t>1</a:t>
            </a:fld>
            <a:endParaRPr lang="en-US"/>
          </a:p>
        </p:txBody>
      </p:sp>
      <p:sp>
        <p:nvSpPr>
          <p:cNvPr id="6" name="Text Placeholder 5">
            <a:extLst>
              <a:ext uri="{FF2B5EF4-FFF2-40B4-BE49-F238E27FC236}">
                <a16:creationId xmlns:a16="http://schemas.microsoft.com/office/drawing/2014/main" id="{DF4F759D-66C7-4CD3-49FA-067BB1355ED7}"/>
              </a:ext>
            </a:extLst>
          </p:cNvPr>
          <p:cNvSpPr>
            <a:spLocks noGrp="1"/>
          </p:cNvSpPr>
          <p:nvPr>
            <p:ph type="body" sz="quarter" idx="13"/>
          </p:nvPr>
        </p:nvSpPr>
        <p:spPr>
          <a:xfrm>
            <a:off x="507999" y="5495923"/>
            <a:ext cx="10515600" cy="600075"/>
          </a:xfrm>
        </p:spPr>
        <p:txBody>
          <a:bodyPr/>
          <a:lstStyle/>
          <a:p>
            <a:r>
              <a:rPr lang="en-US" dirty="0"/>
              <a:t>9 September 2025</a:t>
            </a:r>
          </a:p>
        </p:txBody>
      </p:sp>
      <p:pic>
        <p:nvPicPr>
          <p:cNvPr id="1026" name="Picture 2">
            <a:extLst>
              <a:ext uri="{FF2B5EF4-FFF2-40B4-BE49-F238E27FC236}">
                <a16:creationId xmlns:a16="http://schemas.microsoft.com/office/drawing/2014/main" id="{9597FF08-E56E-3B7C-B579-3957CCD55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578" y="5395183"/>
            <a:ext cx="801557" cy="8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8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5670D-6B10-04ED-6A22-1B0C48E67D3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89F7984-79FD-6A74-D3B0-C5E0F927C771}"/>
              </a:ext>
            </a:extLst>
          </p:cNvPr>
          <p:cNvPicPr>
            <a:picLocks noChangeAspect="1"/>
          </p:cNvPicPr>
          <p:nvPr/>
        </p:nvPicPr>
        <p:blipFill>
          <a:blip r:embed="rId2"/>
          <a:stretch>
            <a:fillRect/>
          </a:stretch>
        </p:blipFill>
        <p:spPr>
          <a:xfrm>
            <a:off x="6553088" y="412592"/>
            <a:ext cx="5152534" cy="5039705"/>
          </a:xfrm>
          <a:prstGeom prst="rect">
            <a:avLst/>
          </a:prstGeom>
        </p:spPr>
      </p:pic>
      <p:sp>
        <p:nvSpPr>
          <p:cNvPr id="5" name="Slide Number Placeholder 4">
            <a:extLst>
              <a:ext uri="{FF2B5EF4-FFF2-40B4-BE49-F238E27FC236}">
                <a16:creationId xmlns:a16="http://schemas.microsoft.com/office/drawing/2014/main" id="{52628C67-56DD-C480-4B37-6977DCD9B117}"/>
              </a:ext>
            </a:extLst>
          </p:cNvPr>
          <p:cNvSpPr>
            <a:spLocks noGrp="1"/>
          </p:cNvSpPr>
          <p:nvPr>
            <p:ph type="sldNum" sz="quarter" idx="12"/>
          </p:nvPr>
        </p:nvSpPr>
        <p:spPr/>
        <p:txBody>
          <a:bodyPr/>
          <a:lstStyle/>
          <a:p>
            <a:fld id="{D0DD910F-CB18-0442-838C-D854C7564373}" type="slidenum">
              <a:rPr lang="en-US" smtClean="0"/>
              <a:t>10</a:t>
            </a:fld>
            <a:endParaRPr lang="en-US"/>
          </a:p>
        </p:txBody>
      </p:sp>
      <p:sp>
        <p:nvSpPr>
          <p:cNvPr id="4" name="직사각형 3">
            <a:extLst>
              <a:ext uri="{FF2B5EF4-FFF2-40B4-BE49-F238E27FC236}">
                <a16:creationId xmlns:a16="http://schemas.microsoft.com/office/drawing/2014/main" id="{C228F1E0-8275-DC8E-D73A-E815603DD175}"/>
              </a:ext>
            </a:extLst>
          </p:cNvPr>
          <p:cNvSpPr/>
          <p:nvPr/>
        </p:nvSpPr>
        <p:spPr>
          <a:xfrm>
            <a:off x="1252414" y="793820"/>
            <a:ext cx="9636370" cy="4104731"/>
          </a:xfrm>
          <a:prstGeom prst="rect">
            <a:avLst/>
          </a:prstGeom>
          <a:solidFill>
            <a:srgbClr val="00215A">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Title 1">
            <a:extLst>
              <a:ext uri="{FF2B5EF4-FFF2-40B4-BE49-F238E27FC236}">
                <a16:creationId xmlns:a16="http://schemas.microsoft.com/office/drawing/2014/main" id="{902FB49C-88E6-D9CD-9F29-4A59D54AD74D}"/>
              </a:ext>
            </a:extLst>
          </p:cNvPr>
          <p:cNvSpPr txBox="1">
            <a:spLocks/>
          </p:cNvSpPr>
          <p:nvPr/>
        </p:nvSpPr>
        <p:spPr>
          <a:xfrm>
            <a:off x="812798" y="412591"/>
            <a:ext cx="10515600" cy="15468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pPr algn="ctr"/>
            <a:r>
              <a:rPr lang="en-US" sz="3600" dirty="0">
                <a:solidFill>
                  <a:schemeClr val="bg1"/>
                </a:solidFill>
                <a:latin typeface="Cambria" panose="02040503050406030204" pitchFamily="18" charset="0"/>
                <a:ea typeface="Cambria" panose="02040503050406030204" pitchFamily="18" charset="0"/>
              </a:rPr>
              <a:t>Research Question</a:t>
            </a:r>
          </a:p>
        </p:txBody>
      </p:sp>
      <p:sp>
        <p:nvSpPr>
          <p:cNvPr id="3" name="Content Placeholder 2">
            <a:extLst>
              <a:ext uri="{FF2B5EF4-FFF2-40B4-BE49-F238E27FC236}">
                <a16:creationId xmlns:a16="http://schemas.microsoft.com/office/drawing/2014/main" id="{72E0A4CA-304E-08C9-E18A-96ABC51D6A33}"/>
              </a:ext>
            </a:extLst>
          </p:cNvPr>
          <p:cNvSpPr>
            <a:spLocks noGrp="1"/>
          </p:cNvSpPr>
          <p:nvPr>
            <p:ph idx="1"/>
          </p:nvPr>
        </p:nvSpPr>
        <p:spPr>
          <a:xfrm>
            <a:off x="1671449" y="2399800"/>
            <a:ext cx="8798299" cy="1632938"/>
          </a:xfrm>
        </p:spPr>
        <p:txBody>
          <a:bodyPr>
            <a:normAutofit fontScale="77500" lnSpcReduction="20000"/>
          </a:bodyPr>
          <a:lstStyle/>
          <a:p>
            <a:pPr marL="0" indent="0" algn="ctr">
              <a:lnSpc>
                <a:spcPct val="134000"/>
              </a:lnSpc>
              <a:buNone/>
            </a:pPr>
            <a:r>
              <a:rPr lang="en-US" sz="3600" dirty="0">
                <a:solidFill>
                  <a:schemeClr val="bg1"/>
                </a:solidFill>
                <a:latin typeface="Cambria" panose="02040503050406030204" pitchFamily="18" charset="0"/>
                <a:ea typeface="Cambria" panose="02040503050406030204" pitchFamily="18" charset="0"/>
              </a:rPr>
              <a:t>What can we learn about the scope and evolution of higher education accountability through the analytical lens of knowledge communities?</a:t>
            </a:r>
          </a:p>
          <a:p>
            <a:pPr algn="ct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7316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CE65-2178-ECAC-FCE3-D392AA28AE8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482A86-D59F-E535-0604-77EE613B2B63}"/>
              </a:ext>
            </a:extLst>
          </p:cNvPr>
          <p:cNvSpPr>
            <a:spLocks noGrp="1"/>
          </p:cNvSpPr>
          <p:nvPr>
            <p:ph type="sldNum" sz="quarter" idx="12"/>
          </p:nvPr>
        </p:nvSpPr>
        <p:spPr/>
        <p:txBody>
          <a:bodyPr/>
          <a:lstStyle/>
          <a:p>
            <a:fld id="{D0DD910F-CB18-0442-838C-D854C7564373}" type="slidenum">
              <a:rPr lang="en-US" smtClean="0"/>
              <a:t>11</a:t>
            </a:fld>
            <a:endParaRPr lang="en-US"/>
          </a:p>
        </p:txBody>
      </p:sp>
      <p:pic>
        <p:nvPicPr>
          <p:cNvPr id="7" name="Picture 6" descr="A diagram of a flowchart&#10;&#10;AI-generated content may be incorrect.">
            <a:extLst>
              <a:ext uri="{FF2B5EF4-FFF2-40B4-BE49-F238E27FC236}">
                <a16:creationId xmlns:a16="http://schemas.microsoft.com/office/drawing/2014/main" id="{A73B376C-090D-4BA0-BAAD-DF5ED8B27352}"/>
              </a:ext>
            </a:extLst>
          </p:cNvPr>
          <p:cNvPicPr>
            <a:picLocks noChangeAspect="1"/>
          </p:cNvPicPr>
          <p:nvPr/>
        </p:nvPicPr>
        <p:blipFill>
          <a:blip r:embed="rId2"/>
          <a:stretch>
            <a:fillRect/>
          </a:stretch>
        </p:blipFill>
        <p:spPr>
          <a:xfrm>
            <a:off x="6887719" y="0"/>
            <a:ext cx="4439042" cy="5739318"/>
          </a:xfrm>
          <a:prstGeom prst="rect">
            <a:avLst/>
          </a:prstGeom>
        </p:spPr>
      </p:pic>
      <p:sp>
        <p:nvSpPr>
          <p:cNvPr id="9" name="Content Placeholder 2">
            <a:extLst>
              <a:ext uri="{FF2B5EF4-FFF2-40B4-BE49-F238E27FC236}">
                <a16:creationId xmlns:a16="http://schemas.microsoft.com/office/drawing/2014/main" id="{7B76296B-8EFB-D21D-9EA9-A6A581D7EE7C}"/>
              </a:ext>
            </a:extLst>
          </p:cNvPr>
          <p:cNvSpPr>
            <a:spLocks noGrp="1"/>
          </p:cNvSpPr>
          <p:nvPr>
            <p:ph idx="1"/>
          </p:nvPr>
        </p:nvSpPr>
        <p:spPr>
          <a:xfrm>
            <a:off x="610203" y="1320543"/>
            <a:ext cx="6079522" cy="3837275"/>
          </a:xfrm>
        </p:spPr>
        <p:txBody>
          <a:bodyPr vert="horz" lIns="91440" tIns="45720" rIns="91440" bIns="45720" rtlCol="0" anchor="t">
            <a:normAutofit/>
          </a:bodyPr>
          <a:lstStyle/>
          <a:p>
            <a:r>
              <a:rPr lang="en-US" sz="2800" dirty="0">
                <a:solidFill>
                  <a:srgbClr val="000000"/>
                </a:solidFill>
                <a:latin typeface="Calibri"/>
                <a:ea typeface="Calibri"/>
                <a:cs typeface="Calibri"/>
              </a:rPr>
              <a:t>HE accountability search                  1974-2017 </a:t>
            </a:r>
            <a:r>
              <a:rPr lang="en-US" sz="2800" dirty="0">
                <a:solidFill>
                  <a:srgbClr val="000000"/>
                </a:solidFill>
                <a:latin typeface="Calibri"/>
                <a:ea typeface="Calibri"/>
                <a:cs typeface="Calibri"/>
                <a:sym typeface="Wingdings" pitchFamily="2" charset="2"/>
              </a:rPr>
              <a:t></a:t>
            </a:r>
            <a:r>
              <a:rPr lang="en-US" sz="2800" i="1" dirty="0">
                <a:solidFill>
                  <a:srgbClr val="000000"/>
                </a:solidFill>
                <a:latin typeface="Calibri"/>
                <a:ea typeface="Calibri"/>
                <a:cs typeface="Calibri"/>
              </a:rPr>
              <a:t> </a:t>
            </a:r>
            <a:r>
              <a:rPr lang="en-US" sz="2800" dirty="0">
                <a:solidFill>
                  <a:srgbClr val="000000"/>
                </a:solidFill>
                <a:latin typeface="Calibri"/>
                <a:ea typeface="Calibri"/>
                <a:cs typeface="Calibri"/>
              </a:rPr>
              <a:t>n = 2,991 articles</a:t>
            </a:r>
          </a:p>
          <a:p>
            <a:r>
              <a:rPr lang="en-US" sz="2800" dirty="0">
                <a:solidFill>
                  <a:srgbClr val="000000"/>
                </a:solidFill>
                <a:latin typeface="Calibri"/>
                <a:ea typeface="Calibri"/>
                <a:cs typeface="Calibri"/>
              </a:rPr>
              <a:t>Inclusion criteria:                  </a:t>
            </a:r>
            <a:r>
              <a:rPr lang="en-US" sz="2800" i="1" dirty="0">
                <a:solidFill>
                  <a:srgbClr val="000000"/>
                </a:solidFill>
                <a:latin typeface="Calibri"/>
                <a:ea typeface="Calibri"/>
                <a:cs typeface="Calibri"/>
              </a:rPr>
              <a:t>accountability </a:t>
            </a:r>
            <a:r>
              <a:rPr lang="en-US" sz="2800" dirty="0">
                <a:solidFill>
                  <a:srgbClr val="000000"/>
                </a:solidFill>
                <a:latin typeface="Calibri"/>
                <a:ea typeface="Calibri"/>
                <a:cs typeface="Calibri"/>
              </a:rPr>
              <a:t>in title or abstract</a:t>
            </a:r>
          </a:p>
          <a:p>
            <a:r>
              <a:rPr lang="en-US" sz="2800" dirty="0">
                <a:solidFill>
                  <a:srgbClr val="000000"/>
                </a:solidFill>
                <a:latin typeface="Calibri"/>
                <a:ea typeface="Calibri"/>
                <a:cs typeface="Calibri"/>
                <a:sym typeface="Wingdings" pitchFamily="2" charset="2"/>
              </a:rPr>
              <a:t>n = 450 articles </a:t>
            </a:r>
            <a:endParaRPr lang="en-US" sz="2800" b="1" u="sng" dirty="0">
              <a:solidFill>
                <a:srgbClr val="000000"/>
              </a:solidFill>
              <a:latin typeface="Calibri"/>
              <a:ea typeface="Calibri"/>
              <a:cs typeface="Calibri"/>
            </a:endParaRPr>
          </a:p>
        </p:txBody>
      </p:sp>
      <p:sp>
        <p:nvSpPr>
          <p:cNvPr id="3" name="Title 1">
            <a:extLst>
              <a:ext uri="{FF2B5EF4-FFF2-40B4-BE49-F238E27FC236}">
                <a16:creationId xmlns:a16="http://schemas.microsoft.com/office/drawing/2014/main" id="{FB3F675E-2D3F-7C57-24F9-BE43295909DB}"/>
              </a:ext>
            </a:extLst>
          </p:cNvPr>
          <p:cNvSpPr txBox="1">
            <a:spLocks/>
          </p:cNvSpPr>
          <p:nvPr/>
        </p:nvSpPr>
        <p:spPr>
          <a:xfrm>
            <a:off x="610203" y="10236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Data Corpus</a:t>
            </a:r>
          </a:p>
        </p:txBody>
      </p:sp>
    </p:spTree>
    <p:extLst>
      <p:ext uri="{BB962C8B-B14F-4D97-AF65-F5344CB8AC3E}">
        <p14:creationId xmlns:p14="http://schemas.microsoft.com/office/powerpoint/2010/main" val="272207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2614-CC14-19C4-81A9-A7DA63D43933}"/>
            </a:ext>
          </a:extLst>
        </p:cNvPr>
        <p:cNvGrpSpPr/>
        <p:nvPr/>
      </p:nvGrpSpPr>
      <p:grpSpPr>
        <a:xfrm>
          <a:off x="0" y="0"/>
          <a:ext cx="0" cy="0"/>
          <a:chOff x="0" y="0"/>
          <a:chExt cx="0" cy="0"/>
        </a:xfrm>
      </p:grpSpPr>
      <p:sp>
        <p:nvSpPr>
          <p:cNvPr id="2" name="직사각형 1">
            <a:extLst>
              <a:ext uri="{FF2B5EF4-FFF2-40B4-BE49-F238E27FC236}">
                <a16:creationId xmlns:a16="http://schemas.microsoft.com/office/drawing/2014/main" id="{3A2DEB2E-B224-D5AA-E4B2-DFA8A1C161F5}"/>
              </a:ext>
            </a:extLst>
          </p:cNvPr>
          <p:cNvSpPr/>
          <p:nvPr/>
        </p:nvSpPr>
        <p:spPr>
          <a:xfrm>
            <a:off x="3547067" y="3094893"/>
            <a:ext cx="2873829" cy="442127"/>
          </a:xfrm>
          <a:prstGeom prst="rect">
            <a:avLst/>
          </a:prstGeom>
          <a:solidFill>
            <a:schemeClr val="accent6">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Slide Number Placeholder 4">
            <a:extLst>
              <a:ext uri="{FF2B5EF4-FFF2-40B4-BE49-F238E27FC236}">
                <a16:creationId xmlns:a16="http://schemas.microsoft.com/office/drawing/2014/main" id="{012AC709-4D2B-27DD-06E7-19348A0D6C96}"/>
              </a:ext>
            </a:extLst>
          </p:cNvPr>
          <p:cNvSpPr>
            <a:spLocks noGrp="1"/>
          </p:cNvSpPr>
          <p:nvPr>
            <p:ph type="sldNum" sz="quarter" idx="12"/>
          </p:nvPr>
        </p:nvSpPr>
        <p:spPr/>
        <p:txBody>
          <a:bodyPr/>
          <a:lstStyle/>
          <a:p>
            <a:fld id="{D0DD910F-CB18-0442-838C-D854C7564373}" type="slidenum">
              <a:rPr lang="en-US" smtClean="0"/>
              <a:t>12</a:t>
            </a:fld>
            <a:endParaRPr lang="en-US"/>
          </a:p>
        </p:txBody>
      </p:sp>
      <p:pic>
        <p:nvPicPr>
          <p:cNvPr id="7" name="Picture 6" descr="A diagram of a flowchart&#10;&#10;AI-generated content may be incorrect.">
            <a:extLst>
              <a:ext uri="{FF2B5EF4-FFF2-40B4-BE49-F238E27FC236}">
                <a16:creationId xmlns:a16="http://schemas.microsoft.com/office/drawing/2014/main" id="{365D4281-E92B-6726-D863-A60FB7915AE4}"/>
              </a:ext>
            </a:extLst>
          </p:cNvPr>
          <p:cNvPicPr>
            <a:picLocks noChangeAspect="1"/>
          </p:cNvPicPr>
          <p:nvPr/>
        </p:nvPicPr>
        <p:blipFill>
          <a:blip r:embed="rId2"/>
          <a:stretch>
            <a:fillRect/>
          </a:stretch>
        </p:blipFill>
        <p:spPr>
          <a:xfrm>
            <a:off x="6887719" y="0"/>
            <a:ext cx="4439042" cy="5739318"/>
          </a:xfrm>
          <a:prstGeom prst="rect">
            <a:avLst/>
          </a:prstGeom>
        </p:spPr>
      </p:pic>
      <p:sp>
        <p:nvSpPr>
          <p:cNvPr id="9" name="Content Placeholder 2">
            <a:extLst>
              <a:ext uri="{FF2B5EF4-FFF2-40B4-BE49-F238E27FC236}">
                <a16:creationId xmlns:a16="http://schemas.microsoft.com/office/drawing/2014/main" id="{C72F8D11-0FAD-C921-F79E-9316BC5F6DB7}"/>
              </a:ext>
            </a:extLst>
          </p:cNvPr>
          <p:cNvSpPr>
            <a:spLocks noGrp="1"/>
          </p:cNvSpPr>
          <p:nvPr>
            <p:ph idx="1"/>
          </p:nvPr>
        </p:nvSpPr>
        <p:spPr>
          <a:xfrm>
            <a:off x="610203" y="1320543"/>
            <a:ext cx="6079522" cy="3837275"/>
          </a:xfrm>
        </p:spPr>
        <p:txBody>
          <a:bodyPr vert="horz" lIns="91440" tIns="45720" rIns="91440" bIns="45720" rtlCol="0" anchor="t">
            <a:normAutofit/>
          </a:bodyPr>
          <a:lstStyle/>
          <a:p>
            <a:r>
              <a:rPr lang="en-US" sz="2800" dirty="0">
                <a:solidFill>
                  <a:srgbClr val="000000"/>
                </a:solidFill>
                <a:latin typeface="Calibri"/>
                <a:ea typeface="Calibri"/>
                <a:cs typeface="Calibri"/>
              </a:rPr>
              <a:t>HE accountability search                  1974-2017 </a:t>
            </a:r>
            <a:r>
              <a:rPr lang="en-US" sz="2800" dirty="0">
                <a:solidFill>
                  <a:srgbClr val="000000"/>
                </a:solidFill>
                <a:latin typeface="Calibri"/>
                <a:ea typeface="Calibri"/>
                <a:cs typeface="Calibri"/>
                <a:sym typeface="Wingdings" pitchFamily="2" charset="2"/>
              </a:rPr>
              <a:t></a:t>
            </a:r>
            <a:r>
              <a:rPr lang="en-US" sz="2800" i="1" dirty="0">
                <a:solidFill>
                  <a:srgbClr val="000000"/>
                </a:solidFill>
                <a:latin typeface="Calibri"/>
                <a:ea typeface="Calibri"/>
                <a:cs typeface="Calibri"/>
              </a:rPr>
              <a:t> </a:t>
            </a:r>
            <a:r>
              <a:rPr lang="en-US" sz="2800" dirty="0">
                <a:solidFill>
                  <a:srgbClr val="000000"/>
                </a:solidFill>
                <a:latin typeface="Calibri"/>
                <a:ea typeface="Calibri"/>
                <a:cs typeface="Calibri"/>
              </a:rPr>
              <a:t>n = 2,991 articles</a:t>
            </a:r>
          </a:p>
          <a:p>
            <a:r>
              <a:rPr lang="en-US" sz="2800" dirty="0">
                <a:solidFill>
                  <a:srgbClr val="000000"/>
                </a:solidFill>
                <a:latin typeface="Calibri"/>
                <a:ea typeface="Calibri"/>
                <a:cs typeface="Calibri"/>
              </a:rPr>
              <a:t>Inclusion criteria:                  </a:t>
            </a:r>
            <a:r>
              <a:rPr lang="en-US" sz="2800" i="1" dirty="0">
                <a:solidFill>
                  <a:srgbClr val="000000"/>
                </a:solidFill>
                <a:latin typeface="Calibri"/>
                <a:ea typeface="Calibri"/>
                <a:cs typeface="Calibri"/>
              </a:rPr>
              <a:t>accountability </a:t>
            </a:r>
            <a:r>
              <a:rPr lang="en-US" sz="2800" dirty="0">
                <a:solidFill>
                  <a:srgbClr val="000000"/>
                </a:solidFill>
                <a:latin typeface="Calibri"/>
                <a:ea typeface="Calibri"/>
                <a:cs typeface="Calibri"/>
              </a:rPr>
              <a:t>in title or abstract</a:t>
            </a:r>
          </a:p>
          <a:p>
            <a:r>
              <a:rPr lang="en-US" sz="2800" dirty="0">
                <a:solidFill>
                  <a:srgbClr val="000000"/>
                </a:solidFill>
                <a:latin typeface="Calibri"/>
                <a:ea typeface="Calibri"/>
                <a:cs typeface="Calibri"/>
                <a:sym typeface="Wingdings" pitchFamily="2" charset="2"/>
              </a:rPr>
              <a:t>n = 450 articles </a:t>
            </a:r>
            <a:r>
              <a:rPr lang="en-US" altLang="ko-KR" sz="2800" dirty="0">
                <a:solidFill>
                  <a:srgbClr val="000000"/>
                </a:solidFill>
                <a:latin typeface="Calibri"/>
                <a:ea typeface="Calibri"/>
                <a:cs typeface="Calibri"/>
                <a:sym typeface="Wingdings" pitchFamily="2" charset="2"/>
              </a:rPr>
              <a:t> </a:t>
            </a:r>
            <a:r>
              <a:rPr lang="en-US" altLang="ko-KR" sz="2800" b="1" u="sng" dirty="0">
                <a:solidFill>
                  <a:srgbClr val="000000"/>
                </a:solidFill>
                <a:latin typeface="Calibri"/>
                <a:ea typeface="Calibri"/>
                <a:cs typeface="Calibri"/>
                <a:sym typeface="Wingdings" pitchFamily="2" charset="2"/>
              </a:rPr>
              <a:t>12,270 references</a:t>
            </a:r>
            <a:endParaRPr lang="en-US" sz="2800" b="1" u="sng" dirty="0">
              <a:solidFill>
                <a:srgbClr val="000000"/>
              </a:solidFill>
              <a:latin typeface="Calibri"/>
              <a:ea typeface="Calibri"/>
              <a:cs typeface="Calibri"/>
            </a:endParaRPr>
          </a:p>
        </p:txBody>
      </p:sp>
      <p:sp>
        <p:nvSpPr>
          <p:cNvPr id="3" name="Title 1">
            <a:extLst>
              <a:ext uri="{FF2B5EF4-FFF2-40B4-BE49-F238E27FC236}">
                <a16:creationId xmlns:a16="http://schemas.microsoft.com/office/drawing/2014/main" id="{FE972AB4-EE83-C1D7-ECC4-AD60379F6076}"/>
              </a:ext>
            </a:extLst>
          </p:cNvPr>
          <p:cNvSpPr txBox="1">
            <a:spLocks/>
          </p:cNvSpPr>
          <p:nvPr/>
        </p:nvSpPr>
        <p:spPr>
          <a:xfrm>
            <a:off x="610203" y="10236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Data Corpus</a:t>
            </a:r>
          </a:p>
        </p:txBody>
      </p:sp>
    </p:spTree>
    <p:extLst>
      <p:ext uri="{BB962C8B-B14F-4D97-AF65-F5344CB8AC3E}">
        <p14:creationId xmlns:p14="http://schemas.microsoft.com/office/powerpoint/2010/main" val="66323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6361-D77D-19F4-4CB2-5EB86595B0A7}"/>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9C390DA5-9C16-AE5A-DEFB-DD2F51EBC697}"/>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12D1E311-8658-42BE-6B93-F1FADD4E78A1}"/>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13</a:t>
            </a:fld>
            <a:endParaRPr lang="en-US"/>
          </a:p>
        </p:txBody>
      </p:sp>
      <p:sp>
        <p:nvSpPr>
          <p:cNvPr id="6" name="Title 1">
            <a:extLst>
              <a:ext uri="{FF2B5EF4-FFF2-40B4-BE49-F238E27FC236}">
                <a16:creationId xmlns:a16="http://schemas.microsoft.com/office/drawing/2014/main" id="{B55237E8-A4DE-5917-24F6-5816551E85DF}"/>
              </a:ext>
            </a:extLst>
          </p:cNvPr>
          <p:cNvSpPr txBox="1">
            <a:spLocks/>
          </p:cNvSpPr>
          <p:nvPr/>
        </p:nvSpPr>
        <p:spPr>
          <a:xfrm>
            <a:off x="610203" y="10236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MMSNA Methodology</a:t>
            </a:r>
          </a:p>
        </p:txBody>
      </p:sp>
      <p:pic>
        <p:nvPicPr>
          <p:cNvPr id="1026" name="Picture 2">
            <a:extLst>
              <a:ext uri="{FF2B5EF4-FFF2-40B4-BE49-F238E27FC236}">
                <a16:creationId xmlns:a16="http://schemas.microsoft.com/office/drawing/2014/main" id="{78460D82-D1A7-C2B6-AA67-1CC733F85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460" y="-1537398"/>
            <a:ext cx="8667540" cy="8667540"/>
          </a:xfrm>
          <a:prstGeom prst="rect">
            <a:avLst/>
          </a:prstGeom>
          <a:noFill/>
          <a:extLst>
            <a:ext uri="{909E8E84-426E-40DD-AFC4-6F175D3DCCD1}">
              <a14:hiddenFill xmlns:a14="http://schemas.microsoft.com/office/drawing/2010/main">
                <a:solidFill>
                  <a:srgbClr val="FFFFFF"/>
                </a:solidFill>
              </a14:hiddenFill>
            </a:ext>
          </a:extLst>
        </p:spPr>
      </p:pic>
      <p:sp>
        <p:nvSpPr>
          <p:cNvPr id="9" name="직사각형 8">
            <a:extLst>
              <a:ext uri="{FF2B5EF4-FFF2-40B4-BE49-F238E27FC236}">
                <a16:creationId xmlns:a16="http://schemas.microsoft.com/office/drawing/2014/main" id="{9328293B-0007-BF5C-C768-840D476696C1}"/>
              </a:ext>
            </a:extLst>
          </p:cNvPr>
          <p:cNvSpPr/>
          <p:nvPr/>
        </p:nvSpPr>
        <p:spPr>
          <a:xfrm>
            <a:off x="693336" y="1195754"/>
            <a:ext cx="1708220" cy="673240"/>
          </a:xfrm>
          <a:prstGeom prst="rect">
            <a:avLst/>
          </a:prstGeom>
          <a:solidFill>
            <a:srgbClr val="FDC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ko-KR" sz="2000" b="1" dirty="0"/>
              <a:t>Phase </a:t>
            </a:r>
            <a:r>
              <a:rPr lang="en-US" altLang="ko-KR" sz="2800" b="1" dirty="0">
                <a:solidFill>
                  <a:schemeClr val="bg2">
                    <a:lumMod val="20000"/>
                    <a:lumOff val="80000"/>
                  </a:schemeClr>
                </a:solidFill>
              </a:rPr>
              <a:t>1</a:t>
            </a:r>
            <a:endParaRPr lang="ko-KR" altLang="en-US" sz="2000" b="1" dirty="0">
              <a:solidFill>
                <a:schemeClr val="bg2">
                  <a:lumMod val="20000"/>
                  <a:lumOff val="80000"/>
                </a:schemeClr>
              </a:solidFill>
            </a:endParaRPr>
          </a:p>
        </p:txBody>
      </p:sp>
      <p:cxnSp>
        <p:nvCxnSpPr>
          <p:cNvPr id="12" name="직선 연결선 11">
            <a:extLst>
              <a:ext uri="{FF2B5EF4-FFF2-40B4-BE49-F238E27FC236}">
                <a16:creationId xmlns:a16="http://schemas.microsoft.com/office/drawing/2014/main" id="{9F71F99E-570A-5FC7-F7B7-C9D51D83ED99}"/>
              </a:ext>
            </a:extLst>
          </p:cNvPr>
          <p:cNvCxnSpPr>
            <a:cxnSpLocks/>
          </p:cNvCxnSpPr>
          <p:nvPr/>
        </p:nvCxnSpPr>
        <p:spPr>
          <a:xfrm>
            <a:off x="693336" y="1868994"/>
            <a:ext cx="10319657" cy="0"/>
          </a:xfrm>
          <a:prstGeom prst="line">
            <a:avLst/>
          </a:prstGeom>
          <a:ln>
            <a:solidFill>
              <a:srgbClr val="FDC467"/>
            </a:solidFill>
          </a:ln>
        </p:spPr>
        <p:style>
          <a:lnRef idx="1">
            <a:schemeClr val="accent1"/>
          </a:lnRef>
          <a:fillRef idx="0">
            <a:schemeClr val="accent1"/>
          </a:fillRef>
          <a:effectRef idx="0">
            <a:schemeClr val="accent1"/>
          </a:effectRef>
          <a:fontRef idx="minor">
            <a:schemeClr val="tx1"/>
          </a:fontRef>
        </p:style>
      </p:cxnSp>
      <p:sp>
        <p:nvSpPr>
          <p:cNvPr id="14" name="직사각형 13">
            <a:extLst>
              <a:ext uri="{FF2B5EF4-FFF2-40B4-BE49-F238E27FC236}">
                <a16:creationId xmlns:a16="http://schemas.microsoft.com/office/drawing/2014/main" id="{570AB487-D7D9-689B-A370-2DDF651B6E3E}"/>
              </a:ext>
            </a:extLst>
          </p:cNvPr>
          <p:cNvSpPr/>
          <p:nvPr/>
        </p:nvSpPr>
        <p:spPr>
          <a:xfrm>
            <a:off x="693336" y="2055703"/>
            <a:ext cx="1708220" cy="673240"/>
          </a:xfrm>
          <a:prstGeom prst="rect">
            <a:avLst/>
          </a:prstGeom>
          <a:solidFill>
            <a:srgbClr val="FDC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ko-KR" sz="2000" b="1" dirty="0"/>
              <a:t>Phase </a:t>
            </a:r>
            <a:r>
              <a:rPr lang="en-US" altLang="ko-KR" sz="2800" b="1" dirty="0">
                <a:solidFill>
                  <a:schemeClr val="bg2">
                    <a:lumMod val="20000"/>
                    <a:lumOff val="80000"/>
                  </a:schemeClr>
                </a:solidFill>
              </a:rPr>
              <a:t>2</a:t>
            </a:r>
            <a:endParaRPr lang="ko-KR" altLang="en-US" sz="2000" b="1" dirty="0">
              <a:solidFill>
                <a:schemeClr val="bg2">
                  <a:lumMod val="20000"/>
                  <a:lumOff val="80000"/>
                </a:schemeClr>
              </a:solidFill>
            </a:endParaRPr>
          </a:p>
        </p:txBody>
      </p:sp>
      <p:cxnSp>
        <p:nvCxnSpPr>
          <p:cNvPr id="15" name="직선 연결선 14">
            <a:extLst>
              <a:ext uri="{FF2B5EF4-FFF2-40B4-BE49-F238E27FC236}">
                <a16:creationId xmlns:a16="http://schemas.microsoft.com/office/drawing/2014/main" id="{ACA35871-35CE-FD47-05BE-1ACAAC98BEE0}"/>
              </a:ext>
            </a:extLst>
          </p:cNvPr>
          <p:cNvCxnSpPr>
            <a:cxnSpLocks/>
          </p:cNvCxnSpPr>
          <p:nvPr/>
        </p:nvCxnSpPr>
        <p:spPr>
          <a:xfrm>
            <a:off x="693336" y="2728943"/>
            <a:ext cx="10319657" cy="0"/>
          </a:xfrm>
          <a:prstGeom prst="line">
            <a:avLst/>
          </a:prstGeom>
          <a:ln>
            <a:solidFill>
              <a:srgbClr val="FDC467"/>
            </a:solidFill>
          </a:ln>
        </p:spPr>
        <p:style>
          <a:lnRef idx="1">
            <a:schemeClr val="accent1"/>
          </a:lnRef>
          <a:fillRef idx="0">
            <a:schemeClr val="accent1"/>
          </a:fillRef>
          <a:effectRef idx="0">
            <a:schemeClr val="accent1"/>
          </a:effectRef>
          <a:fontRef idx="minor">
            <a:schemeClr val="tx1"/>
          </a:fontRef>
        </p:style>
      </p:cxnSp>
      <p:sp>
        <p:nvSpPr>
          <p:cNvPr id="24" name="직사각형 23">
            <a:extLst>
              <a:ext uri="{FF2B5EF4-FFF2-40B4-BE49-F238E27FC236}">
                <a16:creationId xmlns:a16="http://schemas.microsoft.com/office/drawing/2014/main" id="{E78C3CAC-6B32-7012-920A-D2AD1173288E}"/>
              </a:ext>
            </a:extLst>
          </p:cNvPr>
          <p:cNvSpPr/>
          <p:nvPr/>
        </p:nvSpPr>
        <p:spPr>
          <a:xfrm>
            <a:off x="693336" y="2915651"/>
            <a:ext cx="1708220" cy="673240"/>
          </a:xfrm>
          <a:prstGeom prst="rect">
            <a:avLst/>
          </a:prstGeom>
          <a:solidFill>
            <a:srgbClr val="FDC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ko-KR" b="1" dirty="0"/>
              <a:t>Phase </a:t>
            </a:r>
            <a:r>
              <a:rPr lang="en-US" altLang="ko-KR" sz="2800" b="1" dirty="0">
                <a:solidFill>
                  <a:schemeClr val="bg2">
                    <a:lumMod val="20000"/>
                    <a:lumOff val="80000"/>
                  </a:schemeClr>
                </a:solidFill>
              </a:rPr>
              <a:t>3</a:t>
            </a:r>
            <a:endParaRPr lang="ko-KR" altLang="en-US" b="1" dirty="0">
              <a:solidFill>
                <a:schemeClr val="bg2">
                  <a:lumMod val="20000"/>
                  <a:lumOff val="80000"/>
                </a:schemeClr>
              </a:solidFill>
            </a:endParaRPr>
          </a:p>
        </p:txBody>
      </p:sp>
      <p:cxnSp>
        <p:nvCxnSpPr>
          <p:cNvPr id="25" name="직선 연결선 24">
            <a:extLst>
              <a:ext uri="{FF2B5EF4-FFF2-40B4-BE49-F238E27FC236}">
                <a16:creationId xmlns:a16="http://schemas.microsoft.com/office/drawing/2014/main" id="{BB7E95AC-93B2-F439-F3AD-60BB1820AB79}"/>
              </a:ext>
            </a:extLst>
          </p:cNvPr>
          <p:cNvCxnSpPr>
            <a:cxnSpLocks/>
          </p:cNvCxnSpPr>
          <p:nvPr/>
        </p:nvCxnSpPr>
        <p:spPr>
          <a:xfrm>
            <a:off x="693336" y="3588891"/>
            <a:ext cx="10319657" cy="0"/>
          </a:xfrm>
          <a:prstGeom prst="line">
            <a:avLst/>
          </a:prstGeom>
          <a:ln>
            <a:solidFill>
              <a:srgbClr val="FDC467"/>
            </a:solidFill>
          </a:ln>
        </p:spPr>
        <p:style>
          <a:lnRef idx="1">
            <a:schemeClr val="accent1"/>
          </a:lnRef>
          <a:fillRef idx="0">
            <a:schemeClr val="accent1"/>
          </a:fillRef>
          <a:effectRef idx="0">
            <a:schemeClr val="accent1"/>
          </a:effectRef>
          <a:fontRef idx="minor">
            <a:schemeClr val="tx1"/>
          </a:fontRef>
        </p:style>
      </p:cxnSp>
      <p:sp>
        <p:nvSpPr>
          <p:cNvPr id="26" name="직사각형 25">
            <a:extLst>
              <a:ext uri="{FF2B5EF4-FFF2-40B4-BE49-F238E27FC236}">
                <a16:creationId xmlns:a16="http://schemas.microsoft.com/office/drawing/2014/main" id="{5D00AD3E-83BA-CC6F-92DC-5E642750B33E}"/>
              </a:ext>
            </a:extLst>
          </p:cNvPr>
          <p:cNvSpPr/>
          <p:nvPr/>
        </p:nvSpPr>
        <p:spPr>
          <a:xfrm>
            <a:off x="693336" y="3775598"/>
            <a:ext cx="1708220" cy="673240"/>
          </a:xfrm>
          <a:prstGeom prst="rect">
            <a:avLst/>
          </a:prstGeom>
          <a:solidFill>
            <a:srgbClr val="FDC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ko-KR" b="1" dirty="0"/>
              <a:t>Phase </a:t>
            </a:r>
            <a:r>
              <a:rPr lang="en-US" altLang="ko-KR" sz="2800" b="1" dirty="0">
                <a:solidFill>
                  <a:schemeClr val="bg2">
                    <a:lumMod val="20000"/>
                    <a:lumOff val="80000"/>
                  </a:schemeClr>
                </a:solidFill>
              </a:rPr>
              <a:t>4</a:t>
            </a:r>
            <a:endParaRPr lang="ko-KR" altLang="en-US" b="1" dirty="0">
              <a:solidFill>
                <a:schemeClr val="bg2">
                  <a:lumMod val="20000"/>
                  <a:lumOff val="80000"/>
                </a:schemeClr>
              </a:solidFill>
            </a:endParaRPr>
          </a:p>
        </p:txBody>
      </p:sp>
      <p:cxnSp>
        <p:nvCxnSpPr>
          <p:cNvPr id="27" name="직선 연결선 26">
            <a:extLst>
              <a:ext uri="{FF2B5EF4-FFF2-40B4-BE49-F238E27FC236}">
                <a16:creationId xmlns:a16="http://schemas.microsoft.com/office/drawing/2014/main" id="{ED528CF4-A1C1-BF14-34A2-AC9B884A4C29}"/>
              </a:ext>
            </a:extLst>
          </p:cNvPr>
          <p:cNvCxnSpPr>
            <a:cxnSpLocks/>
          </p:cNvCxnSpPr>
          <p:nvPr/>
        </p:nvCxnSpPr>
        <p:spPr>
          <a:xfrm>
            <a:off x="693336" y="4448838"/>
            <a:ext cx="10319657" cy="0"/>
          </a:xfrm>
          <a:prstGeom prst="line">
            <a:avLst/>
          </a:prstGeom>
          <a:ln>
            <a:solidFill>
              <a:srgbClr val="FDC467"/>
            </a:solidFill>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309FC3FF-501E-2901-D954-06ED5D7FC99F}"/>
              </a:ext>
            </a:extLst>
          </p:cNvPr>
          <p:cNvSpPr/>
          <p:nvPr/>
        </p:nvSpPr>
        <p:spPr>
          <a:xfrm>
            <a:off x="693336" y="4635544"/>
            <a:ext cx="1708220" cy="673240"/>
          </a:xfrm>
          <a:prstGeom prst="rect">
            <a:avLst/>
          </a:prstGeom>
          <a:solidFill>
            <a:srgbClr val="FDC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altLang="ko-KR" b="1" dirty="0"/>
              <a:t>Phase </a:t>
            </a:r>
            <a:r>
              <a:rPr lang="en-US" altLang="ko-KR" sz="2800" b="1" dirty="0">
                <a:solidFill>
                  <a:schemeClr val="bg2">
                    <a:lumMod val="20000"/>
                    <a:lumOff val="80000"/>
                  </a:schemeClr>
                </a:solidFill>
              </a:rPr>
              <a:t>5</a:t>
            </a:r>
            <a:endParaRPr lang="ko-KR" altLang="en-US" b="1" dirty="0">
              <a:solidFill>
                <a:schemeClr val="bg2">
                  <a:lumMod val="20000"/>
                  <a:lumOff val="80000"/>
                </a:schemeClr>
              </a:solidFill>
            </a:endParaRPr>
          </a:p>
        </p:txBody>
      </p:sp>
      <p:cxnSp>
        <p:nvCxnSpPr>
          <p:cNvPr id="29" name="직선 연결선 28">
            <a:extLst>
              <a:ext uri="{FF2B5EF4-FFF2-40B4-BE49-F238E27FC236}">
                <a16:creationId xmlns:a16="http://schemas.microsoft.com/office/drawing/2014/main" id="{78EC8346-AD5B-CD69-F032-CAE7DCE7AAE0}"/>
              </a:ext>
            </a:extLst>
          </p:cNvPr>
          <p:cNvCxnSpPr>
            <a:cxnSpLocks/>
          </p:cNvCxnSpPr>
          <p:nvPr/>
        </p:nvCxnSpPr>
        <p:spPr>
          <a:xfrm>
            <a:off x="693336" y="5308784"/>
            <a:ext cx="10319657" cy="0"/>
          </a:xfrm>
          <a:prstGeom prst="line">
            <a:avLst/>
          </a:prstGeom>
          <a:ln>
            <a:solidFill>
              <a:srgbClr val="FDC46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79B3F5-DB69-48C9-05D2-209CD272E1A7}"/>
              </a:ext>
            </a:extLst>
          </p:cNvPr>
          <p:cNvSpPr txBox="1"/>
          <p:nvPr/>
        </p:nvSpPr>
        <p:spPr>
          <a:xfrm>
            <a:off x="2401556" y="1407325"/>
            <a:ext cx="8926844" cy="461665"/>
          </a:xfrm>
          <a:prstGeom prst="rect">
            <a:avLst/>
          </a:prstGeom>
          <a:noFill/>
        </p:spPr>
        <p:txBody>
          <a:bodyPr wrap="square" rtlCol="0">
            <a:spAutoFit/>
          </a:bodyPr>
          <a:lstStyle/>
          <a:p>
            <a:r>
              <a:rPr lang="en-US" altLang="ko-KR" sz="2400" dirty="0">
                <a:solidFill>
                  <a:srgbClr val="1A1A1A"/>
                </a:solidFill>
              </a:rPr>
              <a:t>Generating the co-citation network (450 articles, 12,270 references)</a:t>
            </a:r>
            <a:endParaRPr lang="ko-KR" altLang="en-US" sz="2400" dirty="0">
              <a:solidFill>
                <a:srgbClr val="1A1A1A"/>
              </a:solidFill>
            </a:endParaRPr>
          </a:p>
        </p:txBody>
      </p:sp>
      <p:sp>
        <p:nvSpPr>
          <p:cNvPr id="34" name="TextBox 33">
            <a:extLst>
              <a:ext uri="{FF2B5EF4-FFF2-40B4-BE49-F238E27FC236}">
                <a16:creationId xmlns:a16="http://schemas.microsoft.com/office/drawing/2014/main" id="{C18CF2B8-7DF3-6718-0287-C8E5C9CB9141}"/>
              </a:ext>
            </a:extLst>
          </p:cNvPr>
          <p:cNvSpPr txBox="1"/>
          <p:nvPr/>
        </p:nvSpPr>
        <p:spPr>
          <a:xfrm>
            <a:off x="2401556" y="2245342"/>
            <a:ext cx="8926844" cy="461665"/>
          </a:xfrm>
          <a:prstGeom prst="rect">
            <a:avLst/>
          </a:prstGeom>
          <a:noFill/>
        </p:spPr>
        <p:txBody>
          <a:bodyPr wrap="square" rtlCol="0">
            <a:spAutoFit/>
          </a:bodyPr>
          <a:lstStyle/>
          <a:p>
            <a:r>
              <a:rPr lang="en-US" altLang="ko-KR" sz="2400" dirty="0">
                <a:solidFill>
                  <a:srgbClr val="1A1A1A"/>
                </a:solidFill>
              </a:rPr>
              <a:t>Partitioning</a:t>
            </a:r>
            <a:endParaRPr lang="ko-KR" altLang="en-US" sz="2400" dirty="0">
              <a:solidFill>
                <a:srgbClr val="1A1A1A"/>
              </a:solidFill>
            </a:endParaRPr>
          </a:p>
        </p:txBody>
      </p:sp>
      <p:sp>
        <p:nvSpPr>
          <p:cNvPr id="35" name="TextBox 34">
            <a:extLst>
              <a:ext uri="{FF2B5EF4-FFF2-40B4-BE49-F238E27FC236}">
                <a16:creationId xmlns:a16="http://schemas.microsoft.com/office/drawing/2014/main" id="{397C6703-058F-8F92-F910-FEDF7D64A169}"/>
              </a:ext>
            </a:extLst>
          </p:cNvPr>
          <p:cNvSpPr txBox="1"/>
          <p:nvPr/>
        </p:nvSpPr>
        <p:spPr>
          <a:xfrm>
            <a:off x="2401556" y="3083354"/>
            <a:ext cx="8926844" cy="461665"/>
          </a:xfrm>
          <a:prstGeom prst="rect">
            <a:avLst/>
          </a:prstGeom>
          <a:noFill/>
        </p:spPr>
        <p:txBody>
          <a:bodyPr wrap="square" rtlCol="0">
            <a:spAutoFit/>
          </a:bodyPr>
          <a:lstStyle/>
          <a:p>
            <a:r>
              <a:rPr lang="en-US" altLang="ko-KR" sz="2400" dirty="0">
                <a:solidFill>
                  <a:srgbClr val="1A1A1A"/>
                </a:solidFill>
              </a:rPr>
              <a:t>Accounting for time- policy-informed 5-year panels</a:t>
            </a:r>
            <a:endParaRPr lang="ko-KR" altLang="en-US" sz="2400" dirty="0">
              <a:solidFill>
                <a:srgbClr val="1A1A1A"/>
              </a:solidFill>
            </a:endParaRPr>
          </a:p>
        </p:txBody>
      </p:sp>
      <p:sp>
        <p:nvSpPr>
          <p:cNvPr id="36" name="TextBox 35">
            <a:extLst>
              <a:ext uri="{FF2B5EF4-FFF2-40B4-BE49-F238E27FC236}">
                <a16:creationId xmlns:a16="http://schemas.microsoft.com/office/drawing/2014/main" id="{AADEDEB2-F18D-5F9D-7E59-DC17E26B71E3}"/>
              </a:ext>
            </a:extLst>
          </p:cNvPr>
          <p:cNvSpPr txBox="1"/>
          <p:nvPr/>
        </p:nvSpPr>
        <p:spPr>
          <a:xfrm>
            <a:off x="2401556" y="3965236"/>
            <a:ext cx="8926844" cy="461665"/>
          </a:xfrm>
          <a:prstGeom prst="rect">
            <a:avLst/>
          </a:prstGeom>
          <a:noFill/>
        </p:spPr>
        <p:txBody>
          <a:bodyPr wrap="square" rtlCol="0">
            <a:spAutoFit/>
          </a:bodyPr>
          <a:lstStyle/>
          <a:p>
            <a:r>
              <a:rPr lang="en-US" altLang="ko-KR" sz="2400" dirty="0">
                <a:solidFill>
                  <a:srgbClr val="1A1A1A"/>
                </a:solidFill>
              </a:rPr>
              <a:t>Embedding qualitative content into Narrated Network Diagrams</a:t>
            </a:r>
            <a:endParaRPr lang="ko-KR" altLang="en-US" sz="2400" dirty="0">
              <a:solidFill>
                <a:srgbClr val="1A1A1A"/>
              </a:solidFill>
            </a:endParaRPr>
          </a:p>
        </p:txBody>
      </p:sp>
      <p:sp>
        <p:nvSpPr>
          <p:cNvPr id="37" name="TextBox 36">
            <a:extLst>
              <a:ext uri="{FF2B5EF4-FFF2-40B4-BE49-F238E27FC236}">
                <a16:creationId xmlns:a16="http://schemas.microsoft.com/office/drawing/2014/main" id="{CC0DCDDD-CA37-5D28-B1C4-1A2EF898F2F6}"/>
              </a:ext>
            </a:extLst>
          </p:cNvPr>
          <p:cNvSpPr txBox="1"/>
          <p:nvPr/>
        </p:nvSpPr>
        <p:spPr>
          <a:xfrm>
            <a:off x="2401556" y="4784547"/>
            <a:ext cx="8926844" cy="461665"/>
          </a:xfrm>
          <a:prstGeom prst="rect">
            <a:avLst/>
          </a:prstGeom>
          <a:noFill/>
        </p:spPr>
        <p:txBody>
          <a:bodyPr wrap="square" rtlCol="0">
            <a:spAutoFit/>
          </a:bodyPr>
          <a:lstStyle/>
          <a:p>
            <a:r>
              <a:rPr lang="en-US" altLang="ko-KR" sz="2400" dirty="0">
                <a:solidFill>
                  <a:srgbClr val="1A1A1A"/>
                </a:solidFill>
              </a:rPr>
              <a:t>Sequencing interactive displays into network schemas</a:t>
            </a:r>
            <a:endParaRPr lang="ko-KR" altLang="en-US" sz="2400" dirty="0">
              <a:solidFill>
                <a:srgbClr val="1A1A1A"/>
              </a:solidFill>
            </a:endParaRPr>
          </a:p>
        </p:txBody>
      </p:sp>
    </p:spTree>
    <p:extLst>
      <p:ext uri="{BB962C8B-B14F-4D97-AF65-F5344CB8AC3E}">
        <p14:creationId xmlns:p14="http://schemas.microsoft.com/office/powerpoint/2010/main" val="424216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1EF94-CF95-92E3-7177-FB348A791F46}"/>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5889D875-4FE4-097B-AE14-37F19425573F}"/>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4AD9C31D-AD74-C7E1-697B-779065F82A47}"/>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14</a:t>
            </a:fld>
            <a:endParaRPr lang="en-US"/>
          </a:p>
        </p:txBody>
      </p:sp>
      <p:sp>
        <p:nvSpPr>
          <p:cNvPr id="6" name="Title 1">
            <a:extLst>
              <a:ext uri="{FF2B5EF4-FFF2-40B4-BE49-F238E27FC236}">
                <a16:creationId xmlns:a16="http://schemas.microsoft.com/office/drawing/2014/main" id="{A81B81E1-F067-3FDD-75B1-0F301EBAFAA9}"/>
              </a:ext>
            </a:extLst>
          </p:cNvPr>
          <p:cNvSpPr txBox="1">
            <a:spLocks/>
          </p:cNvSpPr>
          <p:nvPr/>
        </p:nvSpPr>
        <p:spPr>
          <a:xfrm>
            <a:off x="610203" y="10236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MMSNA Methodology: A brief glimpse</a:t>
            </a:r>
          </a:p>
        </p:txBody>
      </p:sp>
    </p:spTree>
    <p:extLst>
      <p:ext uri="{BB962C8B-B14F-4D97-AF65-F5344CB8AC3E}">
        <p14:creationId xmlns:p14="http://schemas.microsoft.com/office/powerpoint/2010/main" val="90052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4893-0F4B-5429-6B4D-8A9ACF146180}"/>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F0AD7381-24E2-59CB-24CB-8A7ABDB3429F}"/>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7BAF09CE-4705-E455-644D-0011F893BF6A}"/>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15</a:t>
            </a:fld>
            <a:endParaRPr lang="en-US"/>
          </a:p>
        </p:txBody>
      </p:sp>
      <p:pic>
        <p:nvPicPr>
          <p:cNvPr id="3" name="Picture 2" descr="A network of purple dots and lines&#10;&#10;AI-generated content may be incorrect.">
            <a:extLst>
              <a:ext uri="{FF2B5EF4-FFF2-40B4-BE49-F238E27FC236}">
                <a16:creationId xmlns:a16="http://schemas.microsoft.com/office/drawing/2014/main" id="{0B223DBC-8BD1-66C4-155F-4FAF40C76C0D}"/>
              </a:ext>
            </a:extLst>
          </p:cNvPr>
          <p:cNvPicPr>
            <a:picLocks noChangeAspect="1"/>
          </p:cNvPicPr>
          <p:nvPr/>
        </p:nvPicPr>
        <p:blipFill>
          <a:blip r:embed="rId3"/>
          <a:stretch>
            <a:fillRect/>
          </a:stretch>
        </p:blipFill>
        <p:spPr>
          <a:xfrm>
            <a:off x="571130" y="257175"/>
            <a:ext cx="5419312" cy="5338715"/>
          </a:xfrm>
          <a:prstGeom prst="rect">
            <a:avLst/>
          </a:prstGeom>
        </p:spPr>
      </p:pic>
      <p:pic>
        <p:nvPicPr>
          <p:cNvPr id="8" name="Picture 7">
            <a:extLst>
              <a:ext uri="{FF2B5EF4-FFF2-40B4-BE49-F238E27FC236}">
                <a16:creationId xmlns:a16="http://schemas.microsoft.com/office/drawing/2014/main" id="{A8856D65-8C05-5744-A9B1-649F16D967D1}"/>
              </a:ext>
            </a:extLst>
          </p:cNvPr>
          <p:cNvPicPr>
            <a:picLocks noChangeAspect="1"/>
          </p:cNvPicPr>
          <p:nvPr/>
        </p:nvPicPr>
        <p:blipFill>
          <a:blip r:embed="rId4"/>
          <a:stretch>
            <a:fillRect/>
          </a:stretch>
        </p:blipFill>
        <p:spPr>
          <a:xfrm>
            <a:off x="6466418" y="257175"/>
            <a:ext cx="5440888" cy="5343525"/>
          </a:xfrm>
          <a:prstGeom prst="rect">
            <a:avLst/>
          </a:prstGeom>
        </p:spPr>
      </p:pic>
      <p:pic>
        <p:nvPicPr>
          <p:cNvPr id="7" name="Picture 6" descr="A close-up of a sign&#10;&#10;AI-generated content may be incorrect.">
            <a:extLst>
              <a:ext uri="{FF2B5EF4-FFF2-40B4-BE49-F238E27FC236}">
                <a16:creationId xmlns:a16="http://schemas.microsoft.com/office/drawing/2014/main" id="{48B6032D-03F9-C2E5-7B29-3DD8617E36D7}"/>
              </a:ext>
            </a:extLst>
          </p:cNvPr>
          <p:cNvPicPr>
            <a:picLocks noChangeAspect="1"/>
          </p:cNvPicPr>
          <p:nvPr/>
        </p:nvPicPr>
        <p:blipFill>
          <a:blip r:embed="rId5"/>
          <a:stretch>
            <a:fillRect/>
          </a:stretch>
        </p:blipFill>
        <p:spPr>
          <a:xfrm>
            <a:off x="5372100" y="4219575"/>
            <a:ext cx="1447800" cy="1381125"/>
          </a:xfrm>
          <a:prstGeom prst="rect">
            <a:avLst/>
          </a:prstGeom>
        </p:spPr>
      </p:pic>
      <p:pic>
        <p:nvPicPr>
          <p:cNvPr id="9" name="Picture 8">
            <a:extLst>
              <a:ext uri="{FF2B5EF4-FFF2-40B4-BE49-F238E27FC236}">
                <a16:creationId xmlns:a16="http://schemas.microsoft.com/office/drawing/2014/main" id="{33E36A0D-E5CE-EE74-5B80-53FEC1A226E4}"/>
              </a:ext>
            </a:extLst>
          </p:cNvPr>
          <p:cNvPicPr>
            <a:picLocks noChangeAspect="1"/>
          </p:cNvPicPr>
          <p:nvPr/>
        </p:nvPicPr>
        <p:blipFill>
          <a:blip r:embed="rId6"/>
          <a:stretch>
            <a:fillRect/>
          </a:stretch>
        </p:blipFill>
        <p:spPr>
          <a:xfrm>
            <a:off x="10848975" y="1152525"/>
            <a:ext cx="914400" cy="533400"/>
          </a:xfrm>
          <a:prstGeom prst="rect">
            <a:avLst/>
          </a:prstGeom>
        </p:spPr>
      </p:pic>
      <p:pic>
        <p:nvPicPr>
          <p:cNvPr id="10" name="Picture 9">
            <a:extLst>
              <a:ext uri="{FF2B5EF4-FFF2-40B4-BE49-F238E27FC236}">
                <a16:creationId xmlns:a16="http://schemas.microsoft.com/office/drawing/2014/main" id="{F9A579D1-FC2E-E8FD-953E-43659B79C8E9}"/>
              </a:ext>
            </a:extLst>
          </p:cNvPr>
          <p:cNvPicPr>
            <a:picLocks noChangeAspect="1"/>
          </p:cNvPicPr>
          <p:nvPr/>
        </p:nvPicPr>
        <p:blipFill>
          <a:blip r:embed="rId7"/>
          <a:stretch>
            <a:fillRect/>
          </a:stretch>
        </p:blipFill>
        <p:spPr>
          <a:xfrm>
            <a:off x="466725" y="1152525"/>
            <a:ext cx="895350" cy="542925"/>
          </a:xfrm>
          <a:prstGeom prst="rect">
            <a:avLst/>
          </a:prstGeom>
        </p:spPr>
      </p:pic>
    </p:spTree>
    <p:extLst>
      <p:ext uri="{BB962C8B-B14F-4D97-AF65-F5344CB8AC3E}">
        <p14:creationId xmlns:p14="http://schemas.microsoft.com/office/powerpoint/2010/main" val="371020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8356-EADF-983F-4416-B2BC6E102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C8554-C9AC-644F-DF9D-DD89B654C457}"/>
              </a:ext>
            </a:extLst>
          </p:cNvPr>
          <p:cNvSpPr>
            <a:spLocks noGrp="1"/>
          </p:cNvSpPr>
          <p:nvPr>
            <p:ph type="title"/>
          </p:nvPr>
        </p:nvSpPr>
        <p:spPr>
          <a:xfrm>
            <a:off x="602410" y="-185081"/>
            <a:ext cx="4429869" cy="3805463"/>
          </a:xfrm>
        </p:spPr>
        <p:txBody>
          <a:bodyPr anchor="b">
            <a:noAutofit/>
          </a:bodyPr>
          <a:lstStyle/>
          <a:p>
            <a:r>
              <a:rPr lang="en-US" sz="3200" dirty="0">
                <a:solidFill>
                  <a:srgbClr val="00215A"/>
                </a:solidFill>
                <a:latin typeface="Cambria" panose="02040503050406030204" pitchFamily="18" charset="0"/>
                <a:ea typeface="Cambria" panose="02040503050406030204" pitchFamily="18" charset="0"/>
              </a:rPr>
              <a:t>Accountability Knowledge Communities, pre-1992 to 2016</a:t>
            </a:r>
          </a:p>
        </p:txBody>
      </p:sp>
      <p:sp>
        <p:nvSpPr>
          <p:cNvPr id="33" name="Date Placeholder 3">
            <a:extLst>
              <a:ext uri="{FF2B5EF4-FFF2-40B4-BE49-F238E27FC236}">
                <a16:creationId xmlns:a16="http://schemas.microsoft.com/office/drawing/2014/main" id="{B686ACAF-46B3-AF47-77D0-D9F913B54292}"/>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6FE54B59-B605-9E86-F054-D919A2B3FC0D}"/>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16</a:t>
            </a:fld>
            <a:endParaRPr lang="en-US"/>
          </a:p>
        </p:txBody>
      </p:sp>
      <p:pic>
        <p:nvPicPr>
          <p:cNvPr id="3" name="Picture 2" descr="A group of dots and lines with a number of points&#10;&#10;AI-generated content may be incorrect.">
            <a:extLst>
              <a:ext uri="{FF2B5EF4-FFF2-40B4-BE49-F238E27FC236}">
                <a16:creationId xmlns:a16="http://schemas.microsoft.com/office/drawing/2014/main" id="{63B157FA-59C6-7642-A3AA-54FEC579298D}"/>
              </a:ext>
            </a:extLst>
          </p:cNvPr>
          <p:cNvPicPr>
            <a:picLocks noChangeAspect="1"/>
          </p:cNvPicPr>
          <p:nvPr/>
        </p:nvPicPr>
        <p:blipFill>
          <a:blip r:embed="rId3"/>
          <a:stretch>
            <a:fillRect/>
          </a:stretch>
        </p:blipFill>
        <p:spPr>
          <a:xfrm>
            <a:off x="5223057" y="200122"/>
            <a:ext cx="6741218" cy="5318606"/>
          </a:xfrm>
          <a:prstGeom prst="rect">
            <a:avLst/>
          </a:prstGeom>
        </p:spPr>
      </p:pic>
    </p:spTree>
    <p:extLst>
      <p:ext uri="{BB962C8B-B14F-4D97-AF65-F5344CB8AC3E}">
        <p14:creationId xmlns:p14="http://schemas.microsoft.com/office/powerpoint/2010/main" val="425316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BE8F6-B546-B6CC-137E-ADECE1DF9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BA480-45EF-9B4B-94F6-2579B9D0389C}"/>
              </a:ext>
            </a:extLst>
          </p:cNvPr>
          <p:cNvSpPr>
            <a:spLocks noGrp="1"/>
          </p:cNvSpPr>
          <p:nvPr>
            <p:ph type="title"/>
          </p:nvPr>
        </p:nvSpPr>
        <p:spPr>
          <a:xfrm>
            <a:off x="152676" y="2287720"/>
            <a:ext cx="2924919" cy="1767113"/>
          </a:xfrm>
        </p:spPr>
        <p:txBody>
          <a:bodyPr anchor="b">
            <a:noAutofit/>
          </a:bodyPr>
          <a:lstStyle/>
          <a:p>
            <a:r>
              <a:rPr lang="en-US" sz="3200" dirty="0">
                <a:solidFill>
                  <a:srgbClr val="00215A"/>
                </a:solidFill>
                <a:latin typeface="Cambria" panose="02040503050406030204" pitchFamily="18" charset="0"/>
                <a:ea typeface="Cambria" panose="02040503050406030204" pitchFamily="18" charset="0"/>
              </a:rPr>
              <a:t>Accountability Knowledge Communities, pre-1992 to 2016</a:t>
            </a:r>
          </a:p>
        </p:txBody>
      </p:sp>
      <p:sp>
        <p:nvSpPr>
          <p:cNvPr id="33" name="Date Placeholder 3">
            <a:extLst>
              <a:ext uri="{FF2B5EF4-FFF2-40B4-BE49-F238E27FC236}">
                <a16:creationId xmlns:a16="http://schemas.microsoft.com/office/drawing/2014/main" id="{6BBA5FB3-1124-4EFA-C826-278B243440EF}"/>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F97ABCA0-2D0E-7269-E0D4-D00167379422}"/>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17</a:t>
            </a:fld>
            <a:endParaRPr lang="en-US"/>
          </a:p>
        </p:txBody>
      </p:sp>
      <p:pic>
        <p:nvPicPr>
          <p:cNvPr id="6" name="Picture 5" descr="A table of information&#10;&#10;AI-generated content may be incorrect.">
            <a:extLst>
              <a:ext uri="{FF2B5EF4-FFF2-40B4-BE49-F238E27FC236}">
                <a16:creationId xmlns:a16="http://schemas.microsoft.com/office/drawing/2014/main" id="{0EC53BD2-A7BB-EFC4-B09B-35C367EC2B4C}"/>
              </a:ext>
            </a:extLst>
          </p:cNvPr>
          <p:cNvPicPr>
            <a:picLocks noChangeAspect="1"/>
          </p:cNvPicPr>
          <p:nvPr/>
        </p:nvPicPr>
        <p:blipFill>
          <a:blip r:embed="rId3"/>
          <a:stretch>
            <a:fillRect/>
          </a:stretch>
        </p:blipFill>
        <p:spPr>
          <a:xfrm>
            <a:off x="3255169" y="-214"/>
            <a:ext cx="8700856" cy="5743575"/>
          </a:xfrm>
          <a:prstGeom prst="rect">
            <a:avLst/>
          </a:prstGeom>
        </p:spPr>
      </p:pic>
    </p:spTree>
    <p:extLst>
      <p:ext uri="{BB962C8B-B14F-4D97-AF65-F5344CB8AC3E}">
        <p14:creationId xmlns:p14="http://schemas.microsoft.com/office/powerpoint/2010/main" val="312770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643F-1C45-BEF7-4164-CDC224BCC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0B615-FA8D-C934-6185-925E6C60E226}"/>
              </a:ext>
            </a:extLst>
          </p:cNvPr>
          <p:cNvSpPr>
            <a:spLocks noGrp="1"/>
          </p:cNvSpPr>
          <p:nvPr>
            <p:ph type="title"/>
          </p:nvPr>
        </p:nvSpPr>
        <p:spPr>
          <a:xfrm>
            <a:off x="152676" y="2287720"/>
            <a:ext cx="2924919" cy="1767113"/>
          </a:xfrm>
        </p:spPr>
        <p:txBody>
          <a:bodyPr anchor="b">
            <a:noAutofit/>
          </a:bodyPr>
          <a:lstStyle/>
          <a:p>
            <a:r>
              <a:rPr lang="en-US" sz="3200" dirty="0">
                <a:solidFill>
                  <a:srgbClr val="00215A"/>
                </a:solidFill>
                <a:latin typeface="Cambria" panose="02040503050406030204" pitchFamily="18" charset="0"/>
                <a:ea typeface="Cambria" panose="02040503050406030204" pitchFamily="18" charset="0"/>
              </a:rPr>
              <a:t>Accountability Knowledge Communities, pre-1992 to 2016</a:t>
            </a:r>
          </a:p>
        </p:txBody>
      </p:sp>
      <p:sp>
        <p:nvSpPr>
          <p:cNvPr id="33" name="Date Placeholder 3">
            <a:extLst>
              <a:ext uri="{FF2B5EF4-FFF2-40B4-BE49-F238E27FC236}">
                <a16:creationId xmlns:a16="http://schemas.microsoft.com/office/drawing/2014/main" id="{B4740220-DF76-B281-A694-B80732406C79}"/>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1913E808-50DE-37FE-10D1-95F630A39EEE}"/>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18</a:t>
            </a:fld>
            <a:endParaRPr lang="en-US"/>
          </a:p>
        </p:txBody>
      </p:sp>
      <p:pic>
        <p:nvPicPr>
          <p:cNvPr id="6" name="Picture 5" descr="A table of information&#10;&#10;AI-generated content may be incorrect.">
            <a:extLst>
              <a:ext uri="{FF2B5EF4-FFF2-40B4-BE49-F238E27FC236}">
                <a16:creationId xmlns:a16="http://schemas.microsoft.com/office/drawing/2014/main" id="{A77851E1-E8F9-4F2F-64BF-9F7B9273079B}"/>
              </a:ext>
            </a:extLst>
          </p:cNvPr>
          <p:cNvPicPr>
            <a:picLocks noChangeAspect="1"/>
          </p:cNvPicPr>
          <p:nvPr/>
        </p:nvPicPr>
        <p:blipFill>
          <a:blip r:embed="rId2"/>
          <a:stretch>
            <a:fillRect/>
          </a:stretch>
        </p:blipFill>
        <p:spPr>
          <a:xfrm>
            <a:off x="3255169" y="-214"/>
            <a:ext cx="8700856" cy="5743575"/>
          </a:xfrm>
          <a:prstGeom prst="rect">
            <a:avLst/>
          </a:prstGeom>
        </p:spPr>
      </p:pic>
      <p:sp>
        <p:nvSpPr>
          <p:cNvPr id="4" name="Rectangle: Rounded Corners 3">
            <a:extLst>
              <a:ext uri="{FF2B5EF4-FFF2-40B4-BE49-F238E27FC236}">
                <a16:creationId xmlns:a16="http://schemas.microsoft.com/office/drawing/2014/main" id="{F09DA1E0-84CE-FF1D-B8A4-C1E72835721B}"/>
              </a:ext>
            </a:extLst>
          </p:cNvPr>
          <p:cNvSpPr/>
          <p:nvPr/>
        </p:nvSpPr>
        <p:spPr>
          <a:xfrm>
            <a:off x="4244975" y="349250"/>
            <a:ext cx="1158874" cy="539749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44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9D325-03D8-28AC-9880-0B154AC3A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E9F81-6572-E812-6825-B9DE252BE620}"/>
              </a:ext>
            </a:extLst>
          </p:cNvPr>
          <p:cNvSpPr>
            <a:spLocks noGrp="1"/>
          </p:cNvSpPr>
          <p:nvPr>
            <p:ph type="title"/>
          </p:nvPr>
        </p:nvSpPr>
        <p:spPr>
          <a:xfrm>
            <a:off x="152676" y="2287720"/>
            <a:ext cx="2924919" cy="1767113"/>
          </a:xfrm>
        </p:spPr>
        <p:txBody>
          <a:bodyPr anchor="b">
            <a:noAutofit/>
          </a:bodyPr>
          <a:lstStyle/>
          <a:p>
            <a:r>
              <a:rPr lang="en-US" sz="3200" dirty="0">
                <a:solidFill>
                  <a:srgbClr val="00215A"/>
                </a:solidFill>
                <a:latin typeface="Cambria" panose="02040503050406030204" pitchFamily="18" charset="0"/>
                <a:ea typeface="Cambria" panose="02040503050406030204" pitchFamily="18" charset="0"/>
              </a:rPr>
              <a:t>Accountability Knowledge Communities, pre-1992 to 2016</a:t>
            </a:r>
          </a:p>
        </p:txBody>
      </p:sp>
      <p:sp>
        <p:nvSpPr>
          <p:cNvPr id="33" name="Date Placeholder 3">
            <a:extLst>
              <a:ext uri="{FF2B5EF4-FFF2-40B4-BE49-F238E27FC236}">
                <a16:creationId xmlns:a16="http://schemas.microsoft.com/office/drawing/2014/main" id="{7E5F9FA4-0C86-03EF-22F0-F94BD3FA3690}"/>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04602E2D-EBE4-F598-BA2A-E30C3406E8E4}"/>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19</a:t>
            </a:fld>
            <a:endParaRPr lang="en-US"/>
          </a:p>
        </p:txBody>
      </p:sp>
      <p:pic>
        <p:nvPicPr>
          <p:cNvPr id="6" name="Picture 5" descr="A table of information&#10;&#10;AI-generated content may be incorrect.">
            <a:extLst>
              <a:ext uri="{FF2B5EF4-FFF2-40B4-BE49-F238E27FC236}">
                <a16:creationId xmlns:a16="http://schemas.microsoft.com/office/drawing/2014/main" id="{C5C44DA5-D64E-1F4F-F05F-82CCE5ABB47B}"/>
              </a:ext>
            </a:extLst>
          </p:cNvPr>
          <p:cNvPicPr>
            <a:picLocks noChangeAspect="1"/>
          </p:cNvPicPr>
          <p:nvPr/>
        </p:nvPicPr>
        <p:blipFill>
          <a:blip r:embed="rId3"/>
          <a:stretch>
            <a:fillRect/>
          </a:stretch>
        </p:blipFill>
        <p:spPr>
          <a:xfrm>
            <a:off x="3255169" y="-214"/>
            <a:ext cx="8700856" cy="5743575"/>
          </a:xfrm>
          <a:prstGeom prst="rect">
            <a:avLst/>
          </a:prstGeom>
        </p:spPr>
      </p:pic>
      <p:sp>
        <p:nvSpPr>
          <p:cNvPr id="4" name="Rectangle: Rounded Corners 3">
            <a:extLst>
              <a:ext uri="{FF2B5EF4-FFF2-40B4-BE49-F238E27FC236}">
                <a16:creationId xmlns:a16="http://schemas.microsoft.com/office/drawing/2014/main" id="{FD58F9E9-D084-38D4-F30C-8D9AE32966ED}"/>
              </a:ext>
            </a:extLst>
          </p:cNvPr>
          <p:cNvSpPr/>
          <p:nvPr/>
        </p:nvSpPr>
        <p:spPr>
          <a:xfrm>
            <a:off x="10388600" y="254000"/>
            <a:ext cx="1587499" cy="539749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7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AC073-D246-A5E7-5D0D-67E0F57CA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CE931-F7DF-CA8D-A5B6-F9B14227C42C}"/>
              </a:ext>
            </a:extLst>
          </p:cNvPr>
          <p:cNvSpPr>
            <a:spLocks noGrp="1"/>
          </p:cNvSpPr>
          <p:nvPr>
            <p:ph type="title"/>
          </p:nvPr>
        </p:nvSpPr>
        <p:spPr>
          <a:xfrm>
            <a:off x="838803" y="4461"/>
            <a:ext cx="10518172" cy="906684"/>
          </a:xfrm>
          <a:noFill/>
        </p:spPr>
        <p:txBody>
          <a:bodyPr>
            <a:normAutofit fontScale="90000"/>
          </a:bodyPr>
          <a:lstStyle/>
          <a:p>
            <a:r>
              <a:rPr lang="en-US" sz="3200" dirty="0">
                <a:solidFill>
                  <a:srgbClr val="00215A"/>
                </a:solidFill>
                <a:latin typeface="Cambria" panose="02040503050406030204" pitchFamily="18" charset="0"/>
                <a:ea typeface="Cambria" panose="02040503050406030204" pitchFamily="18" charset="0"/>
                <a:cs typeface="helvetica"/>
              </a:rPr>
              <a:t>Traditional Renderings of Accountability in Higher Education</a:t>
            </a:r>
          </a:p>
        </p:txBody>
      </p:sp>
      <p:sp>
        <p:nvSpPr>
          <p:cNvPr id="5" name="Slide Number Placeholder 4">
            <a:extLst>
              <a:ext uri="{FF2B5EF4-FFF2-40B4-BE49-F238E27FC236}">
                <a16:creationId xmlns:a16="http://schemas.microsoft.com/office/drawing/2014/main" id="{782C980C-2330-E19D-8369-91C405913975}"/>
              </a:ext>
            </a:extLst>
          </p:cNvPr>
          <p:cNvSpPr>
            <a:spLocks noGrp="1"/>
          </p:cNvSpPr>
          <p:nvPr>
            <p:ph type="sldNum" sz="quarter" idx="12"/>
          </p:nvPr>
        </p:nvSpPr>
        <p:spPr/>
        <p:txBody>
          <a:bodyPr/>
          <a:lstStyle/>
          <a:p>
            <a:fld id="{D0DD910F-CB18-0442-838C-D854C7564373}" type="slidenum">
              <a:rPr lang="en-US" smtClean="0"/>
              <a:t>2</a:t>
            </a:fld>
            <a:endParaRPr lang="en-US"/>
          </a:p>
        </p:txBody>
      </p:sp>
      <p:sp>
        <p:nvSpPr>
          <p:cNvPr id="7" name="직사각형 6">
            <a:extLst>
              <a:ext uri="{FF2B5EF4-FFF2-40B4-BE49-F238E27FC236}">
                <a16:creationId xmlns:a16="http://schemas.microsoft.com/office/drawing/2014/main" id="{481A53A3-256B-20FE-AE17-A4BA44EE7EC4}"/>
              </a:ext>
            </a:extLst>
          </p:cNvPr>
          <p:cNvSpPr/>
          <p:nvPr/>
        </p:nvSpPr>
        <p:spPr>
          <a:xfrm>
            <a:off x="924338" y="1033669"/>
            <a:ext cx="4089789" cy="421398"/>
          </a:xfrm>
          <a:prstGeom prst="rect">
            <a:avLst/>
          </a:prstGeom>
          <a:solidFill>
            <a:schemeClr val="tx2">
              <a:lumMod val="7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libri" panose="020F0502020204030204" pitchFamily="34" charset="0"/>
                <a:ea typeface="Calibri" panose="020F0502020204030204" pitchFamily="34" charset="0"/>
                <a:cs typeface="Calibri" panose="020F0502020204030204" pitchFamily="34" charset="0"/>
              </a:rPr>
              <a:t>“Traditional” Literature Review</a:t>
            </a:r>
            <a:r>
              <a:rPr lang="ko-KR" altLang="en-US" sz="20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6DCD327A-53E6-4ACE-BC41-CFC141F86DB2}"/>
              </a:ext>
            </a:extLst>
          </p:cNvPr>
          <p:cNvSpPr txBox="1"/>
          <p:nvPr/>
        </p:nvSpPr>
        <p:spPr>
          <a:xfrm>
            <a:off x="595365" y="1455067"/>
            <a:ext cx="10672296" cy="1477328"/>
          </a:xfrm>
          <a:prstGeom prst="rect">
            <a:avLst/>
          </a:prstGeom>
          <a:noFill/>
        </p:spPr>
        <p:txBody>
          <a:bodyPr wrap="square">
            <a:spAutoFit/>
          </a:bodyPr>
          <a:lstStyle/>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Manual search, reading, and analysis</a:t>
            </a:r>
          </a:p>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Identify substantive areas, "gaps" in the literature</a:t>
            </a:r>
            <a:endParaRPr lang="en-US" altLang="ko-KR" dirty="0">
              <a:solidFill>
                <a:srgbClr val="000000"/>
              </a:solidFill>
              <a:latin typeface="helvetica"/>
              <a:ea typeface="Calibri"/>
              <a:cs typeface="helvetica"/>
            </a:endParaRPr>
          </a:p>
          <a:p>
            <a:pPr marL="742950" lvl="1" indent="-285750">
              <a:buClr>
                <a:srgbClr val="5C92B5"/>
              </a:buClr>
              <a:buFont typeface="helvetica" panose="020B0604020202020204" pitchFamily="34" charset="0"/>
              <a:buChar char="►"/>
            </a:pPr>
            <a:r>
              <a:rPr lang="en-US" altLang="ko-KR" dirty="0">
                <a:solidFill>
                  <a:srgbClr val="000000"/>
                </a:solidFill>
                <a:latin typeface="helvetica"/>
                <a:ea typeface="Calibri"/>
                <a:cs typeface="helvetica"/>
              </a:rPr>
              <a:t>Conclusions: opportunities and challenges in the literature</a:t>
            </a:r>
          </a:p>
          <a:p>
            <a:pPr marL="742950" lvl="1" indent="-285750">
              <a:buClr>
                <a:srgbClr val="5C92B5"/>
              </a:buClr>
              <a:buFont typeface="helvetica" panose="020B0604020202020204" pitchFamily="34" charset="0"/>
              <a:buChar char="►"/>
            </a:pPr>
            <a:r>
              <a:rPr lang="en-US" altLang="ko-KR" dirty="0">
                <a:solidFill>
                  <a:srgbClr val="000000"/>
                </a:solidFill>
                <a:latin typeface="helvetica"/>
                <a:ea typeface="Calibri"/>
                <a:cs typeface="helvetica"/>
              </a:rPr>
              <a:t>Example: "Definitions of quality in higher education: A synthesis of the literature." (Schindler et al., 2015)</a:t>
            </a:r>
          </a:p>
        </p:txBody>
      </p:sp>
      <p:sp>
        <p:nvSpPr>
          <p:cNvPr id="13" name="직사각형 12">
            <a:extLst>
              <a:ext uri="{FF2B5EF4-FFF2-40B4-BE49-F238E27FC236}">
                <a16:creationId xmlns:a16="http://schemas.microsoft.com/office/drawing/2014/main" id="{213EB7F6-AD6C-EC6D-C013-D985D6267EEF}"/>
              </a:ext>
            </a:extLst>
          </p:cNvPr>
          <p:cNvSpPr/>
          <p:nvPr/>
        </p:nvSpPr>
        <p:spPr>
          <a:xfrm>
            <a:off x="924337" y="3017892"/>
            <a:ext cx="4089789" cy="421200"/>
          </a:xfrm>
          <a:prstGeom prst="rect">
            <a:avLst/>
          </a:prstGeom>
          <a:solidFill>
            <a:schemeClr val="tx2">
              <a:lumMod val="7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cs typeface="helvetica" panose="020B0604020202020204" pitchFamily="34" charset="0"/>
              </a:rPr>
              <a:t>Focused Analytic Review</a:t>
            </a:r>
            <a:endParaRPr lang="ko-KR" altLang="en-US" sz="2000" dirty="0">
              <a:cs typeface="helvetica" panose="020B0604020202020204" pitchFamily="34" charset="0"/>
            </a:endParaRPr>
          </a:p>
        </p:txBody>
      </p:sp>
      <p:sp>
        <p:nvSpPr>
          <p:cNvPr id="14" name="TextBox 13">
            <a:extLst>
              <a:ext uri="{FF2B5EF4-FFF2-40B4-BE49-F238E27FC236}">
                <a16:creationId xmlns:a16="http://schemas.microsoft.com/office/drawing/2014/main" id="{987B3E4F-5B0A-033A-4814-8FD22404129E}"/>
              </a:ext>
            </a:extLst>
          </p:cNvPr>
          <p:cNvSpPr txBox="1"/>
          <p:nvPr/>
        </p:nvSpPr>
        <p:spPr>
          <a:xfrm>
            <a:off x="595365" y="3429000"/>
            <a:ext cx="10672296" cy="1200329"/>
          </a:xfrm>
          <a:prstGeom prst="rect">
            <a:avLst/>
          </a:prstGeom>
          <a:noFill/>
        </p:spPr>
        <p:txBody>
          <a:bodyPr wrap="square">
            <a:spAutoFit/>
          </a:bodyPr>
          <a:lstStyle/>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Search focused on a specific question</a:t>
            </a:r>
          </a:p>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Focus on substantive sub-area, directed analysis </a:t>
            </a:r>
          </a:p>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Conclusions: how literature informs the research question</a:t>
            </a:r>
          </a:p>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Example: "Tracing accountability in higher education." (</a:t>
            </a:r>
            <a:r>
              <a:rPr lang="en-US" altLang="ko-KR" sz="1800" dirty="0" err="1">
                <a:solidFill>
                  <a:srgbClr val="000000"/>
                </a:solidFill>
                <a:latin typeface="helvetica"/>
                <a:ea typeface="Calibri"/>
                <a:cs typeface="helvetica"/>
              </a:rPr>
              <a:t>Macheridis</a:t>
            </a:r>
            <a:r>
              <a:rPr lang="en-US" altLang="ko-KR" sz="1800" dirty="0">
                <a:solidFill>
                  <a:srgbClr val="000000"/>
                </a:solidFill>
                <a:latin typeface="helvetica"/>
                <a:ea typeface="Calibri"/>
                <a:cs typeface="helvetica"/>
              </a:rPr>
              <a:t> &amp; Paulsson, 2021)</a:t>
            </a:r>
          </a:p>
        </p:txBody>
      </p:sp>
      <p:sp>
        <p:nvSpPr>
          <p:cNvPr id="15" name="직사각형 14">
            <a:extLst>
              <a:ext uri="{FF2B5EF4-FFF2-40B4-BE49-F238E27FC236}">
                <a16:creationId xmlns:a16="http://schemas.microsoft.com/office/drawing/2014/main" id="{2D083B82-F12F-7820-AFC6-E0513A43B067}"/>
              </a:ext>
            </a:extLst>
          </p:cNvPr>
          <p:cNvSpPr/>
          <p:nvPr/>
        </p:nvSpPr>
        <p:spPr>
          <a:xfrm>
            <a:off x="924338" y="4725118"/>
            <a:ext cx="6129605" cy="421200"/>
          </a:xfrm>
          <a:prstGeom prst="rect">
            <a:avLst/>
          </a:prstGeom>
          <a:solidFill>
            <a:schemeClr val="tx2">
              <a:lumMod val="75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cs typeface="helvetica" panose="020B0604020202020204" pitchFamily="34" charset="0"/>
              </a:rPr>
              <a:t>Focus on single community or professional association </a:t>
            </a:r>
          </a:p>
        </p:txBody>
      </p:sp>
      <p:sp>
        <p:nvSpPr>
          <p:cNvPr id="16" name="TextBox 15">
            <a:extLst>
              <a:ext uri="{FF2B5EF4-FFF2-40B4-BE49-F238E27FC236}">
                <a16:creationId xmlns:a16="http://schemas.microsoft.com/office/drawing/2014/main" id="{B835948A-ED27-84A0-554F-3EF27905BBAF}"/>
              </a:ext>
            </a:extLst>
          </p:cNvPr>
          <p:cNvSpPr txBox="1"/>
          <p:nvPr/>
        </p:nvSpPr>
        <p:spPr>
          <a:xfrm>
            <a:off x="595365" y="5125934"/>
            <a:ext cx="10672296" cy="369332"/>
          </a:xfrm>
          <a:prstGeom prst="rect">
            <a:avLst/>
          </a:prstGeom>
          <a:noFill/>
        </p:spPr>
        <p:txBody>
          <a:bodyPr wrap="square">
            <a:spAutoFit/>
          </a:bodyPr>
          <a:lstStyle/>
          <a:p>
            <a:pPr marL="742950" lvl="1" indent="-285750">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Example: "Fifteen years of Quality in Higher Education.“</a:t>
            </a:r>
            <a:r>
              <a:rPr lang="en-US" altLang="ko-KR" dirty="0">
                <a:solidFill>
                  <a:srgbClr val="000000"/>
                </a:solidFill>
                <a:latin typeface="helvetica"/>
                <a:ea typeface="Calibri"/>
                <a:cs typeface="helvetica"/>
              </a:rPr>
              <a:t> </a:t>
            </a:r>
            <a:r>
              <a:rPr lang="en-US" altLang="ko-KR" sz="1800" dirty="0">
                <a:solidFill>
                  <a:srgbClr val="000000"/>
                </a:solidFill>
                <a:latin typeface="helvetica"/>
                <a:ea typeface="Calibri"/>
                <a:cs typeface="helvetica"/>
              </a:rPr>
              <a:t>(Harvey &amp; Williams, 2010)</a:t>
            </a:r>
          </a:p>
        </p:txBody>
      </p:sp>
    </p:spTree>
    <p:extLst>
      <p:ext uri="{BB962C8B-B14F-4D97-AF65-F5344CB8AC3E}">
        <p14:creationId xmlns:p14="http://schemas.microsoft.com/office/powerpoint/2010/main" val="251888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BBB7-F486-C8BA-8ED8-358EAC420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4C954-2ADD-BC0A-D32F-27974C07689C}"/>
              </a:ext>
            </a:extLst>
          </p:cNvPr>
          <p:cNvSpPr>
            <a:spLocks noGrp="1"/>
          </p:cNvSpPr>
          <p:nvPr>
            <p:ph type="title"/>
          </p:nvPr>
        </p:nvSpPr>
        <p:spPr>
          <a:xfrm>
            <a:off x="810228" y="870781"/>
            <a:ext cx="10518172" cy="526554"/>
          </a:xfrm>
        </p:spPr>
        <p:txBody>
          <a:bodyPr anchor="b">
            <a:noAutofit/>
          </a:bodyPr>
          <a:lstStyle/>
          <a:p>
            <a:r>
              <a:rPr lang="en-US" sz="3200" dirty="0">
                <a:solidFill>
                  <a:srgbClr val="00215A"/>
                </a:solidFill>
                <a:latin typeface="Cambria" panose="02040503050406030204" pitchFamily="18" charset="0"/>
                <a:ea typeface="Cambria" panose="02040503050406030204" pitchFamily="18" charset="0"/>
              </a:rPr>
              <a:t>Deep Dive into Four Communities </a:t>
            </a:r>
          </a:p>
        </p:txBody>
      </p:sp>
      <p:sp>
        <p:nvSpPr>
          <p:cNvPr id="33" name="Date Placeholder 3">
            <a:extLst>
              <a:ext uri="{FF2B5EF4-FFF2-40B4-BE49-F238E27FC236}">
                <a16:creationId xmlns:a16="http://schemas.microsoft.com/office/drawing/2014/main" id="{AE85FA81-812B-676E-CF13-EC0A01DBCFBF}"/>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2FE1C6E4-5F9D-4860-624C-A9E1C19FBE83}"/>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20</a:t>
            </a:fld>
            <a:endParaRPr lang="en-US"/>
          </a:p>
        </p:txBody>
      </p:sp>
      <p:pic>
        <p:nvPicPr>
          <p:cNvPr id="4" name="Picture 3">
            <a:extLst>
              <a:ext uri="{FF2B5EF4-FFF2-40B4-BE49-F238E27FC236}">
                <a16:creationId xmlns:a16="http://schemas.microsoft.com/office/drawing/2014/main" id="{D69576E4-4C1A-972D-FAAA-64FF99546737}"/>
              </a:ext>
            </a:extLst>
          </p:cNvPr>
          <p:cNvPicPr>
            <a:picLocks noChangeAspect="1"/>
          </p:cNvPicPr>
          <p:nvPr/>
        </p:nvPicPr>
        <p:blipFill>
          <a:blip r:embed="rId2"/>
          <a:stretch>
            <a:fillRect/>
          </a:stretch>
        </p:blipFill>
        <p:spPr>
          <a:xfrm>
            <a:off x="0" y="1710418"/>
            <a:ext cx="12198863" cy="3439097"/>
          </a:xfrm>
          <a:prstGeom prst="rect">
            <a:avLst/>
          </a:prstGeom>
        </p:spPr>
      </p:pic>
      <p:sp>
        <p:nvSpPr>
          <p:cNvPr id="3" name="직사각형 2">
            <a:extLst>
              <a:ext uri="{FF2B5EF4-FFF2-40B4-BE49-F238E27FC236}">
                <a16:creationId xmlns:a16="http://schemas.microsoft.com/office/drawing/2014/main" id="{4956C399-68A0-929D-07CC-A91607E2FCC4}"/>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5787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7AE85-21FF-A35A-8CEB-19CB5BAC2CB5}"/>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F2E9F440-539D-17E4-91D5-C2742BA14C84}"/>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525B2DAA-37E6-9827-B69E-B49B8C6CF8BA}"/>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21</a:t>
            </a:fld>
            <a:endParaRPr lang="en-US"/>
          </a:p>
        </p:txBody>
      </p:sp>
      <p:pic>
        <p:nvPicPr>
          <p:cNvPr id="4" name="Picture 3">
            <a:extLst>
              <a:ext uri="{FF2B5EF4-FFF2-40B4-BE49-F238E27FC236}">
                <a16:creationId xmlns:a16="http://schemas.microsoft.com/office/drawing/2014/main" id="{A305C22A-F36B-F000-5937-E95AE32B624E}"/>
              </a:ext>
            </a:extLst>
          </p:cNvPr>
          <p:cNvPicPr>
            <a:picLocks noChangeAspect="1"/>
          </p:cNvPicPr>
          <p:nvPr/>
        </p:nvPicPr>
        <p:blipFill>
          <a:blip r:embed="rId2"/>
          <a:stretch>
            <a:fillRect/>
          </a:stretch>
        </p:blipFill>
        <p:spPr>
          <a:xfrm>
            <a:off x="0" y="1710418"/>
            <a:ext cx="12198863" cy="3439097"/>
          </a:xfrm>
          <a:prstGeom prst="rect">
            <a:avLst/>
          </a:prstGeom>
        </p:spPr>
      </p:pic>
      <p:sp>
        <p:nvSpPr>
          <p:cNvPr id="12" name="직사각형 11">
            <a:extLst>
              <a:ext uri="{FF2B5EF4-FFF2-40B4-BE49-F238E27FC236}">
                <a16:creationId xmlns:a16="http://schemas.microsoft.com/office/drawing/2014/main" id="{C41975B3-6CCB-8ED4-92AB-375832088CD5}"/>
              </a:ext>
            </a:extLst>
          </p:cNvPr>
          <p:cNvSpPr/>
          <p:nvPr/>
        </p:nvSpPr>
        <p:spPr>
          <a:xfrm>
            <a:off x="1400313" y="4959261"/>
            <a:ext cx="1242391"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U.S.</a:t>
            </a:r>
            <a:endParaRPr lang="ko-KR" altLang="en-US" sz="2000" dirty="0">
              <a:latin typeface="Cambria" panose="02040503050406030204" pitchFamily="18" charset="0"/>
              <a:cs typeface="Calibri" panose="020F0502020204030204" pitchFamily="34" charset="0"/>
            </a:endParaRPr>
          </a:p>
        </p:txBody>
      </p:sp>
      <p:sp>
        <p:nvSpPr>
          <p:cNvPr id="18" name="직사각형 17">
            <a:extLst>
              <a:ext uri="{FF2B5EF4-FFF2-40B4-BE49-F238E27FC236}">
                <a16:creationId xmlns:a16="http://schemas.microsoft.com/office/drawing/2014/main" id="{5E5103A4-9F4D-6D4D-E935-82CA3F5AD06C}"/>
              </a:ext>
            </a:extLst>
          </p:cNvPr>
          <p:cNvSpPr/>
          <p:nvPr/>
        </p:nvSpPr>
        <p:spPr>
          <a:xfrm>
            <a:off x="9787069" y="4959261"/>
            <a:ext cx="1242391"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U.S.</a:t>
            </a:r>
            <a:endParaRPr lang="ko-KR" altLang="en-US" sz="2000" dirty="0">
              <a:latin typeface="Cambria" panose="02040503050406030204" pitchFamily="18" charset="0"/>
              <a:cs typeface="Calibri" panose="020F0502020204030204" pitchFamily="34" charset="0"/>
            </a:endParaRPr>
          </a:p>
        </p:txBody>
      </p:sp>
      <p:sp>
        <p:nvSpPr>
          <p:cNvPr id="19" name="직사각형 18">
            <a:extLst>
              <a:ext uri="{FF2B5EF4-FFF2-40B4-BE49-F238E27FC236}">
                <a16:creationId xmlns:a16="http://schemas.microsoft.com/office/drawing/2014/main" id="{9595D6BB-E9FD-34AC-B4BC-013F9B4DEA98}"/>
              </a:ext>
            </a:extLst>
          </p:cNvPr>
          <p:cNvSpPr/>
          <p:nvPr/>
        </p:nvSpPr>
        <p:spPr>
          <a:xfrm>
            <a:off x="4043017" y="4959261"/>
            <a:ext cx="1719248"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International</a:t>
            </a:r>
            <a:endParaRPr lang="ko-KR" altLang="en-US" sz="2000" dirty="0">
              <a:latin typeface="Cambria" panose="02040503050406030204" pitchFamily="18" charset="0"/>
              <a:cs typeface="Calibri" panose="020F0502020204030204" pitchFamily="34" charset="0"/>
            </a:endParaRPr>
          </a:p>
        </p:txBody>
      </p:sp>
      <p:sp>
        <p:nvSpPr>
          <p:cNvPr id="21" name="직사각형 20">
            <a:extLst>
              <a:ext uri="{FF2B5EF4-FFF2-40B4-BE49-F238E27FC236}">
                <a16:creationId xmlns:a16="http://schemas.microsoft.com/office/drawing/2014/main" id="{DB0F1726-0133-CD40-4536-73E04F141E64}"/>
              </a:ext>
            </a:extLst>
          </p:cNvPr>
          <p:cNvSpPr/>
          <p:nvPr/>
        </p:nvSpPr>
        <p:spPr>
          <a:xfrm>
            <a:off x="6898418" y="4959261"/>
            <a:ext cx="1719248"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International</a:t>
            </a:r>
            <a:endParaRPr lang="ko-KR" altLang="en-US" sz="2000" dirty="0">
              <a:latin typeface="Cambria" panose="02040503050406030204" pitchFamily="18" charset="0"/>
              <a:cs typeface="Calibri" panose="020F0502020204030204" pitchFamily="34" charset="0"/>
            </a:endParaRPr>
          </a:p>
        </p:txBody>
      </p:sp>
      <p:sp>
        <p:nvSpPr>
          <p:cNvPr id="22" name="직사각형 21">
            <a:extLst>
              <a:ext uri="{FF2B5EF4-FFF2-40B4-BE49-F238E27FC236}">
                <a16:creationId xmlns:a16="http://schemas.microsoft.com/office/drawing/2014/main" id="{4EEE5E86-3E4D-4808-2D31-BEF1A1123E99}"/>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25" name="Title 1">
            <a:extLst>
              <a:ext uri="{FF2B5EF4-FFF2-40B4-BE49-F238E27FC236}">
                <a16:creationId xmlns:a16="http://schemas.microsoft.com/office/drawing/2014/main" id="{E595AC3A-CF51-48BB-0879-1336148895B7}"/>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Deep Dive into Four Communities </a:t>
            </a:r>
          </a:p>
        </p:txBody>
      </p:sp>
    </p:spTree>
    <p:extLst>
      <p:ext uri="{BB962C8B-B14F-4D97-AF65-F5344CB8AC3E}">
        <p14:creationId xmlns:p14="http://schemas.microsoft.com/office/powerpoint/2010/main" val="41170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49D1A-B71D-A54F-124F-89FA480DA07D}"/>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0007E24B-9F90-8693-EDEA-F619AAAD66A7}"/>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14423BE7-A231-7770-A7C3-6351D4159AA0}"/>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22</a:t>
            </a:fld>
            <a:endParaRPr lang="en-US"/>
          </a:p>
        </p:txBody>
      </p:sp>
      <p:pic>
        <p:nvPicPr>
          <p:cNvPr id="4" name="Picture 3">
            <a:extLst>
              <a:ext uri="{FF2B5EF4-FFF2-40B4-BE49-F238E27FC236}">
                <a16:creationId xmlns:a16="http://schemas.microsoft.com/office/drawing/2014/main" id="{70FDEA53-15E1-5042-EDF8-203D2A995F00}"/>
              </a:ext>
            </a:extLst>
          </p:cNvPr>
          <p:cNvPicPr>
            <a:picLocks noChangeAspect="1"/>
          </p:cNvPicPr>
          <p:nvPr/>
        </p:nvPicPr>
        <p:blipFill>
          <a:blip r:embed="rId2"/>
          <a:stretch>
            <a:fillRect/>
          </a:stretch>
        </p:blipFill>
        <p:spPr>
          <a:xfrm>
            <a:off x="0" y="1249292"/>
            <a:ext cx="12051725" cy="3955753"/>
          </a:xfrm>
          <a:prstGeom prst="rect">
            <a:avLst/>
          </a:prstGeom>
        </p:spPr>
      </p:pic>
      <p:sp>
        <p:nvSpPr>
          <p:cNvPr id="3" name="직사각형 2">
            <a:extLst>
              <a:ext uri="{FF2B5EF4-FFF2-40B4-BE49-F238E27FC236}">
                <a16:creationId xmlns:a16="http://schemas.microsoft.com/office/drawing/2014/main" id="{8D6AE59D-2545-3FF1-6F65-ECA3F7A44C41}"/>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6" name="Title 1">
            <a:extLst>
              <a:ext uri="{FF2B5EF4-FFF2-40B4-BE49-F238E27FC236}">
                <a16:creationId xmlns:a16="http://schemas.microsoft.com/office/drawing/2014/main" id="{CC47BA36-A058-DFDC-E4EE-BBE01ECE25B1}"/>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5 – Performance Based Funding</a:t>
            </a:r>
          </a:p>
        </p:txBody>
      </p:sp>
    </p:spTree>
    <p:extLst>
      <p:ext uri="{BB962C8B-B14F-4D97-AF65-F5344CB8AC3E}">
        <p14:creationId xmlns:p14="http://schemas.microsoft.com/office/powerpoint/2010/main" val="355430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9C5D4-7A19-9A50-051B-01D82E3F6C81}"/>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D3993857-228A-2D79-B270-16227111FE84}"/>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321D4D04-CF65-B861-0B34-D9BFCB70EDD7}"/>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23</a:t>
            </a:fld>
            <a:endParaRPr lang="en-US"/>
          </a:p>
        </p:txBody>
      </p:sp>
      <p:pic>
        <p:nvPicPr>
          <p:cNvPr id="6" name="Picture 5" descr="A close-up of a sphere&#10;&#10;AI-generated content may be incorrect.">
            <a:extLst>
              <a:ext uri="{FF2B5EF4-FFF2-40B4-BE49-F238E27FC236}">
                <a16:creationId xmlns:a16="http://schemas.microsoft.com/office/drawing/2014/main" id="{BF4D05A5-E121-D017-2A17-2E8EEDDB5D55}"/>
              </a:ext>
            </a:extLst>
          </p:cNvPr>
          <p:cNvPicPr>
            <a:picLocks noChangeAspect="1"/>
          </p:cNvPicPr>
          <p:nvPr/>
        </p:nvPicPr>
        <p:blipFill>
          <a:blip r:embed="rId2"/>
          <a:stretch>
            <a:fillRect/>
          </a:stretch>
        </p:blipFill>
        <p:spPr>
          <a:xfrm>
            <a:off x="118992" y="1397335"/>
            <a:ext cx="9148523" cy="4320177"/>
          </a:xfrm>
          <a:prstGeom prst="rect">
            <a:avLst/>
          </a:prstGeom>
        </p:spPr>
      </p:pic>
      <p:sp>
        <p:nvSpPr>
          <p:cNvPr id="7" name="TextBox 6">
            <a:extLst>
              <a:ext uri="{FF2B5EF4-FFF2-40B4-BE49-F238E27FC236}">
                <a16:creationId xmlns:a16="http://schemas.microsoft.com/office/drawing/2014/main" id="{8538A810-2A6A-C414-0024-B286DA304F42}"/>
              </a:ext>
            </a:extLst>
          </p:cNvPr>
          <p:cNvSpPr txBox="1"/>
          <p:nvPr/>
        </p:nvSpPr>
        <p:spPr>
          <a:xfrm>
            <a:off x="6069314" y="1305341"/>
            <a:ext cx="5557157"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a U.S. centric community that examines public policies at the state level that connecting student level outcomes with institutional funding.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Builds momentum over time, publication focus is on articles and reports.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articles focus on state accountability in higher education generally (e.g., A101, A153) or</a:t>
            </a:r>
          </a:p>
          <a:p>
            <a:pPr marL="285750" indent="-285750">
              <a:buFont typeface="Arial" panose="020B0604020202020204" pitchFamily="34" charset="0"/>
              <a:buChar char="•"/>
            </a:pPr>
            <a:r>
              <a:rPr lang="en-US" dirty="0"/>
              <a:t>on the data system infrastructure demanded by a new state accountability regime (A148).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coincides with “PBF 2.0” which arises following the Great Recession.</a:t>
            </a:r>
          </a:p>
        </p:txBody>
      </p:sp>
      <p:sp>
        <p:nvSpPr>
          <p:cNvPr id="3" name="직사각형 2">
            <a:extLst>
              <a:ext uri="{FF2B5EF4-FFF2-40B4-BE49-F238E27FC236}">
                <a16:creationId xmlns:a16="http://schemas.microsoft.com/office/drawing/2014/main" id="{B297065C-AC45-31CF-8628-C08EA42649E8}"/>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4" name="Title 1">
            <a:extLst>
              <a:ext uri="{FF2B5EF4-FFF2-40B4-BE49-F238E27FC236}">
                <a16:creationId xmlns:a16="http://schemas.microsoft.com/office/drawing/2014/main" id="{8463B822-B598-42BF-F24C-F010EEA30E83}"/>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5 – Performance Based Funding</a:t>
            </a:r>
          </a:p>
        </p:txBody>
      </p:sp>
      <p:sp>
        <p:nvSpPr>
          <p:cNvPr id="10" name="직사각형 9">
            <a:extLst>
              <a:ext uri="{FF2B5EF4-FFF2-40B4-BE49-F238E27FC236}">
                <a16:creationId xmlns:a16="http://schemas.microsoft.com/office/drawing/2014/main" id="{5365C82A-FA6E-957E-5F8B-A5EAC000CCE0}"/>
              </a:ext>
            </a:extLst>
          </p:cNvPr>
          <p:cNvSpPr/>
          <p:nvPr/>
        </p:nvSpPr>
        <p:spPr>
          <a:xfrm>
            <a:off x="1765744" y="5176016"/>
            <a:ext cx="2830043"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Incremental Evolution</a:t>
            </a:r>
            <a:endParaRPr lang="ko-KR" altLang="en-US" sz="20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9868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62CF-A618-1A59-1474-AE281526DFA5}"/>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2EAFC6A3-0823-A445-3738-95E523D2F94C}"/>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713C2802-C705-60C1-B482-A1E9067FD192}"/>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24</a:t>
            </a:fld>
            <a:endParaRPr lang="en-US"/>
          </a:p>
        </p:txBody>
      </p:sp>
      <p:pic>
        <p:nvPicPr>
          <p:cNvPr id="4" name="Picture 3">
            <a:extLst>
              <a:ext uri="{FF2B5EF4-FFF2-40B4-BE49-F238E27FC236}">
                <a16:creationId xmlns:a16="http://schemas.microsoft.com/office/drawing/2014/main" id="{ABBF0AD9-1E10-A868-569B-2FADDA6584B5}"/>
              </a:ext>
            </a:extLst>
          </p:cNvPr>
          <p:cNvPicPr>
            <a:picLocks noChangeAspect="1"/>
          </p:cNvPicPr>
          <p:nvPr/>
        </p:nvPicPr>
        <p:blipFill>
          <a:blip r:embed="rId2"/>
          <a:stretch>
            <a:fillRect/>
          </a:stretch>
        </p:blipFill>
        <p:spPr>
          <a:xfrm>
            <a:off x="712767" y="1269199"/>
            <a:ext cx="8691261" cy="4461457"/>
          </a:xfrm>
          <a:prstGeom prst="rect">
            <a:avLst/>
          </a:prstGeom>
        </p:spPr>
      </p:pic>
      <p:sp>
        <p:nvSpPr>
          <p:cNvPr id="3" name="TextBox 2">
            <a:extLst>
              <a:ext uri="{FF2B5EF4-FFF2-40B4-BE49-F238E27FC236}">
                <a16:creationId xmlns:a16="http://schemas.microsoft.com/office/drawing/2014/main" id="{8A61588E-7AE5-9F65-03A9-D27C8829C133}"/>
              </a:ext>
            </a:extLst>
          </p:cNvPr>
          <p:cNvSpPr txBox="1"/>
          <p:nvPr/>
        </p:nvSpPr>
        <p:spPr>
          <a:xfrm>
            <a:off x="6661080" y="3502439"/>
            <a:ext cx="5219700" cy="2308324"/>
          </a:xfrm>
          <a:prstGeom prst="rect">
            <a:avLst/>
          </a:prstGeom>
          <a:noFill/>
        </p:spPr>
        <p:txBody>
          <a:bodyPr wrap="square" rtlCol="0">
            <a:spAutoFit/>
          </a:bodyPr>
          <a:lstStyle/>
          <a:p>
            <a:endParaRPr lang="en-US" dirty="0"/>
          </a:p>
          <a:p>
            <a:endParaRPr lang="en-US" dirty="0"/>
          </a:p>
          <a:p>
            <a:endParaRPr lang="en-US" dirty="0"/>
          </a:p>
          <a:p>
            <a:pPr marL="285750" indent="-285750">
              <a:buFont typeface="helvetica" panose="020B0604020202020204" pitchFamily="34" charset="0"/>
              <a:buChar char="►"/>
            </a:pPr>
            <a:r>
              <a:rPr lang="en-US" dirty="0"/>
              <a:t>The early “ring” highlights the interconnectivity of the community and its emphasis on accountability in different U.S. states.</a:t>
            </a:r>
          </a:p>
          <a:p>
            <a:endParaRPr lang="en-US" dirty="0"/>
          </a:p>
          <a:p>
            <a:endParaRPr lang="en-US" dirty="0"/>
          </a:p>
        </p:txBody>
      </p:sp>
      <p:sp>
        <p:nvSpPr>
          <p:cNvPr id="6" name="직사각형 5">
            <a:extLst>
              <a:ext uri="{FF2B5EF4-FFF2-40B4-BE49-F238E27FC236}">
                <a16:creationId xmlns:a16="http://schemas.microsoft.com/office/drawing/2014/main" id="{0F7DE782-7BF8-3CA9-19E7-33992CD9A882}"/>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7" name="Title 1">
            <a:extLst>
              <a:ext uri="{FF2B5EF4-FFF2-40B4-BE49-F238E27FC236}">
                <a16:creationId xmlns:a16="http://schemas.microsoft.com/office/drawing/2014/main" id="{A3087539-4E53-9FF1-BB07-1F4264C6F63A}"/>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5 – Performance Based Funding</a:t>
            </a:r>
          </a:p>
        </p:txBody>
      </p:sp>
    </p:spTree>
    <p:extLst>
      <p:ext uri="{BB962C8B-B14F-4D97-AF65-F5344CB8AC3E}">
        <p14:creationId xmlns:p14="http://schemas.microsoft.com/office/powerpoint/2010/main" val="418624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EE49-7FE0-AEE5-103E-225207B960F5}"/>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50DEA3F3-5AEE-A2CD-9059-E0687CEDE254}"/>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AE854993-A581-5D93-5A56-2AB992450CD3}"/>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25</a:t>
            </a:fld>
            <a:endParaRPr lang="en-US"/>
          </a:p>
        </p:txBody>
      </p:sp>
      <p:pic>
        <p:nvPicPr>
          <p:cNvPr id="4" name="Picture 3">
            <a:extLst>
              <a:ext uri="{FF2B5EF4-FFF2-40B4-BE49-F238E27FC236}">
                <a16:creationId xmlns:a16="http://schemas.microsoft.com/office/drawing/2014/main" id="{565138EA-4347-B268-E787-D51F1E277892}"/>
              </a:ext>
            </a:extLst>
          </p:cNvPr>
          <p:cNvPicPr>
            <a:picLocks noChangeAspect="1"/>
          </p:cNvPicPr>
          <p:nvPr/>
        </p:nvPicPr>
        <p:blipFill>
          <a:blip r:embed="rId2"/>
          <a:stretch>
            <a:fillRect/>
          </a:stretch>
        </p:blipFill>
        <p:spPr>
          <a:xfrm>
            <a:off x="-47079" y="1266092"/>
            <a:ext cx="12119675" cy="4267200"/>
          </a:xfrm>
          <a:prstGeom prst="rect">
            <a:avLst/>
          </a:prstGeom>
        </p:spPr>
      </p:pic>
      <p:sp>
        <p:nvSpPr>
          <p:cNvPr id="3" name="직사각형 2">
            <a:extLst>
              <a:ext uri="{FF2B5EF4-FFF2-40B4-BE49-F238E27FC236}">
                <a16:creationId xmlns:a16="http://schemas.microsoft.com/office/drawing/2014/main" id="{3F01DDBD-C095-717E-D36B-C17371A300B1}"/>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6" name="Title 1">
            <a:extLst>
              <a:ext uri="{FF2B5EF4-FFF2-40B4-BE49-F238E27FC236}">
                <a16:creationId xmlns:a16="http://schemas.microsoft.com/office/drawing/2014/main" id="{35DA28AF-2678-95F3-3EDC-608125D7437E}"/>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9 – Comparative Perspective of Accountability</a:t>
            </a:r>
          </a:p>
        </p:txBody>
      </p:sp>
    </p:spTree>
    <p:extLst>
      <p:ext uri="{BB962C8B-B14F-4D97-AF65-F5344CB8AC3E}">
        <p14:creationId xmlns:p14="http://schemas.microsoft.com/office/powerpoint/2010/main" val="89412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DF4F-C06E-8E85-553E-0AC6D74D53F4}"/>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38D660FF-7410-00FD-6B83-D965010146A1}"/>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5086CAB4-258E-01EA-CF58-4135615386A6}"/>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26</a:t>
            </a:fld>
            <a:endParaRPr lang="en-US"/>
          </a:p>
        </p:txBody>
      </p:sp>
      <p:pic>
        <p:nvPicPr>
          <p:cNvPr id="4" name="Picture 3" descr="A close-up of a network&#10;&#10;AI-generated content may be incorrect.">
            <a:extLst>
              <a:ext uri="{FF2B5EF4-FFF2-40B4-BE49-F238E27FC236}">
                <a16:creationId xmlns:a16="http://schemas.microsoft.com/office/drawing/2014/main" id="{BCF80916-67E7-C442-97EB-E6B5A5E0A474}"/>
              </a:ext>
            </a:extLst>
          </p:cNvPr>
          <p:cNvPicPr>
            <a:picLocks noChangeAspect="1"/>
          </p:cNvPicPr>
          <p:nvPr/>
        </p:nvPicPr>
        <p:blipFill>
          <a:blip r:embed="rId2"/>
          <a:stretch>
            <a:fillRect/>
          </a:stretch>
        </p:blipFill>
        <p:spPr>
          <a:xfrm>
            <a:off x="0" y="1397335"/>
            <a:ext cx="10087897" cy="4058920"/>
          </a:xfrm>
          <a:prstGeom prst="rect">
            <a:avLst/>
          </a:prstGeom>
        </p:spPr>
      </p:pic>
      <p:sp>
        <p:nvSpPr>
          <p:cNvPr id="3" name="TextBox 2">
            <a:extLst>
              <a:ext uri="{FF2B5EF4-FFF2-40B4-BE49-F238E27FC236}">
                <a16:creationId xmlns:a16="http://schemas.microsoft.com/office/drawing/2014/main" id="{B654B61F-2B8C-BB0D-7500-03774D8485A3}"/>
              </a:ext>
            </a:extLst>
          </p:cNvPr>
          <p:cNvSpPr txBox="1"/>
          <p:nvPr/>
        </p:nvSpPr>
        <p:spPr>
          <a:xfrm>
            <a:off x="6096000" y="1174782"/>
            <a:ext cx="5557157"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an international community that uses comparative frameworks to examine accountability trends at macro levels, usually nations or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Rooted in academic discourse, it lacks reports by governments and organizations.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Early panels are concentrated on European countries but shifts to developing countries in later panels as those nations attempt to adopt accountability system including South Africa, China, Kazakhstan, Nigeria, and Pakistan.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every idea migrates from the U.S.</a:t>
            </a:r>
          </a:p>
        </p:txBody>
      </p:sp>
      <p:sp>
        <p:nvSpPr>
          <p:cNvPr id="6" name="직사각형 5">
            <a:extLst>
              <a:ext uri="{FF2B5EF4-FFF2-40B4-BE49-F238E27FC236}">
                <a16:creationId xmlns:a16="http://schemas.microsoft.com/office/drawing/2014/main" id="{B385880E-59FC-29EE-AE72-1CF3ACDE60A2}"/>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7" name="Title 1">
            <a:extLst>
              <a:ext uri="{FF2B5EF4-FFF2-40B4-BE49-F238E27FC236}">
                <a16:creationId xmlns:a16="http://schemas.microsoft.com/office/drawing/2014/main" id="{633ED79B-3010-3E94-FD16-3622356B91AD}"/>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9 – Comparative Perspective of Accountability</a:t>
            </a:r>
          </a:p>
        </p:txBody>
      </p:sp>
      <p:sp>
        <p:nvSpPr>
          <p:cNvPr id="10" name="직사각형 9">
            <a:extLst>
              <a:ext uri="{FF2B5EF4-FFF2-40B4-BE49-F238E27FC236}">
                <a16:creationId xmlns:a16="http://schemas.microsoft.com/office/drawing/2014/main" id="{AF349960-72B1-F87B-7F46-238162E74A40}"/>
              </a:ext>
            </a:extLst>
          </p:cNvPr>
          <p:cNvSpPr/>
          <p:nvPr/>
        </p:nvSpPr>
        <p:spPr>
          <a:xfrm>
            <a:off x="2038093" y="5233778"/>
            <a:ext cx="2830043"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Persistent Diffusion</a:t>
            </a:r>
            <a:endParaRPr lang="ko-KR" altLang="en-US" sz="20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6799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31E1-7B4B-8585-7CB4-EA08FD92572B}"/>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8001CDE2-54CB-DD47-810F-E575F7F8B78E}"/>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75EE568C-AB3D-BDF5-D342-FFD5E6797426}"/>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27</a:t>
            </a:fld>
            <a:endParaRPr lang="en-US"/>
          </a:p>
        </p:txBody>
      </p:sp>
      <p:pic>
        <p:nvPicPr>
          <p:cNvPr id="4" name="Picture 3">
            <a:extLst>
              <a:ext uri="{FF2B5EF4-FFF2-40B4-BE49-F238E27FC236}">
                <a16:creationId xmlns:a16="http://schemas.microsoft.com/office/drawing/2014/main" id="{1E3E799E-33F2-FC9C-795C-77AD10C1BDDA}"/>
              </a:ext>
            </a:extLst>
          </p:cNvPr>
          <p:cNvPicPr>
            <a:picLocks noChangeAspect="1"/>
          </p:cNvPicPr>
          <p:nvPr/>
        </p:nvPicPr>
        <p:blipFill>
          <a:blip r:embed="rId2"/>
          <a:stretch>
            <a:fillRect/>
          </a:stretch>
        </p:blipFill>
        <p:spPr>
          <a:xfrm>
            <a:off x="739889" y="1259518"/>
            <a:ext cx="8415593" cy="4338964"/>
          </a:xfrm>
          <a:prstGeom prst="rect">
            <a:avLst/>
          </a:prstGeom>
        </p:spPr>
      </p:pic>
      <p:sp>
        <p:nvSpPr>
          <p:cNvPr id="3" name="TextBox 2">
            <a:extLst>
              <a:ext uri="{FF2B5EF4-FFF2-40B4-BE49-F238E27FC236}">
                <a16:creationId xmlns:a16="http://schemas.microsoft.com/office/drawing/2014/main" id="{C20EC4E3-243F-488D-B42D-9A9C7B7145E7}"/>
              </a:ext>
            </a:extLst>
          </p:cNvPr>
          <p:cNvSpPr txBox="1"/>
          <p:nvPr/>
        </p:nvSpPr>
        <p:spPr>
          <a:xfrm>
            <a:off x="5768103" y="1586860"/>
            <a:ext cx="6077999" cy="2031325"/>
          </a:xfrm>
          <a:prstGeom prst="rect">
            <a:avLst/>
          </a:prstGeom>
          <a:noFill/>
        </p:spPr>
        <p:txBody>
          <a:bodyPr wrap="square" rtlCol="0">
            <a:spAutoFit/>
          </a:bodyPr>
          <a:lstStyle/>
          <a:p>
            <a:pPr marL="285750" indent="-285750">
              <a:buFont typeface="helvetica" panose="020B0604020202020204" pitchFamily="34" charset="0"/>
              <a:buChar char="►"/>
            </a:pPr>
            <a:r>
              <a:rPr lang="en-US" dirty="0"/>
              <a:t>Articles view accountability in a macroscopic perspective, instead of individual student assessment and evaluation. National and transnational analysis are conducted and transmission of trends in accountability of higher education is highlighted, especially from developed to developing countries.</a:t>
            </a:r>
          </a:p>
          <a:p>
            <a:endParaRPr lang="en-US" dirty="0"/>
          </a:p>
        </p:txBody>
      </p:sp>
      <p:sp>
        <p:nvSpPr>
          <p:cNvPr id="6" name="직사각형 5">
            <a:extLst>
              <a:ext uri="{FF2B5EF4-FFF2-40B4-BE49-F238E27FC236}">
                <a16:creationId xmlns:a16="http://schemas.microsoft.com/office/drawing/2014/main" id="{71A410DF-CA44-E1C9-8200-2854DCC00A48}"/>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7" name="Title 1">
            <a:extLst>
              <a:ext uri="{FF2B5EF4-FFF2-40B4-BE49-F238E27FC236}">
                <a16:creationId xmlns:a16="http://schemas.microsoft.com/office/drawing/2014/main" id="{EB30BB79-BCC4-F572-8186-5E25797BC156}"/>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9 – Comparative Perspective of Accountability</a:t>
            </a:r>
          </a:p>
        </p:txBody>
      </p:sp>
    </p:spTree>
    <p:extLst>
      <p:ext uri="{BB962C8B-B14F-4D97-AF65-F5344CB8AC3E}">
        <p14:creationId xmlns:p14="http://schemas.microsoft.com/office/powerpoint/2010/main" val="426881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E333-5C98-E5EA-E0B2-42723AA407AE}"/>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F489900A-9633-472D-3195-38246183476C}"/>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35FA859E-0E8B-EFEA-703C-CBC8C851B989}"/>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28</a:t>
            </a:fld>
            <a:endParaRPr lang="en-US"/>
          </a:p>
        </p:txBody>
      </p:sp>
      <p:pic>
        <p:nvPicPr>
          <p:cNvPr id="4" name="Picture 3">
            <a:extLst>
              <a:ext uri="{FF2B5EF4-FFF2-40B4-BE49-F238E27FC236}">
                <a16:creationId xmlns:a16="http://schemas.microsoft.com/office/drawing/2014/main" id="{C34BB5E9-20B1-5EAD-9F90-E0CEFA77EC55}"/>
              </a:ext>
            </a:extLst>
          </p:cNvPr>
          <p:cNvPicPr>
            <a:picLocks noChangeAspect="1"/>
          </p:cNvPicPr>
          <p:nvPr/>
        </p:nvPicPr>
        <p:blipFill>
          <a:blip r:embed="rId2"/>
          <a:stretch>
            <a:fillRect/>
          </a:stretch>
        </p:blipFill>
        <p:spPr>
          <a:xfrm>
            <a:off x="170831" y="1079508"/>
            <a:ext cx="11850337" cy="3704492"/>
          </a:xfrm>
          <a:prstGeom prst="rect">
            <a:avLst/>
          </a:prstGeom>
        </p:spPr>
      </p:pic>
      <p:sp>
        <p:nvSpPr>
          <p:cNvPr id="3" name="직사각형 2">
            <a:extLst>
              <a:ext uri="{FF2B5EF4-FFF2-40B4-BE49-F238E27FC236}">
                <a16:creationId xmlns:a16="http://schemas.microsoft.com/office/drawing/2014/main" id="{404B702E-0F8D-3817-3B0C-A0A7E1D32EB8}"/>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6" name="Title 1">
            <a:extLst>
              <a:ext uri="{FF2B5EF4-FFF2-40B4-BE49-F238E27FC236}">
                <a16:creationId xmlns:a16="http://schemas.microsoft.com/office/drawing/2014/main" id="{8B417E85-13C4-3EC6-BA4A-8C08B9C259FD}"/>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14 – The Politics of Accountability</a:t>
            </a:r>
          </a:p>
        </p:txBody>
      </p:sp>
    </p:spTree>
    <p:extLst>
      <p:ext uri="{BB962C8B-B14F-4D97-AF65-F5344CB8AC3E}">
        <p14:creationId xmlns:p14="http://schemas.microsoft.com/office/powerpoint/2010/main" val="393061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052E-1989-820E-61BC-AA47502442D1}"/>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ED4A4A22-5832-7785-8090-8ABCBBF86A83}"/>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594A80FF-AF15-FD12-6FBF-FBD997E85215}"/>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29</a:t>
            </a:fld>
            <a:endParaRPr lang="en-US"/>
          </a:p>
        </p:txBody>
      </p:sp>
      <p:pic>
        <p:nvPicPr>
          <p:cNvPr id="4" name="Picture 3" descr="A white background with blue dots and lines&#10;&#10;AI-generated content may be incorrect.">
            <a:extLst>
              <a:ext uri="{FF2B5EF4-FFF2-40B4-BE49-F238E27FC236}">
                <a16:creationId xmlns:a16="http://schemas.microsoft.com/office/drawing/2014/main" id="{40C7C17C-ADAF-61BF-5111-90C8687A1574}"/>
              </a:ext>
            </a:extLst>
          </p:cNvPr>
          <p:cNvPicPr>
            <a:picLocks noChangeAspect="1"/>
          </p:cNvPicPr>
          <p:nvPr/>
        </p:nvPicPr>
        <p:blipFill>
          <a:blip r:embed="rId2"/>
          <a:stretch>
            <a:fillRect/>
          </a:stretch>
        </p:blipFill>
        <p:spPr>
          <a:xfrm>
            <a:off x="0" y="1277693"/>
            <a:ext cx="10294374" cy="4429771"/>
          </a:xfrm>
          <a:prstGeom prst="rect">
            <a:avLst/>
          </a:prstGeom>
        </p:spPr>
      </p:pic>
      <p:sp>
        <p:nvSpPr>
          <p:cNvPr id="3" name="TextBox 2">
            <a:extLst>
              <a:ext uri="{FF2B5EF4-FFF2-40B4-BE49-F238E27FC236}">
                <a16:creationId xmlns:a16="http://schemas.microsoft.com/office/drawing/2014/main" id="{02227899-C02B-D0BF-02C4-24B2B0A6AA0C}"/>
              </a:ext>
            </a:extLst>
          </p:cNvPr>
          <p:cNvSpPr txBox="1"/>
          <p:nvPr/>
        </p:nvSpPr>
        <p:spPr>
          <a:xfrm>
            <a:off x="5884620" y="1069771"/>
            <a:ext cx="5875580"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international community that begins in early 2000s with the emergence of a new audit logic that emphasizes quality assurance.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Books and government reports are common “bridges” or ties between articles.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Two references serve as a “thread” throughout the community – The Audit Explosion (1994); The Audit Society (1997).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Later panels see the conversation shift from audit to globalization and neoliberalism. And from Western to developed or developing countries (Jamaica, Mexico, South Africa, Hong Kong, Singapore, and China)</a:t>
            </a:r>
          </a:p>
          <a:p>
            <a:pPr marL="285750" indent="-285750">
              <a:buFont typeface="Arial" panose="020B0604020202020204" pitchFamily="34" charset="0"/>
              <a:buChar char="•"/>
            </a:pPr>
            <a:endParaRPr lang="en-US" dirty="0"/>
          </a:p>
        </p:txBody>
      </p:sp>
      <p:sp>
        <p:nvSpPr>
          <p:cNvPr id="8" name="직사각형 7">
            <a:extLst>
              <a:ext uri="{FF2B5EF4-FFF2-40B4-BE49-F238E27FC236}">
                <a16:creationId xmlns:a16="http://schemas.microsoft.com/office/drawing/2014/main" id="{15884409-9967-C71B-888D-37BA757BE1A9}"/>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9" name="Title 1">
            <a:extLst>
              <a:ext uri="{FF2B5EF4-FFF2-40B4-BE49-F238E27FC236}">
                <a16:creationId xmlns:a16="http://schemas.microsoft.com/office/drawing/2014/main" id="{047B75E4-A14D-7085-2D21-1C417DB59B6B}"/>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14 – The Politics of Accountability</a:t>
            </a:r>
          </a:p>
        </p:txBody>
      </p:sp>
      <p:sp>
        <p:nvSpPr>
          <p:cNvPr id="10" name="직사각형 9">
            <a:extLst>
              <a:ext uri="{FF2B5EF4-FFF2-40B4-BE49-F238E27FC236}">
                <a16:creationId xmlns:a16="http://schemas.microsoft.com/office/drawing/2014/main" id="{3C227F3F-30D6-85AE-168E-FE2C405FBDA9}"/>
              </a:ext>
            </a:extLst>
          </p:cNvPr>
          <p:cNvSpPr/>
          <p:nvPr/>
        </p:nvSpPr>
        <p:spPr>
          <a:xfrm>
            <a:off x="2038093" y="5233778"/>
            <a:ext cx="2830043"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Peak to Pullback</a:t>
            </a:r>
            <a:endParaRPr lang="ko-KR" altLang="en-US" sz="20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4191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2FB9-DF86-A42B-8C9C-D1416C8BB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4ADF0-E6F3-103E-4BFC-38E9D7A1A565}"/>
              </a:ext>
            </a:extLst>
          </p:cNvPr>
          <p:cNvSpPr>
            <a:spLocks noGrp="1"/>
          </p:cNvSpPr>
          <p:nvPr>
            <p:ph type="title"/>
          </p:nvPr>
        </p:nvSpPr>
        <p:spPr/>
        <p:txBody>
          <a:bodyPr>
            <a:normAutofit fontScale="90000"/>
          </a:bodyPr>
          <a:lstStyle/>
          <a:p>
            <a:r>
              <a:rPr lang="en-US" sz="3200" dirty="0">
                <a:solidFill>
                  <a:srgbClr val="00215A"/>
                </a:solidFill>
                <a:latin typeface="Cambria" panose="02040503050406030204" pitchFamily="18" charset="0"/>
                <a:ea typeface="Cambria" panose="02040503050406030204" pitchFamily="18" charset="0"/>
                <a:cs typeface="Calibri"/>
              </a:rPr>
              <a:t>Traditional Renderings of Accountability in Higher Education</a:t>
            </a:r>
          </a:p>
        </p:txBody>
      </p:sp>
      <p:sp>
        <p:nvSpPr>
          <p:cNvPr id="5" name="Slide Number Placeholder 4">
            <a:extLst>
              <a:ext uri="{FF2B5EF4-FFF2-40B4-BE49-F238E27FC236}">
                <a16:creationId xmlns:a16="http://schemas.microsoft.com/office/drawing/2014/main" id="{E51B3B45-2922-E384-8992-E52AB2A8FD4D}"/>
              </a:ext>
            </a:extLst>
          </p:cNvPr>
          <p:cNvSpPr>
            <a:spLocks noGrp="1"/>
          </p:cNvSpPr>
          <p:nvPr>
            <p:ph type="sldNum" sz="quarter" idx="12"/>
          </p:nvPr>
        </p:nvSpPr>
        <p:spPr/>
        <p:txBody>
          <a:bodyPr/>
          <a:lstStyle/>
          <a:p>
            <a:fld id="{D0DD910F-CB18-0442-838C-D854C7564373}" type="slidenum">
              <a:rPr lang="en-US" smtClean="0"/>
              <a:t>3</a:t>
            </a:fld>
            <a:endParaRPr lang="en-US"/>
          </a:p>
        </p:txBody>
      </p:sp>
      <p:sp>
        <p:nvSpPr>
          <p:cNvPr id="6" name="TextBox 5">
            <a:extLst>
              <a:ext uri="{FF2B5EF4-FFF2-40B4-BE49-F238E27FC236}">
                <a16:creationId xmlns:a16="http://schemas.microsoft.com/office/drawing/2014/main" id="{97EBB9E9-9D27-FBBD-6071-3817FB5DCB87}"/>
              </a:ext>
            </a:extLst>
          </p:cNvPr>
          <p:cNvSpPr txBox="1"/>
          <p:nvPr/>
        </p:nvSpPr>
        <p:spPr>
          <a:xfrm>
            <a:off x="394397" y="1328675"/>
            <a:ext cx="10672296" cy="1749197"/>
          </a:xfrm>
          <a:prstGeom prst="rect">
            <a:avLst/>
          </a:prstGeom>
          <a:noFill/>
        </p:spPr>
        <p:txBody>
          <a:bodyPr wrap="square">
            <a:spAutoFit/>
          </a:bodyPr>
          <a:lstStyle/>
          <a:p>
            <a:pPr lvl="1">
              <a:lnSpc>
                <a:spcPct val="150000"/>
              </a:lnSpc>
              <a:buClr>
                <a:srgbClr val="5C92B5"/>
              </a:buClr>
            </a:pPr>
            <a:r>
              <a:rPr lang="en-US" altLang="ko-KR" sz="2000" dirty="0">
                <a:solidFill>
                  <a:srgbClr val="00215A"/>
                </a:solidFill>
                <a:latin typeface="helvetica"/>
                <a:ea typeface="Calibri"/>
                <a:cs typeface="helvetica"/>
              </a:rPr>
              <a:t>Limitations</a:t>
            </a:r>
          </a:p>
          <a:p>
            <a:pPr marL="742950" lvl="1" indent="-285750">
              <a:lnSpc>
                <a:spcPct val="150000"/>
              </a:lnSpc>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Can ignore temporal aspects of knowledge development</a:t>
            </a:r>
          </a:p>
          <a:p>
            <a:pPr marL="742950" lvl="1" indent="-285750">
              <a:lnSpc>
                <a:spcPct val="150000"/>
              </a:lnSpc>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Focus on "gaps" in the literature may obscure influential actors and relationships</a:t>
            </a:r>
          </a:p>
          <a:p>
            <a:pPr marL="742950" lvl="1" indent="-285750">
              <a:lnSpc>
                <a:spcPct val="150000"/>
              </a:lnSpc>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Directed/focused analyses may artifactually put authors in conversation</a:t>
            </a:r>
          </a:p>
        </p:txBody>
      </p:sp>
      <p:cxnSp>
        <p:nvCxnSpPr>
          <p:cNvPr id="10" name="직선 연결선 9">
            <a:extLst>
              <a:ext uri="{FF2B5EF4-FFF2-40B4-BE49-F238E27FC236}">
                <a16:creationId xmlns:a16="http://schemas.microsoft.com/office/drawing/2014/main" id="{253A3EE7-BEBC-9AE4-C9C8-3B717A3B3525}"/>
              </a:ext>
            </a:extLst>
          </p:cNvPr>
          <p:cNvCxnSpPr/>
          <p:nvPr/>
        </p:nvCxnSpPr>
        <p:spPr>
          <a:xfrm>
            <a:off x="880564" y="1788607"/>
            <a:ext cx="9609913" cy="0"/>
          </a:xfrm>
          <a:prstGeom prst="line">
            <a:avLst/>
          </a:prstGeom>
          <a:ln>
            <a:solidFill>
              <a:srgbClr val="0021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6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DB92-E4BE-55A4-CBE4-76707CCE6A64}"/>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F32349BA-0464-627F-C497-3764BCD456A8}"/>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7AEB7F3D-6689-02B7-48EB-55E6CDBF5225}"/>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30</a:t>
            </a:fld>
            <a:endParaRPr lang="en-US"/>
          </a:p>
        </p:txBody>
      </p:sp>
      <p:pic>
        <p:nvPicPr>
          <p:cNvPr id="4" name="Picture 3">
            <a:extLst>
              <a:ext uri="{FF2B5EF4-FFF2-40B4-BE49-F238E27FC236}">
                <a16:creationId xmlns:a16="http://schemas.microsoft.com/office/drawing/2014/main" id="{7391AEF8-F42A-C77C-1276-DA6004DAE068}"/>
              </a:ext>
            </a:extLst>
          </p:cNvPr>
          <p:cNvPicPr>
            <a:picLocks noChangeAspect="1"/>
          </p:cNvPicPr>
          <p:nvPr/>
        </p:nvPicPr>
        <p:blipFill>
          <a:blip r:embed="rId2"/>
          <a:stretch>
            <a:fillRect/>
          </a:stretch>
        </p:blipFill>
        <p:spPr>
          <a:xfrm>
            <a:off x="698886" y="1397335"/>
            <a:ext cx="8023083" cy="4313694"/>
          </a:xfrm>
          <a:prstGeom prst="rect">
            <a:avLst/>
          </a:prstGeom>
        </p:spPr>
      </p:pic>
      <p:sp>
        <p:nvSpPr>
          <p:cNvPr id="3" name="TextBox 2">
            <a:extLst>
              <a:ext uri="{FF2B5EF4-FFF2-40B4-BE49-F238E27FC236}">
                <a16:creationId xmlns:a16="http://schemas.microsoft.com/office/drawing/2014/main" id="{77398149-6E66-39E0-C9EC-075601B8C301}"/>
              </a:ext>
            </a:extLst>
          </p:cNvPr>
          <p:cNvSpPr txBox="1"/>
          <p:nvPr/>
        </p:nvSpPr>
        <p:spPr>
          <a:xfrm>
            <a:off x="6219455" y="953188"/>
            <a:ext cx="5540745" cy="4247317"/>
          </a:xfrm>
          <a:prstGeom prst="rect">
            <a:avLst/>
          </a:prstGeom>
          <a:noFill/>
        </p:spPr>
        <p:txBody>
          <a:bodyPr wrap="square" rtlCol="0">
            <a:spAutoFit/>
          </a:bodyPr>
          <a:lstStyle/>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r>
              <a:rPr lang="en-US" dirty="0"/>
              <a:t>In later panels, three new books enter as conceptual anchors – Universities in the Marketplace (Bok, 2009); Academic Capitalism (Slaughter &amp; Rhoades, 1997); and The Enterprise University (</a:t>
            </a:r>
            <a:r>
              <a:rPr lang="en-US" dirty="0" err="1"/>
              <a:t>Marginson</a:t>
            </a:r>
            <a:r>
              <a:rPr lang="en-US" dirty="0"/>
              <a:t> &amp; Considine, 2000)</a:t>
            </a:r>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r>
              <a:rPr lang="en-US" dirty="0"/>
              <a:t>There is also a shift from earlier logics (macro) to later strategies (micro).</a:t>
            </a:r>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p:txBody>
      </p:sp>
      <p:sp>
        <p:nvSpPr>
          <p:cNvPr id="6" name="직사각형 5">
            <a:extLst>
              <a:ext uri="{FF2B5EF4-FFF2-40B4-BE49-F238E27FC236}">
                <a16:creationId xmlns:a16="http://schemas.microsoft.com/office/drawing/2014/main" id="{9B924CA5-CB3D-2C3F-D7E9-CF424D21DB39}"/>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7" name="Title 1">
            <a:extLst>
              <a:ext uri="{FF2B5EF4-FFF2-40B4-BE49-F238E27FC236}">
                <a16:creationId xmlns:a16="http://schemas.microsoft.com/office/drawing/2014/main" id="{3B805B76-5726-4E36-2E02-6BA8D1B4518E}"/>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14 – The Politics of Accountability</a:t>
            </a:r>
          </a:p>
        </p:txBody>
      </p:sp>
    </p:spTree>
    <p:extLst>
      <p:ext uri="{BB962C8B-B14F-4D97-AF65-F5344CB8AC3E}">
        <p14:creationId xmlns:p14="http://schemas.microsoft.com/office/powerpoint/2010/main" val="228644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26A-B4FD-7530-4E6F-641524AE7947}"/>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E1BCA094-0183-E506-BA1B-690A0542C51E}"/>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FF999843-3DC2-7633-7CBD-2DE9354F26C1}"/>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31</a:t>
            </a:fld>
            <a:endParaRPr lang="en-US"/>
          </a:p>
        </p:txBody>
      </p:sp>
      <p:pic>
        <p:nvPicPr>
          <p:cNvPr id="4" name="Picture 3">
            <a:extLst>
              <a:ext uri="{FF2B5EF4-FFF2-40B4-BE49-F238E27FC236}">
                <a16:creationId xmlns:a16="http://schemas.microsoft.com/office/drawing/2014/main" id="{3EA4DB31-5CBE-EF4E-6F8F-E90FB313834C}"/>
              </a:ext>
            </a:extLst>
          </p:cNvPr>
          <p:cNvPicPr>
            <a:picLocks noChangeAspect="1"/>
          </p:cNvPicPr>
          <p:nvPr/>
        </p:nvPicPr>
        <p:blipFill>
          <a:blip r:embed="rId2"/>
          <a:stretch>
            <a:fillRect/>
          </a:stretch>
        </p:blipFill>
        <p:spPr>
          <a:xfrm>
            <a:off x="0" y="1111170"/>
            <a:ext cx="12074474" cy="4072820"/>
          </a:xfrm>
          <a:prstGeom prst="rect">
            <a:avLst/>
          </a:prstGeom>
        </p:spPr>
      </p:pic>
      <p:sp>
        <p:nvSpPr>
          <p:cNvPr id="3" name="직사각형 2">
            <a:extLst>
              <a:ext uri="{FF2B5EF4-FFF2-40B4-BE49-F238E27FC236}">
                <a16:creationId xmlns:a16="http://schemas.microsoft.com/office/drawing/2014/main" id="{4EFD78B4-973D-7E09-A0E8-6F825DE47E70}"/>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6" name="Title 1">
            <a:extLst>
              <a:ext uri="{FF2B5EF4-FFF2-40B4-BE49-F238E27FC236}">
                <a16:creationId xmlns:a16="http://schemas.microsoft.com/office/drawing/2014/main" id="{43EAB3B1-AE4B-468F-D99F-9797983BD217}"/>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17 – Low Stakes Testing &amp; Assessment</a:t>
            </a:r>
          </a:p>
        </p:txBody>
      </p:sp>
    </p:spTree>
    <p:extLst>
      <p:ext uri="{BB962C8B-B14F-4D97-AF65-F5344CB8AC3E}">
        <p14:creationId xmlns:p14="http://schemas.microsoft.com/office/powerpoint/2010/main" val="127271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320C-52F9-1D8A-3EEF-762B4147437B}"/>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664D3E56-B5B9-C3F9-5DC1-E268C4219931}"/>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BF98482A-3884-B3A4-E570-9324BAEB348A}"/>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32</a:t>
            </a:fld>
            <a:endParaRPr lang="en-US"/>
          </a:p>
        </p:txBody>
      </p:sp>
      <p:pic>
        <p:nvPicPr>
          <p:cNvPr id="4" name="Picture 3" descr="A close-up of a sphere&#10;&#10;AI-generated content may be incorrect.">
            <a:extLst>
              <a:ext uri="{FF2B5EF4-FFF2-40B4-BE49-F238E27FC236}">
                <a16:creationId xmlns:a16="http://schemas.microsoft.com/office/drawing/2014/main" id="{9FF8F056-D554-724E-B774-F542BB456F94}"/>
              </a:ext>
            </a:extLst>
          </p:cNvPr>
          <p:cNvPicPr>
            <a:picLocks noChangeAspect="1"/>
          </p:cNvPicPr>
          <p:nvPr/>
        </p:nvPicPr>
        <p:blipFill>
          <a:blip r:embed="rId2"/>
          <a:stretch>
            <a:fillRect/>
          </a:stretch>
        </p:blipFill>
        <p:spPr>
          <a:xfrm>
            <a:off x="65838" y="1356477"/>
            <a:ext cx="9350477" cy="4390353"/>
          </a:xfrm>
          <a:prstGeom prst="rect">
            <a:avLst/>
          </a:prstGeom>
        </p:spPr>
      </p:pic>
      <p:sp>
        <p:nvSpPr>
          <p:cNvPr id="6" name="TextBox 5">
            <a:extLst>
              <a:ext uri="{FF2B5EF4-FFF2-40B4-BE49-F238E27FC236}">
                <a16:creationId xmlns:a16="http://schemas.microsoft.com/office/drawing/2014/main" id="{469F2A87-3EDD-948A-186F-72B16251854D}"/>
              </a:ext>
            </a:extLst>
          </p:cNvPr>
          <p:cNvSpPr txBox="1"/>
          <p:nvPr/>
        </p:nvSpPr>
        <p:spPr>
          <a:xfrm>
            <a:off x="5627076" y="1254206"/>
            <a:ext cx="6034774"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a U.S. centric community that emphasizes the application of psychometric methods to create tests and educational assessments within individual institutions to measure change in students.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 stakes admissions tests are SAT, ACT, GRE, LSAT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Explodes in final panels (4 &amp; 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two emphases are captured in the Banta article that asks: “Can </a:t>
            </a:r>
            <a:r>
              <a:rPr lang="en-US" u="sng" dirty="0"/>
              <a:t>assessment for accountability</a:t>
            </a:r>
            <a:r>
              <a:rPr lang="en-US" dirty="0"/>
              <a:t> complement </a:t>
            </a:r>
            <a:r>
              <a:rPr lang="en-US" u="sng" dirty="0"/>
              <a:t>assessment for improvement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cited “A Test of Leadership” by US Dept of Educ</a:t>
            </a:r>
          </a:p>
        </p:txBody>
      </p:sp>
      <p:sp>
        <p:nvSpPr>
          <p:cNvPr id="3" name="직사각형 2">
            <a:extLst>
              <a:ext uri="{FF2B5EF4-FFF2-40B4-BE49-F238E27FC236}">
                <a16:creationId xmlns:a16="http://schemas.microsoft.com/office/drawing/2014/main" id="{669593A6-A1FB-5B30-FF06-52F9E4C55907}"/>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7" name="Title 1">
            <a:extLst>
              <a:ext uri="{FF2B5EF4-FFF2-40B4-BE49-F238E27FC236}">
                <a16:creationId xmlns:a16="http://schemas.microsoft.com/office/drawing/2014/main" id="{DDB9C6DC-9FF3-9752-BEF3-EFB3DB87CE89}"/>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17 – Low Stakes Testing &amp; Assessment</a:t>
            </a:r>
          </a:p>
        </p:txBody>
      </p:sp>
      <p:sp>
        <p:nvSpPr>
          <p:cNvPr id="10" name="직사각형 9">
            <a:extLst>
              <a:ext uri="{FF2B5EF4-FFF2-40B4-BE49-F238E27FC236}">
                <a16:creationId xmlns:a16="http://schemas.microsoft.com/office/drawing/2014/main" id="{C1B8895A-A741-BFD8-0CAB-E8D37B29AEB3}"/>
              </a:ext>
            </a:extLst>
          </p:cNvPr>
          <p:cNvSpPr/>
          <p:nvPr/>
        </p:nvSpPr>
        <p:spPr>
          <a:xfrm>
            <a:off x="1803804" y="5124881"/>
            <a:ext cx="2830043" cy="3766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mbria" panose="02040503050406030204" pitchFamily="18" charset="0"/>
                <a:ea typeface="Cambria" panose="02040503050406030204" pitchFamily="18" charset="0"/>
                <a:cs typeface="Calibri" panose="020F0502020204030204" pitchFamily="34" charset="0"/>
              </a:rPr>
              <a:t>Explosive Expansion</a:t>
            </a:r>
            <a:endParaRPr lang="ko-KR" altLang="en-US" sz="20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6839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E2C00-64D5-6F5A-1C49-5CF912D850AD}"/>
            </a:ext>
          </a:extLst>
        </p:cNvPr>
        <p:cNvGrpSpPr/>
        <p:nvPr/>
      </p:nvGrpSpPr>
      <p:grpSpPr>
        <a:xfrm>
          <a:off x="0" y="0"/>
          <a:ext cx="0" cy="0"/>
          <a:chOff x="0" y="0"/>
          <a:chExt cx="0" cy="0"/>
        </a:xfrm>
      </p:grpSpPr>
      <p:sp>
        <p:nvSpPr>
          <p:cNvPr id="33" name="Date Placeholder 3">
            <a:extLst>
              <a:ext uri="{FF2B5EF4-FFF2-40B4-BE49-F238E27FC236}">
                <a16:creationId xmlns:a16="http://schemas.microsoft.com/office/drawing/2014/main" id="{30818BCF-08B3-56E2-4DB6-09E53C87A60D}"/>
              </a:ext>
            </a:extLst>
          </p:cNvPr>
          <p:cNvSpPr>
            <a:spLocks noGrp="1"/>
          </p:cNvSpPr>
          <p:nvPr>
            <p:ph type="dt" sz="half" idx="10"/>
          </p:nvPr>
        </p:nvSpPr>
        <p:spPr>
          <a:xfrm>
            <a:off x="9416315" y="6248400"/>
            <a:ext cx="1912085" cy="357505"/>
          </a:xfrm>
        </p:spPr>
        <p:txBody>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C8F091FF-3B16-779E-7EED-A484B5A44F8F}"/>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33</a:t>
            </a:fld>
            <a:endParaRPr lang="en-US"/>
          </a:p>
        </p:txBody>
      </p:sp>
      <p:sp>
        <p:nvSpPr>
          <p:cNvPr id="3" name="TextBox 2">
            <a:extLst>
              <a:ext uri="{FF2B5EF4-FFF2-40B4-BE49-F238E27FC236}">
                <a16:creationId xmlns:a16="http://schemas.microsoft.com/office/drawing/2014/main" id="{32D94F0F-5C33-093F-391E-14E8E7AC1047}"/>
              </a:ext>
            </a:extLst>
          </p:cNvPr>
          <p:cNvSpPr txBox="1"/>
          <p:nvPr/>
        </p:nvSpPr>
        <p:spPr>
          <a:xfrm>
            <a:off x="6993973" y="1582340"/>
            <a:ext cx="4897315" cy="3693319"/>
          </a:xfrm>
          <a:prstGeom prst="rect">
            <a:avLst/>
          </a:prstGeom>
          <a:noFill/>
        </p:spPr>
        <p:txBody>
          <a:bodyPr wrap="square" rtlCol="0">
            <a:spAutoFit/>
          </a:bodyPr>
          <a:lstStyle/>
          <a:p>
            <a:pPr marL="285750" indent="-285750">
              <a:buFont typeface="helvetica" panose="020B0604020202020204" pitchFamily="34" charset="0"/>
              <a:buChar char="►"/>
            </a:pPr>
            <a:r>
              <a:rPr lang="en-US" dirty="0"/>
              <a:t>in Panel 4, two perspectives on assessment are noticeable in the configuration of the panel into two halves, one focusing on value-added and quality assurance (A060, A255, A256, A257, A122), while the other half focuses on the assessment of student learning and improvement (A156, A379).</a:t>
            </a:r>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endParaRPr lang="en-US" dirty="0"/>
          </a:p>
          <a:p>
            <a:pPr marL="285750" indent="-285750">
              <a:buFont typeface="helvetica" panose="020B0604020202020204" pitchFamily="34" charset="0"/>
              <a:buChar char="►"/>
            </a:pPr>
            <a:r>
              <a:rPr lang="en-US" dirty="0"/>
              <a:t>The two halves of the network in Panel 4 are held together by 6 references that form 021U triads which bridge these two discussions</a:t>
            </a:r>
          </a:p>
          <a:p>
            <a:pPr marL="285750" indent="-285750">
              <a:buFont typeface="helvetica" panose="020B0604020202020204" pitchFamily="34" charset="0"/>
              <a:buChar char="►"/>
            </a:pPr>
            <a:endParaRPr lang="en-US" dirty="0"/>
          </a:p>
        </p:txBody>
      </p:sp>
      <p:pic>
        <p:nvPicPr>
          <p:cNvPr id="7" name="Picture 6">
            <a:extLst>
              <a:ext uri="{FF2B5EF4-FFF2-40B4-BE49-F238E27FC236}">
                <a16:creationId xmlns:a16="http://schemas.microsoft.com/office/drawing/2014/main" id="{2DADF21C-16D2-0F36-D947-326B6FECCE86}"/>
              </a:ext>
            </a:extLst>
          </p:cNvPr>
          <p:cNvPicPr>
            <a:picLocks noChangeAspect="1"/>
          </p:cNvPicPr>
          <p:nvPr/>
        </p:nvPicPr>
        <p:blipFill>
          <a:blip r:embed="rId2"/>
          <a:stretch>
            <a:fillRect/>
          </a:stretch>
        </p:blipFill>
        <p:spPr>
          <a:xfrm>
            <a:off x="913841" y="1448270"/>
            <a:ext cx="6080132" cy="4093725"/>
          </a:xfrm>
          <a:prstGeom prst="rect">
            <a:avLst/>
          </a:prstGeom>
        </p:spPr>
      </p:pic>
      <p:sp>
        <p:nvSpPr>
          <p:cNvPr id="4" name="직사각형 3">
            <a:extLst>
              <a:ext uri="{FF2B5EF4-FFF2-40B4-BE49-F238E27FC236}">
                <a16:creationId xmlns:a16="http://schemas.microsoft.com/office/drawing/2014/main" id="{B5FA17C5-3C72-A2AD-3E46-67833A3E01C3}"/>
              </a:ext>
            </a:extLst>
          </p:cNvPr>
          <p:cNvSpPr/>
          <p:nvPr/>
        </p:nvSpPr>
        <p:spPr>
          <a:xfrm>
            <a:off x="0" y="-14632"/>
            <a:ext cx="1137920" cy="62616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ltLang="ko-KR" sz="2400" dirty="0">
                <a:latin typeface="Cambria" panose="02040503050406030204" pitchFamily="18" charset="0"/>
                <a:ea typeface="Cambria" panose="02040503050406030204" pitchFamily="18" charset="0"/>
                <a:cs typeface="Calibri" panose="020F0502020204030204" pitchFamily="34" charset="0"/>
              </a:rPr>
              <a:t>Result</a:t>
            </a:r>
            <a:endParaRPr lang="ko-KR" altLang="en-US" sz="2400" dirty="0">
              <a:latin typeface="Cambria" panose="02040503050406030204" pitchFamily="18" charset="0"/>
              <a:cs typeface="Calibri" panose="020F0502020204030204" pitchFamily="34" charset="0"/>
            </a:endParaRPr>
          </a:p>
        </p:txBody>
      </p:sp>
      <p:sp>
        <p:nvSpPr>
          <p:cNvPr id="6" name="Title 1">
            <a:extLst>
              <a:ext uri="{FF2B5EF4-FFF2-40B4-BE49-F238E27FC236}">
                <a16:creationId xmlns:a16="http://schemas.microsoft.com/office/drawing/2014/main" id="{7AD807CB-B6E1-2A35-9813-924E5CEC4FDF}"/>
              </a:ext>
            </a:extLst>
          </p:cNvPr>
          <p:cNvSpPr txBox="1">
            <a:spLocks/>
          </p:cNvSpPr>
          <p:nvPr/>
        </p:nvSpPr>
        <p:spPr>
          <a:xfrm>
            <a:off x="810228" y="870781"/>
            <a:ext cx="10518172" cy="52655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rPr>
              <a:t>Community 17 – Low Stakes Testing &amp; Assessment</a:t>
            </a:r>
          </a:p>
        </p:txBody>
      </p:sp>
    </p:spTree>
    <p:extLst>
      <p:ext uri="{BB962C8B-B14F-4D97-AF65-F5344CB8AC3E}">
        <p14:creationId xmlns:p14="http://schemas.microsoft.com/office/powerpoint/2010/main" val="201123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EB13-0F05-B01E-C8F2-15BD70B4E813}"/>
            </a:ext>
          </a:extLst>
        </p:cNvPr>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1DA2E85E-F3F2-61AE-E9EC-2EBCABC9C29C}"/>
              </a:ext>
            </a:extLst>
          </p:cNvPr>
          <p:cNvSpPr>
            <a:spLocks noGrp="1"/>
          </p:cNvSpPr>
          <p:nvPr>
            <p:ph sz="half" idx="1"/>
          </p:nvPr>
        </p:nvSpPr>
        <p:spPr>
          <a:xfrm>
            <a:off x="810227" y="1287200"/>
            <a:ext cx="10437875" cy="4356515"/>
          </a:xfrm>
        </p:spPr>
        <p:txBody>
          <a:bodyPr>
            <a:normAutofit/>
          </a:bodyPr>
          <a:lstStyle/>
          <a:p>
            <a:pPr>
              <a:lnSpc>
                <a:spcPct val="120000"/>
              </a:lnSpc>
            </a:pPr>
            <a:r>
              <a:rPr lang="en-US" sz="2400" dirty="0">
                <a:solidFill>
                  <a:srgbClr val="000000"/>
                </a:solidFill>
              </a:rPr>
              <a:t>Highlights the role of government in catalyzing both national and international knowledge communities</a:t>
            </a:r>
          </a:p>
          <a:p>
            <a:pPr>
              <a:lnSpc>
                <a:spcPct val="120000"/>
              </a:lnSpc>
            </a:pPr>
            <a:r>
              <a:rPr lang="en-US" sz="2400" dirty="0">
                <a:solidFill>
                  <a:srgbClr val="000000"/>
                </a:solidFill>
              </a:rPr>
              <a:t>Method for tracing the development of an idea for any field of research </a:t>
            </a:r>
          </a:p>
          <a:p>
            <a:pPr>
              <a:lnSpc>
                <a:spcPct val="120000"/>
              </a:lnSpc>
            </a:pPr>
            <a:r>
              <a:rPr lang="en-US" sz="2400" dirty="0">
                <a:solidFill>
                  <a:srgbClr val="000000"/>
                </a:solidFill>
              </a:rPr>
              <a:t>First-of-its-kind to map higher education accountability globally</a:t>
            </a:r>
          </a:p>
          <a:p>
            <a:pPr>
              <a:lnSpc>
                <a:spcPct val="120000"/>
              </a:lnSpc>
            </a:pPr>
            <a:r>
              <a:rPr lang="en-US" sz="2400" dirty="0">
                <a:solidFill>
                  <a:srgbClr val="000000"/>
                </a:solidFill>
              </a:rPr>
              <a:t>Strategize future scholarly/sector impact based on historical patterns</a:t>
            </a:r>
          </a:p>
          <a:p>
            <a:pPr>
              <a:lnSpc>
                <a:spcPct val="120000"/>
              </a:lnSpc>
            </a:pPr>
            <a:r>
              <a:rPr lang="en-US" sz="2400" dirty="0">
                <a:solidFill>
                  <a:srgbClr val="000000"/>
                </a:solidFill>
              </a:rPr>
              <a:t>Highlights blind spots. (e.g. U.S. did not have a comparative, Politics of Acct vein)</a:t>
            </a:r>
          </a:p>
        </p:txBody>
      </p:sp>
      <p:sp>
        <p:nvSpPr>
          <p:cNvPr id="33" name="Date Placeholder 3">
            <a:extLst>
              <a:ext uri="{FF2B5EF4-FFF2-40B4-BE49-F238E27FC236}">
                <a16:creationId xmlns:a16="http://schemas.microsoft.com/office/drawing/2014/main" id="{41FB2799-2A30-B222-2030-E75AB65DB03B}"/>
              </a:ext>
            </a:extLst>
          </p:cNvPr>
          <p:cNvSpPr>
            <a:spLocks noGrp="1"/>
          </p:cNvSpPr>
          <p:nvPr>
            <p:ph type="dt" sz="half" idx="10"/>
          </p:nvPr>
        </p:nvSpPr>
        <p:spPr>
          <a:xfrm>
            <a:off x="9416315" y="6248400"/>
            <a:ext cx="1912085" cy="357505"/>
          </a:xfrm>
        </p:spPr>
        <p:txBody>
          <a:bodyPr anchor="ctr">
            <a:normAutofit/>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534ADA19-854C-1253-5D2D-463A44F13D6D}"/>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34</a:t>
            </a:fld>
            <a:endParaRPr lang="en-US"/>
          </a:p>
        </p:txBody>
      </p:sp>
      <p:sp>
        <p:nvSpPr>
          <p:cNvPr id="3" name="Title 1">
            <a:extLst>
              <a:ext uri="{FF2B5EF4-FFF2-40B4-BE49-F238E27FC236}">
                <a16:creationId xmlns:a16="http://schemas.microsoft.com/office/drawing/2014/main" id="{5E9C0640-10EA-A0DF-506F-A4A1530D221D}"/>
              </a:ext>
            </a:extLst>
          </p:cNvPr>
          <p:cNvSpPr txBox="1">
            <a:spLocks/>
          </p:cNvSpPr>
          <p:nvPr/>
        </p:nvSpPr>
        <p:spPr>
          <a:xfrm>
            <a:off x="569563" y="10236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Implications for research on HE accountability</a:t>
            </a:r>
          </a:p>
        </p:txBody>
      </p:sp>
    </p:spTree>
    <p:extLst>
      <p:ext uri="{BB962C8B-B14F-4D97-AF65-F5344CB8AC3E}">
        <p14:creationId xmlns:p14="http://schemas.microsoft.com/office/powerpoint/2010/main" val="325705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E9FB-A260-1406-6570-AE066535F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73730-7AA5-7568-2A47-5DD99DC5AD78}"/>
              </a:ext>
            </a:extLst>
          </p:cNvPr>
          <p:cNvSpPr>
            <a:spLocks noGrp="1"/>
          </p:cNvSpPr>
          <p:nvPr>
            <p:ph type="title"/>
          </p:nvPr>
        </p:nvSpPr>
        <p:spPr>
          <a:xfrm>
            <a:off x="810228" y="204486"/>
            <a:ext cx="10518172" cy="906684"/>
          </a:xfrm>
        </p:spPr>
        <p:txBody>
          <a:bodyPr anchor="b">
            <a:normAutofit/>
          </a:bodyPr>
          <a:lstStyle/>
          <a:p>
            <a:r>
              <a:rPr lang="en-US" sz="3200" dirty="0">
                <a:solidFill>
                  <a:srgbClr val="00215A"/>
                </a:solidFill>
                <a:latin typeface="Cambria" panose="02040503050406030204" pitchFamily="18" charset="0"/>
                <a:ea typeface="Cambria" panose="02040503050406030204" pitchFamily="18" charset="0"/>
              </a:rPr>
              <a:t>Discussion &amp; Q/A</a:t>
            </a:r>
          </a:p>
        </p:txBody>
      </p:sp>
      <p:sp>
        <p:nvSpPr>
          <p:cNvPr id="38" name="Content Placeholder 2">
            <a:extLst>
              <a:ext uri="{FF2B5EF4-FFF2-40B4-BE49-F238E27FC236}">
                <a16:creationId xmlns:a16="http://schemas.microsoft.com/office/drawing/2014/main" id="{79C895AB-7398-90AD-C8E8-7EEAEF9B8DAC}"/>
              </a:ext>
            </a:extLst>
          </p:cNvPr>
          <p:cNvSpPr>
            <a:spLocks noGrp="1"/>
          </p:cNvSpPr>
          <p:nvPr>
            <p:ph sz="half" idx="1"/>
          </p:nvPr>
        </p:nvSpPr>
        <p:spPr>
          <a:xfrm>
            <a:off x="810227" y="1287201"/>
            <a:ext cx="10437875" cy="4141326"/>
          </a:xfrm>
        </p:spPr>
        <p:txBody>
          <a:bodyPr>
            <a:normAutofit lnSpcReduction="10000"/>
          </a:bodyPr>
          <a:lstStyle/>
          <a:p>
            <a:pPr marL="0" indent="0" algn="ctr">
              <a:buNone/>
            </a:pPr>
            <a:r>
              <a:rPr lang="en-US" dirty="0">
                <a:solidFill>
                  <a:srgbClr val="000000"/>
                </a:solidFill>
                <a:latin typeface="Calibri"/>
                <a:ea typeface="Calibri"/>
                <a:cs typeface="Calibri"/>
              </a:rPr>
              <a:t>Please reach out to any of us with additional questions or to connect on social media</a:t>
            </a:r>
          </a:p>
          <a:p>
            <a:pPr algn="ctr"/>
            <a:endParaRPr lang="en-US" dirty="0">
              <a:ea typeface="Calibri"/>
            </a:endParaRPr>
          </a:p>
          <a:p>
            <a:pPr marL="285750" indent="-285750">
              <a:buFont typeface="Arial"/>
              <a:buChar char="•"/>
            </a:pPr>
            <a:r>
              <a:rPr lang="en-US" dirty="0">
                <a:solidFill>
                  <a:srgbClr val="0070B9"/>
                </a:solidFill>
                <a:latin typeface="Calibri"/>
                <a:ea typeface="Calibri"/>
                <a:cs typeface="Calibri"/>
              </a:rPr>
              <a:t>Joshua Brown</a:t>
            </a:r>
            <a:endParaRPr lang="en-US" dirty="0">
              <a:latin typeface="Calibri"/>
              <a:ea typeface="Calibri"/>
              <a:cs typeface="Calibri"/>
            </a:endParaRPr>
          </a:p>
          <a:p>
            <a:pPr lvl="1">
              <a:buFont typeface="Arial"/>
              <a:buChar char="•"/>
            </a:pPr>
            <a:r>
              <a:rPr lang="en-US" dirty="0">
                <a:ea typeface="Calibri"/>
              </a:rPr>
              <a:t>Email: </a:t>
            </a:r>
            <a:r>
              <a:rPr lang="en-US" dirty="0">
                <a:ea typeface="Calibri"/>
                <a:hlinkClick r:id="rId2"/>
              </a:rPr>
              <a:t>Joshua.brown@jhu.edu</a:t>
            </a:r>
            <a:endParaRPr lang="en-US" dirty="0">
              <a:ea typeface="Calibri"/>
            </a:endParaRPr>
          </a:p>
          <a:p>
            <a:pPr marL="457200" lvl="1"/>
            <a:endParaRPr lang="en-US" dirty="0">
              <a:solidFill>
                <a:srgbClr val="000000"/>
              </a:solidFill>
              <a:ea typeface="Calibri"/>
            </a:endParaRPr>
          </a:p>
          <a:p>
            <a:pPr marL="285750" indent="-285750">
              <a:buFont typeface="Arial"/>
              <a:buChar char="•"/>
            </a:pPr>
            <a:r>
              <a:rPr lang="en-US" dirty="0" err="1">
                <a:solidFill>
                  <a:srgbClr val="0070B9"/>
                </a:solidFill>
                <a:latin typeface="Calibri"/>
                <a:ea typeface="Calibri"/>
                <a:cs typeface="Calibri"/>
              </a:rPr>
              <a:t>anthony</a:t>
            </a:r>
            <a:r>
              <a:rPr lang="en-US" dirty="0">
                <a:solidFill>
                  <a:srgbClr val="0070B9"/>
                </a:solidFill>
                <a:latin typeface="Calibri"/>
                <a:ea typeface="Calibri"/>
                <a:cs typeface="Calibri"/>
              </a:rPr>
              <a:t> </a:t>
            </a:r>
            <a:r>
              <a:rPr lang="en-US" dirty="0" err="1">
                <a:solidFill>
                  <a:srgbClr val="0070B9"/>
                </a:solidFill>
                <a:latin typeface="Calibri"/>
                <a:ea typeface="Calibri"/>
                <a:cs typeface="Calibri"/>
              </a:rPr>
              <a:t>lising</a:t>
            </a:r>
            <a:r>
              <a:rPr lang="en-US" dirty="0">
                <a:solidFill>
                  <a:srgbClr val="0070B9"/>
                </a:solidFill>
                <a:latin typeface="Calibri"/>
                <a:ea typeface="Calibri"/>
                <a:cs typeface="Calibri"/>
              </a:rPr>
              <a:t> </a:t>
            </a:r>
            <a:r>
              <a:rPr lang="en-US" dirty="0" err="1">
                <a:solidFill>
                  <a:srgbClr val="0070B9"/>
                </a:solidFill>
                <a:latin typeface="Calibri"/>
                <a:ea typeface="Calibri"/>
                <a:cs typeface="Calibri"/>
              </a:rPr>
              <a:t>antonio</a:t>
            </a:r>
            <a:endParaRPr lang="en-US" dirty="0">
              <a:latin typeface="Calibri"/>
              <a:ea typeface="Calibri"/>
              <a:cs typeface="Calibri"/>
            </a:endParaRPr>
          </a:p>
          <a:p>
            <a:pPr lvl="1">
              <a:buFont typeface="Arial"/>
              <a:buChar char="•"/>
            </a:pPr>
            <a:r>
              <a:rPr lang="en-US" dirty="0">
                <a:ea typeface="Calibri"/>
              </a:rPr>
              <a:t>Email: </a:t>
            </a:r>
            <a:r>
              <a:rPr lang="en-US" dirty="0">
                <a:ea typeface="Calibri"/>
                <a:hlinkClick r:id="rId3"/>
              </a:rPr>
              <a:t>aantonio@stanford.edu</a:t>
            </a:r>
            <a:r>
              <a:rPr lang="en-US" dirty="0">
                <a:ea typeface="Calibri"/>
              </a:rPr>
              <a:t> </a:t>
            </a:r>
          </a:p>
          <a:p>
            <a:pPr marL="457200" lvl="1"/>
            <a:endParaRPr lang="en-US" dirty="0">
              <a:ea typeface="Calibri"/>
            </a:endParaRPr>
          </a:p>
          <a:p>
            <a:pPr marL="285750" indent="-285750">
              <a:buFont typeface="Arial"/>
              <a:buChar char="•"/>
            </a:pPr>
            <a:r>
              <a:rPr lang="en-US" dirty="0">
                <a:solidFill>
                  <a:srgbClr val="0070B9"/>
                </a:solidFill>
                <a:latin typeface="Calibri"/>
                <a:ea typeface="Calibri"/>
                <a:cs typeface="Calibri"/>
              </a:rPr>
              <a:t>Thomas </a:t>
            </a:r>
            <a:r>
              <a:rPr lang="en-US" dirty="0" err="1">
                <a:solidFill>
                  <a:srgbClr val="0070B9"/>
                </a:solidFill>
                <a:latin typeface="Calibri"/>
                <a:ea typeface="Calibri"/>
                <a:cs typeface="Calibri"/>
              </a:rPr>
              <a:t>Cowhitt</a:t>
            </a:r>
            <a:endParaRPr lang="en-US" dirty="0">
              <a:latin typeface="Calibri"/>
              <a:ea typeface="Calibri"/>
              <a:cs typeface="Calibri"/>
            </a:endParaRPr>
          </a:p>
          <a:p>
            <a:pPr lvl="1">
              <a:buFont typeface="Arial"/>
              <a:buChar char="•"/>
            </a:pPr>
            <a:r>
              <a:rPr lang="en-US" dirty="0">
                <a:ea typeface="Calibri"/>
              </a:rPr>
              <a:t>Email: </a:t>
            </a:r>
            <a:r>
              <a:rPr lang="en-US" dirty="0">
                <a:ea typeface="Calibri"/>
                <a:hlinkClick r:id="rId4"/>
              </a:rPr>
              <a:t>Thomas.cowhitt@glasgow.ac.uk</a:t>
            </a:r>
            <a:r>
              <a:rPr lang="en-US" dirty="0">
                <a:ea typeface="Calibri"/>
              </a:rPr>
              <a:t> </a:t>
            </a:r>
          </a:p>
          <a:p>
            <a:pPr marL="457200" lvl="1"/>
            <a:endParaRPr lang="en-US" dirty="0">
              <a:ea typeface="Calibri"/>
            </a:endParaRPr>
          </a:p>
          <a:p>
            <a:pPr marL="285750" indent="-285750">
              <a:buFont typeface="Arial"/>
              <a:buChar char="•"/>
            </a:pPr>
            <a:r>
              <a:rPr lang="en-US" dirty="0" err="1">
                <a:solidFill>
                  <a:srgbClr val="0070B9"/>
                </a:solidFill>
                <a:latin typeface="Calibri"/>
                <a:ea typeface="Calibri"/>
                <a:cs typeface="Calibri"/>
              </a:rPr>
              <a:t>Shinui</a:t>
            </a:r>
            <a:r>
              <a:rPr lang="en-US" dirty="0">
                <a:solidFill>
                  <a:srgbClr val="0070B9"/>
                </a:solidFill>
                <a:latin typeface="Calibri"/>
                <a:ea typeface="Calibri"/>
                <a:cs typeface="Calibri"/>
              </a:rPr>
              <a:t> Kim</a:t>
            </a:r>
            <a:endParaRPr lang="en-US" dirty="0">
              <a:latin typeface="Calibri"/>
              <a:ea typeface="Calibri"/>
              <a:cs typeface="Calibri"/>
            </a:endParaRPr>
          </a:p>
          <a:p>
            <a:pPr lvl="1">
              <a:buFont typeface="Arial"/>
              <a:buChar char="•"/>
            </a:pPr>
            <a:r>
              <a:rPr lang="en-US" dirty="0">
                <a:ea typeface="Calibri"/>
              </a:rPr>
              <a:t>Email: </a:t>
            </a:r>
            <a:r>
              <a:rPr lang="en-US" dirty="0">
                <a:ea typeface="Calibri"/>
                <a:hlinkClick r:id="rId5"/>
              </a:rPr>
              <a:t>skim555@jh.edu</a:t>
            </a:r>
            <a:r>
              <a:rPr lang="en-US" dirty="0">
                <a:ea typeface="Calibri"/>
              </a:rPr>
              <a:t> </a:t>
            </a:r>
            <a:r>
              <a:rPr lang="en-US" dirty="0"/>
              <a:t> </a:t>
            </a:r>
          </a:p>
        </p:txBody>
      </p:sp>
      <p:sp>
        <p:nvSpPr>
          <p:cNvPr id="33" name="Date Placeholder 3">
            <a:extLst>
              <a:ext uri="{FF2B5EF4-FFF2-40B4-BE49-F238E27FC236}">
                <a16:creationId xmlns:a16="http://schemas.microsoft.com/office/drawing/2014/main" id="{BDFD0F78-0F7D-7CAA-09C5-8246123DEC75}"/>
              </a:ext>
            </a:extLst>
          </p:cNvPr>
          <p:cNvSpPr>
            <a:spLocks noGrp="1"/>
          </p:cNvSpPr>
          <p:nvPr>
            <p:ph type="dt" sz="half" idx="10"/>
          </p:nvPr>
        </p:nvSpPr>
        <p:spPr>
          <a:xfrm>
            <a:off x="9416315" y="6248400"/>
            <a:ext cx="1912085" cy="357505"/>
          </a:xfrm>
        </p:spPr>
        <p:txBody>
          <a:bodyPr anchor="ctr">
            <a:normAutofit/>
          </a:bodyPr>
          <a:lstStyle/>
          <a:p>
            <a:pPr>
              <a:spcAft>
                <a:spcPts val="600"/>
              </a:spcAft>
            </a:pPr>
            <a:fld id="{A334FBF4-62D7-BF4B-9691-0C7D28A55B8E}" type="datetime4">
              <a:rPr lang="en-US" smtClean="0"/>
              <a:pPr>
                <a:spcAft>
                  <a:spcPts val="600"/>
                </a:spcAft>
              </a:pPr>
              <a:t>September 9, 2025</a:t>
            </a:fld>
            <a:endParaRPr lang="en-US"/>
          </a:p>
        </p:txBody>
      </p:sp>
      <p:sp>
        <p:nvSpPr>
          <p:cNvPr id="5" name="Slide Number Placeholder 4">
            <a:extLst>
              <a:ext uri="{FF2B5EF4-FFF2-40B4-BE49-F238E27FC236}">
                <a16:creationId xmlns:a16="http://schemas.microsoft.com/office/drawing/2014/main" id="{B342126D-092E-CA18-858B-7B168CBBD2E0}"/>
              </a:ext>
            </a:extLst>
          </p:cNvPr>
          <p:cNvSpPr>
            <a:spLocks noGrp="1"/>
          </p:cNvSpPr>
          <p:nvPr>
            <p:ph type="sldNum" sz="quarter" idx="12"/>
          </p:nvPr>
        </p:nvSpPr>
        <p:spPr>
          <a:xfrm>
            <a:off x="11518900" y="6248401"/>
            <a:ext cx="482600" cy="289904"/>
          </a:xfrm>
        </p:spPr>
        <p:txBody>
          <a:bodyPr anchor="ctr">
            <a:normAutofit/>
          </a:bodyPr>
          <a:lstStyle/>
          <a:p>
            <a:pPr>
              <a:spcAft>
                <a:spcPts val="600"/>
              </a:spcAft>
            </a:pPr>
            <a:fld id="{D0DD910F-CB18-0442-838C-D854C7564373}" type="slidenum">
              <a:rPr lang="en-US" smtClean="0"/>
              <a:pPr>
                <a:spcAft>
                  <a:spcPts val="600"/>
                </a:spcAft>
              </a:pPr>
              <a:t>35</a:t>
            </a:fld>
            <a:endParaRPr lang="en-US"/>
          </a:p>
        </p:txBody>
      </p:sp>
    </p:spTree>
    <p:extLst>
      <p:ext uri="{BB962C8B-B14F-4D97-AF65-F5344CB8AC3E}">
        <p14:creationId xmlns:p14="http://schemas.microsoft.com/office/powerpoint/2010/main" val="142518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0CB4-FE59-BA28-0B1C-333A0DA4F49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7A2390-F639-0EEC-0F10-5457949AA5F0}"/>
              </a:ext>
            </a:extLst>
          </p:cNvPr>
          <p:cNvSpPr>
            <a:spLocks noGrp="1"/>
          </p:cNvSpPr>
          <p:nvPr>
            <p:ph type="sldNum" sz="quarter" idx="12"/>
          </p:nvPr>
        </p:nvSpPr>
        <p:spPr/>
        <p:txBody>
          <a:bodyPr/>
          <a:lstStyle/>
          <a:p>
            <a:fld id="{D0DD910F-CB18-0442-838C-D854C7564373}" type="slidenum">
              <a:rPr lang="en-US" smtClean="0"/>
              <a:t>4</a:t>
            </a:fld>
            <a:endParaRPr lang="en-US"/>
          </a:p>
        </p:txBody>
      </p:sp>
      <p:sp>
        <p:nvSpPr>
          <p:cNvPr id="3" name="Content Placeholder 2">
            <a:extLst>
              <a:ext uri="{FF2B5EF4-FFF2-40B4-BE49-F238E27FC236}">
                <a16:creationId xmlns:a16="http://schemas.microsoft.com/office/drawing/2014/main" id="{07C149EF-2B6E-33D5-0CAF-8C9F796C34CD}"/>
              </a:ext>
            </a:extLst>
          </p:cNvPr>
          <p:cNvSpPr>
            <a:spLocks noGrp="1"/>
          </p:cNvSpPr>
          <p:nvPr>
            <p:ph idx="1"/>
          </p:nvPr>
        </p:nvSpPr>
        <p:spPr>
          <a:xfrm>
            <a:off x="335734" y="1361012"/>
            <a:ext cx="6193412" cy="4135976"/>
          </a:xfrm>
        </p:spPr>
        <p:txBody>
          <a:bodyPr>
            <a:normAutofit fontScale="92500" lnSpcReduction="10000"/>
          </a:bodyPr>
          <a:lstStyle/>
          <a:p>
            <a:pPr>
              <a:buFont typeface="Calibri" panose="020F0502020204030204" pitchFamily="34" charset="0"/>
              <a:buChar char="-"/>
            </a:pPr>
            <a:r>
              <a:rPr lang="en-US" sz="2400" dirty="0">
                <a:solidFill>
                  <a:srgbClr val="000000"/>
                </a:solidFill>
              </a:rPr>
              <a:t>Institutional logics approach </a:t>
            </a:r>
            <a:r>
              <a:rPr lang="en-US" sz="2400" dirty="0">
                <a:solidFill>
                  <a:srgbClr val="000000"/>
                </a:solidFill>
                <a:sym typeface="Wingdings" pitchFamily="2" charset="2"/>
              </a:rPr>
              <a:t> </a:t>
            </a:r>
            <a:endParaRPr lang="en-US" sz="2400" dirty="0">
              <a:solidFill>
                <a:srgbClr val="000000"/>
              </a:solidFill>
            </a:endParaRPr>
          </a:p>
          <a:p>
            <a:pPr>
              <a:buFont typeface="Calibri" panose="020F0502020204030204" pitchFamily="34" charset="0"/>
              <a:buChar char="-"/>
            </a:pPr>
            <a:r>
              <a:rPr lang="en-US" sz="2400" dirty="0">
                <a:solidFill>
                  <a:srgbClr val="000000"/>
                </a:solidFill>
              </a:rPr>
              <a:t>Identifies “institutional” knowledge communities</a:t>
            </a:r>
          </a:p>
          <a:p>
            <a:pPr>
              <a:buFont typeface="Calibri" panose="020F0502020204030204" pitchFamily="34" charset="0"/>
              <a:buChar char="-"/>
            </a:pPr>
            <a:r>
              <a:rPr lang="en-US" sz="2400" dirty="0">
                <a:solidFill>
                  <a:srgbClr val="000000"/>
                </a:solidFill>
              </a:rPr>
              <a:t>Seven Silos</a:t>
            </a:r>
          </a:p>
          <a:p>
            <a:pPr lvl="1">
              <a:buFont typeface="Times New Roman" panose="02020603050405020304" pitchFamily="18" charset="0"/>
              <a:buChar char="·"/>
            </a:pPr>
            <a:r>
              <a:rPr lang="en-US" sz="2400" dirty="0">
                <a:solidFill>
                  <a:srgbClr val="000000"/>
                </a:solidFill>
              </a:rPr>
              <a:t>Assessment, Accreditation, Institutional Research, Institutional Effectiveness, Educational Evaluation, Educational Measurement, and Higher Education Public Policy</a:t>
            </a:r>
          </a:p>
          <a:p>
            <a:pPr marL="0" indent="0">
              <a:buNone/>
            </a:pPr>
            <a:endParaRPr lang="en-US" sz="2400" dirty="0"/>
          </a:p>
          <a:p>
            <a:pPr marL="0" indent="0">
              <a:buNone/>
            </a:pPr>
            <a:endParaRPr lang="en-US" sz="1300" b="1" dirty="0"/>
          </a:p>
          <a:p>
            <a:pPr marL="0" indent="0">
              <a:buNone/>
            </a:pPr>
            <a:endParaRPr lang="en-US" sz="1300" b="1" dirty="0"/>
          </a:p>
          <a:p>
            <a:pPr marL="0" indent="0">
              <a:buNone/>
            </a:pPr>
            <a:r>
              <a:rPr lang="en-US" sz="1300" b="1" dirty="0"/>
              <a:t>Brown, J. T.</a:t>
            </a:r>
            <a:r>
              <a:rPr lang="en-US" sz="1300" dirty="0"/>
              <a:t> (2017). The Seven Silos of Accountability in Higher Education: Systematizing Multiple Logics and Fields. </a:t>
            </a:r>
            <a:r>
              <a:rPr lang="en-US" sz="1300" i="1" dirty="0"/>
              <a:t>Research &amp; Practice in Assessment 11</a:t>
            </a:r>
            <a:r>
              <a:rPr lang="en-US" sz="1300" dirty="0"/>
              <a:t>(1), 41-58</a:t>
            </a:r>
          </a:p>
        </p:txBody>
      </p:sp>
      <p:pic>
        <p:nvPicPr>
          <p:cNvPr id="6" name="Picture 5" descr="A diagram of a diagram&#10;&#10;AI-generated content may be incorrect.">
            <a:extLst>
              <a:ext uri="{FF2B5EF4-FFF2-40B4-BE49-F238E27FC236}">
                <a16:creationId xmlns:a16="http://schemas.microsoft.com/office/drawing/2014/main" id="{08C84266-E3BA-FF99-B736-6098A1BC2008}"/>
              </a:ext>
            </a:extLst>
          </p:cNvPr>
          <p:cNvPicPr>
            <a:picLocks noChangeAspect="1"/>
          </p:cNvPicPr>
          <p:nvPr/>
        </p:nvPicPr>
        <p:blipFill>
          <a:blip r:embed="rId3"/>
          <a:stretch>
            <a:fillRect/>
          </a:stretch>
        </p:blipFill>
        <p:spPr>
          <a:xfrm>
            <a:off x="6597181" y="0"/>
            <a:ext cx="5594820" cy="5681991"/>
          </a:xfrm>
          <a:prstGeom prst="rect">
            <a:avLst/>
          </a:prstGeom>
        </p:spPr>
      </p:pic>
      <p:sp>
        <p:nvSpPr>
          <p:cNvPr id="4" name="Title 1">
            <a:extLst>
              <a:ext uri="{FF2B5EF4-FFF2-40B4-BE49-F238E27FC236}">
                <a16:creationId xmlns:a16="http://schemas.microsoft.com/office/drawing/2014/main" id="{7DCE8295-01AB-BC55-BEA7-2E951AF8052D}"/>
              </a:ext>
            </a:extLst>
          </p:cNvPr>
          <p:cNvSpPr txBox="1">
            <a:spLocks/>
          </p:cNvSpPr>
          <p:nvPr/>
        </p:nvSpPr>
        <p:spPr>
          <a:xfrm>
            <a:off x="335734" y="269325"/>
            <a:ext cx="10518172" cy="906684"/>
          </a:xfrm>
          <a:prstGeom prst="rect">
            <a:avLst/>
          </a:prstGeom>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Calibri"/>
              </a:rPr>
              <a:t>Another Rendering: Seven Silos</a:t>
            </a:r>
          </a:p>
        </p:txBody>
      </p:sp>
    </p:spTree>
    <p:extLst>
      <p:ext uri="{BB962C8B-B14F-4D97-AF65-F5344CB8AC3E}">
        <p14:creationId xmlns:p14="http://schemas.microsoft.com/office/powerpoint/2010/main" val="136564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7FCA-922D-4EAB-3629-48A7AFCE94E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EBCFF-8899-BF56-D187-EA921559A8BF}"/>
              </a:ext>
            </a:extLst>
          </p:cNvPr>
          <p:cNvSpPr>
            <a:spLocks noGrp="1"/>
          </p:cNvSpPr>
          <p:nvPr>
            <p:ph type="sldNum" sz="quarter" idx="12"/>
          </p:nvPr>
        </p:nvSpPr>
        <p:spPr/>
        <p:txBody>
          <a:bodyPr/>
          <a:lstStyle/>
          <a:p>
            <a:fld id="{D0DD910F-CB18-0442-838C-D854C7564373}" type="slidenum">
              <a:rPr lang="en-US" smtClean="0"/>
              <a:t>5</a:t>
            </a:fld>
            <a:endParaRPr lang="en-US"/>
          </a:p>
        </p:txBody>
      </p:sp>
      <p:pic>
        <p:nvPicPr>
          <p:cNvPr id="6" name="Picture 5" descr="A diagram of a diagram&#10;&#10;AI-generated content may be incorrect.">
            <a:extLst>
              <a:ext uri="{FF2B5EF4-FFF2-40B4-BE49-F238E27FC236}">
                <a16:creationId xmlns:a16="http://schemas.microsoft.com/office/drawing/2014/main" id="{C6C1872E-5C5E-8A05-E78C-83DCA5D0438C}"/>
              </a:ext>
            </a:extLst>
          </p:cNvPr>
          <p:cNvPicPr>
            <a:picLocks noChangeAspect="1"/>
          </p:cNvPicPr>
          <p:nvPr/>
        </p:nvPicPr>
        <p:blipFill>
          <a:blip r:embed="rId3"/>
          <a:stretch>
            <a:fillRect/>
          </a:stretch>
        </p:blipFill>
        <p:spPr>
          <a:xfrm>
            <a:off x="6597181" y="0"/>
            <a:ext cx="5594820" cy="5681991"/>
          </a:xfrm>
          <a:prstGeom prst="rect">
            <a:avLst/>
          </a:prstGeom>
        </p:spPr>
      </p:pic>
      <p:sp>
        <p:nvSpPr>
          <p:cNvPr id="4" name="Title 1">
            <a:extLst>
              <a:ext uri="{FF2B5EF4-FFF2-40B4-BE49-F238E27FC236}">
                <a16:creationId xmlns:a16="http://schemas.microsoft.com/office/drawing/2014/main" id="{1FA49A00-6509-5715-C816-5660C4BD6F9E}"/>
              </a:ext>
            </a:extLst>
          </p:cNvPr>
          <p:cNvSpPr txBox="1">
            <a:spLocks/>
          </p:cNvSpPr>
          <p:nvPr/>
        </p:nvSpPr>
        <p:spPr>
          <a:xfrm>
            <a:off x="335734" y="269325"/>
            <a:ext cx="10518172" cy="906684"/>
          </a:xfrm>
          <a:prstGeom prst="rect">
            <a:avLst/>
          </a:prstGeom>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Calibri"/>
              </a:rPr>
              <a:t>Another Rendering: Seven Silos</a:t>
            </a:r>
          </a:p>
        </p:txBody>
      </p:sp>
      <p:sp>
        <p:nvSpPr>
          <p:cNvPr id="8" name="직사각형 7">
            <a:extLst>
              <a:ext uri="{FF2B5EF4-FFF2-40B4-BE49-F238E27FC236}">
                <a16:creationId xmlns:a16="http://schemas.microsoft.com/office/drawing/2014/main" id="{6D50BDD8-8C16-E15D-250A-7509827FF60F}"/>
              </a:ext>
            </a:extLst>
          </p:cNvPr>
          <p:cNvSpPr/>
          <p:nvPr/>
        </p:nvSpPr>
        <p:spPr>
          <a:xfrm>
            <a:off x="411872" y="1445334"/>
            <a:ext cx="1266203" cy="421398"/>
          </a:xfrm>
          <a:prstGeom prst="rect">
            <a:avLst/>
          </a:prstGeom>
          <a:solidFill>
            <a:schemeClr val="accent5">
              <a:lumMod val="7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libri" panose="020F0502020204030204" pitchFamily="34" charset="0"/>
                <a:ea typeface="Calibri" panose="020F0502020204030204" pitchFamily="34" charset="0"/>
                <a:cs typeface="Calibri" panose="020F0502020204030204" pitchFamily="34" charset="0"/>
              </a:rPr>
              <a:t>Pluses</a:t>
            </a:r>
            <a:endParaRPr lang="ko-KR" altLang="en-US" sz="2000" dirty="0">
              <a:latin typeface="Calibri" panose="020F0502020204030204" pitchFamily="34" charset="0"/>
              <a:cs typeface="Calibri" panose="020F0502020204030204" pitchFamily="34" charset="0"/>
            </a:endParaRPr>
          </a:p>
        </p:txBody>
      </p:sp>
      <p:sp>
        <p:nvSpPr>
          <p:cNvPr id="9" name="직사각형 8">
            <a:extLst>
              <a:ext uri="{FF2B5EF4-FFF2-40B4-BE49-F238E27FC236}">
                <a16:creationId xmlns:a16="http://schemas.microsoft.com/office/drawing/2014/main" id="{0A374CBE-62C9-59EF-9E4E-44D5700664EC}"/>
              </a:ext>
            </a:extLst>
          </p:cNvPr>
          <p:cNvSpPr/>
          <p:nvPr/>
        </p:nvSpPr>
        <p:spPr>
          <a:xfrm>
            <a:off x="411872" y="1445335"/>
            <a:ext cx="5594820" cy="1910814"/>
          </a:xfrm>
          <a:prstGeom prst="rect">
            <a:avLst/>
          </a:prstGeom>
          <a:noFill/>
          <a:ln>
            <a:solidFill>
              <a:srgbClr val="5580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ED39948C-1782-6032-6DE1-2A90D9BE267A}"/>
              </a:ext>
            </a:extLst>
          </p:cNvPr>
          <p:cNvSpPr txBox="1"/>
          <p:nvPr/>
        </p:nvSpPr>
        <p:spPr>
          <a:xfrm>
            <a:off x="0" y="1866732"/>
            <a:ext cx="6096000" cy="1406091"/>
          </a:xfrm>
          <a:prstGeom prst="rect">
            <a:avLst/>
          </a:prstGeom>
          <a:noFill/>
        </p:spPr>
        <p:txBody>
          <a:bodyPr wrap="square">
            <a:spAutoFit/>
          </a:bodyPr>
          <a:lstStyle/>
          <a:p>
            <a:pPr marL="742950" lvl="1" indent="-285750">
              <a:lnSpc>
                <a:spcPct val="114000"/>
              </a:lnSpc>
              <a:spcBef>
                <a:spcPts val="600"/>
              </a:spcBef>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Identifies the role of government and policy actors in the development of knowledge </a:t>
            </a:r>
          </a:p>
          <a:p>
            <a:pPr marL="742950" lvl="1" indent="-285750">
              <a:lnSpc>
                <a:spcPct val="114000"/>
              </a:lnSpc>
              <a:spcBef>
                <a:spcPts val="600"/>
              </a:spcBef>
              <a:buClr>
                <a:srgbClr val="5C92B5"/>
              </a:buClr>
              <a:buFont typeface="helvetica" panose="020B0604020202020204" pitchFamily="34" charset="0"/>
              <a:buChar char="►"/>
            </a:pPr>
            <a:r>
              <a:rPr lang="en-US" altLang="ko-KR" sz="1800" dirty="0">
                <a:solidFill>
                  <a:srgbClr val="000000"/>
                </a:solidFill>
                <a:latin typeface="helvetica"/>
                <a:ea typeface="Calibri"/>
                <a:cs typeface="helvetica"/>
              </a:rPr>
              <a:t>Highlights the contingency of meaning on community and conversation</a:t>
            </a:r>
          </a:p>
        </p:txBody>
      </p:sp>
      <p:sp>
        <p:nvSpPr>
          <p:cNvPr id="12" name="직사각형 11">
            <a:extLst>
              <a:ext uri="{FF2B5EF4-FFF2-40B4-BE49-F238E27FC236}">
                <a16:creationId xmlns:a16="http://schemas.microsoft.com/office/drawing/2014/main" id="{80EDB302-1FD2-22F3-0C8E-592FC619BF0E}"/>
              </a:ext>
            </a:extLst>
          </p:cNvPr>
          <p:cNvSpPr/>
          <p:nvPr/>
        </p:nvSpPr>
        <p:spPr>
          <a:xfrm>
            <a:off x="418458" y="3527504"/>
            <a:ext cx="1711793" cy="42139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Calibri" panose="020F0502020204030204" pitchFamily="34" charset="0"/>
                <a:ea typeface="Calibri" panose="020F0502020204030204" pitchFamily="34" charset="0"/>
                <a:cs typeface="Calibri" panose="020F0502020204030204" pitchFamily="34" charset="0"/>
              </a:rPr>
              <a:t>Obscurities</a:t>
            </a:r>
            <a:endParaRPr lang="ko-KR" altLang="en-US" sz="2000" dirty="0">
              <a:latin typeface="Calibri" panose="020F0502020204030204" pitchFamily="34" charset="0"/>
              <a:cs typeface="Calibri" panose="020F0502020204030204" pitchFamily="34" charset="0"/>
            </a:endParaRPr>
          </a:p>
        </p:txBody>
      </p:sp>
      <p:sp>
        <p:nvSpPr>
          <p:cNvPr id="13" name="직사각형 12">
            <a:extLst>
              <a:ext uri="{FF2B5EF4-FFF2-40B4-BE49-F238E27FC236}">
                <a16:creationId xmlns:a16="http://schemas.microsoft.com/office/drawing/2014/main" id="{8E2CAC1E-7314-6E9F-A347-4CB41DB5FB9B}"/>
              </a:ext>
            </a:extLst>
          </p:cNvPr>
          <p:cNvSpPr/>
          <p:nvPr/>
        </p:nvSpPr>
        <p:spPr>
          <a:xfrm>
            <a:off x="418458" y="3527505"/>
            <a:ext cx="5594820" cy="1677541"/>
          </a:xfrm>
          <a:prstGeom prst="rect">
            <a:avLst/>
          </a:prstGeom>
          <a:noFill/>
          <a:ln>
            <a:solidFill>
              <a:srgbClr val="9F35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45CB6E08-7CF7-22D6-FBB7-770558EB3C90}"/>
              </a:ext>
            </a:extLst>
          </p:cNvPr>
          <p:cNvSpPr txBox="1"/>
          <p:nvPr/>
        </p:nvSpPr>
        <p:spPr>
          <a:xfrm>
            <a:off x="6586" y="3948902"/>
            <a:ext cx="6096000" cy="1167243"/>
          </a:xfrm>
          <a:prstGeom prst="rect">
            <a:avLst/>
          </a:prstGeom>
          <a:noFill/>
        </p:spPr>
        <p:txBody>
          <a:bodyPr wrap="square">
            <a:spAutoFit/>
          </a:bodyPr>
          <a:lstStyle/>
          <a:p>
            <a:pPr marL="742950" lvl="1" indent="-285750">
              <a:lnSpc>
                <a:spcPct val="114000"/>
              </a:lnSpc>
              <a:spcBef>
                <a:spcPts val="600"/>
              </a:spcBef>
              <a:buClr>
                <a:srgbClr val="9F351E"/>
              </a:buClr>
              <a:buFont typeface="helvetica" panose="020B0604020202020204" pitchFamily="34" charset="0"/>
              <a:buChar char="►"/>
            </a:pPr>
            <a:r>
              <a:rPr lang="en-US" altLang="ko-KR" sz="1800" dirty="0">
                <a:solidFill>
                  <a:srgbClr val="000000"/>
                </a:solidFill>
                <a:latin typeface="helvetica"/>
                <a:ea typeface="Calibri"/>
                <a:cs typeface="helvetica"/>
              </a:rPr>
              <a:t>Geographically limited</a:t>
            </a:r>
          </a:p>
          <a:p>
            <a:pPr marL="742950" lvl="1" indent="-285750">
              <a:lnSpc>
                <a:spcPct val="114000"/>
              </a:lnSpc>
              <a:spcBef>
                <a:spcPts val="600"/>
              </a:spcBef>
              <a:buClr>
                <a:srgbClr val="9F351E"/>
              </a:buClr>
              <a:buFont typeface="helvetica" panose="020B0604020202020204" pitchFamily="34" charset="0"/>
              <a:buChar char="►"/>
            </a:pPr>
            <a:r>
              <a:rPr lang="en-US" altLang="ko-KR" sz="1800" dirty="0">
                <a:solidFill>
                  <a:srgbClr val="000000"/>
                </a:solidFill>
                <a:latin typeface="helvetica"/>
                <a:ea typeface="Calibri"/>
                <a:cs typeface="helvetica"/>
              </a:rPr>
              <a:t>Remains a temporally static approach</a:t>
            </a:r>
          </a:p>
          <a:p>
            <a:pPr marL="742950" lvl="1" indent="-285750">
              <a:lnSpc>
                <a:spcPct val="114000"/>
              </a:lnSpc>
              <a:spcBef>
                <a:spcPts val="600"/>
              </a:spcBef>
              <a:buClr>
                <a:srgbClr val="9F351E"/>
              </a:buClr>
              <a:buFont typeface="helvetica" panose="020B0604020202020204" pitchFamily="34" charset="0"/>
              <a:buChar char="►"/>
            </a:pPr>
            <a:r>
              <a:rPr lang="en-US" altLang="ko-KR" sz="1800" dirty="0">
                <a:solidFill>
                  <a:srgbClr val="000000"/>
                </a:solidFill>
                <a:latin typeface="helvetica"/>
                <a:ea typeface="Calibri"/>
                <a:cs typeface="helvetica"/>
              </a:rPr>
              <a:t>Culturally biased interpretation</a:t>
            </a:r>
          </a:p>
        </p:txBody>
      </p:sp>
      <p:sp>
        <p:nvSpPr>
          <p:cNvPr id="16" name="TextBox 15">
            <a:extLst>
              <a:ext uri="{FF2B5EF4-FFF2-40B4-BE49-F238E27FC236}">
                <a16:creationId xmlns:a16="http://schemas.microsoft.com/office/drawing/2014/main" id="{3E74F98B-9D84-CB68-0AB6-B76A3F91B3A1}"/>
              </a:ext>
            </a:extLst>
          </p:cNvPr>
          <p:cNvSpPr txBox="1"/>
          <p:nvPr/>
        </p:nvSpPr>
        <p:spPr>
          <a:xfrm>
            <a:off x="335734" y="5247233"/>
            <a:ext cx="6094324" cy="461665"/>
          </a:xfrm>
          <a:prstGeom prst="rect">
            <a:avLst/>
          </a:prstGeom>
          <a:noFill/>
        </p:spPr>
        <p:txBody>
          <a:bodyPr wrap="square">
            <a:spAutoFit/>
          </a:bodyPr>
          <a:lstStyle/>
          <a:p>
            <a:pPr marL="0" indent="0">
              <a:buNone/>
            </a:pPr>
            <a:r>
              <a:rPr lang="en-US" altLang="ko-KR" sz="1200" b="1" dirty="0">
                <a:solidFill>
                  <a:srgbClr val="000000"/>
                </a:solidFill>
              </a:rPr>
              <a:t>Brown, J. T.</a:t>
            </a:r>
            <a:r>
              <a:rPr lang="en-US" altLang="ko-KR" sz="1200" dirty="0">
                <a:solidFill>
                  <a:srgbClr val="000000"/>
                </a:solidFill>
              </a:rPr>
              <a:t> (2017). The Seven Silos of Accountability in Higher Education: Systematizing Multiple Logics and Fields. </a:t>
            </a:r>
            <a:r>
              <a:rPr lang="en-US" altLang="ko-KR" sz="1200" i="1" dirty="0">
                <a:solidFill>
                  <a:srgbClr val="000000"/>
                </a:solidFill>
              </a:rPr>
              <a:t>Research &amp; Practice in Assessment 11</a:t>
            </a:r>
            <a:r>
              <a:rPr lang="en-US" altLang="ko-KR" sz="1200" dirty="0">
                <a:solidFill>
                  <a:srgbClr val="000000"/>
                </a:solidFill>
              </a:rPr>
              <a:t>(1), 41-58.</a:t>
            </a:r>
          </a:p>
        </p:txBody>
      </p:sp>
    </p:spTree>
    <p:extLst>
      <p:ext uri="{BB962C8B-B14F-4D97-AF65-F5344CB8AC3E}">
        <p14:creationId xmlns:p14="http://schemas.microsoft.com/office/powerpoint/2010/main" val="107130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94B446-BF29-AC04-349D-65D54BEB9DAC}"/>
              </a:ext>
            </a:extLst>
          </p:cNvPr>
          <p:cNvSpPr>
            <a:spLocks noGrp="1"/>
          </p:cNvSpPr>
          <p:nvPr>
            <p:ph type="sldNum" sz="quarter" idx="12"/>
          </p:nvPr>
        </p:nvSpPr>
        <p:spPr/>
        <p:txBody>
          <a:bodyPr/>
          <a:lstStyle/>
          <a:p>
            <a:fld id="{D0DD910F-CB18-0442-838C-D854C7564373}" type="slidenum">
              <a:rPr lang="en-US" smtClean="0"/>
              <a:t>6</a:t>
            </a:fld>
            <a:endParaRPr lang="en-US"/>
          </a:p>
        </p:txBody>
      </p:sp>
      <p:sp>
        <p:nvSpPr>
          <p:cNvPr id="8" name="Title 1">
            <a:extLst>
              <a:ext uri="{FF2B5EF4-FFF2-40B4-BE49-F238E27FC236}">
                <a16:creationId xmlns:a16="http://schemas.microsoft.com/office/drawing/2014/main" id="{3EC8572A-A927-564E-6EDF-A34FF5B95ABB}"/>
              </a:ext>
            </a:extLst>
          </p:cNvPr>
          <p:cNvSpPr>
            <a:spLocks noGrp="1"/>
          </p:cNvSpPr>
          <p:nvPr>
            <p:ph type="ctrTitle"/>
          </p:nvPr>
        </p:nvSpPr>
        <p:spPr>
          <a:xfrm>
            <a:off x="838200" y="167641"/>
            <a:ext cx="10515600" cy="1546859"/>
          </a:xfrm>
        </p:spPr>
        <p:txBody>
          <a:bodyPr>
            <a:normAutofit/>
          </a:bodyPr>
          <a:lstStyle/>
          <a:p>
            <a:r>
              <a:rPr lang="en-US" dirty="0">
                <a:solidFill>
                  <a:schemeClr val="bg1"/>
                </a:solidFill>
                <a:latin typeface="Cambria" panose="02040503050406030204" pitchFamily="18" charset="0"/>
                <a:ea typeface="Cambria" panose="02040503050406030204" pitchFamily="18" charset="0"/>
              </a:rPr>
              <a:t>Mixed Methods Social Network Analysis: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A Global, Longitudinal View of Knowledge</a:t>
            </a:r>
          </a:p>
        </p:txBody>
      </p:sp>
    </p:spTree>
    <p:extLst>
      <p:ext uri="{BB962C8B-B14F-4D97-AF65-F5344CB8AC3E}">
        <p14:creationId xmlns:p14="http://schemas.microsoft.com/office/powerpoint/2010/main" val="152036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C44A-1CAC-1CE4-7371-72D3E7CC50D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6F49D-22A5-6E96-F4E0-E5661839E074}"/>
              </a:ext>
            </a:extLst>
          </p:cNvPr>
          <p:cNvSpPr>
            <a:spLocks noGrp="1"/>
          </p:cNvSpPr>
          <p:nvPr>
            <p:ph type="sldNum" sz="quarter" idx="12"/>
          </p:nvPr>
        </p:nvSpPr>
        <p:spPr/>
        <p:txBody>
          <a:bodyPr/>
          <a:lstStyle/>
          <a:p>
            <a:fld id="{D0DD910F-CB18-0442-838C-D854C7564373}" type="slidenum">
              <a:rPr lang="en-US" smtClean="0"/>
              <a:t>7</a:t>
            </a:fld>
            <a:endParaRPr lang="en-US"/>
          </a:p>
        </p:txBody>
      </p:sp>
      <p:sp>
        <p:nvSpPr>
          <p:cNvPr id="3" name="Content Placeholder 2">
            <a:extLst>
              <a:ext uri="{FF2B5EF4-FFF2-40B4-BE49-F238E27FC236}">
                <a16:creationId xmlns:a16="http://schemas.microsoft.com/office/drawing/2014/main" id="{E0F5D9CF-870B-6C11-C473-1BCAF06EDE78}"/>
              </a:ext>
            </a:extLst>
          </p:cNvPr>
          <p:cNvSpPr>
            <a:spLocks noGrp="1"/>
          </p:cNvSpPr>
          <p:nvPr>
            <p:ph idx="1"/>
          </p:nvPr>
        </p:nvSpPr>
        <p:spPr>
          <a:xfrm>
            <a:off x="486378" y="2180620"/>
            <a:ext cx="5313344" cy="2970500"/>
          </a:xfrm>
        </p:spPr>
        <p:txBody>
          <a:bodyPr vert="horz" lIns="91440" tIns="45720" rIns="91440" bIns="45720" rtlCol="0" anchor="t">
            <a:normAutofit/>
          </a:bodyPr>
          <a:lstStyle/>
          <a:p>
            <a:pPr>
              <a:buNone/>
            </a:pPr>
            <a:r>
              <a:rPr lang="en-US" sz="2800" dirty="0">
                <a:solidFill>
                  <a:srgbClr val="000000"/>
                </a:solidFill>
                <a:latin typeface="Calibri"/>
                <a:ea typeface="Calibri"/>
                <a:cs typeface="Calibri"/>
              </a:rPr>
              <a:t>   012U triads indicate “conversation” or moving from isolate to “community”</a:t>
            </a:r>
            <a:endParaRPr lang="en-US" dirty="0">
              <a:solidFill>
                <a:srgbClr val="000000"/>
              </a:solidFill>
            </a:endParaRPr>
          </a:p>
          <a:p>
            <a:pPr marL="0" indent="0">
              <a:buNone/>
            </a:pPr>
            <a:endParaRPr lang="en-US" sz="2800" dirty="0">
              <a:ea typeface="Calibri"/>
            </a:endParaRPr>
          </a:p>
          <a:p>
            <a:endParaRPr lang="en-US" sz="2400" dirty="0"/>
          </a:p>
        </p:txBody>
      </p:sp>
      <p:pic>
        <p:nvPicPr>
          <p:cNvPr id="4" name="Picture 3" descr="A diagram of a triangle&#10;&#10;AI-generated content may be incorrect.">
            <a:extLst>
              <a:ext uri="{FF2B5EF4-FFF2-40B4-BE49-F238E27FC236}">
                <a16:creationId xmlns:a16="http://schemas.microsoft.com/office/drawing/2014/main" id="{B2F16A08-3582-08A9-51EF-977C81C70DDD}"/>
              </a:ext>
            </a:extLst>
          </p:cNvPr>
          <p:cNvPicPr>
            <a:picLocks noChangeAspect="1"/>
          </p:cNvPicPr>
          <p:nvPr/>
        </p:nvPicPr>
        <p:blipFill>
          <a:blip r:embed="rId2"/>
          <a:stretch>
            <a:fillRect/>
          </a:stretch>
        </p:blipFill>
        <p:spPr>
          <a:xfrm>
            <a:off x="5657850" y="1454980"/>
            <a:ext cx="5857875" cy="2785989"/>
          </a:xfrm>
          <a:prstGeom prst="rect">
            <a:avLst/>
          </a:prstGeom>
        </p:spPr>
      </p:pic>
      <p:sp>
        <p:nvSpPr>
          <p:cNvPr id="8" name="Content Placeholder 2">
            <a:extLst>
              <a:ext uri="{FF2B5EF4-FFF2-40B4-BE49-F238E27FC236}">
                <a16:creationId xmlns:a16="http://schemas.microsoft.com/office/drawing/2014/main" id="{4CCD253F-4964-FBFE-297C-BFAFE0E3A25D}"/>
              </a:ext>
            </a:extLst>
          </p:cNvPr>
          <p:cNvSpPr txBox="1">
            <a:spLocks/>
          </p:cNvSpPr>
          <p:nvPr/>
        </p:nvSpPr>
        <p:spPr>
          <a:xfrm>
            <a:off x="7792053" y="1123345"/>
            <a:ext cx="2817794" cy="40827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1A1A1A"/>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1A1A1A"/>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1A1A1A"/>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1A1A1A"/>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800" dirty="0">
                <a:latin typeface="Calibri"/>
                <a:ea typeface="Calibri"/>
                <a:cs typeface="Calibri"/>
              </a:rPr>
              <a:t>Articles</a:t>
            </a:r>
            <a:endParaRPr lang="en-US" sz="2800" dirty="0">
              <a:ea typeface="Calibri"/>
            </a:endParaRPr>
          </a:p>
          <a:p>
            <a:pPr marL="0" indent="0">
              <a:buFont typeface="Arial" panose="020B0604020202020204" pitchFamily="34" charset="0"/>
              <a:buNone/>
            </a:pPr>
            <a:endParaRPr lang="en-US" sz="2800" dirty="0">
              <a:ea typeface="Calibri"/>
            </a:endParaRPr>
          </a:p>
          <a:p>
            <a:endParaRPr lang="en-US" sz="2400" dirty="0"/>
          </a:p>
        </p:txBody>
      </p:sp>
      <p:sp>
        <p:nvSpPr>
          <p:cNvPr id="9" name="Content Placeholder 2">
            <a:extLst>
              <a:ext uri="{FF2B5EF4-FFF2-40B4-BE49-F238E27FC236}">
                <a16:creationId xmlns:a16="http://schemas.microsoft.com/office/drawing/2014/main" id="{582E5702-97E8-2242-B7EB-6E032B47DD02}"/>
              </a:ext>
            </a:extLst>
          </p:cNvPr>
          <p:cNvSpPr txBox="1">
            <a:spLocks/>
          </p:cNvSpPr>
          <p:nvPr/>
        </p:nvSpPr>
        <p:spPr>
          <a:xfrm>
            <a:off x="7963503" y="4352319"/>
            <a:ext cx="2817794" cy="40827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1A1A1A"/>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1A1A1A"/>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1A1A1A"/>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1A1A1A"/>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2800" dirty="0">
                <a:solidFill>
                  <a:srgbClr val="7030A0"/>
                </a:solidFill>
                <a:latin typeface="Calibri"/>
                <a:ea typeface="Calibri"/>
                <a:cs typeface="Calibri"/>
              </a:rPr>
              <a:t>References</a:t>
            </a:r>
            <a:endParaRPr lang="en-US" sz="2800" dirty="0">
              <a:solidFill>
                <a:srgbClr val="7030A0"/>
              </a:solidFill>
              <a:ea typeface="Calibri"/>
            </a:endParaRPr>
          </a:p>
          <a:p>
            <a:pPr marL="0" indent="0">
              <a:buFont typeface="Arial" panose="020B0604020202020204" pitchFamily="34" charset="0"/>
              <a:buNone/>
            </a:pPr>
            <a:endParaRPr lang="en-US" sz="2800" dirty="0">
              <a:ea typeface="Calibri"/>
            </a:endParaRPr>
          </a:p>
          <a:p>
            <a:endParaRPr lang="en-US" sz="2400" dirty="0"/>
          </a:p>
        </p:txBody>
      </p:sp>
      <p:sp>
        <p:nvSpPr>
          <p:cNvPr id="6" name="Title 1">
            <a:extLst>
              <a:ext uri="{FF2B5EF4-FFF2-40B4-BE49-F238E27FC236}">
                <a16:creationId xmlns:a16="http://schemas.microsoft.com/office/drawing/2014/main" id="{13C22D13-1B02-6902-2AA2-3B5C0DBE92BA}"/>
              </a:ext>
            </a:extLst>
          </p:cNvPr>
          <p:cNvSpPr txBox="1">
            <a:spLocks/>
          </p:cNvSpPr>
          <p:nvPr/>
        </p:nvSpPr>
        <p:spPr>
          <a:xfrm>
            <a:off x="836914" y="10531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Co-citation Network</a:t>
            </a:r>
          </a:p>
        </p:txBody>
      </p:sp>
    </p:spTree>
    <p:extLst>
      <p:ext uri="{BB962C8B-B14F-4D97-AF65-F5344CB8AC3E}">
        <p14:creationId xmlns:p14="http://schemas.microsoft.com/office/powerpoint/2010/main" val="213116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3F67-B2FB-2CE8-1CA2-3614308443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B58473-A9EE-8C81-20B6-CB4BF4699053}"/>
              </a:ext>
            </a:extLst>
          </p:cNvPr>
          <p:cNvSpPr>
            <a:spLocks noGrp="1"/>
          </p:cNvSpPr>
          <p:nvPr>
            <p:ph type="sldNum" sz="quarter" idx="12"/>
          </p:nvPr>
        </p:nvSpPr>
        <p:spPr/>
        <p:txBody>
          <a:bodyPr/>
          <a:lstStyle/>
          <a:p>
            <a:fld id="{D0DD910F-CB18-0442-838C-D854C7564373}" type="slidenum">
              <a:rPr lang="en-US" smtClean="0"/>
              <a:t>8</a:t>
            </a:fld>
            <a:endParaRPr lang="en-US"/>
          </a:p>
        </p:txBody>
      </p:sp>
      <p:sp>
        <p:nvSpPr>
          <p:cNvPr id="8" name="Title 1">
            <a:extLst>
              <a:ext uri="{FF2B5EF4-FFF2-40B4-BE49-F238E27FC236}">
                <a16:creationId xmlns:a16="http://schemas.microsoft.com/office/drawing/2014/main" id="{EB9A3E1F-2C6E-77E2-A9F6-C84CEFDA11D1}"/>
              </a:ext>
            </a:extLst>
          </p:cNvPr>
          <p:cNvSpPr>
            <a:spLocks noGrp="1"/>
          </p:cNvSpPr>
          <p:nvPr>
            <p:ph type="ctrTitle"/>
          </p:nvPr>
        </p:nvSpPr>
        <p:spPr>
          <a:xfrm>
            <a:off x="838200" y="167641"/>
            <a:ext cx="10515600" cy="1546859"/>
          </a:xfrm>
        </p:spPr>
        <p:txBody>
          <a:bodyPr>
            <a:normAutofit/>
          </a:bodyPr>
          <a:lstStyle/>
          <a:p>
            <a:r>
              <a:rPr lang="en-US" dirty="0">
                <a:solidFill>
                  <a:schemeClr val="bg1"/>
                </a:solidFill>
                <a:latin typeface="Cambria" panose="02040503050406030204" pitchFamily="18" charset="0"/>
                <a:ea typeface="Cambria" panose="02040503050406030204" pitchFamily="18" charset="0"/>
              </a:rPr>
              <a:t>Mixed Methods Social Network Analysis: </a:t>
            </a:r>
            <a:br>
              <a:rPr lang="en-US" dirty="0">
                <a:solidFill>
                  <a:schemeClr val="bg1"/>
                </a:solidFill>
                <a:latin typeface="Cambria" panose="02040503050406030204" pitchFamily="18" charset="0"/>
                <a:ea typeface="Cambria" panose="02040503050406030204" pitchFamily="18" charset="0"/>
              </a:rPr>
            </a:br>
            <a:r>
              <a:rPr lang="en-US" dirty="0">
                <a:solidFill>
                  <a:schemeClr val="bg1"/>
                </a:solidFill>
                <a:latin typeface="Cambria" panose="02040503050406030204" pitchFamily="18" charset="0"/>
                <a:ea typeface="Cambria" panose="02040503050406030204" pitchFamily="18" charset="0"/>
              </a:rPr>
              <a:t>A Global, Longitudinal View of Knowledge</a:t>
            </a:r>
          </a:p>
        </p:txBody>
      </p:sp>
      <p:sp>
        <p:nvSpPr>
          <p:cNvPr id="2" name="직사각형 1">
            <a:extLst>
              <a:ext uri="{FF2B5EF4-FFF2-40B4-BE49-F238E27FC236}">
                <a16:creationId xmlns:a16="http://schemas.microsoft.com/office/drawing/2014/main" id="{793AE8C8-2C0F-3B36-B6D2-30AA6A4351AF}"/>
              </a:ext>
            </a:extLst>
          </p:cNvPr>
          <p:cNvSpPr/>
          <p:nvPr/>
        </p:nvSpPr>
        <p:spPr>
          <a:xfrm>
            <a:off x="1426864" y="2918953"/>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Domains of Knowledge</a:t>
            </a:r>
            <a:endParaRPr lang="ko-KR" altLang="en-US" sz="2400" b="1" dirty="0">
              <a:solidFill>
                <a:schemeClr val="bg1"/>
              </a:solidFill>
            </a:endParaRPr>
          </a:p>
        </p:txBody>
      </p:sp>
      <p:sp>
        <p:nvSpPr>
          <p:cNvPr id="4" name="직사각형 3">
            <a:extLst>
              <a:ext uri="{FF2B5EF4-FFF2-40B4-BE49-F238E27FC236}">
                <a16:creationId xmlns:a16="http://schemas.microsoft.com/office/drawing/2014/main" id="{74697CDB-8F89-2CF9-6B74-3BB58588D21B}"/>
              </a:ext>
            </a:extLst>
          </p:cNvPr>
          <p:cNvSpPr/>
          <p:nvPr/>
        </p:nvSpPr>
        <p:spPr>
          <a:xfrm>
            <a:off x="1426865" y="3895574"/>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Static Ideas</a:t>
            </a:r>
            <a:endParaRPr lang="ko-KR" altLang="en-US" sz="2400" b="1" dirty="0">
              <a:solidFill>
                <a:schemeClr val="bg1"/>
              </a:solidFill>
            </a:endParaRPr>
          </a:p>
        </p:txBody>
      </p:sp>
      <p:sp>
        <p:nvSpPr>
          <p:cNvPr id="6" name="직사각형 5">
            <a:extLst>
              <a:ext uri="{FF2B5EF4-FFF2-40B4-BE49-F238E27FC236}">
                <a16:creationId xmlns:a16="http://schemas.microsoft.com/office/drawing/2014/main" id="{39EBB0A7-2DE2-1251-296D-1755B4EE081C}"/>
              </a:ext>
            </a:extLst>
          </p:cNvPr>
          <p:cNvSpPr/>
          <p:nvPr/>
        </p:nvSpPr>
        <p:spPr>
          <a:xfrm>
            <a:off x="1426865" y="4872195"/>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Autonomous Actors</a:t>
            </a:r>
            <a:endParaRPr lang="ko-KR" altLang="en-US" sz="2400" b="1" dirty="0">
              <a:solidFill>
                <a:schemeClr val="bg1"/>
              </a:solidFill>
            </a:endParaRPr>
          </a:p>
        </p:txBody>
      </p:sp>
      <p:sp>
        <p:nvSpPr>
          <p:cNvPr id="7" name="화살표: 오른쪽 6">
            <a:extLst>
              <a:ext uri="{FF2B5EF4-FFF2-40B4-BE49-F238E27FC236}">
                <a16:creationId xmlns:a16="http://schemas.microsoft.com/office/drawing/2014/main" id="{E0F6C74F-D3D8-523E-7726-606C925F2603}"/>
              </a:ext>
            </a:extLst>
          </p:cNvPr>
          <p:cNvSpPr/>
          <p:nvPr/>
        </p:nvSpPr>
        <p:spPr>
          <a:xfrm>
            <a:off x="5729235" y="3856636"/>
            <a:ext cx="733530" cy="620486"/>
          </a:xfrm>
          <a:prstGeom prst="rightArrow">
            <a:avLst/>
          </a:prstGeom>
          <a:solidFill>
            <a:srgbClr val="002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a:extLst>
              <a:ext uri="{FF2B5EF4-FFF2-40B4-BE49-F238E27FC236}">
                <a16:creationId xmlns:a16="http://schemas.microsoft.com/office/drawing/2014/main" id="{57D16030-3F2F-26FD-A134-C49D97D65086}"/>
              </a:ext>
            </a:extLst>
          </p:cNvPr>
          <p:cNvSpPr/>
          <p:nvPr/>
        </p:nvSpPr>
        <p:spPr>
          <a:xfrm>
            <a:off x="7288403" y="2918953"/>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Knowledge Communities</a:t>
            </a:r>
            <a:endParaRPr lang="ko-KR" altLang="en-US" sz="2400" b="1" dirty="0">
              <a:solidFill>
                <a:schemeClr val="bg1"/>
              </a:solidFill>
            </a:endParaRPr>
          </a:p>
        </p:txBody>
      </p:sp>
      <p:sp>
        <p:nvSpPr>
          <p:cNvPr id="11" name="직사각형 10">
            <a:extLst>
              <a:ext uri="{FF2B5EF4-FFF2-40B4-BE49-F238E27FC236}">
                <a16:creationId xmlns:a16="http://schemas.microsoft.com/office/drawing/2014/main" id="{1787DC57-43A1-5FC6-22D9-BBB35AC56B1F}"/>
              </a:ext>
            </a:extLst>
          </p:cNvPr>
          <p:cNvSpPr/>
          <p:nvPr/>
        </p:nvSpPr>
        <p:spPr>
          <a:xfrm>
            <a:off x="7288404" y="3895574"/>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Evolution of Ideas</a:t>
            </a:r>
            <a:endParaRPr lang="ko-KR" altLang="en-US" sz="2400" b="1" dirty="0">
              <a:solidFill>
                <a:schemeClr val="bg1"/>
              </a:solidFill>
            </a:endParaRPr>
          </a:p>
        </p:txBody>
      </p:sp>
      <p:sp>
        <p:nvSpPr>
          <p:cNvPr id="12" name="직사각형 11">
            <a:extLst>
              <a:ext uri="{FF2B5EF4-FFF2-40B4-BE49-F238E27FC236}">
                <a16:creationId xmlns:a16="http://schemas.microsoft.com/office/drawing/2014/main" id="{4B1E406D-1881-18A7-93FA-A348B1324977}"/>
              </a:ext>
            </a:extLst>
          </p:cNvPr>
          <p:cNvSpPr/>
          <p:nvPr/>
        </p:nvSpPr>
        <p:spPr>
          <a:xfrm>
            <a:off x="7288404" y="4872195"/>
            <a:ext cx="3476731" cy="542611"/>
          </a:xfrm>
          <a:prstGeom prst="rect">
            <a:avLst/>
          </a:prstGeom>
          <a:solidFill>
            <a:srgbClr val="4A7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Relational actors</a:t>
            </a:r>
            <a:endParaRPr lang="ko-KR" altLang="en-US" sz="2400" b="1" dirty="0">
              <a:solidFill>
                <a:schemeClr val="bg1"/>
              </a:solidFill>
            </a:endParaRPr>
          </a:p>
        </p:txBody>
      </p:sp>
    </p:spTree>
    <p:extLst>
      <p:ext uri="{BB962C8B-B14F-4D97-AF65-F5344CB8AC3E}">
        <p14:creationId xmlns:p14="http://schemas.microsoft.com/office/powerpoint/2010/main" val="36053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A6515-1474-545C-8BB1-E58311583F8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656173-55D4-58BB-075B-81B9E99827F3}"/>
              </a:ext>
            </a:extLst>
          </p:cNvPr>
          <p:cNvSpPr>
            <a:spLocks noGrp="1"/>
          </p:cNvSpPr>
          <p:nvPr>
            <p:ph type="sldNum" sz="quarter" idx="12"/>
          </p:nvPr>
        </p:nvSpPr>
        <p:spPr/>
        <p:txBody>
          <a:bodyPr/>
          <a:lstStyle/>
          <a:p>
            <a:fld id="{D0DD910F-CB18-0442-838C-D854C7564373}" type="slidenum">
              <a:rPr lang="en-US" smtClean="0"/>
              <a:t>9</a:t>
            </a:fld>
            <a:endParaRPr lang="en-US"/>
          </a:p>
        </p:txBody>
      </p:sp>
      <p:sp>
        <p:nvSpPr>
          <p:cNvPr id="3" name="Content Placeholder 2">
            <a:extLst>
              <a:ext uri="{FF2B5EF4-FFF2-40B4-BE49-F238E27FC236}">
                <a16:creationId xmlns:a16="http://schemas.microsoft.com/office/drawing/2014/main" id="{64B191FE-96A8-CE4A-F6FF-17E7E8B76EFE}"/>
              </a:ext>
            </a:extLst>
          </p:cNvPr>
          <p:cNvSpPr>
            <a:spLocks noGrp="1"/>
          </p:cNvSpPr>
          <p:nvPr>
            <p:ph idx="1"/>
          </p:nvPr>
        </p:nvSpPr>
        <p:spPr>
          <a:xfrm>
            <a:off x="486378" y="1361470"/>
            <a:ext cx="11032522" cy="3964910"/>
          </a:xfrm>
        </p:spPr>
        <p:txBody>
          <a:bodyPr>
            <a:normAutofit fontScale="92500"/>
          </a:bodyPr>
          <a:lstStyle/>
          <a:p>
            <a:r>
              <a:rPr lang="en-US" sz="3200" dirty="0"/>
              <a:t>Scholarly article co-citation networks </a:t>
            </a:r>
            <a:r>
              <a:rPr lang="en-US" sz="3200" dirty="0">
                <a:sym typeface="Wingdings" pitchFamily="2" charset="2"/>
              </a:rPr>
              <a:t> </a:t>
            </a:r>
            <a:endParaRPr lang="en-US" sz="3200" dirty="0"/>
          </a:p>
          <a:p>
            <a:pPr lvl="1"/>
            <a:r>
              <a:rPr lang="en-US" sz="2800" dirty="0"/>
              <a:t>Authorial relations through references-in-common </a:t>
            </a:r>
          </a:p>
          <a:p>
            <a:r>
              <a:rPr lang="en-US" sz="3200" dirty="0"/>
              <a:t>Scholarly knowledge communities</a:t>
            </a:r>
          </a:p>
          <a:p>
            <a:pPr lvl="1"/>
            <a:r>
              <a:rPr lang="en-US" sz="2800" dirty="0"/>
              <a:t>Empirically derived communities relationally linked in a knowledge space </a:t>
            </a:r>
            <a:endParaRPr lang="en-US" sz="3200" dirty="0"/>
          </a:p>
          <a:p>
            <a:r>
              <a:rPr lang="en-US" sz="3200" dirty="0"/>
              <a:t>Contextual relations</a:t>
            </a:r>
          </a:p>
          <a:p>
            <a:pPr lvl="1"/>
            <a:r>
              <a:rPr lang="en-US" sz="3000" dirty="0"/>
              <a:t>Linked connections are observed in (con)text </a:t>
            </a:r>
          </a:p>
          <a:p>
            <a:r>
              <a:rPr lang="en-US" sz="3200" dirty="0"/>
              <a:t>Temporal development</a:t>
            </a:r>
          </a:p>
          <a:p>
            <a:pPr lvl="1"/>
            <a:r>
              <a:rPr lang="en-US" sz="3000" dirty="0"/>
              <a:t>Growth of knowledge communities are observed over time</a:t>
            </a:r>
          </a:p>
          <a:p>
            <a:pPr lvl="1"/>
            <a:endParaRPr lang="en-US" sz="3000" dirty="0"/>
          </a:p>
          <a:p>
            <a:endParaRPr lang="en-US" sz="2400" dirty="0"/>
          </a:p>
        </p:txBody>
      </p:sp>
      <p:sp>
        <p:nvSpPr>
          <p:cNvPr id="4" name="Title 1">
            <a:extLst>
              <a:ext uri="{FF2B5EF4-FFF2-40B4-BE49-F238E27FC236}">
                <a16:creationId xmlns:a16="http://schemas.microsoft.com/office/drawing/2014/main" id="{1A66FFC7-1276-BE56-2163-CACA3F94891D}"/>
              </a:ext>
            </a:extLst>
          </p:cNvPr>
          <p:cNvSpPr txBox="1">
            <a:spLocks/>
          </p:cNvSpPr>
          <p:nvPr/>
        </p:nvSpPr>
        <p:spPr>
          <a:xfrm>
            <a:off x="836914" y="105311"/>
            <a:ext cx="10518172" cy="906684"/>
          </a:xfrm>
          <a:prstGeom prst="rect">
            <a:avLst/>
          </a:prstGeom>
          <a:noFill/>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2400" b="0" i="0" kern="1200">
                <a:solidFill>
                  <a:schemeClr val="tx2"/>
                </a:solidFill>
                <a:latin typeface="Calibri" panose="020F0502020204030204" pitchFamily="34" charset="0"/>
                <a:ea typeface="+mj-ea"/>
                <a:cs typeface="Calibri" panose="020F0502020204030204" pitchFamily="34" charset="0"/>
              </a:defRPr>
            </a:lvl1pPr>
          </a:lstStyle>
          <a:p>
            <a:r>
              <a:rPr lang="en-US" sz="3200" dirty="0">
                <a:solidFill>
                  <a:srgbClr val="00215A"/>
                </a:solidFill>
                <a:latin typeface="Cambria" panose="02040503050406030204" pitchFamily="18" charset="0"/>
                <a:ea typeface="Cambria" panose="02040503050406030204" pitchFamily="18" charset="0"/>
                <a:cs typeface="helvetica"/>
              </a:rPr>
              <a:t>Mixed Methods Social Network Analysis (MMSNA)</a:t>
            </a:r>
          </a:p>
        </p:txBody>
      </p:sp>
    </p:spTree>
    <p:extLst>
      <p:ext uri="{BB962C8B-B14F-4D97-AF65-F5344CB8AC3E}">
        <p14:creationId xmlns:p14="http://schemas.microsoft.com/office/powerpoint/2010/main" val="655773918"/>
      </p:ext>
    </p:extLst>
  </p:cSld>
  <p:clrMapOvr>
    <a:masterClrMapping/>
  </p:clrMapOvr>
</p:sld>
</file>

<file path=ppt/theme/theme1.xml><?xml version="1.0" encoding="utf-8"?>
<a:theme xmlns:a="http://schemas.openxmlformats.org/drawingml/2006/main" name="Heritage Blue Theme">
  <a:themeElements>
    <a:clrScheme name="Heritage Blue">
      <a:dk1>
        <a:srgbClr val="1D366C"/>
      </a:dk1>
      <a:lt1>
        <a:srgbClr val="FFFFFF"/>
      </a:lt1>
      <a:dk2>
        <a:srgbClr val="0070B9"/>
      </a:dk2>
      <a:lt2>
        <a:srgbClr val="6CA9DB"/>
      </a:lt2>
      <a:accent1>
        <a:srgbClr val="D44728"/>
      </a:accent1>
      <a:accent2>
        <a:srgbClr val="78222D"/>
      </a:accent2>
      <a:accent3>
        <a:srgbClr val="A55996"/>
      </a:accent3>
      <a:accent4>
        <a:srgbClr val="009875"/>
      </a:accent4>
      <a:accent5>
        <a:srgbClr val="236FB7"/>
      </a:accent5>
      <a:accent6>
        <a:srgbClr val="F5C300"/>
      </a:accent6>
      <a:hlink>
        <a:srgbClr val="0563C1"/>
      </a:hlink>
      <a:folHlink>
        <a:srgbClr val="542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67697821-F3F9-4B44-BB01-13E7E56785D4}" vid="{5E3A260A-9CB2-D849-A797-5B57F018D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f600d-599a-4dde-a3af-da326b1fa210">
      <Terms xmlns="http://schemas.microsoft.com/office/infopath/2007/PartnerControls"/>
    </lcf76f155ced4ddcb4097134ff3c332f>
    <TaxCatchAll xmlns="0e99e0f5-ee24-4301-85ed-35629530c4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E13250BCE45B47956BE92C6CF526FF" ma:contentTypeVersion="16" ma:contentTypeDescription="Create a new document." ma:contentTypeScope="" ma:versionID="f785a8a9f34971bcf8d1cf48976b0c9d">
  <xsd:schema xmlns:xsd="http://www.w3.org/2001/XMLSchema" xmlns:xs="http://www.w3.org/2001/XMLSchema" xmlns:p="http://schemas.microsoft.com/office/2006/metadata/properties" xmlns:ns2="9dcf600d-599a-4dde-a3af-da326b1fa210" xmlns:ns3="0e99e0f5-ee24-4301-85ed-35629530c401" targetNamespace="http://schemas.microsoft.com/office/2006/metadata/properties" ma:root="true" ma:fieldsID="2b9eb983d5efd63be1ba69b82404490b" ns2:_="" ns3:_="">
    <xsd:import namespace="9dcf600d-599a-4dde-a3af-da326b1fa210"/>
    <xsd:import namespace="0e99e0f5-ee24-4301-85ed-35629530c4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f600d-599a-4dde-a3af-da326b1fa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99e0f5-ee24-4301-85ed-35629530c40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37d2ec-87d9-46f8-b8ae-aad4ca83664b}" ma:internalName="TaxCatchAll" ma:showField="CatchAllData" ma:web="0e99e0f5-ee24-4301-85ed-35629530c40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C0B4F-3A08-4902-B6C5-F63DDE87DF81}">
  <ds:schemaRefs>
    <ds:schemaRef ds:uri="0e99e0f5-ee24-4301-85ed-35629530c401"/>
    <ds:schemaRef ds:uri="9dcf600d-599a-4dde-a3af-da326b1fa21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396E7A-876C-48E8-BBB0-C63DE7352862}">
  <ds:schemaRefs>
    <ds:schemaRef ds:uri="http://schemas.microsoft.com/sharepoint/v3/contenttype/forms"/>
  </ds:schemaRefs>
</ds:datastoreItem>
</file>

<file path=customXml/itemProps3.xml><?xml version="1.0" encoding="utf-8"?>
<ds:datastoreItem xmlns:ds="http://schemas.openxmlformats.org/officeDocument/2006/customXml" ds:itemID="{BF3DE4E0-9E65-4993-87CA-79F587A55A8C}">
  <ds:schemaRefs>
    <ds:schemaRef ds:uri="0e99e0f5-ee24-4301-85ed-35629530c401"/>
    <ds:schemaRef ds:uri="9dcf600d-599a-4dde-a3af-da326b1fa2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Heritage Blue Theme</Template>
  <TotalTime>1260</TotalTime>
  <Words>2652</Words>
  <Application>Microsoft Office PowerPoint</Application>
  <PresentationFormat>와이드스크린</PresentationFormat>
  <Paragraphs>305</Paragraphs>
  <Slides>35</Slides>
  <Notes>12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35</vt:i4>
      </vt:variant>
    </vt:vector>
  </HeadingPairs>
  <TitlesOfParts>
    <vt:vector size="44" baseType="lpstr">
      <vt:lpstr>Gentona</vt:lpstr>
      <vt:lpstr>Gentona Book</vt:lpstr>
      <vt:lpstr>Arial</vt:lpstr>
      <vt:lpstr>Calibri</vt:lpstr>
      <vt:lpstr>Cambria</vt:lpstr>
      <vt:lpstr>helvetica</vt:lpstr>
      <vt:lpstr>Times New Roman</vt:lpstr>
      <vt:lpstr>Wingdings</vt:lpstr>
      <vt:lpstr>Heritage Blue Theme</vt:lpstr>
      <vt:lpstr>The Global Evolution of Higher Education Accountability : A Social Network Analysis of the Scholarly Literature</vt:lpstr>
      <vt:lpstr>Traditional Renderings of Accountability in Higher Education</vt:lpstr>
      <vt:lpstr>Traditional Renderings of Accountability in Higher Education</vt:lpstr>
      <vt:lpstr>PowerPoint 프레젠테이션</vt:lpstr>
      <vt:lpstr>PowerPoint 프레젠테이션</vt:lpstr>
      <vt:lpstr>Mixed Methods Social Network Analysis:  A Global, Longitudinal View of Knowledge</vt:lpstr>
      <vt:lpstr>PowerPoint 프레젠테이션</vt:lpstr>
      <vt:lpstr>Mixed Methods Social Network Analysis:  A Global, Longitudinal View of Knowledge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Accountability Knowledge Communities, pre-1992 to 2016</vt:lpstr>
      <vt:lpstr>Accountability Knowledge Communities, pre-1992 to 2016</vt:lpstr>
      <vt:lpstr>Accountability Knowledge Communities, pre-1992 to 2016</vt:lpstr>
      <vt:lpstr>Accountability Knowledge Communities, pre-1992 to 2016</vt:lpstr>
      <vt:lpstr>Deep Dive into Four Communities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Discussion &amp; Q/A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Jackson</dc:creator>
  <cp:lastModifiedBy>Shinui Kim</cp:lastModifiedBy>
  <cp:revision>644</cp:revision>
  <dcterms:created xsi:type="dcterms:W3CDTF">2022-01-17T17:18:40Z</dcterms:created>
  <dcterms:modified xsi:type="dcterms:W3CDTF">2025-09-09T11:23:57Z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0x0101007EE13250BCE45B47956BE92C6CF526FF</vt:lpwstr>
  </property>
  <property fmtid="{D5CDD505-2E9C-101B-9397-08002B2CF9AE}" pid="3" name="MediaServiceImageTags">
    <vt:lpwstr/>
  </property>
</Properties>
</file>