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936" r:id="rId2"/>
    <p:sldId id="938" r:id="rId3"/>
    <p:sldId id="890" r:id="rId4"/>
    <p:sldId id="971" r:id="rId5"/>
    <p:sldId id="960" r:id="rId6"/>
    <p:sldId id="962" r:id="rId7"/>
    <p:sldId id="927" r:id="rId8"/>
    <p:sldId id="942" r:id="rId9"/>
    <p:sldId id="943" r:id="rId10"/>
    <p:sldId id="970" r:id="rId11"/>
    <p:sldId id="928" r:id="rId12"/>
    <p:sldId id="929" r:id="rId13"/>
    <p:sldId id="935" r:id="rId14"/>
    <p:sldId id="958" r:id="rId15"/>
    <p:sldId id="947" r:id="rId16"/>
    <p:sldId id="978" r:id="rId17"/>
    <p:sldId id="968" r:id="rId18"/>
    <p:sldId id="967" r:id="rId19"/>
    <p:sldId id="966" r:id="rId20"/>
    <p:sldId id="944" r:id="rId21"/>
    <p:sldId id="975" r:id="rId22"/>
    <p:sldId id="977" r:id="rId23"/>
    <p:sldId id="934" r:id="rId24"/>
    <p:sldId id="976" r:id="rId25"/>
    <p:sldId id="89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70"/>
    <p:restoredTop sz="95833"/>
  </p:normalViewPr>
  <p:slideViewPr>
    <p:cSldViewPr snapToGrid="0" snapToObjects="1">
      <p:cViewPr varScale="1">
        <p:scale>
          <a:sx n="127" d="100"/>
          <a:sy n="127" d="100"/>
        </p:scale>
        <p:origin x="992" y="192"/>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3E763-C2F5-DE4B-AF7F-4CD761F9F272}" type="datetimeFigureOut">
              <a:rPr lang="en-US" smtClean="0"/>
              <a:t>9/16/25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EE619C-6684-114D-BFBE-A3E8DB95EB97}" type="slidenum">
              <a:rPr lang="en-US" smtClean="0"/>
              <a:t>‹#›</a:t>
            </a:fld>
            <a:endParaRPr lang="en-US" dirty="0"/>
          </a:p>
        </p:txBody>
      </p:sp>
    </p:spTree>
    <p:extLst>
      <p:ext uri="{BB962C8B-B14F-4D97-AF65-F5344CB8AC3E}">
        <p14:creationId xmlns:p14="http://schemas.microsoft.com/office/powerpoint/2010/main" val="370319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03E81-DDDA-7047-B1C8-4BFAF28EA4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CE8626-C05A-1344-90AA-FABB62933D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7ADDD5-332A-4E44-A94D-2E9474DD5824}"/>
              </a:ext>
            </a:extLst>
          </p:cNvPr>
          <p:cNvSpPr>
            <a:spLocks noGrp="1"/>
          </p:cNvSpPr>
          <p:nvPr>
            <p:ph type="dt" sz="half" idx="10"/>
          </p:nvPr>
        </p:nvSpPr>
        <p:spPr/>
        <p:txBody>
          <a:bodyPr/>
          <a:lstStyle/>
          <a:p>
            <a:fld id="{21C3C936-83C1-3043-94B9-BA00F1315435}" type="datetimeFigureOut">
              <a:rPr lang="en-US" smtClean="0"/>
              <a:t>9/16/25</a:t>
            </a:fld>
            <a:endParaRPr lang="en-US" dirty="0"/>
          </a:p>
        </p:txBody>
      </p:sp>
      <p:sp>
        <p:nvSpPr>
          <p:cNvPr id="5" name="Footer Placeholder 4">
            <a:extLst>
              <a:ext uri="{FF2B5EF4-FFF2-40B4-BE49-F238E27FC236}">
                <a16:creationId xmlns:a16="http://schemas.microsoft.com/office/drawing/2014/main" id="{677E7A79-FA53-4C41-99CA-F64915CE2A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AF97B9-5994-1C4A-80A7-2DB356EEC977}"/>
              </a:ext>
            </a:extLst>
          </p:cNvPr>
          <p:cNvSpPr>
            <a:spLocks noGrp="1"/>
          </p:cNvSpPr>
          <p:nvPr>
            <p:ph type="sldNum" sz="quarter" idx="12"/>
          </p:nvPr>
        </p:nvSpPr>
        <p:spPr/>
        <p:txBody>
          <a:bodyPr/>
          <a:lstStyle/>
          <a:p>
            <a:fld id="{5501D98D-DD18-E143-B6B1-81E58828D3E9}" type="slidenum">
              <a:rPr lang="en-US" smtClean="0"/>
              <a:t>‹#›</a:t>
            </a:fld>
            <a:endParaRPr lang="en-US" dirty="0"/>
          </a:p>
        </p:txBody>
      </p:sp>
    </p:spTree>
    <p:extLst>
      <p:ext uri="{BB962C8B-B14F-4D97-AF65-F5344CB8AC3E}">
        <p14:creationId xmlns:p14="http://schemas.microsoft.com/office/powerpoint/2010/main" val="58774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3586E-612E-9F4C-9309-7576E32843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BCBF3E-0B8D-FE43-A807-8139E341ED7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2867F-4680-2841-A225-74F3A8536A8E}"/>
              </a:ext>
            </a:extLst>
          </p:cNvPr>
          <p:cNvSpPr>
            <a:spLocks noGrp="1"/>
          </p:cNvSpPr>
          <p:nvPr>
            <p:ph type="dt" sz="half" idx="10"/>
          </p:nvPr>
        </p:nvSpPr>
        <p:spPr/>
        <p:txBody>
          <a:bodyPr/>
          <a:lstStyle/>
          <a:p>
            <a:fld id="{21C3C936-83C1-3043-94B9-BA00F1315435}" type="datetimeFigureOut">
              <a:rPr lang="en-US" smtClean="0"/>
              <a:t>9/16/25</a:t>
            </a:fld>
            <a:endParaRPr lang="en-US" dirty="0"/>
          </a:p>
        </p:txBody>
      </p:sp>
      <p:sp>
        <p:nvSpPr>
          <p:cNvPr id="5" name="Footer Placeholder 4">
            <a:extLst>
              <a:ext uri="{FF2B5EF4-FFF2-40B4-BE49-F238E27FC236}">
                <a16:creationId xmlns:a16="http://schemas.microsoft.com/office/drawing/2014/main" id="{8367C7C1-81B1-5D40-BB54-6284CDB592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0CCEE1-E9FC-B24E-A453-6BAED22948F8}"/>
              </a:ext>
            </a:extLst>
          </p:cNvPr>
          <p:cNvSpPr>
            <a:spLocks noGrp="1"/>
          </p:cNvSpPr>
          <p:nvPr>
            <p:ph type="sldNum" sz="quarter" idx="12"/>
          </p:nvPr>
        </p:nvSpPr>
        <p:spPr/>
        <p:txBody>
          <a:bodyPr/>
          <a:lstStyle/>
          <a:p>
            <a:fld id="{5501D98D-DD18-E143-B6B1-81E58828D3E9}" type="slidenum">
              <a:rPr lang="en-US" smtClean="0"/>
              <a:t>‹#›</a:t>
            </a:fld>
            <a:endParaRPr lang="en-US" dirty="0"/>
          </a:p>
        </p:txBody>
      </p:sp>
    </p:spTree>
    <p:extLst>
      <p:ext uri="{BB962C8B-B14F-4D97-AF65-F5344CB8AC3E}">
        <p14:creationId xmlns:p14="http://schemas.microsoft.com/office/powerpoint/2010/main" val="2875894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72AE1E-364F-3245-99E1-CA1DF400FF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19D859-5DF7-4D46-813A-F21810CD5A7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0BBB2-CCDA-0646-9AEB-1CD369EF191D}"/>
              </a:ext>
            </a:extLst>
          </p:cNvPr>
          <p:cNvSpPr>
            <a:spLocks noGrp="1"/>
          </p:cNvSpPr>
          <p:nvPr>
            <p:ph type="dt" sz="half" idx="10"/>
          </p:nvPr>
        </p:nvSpPr>
        <p:spPr/>
        <p:txBody>
          <a:bodyPr/>
          <a:lstStyle/>
          <a:p>
            <a:fld id="{21C3C936-83C1-3043-94B9-BA00F1315435}" type="datetimeFigureOut">
              <a:rPr lang="en-US" smtClean="0"/>
              <a:t>9/16/25</a:t>
            </a:fld>
            <a:endParaRPr lang="en-US" dirty="0"/>
          </a:p>
        </p:txBody>
      </p:sp>
      <p:sp>
        <p:nvSpPr>
          <p:cNvPr id="5" name="Footer Placeholder 4">
            <a:extLst>
              <a:ext uri="{FF2B5EF4-FFF2-40B4-BE49-F238E27FC236}">
                <a16:creationId xmlns:a16="http://schemas.microsoft.com/office/drawing/2014/main" id="{2451F134-0666-E84A-A7D8-A2AECA889C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3DEEBD-A47E-124E-BD4D-76A271BBC618}"/>
              </a:ext>
            </a:extLst>
          </p:cNvPr>
          <p:cNvSpPr>
            <a:spLocks noGrp="1"/>
          </p:cNvSpPr>
          <p:nvPr>
            <p:ph type="sldNum" sz="quarter" idx="12"/>
          </p:nvPr>
        </p:nvSpPr>
        <p:spPr/>
        <p:txBody>
          <a:bodyPr/>
          <a:lstStyle/>
          <a:p>
            <a:fld id="{5501D98D-DD18-E143-B6B1-81E58828D3E9}" type="slidenum">
              <a:rPr lang="en-US" smtClean="0"/>
              <a:t>‹#›</a:t>
            </a:fld>
            <a:endParaRPr lang="en-US" dirty="0"/>
          </a:p>
        </p:txBody>
      </p:sp>
    </p:spTree>
    <p:extLst>
      <p:ext uri="{BB962C8B-B14F-4D97-AF65-F5344CB8AC3E}">
        <p14:creationId xmlns:p14="http://schemas.microsoft.com/office/powerpoint/2010/main" val="3472268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B2BED-35D5-5B47-8743-4374B9265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1A9C90-65EA-C141-8ADE-1F678450C4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5BD160-8F8E-EB40-8073-93EE6FF273E8}"/>
              </a:ext>
            </a:extLst>
          </p:cNvPr>
          <p:cNvSpPr>
            <a:spLocks noGrp="1"/>
          </p:cNvSpPr>
          <p:nvPr>
            <p:ph type="dt" sz="half" idx="10"/>
          </p:nvPr>
        </p:nvSpPr>
        <p:spPr/>
        <p:txBody>
          <a:bodyPr/>
          <a:lstStyle/>
          <a:p>
            <a:fld id="{21C3C936-83C1-3043-94B9-BA00F1315435}" type="datetimeFigureOut">
              <a:rPr lang="en-US" smtClean="0"/>
              <a:t>9/16/25</a:t>
            </a:fld>
            <a:endParaRPr lang="en-US" dirty="0"/>
          </a:p>
        </p:txBody>
      </p:sp>
      <p:sp>
        <p:nvSpPr>
          <p:cNvPr id="5" name="Footer Placeholder 4">
            <a:extLst>
              <a:ext uri="{FF2B5EF4-FFF2-40B4-BE49-F238E27FC236}">
                <a16:creationId xmlns:a16="http://schemas.microsoft.com/office/drawing/2014/main" id="{00CE765D-53C3-924A-B9D4-FB66BF17BB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5A96A1-FDF7-874E-A335-290D6B70F6E9}"/>
              </a:ext>
            </a:extLst>
          </p:cNvPr>
          <p:cNvSpPr>
            <a:spLocks noGrp="1"/>
          </p:cNvSpPr>
          <p:nvPr>
            <p:ph type="sldNum" sz="quarter" idx="12"/>
          </p:nvPr>
        </p:nvSpPr>
        <p:spPr/>
        <p:txBody>
          <a:bodyPr/>
          <a:lstStyle/>
          <a:p>
            <a:fld id="{5501D98D-DD18-E143-B6B1-81E58828D3E9}" type="slidenum">
              <a:rPr lang="en-US" smtClean="0"/>
              <a:t>‹#›</a:t>
            </a:fld>
            <a:endParaRPr lang="en-US" dirty="0"/>
          </a:p>
        </p:txBody>
      </p:sp>
    </p:spTree>
    <p:extLst>
      <p:ext uri="{BB962C8B-B14F-4D97-AF65-F5344CB8AC3E}">
        <p14:creationId xmlns:p14="http://schemas.microsoft.com/office/powerpoint/2010/main" val="4036472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3BCC-AD71-F245-887F-792F07F238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3B5E40-B80B-3842-BD10-B0AE1920D2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F1189DD-205D-384B-8C1E-3E99A3005B04}"/>
              </a:ext>
            </a:extLst>
          </p:cNvPr>
          <p:cNvSpPr>
            <a:spLocks noGrp="1"/>
          </p:cNvSpPr>
          <p:nvPr>
            <p:ph type="dt" sz="half" idx="10"/>
          </p:nvPr>
        </p:nvSpPr>
        <p:spPr/>
        <p:txBody>
          <a:bodyPr/>
          <a:lstStyle/>
          <a:p>
            <a:fld id="{21C3C936-83C1-3043-94B9-BA00F1315435}" type="datetimeFigureOut">
              <a:rPr lang="en-US" smtClean="0"/>
              <a:t>9/16/25</a:t>
            </a:fld>
            <a:endParaRPr lang="en-US" dirty="0"/>
          </a:p>
        </p:txBody>
      </p:sp>
      <p:sp>
        <p:nvSpPr>
          <p:cNvPr id="5" name="Footer Placeholder 4">
            <a:extLst>
              <a:ext uri="{FF2B5EF4-FFF2-40B4-BE49-F238E27FC236}">
                <a16:creationId xmlns:a16="http://schemas.microsoft.com/office/drawing/2014/main" id="{53B3C269-B18A-1E45-BF07-D6D111094D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C5D4D4-F3E0-E64F-AF7B-E56082A95E28}"/>
              </a:ext>
            </a:extLst>
          </p:cNvPr>
          <p:cNvSpPr>
            <a:spLocks noGrp="1"/>
          </p:cNvSpPr>
          <p:nvPr>
            <p:ph type="sldNum" sz="quarter" idx="12"/>
          </p:nvPr>
        </p:nvSpPr>
        <p:spPr/>
        <p:txBody>
          <a:bodyPr/>
          <a:lstStyle/>
          <a:p>
            <a:fld id="{5501D98D-DD18-E143-B6B1-81E58828D3E9}" type="slidenum">
              <a:rPr lang="en-US" smtClean="0"/>
              <a:t>‹#›</a:t>
            </a:fld>
            <a:endParaRPr lang="en-US" dirty="0"/>
          </a:p>
        </p:txBody>
      </p:sp>
    </p:spTree>
    <p:extLst>
      <p:ext uri="{BB962C8B-B14F-4D97-AF65-F5344CB8AC3E}">
        <p14:creationId xmlns:p14="http://schemas.microsoft.com/office/powerpoint/2010/main" val="322659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3979C-4C07-CB40-9DF0-26B8F81D82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E57997-D459-764C-A552-FD6B272D7E7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3B5534-F16D-EA4D-8BDD-D1A31A130BE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8B22B8-5E48-0148-A70B-224F978B0342}"/>
              </a:ext>
            </a:extLst>
          </p:cNvPr>
          <p:cNvSpPr>
            <a:spLocks noGrp="1"/>
          </p:cNvSpPr>
          <p:nvPr>
            <p:ph type="dt" sz="half" idx="10"/>
          </p:nvPr>
        </p:nvSpPr>
        <p:spPr/>
        <p:txBody>
          <a:bodyPr/>
          <a:lstStyle/>
          <a:p>
            <a:fld id="{21C3C936-83C1-3043-94B9-BA00F1315435}" type="datetimeFigureOut">
              <a:rPr lang="en-US" smtClean="0"/>
              <a:t>9/16/25</a:t>
            </a:fld>
            <a:endParaRPr lang="en-US" dirty="0"/>
          </a:p>
        </p:txBody>
      </p:sp>
      <p:sp>
        <p:nvSpPr>
          <p:cNvPr id="6" name="Footer Placeholder 5">
            <a:extLst>
              <a:ext uri="{FF2B5EF4-FFF2-40B4-BE49-F238E27FC236}">
                <a16:creationId xmlns:a16="http://schemas.microsoft.com/office/drawing/2014/main" id="{5EECC795-98A9-D04A-A625-EE62DD0E4E9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AFEED8A-673D-9540-A393-CDE23553FBAE}"/>
              </a:ext>
            </a:extLst>
          </p:cNvPr>
          <p:cNvSpPr>
            <a:spLocks noGrp="1"/>
          </p:cNvSpPr>
          <p:nvPr>
            <p:ph type="sldNum" sz="quarter" idx="12"/>
          </p:nvPr>
        </p:nvSpPr>
        <p:spPr/>
        <p:txBody>
          <a:bodyPr/>
          <a:lstStyle/>
          <a:p>
            <a:fld id="{5501D98D-DD18-E143-B6B1-81E58828D3E9}" type="slidenum">
              <a:rPr lang="en-US" smtClean="0"/>
              <a:t>‹#›</a:t>
            </a:fld>
            <a:endParaRPr lang="en-US" dirty="0"/>
          </a:p>
        </p:txBody>
      </p:sp>
    </p:spTree>
    <p:extLst>
      <p:ext uri="{BB962C8B-B14F-4D97-AF65-F5344CB8AC3E}">
        <p14:creationId xmlns:p14="http://schemas.microsoft.com/office/powerpoint/2010/main" val="1335494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5D859-335D-FA4D-B158-EAB222F2D1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C05CDF-0404-0649-9004-A1AFB28A64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A05F280-5B9A-D345-BDDC-AA684F7FE6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612045-16D3-0849-81FC-3827C4A058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E01BFF9-4B6D-DD47-AC63-180AC6A4584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1FAFCC-CF35-CA42-9BA9-66C2BE64736D}"/>
              </a:ext>
            </a:extLst>
          </p:cNvPr>
          <p:cNvSpPr>
            <a:spLocks noGrp="1"/>
          </p:cNvSpPr>
          <p:nvPr>
            <p:ph type="dt" sz="half" idx="10"/>
          </p:nvPr>
        </p:nvSpPr>
        <p:spPr/>
        <p:txBody>
          <a:bodyPr/>
          <a:lstStyle/>
          <a:p>
            <a:fld id="{21C3C936-83C1-3043-94B9-BA00F1315435}" type="datetimeFigureOut">
              <a:rPr lang="en-US" smtClean="0"/>
              <a:t>9/16/25</a:t>
            </a:fld>
            <a:endParaRPr lang="en-US" dirty="0"/>
          </a:p>
        </p:txBody>
      </p:sp>
      <p:sp>
        <p:nvSpPr>
          <p:cNvPr id="8" name="Footer Placeholder 7">
            <a:extLst>
              <a:ext uri="{FF2B5EF4-FFF2-40B4-BE49-F238E27FC236}">
                <a16:creationId xmlns:a16="http://schemas.microsoft.com/office/drawing/2014/main" id="{6A18A269-7E65-5349-92BF-B0C3162CD61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76795B6-C2F5-7546-9D71-97759CD47ADB}"/>
              </a:ext>
            </a:extLst>
          </p:cNvPr>
          <p:cNvSpPr>
            <a:spLocks noGrp="1"/>
          </p:cNvSpPr>
          <p:nvPr>
            <p:ph type="sldNum" sz="quarter" idx="12"/>
          </p:nvPr>
        </p:nvSpPr>
        <p:spPr/>
        <p:txBody>
          <a:bodyPr/>
          <a:lstStyle/>
          <a:p>
            <a:fld id="{5501D98D-DD18-E143-B6B1-81E58828D3E9}" type="slidenum">
              <a:rPr lang="en-US" smtClean="0"/>
              <a:t>‹#›</a:t>
            </a:fld>
            <a:endParaRPr lang="en-US" dirty="0"/>
          </a:p>
        </p:txBody>
      </p:sp>
    </p:spTree>
    <p:extLst>
      <p:ext uri="{BB962C8B-B14F-4D97-AF65-F5344CB8AC3E}">
        <p14:creationId xmlns:p14="http://schemas.microsoft.com/office/powerpoint/2010/main" val="3868922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203B5-19BE-CF4C-864E-67B3CCFE6A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6DA904-231E-F14D-8248-7183765777A7}"/>
              </a:ext>
            </a:extLst>
          </p:cNvPr>
          <p:cNvSpPr>
            <a:spLocks noGrp="1"/>
          </p:cNvSpPr>
          <p:nvPr>
            <p:ph type="dt" sz="half" idx="10"/>
          </p:nvPr>
        </p:nvSpPr>
        <p:spPr/>
        <p:txBody>
          <a:bodyPr/>
          <a:lstStyle/>
          <a:p>
            <a:fld id="{21C3C936-83C1-3043-94B9-BA00F1315435}" type="datetimeFigureOut">
              <a:rPr lang="en-US" smtClean="0"/>
              <a:t>9/16/25</a:t>
            </a:fld>
            <a:endParaRPr lang="en-US" dirty="0"/>
          </a:p>
        </p:txBody>
      </p:sp>
      <p:sp>
        <p:nvSpPr>
          <p:cNvPr id="4" name="Footer Placeholder 3">
            <a:extLst>
              <a:ext uri="{FF2B5EF4-FFF2-40B4-BE49-F238E27FC236}">
                <a16:creationId xmlns:a16="http://schemas.microsoft.com/office/drawing/2014/main" id="{F231DD20-0433-6A4C-8166-98DFF42AC1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C259B8B-DA29-0A4E-BFEA-092F0F59838C}"/>
              </a:ext>
            </a:extLst>
          </p:cNvPr>
          <p:cNvSpPr>
            <a:spLocks noGrp="1"/>
          </p:cNvSpPr>
          <p:nvPr>
            <p:ph type="sldNum" sz="quarter" idx="12"/>
          </p:nvPr>
        </p:nvSpPr>
        <p:spPr/>
        <p:txBody>
          <a:bodyPr/>
          <a:lstStyle/>
          <a:p>
            <a:fld id="{5501D98D-DD18-E143-B6B1-81E58828D3E9}" type="slidenum">
              <a:rPr lang="en-US" smtClean="0"/>
              <a:t>‹#›</a:t>
            </a:fld>
            <a:endParaRPr lang="en-US" dirty="0"/>
          </a:p>
        </p:txBody>
      </p:sp>
    </p:spTree>
    <p:extLst>
      <p:ext uri="{BB962C8B-B14F-4D97-AF65-F5344CB8AC3E}">
        <p14:creationId xmlns:p14="http://schemas.microsoft.com/office/powerpoint/2010/main" val="2116056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693790-FBB5-3143-9AEE-67D0E4127159}"/>
              </a:ext>
            </a:extLst>
          </p:cNvPr>
          <p:cNvSpPr>
            <a:spLocks noGrp="1"/>
          </p:cNvSpPr>
          <p:nvPr>
            <p:ph type="dt" sz="half" idx="10"/>
          </p:nvPr>
        </p:nvSpPr>
        <p:spPr/>
        <p:txBody>
          <a:bodyPr/>
          <a:lstStyle/>
          <a:p>
            <a:fld id="{21C3C936-83C1-3043-94B9-BA00F1315435}" type="datetimeFigureOut">
              <a:rPr lang="en-US" smtClean="0"/>
              <a:t>9/16/25</a:t>
            </a:fld>
            <a:endParaRPr lang="en-US" dirty="0"/>
          </a:p>
        </p:txBody>
      </p:sp>
      <p:sp>
        <p:nvSpPr>
          <p:cNvPr id="3" name="Footer Placeholder 2">
            <a:extLst>
              <a:ext uri="{FF2B5EF4-FFF2-40B4-BE49-F238E27FC236}">
                <a16:creationId xmlns:a16="http://schemas.microsoft.com/office/drawing/2014/main" id="{CCF4C9BB-A989-1345-ACE5-C63405E0F06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50058CD-73D5-5444-8ACA-0A03440E332C}"/>
              </a:ext>
            </a:extLst>
          </p:cNvPr>
          <p:cNvSpPr>
            <a:spLocks noGrp="1"/>
          </p:cNvSpPr>
          <p:nvPr>
            <p:ph type="sldNum" sz="quarter" idx="12"/>
          </p:nvPr>
        </p:nvSpPr>
        <p:spPr/>
        <p:txBody>
          <a:bodyPr/>
          <a:lstStyle/>
          <a:p>
            <a:fld id="{5501D98D-DD18-E143-B6B1-81E58828D3E9}" type="slidenum">
              <a:rPr lang="en-US" smtClean="0"/>
              <a:t>‹#›</a:t>
            </a:fld>
            <a:endParaRPr lang="en-US" dirty="0"/>
          </a:p>
        </p:txBody>
      </p:sp>
    </p:spTree>
    <p:extLst>
      <p:ext uri="{BB962C8B-B14F-4D97-AF65-F5344CB8AC3E}">
        <p14:creationId xmlns:p14="http://schemas.microsoft.com/office/powerpoint/2010/main" val="3484636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874FD-8AF5-AB4F-A896-EE710A603E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EBDFDA-6D06-3443-8029-7BD9AEBAA6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500BD9-3C6F-634C-B5E7-4259D597A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BAA040-10D5-0E43-9F44-87B0D3A3176D}"/>
              </a:ext>
            </a:extLst>
          </p:cNvPr>
          <p:cNvSpPr>
            <a:spLocks noGrp="1"/>
          </p:cNvSpPr>
          <p:nvPr>
            <p:ph type="dt" sz="half" idx="10"/>
          </p:nvPr>
        </p:nvSpPr>
        <p:spPr/>
        <p:txBody>
          <a:bodyPr/>
          <a:lstStyle/>
          <a:p>
            <a:fld id="{21C3C936-83C1-3043-94B9-BA00F1315435}" type="datetimeFigureOut">
              <a:rPr lang="en-US" smtClean="0"/>
              <a:t>9/16/25</a:t>
            </a:fld>
            <a:endParaRPr lang="en-US" dirty="0"/>
          </a:p>
        </p:txBody>
      </p:sp>
      <p:sp>
        <p:nvSpPr>
          <p:cNvPr id="6" name="Footer Placeholder 5">
            <a:extLst>
              <a:ext uri="{FF2B5EF4-FFF2-40B4-BE49-F238E27FC236}">
                <a16:creationId xmlns:a16="http://schemas.microsoft.com/office/drawing/2014/main" id="{5A44E35E-9A18-E348-AB85-56CED2D100F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D0B389F-6991-8B43-A8D1-86D7C40BFBCB}"/>
              </a:ext>
            </a:extLst>
          </p:cNvPr>
          <p:cNvSpPr>
            <a:spLocks noGrp="1"/>
          </p:cNvSpPr>
          <p:nvPr>
            <p:ph type="sldNum" sz="quarter" idx="12"/>
          </p:nvPr>
        </p:nvSpPr>
        <p:spPr/>
        <p:txBody>
          <a:bodyPr/>
          <a:lstStyle/>
          <a:p>
            <a:fld id="{5501D98D-DD18-E143-B6B1-81E58828D3E9}" type="slidenum">
              <a:rPr lang="en-US" smtClean="0"/>
              <a:t>‹#›</a:t>
            </a:fld>
            <a:endParaRPr lang="en-US" dirty="0"/>
          </a:p>
        </p:txBody>
      </p:sp>
    </p:spTree>
    <p:extLst>
      <p:ext uri="{BB962C8B-B14F-4D97-AF65-F5344CB8AC3E}">
        <p14:creationId xmlns:p14="http://schemas.microsoft.com/office/powerpoint/2010/main" val="3969838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BAA4E-D0B4-8E49-91B9-1A142AD6CB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FBCF10-2B8F-1F4D-A477-B2AE43B0DD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8863139-ABE6-8845-A701-A68BF3EF5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59F23D-4996-A840-92EB-3A221898425F}"/>
              </a:ext>
            </a:extLst>
          </p:cNvPr>
          <p:cNvSpPr>
            <a:spLocks noGrp="1"/>
          </p:cNvSpPr>
          <p:nvPr>
            <p:ph type="dt" sz="half" idx="10"/>
          </p:nvPr>
        </p:nvSpPr>
        <p:spPr/>
        <p:txBody>
          <a:bodyPr/>
          <a:lstStyle/>
          <a:p>
            <a:fld id="{21C3C936-83C1-3043-94B9-BA00F1315435}" type="datetimeFigureOut">
              <a:rPr lang="en-US" smtClean="0"/>
              <a:t>9/16/25</a:t>
            </a:fld>
            <a:endParaRPr lang="en-US" dirty="0"/>
          </a:p>
        </p:txBody>
      </p:sp>
      <p:sp>
        <p:nvSpPr>
          <p:cNvPr id="6" name="Footer Placeholder 5">
            <a:extLst>
              <a:ext uri="{FF2B5EF4-FFF2-40B4-BE49-F238E27FC236}">
                <a16:creationId xmlns:a16="http://schemas.microsoft.com/office/drawing/2014/main" id="{56080CD7-71A9-9746-91A4-57F71F0036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7CD8013-BF58-4648-81BA-AA427EF9A328}"/>
              </a:ext>
            </a:extLst>
          </p:cNvPr>
          <p:cNvSpPr>
            <a:spLocks noGrp="1"/>
          </p:cNvSpPr>
          <p:nvPr>
            <p:ph type="sldNum" sz="quarter" idx="12"/>
          </p:nvPr>
        </p:nvSpPr>
        <p:spPr/>
        <p:txBody>
          <a:bodyPr/>
          <a:lstStyle/>
          <a:p>
            <a:fld id="{5501D98D-DD18-E143-B6B1-81E58828D3E9}" type="slidenum">
              <a:rPr lang="en-US" smtClean="0"/>
              <a:t>‹#›</a:t>
            </a:fld>
            <a:endParaRPr lang="en-US" dirty="0"/>
          </a:p>
        </p:txBody>
      </p:sp>
    </p:spTree>
    <p:extLst>
      <p:ext uri="{BB962C8B-B14F-4D97-AF65-F5344CB8AC3E}">
        <p14:creationId xmlns:p14="http://schemas.microsoft.com/office/powerpoint/2010/main" val="1995324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A2BBB-DB85-CA42-898B-E2FDA97764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629A7B-3573-E141-AA55-1C79C020A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A2188B-F54C-9444-8485-1BDC3FECE7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3C936-83C1-3043-94B9-BA00F1315435}" type="datetimeFigureOut">
              <a:rPr lang="en-US" smtClean="0"/>
              <a:t>9/16/25</a:t>
            </a:fld>
            <a:endParaRPr lang="en-US" dirty="0"/>
          </a:p>
        </p:txBody>
      </p:sp>
      <p:sp>
        <p:nvSpPr>
          <p:cNvPr id="5" name="Footer Placeholder 4">
            <a:extLst>
              <a:ext uri="{FF2B5EF4-FFF2-40B4-BE49-F238E27FC236}">
                <a16:creationId xmlns:a16="http://schemas.microsoft.com/office/drawing/2014/main" id="{7A15C0D8-7CAC-7E44-B4E7-A3CDBBCD9D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4B1F567-ACF5-4740-BAC8-16118F6BD5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01D98D-DD18-E143-B6B1-81E58828D3E9}" type="slidenum">
              <a:rPr lang="en-US" smtClean="0"/>
              <a:t>‹#›</a:t>
            </a:fld>
            <a:endParaRPr lang="en-US" dirty="0"/>
          </a:p>
        </p:txBody>
      </p:sp>
    </p:spTree>
    <p:extLst>
      <p:ext uri="{BB962C8B-B14F-4D97-AF65-F5344CB8AC3E}">
        <p14:creationId xmlns:p14="http://schemas.microsoft.com/office/powerpoint/2010/main" val="3218058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4026C7-EE71-CD8D-7194-ABB0F0BCEABD}"/>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716079A2-0746-A7BD-F11E-DD46FC0A6E32}"/>
              </a:ext>
            </a:extLst>
          </p:cNvPr>
          <p:cNvPicPr>
            <a:picLocks noChangeAspect="1"/>
          </p:cNvPicPr>
          <p:nvPr/>
        </p:nvPicPr>
        <p:blipFill>
          <a:blip r:embed="rId2"/>
          <a:srcRect l="7051" r="4825"/>
          <a:stretch>
            <a:fillRect/>
          </a:stretch>
        </p:blipFill>
        <p:spPr>
          <a:xfrm>
            <a:off x="-2" y="10"/>
            <a:ext cx="8534401"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25D9C22-1332-5BDF-A92D-2BE9E67536C1}"/>
              </a:ext>
            </a:extLst>
          </p:cNvPr>
          <p:cNvSpPr txBox="1"/>
          <p:nvPr/>
        </p:nvSpPr>
        <p:spPr>
          <a:xfrm>
            <a:off x="2323070" y="272056"/>
            <a:ext cx="9527060" cy="5893966"/>
          </a:xfrm>
          <a:prstGeom prst="rect">
            <a:avLst/>
          </a:prstGeom>
          <a:solidFill>
            <a:schemeClr val="bg2">
              <a:alpha val="54000"/>
            </a:schemeClr>
          </a:solidFill>
        </p:spPr>
        <p:txBody>
          <a:bodyPr vert="horz" lIns="91440" tIns="45720" rIns="91440" bIns="45720" rtlCol="0">
            <a:normAutofit/>
          </a:bodyPr>
          <a:lstStyle/>
          <a:p>
            <a:pPr algn="r">
              <a:lnSpc>
                <a:spcPct val="90000"/>
              </a:lnSpc>
            </a:pPr>
            <a:endParaRPr lang="en-US" sz="4000" b="1" dirty="0"/>
          </a:p>
          <a:p>
            <a:pPr algn="r">
              <a:lnSpc>
                <a:spcPct val="90000"/>
              </a:lnSpc>
            </a:pPr>
            <a:r>
              <a:rPr lang="en-US" sz="4000" b="1" dirty="0"/>
              <a:t>Trump’s America, Higher Education and the Emergence of a Neo-Academic Cold War </a:t>
            </a:r>
            <a:endParaRPr lang="en-US" sz="2000" b="1" dirty="0"/>
          </a:p>
          <a:p>
            <a:pPr indent="-228600" algn="r">
              <a:lnSpc>
                <a:spcPct val="90000"/>
              </a:lnSpc>
              <a:spcAft>
                <a:spcPts val="600"/>
              </a:spcAft>
              <a:buFont typeface="Arial" panose="020B0604020202020204" pitchFamily="34" charset="0"/>
              <a:buChar char="•"/>
            </a:pPr>
            <a:endParaRPr lang="en-US" sz="2000" b="1" dirty="0"/>
          </a:p>
          <a:p>
            <a:pPr indent="-228600" algn="r">
              <a:lnSpc>
                <a:spcPct val="90000"/>
              </a:lnSpc>
              <a:spcAft>
                <a:spcPts val="600"/>
              </a:spcAft>
              <a:buFont typeface="Arial" panose="020B0604020202020204" pitchFamily="34" charset="0"/>
              <a:buChar char="•"/>
            </a:pPr>
            <a:endParaRPr lang="en-US" sz="2000" b="1" dirty="0"/>
          </a:p>
          <a:p>
            <a:pPr indent="-228600" algn="r">
              <a:lnSpc>
                <a:spcPct val="90000"/>
              </a:lnSpc>
              <a:spcAft>
                <a:spcPts val="600"/>
              </a:spcAft>
              <a:buFont typeface="Arial" panose="020B0604020202020204" pitchFamily="34" charset="0"/>
              <a:buChar char="•"/>
            </a:pPr>
            <a:endParaRPr lang="en-US" sz="2000" b="1" dirty="0"/>
          </a:p>
          <a:p>
            <a:pPr indent="-228600" algn="r">
              <a:lnSpc>
                <a:spcPct val="90000"/>
              </a:lnSpc>
              <a:spcAft>
                <a:spcPts val="600"/>
              </a:spcAft>
              <a:buFont typeface="Arial" panose="020B0604020202020204" pitchFamily="34" charset="0"/>
              <a:buChar char="•"/>
            </a:pPr>
            <a:endParaRPr lang="en-US" sz="2000" b="1" dirty="0"/>
          </a:p>
          <a:p>
            <a:pPr algn="r">
              <a:lnSpc>
                <a:spcPct val="90000"/>
              </a:lnSpc>
              <a:spcAft>
                <a:spcPts val="600"/>
              </a:spcAft>
            </a:pPr>
            <a:r>
              <a:rPr lang="en-US" sz="2000" b="1" dirty="0"/>
              <a:t>Centre for Global Higher Education</a:t>
            </a:r>
          </a:p>
          <a:p>
            <a:pPr algn="r">
              <a:lnSpc>
                <a:spcPct val="90000"/>
              </a:lnSpc>
              <a:spcAft>
                <a:spcPts val="600"/>
              </a:spcAft>
            </a:pPr>
            <a:r>
              <a:rPr lang="en-US" sz="2000" b="1" dirty="0"/>
              <a:t>September 16, 2025</a:t>
            </a:r>
          </a:p>
          <a:p>
            <a:pPr indent="-228600" algn="r">
              <a:lnSpc>
                <a:spcPct val="90000"/>
              </a:lnSpc>
              <a:spcAft>
                <a:spcPts val="600"/>
              </a:spcAft>
              <a:buFont typeface="Arial" panose="020B0604020202020204" pitchFamily="34" charset="0"/>
              <a:buChar char="•"/>
            </a:pPr>
            <a:endParaRPr lang="en-US" sz="2000" b="1" dirty="0"/>
          </a:p>
          <a:p>
            <a:pPr algn="r">
              <a:lnSpc>
                <a:spcPct val="90000"/>
              </a:lnSpc>
              <a:spcAft>
                <a:spcPts val="600"/>
              </a:spcAft>
            </a:pPr>
            <a:endParaRPr lang="en-US" sz="2000" b="1" dirty="0"/>
          </a:p>
          <a:p>
            <a:pPr algn="r">
              <a:lnSpc>
                <a:spcPct val="90000"/>
              </a:lnSpc>
              <a:spcAft>
                <a:spcPts val="600"/>
              </a:spcAft>
            </a:pPr>
            <a:r>
              <a:rPr lang="en-US" sz="2000" b="1" dirty="0"/>
              <a:t>John Aubrey Douglass</a:t>
            </a:r>
          </a:p>
          <a:p>
            <a:pPr algn="r">
              <a:lnSpc>
                <a:spcPct val="90000"/>
              </a:lnSpc>
              <a:spcAft>
                <a:spcPts val="600"/>
              </a:spcAft>
            </a:pPr>
            <a:r>
              <a:rPr lang="en-US" sz="2000" b="1" dirty="0"/>
              <a:t>Center for Studies in Higher Education</a:t>
            </a:r>
          </a:p>
          <a:p>
            <a:pPr algn="r">
              <a:lnSpc>
                <a:spcPct val="90000"/>
              </a:lnSpc>
              <a:spcAft>
                <a:spcPts val="600"/>
              </a:spcAft>
            </a:pPr>
            <a:r>
              <a:rPr lang="en-US" sz="2000" b="1" dirty="0"/>
              <a:t>Goldman School of Public Policy - UC Berkeley</a:t>
            </a:r>
          </a:p>
        </p:txBody>
      </p:sp>
    </p:spTree>
    <p:extLst>
      <p:ext uri="{BB962C8B-B14F-4D97-AF65-F5344CB8AC3E}">
        <p14:creationId xmlns:p14="http://schemas.microsoft.com/office/powerpoint/2010/main" val="955984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FB7902A-BF34-00A3-DD3C-2F229ED1D38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AA233E4-FC41-E94C-FD51-B3928E51F497}"/>
              </a:ext>
            </a:extLst>
          </p:cNvPr>
          <p:cNvSpPr txBox="1"/>
          <p:nvPr/>
        </p:nvSpPr>
        <p:spPr>
          <a:xfrm>
            <a:off x="312105" y="534184"/>
            <a:ext cx="7391399" cy="6507884"/>
          </a:xfrm>
          <a:prstGeom prst="rect">
            <a:avLst/>
          </a:prstGeom>
        </p:spPr>
        <p:txBody>
          <a:bodyPr vert="horz" lIns="91440" tIns="45720" rIns="91440" bIns="45720" rtlCol="0">
            <a:normAutofit fontScale="925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500" b="1" i="1" u="none" strike="noStrike" kern="1200" cap="none" spc="0" normalizeH="0" baseline="0" noProof="0" dirty="0">
                <a:ln>
                  <a:noFill/>
                </a:ln>
                <a:solidFill>
                  <a:prstClr val="black"/>
                </a:solidFill>
                <a:effectLst/>
                <a:uLnTx/>
                <a:uFillTx/>
                <a:latin typeface="Calibri" panose="020F0502020204030204"/>
                <a:ea typeface="+mn-ea"/>
                <a:cs typeface="+mn-cs"/>
              </a:rPr>
              <a:t>Universities Are the Enemy</a:t>
            </a:r>
          </a:p>
          <a:p>
            <a:pPr marL="0" marR="0" lvl="0" indent="0" algn="l" defTabSz="914400" rtl="0" eaLnBrk="1" fontAlgn="auto" latinLnBrk="0" hangingPunct="1">
              <a:lnSpc>
                <a:spcPct val="120000"/>
              </a:lnSpc>
              <a:spcBef>
                <a:spcPts val="0"/>
              </a:spcBef>
              <a:spcAft>
                <a:spcPts val="6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 marR="0" lvl="0" indent="0" algn="l" defTabSz="914400" rtl="0" eaLnBrk="1" fontAlgn="auto" latinLnBrk="0" hangingPunct="1">
              <a:lnSpc>
                <a:spcPct val="120000"/>
              </a:lnSpc>
              <a:spcBef>
                <a:spcPts val="0"/>
              </a:spcBef>
              <a:spcAft>
                <a:spcPts val="60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alibri" panose="020F0502020204030204"/>
                <a:ea typeface="+mn-ea"/>
                <a:cs typeface="+mn-cs"/>
              </a:rPr>
              <a:t>So far - Interventionist Attacks on Autonomy/Science</a:t>
            </a:r>
            <a:endPar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marR="0" lvl="1" indent="-3429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Broad Cuts/Impounding of FY25 Science Funding - $8b+ in existing grants</a:t>
            </a:r>
          </a:p>
          <a:p>
            <a:pPr marL="571500" marR="0" lvl="1" indent="-3429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University specific impounding of research $ and “Fines” – Harvard, UCLA $1.2b</a:t>
            </a:r>
          </a:p>
          <a:p>
            <a:pPr marL="571500" marR="0" lvl="1" indent="-3429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Challenging governing boards and university leaders - UVA example</a:t>
            </a:r>
          </a:p>
          <a:p>
            <a:pPr marL="571500" marR="0" lvl="1" indent="-3429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Deportation and creating barriers for international students and researchers – new “continuous vetting” of visas</a:t>
            </a:r>
          </a:p>
          <a:p>
            <a:pPr marL="571500" marR="0" lvl="1" indent="-3429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Replacing the peer review process with approval by political appointees at science funding agencies to ensure that the research grants “advance the national interest”.</a:t>
            </a:r>
          </a:p>
          <a:p>
            <a:pPr marL="0" marR="0" lvl="0" indent="0" algn="l" defTabSz="914400" rtl="0" eaLnBrk="1" fontAlgn="auto" latinLnBrk="0" hangingPunct="1">
              <a:lnSpc>
                <a:spcPct val="120000"/>
              </a:lnSpc>
              <a:spcBef>
                <a:spcPts val="0"/>
              </a:spcBef>
              <a:spcAft>
                <a:spcPts val="60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2" descr="Harvard in Talks to Sell $1 Billion of Private Equity Stakes - Bloomberg">
            <a:extLst>
              <a:ext uri="{FF2B5EF4-FFF2-40B4-BE49-F238E27FC236}">
                <a16:creationId xmlns:a16="http://schemas.microsoft.com/office/drawing/2014/main" id="{401AE6B8-E238-4847-8F17-CD5C96A67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639" r="-1" b="7415"/>
          <a:stretch>
            <a:fillRect/>
          </a:stretch>
        </p:blipFill>
        <p:spPr bwMode="auto">
          <a:xfrm>
            <a:off x="7703504" y="-4"/>
            <a:ext cx="4488495" cy="3546087"/>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EF9901D-7950-0230-879C-06D599A24D9D}"/>
              </a:ext>
            </a:extLst>
          </p:cNvPr>
          <p:cNvPicPr>
            <a:picLocks noChangeAspect="1"/>
          </p:cNvPicPr>
          <p:nvPr/>
        </p:nvPicPr>
        <p:blipFill>
          <a:blip r:embed="rId3"/>
          <a:srcRect t="34503" b="18772"/>
          <a:stretch>
            <a:fillRect/>
          </a:stretch>
        </p:blipFill>
        <p:spPr>
          <a:xfrm>
            <a:off x="7703505" y="3657601"/>
            <a:ext cx="4485448" cy="3200400"/>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3" name="Rectangle 2">
            <a:extLst>
              <a:ext uri="{FF2B5EF4-FFF2-40B4-BE49-F238E27FC236}">
                <a16:creationId xmlns:a16="http://schemas.microsoft.com/office/drawing/2014/main" id="{FAB8D4F0-0C61-80D0-FE9B-12CD2D010328}"/>
              </a:ext>
            </a:extLst>
          </p:cNvPr>
          <p:cNvSpPr/>
          <p:nvPr/>
        </p:nvSpPr>
        <p:spPr>
          <a:xfrm>
            <a:off x="2095500" y="1302270"/>
            <a:ext cx="7734300" cy="800219"/>
          </a:xfrm>
          <a:prstGeom prst="rect">
            <a:avLst/>
          </a:prstGeom>
        </p:spPr>
        <p:txBody>
          <a:bodyPr wrap="square">
            <a:spAutoFit/>
          </a:bodyPr>
          <a:lstStyle/>
          <a:p>
            <a:pPr marL="685800" marR="0" lvl="0" indent="-685800" algn="l" defTabSz="914400" rtl="0" eaLnBrk="1" fontAlgn="auto" latinLnBrk="0" hangingPunct="1">
              <a:lnSpc>
                <a:spcPct val="100000"/>
              </a:lnSpc>
              <a:spcBef>
                <a:spcPts val="120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ru-RU"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797110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73F92B9-10E9-B511-A3C9-C9A73DB136E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433BA75-E3EC-920C-F9BE-22A99FBB01DC}"/>
              </a:ext>
            </a:extLst>
          </p:cNvPr>
          <p:cNvSpPr txBox="1"/>
          <p:nvPr/>
        </p:nvSpPr>
        <p:spPr>
          <a:xfrm>
            <a:off x="312106" y="465809"/>
            <a:ext cx="7391399" cy="6135317"/>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3200" b="1" i="1" dirty="0"/>
              <a:t>Science is the Enemy</a:t>
            </a:r>
          </a:p>
          <a:p>
            <a:pPr indent="-228600">
              <a:lnSpc>
                <a:spcPct val="90000"/>
              </a:lnSpc>
              <a:spcAft>
                <a:spcPts val="600"/>
              </a:spcAft>
              <a:buFont typeface="Arial" panose="020B0604020202020204" pitchFamily="34" charset="0"/>
              <a:buChar char="•"/>
            </a:pPr>
            <a:endParaRPr lang="en-US" sz="1000" b="1" dirty="0"/>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The Science/University Financial Ecosystem</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Planned cuts to indirect/overhead costs for university research to 15% - redirect some to technical training programs?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FY26 proposed 36% cut in federal R&amp;D funding = $82b+</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50% cut for NSF, 40% for NIH . . .</a:t>
            </a:r>
          </a:p>
          <a:p>
            <a:pPr marL="342900" indent="-342900">
              <a:spcAft>
                <a:spcPts val="600"/>
              </a:spcAft>
              <a:buFont typeface="Arial" panose="020B0604020202020204" pitchFamily="34" charset="0"/>
              <a:buChar char="•"/>
              <a:defRPr/>
            </a:pPr>
            <a:r>
              <a:rPr lang="en-US" sz="2000" i="1" dirty="0">
                <a:solidFill>
                  <a:prstClr val="black"/>
                </a:solidFill>
              </a:rPr>
              <a:t>Proposal for federal government to take 50% of IP profits</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a:lnSpc>
                <a:spcPct val="90000"/>
              </a:lnSpc>
              <a:spcAft>
                <a:spcPts val="600"/>
              </a:spcAft>
            </a:pPr>
            <a:endParaRPr lang="en-US" sz="2000" b="1" dirty="0"/>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US R&amp;D Capacity</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i="1" u="none" strike="noStrike" kern="1200" cap="none" spc="0" normalizeH="0" baseline="0" noProof="0" dirty="0">
                <a:ln>
                  <a:noFill/>
                </a:ln>
                <a:solidFill>
                  <a:prstClr val="black"/>
                </a:solidFill>
                <a:effectLst/>
                <a:uLnTx/>
                <a:uFillTx/>
                <a:latin typeface="Calibri" panose="020F0502020204030204"/>
                <a:ea typeface="+mn-ea"/>
                <a:cs typeface="+mn-cs"/>
              </a:rPr>
              <a:t>Appointing Trump loyalists as heads of science related agencies and associated boards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i="1" u="none" strike="noStrike" kern="1200" cap="none" spc="0" normalizeH="0" baseline="0" noProof="0" dirty="0">
                <a:ln>
                  <a:noFill/>
                </a:ln>
                <a:solidFill>
                  <a:prstClr val="black"/>
                </a:solidFill>
                <a:effectLst/>
                <a:uLnTx/>
                <a:uFillTx/>
                <a:latin typeface="Calibri" panose="020F0502020204030204"/>
                <a:ea typeface="+mn-ea"/>
                <a:cs typeface="+mn-cs"/>
              </a:rPr>
              <a:t>CDC terminating mRNA vaccine research</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i="1" u="none" strike="noStrike" kern="1200" cap="none" spc="0" normalizeH="0" baseline="0" noProof="0" dirty="0">
                <a:ln>
                  <a:noFill/>
                </a:ln>
                <a:solidFill>
                  <a:prstClr val="black"/>
                </a:solidFill>
                <a:effectLst/>
                <a:uLnTx/>
                <a:uFillTx/>
                <a:latin typeface="Calibri" panose="020F0502020204030204"/>
                <a:ea typeface="+mn-ea"/>
                <a:cs typeface="+mn-cs"/>
              </a:rPr>
              <a:t>Ending Climate Change research</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i="1" u="none" strike="noStrike" kern="1200" cap="none" spc="0" normalizeH="0" baseline="0" noProof="0" dirty="0">
                <a:ln>
                  <a:noFill/>
                </a:ln>
                <a:solidFill>
                  <a:prstClr val="black"/>
                </a:solidFill>
                <a:effectLst/>
                <a:uLnTx/>
                <a:uFillTx/>
                <a:latin typeface="Calibri" panose="020F0502020204030204"/>
                <a:ea typeface="+mn-ea"/>
                <a:cs typeface="+mn-cs"/>
              </a:rPr>
              <a:t>DOGE+ purging/firing of federal scientists and staff</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i="1" u="none" strike="noStrike" kern="1200" cap="none" spc="0" normalizeH="0" baseline="0" noProof="0" dirty="0">
                <a:ln>
                  <a:noFill/>
                </a:ln>
                <a:solidFill>
                  <a:prstClr val="black"/>
                </a:solidFill>
                <a:effectLst/>
                <a:uLnTx/>
                <a:uFillTx/>
                <a:latin typeface="Calibri" panose="020F0502020204030204"/>
                <a:ea typeface="+mn-ea"/>
                <a:cs typeface="+mn-cs"/>
              </a:rPr>
              <a:t>Ending or limiting data access and gathering domestically and internationally – climate change etc.</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000" i="1" dirty="0">
                <a:solidFill>
                  <a:prstClr val="black"/>
                </a:solidFill>
                <a:latin typeface="Calibri" panose="020F0502020204030204"/>
              </a:rPr>
              <a:t>New limits on Academic Freedom and a growing pattern of self-censorship</a:t>
            </a:r>
            <a:endParaRPr kumimoji="0" lang="en-US" sz="2000" i="1" u="none" strike="noStrike" kern="1200" cap="none" spc="0" normalizeH="0" baseline="0" noProof="0" dirty="0">
              <a:ln>
                <a:noFill/>
              </a:ln>
              <a:solidFill>
                <a:prstClr val="black"/>
              </a:solidFill>
              <a:effectLst/>
              <a:uLnTx/>
              <a:uFillTx/>
              <a:latin typeface="Calibri" panose="020F0502020204030204"/>
              <a:ea typeface="+mn-ea"/>
              <a:cs typeface="+mn-cs"/>
            </a:endParaRPr>
          </a:p>
          <a:p>
            <a:pPr>
              <a:lnSpc>
                <a:spcPct val="90000"/>
              </a:lnSpc>
              <a:spcAft>
                <a:spcPts val="600"/>
              </a:spcAft>
            </a:pPr>
            <a:endParaRPr lang="en-US" sz="1000" b="1" dirty="0"/>
          </a:p>
          <a:p>
            <a:pPr>
              <a:lnSpc>
                <a:spcPct val="90000"/>
              </a:lnSpc>
              <a:spcAft>
                <a:spcPts val="600"/>
              </a:spcAft>
            </a:pPr>
            <a:endParaRPr lang="en-US" sz="1000" b="1" dirty="0"/>
          </a:p>
          <a:p>
            <a:pPr indent="-228600">
              <a:lnSpc>
                <a:spcPct val="90000"/>
              </a:lnSpc>
              <a:spcAft>
                <a:spcPts val="600"/>
              </a:spcAft>
              <a:buFont typeface="Arial" panose="020B0604020202020204" pitchFamily="34" charset="0"/>
              <a:buChar char="•"/>
            </a:pPr>
            <a:endParaRPr lang="en-US" sz="1000" b="1" dirty="0"/>
          </a:p>
          <a:p>
            <a:pPr indent="-228600">
              <a:lnSpc>
                <a:spcPct val="90000"/>
              </a:lnSpc>
              <a:spcAft>
                <a:spcPts val="600"/>
              </a:spcAft>
              <a:buFont typeface="Arial" panose="020B0604020202020204" pitchFamily="34" charset="0"/>
              <a:buChar char="•"/>
            </a:pPr>
            <a:endParaRPr lang="en-US" sz="1000" b="1" dirty="0"/>
          </a:p>
        </p:txBody>
      </p:sp>
      <p:pic>
        <p:nvPicPr>
          <p:cNvPr id="2" name="Picture 2" descr="Harvard in Talks to Sell $1 Billion of Private Equity Stakes - Bloomberg">
            <a:extLst>
              <a:ext uri="{FF2B5EF4-FFF2-40B4-BE49-F238E27FC236}">
                <a16:creationId xmlns:a16="http://schemas.microsoft.com/office/drawing/2014/main" id="{BAC60C68-9C12-97B3-19FC-80040E9417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639" r="-1" b="7415"/>
          <a:stretch>
            <a:fillRect/>
          </a:stretch>
        </p:blipFill>
        <p:spPr bwMode="auto">
          <a:xfrm>
            <a:off x="7703504" y="-4"/>
            <a:ext cx="4488495" cy="3546087"/>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28EF244-D047-F7FA-88FE-670FB2E4C0DB}"/>
              </a:ext>
            </a:extLst>
          </p:cNvPr>
          <p:cNvPicPr>
            <a:picLocks noChangeAspect="1"/>
          </p:cNvPicPr>
          <p:nvPr/>
        </p:nvPicPr>
        <p:blipFill>
          <a:blip r:embed="rId3"/>
          <a:srcRect t="34503" b="18772"/>
          <a:stretch>
            <a:fillRect/>
          </a:stretch>
        </p:blipFill>
        <p:spPr>
          <a:xfrm>
            <a:off x="7703505" y="3657601"/>
            <a:ext cx="4485448" cy="3200400"/>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3" name="Rectangle 2">
            <a:extLst>
              <a:ext uri="{FF2B5EF4-FFF2-40B4-BE49-F238E27FC236}">
                <a16:creationId xmlns:a16="http://schemas.microsoft.com/office/drawing/2014/main" id="{63E4A752-6528-4D49-22DD-7928C18D102B}"/>
              </a:ext>
            </a:extLst>
          </p:cNvPr>
          <p:cNvSpPr/>
          <p:nvPr/>
        </p:nvSpPr>
        <p:spPr>
          <a:xfrm>
            <a:off x="2095500" y="1302270"/>
            <a:ext cx="7734300" cy="800219"/>
          </a:xfrm>
          <a:prstGeom prst="rect">
            <a:avLst/>
          </a:prstGeom>
        </p:spPr>
        <p:txBody>
          <a:bodyPr wrap="square">
            <a:spAutoFit/>
          </a:bodyPr>
          <a:lstStyle/>
          <a:p>
            <a:pPr marL="685800" indent="-685800">
              <a:spcBef>
                <a:spcPts val="1200"/>
              </a:spcBef>
              <a:buFontTx/>
              <a:buAutoNum type="arabicPeriod"/>
            </a:pPr>
            <a:endParaRPr lang="en-US" sz="2800" dirty="0">
              <a:solidFill>
                <a:srgbClr val="000000"/>
              </a:solidFill>
              <a:latin typeface="Georgia" panose="02040502050405020303" pitchFamily="18" charset="0"/>
            </a:endParaRPr>
          </a:p>
          <a:p>
            <a:pPr marL="342900" indent="-342900">
              <a:buAutoNum type="arabicPeriod"/>
            </a:pPr>
            <a:endParaRPr lang="ru-RU" dirty="0">
              <a:latin typeface="Georgia" panose="02040502050405020303" pitchFamily="18" charset="0"/>
            </a:endParaRPr>
          </a:p>
        </p:txBody>
      </p:sp>
    </p:spTree>
    <p:extLst>
      <p:ext uri="{BB962C8B-B14F-4D97-AF65-F5344CB8AC3E}">
        <p14:creationId xmlns:p14="http://schemas.microsoft.com/office/powerpoint/2010/main" val="18915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9A52F4A-D373-9CEB-22A0-3BBD1C2D4F7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3D5C3A2-3196-F656-99DA-5A85EB1171EB}"/>
              </a:ext>
            </a:extLst>
          </p:cNvPr>
          <p:cNvSpPr txBox="1"/>
          <p:nvPr/>
        </p:nvSpPr>
        <p:spPr>
          <a:xfrm>
            <a:off x="312106" y="490523"/>
            <a:ext cx="7391399" cy="6135317"/>
          </a:xfrm>
          <a:prstGeom prst="rect">
            <a:avLst/>
          </a:prstGeom>
        </p:spPr>
        <p:txBody>
          <a:bodyPr vert="horz" lIns="91440" tIns="45720" rIns="91440" bIns="45720" rtlCol="0">
            <a:normAutofit/>
          </a:bodyPr>
          <a:lstStyle/>
          <a:p>
            <a:pPr>
              <a:lnSpc>
                <a:spcPct val="90000"/>
              </a:lnSpc>
              <a:spcAft>
                <a:spcPts val="600"/>
              </a:spcAft>
            </a:pPr>
            <a:r>
              <a:rPr lang="en-US" sz="3200" b="1" i="1" dirty="0"/>
              <a:t>Science is the Enemy</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Science Diplomacy</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i="1" u="none" strike="noStrike" kern="1200" cap="none" spc="0" normalizeH="0" baseline="0" noProof="0" dirty="0">
                <a:ln>
                  <a:noFill/>
                </a:ln>
                <a:solidFill>
                  <a:prstClr val="black"/>
                </a:solidFill>
                <a:effectLst/>
                <a:uLnTx/>
                <a:uFillTx/>
                <a:latin typeface="Calibri" panose="020F0502020204030204"/>
                <a:ea typeface="+mn-ea"/>
                <a:cs typeface="+mn-cs"/>
              </a:rPr>
              <a:t>Ending USAID</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i="1" u="none" strike="noStrike" kern="1200" cap="none" spc="0" normalizeH="0" baseline="0" noProof="0" dirty="0">
                <a:ln>
                  <a:noFill/>
                </a:ln>
                <a:solidFill>
                  <a:prstClr val="black"/>
                </a:solidFill>
                <a:effectLst/>
                <a:uLnTx/>
                <a:uFillTx/>
                <a:latin typeface="Calibri" panose="020F0502020204030204"/>
                <a:ea typeface="+mn-ea"/>
                <a:cs typeface="+mn-cs"/>
              </a:rPr>
              <a:t>Threatened end to Fulbright and other international exchange programs </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i="1" u="none" strike="noStrike" kern="1200" cap="none" spc="0" normalizeH="0" baseline="0" noProof="0" dirty="0">
                <a:ln>
                  <a:noFill/>
                </a:ln>
                <a:solidFill>
                  <a:prstClr val="black"/>
                </a:solidFill>
                <a:effectLst/>
                <a:uLnTx/>
                <a:uFillTx/>
                <a:latin typeface="Calibri" panose="020F0502020204030204"/>
                <a:ea typeface="+mn-ea"/>
                <a:cs typeface="+mn-cs"/>
              </a:rPr>
              <a:t>Placing visa and other barriers on international students and researchers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i="1" u="none" strike="noStrike" kern="1200" cap="none" spc="0" normalizeH="0" baseline="0" noProof="0" dirty="0">
                <a:ln>
                  <a:noFill/>
                </a:ln>
                <a:solidFill>
                  <a:prstClr val="black"/>
                </a:solidFill>
                <a:effectLst/>
                <a:uLnTx/>
                <a:uFillTx/>
                <a:latin typeface="Calibri" panose="020F0502020204030204"/>
                <a:ea typeface="+mn-ea"/>
                <a:cs typeface="+mn-cs"/>
              </a:rPr>
              <a:t>Auditing international collaborations and agreements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i="1" u="none" strike="noStrike" kern="1200" cap="none" spc="0" normalizeH="0" baseline="0" noProof="0" dirty="0">
                <a:ln>
                  <a:noFill/>
                </a:ln>
                <a:solidFill>
                  <a:prstClr val="black"/>
                </a:solidFill>
                <a:effectLst/>
                <a:uLnTx/>
                <a:uFillTx/>
                <a:latin typeface="Calibri" panose="020F0502020204030204"/>
                <a:ea typeface="+mn-ea"/>
                <a:cs typeface="+mn-cs"/>
              </a:rPr>
              <a:t>Decoupling from international agencies and treaties – WHO, UNESCO, Paris Accords . . .</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i="1" u="none" strike="noStrike" kern="1200" cap="none" spc="0" normalizeH="0" baseline="0" noProof="0" dirty="0">
                <a:ln>
                  <a:noFill/>
                </a:ln>
                <a:solidFill>
                  <a:prstClr val="black"/>
                </a:solidFill>
                <a:effectLst/>
                <a:uLnTx/>
                <a:uFillTx/>
                <a:latin typeface="Calibri" panose="020F0502020204030204"/>
                <a:ea typeface="+mn-ea"/>
                <a:cs typeface="+mn-cs"/>
              </a:rPr>
              <a:t>All part of a larger America First policy agenda – a mix of isolationist impulses and colonial/imperialistic desires - think Canada, Greenland - </a:t>
            </a: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foreign policy by tariffs</a:t>
            </a:r>
            <a:endParaRPr kumimoji="0" lang="en-US" sz="2000" i="1" u="none" strike="noStrike" kern="1200" cap="none" spc="0" normalizeH="0" baseline="0" noProof="0" dirty="0">
              <a:ln>
                <a:noFill/>
              </a:ln>
              <a:solidFill>
                <a:prstClr val="black"/>
              </a:solidFill>
              <a:effectLst/>
              <a:uLnTx/>
              <a:uFillTx/>
              <a:latin typeface="Calibri" panose="020F0502020204030204"/>
              <a:ea typeface="+mn-ea"/>
              <a:cs typeface="+mn-cs"/>
            </a:endParaRPr>
          </a:p>
          <a:p>
            <a:pPr>
              <a:lnSpc>
                <a:spcPct val="90000"/>
              </a:lnSpc>
              <a:spcAft>
                <a:spcPts val="600"/>
              </a:spcAft>
            </a:pPr>
            <a:endParaRPr lang="en-US" sz="1000" b="1" dirty="0"/>
          </a:p>
          <a:p>
            <a:pPr indent="-228600">
              <a:lnSpc>
                <a:spcPct val="90000"/>
              </a:lnSpc>
              <a:spcAft>
                <a:spcPts val="600"/>
              </a:spcAft>
              <a:buFont typeface="Arial" panose="020B0604020202020204" pitchFamily="34" charset="0"/>
              <a:buChar char="•"/>
            </a:pPr>
            <a:endParaRPr lang="en-US" sz="1000" b="1" dirty="0"/>
          </a:p>
          <a:p>
            <a:pPr indent="-228600">
              <a:lnSpc>
                <a:spcPct val="90000"/>
              </a:lnSpc>
              <a:spcAft>
                <a:spcPts val="600"/>
              </a:spcAft>
              <a:buFont typeface="Arial" panose="020B0604020202020204" pitchFamily="34" charset="0"/>
              <a:buChar char="•"/>
            </a:pPr>
            <a:endParaRPr lang="en-US" sz="1000" b="1" dirty="0"/>
          </a:p>
        </p:txBody>
      </p:sp>
      <p:pic>
        <p:nvPicPr>
          <p:cNvPr id="2" name="Picture 2" descr="Harvard in Talks to Sell $1 Billion of Private Equity Stakes - Bloomberg">
            <a:extLst>
              <a:ext uri="{FF2B5EF4-FFF2-40B4-BE49-F238E27FC236}">
                <a16:creationId xmlns:a16="http://schemas.microsoft.com/office/drawing/2014/main" id="{A5671C11-5F91-534B-A309-A74872932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639" r="-1" b="7415"/>
          <a:stretch>
            <a:fillRect/>
          </a:stretch>
        </p:blipFill>
        <p:spPr bwMode="auto">
          <a:xfrm>
            <a:off x="7703504" y="-4"/>
            <a:ext cx="4488495" cy="3546087"/>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3E04536-FC02-F678-7905-4510E8FE3299}"/>
              </a:ext>
            </a:extLst>
          </p:cNvPr>
          <p:cNvPicPr>
            <a:picLocks noChangeAspect="1"/>
          </p:cNvPicPr>
          <p:nvPr/>
        </p:nvPicPr>
        <p:blipFill>
          <a:blip r:embed="rId3"/>
          <a:srcRect t="34503" b="18772"/>
          <a:stretch>
            <a:fillRect/>
          </a:stretch>
        </p:blipFill>
        <p:spPr>
          <a:xfrm>
            <a:off x="7703505" y="3657601"/>
            <a:ext cx="4485448" cy="3200400"/>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3" name="Rectangle 2">
            <a:extLst>
              <a:ext uri="{FF2B5EF4-FFF2-40B4-BE49-F238E27FC236}">
                <a16:creationId xmlns:a16="http://schemas.microsoft.com/office/drawing/2014/main" id="{3D9CF1BA-A7FE-4580-77AE-80F15DC94D46}"/>
              </a:ext>
            </a:extLst>
          </p:cNvPr>
          <p:cNvSpPr/>
          <p:nvPr/>
        </p:nvSpPr>
        <p:spPr>
          <a:xfrm>
            <a:off x="2095500" y="1302270"/>
            <a:ext cx="7734300" cy="800219"/>
          </a:xfrm>
          <a:prstGeom prst="rect">
            <a:avLst/>
          </a:prstGeom>
        </p:spPr>
        <p:txBody>
          <a:bodyPr wrap="square">
            <a:spAutoFit/>
          </a:bodyPr>
          <a:lstStyle/>
          <a:p>
            <a:pPr marL="685800" indent="-685800">
              <a:spcBef>
                <a:spcPts val="1200"/>
              </a:spcBef>
              <a:buFontTx/>
              <a:buAutoNum type="arabicPeriod"/>
            </a:pPr>
            <a:endParaRPr lang="en-US" sz="2800" dirty="0">
              <a:solidFill>
                <a:srgbClr val="000000"/>
              </a:solidFill>
              <a:latin typeface="Georgia" panose="02040502050405020303" pitchFamily="18" charset="0"/>
            </a:endParaRPr>
          </a:p>
          <a:p>
            <a:pPr marL="342900" indent="-342900">
              <a:buAutoNum type="arabicPeriod"/>
            </a:pPr>
            <a:endParaRPr lang="ru-RU" dirty="0">
              <a:latin typeface="Georgia" panose="02040502050405020303" pitchFamily="18" charset="0"/>
            </a:endParaRPr>
          </a:p>
        </p:txBody>
      </p:sp>
    </p:spTree>
    <p:extLst>
      <p:ext uri="{BB962C8B-B14F-4D97-AF65-F5344CB8AC3E}">
        <p14:creationId xmlns:p14="http://schemas.microsoft.com/office/powerpoint/2010/main" val="2621911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A0BA377-D6FE-15ED-3145-82F37CE47E9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C5E4456-5276-B980-CB2B-4E5F1CE10C63}"/>
              </a:ext>
            </a:extLst>
          </p:cNvPr>
          <p:cNvSpPr txBox="1"/>
          <p:nvPr/>
        </p:nvSpPr>
        <p:spPr>
          <a:xfrm>
            <a:off x="312106" y="478509"/>
            <a:ext cx="7391399" cy="6135317"/>
          </a:xfrm>
          <a:prstGeom prst="rect">
            <a:avLst/>
          </a:prstGeom>
        </p:spPr>
        <p:txBody>
          <a:bodyPr vert="horz" lIns="91440" tIns="45720" rIns="91440" bIns="45720" rtlCol="0">
            <a:normAutofit/>
          </a:bodyPr>
          <a:lstStyle/>
          <a:p>
            <a:pPr>
              <a:lnSpc>
                <a:spcPct val="90000"/>
              </a:lnSpc>
              <a:spcAft>
                <a:spcPts val="600"/>
              </a:spcAft>
            </a:pPr>
            <a:r>
              <a:rPr lang="en-US" sz="3200" b="1" i="1" dirty="0"/>
              <a:t>Science is the Enemy</a:t>
            </a:r>
          </a:p>
          <a:p>
            <a:pPr marL="571500" lvl="1">
              <a:lnSpc>
                <a:spcPct val="90000"/>
              </a:lnSpc>
              <a:spcAft>
                <a:spcPts val="600"/>
              </a:spcAft>
              <a:defRPr/>
            </a:pPr>
            <a:endParaRPr kumimoji="0" lang="en-US"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lnSpc>
                <a:spcPct val="90000"/>
              </a:lnSpc>
              <a:spcAft>
                <a:spcPts val="600"/>
              </a:spcAft>
              <a:buFont typeface="Arial" panose="020B0604020202020204" pitchFamily="34" charset="0"/>
              <a:buChar char="•"/>
            </a:pPr>
            <a:r>
              <a:rPr lang="en-US" sz="2000" b="1" i="1" dirty="0"/>
              <a:t>Severely degrading US science capabilities short and long-term</a:t>
            </a:r>
          </a:p>
          <a:p>
            <a:pPr lvl="1">
              <a:lnSpc>
                <a:spcPct val="90000"/>
              </a:lnSpc>
              <a:spcAft>
                <a:spcPts val="600"/>
              </a:spcAft>
            </a:pPr>
            <a:r>
              <a:rPr lang="en-US" sz="2000" i="1" dirty="0"/>
              <a:t>“Anticipatory Obedience”</a:t>
            </a:r>
          </a:p>
          <a:p>
            <a:pPr lvl="1">
              <a:lnSpc>
                <a:spcPct val="90000"/>
              </a:lnSpc>
              <a:spcAft>
                <a:spcPts val="600"/>
              </a:spcAft>
            </a:pPr>
            <a:r>
              <a:rPr lang="en-US" sz="2000" i="1" dirty="0"/>
              <a:t>Reducing graduate admissions</a:t>
            </a:r>
          </a:p>
          <a:p>
            <a:pPr lvl="1">
              <a:lnSpc>
                <a:spcPct val="90000"/>
              </a:lnSpc>
              <a:spcAft>
                <a:spcPts val="600"/>
              </a:spcAft>
            </a:pPr>
            <a:r>
              <a:rPr lang="en-US" sz="2000" i="1" dirty="0"/>
              <a:t>Cuts in research staff</a:t>
            </a:r>
          </a:p>
          <a:p>
            <a:pPr lvl="1">
              <a:lnSpc>
                <a:spcPct val="90000"/>
              </a:lnSpc>
              <a:spcAft>
                <a:spcPts val="600"/>
              </a:spcAft>
            </a:pPr>
            <a:r>
              <a:rPr lang="en-US" sz="2000" i="1" dirty="0"/>
              <a:t>Halt to some research labs</a:t>
            </a:r>
          </a:p>
          <a:p>
            <a:pPr lvl="1">
              <a:lnSpc>
                <a:spcPct val="90000"/>
              </a:lnSpc>
              <a:spcAft>
                <a:spcPts val="600"/>
              </a:spcAft>
            </a:pPr>
            <a:r>
              <a:rPr lang="en-US" sz="2000" i="1" dirty="0"/>
              <a:t>Chilling impact on pipeline of scientists/academics</a:t>
            </a:r>
          </a:p>
          <a:p>
            <a:pPr marL="342900" indent="-342900">
              <a:lnSpc>
                <a:spcPct val="90000"/>
              </a:lnSpc>
              <a:spcAft>
                <a:spcPts val="600"/>
              </a:spcAft>
              <a:buFont typeface="Arial" panose="020B0604020202020204" pitchFamily="34" charset="0"/>
              <a:buChar char="•"/>
            </a:pPr>
            <a:endParaRPr lang="en-US" sz="2000" b="1" i="1" dirty="0"/>
          </a:p>
          <a:p>
            <a:pPr marL="342900" indent="-342900">
              <a:lnSpc>
                <a:spcPct val="90000"/>
              </a:lnSpc>
              <a:spcAft>
                <a:spcPts val="600"/>
              </a:spcAft>
              <a:buFont typeface="Arial" panose="020B0604020202020204" pitchFamily="34" charset="0"/>
              <a:buChar char="•"/>
            </a:pPr>
            <a:r>
              <a:rPr lang="en-US" sz="2000" b="1" i="1" dirty="0"/>
              <a:t>Reducing the US’s global role and opportunities for collaboration</a:t>
            </a:r>
          </a:p>
          <a:p>
            <a:pPr marL="342900" indent="-342900">
              <a:lnSpc>
                <a:spcPct val="90000"/>
              </a:lnSpc>
              <a:spcAft>
                <a:spcPts val="600"/>
              </a:spcAft>
              <a:buFont typeface="Arial" panose="020B0604020202020204" pitchFamily="34" charset="0"/>
              <a:buChar char="•"/>
            </a:pPr>
            <a:endParaRPr lang="en-US" sz="2000" b="1" i="1" dirty="0"/>
          </a:p>
          <a:p>
            <a:pPr marL="342900" indent="-342900">
              <a:lnSpc>
                <a:spcPct val="90000"/>
              </a:lnSpc>
              <a:spcAft>
                <a:spcPts val="600"/>
              </a:spcAft>
              <a:buFont typeface="Arial" panose="020B0604020202020204" pitchFamily="34" charset="0"/>
              <a:buChar char="•"/>
            </a:pPr>
            <a:r>
              <a:rPr lang="en-US" sz="2000" b="1" i="1" dirty="0"/>
              <a:t>What’s to come? FY26 will pose more challenges</a:t>
            </a:r>
          </a:p>
          <a:p>
            <a:pPr marL="800100" lvl="1" indent="-342900">
              <a:lnSpc>
                <a:spcPct val="90000"/>
              </a:lnSpc>
              <a:spcAft>
                <a:spcPts val="600"/>
              </a:spcAft>
              <a:buFont typeface="Arial" panose="020B0604020202020204" pitchFamily="34" charset="0"/>
              <a:buChar char="•"/>
            </a:pPr>
            <a:r>
              <a:rPr lang="en-US" sz="2000" i="1" dirty="0"/>
              <a:t>Stress on state budgets = reduce HE funding</a:t>
            </a:r>
          </a:p>
          <a:p>
            <a:pPr marL="800100" lvl="1" indent="-342900">
              <a:lnSpc>
                <a:spcPct val="90000"/>
              </a:lnSpc>
              <a:spcAft>
                <a:spcPts val="600"/>
              </a:spcAft>
              <a:buFont typeface="Arial" panose="020B0604020202020204" pitchFamily="34" charset="0"/>
              <a:buChar char="•"/>
            </a:pPr>
            <a:r>
              <a:rPr lang="en-US" sz="2000" i="1" dirty="0"/>
              <a:t>Science funding/selective retribution</a:t>
            </a:r>
          </a:p>
          <a:p>
            <a:pPr>
              <a:lnSpc>
                <a:spcPct val="90000"/>
              </a:lnSpc>
              <a:spcAft>
                <a:spcPts val="600"/>
              </a:spcAft>
            </a:pPr>
            <a:endParaRPr lang="en-US" sz="1000" b="1" dirty="0"/>
          </a:p>
          <a:p>
            <a:pPr indent="-228600">
              <a:lnSpc>
                <a:spcPct val="90000"/>
              </a:lnSpc>
              <a:spcAft>
                <a:spcPts val="600"/>
              </a:spcAft>
              <a:buFont typeface="Arial" panose="020B0604020202020204" pitchFamily="34" charset="0"/>
              <a:buChar char="•"/>
            </a:pPr>
            <a:endParaRPr lang="en-US" sz="1000" b="1" dirty="0"/>
          </a:p>
          <a:p>
            <a:pPr indent="-228600">
              <a:lnSpc>
                <a:spcPct val="90000"/>
              </a:lnSpc>
              <a:spcAft>
                <a:spcPts val="600"/>
              </a:spcAft>
              <a:buFont typeface="Arial" panose="020B0604020202020204" pitchFamily="34" charset="0"/>
              <a:buChar char="•"/>
            </a:pPr>
            <a:endParaRPr lang="en-US" sz="1000" b="1" dirty="0"/>
          </a:p>
        </p:txBody>
      </p:sp>
      <p:pic>
        <p:nvPicPr>
          <p:cNvPr id="2" name="Picture 2" descr="Harvard in Talks to Sell $1 Billion of Private Equity Stakes - Bloomberg">
            <a:extLst>
              <a:ext uri="{FF2B5EF4-FFF2-40B4-BE49-F238E27FC236}">
                <a16:creationId xmlns:a16="http://schemas.microsoft.com/office/drawing/2014/main" id="{1F10A51F-70BF-5F28-FB40-E4EEA919A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639" r="-1" b="7415"/>
          <a:stretch>
            <a:fillRect/>
          </a:stretch>
        </p:blipFill>
        <p:spPr bwMode="auto">
          <a:xfrm>
            <a:off x="7703504" y="-4"/>
            <a:ext cx="4488495" cy="3546087"/>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2C5D24B-BF2A-CB2F-EB2B-2DD887E3A8E3}"/>
              </a:ext>
            </a:extLst>
          </p:cNvPr>
          <p:cNvPicPr>
            <a:picLocks noChangeAspect="1"/>
          </p:cNvPicPr>
          <p:nvPr/>
        </p:nvPicPr>
        <p:blipFill>
          <a:blip r:embed="rId3"/>
          <a:srcRect t="34503" b="18772"/>
          <a:stretch>
            <a:fillRect/>
          </a:stretch>
        </p:blipFill>
        <p:spPr>
          <a:xfrm>
            <a:off x="7703505" y="3657601"/>
            <a:ext cx="4485448" cy="3200400"/>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3" name="Rectangle 2">
            <a:extLst>
              <a:ext uri="{FF2B5EF4-FFF2-40B4-BE49-F238E27FC236}">
                <a16:creationId xmlns:a16="http://schemas.microsoft.com/office/drawing/2014/main" id="{DC706ACF-B0E4-978E-5CA5-D9EAFC92C007}"/>
              </a:ext>
            </a:extLst>
          </p:cNvPr>
          <p:cNvSpPr/>
          <p:nvPr/>
        </p:nvSpPr>
        <p:spPr>
          <a:xfrm>
            <a:off x="2095500" y="1302270"/>
            <a:ext cx="7734300" cy="800219"/>
          </a:xfrm>
          <a:prstGeom prst="rect">
            <a:avLst/>
          </a:prstGeom>
        </p:spPr>
        <p:txBody>
          <a:bodyPr wrap="square">
            <a:spAutoFit/>
          </a:bodyPr>
          <a:lstStyle/>
          <a:p>
            <a:pPr marL="685800" indent="-685800">
              <a:spcBef>
                <a:spcPts val="1200"/>
              </a:spcBef>
              <a:buFontTx/>
              <a:buAutoNum type="arabicPeriod"/>
            </a:pPr>
            <a:endParaRPr lang="en-US" sz="2800" dirty="0">
              <a:solidFill>
                <a:srgbClr val="000000"/>
              </a:solidFill>
              <a:latin typeface="Georgia" panose="02040502050405020303" pitchFamily="18" charset="0"/>
            </a:endParaRPr>
          </a:p>
          <a:p>
            <a:pPr marL="342900" indent="-342900">
              <a:buAutoNum type="arabicPeriod"/>
            </a:pPr>
            <a:endParaRPr lang="ru-RU" dirty="0">
              <a:latin typeface="Georgia" panose="02040502050405020303" pitchFamily="18" charset="0"/>
            </a:endParaRPr>
          </a:p>
        </p:txBody>
      </p:sp>
    </p:spTree>
    <p:extLst>
      <p:ext uri="{BB962C8B-B14F-4D97-AF65-F5344CB8AC3E}">
        <p14:creationId xmlns:p14="http://schemas.microsoft.com/office/powerpoint/2010/main" val="1924281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D1DED8-C100-6C29-75A3-AEBBCD70DC1F}"/>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F65F9B4-1164-0EBF-2640-2B17E8223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large white cloud in the sky&#10;&#10;Description automatically generated">
            <a:extLst>
              <a:ext uri="{FF2B5EF4-FFF2-40B4-BE49-F238E27FC236}">
                <a16:creationId xmlns:a16="http://schemas.microsoft.com/office/drawing/2014/main" id="{82894F15-8560-868E-B78B-98F383702E6D}"/>
              </a:ext>
            </a:extLst>
          </p:cNvPr>
          <p:cNvPicPr>
            <a:picLocks noChangeAspect="1"/>
          </p:cNvPicPr>
          <p:nvPr/>
        </p:nvPicPr>
        <p:blipFill>
          <a:blip r:embed="rId2">
            <a:alphaModFix amt="60000"/>
          </a:blip>
          <a:srcRect l="20688"/>
          <a:stretch>
            <a:fillRect/>
          </a:stretch>
        </p:blipFill>
        <p:spPr>
          <a:xfrm>
            <a:off x="0" y="0"/>
            <a:ext cx="9292590" cy="6857990"/>
          </a:xfrm>
          <a:prstGeom prst="rect">
            <a:avLst/>
          </a:prstGeom>
        </p:spPr>
      </p:pic>
      <p:sp>
        <p:nvSpPr>
          <p:cNvPr id="15" name="Rectangle 14">
            <a:extLst>
              <a:ext uri="{FF2B5EF4-FFF2-40B4-BE49-F238E27FC236}">
                <a16:creationId xmlns:a16="http://schemas.microsoft.com/office/drawing/2014/main" id="{D81C03DC-B8E5-4203-6E83-AE320C34BD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D44C030-4533-55B5-4790-F10E4094E871}"/>
              </a:ext>
            </a:extLst>
          </p:cNvPr>
          <p:cNvSpPr txBox="1"/>
          <p:nvPr/>
        </p:nvSpPr>
        <p:spPr>
          <a:xfrm>
            <a:off x="4527030" y="986922"/>
            <a:ext cx="7898266" cy="4919203"/>
          </a:xfrm>
          <a:prstGeom prst="rect">
            <a:avLst/>
          </a:prstGeom>
          <a:solidFill>
            <a:schemeClr val="bg2">
              <a:alpha val="42000"/>
            </a:schemeClr>
          </a:solidFill>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Fighting Back</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US HE Lobbying and Advocacy Groups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b="0" i="1" u="none" strike="noStrike" kern="1200" cap="none" spc="0" normalizeH="0" baseline="0" noProof="0" dirty="0">
                <a:ln>
                  <a:noFill/>
                </a:ln>
                <a:solidFill>
                  <a:prstClr val="black"/>
                </a:solidFill>
                <a:effectLst/>
                <a:uLnTx/>
                <a:uFillTx/>
                <a:latin typeface="Calibri" panose="020F0502020204030204"/>
                <a:ea typeface="+mn-ea"/>
                <a:cs typeface="+mn-cs"/>
              </a:rPr>
              <a:t>Congress and Lawsuits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Calibri" panose="020F0502020204030204"/>
                <a:ea typeface="+mn-ea"/>
                <a:cs typeface="+mn-cs"/>
              </a:rPr>
              <a:t>	AAU, AAC&amp;U, ACE, AAUP  . .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Calibri" panose="020F0502020204030204"/>
                <a:ea typeface="+mn-ea"/>
                <a:cs typeface="+mn-cs"/>
              </a:rPr>
              <a:t>	ACLU/NGO’s</a:t>
            </a:r>
            <a:endParaRPr kumimoji="0" lang="en-US"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Targeting Blue States</a:t>
            </a:r>
            <a:r>
              <a:rPr kumimoji="0" lang="en-US" sz="2000" b="1" i="1" u="none" strike="noStrike" kern="1200" cap="none" spc="0" normalizeH="0" noProof="0" dirty="0">
                <a:ln>
                  <a:noFill/>
                </a:ln>
                <a:solidFill>
                  <a:prstClr val="black"/>
                </a:solidFill>
                <a:effectLst/>
                <a:uLnTx/>
                <a:uFillTx/>
                <a:latin typeface="Calibri" panose="020F0502020204030204"/>
                <a:ea typeface="+mn-ea"/>
                <a:cs typeface="+mn-cs"/>
              </a:rPr>
              <a:t> / </a:t>
            </a: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Red States Cabal</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Evolving nature of making a deal – Harvard, Columbia, UCLA</a:t>
            </a:r>
          </a:p>
          <a:p>
            <a:pPr marL="342900" indent="-342900">
              <a:lnSpc>
                <a:spcPct val="120000"/>
              </a:lnSpc>
              <a:buFont typeface="Arial" panose="020B0604020202020204" pitchFamily="34" charset="0"/>
              <a:buChar char="•"/>
              <a:defRPr/>
            </a:pPr>
            <a:r>
              <a:rPr lang="en-US" sz="2000" b="1" i="1" dirty="0">
                <a:solidFill>
                  <a:prstClr val="black"/>
                </a:solidFill>
              </a:rPr>
              <a:t>To fight - reality of length of any legal recourse – mixed results</a:t>
            </a:r>
            <a:endPar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Hope for science funding in Congress – Sept 30</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Shaping public opinion – hard, but some indications . .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2000" b="1" i="1" dirty="0">
                <a:solidFill>
                  <a:prstClr val="black"/>
                </a:solidFill>
                <a:latin typeface="Calibri" panose="020F0502020204030204"/>
              </a:rPr>
              <a:t>SCOTUS pending decision on executive authority/tariffs</a:t>
            </a:r>
            <a:endPar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Hope in the Mid-Term Elections – Nov 2026</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66C8C60-BA33-DF2A-16F7-D72FB54C925E}"/>
              </a:ext>
            </a:extLst>
          </p:cNvPr>
          <p:cNvSpPr/>
          <p:nvPr/>
        </p:nvSpPr>
        <p:spPr>
          <a:xfrm>
            <a:off x="2095500" y="1302270"/>
            <a:ext cx="7734300" cy="800219"/>
          </a:xfrm>
          <a:prstGeom prst="rect">
            <a:avLst/>
          </a:prstGeom>
        </p:spPr>
        <p:txBody>
          <a:bodyPr wrap="square">
            <a:spAutoFit/>
          </a:bodyPr>
          <a:lstStyle/>
          <a:p>
            <a:pPr marL="685800" marR="0" lvl="0" indent="-685800" algn="l" defTabSz="914400" rtl="0" eaLnBrk="1" fontAlgn="auto" latinLnBrk="0" hangingPunct="1">
              <a:lnSpc>
                <a:spcPct val="100000"/>
              </a:lnSpc>
              <a:spcBef>
                <a:spcPts val="120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ru-RU"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90937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2A5E2DB-82A6-57BB-A67B-D7D0FA2EDCA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6FC4955-E2FB-B98D-31EF-D8A2F91E5A9E}"/>
              </a:ext>
            </a:extLst>
          </p:cNvPr>
          <p:cNvSpPr txBox="1"/>
          <p:nvPr/>
        </p:nvSpPr>
        <p:spPr>
          <a:xfrm>
            <a:off x="312107" y="465809"/>
            <a:ext cx="6159946" cy="6135317"/>
          </a:xfrm>
          <a:prstGeom prst="rect">
            <a:avLst/>
          </a:prstGeom>
        </p:spPr>
        <p:txBody>
          <a:bodyPr vert="horz" lIns="91440" tIns="45720" rIns="91440" bIns="45720" rtlCol="0">
            <a:normAutofit/>
          </a:bodyPr>
          <a:lstStyle/>
          <a:p>
            <a:pPr>
              <a:lnSpc>
                <a:spcPct val="90000"/>
              </a:lnSpc>
              <a:spcAft>
                <a:spcPts val="600"/>
              </a:spcAft>
            </a:pPr>
            <a:r>
              <a:rPr lang="en-US" sz="3200" b="1" i="1" dirty="0"/>
              <a:t>Question:</a:t>
            </a:r>
          </a:p>
          <a:p>
            <a:pPr>
              <a:lnSpc>
                <a:spcPct val="90000"/>
              </a:lnSpc>
              <a:spcAft>
                <a:spcPts val="600"/>
              </a:spcAft>
            </a:pPr>
            <a:endParaRPr lang="en-US" sz="3200" b="1" i="1" dirty="0"/>
          </a:p>
          <a:p>
            <a:pPr>
              <a:lnSpc>
                <a:spcPct val="90000"/>
              </a:lnSpc>
              <a:spcAft>
                <a:spcPts val="600"/>
              </a:spcAft>
            </a:pPr>
            <a:endParaRPr lang="en-US" sz="3200" b="1" i="1" dirty="0"/>
          </a:p>
          <a:p>
            <a:pPr>
              <a:lnSpc>
                <a:spcPct val="90000"/>
              </a:lnSpc>
              <a:spcAft>
                <a:spcPts val="600"/>
              </a:spcAft>
            </a:pPr>
            <a:endParaRPr lang="en-US" sz="3200" b="1" i="1" dirty="0"/>
          </a:p>
          <a:p>
            <a:pPr>
              <a:lnSpc>
                <a:spcPct val="90000"/>
              </a:lnSpc>
              <a:spcAft>
                <a:spcPts val="600"/>
              </a:spcAft>
            </a:pPr>
            <a:r>
              <a:rPr lang="en-US" sz="2400" b="1" i="1" dirty="0"/>
              <a:t>Is the infrastructure, culture and norms of America’s university/science community able to withstand the Trump administration’s blitzkrieg . . . . and eventually recover?</a:t>
            </a:r>
          </a:p>
          <a:p>
            <a:pPr>
              <a:lnSpc>
                <a:spcPct val="90000"/>
              </a:lnSpc>
              <a:spcAft>
                <a:spcPts val="600"/>
              </a:spcAft>
            </a:pPr>
            <a:endParaRPr lang="en-US" sz="1000" b="1" dirty="0"/>
          </a:p>
          <a:p>
            <a:pPr indent="-228600">
              <a:lnSpc>
                <a:spcPct val="90000"/>
              </a:lnSpc>
              <a:spcAft>
                <a:spcPts val="600"/>
              </a:spcAft>
              <a:buFont typeface="Arial" panose="020B0604020202020204" pitchFamily="34" charset="0"/>
              <a:buChar char="•"/>
            </a:pPr>
            <a:endParaRPr lang="en-US" sz="1000" b="1" dirty="0"/>
          </a:p>
          <a:p>
            <a:pPr indent="-228600">
              <a:lnSpc>
                <a:spcPct val="90000"/>
              </a:lnSpc>
              <a:spcAft>
                <a:spcPts val="600"/>
              </a:spcAft>
              <a:buFont typeface="Arial" panose="020B0604020202020204" pitchFamily="34" charset="0"/>
              <a:buChar char="•"/>
            </a:pPr>
            <a:endParaRPr lang="en-US" sz="1000" b="1" dirty="0"/>
          </a:p>
        </p:txBody>
      </p:sp>
      <p:sp>
        <p:nvSpPr>
          <p:cNvPr id="3" name="Rectangle 2">
            <a:extLst>
              <a:ext uri="{FF2B5EF4-FFF2-40B4-BE49-F238E27FC236}">
                <a16:creationId xmlns:a16="http://schemas.microsoft.com/office/drawing/2014/main" id="{5DCDEE70-FB13-2495-BA85-0C57B06B6B86}"/>
              </a:ext>
            </a:extLst>
          </p:cNvPr>
          <p:cNvSpPr/>
          <p:nvPr/>
        </p:nvSpPr>
        <p:spPr>
          <a:xfrm>
            <a:off x="2095500" y="1302270"/>
            <a:ext cx="7734300" cy="800219"/>
          </a:xfrm>
          <a:prstGeom prst="rect">
            <a:avLst/>
          </a:prstGeom>
        </p:spPr>
        <p:txBody>
          <a:bodyPr wrap="square">
            <a:spAutoFit/>
          </a:bodyPr>
          <a:lstStyle/>
          <a:p>
            <a:pPr marL="685800" indent="-685800">
              <a:spcBef>
                <a:spcPts val="1200"/>
              </a:spcBef>
              <a:buFontTx/>
              <a:buAutoNum type="arabicPeriod"/>
            </a:pPr>
            <a:endParaRPr lang="en-US" sz="2800" dirty="0">
              <a:solidFill>
                <a:srgbClr val="000000"/>
              </a:solidFill>
              <a:latin typeface="Georgia" panose="02040502050405020303" pitchFamily="18" charset="0"/>
            </a:endParaRPr>
          </a:p>
          <a:p>
            <a:pPr marL="342900" indent="-342900">
              <a:buAutoNum type="arabicPeriod"/>
            </a:pPr>
            <a:endParaRPr lang="ru-RU" dirty="0">
              <a:latin typeface="Georgia" panose="02040502050405020303" pitchFamily="18" charset="0"/>
            </a:endParaRPr>
          </a:p>
        </p:txBody>
      </p:sp>
      <p:pic>
        <p:nvPicPr>
          <p:cNvPr id="5" name="Picture 4">
            <a:extLst>
              <a:ext uri="{FF2B5EF4-FFF2-40B4-BE49-F238E27FC236}">
                <a16:creationId xmlns:a16="http://schemas.microsoft.com/office/drawing/2014/main" id="{4497FFD3-CE92-8E1C-970E-FB586AA11D03}"/>
              </a:ext>
            </a:extLst>
          </p:cNvPr>
          <p:cNvPicPr>
            <a:picLocks noChangeAspect="1"/>
          </p:cNvPicPr>
          <p:nvPr/>
        </p:nvPicPr>
        <p:blipFill>
          <a:blip r:embed="rId2"/>
          <a:srcRect r="-1" b="12302"/>
          <a:stretch/>
        </p:blipFill>
        <p:spPr>
          <a:xfrm>
            <a:off x="6243210" y="0"/>
            <a:ext cx="5948790" cy="684189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27297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55151-F5DF-B1DC-5313-84C024207B5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DD25E7D-8D5F-F2BB-5D03-F8CB1D78E6B1}"/>
              </a:ext>
            </a:extLst>
          </p:cNvPr>
          <p:cNvPicPr>
            <a:picLocks noChangeAspect="1"/>
          </p:cNvPicPr>
          <p:nvPr/>
        </p:nvPicPr>
        <p:blipFill>
          <a:blip r:embed="rId2">
            <a:alphaModFix amt="30000"/>
          </a:blip>
          <a:srcRect l="7051" r="4825"/>
          <a:stretch>
            <a:fillRect/>
          </a:stretch>
        </p:blipFill>
        <p:spPr>
          <a:xfrm>
            <a:off x="0" y="10"/>
            <a:ext cx="12192000" cy="6857990"/>
          </a:xfrm>
          <a:prstGeom prst="rect">
            <a:avLst/>
          </a:prstGeom>
        </p:spPr>
      </p:pic>
      <p:sp>
        <p:nvSpPr>
          <p:cNvPr id="8" name="TextBox 7">
            <a:extLst>
              <a:ext uri="{FF2B5EF4-FFF2-40B4-BE49-F238E27FC236}">
                <a16:creationId xmlns:a16="http://schemas.microsoft.com/office/drawing/2014/main" id="{F54CB014-3FC5-AF15-994C-3087729772DB}"/>
              </a:ext>
            </a:extLst>
          </p:cNvPr>
          <p:cNvSpPr txBox="1"/>
          <p:nvPr/>
        </p:nvSpPr>
        <p:spPr>
          <a:xfrm>
            <a:off x="814711" y="1483559"/>
            <a:ext cx="10457892" cy="3568126"/>
          </a:xfrm>
          <a:prstGeom prst="rect">
            <a:avLst/>
          </a:prstGeom>
          <a:solidFill>
            <a:schemeClr val="bg2">
              <a:alpha val="25000"/>
            </a:schemeClr>
          </a:solidFill>
        </p:spPr>
        <p:txBody>
          <a:bodyPr vert="horz" lIns="91440" tIns="45720" rIns="91440" bIns="45720" rtlCol="0">
            <a:noAutofit/>
          </a:bodyPr>
          <a:lstStyle/>
          <a:p>
            <a:pPr marL="234950" lvl="1" indent="-234950">
              <a:lnSpc>
                <a:spcPct val="110000"/>
              </a:lnSpc>
              <a:spcAft>
                <a:spcPts val="600"/>
              </a:spcAft>
            </a:pPr>
            <a:endParaRPr lang="en-US" sz="2800" i="1" dirty="0"/>
          </a:p>
          <a:p>
            <a:pPr marL="14288" lvl="1" indent="-14288">
              <a:lnSpc>
                <a:spcPct val="110000"/>
              </a:lnSpc>
              <a:spcAft>
                <a:spcPts val="600"/>
              </a:spcAft>
            </a:pPr>
            <a:r>
              <a:rPr lang="en-US" sz="2800" i="1" dirty="0">
                <a:solidFill>
                  <a:prstClr val="black"/>
                </a:solidFill>
              </a:rPr>
              <a:t>After a period of post-Cold War optimism in globalization and path toward more democratic/open societies (“the end of history) . . .  </a:t>
            </a:r>
          </a:p>
          <a:p>
            <a:pPr marL="14288" lvl="1" indent="-14288">
              <a:lnSpc>
                <a:spcPct val="110000"/>
              </a:lnSpc>
              <a:spcAft>
                <a:spcPts val="600"/>
              </a:spcAft>
            </a:pPr>
            <a:endParaRPr lang="en-US" sz="2800" i="1" dirty="0">
              <a:solidFill>
                <a:prstClr val="black"/>
              </a:solidFill>
            </a:endParaRPr>
          </a:p>
          <a:p>
            <a:pPr marL="14288" lvl="1" indent="-14288">
              <a:lnSpc>
                <a:spcPct val="110000"/>
              </a:lnSpc>
              <a:spcAft>
                <a:spcPts val="600"/>
              </a:spcAft>
            </a:pPr>
            <a:r>
              <a:rPr lang="en-US" sz="2800" i="1" dirty="0">
                <a:solidFill>
                  <a:prstClr val="black"/>
                </a:solidFill>
              </a:rPr>
              <a:t>But now? Scientific and cultural diplomacy, collaboration and open access to data and research are declining as global values, shifting to a multi-polar and bifurcated model of transnational scientific/academic engagement shaped by contemporary geopolitics.</a:t>
            </a:r>
          </a:p>
        </p:txBody>
      </p:sp>
      <p:sp>
        <p:nvSpPr>
          <p:cNvPr id="3" name="Rectangle 2">
            <a:extLst>
              <a:ext uri="{FF2B5EF4-FFF2-40B4-BE49-F238E27FC236}">
                <a16:creationId xmlns:a16="http://schemas.microsoft.com/office/drawing/2014/main" id="{A0E2DDBC-1A55-617A-FDDF-B9E903F88D2B}"/>
              </a:ext>
            </a:extLst>
          </p:cNvPr>
          <p:cNvSpPr/>
          <p:nvPr/>
        </p:nvSpPr>
        <p:spPr>
          <a:xfrm>
            <a:off x="1241061" y="1407201"/>
            <a:ext cx="7734300" cy="800219"/>
          </a:xfrm>
          <a:prstGeom prst="rect">
            <a:avLst/>
          </a:prstGeom>
        </p:spPr>
        <p:txBody>
          <a:bodyPr wrap="square">
            <a:spAutoFit/>
          </a:bodyPr>
          <a:lstStyle/>
          <a:p>
            <a:pPr marL="685800" indent="-685800">
              <a:spcBef>
                <a:spcPts val="1200"/>
              </a:spcBef>
              <a:buFontTx/>
              <a:buAutoNum type="arabicPeriod"/>
            </a:pPr>
            <a:endParaRPr lang="en-US" sz="2800" dirty="0">
              <a:solidFill>
                <a:srgbClr val="000000"/>
              </a:solidFill>
              <a:latin typeface="Georgia" panose="02040502050405020303" pitchFamily="18" charset="0"/>
            </a:endParaRPr>
          </a:p>
          <a:p>
            <a:pPr marL="342900" indent="-342900">
              <a:buAutoNum type="arabicPeriod"/>
            </a:pPr>
            <a:endParaRPr lang="ru-RU" dirty="0">
              <a:latin typeface="Georgia" panose="02040502050405020303" pitchFamily="18" charset="0"/>
            </a:endParaRPr>
          </a:p>
        </p:txBody>
      </p:sp>
      <p:sp>
        <p:nvSpPr>
          <p:cNvPr id="2" name="TextBox 1">
            <a:extLst>
              <a:ext uri="{FF2B5EF4-FFF2-40B4-BE49-F238E27FC236}">
                <a16:creationId xmlns:a16="http://schemas.microsoft.com/office/drawing/2014/main" id="{400166DA-0B57-CA19-3961-878BF55C6390}"/>
              </a:ext>
            </a:extLst>
          </p:cNvPr>
          <p:cNvSpPr txBox="1"/>
          <p:nvPr/>
        </p:nvSpPr>
        <p:spPr>
          <a:xfrm>
            <a:off x="230530" y="314801"/>
            <a:ext cx="11505953" cy="590931"/>
          </a:xfrm>
          <a:prstGeom prst="rect">
            <a:avLst/>
          </a:prstGeom>
          <a:noFill/>
        </p:spPr>
        <p:txBody>
          <a:bodyPr wrap="square">
            <a:spAutoFit/>
          </a:bodyPr>
          <a:lstStyle/>
          <a:p>
            <a:pPr>
              <a:lnSpc>
                <a:spcPct val="90000"/>
              </a:lnSpc>
              <a:spcAft>
                <a:spcPts val="600"/>
              </a:spcAft>
            </a:pPr>
            <a:r>
              <a:rPr lang="en-US" sz="3600" b="1" i="1" dirty="0"/>
              <a:t>The Emerging Neo-Academic Cold War</a:t>
            </a:r>
          </a:p>
        </p:txBody>
      </p:sp>
    </p:spTree>
    <p:extLst>
      <p:ext uri="{BB962C8B-B14F-4D97-AF65-F5344CB8AC3E}">
        <p14:creationId xmlns:p14="http://schemas.microsoft.com/office/powerpoint/2010/main" val="2445217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546AB-D0A8-60E1-31EA-505DA41ADA6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1098FA4-98CB-821C-EC14-F8CE73BF241F}"/>
              </a:ext>
            </a:extLst>
          </p:cNvPr>
          <p:cNvPicPr>
            <a:picLocks noChangeAspect="1"/>
          </p:cNvPicPr>
          <p:nvPr/>
        </p:nvPicPr>
        <p:blipFill>
          <a:blip r:embed="rId2">
            <a:alphaModFix amt="30000"/>
          </a:blip>
          <a:srcRect l="7051" r="4825"/>
          <a:stretch>
            <a:fillRect/>
          </a:stretch>
        </p:blipFill>
        <p:spPr>
          <a:xfrm>
            <a:off x="0" y="0"/>
            <a:ext cx="12414142" cy="6857990"/>
          </a:xfrm>
          <a:prstGeom prst="rect">
            <a:avLst/>
          </a:prstGeom>
        </p:spPr>
      </p:pic>
      <p:sp>
        <p:nvSpPr>
          <p:cNvPr id="8" name="TextBox 7">
            <a:extLst>
              <a:ext uri="{FF2B5EF4-FFF2-40B4-BE49-F238E27FC236}">
                <a16:creationId xmlns:a16="http://schemas.microsoft.com/office/drawing/2014/main" id="{463115D3-F31A-9BF5-C375-19F0FFF3C672}"/>
              </a:ext>
            </a:extLst>
          </p:cNvPr>
          <p:cNvSpPr txBox="1"/>
          <p:nvPr/>
        </p:nvSpPr>
        <p:spPr>
          <a:xfrm>
            <a:off x="697422" y="180520"/>
            <a:ext cx="11223808" cy="5837828"/>
          </a:xfrm>
          <a:prstGeom prst="rect">
            <a:avLst/>
          </a:prstGeom>
        </p:spPr>
        <p:txBody>
          <a:bodyPr vert="horz" lIns="91440" tIns="45720" rIns="91440" bIns="45720" rtlCol="0">
            <a:normAutofit lnSpcReduction="10000"/>
          </a:bodyPr>
          <a:lstStyle/>
          <a:p>
            <a:pPr>
              <a:lnSpc>
                <a:spcPct val="90000"/>
              </a:lnSpc>
              <a:spcAft>
                <a:spcPts val="600"/>
              </a:spcAft>
            </a:pPr>
            <a:r>
              <a:rPr lang="en-US" sz="2800" b="1" i="1" dirty="0">
                <a:latin typeface="Calibri" panose="020F0502020204030204" pitchFamily="34" charset="0"/>
                <a:cs typeface="Calibri" panose="020F0502020204030204" pitchFamily="34" charset="0"/>
              </a:rPr>
              <a:t>The Emerging Neo-Academic Cold War</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400" b="1" i="1" u="none" strike="noStrike" cap="none" spc="0" normalizeH="0" baseline="0" noProof="0" dirty="0">
              <a:ln>
                <a:noFill/>
              </a:ln>
              <a:effectLst/>
              <a:uLnTx/>
              <a:uFillTx/>
              <a:latin typeface="Calibri" panose="020F0502020204030204" pitchFamily="34" charset="0"/>
              <a:cs typeface="Calibri" panose="020F0502020204030204" pitchFamily="34" charset="0"/>
            </a:endParaRPr>
          </a:p>
          <a:p>
            <a:pPr>
              <a:lnSpc>
                <a:spcPct val="110000"/>
              </a:lnSpc>
              <a:spcAft>
                <a:spcPts val="600"/>
              </a:spcAft>
            </a:pPr>
            <a:r>
              <a:rPr lang="en-US" sz="2000" b="1" i="1" dirty="0"/>
              <a:t>US a big player but a global event related to a series of Traumas that resulted in the end of the Post-Cold War Consensus and optimism</a:t>
            </a:r>
          </a:p>
          <a:p>
            <a:pPr>
              <a:lnSpc>
                <a:spcPct val="110000"/>
              </a:lnSpc>
              <a:spcAft>
                <a:spcPts val="600"/>
              </a:spcAft>
            </a:pPr>
            <a:endParaRPr lang="en-US" sz="2000" b="1" i="1" dirty="0"/>
          </a:p>
          <a:p>
            <a:pPr marL="461963" lvl="1" indent="-233363">
              <a:lnSpc>
                <a:spcPct val="90000"/>
              </a:lnSpc>
              <a:spcAft>
                <a:spcPts val="600"/>
              </a:spcAft>
            </a:pPr>
            <a:r>
              <a:rPr lang="en-US" sz="2000" i="1" dirty="0"/>
              <a:t>September 11 – American Patriot Act/Heightened International Security Measures</a:t>
            </a:r>
          </a:p>
          <a:p>
            <a:pPr marL="461963" lvl="1" indent="-233363">
              <a:lnSpc>
                <a:spcPct val="120000"/>
              </a:lnSpc>
            </a:pPr>
            <a:r>
              <a:rPr lang="en-US" sz="2000" i="1" dirty="0"/>
              <a:t>The Global Recession</a:t>
            </a:r>
          </a:p>
          <a:p>
            <a:pPr marL="461963" lvl="1" indent="-233363">
              <a:lnSpc>
                <a:spcPct val="120000"/>
              </a:lnSpc>
            </a:pPr>
            <a:r>
              <a:rPr lang="en-US" sz="2000" i="1" dirty="0"/>
              <a:t>Brexit </a:t>
            </a:r>
          </a:p>
          <a:p>
            <a:pPr marL="461963" lvl="1" indent="-233363">
              <a:lnSpc>
                <a:spcPct val="120000"/>
              </a:lnSpc>
            </a:pPr>
            <a:r>
              <a:rPr lang="en-US" sz="2000" i="1" dirty="0"/>
              <a:t>Proliferation of Neo-Nationalism and Illiberal Democracies + Autocratic Revivals</a:t>
            </a:r>
          </a:p>
          <a:p>
            <a:pPr marL="461963" lvl="1" indent="-233363">
              <a:lnSpc>
                <a:spcPct val="120000"/>
              </a:lnSpc>
            </a:pPr>
            <a:r>
              <a:rPr lang="en-US" sz="2000" i="1" dirty="0"/>
              <a:t>US/Europe and China’s Geopolitical Rivalry/China’s ambitions in Asia/Belt &amp; Road</a:t>
            </a:r>
          </a:p>
          <a:p>
            <a:pPr marL="461963" lvl="1" indent="-233363">
              <a:lnSpc>
                <a:spcPct val="120000"/>
              </a:lnSpc>
            </a:pPr>
            <a:r>
              <a:rPr lang="en-US" sz="2000" i="1" dirty="0"/>
              <a:t>Declining Trust in Public Institutions</a:t>
            </a:r>
          </a:p>
          <a:p>
            <a:pPr marL="461963" lvl="1" indent="-233363">
              <a:lnSpc>
                <a:spcPct val="120000"/>
              </a:lnSpc>
            </a:pPr>
            <a:r>
              <a:rPr lang="en-US" sz="2000" i="1" dirty="0"/>
              <a:t>COVID and a Divided World Response </a:t>
            </a:r>
          </a:p>
          <a:p>
            <a:pPr marL="461963" lvl="1" indent="-233363">
              <a:lnSpc>
                <a:spcPct val="120000"/>
              </a:lnSpc>
            </a:pPr>
            <a:r>
              <a:rPr lang="en-US" sz="2000" i="1" dirty="0"/>
              <a:t>Russia War on Ukraine</a:t>
            </a:r>
          </a:p>
          <a:p>
            <a:pPr marL="461963" lvl="1" indent="-233363">
              <a:lnSpc>
                <a:spcPct val="120000"/>
              </a:lnSpc>
            </a:pPr>
            <a:r>
              <a:rPr lang="en-US" sz="2000" i="1" dirty="0"/>
              <a:t>The Tragedy of the Israeli/Gaza War</a:t>
            </a:r>
          </a:p>
          <a:p>
            <a:pPr marL="461963" lvl="1" indent="-233363">
              <a:lnSpc>
                <a:spcPct val="120000"/>
              </a:lnSpc>
            </a:pPr>
            <a:r>
              <a:rPr lang="en-US" sz="2000" i="1" dirty="0"/>
              <a:t>Trump’s Return</a:t>
            </a:r>
          </a:p>
          <a:p>
            <a:pPr marL="461963" lvl="1" indent="-233363">
              <a:lnSpc>
                <a:spcPct val="120000"/>
              </a:lnSpc>
            </a:pPr>
            <a:r>
              <a:rPr lang="en-US" sz="2000" i="1" dirty="0"/>
              <a:t>Hardening Autocratic Alliances</a:t>
            </a:r>
          </a:p>
          <a:p>
            <a:pPr marL="228600" lvl="1">
              <a:lnSpc>
                <a:spcPct val="90000"/>
              </a:lnSpc>
              <a:spcAft>
                <a:spcPts val="600"/>
              </a:spcAft>
            </a:pPr>
            <a:endParaRPr lang="en-US" sz="2000" b="1" dirty="0"/>
          </a:p>
          <a:p>
            <a:pPr>
              <a:lnSpc>
                <a:spcPct val="90000"/>
              </a:lnSpc>
              <a:spcAft>
                <a:spcPts val="600"/>
              </a:spcAft>
            </a:pPr>
            <a:endParaRPr lang="en-US" b="1" dirty="0"/>
          </a:p>
          <a:p>
            <a:pPr indent="-228600">
              <a:lnSpc>
                <a:spcPct val="90000"/>
              </a:lnSpc>
              <a:spcAft>
                <a:spcPts val="600"/>
              </a:spcAft>
              <a:buFont typeface="Arial" panose="020B0604020202020204" pitchFamily="34" charset="0"/>
              <a:buChar char="•"/>
            </a:pPr>
            <a:endParaRPr lang="en-US" b="1" dirty="0"/>
          </a:p>
          <a:p>
            <a:pPr indent="-228600">
              <a:lnSpc>
                <a:spcPct val="90000"/>
              </a:lnSpc>
              <a:spcAft>
                <a:spcPts val="600"/>
              </a:spcAft>
              <a:buFont typeface="Arial" panose="020B0604020202020204" pitchFamily="34" charset="0"/>
              <a:buChar char="•"/>
            </a:pPr>
            <a:endParaRPr lang="en-US" b="1" dirty="0"/>
          </a:p>
        </p:txBody>
      </p:sp>
      <p:sp>
        <p:nvSpPr>
          <p:cNvPr id="3" name="Rectangle 2">
            <a:extLst>
              <a:ext uri="{FF2B5EF4-FFF2-40B4-BE49-F238E27FC236}">
                <a16:creationId xmlns:a16="http://schemas.microsoft.com/office/drawing/2014/main" id="{58AB2D19-6ED8-D644-5A23-6BE4B93481F1}"/>
              </a:ext>
            </a:extLst>
          </p:cNvPr>
          <p:cNvSpPr/>
          <p:nvPr/>
        </p:nvSpPr>
        <p:spPr>
          <a:xfrm>
            <a:off x="2095500" y="1302270"/>
            <a:ext cx="7734300" cy="800219"/>
          </a:xfrm>
          <a:prstGeom prst="rect">
            <a:avLst/>
          </a:prstGeom>
        </p:spPr>
        <p:txBody>
          <a:bodyPr wrap="square">
            <a:spAutoFit/>
          </a:bodyPr>
          <a:lstStyle/>
          <a:p>
            <a:pPr marL="685800" indent="-685800">
              <a:spcBef>
                <a:spcPts val="1200"/>
              </a:spcBef>
              <a:buFontTx/>
              <a:buAutoNum type="arabicPeriod"/>
            </a:pPr>
            <a:endParaRPr lang="en-US" sz="2800" dirty="0">
              <a:solidFill>
                <a:srgbClr val="000000"/>
              </a:solidFill>
              <a:latin typeface="Georgia" panose="02040502050405020303" pitchFamily="18" charset="0"/>
            </a:endParaRPr>
          </a:p>
          <a:p>
            <a:pPr marL="342900" indent="-342900">
              <a:buAutoNum type="arabicPeriod"/>
            </a:pPr>
            <a:endParaRPr lang="ru-RU" dirty="0">
              <a:latin typeface="Georgia" panose="02040502050405020303" pitchFamily="18" charset="0"/>
            </a:endParaRPr>
          </a:p>
        </p:txBody>
      </p:sp>
      <p:pic>
        <p:nvPicPr>
          <p:cNvPr id="2054" name="Picture 6" descr="Beijing's military parade not focused on Taiwan, but its message ...">
            <a:extLst>
              <a:ext uri="{FF2B5EF4-FFF2-40B4-BE49-F238E27FC236}">
                <a16:creationId xmlns:a16="http://schemas.microsoft.com/office/drawing/2014/main" id="{CDBBE6F4-49D4-3A5E-6CD3-F6DD08A0E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7090" y="4317421"/>
            <a:ext cx="3765443" cy="23365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orth Korean leader Kim Jong Un and Russian President Vladimir Putin attend a military parade marking the 80th anniversary of the end of World War Two, in Beijing">
            <a:extLst>
              <a:ext uri="{FF2B5EF4-FFF2-40B4-BE49-F238E27FC236}">
                <a16:creationId xmlns:a16="http://schemas.microsoft.com/office/drawing/2014/main" id="{4F16801D-61D6-2CEB-0D60-72558A0931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7010" y="3843835"/>
            <a:ext cx="3852995" cy="2557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30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8">
                                            <p:txEl>
                                              <p:pRg st="11" end="11"/>
                                            </p:txEl>
                                          </p:spTgt>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8">
                                            <p:txEl>
                                              <p:pRg st="12" end="12"/>
                                            </p:txEl>
                                          </p:spTgt>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8">
                                            <p:txEl>
                                              <p:pRg st="13" end="13"/>
                                            </p:txEl>
                                          </p:spTgt>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bldP spid="8" grpId="1"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D8377-EA5E-4FF7-639C-4786246C932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BC9BE1A-7871-EB03-EB95-3F78A05A1E95}"/>
              </a:ext>
            </a:extLst>
          </p:cNvPr>
          <p:cNvPicPr>
            <a:picLocks noChangeAspect="1"/>
          </p:cNvPicPr>
          <p:nvPr/>
        </p:nvPicPr>
        <p:blipFill>
          <a:blip r:embed="rId2">
            <a:alphaModFix amt="40000"/>
          </a:blip>
          <a:srcRect l="7051" r="4825"/>
          <a:stretch>
            <a:fillRect/>
          </a:stretch>
        </p:blipFill>
        <p:spPr>
          <a:xfrm>
            <a:off x="16112" y="0"/>
            <a:ext cx="12188951" cy="6857990"/>
          </a:xfrm>
          <a:prstGeom prst="rect">
            <a:avLst/>
          </a:prstGeom>
        </p:spPr>
      </p:pic>
      <p:sp>
        <p:nvSpPr>
          <p:cNvPr id="8" name="TextBox 7">
            <a:extLst>
              <a:ext uri="{FF2B5EF4-FFF2-40B4-BE49-F238E27FC236}">
                <a16:creationId xmlns:a16="http://schemas.microsoft.com/office/drawing/2014/main" id="{B8D42DDD-308D-2FF5-594D-08362EE14CD6}"/>
              </a:ext>
            </a:extLst>
          </p:cNvPr>
          <p:cNvSpPr txBox="1"/>
          <p:nvPr/>
        </p:nvSpPr>
        <p:spPr>
          <a:xfrm>
            <a:off x="774915" y="218849"/>
            <a:ext cx="11052909" cy="6420301"/>
          </a:xfrm>
          <a:prstGeom prst="rect">
            <a:avLst/>
          </a:prstGeom>
          <a:solidFill>
            <a:schemeClr val="bg2">
              <a:alpha val="25000"/>
            </a:schemeClr>
          </a:solidFill>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The Emerging Neo-Academic Cold War</a:t>
            </a: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34950" marR="0" lvl="1" indent="-234950" algn="l" defTabSz="914400" rtl="0" eaLnBrk="1" fontAlgn="auto" latinLnBrk="0" hangingPunct="1">
              <a:lnSpc>
                <a:spcPct val="110000"/>
              </a:lnSpc>
              <a:spcBef>
                <a:spcPts val="0"/>
              </a:spcBef>
              <a:spcAft>
                <a:spcPts val="600"/>
              </a:spcAft>
              <a:buClrTx/>
              <a:buSzTx/>
              <a:buFontTx/>
              <a:buNone/>
              <a:tabLst/>
              <a:defRPr/>
            </a:pPr>
            <a:r>
              <a:rPr lang="en-US" sz="2400" b="1" i="1" dirty="0">
                <a:solidFill>
                  <a:prstClr val="black"/>
                </a:solidFill>
                <a:latin typeface="Calibri" panose="020F0502020204030204"/>
              </a:rPr>
              <a:t>Indicators</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34950" marR="0" lvl="1" indent="-234950" algn="l" defTabSz="914400" rtl="0" eaLnBrk="1" fontAlgn="auto" latinLnBrk="0" hangingPunct="1">
              <a:lnSpc>
                <a:spcPct val="110000"/>
              </a:lnSpc>
              <a:spcBef>
                <a:spcPts val="0"/>
              </a:spcBef>
              <a:spcAft>
                <a:spcPts val="600"/>
              </a:spcAft>
              <a:buClrTx/>
              <a:buSzTx/>
              <a:buFontTx/>
              <a:buNone/>
              <a:tabLst/>
              <a:defRPr/>
            </a:pPr>
            <a:endPar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1"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Politicalization of funding of research</a:t>
            </a:r>
          </a:p>
          <a:p>
            <a:pPr marL="285750" marR="0" lvl="1"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Limits on data exchange</a:t>
            </a:r>
          </a:p>
          <a:p>
            <a:pPr marL="285750" marR="0" lvl="1"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US" sz="2000" i="1" dirty="0">
                <a:solidFill>
                  <a:prstClr val="black"/>
                </a:solidFill>
                <a:latin typeface="Calibri" panose="020F0502020204030204"/>
              </a:rPr>
              <a:t>Shifting s</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silos of international co-authorship of papers – decline in US/China co-authorship</a:t>
            </a:r>
          </a:p>
          <a:p>
            <a:pPr marL="285750" marR="0" lvl="1"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Constraints/limits on joint IP</a:t>
            </a:r>
          </a:p>
          <a:p>
            <a:pPr marL="285750" marR="0" lvl="1"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Decline in joint research projects/collaborative programs</a:t>
            </a:r>
          </a:p>
          <a:p>
            <a:pPr marL="285750" marR="0" lvl="1"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Anti-immigrant/international student/faculty visa restrictions</a:t>
            </a:r>
          </a:p>
          <a:p>
            <a:pPr marL="285750" marR="0" lvl="1"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Shifting  talent mobility patterns into hardening silos of exchange, alliances and influence . . . constraints on travel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7818AC8-CD52-EF26-25E9-E9E86E1B3B2F}"/>
              </a:ext>
            </a:extLst>
          </p:cNvPr>
          <p:cNvSpPr/>
          <p:nvPr/>
        </p:nvSpPr>
        <p:spPr>
          <a:xfrm>
            <a:off x="2095500" y="1302270"/>
            <a:ext cx="7734300" cy="800219"/>
          </a:xfrm>
          <a:prstGeom prst="rect">
            <a:avLst/>
          </a:prstGeom>
        </p:spPr>
        <p:txBody>
          <a:bodyPr wrap="square">
            <a:spAutoFit/>
          </a:bodyPr>
          <a:lstStyle/>
          <a:p>
            <a:pPr marL="685800" marR="0" lvl="0" indent="-685800" algn="l" defTabSz="914400" rtl="0" eaLnBrk="1" fontAlgn="auto" latinLnBrk="0" hangingPunct="1">
              <a:lnSpc>
                <a:spcPct val="100000"/>
              </a:lnSpc>
              <a:spcBef>
                <a:spcPts val="120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ru-RU"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2952568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324DD-4AE7-F730-C8A8-4E255A8C4E3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683D4A4-927F-ED7E-56AC-6449C1583B4A}"/>
              </a:ext>
            </a:extLst>
          </p:cNvPr>
          <p:cNvPicPr>
            <a:picLocks noChangeAspect="1"/>
          </p:cNvPicPr>
          <p:nvPr/>
        </p:nvPicPr>
        <p:blipFill>
          <a:blip r:embed="rId2">
            <a:alphaModFix amt="40000"/>
          </a:blip>
          <a:srcRect l="7051" r="4825"/>
          <a:stretch>
            <a:fillRect/>
          </a:stretch>
        </p:blipFill>
        <p:spPr>
          <a:xfrm>
            <a:off x="-1" y="15000"/>
            <a:ext cx="12188951" cy="6857990"/>
          </a:xfrm>
          <a:prstGeom prst="rect">
            <a:avLst/>
          </a:prstGeom>
        </p:spPr>
      </p:pic>
      <p:sp>
        <p:nvSpPr>
          <p:cNvPr id="8" name="TextBox 7">
            <a:extLst>
              <a:ext uri="{FF2B5EF4-FFF2-40B4-BE49-F238E27FC236}">
                <a16:creationId xmlns:a16="http://schemas.microsoft.com/office/drawing/2014/main" id="{40C1EC21-A631-3547-48E1-18202D8D8403}"/>
              </a:ext>
            </a:extLst>
          </p:cNvPr>
          <p:cNvSpPr txBox="1"/>
          <p:nvPr/>
        </p:nvSpPr>
        <p:spPr>
          <a:xfrm>
            <a:off x="786110" y="234348"/>
            <a:ext cx="10964224" cy="6011470"/>
          </a:xfrm>
          <a:prstGeom prst="rect">
            <a:avLst/>
          </a:prstGeom>
          <a:solidFill>
            <a:schemeClr val="bg2">
              <a:alpha val="25000"/>
            </a:schemeClr>
          </a:solidFill>
        </p:spPr>
        <p:txBody>
          <a:bodyPr vert="horz" lIns="91440" tIns="45720" rIns="91440" bIns="45720" rtlCol="0">
            <a:noAutofit/>
          </a:bodyPr>
          <a:lstStyle/>
          <a:p>
            <a:pPr>
              <a:lnSpc>
                <a:spcPct val="90000"/>
              </a:lnSpc>
              <a:spcAft>
                <a:spcPts val="600"/>
              </a:spcAft>
            </a:pPr>
            <a:r>
              <a:rPr lang="en-US" sz="2800" b="1" i="1" dirty="0"/>
              <a:t>The Emerging Neo-Academic Cold War</a:t>
            </a:r>
          </a:p>
          <a:p>
            <a:pPr>
              <a:lnSpc>
                <a:spcPct val="110000"/>
              </a:lnSpc>
              <a:spcAft>
                <a:spcPts val="600"/>
              </a:spcAft>
            </a:pPr>
            <a:endParaRPr lang="en-US" b="1" i="1" dirty="0"/>
          </a:p>
          <a:p>
            <a:pPr>
              <a:lnSpc>
                <a:spcPct val="110000"/>
              </a:lnSpc>
              <a:spcAft>
                <a:spcPts val="600"/>
              </a:spcAft>
            </a:pPr>
            <a:r>
              <a:rPr lang="en-US" sz="2400" b="1" i="1" dirty="0"/>
              <a:t>An Evolving Transnational Paranoia</a:t>
            </a:r>
          </a:p>
          <a:p>
            <a:pPr>
              <a:lnSpc>
                <a:spcPct val="110000"/>
              </a:lnSpc>
              <a:spcAft>
                <a:spcPts val="600"/>
              </a:spcAft>
            </a:pPr>
            <a:endParaRPr lang="en-US" sz="2000" b="1" i="1" dirty="0"/>
          </a:p>
          <a:p>
            <a:pPr marL="285750" lvl="1" indent="-285750">
              <a:lnSpc>
                <a:spcPct val="110000"/>
              </a:lnSpc>
              <a:spcAft>
                <a:spcPts val="600"/>
              </a:spcAft>
              <a:buFont typeface="Arial" panose="020B0604020202020204" pitchFamily="34" charset="0"/>
              <a:buChar char="•"/>
            </a:pPr>
            <a:r>
              <a:rPr lang="en-US" sz="2000" i="1" dirty="0"/>
              <a:t>Growth of illiberal democracies/alliances of autocratic regimes</a:t>
            </a:r>
          </a:p>
          <a:p>
            <a:pPr marL="285750" lvl="1" indent="-285750">
              <a:lnSpc>
                <a:spcPct val="110000"/>
              </a:lnSpc>
              <a:spcAft>
                <a:spcPts val="600"/>
              </a:spcAft>
              <a:buFont typeface="Arial" panose="020B0604020202020204" pitchFamily="34" charset="0"/>
              <a:buChar char="•"/>
            </a:pPr>
            <a:r>
              <a:rPr lang="en-US" sz="2000" i="1" dirty="0"/>
              <a:t>EU removing Russia from EHEA and ERA, travel bans . . .</a:t>
            </a:r>
          </a:p>
          <a:p>
            <a:pPr marL="285750" lvl="1" indent="-285750">
              <a:lnSpc>
                <a:spcPct val="110000"/>
              </a:lnSpc>
              <a:spcAft>
                <a:spcPts val="600"/>
              </a:spcAft>
              <a:buFont typeface="Arial" panose="020B0604020202020204" pitchFamily="34" charset="0"/>
              <a:buChar char="•"/>
            </a:pPr>
            <a:r>
              <a:rPr lang="en-US" sz="2000" i="1" dirty="0"/>
              <a:t>US bans of international students and researchers – now looking elsewhere</a:t>
            </a:r>
          </a:p>
          <a:p>
            <a:pPr marL="285750" lvl="1" indent="-285750">
              <a:lnSpc>
                <a:spcPct val="110000"/>
              </a:lnSpc>
              <a:spcAft>
                <a:spcPts val="600"/>
              </a:spcAft>
              <a:buFont typeface="Arial" panose="020B0604020202020204" pitchFamily="34" charset="0"/>
              <a:buChar char="•"/>
            </a:pPr>
            <a:r>
              <a:rPr lang="en-US" sz="2000" i="1" dirty="0"/>
              <a:t>European reassessing data and other collaboration with US, China</a:t>
            </a:r>
          </a:p>
          <a:p>
            <a:pPr marL="285750" lvl="1" indent="-285750">
              <a:lnSpc>
                <a:spcPct val="110000"/>
              </a:lnSpc>
              <a:spcAft>
                <a:spcPts val="600"/>
              </a:spcAft>
              <a:buFont typeface="Arial" panose="020B0604020202020204" pitchFamily="34" charset="0"/>
              <a:buChar char="•"/>
            </a:pPr>
            <a:r>
              <a:rPr lang="en-US" sz="2000" i="1" dirty="0"/>
              <a:t>Brain Drain/Gain patterns emerging</a:t>
            </a:r>
          </a:p>
          <a:p>
            <a:pPr marL="285750" lvl="1" indent="-285750">
              <a:lnSpc>
                <a:spcPct val="110000"/>
              </a:lnSpc>
              <a:spcAft>
                <a:spcPts val="600"/>
              </a:spcAft>
              <a:buFont typeface="Arial" panose="020B0604020202020204" pitchFamily="34" charset="0"/>
              <a:buChar char="•"/>
            </a:pPr>
            <a:r>
              <a:rPr lang="en-US" sz="2000" i="1" dirty="0"/>
              <a:t>Increasing spending on military power – likely trend of cuts to HE</a:t>
            </a:r>
          </a:p>
          <a:p>
            <a:pPr marL="285750" indent="-285750">
              <a:lnSpc>
                <a:spcPct val="110000"/>
              </a:lnSpc>
              <a:spcAft>
                <a:spcPts val="600"/>
              </a:spcAft>
              <a:buFont typeface="Arial" panose="020B0604020202020204" pitchFamily="34" charset="0"/>
              <a:buChar char="•"/>
            </a:pPr>
            <a:r>
              <a:rPr lang="en-US" sz="2000" i="1" dirty="0"/>
              <a:t>US withdrawal from alliances/tariffs reshaping global relationships</a:t>
            </a:r>
          </a:p>
          <a:p>
            <a:pPr marL="285750" indent="-285750">
              <a:lnSpc>
                <a:spcPct val="110000"/>
              </a:lnSpc>
              <a:spcAft>
                <a:spcPts val="600"/>
              </a:spcAft>
              <a:buFont typeface="Arial" panose="020B0604020202020204" pitchFamily="34" charset="0"/>
              <a:buChar char="•"/>
            </a:pPr>
            <a:r>
              <a:rPr lang="en-US" sz="2000" i="1" dirty="0"/>
              <a:t>Evolving security states</a:t>
            </a:r>
          </a:p>
          <a:p>
            <a:pPr marL="285750" indent="-285750">
              <a:lnSpc>
                <a:spcPct val="110000"/>
              </a:lnSpc>
              <a:spcAft>
                <a:spcPts val="600"/>
              </a:spcAft>
              <a:buFont typeface="Arial" panose="020B0604020202020204" pitchFamily="34" charset="0"/>
              <a:buChar char="•"/>
            </a:pPr>
            <a:r>
              <a:rPr lang="en-US" sz="2000" i="1" dirty="0"/>
              <a:t>Sharp power attacks/tech espionage</a:t>
            </a:r>
          </a:p>
          <a:p>
            <a:pPr marL="285750" indent="-285750">
              <a:lnSpc>
                <a:spcPct val="110000"/>
              </a:lnSpc>
              <a:spcAft>
                <a:spcPts val="600"/>
              </a:spcAft>
              <a:buFont typeface="Arial" panose="020B0604020202020204" pitchFamily="34" charset="0"/>
              <a:buChar char="•"/>
            </a:pPr>
            <a:r>
              <a:rPr lang="en-US" sz="2000" i="1" dirty="0"/>
              <a:t>Diaspora + Anti-immigration shaping migration </a:t>
            </a:r>
          </a:p>
          <a:p>
            <a:pPr marL="234950" lvl="1" indent="-234950">
              <a:lnSpc>
                <a:spcPct val="110000"/>
              </a:lnSpc>
              <a:spcAft>
                <a:spcPts val="600"/>
              </a:spcAft>
            </a:pPr>
            <a:r>
              <a:rPr lang="en-US" i="1" dirty="0"/>
              <a:t>	</a:t>
            </a:r>
            <a:endParaRPr lang="en-US" b="1" dirty="0"/>
          </a:p>
          <a:p>
            <a:pPr>
              <a:lnSpc>
                <a:spcPct val="90000"/>
              </a:lnSpc>
              <a:spcAft>
                <a:spcPts val="600"/>
              </a:spcAft>
            </a:pPr>
            <a:endParaRPr lang="en-US" b="1" dirty="0"/>
          </a:p>
          <a:p>
            <a:pPr indent="-228600">
              <a:lnSpc>
                <a:spcPct val="90000"/>
              </a:lnSpc>
              <a:spcAft>
                <a:spcPts val="600"/>
              </a:spcAft>
              <a:buFont typeface="Arial" panose="020B0604020202020204" pitchFamily="34" charset="0"/>
              <a:buChar char="•"/>
            </a:pPr>
            <a:endParaRPr lang="en-US" sz="1600" b="1" dirty="0"/>
          </a:p>
        </p:txBody>
      </p:sp>
      <p:sp>
        <p:nvSpPr>
          <p:cNvPr id="3" name="Rectangle 2">
            <a:extLst>
              <a:ext uri="{FF2B5EF4-FFF2-40B4-BE49-F238E27FC236}">
                <a16:creationId xmlns:a16="http://schemas.microsoft.com/office/drawing/2014/main" id="{4CA16F99-1258-6C88-0CE2-4464744D6073}"/>
              </a:ext>
            </a:extLst>
          </p:cNvPr>
          <p:cNvSpPr/>
          <p:nvPr/>
        </p:nvSpPr>
        <p:spPr>
          <a:xfrm>
            <a:off x="2095500" y="1302270"/>
            <a:ext cx="7734300" cy="800219"/>
          </a:xfrm>
          <a:prstGeom prst="rect">
            <a:avLst/>
          </a:prstGeom>
        </p:spPr>
        <p:txBody>
          <a:bodyPr wrap="square">
            <a:spAutoFit/>
          </a:bodyPr>
          <a:lstStyle/>
          <a:p>
            <a:pPr marL="685800" indent="-685800">
              <a:spcBef>
                <a:spcPts val="1200"/>
              </a:spcBef>
              <a:buFontTx/>
              <a:buAutoNum type="arabicPeriod"/>
            </a:pPr>
            <a:endParaRPr lang="en-US" sz="2800" dirty="0">
              <a:solidFill>
                <a:srgbClr val="000000"/>
              </a:solidFill>
              <a:latin typeface="Georgia" panose="02040502050405020303" pitchFamily="18" charset="0"/>
            </a:endParaRPr>
          </a:p>
          <a:p>
            <a:pPr marL="342900" indent="-342900">
              <a:buAutoNum type="arabicPeriod"/>
            </a:pPr>
            <a:endParaRPr lang="ru-RU" dirty="0">
              <a:latin typeface="Georgia" panose="02040502050405020303" pitchFamily="18" charset="0"/>
            </a:endParaRPr>
          </a:p>
        </p:txBody>
      </p:sp>
    </p:spTree>
    <p:extLst>
      <p:ext uri="{BB962C8B-B14F-4D97-AF65-F5344CB8AC3E}">
        <p14:creationId xmlns:p14="http://schemas.microsoft.com/office/powerpoint/2010/main" val="2953461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69D0C-B5B2-D9D6-761A-51BE53D8D5E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4697F60-D2EE-BB14-26CF-C95FDE178A93}"/>
              </a:ext>
            </a:extLst>
          </p:cNvPr>
          <p:cNvSpPr txBox="1"/>
          <p:nvPr/>
        </p:nvSpPr>
        <p:spPr>
          <a:xfrm>
            <a:off x="481451" y="513880"/>
            <a:ext cx="6139267" cy="5260809"/>
          </a:xfrm>
          <a:prstGeom prst="rect">
            <a:avLst/>
          </a:prstGeom>
        </p:spPr>
        <p:txBody>
          <a:bodyPr vert="horz" lIns="91440" tIns="45720" rIns="91440" bIns="45720" rtlCol="0">
            <a:noAutofit/>
          </a:bodyPr>
          <a:lstStyle/>
          <a:p>
            <a:pPr marR="0" lvl="0" algn="l" defTabSz="914400" rtl="0" eaLnBrk="1" fontAlgn="auto" latinLnBrk="0" hangingPunct="1">
              <a:lnSpc>
                <a:spcPct val="90000"/>
              </a:lnSpc>
              <a:spcBef>
                <a:spcPts val="0"/>
              </a:spcBef>
              <a:spcAft>
                <a:spcPts val="600"/>
              </a:spcAft>
              <a:buClrTx/>
              <a:buSzTx/>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0"/>
              </a:spcBef>
              <a:spcAft>
                <a:spcPts val="600"/>
              </a:spcAft>
              <a:buClrTx/>
              <a:buSzTx/>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0"/>
              </a:spcBef>
              <a:spcAft>
                <a:spcPts val="600"/>
              </a:spcAft>
              <a:buClrTx/>
              <a:buSzTx/>
              <a:tabLst/>
              <a:defRPr/>
            </a:pPr>
            <a:r>
              <a:rPr kumimoji="0" lang="en-US" sz="2400" b="1" i="0" u="none" strike="noStrike" kern="1200" cap="none" spc="0" normalizeH="0" baseline="0" noProof="0" dirty="0">
                <a:ln>
                  <a:noFill/>
                </a:ln>
                <a:solidFill>
                  <a:prstClr val="black"/>
                </a:solidFill>
                <a:effectLst/>
                <a:uLnTx/>
                <a:uFillTx/>
                <a:latin typeface="Calibri" panose="020F0502020204030204"/>
              </a:rPr>
              <a:t>An Apology – Trump’s America going rogue</a:t>
            </a:r>
          </a:p>
          <a:p>
            <a:pPr marR="0" lvl="0" algn="l" defTabSz="914400" rtl="0" eaLnBrk="1" fontAlgn="auto" latinLnBrk="0" hangingPunct="1">
              <a:lnSpc>
                <a:spcPct val="90000"/>
              </a:lnSpc>
              <a:spcBef>
                <a:spcPts val="0"/>
              </a:spcBef>
              <a:spcAft>
                <a:spcPts val="600"/>
              </a:spcAft>
              <a:buClrTx/>
              <a:buSzTx/>
              <a:tabLst/>
              <a:defRPr/>
            </a:pPr>
            <a:endParaRPr lang="en-US" sz="2400" b="1" dirty="0">
              <a:solidFill>
                <a:prstClr val="black"/>
              </a:solidFill>
              <a:latin typeface="Calibri" panose="020F0502020204030204"/>
            </a:endParaRPr>
          </a:p>
          <a:p>
            <a:pPr marR="0" lvl="0" algn="l" defTabSz="914400" rtl="0" eaLnBrk="1" fontAlgn="auto" latinLnBrk="0" hangingPunct="1">
              <a:lnSpc>
                <a:spcPct val="90000"/>
              </a:lnSpc>
              <a:spcBef>
                <a:spcPts val="0"/>
              </a:spcBef>
              <a:spcAft>
                <a:spcPts val="600"/>
              </a:spcAft>
              <a:buClrTx/>
              <a:buSzTx/>
              <a:tabLst/>
              <a:defRPr/>
            </a:pPr>
            <a:r>
              <a:rPr lang="en-US" sz="2400" b="1" dirty="0">
                <a:solidFill>
                  <a:prstClr val="black"/>
                </a:solidFill>
                <a:latin typeface="Calibri" panose="020F0502020204030204"/>
              </a:rPr>
              <a:t>A Slow-Moving Coup?</a:t>
            </a:r>
          </a:p>
          <a:p>
            <a:pPr marR="0" lvl="0" algn="l" defTabSz="914400" rtl="0" eaLnBrk="1" fontAlgn="auto" latinLnBrk="0" hangingPunct="1">
              <a:lnSpc>
                <a:spcPct val="90000"/>
              </a:lnSpc>
              <a:spcBef>
                <a:spcPts val="0"/>
              </a:spcBef>
              <a:spcAft>
                <a:spcPts val="600"/>
              </a:spcAft>
              <a:buClrTx/>
              <a:buSzTx/>
              <a:tabLst/>
              <a:defRPr/>
            </a:pPr>
            <a:r>
              <a:rPr kumimoji="0" lang="en-US" sz="2400" b="1" i="0" u="none" strike="noStrike" kern="1200" cap="none" spc="0" normalizeH="0" baseline="0" noProof="0" dirty="0">
                <a:ln>
                  <a:noFill/>
                </a:ln>
                <a:solidFill>
                  <a:prstClr val="black"/>
                </a:solidFill>
                <a:effectLst/>
                <a:uLnTx/>
                <a:uFillTx/>
                <a:latin typeface="Calibri" panose="020F0502020204030204"/>
              </a:rPr>
              <a:t>	</a:t>
            </a:r>
            <a:r>
              <a:rPr lang="en-US" b="1" i="1" dirty="0">
                <a:solidFill>
                  <a:prstClr val="black"/>
                </a:solidFill>
                <a:latin typeface="Calibri" panose="020F0502020204030204"/>
              </a:rPr>
              <a:t>Unprecedented claim of executive authority</a:t>
            </a:r>
          </a:p>
          <a:p>
            <a:pPr marR="0" lvl="0" algn="l" defTabSz="914400" rtl="0" eaLnBrk="1" fontAlgn="auto" latinLnBrk="0" hangingPunct="1">
              <a:lnSpc>
                <a:spcPct val="90000"/>
              </a:lnSpc>
              <a:spcBef>
                <a:spcPts val="0"/>
              </a:spcBef>
              <a:spcAft>
                <a:spcPts val="600"/>
              </a:spcAft>
              <a:buClrTx/>
              <a:buSzTx/>
              <a:tabLst/>
              <a:defRPr/>
            </a:pPr>
            <a:r>
              <a:rPr kumimoji="0" lang="en-US" b="1" i="1" u="none" strike="noStrike" kern="1200" cap="none" spc="0" normalizeH="0" baseline="0" noProof="0" dirty="0">
                <a:ln>
                  <a:noFill/>
                </a:ln>
                <a:solidFill>
                  <a:prstClr val="black"/>
                </a:solidFill>
                <a:effectLst/>
                <a:uLnTx/>
                <a:uFillTx/>
                <a:latin typeface="Calibri" panose="020F0502020204030204"/>
              </a:rPr>
              <a:t>	Civil service purge/appointment of apparatchiks</a:t>
            </a:r>
          </a:p>
          <a:p>
            <a:pPr marR="0" lvl="0" algn="l" defTabSz="914400" rtl="0" eaLnBrk="1" fontAlgn="auto" latinLnBrk="0" hangingPunct="1">
              <a:lnSpc>
                <a:spcPct val="90000"/>
              </a:lnSpc>
              <a:spcBef>
                <a:spcPts val="0"/>
              </a:spcBef>
              <a:spcAft>
                <a:spcPts val="600"/>
              </a:spcAft>
              <a:buClrTx/>
              <a:buSzTx/>
              <a:tabLst/>
              <a:defRPr/>
            </a:pPr>
            <a:r>
              <a:rPr lang="en-US" b="1" i="1" dirty="0">
                <a:solidFill>
                  <a:prstClr val="black"/>
                </a:solidFill>
                <a:latin typeface="Calibri" panose="020F0502020204030204"/>
              </a:rPr>
              <a:t>	Attack/pack courts</a:t>
            </a:r>
          </a:p>
          <a:p>
            <a:pPr lvl="2">
              <a:lnSpc>
                <a:spcPct val="90000"/>
              </a:lnSpc>
              <a:spcAft>
                <a:spcPts val="600"/>
              </a:spcAft>
              <a:defRPr/>
            </a:pPr>
            <a:r>
              <a:rPr lang="en-US" b="1" i="1" dirty="0">
                <a:solidFill>
                  <a:prstClr val="black"/>
                </a:solidFill>
                <a:latin typeface="Calibri" panose="020F0502020204030204"/>
              </a:rPr>
              <a:t>Using Fed powers to attack political enemies</a:t>
            </a:r>
          </a:p>
          <a:p>
            <a:pPr marR="0" lvl="0" algn="l" defTabSz="914400" rtl="0" eaLnBrk="1" fontAlgn="auto" latinLnBrk="0" hangingPunct="1">
              <a:lnSpc>
                <a:spcPct val="90000"/>
              </a:lnSpc>
              <a:spcBef>
                <a:spcPts val="0"/>
              </a:spcBef>
              <a:spcAft>
                <a:spcPts val="600"/>
              </a:spcAft>
              <a:buClrTx/>
              <a:buSzTx/>
              <a:tabLst/>
              <a:defRPr/>
            </a:pPr>
            <a:r>
              <a:rPr kumimoji="0" lang="en-US" b="1" i="1" u="none" strike="noStrike" kern="1200" cap="none" spc="0" normalizeH="0" baseline="0" noProof="0" dirty="0">
                <a:ln>
                  <a:noFill/>
                </a:ln>
                <a:solidFill>
                  <a:prstClr val="black"/>
                </a:solidFill>
                <a:effectLst/>
                <a:uLnTx/>
                <a:uFillTx/>
                <a:latin typeface="Calibri" panose="020F0502020204030204"/>
              </a:rPr>
              <a:t>	Media controls/social media/censorship</a:t>
            </a:r>
          </a:p>
          <a:p>
            <a:pPr marR="0" lvl="0" algn="l" defTabSz="914400" rtl="0" eaLnBrk="1" fontAlgn="auto" latinLnBrk="0" hangingPunct="1">
              <a:lnSpc>
                <a:spcPct val="90000"/>
              </a:lnSpc>
              <a:spcBef>
                <a:spcPts val="0"/>
              </a:spcBef>
              <a:spcAft>
                <a:spcPts val="600"/>
              </a:spcAft>
              <a:buClrTx/>
              <a:buSzTx/>
              <a:tabLst/>
              <a:defRPr/>
            </a:pPr>
            <a:r>
              <a:rPr lang="en-US" b="1" i="1" dirty="0">
                <a:solidFill>
                  <a:prstClr val="black"/>
                </a:solidFill>
                <a:latin typeface="Calibri" panose="020F0502020204030204"/>
              </a:rPr>
              <a:t>	Militarization of police</a:t>
            </a:r>
            <a:endParaRPr kumimoji="0" lang="en-US" b="1" i="1" u="none" strike="noStrike" kern="1200" cap="none" spc="0" normalizeH="0" baseline="0" noProof="0" dirty="0">
              <a:ln>
                <a:noFill/>
              </a:ln>
              <a:solidFill>
                <a:prstClr val="black"/>
              </a:solidFill>
              <a:effectLst/>
              <a:uLnTx/>
              <a:uFillTx/>
              <a:latin typeface="Calibri" panose="020F0502020204030204"/>
            </a:endParaRPr>
          </a:p>
          <a:p>
            <a:pPr marR="0" lvl="0" algn="l" defTabSz="914400" rtl="0" eaLnBrk="1" fontAlgn="auto" latinLnBrk="0" hangingPunct="1">
              <a:lnSpc>
                <a:spcPct val="90000"/>
              </a:lnSpc>
              <a:spcBef>
                <a:spcPts val="0"/>
              </a:spcBef>
              <a:spcAft>
                <a:spcPts val="600"/>
              </a:spcAft>
              <a:buClrTx/>
              <a:buSzTx/>
              <a:tabLst/>
              <a:defRPr/>
            </a:pPr>
            <a:r>
              <a:rPr lang="en-US" b="1" i="1" dirty="0">
                <a:solidFill>
                  <a:prstClr val="black"/>
                </a:solidFill>
                <a:latin typeface="Calibri" panose="020F0502020204030204"/>
              </a:rPr>
              <a:t>	Voting/election manipulation</a:t>
            </a:r>
          </a:p>
          <a:p>
            <a:pPr marR="0" lvl="0" algn="l" defTabSz="914400" rtl="0" eaLnBrk="1" fontAlgn="auto" latinLnBrk="0" hangingPunct="1">
              <a:lnSpc>
                <a:spcPct val="90000"/>
              </a:lnSpc>
              <a:spcBef>
                <a:spcPts val="0"/>
              </a:spcBef>
              <a:spcAft>
                <a:spcPts val="600"/>
              </a:spcAft>
              <a:buClrTx/>
              <a:buSzTx/>
              <a:tabLst/>
              <a:defRPr/>
            </a:pPr>
            <a:r>
              <a:rPr lang="en-US" b="1" i="1" dirty="0">
                <a:solidFill>
                  <a:prstClr val="black"/>
                </a:solidFill>
                <a:latin typeface="Calibri" panose="020F0502020204030204"/>
              </a:rPr>
              <a:t>	Acquiescence of economic elites</a:t>
            </a:r>
          </a:p>
          <a:p>
            <a:pPr marR="0" lvl="0" algn="l" defTabSz="914400" rtl="0" eaLnBrk="1" fontAlgn="auto" latinLnBrk="0" hangingPunct="1">
              <a:lnSpc>
                <a:spcPct val="90000"/>
              </a:lnSpc>
              <a:spcBef>
                <a:spcPts val="0"/>
              </a:spcBef>
              <a:spcAft>
                <a:spcPts val="600"/>
              </a:spcAft>
              <a:buClrTx/>
              <a:buSzTx/>
              <a:tabLst/>
              <a:defRPr/>
            </a:pPr>
            <a:r>
              <a:rPr kumimoji="0" lang="en-US" b="1" i="1" u="none" strike="noStrike" kern="1200" cap="none" spc="0" normalizeH="0" baseline="0" noProof="0" dirty="0">
                <a:ln>
                  <a:noFill/>
                </a:ln>
                <a:solidFill>
                  <a:prstClr val="black"/>
                </a:solidFill>
                <a:effectLst/>
                <a:uLnTx/>
                <a:uFillTx/>
                <a:latin typeface="Calibri" panose="020F0502020204030204"/>
              </a:rPr>
              <a:t>	Orwellian</a:t>
            </a:r>
            <a:r>
              <a:rPr kumimoji="0" lang="en-US" b="1" i="1" u="none" strike="noStrike" kern="1200" cap="none" spc="0" normalizeH="0" noProof="0" dirty="0">
                <a:ln>
                  <a:noFill/>
                </a:ln>
                <a:solidFill>
                  <a:prstClr val="black"/>
                </a:solidFill>
                <a:effectLst/>
                <a:uLnTx/>
                <a:uFillTx/>
                <a:latin typeface="Calibri" panose="020F0502020204030204"/>
              </a:rPr>
              <a:t> messaging/reinterpretation of history</a:t>
            </a:r>
          </a:p>
          <a:p>
            <a:pPr marR="0" lvl="0" algn="l" defTabSz="914400" rtl="0" eaLnBrk="1" fontAlgn="auto" latinLnBrk="0" hangingPunct="1">
              <a:lnSpc>
                <a:spcPct val="90000"/>
              </a:lnSpc>
              <a:spcBef>
                <a:spcPts val="0"/>
              </a:spcBef>
              <a:spcAft>
                <a:spcPts val="600"/>
              </a:spcAft>
              <a:buClrTx/>
              <a:buSzTx/>
              <a:tabLst/>
              <a:defRPr/>
            </a:pPr>
            <a:r>
              <a:rPr lang="en-US" b="1" i="1" baseline="0" dirty="0">
                <a:solidFill>
                  <a:prstClr val="black"/>
                </a:solidFill>
                <a:latin typeface="Calibri" panose="020F0502020204030204"/>
              </a:rPr>
              <a:t>	Expansion</a:t>
            </a:r>
            <a:r>
              <a:rPr lang="en-US" b="1" i="1" dirty="0">
                <a:solidFill>
                  <a:prstClr val="black"/>
                </a:solidFill>
                <a:latin typeface="Calibri" panose="020F0502020204030204"/>
              </a:rPr>
              <a:t> of the Security State – AI</a:t>
            </a:r>
          </a:p>
          <a:p>
            <a:pPr>
              <a:lnSpc>
                <a:spcPct val="90000"/>
              </a:lnSpc>
              <a:spcAft>
                <a:spcPts val="600"/>
              </a:spcAft>
              <a:defRPr/>
            </a:pPr>
            <a:r>
              <a:rPr kumimoji="0" lang="en-US" b="1" i="1" u="none" strike="noStrike" kern="1200" cap="none" spc="0" normalizeH="0" baseline="0" noProof="0" dirty="0">
                <a:ln>
                  <a:noFill/>
                </a:ln>
                <a:solidFill>
                  <a:prstClr val="black"/>
                </a:solidFill>
                <a:effectLst/>
                <a:uLnTx/>
                <a:uFillTx/>
                <a:latin typeface="Calibri" panose="020F0502020204030204"/>
              </a:rPr>
              <a:t>	</a:t>
            </a:r>
            <a:r>
              <a:rPr lang="en-US" b="1" i="1" dirty="0">
                <a:solidFill>
                  <a:prstClr val="black"/>
                </a:solidFill>
              </a:rPr>
              <a:t>Universities as the enemy</a:t>
            </a:r>
          </a:p>
          <a:p>
            <a:pPr marR="0" lvl="0" algn="l" defTabSz="914400" rtl="0" eaLnBrk="1" fontAlgn="auto" latinLnBrk="0" hangingPunct="1">
              <a:lnSpc>
                <a:spcPct val="90000"/>
              </a:lnSpc>
              <a:spcBef>
                <a:spcPts val="0"/>
              </a:spcBef>
              <a:spcAft>
                <a:spcPts val="600"/>
              </a:spcAft>
              <a:buClrTx/>
              <a:buSzTx/>
              <a:tabLst/>
              <a:defRPr/>
            </a:pPr>
            <a:endParaRPr kumimoji="0" lang="en-US" b="1" i="0" u="none" strike="noStrike" kern="1200" cap="none" spc="0" normalizeH="0" baseline="0" noProof="0" dirty="0">
              <a:ln>
                <a:noFill/>
              </a:ln>
              <a:solidFill>
                <a:prstClr val="black"/>
              </a:solidFill>
              <a:effectLst/>
              <a:uLnTx/>
              <a:uFillTx/>
              <a:latin typeface="Calibri" panose="020F0502020204030204"/>
            </a:endParaRPr>
          </a:p>
          <a:p>
            <a:pPr marR="0" lvl="0" algn="l" defTabSz="914400" rtl="0" eaLnBrk="1" fontAlgn="auto" latinLnBrk="0" hangingPunct="1">
              <a:lnSpc>
                <a:spcPct val="90000"/>
              </a:lnSpc>
              <a:spcBef>
                <a:spcPts val="0"/>
              </a:spcBef>
              <a:spcAft>
                <a:spcPts val="600"/>
              </a:spcAft>
              <a:buClrTx/>
              <a:buSzTx/>
              <a:tabLst/>
              <a:defRPr/>
            </a:pPr>
            <a:r>
              <a:rPr lang="en-US" sz="2400" b="1" dirty="0">
                <a:solidFill>
                  <a:prstClr val="black"/>
                </a:solidFill>
                <a:latin typeface="Calibri" panose="020F0502020204030204"/>
              </a:rPr>
              <a:t>	</a:t>
            </a:r>
            <a:endParaRPr kumimoji="0" lang="en-US" sz="2400" b="1" i="0" u="none" strike="noStrike" kern="1200" cap="none" spc="0" normalizeH="0" baseline="0" noProof="0" dirty="0">
              <a:ln>
                <a:noFill/>
              </a:ln>
              <a:solidFill>
                <a:prstClr val="black"/>
              </a:solidFill>
              <a:effectLst/>
              <a:uLnTx/>
              <a:uFillTx/>
              <a:latin typeface="Calibri" panose="020F0502020204030204"/>
            </a:endParaRPr>
          </a:p>
          <a:p>
            <a:pPr marR="0" lvl="0" algn="l" defTabSz="914400" rtl="0" eaLnBrk="1" fontAlgn="auto" latinLnBrk="0" hangingPunct="1">
              <a:lnSpc>
                <a:spcPct val="90000"/>
              </a:lnSpc>
              <a:spcBef>
                <a:spcPts val="0"/>
              </a:spcBef>
              <a:spcAft>
                <a:spcPts val="600"/>
              </a:spcAft>
              <a:buClrTx/>
              <a:buSzTx/>
              <a:tabLst/>
              <a:defRPr/>
            </a:pPr>
            <a:endParaRPr lang="en-US" sz="2400" b="1" dirty="0">
              <a:solidFill>
                <a:prstClr val="black"/>
              </a:solidFill>
              <a:latin typeface="Calibri" panose="020F0502020204030204"/>
            </a:endParaRPr>
          </a:p>
          <a:p>
            <a:pPr marR="0" lvl="0" algn="l" defTabSz="914400" rtl="0" eaLnBrk="1" fontAlgn="auto" latinLnBrk="0" hangingPunct="1">
              <a:lnSpc>
                <a:spcPct val="90000"/>
              </a:lnSpc>
              <a:spcBef>
                <a:spcPts val="0"/>
              </a:spcBef>
              <a:spcAft>
                <a:spcPts val="600"/>
              </a:spcAft>
              <a:buClrTx/>
              <a:buSzTx/>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ECE9172-3D90-1C81-D83C-6226F9C4723B}"/>
              </a:ext>
            </a:extLst>
          </p:cNvPr>
          <p:cNvSpPr/>
          <p:nvPr/>
        </p:nvSpPr>
        <p:spPr>
          <a:xfrm>
            <a:off x="2095500" y="1302270"/>
            <a:ext cx="7734300" cy="800219"/>
          </a:xfrm>
          <a:prstGeom prst="rect">
            <a:avLst/>
          </a:prstGeom>
        </p:spPr>
        <p:txBody>
          <a:bodyPr wrap="square">
            <a:spAutoFit/>
          </a:bodyPr>
          <a:lstStyle/>
          <a:p>
            <a:pPr marL="685800" marR="0" lvl="0" indent="-685800" algn="l" defTabSz="914400" rtl="0" eaLnBrk="1" fontAlgn="auto" latinLnBrk="0" hangingPunct="1">
              <a:lnSpc>
                <a:spcPct val="100000"/>
              </a:lnSpc>
              <a:spcBef>
                <a:spcPts val="120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ru-RU"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pic>
        <p:nvPicPr>
          <p:cNvPr id="2" name="Picture 1">
            <a:extLst>
              <a:ext uri="{FF2B5EF4-FFF2-40B4-BE49-F238E27FC236}">
                <a16:creationId xmlns:a16="http://schemas.microsoft.com/office/drawing/2014/main" id="{61C87C30-BC5D-FB34-2C1D-DAAAF5A8C190}"/>
              </a:ext>
            </a:extLst>
          </p:cNvPr>
          <p:cNvPicPr>
            <a:picLocks noChangeAspect="1"/>
          </p:cNvPicPr>
          <p:nvPr/>
        </p:nvPicPr>
        <p:blipFill>
          <a:blip r:embed="rId2"/>
          <a:srcRect r="-1" b="12302"/>
          <a:stretch/>
        </p:blipFill>
        <p:spPr>
          <a:xfrm>
            <a:off x="6243210" y="0"/>
            <a:ext cx="5948790" cy="684189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81652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15" end="1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63FCE-21A1-067C-5919-0DF6B5D1FF3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DE4C8A3-E59B-360D-4AD2-55579660A07E}"/>
              </a:ext>
            </a:extLst>
          </p:cNvPr>
          <p:cNvPicPr>
            <a:picLocks noChangeAspect="1"/>
          </p:cNvPicPr>
          <p:nvPr/>
        </p:nvPicPr>
        <p:blipFill>
          <a:blip r:embed="rId2">
            <a:alphaModFix amt="30000"/>
          </a:blip>
          <a:srcRect l="7051" r="4825"/>
          <a:stretch>
            <a:fillRect/>
          </a:stretch>
        </p:blipFill>
        <p:spPr>
          <a:xfrm>
            <a:off x="13063" y="10"/>
            <a:ext cx="12192000" cy="6857990"/>
          </a:xfrm>
          <a:prstGeom prst="rect">
            <a:avLst/>
          </a:prstGeom>
        </p:spPr>
      </p:pic>
      <p:sp>
        <p:nvSpPr>
          <p:cNvPr id="8" name="TextBox 7">
            <a:extLst>
              <a:ext uri="{FF2B5EF4-FFF2-40B4-BE49-F238E27FC236}">
                <a16:creationId xmlns:a16="http://schemas.microsoft.com/office/drawing/2014/main" id="{0FFA6049-B53C-0EFB-C569-7D7602291B3D}"/>
              </a:ext>
            </a:extLst>
          </p:cNvPr>
          <p:cNvSpPr txBox="1"/>
          <p:nvPr/>
        </p:nvSpPr>
        <p:spPr>
          <a:xfrm>
            <a:off x="365006" y="464226"/>
            <a:ext cx="6380351" cy="6208233"/>
          </a:xfrm>
          <a:prstGeom prst="rect">
            <a:avLst/>
          </a:prstGeom>
          <a:solidFill>
            <a:schemeClr val="bg2">
              <a:alpha val="25000"/>
            </a:schemeClr>
          </a:solidFill>
        </p:spPr>
        <p:txBody>
          <a:bodyPr vert="horz" lIns="91440" tIns="45720" rIns="91440" bIns="45720" rtlCol="0">
            <a:normAutofit/>
          </a:bodyPr>
          <a:lstStyle/>
          <a:p>
            <a:pPr marL="234950" lvl="1" indent="-234950">
              <a:lnSpc>
                <a:spcPct val="110000"/>
              </a:lnSpc>
              <a:spcAft>
                <a:spcPts val="600"/>
              </a:spcAft>
            </a:pPr>
            <a:endParaRPr lang="en-US" sz="1600" i="1" dirty="0"/>
          </a:p>
          <a:p>
            <a:pPr marL="234950" lvl="1" indent="-234950">
              <a:lnSpc>
                <a:spcPct val="110000"/>
              </a:lnSpc>
              <a:spcAft>
                <a:spcPts val="600"/>
              </a:spcAft>
            </a:pPr>
            <a:endParaRPr lang="en-US" sz="1600" i="1" dirty="0"/>
          </a:p>
          <a:p>
            <a:pPr marL="234950" lvl="1" indent="-234950">
              <a:lnSpc>
                <a:spcPct val="110000"/>
              </a:lnSpc>
              <a:spcAft>
                <a:spcPts val="600"/>
              </a:spcAft>
            </a:pPr>
            <a:endParaRPr lang="en-US" sz="1600" i="1" dirty="0"/>
          </a:p>
          <a:p>
            <a:pPr>
              <a:lnSpc>
                <a:spcPct val="110000"/>
              </a:lnSpc>
              <a:spcAft>
                <a:spcPts val="600"/>
              </a:spcAft>
            </a:pPr>
            <a:r>
              <a:rPr lang="en-US" b="1" i="1" dirty="0"/>
              <a:t>Shifting Multi-Polar Silos or Axes of scientific cooperation and exchange</a:t>
            </a:r>
          </a:p>
          <a:p>
            <a:pPr lvl="1">
              <a:lnSpc>
                <a:spcPct val="110000"/>
              </a:lnSpc>
              <a:spcAft>
                <a:spcPts val="600"/>
              </a:spcAft>
            </a:pPr>
            <a:endParaRPr lang="en-US" b="1" i="1" dirty="0"/>
          </a:p>
          <a:p>
            <a:pPr>
              <a:lnSpc>
                <a:spcPct val="110000"/>
              </a:lnSpc>
              <a:spcAft>
                <a:spcPts val="600"/>
              </a:spcAft>
            </a:pPr>
            <a:r>
              <a:rPr lang="en-US" b="1" i="1" dirty="0"/>
              <a:t>What does it look like?</a:t>
            </a:r>
          </a:p>
          <a:p>
            <a:pPr marL="236538" lvl="1">
              <a:lnSpc>
                <a:spcPct val="110000"/>
              </a:lnSpc>
              <a:spcAft>
                <a:spcPts val="600"/>
              </a:spcAft>
            </a:pPr>
            <a:r>
              <a:rPr lang="en-US" i="1" dirty="0"/>
              <a:t>Europe Axes Asia/Global South</a:t>
            </a:r>
          </a:p>
          <a:p>
            <a:pPr marL="236538" lvl="1">
              <a:lnSpc>
                <a:spcPct val="110000"/>
              </a:lnSpc>
              <a:spcAft>
                <a:spcPts val="600"/>
              </a:spcAft>
            </a:pPr>
            <a:r>
              <a:rPr lang="en-US" i="1" dirty="0"/>
              <a:t>US = increasing isolation/diminished alliances and cooperation/diminished reputation</a:t>
            </a:r>
          </a:p>
          <a:p>
            <a:pPr marL="236538" lvl="1">
              <a:lnSpc>
                <a:spcPct val="110000"/>
              </a:lnSpc>
              <a:spcAft>
                <a:spcPts val="600"/>
              </a:spcAft>
            </a:pPr>
            <a:r>
              <a:rPr lang="en-US" i="1" dirty="0"/>
              <a:t>China Axes/Russia Axes</a:t>
            </a:r>
          </a:p>
          <a:p>
            <a:pPr marL="236538" lvl="1">
              <a:lnSpc>
                <a:spcPct val="110000"/>
              </a:lnSpc>
              <a:spcAft>
                <a:spcPts val="600"/>
              </a:spcAft>
            </a:pPr>
            <a:r>
              <a:rPr lang="en-US" i="1" dirty="0"/>
              <a:t>Multi-Aligned Nations Axes/India Brazil Turkey South Africa . . .</a:t>
            </a:r>
          </a:p>
          <a:p>
            <a:pPr marL="236538" lvl="1">
              <a:lnSpc>
                <a:spcPct val="110000"/>
              </a:lnSpc>
              <a:spcAft>
                <a:spcPts val="600"/>
              </a:spcAft>
            </a:pPr>
            <a:r>
              <a:rPr lang="en-US" i="1" dirty="0"/>
              <a:t>Competition for spheres of influence/emerging economies</a:t>
            </a:r>
          </a:p>
          <a:p>
            <a:pPr marL="236538" lvl="1">
              <a:lnSpc>
                <a:spcPct val="110000"/>
              </a:lnSpc>
              <a:spcAft>
                <a:spcPts val="600"/>
              </a:spcAft>
            </a:pPr>
            <a:endParaRPr lang="en-US" sz="1600" b="1" i="1" dirty="0"/>
          </a:p>
          <a:p>
            <a:pPr marL="236538" lvl="1">
              <a:lnSpc>
                <a:spcPct val="110000"/>
              </a:lnSpc>
              <a:spcAft>
                <a:spcPts val="600"/>
              </a:spcAft>
            </a:pPr>
            <a:endParaRPr lang="en-US" sz="1600" b="1" i="1" dirty="0"/>
          </a:p>
          <a:p>
            <a:pPr marL="236538" lvl="1">
              <a:lnSpc>
                <a:spcPct val="110000"/>
              </a:lnSpc>
              <a:spcAft>
                <a:spcPts val="600"/>
              </a:spcAft>
            </a:pPr>
            <a:r>
              <a:rPr lang="en-US" sz="1600" b="1" dirty="0"/>
              <a:t>	</a:t>
            </a:r>
          </a:p>
          <a:p>
            <a:pPr lvl="1" indent="-228600">
              <a:lnSpc>
                <a:spcPct val="90000"/>
              </a:lnSpc>
              <a:spcAft>
                <a:spcPts val="600"/>
              </a:spcAft>
              <a:buFont typeface="Arial" panose="020B0604020202020204" pitchFamily="34" charset="0"/>
              <a:buChar char="•"/>
            </a:pPr>
            <a:endParaRPr lang="en-US" sz="1600" b="1" dirty="0"/>
          </a:p>
          <a:p>
            <a:pPr indent="-228600">
              <a:lnSpc>
                <a:spcPct val="90000"/>
              </a:lnSpc>
              <a:spcAft>
                <a:spcPts val="600"/>
              </a:spcAft>
              <a:buFont typeface="Arial" panose="020B0604020202020204" pitchFamily="34" charset="0"/>
              <a:buChar char="•"/>
            </a:pPr>
            <a:endParaRPr lang="en-US" sz="1600" b="1" dirty="0"/>
          </a:p>
          <a:p>
            <a:pPr indent="-228600">
              <a:lnSpc>
                <a:spcPct val="90000"/>
              </a:lnSpc>
              <a:spcAft>
                <a:spcPts val="600"/>
              </a:spcAft>
              <a:buFont typeface="Arial" panose="020B0604020202020204" pitchFamily="34" charset="0"/>
              <a:buChar char="•"/>
            </a:pPr>
            <a:endParaRPr lang="en-US" sz="1600" b="1" dirty="0"/>
          </a:p>
          <a:p>
            <a:pPr indent="-228600">
              <a:lnSpc>
                <a:spcPct val="90000"/>
              </a:lnSpc>
              <a:spcAft>
                <a:spcPts val="600"/>
              </a:spcAft>
              <a:buFont typeface="Arial" panose="020B0604020202020204" pitchFamily="34" charset="0"/>
              <a:buChar char="•"/>
            </a:pPr>
            <a:endParaRPr lang="en-US" sz="1600" b="1" dirty="0"/>
          </a:p>
        </p:txBody>
      </p:sp>
      <p:sp>
        <p:nvSpPr>
          <p:cNvPr id="3" name="Rectangle 2">
            <a:extLst>
              <a:ext uri="{FF2B5EF4-FFF2-40B4-BE49-F238E27FC236}">
                <a16:creationId xmlns:a16="http://schemas.microsoft.com/office/drawing/2014/main" id="{65F66752-120D-B1F1-04D0-03CBCB025758}"/>
              </a:ext>
            </a:extLst>
          </p:cNvPr>
          <p:cNvSpPr/>
          <p:nvPr/>
        </p:nvSpPr>
        <p:spPr>
          <a:xfrm>
            <a:off x="2095500" y="1302270"/>
            <a:ext cx="7734300" cy="800219"/>
          </a:xfrm>
          <a:prstGeom prst="rect">
            <a:avLst/>
          </a:prstGeom>
        </p:spPr>
        <p:txBody>
          <a:bodyPr wrap="square">
            <a:spAutoFit/>
          </a:bodyPr>
          <a:lstStyle/>
          <a:p>
            <a:pPr marL="685800" indent="-685800">
              <a:spcBef>
                <a:spcPts val="1200"/>
              </a:spcBef>
              <a:buFontTx/>
              <a:buAutoNum type="arabicPeriod"/>
            </a:pPr>
            <a:endParaRPr lang="en-US" sz="2800" dirty="0">
              <a:solidFill>
                <a:srgbClr val="000000"/>
              </a:solidFill>
              <a:latin typeface="Georgia" panose="02040502050405020303" pitchFamily="18" charset="0"/>
            </a:endParaRPr>
          </a:p>
          <a:p>
            <a:pPr marL="342900" indent="-342900">
              <a:buAutoNum type="arabicPeriod"/>
            </a:pPr>
            <a:endParaRPr lang="ru-RU" dirty="0">
              <a:latin typeface="Georgia" panose="02040502050405020303" pitchFamily="18" charset="0"/>
            </a:endParaRPr>
          </a:p>
        </p:txBody>
      </p:sp>
      <p:sp>
        <p:nvSpPr>
          <p:cNvPr id="2" name="TextBox 1">
            <a:extLst>
              <a:ext uri="{FF2B5EF4-FFF2-40B4-BE49-F238E27FC236}">
                <a16:creationId xmlns:a16="http://schemas.microsoft.com/office/drawing/2014/main" id="{1833D44A-2022-94EB-8B75-8ABF78B59351}"/>
              </a:ext>
            </a:extLst>
          </p:cNvPr>
          <p:cNvSpPr txBox="1"/>
          <p:nvPr/>
        </p:nvSpPr>
        <p:spPr>
          <a:xfrm>
            <a:off x="230530" y="314801"/>
            <a:ext cx="11505953" cy="480131"/>
          </a:xfrm>
          <a:prstGeom prst="rect">
            <a:avLst/>
          </a:prstGeom>
          <a:noFill/>
        </p:spPr>
        <p:txBody>
          <a:bodyPr wrap="square">
            <a:spAutoFit/>
          </a:bodyPr>
          <a:lstStyle/>
          <a:p>
            <a:pPr>
              <a:lnSpc>
                <a:spcPct val="90000"/>
              </a:lnSpc>
              <a:spcAft>
                <a:spcPts val="600"/>
              </a:spcAft>
            </a:pPr>
            <a:r>
              <a:rPr lang="en-US" sz="2800" b="1" i="1" dirty="0"/>
              <a:t>The Emerging Neo-Academic Cold War</a:t>
            </a:r>
          </a:p>
        </p:txBody>
      </p:sp>
    </p:spTree>
    <p:extLst>
      <p:ext uri="{BB962C8B-B14F-4D97-AF65-F5344CB8AC3E}">
        <p14:creationId xmlns:p14="http://schemas.microsoft.com/office/powerpoint/2010/main" val="1664229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BAF51-3D65-3B52-C75C-1BF3725A6B0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D6BF34-344E-2EBB-4172-5EFC768BD526}"/>
              </a:ext>
            </a:extLst>
          </p:cNvPr>
          <p:cNvPicPr>
            <a:picLocks noChangeAspect="1"/>
          </p:cNvPicPr>
          <p:nvPr/>
        </p:nvPicPr>
        <p:blipFill>
          <a:blip r:embed="rId2">
            <a:alphaModFix amt="40000"/>
          </a:blip>
          <a:srcRect l="7051" r="4825"/>
          <a:stretch>
            <a:fillRect/>
          </a:stretch>
        </p:blipFill>
        <p:spPr>
          <a:xfrm>
            <a:off x="0" y="10"/>
            <a:ext cx="12192000" cy="6857990"/>
          </a:xfrm>
          <a:prstGeom prst="rect">
            <a:avLst/>
          </a:prstGeom>
        </p:spPr>
      </p:pic>
      <p:sp>
        <p:nvSpPr>
          <p:cNvPr id="3" name="Rectangle 2">
            <a:extLst>
              <a:ext uri="{FF2B5EF4-FFF2-40B4-BE49-F238E27FC236}">
                <a16:creationId xmlns:a16="http://schemas.microsoft.com/office/drawing/2014/main" id="{128FBDE3-B6A0-F854-D702-E9939ED9AD09}"/>
              </a:ext>
            </a:extLst>
          </p:cNvPr>
          <p:cNvSpPr/>
          <p:nvPr/>
        </p:nvSpPr>
        <p:spPr>
          <a:xfrm>
            <a:off x="2095500" y="1302270"/>
            <a:ext cx="7734300" cy="800219"/>
          </a:xfrm>
          <a:prstGeom prst="rect">
            <a:avLst/>
          </a:prstGeom>
        </p:spPr>
        <p:txBody>
          <a:bodyPr wrap="square">
            <a:spAutoFit/>
          </a:bodyPr>
          <a:lstStyle/>
          <a:p>
            <a:pPr marL="685800" indent="-685800">
              <a:spcBef>
                <a:spcPts val="1200"/>
              </a:spcBef>
              <a:buFontTx/>
              <a:buAutoNum type="arabicPeriod"/>
            </a:pPr>
            <a:endParaRPr lang="en-US" sz="2800" dirty="0">
              <a:solidFill>
                <a:srgbClr val="000000"/>
              </a:solidFill>
              <a:latin typeface="Georgia" panose="02040502050405020303" pitchFamily="18" charset="0"/>
            </a:endParaRPr>
          </a:p>
          <a:p>
            <a:pPr marL="342900" indent="-342900">
              <a:buAutoNum type="arabicPeriod"/>
            </a:pPr>
            <a:endParaRPr lang="ru-RU" dirty="0">
              <a:latin typeface="Georgia" panose="02040502050405020303" pitchFamily="18" charset="0"/>
            </a:endParaRPr>
          </a:p>
        </p:txBody>
      </p:sp>
      <p:sp>
        <p:nvSpPr>
          <p:cNvPr id="2" name="Oval 1">
            <a:extLst>
              <a:ext uri="{FF2B5EF4-FFF2-40B4-BE49-F238E27FC236}">
                <a16:creationId xmlns:a16="http://schemas.microsoft.com/office/drawing/2014/main" id="{7B14A7A5-8B1E-38B5-49E2-DA0C6C536338}"/>
              </a:ext>
            </a:extLst>
          </p:cNvPr>
          <p:cNvSpPr/>
          <p:nvPr/>
        </p:nvSpPr>
        <p:spPr>
          <a:xfrm>
            <a:off x="3474235" y="268175"/>
            <a:ext cx="3706053" cy="3800905"/>
          </a:xfrm>
          <a:prstGeom prst="ellipse">
            <a:avLst/>
          </a:prstGeom>
          <a:solidFill>
            <a:schemeClr val="accent1">
              <a:alpha val="3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EU/Liberal Democracies</a:t>
            </a:r>
          </a:p>
          <a:p>
            <a:pPr algn="ctr"/>
            <a:r>
              <a:rPr lang="en-US" dirty="0"/>
              <a:t>Canada</a:t>
            </a:r>
          </a:p>
          <a:p>
            <a:pPr algn="ctr"/>
            <a:r>
              <a:rPr lang="en-US" dirty="0"/>
              <a:t>Australia</a:t>
            </a:r>
          </a:p>
          <a:p>
            <a:pPr algn="ctr"/>
            <a:r>
              <a:rPr lang="en-US" dirty="0"/>
              <a:t>Japan</a:t>
            </a:r>
          </a:p>
          <a:p>
            <a:pPr algn="ctr"/>
            <a:r>
              <a:rPr lang="en-US" dirty="0"/>
              <a:t>South Korea</a:t>
            </a:r>
          </a:p>
          <a:p>
            <a:pPr algn="ctr"/>
            <a:r>
              <a:rPr lang="en-US" dirty="0"/>
              <a:t>Taiwan</a:t>
            </a:r>
          </a:p>
        </p:txBody>
      </p:sp>
      <p:sp>
        <p:nvSpPr>
          <p:cNvPr id="4" name="Oval 3">
            <a:extLst>
              <a:ext uri="{FF2B5EF4-FFF2-40B4-BE49-F238E27FC236}">
                <a16:creationId xmlns:a16="http://schemas.microsoft.com/office/drawing/2014/main" id="{742AB7BC-DB4F-8665-E4EA-56BBB3AEEE92}"/>
              </a:ext>
            </a:extLst>
          </p:cNvPr>
          <p:cNvSpPr/>
          <p:nvPr/>
        </p:nvSpPr>
        <p:spPr>
          <a:xfrm>
            <a:off x="1573967" y="390129"/>
            <a:ext cx="2353456" cy="2896841"/>
          </a:xfrm>
          <a:prstGeom prst="ellipse">
            <a:avLst/>
          </a:prstGeom>
          <a:solidFill>
            <a:schemeClr val="accent1">
              <a:alpha val="57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US</a:t>
            </a:r>
          </a:p>
        </p:txBody>
      </p:sp>
      <p:sp>
        <p:nvSpPr>
          <p:cNvPr id="6" name="Oval 5">
            <a:extLst>
              <a:ext uri="{FF2B5EF4-FFF2-40B4-BE49-F238E27FC236}">
                <a16:creationId xmlns:a16="http://schemas.microsoft.com/office/drawing/2014/main" id="{6DDEA0F5-FF8E-E213-A78F-361B54831FE6}"/>
              </a:ext>
            </a:extLst>
          </p:cNvPr>
          <p:cNvSpPr/>
          <p:nvPr/>
        </p:nvSpPr>
        <p:spPr>
          <a:xfrm>
            <a:off x="6910466" y="267132"/>
            <a:ext cx="3397007" cy="3538015"/>
          </a:xfrm>
          <a:prstGeom prst="ellipse">
            <a:avLst/>
          </a:prstGeom>
          <a:solidFill>
            <a:schemeClr val="accent2">
              <a:lumMod val="75000"/>
              <a:alpha val="59000"/>
            </a:schemeClr>
          </a:solid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China</a:t>
            </a:r>
          </a:p>
        </p:txBody>
      </p:sp>
      <p:sp>
        <p:nvSpPr>
          <p:cNvPr id="7" name="Oval 6">
            <a:extLst>
              <a:ext uri="{FF2B5EF4-FFF2-40B4-BE49-F238E27FC236}">
                <a16:creationId xmlns:a16="http://schemas.microsoft.com/office/drawing/2014/main" id="{D047A695-06A9-6DDD-C900-743A9E0F1D2D}"/>
              </a:ext>
            </a:extLst>
          </p:cNvPr>
          <p:cNvSpPr/>
          <p:nvPr/>
        </p:nvSpPr>
        <p:spPr>
          <a:xfrm>
            <a:off x="10138462" y="1546316"/>
            <a:ext cx="1098191" cy="981731"/>
          </a:xfrm>
          <a:prstGeom prst="ellipse">
            <a:avLst/>
          </a:prstGeom>
          <a:solidFill>
            <a:schemeClr val="accent2">
              <a:lumMod val="75000"/>
              <a:alpha val="84000"/>
            </a:schemeClr>
          </a:solid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Russia</a:t>
            </a:r>
          </a:p>
        </p:txBody>
      </p:sp>
      <p:sp>
        <p:nvSpPr>
          <p:cNvPr id="9" name="Oval 8">
            <a:extLst>
              <a:ext uri="{FF2B5EF4-FFF2-40B4-BE49-F238E27FC236}">
                <a16:creationId xmlns:a16="http://schemas.microsoft.com/office/drawing/2014/main" id="{46AF8054-C897-494F-8B98-E0A6A017DE41}"/>
              </a:ext>
            </a:extLst>
          </p:cNvPr>
          <p:cNvSpPr/>
          <p:nvPr/>
        </p:nvSpPr>
        <p:spPr>
          <a:xfrm>
            <a:off x="2898170" y="2504628"/>
            <a:ext cx="1098191" cy="981731"/>
          </a:xfrm>
          <a:prstGeom prst="ellipse">
            <a:avLst/>
          </a:prstGeom>
          <a:solidFill>
            <a:schemeClr val="accent1">
              <a:alpha val="84000"/>
            </a:schemeClr>
          </a:solid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UK</a:t>
            </a:r>
          </a:p>
        </p:txBody>
      </p:sp>
    </p:spTree>
    <p:extLst>
      <p:ext uri="{BB962C8B-B14F-4D97-AF65-F5344CB8AC3E}">
        <p14:creationId xmlns:p14="http://schemas.microsoft.com/office/powerpoint/2010/main" val="544926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5E426-D3A4-5418-722C-D0ABE6DE797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528C66D-7BB7-3A49-B763-FE796A148E6E}"/>
              </a:ext>
            </a:extLst>
          </p:cNvPr>
          <p:cNvPicPr>
            <a:picLocks noChangeAspect="1"/>
          </p:cNvPicPr>
          <p:nvPr/>
        </p:nvPicPr>
        <p:blipFill>
          <a:blip r:embed="rId2">
            <a:alphaModFix amt="40000"/>
          </a:blip>
          <a:srcRect l="7051" r="4825"/>
          <a:stretch>
            <a:fillRect/>
          </a:stretch>
        </p:blipFill>
        <p:spPr>
          <a:xfrm>
            <a:off x="0" y="10"/>
            <a:ext cx="12192000" cy="6857990"/>
          </a:xfrm>
          <a:prstGeom prst="rect">
            <a:avLst/>
          </a:prstGeom>
        </p:spPr>
      </p:pic>
      <p:sp>
        <p:nvSpPr>
          <p:cNvPr id="3" name="Rectangle 2">
            <a:extLst>
              <a:ext uri="{FF2B5EF4-FFF2-40B4-BE49-F238E27FC236}">
                <a16:creationId xmlns:a16="http://schemas.microsoft.com/office/drawing/2014/main" id="{E7C36399-DE1F-C5FD-6BDC-69817470E748}"/>
              </a:ext>
            </a:extLst>
          </p:cNvPr>
          <p:cNvSpPr/>
          <p:nvPr/>
        </p:nvSpPr>
        <p:spPr>
          <a:xfrm>
            <a:off x="2095500" y="1302270"/>
            <a:ext cx="7734300" cy="800219"/>
          </a:xfrm>
          <a:prstGeom prst="rect">
            <a:avLst/>
          </a:prstGeom>
        </p:spPr>
        <p:txBody>
          <a:bodyPr wrap="square">
            <a:spAutoFit/>
          </a:bodyPr>
          <a:lstStyle/>
          <a:p>
            <a:pPr marL="685800" indent="-685800">
              <a:spcBef>
                <a:spcPts val="1200"/>
              </a:spcBef>
              <a:buFontTx/>
              <a:buAutoNum type="arabicPeriod"/>
            </a:pPr>
            <a:endParaRPr lang="en-US" sz="2800" dirty="0">
              <a:solidFill>
                <a:srgbClr val="000000"/>
              </a:solidFill>
              <a:latin typeface="Georgia" panose="02040502050405020303" pitchFamily="18" charset="0"/>
            </a:endParaRPr>
          </a:p>
          <a:p>
            <a:pPr marL="342900" indent="-342900">
              <a:buAutoNum type="arabicPeriod"/>
            </a:pPr>
            <a:endParaRPr lang="ru-RU" dirty="0">
              <a:latin typeface="Georgia" panose="02040502050405020303" pitchFamily="18" charset="0"/>
            </a:endParaRPr>
          </a:p>
        </p:txBody>
      </p:sp>
      <p:sp>
        <p:nvSpPr>
          <p:cNvPr id="2" name="Oval 1">
            <a:extLst>
              <a:ext uri="{FF2B5EF4-FFF2-40B4-BE49-F238E27FC236}">
                <a16:creationId xmlns:a16="http://schemas.microsoft.com/office/drawing/2014/main" id="{57053693-4457-227E-BDBD-2C9AE8317834}"/>
              </a:ext>
            </a:extLst>
          </p:cNvPr>
          <p:cNvSpPr/>
          <p:nvPr/>
        </p:nvSpPr>
        <p:spPr>
          <a:xfrm>
            <a:off x="3474235" y="268175"/>
            <a:ext cx="3706053" cy="3800905"/>
          </a:xfrm>
          <a:prstGeom prst="ellipse">
            <a:avLst/>
          </a:prstGeom>
          <a:solidFill>
            <a:schemeClr val="accent1">
              <a:alpha val="3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EU/Liberal Democracies</a:t>
            </a:r>
          </a:p>
          <a:p>
            <a:pPr algn="ctr"/>
            <a:r>
              <a:rPr lang="en-US" dirty="0"/>
              <a:t>Canada</a:t>
            </a:r>
          </a:p>
          <a:p>
            <a:pPr algn="ctr"/>
            <a:r>
              <a:rPr lang="en-US" dirty="0"/>
              <a:t>Australia</a:t>
            </a:r>
          </a:p>
          <a:p>
            <a:pPr algn="ctr"/>
            <a:r>
              <a:rPr lang="en-US" dirty="0"/>
              <a:t>Japan</a:t>
            </a:r>
          </a:p>
          <a:p>
            <a:pPr algn="ctr"/>
            <a:r>
              <a:rPr lang="en-US" dirty="0"/>
              <a:t>South Korea</a:t>
            </a:r>
          </a:p>
          <a:p>
            <a:pPr algn="ctr"/>
            <a:r>
              <a:rPr lang="en-US" dirty="0"/>
              <a:t>Taiwan</a:t>
            </a:r>
          </a:p>
        </p:txBody>
      </p:sp>
      <p:sp>
        <p:nvSpPr>
          <p:cNvPr id="4" name="Oval 3">
            <a:extLst>
              <a:ext uri="{FF2B5EF4-FFF2-40B4-BE49-F238E27FC236}">
                <a16:creationId xmlns:a16="http://schemas.microsoft.com/office/drawing/2014/main" id="{CEC0E99F-30F1-8E9C-C75E-D449CC6E25CD}"/>
              </a:ext>
            </a:extLst>
          </p:cNvPr>
          <p:cNvSpPr/>
          <p:nvPr/>
        </p:nvSpPr>
        <p:spPr>
          <a:xfrm>
            <a:off x="1573967" y="390129"/>
            <a:ext cx="2353456" cy="2896841"/>
          </a:xfrm>
          <a:prstGeom prst="ellipse">
            <a:avLst/>
          </a:prstGeom>
          <a:solidFill>
            <a:schemeClr val="accent1">
              <a:alpha val="57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US</a:t>
            </a:r>
          </a:p>
        </p:txBody>
      </p:sp>
      <p:sp>
        <p:nvSpPr>
          <p:cNvPr id="6" name="Oval 5">
            <a:extLst>
              <a:ext uri="{FF2B5EF4-FFF2-40B4-BE49-F238E27FC236}">
                <a16:creationId xmlns:a16="http://schemas.microsoft.com/office/drawing/2014/main" id="{01D49D09-8D04-CF88-EFA0-BA1F78E8165C}"/>
              </a:ext>
            </a:extLst>
          </p:cNvPr>
          <p:cNvSpPr/>
          <p:nvPr/>
        </p:nvSpPr>
        <p:spPr>
          <a:xfrm>
            <a:off x="6910466" y="267132"/>
            <a:ext cx="3397007" cy="3538015"/>
          </a:xfrm>
          <a:prstGeom prst="ellipse">
            <a:avLst/>
          </a:prstGeom>
          <a:solidFill>
            <a:schemeClr val="accent2">
              <a:lumMod val="75000"/>
              <a:alpha val="59000"/>
            </a:schemeClr>
          </a:solid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China</a:t>
            </a:r>
          </a:p>
        </p:txBody>
      </p:sp>
      <p:sp>
        <p:nvSpPr>
          <p:cNvPr id="7" name="Oval 6">
            <a:extLst>
              <a:ext uri="{FF2B5EF4-FFF2-40B4-BE49-F238E27FC236}">
                <a16:creationId xmlns:a16="http://schemas.microsoft.com/office/drawing/2014/main" id="{EFFE42E0-2EC6-128A-DF25-068F166D8811}"/>
              </a:ext>
            </a:extLst>
          </p:cNvPr>
          <p:cNvSpPr/>
          <p:nvPr/>
        </p:nvSpPr>
        <p:spPr>
          <a:xfrm>
            <a:off x="10138462" y="1546316"/>
            <a:ext cx="1098191" cy="981731"/>
          </a:xfrm>
          <a:prstGeom prst="ellipse">
            <a:avLst/>
          </a:prstGeom>
          <a:solidFill>
            <a:schemeClr val="accent2">
              <a:lumMod val="75000"/>
              <a:alpha val="84000"/>
            </a:schemeClr>
          </a:solid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Russia</a:t>
            </a:r>
          </a:p>
        </p:txBody>
      </p:sp>
      <p:sp>
        <p:nvSpPr>
          <p:cNvPr id="8" name="Oval 7">
            <a:extLst>
              <a:ext uri="{FF2B5EF4-FFF2-40B4-BE49-F238E27FC236}">
                <a16:creationId xmlns:a16="http://schemas.microsoft.com/office/drawing/2014/main" id="{53577F4D-0E8F-EB73-E1EA-A5931D675ABC}"/>
              </a:ext>
            </a:extLst>
          </p:cNvPr>
          <p:cNvSpPr/>
          <p:nvPr/>
        </p:nvSpPr>
        <p:spPr>
          <a:xfrm>
            <a:off x="5445356" y="2710491"/>
            <a:ext cx="3092729" cy="3550824"/>
          </a:xfrm>
          <a:prstGeom prst="ellipse">
            <a:avLst/>
          </a:prstGeom>
          <a:solidFill>
            <a:schemeClr val="accent6">
              <a:alpha val="34000"/>
            </a:schemeClr>
          </a:solid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r>
              <a:rPr lang="en-US" dirty="0"/>
              <a:t>Multi-Aligned</a:t>
            </a:r>
          </a:p>
          <a:p>
            <a:pPr algn="ctr"/>
            <a:r>
              <a:rPr lang="en-US" sz="1400" dirty="0"/>
              <a:t>India</a:t>
            </a:r>
          </a:p>
          <a:p>
            <a:pPr algn="ctr"/>
            <a:r>
              <a:rPr lang="en-US" sz="1400" dirty="0"/>
              <a:t>Brazil</a:t>
            </a:r>
          </a:p>
          <a:p>
            <a:pPr algn="ctr"/>
            <a:r>
              <a:rPr lang="en-US" sz="1400" dirty="0"/>
              <a:t>Turkey</a:t>
            </a:r>
          </a:p>
          <a:p>
            <a:pPr algn="ctr"/>
            <a:r>
              <a:rPr lang="en-US" sz="1400" dirty="0"/>
              <a:t>South Africa</a:t>
            </a:r>
          </a:p>
        </p:txBody>
      </p:sp>
      <p:sp>
        <p:nvSpPr>
          <p:cNvPr id="25" name="Oval 24">
            <a:extLst>
              <a:ext uri="{FF2B5EF4-FFF2-40B4-BE49-F238E27FC236}">
                <a16:creationId xmlns:a16="http://schemas.microsoft.com/office/drawing/2014/main" id="{8F2552C7-FDF2-0EEC-E706-0D5166B29B2C}"/>
              </a:ext>
            </a:extLst>
          </p:cNvPr>
          <p:cNvSpPr/>
          <p:nvPr/>
        </p:nvSpPr>
        <p:spPr>
          <a:xfrm>
            <a:off x="1280985" y="2643738"/>
            <a:ext cx="744756" cy="563335"/>
          </a:xfrm>
          <a:prstGeom prst="ellipse">
            <a:avLst/>
          </a:prstGeom>
          <a:solidFill>
            <a:srgbClr val="00B0F0">
              <a:alpha val="37658"/>
            </a:srgb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Israel</a:t>
            </a:r>
          </a:p>
        </p:txBody>
      </p:sp>
      <p:sp>
        <p:nvSpPr>
          <p:cNvPr id="26" name="Oval 25">
            <a:extLst>
              <a:ext uri="{FF2B5EF4-FFF2-40B4-BE49-F238E27FC236}">
                <a16:creationId xmlns:a16="http://schemas.microsoft.com/office/drawing/2014/main" id="{6A06858F-EC1F-C768-803E-576515E18BDA}"/>
              </a:ext>
            </a:extLst>
          </p:cNvPr>
          <p:cNvSpPr/>
          <p:nvPr/>
        </p:nvSpPr>
        <p:spPr>
          <a:xfrm>
            <a:off x="8081654" y="3213251"/>
            <a:ext cx="3092729" cy="2858399"/>
          </a:xfrm>
          <a:prstGeom prst="ellipse">
            <a:avLst/>
          </a:prstGeom>
          <a:solidFill>
            <a:srgbClr val="C00000">
              <a:alpha val="19539"/>
            </a:srgbClr>
          </a:solid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China/Russia</a:t>
            </a:r>
          </a:p>
          <a:p>
            <a:pPr algn="ctr"/>
            <a:r>
              <a:rPr lang="en-US" dirty="0"/>
              <a:t>Axes</a:t>
            </a:r>
          </a:p>
          <a:p>
            <a:pPr algn="ctr"/>
            <a:endParaRPr lang="en-US" dirty="0"/>
          </a:p>
        </p:txBody>
      </p:sp>
      <p:sp>
        <p:nvSpPr>
          <p:cNvPr id="11" name="Oval 10">
            <a:extLst>
              <a:ext uri="{FF2B5EF4-FFF2-40B4-BE49-F238E27FC236}">
                <a16:creationId xmlns:a16="http://schemas.microsoft.com/office/drawing/2014/main" id="{EC124DEE-BF96-1012-C4F4-9FC644A9115E}"/>
              </a:ext>
            </a:extLst>
          </p:cNvPr>
          <p:cNvSpPr/>
          <p:nvPr/>
        </p:nvSpPr>
        <p:spPr>
          <a:xfrm>
            <a:off x="2683238" y="3115048"/>
            <a:ext cx="3044481" cy="2836047"/>
          </a:xfrm>
          <a:prstGeom prst="ellipse">
            <a:avLst/>
          </a:prstGeom>
          <a:solidFill>
            <a:schemeClr val="tx2">
              <a:lumMod val="60000"/>
              <a:lumOff val="40000"/>
              <a:alpha val="68973"/>
            </a:schemeClr>
          </a:solid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EU+ Axes</a:t>
            </a:r>
          </a:p>
        </p:txBody>
      </p:sp>
      <p:sp>
        <p:nvSpPr>
          <p:cNvPr id="9" name="Oval 8">
            <a:extLst>
              <a:ext uri="{FF2B5EF4-FFF2-40B4-BE49-F238E27FC236}">
                <a16:creationId xmlns:a16="http://schemas.microsoft.com/office/drawing/2014/main" id="{4730B56D-B986-01D5-EADD-7D31515F058A}"/>
              </a:ext>
            </a:extLst>
          </p:cNvPr>
          <p:cNvSpPr/>
          <p:nvPr/>
        </p:nvSpPr>
        <p:spPr>
          <a:xfrm>
            <a:off x="2898170" y="2504628"/>
            <a:ext cx="1098191" cy="981731"/>
          </a:xfrm>
          <a:prstGeom prst="ellipse">
            <a:avLst/>
          </a:prstGeom>
          <a:solidFill>
            <a:schemeClr val="accent1">
              <a:alpha val="84000"/>
            </a:schemeClr>
          </a:solid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UK</a:t>
            </a:r>
          </a:p>
        </p:txBody>
      </p:sp>
      <p:sp>
        <p:nvSpPr>
          <p:cNvPr id="10" name="Oval 9">
            <a:extLst>
              <a:ext uri="{FF2B5EF4-FFF2-40B4-BE49-F238E27FC236}">
                <a16:creationId xmlns:a16="http://schemas.microsoft.com/office/drawing/2014/main" id="{3D60CA0E-5716-2908-46BB-5457301C7C67}"/>
              </a:ext>
            </a:extLst>
          </p:cNvPr>
          <p:cNvSpPr/>
          <p:nvPr/>
        </p:nvSpPr>
        <p:spPr>
          <a:xfrm>
            <a:off x="7511090" y="2574730"/>
            <a:ext cx="2231756" cy="1795284"/>
          </a:xfrm>
          <a:prstGeom prst="ellipse">
            <a:avLst/>
          </a:prstGeom>
          <a:solidFill>
            <a:srgbClr val="C00000">
              <a:alpha val="54000"/>
            </a:srgbClr>
          </a:solid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Belt &amp; Road</a:t>
            </a:r>
          </a:p>
          <a:p>
            <a:pPr algn="ctr"/>
            <a:endParaRPr lang="en-US" dirty="0"/>
          </a:p>
        </p:txBody>
      </p:sp>
    </p:spTree>
    <p:extLst>
      <p:ext uri="{BB962C8B-B14F-4D97-AF65-F5344CB8AC3E}">
        <p14:creationId xmlns:p14="http://schemas.microsoft.com/office/powerpoint/2010/main" val="1685314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F738F01-7E0F-660A-754B-0F8E98AAD34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DB7C1FE-52AA-8510-52CB-540B50ECC617}"/>
              </a:ext>
            </a:extLst>
          </p:cNvPr>
          <p:cNvPicPr>
            <a:picLocks noChangeAspect="1"/>
          </p:cNvPicPr>
          <p:nvPr/>
        </p:nvPicPr>
        <p:blipFill>
          <a:blip r:embed="rId2">
            <a:alphaModFix amt="25000"/>
          </a:blip>
          <a:srcRect l="7051" r="4825"/>
          <a:stretch>
            <a:fillRect/>
          </a:stretch>
        </p:blipFill>
        <p:spPr>
          <a:xfrm>
            <a:off x="0" y="10"/>
            <a:ext cx="12192000" cy="6857990"/>
          </a:xfrm>
          <a:prstGeom prst="rect">
            <a:avLst/>
          </a:prstGeom>
        </p:spPr>
      </p:pic>
      <p:sp>
        <p:nvSpPr>
          <p:cNvPr id="8" name="TextBox 7">
            <a:extLst>
              <a:ext uri="{FF2B5EF4-FFF2-40B4-BE49-F238E27FC236}">
                <a16:creationId xmlns:a16="http://schemas.microsoft.com/office/drawing/2014/main" id="{7EAF80A0-5E3D-34AA-41B1-F7F2C11689F5}"/>
              </a:ext>
            </a:extLst>
          </p:cNvPr>
          <p:cNvSpPr txBox="1"/>
          <p:nvPr/>
        </p:nvSpPr>
        <p:spPr>
          <a:xfrm>
            <a:off x="341307" y="364312"/>
            <a:ext cx="9837014" cy="5837828"/>
          </a:xfrm>
          <a:prstGeom prst="rect">
            <a:avLst/>
          </a:prstGeom>
          <a:solidFill>
            <a:schemeClr val="bg2">
              <a:alpha val="24000"/>
            </a:schemeClr>
          </a:solidFill>
        </p:spPr>
        <p:txBody>
          <a:bodyPr vert="horz" lIns="91440" tIns="45720" rIns="91440" bIns="45720" rtlCol="0">
            <a:normAutofit/>
          </a:bodyPr>
          <a:lstStyle/>
          <a:p>
            <a:pPr marR="0" lvl="0" fontAlgn="auto">
              <a:lnSpc>
                <a:spcPct val="90000"/>
              </a:lnSpc>
              <a:spcBef>
                <a:spcPts val="0"/>
              </a:spcBef>
              <a:spcAft>
                <a:spcPts val="600"/>
              </a:spcAft>
              <a:buClrTx/>
              <a:buSzTx/>
              <a:tabLst/>
              <a:defRPr/>
            </a:pPr>
            <a:endParaRPr kumimoji="0" lang="en-US" sz="1600" b="1" i="1" u="none" strike="noStrike" cap="none" spc="0" normalizeH="0" baseline="0" noProof="0" dirty="0">
              <a:ln>
                <a:noFill/>
              </a:ln>
              <a:effectLst/>
              <a:uLnTx/>
              <a:uFillTx/>
            </a:endParaRPr>
          </a:p>
          <a:p>
            <a:pPr marR="0" lvl="0" fontAlgn="auto">
              <a:lnSpc>
                <a:spcPct val="90000"/>
              </a:lnSpc>
              <a:spcBef>
                <a:spcPts val="0"/>
              </a:spcBef>
              <a:spcAft>
                <a:spcPts val="600"/>
              </a:spcAft>
              <a:buClrTx/>
              <a:buSzTx/>
              <a:tabLst/>
              <a:defRPr/>
            </a:pPr>
            <a:endParaRPr lang="en-US" sz="1600" b="1" i="1" dirty="0"/>
          </a:p>
          <a:p>
            <a:pPr marR="0" lvl="0" fontAlgn="auto">
              <a:lnSpc>
                <a:spcPct val="90000"/>
              </a:lnSpc>
              <a:spcBef>
                <a:spcPts val="0"/>
              </a:spcBef>
              <a:spcAft>
                <a:spcPts val="600"/>
              </a:spcAft>
              <a:buClrTx/>
              <a:buSzTx/>
              <a:tabLst/>
              <a:defRPr/>
            </a:pPr>
            <a:endParaRPr kumimoji="0" lang="en-US" sz="1600" b="1" i="1" u="none" strike="noStrike" cap="none" spc="0" normalizeH="0" baseline="0" noProof="0" dirty="0">
              <a:ln>
                <a:noFill/>
              </a:ln>
              <a:effectLst/>
              <a:uLnTx/>
              <a:uFillTx/>
            </a:endParaRPr>
          </a:p>
          <a:p>
            <a:pPr indent="-228600">
              <a:lnSpc>
                <a:spcPct val="90000"/>
              </a:lnSpc>
              <a:spcAft>
                <a:spcPts val="600"/>
              </a:spcAft>
            </a:pPr>
            <a:r>
              <a:rPr lang="en-US" sz="2400" b="1" i="1" dirty="0"/>
              <a:t>Winners</a:t>
            </a:r>
          </a:p>
          <a:p>
            <a:pPr marL="354013" indent="-342900">
              <a:lnSpc>
                <a:spcPct val="90000"/>
              </a:lnSpc>
              <a:spcAft>
                <a:spcPts val="600"/>
              </a:spcAft>
              <a:buFont typeface="Arial" panose="020B0604020202020204" pitchFamily="34" charset="0"/>
              <a:buChar char="•"/>
            </a:pPr>
            <a:r>
              <a:rPr lang="en-US" sz="2400" i="1" dirty="0"/>
              <a:t>Europe – an opportunity/also a global need for leadership/US academic refugees</a:t>
            </a:r>
          </a:p>
          <a:p>
            <a:pPr marL="354013" indent="-342900">
              <a:lnSpc>
                <a:spcPct val="90000"/>
              </a:lnSpc>
              <a:spcAft>
                <a:spcPts val="600"/>
              </a:spcAft>
              <a:buFont typeface="Arial" panose="020B0604020202020204" pitchFamily="34" charset="0"/>
              <a:buChar char="•"/>
            </a:pPr>
            <a:r>
              <a:rPr lang="en-US" sz="2400" i="1" dirty="0"/>
              <a:t>China – self-sufficiency (Thousand Talents Program . . .) but also global ambitions</a:t>
            </a:r>
          </a:p>
          <a:p>
            <a:pPr marL="354013" indent="-342900">
              <a:lnSpc>
                <a:spcPct val="90000"/>
              </a:lnSpc>
              <a:spcAft>
                <a:spcPts val="600"/>
              </a:spcAft>
              <a:buFont typeface="Arial" panose="020B0604020202020204" pitchFamily="34" charset="0"/>
              <a:buChar char="•"/>
            </a:pPr>
            <a:r>
              <a:rPr lang="en-US" sz="2400" i="1" dirty="0"/>
              <a:t>Some Multi-Aligned Nations in the Global South</a:t>
            </a:r>
          </a:p>
          <a:p>
            <a:pPr marL="228600" lvl="1">
              <a:lnSpc>
                <a:spcPct val="90000"/>
              </a:lnSpc>
              <a:spcAft>
                <a:spcPts val="600"/>
              </a:spcAft>
            </a:pPr>
            <a:endParaRPr lang="en-US" sz="2400" b="1" i="1" dirty="0"/>
          </a:p>
          <a:p>
            <a:pPr indent="-228600">
              <a:lnSpc>
                <a:spcPct val="90000"/>
              </a:lnSpc>
              <a:spcAft>
                <a:spcPts val="600"/>
              </a:spcAft>
            </a:pPr>
            <a:r>
              <a:rPr lang="en-US" sz="2400" b="1" i="1" dirty="0"/>
              <a:t>Losers </a:t>
            </a:r>
          </a:p>
          <a:p>
            <a:pPr marL="344488" indent="-344488">
              <a:lnSpc>
                <a:spcPct val="90000"/>
              </a:lnSpc>
              <a:spcAft>
                <a:spcPts val="600"/>
              </a:spcAft>
              <a:buFont typeface="Arial" panose="020B0604020202020204" pitchFamily="34" charset="0"/>
              <a:buChar char="•"/>
            </a:pPr>
            <a:r>
              <a:rPr lang="en-US" sz="2400" i="1" dirty="0"/>
              <a:t>US</a:t>
            </a:r>
          </a:p>
          <a:p>
            <a:pPr marL="344488" indent="-344488">
              <a:lnSpc>
                <a:spcPct val="90000"/>
              </a:lnSpc>
              <a:spcAft>
                <a:spcPts val="600"/>
              </a:spcAft>
              <a:buFont typeface="Arial" panose="020B0604020202020204" pitchFamily="34" charset="0"/>
              <a:buChar char="•"/>
            </a:pPr>
            <a:r>
              <a:rPr lang="en-US" sz="2400" i="1" dirty="0"/>
              <a:t>Russia</a:t>
            </a:r>
          </a:p>
          <a:p>
            <a:pPr marL="344488" indent="-344488">
              <a:lnSpc>
                <a:spcPct val="90000"/>
              </a:lnSpc>
              <a:spcAft>
                <a:spcPts val="600"/>
              </a:spcAft>
              <a:buFont typeface="Arial" panose="020B0604020202020204" pitchFamily="34" charset="0"/>
              <a:buChar char="•"/>
            </a:pPr>
            <a:r>
              <a:rPr lang="en-US" sz="2400" i="1" dirty="0"/>
              <a:t>Open Science, Science Diplomacy . . . World Health . . .</a:t>
            </a:r>
          </a:p>
        </p:txBody>
      </p:sp>
      <p:sp>
        <p:nvSpPr>
          <p:cNvPr id="3" name="Rectangle 2">
            <a:extLst>
              <a:ext uri="{FF2B5EF4-FFF2-40B4-BE49-F238E27FC236}">
                <a16:creationId xmlns:a16="http://schemas.microsoft.com/office/drawing/2014/main" id="{FB6BFB9E-95B8-1B1B-6CDD-DDB9D9207D73}"/>
              </a:ext>
            </a:extLst>
          </p:cNvPr>
          <p:cNvSpPr/>
          <p:nvPr/>
        </p:nvSpPr>
        <p:spPr>
          <a:xfrm>
            <a:off x="2095500" y="1302270"/>
            <a:ext cx="7734300" cy="800219"/>
          </a:xfrm>
          <a:prstGeom prst="rect">
            <a:avLst/>
          </a:prstGeom>
        </p:spPr>
        <p:txBody>
          <a:bodyPr wrap="square">
            <a:spAutoFit/>
          </a:bodyPr>
          <a:lstStyle/>
          <a:p>
            <a:pPr marL="685800" indent="-685800">
              <a:spcBef>
                <a:spcPts val="1200"/>
              </a:spcBef>
              <a:buFontTx/>
              <a:buAutoNum type="arabicPeriod"/>
            </a:pPr>
            <a:endParaRPr lang="en-US" sz="2800" dirty="0">
              <a:solidFill>
                <a:srgbClr val="000000"/>
              </a:solidFill>
              <a:latin typeface="Georgia" panose="02040502050405020303" pitchFamily="18" charset="0"/>
            </a:endParaRPr>
          </a:p>
          <a:p>
            <a:pPr marL="342900" indent="-342900">
              <a:buAutoNum type="arabicPeriod"/>
            </a:pPr>
            <a:endParaRPr lang="ru-RU" dirty="0">
              <a:latin typeface="Georgia" panose="02040502050405020303" pitchFamily="18" charset="0"/>
            </a:endParaRPr>
          </a:p>
        </p:txBody>
      </p:sp>
      <p:sp>
        <p:nvSpPr>
          <p:cNvPr id="2" name="TextBox 1">
            <a:extLst>
              <a:ext uri="{FF2B5EF4-FFF2-40B4-BE49-F238E27FC236}">
                <a16:creationId xmlns:a16="http://schemas.microsoft.com/office/drawing/2014/main" id="{531324E2-2D0B-539D-81F0-EAC2C34F3B3E}"/>
              </a:ext>
            </a:extLst>
          </p:cNvPr>
          <p:cNvSpPr txBox="1"/>
          <p:nvPr/>
        </p:nvSpPr>
        <p:spPr>
          <a:xfrm>
            <a:off x="230530" y="314801"/>
            <a:ext cx="11505953" cy="480131"/>
          </a:xfrm>
          <a:prstGeom prst="rect">
            <a:avLst/>
          </a:prstGeom>
          <a:noFill/>
        </p:spPr>
        <p:txBody>
          <a:bodyPr wrap="square">
            <a:spAutoFit/>
          </a:bodyPr>
          <a:lstStyle/>
          <a:p>
            <a:pPr>
              <a:lnSpc>
                <a:spcPct val="90000"/>
              </a:lnSpc>
              <a:spcAft>
                <a:spcPts val="600"/>
              </a:spcAft>
            </a:pPr>
            <a:r>
              <a:rPr lang="en-US" sz="2800" b="1" i="1" dirty="0"/>
              <a:t>The Emerging Neo-Academic Cold War</a:t>
            </a:r>
          </a:p>
        </p:txBody>
      </p:sp>
    </p:spTree>
    <p:extLst>
      <p:ext uri="{BB962C8B-B14F-4D97-AF65-F5344CB8AC3E}">
        <p14:creationId xmlns:p14="http://schemas.microsoft.com/office/powerpoint/2010/main" val="342520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AEF80-33C0-385F-F460-75078763676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D32C84C-EFD6-DBCD-32CB-0E351E0D58A4}"/>
              </a:ext>
            </a:extLst>
          </p:cNvPr>
          <p:cNvPicPr>
            <a:picLocks noChangeAspect="1"/>
          </p:cNvPicPr>
          <p:nvPr/>
        </p:nvPicPr>
        <p:blipFill>
          <a:blip r:embed="rId2">
            <a:alphaModFix amt="25000"/>
          </a:blip>
          <a:srcRect l="7051" r="4825"/>
          <a:stretch>
            <a:fillRect/>
          </a:stretch>
        </p:blipFill>
        <p:spPr>
          <a:xfrm>
            <a:off x="0" y="374764"/>
            <a:ext cx="12192000" cy="6857990"/>
          </a:xfrm>
          <a:prstGeom prst="rect">
            <a:avLst/>
          </a:prstGeom>
        </p:spPr>
      </p:pic>
      <p:sp>
        <p:nvSpPr>
          <p:cNvPr id="8" name="TextBox 7">
            <a:extLst>
              <a:ext uri="{FF2B5EF4-FFF2-40B4-BE49-F238E27FC236}">
                <a16:creationId xmlns:a16="http://schemas.microsoft.com/office/drawing/2014/main" id="{7F8AAAD8-7DA8-4BF8-2B2A-42E71C123280}"/>
              </a:ext>
            </a:extLst>
          </p:cNvPr>
          <p:cNvSpPr txBox="1"/>
          <p:nvPr/>
        </p:nvSpPr>
        <p:spPr>
          <a:xfrm>
            <a:off x="341307" y="364312"/>
            <a:ext cx="6299336" cy="5837828"/>
          </a:xfrm>
          <a:prstGeom prst="rect">
            <a:avLst/>
          </a:prstGeom>
          <a:solidFill>
            <a:schemeClr val="bg2">
              <a:alpha val="24000"/>
            </a:schemeClr>
          </a:solidFill>
        </p:spPr>
        <p:txBody>
          <a:bodyPr vert="horz" lIns="91440" tIns="45720" rIns="91440" bIns="45720" rtlCol="0">
            <a:normAutofit/>
          </a:bodyPr>
          <a:lstStyle/>
          <a:p>
            <a:pPr marR="0" lvl="0" fontAlgn="auto">
              <a:lnSpc>
                <a:spcPct val="90000"/>
              </a:lnSpc>
              <a:spcBef>
                <a:spcPts val="0"/>
              </a:spcBef>
              <a:spcAft>
                <a:spcPts val="600"/>
              </a:spcAft>
              <a:buClrTx/>
              <a:buSzTx/>
              <a:tabLst/>
              <a:defRPr/>
            </a:pPr>
            <a:endParaRPr kumimoji="0" lang="en-US" sz="1600" b="1" i="1" u="none" strike="noStrike" cap="none" spc="0" normalizeH="0" baseline="0" noProof="0" dirty="0">
              <a:ln>
                <a:noFill/>
              </a:ln>
              <a:effectLst/>
              <a:uLnTx/>
              <a:uFillTx/>
            </a:endParaRPr>
          </a:p>
          <a:p>
            <a:pPr marR="0" lvl="0" fontAlgn="auto">
              <a:lnSpc>
                <a:spcPct val="90000"/>
              </a:lnSpc>
              <a:spcBef>
                <a:spcPts val="0"/>
              </a:spcBef>
              <a:spcAft>
                <a:spcPts val="600"/>
              </a:spcAft>
              <a:buClrTx/>
              <a:buSzTx/>
              <a:tabLst/>
              <a:defRPr/>
            </a:pPr>
            <a:endParaRPr lang="en-US" sz="1600" b="1" i="1" dirty="0"/>
          </a:p>
          <a:p>
            <a:pPr marR="0" lvl="0" fontAlgn="auto">
              <a:lnSpc>
                <a:spcPct val="90000"/>
              </a:lnSpc>
              <a:spcBef>
                <a:spcPts val="0"/>
              </a:spcBef>
              <a:spcAft>
                <a:spcPts val="600"/>
              </a:spcAft>
              <a:buClrTx/>
              <a:buSzTx/>
              <a:tabLst/>
              <a:defRPr/>
            </a:pPr>
            <a:endParaRPr kumimoji="0" lang="en-US" sz="1600" b="1" i="1" u="none" strike="noStrike" cap="none" spc="0" normalizeH="0" baseline="0" noProof="0" dirty="0">
              <a:ln>
                <a:noFill/>
              </a:ln>
              <a:effectLst/>
              <a:uLnTx/>
              <a:uFillTx/>
            </a:endParaRPr>
          </a:p>
          <a:p>
            <a:pPr>
              <a:lnSpc>
                <a:spcPct val="90000"/>
              </a:lnSpc>
              <a:spcAft>
                <a:spcPts val="600"/>
              </a:spcAft>
            </a:pPr>
            <a:endParaRPr lang="en-US" b="1" i="1" dirty="0"/>
          </a:p>
          <a:p>
            <a:pPr indent="-222250">
              <a:lnSpc>
                <a:spcPct val="90000"/>
              </a:lnSpc>
              <a:spcAft>
                <a:spcPts val="600"/>
              </a:spcAft>
            </a:pPr>
            <a:r>
              <a:rPr lang="en-US" sz="2400" b="1" i="1" dirty="0"/>
              <a:t>How will it Evolve or Devolve?</a:t>
            </a:r>
          </a:p>
          <a:p>
            <a:pPr indent="-222250">
              <a:lnSpc>
                <a:spcPct val="90000"/>
              </a:lnSpc>
              <a:spcAft>
                <a:spcPts val="600"/>
              </a:spcAft>
            </a:pPr>
            <a:endParaRPr lang="en-US" sz="2400" b="1" i="1" dirty="0"/>
          </a:p>
          <a:p>
            <a:pPr indent="-222250">
              <a:lnSpc>
                <a:spcPct val="90000"/>
              </a:lnSpc>
              <a:spcAft>
                <a:spcPts val="600"/>
              </a:spcAft>
            </a:pPr>
            <a:r>
              <a:rPr lang="en-US" sz="2400" b="1" i="1" dirty="0"/>
              <a:t>What if?</a:t>
            </a:r>
          </a:p>
          <a:p>
            <a:pPr lvl="1" indent="-222250">
              <a:lnSpc>
                <a:spcPct val="90000"/>
              </a:lnSpc>
              <a:spcAft>
                <a:spcPts val="600"/>
              </a:spcAft>
            </a:pPr>
            <a:r>
              <a:rPr lang="en-US" sz="2400" i="1" dirty="0"/>
              <a:t>UK – Reform UK Nigel Farage / Scotland</a:t>
            </a:r>
          </a:p>
          <a:p>
            <a:pPr lvl="1" indent="-222250">
              <a:lnSpc>
                <a:spcPct val="90000"/>
              </a:lnSpc>
              <a:spcAft>
                <a:spcPts val="600"/>
              </a:spcAft>
            </a:pPr>
            <a:r>
              <a:rPr lang="en-US" sz="2400" i="1" dirty="0"/>
              <a:t>Germany – AFD</a:t>
            </a:r>
          </a:p>
          <a:p>
            <a:pPr lvl="1" indent="-222250">
              <a:lnSpc>
                <a:spcPct val="90000"/>
              </a:lnSpc>
              <a:spcAft>
                <a:spcPts val="600"/>
              </a:spcAft>
            </a:pPr>
            <a:r>
              <a:rPr lang="en-US" sz="2400" i="1" dirty="0"/>
              <a:t>France – La Pen/National Rally</a:t>
            </a:r>
          </a:p>
          <a:p>
            <a:pPr lvl="1" indent="-222250">
              <a:lnSpc>
                <a:spcPct val="90000"/>
              </a:lnSpc>
              <a:spcAft>
                <a:spcPts val="600"/>
              </a:spcAft>
            </a:pPr>
            <a:r>
              <a:rPr lang="en-US" sz="2400" i="1" dirty="0"/>
              <a:t>Netherlands/Sweden</a:t>
            </a:r>
          </a:p>
        </p:txBody>
      </p:sp>
      <p:sp>
        <p:nvSpPr>
          <p:cNvPr id="3" name="Rectangle 2">
            <a:extLst>
              <a:ext uri="{FF2B5EF4-FFF2-40B4-BE49-F238E27FC236}">
                <a16:creationId xmlns:a16="http://schemas.microsoft.com/office/drawing/2014/main" id="{629457D0-6126-5777-F055-26CC1031C0EE}"/>
              </a:ext>
            </a:extLst>
          </p:cNvPr>
          <p:cNvSpPr/>
          <p:nvPr/>
        </p:nvSpPr>
        <p:spPr>
          <a:xfrm>
            <a:off x="2095500" y="1302270"/>
            <a:ext cx="7734300" cy="800219"/>
          </a:xfrm>
          <a:prstGeom prst="rect">
            <a:avLst/>
          </a:prstGeom>
        </p:spPr>
        <p:txBody>
          <a:bodyPr wrap="square">
            <a:spAutoFit/>
          </a:bodyPr>
          <a:lstStyle/>
          <a:p>
            <a:pPr marL="685800" indent="-685800">
              <a:spcBef>
                <a:spcPts val="1200"/>
              </a:spcBef>
              <a:buFontTx/>
              <a:buAutoNum type="arabicPeriod"/>
            </a:pPr>
            <a:endParaRPr lang="en-US" sz="2800" dirty="0">
              <a:solidFill>
                <a:srgbClr val="000000"/>
              </a:solidFill>
              <a:latin typeface="Georgia" panose="02040502050405020303" pitchFamily="18" charset="0"/>
            </a:endParaRPr>
          </a:p>
          <a:p>
            <a:pPr marL="342900" indent="-342900">
              <a:buAutoNum type="arabicPeriod"/>
            </a:pPr>
            <a:endParaRPr lang="ru-RU" dirty="0">
              <a:latin typeface="Georgia" panose="02040502050405020303" pitchFamily="18" charset="0"/>
            </a:endParaRPr>
          </a:p>
        </p:txBody>
      </p:sp>
      <p:sp>
        <p:nvSpPr>
          <p:cNvPr id="2" name="TextBox 1">
            <a:extLst>
              <a:ext uri="{FF2B5EF4-FFF2-40B4-BE49-F238E27FC236}">
                <a16:creationId xmlns:a16="http://schemas.microsoft.com/office/drawing/2014/main" id="{90E74C12-0376-EB9B-0B2C-7210892D950A}"/>
              </a:ext>
            </a:extLst>
          </p:cNvPr>
          <p:cNvSpPr txBox="1"/>
          <p:nvPr/>
        </p:nvSpPr>
        <p:spPr>
          <a:xfrm>
            <a:off x="230530" y="314801"/>
            <a:ext cx="11505953" cy="480131"/>
          </a:xfrm>
          <a:prstGeom prst="rect">
            <a:avLst/>
          </a:prstGeom>
          <a:noFill/>
        </p:spPr>
        <p:txBody>
          <a:bodyPr wrap="square">
            <a:spAutoFit/>
          </a:bodyPr>
          <a:lstStyle/>
          <a:p>
            <a:pPr>
              <a:lnSpc>
                <a:spcPct val="90000"/>
              </a:lnSpc>
              <a:spcAft>
                <a:spcPts val="600"/>
              </a:spcAft>
            </a:pPr>
            <a:r>
              <a:rPr lang="en-US" sz="2800" b="1" i="1" dirty="0"/>
              <a:t>The Emerging Neo-Academic Cold War</a:t>
            </a:r>
          </a:p>
        </p:txBody>
      </p:sp>
    </p:spTree>
    <p:extLst>
      <p:ext uri="{BB962C8B-B14F-4D97-AF65-F5344CB8AC3E}">
        <p14:creationId xmlns:p14="http://schemas.microsoft.com/office/powerpoint/2010/main" val="71187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152E59-13E6-26C6-E7A5-511106592E3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group of people outside of a building&#10;&#10;AI-generated content may be incorrect.">
            <a:extLst>
              <a:ext uri="{FF2B5EF4-FFF2-40B4-BE49-F238E27FC236}">
                <a16:creationId xmlns:a16="http://schemas.microsoft.com/office/drawing/2014/main" id="{E3776A48-E5D0-D05D-469B-B38257DFF865}"/>
              </a:ext>
            </a:extLst>
          </p:cNvPr>
          <p:cNvPicPr>
            <a:picLocks noChangeAspect="1"/>
          </p:cNvPicPr>
          <p:nvPr/>
        </p:nvPicPr>
        <p:blipFill>
          <a:blip r:embed="rId2"/>
          <a:srcRect r="4826"/>
          <a:stretch>
            <a:fillRect/>
          </a:stretch>
        </p:blipFill>
        <p:spPr>
          <a:xfrm>
            <a:off x="2522358" y="308928"/>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D10A301-C13B-B3EE-F093-00B27DA2402E}"/>
              </a:ext>
            </a:extLst>
          </p:cNvPr>
          <p:cNvSpPr txBox="1"/>
          <p:nvPr/>
        </p:nvSpPr>
        <p:spPr>
          <a:xfrm>
            <a:off x="813487" y="2928472"/>
            <a:ext cx="3822189" cy="746321"/>
          </a:xfrm>
          <a:prstGeom prst="rect">
            <a:avLst/>
          </a:prstGeom>
        </p:spPr>
        <p:txBody>
          <a:bodyPr vert="horz" lIns="91440" tIns="45720" rIns="91440" bIns="45720" rtlCol="0">
            <a:normAutofit/>
          </a:bodyPr>
          <a:lstStyle/>
          <a:p>
            <a:pPr>
              <a:lnSpc>
                <a:spcPct val="90000"/>
              </a:lnSpc>
              <a:spcAft>
                <a:spcPts val="600"/>
              </a:spcAft>
            </a:pPr>
            <a:r>
              <a:rPr lang="en-US" sz="2800" b="1" dirty="0"/>
              <a:t>douglass@berkeley.edu</a:t>
            </a:r>
            <a:endParaRPr lang="en-US" sz="2800" dirty="0"/>
          </a:p>
          <a:p>
            <a:pPr indent="-228600">
              <a:lnSpc>
                <a:spcPct val="90000"/>
              </a:lnSpc>
              <a:spcAft>
                <a:spcPts val="600"/>
              </a:spcAft>
              <a:buFont typeface="Arial" panose="020B0604020202020204" pitchFamily="34" charset="0"/>
              <a:buChar char="•"/>
            </a:pPr>
            <a:endParaRPr lang="en-US" sz="2000" b="1" dirty="0"/>
          </a:p>
          <a:p>
            <a:pPr indent="-228600">
              <a:lnSpc>
                <a:spcPct val="90000"/>
              </a:lnSpc>
              <a:spcAft>
                <a:spcPts val="600"/>
              </a:spcAft>
              <a:buFont typeface="Arial" panose="020B0604020202020204" pitchFamily="34" charset="0"/>
              <a:buChar char="•"/>
            </a:pPr>
            <a:endParaRPr lang="en-US" sz="2000" b="1" dirty="0"/>
          </a:p>
          <a:p>
            <a:pPr indent="-228600">
              <a:lnSpc>
                <a:spcPct val="90000"/>
              </a:lnSpc>
              <a:spcAft>
                <a:spcPts val="600"/>
              </a:spcAft>
              <a:buFont typeface="Arial" panose="020B0604020202020204" pitchFamily="34" charset="0"/>
              <a:buChar char="•"/>
            </a:pPr>
            <a:endParaRPr lang="en-US" sz="2000" b="1" dirty="0"/>
          </a:p>
          <a:p>
            <a:pPr indent="-228600">
              <a:lnSpc>
                <a:spcPct val="90000"/>
              </a:lnSpc>
              <a:spcAft>
                <a:spcPts val="600"/>
              </a:spcAft>
              <a:buFont typeface="Arial" panose="020B0604020202020204" pitchFamily="34" charset="0"/>
              <a:buChar char="•"/>
            </a:pPr>
            <a:endParaRPr lang="en-US" sz="2000" b="1" dirty="0"/>
          </a:p>
          <a:p>
            <a:pPr indent="-228600">
              <a:lnSpc>
                <a:spcPct val="90000"/>
              </a:lnSpc>
              <a:spcAft>
                <a:spcPts val="600"/>
              </a:spcAft>
              <a:buFont typeface="Arial" panose="020B0604020202020204" pitchFamily="34" charset="0"/>
              <a:buChar char="•"/>
            </a:pPr>
            <a:endParaRPr lang="en-US" sz="2000" b="1" dirty="0"/>
          </a:p>
        </p:txBody>
      </p:sp>
    </p:spTree>
    <p:extLst>
      <p:ext uri="{BB962C8B-B14F-4D97-AF65-F5344CB8AC3E}">
        <p14:creationId xmlns:p14="http://schemas.microsoft.com/office/powerpoint/2010/main" val="2522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84ED4F-1B57-6989-526F-F6493EFE138A}"/>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BD680FC-75EA-84F2-A97A-0B585D454881}"/>
              </a:ext>
            </a:extLst>
          </p:cNvPr>
          <p:cNvSpPr txBox="1"/>
          <p:nvPr/>
        </p:nvSpPr>
        <p:spPr>
          <a:xfrm>
            <a:off x="481457" y="949774"/>
            <a:ext cx="4179570" cy="4967891"/>
          </a:xfrm>
          <a:prstGeom prst="rect">
            <a:avLst/>
          </a:prstGeom>
        </p:spPr>
        <p:txBody>
          <a:bodyPr vert="horz" lIns="91440" tIns="45720" rIns="91440" bIns="45720" rtlCol="0">
            <a:normAutofit lnSpcReduction="10000"/>
          </a:bodyPr>
          <a:lstStyle/>
          <a:p>
            <a:pPr>
              <a:lnSpc>
                <a:spcPct val="90000"/>
              </a:lnSpc>
              <a:spcAft>
                <a:spcPts val="600"/>
              </a:spcAft>
            </a:pPr>
            <a:endParaRPr lang="en-US" sz="2400" b="1" dirty="0"/>
          </a:p>
          <a:p>
            <a:pPr>
              <a:lnSpc>
                <a:spcPct val="90000"/>
              </a:lnSpc>
              <a:spcAft>
                <a:spcPts val="600"/>
              </a:spcAft>
            </a:pPr>
            <a:r>
              <a:rPr lang="en-US" sz="2400" i="1" dirty="0"/>
              <a:t>“If any of us want to do the things that we want to do for our country, and for the people who live in it, we have to honestly and aggressively attack the universities in this country . . .</a:t>
            </a:r>
            <a:r>
              <a:rPr lang="en-US" sz="2400" b="1" i="1" dirty="0"/>
              <a:t> The Universities are the Enemy</a:t>
            </a:r>
            <a:r>
              <a:rPr lang="en-US" sz="2400" i="1" dirty="0"/>
              <a:t>.” - JD Vance</a:t>
            </a:r>
          </a:p>
          <a:p>
            <a:pPr>
              <a:lnSpc>
                <a:spcPct val="90000"/>
              </a:lnSpc>
              <a:spcAft>
                <a:spcPts val="600"/>
              </a:spcAft>
            </a:pPr>
            <a:endParaRPr lang="en-US" sz="2400" i="1" dirty="0"/>
          </a:p>
          <a:p>
            <a:pPr>
              <a:lnSpc>
                <a:spcPct val="90000"/>
              </a:lnSpc>
              <a:spcAft>
                <a:spcPts val="600"/>
              </a:spcAft>
            </a:pPr>
            <a:endParaRPr lang="en-US" sz="2400" i="1" dirty="0"/>
          </a:p>
          <a:p>
            <a:pPr>
              <a:lnSpc>
                <a:spcPct val="90000"/>
              </a:lnSpc>
              <a:spcAft>
                <a:spcPts val="600"/>
              </a:spcAft>
            </a:pPr>
            <a:r>
              <a:rPr lang="en-US" sz="2400" i="1" dirty="0"/>
              <a:t>Universities and colleges are “dominated by Marxist Maniacs and lunatics.” - Trump</a:t>
            </a:r>
          </a:p>
          <a:p>
            <a:pPr>
              <a:lnSpc>
                <a:spcPct val="90000"/>
              </a:lnSpc>
              <a:spcAft>
                <a:spcPts val="600"/>
              </a:spcAft>
            </a:pPr>
            <a:endParaRPr lang="en-US" sz="2400" i="1" dirty="0"/>
          </a:p>
          <a:p>
            <a:pPr>
              <a:lnSpc>
                <a:spcPct val="90000"/>
              </a:lnSpc>
              <a:spcAft>
                <a:spcPts val="600"/>
              </a:spcAft>
            </a:pPr>
            <a:endParaRPr lang="en-US" sz="2400" i="1" dirty="0"/>
          </a:p>
          <a:p>
            <a:pPr>
              <a:lnSpc>
                <a:spcPct val="90000"/>
              </a:lnSpc>
              <a:spcAft>
                <a:spcPts val="600"/>
              </a:spcAft>
            </a:pPr>
            <a:endParaRPr lang="en-US" sz="2400" i="1" dirty="0"/>
          </a:p>
          <a:p>
            <a:pPr>
              <a:lnSpc>
                <a:spcPct val="90000"/>
              </a:lnSpc>
              <a:spcAft>
                <a:spcPts val="600"/>
              </a:spcAft>
            </a:pPr>
            <a:endParaRPr lang="en-US" sz="2400" i="1" dirty="0"/>
          </a:p>
          <a:p>
            <a:pPr marL="57150">
              <a:lnSpc>
                <a:spcPct val="90000"/>
              </a:lnSpc>
              <a:spcAft>
                <a:spcPts val="600"/>
              </a:spcAft>
            </a:pPr>
            <a:endParaRPr lang="en-US" sz="2400" b="1" dirty="0"/>
          </a:p>
        </p:txBody>
      </p:sp>
      <p:pic>
        <p:nvPicPr>
          <p:cNvPr id="3" name="Picture 2">
            <a:extLst>
              <a:ext uri="{FF2B5EF4-FFF2-40B4-BE49-F238E27FC236}">
                <a16:creationId xmlns:a16="http://schemas.microsoft.com/office/drawing/2014/main" id="{2F4CFABE-8208-FDE9-7EF1-98867E99CDA6}"/>
              </a:ext>
            </a:extLst>
          </p:cNvPr>
          <p:cNvPicPr>
            <a:picLocks noChangeAspect="1"/>
          </p:cNvPicPr>
          <p:nvPr/>
        </p:nvPicPr>
        <p:blipFill>
          <a:blip r:embed="rId2"/>
          <a:srcRect t="5333" r="-1" b="4142"/>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2" name="Picture 1" descr="A person in a suit and tie&#10;&#10;Description automatically generated">
            <a:extLst>
              <a:ext uri="{FF2B5EF4-FFF2-40B4-BE49-F238E27FC236}">
                <a16:creationId xmlns:a16="http://schemas.microsoft.com/office/drawing/2014/main" id="{C9A8F54D-D966-E4A2-522E-2F1D6008DA0D}"/>
              </a:ext>
            </a:extLst>
          </p:cNvPr>
          <p:cNvPicPr>
            <a:picLocks noChangeAspect="1"/>
          </p:cNvPicPr>
          <p:nvPr/>
        </p:nvPicPr>
        <p:blipFill rotWithShape="1">
          <a:blip r:embed="rId3"/>
          <a:srcRect t="25732" b="1584"/>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701042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FF8A6-F6D1-246F-AC46-50A767D5995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557ED1A-B438-1B04-2BB0-0ECCC5876018}"/>
              </a:ext>
            </a:extLst>
          </p:cNvPr>
          <p:cNvSpPr txBox="1"/>
          <p:nvPr/>
        </p:nvSpPr>
        <p:spPr>
          <a:xfrm>
            <a:off x="461132" y="276614"/>
            <a:ext cx="7240930" cy="6304771"/>
          </a:xfrm>
          <a:prstGeom prst="rect">
            <a:avLst/>
          </a:prstGeom>
        </p:spPr>
        <p:txBody>
          <a:bodyPr vert="horz" lIns="91440" tIns="45720" rIns="91440" bIns="45720" rtlCol="0">
            <a:normAutofit fontScale="70000" lnSpcReduction="20000"/>
          </a:bodyPr>
          <a:lstStyle/>
          <a:p>
            <a:pPr>
              <a:lnSpc>
                <a:spcPct val="90000"/>
              </a:lnSpc>
              <a:spcAft>
                <a:spcPts val="600"/>
              </a:spcAft>
            </a:pPr>
            <a:endParaRPr lang="en-US" sz="1600" b="1" dirty="0"/>
          </a:p>
          <a:p>
            <a:pPr>
              <a:lnSpc>
                <a:spcPct val="120000"/>
              </a:lnSpc>
            </a:pPr>
            <a:r>
              <a:rPr lang="en-US" sz="3800" b="1" dirty="0"/>
              <a:t>And what is wrong with America’s universities?</a:t>
            </a:r>
          </a:p>
          <a:p>
            <a:pPr>
              <a:lnSpc>
                <a:spcPct val="90000"/>
              </a:lnSpc>
              <a:spcAft>
                <a:spcPts val="600"/>
              </a:spcAft>
            </a:pPr>
            <a:endParaRPr lang="en-US" sz="2400" b="1" i="1" dirty="0"/>
          </a:p>
          <a:p>
            <a:pPr>
              <a:lnSpc>
                <a:spcPct val="90000"/>
              </a:lnSpc>
              <a:spcAft>
                <a:spcPts val="600"/>
              </a:spcAft>
            </a:pPr>
            <a:endParaRPr lang="en-US" sz="2400" b="1" i="1" dirty="0"/>
          </a:p>
          <a:p>
            <a:pPr marL="342900" indent="-342900">
              <a:lnSpc>
                <a:spcPct val="120000"/>
              </a:lnSpc>
              <a:spcAft>
                <a:spcPts val="600"/>
              </a:spcAft>
              <a:buFont typeface="Arial" panose="020B0604020202020204" pitchFamily="34" charset="0"/>
              <a:buChar char="•"/>
            </a:pPr>
            <a:r>
              <a:rPr lang="en-US" sz="2800" i="1" dirty="0"/>
              <a:t>Decline in trust/value for money – some blame in HE sector!</a:t>
            </a:r>
          </a:p>
          <a:p>
            <a:pPr marL="342900" indent="-342900">
              <a:lnSpc>
                <a:spcPct val="120000"/>
              </a:lnSpc>
              <a:spcAft>
                <a:spcPts val="600"/>
              </a:spcAft>
              <a:buFont typeface="Arial" panose="020B0604020202020204" pitchFamily="34" charset="0"/>
              <a:buChar char="•"/>
            </a:pPr>
            <a:r>
              <a:rPr lang="en-US" sz="2800" i="1" dirty="0"/>
              <a:t>Part of Deep State</a:t>
            </a:r>
          </a:p>
          <a:p>
            <a:pPr marL="342900" indent="-342900">
              <a:lnSpc>
                <a:spcPct val="120000"/>
              </a:lnSpc>
              <a:spcAft>
                <a:spcPts val="600"/>
              </a:spcAft>
              <a:buFont typeface="Arial" panose="020B0604020202020204" pitchFamily="34" charset="0"/>
              <a:buChar char="•"/>
            </a:pPr>
            <a:r>
              <a:rPr lang="en-US" sz="2800" i="1" dirty="0"/>
              <a:t>Focus on the Elites - Too Woke – brainwashing our youth</a:t>
            </a:r>
          </a:p>
          <a:p>
            <a:pPr marL="342900" indent="-342900">
              <a:lnSpc>
                <a:spcPct val="120000"/>
              </a:lnSpc>
              <a:spcAft>
                <a:spcPts val="600"/>
              </a:spcAft>
              <a:buFont typeface="Arial" panose="020B0604020202020204" pitchFamily="34" charset="0"/>
              <a:buChar char="•"/>
            </a:pPr>
            <a:r>
              <a:rPr lang="en-US" sz="2800" i="1" dirty="0"/>
              <a:t>Politically biased research – scientist are political operatives not to be trusted – climate change, vaccines . . .</a:t>
            </a:r>
          </a:p>
          <a:p>
            <a:pPr marL="342900" indent="-342900">
              <a:lnSpc>
                <a:spcPct val="120000"/>
              </a:lnSpc>
              <a:spcAft>
                <a:spcPts val="600"/>
              </a:spcAft>
              <a:buFont typeface="Arial" panose="020B0604020202020204" pitchFamily="34" charset="0"/>
              <a:buChar char="•"/>
            </a:pPr>
            <a:r>
              <a:rPr lang="en-US" sz="2800" i="1" dirty="0"/>
              <a:t>Governance/management by liberal elites</a:t>
            </a:r>
          </a:p>
          <a:p>
            <a:pPr marL="342900" indent="-342900">
              <a:lnSpc>
                <a:spcPct val="120000"/>
              </a:lnSpc>
              <a:spcAft>
                <a:spcPts val="600"/>
              </a:spcAft>
              <a:buFont typeface="Arial" panose="020B0604020202020204" pitchFamily="34" charset="0"/>
              <a:buChar char="•"/>
            </a:pPr>
            <a:r>
              <a:rPr lang="en-US" sz="2800" i="1" dirty="0"/>
              <a:t>Source of Trump/MAGA political opposition</a:t>
            </a:r>
          </a:p>
          <a:p>
            <a:pPr marL="342900" indent="-342900">
              <a:lnSpc>
                <a:spcPct val="120000"/>
              </a:lnSpc>
              <a:spcAft>
                <a:spcPts val="600"/>
              </a:spcAft>
              <a:buFont typeface="Arial" panose="020B0604020202020204" pitchFamily="34" charset="0"/>
              <a:buChar char="•"/>
            </a:pPr>
            <a:r>
              <a:rPr lang="en-US" sz="2800" i="1" dirty="0"/>
              <a:t>Knowing/Unknowing facilitators of science and tech espionage</a:t>
            </a:r>
          </a:p>
          <a:p>
            <a:pPr marL="342900" indent="-342900">
              <a:lnSpc>
                <a:spcPct val="120000"/>
              </a:lnSpc>
              <a:spcAft>
                <a:spcPts val="600"/>
              </a:spcAft>
              <a:buFont typeface="Arial" panose="020B0604020202020204" pitchFamily="34" charset="0"/>
              <a:buChar char="•"/>
            </a:pPr>
            <a:r>
              <a:rPr lang="en-US" sz="2800" i="1" dirty="0"/>
              <a:t>A popular target for Trumps political base</a:t>
            </a:r>
          </a:p>
          <a:p>
            <a:pPr marL="342900" indent="-342900">
              <a:lnSpc>
                <a:spcPct val="120000"/>
              </a:lnSpc>
              <a:spcAft>
                <a:spcPts val="600"/>
              </a:spcAft>
              <a:buFont typeface="Arial" panose="020B0604020202020204" pitchFamily="34" charset="0"/>
              <a:buChar char="•"/>
            </a:pPr>
            <a:r>
              <a:rPr lang="en-US" sz="2800" b="1" i="1" dirty="0"/>
              <a:t>An opportunity to leverage and showcase federal powers </a:t>
            </a:r>
            <a:r>
              <a:rPr lang="en-US" sz="2800" i="1" dirty="0"/>
              <a:t>of investigating, funding, regulating, and intervene in governance and management of selected universities – Harvard, Columbia, UCLA . . .</a:t>
            </a:r>
          </a:p>
          <a:p>
            <a:pPr marL="342900" indent="-342900">
              <a:lnSpc>
                <a:spcPct val="120000"/>
              </a:lnSpc>
              <a:spcAft>
                <a:spcPts val="600"/>
              </a:spcAft>
              <a:buFont typeface="Arial" panose="020B0604020202020204" pitchFamily="34" charset="0"/>
              <a:buChar char="•"/>
            </a:pPr>
            <a:endParaRPr lang="en-US" sz="2800" i="1" dirty="0"/>
          </a:p>
          <a:p>
            <a:pPr marL="342900" indent="-342900">
              <a:lnSpc>
                <a:spcPct val="120000"/>
              </a:lnSpc>
              <a:spcAft>
                <a:spcPts val="600"/>
              </a:spcAft>
              <a:buFont typeface="Arial" panose="020B0604020202020204" pitchFamily="34" charset="0"/>
              <a:buChar char="•"/>
            </a:pPr>
            <a:endParaRPr lang="en-US" sz="2800" i="1" dirty="0"/>
          </a:p>
          <a:p>
            <a:pPr marL="342900" indent="-342900">
              <a:lnSpc>
                <a:spcPct val="120000"/>
              </a:lnSpc>
              <a:spcAft>
                <a:spcPts val="600"/>
              </a:spcAft>
              <a:buFont typeface="Arial" panose="020B0604020202020204" pitchFamily="34" charset="0"/>
              <a:buChar char="•"/>
            </a:pPr>
            <a:endParaRPr lang="en-US" sz="2800" i="1" dirty="0"/>
          </a:p>
          <a:p>
            <a:pPr>
              <a:lnSpc>
                <a:spcPct val="90000"/>
              </a:lnSpc>
              <a:spcAft>
                <a:spcPts val="600"/>
              </a:spcAft>
            </a:pPr>
            <a:endParaRPr lang="en-US" sz="2800" i="1" dirty="0"/>
          </a:p>
          <a:p>
            <a:pPr>
              <a:lnSpc>
                <a:spcPct val="90000"/>
              </a:lnSpc>
              <a:spcAft>
                <a:spcPts val="600"/>
              </a:spcAft>
            </a:pPr>
            <a:endParaRPr lang="en-US" sz="1600" i="1" dirty="0"/>
          </a:p>
          <a:p>
            <a:pPr>
              <a:lnSpc>
                <a:spcPct val="90000"/>
              </a:lnSpc>
              <a:spcAft>
                <a:spcPts val="600"/>
              </a:spcAft>
            </a:pPr>
            <a:endParaRPr lang="en-US" sz="1600" i="1" dirty="0"/>
          </a:p>
          <a:p>
            <a:pPr marL="57150">
              <a:lnSpc>
                <a:spcPct val="90000"/>
              </a:lnSpc>
              <a:spcAft>
                <a:spcPts val="600"/>
              </a:spcAft>
            </a:pPr>
            <a:endParaRPr lang="en-US" sz="1600" b="1" dirty="0"/>
          </a:p>
        </p:txBody>
      </p:sp>
      <p:pic>
        <p:nvPicPr>
          <p:cNvPr id="3" name="Picture 2">
            <a:extLst>
              <a:ext uri="{FF2B5EF4-FFF2-40B4-BE49-F238E27FC236}">
                <a16:creationId xmlns:a16="http://schemas.microsoft.com/office/drawing/2014/main" id="{2DAF8A00-5B25-E07E-5E03-FEADCA3B2E65}"/>
              </a:ext>
            </a:extLst>
          </p:cNvPr>
          <p:cNvPicPr>
            <a:picLocks noChangeAspect="1"/>
          </p:cNvPicPr>
          <p:nvPr/>
        </p:nvPicPr>
        <p:blipFill>
          <a:blip r:embed="rId2"/>
          <a:srcRect t="5333" r="-1" b="4142"/>
          <a:stretch/>
        </p:blipFill>
        <p:spPr>
          <a:xfrm>
            <a:off x="7388772" y="-4"/>
            <a:ext cx="4803228"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2" name="Picture 1" descr="A person in a suit and tie&#10;&#10;Description automatically generated">
            <a:extLst>
              <a:ext uri="{FF2B5EF4-FFF2-40B4-BE49-F238E27FC236}">
                <a16:creationId xmlns:a16="http://schemas.microsoft.com/office/drawing/2014/main" id="{ADF3067D-B6C7-4C93-2B71-0E7683EC387A}"/>
              </a:ext>
            </a:extLst>
          </p:cNvPr>
          <p:cNvPicPr>
            <a:picLocks noChangeAspect="1"/>
          </p:cNvPicPr>
          <p:nvPr/>
        </p:nvPicPr>
        <p:blipFill rotWithShape="1">
          <a:blip r:embed="rId3"/>
          <a:srcRect t="25732" b="1584"/>
          <a:stretch/>
        </p:blipFill>
        <p:spPr>
          <a:xfrm>
            <a:off x="7388772" y="3802957"/>
            <a:ext cx="4803228"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1947839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911D2-3AA8-95D5-0C85-954DE02AE2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64270CA-150B-8761-FF2F-33588F7DCD2B}"/>
              </a:ext>
            </a:extLst>
          </p:cNvPr>
          <p:cNvPicPr>
            <a:picLocks noChangeAspect="1"/>
          </p:cNvPicPr>
          <p:nvPr/>
        </p:nvPicPr>
        <p:blipFill>
          <a:blip r:embed="rId2">
            <a:alphaModFix amt="30000"/>
          </a:blip>
          <a:srcRect l="7051" r="4825"/>
          <a:stretch>
            <a:fillRect/>
          </a:stretch>
        </p:blipFill>
        <p:spPr>
          <a:xfrm>
            <a:off x="0" y="10"/>
            <a:ext cx="12192000" cy="6857990"/>
          </a:xfrm>
          <a:prstGeom prst="rect">
            <a:avLst/>
          </a:prstGeom>
        </p:spPr>
      </p:pic>
      <p:sp>
        <p:nvSpPr>
          <p:cNvPr id="3" name="Rectangle 2">
            <a:extLst>
              <a:ext uri="{FF2B5EF4-FFF2-40B4-BE49-F238E27FC236}">
                <a16:creationId xmlns:a16="http://schemas.microsoft.com/office/drawing/2014/main" id="{F65F0D86-D325-5050-4665-5D4B630BFA5F}"/>
              </a:ext>
            </a:extLst>
          </p:cNvPr>
          <p:cNvSpPr/>
          <p:nvPr/>
        </p:nvSpPr>
        <p:spPr>
          <a:xfrm>
            <a:off x="2095500" y="1302270"/>
            <a:ext cx="7734300" cy="800219"/>
          </a:xfrm>
          <a:prstGeom prst="rect">
            <a:avLst/>
          </a:prstGeom>
        </p:spPr>
        <p:txBody>
          <a:bodyPr wrap="square">
            <a:spAutoFit/>
          </a:bodyPr>
          <a:lstStyle/>
          <a:p>
            <a:pPr marL="685800" marR="0" lvl="0" indent="-685800" algn="l" defTabSz="914400" rtl="0" eaLnBrk="1" fontAlgn="auto" latinLnBrk="0" hangingPunct="1">
              <a:lnSpc>
                <a:spcPct val="100000"/>
              </a:lnSpc>
              <a:spcBef>
                <a:spcPts val="120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ru-RU"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pic>
        <p:nvPicPr>
          <p:cNvPr id="2" name="Picture 1">
            <a:extLst>
              <a:ext uri="{FF2B5EF4-FFF2-40B4-BE49-F238E27FC236}">
                <a16:creationId xmlns:a16="http://schemas.microsoft.com/office/drawing/2014/main" id="{97755918-BC28-9132-3740-F9EB17418C6A}"/>
              </a:ext>
            </a:extLst>
          </p:cNvPr>
          <p:cNvPicPr>
            <a:picLocks noChangeAspect="1"/>
          </p:cNvPicPr>
          <p:nvPr/>
        </p:nvPicPr>
        <p:blipFill>
          <a:blip r:embed="rId3"/>
          <a:stretch>
            <a:fillRect/>
          </a:stretch>
        </p:blipFill>
        <p:spPr>
          <a:xfrm>
            <a:off x="1244135" y="1037969"/>
            <a:ext cx="9108767" cy="4536616"/>
          </a:xfrm>
          <a:prstGeom prst="rect">
            <a:avLst/>
          </a:prstGeom>
        </p:spPr>
      </p:pic>
      <p:pic>
        <p:nvPicPr>
          <p:cNvPr id="7" name="Picture 6">
            <a:extLst>
              <a:ext uri="{FF2B5EF4-FFF2-40B4-BE49-F238E27FC236}">
                <a16:creationId xmlns:a16="http://schemas.microsoft.com/office/drawing/2014/main" id="{C77F06D5-3B4C-CFFA-7966-7C936ECF964E}"/>
              </a:ext>
            </a:extLst>
          </p:cNvPr>
          <p:cNvPicPr>
            <a:picLocks noChangeAspect="1"/>
          </p:cNvPicPr>
          <p:nvPr/>
        </p:nvPicPr>
        <p:blipFill>
          <a:blip r:embed="rId4"/>
          <a:stretch>
            <a:fillRect/>
          </a:stretch>
        </p:blipFill>
        <p:spPr>
          <a:xfrm>
            <a:off x="10220084" y="308919"/>
            <a:ext cx="1584442" cy="2370706"/>
          </a:xfrm>
          <a:prstGeom prst="rect">
            <a:avLst/>
          </a:prstGeom>
        </p:spPr>
      </p:pic>
    </p:spTree>
    <p:extLst>
      <p:ext uri="{BB962C8B-B14F-4D97-AF65-F5344CB8AC3E}">
        <p14:creationId xmlns:p14="http://schemas.microsoft.com/office/powerpoint/2010/main" val="3647795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213E7-3B54-E981-2FE1-477DC6BD7E1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F2B97F0-742E-ECA8-92ED-7A8BEAEF4B4A}"/>
              </a:ext>
            </a:extLst>
          </p:cNvPr>
          <p:cNvPicPr>
            <a:picLocks noChangeAspect="1"/>
          </p:cNvPicPr>
          <p:nvPr/>
        </p:nvPicPr>
        <p:blipFill>
          <a:blip r:embed="rId2">
            <a:alphaModFix amt="30000"/>
          </a:blip>
          <a:srcRect l="7051" r="4825"/>
          <a:stretch>
            <a:fillRect/>
          </a:stretch>
        </p:blipFill>
        <p:spPr>
          <a:xfrm>
            <a:off x="0" y="0"/>
            <a:ext cx="12192000" cy="6857990"/>
          </a:xfrm>
          <a:prstGeom prst="rect">
            <a:avLst/>
          </a:prstGeom>
        </p:spPr>
      </p:pic>
      <p:sp>
        <p:nvSpPr>
          <p:cNvPr id="3" name="Rectangle 2">
            <a:extLst>
              <a:ext uri="{FF2B5EF4-FFF2-40B4-BE49-F238E27FC236}">
                <a16:creationId xmlns:a16="http://schemas.microsoft.com/office/drawing/2014/main" id="{182CBD2F-9411-8819-6CE3-70345B42CCD8}"/>
              </a:ext>
            </a:extLst>
          </p:cNvPr>
          <p:cNvSpPr/>
          <p:nvPr/>
        </p:nvSpPr>
        <p:spPr>
          <a:xfrm>
            <a:off x="2095500" y="1302270"/>
            <a:ext cx="7734300" cy="800219"/>
          </a:xfrm>
          <a:prstGeom prst="rect">
            <a:avLst/>
          </a:prstGeom>
        </p:spPr>
        <p:txBody>
          <a:bodyPr wrap="square">
            <a:spAutoFit/>
          </a:bodyPr>
          <a:lstStyle/>
          <a:p>
            <a:pPr marL="685800" marR="0" lvl="0" indent="-685800" algn="l" defTabSz="914400" rtl="0" eaLnBrk="1" fontAlgn="auto" latinLnBrk="0" hangingPunct="1">
              <a:lnSpc>
                <a:spcPct val="100000"/>
              </a:lnSpc>
              <a:spcBef>
                <a:spcPts val="120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ru-RU"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pic>
        <p:nvPicPr>
          <p:cNvPr id="2" name="Picture 1">
            <a:extLst>
              <a:ext uri="{FF2B5EF4-FFF2-40B4-BE49-F238E27FC236}">
                <a16:creationId xmlns:a16="http://schemas.microsoft.com/office/drawing/2014/main" id="{04DC7039-45A8-9EBC-3C59-F19083FB976A}"/>
              </a:ext>
            </a:extLst>
          </p:cNvPr>
          <p:cNvPicPr>
            <a:picLocks noChangeAspect="1"/>
          </p:cNvPicPr>
          <p:nvPr/>
        </p:nvPicPr>
        <p:blipFill>
          <a:blip r:embed="rId3"/>
          <a:stretch>
            <a:fillRect/>
          </a:stretch>
        </p:blipFill>
        <p:spPr>
          <a:xfrm>
            <a:off x="1244135" y="1037969"/>
            <a:ext cx="9108767" cy="4536616"/>
          </a:xfrm>
          <a:prstGeom prst="rect">
            <a:avLst/>
          </a:prstGeom>
        </p:spPr>
      </p:pic>
      <p:sp>
        <p:nvSpPr>
          <p:cNvPr id="4" name="Oval 3">
            <a:extLst>
              <a:ext uri="{FF2B5EF4-FFF2-40B4-BE49-F238E27FC236}">
                <a16:creationId xmlns:a16="http://schemas.microsoft.com/office/drawing/2014/main" id="{5E8E4713-ED0C-C7A1-ED4D-DD6B2E483F30}"/>
              </a:ext>
            </a:extLst>
          </p:cNvPr>
          <p:cNvSpPr/>
          <p:nvPr/>
        </p:nvSpPr>
        <p:spPr>
          <a:xfrm>
            <a:off x="3333638" y="936607"/>
            <a:ext cx="568411" cy="5066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C067BD91-5E5F-FE05-BCE1-2CD63009D9FC}"/>
              </a:ext>
            </a:extLst>
          </p:cNvPr>
          <p:cNvSpPr/>
          <p:nvPr/>
        </p:nvSpPr>
        <p:spPr>
          <a:xfrm>
            <a:off x="6125728" y="1297281"/>
            <a:ext cx="568411" cy="506627"/>
          </a:xfrm>
          <a:prstGeom prst="ellipse">
            <a:avLst/>
          </a:prstGeom>
          <a:solidFill>
            <a:schemeClr val="accent2">
              <a:lumMod val="75000"/>
              <a:alpha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3D44AAAC-C0AB-596A-0F44-73869E0592B0}"/>
              </a:ext>
            </a:extLst>
          </p:cNvPr>
          <p:cNvCxnSpPr>
            <a:cxnSpLocks/>
          </p:cNvCxnSpPr>
          <p:nvPr/>
        </p:nvCxnSpPr>
        <p:spPr>
          <a:xfrm>
            <a:off x="3972608" y="1244630"/>
            <a:ext cx="2123392" cy="292622"/>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36F3339-0DBA-74F8-278E-666D9C561E22}"/>
              </a:ext>
            </a:extLst>
          </p:cNvPr>
          <p:cNvPicPr>
            <a:picLocks noChangeAspect="1"/>
          </p:cNvPicPr>
          <p:nvPr/>
        </p:nvPicPr>
        <p:blipFill>
          <a:blip r:embed="rId4"/>
          <a:stretch>
            <a:fillRect/>
          </a:stretch>
        </p:blipFill>
        <p:spPr>
          <a:xfrm>
            <a:off x="10220084" y="308919"/>
            <a:ext cx="1584442" cy="2370706"/>
          </a:xfrm>
          <a:prstGeom prst="rect">
            <a:avLst/>
          </a:prstGeom>
        </p:spPr>
      </p:pic>
    </p:spTree>
    <p:extLst>
      <p:ext uri="{BB962C8B-B14F-4D97-AF65-F5344CB8AC3E}">
        <p14:creationId xmlns:p14="http://schemas.microsoft.com/office/powerpoint/2010/main" val="1153225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C3CE5A7-99D0-5873-55BA-E756EBFD296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0AD7262-B103-BEBE-1C4F-0757B3CE22E4}"/>
              </a:ext>
            </a:extLst>
          </p:cNvPr>
          <p:cNvSpPr txBox="1"/>
          <p:nvPr/>
        </p:nvSpPr>
        <p:spPr>
          <a:xfrm>
            <a:off x="312105" y="478424"/>
            <a:ext cx="7391399" cy="6135317"/>
          </a:xfrm>
          <a:prstGeom prst="rect">
            <a:avLst/>
          </a:prstGeom>
        </p:spPr>
        <p:txBody>
          <a:bodyPr vert="horz" lIns="91440" tIns="45720" rIns="91440" bIns="45720" rtlCol="0">
            <a:normAutofit/>
          </a:bodyPr>
          <a:lstStyle/>
          <a:p>
            <a:pPr>
              <a:lnSpc>
                <a:spcPct val="90000"/>
              </a:lnSpc>
              <a:spcAft>
                <a:spcPts val="600"/>
              </a:spcAft>
            </a:pPr>
            <a:r>
              <a:rPr lang="en-US" sz="3200" b="1" i="1" dirty="0"/>
              <a:t>Universities Are the Enemy</a:t>
            </a:r>
          </a:p>
          <a:p>
            <a:pPr>
              <a:lnSpc>
                <a:spcPct val="120000"/>
              </a:lnSpc>
              <a:spcAft>
                <a:spcPts val="600"/>
              </a:spcAft>
            </a:pPr>
            <a:endParaRPr lang="en-US" sz="1600" b="1" dirty="0"/>
          </a:p>
          <a:p>
            <a:pPr marL="114300">
              <a:lnSpc>
                <a:spcPct val="120000"/>
              </a:lnSpc>
              <a:spcAft>
                <a:spcPts val="600"/>
              </a:spcAft>
            </a:pPr>
            <a:r>
              <a:rPr lang="en-US" sz="2000" b="1" i="1" dirty="0"/>
              <a:t>So far - Interventionist Attacks on Autonomy/Science</a:t>
            </a:r>
            <a:endParaRPr lang="en-US" sz="2000" i="1" dirty="0"/>
          </a:p>
          <a:p>
            <a:pPr marL="571500" lvl="1" indent="-342900">
              <a:lnSpc>
                <a:spcPct val="120000"/>
              </a:lnSpc>
              <a:spcAft>
                <a:spcPts val="600"/>
              </a:spcAft>
              <a:buFont typeface="Arial" panose="020B0604020202020204" pitchFamily="34" charset="0"/>
              <a:buChar char="•"/>
            </a:pPr>
            <a:r>
              <a:rPr lang="en-US" sz="2000" i="1" dirty="0"/>
              <a:t>Using Israel/Gaza Tragedy – co-opting charges of antisemitism </a:t>
            </a:r>
          </a:p>
          <a:p>
            <a:pPr marL="571500" lvl="1" indent="-342900">
              <a:lnSpc>
                <a:spcPct val="120000"/>
              </a:lnSpc>
              <a:spcAft>
                <a:spcPts val="600"/>
              </a:spcAft>
              <a:buFont typeface="Arial" panose="020B0604020202020204" pitchFamily="34" charset="0"/>
              <a:buChar char="•"/>
            </a:pPr>
            <a:r>
              <a:rPr lang="en-US" sz="2000" i="1" dirty="0"/>
              <a:t>Using DEI – </a:t>
            </a:r>
            <a:r>
              <a:rPr lang="en-US" sz="2000" b="1" i="1" dirty="0"/>
              <a:t>list of unmentionables </a:t>
            </a:r>
            <a:r>
              <a:rPr lang="en-US" sz="2000" i="1" dirty="0"/>
              <a:t>– federal research grants, admissions - hiring - scholarship  - student support services . . . </a:t>
            </a:r>
            <a:r>
              <a:rPr lang="en-US" sz="2000" b="1" i="1" dirty="0"/>
              <a:t>	</a:t>
            </a:r>
            <a:endParaRPr lang="en-US" sz="900" b="1" dirty="0"/>
          </a:p>
          <a:p>
            <a:pPr indent="-228600">
              <a:lnSpc>
                <a:spcPct val="90000"/>
              </a:lnSpc>
              <a:spcAft>
                <a:spcPts val="600"/>
              </a:spcAft>
              <a:buFont typeface="Arial" panose="020B0604020202020204" pitchFamily="34" charset="0"/>
              <a:buChar char="•"/>
            </a:pPr>
            <a:endParaRPr lang="en-US" sz="900" b="1" dirty="0"/>
          </a:p>
        </p:txBody>
      </p:sp>
      <p:pic>
        <p:nvPicPr>
          <p:cNvPr id="2" name="Picture 2" descr="Harvard in Talks to Sell $1 Billion of Private Equity Stakes - Bloomberg">
            <a:extLst>
              <a:ext uri="{FF2B5EF4-FFF2-40B4-BE49-F238E27FC236}">
                <a16:creationId xmlns:a16="http://schemas.microsoft.com/office/drawing/2014/main" id="{DF6F502A-8CAB-BAC9-B967-FA34CADD7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639" r="-1" b="7415"/>
          <a:stretch>
            <a:fillRect/>
          </a:stretch>
        </p:blipFill>
        <p:spPr bwMode="auto">
          <a:xfrm>
            <a:off x="7703504" y="-4"/>
            <a:ext cx="4488495" cy="3546087"/>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E1481CE-49BA-C88D-F4CE-9B9ABEA1320F}"/>
              </a:ext>
            </a:extLst>
          </p:cNvPr>
          <p:cNvPicPr>
            <a:picLocks noChangeAspect="1"/>
          </p:cNvPicPr>
          <p:nvPr/>
        </p:nvPicPr>
        <p:blipFill>
          <a:blip r:embed="rId3"/>
          <a:srcRect t="34503" b="18772"/>
          <a:stretch>
            <a:fillRect/>
          </a:stretch>
        </p:blipFill>
        <p:spPr>
          <a:xfrm>
            <a:off x="7703505" y="3657601"/>
            <a:ext cx="4485448" cy="3200400"/>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3" name="Rectangle 2">
            <a:extLst>
              <a:ext uri="{FF2B5EF4-FFF2-40B4-BE49-F238E27FC236}">
                <a16:creationId xmlns:a16="http://schemas.microsoft.com/office/drawing/2014/main" id="{DF095D94-A983-EAAC-F3E4-3A8827D7E5C7}"/>
              </a:ext>
            </a:extLst>
          </p:cNvPr>
          <p:cNvSpPr/>
          <p:nvPr/>
        </p:nvSpPr>
        <p:spPr>
          <a:xfrm>
            <a:off x="2095500" y="1302270"/>
            <a:ext cx="7734300" cy="800219"/>
          </a:xfrm>
          <a:prstGeom prst="rect">
            <a:avLst/>
          </a:prstGeom>
        </p:spPr>
        <p:txBody>
          <a:bodyPr wrap="square">
            <a:spAutoFit/>
          </a:bodyPr>
          <a:lstStyle/>
          <a:p>
            <a:pPr marL="685800" indent="-685800">
              <a:spcBef>
                <a:spcPts val="1200"/>
              </a:spcBef>
              <a:buFontTx/>
              <a:buAutoNum type="arabicPeriod"/>
            </a:pPr>
            <a:endParaRPr lang="en-US" sz="2800" dirty="0">
              <a:solidFill>
                <a:srgbClr val="000000"/>
              </a:solidFill>
              <a:latin typeface="Georgia" panose="02040502050405020303" pitchFamily="18" charset="0"/>
            </a:endParaRPr>
          </a:p>
          <a:p>
            <a:pPr marL="342900" indent="-342900">
              <a:buAutoNum type="arabicPeriod"/>
            </a:pPr>
            <a:endParaRPr lang="ru-RU" dirty="0">
              <a:latin typeface="Georgia" panose="02040502050405020303" pitchFamily="18" charset="0"/>
            </a:endParaRPr>
          </a:p>
        </p:txBody>
      </p:sp>
    </p:spTree>
    <p:extLst>
      <p:ext uri="{BB962C8B-B14F-4D97-AF65-F5344CB8AC3E}">
        <p14:creationId xmlns:p14="http://schemas.microsoft.com/office/powerpoint/2010/main" val="55097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D2A3F-217E-B99A-0E04-36A7107F60C5}"/>
            </a:ext>
          </a:extLst>
        </p:cNvPr>
        <p:cNvGrpSpPr/>
        <p:nvPr/>
      </p:nvGrpSpPr>
      <p:grpSpPr>
        <a:xfrm>
          <a:off x="0" y="0"/>
          <a:ext cx="0" cy="0"/>
          <a:chOff x="0" y="0"/>
          <a:chExt cx="0" cy="0"/>
        </a:xfrm>
      </p:grpSpPr>
      <p:pic>
        <p:nvPicPr>
          <p:cNvPr id="2" name="Picture 1" descr="A person in a suit and tie&#10;&#10;Description automatically generated">
            <a:extLst>
              <a:ext uri="{FF2B5EF4-FFF2-40B4-BE49-F238E27FC236}">
                <a16:creationId xmlns:a16="http://schemas.microsoft.com/office/drawing/2014/main" id="{F0BF491C-8252-BD1C-3302-DF944BFCDF1B}"/>
              </a:ext>
            </a:extLst>
          </p:cNvPr>
          <p:cNvPicPr>
            <a:picLocks noChangeAspect="1"/>
          </p:cNvPicPr>
          <p:nvPr/>
        </p:nvPicPr>
        <p:blipFill rotWithShape="1">
          <a:blip r:embed="rId2">
            <a:alphaModFix amt="61000"/>
          </a:blip>
          <a:srcRect l="11667" r="38164"/>
          <a:stretch>
            <a:fillRect/>
          </a:stretch>
        </p:blipFill>
        <p:spPr>
          <a:xfrm>
            <a:off x="0" y="10"/>
            <a:ext cx="2775525"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Rectangle 2">
            <a:extLst>
              <a:ext uri="{FF2B5EF4-FFF2-40B4-BE49-F238E27FC236}">
                <a16:creationId xmlns:a16="http://schemas.microsoft.com/office/drawing/2014/main" id="{83A9D05E-ED58-F938-6C67-5805625E4D46}"/>
              </a:ext>
            </a:extLst>
          </p:cNvPr>
          <p:cNvSpPr/>
          <p:nvPr/>
        </p:nvSpPr>
        <p:spPr>
          <a:xfrm>
            <a:off x="2095500" y="1302270"/>
            <a:ext cx="7734300" cy="800219"/>
          </a:xfrm>
          <a:prstGeom prst="rect">
            <a:avLst/>
          </a:prstGeom>
        </p:spPr>
        <p:txBody>
          <a:bodyPr wrap="square">
            <a:spAutoFit/>
          </a:bodyPr>
          <a:lstStyle/>
          <a:p>
            <a:pPr marL="685800" indent="-685800">
              <a:spcBef>
                <a:spcPts val="1200"/>
              </a:spcBef>
              <a:buFontTx/>
              <a:buAutoNum type="arabicPeriod"/>
            </a:pPr>
            <a:endParaRPr lang="en-US" sz="2800" dirty="0">
              <a:solidFill>
                <a:srgbClr val="000000"/>
              </a:solidFill>
              <a:latin typeface="Georgia" panose="02040502050405020303" pitchFamily="18" charset="0"/>
            </a:endParaRPr>
          </a:p>
          <a:p>
            <a:pPr marL="342900" indent="-342900">
              <a:buAutoNum type="arabicPeriod"/>
            </a:pPr>
            <a:endParaRPr lang="ru-RU" dirty="0">
              <a:latin typeface="Georgia" panose="02040502050405020303" pitchFamily="18" charset="0"/>
            </a:endParaRPr>
          </a:p>
        </p:txBody>
      </p:sp>
      <p:pic>
        <p:nvPicPr>
          <p:cNvPr id="1026" name="Picture 2" descr="A list of topics and key terms, organized alphabetically in five columns—including a banned words list—covering areas such as environmental issues, health, equity, policy, and social factors, all in red text on a white background.">
            <a:extLst>
              <a:ext uri="{FF2B5EF4-FFF2-40B4-BE49-F238E27FC236}">
                <a16:creationId xmlns:a16="http://schemas.microsoft.com/office/drawing/2014/main" id="{82B5F336-43AD-4CAD-5D5F-077570EF8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2400"/>
            <a:ext cx="11066585" cy="65766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93BB65-3A49-2AEA-EC6C-E9C86C08714C}"/>
              </a:ext>
            </a:extLst>
          </p:cNvPr>
          <p:cNvSpPr txBox="1"/>
          <p:nvPr/>
        </p:nvSpPr>
        <p:spPr>
          <a:xfrm>
            <a:off x="2192215" y="1302270"/>
            <a:ext cx="7904285" cy="4093428"/>
          </a:xfrm>
          <a:prstGeom prst="rect">
            <a:avLst/>
          </a:prstGeom>
          <a:solidFill>
            <a:schemeClr val="bg1">
              <a:lumMod val="75000"/>
            </a:schemeClr>
          </a:solidFill>
        </p:spPr>
        <p:txBody>
          <a:bodyPr wrap="square" rtlCol="0">
            <a:spAutoFit/>
          </a:bodyPr>
          <a:lstStyle/>
          <a:p>
            <a:r>
              <a:rPr lang="en-US" sz="2000" b="1" dirty="0"/>
              <a:t>abortion</a:t>
            </a:r>
            <a:r>
              <a:rPr lang="en-US" sz="2000" dirty="0"/>
              <a:t>; accessible; accessibility; activism; anti-racism; antiracist; at risk; </a:t>
            </a:r>
            <a:r>
              <a:rPr lang="en-US" sz="2000" b="1" dirty="0"/>
              <a:t>autism</a:t>
            </a:r>
            <a:r>
              <a:rPr lang="en-US" sz="2000" dirty="0"/>
              <a:t>; barrier; bias; Black; </a:t>
            </a:r>
            <a:r>
              <a:rPr lang="en-US" sz="2000" b="1" dirty="0"/>
              <a:t>clean energy</a:t>
            </a:r>
            <a:r>
              <a:rPr lang="en-US" sz="2000" dirty="0"/>
              <a:t>; </a:t>
            </a:r>
            <a:r>
              <a:rPr lang="en-US" sz="2000" b="1" dirty="0"/>
              <a:t>climate crisis</a:t>
            </a:r>
            <a:r>
              <a:rPr lang="en-US" sz="2000" dirty="0"/>
              <a:t>; </a:t>
            </a:r>
            <a:r>
              <a:rPr lang="en-US" sz="2000" b="1" dirty="0"/>
              <a:t>climate science</a:t>
            </a:r>
            <a:r>
              <a:rPr lang="en-US" sz="2000" dirty="0"/>
              <a:t>; community; continuum; </a:t>
            </a:r>
            <a:r>
              <a:rPr lang="en-US" sz="2000" b="1" dirty="0"/>
              <a:t>Covid-19</a:t>
            </a:r>
            <a:r>
              <a:rPr lang="en-US" sz="2000" dirty="0"/>
              <a:t>; cultural differences; cultural heritage; DEI; disability; discrimination; disparity; diversity; equality; equity;; </a:t>
            </a:r>
            <a:r>
              <a:rPr lang="en-US" sz="2000" b="1" dirty="0"/>
              <a:t>environmental justice</a:t>
            </a:r>
            <a:r>
              <a:rPr lang="en-US" sz="2000" dirty="0"/>
              <a:t>; ethnicity; </a:t>
            </a:r>
            <a:r>
              <a:rPr lang="en-US" sz="2000" b="1" dirty="0"/>
              <a:t>evidence-based</a:t>
            </a:r>
            <a:r>
              <a:rPr lang="en-US" sz="2000" dirty="0"/>
              <a:t>; </a:t>
            </a:r>
            <a:r>
              <a:rPr lang="en-US" sz="2000" b="1" dirty="0"/>
              <a:t>female</a:t>
            </a:r>
            <a:r>
              <a:rPr lang="en-US" sz="2000" dirty="0"/>
              <a:t>; feminism; </a:t>
            </a:r>
            <a:r>
              <a:rPr lang="en-US" sz="2000" b="1" dirty="0"/>
              <a:t>fetus</a:t>
            </a:r>
            <a:r>
              <a:rPr lang="en-US" sz="2000" dirty="0"/>
              <a:t>; </a:t>
            </a:r>
            <a:r>
              <a:rPr lang="en-US" sz="2000" b="1" dirty="0"/>
              <a:t>fluoride</a:t>
            </a:r>
            <a:r>
              <a:rPr lang="en-US" sz="2000" dirty="0"/>
              <a:t>; gay; </a:t>
            </a:r>
            <a:r>
              <a:rPr lang="en-US" sz="2000" b="1" dirty="0"/>
              <a:t>gender</a:t>
            </a:r>
            <a:r>
              <a:rPr lang="en-US" sz="2000" dirty="0"/>
              <a:t>; </a:t>
            </a:r>
            <a:r>
              <a:rPr lang="en-US" sz="2000" b="1" dirty="0"/>
              <a:t>Gulf of Mexico</a:t>
            </a:r>
            <a:r>
              <a:rPr lang="en-US" sz="2000" dirty="0"/>
              <a:t>; ideology; immigrants; implicit bias; inclusion; inequality; injustice; institutional; hate speech; Hispanic; Latinx; LGBTQ; marginalized; minority; multicultural; Native American; </a:t>
            </a:r>
            <a:r>
              <a:rPr lang="en-US" sz="2000" b="1" dirty="0"/>
              <a:t>obesity; opioids</a:t>
            </a:r>
            <a:r>
              <a:rPr lang="en-US" sz="2000" dirty="0"/>
              <a:t>; oppression; polarization; </a:t>
            </a:r>
            <a:r>
              <a:rPr lang="en-US" sz="2000" b="1" dirty="0"/>
              <a:t>pollution</a:t>
            </a:r>
            <a:r>
              <a:rPr lang="en-US" sz="2000" dirty="0"/>
              <a:t>; prejudice; privilege; promote; pronoun; pronouns; prostitute; </a:t>
            </a:r>
            <a:r>
              <a:rPr lang="en-US" sz="2000" b="1" dirty="0"/>
              <a:t>race</a:t>
            </a:r>
            <a:r>
              <a:rPr lang="en-US" sz="2000" dirty="0"/>
              <a:t>; racial identity; racism; </a:t>
            </a:r>
            <a:r>
              <a:rPr lang="en-US" sz="2000" b="1" dirty="0"/>
              <a:t>science-based</a:t>
            </a:r>
            <a:r>
              <a:rPr lang="en-US" sz="2000" dirty="0"/>
              <a:t>; segregation; </a:t>
            </a:r>
            <a:r>
              <a:rPr lang="en-US" sz="2000" b="1" dirty="0"/>
              <a:t>sex</a:t>
            </a:r>
            <a:r>
              <a:rPr lang="en-US" sz="2000" dirty="0"/>
              <a:t>; social justice; stereotypes; transgender; </a:t>
            </a:r>
            <a:r>
              <a:rPr lang="en-US" sz="2000" b="1" dirty="0"/>
              <a:t>trauma</a:t>
            </a:r>
            <a:r>
              <a:rPr lang="en-US" sz="2000" dirty="0"/>
              <a:t>; unconscious bias; underprivileged; underrepresented; </a:t>
            </a:r>
            <a:r>
              <a:rPr lang="en-US" sz="2000" b="1" dirty="0"/>
              <a:t>vaccines</a:t>
            </a:r>
            <a:r>
              <a:rPr lang="en-US" sz="2000" dirty="0"/>
              <a:t>; victims; </a:t>
            </a:r>
            <a:r>
              <a:rPr lang="en-US" sz="2000" b="1" dirty="0"/>
              <a:t>women</a:t>
            </a:r>
          </a:p>
        </p:txBody>
      </p:sp>
    </p:spTree>
    <p:extLst>
      <p:ext uri="{BB962C8B-B14F-4D97-AF65-F5344CB8AC3E}">
        <p14:creationId xmlns:p14="http://schemas.microsoft.com/office/powerpoint/2010/main" val="2718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B4CB89E-9C18-92A1-51A9-AFA8956FED6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24167F9-865B-D698-5336-B6345A43DC99}"/>
              </a:ext>
            </a:extLst>
          </p:cNvPr>
          <p:cNvSpPr txBox="1"/>
          <p:nvPr/>
        </p:nvSpPr>
        <p:spPr>
          <a:xfrm>
            <a:off x="312105" y="534184"/>
            <a:ext cx="7391399" cy="6507884"/>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rPr>
              <a:t>Universities Are the Enemy</a:t>
            </a:r>
          </a:p>
          <a:p>
            <a:pPr marL="0" marR="0" lvl="0" indent="0" algn="l" defTabSz="914400" rtl="0" eaLnBrk="1" fontAlgn="auto" latinLnBrk="0" hangingPunct="1">
              <a:lnSpc>
                <a:spcPct val="120000"/>
              </a:lnSpc>
              <a:spcBef>
                <a:spcPts val="0"/>
              </a:spcBef>
              <a:spcAft>
                <a:spcPts val="60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 marR="0" lvl="0" algn="l" defTabSz="914400" rtl="0" eaLnBrk="1" fontAlgn="auto" latinLnBrk="0" hangingPunct="1">
              <a:lnSpc>
                <a:spcPct val="120000"/>
              </a:lnSpc>
              <a:spcBef>
                <a:spcPts val="0"/>
              </a:spcBef>
              <a:spcAft>
                <a:spcPts val="600"/>
              </a:spcAft>
              <a:buClrTx/>
              <a:buSzTx/>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So far - Interventionist Attacks on Autonomy/Science</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lvl="1" indent="-342900">
              <a:lnSpc>
                <a:spcPct val="120000"/>
              </a:lnSpc>
              <a:spcAft>
                <a:spcPts val="600"/>
              </a:spcAft>
              <a:buFont typeface="Arial" panose="020B0604020202020204" pitchFamily="34" charset="0"/>
              <a:buChar cha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Leveraging DOJ and Department of Education to launch investigations into “civil rights” violations of reverse discrimination</a:t>
            </a:r>
          </a:p>
          <a:p>
            <a:pPr marL="571500" lvl="1" indent="-342900">
              <a:lnSpc>
                <a:spcPct val="120000"/>
              </a:lnSpc>
              <a:spcAft>
                <a:spcPts val="600"/>
              </a:spcAft>
              <a:buFont typeface="Arial" panose="020B0604020202020204" pitchFamily="34" charset="0"/>
              <a:buChar cha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1028700" lvl="2" indent="-342900">
              <a:lnSpc>
                <a:spcPct val="120000"/>
              </a:lnSpc>
              <a:spcAft>
                <a:spcPts val="600"/>
              </a:spcAft>
              <a:buFont typeface="Courier New" panose="02070309020205020404" pitchFamily="49" charset="0"/>
              <a:buChar char="o"/>
              <a:defRPr/>
            </a:pPr>
            <a:r>
              <a:rPr lang="en-US" i="1" dirty="0">
                <a:solidFill>
                  <a:prstClr val="black"/>
                </a:solidFill>
              </a:rPr>
              <a:t>60 universities targeted by the Department of Education's Office for Civil Rights for antisemitic discrimination and harassment</a:t>
            </a:r>
          </a:p>
          <a:p>
            <a:pPr marL="1028700" lvl="2" indent="-342900">
              <a:lnSpc>
                <a:spcPct val="120000"/>
              </a:lnSpc>
              <a:spcAft>
                <a:spcPts val="600"/>
              </a:spcAft>
              <a:buFont typeface="Courier New" panose="02070309020205020404" pitchFamily="49" charset="0"/>
              <a:buChar char="o"/>
              <a:defRPr/>
            </a:pPr>
            <a:r>
              <a:rPr lang="en-US" i="1" dirty="0">
                <a:solidFill>
                  <a:prstClr val="black"/>
                </a:solidFill>
              </a:rPr>
              <a:t>45 universities for alleged Title VI violations related to diversity initiatives by DOJ</a:t>
            </a:r>
          </a:p>
          <a:p>
            <a:pPr marL="1028700" lvl="2" indent="-342900">
              <a:lnSpc>
                <a:spcPct val="120000"/>
              </a:lnSpc>
              <a:spcAft>
                <a:spcPts val="600"/>
              </a:spcAft>
              <a:buFont typeface="Courier New" panose="02070309020205020404" pitchFamily="49" charset="0"/>
              <a:buChar char="o"/>
              <a:defRPr/>
            </a:pPr>
            <a:r>
              <a:rPr lang="en-US" i="1" dirty="0">
                <a:solidFill>
                  <a:prstClr val="black"/>
                </a:solidFill>
              </a:rPr>
              <a:t>+ Almost 40% of Americans now live in states where legislatures have enacted laws and authorized policies that censor colleges and universities</a:t>
            </a:r>
            <a:endParaRPr lang="en-US" sz="900" b="1" dirty="0">
              <a:solidFill>
                <a:prstClr val="black"/>
              </a:solidFill>
            </a:endParaRPr>
          </a:p>
          <a:p>
            <a:pPr marL="0" marR="0" lvl="0" indent="0" algn="l" defTabSz="914400" rtl="0" eaLnBrk="1" fontAlgn="auto" latinLnBrk="0" hangingPunct="1">
              <a:lnSpc>
                <a:spcPct val="120000"/>
              </a:lnSpc>
              <a:spcBef>
                <a:spcPts val="0"/>
              </a:spcBef>
              <a:spcAft>
                <a:spcPts val="60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2" descr="Harvard in Talks to Sell $1 Billion of Private Equity Stakes - Bloomberg">
            <a:extLst>
              <a:ext uri="{FF2B5EF4-FFF2-40B4-BE49-F238E27FC236}">
                <a16:creationId xmlns:a16="http://schemas.microsoft.com/office/drawing/2014/main" id="{058F5F0E-5721-3657-5969-43889611B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639" r="-1" b="7415"/>
          <a:stretch>
            <a:fillRect/>
          </a:stretch>
        </p:blipFill>
        <p:spPr bwMode="auto">
          <a:xfrm>
            <a:off x="7703504" y="-4"/>
            <a:ext cx="4488495" cy="3546087"/>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F2AC625-5F71-2CAB-6C5F-AE038F0534A2}"/>
              </a:ext>
            </a:extLst>
          </p:cNvPr>
          <p:cNvPicPr>
            <a:picLocks noChangeAspect="1"/>
          </p:cNvPicPr>
          <p:nvPr/>
        </p:nvPicPr>
        <p:blipFill>
          <a:blip r:embed="rId3"/>
          <a:srcRect t="34503" b="18772"/>
          <a:stretch>
            <a:fillRect/>
          </a:stretch>
        </p:blipFill>
        <p:spPr>
          <a:xfrm>
            <a:off x="7703505" y="3657601"/>
            <a:ext cx="4485448" cy="3200400"/>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3" name="Rectangle 2">
            <a:extLst>
              <a:ext uri="{FF2B5EF4-FFF2-40B4-BE49-F238E27FC236}">
                <a16:creationId xmlns:a16="http://schemas.microsoft.com/office/drawing/2014/main" id="{216D3B1B-5D83-7A90-4CB4-0ADB63E102CD}"/>
              </a:ext>
            </a:extLst>
          </p:cNvPr>
          <p:cNvSpPr/>
          <p:nvPr/>
        </p:nvSpPr>
        <p:spPr>
          <a:xfrm>
            <a:off x="2095500" y="1302270"/>
            <a:ext cx="7734300" cy="800219"/>
          </a:xfrm>
          <a:prstGeom prst="rect">
            <a:avLst/>
          </a:prstGeom>
        </p:spPr>
        <p:txBody>
          <a:bodyPr wrap="square">
            <a:spAutoFit/>
          </a:bodyPr>
          <a:lstStyle/>
          <a:p>
            <a:pPr marL="685800" marR="0" lvl="0" indent="-685800" algn="l" defTabSz="914400" rtl="0" eaLnBrk="1" fontAlgn="auto" latinLnBrk="0" hangingPunct="1">
              <a:lnSpc>
                <a:spcPct val="100000"/>
              </a:lnSpc>
              <a:spcBef>
                <a:spcPts val="120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ru-RU"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5021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12010</TotalTime>
  <Words>1652</Words>
  <Application>Microsoft Macintosh PowerPoint</Application>
  <PresentationFormat>Widescreen</PresentationFormat>
  <Paragraphs>274</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Aptos</vt:lpstr>
      <vt:lpstr>Arial</vt:lpstr>
      <vt:lpstr>Calibri</vt:lpstr>
      <vt:lpstr>Calibri Light</vt:lpstr>
      <vt:lpstr>Courier New</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David Mills</cp:lastModifiedBy>
  <cp:revision>494</cp:revision>
  <dcterms:created xsi:type="dcterms:W3CDTF">2022-09-13T08:59:19Z</dcterms:created>
  <dcterms:modified xsi:type="dcterms:W3CDTF">2025-09-16T15:13:55Z</dcterms:modified>
</cp:coreProperties>
</file>