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71" r:id="rId2"/>
    <p:sldMasterId id="2147483768" r:id="rId3"/>
    <p:sldMasterId id="2147483648" r:id="rId4"/>
  </p:sldMasterIdLst>
  <p:notesMasterIdLst>
    <p:notesMasterId r:id="rId43"/>
  </p:notesMasterIdLst>
  <p:sldIdLst>
    <p:sldId id="263" r:id="rId5"/>
    <p:sldId id="266" r:id="rId6"/>
    <p:sldId id="294" r:id="rId7"/>
    <p:sldId id="293" r:id="rId8"/>
    <p:sldId id="267" r:id="rId9"/>
    <p:sldId id="268" r:id="rId10"/>
    <p:sldId id="285" r:id="rId11"/>
    <p:sldId id="292" r:id="rId12"/>
    <p:sldId id="284" r:id="rId13"/>
    <p:sldId id="283" r:id="rId14"/>
    <p:sldId id="299" r:id="rId15"/>
    <p:sldId id="270" r:id="rId16"/>
    <p:sldId id="297" r:id="rId17"/>
    <p:sldId id="291" r:id="rId18"/>
    <p:sldId id="269" r:id="rId19"/>
    <p:sldId id="271" r:id="rId20"/>
    <p:sldId id="272" r:id="rId21"/>
    <p:sldId id="273" r:id="rId22"/>
    <p:sldId id="274" r:id="rId23"/>
    <p:sldId id="282" r:id="rId24"/>
    <p:sldId id="275" r:id="rId25"/>
    <p:sldId id="286" r:id="rId26"/>
    <p:sldId id="277" r:id="rId27"/>
    <p:sldId id="295" r:id="rId28"/>
    <p:sldId id="281" r:id="rId29"/>
    <p:sldId id="280" r:id="rId30"/>
    <p:sldId id="316" r:id="rId31"/>
    <p:sldId id="315" r:id="rId32"/>
    <p:sldId id="304" r:id="rId33"/>
    <p:sldId id="305" r:id="rId34"/>
    <p:sldId id="306" r:id="rId35"/>
    <p:sldId id="307" r:id="rId36"/>
    <p:sldId id="310" r:id="rId37"/>
    <p:sldId id="309" r:id="rId38"/>
    <p:sldId id="300" r:id="rId39"/>
    <p:sldId id="314" r:id="rId40"/>
    <p:sldId id="262"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94660"/>
  </p:normalViewPr>
  <p:slideViewPr>
    <p:cSldViewPr snapToGrid="0">
      <p:cViewPr varScale="1">
        <p:scale>
          <a:sx n="65" d="100"/>
          <a:sy n="65"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F15A7-010D-4265-8850-43E024CCEA95}"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29FFC-BCAE-48DB-A279-523BAB683F75}" type="slidenum">
              <a:rPr lang="en-US" smtClean="0"/>
              <a:t>‹#›</a:t>
            </a:fld>
            <a:endParaRPr lang="en-US"/>
          </a:p>
        </p:txBody>
      </p:sp>
    </p:spTree>
    <p:extLst>
      <p:ext uri="{BB962C8B-B14F-4D97-AF65-F5344CB8AC3E}">
        <p14:creationId xmlns:p14="http://schemas.microsoft.com/office/powerpoint/2010/main" val="1104347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Educational gag orders are legislative efforts to restrict the discussion or teaching of specific topics in educational settings, often related to race, gender, or sexuality. These measures aim to limit what can be taught or discussed in classrooms, potentially impacting academic freedom and open inquiry. </a:t>
            </a:r>
            <a:endParaRPr lang="en-US" dirty="0"/>
          </a:p>
        </p:txBody>
      </p:sp>
      <p:sp>
        <p:nvSpPr>
          <p:cNvPr id="4" name="Slide Number Placeholder 3"/>
          <p:cNvSpPr>
            <a:spLocks noGrp="1"/>
          </p:cNvSpPr>
          <p:nvPr>
            <p:ph type="sldNum" sz="quarter" idx="5"/>
          </p:nvPr>
        </p:nvSpPr>
        <p:spPr/>
        <p:txBody>
          <a:bodyPr/>
          <a:lstStyle/>
          <a:p>
            <a:fld id="{F34F99E9-A6D7-4298-8CC8-1D6344DEEF63}" type="slidenum">
              <a:rPr lang="en-US" smtClean="0"/>
              <a:t>4</a:t>
            </a:fld>
            <a:endParaRPr lang="en-US"/>
          </a:p>
        </p:txBody>
      </p:sp>
    </p:spTree>
    <p:extLst>
      <p:ext uri="{BB962C8B-B14F-4D97-AF65-F5344CB8AC3E}">
        <p14:creationId xmlns:p14="http://schemas.microsoft.com/office/powerpoint/2010/main" val="35932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ui-sans-serif"/>
              </a:rPr>
              <a:t>The right-wing chorus of Hungarian Prime Minister Viktor Orbán, Syrian President Bashar al-Assad, Russian President Vladimir Putin and Italian Prime Minister Giorgia Meloni.</a:t>
            </a:r>
            <a:endParaRPr lang="en-US" dirty="0"/>
          </a:p>
        </p:txBody>
      </p:sp>
      <p:sp>
        <p:nvSpPr>
          <p:cNvPr id="4" name="Slide Number Placeholder 3"/>
          <p:cNvSpPr>
            <a:spLocks noGrp="1"/>
          </p:cNvSpPr>
          <p:nvPr>
            <p:ph type="sldNum" sz="quarter" idx="5"/>
          </p:nvPr>
        </p:nvSpPr>
        <p:spPr/>
        <p:txBody>
          <a:bodyPr/>
          <a:lstStyle/>
          <a:p>
            <a:fld id="{6D0E355B-7666-464D-B4C5-B969DD1B7307}" type="slidenum">
              <a:rPr lang="en-US" smtClean="0"/>
              <a:t>8</a:t>
            </a:fld>
            <a:endParaRPr lang="en-US"/>
          </a:p>
        </p:txBody>
      </p:sp>
    </p:spTree>
    <p:extLst>
      <p:ext uri="{BB962C8B-B14F-4D97-AF65-F5344CB8AC3E}">
        <p14:creationId xmlns:p14="http://schemas.microsoft.com/office/powerpoint/2010/main" val="229856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Late Fascism book by </a:t>
            </a:r>
            <a:r>
              <a:rPr lang="en-US" dirty="0" err="1"/>
              <a:t>alberto</a:t>
            </a:r>
            <a:r>
              <a:rPr lang="en-US" dirty="0"/>
              <a:t> </a:t>
            </a:r>
            <a:r>
              <a:rPr lang="en-US" dirty="0" err="1"/>
              <a:t>toscano</a:t>
            </a:r>
            <a:r>
              <a:rPr lang="en-US" dirty="0"/>
              <a:t>; some countries do it differently but ultimately arrive at same endpoint of some lives </a:t>
            </a:r>
            <a:r>
              <a:rPr lang="en-US" dirty="0" err="1"/>
              <a:t>privelged</a:t>
            </a:r>
            <a:r>
              <a:rPr lang="en-US" dirty="0"/>
              <a:t> over </a:t>
            </a:r>
            <a:r>
              <a:rPr lang="en-US" dirty="0" err="1"/>
              <a:t>otherse</a:t>
            </a:r>
            <a:r>
              <a:rPr lang="en-US" dirty="0"/>
              <a:t> </a:t>
            </a:r>
          </a:p>
        </p:txBody>
      </p:sp>
      <p:sp>
        <p:nvSpPr>
          <p:cNvPr id="4" name="Slide Number Placeholder 3"/>
          <p:cNvSpPr>
            <a:spLocks noGrp="1"/>
          </p:cNvSpPr>
          <p:nvPr>
            <p:ph type="sldNum" sz="quarter" idx="5"/>
          </p:nvPr>
        </p:nvSpPr>
        <p:spPr/>
        <p:txBody>
          <a:bodyPr/>
          <a:lstStyle/>
          <a:p>
            <a:fld id="{6D0E355B-7666-464D-B4C5-B969DD1B7307}" type="slidenum">
              <a:rPr lang="en-US" smtClean="0"/>
              <a:t>9</a:t>
            </a:fld>
            <a:endParaRPr lang="en-US"/>
          </a:p>
        </p:txBody>
      </p:sp>
    </p:spTree>
    <p:extLst>
      <p:ext uri="{BB962C8B-B14F-4D97-AF65-F5344CB8AC3E}">
        <p14:creationId xmlns:p14="http://schemas.microsoft.com/office/powerpoint/2010/main" val="297938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 </a:t>
            </a:r>
            <a:r>
              <a:rPr lang="en-US" dirty="0" err="1"/>
              <a:t>sydney</a:t>
            </a:r>
            <a:endParaRPr lang="en-US" dirty="0"/>
          </a:p>
        </p:txBody>
      </p:sp>
      <p:sp>
        <p:nvSpPr>
          <p:cNvPr id="4" name="Slide Number Placeholder 3"/>
          <p:cNvSpPr>
            <a:spLocks noGrp="1"/>
          </p:cNvSpPr>
          <p:nvPr>
            <p:ph type="sldNum" sz="quarter" idx="5"/>
          </p:nvPr>
        </p:nvSpPr>
        <p:spPr/>
        <p:txBody>
          <a:bodyPr/>
          <a:lstStyle/>
          <a:p>
            <a:fld id="{179888AE-59D9-4FEC-9C77-AF6333B17434}" type="slidenum">
              <a:rPr lang="en-US" smtClean="0"/>
              <a:t>11</a:t>
            </a:fld>
            <a:endParaRPr lang="en-US"/>
          </a:p>
        </p:txBody>
      </p:sp>
    </p:spTree>
    <p:extLst>
      <p:ext uri="{BB962C8B-B14F-4D97-AF65-F5344CB8AC3E}">
        <p14:creationId xmlns:p14="http://schemas.microsoft.com/office/powerpoint/2010/main" val="337501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2024 UCI</a:t>
            </a:r>
          </a:p>
        </p:txBody>
      </p:sp>
      <p:sp>
        <p:nvSpPr>
          <p:cNvPr id="4" name="Slide Number Placeholder 3"/>
          <p:cNvSpPr>
            <a:spLocks noGrp="1"/>
          </p:cNvSpPr>
          <p:nvPr>
            <p:ph type="sldNum" sz="quarter" idx="5"/>
          </p:nvPr>
        </p:nvSpPr>
        <p:spPr/>
        <p:txBody>
          <a:bodyPr/>
          <a:lstStyle/>
          <a:p>
            <a:fld id="{F34F99E9-A6D7-4298-8CC8-1D6344DEEF63}" type="slidenum">
              <a:rPr lang="en-US" smtClean="0"/>
              <a:t>12</a:t>
            </a:fld>
            <a:endParaRPr lang="en-US"/>
          </a:p>
        </p:txBody>
      </p:sp>
    </p:spTree>
    <p:extLst>
      <p:ext uri="{BB962C8B-B14F-4D97-AF65-F5344CB8AC3E}">
        <p14:creationId xmlns:p14="http://schemas.microsoft.com/office/powerpoint/2010/main" val="332942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https://www.linkedin.com/pulse/new-ice-agreements-florida-universities-what-students-elga-yjt3e/</a:t>
            </a:r>
          </a:p>
          <a:p>
            <a:r>
              <a:rPr lang="en-US" dirty="0"/>
              <a:t>https://www.aclufl.org/en/287g-campus-toolkit</a:t>
            </a:r>
          </a:p>
          <a:p>
            <a:r>
              <a:rPr lang="en-US" dirty="0"/>
              <a:t>https://www.bostonherald.com/2025/04/11/immigration-tufts-student-detention/</a:t>
            </a:r>
          </a:p>
          <a:p>
            <a:r>
              <a:rPr lang="en-US" sz="1200" b="0" i="0" kern="1200" dirty="0">
                <a:solidFill>
                  <a:schemeClr val="tx1"/>
                </a:solidFill>
                <a:effectLst/>
                <a:latin typeface="+mn-lt"/>
                <a:ea typeface="+mn-ea"/>
                <a:cs typeface="+mn-cs"/>
              </a:rPr>
              <a:t>FILE- In this image taken from security camera video, Rumeysa Ozturk, a 30-year-old doctoral student at Tufts University, is detained by Department of Homeland Security agents on a street in Sommerville, Mass., Tuesday, March 25, 2025. (AP Photo)</a:t>
            </a:r>
            <a:endParaRPr lang="en-US" dirty="0"/>
          </a:p>
        </p:txBody>
      </p:sp>
      <p:sp>
        <p:nvSpPr>
          <p:cNvPr id="4" name="Slide Number Placeholder 3"/>
          <p:cNvSpPr>
            <a:spLocks noGrp="1"/>
          </p:cNvSpPr>
          <p:nvPr>
            <p:ph type="sldNum" sz="quarter" idx="5"/>
          </p:nvPr>
        </p:nvSpPr>
        <p:spPr/>
        <p:txBody>
          <a:bodyPr/>
          <a:lstStyle/>
          <a:p>
            <a:fld id="{F34F99E9-A6D7-4298-8CC8-1D6344DEEF63}" type="slidenum">
              <a:rPr lang="en-US" smtClean="0"/>
              <a:t>19</a:t>
            </a:fld>
            <a:endParaRPr lang="en-US"/>
          </a:p>
        </p:txBody>
      </p:sp>
    </p:spTree>
    <p:extLst>
      <p:ext uri="{BB962C8B-B14F-4D97-AF65-F5344CB8AC3E}">
        <p14:creationId xmlns:p14="http://schemas.microsoft.com/office/powerpoint/2010/main" val="67428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comes on heels of Covid 19 impacts which have left a legacy of increasing inequality in levels of education</a:t>
            </a:r>
          </a:p>
        </p:txBody>
      </p:sp>
      <p:sp>
        <p:nvSpPr>
          <p:cNvPr id="4" name="Slide Number Placeholder 3"/>
          <p:cNvSpPr>
            <a:spLocks noGrp="1"/>
          </p:cNvSpPr>
          <p:nvPr>
            <p:ph type="sldNum" sz="quarter" idx="5"/>
          </p:nvPr>
        </p:nvSpPr>
        <p:spPr/>
        <p:txBody>
          <a:bodyPr/>
          <a:lstStyle/>
          <a:p>
            <a:fld id="{F34F99E9-A6D7-4298-8CC8-1D6344DEEF63}" type="slidenum">
              <a:rPr lang="en-US" smtClean="0"/>
              <a:t>21</a:t>
            </a:fld>
            <a:endParaRPr lang="en-US"/>
          </a:p>
        </p:txBody>
      </p:sp>
    </p:spTree>
    <p:extLst>
      <p:ext uri="{BB962C8B-B14F-4D97-AF65-F5344CB8AC3E}">
        <p14:creationId xmlns:p14="http://schemas.microsoft.com/office/powerpoint/2010/main" val="262550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https://coloradonewsline.com/briefs/colorado-democrats-press-for-answers-on-trumps-dismantling-of-noaa/</a:t>
            </a:r>
          </a:p>
        </p:txBody>
      </p:sp>
      <p:sp>
        <p:nvSpPr>
          <p:cNvPr id="4" name="Slide Number Placeholder 3"/>
          <p:cNvSpPr>
            <a:spLocks noGrp="1"/>
          </p:cNvSpPr>
          <p:nvPr>
            <p:ph type="sldNum" sz="quarter" idx="5"/>
          </p:nvPr>
        </p:nvSpPr>
        <p:spPr/>
        <p:txBody>
          <a:bodyPr/>
          <a:lstStyle/>
          <a:p>
            <a:fld id="{6D0E355B-7666-464D-B4C5-B969DD1B7307}" type="slidenum">
              <a:rPr lang="en-US" smtClean="0"/>
              <a:t>29</a:t>
            </a:fld>
            <a:endParaRPr lang="en-US"/>
          </a:p>
        </p:txBody>
      </p:sp>
    </p:spTree>
    <p:extLst>
      <p:ext uri="{BB962C8B-B14F-4D97-AF65-F5344CB8AC3E}">
        <p14:creationId xmlns:p14="http://schemas.microsoft.com/office/powerpoint/2010/main" val="3140197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https://mail.google.com/mail/u/0/#inbox/WhctKLbmnGCBxwGNTqVmzkfNJsMXgWzxPgPHngnKPMRWsChJcLTSnNqBpNFVjfSWTgWRBXB</a:t>
            </a:r>
          </a:p>
        </p:txBody>
      </p:sp>
      <p:sp>
        <p:nvSpPr>
          <p:cNvPr id="4" name="Slide Number Placeholder 3"/>
          <p:cNvSpPr>
            <a:spLocks noGrp="1"/>
          </p:cNvSpPr>
          <p:nvPr>
            <p:ph type="sldNum" sz="quarter" idx="5"/>
          </p:nvPr>
        </p:nvSpPr>
        <p:spPr/>
        <p:txBody>
          <a:bodyPr/>
          <a:lstStyle/>
          <a:p>
            <a:fld id="{54729FFC-BCAE-48DB-A279-523BAB683F75}" type="slidenum">
              <a:rPr lang="en-US" smtClean="0"/>
              <a:t>37</a:t>
            </a:fld>
            <a:endParaRPr lang="en-US"/>
          </a:p>
        </p:txBody>
      </p:sp>
    </p:spTree>
    <p:extLst>
      <p:ext uri="{BB962C8B-B14F-4D97-AF65-F5344CB8AC3E}">
        <p14:creationId xmlns:p14="http://schemas.microsoft.com/office/powerpoint/2010/main" val="7925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1702-B55B-1A4D-4AA2-698228ED3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ACA1F-8806-46B3-6634-56A5CAF98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29149-CC04-84A5-4F9F-84B67F956103}"/>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70528787-E2C3-75DE-8817-224EC5941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C4322-0BFF-690E-B975-9DE292C423C8}"/>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95115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2557-3010-0CAE-F2B6-1BC077BA1A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C93F4A-EA0D-A803-599C-F18A61D7D2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F011A-2CD3-E239-C5D3-38E4635AA42F}"/>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C0D5AC84-853B-9833-D5A8-328910986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6FDAB-688F-2387-7C5C-24343B0DF043}"/>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420215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998B7-EAF8-4237-54DC-7F46C750B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2C24C7-3D12-9FD2-E460-0A38B3BBE6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6E8E5-4DE5-A93A-B0FB-69CAE1443714}"/>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D8D37B73-DC8A-077D-DA9C-AAA5A8CE4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C0DC9-0481-165F-25F5-9C1CFA98EC0D}"/>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1252343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E5A7-4DB0-AEE9-00D7-98F8F59CB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65478-DD4D-0E4B-27E8-A22C6DA6BDEA}"/>
              </a:ext>
            </a:extLst>
          </p:cNvPr>
          <p:cNvSpPr>
            <a:spLocks noGrp="1"/>
          </p:cNvSpPr>
          <p:nvPr>
            <p:ph type="dt" sz="half" idx="10"/>
          </p:nvPr>
        </p:nvSpPr>
        <p:spPr/>
        <p:txBody>
          <a:bodyPr/>
          <a:lstStyle/>
          <a:p>
            <a:fld id="{627F0E54-2D53-4BD3-B943-865FDF02F2A1}" type="datetimeFigureOut">
              <a:rPr lang="en-US" smtClean="0"/>
              <a:t>9/29/2025</a:t>
            </a:fld>
            <a:endParaRPr lang="en-US"/>
          </a:p>
        </p:txBody>
      </p:sp>
      <p:sp>
        <p:nvSpPr>
          <p:cNvPr id="4" name="Footer Placeholder 3">
            <a:extLst>
              <a:ext uri="{FF2B5EF4-FFF2-40B4-BE49-F238E27FC236}">
                <a16:creationId xmlns:a16="http://schemas.microsoft.com/office/drawing/2014/main" id="{26AACC03-2EA4-A824-583F-FAB7A644C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4E44A0-31B4-9B69-EB0A-7C516B92F282}"/>
              </a:ext>
            </a:extLst>
          </p:cNvPr>
          <p:cNvSpPr>
            <a:spLocks noGrp="1"/>
          </p:cNvSpPr>
          <p:nvPr>
            <p:ph type="sldNum" sz="quarter" idx="12"/>
          </p:nvPr>
        </p:nvSpPr>
        <p:spPr/>
        <p:txBody>
          <a:bodyPr/>
          <a:lstStyle/>
          <a:p>
            <a:fld id="{79ECF12C-4ED3-4D47-86F0-933260B12154}" type="slidenum">
              <a:rPr lang="en-US" smtClean="0"/>
              <a:t>‹#›</a:t>
            </a:fld>
            <a:endParaRPr lang="en-US"/>
          </a:p>
        </p:txBody>
      </p:sp>
    </p:spTree>
    <p:extLst>
      <p:ext uri="{BB962C8B-B14F-4D97-AF65-F5344CB8AC3E}">
        <p14:creationId xmlns:p14="http://schemas.microsoft.com/office/powerpoint/2010/main" val="392066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B631-B1C7-59F4-7090-714CC4DBC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E9974-A6C6-F009-8FDF-4E140CDBF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31D8E-DFE5-1B92-203E-A83A92FC7370}"/>
              </a:ext>
            </a:extLst>
          </p:cNvPr>
          <p:cNvSpPr>
            <a:spLocks noGrp="1"/>
          </p:cNvSpPr>
          <p:nvPr>
            <p:ph type="dt" sz="half" idx="10"/>
          </p:nvPr>
        </p:nvSpPr>
        <p:spPr/>
        <p:txBody>
          <a:bodyPr/>
          <a:lstStyle/>
          <a:p>
            <a:fld id="{627F0E54-2D53-4BD3-B943-865FDF02F2A1}" type="datetimeFigureOut">
              <a:rPr lang="en-US" smtClean="0"/>
              <a:t>9/29/2025</a:t>
            </a:fld>
            <a:endParaRPr lang="en-US"/>
          </a:p>
        </p:txBody>
      </p:sp>
      <p:sp>
        <p:nvSpPr>
          <p:cNvPr id="5" name="Footer Placeholder 4">
            <a:extLst>
              <a:ext uri="{FF2B5EF4-FFF2-40B4-BE49-F238E27FC236}">
                <a16:creationId xmlns:a16="http://schemas.microsoft.com/office/drawing/2014/main" id="{C973E81C-8907-BA21-D72B-1AE97F7A9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F70DC-1BEA-085E-960F-58701B1DD7BC}"/>
              </a:ext>
            </a:extLst>
          </p:cNvPr>
          <p:cNvSpPr>
            <a:spLocks noGrp="1"/>
          </p:cNvSpPr>
          <p:nvPr>
            <p:ph type="sldNum" sz="quarter" idx="12"/>
          </p:nvPr>
        </p:nvSpPr>
        <p:spPr/>
        <p:txBody>
          <a:bodyPr/>
          <a:lstStyle/>
          <a:p>
            <a:fld id="{79ECF12C-4ED3-4D47-86F0-933260B12154}" type="slidenum">
              <a:rPr lang="en-US" smtClean="0"/>
              <a:t>‹#›</a:t>
            </a:fld>
            <a:endParaRPr lang="en-US"/>
          </a:p>
        </p:txBody>
      </p:sp>
    </p:spTree>
    <p:extLst>
      <p:ext uri="{BB962C8B-B14F-4D97-AF65-F5344CB8AC3E}">
        <p14:creationId xmlns:p14="http://schemas.microsoft.com/office/powerpoint/2010/main" val="4007202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753993-2436-CCFB-647B-009CC4F1E37D}"/>
              </a:ext>
            </a:extLst>
          </p:cNvPr>
          <p:cNvSpPr>
            <a:spLocks noGrp="1"/>
          </p:cNvSpPr>
          <p:nvPr>
            <p:ph type="dt" sz="half" idx="10"/>
          </p:nvPr>
        </p:nvSpPr>
        <p:spPr/>
        <p:txBody>
          <a:bodyPr/>
          <a:lstStyle/>
          <a:p>
            <a:fld id="{627F0E54-2D53-4BD3-B943-865FDF02F2A1}" type="datetimeFigureOut">
              <a:rPr lang="en-US" smtClean="0"/>
              <a:t>9/29/2025</a:t>
            </a:fld>
            <a:endParaRPr lang="en-US"/>
          </a:p>
        </p:txBody>
      </p:sp>
      <p:sp>
        <p:nvSpPr>
          <p:cNvPr id="3" name="Footer Placeholder 2">
            <a:extLst>
              <a:ext uri="{FF2B5EF4-FFF2-40B4-BE49-F238E27FC236}">
                <a16:creationId xmlns:a16="http://schemas.microsoft.com/office/drawing/2014/main" id="{B070E60D-424B-7495-E4E3-88893ACAC2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B2B7E-B95E-AE20-4453-2BD09C4F0E75}"/>
              </a:ext>
            </a:extLst>
          </p:cNvPr>
          <p:cNvSpPr>
            <a:spLocks noGrp="1"/>
          </p:cNvSpPr>
          <p:nvPr>
            <p:ph type="sldNum" sz="quarter" idx="12"/>
          </p:nvPr>
        </p:nvSpPr>
        <p:spPr/>
        <p:txBody>
          <a:bodyPr/>
          <a:lstStyle/>
          <a:p>
            <a:fld id="{79ECF12C-4ED3-4D47-86F0-933260B12154}" type="slidenum">
              <a:rPr lang="en-US" smtClean="0"/>
              <a:t>‹#›</a:t>
            </a:fld>
            <a:endParaRPr lang="en-US"/>
          </a:p>
        </p:txBody>
      </p:sp>
    </p:spTree>
    <p:extLst>
      <p:ext uri="{BB962C8B-B14F-4D97-AF65-F5344CB8AC3E}">
        <p14:creationId xmlns:p14="http://schemas.microsoft.com/office/powerpoint/2010/main" val="166297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D6B4-5289-4225-AE2C-BC8BABDE6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569BC-E077-48E0-861C-ADEB663A5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66750-4E98-4302-A2EF-8A67E9279B0D}"/>
              </a:ext>
            </a:extLst>
          </p:cNvPr>
          <p:cNvSpPr>
            <a:spLocks noGrp="1"/>
          </p:cNvSpPr>
          <p:nvPr>
            <p:ph type="dt" sz="half" idx="10"/>
          </p:nvPr>
        </p:nvSpPr>
        <p:spPr/>
        <p:txBody>
          <a:bodyPr/>
          <a:lstStyle/>
          <a:p>
            <a:fld id="{6A7D0996-1699-4836-B971-15B565BAEB28}" type="datetimeFigureOut">
              <a:rPr lang="en-US" smtClean="0"/>
              <a:t>9/29/2025</a:t>
            </a:fld>
            <a:endParaRPr lang="en-US"/>
          </a:p>
        </p:txBody>
      </p:sp>
      <p:sp>
        <p:nvSpPr>
          <p:cNvPr id="5" name="Footer Placeholder 4">
            <a:extLst>
              <a:ext uri="{FF2B5EF4-FFF2-40B4-BE49-F238E27FC236}">
                <a16:creationId xmlns:a16="http://schemas.microsoft.com/office/drawing/2014/main" id="{50DD74BC-CE31-41B3-A28D-082342EC5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50594-5798-4F96-BD8C-87370A4D1FF6}"/>
              </a:ext>
            </a:extLst>
          </p:cNvPr>
          <p:cNvSpPr>
            <a:spLocks noGrp="1"/>
          </p:cNvSpPr>
          <p:nvPr>
            <p:ph type="sldNum" sz="quarter" idx="12"/>
          </p:nvPr>
        </p:nvSpPr>
        <p:spPr/>
        <p:txBody>
          <a:bodyPr/>
          <a:lstStyle/>
          <a:p>
            <a:fld id="{B3407031-4913-4DFF-A2AA-E5E7BA79091D}" type="slidenum">
              <a:rPr lang="en-US" smtClean="0"/>
              <a:t>‹#›</a:t>
            </a:fld>
            <a:endParaRPr lang="en-US"/>
          </a:p>
        </p:txBody>
      </p:sp>
    </p:spTree>
    <p:extLst>
      <p:ext uri="{BB962C8B-B14F-4D97-AF65-F5344CB8AC3E}">
        <p14:creationId xmlns:p14="http://schemas.microsoft.com/office/powerpoint/2010/main" val="3759858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BA0FBB-37A6-4578-BCF5-042EFFFDBA47}"/>
              </a:ext>
            </a:extLst>
          </p:cNvPr>
          <p:cNvSpPr>
            <a:spLocks noGrp="1"/>
          </p:cNvSpPr>
          <p:nvPr>
            <p:ph type="dt" sz="half" idx="10"/>
          </p:nvPr>
        </p:nvSpPr>
        <p:spPr/>
        <p:txBody>
          <a:bodyPr/>
          <a:lstStyle/>
          <a:p>
            <a:fld id="{6A7D0996-1699-4836-B971-15B565BAEB28}" type="datetimeFigureOut">
              <a:rPr lang="en-US" smtClean="0"/>
              <a:t>9/29/2025</a:t>
            </a:fld>
            <a:endParaRPr lang="en-US"/>
          </a:p>
        </p:txBody>
      </p:sp>
      <p:sp>
        <p:nvSpPr>
          <p:cNvPr id="3" name="Footer Placeholder 2">
            <a:extLst>
              <a:ext uri="{FF2B5EF4-FFF2-40B4-BE49-F238E27FC236}">
                <a16:creationId xmlns:a16="http://schemas.microsoft.com/office/drawing/2014/main" id="{8CAA6E4B-ED85-431F-9EEB-1451C2E89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DF4BC-DBBF-47CB-9368-C7B1EEAB145C}"/>
              </a:ext>
            </a:extLst>
          </p:cNvPr>
          <p:cNvSpPr>
            <a:spLocks noGrp="1"/>
          </p:cNvSpPr>
          <p:nvPr>
            <p:ph type="sldNum" sz="quarter" idx="12"/>
          </p:nvPr>
        </p:nvSpPr>
        <p:spPr/>
        <p:txBody>
          <a:bodyPr/>
          <a:lstStyle/>
          <a:p>
            <a:fld id="{B3407031-4913-4DFF-A2AA-E5E7BA79091D}" type="slidenum">
              <a:rPr lang="en-US" smtClean="0"/>
              <a:t>‹#›</a:t>
            </a:fld>
            <a:endParaRPr lang="en-US"/>
          </a:p>
        </p:txBody>
      </p:sp>
    </p:spTree>
    <p:extLst>
      <p:ext uri="{BB962C8B-B14F-4D97-AF65-F5344CB8AC3E}">
        <p14:creationId xmlns:p14="http://schemas.microsoft.com/office/powerpoint/2010/main" val="366471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9A5E6-2955-5462-DA0F-8B0098144BDC}"/>
              </a:ext>
            </a:extLst>
          </p:cNvPr>
          <p:cNvSpPr>
            <a:spLocks noGrp="1"/>
          </p:cNvSpPr>
          <p:nvPr>
            <p:ph type="dt" sz="half" idx="10"/>
          </p:nvPr>
        </p:nvSpPr>
        <p:spPr/>
        <p:txBody>
          <a:bodyPr/>
          <a:lstStyle/>
          <a:p>
            <a:fld id="{6159F8AA-5AED-4991-8B04-2E386ECB8881}" type="datetimeFigureOut">
              <a:rPr lang="en-US" smtClean="0"/>
              <a:t>9/29/2025</a:t>
            </a:fld>
            <a:endParaRPr lang="en-US"/>
          </a:p>
        </p:txBody>
      </p:sp>
      <p:sp>
        <p:nvSpPr>
          <p:cNvPr id="3" name="Footer Placeholder 2">
            <a:extLst>
              <a:ext uri="{FF2B5EF4-FFF2-40B4-BE49-F238E27FC236}">
                <a16:creationId xmlns:a16="http://schemas.microsoft.com/office/drawing/2014/main" id="{B179EBCB-64D2-7A67-38A9-3090B24FB7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1E3B0D-F9A4-50EF-4D1A-F9234701221A}"/>
              </a:ext>
            </a:extLst>
          </p:cNvPr>
          <p:cNvSpPr>
            <a:spLocks noGrp="1"/>
          </p:cNvSpPr>
          <p:nvPr>
            <p:ph type="sldNum" sz="quarter" idx="12"/>
          </p:nvPr>
        </p:nvSpPr>
        <p:spPr/>
        <p:txBody>
          <a:bodyPr/>
          <a:lstStyle/>
          <a:p>
            <a:fld id="{043DEB7E-7962-4291-BFB8-6443A746B5E1}" type="slidenum">
              <a:rPr lang="en-US" smtClean="0"/>
              <a:t>‹#›</a:t>
            </a:fld>
            <a:endParaRPr lang="en-US"/>
          </a:p>
        </p:txBody>
      </p:sp>
    </p:spTree>
    <p:extLst>
      <p:ext uri="{BB962C8B-B14F-4D97-AF65-F5344CB8AC3E}">
        <p14:creationId xmlns:p14="http://schemas.microsoft.com/office/powerpoint/2010/main" val="298225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10C7-229F-065A-1777-A561B8541C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CFFA8-BD05-6EF1-3CB1-7130DFDA5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3D5B7-0591-E716-498A-466AA866373A}"/>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2CB5EA20-EDFE-6C22-757D-31CD3199D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072203-32E9-A779-87DE-E2A3F8B6FD98}"/>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365599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4A3D-EDD9-8AE1-27A8-BD1906F0A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25CE4A-890A-DBC7-11BD-AE817086A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536E1-B12A-31EF-1A66-066BDD6438A4}"/>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BBE82947-2DE5-F477-3A4C-4F91D7719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24AEF-842A-1A2D-62B8-924CE893A338}"/>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247182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0121-343F-36A0-30E8-1B117D2BA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D5348-7AB7-9E74-B812-79C8BF2E82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7B5F7-CACC-473B-4596-112B8E3DC2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69DD52-E97D-207C-E3F7-9ABA218D8F41}"/>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6" name="Footer Placeholder 5">
            <a:extLst>
              <a:ext uri="{FF2B5EF4-FFF2-40B4-BE49-F238E27FC236}">
                <a16:creationId xmlns:a16="http://schemas.microsoft.com/office/drawing/2014/main" id="{E12B07C1-5E55-4C6A-76F7-4EE299E09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0C-A57E-3110-7A39-9880D9CA55CF}"/>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202705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67FF-4F4F-9AEC-85BB-E64BFCC08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6A639-7E4E-CD85-C48A-AF87FA755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F2E61-6AFA-7078-7195-EC88FF8F4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E7016-F7AB-A8D3-A212-680B6DBDD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59ADF9-537C-D547-D7EB-73E115E03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39AA15-9925-1F2E-A6B2-D175C294C856}"/>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8" name="Footer Placeholder 7">
            <a:extLst>
              <a:ext uri="{FF2B5EF4-FFF2-40B4-BE49-F238E27FC236}">
                <a16:creationId xmlns:a16="http://schemas.microsoft.com/office/drawing/2014/main" id="{9071B26F-FE1B-BAF3-F6F7-0C21C3F587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9E9968-4E06-0238-D11D-B000290D4854}"/>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94056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C59C-D5ED-96A0-EF8E-2D40AE9F6F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0A2A8D-C8FB-26B8-A0AF-CCF6B8F0C9F9}"/>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4" name="Footer Placeholder 3">
            <a:extLst>
              <a:ext uri="{FF2B5EF4-FFF2-40B4-BE49-F238E27FC236}">
                <a16:creationId xmlns:a16="http://schemas.microsoft.com/office/drawing/2014/main" id="{726548B6-AA38-BE12-8ED8-9B320622F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D5237-4F31-E146-6849-26C14D45AE6A}"/>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346761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D8A35-281F-1D0E-E8C9-64A7FC542B1B}"/>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3" name="Footer Placeholder 2">
            <a:extLst>
              <a:ext uri="{FF2B5EF4-FFF2-40B4-BE49-F238E27FC236}">
                <a16:creationId xmlns:a16="http://schemas.microsoft.com/office/drawing/2014/main" id="{A27D2C43-5B4C-2255-5CF4-4D2B8FE95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0D1CCA-AFD8-AE84-141F-5EF979D75F65}"/>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67571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9505-8264-859C-A56B-33BFE61E70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A68910-6AF9-0643-4597-7FF0C38F1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39103C-642F-B763-C136-CA2BA22DE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B8AE1F-E810-1B4F-508D-63FD82CC6F7B}"/>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6" name="Footer Placeholder 5">
            <a:extLst>
              <a:ext uri="{FF2B5EF4-FFF2-40B4-BE49-F238E27FC236}">
                <a16:creationId xmlns:a16="http://schemas.microsoft.com/office/drawing/2014/main" id="{38551B0B-2778-1091-07F4-814DA6854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3D086-C894-AE9E-C1CF-BDA04A72290E}"/>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125323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FC10-EDEE-F0A7-9706-70161C4D0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BD4BF6-4967-5A68-5E64-BDD0AB263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2E879-6443-8297-B3D3-2C50491A9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D42FB-F432-10BF-67CB-A71A972E8AA0}"/>
              </a:ext>
            </a:extLst>
          </p:cNvPr>
          <p:cNvSpPr>
            <a:spLocks noGrp="1"/>
          </p:cNvSpPr>
          <p:nvPr>
            <p:ph type="dt" sz="half" idx="10"/>
          </p:nvPr>
        </p:nvSpPr>
        <p:spPr/>
        <p:txBody>
          <a:bodyPr/>
          <a:lstStyle/>
          <a:p>
            <a:fld id="{F8427F94-9E5B-4199-8240-591E6580DFB7}" type="datetimeFigureOut">
              <a:rPr lang="en-US" smtClean="0"/>
              <a:t>9/29/2025</a:t>
            </a:fld>
            <a:endParaRPr lang="en-US"/>
          </a:p>
        </p:txBody>
      </p:sp>
      <p:sp>
        <p:nvSpPr>
          <p:cNvPr id="6" name="Footer Placeholder 5">
            <a:extLst>
              <a:ext uri="{FF2B5EF4-FFF2-40B4-BE49-F238E27FC236}">
                <a16:creationId xmlns:a16="http://schemas.microsoft.com/office/drawing/2014/main" id="{6F79C42F-AB2E-AD1A-5ACC-E54E9C032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7A478-B2E5-1D2E-738C-74AFD0206609}"/>
              </a:ext>
            </a:extLst>
          </p:cNvPr>
          <p:cNvSpPr>
            <a:spLocks noGrp="1"/>
          </p:cNvSpPr>
          <p:nvPr>
            <p:ph type="sldNum" sz="quarter" idx="12"/>
          </p:nvPr>
        </p:nvSpPr>
        <p:spPr/>
        <p:txBody>
          <a:bodyPr/>
          <a:lstStyle/>
          <a:p>
            <a:fld id="{81FA5800-DF4E-4312-A503-B9498CE03EA4}" type="slidenum">
              <a:rPr lang="en-US" smtClean="0"/>
              <a:t>‹#›</a:t>
            </a:fld>
            <a:endParaRPr lang="en-US"/>
          </a:p>
        </p:txBody>
      </p:sp>
    </p:spTree>
    <p:extLst>
      <p:ext uri="{BB962C8B-B14F-4D97-AF65-F5344CB8AC3E}">
        <p14:creationId xmlns:p14="http://schemas.microsoft.com/office/powerpoint/2010/main" val="77386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778B0-05E1-E449-7713-C73AC76CA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2AC2F1-91CC-5036-53BA-C822A7C323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DDFDE-0EA6-CBA3-F063-CDBB8D049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427F94-9E5B-4199-8240-591E6580DFB7}" type="datetimeFigureOut">
              <a:rPr lang="en-US" smtClean="0"/>
              <a:t>9/29/2025</a:t>
            </a:fld>
            <a:endParaRPr lang="en-US"/>
          </a:p>
        </p:txBody>
      </p:sp>
      <p:sp>
        <p:nvSpPr>
          <p:cNvPr id="5" name="Footer Placeholder 4">
            <a:extLst>
              <a:ext uri="{FF2B5EF4-FFF2-40B4-BE49-F238E27FC236}">
                <a16:creationId xmlns:a16="http://schemas.microsoft.com/office/drawing/2014/main" id="{1DB8B1E1-FC7D-276D-A76B-0F4184487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C5B8CD-60D9-4E7E-9EB8-DACBFB7769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FA5800-DF4E-4312-A503-B9498CE03EA4}" type="slidenum">
              <a:rPr lang="en-US" smtClean="0"/>
              <a:t>‹#›</a:t>
            </a:fld>
            <a:endParaRPr lang="en-US"/>
          </a:p>
        </p:txBody>
      </p:sp>
    </p:spTree>
    <p:extLst>
      <p:ext uri="{BB962C8B-B14F-4D97-AF65-F5344CB8AC3E}">
        <p14:creationId xmlns:p14="http://schemas.microsoft.com/office/powerpoint/2010/main" val="2153889844"/>
      </p:ext>
    </p:extLst>
  </p:cSld>
  <p:clrMap bg1="lt1" tx1="dk1" bg2="lt2" tx2="dk2" accent1="accent1" accent2="accent2" accent3="accent3" accent4="accent4" accent5="accent5" accent6="accent6" hlink="hlink" folHlink="folHlink"/>
  <p:sldLayoutIdLst>
    <p:sldLayoutId id="2147483649" r:id="rId1"/>
    <p:sldLayoutId id="2147483775" r:id="rId2"/>
    <p:sldLayoutId id="2147483651" r:id="rId3"/>
    <p:sldLayoutId id="2147483652" r:id="rId4"/>
    <p:sldLayoutId id="2147483653" r:id="rId5"/>
    <p:sldLayoutId id="2147483776" r:id="rId6"/>
    <p:sldLayoutId id="214748377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20196-08B0-D367-5C13-2739D25A2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90978-66EA-6144-62FD-BF14E4AA0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F2D45-394F-AEDA-72B2-0B7965455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7F0E54-2D53-4BD3-B943-865FDF02F2A1}" type="datetimeFigureOut">
              <a:rPr lang="en-US" smtClean="0"/>
              <a:t>9/29/2025</a:t>
            </a:fld>
            <a:endParaRPr lang="en-US"/>
          </a:p>
        </p:txBody>
      </p:sp>
      <p:sp>
        <p:nvSpPr>
          <p:cNvPr id="5" name="Footer Placeholder 4">
            <a:extLst>
              <a:ext uri="{FF2B5EF4-FFF2-40B4-BE49-F238E27FC236}">
                <a16:creationId xmlns:a16="http://schemas.microsoft.com/office/drawing/2014/main" id="{B2066B31-31F4-0365-55F9-77AE17749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272355-C8B5-E796-B845-FB33D63B9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ECF12C-4ED3-4D47-86F0-933260B12154}" type="slidenum">
              <a:rPr lang="en-US" smtClean="0"/>
              <a:t>‹#›</a:t>
            </a:fld>
            <a:endParaRPr lang="en-US"/>
          </a:p>
        </p:txBody>
      </p:sp>
    </p:spTree>
    <p:extLst>
      <p:ext uri="{BB962C8B-B14F-4D97-AF65-F5344CB8AC3E}">
        <p14:creationId xmlns:p14="http://schemas.microsoft.com/office/powerpoint/2010/main" val="4280376185"/>
      </p:ext>
    </p:extLst>
  </p:cSld>
  <p:clrMap bg1="lt1" tx1="dk1" bg2="lt2" tx2="dk2" accent1="accent1" accent2="accent2" accent3="accent3" accent4="accent4" accent5="accent5" accent6="accent6" hlink="hlink" folHlink="folHlink"/>
  <p:sldLayoutIdLst>
    <p:sldLayoutId id="2147483654" r:id="rId1"/>
    <p:sldLayoutId id="2147483770" r:id="rId2"/>
    <p:sldLayoutId id="21474837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3CD50-09E2-4D56-AC79-66FB5D56D8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8E19C-5008-477D-B13F-927F08828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B0FB5-4E49-4EE6-95A5-E579E224B8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D0996-1699-4836-B971-15B565BAEB28}" type="datetimeFigureOut">
              <a:rPr lang="en-US" smtClean="0"/>
              <a:t>9/29/2025</a:t>
            </a:fld>
            <a:endParaRPr lang="en-US"/>
          </a:p>
        </p:txBody>
      </p:sp>
      <p:sp>
        <p:nvSpPr>
          <p:cNvPr id="5" name="Footer Placeholder 4">
            <a:extLst>
              <a:ext uri="{FF2B5EF4-FFF2-40B4-BE49-F238E27FC236}">
                <a16:creationId xmlns:a16="http://schemas.microsoft.com/office/drawing/2014/main" id="{D2F077F6-276B-4133-88E7-1BE55E2AE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1734A-6425-4D8C-BA1E-7B233758F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07031-4913-4DFF-A2AA-E5E7BA79091D}" type="slidenum">
              <a:rPr lang="en-US" smtClean="0"/>
              <a:t>‹#›</a:t>
            </a:fld>
            <a:endParaRPr lang="en-US"/>
          </a:p>
        </p:txBody>
      </p:sp>
    </p:spTree>
    <p:extLst>
      <p:ext uri="{BB962C8B-B14F-4D97-AF65-F5344CB8AC3E}">
        <p14:creationId xmlns:p14="http://schemas.microsoft.com/office/powerpoint/2010/main" val="1717491140"/>
      </p:ext>
    </p:extLst>
  </p:cSld>
  <p:clrMap bg1="lt1" tx1="dk1" bg2="lt2" tx2="dk2" accent1="accent1" accent2="accent2" accent3="accent3" accent4="accent4" accent5="accent5" accent6="accent6" hlink="hlink" folHlink="folHlink"/>
  <p:sldLayoutIdLst>
    <p:sldLayoutId id="2147483650"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2ED18-19F4-4131-9AA2-45F03765F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74AD18-ECBB-5C70-21B9-F169A4951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21A44-76F9-236C-B0F7-FB5A3E379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59F8AA-5AED-4991-8B04-2E386ECB8881}" type="datetimeFigureOut">
              <a:rPr lang="en-US" smtClean="0"/>
              <a:t>9/29/2025</a:t>
            </a:fld>
            <a:endParaRPr lang="en-US"/>
          </a:p>
        </p:txBody>
      </p:sp>
      <p:sp>
        <p:nvSpPr>
          <p:cNvPr id="5" name="Footer Placeholder 4">
            <a:extLst>
              <a:ext uri="{FF2B5EF4-FFF2-40B4-BE49-F238E27FC236}">
                <a16:creationId xmlns:a16="http://schemas.microsoft.com/office/drawing/2014/main" id="{84A53E8C-118D-2FAA-1F1D-8F79BD79C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2FB1C8-D557-1022-78BD-596FFAC85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3DEB7E-7962-4291-BFB8-6443A746B5E1}" type="slidenum">
              <a:rPr lang="en-US" smtClean="0"/>
              <a:t>‹#›</a:t>
            </a:fld>
            <a:endParaRPr lang="en-US"/>
          </a:p>
        </p:txBody>
      </p:sp>
    </p:spTree>
    <p:extLst>
      <p:ext uri="{BB962C8B-B14F-4D97-AF65-F5344CB8AC3E}">
        <p14:creationId xmlns:p14="http://schemas.microsoft.com/office/powerpoint/2010/main" val="76459052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A0E7C0-B679-3431-FFDD-67949D848259}"/>
              </a:ext>
            </a:extLst>
          </p:cNvPr>
          <p:cNvSpPr>
            <a:spLocks noGrp="1"/>
          </p:cNvSpPr>
          <p:nvPr>
            <p:ph type="title" idx="4294967295"/>
          </p:nvPr>
        </p:nvSpPr>
        <p:spPr>
          <a:xfrm>
            <a:off x="793662" y="386930"/>
            <a:ext cx="10066122" cy="1298448"/>
          </a:xfrm>
        </p:spPr>
        <p:txBody>
          <a:bodyPr vert="horz" lIns="91440" tIns="45720" rIns="91440" bIns="45720" rtlCol="0" anchor="b">
            <a:normAutofit/>
          </a:bodyPr>
          <a:lstStyle/>
          <a:p>
            <a:r>
              <a:rPr lang="en-US" sz="4100" b="1" kern="1200">
                <a:solidFill>
                  <a:schemeClr val="tx1"/>
                </a:solidFill>
                <a:latin typeface="+mj-lt"/>
                <a:ea typeface="+mj-ea"/>
                <a:cs typeface="+mj-cs"/>
              </a:rPr>
              <a:t>US Higher Education Under the Second Trump Administration</a:t>
            </a:r>
            <a:endParaRPr lang="en-US" sz="4100" kern="1200">
              <a:solidFill>
                <a:schemeClr val="tx1"/>
              </a:solidFill>
              <a:latin typeface="+mj-lt"/>
              <a:ea typeface="+mj-ea"/>
              <a:cs typeface="+mj-cs"/>
            </a:endParaRPr>
          </a:p>
        </p:txBody>
      </p:sp>
      <p:sp>
        <p:nvSpPr>
          <p:cNvPr id="4110" name="Rectangle 410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2B0A3BF-3A07-C5CF-FD67-60A6A1749C2D}"/>
              </a:ext>
            </a:extLst>
          </p:cNvPr>
          <p:cNvSpPr>
            <a:spLocks noGrp="1"/>
          </p:cNvSpPr>
          <p:nvPr>
            <p:ph idx="4294967295"/>
          </p:nvPr>
        </p:nvSpPr>
        <p:spPr>
          <a:xfrm>
            <a:off x="300942" y="2372810"/>
            <a:ext cx="5023617" cy="3866149"/>
          </a:xfrm>
        </p:spPr>
        <p:txBody>
          <a:bodyPr vert="horz" lIns="91440" tIns="45720" rIns="91440" bIns="45720" rtlCol="0" anchor="ctr">
            <a:normAutofit/>
          </a:bodyPr>
          <a:lstStyle/>
          <a:p>
            <a:pPr marL="0" indent="0">
              <a:buNone/>
            </a:pPr>
            <a:r>
              <a:rPr lang="en-US" b="1" dirty="0"/>
              <a:t>30 September 2025</a:t>
            </a:r>
          </a:p>
          <a:p>
            <a:pPr marL="0" indent="0">
              <a:buNone/>
            </a:pPr>
            <a:r>
              <a:rPr lang="en-US" b="1" dirty="0"/>
              <a:t>Centre for Global Higher Education</a:t>
            </a:r>
          </a:p>
          <a:p>
            <a:pPr marL="0" indent="0">
              <a:buNone/>
            </a:pPr>
            <a:r>
              <a:rPr lang="en-US" b="1" dirty="0"/>
              <a:t>Oxford University</a:t>
            </a:r>
          </a:p>
          <a:p>
            <a:pPr marL="0"/>
            <a:endParaRPr lang="en-US" sz="2000" b="1" dirty="0"/>
          </a:p>
          <a:p>
            <a:pPr marL="0" indent="0">
              <a:buNone/>
            </a:pPr>
            <a:r>
              <a:rPr lang="en-US" sz="2000" b="1" dirty="0"/>
              <a:t>Eve Darian-Smith</a:t>
            </a:r>
          </a:p>
          <a:p>
            <a:pPr marL="0" indent="0">
              <a:buNone/>
            </a:pPr>
            <a:r>
              <a:rPr lang="en-US" sz="2000" b="1" dirty="0"/>
              <a:t>University of California, Irvine USA</a:t>
            </a:r>
          </a:p>
        </p:txBody>
      </p:sp>
      <p:pic>
        <p:nvPicPr>
          <p:cNvPr id="4098" name="Picture 2" descr="Hope as US universities find 'backbone ...">
            <a:extLst>
              <a:ext uri="{FF2B5EF4-FFF2-40B4-BE49-F238E27FC236}">
                <a16:creationId xmlns:a16="http://schemas.microsoft.com/office/drawing/2014/main" id="{F4FD089B-5A6F-022D-CB38-51B2F64992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5921" y="2443804"/>
            <a:ext cx="7271759" cy="4363054"/>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769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094A68-4997-2908-2EA9-1BBF99514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588" y="0"/>
            <a:ext cx="710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A7711E-3E6F-09E7-0AD2-55B3D401AECF}"/>
              </a:ext>
            </a:extLst>
          </p:cNvPr>
          <p:cNvSpPr>
            <a:spLocks noGrp="1"/>
          </p:cNvSpPr>
          <p:nvPr>
            <p:ph type="title"/>
          </p:nvPr>
        </p:nvSpPr>
        <p:spPr/>
        <p:txBody>
          <a:bodyPr/>
          <a:lstStyle/>
          <a:p>
            <a:r>
              <a:rPr lang="en-US" dirty="0">
                <a:highlight>
                  <a:srgbClr val="FFFF00"/>
                </a:highlight>
              </a:rPr>
              <a:t>Authoritarian checklist</a:t>
            </a:r>
          </a:p>
        </p:txBody>
      </p:sp>
    </p:spTree>
    <p:extLst>
      <p:ext uri="{BB962C8B-B14F-4D97-AF65-F5344CB8AC3E}">
        <p14:creationId xmlns:p14="http://schemas.microsoft.com/office/powerpoint/2010/main" val="411773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Student protests University of Sydney: Uni says 'consider cancelling class'  if student protesters too disruptive | The Australian">
            <a:extLst>
              <a:ext uri="{FF2B5EF4-FFF2-40B4-BE49-F238E27FC236}">
                <a16:creationId xmlns:a16="http://schemas.microsoft.com/office/drawing/2014/main" id="{C476CF9F-051B-0472-52C1-694A038C6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99" r="2" b="2603"/>
          <a:stretch/>
        </p:blipFill>
        <p:spPr bwMode="auto">
          <a:xfrm>
            <a:off x="5450529" y="3263116"/>
            <a:ext cx="6741471" cy="35948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iversity protests about Gaza spread ...">
            <a:extLst>
              <a:ext uri="{FF2B5EF4-FFF2-40B4-BE49-F238E27FC236}">
                <a16:creationId xmlns:a16="http://schemas.microsoft.com/office/drawing/2014/main" id="{EA58027F-91BC-5CC1-E8AA-0DF6EF0A8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17" r="2" b="2"/>
          <a:stretch/>
        </p:blipFill>
        <p:spPr bwMode="auto">
          <a:xfrm>
            <a:off x="1754330" y="10"/>
            <a:ext cx="6760897"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806692FB-8FCB-4B46-A077-B6132E789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094" y="160868"/>
            <a:ext cx="3355039" cy="2941382"/>
          </a:xfrm>
          <a:prstGeom prst="rect">
            <a:avLst/>
          </a:prstGeom>
          <a:solidFill>
            <a:srgbClr val="4C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7">
            <a:extLst>
              <a:ext uri="{FF2B5EF4-FFF2-40B4-BE49-F238E27FC236}">
                <a16:creationId xmlns:a16="http://schemas.microsoft.com/office/drawing/2014/main" id="{00FC960A-022A-4742-832C-FCE8ABEAB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069977"/>
            <a:ext cx="1432595" cy="2019928"/>
          </a:xfrm>
          <a:prstGeom prst="rect">
            <a:avLst/>
          </a:prstGeom>
          <a:solidFill>
            <a:srgbClr val="4C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Picture 6" descr="Pro-Israel rally held near protest encampment in support of Palestinians at the University of Washington">
            <a:extLst>
              <a:ext uri="{FF2B5EF4-FFF2-40B4-BE49-F238E27FC236}">
                <a16:creationId xmlns:a16="http://schemas.microsoft.com/office/drawing/2014/main" id="{373D23CD-DEA4-C4C2-031C-B15AFC2BA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 b="14401"/>
          <a:stretch/>
        </p:blipFill>
        <p:spPr bwMode="auto">
          <a:xfrm>
            <a:off x="1754330" y="4069977"/>
            <a:ext cx="3535331" cy="201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0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veral protesters arrested at UC Irvine campus as authorities move in to  clear pro-Palestinian encampment - ABC7 Los Angeles">
            <a:extLst>
              <a:ext uri="{FF2B5EF4-FFF2-40B4-BE49-F238E27FC236}">
                <a16:creationId xmlns:a16="http://schemas.microsoft.com/office/drawing/2014/main" id="{8EA2F25B-33E5-732C-CA5F-A34EFEBB3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83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uthorities move to clear pro-Palestinian protesters from UC Irvine - Los  Angeles Times">
            <a:extLst>
              <a:ext uri="{FF2B5EF4-FFF2-40B4-BE49-F238E27FC236}">
                <a16:creationId xmlns:a16="http://schemas.microsoft.com/office/drawing/2014/main" id="{3B92254B-225A-4709-DF81-73174E63F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97" b="34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Americans Disapprove of Withholding Funds from Universities">
            <a:extLst>
              <a:ext uri="{FF2B5EF4-FFF2-40B4-BE49-F238E27FC236}">
                <a16:creationId xmlns:a16="http://schemas.microsoft.com/office/drawing/2014/main" id="{77E862A1-0B0E-7C66-BF70-27498D511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60" b="1087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57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50DA42AE-BCEC-2CC1-049E-7457F3D9E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115" r="-1" b="2772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24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How the battle over DEI shook out in 2024 and what's to come">
            <a:extLst>
              <a:ext uri="{FF2B5EF4-FFF2-40B4-BE49-F238E27FC236}">
                <a16:creationId xmlns:a16="http://schemas.microsoft.com/office/drawing/2014/main" id="{7A8257C8-9A0D-7D5C-E8D6-497AA2EB5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35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Over a hundred people gathered in front of the Historic Capitol Building for the ‘Stand Up For Science’ national rally to advocate for science Friday, March 7, 2025.">
            <a:extLst>
              <a:ext uri="{FF2B5EF4-FFF2-40B4-BE49-F238E27FC236}">
                <a16:creationId xmlns:a16="http://schemas.microsoft.com/office/drawing/2014/main" id="{03A27CF5-9D4A-1CDB-E4F0-2DF4F337D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10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7ED795F7-C073-66F2-5B22-2717B1412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95"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1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useBgFill="1">
        <p:nvSpPr>
          <p:cNvPr id="11276" name="Rectangle 1127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ICE resistance: Mass. residents decry immigrant detainments">
            <a:extLst>
              <a:ext uri="{FF2B5EF4-FFF2-40B4-BE49-F238E27FC236}">
                <a16:creationId xmlns:a16="http://schemas.microsoft.com/office/drawing/2014/main" id="{53AC44FD-353E-84A9-9EF5-BC52500B6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05" r="29678" b="-1"/>
          <a:stretch>
            <a:fillRect/>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 group of police officers walking in front of a university&#10;&#10;AI-generated content may be incorrect.">
            <a:extLst>
              <a:ext uri="{FF2B5EF4-FFF2-40B4-BE49-F238E27FC236}">
                <a16:creationId xmlns:a16="http://schemas.microsoft.com/office/drawing/2014/main" id="{3437B30F-A5C2-2760-19CA-E8D5BC7DF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12" r="22211" b="-1"/>
          <a:stretch>
            <a:fillRect/>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4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over image of Policing Higher Education">
            <a:extLst>
              <a:ext uri="{FF2B5EF4-FFF2-40B4-BE49-F238E27FC236}">
                <a16:creationId xmlns:a16="http://schemas.microsoft.com/office/drawing/2014/main" id="{58FE3F04-EDC1-21CD-FBB7-0AC829B49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 r="439"/>
          <a:stretch/>
        </p:blipFill>
        <p:spPr bwMode="auto">
          <a:xfrm>
            <a:off x="177739" y="195192"/>
            <a:ext cx="3955049" cy="646761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C82EE80B-A5DA-95A4-575D-C8E2E18A3364}"/>
              </a:ext>
            </a:extLst>
          </p:cNvPr>
          <p:cNvSpPr>
            <a:spLocks noGrp="1"/>
          </p:cNvSpPr>
          <p:nvPr>
            <p:ph idx="4294967295"/>
          </p:nvPr>
        </p:nvSpPr>
        <p:spPr>
          <a:xfrm>
            <a:off x="4267199" y="195192"/>
            <a:ext cx="7747061" cy="5981771"/>
          </a:xfrm>
        </p:spPr>
        <p:txBody>
          <a:bodyPr>
            <a:noAutofit/>
          </a:bodyPr>
          <a:lstStyle/>
          <a:p>
            <a:pPr>
              <a:buNone/>
            </a:pPr>
            <a:endParaRPr lang="en-US" sz="2400" dirty="0">
              <a:solidFill>
                <a:schemeClr val="bg1"/>
              </a:solidFill>
              <a:latin typeface="Gentona"/>
            </a:endParaRPr>
          </a:p>
          <a:p>
            <a:pPr>
              <a:buNone/>
            </a:pPr>
            <a:endParaRPr lang="en-US" sz="2400" dirty="0">
              <a:solidFill>
                <a:schemeClr val="bg1"/>
              </a:solidFill>
              <a:latin typeface="Gentona"/>
            </a:endParaRPr>
          </a:p>
          <a:p>
            <a:pPr>
              <a:buNone/>
            </a:pPr>
            <a:r>
              <a:rPr lang="en-US" sz="2400" dirty="0">
                <a:solidFill>
                  <a:schemeClr val="bg1"/>
                </a:solidFill>
                <a:latin typeface="Gentona"/>
              </a:rPr>
              <a:t>   Eve Darian-Smith has produced a book of seminal importance. She offers a brilliant defense of the humanities, academic freedom, and scholars as critically engaged intellectuals. In addition, she integrates history, criticism, and a discourse of resistance and hope into essential reading for anyone concerned about the relationship between education and democracy. This book could not have appeared at a more crucial time.</a:t>
            </a:r>
          </a:p>
          <a:p>
            <a:pPr>
              <a:buNone/>
            </a:pPr>
            <a:r>
              <a:rPr lang="en-US" sz="2400" i="1" dirty="0">
                <a:solidFill>
                  <a:schemeClr val="bg1"/>
                </a:solidFill>
                <a:latin typeface="Gentona"/>
              </a:rPr>
              <a:t>    — Henry Giroux</a:t>
            </a:r>
          </a:p>
          <a:p>
            <a:pPr>
              <a:buNone/>
            </a:pPr>
            <a:endParaRPr lang="en-US" sz="2400" dirty="0">
              <a:solidFill>
                <a:schemeClr val="bg1"/>
              </a:solidFill>
            </a:endParaRPr>
          </a:p>
          <a:p>
            <a:pPr algn="l">
              <a:buNone/>
            </a:pPr>
            <a:r>
              <a:rPr lang="en-US" sz="2400" b="0" i="0" dirty="0">
                <a:solidFill>
                  <a:schemeClr val="bg1"/>
                </a:solidFill>
                <a:effectLst/>
                <a:latin typeface="Gentona"/>
              </a:rPr>
              <a:t>	</a:t>
            </a:r>
            <a:r>
              <a:rPr lang="en-US" sz="2400" b="0" i="0" dirty="0">
                <a:solidFill>
                  <a:srgbClr val="FFFF00"/>
                </a:solidFill>
                <a:effectLst/>
                <a:latin typeface="Gentona"/>
              </a:rPr>
              <a:t>available open access</a:t>
            </a:r>
            <a:r>
              <a:rPr lang="en-US" sz="2400" b="0" i="0" dirty="0">
                <a:solidFill>
                  <a:schemeClr val="bg1"/>
                </a:solidFill>
                <a:effectLst/>
                <a:latin typeface="Gentona"/>
              </a:rPr>
              <a:t> – Johns Hopkins UP / Project Muse</a:t>
            </a:r>
          </a:p>
        </p:txBody>
      </p:sp>
    </p:spTree>
    <p:extLst>
      <p:ext uri="{BB962C8B-B14F-4D97-AF65-F5344CB8AC3E}">
        <p14:creationId xmlns:p14="http://schemas.microsoft.com/office/powerpoint/2010/main" val="271656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y Don't Understand the Fear We Have”: How China's Long Reach of  Repression Undermines Academic Freedom at Australia's Universities | HRW">
            <a:extLst>
              <a:ext uri="{FF2B5EF4-FFF2-40B4-BE49-F238E27FC236}">
                <a16:creationId xmlns:a16="http://schemas.microsoft.com/office/drawing/2014/main" id="{4F18D801-95C6-39B1-534C-E8F56E2D2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87" r="13990" b="-1"/>
          <a:stretch>
            <a:fillRect/>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person with her hand on her chin&#10;&#10;AI-generated content may be incorrect.">
            <a:extLst>
              <a:ext uri="{FF2B5EF4-FFF2-40B4-BE49-F238E27FC236}">
                <a16:creationId xmlns:a16="http://schemas.microsoft.com/office/drawing/2014/main" id="{B0921925-C885-085D-029A-B6D8EEE02B21}"/>
              </a:ext>
            </a:extLst>
          </p:cNvPr>
          <p:cNvPicPr>
            <a:picLocks noChangeAspect="1"/>
          </p:cNvPicPr>
          <p:nvPr/>
        </p:nvPicPr>
        <p:blipFill>
          <a:blip r:embed="rId3"/>
          <a:srcRect l="18899" r="11040" b="-1"/>
          <a:stretch>
            <a:fill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55047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614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What are book bans really about? Fear">
            <a:extLst>
              <a:ext uri="{FF2B5EF4-FFF2-40B4-BE49-F238E27FC236}">
                <a16:creationId xmlns:a16="http://schemas.microsoft.com/office/drawing/2014/main" id="{B3818A89-4929-6CDC-C86B-4079B53BE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23" b="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753D5-CE0D-9B2F-C574-45D6BB530DC1}"/>
              </a:ext>
            </a:extLst>
          </p:cNvPr>
          <p:cNvSpPr>
            <a:spLocks noGrp="1"/>
          </p:cNvSpPr>
          <p:nvPr>
            <p:ph type="title"/>
          </p:nvPr>
        </p:nvSpPr>
        <p:spPr>
          <a:xfrm>
            <a:off x="5231876" y="325549"/>
            <a:ext cx="5923804" cy="4216954"/>
          </a:xfrm>
          <a:effectLst>
            <a:outerShdw blurRad="50800" dist="38100" dir="2700000" algn="tl" rotWithShape="0">
              <a:prstClr val="black">
                <a:alpha val="40000"/>
              </a:prstClr>
            </a:outerShdw>
          </a:effectLst>
        </p:spPr>
        <p:txBody>
          <a:bodyPr vert="horz" lIns="91440" tIns="45720" rIns="91440" bIns="45720" rtlCol="0" anchor="b">
            <a:noAutofit/>
          </a:bodyPr>
          <a:lstStyle/>
          <a:p>
            <a:r>
              <a:rPr lang="en-US" dirty="0">
                <a:solidFill>
                  <a:srgbClr val="FFFFFF"/>
                </a:solidFill>
                <a:latin typeface="+mn-lt"/>
              </a:rPr>
              <a:t>today’s educational crisis threatens a person’s right to pursue knowledge, think critically, and challenge the status quo </a:t>
            </a:r>
            <a:br>
              <a:rPr lang="en-US" b="1" dirty="0">
                <a:solidFill>
                  <a:srgbClr val="FFFFFF"/>
                </a:solidFill>
                <a:latin typeface="+mn-lt"/>
              </a:rPr>
            </a:br>
            <a:endParaRPr lang="en-US" b="1" dirty="0">
              <a:solidFill>
                <a:srgbClr val="FFFFFF"/>
              </a:solidFill>
              <a:latin typeface="+mn-lt"/>
            </a:endParaRPr>
          </a:p>
        </p:txBody>
      </p:sp>
      <p:sp>
        <p:nvSpPr>
          <p:cNvPr id="3" name="Content Placeholder 2">
            <a:extLst>
              <a:ext uri="{FF2B5EF4-FFF2-40B4-BE49-F238E27FC236}">
                <a16:creationId xmlns:a16="http://schemas.microsoft.com/office/drawing/2014/main" id="{6BF00951-A47C-3553-3529-07F27A6033FC}"/>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dirty="0">
                <a:solidFill>
                  <a:srgbClr val="FFFFFF"/>
                </a:solidFill>
                <a:highlight>
                  <a:srgbClr val="000000"/>
                </a:highlight>
              </a:rPr>
              <a:t>defunding research, issuing book bans, policing curriculum, censoring speech, attacking diversity initiatives, restricting campus protests, arresting students and faculty without due process</a:t>
            </a:r>
          </a:p>
        </p:txBody>
      </p:sp>
    </p:spTree>
    <p:extLst>
      <p:ext uri="{BB962C8B-B14F-4D97-AF65-F5344CB8AC3E}">
        <p14:creationId xmlns:p14="http://schemas.microsoft.com/office/powerpoint/2010/main" val="5522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Chris Hayes Finds the Silver Lining in Trump Attacks on American  Institutions">
            <a:extLst>
              <a:ext uri="{FF2B5EF4-FFF2-40B4-BE49-F238E27FC236}">
                <a16:creationId xmlns:a16="http://schemas.microsoft.com/office/drawing/2014/main" id="{34B98F17-7167-FFFA-6A4B-D860A39CF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045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4" name="Rectangle 308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Gavin Newsom blasts 'overreach' of Donald Trump's order to dismantle  Education Department - ABC7 Los Angeles">
            <a:extLst>
              <a:ext uri="{FF2B5EF4-FFF2-40B4-BE49-F238E27FC236}">
                <a16:creationId xmlns:a16="http://schemas.microsoft.com/office/drawing/2014/main" id="{4C403698-19D4-7DF1-D8B9-7D907E5BC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9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6" name="Picture 2" descr="Trump seeks $1-billion fine against UCLA. Newsom says 'we'll sue,' calling  it extortion - Los Angeles Times">
            <a:extLst>
              <a:ext uri="{FF2B5EF4-FFF2-40B4-BE49-F238E27FC236}">
                <a16:creationId xmlns:a16="http://schemas.microsoft.com/office/drawing/2014/main" id="{C2A53E0C-B62B-276C-ECBE-D200A12C05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7212" y="53438"/>
            <a:ext cx="4461290" cy="6751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mp demands $1B fine from University of California over UCLA antisemitism  claims Governor Newsom vows to sue calling move an attack on academic  freedom White House also seeks $172M compensation fund for">
            <a:extLst>
              <a:ext uri="{FF2B5EF4-FFF2-40B4-BE49-F238E27FC236}">
                <a16:creationId xmlns:a16="http://schemas.microsoft.com/office/drawing/2014/main" id="{4760FECA-609B-59B9-B118-506835DC43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75883"/>
            <a:ext cx="5552630" cy="693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25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46" name="Picture 2" descr="Meet the first 'scientific refugees' fleeing the US for France – POLITICO">
            <a:extLst>
              <a:ext uri="{FF2B5EF4-FFF2-40B4-BE49-F238E27FC236}">
                <a16:creationId xmlns:a16="http://schemas.microsoft.com/office/drawing/2014/main" id="{2799AE55-7986-BA7C-9345-03D083543F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55639"/>
            <a:ext cx="7699197" cy="62379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ftali Kaminski on X: &quot;Do not underestimate the size of the brain drain -  75% of Scientists polled consider leaving - huge opportunity for other  countries to take the lead - a">
            <a:extLst>
              <a:ext uri="{FF2B5EF4-FFF2-40B4-BE49-F238E27FC236}">
                <a16:creationId xmlns:a16="http://schemas.microsoft.com/office/drawing/2014/main" id="{06393AA4-C63F-71DD-DED5-64802AF1B7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49287" y="255639"/>
            <a:ext cx="4172712" cy="623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46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Education Around The World: USA - The Global Scholars">
            <a:extLst>
              <a:ext uri="{FF2B5EF4-FFF2-40B4-BE49-F238E27FC236}">
                <a16:creationId xmlns:a16="http://schemas.microsoft.com/office/drawing/2014/main" id="{6064FF31-A5A2-11BD-78E0-681EA2882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6937" y="1821003"/>
            <a:ext cx="7103543" cy="36050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nfographic: The U.S. Dominates the World University Ranking | Statista">
            <a:extLst>
              <a:ext uri="{FF2B5EF4-FFF2-40B4-BE49-F238E27FC236}">
                <a16:creationId xmlns:a16="http://schemas.microsoft.com/office/drawing/2014/main" id="{BEC76D97-74B4-0AA9-7F6E-F4CB02AF56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2035" y="1325183"/>
            <a:ext cx="5404997" cy="5404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7353BE-4DD1-9458-2CF8-D404AFF021DE}"/>
              </a:ext>
            </a:extLst>
          </p:cNvPr>
          <p:cNvSpPr>
            <a:spLocks noGrp="1"/>
          </p:cNvSpPr>
          <p:nvPr>
            <p:ph type="title"/>
          </p:nvPr>
        </p:nvSpPr>
        <p:spPr/>
        <p:txBody>
          <a:bodyPr/>
          <a:lstStyle/>
          <a:p>
            <a:r>
              <a:rPr lang="en-US" dirty="0">
                <a:solidFill>
                  <a:schemeClr val="bg1"/>
                </a:solidFill>
              </a:rPr>
              <a:t>US higher education sector seriously destabilized </a:t>
            </a:r>
          </a:p>
        </p:txBody>
      </p:sp>
    </p:spTree>
    <p:extLst>
      <p:ext uri="{BB962C8B-B14F-4D97-AF65-F5344CB8AC3E}">
        <p14:creationId xmlns:p14="http://schemas.microsoft.com/office/powerpoint/2010/main" val="1092066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Shifting Geopolitical Tectonic Plates">
            <a:extLst>
              <a:ext uri="{FF2B5EF4-FFF2-40B4-BE49-F238E27FC236}">
                <a16:creationId xmlns:a16="http://schemas.microsoft.com/office/drawing/2014/main" id="{F09ED286-8480-8B28-B3C3-6626958C8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856" r="15687"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41902B-CEAA-E9CD-AFE2-43D5F776DC0E}"/>
              </a:ext>
            </a:extLst>
          </p:cNvPr>
          <p:cNvSpPr>
            <a:spLocks noGrp="1"/>
          </p:cNvSpPr>
          <p:nvPr>
            <p:ph type="title"/>
          </p:nvPr>
        </p:nvSpPr>
        <p:spPr>
          <a:xfrm>
            <a:off x="1120877" y="365125"/>
            <a:ext cx="10726994" cy="1325563"/>
          </a:xfrm>
        </p:spPr>
        <p:txBody>
          <a:bodyPr>
            <a:normAutofit/>
          </a:bodyPr>
          <a:lstStyle/>
          <a:p>
            <a:r>
              <a:rPr lang="en-US" sz="4000" dirty="0">
                <a:highlight>
                  <a:srgbClr val="FFFF00"/>
                </a:highlight>
              </a:rPr>
              <a:t>potentially massive shifts in global higher education</a:t>
            </a:r>
          </a:p>
        </p:txBody>
      </p:sp>
    </p:spTree>
    <p:extLst>
      <p:ext uri="{BB962C8B-B14F-4D97-AF65-F5344CB8AC3E}">
        <p14:creationId xmlns:p14="http://schemas.microsoft.com/office/powerpoint/2010/main" val="390640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suit and tie sitting in a room with a plane&#10;&#10;AI-generated content may be incorrect.">
            <a:extLst>
              <a:ext uri="{FF2B5EF4-FFF2-40B4-BE49-F238E27FC236}">
                <a16:creationId xmlns:a16="http://schemas.microsoft.com/office/drawing/2014/main" id="{22E986A9-8623-466C-DFCE-EF66890ABFB5}"/>
              </a:ext>
            </a:extLst>
          </p:cNvPr>
          <p:cNvPicPr>
            <a:picLocks noChangeAspect="1"/>
          </p:cNvPicPr>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7410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person pointing at a screen&#10;&#10;AI-generated content may be incorrect.">
            <a:extLst>
              <a:ext uri="{FF2B5EF4-FFF2-40B4-BE49-F238E27FC236}">
                <a16:creationId xmlns:a16="http://schemas.microsoft.com/office/drawing/2014/main" id="{8C32CB27-08A0-158E-22A3-B7C26E479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68975DF-BED0-8FB4-A413-9AF2F94346E3}"/>
              </a:ext>
            </a:extLst>
          </p:cNvPr>
          <p:cNvSpPr>
            <a:spLocks noGrp="1"/>
          </p:cNvSpPr>
          <p:nvPr>
            <p:ph type="title"/>
          </p:nvPr>
        </p:nvSpPr>
        <p:spPr/>
        <p:txBody>
          <a:bodyPr>
            <a:normAutofit fontScale="90000"/>
          </a:bodyPr>
          <a:lstStyle/>
          <a:p>
            <a:r>
              <a:rPr lang="en-US" dirty="0">
                <a:highlight>
                  <a:srgbClr val="FFFF00"/>
                </a:highlight>
              </a:rPr>
              <a:t>Attacking climate science expertise</a:t>
            </a:r>
            <a:br>
              <a:rPr lang="en-US" dirty="0">
                <a:highlight>
                  <a:srgbClr val="FFFF00"/>
                </a:highlight>
              </a:rPr>
            </a:br>
            <a:r>
              <a:rPr lang="en-US" dirty="0">
                <a:highlight>
                  <a:srgbClr val="FFFF00"/>
                </a:highlight>
              </a:rPr>
              <a:t>National Oceanic and Atmospheric Administration</a:t>
            </a:r>
          </a:p>
        </p:txBody>
      </p:sp>
    </p:spTree>
    <p:extLst>
      <p:ext uri="{BB962C8B-B14F-4D97-AF65-F5344CB8AC3E}">
        <p14:creationId xmlns:p14="http://schemas.microsoft.com/office/powerpoint/2010/main" val="3635384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Florida's Attacks on Education Threaten Science | Scientific American">
            <a:extLst>
              <a:ext uri="{FF2B5EF4-FFF2-40B4-BE49-F238E27FC236}">
                <a16:creationId xmlns:a16="http://schemas.microsoft.com/office/drawing/2014/main" id="{5B07CE84-E036-A2A4-B937-CF034D960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14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Fmr. Acting Labor Secretary: Firing of BLS head puts the integrity of our  statistical system at">
            <a:extLst>
              <a:ext uri="{FF2B5EF4-FFF2-40B4-BE49-F238E27FC236}">
                <a16:creationId xmlns:a16="http://schemas.microsoft.com/office/drawing/2014/main" id="{7D5319CD-E123-A9F6-D127-A7C562C6D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6294FC-176C-3E5A-C587-35496001CEEA}"/>
              </a:ext>
            </a:extLst>
          </p:cNvPr>
          <p:cNvSpPr>
            <a:spLocks noGrp="1"/>
          </p:cNvSpPr>
          <p:nvPr>
            <p:ph type="title"/>
          </p:nvPr>
        </p:nvSpPr>
        <p:spPr/>
        <p:txBody>
          <a:bodyPr/>
          <a:lstStyle/>
          <a:p>
            <a:r>
              <a:rPr lang="en-US" dirty="0">
                <a:highlight>
                  <a:srgbClr val="FFFF00"/>
                </a:highlight>
              </a:rPr>
              <a:t>Attacking labor and employment expertise </a:t>
            </a:r>
          </a:p>
        </p:txBody>
      </p:sp>
    </p:spTree>
    <p:extLst>
      <p:ext uri="{BB962C8B-B14F-4D97-AF65-F5344CB8AC3E}">
        <p14:creationId xmlns:p14="http://schemas.microsoft.com/office/powerpoint/2010/main" val="131051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White House fires CDC head after vaccine policy dispute with RFK Jr">
            <a:extLst>
              <a:ext uri="{FF2B5EF4-FFF2-40B4-BE49-F238E27FC236}">
                <a16:creationId xmlns:a16="http://schemas.microsoft.com/office/drawing/2014/main" id="{9506FDFD-0EAE-3764-65BC-8D7E1F6CC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4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5E62BE-93D4-979A-E886-791ED1F25701}"/>
              </a:ext>
            </a:extLst>
          </p:cNvPr>
          <p:cNvSpPr>
            <a:spLocks noGrp="1"/>
          </p:cNvSpPr>
          <p:nvPr>
            <p:ph type="title"/>
          </p:nvPr>
        </p:nvSpPr>
        <p:spPr/>
        <p:txBody>
          <a:bodyPr/>
          <a:lstStyle/>
          <a:p>
            <a:r>
              <a:rPr lang="en-US" dirty="0">
                <a:highlight>
                  <a:srgbClr val="FFFF00"/>
                </a:highlight>
              </a:rPr>
              <a:t>Attacking medical expertise</a:t>
            </a:r>
          </a:p>
        </p:txBody>
      </p:sp>
    </p:spTree>
    <p:extLst>
      <p:ext uri="{BB962C8B-B14F-4D97-AF65-F5344CB8AC3E}">
        <p14:creationId xmlns:p14="http://schemas.microsoft.com/office/powerpoint/2010/main" val="188843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May be an image of 2 people, the Oval Office and text that says 'NEWSNATION] 'I WILL NOT RESIGN' Cook said she will &quot;continue to carry out my duties to help the American economy,&quot; in a statement obtained by NewsNation. SOURCE Drew Angerer/Getty SOURCE:DrewAngere/set Images'">
            <a:extLst>
              <a:ext uri="{FF2B5EF4-FFF2-40B4-BE49-F238E27FC236}">
                <a16:creationId xmlns:a16="http://schemas.microsoft.com/office/drawing/2014/main" id="{C0AD53C0-FBB1-337C-EF62-C4ACA24F9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84F6EF-65EE-8610-7B8E-45FC765B69B8}"/>
              </a:ext>
            </a:extLst>
          </p:cNvPr>
          <p:cNvSpPr>
            <a:spLocks noGrp="1"/>
          </p:cNvSpPr>
          <p:nvPr>
            <p:ph type="title"/>
          </p:nvPr>
        </p:nvSpPr>
        <p:spPr/>
        <p:txBody>
          <a:bodyPr/>
          <a:lstStyle/>
          <a:p>
            <a:r>
              <a:rPr lang="en-US" dirty="0">
                <a:highlight>
                  <a:srgbClr val="FFFF00"/>
                </a:highlight>
              </a:rPr>
              <a:t>Attacking economic expertise</a:t>
            </a:r>
          </a:p>
        </p:txBody>
      </p:sp>
      <p:pic>
        <p:nvPicPr>
          <p:cNvPr id="8196" name="Picture 4" descr="President Donald Trump on Monday ratcheted up his pressure campaign on  Federal Reserve Chairman Jerome Powell, calling him a “major loser” and  warning that the U.S. economy could slow down unless interest">
            <a:extLst>
              <a:ext uri="{FF2B5EF4-FFF2-40B4-BE49-F238E27FC236}">
                <a16:creationId xmlns:a16="http://schemas.microsoft.com/office/drawing/2014/main" id="{9786D20D-800A-2652-00BF-8C420CCB6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61" y="1496276"/>
            <a:ext cx="4449336" cy="555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11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Trump Plots Revenge on the Biggest “No Kings” Cities | The New Republic">
            <a:extLst>
              <a:ext uri="{FF2B5EF4-FFF2-40B4-BE49-F238E27FC236}">
                <a16:creationId xmlns:a16="http://schemas.microsoft.com/office/drawing/2014/main" id="{AD16A08D-6A11-D3C8-2497-9D3A0E5B2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a:fillRect/>
          </a:stretch>
        </p:blipFill>
        <p:spPr bwMode="auto">
          <a:xfrm>
            <a:off x="275303" y="216309"/>
            <a:ext cx="10033000" cy="564251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itehouse Social media posts Picture of Trump as King 👑 : r/centrist">
            <a:extLst>
              <a:ext uri="{FF2B5EF4-FFF2-40B4-BE49-F238E27FC236}">
                <a16:creationId xmlns:a16="http://schemas.microsoft.com/office/drawing/2014/main" id="{C84720DC-03D5-8C86-65A6-359119EAE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5470" y="2821258"/>
            <a:ext cx="2945006" cy="491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36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President Trump to send National Guard to LA amid anti-ICE protests |  LiveNOW from FOX">
            <a:extLst>
              <a:ext uri="{FF2B5EF4-FFF2-40B4-BE49-F238E27FC236}">
                <a16:creationId xmlns:a16="http://schemas.microsoft.com/office/drawing/2014/main" id="{0EF6F9D6-3893-53FB-1E13-5ADC6C708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awmakers in 34 states have introduced more than 80 anti-protest bills">
            <a:extLst>
              <a:ext uri="{FF2B5EF4-FFF2-40B4-BE49-F238E27FC236}">
                <a16:creationId xmlns:a16="http://schemas.microsoft.com/office/drawing/2014/main" id="{37F1EEE4-9F72-0E12-D515-E223112E9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16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Construction of Florida's 'Alligator Alcatraz' halted by judge">
            <a:extLst>
              <a:ext uri="{FF2B5EF4-FFF2-40B4-BE49-F238E27FC236}">
                <a16:creationId xmlns:a16="http://schemas.microsoft.com/office/drawing/2014/main" id="{8C65466B-04CF-7096-F7A1-AD8431D9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16" r="12992"/>
          <a:stretch>
            <a:fillRect/>
          </a:stretch>
        </p:blipFill>
        <p:spPr bwMode="auto">
          <a:xfrm>
            <a:off x="20" y="-1"/>
            <a:ext cx="79982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CE provides 'deplorable' healthcare to detained immigrants, advocates  allege in massive lawsuit - Los Angeles Times">
            <a:extLst>
              <a:ext uri="{FF2B5EF4-FFF2-40B4-BE49-F238E27FC236}">
                <a16:creationId xmlns:a16="http://schemas.microsoft.com/office/drawing/2014/main" id="{C31293AC-2857-1F36-AEB3-BF425E458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26" r="24055" b="-2"/>
          <a:stretch>
            <a:fillRect/>
          </a:stretch>
        </p:blipFill>
        <p:spPr bwMode="auto">
          <a:xfrm>
            <a:off x="7998225" y="-1"/>
            <a:ext cx="41937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321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National Guard troops walk under the roof of a white stone building.">
            <a:extLst>
              <a:ext uri="{FF2B5EF4-FFF2-40B4-BE49-F238E27FC236}">
                <a16:creationId xmlns:a16="http://schemas.microsoft.com/office/drawing/2014/main" id="{1683776B-45D9-6881-DA60-07DDC547C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225" b="4459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871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320C4-76EF-2F9E-4702-7F6FD0413D0D}"/>
            </a:ext>
          </a:extLst>
        </p:cNvPr>
        <p:cNvGrpSpPr/>
        <p:nvPr/>
      </p:nvGrpSpPr>
      <p:grpSpPr>
        <a:xfrm>
          <a:off x="0" y="0"/>
          <a:ext cx="0" cy="0"/>
          <a:chOff x="0" y="0"/>
          <a:chExt cx="0" cy="0"/>
        </a:xfrm>
      </p:grpSpPr>
      <p:pic>
        <p:nvPicPr>
          <p:cNvPr id="1032" name="Picture 8" descr="Why are they burning books in south Wales? | Energy bills | The Guardian">
            <a:extLst>
              <a:ext uri="{FF2B5EF4-FFF2-40B4-BE49-F238E27FC236}">
                <a16:creationId xmlns:a16="http://schemas.microsoft.com/office/drawing/2014/main" id="{763610CC-8A0D-2978-2151-F8AB3ABB0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67"/>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7A8FBB98-F57E-9809-1468-BB723249B034}"/>
              </a:ext>
            </a:extLst>
          </p:cNvPr>
          <p:cNvSpPr>
            <a:spLocks noGrp="1"/>
          </p:cNvSpPr>
          <p:nvPr>
            <p:ph idx="4294967295"/>
          </p:nvPr>
        </p:nvSpPr>
        <p:spPr>
          <a:xfrm>
            <a:off x="4348976" y="2308301"/>
            <a:ext cx="6166624" cy="3868661"/>
          </a:xfrm>
        </p:spPr>
        <p:txBody>
          <a:bodyPr>
            <a:normAutofit/>
          </a:bodyPr>
          <a:lstStyle/>
          <a:p>
            <a:pPr marL="0" indent="0">
              <a:buNone/>
            </a:pPr>
            <a:r>
              <a:rPr lang="en-US" sz="3200" dirty="0">
                <a:solidFill>
                  <a:schemeClr val="bg1"/>
                </a:solidFill>
              </a:rPr>
              <a:t>thank you</a:t>
            </a:r>
            <a:endParaRPr lang="en-US" sz="3200" dirty="0"/>
          </a:p>
        </p:txBody>
      </p:sp>
    </p:spTree>
    <p:extLst>
      <p:ext uri="{BB962C8B-B14F-4D97-AF65-F5344CB8AC3E}">
        <p14:creationId xmlns:p14="http://schemas.microsoft.com/office/powerpoint/2010/main" val="420171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port: 1.3M Teachers, 100,000 Professors Now Under 'Educational Gag Orders'  – The 74">
            <a:extLst>
              <a:ext uri="{FF2B5EF4-FFF2-40B4-BE49-F238E27FC236}">
                <a16:creationId xmlns:a16="http://schemas.microsoft.com/office/drawing/2014/main" id="{4A4FD4BC-CDD7-AACF-4EEB-F4B7EE6FB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6" y="-45532"/>
            <a:ext cx="11742173" cy="6903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27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What's going on with book banning? | Books &amp; Books">
            <a:extLst>
              <a:ext uri="{FF2B5EF4-FFF2-40B4-BE49-F238E27FC236}">
                <a16:creationId xmlns:a16="http://schemas.microsoft.com/office/drawing/2014/main" id="{8BB4A12E-202C-A1F7-7F74-525C8422C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783" b="37038"/>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39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A bar chart shows the number of unique book titles that have been challenged annually from 2000 to 2023. From 2000 to 2020, there were fewer than 400 efforts to ban books each year. In 2021, there were challenges to 1,858 titles. In 2022, 2,563 titles were challenged, and in 2023, there were 4,240.">
            <a:extLst>
              <a:ext uri="{FF2B5EF4-FFF2-40B4-BE49-F238E27FC236}">
                <a16:creationId xmlns:a16="http://schemas.microsoft.com/office/drawing/2014/main" id="{BE1AB1B5-8735-91BF-E36E-BFDB33A1D8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0"/>
            <a:ext cx="6781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33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A graph of different colored lines&#10;&#10;Description automatically generated">
            <a:extLst>
              <a:ext uri="{FF2B5EF4-FFF2-40B4-BE49-F238E27FC236}">
                <a16:creationId xmlns:a16="http://schemas.microsoft.com/office/drawing/2014/main" id="{8493B226-166D-A375-8052-1BC0390270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497" y="474483"/>
            <a:ext cx="6781503" cy="5526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alking in a destroyed city&#10;&#10;Description automatically generated">
            <a:extLst>
              <a:ext uri="{FF2B5EF4-FFF2-40B4-BE49-F238E27FC236}">
                <a16:creationId xmlns:a16="http://schemas.microsoft.com/office/drawing/2014/main" id="{2A7A58F1-4E3C-B51F-F1BA-CA0ED6A60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25" y="59754"/>
            <a:ext cx="5053868" cy="6738492"/>
          </a:xfrm>
          <a:prstGeom prst="rect">
            <a:avLst/>
          </a:prstGeom>
        </p:spPr>
      </p:pic>
    </p:spTree>
    <p:extLst>
      <p:ext uri="{BB962C8B-B14F-4D97-AF65-F5344CB8AC3E}">
        <p14:creationId xmlns:p14="http://schemas.microsoft.com/office/powerpoint/2010/main" val="167341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1" name="Rectangle 414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Rise of the Far Right Is a Global Phenomenon - In These Times">
            <a:extLst>
              <a:ext uri="{FF2B5EF4-FFF2-40B4-BE49-F238E27FC236}">
                <a16:creationId xmlns:a16="http://schemas.microsoft.com/office/drawing/2014/main" id="{2773D244-1961-3058-F878-DC87B4BC0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1511"/>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group of people wearing masks&#10;&#10;AI-generated content may be incorrect.">
            <a:extLst>
              <a:ext uri="{FF2B5EF4-FFF2-40B4-BE49-F238E27FC236}">
                <a16:creationId xmlns:a16="http://schemas.microsoft.com/office/drawing/2014/main" id="{1361BB31-247B-067B-1782-597E51DAC3F8}"/>
              </a:ext>
            </a:extLst>
          </p:cNvPr>
          <p:cNvPicPr>
            <a:picLocks noChangeAspect="1"/>
          </p:cNvPicPr>
          <p:nvPr/>
        </p:nvPicPr>
        <p:blipFill>
          <a:blip r:embed="rId4"/>
          <a:srcRect t="28605" b="16052"/>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102" name="Picture 6" descr="Don't blame voters for a far right surge in Europe. Blame the far right's  mainstream copycats | Matthijs Rooduijn | The Guardian">
            <a:extLst>
              <a:ext uri="{FF2B5EF4-FFF2-40B4-BE49-F238E27FC236}">
                <a16:creationId xmlns:a16="http://schemas.microsoft.com/office/drawing/2014/main" id="{C0FF4E42-5BAF-C059-130A-4B1ADEBC2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139" r="15217"/>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4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Rise of the Far Right Is a Global Phenomenon - In These Times">
            <a:extLst>
              <a:ext uri="{FF2B5EF4-FFF2-40B4-BE49-F238E27FC236}">
                <a16:creationId xmlns:a16="http://schemas.microsoft.com/office/drawing/2014/main" id="{D0F37D45-3708-1F7B-B11C-EC95E6457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38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552</TotalTime>
  <Words>446</Words>
  <Application>Microsoft Office PowerPoint</Application>
  <PresentationFormat>Widescreen</PresentationFormat>
  <Paragraphs>44</Paragraphs>
  <Slides>38</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Aptos</vt:lpstr>
      <vt:lpstr>Aptos Display</vt:lpstr>
      <vt:lpstr>Arial</vt:lpstr>
      <vt:lpstr>Calibri</vt:lpstr>
      <vt:lpstr>Calibri Light</vt:lpstr>
      <vt:lpstr>Gentona</vt:lpstr>
      <vt:lpstr>ui-sans-serif</vt:lpstr>
      <vt:lpstr>Office Theme</vt:lpstr>
      <vt:lpstr>Office Theme</vt:lpstr>
      <vt:lpstr>Office Theme</vt:lpstr>
      <vt:lpstr>Office Theme</vt:lpstr>
      <vt:lpstr>US Higher Education Under the Second Trump Administration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Authoritarian 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educational crisis threatens a person’s right to pursue knowledge, think critically, and challenge the status quo  </vt:lpstr>
      <vt:lpstr>PowerPoint Presentation</vt:lpstr>
      <vt:lpstr>PowerPoint Presentation</vt:lpstr>
      <vt:lpstr>PowerPoint Presentation</vt:lpstr>
      <vt:lpstr>PowerPoint Presentation</vt:lpstr>
      <vt:lpstr>US higher education sector seriously destabilized </vt:lpstr>
      <vt:lpstr>potentially massive shifts in global higher education</vt:lpstr>
      <vt:lpstr>PowerPoint Presentation</vt:lpstr>
      <vt:lpstr>Attacking climate science expertise National Oceanic and Atmospheric Administration</vt:lpstr>
      <vt:lpstr>Attacking labor and employment expertise </vt:lpstr>
      <vt:lpstr>Attacking medical expertise</vt:lpstr>
      <vt:lpstr>Attacking economic expertise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Eve Darian-Smith</dc:creator>
  <cp:lastModifiedBy>Eve Darian-Smith</cp:lastModifiedBy>
  <cp:revision>20</cp:revision>
  <dcterms:created xsi:type="dcterms:W3CDTF">2025-09-17T14:14:43Z</dcterms:created>
  <dcterms:modified xsi:type="dcterms:W3CDTF">2025-09-30T01:24:56Z</dcterms:modified>
</cp:coreProperties>
</file>