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9" r:id="rId5"/>
  </p:sldMasterIdLst>
  <p:notesMasterIdLst>
    <p:notesMasterId r:id="rId16"/>
  </p:notesMasterIdLst>
  <p:sldIdLst>
    <p:sldId id="297" r:id="rId6"/>
    <p:sldId id="652" r:id="rId7"/>
    <p:sldId id="323" r:id="rId8"/>
    <p:sldId id="712" r:id="rId9"/>
    <p:sldId id="324" r:id="rId10"/>
    <p:sldId id="311" r:id="rId11"/>
    <p:sldId id="711" r:id="rId12"/>
    <p:sldId id="334" r:id="rId13"/>
    <p:sldId id="713" r:id="rId14"/>
    <p:sldId id="31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95900"/>
    <a:srgbClr val="93809D"/>
    <a:srgbClr val="002D62"/>
    <a:srgbClr val="55C5E9"/>
    <a:srgbClr val="666666"/>
    <a:srgbClr val="FDB913"/>
    <a:srgbClr val="9A9B9D"/>
    <a:srgbClr val="D4D4D5"/>
    <a:srgbClr val="AC8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FB3702-A5AC-9C41-BAE5-C150E963BEDF}" v="36" dt="2025-09-12T08:58:35.2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7264" autoAdjust="0"/>
  </p:normalViewPr>
  <p:slideViewPr>
    <p:cSldViewPr snapToGrid="0">
      <p:cViewPr varScale="1">
        <p:scale>
          <a:sx n="95" d="100"/>
          <a:sy n="95" d="100"/>
        </p:scale>
        <p:origin x="1216" y="17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EF7E2D-7B8F-4F80-BF99-5B46D35C2FAD}" type="datetimeFigureOut">
              <a:rPr lang="en-ZA" smtClean="0"/>
              <a:t>2025/09/11</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646900-4EDF-44E7-B007-0B5AD608C128}" type="slidenum">
              <a:rPr lang="en-ZA" smtClean="0"/>
              <a:t>‹#›</a:t>
            </a:fld>
            <a:endParaRPr lang="en-ZA"/>
          </a:p>
        </p:txBody>
      </p:sp>
    </p:spTree>
    <p:extLst>
      <p:ext uri="{BB962C8B-B14F-4D97-AF65-F5344CB8AC3E}">
        <p14:creationId xmlns:p14="http://schemas.microsoft.com/office/powerpoint/2010/main" val="446554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D96E6-A459-A6B8-F2BA-4E1D694DB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08167B-15FC-CAA1-AE37-4578E606A6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D40F97-64E4-C53C-CCD1-DD0EF879E5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FA01ED-B156-A181-539F-588D7227EFEB}"/>
              </a:ext>
            </a:extLst>
          </p:cNvPr>
          <p:cNvSpPr>
            <a:spLocks noGrp="1"/>
          </p:cNvSpPr>
          <p:nvPr>
            <p:ph type="sldNum" sz="quarter" idx="5"/>
          </p:nvPr>
        </p:nvSpPr>
        <p:spPr/>
        <p:txBody>
          <a:bodyPr/>
          <a:lstStyle/>
          <a:p>
            <a:fld id="{EF646900-4EDF-44E7-B007-0B5AD608C128}" type="slidenum">
              <a:rPr lang="en-ZA" smtClean="0"/>
              <a:t>2</a:t>
            </a:fld>
            <a:endParaRPr lang="en-ZA"/>
          </a:p>
        </p:txBody>
      </p:sp>
    </p:spTree>
    <p:extLst>
      <p:ext uri="{BB962C8B-B14F-4D97-AF65-F5344CB8AC3E}">
        <p14:creationId xmlns:p14="http://schemas.microsoft.com/office/powerpoint/2010/main" val="1597164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646900-4EDF-44E7-B007-0B5AD608C128}" type="slidenum">
              <a:rPr lang="en-ZA" smtClean="0"/>
              <a:t>3</a:t>
            </a:fld>
            <a:endParaRPr lang="en-ZA"/>
          </a:p>
        </p:txBody>
      </p:sp>
    </p:spTree>
    <p:extLst>
      <p:ext uri="{BB962C8B-B14F-4D97-AF65-F5344CB8AC3E}">
        <p14:creationId xmlns:p14="http://schemas.microsoft.com/office/powerpoint/2010/main" val="2166292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646900-4EDF-44E7-B007-0B5AD608C128}" type="slidenum">
              <a:rPr lang="en-ZA" smtClean="0"/>
              <a:t>4</a:t>
            </a:fld>
            <a:endParaRPr lang="en-ZA"/>
          </a:p>
        </p:txBody>
      </p:sp>
    </p:spTree>
    <p:extLst>
      <p:ext uri="{BB962C8B-B14F-4D97-AF65-F5344CB8AC3E}">
        <p14:creationId xmlns:p14="http://schemas.microsoft.com/office/powerpoint/2010/main" val="2861309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646900-4EDF-44E7-B007-0B5AD608C128}" type="slidenum">
              <a:rPr lang="en-ZA" smtClean="0"/>
              <a:t>5</a:t>
            </a:fld>
            <a:endParaRPr lang="en-ZA"/>
          </a:p>
        </p:txBody>
      </p:sp>
    </p:spTree>
    <p:extLst>
      <p:ext uri="{BB962C8B-B14F-4D97-AF65-F5344CB8AC3E}">
        <p14:creationId xmlns:p14="http://schemas.microsoft.com/office/powerpoint/2010/main" val="4024146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646900-4EDF-44E7-B007-0B5AD608C128}" type="slidenum">
              <a:rPr lang="en-ZA" smtClean="0"/>
              <a:t>6</a:t>
            </a:fld>
            <a:endParaRPr lang="en-ZA"/>
          </a:p>
        </p:txBody>
      </p:sp>
    </p:spTree>
    <p:extLst>
      <p:ext uri="{BB962C8B-B14F-4D97-AF65-F5344CB8AC3E}">
        <p14:creationId xmlns:p14="http://schemas.microsoft.com/office/powerpoint/2010/main" val="564006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646900-4EDF-44E7-B007-0B5AD608C128}" type="slidenum">
              <a:rPr lang="en-ZA" smtClean="0"/>
              <a:t>8</a:t>
            </a:fld>
            <a:endParaRPr lang="en-ZA"/>
          </a:p>
        </p:txBody>
      </p:sp>
    </p:spTree>
    <p:extLst>
      <p:ext uri="{BB962C8B-B14F-4D97-AF65-F5344CB8AC3E}">
        <p14:creationId xmlns:p14="http://schemas.microsoft.com/office/powerpoint/2010/main" val="2786564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646900-4EDF-44E7-B007-0B5AD608C128}" type="slidenum">
              <a:rPr lang="en-ZA" smtClean="0"/>
              <a:t>9</a:t>
            </a:fld>
            <a:endParaRPr lang="en-ZA"/>
          </a:p>
        </p:txBody>
      </p:sp>
    </p:spTree>
    <p:extLst>
      <p:ext uri="{BB962C8B-B14F-4D97-AF65-F5344CB8AC3E}">
        <p14:creationId xmlns:p14="http://schemas.microsoft.com/office/powerpoint/2010/main" val="24690362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hite block">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907" y="192742"/>
            <a:ext cx="11806186" cy="6472517"/>
          </a:xfrm>
          <a:prstGeom prst="rect">
            <a:avLst/>
          </a:prstGeom>
        </p:spPr>
      </p:pic>
      <p:sp>
        <p:nvSpPr>
          <p:cNvPr id="15" name="Rectangle 14"/>
          <p:cNvSpPr/>
          <p:nvPr userDrawn="1"/>
        </p:nvSpPr>
        <p:spPr>
          <a:xfrm>
            <a:off x="10022541" y="4720197"/>
            <a:ext cx="1757083" cy="1761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userDrawn="1"/>
        </p:nvPicPr>
        <p:blipFill>
          <a:blip r:embed="rId3"/>
          <a:stretch>
            <a:fillRect/>
          </a:stretch>
        </p:blipFill>
        <p:spPr>
          <a:xfrm>
            <a:off x="9986682" y="4684290"/>
            <a:ext cx="1833843" cy="1837900"/>
          </a:xfrm>
          <a:prstGeom prst="rect">
            <a:avLst/>
          </a:prstGeom>
        </p:spPr>
      </p:pic>
      <p:sp>
        <p:nvSpPr>
          <p:cNvPr id="7" name="Rectangle 6"/>
          <p:cNvSpPr/>
          <p:nvPr userDrawn="1"/>
        </p:nvSpPr>
        <p:spPr>
          <a:xfrm>
            <a:off x="448235" y="4720197"/>
            <a:ext cx="9413501" cy="176128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750311" y="4980501"/>
            <a:ext cx="8716418" cy="450338"/>
          </a:xfrm>
        </p:spPr>
        <p:txBody>
          <a:bodyPr tIns="0" rIns="0" bIns="0" anchor="t">
            <a:noAutofit/>
          </a:bodyPr>
          <a:lstStyle>
            <a:lvl1pPr algn="l">
              <a:lnSpc>
                <a:spcPct val="100000"/>
              </a:lnSpc>
              <a:spcBef>
                <a:spcPts val="0"/>
              </a:spcBef>
              <a:defRPr sz="2800" b="1" cap="none" baseline="0">
                <a:solidFill>
                  <a:schemeClr val="tx1">
                    <a:lumMod val="50000"/>
                  </a:schemeClr>
                </a:solidFill>
              </a:defRPr>
            </a:lvl1pPr>
          </a:lstStyle>
          <a:p>
            <a:r>
              <a:rPr lang="en-US" dirty="0"/>
              <a:t>Add presentation title</a:t>
            </a:r>
            <a:endParaRPr lang="en-ZA" dirty="0"/>
          </a:p>
        </p:txBody>
      </p:sp>
      <p:sp>
        <p:nvSpPr>
          <p:cNvPr id="10" name="Text Placeholder 9"/>
          <p:cNvSpPr>
            <a:spLocks noGrp="1"/>
          </p:cNvSpPr>
          <p:nvPr>
            <p:ph type="body" sz="quarter" idx="10" hasCustomPrompt="1"/>
          </p:nvPr>
        </p:nvSpPr>
        <p:spPr>
          <a:xfrm>
            <a:off x="750311" y="5439804"/>
            <a:ext cx="8716418" cy="277906"/>
          </a:xfrm>
        </p:spPr>
        <p:txBody>
          <a:bodyPr tIns="0" rIns="0" bIns="0" anchor="t">
            <a:noAutofit/>
          </a:bodyPr>
          <a:lstStyle>
            <a:lvl1pPr marL="0" indent="0">
              <a:lnSpc>
                <a:spcPct val="100000"/>
              </a:lnSpc>
              <a:spcBef>
                <a:spcPts val="0"/>
              </a:spcBef>
              <a:buNone/>
              <a:defRPr sz="2000">
                <a:solidFill>
                  <a:schemeClr val="accent2"/>
                </a:solidFill>
              </a:defRPr>
            </a:lvl1pPr>
          </a:lstStyle>
          <a:p>
            <a:pPr lvl="0"/>
            <a:r>
              <a:rPr lang="en-US" dirty="0"/>
              <a:t>Add subtitle</a:t>
            </a:r>
            <a:endParaRPr lang="en-GB" dirty="0"/>
          </a:p>
        </p:txBody>
      </p:sp>
      <p:sp>
        <p:nvSpPr>
          <p:cNvPr id="12" name="Text Placeholder 11"/>
          <p:cNvSpPr>
            <a:spLocks noGrp="1"/>
          </p:cNvSpPr>
          <p:nvPr>
            <p:ph type="body" sz="quarter" idx="11" hasCustomPrompt="1"/>
          </p:nvPr>
        </p:nvSpPr>
        <p:spPr>
          <a:xfrm>
            <a:off x="750888" y="5986979"/>
            <a:ext cx="4583112" cy="306245"/>
          </a:xfrm>
        </p:spPr>
        <p:txBody>
          <a:bodyPr vert="horz" lIns="0" tIns="0" rIns="0" bIns="0" rtlCol="0" anchor="t">
            <a:noAutofit/>
          </a:bodyPr>
          <a:lstStyle>
            <a:lvl1pPr marL="0" indent="0">
              <a:buNone/>
              <a:defRPr lang="en-US" sz="1800" b="1" cap="none" spc="-30" baseline="0" smtClean="0">
                <a:solidFill>
                  <a:schemeClr val="tx1">
                    <a:lumMod val="50000"/>
                  </a:schemeClr>
                </a:solidFill>
                <a:latin typeface="+mj-lt"/>
                <a:ea typeface="+mj-ea"/>
                <a:cs typeface="+mj-cs"/>
              </a:defRPr>
            </a:lvl1pPr>
            <a:lvl2pPr>
              <a:defRPr lang="en-US" smtClean="0"/>
            </a:lvl2pPr>
            <a:lvl3pPr>
              <a:defRPr lang="en-US" smtClean="0"/>
            </a:lvl3pPr>
            <a:lvl4pPr>
              <a:defRPr lang="en-US" smtClean="0"/>
            </a:lvl4pPr>
            <a:lvl5pPr>
              <a:defRPr lang="en-GB"/>
            </a:lvl5pPr>
          </a:lstStyle>
          <a:p>
            <a:pPr marL="165100" lvl="0" indent="-165100">
              <a:lnSpc>
                <a:spcPct val="100000"/>
              </a:lnSpc>
              <a:spcBef>
                <a:spcPts val="0"/>
              </a:spcBef>
            </a:pPr>
            <a:r>
              <a:rPr lang="en-US" dirty="0"/>
              <a:t>Add date</a:t>
            </a:r>
            <a:endParaRPr lang="en-GB" dirty="0"/>
          </a:p>
        </p:txBody>
      </p:sp>
    </p:spTree>
    <p:extLst>
      <p:ext uri="{BB962C8B-B14F-4D97-AF65-F5344CB8AC3E}">
        <p14:creationId xmlns:p14="http://schemas.microsoft.com/office/powerpoint/2010/main" val="3332789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3" name="Text Placeholder 5"/>
          <p:cNvSpPr>
            <a:spLocks noGrp="1"/>
          </p:cNvSpPr>
          <p:nvPr>
            <p:ph type="body" sz="quarter" idx="10" hasCustomPrompt="1"/>
          </p:nvPr>
        </p:nvSpPr>
        <p:spPr>
          <a:xfrm>
            <a:off x="358589"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p>
        </p:txBody>
      </p:sp>
    </p:spTree>
    <p:extLst>
      <p:ext uri="{BB962C8B-B14F-4D97-AF65-F5344CB8AC3E}">
        <p14:creationId xmlns:p14="http://schemas.microsoft.com/office/powerpoint/2010/main" val="935332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6" name="Text Placeholder 5"/>
          <p:cNvSpPr>
            <a:spLocks noGrp="1"/>
          </p:cNvSpPr>
          <p:nvPr>
            <p:ph type="body" sz="quarter" idx="11" hasCustomPrompt="1"/>
          </p:nvPr>
        </p:nvSpPr>
        <p:spPr>
          <a:xfrm>
            <a:off x="368300" y="933680"/>
            <a:ext cx="1145222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5"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a:t>Footnote</a:t>
            </a:r>
            <a:endParaRPr lang="en-GB" dirty="0"/>
          </a:p>
        </p:txBody>
      </p:sp>
    </p:spTree>
    <p:extLst>
      <p:ext uri="{BB962C8B-B14F-4D97-AF65-F5344CB8AC3E}">
        <p14:creationId xmlns:p14="http://schemas.microsoft.com/office/powerpoint/2010/main" val="480155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mp; sub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baseline="0" dirty="0"/>
            </a:lvl1pPr>
          </a:lstStyle>
          <a:p>
            <a:pPr lvl="0"/>
            <a:r>
              <a:rPr lang="en-US" dirty="0"/>
              <a:t>4 contacts with short description</a:t>
            </a:r>
            <a:endParaRPr lang="en-ZA" dirty="0"/>
          </a:p>
        </p:txBody>
      </p:sp>
      <p:sp>
        <p:nvSpPr>
          <p:cNvPr id="3" name="Picture Placeholder 2"/>
          <p:cNvSpPr>
            <a:spLocks noGrp="1"/>
          </p:cNvSpPr>
          <p:nvPr>
            <p:ph type="pic" sz="quarter" idx="40" hasCustomPrompt="1"/>
          </p:nvPr>
        </p:nvSpPr>
        <p:spPr>
          <a:xfrm>
            <a:off x="368300" y="1701975"/>
            <a:ext cx="1505323" cy="1416050"/>
          </a:xfrm>
        </p:spPr>
        <p:txBody>
          <a:bodyPr/>
          <a:lstStyle>
            <a:lvl1pPr marL="0" indent="0">
              <a:buNone/>
              <a:defRPr/>
            </a:lvl1pPr>
          </a:lstStyle>
          <a:p>
            <a:r>
              <a:rPr lang="en-US" dirty="0"/>
              <a:t>Add picture</a:t>
            </a:r>
            <a:endParaRPr lang="en-ZA" dirty="0"/>
          </a:p>
        </p:txBody>
      </p:sp>
      <p:sp>
        <p:nvSpPr>
          <p:cNvPr id="15" name="Text Placeholder 14"/>
          <p:cNvSpPr>
            <a:spLocks noGrp="1"/>
          </p:cNvSpPr>
          <p:nvPr>
            <p:ph type="body" sz="quarter" idx="43" hasCustomPrompt="1"/>
          </p:nvPr>
        </p:nvSpPr>
        <p:spPr>
          <a:xfrm>
            <a:off x="2044700" y="1701976"/>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6" name="Text Placeholder 14"/>
          <p:cNvSpPr>
            <a:spLocks noGrp="1"/>
          </p:cNvSpPr>
          <p:nvPr>
            <p:ph type="body" sz="quarter" idx="44" hasCustomPrompt="1"/>
          </p:nvPr>
        </p:nvSpPr>
        <p:spPr>
          <a:xfrm>
            <a:off x="2044700" y="1972235"/>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94" name="Text Placeholder 14"/>
          <p:cNvSpPr>
            <a:spLocks noGrp="1"/>
          </p:cNvSpPr>
          <p:nvPr>
            <p:ph type="body" sz="quarter" idx="45" hasCustomPrompt="1"/>
          </p:nvPr>
        </p:nvSpPr>
        <p:spPr>
          <a:xfrm>
            <a:off x="2044700" y="2212777"/>
            <a:ext cx="3863041" cy="1543436"/>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114" name="Picture Placeholder 2"/>
          <p:cNvSpPr>
            <a:spLocks noGrp="1"/>
          </p:cNvSpPr>
          <p:nvPr>
            <p:ph type="pic" sz="quarter" idx="46" hasCustomPrompt="1"/>
          </p:nvPr>
        </p:nvSpPr>
        <p:spPr>
          <a:xfrm>
            <a:off x="6281084" y="1701975"/>
            <a:ext cx="1505323" cy="1416050"/>
          </a:xfrm>
        </p:spPr>
        <p:txBody>
          <a:bodyPr/>
          <a:lstStyle>
            <a:lvl1pPr marL="0" indent="0">
              <a:buNone/>
              <a:defRPr/>
            </a:lvl1pPr>
          </a:lstStyle>
          <a:p>
            <a:r>
              <a:rPr lang="en-US" dirty="0"/>
              <a:t>Add picture</a:t>
            </a:r>
            <a:endParaRPr lang="en-ZA" dirty="0"/>
          </a:p>
        </p:txBody>
      </p:sp>
      <p:sp>
        <p:nvSpPr>
          <p:cNvPr id="115" name="Text Placeholder 14"/>
          <p:cNvSpPr>
            <a:spLocks noGrp="1"/>
          </p:cNvSpPr>
          <p:nvPr>
            <p:ph type="body" sz="quarter" idx="47" hasCustomPrompt="1"/>
          </p:nvPr>
        </p:nvSpPr>
        <p:spPr>
          <a:xfrm>
            <a:off x="7957484" y="1701976"/>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16" name="Text Placeholder 14"/>
          <p:cNvSpPr>
            <a:spLocks noGrp="1"/>
          </p:cNvSpPr>
          <p:nvPr>
            <p:ph type="body" sz="quarter" idx="48" hasCustomPrompt="1"/>
          </p:nvPr>
        </p:nvSpPr>
        <p:spPr>
          <a:xfrm>
            <a:off x="7957484" y="1972235"/>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117" name="Text Placeholder 14"/>
          <p:cNvSpPr>
            <a:spLocks noGrp="1"/>
          </p:cNvSpPr>
          <p:nvPr>
            <p:ph type="body" sz="quarter" idx="49" hasCustomPrompt="1"/>
          </p:nvPr>
        </p:nvSpPr>
        <p:spPr>
          <a:xfrm>
            <a:off x="7957484" y="2212777"/>
            <a:ext cx="3863041" cy="1543436"/>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118" name="Picture Placeholder 2"/>
          <p:cNvSpPr>
            <a:spLocks noGrp="1"/>
          </p:cNvSpPr>
          <p:nvPr>
            <p:ph type="pic" sz="quarter" idx="50" hasCustomPrompt="1"/>
          </p:nvPr>
        </p:nvSpPr>
        <p:spPr>
          <a:xfrm>
            <a:off x="368300" y="3930637"/>
            <a:ext cx="1505323" cy="1416050"/>
          </a:xfrm>
        </p:spPr>
        <p:txBody>
          <a:bodyPr/>
          <a:lstStyle>
            <a:lvl1pPr marL="0" indent="0">
              <a:buNone/>
              <a:defRPr/>
            </a:lvl1pPr>
          </a:lstStyle>
          <a:p>
            <a:r>
              <a:rPr lang="en-US" dirty="0"/>
              <a:t>Add picture</a:t>
            </a:r>
            <a:endParaRPr lang="en-ZA" dirty="0"/>
          </a:p>
        </p:txBody>
      </p:sp>
      <p:sp>
        <p:nvSpPr>
          <p:cNvPr id="119" name="Text Placeholder 14"/>
          <p:cNvSpPr>
            <a:spLocks noGrp="1"/>
          </p:cNvSpPr>
          <p:nvPr>
            <p:ph type="body" sz="quarter" idx="51" hasCustomPrompt="1"/>
          </p:nvPr>
        </p:nvSpPr>
        <p:spPr>
          <a:xfrm>
            <a:off x="2044700" y="3930637"/>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20" name="Text Placeholder 14"/>
          <p:cNvSpPr>
            <a:spLocks noGrp="1"/>
          </p:cNvSpPr>
          <p:nvPr>
            <p:ph type="body" sz="quarter" idx="52" hasCustomPrompt="1"/>
          </p:nvPr>
        </p:nvSpPr>
        <p:spPr>
          <a:xfrm>
            <a:off x="2044700" y="4200897"/>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121" name="Text Placeholder 14"/>
          <p:cNvSpPr>
            <a:spLocks noGrp="1"/>
          </p:cNvSpPr>
          <p:nvPr>
            <p:ph type="body" sz="quarter" idx="53" hasCustomPrompt="1"/>
          </p:nvPr>
        </p:nvSpPr>
        <p:spPr>
          <a:xfrm>
            <a:off x="2044700" y="4441439"/>
            <a:ext cx="3863041" cy="1543436"/>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122" name="Picture Placeholder 2"/>
          <p:cNvSpPr>
            <a:spLocks noGrp="1"/>
          </p:cNvSpPr>
          <p:nvPr>
            <p:ph type="pic" sz="quarter" idx="54" hasCustomPrompt="1"/>
          </p:nvPr>
        </p:nvSpPr>
        <p:spPr>
          <a:xfrm>
            <a:off x="6281084" y="3930637"/>
            <a:ext cx="1505323" cy="1416050"/>
          </a:xfrm>
        </p:spPr>
        <p:txBody>
          <a:bodyPr/>
          <a:lstStyle>
            <a:lvl1pPr marL="0" indent="0">
              <a:buNone/>
              <a:defRPr/>
            </a:lvl1pPr>
          </a:lstStyle>
          <a:p>
            <a:r>
              <a:rPr lang="en-US" dirty="0"/>
              <a:t>Add picture</a:t>
            </a:r>
            <a:endParaRPr lang="en-ZA" dirty="0"/>
          </a:p>
        </p:txBody>
      </p:sp>
      <p:sp>
        <p:nvSpPr>
          <p:cNvPr id="123" name="Text Placeholder 14"/>
          <p:cNvSpPr>
            <a:spLocks noGrp="1"/>
          </p:cNvSpPr>
          <p:nvPr>
            <p:ph type="body" sz="quarter" idx="55" hasCustomPrompt="1"/>
          </p:nvPr>
        </p:nvSpPr>
        <p:spPr>
          <a:xfrm>
            <a:off x="7957484" y="3930637"/>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24" name="Text Placeholder 14"/>
          <p:cNvSpPr>
            <a:spLocks noGrp="1"/>
          </p:cNvSpPr>
          <p:nvPr>
            <p:ph type="body" sz="quarter" idx="56" hasCustomPrompt="1"/>
          </p:nvPr>
        </p:nvSpPr>
        <p:spPr>
          <a:xfrm>
            <a:off x="7957484" y="4200897"/>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125" name="Text Placeholder 14"/>
          <p:cNvSpPr>
            <a:spLocks noGrp="1"/>
          </p:cNvSpPr>
          <p:nvPr>
            <p:ph type="body" sz="quarter" idx="57" hasCustomPrompt="1"/>
          </p:nvPr>
        </p:nvSpPr>
        <p:spPr>
          <a:xfrm>
            <a:off x="7957484" y="4441439"/>
            <a:ext cx="3863041" cy="1543436"/>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22" name="Text Placeholder 5"/>
          <p:cNvSpPr>
            <a:spLocks noGrp="1"/>
          </p:cNvSpPr>
          <p:nvPr>
            <p:ph type="body" sz="quarter" idx="11" hasCustomPrompt="1"/>
          </p:nvPr>
        </p:nvSpPr>
        <p:spPr>
          <a:xfrm>
            <a:off x="368300" y="933680"/>
            <a:ext cx="1145222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20"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2715817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mp; sub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baseline="0" dirty="0"/>
            </a:lvl1pPr>
          </a:lstStyle>
          <a:p>
            <a:pPr lvl="0"/>
            <a:r>
              <a:rPr lang="en-US" dirty="0"/>
              <a:t>2 contacts with long description</a:t>
            </a:r>
            <a:endParaRPr lang="en-ZA" dirty="0"/>
          </a:p>
        </p:txBody>
      </p:sp>
      <p:sp>
        <p:nvSpPr>
          <p:cNvPr id="3" name="Picture Placeholder 2"/>
          <p:cNvSpPr>
            <a:spLocks noGrp="1"/>
          </p:cNvSpPr>
          <p:nvPr>
            <p:ph type="pic" sz="quarter" idx="40" hasCustomPrompt="1"/>
          </p:nvPr>
        </p:nvSpPr>
        <p:spPr>
          <a:xfrm>
            <a:off x="368300" y="1701975"/>
            <a:ext cx="1505323" cy="1416050"/>
          </a:xfrm>
        </p:spPr>
        <p:txBody>
          <a:bodyPr/>
          <a:lstStyle>
            <a:lvl1pPr marL="0" indent="0">
              <a:buNone/>
              <a:defRPr/>
            </a:lvl1pPr>
          </a:lstStyle>
          <a:p>
            <a:r>
              <a:rPr lang="en-US" dirty="0"/>
              <a:t>Add picture</a:t>
            </a:r>
            <a:endParaRPr lang="en-ZA" dirty="0"/>
          </a:p>
        </p:txBody>
      </p:sp>
      <p:sp>
        <p:nvSpPr>
          <p:cNvPr id="15" name="Text Placeholder 14"/>
          <p:cNvSpPr>
            <a:spLocks noGrp="1"/>
          </p:cNvSpPr>
          <p:nvPr>
            <p:ph type="body" sz="quarter" idx="43" hasCustomPrompt="1"/>
          </p:nvPr>
        </p:nvSpPr>
        <p:spPr>
          <a:xfrm>
            <a:off x="2044700" y="1701976"/>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6" name="Text Placeholder 14"/>
          <p:cNvSpPr>
            <a:spLocks noGrp="1"/>
          </p:cNvSpPr>
          <p:nvPr>
            <p:ph type="body" sz="quarter" idx="44" hasCustomPrompt="1"/>
          </p:nvPr>
        </p:nvSpPr>
        <p:spPr>
          <a:xfrm>
            <a:off x="2044700" y="1972235"/>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94" name="Text Placeholder 14"/>
          <p:cNvSpPr>
            <a:spLocks noGrp="1"/>
          </p:cNvSpPr>
          <p:nvPr>
            <p:ph type="body" sz="quarter" idx="45" hasCustomPrompt="1"/>
          </p:nvPr>
        </p:nvSpPr>
        <p:spPr>
          <a:xfrm>
            <a:off x="2044700" y="2212776"/>
            <a:ext cx="3863041" cy="3772099"/>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114" name="Picture Placeholder 2"/>
          <p:cNvSpPr>
            <a:spLocks noGrp="1"/>
          </p:cNvSpPr>
          <p:nvPr>
            <p:ph type="pic" sz="quarter" idx="46" hasCustomPrompt="1"/>
          </p:nvPr>
        </p:nvSpPr>
        <p:spPr>
          <a:xfrm>
            <a:off x="6281084" y="1701975"/>
            <a:ext cx="1505323" cy="1416050"/>
          </a:xfrm>
        </p:spPr>
        <p:txBody>
          <a:bodyPr/>
          <a:lstStyle>
            <a:lvl1pPr marL="0" indent="0">
              <a:buNone/>
              <a:defRPr/>
            </a:lvl1pPr>
          </a:lstStyle>
          <a:p>
            <a:r>
              <a:rPr lang="en-US" dirty="0"/>
              <a:t>Add picture</a:t>
            </a:r>
            <a:endParaRPr lang="en-ZA" dirty="0"/>
          </a:p>
        </p:txBody>
      </p:sp>
      <p:sp>
        <p:nvSpPr>
          <p:cNvPr id="115" name="Text Placeholder 14"/>
          <p:cNvSpPr>
            <a:spLocks noGrp="1"/>
          </p:cNvSpPr>
          <p:nvPr>
            <p:ph type="body" sz="quarter" idx="47" hasCustomPrompt="1"/>
          </p:nvPr>
        </p:nvSpPr>
        <p:spPr>
          <a:xfrm>
            <a:off x="7957484" y="1701976"/>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16" name="Text Placeholder 14"/>
          <p:cNvSpPr>
            <a:spLocks noGrp="1"/>
          </p:cNvSpPr>
          <p:nvPr>
            <p:ph type="body" sz="quarter" idx="48" hasCustomPrompt="1"/>
          </p:nvPr>
        </p:nvSpPr>
        <p:spPr>
          <a:xfrm>
            <a:off x="7957484" y="1972235"/>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117" name="Text Placeholder 14"/>
          <p:cNvSpPr>
            <a:spLocks noGrp="1"/>
          </p:cNvSpPr>
          <p:nvPr>
            <p:ph type="body" sz="quarter" idx="49" hasCustomPrompt="1"/>
          </p:nvPr>
        </p:nvSpPr>
        <p:spPr>
          <a:xfrm>
            <a:off x="7957484" y="2212776"/>
            <a:ext cx="3863041" cy="3772099"/>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13" name="Text Placeholder 5"/>
          <p:cNvSpPr>
            <a:spLocks noGrp="1"/>
          </p:cNvSpPr>
          <p:nvPr>
            <p:ph type="body" sz="quarter" idx="11" hasCustomPrompt="1"/>
          </p:nvPr>
        </p:nvSpPr>
        <p:spPr>
          <a:xfrm>
            <a:off x="368300" y="933680"/>
            <a:ext cx="1145222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12"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3144130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5"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3084739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2 subtitl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0" y="1674624"/>
            <a:ext cx="5530475" cy="4310251"/>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9" name="Content Placeholder 2"/>
          <p:cNvSpPr>
            <a:spLocks noGrp="1"/>
          </p:cNvSpPr>
          <p:nvPr>
            <p:ph idx="12" hasCustomPrompt="1"/>
          </p:nvPr>
        </p:nvSpPr>
        <p:spPr>
          <a:xfrm>
            <a:off x="6290049" y="1674624"/>
            <a:ext cx="5530475" cy="4310251"/>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7" name="Text Placeholder 5"/>
          <p:cNvSpPr>
            <a:spLocks noGrp="1"/>
          </p:cNvSpPr>
          <p:nvPr>
            <p:ph type="body" sz="quarter" idx="11" hasCustomPrompt="1"/>
          </p:nvPr>
        </p:nvSpPr>
        <p:spPr>
          <a:xfrm>
            <a:off x="368300" y="1272142"/>
            <a:ext cx="553047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8" name="Text Placeholder 5"/>
          <p:cNvSpPr>
            <a:spLocks noGrp="1"/>
          </p:cNvSpPr>
          <p:nvPr>
            <p:ph type="body" sz="quarter" idx="13" hasCustomPrompt="1"/>
          </p:nvPr>
        </p:nvSpPr>
        <p:spPr>
          <a:xfrm>
            <a:off x="6290048" y="1272142"/>
            <a:ext cx="553047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10"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4229679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3 subtitl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0" y="1703294"/>
            <a:ext cx="3701675" cy="4281581"/>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47"/>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11" name="Content Placeholder 2"/>
          <p:cNvSpPr>
            <a:spLocks noGrp="1"/>
          </p:cNvSpPr>
          <p:nvPr>
            <p:ph idx="12" hasCustomPrompt="1"/>
          </p:nvPr>
        </p:nvSpPr>
        <p:spPr>
          <a:xfrm>
            <a:off x="4243575" y="1703294"/>
            <a:ext cx="3701675" cy="4281581"/>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3" name="Content Placeholder 2"/>
          <p:cNvSpPr>
            <a:spLocks noGrp="1"/>
          </p:cNvSpPr>
          <p:nvPr>
            <p:ph idx="14" hasCustomPrompt="1"/>
          </p:nvPr>
        </p:nvSpPr>
        <p:spPr>
          <a:xfrm>
            <a:off x="8118849" y="1703294"/>
            <a:ext cx="3701675" cy="4281581"/>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9" name="Text Placeholder 5"/>
          <p:cNvSpPr>
            <a:spLocks noGrp="1"/>
          </p:cNvSpPr>
          <p:nvPr>
            <p:ph type="body" sz="quarter" idx="11" hasCustomPrompt="1"/>
          </p:nvPr>
        </p:nvSpPr>
        <p:spPr>
          <a:xfrm>
            <a:off x="368300" y="1272142"/>
            <a:ext cx="370167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10" name="Text Placeholder 5"/>
          <p:cNvSpPr>
            <a:spLocks noGrp="1"/>
          </p:cNvSpPr>
          <p:nvPr>
            <p:ph type="body" sz="quarter" idx="15" hasCustomPrompt="1"/>
          </p:nvPr>
        </p:nvSpPr>
        <p:spPr>
          <a:xfrm>
            <a:off x="4243575" y="1272142"/>
            <a:ext cx="370167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15" name="Text Placeholder 5"/>
          <p:cNvSpPr>
            <a:spLocks noGrp="1"/>
          </p:cNvSpPr>
          <p:nvPr>
            <p:ph type="body" sz="quarter" idx="16" hasCustomPrompt="1"/>
          </p:nvPr>
        </p:nvSpPr>
        <p:spPr>
          <a:xfrm>
            <a:off x="8118848" y="1272142"/>
            <a:ext cx="370167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12"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1382022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pictur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0" y="1277378"/>
            <a:ext cx="5592849" cy="4707497"/>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16" name="Picture Placeholder 4"/>
          <p:cNvSpPr>
            <a:spLocks noGrp="1"/>
          </p:cNvSpPr>
          <p:nvPr>
            <p:ph type="pic" sz="quarter" idx="12" hasCustomPrompt="1"/>
          </p:nvPr>
        </p:nvSpPr>
        <p:spPr>
          <a:xfrm>
            <a:off x="6227296" y="1268413"/>
            <a:ext cx="5593229" cy="4716462"/>
          </a:xfrm>
        </p:spPr>
        <p:txBody>
          <a:bodyPr/>
          <a:lstStyle>
            <a:lvl1pPr marL="0" indent="0">
              <a:buNone/>
              <a:defRPr/>
            </a:lvl1pPr>
          </a:lstStyle>
          <a:p>
            <a:r>
              <a:rPr lang="en-US" dirty="0"/>
              <a:t>Add picture</a:t>
            </a:r>
            <a:endParaRPr lang="en-ZA" dirty="0"/>
          </a:p>
        </p:txBody>
      </p:sp>
      <p:sp>
        <p:nvSpPr>
          <p:cNvPr id="5"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251527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2 pictur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0" y="3378200"/>
            <a:ext cx="5592849" cy="2606675"/>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5" name="Picture Placeholder 4"/>
          <p:cNvSpPr>
            <a:spLocks noGrp="1"/>
          </p:cNvSpPr>
          <p:nvPr>
            <p:ph type="pic" sz="quarter" idx="10" hasCustomPrompt="1"/>
          </p:nvPr>
        </p:nvSpPr>
        <p:spPr>
          <a:xfrm>
            <a:off x="368300" y="1277378"/>
            <a:ext cx="5593229" cy="1947862"/>
          </a:xfrm>
        </p:spPr>
        <p:txBody>
          <a:bodyPr/>
          <a:lstStyle>
            <a:lvl1pPr marL="0" indent="0">
              <a:buNone/>
              <a:defRPr/>
            </a:lvl1pPr>
          </a:lstStyle>
          <a:p>
            <a:r>
              <a:rPr lang="en-US" dirty="0"/>
              <a:t>Add picture</a:t>
            </a:r>
            <a:endParaRPr lang="en-ZA" dirty="0"/>
          </a:p>
        </p:txBody>
      </p:sp>
      <p:sp>
        <p:nvSpPr>
          <p:cNvPr id="15" name="Content Placeholder 2"/>
          <p:cNvSpPr>
            <a:spLocks noGrp="1"/>
          </p:cNvSpPr>
          <p:nvPr>
            <p:ph idx="11" hasCustomPrompt="1"/>
          </p:nvPr>
        </p:nvSpPr>
        <p:spPr>
          <a:xfrm>
            <a:off x="6227296" y="1277378"/>
            <a:ext cx="5592849" cy="2606675"/>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6" name="Picture Placeholder 4"/>
          <p:cNvSpPr>
            <a:spLocks noGrp="1"/>
          </p:cNvSpPr>
          <p:nvPr>
            <p:ph type="pic" sz="quarter" idx="12" hasCustomPrompt="1"/>
          </p:nvPr>
        </p:nvSpPr>
        <p:spPr>
          <a:xfrm>
            <a:off x="6227296" y="4037013"/>
            <a:ext cx="5593229" cy="1947862"/>
          </a:xfrm>
        </p:spPr>
        <p:txBody>
          <a:bodyPr/>
          <a:lstStyle>
            <a:lvl1pPr marL="0" indent="0">
              <a:buNone/>
              <a:defRPr/>
            </a:lvl1pPr>
          </a:lstStyle>
          <a:p>
            <a:r>
              <a:rPr lang="en-US" dirty="0"/>
              <a:t>Add picture</a:t>
            </a:r>
            <a:endParaRPr lang="en-ZA" dirty="0"/>
          </a:p>
        </p:txBody>
      </p:sp>
      <p:sp>
        <p:nvSpPr>
          <p:cNvPr id="7" name="Text Placeholder 5"/>
          <p:cNvSpPr>
            <a:spLocks noGrp="1"/>
          </p:cNvSpPr>
          <p:nvPr>
            <p:ph type="body" sz="quarter" idx="13"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3686121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3 pictur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1" y="3440672"/>
            <a:ext cx="3620748" cy="2544203"/>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47"/>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5" name="Picture Placeholder 4"/>
          <p:cNvSpPr>
            <a:spLocks noGrp="1"/>
          </p:cNvSpPr>
          <p:nvPr>
            <p:ph type="pic" sz="quarter" idx="10" hasCustomPrompt="1"/>
          </p:nvPr>
        </p:nvSpPr>
        <p:spPr>
          <a:xfrm>
            <a:off x="368301" y="1268413"/>
            <a:ext cx="3620994" cy="2010617"/>
          </a:xfrm>
        </p:spPr>
        <p:txBody>
          <a:bodyPr/>
          <a:lstStyle>
            <a:lvl1pPr marL="0" indent="0">
              <a:buNone/>
              <a:defRPr/>
            </a:lvl1pPr>
          </a:lstStyle>
          <a:p>
            <a:r>
              <a:rPr lang="en-US" dirty="0"/>
              <a:t>Add picture</a:t>
            </a:r>
            <a:endParaRPr lang="en-ZA" dirty="0"/>
          </a:p>
        </p:txBody>
      </p:sp>
      <p:sp>
        <p:nvSpPr>
          <p:cNvPr id="17" name="Content Placeholder 2"/>
          <p:cNvSpPr>
            <a:spLocks noGrp="1"/>
          </p:cNvSpPr>
          <p:nvPr>
            <p:ph idx="11" hasCustomPrompt="1"/>
          </p:nvPr>
        </p:nvSpPr>
        <p:spPr>
          <a:xfrm>
            <a:off x="4283916" y="3440672"/>
            <a:ext cx="3620748" cy="2544203"/>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8" name="Picture Placeholder 4"/>
          <p:cNvSpPr>
            <a:spLocks noGrp="1"/>
          </p:cNvSpPr>
          <p:nvPr>
            <p:ph type="pic" sz="quarter" idx="12" hasCustomPrompt="1"/>
          </p:nvPr>
        </p:nvSpPr>
        <p:spPr>
          <a:xfrm>
            <a:off x="4283916" y="1268413"/>
            <a:ext cx="3620994" cy="2010617"/>
          </a:xfrm>
        </p:spPr>
        <p:txBody>
          <a:bodyPr/>
          <a:lstStyle>
            <a:lvl1pPr marL="0" indent="0">
              <a:buNone/>
              <a:defRPr/>
            </a:lvl1pPr>
          </a:lstStyle>
          <a:p>
            <a:r>
              <a:rPr lang="en-US" dirty="0"/>
              <a:t>Add picture</a:t>
            </a:r>
            <a:endParaRPr lang="en-ZA" dirty="0"/>
          </a:p>
        </p:txBody>
      </p:sp>
      <p:sp>
        <p:nvSpPr>
          <p:cNvPr id="19" name="Content Placeholder 2"/>
          <p:cNvSpPr>
            <a:spLocks noGrp="1"/>
          </p:cNvSpPr>
          <p:nvPr>
            <p:ph idx="13" hasCustomPrompt="1"/>
          </p:nvPr>
        </p:nvSpPr>
        <p:spPr>
          <a:xfrm>
            <a:off x="8199531" y="3440672"/>
            <a:ext cx="3620748" cy="2544203"/>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20" name="Picture Placeholder 4"/>
          <p:cNvSpPr>
            <a:spLocks noGrp="1"/>
          </p:cNvSpPr>
          <p:nvPr>
            <p:ph type="pic" sz="quarter" idx="14" hasCustomPrompt="1"/>
          </p:nvPr>
        </p:nvSpPr>
        <p:spPr>
          <a:xfrm>
            <a:off x="8199531" y="1268413"/>
            <a:ext cx="3620994" cy="2010617"/>
          </a:xfrm>
        </p:spPr>
        <p:txBody>
          <a:bodyPr/>
          <a:lstStyle>
            <a:lvl1pPr marL="0" indent="0">
              <a:buNone/>
              <a:defRPr/>
            </a:lvl1pPr>
          </a:lstStyle>
          <a:p>
            <a:r>
              <a:rPr lang="en-US" dirty="0"/>
              <a:t>Add picture</a:t>
            </a:r>
            <a:endParaRPr lang="en-ZA" dirty="0"/>
          </a:p>
        </p:txBody>
      </p:sp>
      <p:sp>
        <p:nvSpPr>
          <p:cNvPr id="9" name="Text Placeholder 5"/>
          <p:cNvSpPr>
            <a:spLocks noGrp="1"/>
          </p:cNvSpPr>
          <p:nvPr>
            <p:ph type="body" sz="quarter" idx="15"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3220311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urple bloc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srcRect t="8782" b="8782"/>
          <a:stretch/>
        </p:blipFill>
        <p:spPr>
          <a:xfrm>
            <a:off x="192907" y="192742"/>
            <a:ext cx="11806186" cy="6472517"/>
          </a:xfrm>
          <a:prstGeom prst="rect">
            <a:avLst/>
          </a:prstGeom>
        </p:spPr>
      </p:pic>
      <p:sp>
        <p:nvSpPr>
          <p:cNvPr id="7" name="Rectangle 6"/>
          <p:cNvSpPr/>
          <p:nvPr userDrawn="1"/>
        </p:nvSpPr>
        <p:spPr>
          <a:xfrm>
            <a:off x="448235" y="4720197"/>
            <a:ext cx="9413501" cy="1761285"/>
          </a:xfrm>
          <a:prstGeom prst="rect">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750311" y="4980501"/>
            <a:ext cx="8716418" cy="450338"/>
          </a:xfrm>
        </p:spPr>
        <p:txBody>
          <a:bodyPr tIns="0" rIns="0" bIns="0" anchor="t">
            <a:noAutofit/>
          </a:bodyPr>
          <a:lstStyle>
            <a:lvl1pPr algn="l">
              <a:lnSpc>
                <a:spcPct val="100000"/>
              </a:lnSpc>
              <a:spcBef>
                <a:spcPts val="0"/>
              </a:spcBef>
              <a:defRPr sz="2800" b="1" cap="none" baseline="0">
                <a:solidFill>
                  <a:schemeClr val="bg1"/>
                </a:solidFill>
              </a:defRPr>
            </a:lvl1pPr>
          </a:lstStyle>
          <a:p>
            <a:r>
              <a:rPr lang="en-US" dirty="0"/>
              <a:t>Add presentation title</a:t>
            </a:r>
            <a:endParaRPr lang="en-ZA" dirty="0"/>
          </a:p>
        </p:txBody>
      </p:sp>
      <p:sp>
        <p:nvSpPr>
          <p:cNvPr id="10" name="Text Placeholder 9"/>
          <p:cNvSpPr>
            <a:spLocks noGrp="1"/>
          </p:cNvSpPr>
          <p:nvPr>
            <p:ph type="body" sz="quarter" idx="10" hasCustomPrompt="1"/>
          </p:nvPr>
        </p:nvSpPr>
        <p:spPr>
          <a:xfrm>
            <a:off x="750311" y="5439804"/>
            <a:ext cx="8716418" cy="277906"/>
          </a:xfrm>
        </p:spPr>
        <p:txBody>
          <a:bodyPr tIns="0" rIns="0" bIns="0" anchor="t">
            <a:noAutofit/>
          </a:bodyPr>
          <a:lstStyle>
            <a:lvl1pPr marL="0" indent="0">
              <a:lnSpc>
                <a:spcPct val="100000"/>
              </a:lnSpc>
              <a:spcBef>
                <a:spcPts val="0"/>
              </a:spcBef>
              <a:buNone/>
              <a:defRPr sz="2000">
                <a:solidFill>
                  <a:schemeClr val="accent2"/>
                </a:solidFill>
              </a:defRPr>
            </a:lvl1pPr>
          </a:lstStyle>
          <a:p>
            <a:pPr lvl="0"/>
            <a:r>
              <a:rPr lang="en-US" dirty="0"/>
              <a:t>Add subtitle</a:t>
            </a:r>
            <a:endParaRPr lang="en-GB" dirty="0"/>
          </a:p>
        </p:txBody>
      </p:sp>
      <p:sp>
        <p:nvSpPr>
          <p:cNvPr id="12" name="Text Placeholder 11"/>
          <p:cNvSpPr>
            <a:spLocks noGrp="1"/>
          </p:cNvSpPr>
          <p:nvPr>
            <p:ph type="body" sz="quarter" idx="11" hasCustomPrompt="1"/>
          </p:nvPr>
        </p:nvSpPr>
        <p:spPr>
          <a:xfrm>
            <a:off x="750888" y="5986979"/>
            <a:ext cx="4583112" cy="306245"/>
          </a:xfrm>
        </p:spPr>
        <p:txBody>
          <a:bodyPr vert="horz" lIns="0" tIns="0" rIns="0" bIns="0" rtlCol="0" anchor="t">
            <a:noAutofit/>
          </a:bodyPr>
          <a:lstStyle>
            <a:lvl1pPr marL="0" indent="0">
              <a:buNone/>
              <a:defRPr lang="en-US" sz="1800" b="1" cap="none" spc="-30" baseline="0" smtClean="0">
                <a:solidFill>
                  <a:schemeClr val="bg1"/>
                </a:solidFill>
                <a:latin typeface="+mj-lt"/>
                <a:ea typeface="+mj-ea"/>
                <a:cs typeface="+mj-cs"/>
              </a:defRPr>
            </a:lvl1pPr>
            <a:lvl2pPr>
              <a:defRPr lang="en-US" smtClean="0"/>
            </a:lvl2pPr>
            <a:lvl3pPr>
              <a:defRPr lang="en-US" smtClean="0"/>
            </a:lvl3pPr>
            <a:lvl4pPr>
              <a:defRPr lang="en-US" smtClean="0"/>
            </a:lvl4pPr>
            <a:lvl5pPr>
              <a:defRPr lang="en-GB"/>
            </a:lvl5pPr>
          </a:lstStyle>
          <a:p>
            <a:pPr marL="165100" lvl="0" indent="-165100">
              <a:lnSpc>
                <a:spcPct val="100000"/>
              </a:lnSpc>
              <a:spcBef>
                <a:spcPts val="0"/>
              </a:spcBef>
            </a:pPr>
            <a:r>
              <a:rPr lang="en-US" dirty="0"/>
              <a:t>Add date</a:t>
            </a:r>
            <a:endParaRPr lang="en-GB" dirty="0"/>
          </a:p>
        </p:txBody>
      </p:sp>
      <p:sp>
        <p:nvSpPr>
          <p:cNvPr id="14" name="Rectangle 13"/>
          <p:cNvSpPr/>
          <p:nvPr userDrawn="1"/>
        </p:nvSpPr>
        <p:spPr>
          <a:xfrm>
            <a:off x="10022541" y="4720197"/>
            <a:ext cx="1757083" cy="1761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userDrawn="1"/>
        </p:nvPicPr>
        <p:blipFill>
          <a:blip r:embed="rId3"/>
          <a:stretch>
            <a:fillRect/>
          </a:stretch>
        </p:blipFill>
        <p:spPr>
          <a:xfrm>
            <a:off x="9986682" y="4684290"/>
            <a:ext cx="1833843" cy="1837900"/>
          </a:xfrm>
          <a:prstGeom prst="rect">
            <a:avLst/>
          </a:prstGeom>
        </p:spPr>
      </p:pic>
    </p:spTree>
    <p:extLst>
      <p:ext uri="{BB962C8B-B14F-4D97-AF65-F5344CB8AC3E}">
        <p14:creationId xmlns:p14="http://schemas.microsoft.com/office/powerpoint/2010/main" val="3005538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amp; sourc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0" y="1268413"/>
            <a:ext cx="11452225" cy="4388316"/>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5" name="Text Placeholder 4"/>
          <p:cNvSpPr>
            <a:spLocks noGrp="1"/>
          </p:cNvSpPr>
          <p:nvPr>
            <p:ph type="body" sz="quarter" idx="10" hasCustomPrompt="1"/>
          </p:nvPr>
        </p:nvSpPr>
        <p:spPr>
          <a:xfrm>
            <a:off x="368300" y="5814829"/>
            <a:ext cx="11452225" cy="268661"/>
          </a:xfrm>
        </p:spPr>
        <p:txBody>
          <a:bodyPr anchor="b"/>
          <a:lstStyle>
            <a:lvl1pPr marL="0" indent="0">
              <a:buNone/>
              <a:defRPr sz="900" i="1">
                <a:solidFill>
                  <a:schemeClr val="tx2"/>
                </a:solidFill>
              </a:defRPr>
            </a:lvl1pPr>
          </a:lstStyle>
          <a:p>
            <a:pPr lvl="0"/>
            <a:r>
              <a:rPr lang="en-US" dirty="0"/>
              <a:t>Add footnote/source</a:t>
            </a:r>
            <a:endParaRPr lang="en-ZA" dirty="0"/>
          </a:p>
        </p:txBody>
      </p:sp>
      <p:sp>
        <p:nvSpPr>
          <p:cNvPr id="6" name="Text Placeholder 5"/>
          <p:cNvSpPr>
            <a:spLocks noGrp="1"/>
          </p:cNvSpPr>
          <p:nvPr>
            <p:ph type="body" sz="quarter" idx="11"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dirty="0"/>
              <a:t>Footnote</a:t>
            </a:r>
            <a:endParaRPr lang="en-GB" dirty="0"/>
          </a:p>
        </p:txBody>
      </p:sp>
    </p:spTree>
    <p:extLst>
      <p:ext uri="{BB962C8B-B14F-4D97-AF65-F5344CB8AC3E}">
        <p14:creationId xmlns:p14="http://schemas.microsoft.com/office/powerpoint/2010/main" val="3192029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101C4-CE7D-A121-23DD-82FF0788C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8B9585-BBF5-86BA-A324-B841117CEC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185988-F466-1F45-DB9D-8D84F4AFDBE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36CAEE8-F309-1A58-88EB-511B758101BB}"/>
              </a:ext>
            </a:extLst>
          </p:cNvPr>
          <p:cNvSpPr>
            <a:spLocks noGrp="1"/>
          </p:cNvSpPr>
          <p:nvPr>
            <p:ph type="ftr" sz="quarter" idx="11"/>
          </p:nvPr>
        </p:nvSpPr>
        <p:spPr/>
        <p:txBody>
          <a:bodyPr/>
          <a:lstStyle/>
          <a:p>
            <a:r>
              <a:rPr lang="en-US"/>
              <a:t>Ali Mazrui Centre for Higher Education Studies, Faculty of Education</a:t>
            </a:r>
          </a:p>
        </p:txBody>
      </p:sp>
      <p:sp>
        <p:nvSpPr>
          <p:cNvPr id="6" name="Slide Number Placeholder 5">
            <a:extLst>
              <a:ext uri="{FF2B5EF4-FFF2-40B4-BE49-F238E27FC236}">
                <a16:creationId xmlns:a16="http://schemas.microsoft.com/office/drawing/2014/main" id="{E7A8B2F1-9FF9-A4A2-D2C5-EBE85E4A8022}"/>
              </a:ext>
            </a:extLst>
          </p:cNvPr>
          <p:cNvSpPr>
            <a:spLocks noGrp="1"/>
          </p:cNvSpPr>
          <p:nvPr>
            <p:ph type="sldNum" sz="quarter" idx="12"/>
          </p:nvPr>
        </p:nvSpPr>
        <p:spPr/>
        <p:txBody>
          <a:bodyPr/>
          <a:lstStyle/>
          <a:p>
            <a:fld id="{1C70D339-9066-4ED4-B5A7-B0CD7D4BC554}" type="slidenum">
              <a:rPr lang="en-US" smtClean="0"/>
              <a:t>‹#›</a:t>
            </a:fld>
            <a:endParaRPr lang="en-US"/>
          </a:p>
        </p:txBody>
      </p:sp>
    </p:spTree>
    <p:extLst>
      <p:ext uri="{BB962C8B-B14F-4D97-AF65-F5344CB8AC3E}">
        <p14:creationId xmlns:p14="http://schemas.microsoft.com/office/powerpoint/2010/main" val="329609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orange">
    <p:spTree>
      <p:nvGrpSpPr>
        <p:cNvPr id="1" name=""/>
        <p:cNvGrpSpPr/>
        <p:nvPr/>
      </p:nvGrpSpPr>
      <p:grpSpPr>
        <a:xfrm>
          <a:off x="0" y="0"/>
          <a:ext cx="0" cy="0"/>
          <a:chOff x="0" y="0"/>
          <a:chExt cx="0" cy="0"/>
        </a:xfrm>
      </p:grpSpPr>
      <p:sp>
        <p:nvSpPr>
          <p:cNvPr id="4" name="Rectangle 3"/>
          <p:cNvSpPr/>
          <p:nvPr userDrawn="1"/>
        </p:nvSpPr>
        <p:spPr>
          <a:xfrm>
            <a:off x="192907" y="192742"/>
            <a:ext cx="11806186" cy="647251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750311" y="4980501"/>
            <a:ext cx="8716418" cy="450338"/>
          </a:xfrm>
        </p:spPr>
        <p:txBody>
          <a:bodyPr tIns="0" rIns="0" bIns="0" anchor="t">
            <a:noAutofit/>
          </a:bodyPr>
          <a:lstStyle>
            <a:lvl1pPr algn="l">
              <a:lnSpc>
                <a:spcPct val="100000"/>
              </a:lnSpc>
              <a:spcBef>
                <a:spcPts val="0"/>
              </a:spcBef>
              <a:defRPr sz="2800" b="1" cap="none" baseline="0">
                <a:solidFill>
                  <a:schemeClr val="bg1"/>
                </a:solidFill>
              </a:defRPr>
            </a:lvl1pPr>
          </a:lstStyle>
          <a:p>
            <a:r>
              <a:rPr lang="en-US" dirty="0"/>
              <a:t>Add presentation title</a:t>
            </a:r>
            <a:endParaRPr lang="en-ZA" dirty="0"/>
          </a:p>
        </p:txBody>
      </p:sp>
      <p:sp>
        <p:nvSpPr>
          <p:cNvPr id="10" name="Text Placeholder 9"/>
          <p:cNvSpPr>
            <a:spLocks noGrp="1"/>
          </p:cNvSpPr>
          <p:nvPr>
            <p:ph type="body" sz="quarter" idx="10" hasCustomPrompt="1"/>
          </p:nvPr>
        </p:nvSpPr>
        <p:spPr>
          <a:xfrm>
            <a:off x="750311" y="5439804"/>
            <a:ext cx="8716418" cy="277906"/>
          </a:xfrm>
        </p:spPr>
        <p:txBody>
          <a:bodyPr tIns="0" rIns="0" bIns="0" anchor="t">
            <a:noAutofit/>
          </a:bodyPr>
          <a:lstStyle>
            <a:lvl1pPr marL="0" indent="0">
              <a:lnSpc>
                <a:spcPct val="100000"/>
              </a:lnSpc>
              <a:spcBef>
                <a:spcPts val="0"/>
              </a:spcBef>
              <a:buNone/>
              <a:defRPr sz="2000">
                <a:solidFill>
                  <a:schemeClr val="bg1"/>
                </a:solidFill>
              </a:defRPr>
            </a:lvl1pPr>
          </a:lstStyle>
          <a:p>
            <a:pPr lvl="0"/>
            <a:r>
              <a:rPr lang="en-US" dirty="0"/>
              <a:t>Add subtitle</a:t>
            </a:r>
            <a:endParaRPr lang="en-GB" dirty="0"/>
          </a:p>
        </p:txBody>
      </p:sp>
      <p:sp>
        <p:nvSpPr>
          <p:cNvPr id="12" name="Text Placeholder 11"/>
          <p:cNvSpPr>
            <a:spLocks noGrp="1"/>
          </p:cNvSpPr>
          <p:nvPr>
            <p:ph type="body" sz="quarter" idx="11" hasCustomPrompt="1"/>
          </p:nvPr>
        </p:nvSpPr>
        <p:spPr>
          <a:xfrm>
            <a:off x="750888" y="5986979"/>
            <a:ext cx="4583112" cy="306245"/>
          </a:xfrm>
        </p:spPr>
        <p:txBody>
          <a:bodyPr vert="horz" lIns="0" tIns="0" rIns="0" bIns="0" rtlCol="0" anchor="t">
            <a:noAutofit/>
          </a:bodyPr>
          <a:lstStyle>
            <a:lvl1pPr marL="0" indent="0">
              <a:buNone/>
              <a:defRPr lang="en-US" sz="1800" b="1" cap="none" spc="-30" baseline="0" smtClean="0">
                <a:solidFill>
                  <a:schemeClr val="bg1"/>
                </a:solidFill>
                <a:latin typeface="+mj-lt"/>
                <a:ea typeface="+mj-ea"/>
                <a:cs typeface="+mj-cs"/>
              </a:defRPr>
            </a:lvl1pPr>
            <a:lvl2pPr>
              <a:defRPr lang="en-US" smtClean="0"/>
            </a:lvl2pPr>
            <a:lvl3pPr>
              <a:defRPr lang="en-US" smtClean="0"/>
            </a:lvl3pPr>
            <a:lvl4pPr>
              <a:defRPr lang="en-US" smtClean="0"/>
            </a:lvl4pPr>
            <a:lvl5pPr>
              <a:defRPr lang="en-GB"/>
            </a:lvl5pPr>
          </a:lstStyle>
          <a:p>
            <a:pPr marL="165100" lvl="0" indent="-165100">
              <a:lnSpc>
                <a:spcPct val="100000"/>
              </a:lnSpc>
              <a:spcBef>
                <a:spcPts val="0"/>
              </a:spcBef>
            </a:pPr>
            <a:r>
              <a:rPr lang="en-US" dirty="0"/>
              <a:t>Add date</a:t>
            </a:r>
            <a:endParaRPr lang="en-GB" dirty="0"/>
          </a:p>
        </p:txBody>
      </p:sp>
      <p:pic>
        <p:nvPicPr>
          <p:cNvPr id="3" name="Picture 2"/>
          <p:cNvPicPr>
            <a:picLocks noChangeAspect="1"/>
          </p:cNvPicPr>
          <p:nvPr userDrawn="1"/>
        </p:nvPicPr>
        <p:blipFill>
          <a:blip r:embed="rId2"/>
          <a:stretch>
            <a:fillRect/>
          </a:stretch>
        </p:blipFill>
        <p:spPr>
          <a:xfrm>
            <a:off x="10269070" y="4969764"/>
            <a:ext cx="1266509" cy="1269672"/>
          </a:xfrm>
          <a:prstGeom prst="rect">
            <a:avLst/>
          </a:prstGeom>
        </p:spPr>
      </p:pic>
    </p:spTree>
    <p:extLst>
      <p:ext uri="{BB962C8B-B14F-4D97-AF65-F5344CB8AC3E}">
        <p14:creationId xmlns:p14="http://schemas.microsoft.com/office/powerpoint/2010/main" val="1178342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0311" y="4980501"/>
            <a:ext cx="8716418" cy="450338"/>
          </a:xfrm>
        </p:spPr>
        <p:txBody>
          <a:bodyPr tIns="0" rIns="0" bIns="0" anchor="t">
            <a:noAutofit/>
          </a:bodyPr>
          <a:lstStyle>
            <a:lvl1pPr algn="l">
              <a:lnSpc>
                <a:spcPct val="100000"/>
              </a:lnSpc>
              <a:spcBef>
                <a:spcPts val="0"/>
              </a:spcBef>
              <a:defRPr sz="2800" b="1" cap="none" baseline="0">
                <a:solidFill>
                  <a:schemeClr val="tx1">
                    <a:lumMod val="50000"/>
                  </a:schemeClr>
                </a:solidFill>
              </a:defRPr>
            </a:lvl1pPr>
          </a:lstStyle>
          <a:p>
            <a:r>
              <a:rPr lang="en-US" dirty="0"/>
              <a:t>Add presentation title</a:t>
            </a:r>
            <a:endParaRPr lang="en-ZA" dirty="0"/>
          </a:p>
        </p:txBody>
      </p:sp>
      <p:sp>
        <p:nvSpPr>
          <p:cNvPr id="10" name="Text Placeholder 9"/>
          <p:cNvSpPr>
            <a:spLocks noGrp="1"/>
          </p:cNvSpPr>
          <p:nvPr>
            <p:ph type="body" sz="quarter" idx="10" hasCustomPrompt="1"/>
          </p:nvPr>
        </p:nvSpPr>
        <p:spPr>
          <a:xfrm>
            <a:off x="750311" y="5439804"/>
            <a:ext cx="8716418" cy="277906"/>
          </a:xfrm>
        </p:spPr>
        <p:txBody>
          <a:bodyPr tIns="0" rIns="0" bIns="0" anchor="t">
            <a:noAutofit/>
          </a:bodyPr>
          <a:lstStyle>
            <a:lvl1pPr marL="0" indent="0">
              <a:lnSpc>
                <a:spcPct val="100000"/>
              </a:lnSpc>
              <a:spcBef>
                <a:spcPts val="0"/>
              </a:spcBef>
              <a:buNone/>
              <a:defRPr sz="2000">
                <a:solidFill>
                  <a:schemeClr val="accent2"/>
                </a:solidFill>
              </a:defRPr>
            </a:lvl1pPr>
          </a:lstStyle>
          <a:p>
            <a:pPr lvl="0"/>
            <a:r>
              <a:rPr lang="en-US" dirty="0"/>
              <a:t>Add subtitle</a:t>
            </a:r>
            <a:endParaRPr lang="en-GB" dirty="0"/>
          </a:p>
        </p:txBody>
      </p:sp>
      <p:sp>
        <p:nvSpPr>
          <p:cNvPr id="12" name="Text Placeholder 11"/>
          <p:cNvSpPr>
            <a:spLocks noGrp="1"/>
          </p:cNvSpPr>
          <p:nvPr>
            <p:ph type="body" sz="quarter" idx="11" hasCustomPrompt="1"/>
          </p:nvPr>
        </p:nvSpPr>
        <p:spPr>
          <a:xfrm>
            <a:off x="750888" y="5986979"/>
            <a:ext cx="4583112" cy="306245"/>
          </a:xfrm>
        </p:spPr>
        <p:txBody>
          <a:bodyPr vert="horz" lIns="0" tIns="0" rIns="0" bIns="0" rtlCol="0" anchor="t">
            <a:noAutofit/>
          </a:bodyPr>
          <a:lstStyle>
            <a:lvl1pPr marL="0" indent="0">
              <a:buNone/>
              <a:defRPr lang="en-US" sz="1800" b="1" cap="none" spc="-30" baseline="0" smtClean="0">
                <a:solidFill>
                  <a:schemeClr val="tx1">
                    <a:lumMod val="50000"/>
                  </a:schemeClr>
                </a:solidFill>
                <a:latin typeface="+mj-lt"/>
                <a:ea typeface="+mj-ea"/>
                <a:cs typeface="+mj-cs"/>
              </a:defRPr>
            </a:lvl1pPr>
            <a:lvl2pPr>
              <a:defRPr lang="en-US" smtClean="0"/>
            </a:lvl2pPr>
            <a:lvl3pPr>
              <a:defRPr lang="en-US" smtClean="0"/>
            </a:lvl3pPr>
            <a:lvl4pPr>
              <a:defRPr lang="en-US" smtClean="0"/>
            </a:lvl4pPr>
            <a:lvl5pPr>
              <a:defRPr lang="en-GB"/>
            </a:lvl5pPr>
          </a:lstStyle>
          <a:p>
            <a:pPr marL="165100" lvl="0" indent="-165100">
              <a:lnSpc>
                <a:spcPct val="100000"/>
              </a:lnSpc>
              <a:spcBef>
                <a:spcPts val="0"/>
              </a:spcBef>
            </a:pPr>
            <a:r>
              <a:rPr lang="en-US" dirty="0"/>
              <a:t>Add date</a:t>
            </a:r>
            <a:endParaRPr lang="en-GB" dirty="0"/>
          </a:p>
        </p:txBody>
      </p:sp>
      <p:sp>
        <p:nvSpPr>
          <p:cNvPr id="14" name="Rectangle 13"/>
          <p:cNvSpPr/>
          <p:nvPr userDrawn="1"/>
        </p:nvSpPr>
        <p:spPr>
          <a:xfrm>
            <a:off x="10022541" y="4720197"/>
            <a:ext cx="1757083" cy="1761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userDrawn="1"/>
        </p:nvPicPr>
        <p:blipFill>
          <a:blip r:embed="rId2"/>
          <a:stretch>
            <a:fillRect/>
          </a:stretch>
        </p:blipFill>
        <p:spPr>
          <a:xfrm>
            <a:off x="9986682" y="4684290"/>
            <a:ext cx="1833843" cy="1837900"/>
          </a:xfrm>
          <a:prstGeom prst="rect">
            <a:avLst/>
          </a:prstGeom>
        </p:spPr>
      </p:pic>
    </p:spTree>
    <p:extLst>
      <p:ext uri="{BB962C8B-B14F-4D97-AF65-F5344CB8AC3E}">
        <p14:creationId xmlns:p14="http://schemas.microsoft.com/office/powerpoint/2010/main" val="112806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orange">
    <p:spTree>
      <p:nvGrpSpPr>
        <p:cNvPr id="1" name=""/>
        <p:cNvGrpSpPr/>
        <p:nvPr/>
      </p:nvGrpSpPr>
      <p:grpSpPr>
        <a:xfrm>
          <a:off x="0" y="0"/>
          <a:ext cx="0" cy="0"/>
          <a:chOff x="0" y="0"/>
          <a:chExt cx="0" cy="0"/>
        </a:xfrm>
      </p:grpSpPr>
      <p:sp>
        <p:nvSpPr>
          <p:cNvPr id="4" name="Rectangle 3"/>
          <p:cNvSpPr/>
          <p:nvPr userDrawn="1"/>
        </p:nvSpPr>
        <p:spPr>
          <a:xfrm>
            <a:off x="192907" y="192742"/>
            <a:ext cx="11806186" cy="647251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a:cxnSpLocks/>
          </p:cNvCxnSpPr>
          <p:nvPr userDrawn="1"/>
        </p:nvCxnSpPr>
        <p:spPr>
          <a:xfrm>
            <a:off x="394821" y="3173508"/>
            <a:ext cx="114023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ctrTitle" hasCustomPrompt="1"/>
          </p:nvPr>
        </p:nvSpPr>
        <p:spPr>
          <a:xfrm>
            <a:off x="394821" y="2453901"/>
            <a:ext cx="7359650" cy="450338"/>
          </a:xfrm>
        </p:spPr>
        <p:txBody>
          <a:bodyPr tIns="0" rIns="0" bIns="0" anchor="t">
            <a:noAutofit/>
          </a:bodyPr>
          <a:lstStyle>
            <a:lvl1pPr algn="l">
              <a:lnSpc>
                <a:spcPct val="100000"/>
              </a:lnSpc>
              <a:spcBef>
                <a:spcPts val="0"/>
              </a:spcBef>
              <a:defRPr sz="2800" b="1" cap="none" baseline="0">
                <a:solidFill>
                  <a:schemeClr val="bg1"/>
                </a:solidFill>
              </a:defRPr>
            </a:lvl1pPr>
          </a:lstStyle>
          <a:p>
            <a:r>
              <a:rPr lang="en-US" dirty="0"/>
              <a:t>Add divider title</a:t>
            </a:r>
            <a:endParaRPr lang="en-ZA" dirty="0"/>
          </a:p>
        </p:txBody>
      </p:sp>
      <p:pic>
        <p:nvPicPr>
          <p:cNvPr id="6" name="Picture 5"/>
          <p:cNvPicPr>
            <a:picLocks noChangeAspect="1"/>
          </p:cNvPicPr>
          <p:nvPr userDrawn="1"/>
        </p:nvPicPr>
        <p:blipFill>
          <a:blip r:embed="rId2"/>
          <a:stretch>
            <a:fillRect/>
          </a:stretch>
        </p:blipFill>
        <p:spPr>
          <a:xfrm>
            <a:off x="10269070" y="4969764"/>
            <a:ext cx="1266509" cy="1269672"/>
          </a:xfrm>
          <a:prstGeom prst="rect">
            <a:avLst/>
          </a:prstGeom>
        </p:spPr>
      </p:pic>
    </p:spTree>
    <p:extLst>
      <p:ext uri="{BB962C8B-B14F-4D97-AF65-F5344CB8AC3E}">
        <p14:creationId xmlns:p14="http://schemas.microsoft.com/office/powerpoint/2010/main" val="1654312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purple">
    <p:spTree>
      <p:nvGrpSpPr>
        <p:cNvPr id="1" name=""/>
        <p:cNvGrpSpPr/>
        <p:nvPr/>
      </p:nvGrpSpPr>
      <p:grpSpPr>
        <a:xfrm>
          <a:off x="0" y="0"/>
          <a:ext cx="0" cy="0"/>
          <a:chOff x="0" y="0"/>
          <a:chExt cx="0" cy="0"/>
        </a:xfrm>
      </p:grpSpPr>
      <p:sp>
        <p:nvSpPr>
          <p:cNvPr id="4" name="Rectangle 3"/>
          <p:cNvSpPr/>
          <p:nvPr userDrawn="1"/>
        </p:nvSpPr>
        <p:spPr>
          <a:xfrm>
            <a:off x="192907" y="192742"/>
            <a:ext cx="11806186" cy="647251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a:cxnSpLocks/>
          </p:cNvCxnSpPr>
          <p:nvPr userDrawn="1"/>
        </p:nvCxnSpPr>
        <p:spPr>
          <a:xfrm>
            <a:off x="394821" y="3173508"/>
            <a:ext cx="114023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394821" y="2453901"/>
            <a:ext cx="7359650" cy="450338"/>
          </a:xfrm>
        </p:spPr>
        <p:txBody>
          <a:bodyPr tIns="0" rIns="0" bIns="0" anchor="t">
            <a:noAutofit/>
          </a:bodyPr>
          <a:lstStyle>
            <a:lvl1pPr algn="l">
              <a:lnSpc>
                <a:spcPct val="100000"/>
              </a:lnSpc>
              <a:spcBef>
                <a:spcPts val="0"/>
              </a:spcBef>
              <a:defRPr sz="2800" b="1" cap="none" baseline="0">
                <a:solidFill>
                  <a:schemeClr val="bg1"/>
                </a:solidFill>
              </a:defRPr>
            </a:lvl1pPr>
          </a:lstStyle>
          <a:p>
            <a:r>
              <a:rPr lang="en-US" dirty="0"/>
              <a:t>Add divider title</a:t>
            </a:r>
            <a:endParaRPr lang="en-ZA" dirty="0"/>
          </a:p>
        </p:txBody>
      </p:sp>
      <p:sp>
        <p:nvSpPr>
          <p:cNvPr id="7" name="Rectangle 6"/>
          <p:cNvSpPr/>
          <p:nvPr userDrawn="1"/>
        </p:nvSpPr>
        <p:spPr>
          <a:xfrm>
            <a:off x="10022541" y="4720197"/>
            <a:ext cx="1757083" cy="1761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a:stretch>
            <a:fillRect/>
          </a:stretch>
        </p:blipFill>
        <p:spPr>
          <a:xfrm>
            <a:off x="9986682" y="4684290"/>
            <a:ext cx="1833843" cy="1837900"/>
          </a:xfrm>
          <a:prstGeom prst="rect">
            <a:avLst/>
          </a:prstGeom>
        </p:spPr>
      </p:pic>
    </p:spTree>
    <p:extLst>
      <p:ext uri="{BB962C8B-B14F-4D97-AF65-F5344CB8AC3E}">
        <p14:creationId xmlns:p14="http://schemas.microsoft.com/office/powerpoint/2010/main" val="3151924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331694" y="1102659"/>
            <a:ext cx="11600330" cy="107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p:cNvSpPr/>
          <p:nvPr userDrawn="1"/>
        </p:nvSpPr>
        <p:spPr>
          <a:xfrm>
            <a:off x="331694" y="896471"/>
            <a:ext cx="11600330" cy="206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473196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with icon">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331694" y="1102659"/>
            <a:ext cx="11600330" cy="107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p:cNvSpPr/>
          <p:nvPr userDrawn="1"/>
        </p:nvSpPr>
        <p:spPr>
          <a:xfrm>
            <a:off x="331694" y="896471"/>
            <a:ext cx="11600330" cy="206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 name="Picture 3"/>
          <p:cNvPicPr>
            <a:picLocks noChangeAspect="1"/>
          </p:cNvPicPr>
          <p:nvPr userDrawn="1"/>
        </p:nvPicPr>
        <p:blipFill>
          <a:blip r:embed="rId2"/>
          <a:stretch>
            <a:fillRect/>
          </a:stretch>
        </p:blipFill>
        <p:spPr>
          <a:xfrm>
            <a:off x="11494903" y="6186557"/>
            <a:ext cx="508838" cy="510283"/>
          </a:xfrm>
          <a:prstGeom prst="rect">
            <a:avLst/>
          </a:prstGeom>
        </p:spPr>
      </p:pic>
    </p:spTree>
    <p:extLst>
      <p:ext uri="{BB962C8B-B14F-4D97-AF65-F5344CB8AC3E}">
        <p14:creationId xmlns:p14="http://schemas.microsoft.com/office/powerpoint/2010/main" val="4214353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 conten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331694" y="1102659"/>
            <a:ext cx="11600330" cy="107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p:cNvSpPr/>
          <p:nvPr userDrawn="1"/>
        </p:nvSpPr>
        <p:spPr>
          <a:xfrm>
            <a:off x="331694" y="896471"/>
            <a:ext cx="11600330" cy="206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7476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197225"/>
            <a:ext cx="11460525" cy="720000"/>
          </a:xfrm>
          <a:prstGeom prst="rect">
            <a:avLst/>
          </a:prstGeom>
        </p:spPr>
        <p:txBody>
          <a:bodyPr vert="horz" lIns="0" tIns="0" rIns="0" bIns="0" rtlCol="0" anchor="b">
            <a:noAutofit/>
          </a:bodyPr>
          <a:lstStyle/>
          <a:p>
            <a:r>
              <a:rPr lang="en-US" dirty="0"/>
              <a:t>Add title</a:t>
            </a:r>
            <a:endParaRPr lang="en-ZA" dirty="0"/>
          </a:p>
        </p:txBody>
      </p:sp>
      <p:sp>
        <p:nvSpPr>
          <p:cNvPr id="3" name="Text Placeholder 2"/>
          <p:cNvSpPr>
            <a:spLocks noGrp="1"/>
          </p:cNvSpPr>
          <p:nvPr>
            <p:ph type="body" idx="1"/>
          </p:nvPr>
        </p:nvSpPr>
        <p:spPr>
          <a:xfrm>
            <a:off x="368300" y="1268413"/>
            <a:ext cx="11452225" cy="4716462"/>
          </a:xfrm>
          <a:prstGeom prst="rect">
            <a:avLst/>
          </a:prstGeom>
        </p:spPr>
        <p:txBody>
          <a:bodyPr vert="horz" lIns="0" tIns="45720" rIns="91440" bIns="45720" rtlCol="0">
            <a:noAutofit/>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8" name="TextBox 7"/>
          <p:cNvSpPr txBox="1"/>
          <p:nvPr userDrawn="1"/>
        </p:nvSpPr>
        <p:spPr>
          <a:xfrm>
            <a:off x="10784541" y="6360871"/>
            <a:ext cx="493060" cy="215444"/>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1" i="0" u="none" strike="noStrike" kern="1200" spc="0" baseline="0" dirty="0">
                <a:solidFill>
                  <a:schemeClr val="accent2"/>
                </a:solidFill>
                <a:latin typeface="+mn-lt"/>
                <a:ea typeface="+mn-ea"/>
                <a:cs typeface="+mn-cs"/>
              </a:rPr>
              <a:t>       </a:t>
            </a:r>
            <a:fld id="{B85E10F6-AA81-46B5-AAF7-516B34FC585A}" type="slidenum">
              <a:rPr lang="en-US" sz="1000" b="1" i="0" u="none" strike="noStrike" kern="1200" spc="0" baseline="0" smtClean="0">
                <a:solidFill>
                  <a:schemeClr val="tx1">
                    <a:lumMod val="50000"/>
                  </a:schemeClr>
                </a:solidFill>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ZA" sz="1000" b="1" spc="0" baseline="0" dirty="0">
              <a:solidFill>
                <a:schemeClr val="tx1">
                  <a:lumMod val="50000"/>
                </a:schemeClr>
              </a:solidFill>
            </a:endParaRPr>
          </a:p>
        </p:txBody>
      </p:sp>
      <p:cxnSp>
        <p:nvCxnSpPr>
          <p:cNvPr id="10" name="Straight Connector 9"/>
          <p:cNvCxnSpPr>
            <a:cxnSpLocks/>
          </p:cNvCxnSpPr>
          <p:nvPr userDrawn="1"/>
        </p:nvCxnSpPr>
        <p:spPr>
          <a:xfrm>
            <a:off x="368300" y="6203579"/>
            <a:ext cx="10891371"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3"/>
          <a:stretch>
            <a:fillRect/>
          </a:stretch>
        </p:blipFill>
        <p:spPr>
          <a:xfrm>
            <a:off x="11494903" y="6186557"/>
            <a:ext cx="508838" cy="510283"/>
          </a:xfrm>
          <a:prstGeom prst="rect">
            <a:avLst/>
          </a:prstGeom>
        </p:spPr>
      </p:pic>
    </p:spTree>
    <p:extLst>
      <p:ext uri="{BB962C8B-B14F-4D97-AF65-F5344CB8AC3E}">
        <p14:creationId xmlns:p14="http://schemas.microsoft.com/office/powerpoint/2010/main" val="3245909001"/>
      </p:ext>
    </p:extLst>
  </p:cSld>
  <p:clrMap bg1="lt1" tx1="dk1" bg2="lt2" tx2="dk2" accent1="accent1" accent2="accent2" accent3="accent3" accent4="accent4" accent5="accent5" accent6="accent6" hlink="hlink" folHlink="folHlink"/>
  <p:sldLayoutIdLst>
    <p:sldLayoutId id="2147483679" r:id="rId1"/>
    <p:sldLayoutId id="2147483719" r:id="rId2"/>
    <p:sldLayoutId id="2147483722" r:id="rId3"/>
    <p:sldLayoutId id="2147483727" r:id="rId4"/>
    <p:sldLayoutId id="2147483724" r:id="rId5"/>
    <p:sldLayoutId id="2147483725" r:id="rId6"/>
    <p:sldLayoutId id="2147483730" r:id="rId7"/>
    <p:sldLayoutId id="2147483721" r:id="rId8"/>
    <p:sldLayoutId id="2147483720" r:id="rId9"/>
    <p:sldLayoutId id="2147483664" r:id="rId10"/>
    <p:sldLayoutId id="2147483711" r:id="rId11"/>
    <p:sldLayoutId id="2147483713" r:id="rId12"/>
    <p:sldLayoutId id="2147483714" r:id="rId13"/>
    <p:sldLayoutId id="2147483663" r:id="rId14"/>
    <p:sldLayoutId id="2147483715" r:id="rId15"/>
    <p:sldLayoutId id="2147483716" r:id="rId16"/>
    <p:sldLayoutId id="2147483717" r:id="rId17"/>
    <p:sldLayoutId id="2147483728" r:id="rId18"/>
    <p:sldLayoutId id="2147483718" r:id="rId19"/>
    <p:sldLayoutId id="2147483709" r:id="rId20"/>
    <p:sldLayoutId id="2147483731" r:id="rId21"/>
  </p:sldLayoutIdLst>
  <p:hf sldNum="0" hdr="0" ftr="0" dt="0"/>
  <p:txStyles>
    <p:titleStyle>
      <a:lvl1pPr algn="l" defTabSz="914400" rtl="0" eaLnBrk="1" latinLnBrk="0" hangingPunct="1">
        <a:lnSpc>
          <a:spcPct val="90000"/>
        </a:lnSpc>
        <a:spcBef>
          <a:spcPct val="0"/>
        </a:spcBef>
        <a:buNone/>
        <a:defRPr sz="2800" b="1" kern="1200" cap="none" spc="-30" baseline="0">
          <a:solidFill>
            <a:schemeClr val="accent1"/>
          </a:solidFill>
          <a:latin typeface="+mj-lt"/>
          <a:ea typeface="+mj-ea"/>
          <a:cs typeface="+mj-cs"/>
        </a:defRPr>
      </a:lvl1pPr>
    </p:titleStyle>
    <p:bodyStyle>
      <a:lvl1pPr marL="165100" indent="-165100" algn="l" defTabSz="914400" rtl="0" eaLnBrk="1" latinLnBrk="0" hangingPunct="1">
        <a:lnSpc>
          <a:spcPct val="120000"/>
        </a:lnSpc>
        <a:spcBef>
          <a:spcPts val="300"/>
        </a:spcBef>
        <a:buFont typeface="Arial" panose="020B0604020202020204" pitchFamily="34" charset="0"/>
        <a:buChar char="•"/>
        <a:defRPr sz="1800" kern="1200">
          <a:solidFill>
            <a:schemeClr val="tx1"/>
          </a:solidFill>
          <a:latin typeface="+mn-lt"/>
          <a:ea typeface="+mn-ea"/>
          <a:cs typeface="+mn-cs"/>
        </a:defRPr>
      </a:lvl1pPr>
      <a:lvl2pPr marL="338138" indent="-182563" algn="l" defTabSz="914400" rtl="0" eaLnBrk="1" latinLnBrk="0" hangingPunct="1">
        <a:lnSpc>
          <a:spcPct val="120000"/>
        </a:lnSpc>
        <a:spcBef>
          <a:spcPts val="300"/>
        </a:spcBef>
        <a:buFont typeface="Arial" panose="020B0604020202020204" pitchFamily="34" charset="0"/>
        <a:buChar char="•"/>
        <a:defRPr sz="1600" kern="1200">
          <a:solidFill>
            <a:schemeClr val="tx1"/>
          </a:solidFill>
          <a:latin typeface="+mn-lt"/>
          <a:ea typeface="+mn-ea"/>
          <a:cs typeface="+mn-cs"/>
        </a:defRPr>
      </a:lvl2pPr>
      <a:lvl3pPr marL="530225" indent="-182563" algn="l" defTabSz="914400" rtl="0" eaLnBrk="1" latinLnBrk="0" hangingPunct="1">
        <a:lnSpc>
          <a:spcPct val="120000"/>
        </a:lnSpc>
        <a:spcBef>
          <a:spcPts val="300"/>
        </a:spcBef>
        <a:buFont typeface="Arial" panose="020B0604020202020204" pitchFamily="34" charset="0"/>
        <a:buChar char="•"/>
        <a:defRPr sz="1400" kern="1200">
          <a:solidFill>
            <a:schemeClr val="tx1"/>
          </a:solidFill>
          <a:latin typeface="+mn-lt"/>
          <a:ea typeface="+mn-ea"/>
          <a:cs typeface="+mn-cs"/>
        </a:defRPr>
      </a:lvl3pPr>
      <a:lvl4pPr marL="676275" indent="-155575" algn="l" defTabSz="914400" rtl="0" eaLnBrk="1" latinLnBrk="0" hangingPunct="1">
        <a:lnSpc>
          <a:spcPct val="120000"/>
        </a:lnSpc>
        <a:spcBef>
          <a:spcPts val="300"/>
        </a:spcBef>
        <a:buFont typeface="Arial" panose="020B0604020202020204" pitchFamily="34" charset="0"/>
        <a:buChar char="•"/>
        <a:defRPr sz="1200" kern="1200">
          <a:solidFill>
            <a:schemeClr val="tx1"/>
          </a:solidFill>
          <a:latin typeface="+mn-lt"/>
          <a:ea typeface="+mn-ea"/>
          <a:cs typeface="+mn-cs"/>
        </a:defRPr>
      </a:lvl4pPr>
      <a:lvl5pPr marL="822325" indent="-136525" algn="l" defTabSz="914400" rtl="0" eaLnBrk="1" latinLnBrk="0" hangingPunct="1">
        <a:lnSpc>
          <a:spcPct val="120000"/>
        </a:lnSpc>
        <a:spcBef>
          <a:spcPts val="3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70" userDrawn="1">
          <p15:clr>
            <a:srgbClr val="F26B43"/>
          </p15:clr>
        </p15:guide>
        <p15:guide id="2" pos="232" userDrawn="1">
          <p15:clr>
            <a:srgbClr val="F26B43"/>
          </p15:clr>
        </p15:guide>
        <p15:guide id="3" pos="7446" userDrawn="1">
          <p15:clr>
            <a:srgbClr val="F26B43"/>
          </p15:clr>
        </p15:guide>
        <p15:guide id="4"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flourish-user-preview.com/2406596/7hiRVc4jp2uJCvitiC-OMOnGqD2ObX7ms1JRprQZh8OIjm6QQSknz_KeusTreiMv/"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3302116" y="326278"/>
            <a:ext cx="8716418" cy="1487656"/>
          </a:xfrm>
        </p:spPr>
        <p:txBody>
          <a:bodyPr/>
          <a:lstStyle/>
          <a:p>
            <a:pPr algn="ctr"/>
            <a:r>
              <a:rPr lang="en-GB" sz="2400" dirty="0">
                <a:solidFill>
                  <a:srgbClr val="7030A0"/>
                </a:solidFill>
                <a:latin typeface="Abadi" panose="020B0604020104020204" pitchFamily="34" charset="0"/>
              </a:rPr>
              <a:t>Centre for Global Higher Education Autumn School</a:t>
            </a:r>
          </a:p>
        </p:txBody>
      </p:sp>
      <p:sp>
        <p:nvSpPr>
          <p:cNvPr id="9" name="Text Placeholder 8"/>
          <p:cNvSpPr>
            <a:spLocks noGrp="1"/>
          </p:cNvSpPr>
          <p:nvPr>
            <p:ph type="body" sz="quarter" idx="10"/>
          </p:nvPr>
        </p:nvSpPr>
        <p:spPr>
          <a:xfrm>
            <a:off x="3063892" y="931153"/>
            <a:ext cx="8716418" cy="277906"/>
          </a:xfrm>
        </p:spPr>
        <p:txBody>
          <a:bodyPr/>
          <a:lstStyle/>
          <a:p>
            <a:pPr algn="ctr"/>
            <a:endParaRPr lang="en-US" sz="1800" b="1" dirty="0">
              <a:solidFill>
                <a:srgbClr val="000000"/>
              </a:solidFill>
              <a:effectLst/>
              <a:latin typeface="Calibri" panose="020F0502020204030204" pitchFamily="34" charset="0"/>
              <a:ea typeface="Calibri" panose="020F0502020204030204" pitchFamily="34" charset="0"/>
            </a:endParaRPr>
          </a:p>
          <a:p>
            <a:pPr algn="ctr"/>
            <a:r>
              <a:rPr lang="en-US" sz="1800" b="1" dirty="0">
                <a:solidFill>
                  <a:srgbClr val="000000"/>
                </a:solidFill>
                <a:effectLst/>
                <a:latin typeface="Abadi" panose="020B0604020104020204" pitchFamily="34" charset="0"/>
                <a:ea typeface="Calibri" panose="020F0502020204030204" pitchFamily="34" charset="0"/>
              </a:rPr>
              <a:t>12 September 2025</a:t>
            </a:r>
          </a:p>
          <a:p>
            <a:pPr algn="ctr"/>
            <a:endParaRPr lang="en-US" sz="1800" b="1" dirty="0">
              <a:solidFill>
                <a:srgbClr val="000000"/>
              </a:solidFill>
              <a:latin typeface="Abadi" panose="020B0604020104020204" pitchFamily="34" charset="0"/>
              <a:ea typeface="Calibri" panose="020F0502020204030204" pitchFamily="34" charset="0"/>
            </a:endParaRPr>
          </a:p>
          <a:p>
            <a:pPr algn="ctr"/>
            <a:r>
              <a:rPr lang="en-US" sz="1800" b="1" dirty="0">
                <a:solidFill>
                  <a:srgbClr val="000000"/>
                </a:solidFill>
                <a:latin typeface="Abadi" panose="020B0604020104020204" pitchFamily="34" charset="0"/>
              </a:rPr>
              <a:t>Transforming the Academy through Policy Advocacy</a:t>
            </a:r>
            <a:endParaRPr lang="en-GB" sz="1800" b="1" dirty="0">
              <a:solidFill>
                <a:srgbClr val="7030A0"/>
              </a:solidFill>
              <a:latin typeface="Abadi" panose="020B0604020104020204" pitchFamily="34" charset="0"/>
            </a:endParaRPr>
          </a:p>
          <a:p>
            <a:endParaRPr lang="en-GB" sz="1800" b="1" dirty="0">
              <a:solidFill>
                <a:srgbClr val="7030A0"/>
              </a:solidFill>
            </a:endParaRPr>
          </a:p>
        </p:txBody>
      </p:sp>
      <p:sp>
        <p:nvSpPr>
          <p:cNvPr id="10" name="Text Placeholder 9"/>
          <p:cNvSpPr>
            <a:spLocks noGrp="1"/>
          </p:cNvSpPr>
          <p:nvPr>
            <p:ph type="body" sz="quarter" idx="11"/>
          </p:nvPr>
        </p:nvSpPr>
        <p:spPr>
          <a:xfrm>
            <a:off x="4079713" y="4864957"/>
            <a:ext cx="5691008" cy="277906"/>
          </a:xfrm>
        </p:spPr>
        <p:txBody>
          <a:bodyPr/>
          <a:lstStyle/>
          <a:p>
            <a:pPr algn="ctr"/>
            <a:r>
              <a:rPr lang="en-GB" dirty="0">
                <a:solidFill>
                  <a:srgbClr val="7030A0"/>
                </a:solidFill>
                <a:latin typeface="Abadi" panose="020B0604020104020204" pitchFamily="34" charset="0"/>
              </a:rPr>
              <a:t>Thandi Lewin </a:t>
            </a:r>
          </a:p>
          <a:p>
            <a:pPr algn="ctr"/>
            <a:r>
              <a:rPr lang="en-GB" dirty="0">
                <a:solidFill>
                  <a:srgbClr val="7030A0"/>
                </a:solidFill>
                <a:latin typeface="Abadi" panose="020B0604020104020204" pitchFamily="34" charset="0"/>
              </a:rPr>
              <a:t>Ali Mazrui Centre for Higher Education Studies</a:t>
            </a:r>
          </a:p>
          <a:p>
            <a:pPr algn="ctr"/>
            <a:r>
              <a:rPr lang="en-GB" dirty="0">
                <a:solidFill>
                  <a:srgbClr val="7030A0"/>
                </a:solidFill>
                <a:latin typeface="Abadi" panose="020B0604020104020204" pitchFamily="34" charset="0"/>
              </a:rPr>
              <a:t>Faculty of Education</a:t>
            </a:r>
          </a:p>
        </p:txBody>
      </p:sp>
      <p:sp>
        <p:nvSpPr>
          <p:cNvPr id="5" name="Rectangle 2">
            <a:extLst>
              <a:ext uri="{FF2B5EF4-FFF2-40B4-BE49-F238E27FC236}">
                <a16:creationId xmlns:a16="http://schemas.microsoft.com/office/drawing/2014/main" id="{D709F4F4-D858-5D16-3147-8C0DE795B771}"/>
              </a:ext>
            </a:extLst>
          </p:cNvPr>
          <p:cNvSpPr>
            <a:spLocks noChangeArrowheads="1"/>
          </p:cNvSpPr>
          <p:nvPr/>
        </p:nvSpPr>
        <p:spPr bwMode="auto">
          <a:xfrm>
            <a:off x="3423472" y="75185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Helvetica" pitchFamily="2" charset="0"/>
              </a:rPr>
            </a:b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Helvetica"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250FC77D-A61D-AFA3-7562-C1F0B8904B1B}"/>
              </a:ext>
            </a:extLst>
          </p:cNvPr>
          <p:cNvSpPr txBox="1"/>
          <p:nvPr/>
        </p:nvSpPr>
        <p:spPr>
          <a:xfrm>
            <a:off x="2931459" y="309282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43861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CF97BC-8333-C169-2AAE-7B3D63EC6483}"/>
              </a:ext>
            </a:extLst>
          </p:cNvPr>
          <p:cNvSpPr>
            <a:spLocks noGrp="1"/>
          </p:cNvSpPr>
          <p:nvPr>
            <p:ph idx="1"/>
          </p:nvPr>
        </p:nvSpPr>
        <p:spPr>
          <a:xfrm>
            <a:off x="368300" y="790114"/>
            <a:ext cx="11452225" cy="5356044"/>
          </a:xfrm>
        </p:spPr>
        <p:txBody>
          <a:bodyPr/>
          <a:lstStyle/>
          <a:p>
            <a:pPr>
              <a:lnSpc>
                <a:spcPct val="100000"/>
              </a:lnSpc>
            </a:pPr>
            <a:r>
              <a:rPr lang="en-US" sz="1600" dirty="0">
                <a:latin typeface="Abadi" panose="020B0604020104020204" pitchFamily="34" charset="0"/>
              </a:rPr>
              <a:t>Introduction of new policy did not resolve the question of how to sustainably fund access to higher education, within the context of an appropriately funded whole education system. Solutions require difficult political choices about where funding should be directed; joined-up social policy and spending; and long-term policy/funding stability. </a:t>
            </a:r>
          </a:p>
          <a:p>
            <a:pPr>
              <a:lnSpc>
                <a:spcPct val="100000"/>
              </a:lnSpc>
            </a:pPr>
            <a:r>
              <a:rPr lang="en-US" sz="1600" dirty="0">
                <a:latin typeface="Abadi" panose="020B0604020104020204" pitchFamily="34" charset="0"/>
              </a:rPr>
              <a:t>Policy changes have been made without planning for the implementation of change and thinking through the implications of implementation. </a:t>
            </a:r>
          </a:p>
          <a:p>
            <a:pPr>
              <a:lnSpc>
                <a:spcPct val="100000"/>
              </a:lnSpc>
            </a:pPr>
            <a:r>
              <a:rPr lang="en-US" sz="1600" dirty="0">
                <a:latin typeface="Abadi" panose="020B0604020104020204" pitchFamily="34" charset="0"/>
              </a:rPr>
              <a:t>Capacity to implement is weak, has weakened, and has had disastrous consequences for individual students and institutions. This capacity must be addressed. </a:t>
            </a:r>
          </a:p>
          <a:p>
            <a:pPr>
              <a:lnSpc>
                <a:spcPct val="100000"/>
              </a:lnSpc>
            </a:pPr>
            <a:r>
              <a:rPr lang="en-US" sz="1600" dirty="0">
                <a:latin typeface="Abadi" panose="020B0604020104020204" pitchFamily="34" charset="0"/>
              </a:rPr>
              <a:t>Student funding policy is in some ways driving the funding of the HE system, rather than supporting the achievement of higher education policy goals. </a:t>
            </a:r>
          </a:p>
          <a:p>
            <a:pPr>
              <a:lnSpc>
                <a:spcPct val="100000"/>
              </a:lnSpc>
            </a:pPr>
            <a:r>
              <a:rPr lang="en-US" sz="1600" dirty="0">
                <a:latin typeface="Abadi" panose="020B0604020104020204" pitchFamily="34" charset="0"/>
              </a:rPr>
              <a:t>The underlying question of higher education as a public good and how it should be funded is unresolved and remains a policy tension. What route should be taken into the future?</a:t>
            </a:r>
          </a:p>
          <a:p>
            <a:pPr>
              <a:lnSpc>
                <a:spcPct val="100000"/>
              </a:lnSpc>
            </a:pPr>
            <a:r>
              <a:rPr lang="en-US" sz="1600" dirty="0">
                <a:highlight>
                  <a:srgbClr val="FFFFFF"/>
                </a:highlight>
                <a:latin typeface="Abadi" panose="020B0604020104020204" pitchFamily="34" charset="0"/>
              </a:rPr>
              <a:t>Tendency to reject policies as wrong because implementation didn’t work – this is not the way to make policy. The failures should not lead to a rejection of the core policy intent and its critical importance. </a:t>
            </a:r>
          </a:p>
          <a:p>
            <a:pPr>
              <a:lnSpc>
                <a:spcPct val="100000"/>
              </a:lnSpc>
            </a:pPr>
            <a:r>
              <a:rPr lang="en-US" sz="1600" dirty="0">
                <a:latin typeface="Abadi" panose="020B0604020104020204" pitchFamily="34" charset="0"/>
              </a:rPr>
              <a:t>New institutions and campuses. Ad hoc policy making, with long term uncertainty. </a:t>
            </a:r>
          </a:p>
          <a:p>
            <a:pPr>
              <a:lnSpc>
                <a:spcPct val="100000"/>
              </a:lnSpc>
            </a:pPr>
            <a:r>
              <a:rPr lang="en-US" sz="1600" dirty="0">
                <a:latin typeface="Abadi" panose="020B0604020104020204" pitchFamily="34" charset="0"/>
              </a:rPr>
              <a:t>Fee regulation: systemic inequality, transparency and affordability (for individuals and the State). </a:t>
            </a:r>
          </a:p>
          <a:p>
            <a:pPr>
              <a:lnSpc>
                <a:spcPct val="100000"/>
              </a:lnSpc>
            </a:pPr>
            <a:r>
              <a:rPr lang="en-US" sz="1600" dirty="0">
                <a:latin typeface="Abadi" panose="020B0604020104020204" pitchFamily="34" charset="0"/>
              </a:rPr>
              <a:t>Continued austerity and low real growth in university subsidy with increasing cross-subsidization of other priorities. </a:t>
            </a:r>
          </a:p>
          <a:p>
            <a:pPr>
              <a:lnSpc>
                <a:spcPct val="100000"/>
              </a:lnSpc>
            </a:pPr>
            <a:r>
              <a:rPr lang="en-US" sz="1600" dirty="0">
                <a:latin typeface="Abadi" panose="020B0604020104020204" pitchFamily="34" charset="0"/>
              </a:rPr>
              <a:t>Research funding also in decline. </a:t>
            </a:r>
          </a:p>
          <a:p>
            <a:pPr>
              <a:lnSpc>
                <a:spcPct val="100000"/>
              </a:lnSpc>
            </a:pPr>
            <a:r>
              <a:rPr lang="en-US" sz="1600" dirty="0">
                <a:latin typeface="Abadi" panose="020B0604020104020204" pitchFamily="34" charset="0"/>
              </a:rPr>
              <a:t>Reviewing the research outputs policy?</a:t>
            </a:r>
          </a:p>
          <a:p>
            <a:pPr>
              <a:lnSpc>
                <a:spcPct val="100000"/>
              </a:lnSpc>
            </a:pPr>
            <a:r>
              <a:rPr lang="en-US" sz="1600" dirty="0">
                <a:latin typeface="Abadi" panose="020B0604020104020204" pitchFamily="34" charset="0"/>
              </a:rPr>
              <a:t>Higher education inflation? </a:t>
            </a:r>
          </a:p>
          <a:p>
            <a:pPr>
              <a:lnSpc>
                <a:spcPct val="150000"/>
              </a:lnSpc>
            </a:pPr>
            <a:endParaRPr lang="en-US" sz="1600" dirty="0">
              <a:latin typeface="Abadi" panose="020B0604020104020204" pitchFamily="34" charset="0"/>
            </a:endParaRPr>
          </a:p>
          <a:p>
            <a:pPr>
              <a:lnSpc>
                <a:spcPct val="150000"/>
              </a:lnSpc>
            </a:pPr>
            <a:endParaRPr lang="en-US" sz="1600" dirty="0">
              <a:latin typeface="Abadi" panose="020B0604020104020204" pitchFamily="34" charset="0"/>
            </a:endParaRPr>
          </a:p>
          <a:p>
            <a:pPr>
              <a:lnSpc>
                <a:spcPct val="150000"/>
              </a:lnSpc>
            </a:pPr>
            <a:endParaRPr lang="en-US" sz="1600" dirty="0"/>
          </a:p>
          <a:p>
            <a:pPr>
              <a:lnSpc>
                <a:spcPct val="150000"/>
              </a:lnSpc>
            </a:pPr>
            <a:endParaRPr lang="en-US" sz="1600" dirty="0"/>
          </a:p>
          <a:p>
            <a:pPr marL="0" indent="0">
              <a:lnSpc>
                <a:spcPct val="150000"/>
              </a:lnSpc>
              <a:buNone/>
            </a:pPr>
            <a:endParaRPr lang="en-US" sz="1600" dirty="0"/>
          </a:p>
          <a:p>
            <a:endParaRPr lang="en-US" dirty="0"/>
          </a:p>
        </p:txBody>
      </p:sp>
      <p:sp>
        <p:nvSpPr>
          <p:cNvPr id="3" name="Title 2">
            <a:extLst>
              <a:ext uri="{FF2B5EF4-FFF2-40B4-BE49-F238E27FC236}">
                <a16:creationId xmlns:a16="http://schemas.microsoft.com/office/drawing/2014/main" id="{9CBC9580-1715-4495-C90F-8BE613D7C80E}"/>
              </a:ext>
            </a:extLst>
          </p:cNvPr>
          <p:cNvSpPr>
            <a:spLocks noGrp="1"/>
          </p:cNvSpPr>
          <p:nvPr>
            <p:ph type="title"/>
          </p:nvPr>
        </p:nvSpPr>
        <p:spPr>
          <a:xfrm>
            <a:off x="368300" y="195750"/>
            <a:ext cx="11452225" cy="505044"/>
          </a:xfrm>
        </p:spPr>
        <p:txBody>
          <a:bodyPr/>
          <a:lstStyle/>
          <a:p>
            <a:pPr algn="ctr"/>
            <a:r>
              <a:rPr lang="en-US" dirty="0">
                <a:latin typeface="Abadi" panose="020B0604020104020204" pitchFamily="34" charset="0"/>
              </a:rPr>
              <a:t>The future of higher education financing</a:t>
            </a:r>
          </a:p>
        </p:txBody>
      </p:sp>
      <p:sp>
        <p:nvSpPr>
          <p:cNvPr id="4" name="Text Placeholder 3">
            <a:extLst>
              <a:ext uri="{FF2B5EF4-FFF2-40B4-BE49-F238E27FC236}">
                <a16:creationId xmlns:a16="http://schemas.microsoft.com/office/drawing/2014/main" id="{01F10F1C-5FA0-4E49-C8C2-A5F59A6B991F}"/>
              </a:ext>
            </a:extLst>
          </p:cNvPr>
          <p:cNvSpPr>
            <a:spLocks noGrp="1"/>
          </p:cNvSpPr>
          <p:nvPr>
            <p:ph type="body" sz="quarter" idx="10"/>
          </p:nvPr>
        </p:nvSpPr>
        <p:spPr/>
        <p:txBody>
          <a:bodyPr/>
          <a:lstStyle/>
          <a:p>
            <a:r>
              <a:rPr lang="en-US" sz="1600" b="1" dirty="0">
                <a:solidFill>
                  <a:srgbClr val="7030A0"/>
                </a:solidFill>
                <a:latin typeface="Abadi" panose="020B0604020104020204" pitchFamily="34" charset="0"/>
              </a:rPr>
              <a:t>Ali Mazrui Centre for Higher Education Studies, Faculty of Education</a:t>
            </a:r>
          </a:p>
        </p:txBody>
      </p:sp>
    </p:spTree>
    <p:extLst>
      <p:ext uri="{BB962C8B-B14F-4D97-AF65-F5344CB8AC3E}">
        <p14:creationId xmlns:p14="http://schemas.microsoft.com/office/powerpoint/2010/main" val="3051417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5D3F7-8AEA-14D9-7EA3-4A5145AB9F95}"/>
            </a:ext>
          </a:extLst>
        </p:cNvPr>
        <p:cNvGrpSpPr/>
        <p:nvPr/>
      </p:nvGrpSpPr>
      <p:grpSpPr>
        <a:xfrm>
          <a:off x="0" y="0"/>
          <a:ext cx="0" cy="0"/>
          <a:chOff x="0" y="0"/>
          <a:chExt cx="0" cy="0"/>
        </a:xfrm>
      </p:grpSpPr>
      <p:pic>
        <p:nvPicPr>
          <p:cNvPr id="8" name="Content Placeholder 7" descr="A group of people posing for a photo&#10;&#10;Description automatically generated">
            <a:extLst>
              <a:ext uri="{FF2B5EF4-FFF2-40B4-BE49-F238E27FC236}">
                <a16:creationId xmlns:a16="http://schemas.microsoft.com/office/drawing/2014/main" id="{A3E54404-5717-1D2C-9205-A186DBFCAC97}"/>
              </a:ext>
            </a:extLst>
          </p:cNvPr>
          <p:cNvPicPr>
            <a:picLocks noGrp="1" noChangeAspect="1"/>
          </p:cNvPicPr>
          <p:nvPr>
            <p:ph idx="1"/>
          </p:nvPr>
        </p:nvPicPr>
        <p:blipFill>
          <a:blip r:embed="rId3"/>
          <a:stretch>
            <a:fillRect/>
          </a:stretch>
        </p:blipFill>
        <p:spPr>
          <a:xfrm>
            <a:off x="368300" y="1867986"/>
            <a:ext cx="5509371" cy="3305623"/>
          </a:xfrm>
        </p:spPr>
      </p:pic>
      <p:sp>
        <p:nvSpPr>
          <p:cNvPr id="3" name="Title 2">
            <a:extLst>
              <a:ext uri="{FF2B5EF4-FFF2-40B4-BE49-F238E27FC236}">
                <a16:creationId xmlns:a16="http://schemas.microsoft.com/office/drawing/2014/main" id="{00566286-7687-07B9-44A2-E568C8D50BA8}"/>
              </a:ext>
            </a:extLst>
          </p:cNvPr>
          <p:cNvSpPr>
            <a:spLocks noGrp="1"/>
          </p:cNvSpPr>
          <p:nvPr>
            <p:ph type="title"/>
          </p:nvPr>
        </p:nvSpPr>
        <p:spPr>
          <a:xfrm>
            <a:off x="368300" y="195750"/>
            <a:ext cx="11452225" cy="484733"/>
          </a:xfrm>
        </p:spPr>
        <p:txBody>
          <a:bodyPr/>
          <a:lstStyle/>
          <a:p>
            <a:pPr algn="ctr"/>
            <a:r>
              <a:rPr lang="en-US" dirty="0">
                <a:latin typeface="Abadi" panose="020B0604020104020204" pitchFamily="34" charset="0"/>
              </a:rPr>
              <a:t>2019 PhD graduation. </a:t>
            </a:r>
          </a:p>
        </p:txBody>
      </p:sp>
      <p:sp>
        <p:nvSpPr>
          <p:cNvPr id="4" name="Text Placeholder 3">
            <a:extLst>
              <a:ext uri="{FF2B5EF4-FFF2-40B4-BE49-F238E27FC236}">
                <a16:creationId xmlns:a16="http://schemas.microsoft.com/office/drawing/2014/main" id="{A2E05F7A-AA99-E188-9EAA-6CB7B473F270}"/>
              </a:ext>
            </a:extLst>
          </p:cNvPr>
          <p:cNvSpPr>
            <a:spLocks noGrp="1"/>
          </p:cNvSpPr>
          <p:nvPr>
            <p:ph type="body" sz="quarter" idx="10"/>
          </p:nvPr>
        </p:nvSpPr>
        <p:spPr/>
        <p:txBody>
          <a:bodyPr/>
          <a:lstStyle/>
          <a:p>
            <a:r>
              <a:rPr lang="en-US" sz="1600" b="1" dirty="0">
                <a:solidFill>
                  <a:srgbClr val="7030A0"/>
                </a:solidFill>
                <a:latin typeface="Abadi" panose="020B0604020104020204" pitchFamily="34" charset="0"/>
              </a:rPr>
              <a:t>Ali Mazrui Centre for Higher Education Studies, Faculty of Education</a:t>
            </a:r>
          </a:p>
        </p:txBody>
      </p:sp>
      <p:pic>
        <p:nvPicPr>
          <p:cNvPr id="9" name="Picture 2" descr="Dr Thandi">
            <a:extLst>
              <a:ext uri="{FF2B5EF4-FFF2-40B4-BE49-F238E27FC236}">
                <a16:creationId xmlns:a16="http://schemas.microsoft.com/office/drawing/2014/main" id="{F838F4A7-56A8-5D51-0C6F-6F57119248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0636" y="149871"/>
            <a:ext cx="4291364" cy="28533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ontent">
            <a:extLst>
              <a:ext uri="{FF2B5EF4-FFF2-40B4-BE49-F238E27FC236}">
                <a16:creationId xmlns:a16="http://schemas.microsoft.com/office/drawing/2014/main" id="{249FD754-BDA3-42EB-566E-38C5BA4749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291" y="2485605"/>
            <a:ext cx="5718121" cy="3357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124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CF97BC-8333-C169-2AAE-7B3D63EC6483}"/>
              </a:ext>
            </a:extLst>
          </p:cNvPr>
          <p:cNvSpPr>
            <a:spLocks noGrp="1"/>
          </p:cNvSpPr>
          <p:nvPr>
            <p:ph idx="1"/>
          </p:nvPr>
        </p:nvSpPr>
        <p:spPr>
          <a:xfrm>
            <a:off x="-38072" y="2497455"/>
            <a:ext cx="640155" cy="3085584"/>
          </a:xfrm>
        </p:spPr>
        <p:txBody>
          <a:bodyPr/>
          <a:lstStyle/>
          <a:p>
            <a:pPr marL="0" indent="0">
              <a:buNone/>
            </a:pPr>
            <a:endParaRPr lang="en-US" dirty="0">
              <a:latin typeface="Abadi" panose="020B0604020104020204" pitchFamily="34" charset="0"/>
            </a:endParaRPr>
          </a:p>
          <a:p>
            <a:pPr marL="0" indent="0">
              <a:buNone/>
            </a:pPr>
            <a:endParaRPr lang="en-US" dirty="0"/>
          </a:p>
        </p:txBody>
      </p:sp>
      <p:sp>
        <p:nvSpPr>
          <p:cNvPr id="3" name="Title 2">
            <a:extLst>
              <a:ext uri="{FF2B5EF4-FFF2-40B4-BE49-F238E27FC236}">
                <a16:creationId xmlns:a16="http://schemas.microsoft.com/office/drawing/2014/main" id="{9CBC9580-1715-4495-C90F-8BE613D7C80E}"/>
              </a:ext>
            </a:extLst>
          </p:cNvPr>
          <p:cNvSpPr>
            <a:spLocks noGrp="1"/>
          </p:cNvSpPr>
          <p:nvPr>
            <p:ph type="title"/>
          </p:nvPr>
        </p:nvSpPr>
        <p:spPr/>
        <p:txBody>
          <a:bodyPr/>
          <a:lstStyle/>
          <a:p>
            <a:pPr algn="ctr"/>
            <a:r>
              <a:rPr lang="en-US" dirty="0">
                <a:latin typeface="Abadi" panose="020B0604020104020204" pitchFamily="34" charset="0"/>
              </a:rPr>
              <a:t>DHET</a:t>
            </a:r>
          </a:p>
        </p:txBody>
      </p:sp>
      <p:sp>
        <p:nvSpPr>
          <p:cNvPr id="4" name="Text Placeholder 3">
            <a:extLst>
              <a:ext uri="{FF2B5EF4-FFF2-40B4-BE49-F238E27FC236}">
                <a16:creationId xmlns:a16="http://schemas.microsoft.com/office/drawing/2014/main" id="{01F10F1C-5FA0-4E49-C8C2-A5F59A6B991F}"/>
              </a:ext>
            </a:extLst>
          </p:cNvPr>
          <p:cNvSpPr>
            <a:spLocks noGrp="1"/>
          </p:cNvSpPr>
          <p:nvPr>
            <p:ph type="body" sz="quarter" idx="10"/>
          </p:nvPr>
        </p:nvSpPr>
        <p:spPr/>
        <p:txBody>
          <a:bodyPr/>
          <a:lstStyle/>
          <a:p>
            <a:r>
              <a:rPr lang="en-US" sz="1600" b="1" dirty="0">
                <a:solidFill>
                  <a:srgbClr val="7030A0"/>
                </a:solidFill>
                <a:latin typeface="Abadi" panose="020B0604020104020204" pitchFamily="34" charset="0"/>
              </a:rPr>
              <a:t>Ali Mazrui Centre for Higher Education Studies, Faculty of Education</a:t>
            </a:r>
          </a:p>
        </p:txBody>
      </p:sp>
      <p:pic>
        <p:nvPicPr>
          <p:cNvPr id="8" name="Picture 7" descr="A group of women sitting at a table&#10;&#10;Description automatically generated">
            <a:extLst>
              <a:ext uri="{FF2B5EF4-FFF2-40B4-BE49-F238E27FC236}">
                <a16:creationId xmlns:a16="http://schemas.microsoft.com/office/drawing/2014/main" id="{94D50361-EFD6-A460-0CA4-B5EC5AA7D23F}"/>
              </a:ext>
            </a:extLst>
          </p:cNvPr>
          <p:cNvPicPr>
            <a:picLocks noChangeAspect="1"/>
          </p:cNvPicPr>
          <p:nvPr/>
        </p:nvPicPr>
        <p:blipFill>
          <a:blip r:embed="rId3"/>
          <a:stretch>
            <a:fillRect/>
          </a:stretch>
        </p:blipFill>
        <p:spPr>
          <a:xfrm>
            <a:off x="3843338" y="953156"/>
            <a:ext cx="3757612" cy="5010150"/>
          </a:xfrm>
          <a:prstGeom prst="rect">
            <a:avLst/>
          </a:prstGeom>
        </p:spPr>
      </p:pic>
    </p:spTree>
    <p:extLst>
      <p:ext uri="{BB962C8B-B14F-4D97-AF65-F5344CB8AC3E}">
        <p14:creationId xmlns:p14="http://schemas.microsoft.com/office/powerpoint/2010/main" val="4268843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CF97BC-8333-C169-2AAE-7B3D63EC6483}"/>
              </a:ext>
            </a:extLst>
          </p:cNvPr>
          <p:cNvSpPr>
            <a:spLocks noGrp="1"/>
          </p:cNvSpPr>
          <p:nvPr>
            <p:ph idx="1"/>
          </p:nvPr>
        </p:nvSpPr>
        <p:spPr>
          <a:xfrm>
            <a:off x="-38072" y="2497455"/>
            <a:ext cx="640155" cy="3085584"/>
          </a:xfrm>
        </p:spPr>
        <p:txBody>
          <a:bodyPr/>
          <a:lstStyle/>
          <a:p>
            <a:pPr marL="0" indent="0">
              <a:buNone/>
            </a:pPr>
            <a:endParaRPr lang="en-US" dirty="0">
              <a:latin typeface="Abadi" panose="020B0604020104020204" pitchFamily="34" charset="0"/>
            </a:endParaRPr>
          </a:p>
          <a:p>
            <a:pPr marL="0" indent="0">
              <a:buNone/>
            </a:pPr>
            <a:endParaRPr lang="en-US" dirty="0"/>
          </a:p>
        </p:txBody>
      </p:sp>
      <p:sp>
        <p:nvSpPr>
          <p:cNvPr id="3" name="Title 2">
            <a:extLst>
              <a:ext uri="{FF2B5EF4-FFF2-40B4-BE49-F238E27FC236}">
                <a16:creationId xmlns:a16="http://schemas.microsoft.com/office/drawing/2014/main" id="{9CBC9580-1715-4495-C90F-8BE613D7C80E}"/>
              </a:ext>
            </a:extLst>
          </p:cNvPr>
          <p:cNvSpPr>
            <a:spLocks noGrp="1"/>
          </p:cNvSpPr>
          <p:nvPr>
            <p:ph type="title"/>
          </p:nvPr>
        </p:nvSpPr>
        <p:spPr/>
        <p:txBody>
          <a:bodyPr/>
          <a:lstStyle/>
          <a:p>
            <a:pPr algn="ctr"/>
            <a:r>
              <a:rPr lang="en-US" dirty="0">
                <a:latin typeface="Abadi" panose="020B0604020104020204" pitchFamily="34" charset="0"/>
              </a:rPr>
              <a:t>Graduation</a:t>
            </a:r>
          </a:p>
        </p:txBody>
      </p:sp>
      <p:sp>
        <p:nvSpPr>
          <p:cNvPr id="4" name="Text Placeholder 3">
            <a:extLst>
              <a:ext uri="{FF2B5EF4-FFF2-40B4-BE49-F238E27FC236}">
                <a16:creationId xmlns:a16="http://schemas.microsoft.com/office/drawing/2014/main" id="{01F10F1C-5FA0-4E49-C8C2-A5F59A6B991F}"/>
              </a:ext>
            </a:extLst>
          </p:cNvPr>
          <p:cNvSpPr>
            <a:spLocks noGrp="1"/>
          </p:cNvSpPr>
          <p:nvPr>
            <p:ph type="body" sz="quarter" idx="10"/>
          </p:nvPr>
        </p:nvSpPr>
        <p:spPr/>
        <p:txBody>
          <a:bodyPr/>
          <a:lstStyle/>
          <a:p>
            <a:r>
              <a:rPr lang="en-US" sz="1600" b="1" dirty="0">
                <a:solidFill>
                  <a:srgbClr val="7030A0"/>
                </a:solidFill>
                <a:latin typeface="Abadi" panose="020B0604020104020204" pitchFamily="34" charset="0"/>
              </a:rPr>
              <a:t>Ali Mazrui Centre for Higher Education Studies, Faculty of Education</a:t>
            </a:r>
          </a:p>
        </p:txBody>
      </p:sp>
      <p:pic>
        <p:nvPicPr>
          <p:cNvPr id="6" name="Picture 5" descr="A person in a graduation gown and cap standing next to a person in a room&#10;&#10;Description automatically generated">
            <a:extLst>
              <a:ext uri="{FF2B5EF4-FFF2-40B4-BE49-F238E27FC236}">
                <a16:creationId xmlns:a16="http://schemas.microsoft.com/office/drawing/2014/main" id="{6DD31774-EFC0-C42C-DF88-8E8D58BB84A4}"/>
              </a:ext>
            </a:extLst>
          </p:cNvPr>
          <p:cNvPicPr>
            <a:picLocks noChangeAspect="1"/>
          </p:cNvPicPr>
          <p:nvPr/>
        </p:nvPicPr>
        <p:blipFill>
          <a:blip r:embed="rId3"/>
          <a:stretch>
            <a:fillRect/>
          </a:stretch>
        </p:blipFill>
        <p:spPr>
          <a:xfrm>
            <a:off x="3857625" y="894532"/>
            <a:ext cx="4000500" cy="5327064"/>
          </a:xfrm>
          <a:prstGeom prst="rect">
            <a:avLst/>
          </a:prstGeom>
        </p:spPr>
      </p:pic>
    </p:spTree>
    <p:extLst>
      <p:ext uri="{BB962C8B-B14F-4D97-AF65-F5344CB8AC3E}">
        <p14:creationId xmlns:p14="http://schemas.microsoft.com/office/powerpoint/2010/main" val="3010901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CF97BC-8333-C169-2AAE-7B3D63EC6483}"/>
              </a:ext>
            </a:extLst>
          </p:cNvPr>
          <p:cNvSpPr>
            <a:spLocks noGrp="1"/>
          </p:cNvSpPr>
          <p:nvPr>
            <p:ph idx="1"/>
          </p:nvPr>
        </p:nvSpPr>
        <p:spPr>
          <a:xfrm>
            <a:off x="358588" y="563732"/>
            <a:ext cx="11452225" cy="5730536"/>
          </a:xfrm>
        </p:spPr>
        <p:txBody>
          <a:bodyPr/>
          <a:lstStyle/>
          <a:p>
            <a:pPr marL="285750" marR="0" indent="-285750">
              <a:lnSpc>
                <a:spcPct val="100000"/>
              </a:lnSpc>
              <a:spcBef>
                <a:spcPts val="0"/>
              </a:spcBef>
              <a:spcAft>
                <a:spcPts val="800"/>
              </a:spcAft>
              <a:buFont typeface="Arial" panose="020B0604020202020204" pitchFamily="34" charset="0"/>
              <a:buChar char="•"/>
            </a:pPr>
            <a:r>
              <a:rPr lang="en-US" kern="100" dirty="0">
                <a:effectLst/>
                <a:latin typeface="Abadi" panose="020B0604020104020204" pitchFamily="34" charset="0"/>
                <a:ea typeface="Calibri" panose="020F0502020204030204" pitchFamily="34" charset="0"/>
                <a:cs typeface="Calibri" panose="020F0502020204030204" pitchFamily="34" charset="0"/>
              </a:rPr>
              <a:t>How did I become an academic?</a:t>
            </a:r>
          </a:p>
          <a:p>
            <a:pPr marL="285750" marR="0" indent="-285750">
              <a:lnSpc>
                <a:spcPct val="100000"/>
              </a:lnSpc>
              <a:spcBef>
                <a:spcPts val="0"/>
              </a:spcBef>
              <a:spcAft>
                <a:spcPts val="800"/>
              </a:spcAft>
              <a:buFont typeface="Arial" panose="020B0604020202020204" pitchFamily="34" charset="0"/>
              <a:buChar char="•"/>
            </a:pPr>
            <a:r>
              <a:rPr lang="en-US" kern="100" dirty="0">
                <a:latin typeface="Abadi" panose="020B0604020104020204" pitchFamily="34" charset="0"/>
                <a:ea typeface="Calibri" panose="020F0502020204030204" pitchFamily="34" charset="0"/>
                <a:cs typeface="Calibri" panose="020F0502020204030204" pitchFamily="34" charset="0"/>
              </a:rPr>
              <a:t>What kind of academic am I?</a:t>
            </a:r>
          </a:p>
          <a:p>
            <a:pPr marL="285750" marR="0" indent="-285750">
              <a:lnSpc>
                <a:spcPct val="100000"/>
              </a:lnSpc>
              <a:spcBef>
                <a:spcPts val="0"/>
              </a:spcBef>
              <a:spcAft>
                <a:spcPts val="800"/>
              </a:spcAft>
              <a:buFont typeface="Arial" panose="020B0604020202020204" pitchFamily="34" charset="0"/>
              <a:buChar char="•"/>
            </a:pPr>
            <a:r>
              <a:rPr lang="en-US" kern="100" dirty="0">
                <a:latin typeface="Abadi" panose="020B0604020104020204" pitchFamily="34" charset="0"/>
                <a:ea typeface="Calibri" panose="020F0502020204030204" pitchFamily="34" charset="0"/>
                <a:cs typeface="Calibri" panose="020F0502020204030204" pitchFamily="34" charset="0"/>
              </a:rPr>
              <a:t>What am I working on?</a:t>
            </a:r>
          </a:p>
          <a:p>
            <a:pPr marL="285750" marR="0" indent="-285750">
              <a:lnSpc>
                <a:spcPct val="100000"/>
              </a:lnSpc>
              <a:spcBef>
                <a:spcPts val="0"/>
              </a:spcBef>
              <a:spcAft>
                <a:spcPts val="800"/>
              </a:spcAft>
              <a:buFont typeface="Arial" panose="020B0604020202020204" pitchFamily="34" charset="0"/>
              <a:buChar char="•"/>
            </a:pPr>
            <a:r>
              <a:rPr lang="en-US" kern="100" dirty="0">
                <a:latin typeface="Abadi" panose="020B0604020104020204" pitchFamily="34" charset="0"/>
                <a:ea typeface="Calibri" panose="020F0502020204030204" pitchFamily="34" charset="0"/>
                <a:cs typeface="Calibri" panose="020F0502020204030204" pitchFamily="34" charset="0"/>
              </a:rPr>
              <a:t>What kind of academic do I want to be? </a:t>
            </a:r>
          </a:p>
          <a:p>
            <a:pPr marL="285750" marR="0" indent="-285750">
              <a:lnSpc>
                <a:spcPct val="100000"/>
              </a:lnSpc>
              <a:spcBef>
                <a:spcPts val="0"/>
              </a:spcBef>
              <a:spcAft>
                <a:spcPts val="800"/>
              </a:spcAft>
              <a:buFont typeface="Arial" panose="020B0604020202020204" pitchFamily="34" charset="0"/>
              <a:buChar char="•"/>
            </a:pPr>
            <a:r>
              <a:rPr lang="en-US" kern="100" dirty="0">
                <a:latin typeface="Abadi" panose="020B0604020104020204" pitchFamily="34" charset="0"/>
                <a:ea typeface="Calibri" panose="020F0502020204030204" pitchFamily="34" charset="0"/>
                <a:cs typeface="Calibri" panose="020F0502020204030204" pitchFamily="34" charset="0"/>
              </a:rPr>
              <a:t>What is policy and policy research?</a:t>
            </a:r>
          </a:p>
          <a:p>
            <a:pPr marL="285750" marR="0" indent="-285750">
              <a:lnSpc>
                <a:spcPct val="100000"/>
              </a:lnSpc>
              <a:spcBef>
                <a:spcPts val="0"/>
              </a:spcBef>
              <a:spcAft>
                <a:spcPts val="800"/>
              </a:spcAft>
              <a:buFont typeface="Arial" panose="020B0604020202020204" pitchFamily="34" charset="0"/>
              <a:buChar char="•"/>
            </a:pPr>
            <a:r>
              <a:rPr lang="en-US" kern="100" dirty="0">
                <a:latin typeface="Abadi" panose="020B0604020104020204" pitchFamily="34" charset="0"/>
                <a:ea typeface="Calibri" panose="020F0502020204030204" pitchFamily="34" charset="0"/>
                <a:cs typeface="Calibri" panose="020F0502020204030204" pitchFamily="34" charset="0"/>
              </a:rPr>
              <a:t>3 policy dilemmas</a:t>
            </a:r>
          </a:p>
          <a:p>
            <a:pPr marL="285750" marR="0" indent="-285750">
              <a:lnSpc>
                <a:spcPct val="100000"/>
              </a:lnSpc>
              <a:spcBef>
                <a:spcPts val="0"/>
              </a:spcBef>
              <a:spcAft>
                <a:spcPts val="800"/>
              </a:spcAft>
              <a:buFont typeface="Arial" panose="020B0604020202020204" pitchFamily="34" charset="0"/>
              <a:buChar char="•"/>
            </a:pPr>
            <a:endParaRPr lang="en-US" kern="100" dirty="0">
              <a:latin typeface="Abadi" panose="020B0604020104020204" pitchFamily="34" charset="0"/>
              <a:ea typeface="Calibri" panose="020F0502020204030204" pitchFamily="34" charset="0"/>
              <a:cs typeface="Calibri" panose="020F0502020204030204" pitchFamily="34" charset="0"/>
            </a:endParaRPr>
          </a:p>
          <a:p>
            <a:pPr marL="285750" marR="0" indent="-285750">
              <a:lnSpc>
                <a:spcPct val="100000"/>
              </a:lnSpc>
              <a:spcBef>
                <a:spcPts val="0"/>
              </a:spcBef>
              <a:spcAft>
                <a:spcPts val="800"/>
              </a:spcAft>
              <a:buFont typeface="Arial" panose="020B0604020202020204" pitchFamily="34" charset="0"/>
              <a:buChar char="•"/>
            </a:pPr>
            <a:r>
              <a:rPr lang="en-US" kern="100" dirty="0">
                <a:latin typeface="Abadi" panose="020B0604020104020204" pitchFamily="34" charset="0"/>
                <a:ea typeface="Calibri" panose="020F0502020204030204" pitchFamily="34" charset="0"/>
                <a:cs typeface="Calibri" panose="020F0502020204030204" pitchFamily="34" charset="0"/>
                <a:hlinkClick r:id="rId3"/>
              </a:rPr>
              <a:t>https://flourish-user-preview.com</a:t>
            </a:r>
            <a:r>
              <a:rPr lang="en-US" kern="100">
                <a:latin typeface="Abadi" panose="020B0604020104020204" pitchFamily="34" charset="0"/>
                <a:ea typeface="Calibri" panose="020F0502020204030204" pitchFamily="34" charset="0"/>
                <a:cs typeface="Calibri" panose="020F0502020204030204" pitchFamily="34" charset="0"/>
                <a:hlinkClick r:id="rId3"/>
              </a:rPr>
              <a:t>/2406596/7hiRVc4jp2uJCvitiC-OMOnGqD2ObX7ms1JRprQZh8OIjm6QQSknz_KeusTreiMv/</a:t>
            </a:r>
            <a:endParaRPr lang="en-US" kern="100">
              <a:latin typeface="Abadi" panose="020B0604020104020204" pitchFamily="34" charset="0"/>
              <a:ea typeface="Calibri" panose="020F0502020204030204" pitchFamily="34" charset="0"/>
              <a:cs typeface="Calibri" panose="020F0502020204030204" pitchFamily="34" charset="0"/>
            </a:endParaRPr>
          </a:p>
          <a:p>
            <a:pPr marL="285750" marR="0" indent="-285750">
              <a:lnSpc>
                <a:spcPct val="100000"/>
              </a:lnSpc>
              <a:spcBef>
                <a:spcPts val="0"/>
              </a:spcBef>
              <a:spcAft>
                <a:spcPts val="800"/>
              </a:spcAft>
              <a:buFont typeface="Arial" panose="020B0604020202020204" pitchFamily="34" charset="0"/>
              <a:buChar char="•"/>
            </a:pPr>
            <a:endParaRPr lang="en-US" kern="100" dirty="0">
              <a:latin typeface="Abadi" panose="020B0604020104020204" pitchFamily="34" charset="0"/>
              <a:ea typeface="Calibri" panose="020F0502020204030204" pitchFamily="34" charset="0"/>
              <a:cs typeface="Calibri" panose="020F0502020204030204" pitchFamily="34" charset="0"/>
            </a:endParaRPr>
          </a:p>
          <a:p>
            <a:pPr marL="285750" marR="0" indent="-285750">
              <a:lnSpc>
                <a:spcPct val="100000"/>
              </a:lnSpc>
              <a:spcBef>
                <a:spcPts val="0"/>
              </a:spcBef>
              <a:spcAft>
                <a:spcPts val="800"/>
              </a:spcAft>
              <a:buFont typeface="Arial" panose="020B0604020202020204" pitchFamily="34" charset="0"/>
              <a:buChar char="•"/>
            </a:pPr>
            <a:endParaRPr lang="en-US" kern="100" dirty="0">
              <a:latin typeface="Abadi" panose="020B0604020104020204" pitchFamily="34" charset="0"/>
              <a:ea typeface="Calibri" panose="020F0502020204030204" pitchFamily="34" charset="0"/>
              <a:cs typeface="Calibri" panose="020F0502020204030204" pitchFamily="34" charset="0"/>
            </a:endParaRPr>
          </a:p>
          <a:p>
            <a:pPr marL="0" marR="0" indent="0">
              <a:lnSpc>
                <a:spcPct val="100000"/>
              </a:lnSpc>
              <a:spcBef>
                <a:spcPts val="0"/>
              </a:spcBef>
              <a:spcAft>
                <a:spcPts val="800"/>
              </a:spcAft>
              <a:buNone/>
            </a:pPr>
            <a:r>
              <a:rPr lang="en-US" kern="100" dirty="0">
                <a:latin typeface="Abadi" panose="020B0604020104020204" pitchFamily="34" charset="0"/>
                <a:ea typeface="Calibri" panose="020F0502020204030204" pitchFamily="34" charset="0"/>
                <a:cs typeface="Calibri" panose="020F0502020204030204" pitchFamily="34" charset="0"/>
              </a:rPr>
              <a:t> </a:t>
            </a:r>
          </a:p>
        </p:txBody>
      </p:sp>
      <p:sp>
        <p:nvSpPr>
          <p:cNvPr id="3" name="Title 2">
            <a:extLst>
              <a:ext uri="{FF2B5EF4-FFF2-40B4-BE49-F238E27FC236}">
                <a16:creationId xmlns:a16="http://schemas.microsoft.com/office/drawing/2014/main" id="{9CBC9580-1715-4495-C90F-8BE613D7C80E}"/>
              </a:ext>
            </a:extLst>
          </p:cNvPr>
          <p:cNvSpPr>
            <a:spLocks noGrp="1"/>
          </p:cNvSpPr>
          <p:nvPr>
            <p:ph type="title"/>
          </p:nvPr>
        </p:nvSpPr>
        <p:spPr>
          <a:xfrm>
            <a:off x="368300" y="195750"/>
            <a:ext cx="11452225" cy="367982"/>
          </a:xfrm>
        </p:spPr>
        <p:txBody>
          <a:bodyPr/>
          <a:lstStyle/>
          <a:p>
            <a:pPr algn="ctr"/>
            <a:r>
              <a:rPr lang="en-US" dirty="0">
                <a:latin typeface="Abadi" panose="020B0604020104020204" pitchFamily="34" charset="0"/>
                <a:cs typeface="Calibri" panose="020F0502020204030204" pitchFamily="34" charset="0"/>
              </a:rPr>
              <a:t>Presentation</a:t>
            </a:r>
          </a:p>
        </p:txBody>
      </p:sp>
      <p:sp>
        <p:nvSpPr>
          <p:cNvPr id="4" name="Text Placeholder 3">
            <a:extLst>
              <a:ext uri="{FF2B5EF4-FFF2-40B4-BE49-F238E27FC236}">
                <a16:creationId xmlns:a16="http://schemas.microsoft.com/office/drawing/2014/main" id="{01F10F1C-5FA0-4E49-C8C2-A5F59A6B991F}"/>
              </a:ext>
            </a:extLst>
          </p:cNvPr>
          <p:cNvSpPr>
            <a:spLocks noGrp="1"/>
          </p:cNvSpPr>
          <p:nvPr>
            <p:ph type="body" sz="quarter" idx="10"/>
          </p:nvPr>
        </p:nvSpPr>
        <p:spPr/>
        <p:txBody>
          <a:bodyPr/>
          <a:lstStyle/>
          <a:p>
            <a:r>
              <a:rPr lang="en-US" sz="1600" b="1" dirty="0">
                <a:solidFill>
                  <a:srgbClr val="7030A0"/>
                </a:solidFill>
                <a:latin typeface="Abadi" panose="020B0604020104020204" pitchFamily="34" charset="0"/>
              </a:rPr>
              <a:t>Ali Mazrui Centre for Higher Education Studies, Faculty of Education</a:t>
            </a:r>
          </a:p>
        </p:txBody>
      </p:sp>
    </p:spTree>
    <p:extLst>
      <p:ext uri="{BB962C8B-B14F-4D97-AF65-F5344CB8AC3E}">
        <p14:creationId xmlns:p14="http://schemas.microsoft.com/office/powerpoint/2010/main" val="1871873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1733" y="1031473"/>
            <a:ext cx="5670655" cy="5545539"/>
          </a:xfrm>
        </p:spPr>
        <p:txBody>
          <a:bodyPr/>
          <a:lstStyle/>
          <a:p>
            <a:pPr marL="569912" indent="-285750"/>
            <a:r>
              <a:rPr lang="en-ZA" sz="1400" dirty="0">
                <a:solidFill>
                  <a:srgbClr val="1F1E27"/>
                </a:solidFill>
                <a:effectLst/>
              </a:rPr>
              <a:t>“At the institutional level, as at the national, policy making and policy implementation are more likely to be the result of negotiation, compromise, and political processes than careful planning and the incremental realisation of coherent strategy. “ (</a:t>
            </a:r>
            <a:r>
              <a:rPr lang="en-ZA" sz="1400" dirty="0" err="1">
                <a:solidFill>
                  <a:srgbClr val="1F1E27"/>
                </a:solidFill>
                <a:effectLst/>
              </a:rPr>
              <a:t>Trowler</a:t>
            </a:r>
            <a:r>
              <a:rPr lang="en-ZA" sz="1400" dirty="0">
                <a:solidFill>
                  <a:srgbClr val="1F1E27"/>
                </a:solidFill>
                <a:effectLst/>
              </a:rPr>
              <a:t>, 2002)</a:t>
            </a:r>
          </a:p>
          <a:p>
            <a:pPr marL="569912" indent="-285750"/>
            <a:r>
              <a:rPr lang="en-US" sz="1400" dirty="0"/>
              <a:t>Street-level Bureaucrats (Lipsky, 2010)- policy is interpreted and enacted by many players, institutions, organizations. </a:t>
            </a:r>
          </a:p>
          <a:p>
            <a:pPr marL="569912" indent="-285750"/>
            <a:r>
              <a:rPr lang="en-US" sz="1400" dirty="0"/>
              <a:t>How policy is understood and interpreted (</a:t>
            </a:r>
            <a:r>
              <a:rPr lang="en-US" sz="1400" dirty="0" err="1"/>
              <a:t>Bacchi</a:t>
            </a:r>
            <a:r>
              <a:rPr lang="en-US" sz="1400" dirty="0"/>
              <a:t>, 2006)- this matters when doing policy analysis. </a:t>
            </a:r>
          </a:p>
          <a:p>
            <a:pPr marL="569912" indent="-285750"/>
            <a:r>
              <a:rPr lang="en-US" sz="1400" dirty="0"/>
              <a:t>Big P of policy and small p of policy (Ball, 2008): “</a:t>
            </a:r>
            <a:r>
              <a:rPr lang="en-ZA" sz="1400" dirty="0">
                <a:effectLst/>
              </a:rPr>
              <a:t>Policies are contested, interpreted and enacted in a variety of arenas of practice and the </a:t>
            </a:r>
            <a:r>
              <a:rPr lang="en-ZA" sz="1400" dirty="0" err="1">
                <a:effectLst/>
              </a:rPr>
              <a:t>rhetorics</a:t>
            </a:r>
            <a:r>
              <a:rPr lang="en-ZA" sz="1400" dirty="0">
                <a:effectLst/>
              </a:rPr>
              <a:t>, texts and meanings of policy makers do not always translate directly and obviously into institutional practices. They are inflected, mediated, resisted and misunderstood, or in some cases simply prove unworkable. It is also important not to overestimate the logical rationality of policy. Policy strategies, acts, guidelines and initiatives are often messy, contradictory, confused and unclear (Ball, 2008)</a:t>
            </a:r>
          </a:p>
          <a:p>
            <a:pPr marL="569912" indent="-285750"/>
            <a:r>
              <a:rPr lang="en-ZA" sz="1400" dirty="0"/>
              <a:t>“Wicked” policy problems</a:t>
            </a:r>
            <a:r>
              <a:rPr lang="en-ZA" sz="1400" dirty="0">
                <a:effectLst/>
              </a:rPr>
              <a:t>. </a:t>
            </a:r>
            <a:endParaRPr lang="en-ZA" sz="1400" dirty="0"/>
          </a:p>
        </p:txBody>
      </p:sp>
      <p:sp>
        <p:nvSpPr>
          <p:cNvPr id="3" name="Title 2"/>
          <p:cNvSpPr>
            <a:spLocks noGrp="1"/>
          </p:cNvSpPr>
          <p:nvPr>
            <p:ph type="title"/>
          </p:nvPr>
        </p:nvSpPr>
        <p:spPr/>
        <p:txBody>
          <a:bodyPr/>
          <a:lstStyle/>
          <a:p>
            <a:pPr algn="ctr"/>
            <a:r>
              <a:rPr lang="en-GB" dirty="0"/>
              <a:t>The nature of policy in education</a:t>
            </a:r>
          </a:p>
        </p:txBody>
      </p:sp>
      <p:pic>
        <p:nvPicPr>
          <p:cNvPr id="6" name="Picture 5" descr="A picture containing human face, clothing, screenshot, library&#10;&#10;Description automatically generated">
            <a:extLst>
              <a:ext uri="{FF2B5EF4-FFF2-40B4-BE49-F238E27FC236}">
                <a16:creationId xmlns:a16="http://schemas.microsoft.com/office/drawing/2014/main" id="{7472B62D-F99E-56BE-AB93-8D963B118F09}"/>
              </a:ext>
            </a:extLst>
          </p:cNvPr>
          <p:cNvPicPr>
            <a:picLocks noChangeAspect="1"/>
          </p:cNvPicPr>
          <p:nvPr/>
        </p:nvPicPr>
        <p:blipFill>
          <a:blip r:embed="rId3"/>
          <a:stretch>
            <a:fillRect/>
          </a:stretch>
        </p:blipFill>
        <p:spPr>
          <a:xfrm>
            <a:off x="6183588" y="1268413"/>
            <a:ext cx="3175000" cy="2647950"/>
          </a:xfrm>
          <a:prstGeom prst="rect">
            <a:avLst/>
          </a:prstGeom>
        </p:spPr>
      </p:pic>
      <p:pic>
        <p:nvPicPr>
          <p:cNvPr id="11" name="Picture Placeholder 10" descr="A picture containing text, screenshot, font, businesscard&#10;&#10;Description automatically generated">
            <a:extLst>
              <a:ext uri="{FF2B5EF4-FFF2-40B4-BE49-F238E27FC236}">
                <a16:creationId xmlns:a16="http://schemas.microsoft.com/office/drawing/2014/main" id="{80BEB495-34C4-88B7-F40C-1FBAA2FAB788}"/>
              </a:ext>
            </a:extLst>
          </p:cNvPr>
          <p:cNvPicPr>
            <a:picLocks noGrp="1" noChangeAspect="1"/>
          </p:cNvPicPr>
          <p:nvPr>
            <p:ph type="pic" sz="quarter" idx="12"/>
          </p:nvPr>
        </p:nvPicPr>
        <p:blipFill>
          <a:blip r:embed="rId4"/>
          <a:srcRect t="7321" b="7321"/>
          <a:stretch>
            <a:fillRect/>
          </a:stretch>
        </p:blipFill>
        <p:spPr>
          <a:xfrm>
            <a:off x="6008413" y="3313350"/>
            <a:ext cx="2586486" cy="2181224"/>
          </a:xfrm>
        </p:spPr>
      </p:pic>
      <p:pic>
        <p:nvPicPr>
          <p:cNvPr id="13" name="Picture 12" descr="A picture containing text, screenshot, font, design&#10;&#10;Description automatically generated">
            <a:extLst>
              <a:ext uri="{FF2B5EF4-FFF2-40B4-BE49-F238E27FC236}">
                <a16:creationId xmlns:a16="http://schemas.microsoft.com/office/drawing/2014/main" id="{30E1A30A-E638-627A-A242-3ADBCD775B0A}"/>
              </a:ext>
            </a:extLst>
          </p:cNvPr>
          <p:cNvPicPr>
            <a:picLocks noChangeAspect="1"/>
          </p:cNvPicPr>
          <p:nvPr/>
        </p:nvPicPr>
        <p:blipFill>
          <a:blip r:embed="rId5"/>
          <a:stretch>
            <a:fillRect/>
          </a:stretch>
        </p:blipFill>
        <p:spPr>
          <a:xfrm>
            <a:off x="9358588" y="1031473"/>
            <a:ext cx="2265082" cy="1703286"/>
          </a:xfrm>
          <a:prstGeom prst="rect">
            <a:avLst/>
          </a:prstGeom>
        </p:spPr>
      </p:pic>
      <p:pic>
        <p:nvPicPr>
          <p:cNvPr id="15" name="Picture 14" descr="A picture containing text, font, logo, graphics&#10;&#10;Description automatically generated">
            <a:extLst>
              <a:ext uri="{FF2B5EF4-FFF2-40B4-BE49-F238E27FC236}">
                <a16:creationId xmlns:a16="http://schemas.microsoft.com/office/drawing/2014/main" id="{38389213-0AD9-E51E-1B51-5870498594AD}"/>
              </a:ext>
            </a:extLst>
          </p:cNvPr>
          <p:cNvPicPr>
            <a:picLocks noChangeAspect="1"/>
          </p:cNvPicPr>
          <p:nvPr/>
        </p:nvPicPr>
        <p:blipFill>
          <a:blip r:embed="rId6"/>
          <a:stretch>
            <a:fillRect/>
          </a:stretch>
        </p:blipFill>
        <p:spPr>
          <a:xfrm>
            <a:off x="5534210" y="5528032"/>
            <a:ext cx="3153974" cy="1039100"/>
          </a:xfrm>
          <a:prstGeom prst="rect">
            <a:avLst/>
          </a:prstGeom>
        </p:spPr>
      </p:pic>
      <p:pic>
        <p:nvPicPr>
          <p:cNvPr id="17" name="Picture 16" descr="A picture containing text, screenshot, font, number&#10;&#10;Description automatically generated">
            <a:extLst>
              <a:ext uri="{FF2B5EF4-FFF2-40B4-BE49-F238E27FC236}">
                <a16:creationId xmlns:a16="http://schemas.microsoft.com/office/drawing/2014/main" id="{04E6A0D7-D39E-B213-4BE8-C03ADF23B8E3}"/>
              </a:ext>
            </a:extLst>
          </p:cNvPr>
          <p:cNvPicPr>
            <a:picLocks noChangeAspect="1"/>
          </p:cNvPicPr>
          <p:nvPr/>
        </p:nvPicPr>
        <p:blipFill>
          <a:blip r:embed="rId7"/>
          <a:stretch>
            <a:fillRect/>
          </a:stretch>
        </p:blipFill>
        <p:spPr>
          <a:xfrm>
            <a:off x="8594899" y="2731093"/>
            <a:ext cx="2413000" cy="1930400"/>
          </a:xfrm>
          <a:prstGeom prst="rect">
            <a:avLst/>
          </a:prstGeom>
        </p:spPr>
      </p:pic>
      <p:pic>
        <p:nvPicPr>
          <p:cNvPr id="19" name="Picture 18" descr="A group of people standing in a circle&#10;&#10;Description automatically generated with medium confidence">
            <a:extLst>
              <a:ext uri="{FF2B5EF4-FFF2-40B4-BE49-F238E27FC236}">
                <a16:creationId xmlns:a16="http://schemas.microsoft.com/office/drawing/2014/main" id="{022E496F-2BB5-1A81-703B-67D8D473876F}"/>
              </a:ext>
            </a:extLst>
          </p:cNvPr>
          <p:cNvPicPr>
            <a:picLocks noChangeAspect="1"/>
          </p:cNvPicPr>
          <p:nvPr/>
        </p:nvPicPr>
        <p:blipFill>
          <a:blip r:embed="rId8"/>
          <a:stretch>
            <a:fillRect/>
          </a:stretch>
        </p:blipFill>
        <p:spPr>
          <a:xfrm>
            <a:off x="8293481" y="4541037"/>
            <a:ext cx="2224741" cy="2060110"/>
          </a:xfrm>
          <a:prstGeom prst="rect">
            <a:avLst/>
          </a:prstGeom>
        </p:spPr>
      </p:pic>
      <p:pic>
        <p:nvPicPr>
          <p:cNvPr id="21" name="Picture 20" descr="A close-up of a notice&#10;&#10;Description automatically generated with medium confidence">
            <a:extLst>
              <a:ext uri="{FF2B5EF4-FFF2-40B4-BE49-F238E27FC236}">
                <a16:creationId xmlns:a16="http://schemas.microsoft.com/office/drawing/2014/main" id="{2E11FF68-B3B2-5B1A-37BB-1D71EBA01424}"/>
              </a:ext>
            </a:extLst>
          </p:cNvPr>
          <p:cNvPicPr>
            <a:picLocks noChangeAspect="1"/>
          </p:cNvPicPr>
          <p:nvPr/>
        </p:nvPicPr>
        <p:blipFill>
          <a:blip r:embed="rId9"/>
          <a:stretch>
            <a:fillRect/>
          </a:stretch>
        </p:blipFill>
        <p:spPr>
          <a:xfrm>
            <a:off x="9888142" y="4212904"/>
            <a:ext cx="1932383" cy="1248319"/>
          </a:xfrm>
          <a:prstGeom prst="rect">
            <a:avLst/>
          </a:prstGeom>
        </p:spPr>
      </p:pic>
    </p:spTree>
    <p:extLst>
      <p:ext uri="{BB962C8B-B14F-4D97-AF65-F5344CB8AC3E}">
        <p14:creationId xmlns:p14="http://schemas.microsoft.com/office/powerpoint/2010/main" val="868908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64639" y="150563"/>
            <a:ext cx="8915400" cy="303287"/>
          </a:xfrm>
          <a:prstGeom prst="rect">
            <a:avLst/>
          </a:prstGeom>
          <a:solidFill>
            <a:srgbClr val="006600"/>
          </a:solidFill>
        </p:spPr>
        <p:txBody>
          <a:bodyPr vert="horz" wrap="square" lIns="0" tIns="26034" rIns="0" bIns="0" rtlCol="0">
            <a:spAutoFit/>
          </a:bodyPr>
          <a:lstStyle/>
          <a:p>
            <a:pPr marL="187960" algn="ctr">
              <a:lnSpc>
                <a:spcPct val="100000"/>
              </a:lnSpc>
              <a:spcBef>
                <a:spcPts val="204"/>
              </a:spcBef>
            </a:pPr>
            <a:r>
              <a:rPr sz="1800" dirty="0">
                <a:solidFill>
                  <a:srgbClr val="FFFFFF"/>
                </a:solidFill>
                <a:latin typeface="Calibri" panose="020F0502020204030204" pitchFamily="34" charset="0"/>
                <a:cs typeface="Calibri" panose="020F0502020204030204" pitchFamily="34" charset="0"/>
              </a:rPr>
              <a:t>PUBLIC</a:t>
            </a:r>
            <a:r>
              <a:rPr sz="1800" spc="-50" dirty="0">
                <a:solidFill>
                  <a:srgbClr val="FFFFFF"/>
                </a:solidFill>
                <a:latin typeface="Calibri" panose="020F0502020204030204" pitchFamily="34" charset="0"/>
                <a:cs typeface="Calibri" panose="020F0502020204030204" pitchFamily="34" charset="0"/>
              </a:rPr>
              <a:t> </a:t>
            </a:r>
            <a:r>
              <a:rPr sz="1800" dirty="0">
                <a:solidFill>
                  <a:srgbClr val="FFFFFF"/>
                </a:solidFill>
                <a:latin typeface="Calibri" panose="020F0502020204030204" pitchFamily="34" charset="0"/>
                <a:cs typeface="Calibri" panose="020F0502020204030204" pitchFamily="34" charset="0"/>
              </a:rPr>
              <a:t>UNIVERSITY</a:t>
            </a:r>
            <a:r>
              <a:rPr sz="1800" spc="-45" dirty="0">
                <a:solidFill>
                  <a:srgbClr val="FFFFFF"/>
                </a:solidFill>
                <a:latin typeface="Calibri" panose="020F0502020204030204" pitchFamily="34" charset="0"/>
                <a:cs typeface="Calibri" panose="020F0502020204030204" pitchFamily="34" charset="0"/>
              </a:rPr>
              <a:t> </a:t>
            </a:r>
            <a:r>
              <a:rPr sz="1800" dirty="0">
                <a:solidFill>
                  <a:srgbClr val="FFFFFF"/>
                </a:solidFill>
                <a:latin typeface="Calibri" panose="020F0502020204030204" pitchFamily="34" charset="0"/>
                <a:cs typeface="Calibri" panose="020F0502020204030204" pitchFamily="34" charset="0"/>
              </a:rPr>
              <a:t>FUNDING</a:t>
            </a:r>
            <a:r>
              <a:rPr sz="1800" spc="-60" dirty="0">
                <a:solidFill>
                  <a:srgbClr val="FFFFFF"/>
                </a:solidFill>
                <a:latin typeface="Calibri" panose="020F0502020204030204" pitchFamily="34" charset="0"/>
                <a:cs typeface="Calibri" panose="020F0502020204030204" pitchFamily="34" charset="0"/>
              </a:rPr>
              <a:t> </a:t>
            </a:r>
            <a:r>
              <a:rPr sz="1800" dirty="0">
                <a:solidFill>
                  <a:srgbClr val="FFFFFF"/>
                </a:solidFill>
                <a:latin typeface="Calibri" panose="020F0502020204030204" pitchFamily="34" charset="0"/>
                <a:cs typeface="Calibri" panose="020F0502020204030204" pitchFamily="34" charset="0"/>
              </a:rPr>
              <a:t>FRAMEWORK</a:t>
            </a:r>
            <a:r>
              <a:rPr sz="1800" spc="-60" dirty="0">
                <a:solidFill>
                  <a:srgbClr val="FFFFFF"/>
                </a:solidFill>
                <a:latin typeface="Calibri" panose="020F0502020204030204" pitchFamily="34" charset="0"/>
                <a:cs typeface="Calibri" panose="020F0502020204030204" pitchFamily="34" charset="0"/>
              </a:rPr>
              <a:t> </a:t>
            </a:r>
            <a:r>
              <a:rPr sz="1800" dirty="0">
                <a:solidFill>
                  <a:srgbClr val="FFFFFF"/>
                </a:solidFill>
                <a:latin typeface="Calibri" panose="020F0502020204030204" pitchFamily="34" charset="0"/>
                <a:cs typeface="Calibri" panose="020F0502020204030204" pitchFamily="34" charset="0"/>
              </a:rPr>
              <a:t>202</a:t>
            </a:r>
            <a:r>
              <a:rPr lang="en-US" sz="1800" dirty="0">
                <a:solidFill>
                  <a:srgbClr val="FFFFFF"/>
                </a:solidFill>
                <a:latin typeface="Calibri" panose="020F0502020204030204" pitchFamily="34" charset="0"/>
                <a:cs typeface="Calibri" panose="020F0502020204030204" pitchFamily="34" charset="0"/>
              </a:rPr>
              <a:t>5</a:t>
            </a:r>
            <a:r>
              <a:rPr sz="1800" dirty="0">
                <a:solidFill>
                  <a:srgbClr val="FFFFFF"/>
                </a:solidFill>
                <a:latin typeface="Calibri" panose="020F0502020204030204" pitchFamily="34" charset="0"/>
                <a:cs typeface="Calibri" panose="020F0502020204030204" pitchFamily="34" charset="0"/>
              </a:rPr>
              <a:t>/2</a:t>
            </a:r>
            <a:r>
              <a:rPr lang="en-US" sz="1800" dirty="0">
                <a:solidFill>
                  <a:srgbClr val="FFFFFF"/>
                </a:solidFill>
                <a:latin typeface="Calibri" panose="020F0502020204030204" pitchFamily="34" charset="0"/>
                <a:cs typeface="Calibri" panose="020F0502020204030204" pitchFamily="34" charset="0"/>
              </a:rPr>
              <a:t>6</a:t>
            </a:r>
            <a:r>
              <a:rPr sz="1800" spc="-25" dirty="0">
                <a:solidFill>
                  <a:srgbClr val="FFFFFF"/>
                </a:solidFill>
                <a:latin typeface="Calibri" panose="020F0502020204030204" pitchFamily="34" charset="0"/>
                <a:cs typeface="Calibri" panose="020F0502020204030204" pitchFamily="34" charset="0"/>
              </a:rPr>
              <a:t> </a:t>
            </a:r>
            <a:r>
              <a:rPr lang="en-US" sz="1800" spc="-25" dirty="0">
                <a:solidFill>
                  <a:srgbClr val="FFFFFF"/>
                </a:solidFill>
                <a:latin typeface="Calibri" panose="020F0502020204030204" pitchFamily="34" charset="0"/>
                <a:cs typeface="Calibri" panose="020F0502020204030204" pitchFamily="34" charset="0"/>
              </a:rPr>
              <a:t>(</a:t>
            </a:r>
            <a:r>
              <a:rPr lang="en-US" sz="1800" spc="-25" dirty="0">
                <a:solidFill>
                  <a:schemeClr val="bg1"/>
                </a:solidFill>
                <a:latin typeface="Calibri" panose="020F0502020204030204" pitchFamily="34" charset="0"/>
                <a:cs typeface="Calibri" panose="020F0502020204030204" pitchFamily="34" charset="0"/>
              </a:rPr>
              <a:t>2026/27)</a:t>
            </a:r>
            <a:endParaRPr sz="1800" spc="-25" dirty="0">
              <a:solidFill>
                <a:schemeClr val="bg1"/>
              </a:solidFill>
              <a:latin typeface="Calibri" panose="020F0502020204030204" pitchFamily="34" charset="0"/>
              <a:cs typeface="Calibri" panose="020F0502020204030204" pitchFamily="34" charset="0"/>
            </a:endParaRPr>
          </a:p>
        </p:txBody>
      </p:sp>
      <p:sp>
        <p:nvSpPr>
          <p:cNvPr id="5" name="object 5"/>
          <p:cNvSpPr txBox="1"/>
          <p:nvPr/>
        </p:nvSpPr>
        <p:spPr>
          <a:xfrm>
            <a:off x="2087088" y="2814825"/>
            <a:ext cx="3200400" cy="1188787"/>
          </a:xfrm>
          <a:prstGeom prst="rect">
            <a:avLst/>
          </a:prstGeom>
          <a:solidFill>
            <a:srgbClr val="008000"/>
          </a:solidFill>
          <a:ln w="6350">
            <a:solidFill>
              <a:srgbClr val="4471C4"/>
            </a:solidFill>
          </a:ln>
        </p:spPr>
        <p:txBody>
          <a:bodyPr vert="horz" wrap="square" lIns="0" tIns="80010" rIns="0" bIns="0" rtlCol="0">
            <a:spAutoFit/>
          </a:bodyPr>
          <a:lstStyle/>
          <a:p>
            <a:pPr marL="198755" marR="191135" indent="-1270" algn="ctr">
              <a:lnSpc>
                <a:spcPct val="100000"/>
              </a:lnSpc>
              <a:spcBef>
                <a:spcPts val="630"/>
              </a:spcBef>
            </a:pPr>
            <a:r>
              <a:rPr sz="2400" b="1" dirty="0">
                <a:solidFill>
                  <a:srgbClr val="FFFFFF"/>
                </a:solidFill>
                <a:latin typeface="Calibri"/>
                <a:cs typeface="Calibri"/>
              </a:rPr>
              <a:t>Earmarked</a:t>
            </a:r>
            <a:r>
              <a:rPr sz="2400" b="1" spc="-120" dirty="0">
                <a:solidFill>
                  <a:srgbClr val="FFFFFF"/>
                </a:solidFill>
                <a:latin typeface="Calibri"/>
                <a:cs typeface="Calibri"/>
              </a:rPr>
              <a:t> </a:t>
            </a:r>
            <a:r>
              <a:rPr sz="2400" b="1" spc="-10" dirty="0">
                <a:solidFill>
                  <a:srgbClr val="FFFFFF"/>
                </a:solidFill>
                <a:latin typeface="Calibri"/>
                <a:cs typeface="Calibri"/>
              </a:rPr>
              <a:t>grants </a:t>
            </a:r>
            <a:r>
              <a:rPr sz="2400" b="1" dirty="0">
                <a:solidFill>
                  <a:srgbClr val="FFFFFF"/>
                </a:solidFill>
                <a:latin typeface="Calibri"/>
                <a:cs typeface="Calibri"/>
              </a:rPr>
              <a:t>(steer</a:t>
            </a:r>
            <a:r>
              <a:rPr sz="2400" b="1" spc="-65" dirty="0">
                <a:solidFill>
                  <a:srgbClr val="FFFFFF"/>
                </a:solidFill>
                <a:latin typeface="Calibri"/>
                <a:cs typeface="Calibri"/>
              </a:rPr>
              <a:t> </a:t>
            </a:r>
            <a:r>
              <a:rPr sz="2400" b="1" spc="-20" dirty="0">
                <a:solidFill>
                  <a:srgbClr val="FFFFFF"/>
                </a:solidFill>
                <a:latin typeface="Calibri"/>
                <a:cs typeface="Calibri"/>
              </a:rPr>
              <a:t>transformation)</a:t>
            </a:r>
            <a:endParaRPr sz="2400" dirty="0">
              <a:latin typeface="Calibri"/>
              <a:cs typeface="Calibri"/>
            </a:endParaRPr>
          </a:p>
          <a:p>
            <a:pPr algn="ctr">
              <a:lnSpc>
                <a:spcPct val="100000"/>
              </a:lnSpc>
              <a:tabLst>
                <a:tab pos="1607820" algn="l"/>
              </a:tabLst>
            </a:pPr>
            <a:r>
              <a:rPr sz="2400" b="1" spc="-20" dirty="0">
                <a:solidFill>
                  <a:srgbClr val="FFFFFF"/>
                </a:solidFill>
                <a:latin typeface="Calibri"/>
                <a:cs typeface="Calibri"/>
              </a:rPr>
              <a:t>1</a:t>
            </a:r>
            <a:r>
              <a:rPr lang="en-US" sz="2400" b="1" spc="-20" dirty="0">
                <a:solidFill>
                  <a:srgbClr val="FFFFFF"/>
                </a:solidFill>
                <a:latin typeface="Calibri"/>
                <a:cs typeface="Calibri"/>
              </a:rPr>
              <a:t>2</a:t>
            </a:r>
            <a:r>
              <a:rPr sz="2400" b="1" spc="-20" dirty="0">
                <a:solidFill>
                  <a:schemeClr val="bg1"/>
                </a:solidFill>
                <a:latin typeface="Calibri"/>
                <a:cs typeface="Calibri"/>
              </a:rPr>
              <a:t>%</a:t>
            </a:r>
            <a:r>
              <a:rPr lang="en-US" sz="2400" b="1" spc="-20" dirty="0">
                <a:solidFill>
                  <a:schemeClr val="bg1"/>
                </a:solidFill>
                <a:latin typeface="Calibri"/>
                <a:cs typeface="Calibri"/>
              </a:rPr>
              <a:t> (12%) </a:t>
            </a:r>
            <a:r>
              <a:rPr sz="2400" b="1" dirty="0">
                <a:solidFill>
                  <a:schemeClr val="bg1"/>
                </a:solidFill>
                <a:latin typeface="Calibri"/>
                <a:cs typeface="Calibri"/>
              </a:rPr>
              <a:t>of</a:t>
            </a:r>
            <a:r>
              <a:rPr sz="2400" b="1" spc="-10" dirty="0">
                <a:solidFill>
                  <a:schemeClr val="bg1"/>
                </a:solidFill>
                <a:latin typeface="Calibri"/>
                <a:cs typeface="Calibri"/>
              </a:rPr>
              <a:t> b</a:t>
            </a:r>
            <a:r>
              <a:rPr sz="2400" b="1" spc="-10" dirty="0">
                <a:solidFill>
                  <a:srgbClr val="FFFFFF"/>
                </a:solidFill>
                <a:latin typeface="Calibri"/>
                <a:cs typeface="Calibri"/>
              </a:rPr>
              <a:t>udget</a:t>
            </a:r>
            <a:endParaRPr sz="2400" dirty="0">
              <a:latin typeface="Calibri"/>
              <a:cs typeface="Calibri"/>
            </a:endParaRPr>
          </a:p>
        </p:txBody>
      </p:sp>
      <p:pic>
        <p:nvPicPr>
          <p:cNvPr id="6" name="object 6"/>
          <p:cNvPicPr/>
          <p:nvPr/>
        </p:nvPicPr>
        <p:blipFill>
          <a:blip r:embed="rId2" cstate="print"/>
          <a:stretch>
            <a:fillRect/>
          </a:stretch>
        </p:blipFill>
        <p:spPr>
          <a:xfrm>
            <a:off x="6400800" y="609600"/>
            <a:ext cx="3124200" cy="685800"/>
          </a:xfrm>
          <a:prstGeom prst="rect">
            <a:avLst/>
          </a:prstGeom>
        </p:spPr>
      </p:pic>
      <p:sp>
        <p:nvSpPr>
          <p:cNvPr id="7" name="object 7"/>
          <p:cNvSpPr txBox="1"/>
          <p:nvPr/>
        </p:nvSpPr>
        <p:spPr>
          <a:xfrm>
            <a:off x="6400800" y="609600"/>
            <a:ext cx="3124200" cy="685800"/>
          </a:xfrm>
          <a:prstGeom prst="rect">
            <a:avLst/>
          </a:prstGeom>
          <a:ln w="6350">
            <a:solidFill>
              <a:srgbClr val="4471C4"/>
            </a:solidFill>
          </a:ln>
        </p:spPr>
        <p:txBody>
          <a:bodyPr vert="horz" wrap="square" lIns="0" tIns="140335" rIns="0" bIns="0" rtlCol="0">
            <a:spAutoFit/>
          </a:bodyPr>
          <a:lstStyle/>
          <a:p>
            <a:pPr marL="301625">
              <a:lnSpc>
                <a:spcPct val="100000"/>
              </a:lnSpc>
              <a:spcBef>
                <a:spcPts val="1105"/>
              </a:spcBef>
            </a:pPr>
            <a:r>
              <a:rPr sz="2400" spc="-20" dirty="0">
                <a:solidFill>
                  <a:srgbClr val="FFFFFF"/>
                </a:solidFill>
                <a:latin typeface="Calibri"/>
                <a:cs typeface="Calibri"/>
              </a:rPr>
              <a:t>Teaching</a:t>
            </a:r>
            <a:r>
              <a:rPr sz="2400" spc="-35" dirty="0">
                <a:solidFill>
                  <a:srgbClr val="FFFFFF"/>
                </a:solidFill>
                <a:latin typeface="Calibri"/>
                <a:cs typeface="Calibri"/>
              </a:rPr>
              <a:t> </a:t>
            </a:r>
            <a:r>
              <a:rPr sz="2400" dirty="0">
                <a:solidFill>
                  <a:srgbClr val="FFFFFF"/>
                </a:solidFill>
                <a:latin typeface="Calibri"/>
                <a:cs typeface="Calibri"/>
              </a:rPr>
              <a:t>input</a:t>
            </a:r>
            <a:r>
              <a:rPr sz="2400" spc="-35" dirty="0">
                <a:solidFill>
                  <a:srgbClr val="FFFFFF"/>
                </a:solidFill>
                <a:latin typeface="Calibri"/>
                <a:cs typeface="Calibri"/>
              </a:rPr>
              <a:t> </a:t>
            </a:r>
            <a:r>
              <a:rPr sz="2400" spc="-20" dirty="0">
                <a:solidFill>
                  <a:srgbClr val="FFFFFF"/>
                </a:solidFill>
                <a:latin typeface="Calibri"/>
                <a:cs typeface="Calibri"/>
              </a:rPr>
              <a:t>grant</a:t>
            </a:r>
            <a:endParaRPr sz="2400" dirty="0">
              <a:latin typeface="Calibri"/>
              <a:cs typeface="Calibri"/>
            </a:endParaRPr>
          </a:p>
        </p:txBody>
      </p:sp>
      <p:pic>
        <p:nvPicPr>
          <p:cNvPr id="8" name="object 8"/>
          <p:cNvPicPr/>
          <p:nvPr/>
        </p:nvPicPr>
        <p:blipFill>
          <a:blip r:embed="rId2" cstate="print"/>
          <a:stretch>
            <a:fillRect/>
          </a:stretch>
        </p:blipFill>
        <p:spPr>
          <a:xfrm>
            <a:off x="6400800" y="1447800"/>
            <a:ext cx="3124200" cy="685800"/>
          </a:xfrm>
          <a:prstGeom prst="rect">
            <a:avLst/>
          </a:prstGeom>
        </p:spPr>
      </p:pic>
      <p:sp>
        <p:nvSpPr>
          <p:cNvPr id="9" name="object 9"/>
          <p:cNvSpPr txBox="1"/>
          <p:nvPr/>
        </p:nvSpPr>
        <p:spPr>
          <a:xfrm>
            <a:off x="6400800" y="1447800"/>
            <a:ext cx="3124200" cy="685800"/>
          </a:xfrm>
          <a:prstGeom prst="rect">
            <a:avLst/>
          </a:prstGeom>
          <a:ln w="6350">
            <a:solidFill>
              <a:srgbClr val="4471C4"/>
            </a:solidFill>
          </a:ln>
        </p:spPr>
        <p:txBody>
          <a:bodyPr vert="horz" wrap="square" lIns="0" tIns="140335" rIns="0" bIns="0" rtlCol="0">
            <a:spAutoFit/>
          </a:bodyPr>
          <a:lstStyle/>
          <a:p>
            <a:pPr marL="205740">
              <a:lnSpc>
                <a:spcPct val="100000"/>
              </a:lnSpc>
              <a:spcBef>
                <a:spcPts val="1105"/>
              </a:spcBef>
            </a:pPr>
            <a:r>
              <a:rPr sz="2400" spc="-20" dirty="0">
                <a:solidFill>
                  <a:srgbClr val="FFFFFF"/>
                </a:solidFill>
                <a:latin typeface="Calibri"/>
                <a:cs typeface="Calibri"/>
              </a:rPr>
              <a:t>Teaching</a:t>
            </a:r>
            <a:r>
              <a:rPr sz="2400" spc="-35" dirty="0">
                <a:solidFill>
                  <a:srgbClr val="FFFFFF"/>
                </a:solidFill>
                <a:latin typeface="Calibri"/>
                <a:cs typeface="Calibri"/>
              </a:rPr>
              <a:t> </a:t>
            </a:r>
            <a:r>
              <a:rPr sz="2400" dirty="0">
                <a:solidFill>
                  <a:srgbClr val="FFFFFF"/>
                </a:solidFill>
                <a:latin typeface="Calibri"/>
                <a:cs typeface="Calibri"/>
              </a:rPr>
              <a:t>output</a:t>
            </a:r>
            <a:r>
              <a:rPr sz="2400" spc="-40" dirty="0">
                <a:solidFill>
                  <a:srgbClr val="FFFFFF"/>
                </a:solidFill>
                <a:latin typeface="Calibri"/>
                <a:cs typeface="Calibri"/>
              </a:rPr>
              <a:t> </a:t>
            </a:r>
            <a:r>
              <a:rPr sz="2400" spc="-20" dirty="0">
                <a:solidFill>
                  <a:srgbClr val="FFFFFF"/>
                </a:solidFill>
                <a:latin typeface="Calibri"/>
                <a:cs typeface="Calibri"/>
              </a:rPr>
              <a:t>grant</a:t>
            </a:r>
            <a:endParaRPr sz="2400" dirty="0">
              <a:latin typeface="Calibri"/>
              <a:cs typeface="Calibri"/>
            </a:endParaRPr>
          </a:p>
        </p:txBody>
      </p:sp>
      <p:pic>
        <p:nvPicPr>
          <p:cNvPr id="10" name="object 10"/>
          <p:cNvPicPr/>
          <p:nvPr/>
        </p:nvPicPr>
        <p:blipFill>
          <a:blip r:embed="rId2" cstate="print"/>
          <a:stretch>
            <a:fillRect/>
          </a:stretch>
        </p:blipFill>
        <p:spPr>
          <a:xfrm>
            <a:off x="6400800" y="2362200"/>
            <a:ext cx="3124200" cy="685800"/>
          </a:xfrm>
          <a:prstGeom prst="rect">
            <a:avLst/>
          </a:prstGeom>
        </p:spPr>
      </p:pic>
      <p:sp>
        <p:nvSpPr>
          <p:cNvPr id="11" name="object 11"/>
          <p:cNvSpPr txBox="1"/>
          <p:nvPr/>
        </p:nvSpPr>
        <p:spPr>
          <a:xfrm>
            <a:off x="6400800" y="2362200"/>
            <a:ext cx="3124200" cy="685800"/>
          </a:xfrm>
          <a:prstGeom prst="rect">
            <a:avLst/>
          </a:prstGeom>
          <a:ln w="6350">
            <a:solidFill>
              <a:srgbClr val="4471C4"/>
            </a:solidFill>
          </a:ln>
        </p:spPr>
        <p:txBody>
          <a:bodyPr vert="horz" wrap="square" lIns="0" tIns="140335" rIns="0" bIns="0" rtlCol="0">
            <a:spAutoFit/>
          </a:bodyPr>
          <a:lstStyle/>
          <a:p>
            <a:pPr marL="187325">
              <a:lnSpc>
                <a:spcPct val="100000"/>
              </a:lnSpc>
              <a:spcBef>
                <a:spcPts val="1105"/>
              </a:spcBef>
            </a:pPr>
            <a:r>
              <a:rPr sz="2400" dirty="0">
                <a:solidFill>
                  <a:srgbClr val="FFFFFF"/>
                </a:solidFill>
                <a:latin typeface="Calibri"/>
                <a:cs typeface="Calibri"/>
              </a:rPr>
              <a:t>Research</a:t>
            </a:r>
            <a:r>
              <a:rPr sz="2400" spc="-70" dirty="0">
                <a:solidFill>
                  <a:srgbClr val="FFFFFF"/>
                </a:solidFill>
                <a:latin typeface="Calibri"/>
                <a:cs typeface="Calibri"/>
              </a:rPr>
              <a:t> </a:t>
            </a:r>
            <a:r>
              <a:rPr sz="2400" dirty="0">
                <a:solidFill>
                  <a:srgbClr val="FFFFFF"/>
                </a:solidFill>
                <a:latin typeface="Calibri"/>
                <a:cs typeface="Calibri"/>
              </a:rPr>
              <a:t>output</a:t>
            </a:r>
            <a:r>
              <a:rPr sz="2400" spc="-40" dirty="0">
                <a:solidFill>
                  <a:srgbClr val="FFFFFF"/>
                </a:solidFill>
                <a:latin typeface="Calibri"/>
                <a:cs typeface="Calibri"/>
              </a:rPr>
              <a:t> </a:t>
            </a:r>
            <a:r>
              <a:rPr sz="2400" spc="-20" dirty="0">
                <a:solidFill>
                  <a:srgbClr val="FFFFFF"/>
                </a:solidFill>
                <a:latin typeface="Calibri"/>
                <a:cs typeface="Calibri"/>
              </a:rPr>
              <a:t>grant</a:t>
            </a:r>
            <a:endParaRPr sz="2400" dirty="0">
              <a:latin typeface="Calibri"/>
              <a:cs typeface="Calibri"/>
            </a:endParaRPr>
          </a:p>
        </p:txBody>
      </p:sp>
      <p:pic>
        <p:nvPicPr>
          <p:cNvPr id="12" name="object 12"/>
          <p:cNvPicPr/>
          <p:nvPr/>
        </p:nvPicPr>
        <p:blipFill>
          <a:blip r:embed="rId3" cstate="print"/>
          <a:stretch>
            <a:fillRect/>
          </a:stretch>
        </p:blipFill>
        <p:spPr>
          <a:xfrm>
            <a:off x="6477000" y="3200400"/>
            <a:ext cx="3048000" cy="685800"/>
          </a:xfrm>
          <a:prstGeom prst="rect">
            <a:avLst/>
          </a:prstGeom>
        </p:spPr>
      </p:pic>
      <p:sp>
        <p:nvSpPr>
          <p:cNvPr id="13" name="object 13"/>
          <p:cNvSpPr txBox="1"/>
          <p:nvPr/>
        </p:nvSpPr>
        <p:spPr>
          <a:xfrm>
            <a:off x="6477000" y="3200400"/>
            <a:ext cx="3048000" cy="685800"/>
          </a:xfrm>
          <a:prstGeom prst="rect">
            <a:avLst/>
          </a:prstGeom>
          <a:ln w="6350">
            <a:solidFill>
              <a:srgbClr val="4471C4"/>
            </a:solidFill>
          </a:ln>
        </p:spPr>
        <p:txBody>
          <a:bodyPr vert="horz" wrap="square" lIns="0" tIns="140970" rIns="0" bIns="0" rtlCol="0">
            <a:spAutoFit/>
          </a:bodyPr>
          <a:lstStyle/>
          <a:p>
            <a:pPr marL="356235">
              <a:lnSpc>
                <a:spcPct val="100000"/>
              </a:lnSpc>
              <a:spcBef>
                <a:spcPts val="1110"/>
              </a:spcBef>
            </a:pPr>
            <a:r>
              <a:rPr sz="2400" dirty="0">
                <a:solidFill>
                  <a:srgbClr val="FFFFFF"/>
                </a:solidFill>
                <a:latin typeface="Calibri"/>
                <a:cs typeface="Calibri"/>
              </a:rPr>
              <a:t>Institutional</a:t>
            </a:r>
            <a:r>
              <a:rPr sz="2400" spc="-65" dirty="0">
                <a:solidFill>
                  <a:srgbClr val="FFFFFF"/>
                </a:solidFill>
                <a:latin typeface="Calibri"/>
                <a:cs typeface="Calibri"/>
              </a:rPr>
              <a:t> </a:t>
            </a:r>
            <a:r>
              <a:rPr sz="2400" spc="-10" dirty="0">
                <a:solidFill>
                  <a:srgbClr val="FFFFFF"/>
                </a:solidFill>
                <a:latin typeface="Calibri"/>
                <a:cs typeface="Calibri"/>
              </a:rPr>
              <a:t>Factor</a:t>
            </a:r>
            <a:endParaRPr sz="2400" dirty="0">
              <a:latin typeface="Calibri"/>
              <a:cs typeface="Calibri"/>
            </a:endParaRPr>
          </a:p>
        </p:txBody>
      </p:sp>
      <p:sp>
        <p:nvSpPr>
          <p:cNvPr id="14" name="object 14"/>
          <p:cNvSpPr/>
          <p:nvPr/>
        </p:nvSpPr>
        <p:spPr>
          <a:xfrm>
            <a:off x="6172200" y="609600"/>
            <a:ext cx="76200" cy="3276600"/>
          </a:xfrm>
          <a:custGeom>
            <a:avLst/>
            <a:gdLst/>
            <a:ahLst/>
            <a:cxnLst/>
            <a:rect l="l" t="t" r="r" b="b"/>
            <a:pathLst>
              <a:path w="76200" h="3276600">
                <a:moveTo>
                  <a:pt x="76200" y="3276600"/>
                </a:moveTo>
                <a:lnTo>
                  <a:pt x="61352" y="3276107"/>
                </a:lnTo>
                <a:lnTo>
                  <a:pt x="49244" y="3274758"/>
                </a:lnTo>
                <a:lnTo>
                  <a:pt x="41088" y="3272742"/>
                </a:lnTo>
                <a:lnTo>
                  <a:pt x="38100" y="3270250"/>
                </a:lnTo>
                <a:lnTo>
                  <a:pt x="38100" y="1644650"/>
                </a:lnTo>
                <a:lnTo>
                  <a:pt x="35111" y="1642157"/>
                </a:lnTo>
                <a:lnTo>
                  <a:pt x="26955" y="1640141"/>
                </a:lnTo>
                <a:lnTo>
                  <a:pt x="14847" y="1638792"/>
                </a:lnTo>
                <a:lnTo>
                  <a:pt x="0" y="1638300"/>
                </a:lnTo>
                <a:lnTo>
                  <a:pt x="14847" y="1637807"/>
                </a:lnTo>
                <a:lnTo>
                  <a:pt x="26955" y="1636458"/>
                </a:lnTo>
                <a:lnTo>
                  <a:pt x="35111" y="1634442"/>
                </a:lnTo>
                <a:lnTo>
                  <a:pt x="38100" y="1631950"/>
                </a:lnTo>
                <a:lnTo>
                  <a:pt x="38100" y="6350"/>
                </a:lnTo>
                <a:lnTo>
                  <a:pt x="41088" y="3857"/>
                </a:lnTo>
                <a:lnTo>
                  <a:pt x="49244" y="1841"/>
                </a:lnTo>
                <a:lnTo>
                  <a:pt x="61352" y="492"/>
                </a:lnTo>
                <a:lnTo>
                  <a:pt x="76200" y="0"/>
                </a:lnTo>
              </a:path>
            </a:pathLst>
          </a:custGeom>
          <a:ln w="12700">
            <a:solidFill>
              <a:srgbClr val="4471C4"/>
            </a:solidFill>
          </a:ln>
        </p:spPr>
        <p:txBody>
          <a:bodyPr wrap="square" lIns="0" tIns="0" rIns="0" bIns="0" rtlCol="0"/>
          <a:lstStyle/>
          <a:p>
            <a:endParaRPr/>
          </a:p>
        </p:txBody>
      </p:sp>
      <p:sp>
        <p:nvSpPr>
          <p:cNvPr id="15" name="object 15"/>
          <p:cNvSpPr txBox="1"/>
          <p:nvPr/>
        </p:nvSpPr>
        <p:spPr>
          <a:xfrm>
            <a:off x="2438400" y="4140612"/>
            <a:ext cx="1905000" cy="686085"/>
          </a:xfrm>
          <a:prstGeom prst="rect">
            <a:avLst/>
          </a:prstGeom>
          <a:solidFill>
            <a:srgbClr val="008000"/>
          </a:solidFill>
          <a:ln w="6350">
            <a:solidFill>
              <a:srgbClr val="4471C4"/>
            </a:solidFill>
          </a:ln>
        </p:spPr>
        <p:txBody>
          <a:bodyPr vert="horz" wrap="square" lIns="0" tIns="130810" rIns="0" bIns="0" rtlCol="0">
            <a:spAutoFit/>
          </a:bodyPr>
          <a:lstStyle/>
          <a:p>
            <a:pPr marL="509905" marR="105410" indent="-398145">
              <a:lnSpc>
                <a:spcPct val="100000"/>
              </a:lnSpc>
              <a:spcBef>
                <a:spcPts val="1030"/>
              </a:spcBef>
            </a:pPr>
            <a:r>
              <a:rPr sz="1800" spc="-10" dirty="0">
                <a:solidFill>
                  <a:srgbClr val="FFFFFF"/>
                </a:solidFill>
                <a:latin typeface="Calibri"/>
                <a:cs typeface="Calibri"/>
              </a:rPr>
              <a:t>Infrastructure</a:t>
            </a:r>
            <a:r>
              <a:rPr sz="1800" spc="20" dirty="0">
                <a:solidFill>
                  <a:srgbClr val="FFFFFF"/>
                </a:solidFill>
                <a:latin typeface="Calibri"/>
                <a:cs typeface="Calibri"/>
              </a:rPr>
              <a:t> </a:t>
            </a:r>
            <a:r>
              <a:rPr sz="1800" spc="-25" dirty="0">
                <a:solidFill>
                  <a:srgbClr val="FFFFFF"/>
                </a:solidFill>
                <a:latin typeface="Calibri"/>
                <a:cs typeface="Calibri"/>
              </a:rPr>
              <a:t>and </a:t>
            </a:r>
            <a:r>
              <a:rPr sz="1800" spc="-10" dirty="0">
                <a:solidFill>
                  <a:srgbClr val="FFFFFF"/>
                </a:solidFill>
                <a:latin typeface="Calibri"/>
                <a:cs typeface="Calibri"/>
              </a:rPr>
              <a:t>efficiency</a:t>
            </a:r>
            <a:r>
              <a:rPr lang="en-US" sz="1800" spc="-10" dirty="0">
                <a:solidFill>
                  <a:srgbClr val="FFFFFF"/>
                </a:solidFill>
                <a:latin typeface="Calibri"/>
                <a:cs typeface="Calibri"/>
              </a:rPr>
              <a:t> </a:t>
            </a:r>
            <a:endParaRPr sz="1000" dirty="0">
              <a:latin typeface="Calibri"/>
              <a:cs typeface="Calibri"/>
            </a:endParaRPr>
          </a:p>
        </p:txBody>
      </p:sp>
      <p:sp>
        <p:nvSpPr>
          <p:cNvPr id="16" name="object 16"/>
          <p:cNvSpPr txBox="1"/>
          <p:nvPr/>
        </p:nvSpPr>
        <p:spPr>
          <a:xfrm>
            <a:off x="4495800" y="4648200"/>
            <a:ext cx="1828800" cy="1261884"/>
          </a:xfrm>
          <a:prstGeom prst="rect">
            <a:avLst/>
          </a:prstGeom>
          <a:solidFill>
            <a:srgbClr val="008000"/>
          </a:solidFill>
          <a:ln w="6350">
            <a:solidFill>
              <a:srgbClr val="4471C4"/>
            </a:solidFill>
          </a:ln>
        </p:spPr>
        <p:txBody>
          <a:bodyPr vert="horz" wrap="square" lIns="0" tIns="0" rIns="0" bIns="0" rtlCol="0">
            <a:spAutoFit/>
          </a:bodyPr>
          <a:lstStyle/>
          <a:p>
            <a:pPr>
              <a:lnSpc>
                <a:spcPct val="100000"/>
              </a:lnSpc>
            </a:pPr>
            <a:endParaRPr sz="1800" dirty="0">
              <a:latin typeface="Times New Roman"/>
              <a:cs typeface="Times New Roman"/>
            </a:endParaRPr>
          </a:p>
          <a:p>
            <a:pPr marL="287655" marR="278130" algn="ctr">
              <a:lnSpc>
                <a:spcPct val="100000"/>
              </a:lnSpc>
              <a:spcBef>
                <a:spcPts val="1180"/>
              </a:spcBef>
            </a:pPr>
            <a:r>
              <a:rPr spc="-10" dirty="0">
                <a:solidFill>
                  <a:srgbClr val="FFFFFF"/>
                </a:solidFill>
                <a:latin typeface="Calibri"/>
                <a:cs typeface="Calibri"/>
              </a:rPr>
              <a:t>University Capacity Development</a:t>
            </a:r>
            <a:endParaRPr dirty="0">
              <a:latin typeface="Calibri"/>
              <a:cs typeface="Calibri"/>
            </a:endParaRPr>
          </a:p>
        </p:txBody>
      </p:sp>
      <p:grpSp>
        <p:nvGrpSpPr>
          <p:cNvPr id="17" name="object 17"/>
          <p:cNvGrpSpPr/>
          <p:nvPr/>
        </p:nvGrpSpPr>
        <p:grpSpPr>
          <a:xfrm>
            <a:off x="5330825" y="1901825"/>
            <a:ext cx="768350" cy="234950"/>
            <a:chOff x="5330825" y="1901825"/>
            <a:chExt cx="768350" cy="234950"/>
          </a:xfrm>
        </p:grpSpPr>
        <p:pic>
          <p:nvPicPr>
            <p:cNvPr id="18" name="object 18"/>
            <p:cNvPicPr/>
            <p:nvPr/>
          </p:nvPicPr>
          <p:blipFill>
            <a:blip r:embed="rId4" cstate="print"/>
            <a:stretch>
              <a:fillRect/>
            </a:stretch>
          </p:blipFill>
          <p:spPr>
            <a:xfrm>
              <a:off x="5334000" y="1905000"/>
              <a:ext cx="762000" cy="228600"/>
            </a:xfrm>
            <a:prstGeom prst="rect">
              <a:avLst/>
            </a:prstGeom>
          </p:spPr>
        </p:pic>
        <p:sp>
          <p:nvSpPr>
            <p:cNvPr id="19" name="object 19"/>
            <p:cNvSpPr/>
            <p:nvPr/>
          </p:nvSpPr>
          <p:spPr>
            <a:xfrm>
              <a:off x="5334000" y="1905000"/>
              <a:ext cx="762000" cy="228600"/>
            </a:xfrm>
            <a:custGeom>
              <a:avLst/>
              <a:gdLst/>
              <a:ahLst/>
              <a:cxnLst/>
              <a:rect l="l" t="t" r="r" b="b"/>
              <a:pathLst>
                <a:path w="762000" h="228600">
                  <a:moveTo>
                    <a:pt x="0" y="114300"/>
                  </a:moveTo>
                  <a:lnTo>
                    <a:pt x="114300" y="0"/>
                  </a:lnTo>
                  <a:lnTo>
                    <a:pt x="114300" y="57150"/>
                  </a:lnTo>
                  <a:lnTo>
                    <a:pt x="647700" y="57150"/>
                  </a:lnTo>
                  <a:lnTo>
                    <a:pt x="647700" y="0"/>
                  </a:lnTo>
                  <a:lnTo>
                    <a:pt x="762000" y="114300"/>
                  </a:lnTo>
                  <a:lnTo>
                    <a:pt x="647700" y="228600"/>
                  </a:lnTo>
                  <a:lnTo>
                    <a:pt x="647700" y="171450"/>
                  </a:lnTo>
                  <a:lnTo>
                    <a:pt x="114300" y="171450"/>
                  </a:lnTo>
                  <a:lnTo>
                    <a:pt x="114300" y="228600"/>
                  </a:lnTo>
                  <a:lnTo>
                    <a:pt x="0" y="114300"/>
                  </a:lnTo>
                  <a:close/>
                </a:path>
              </a:pathLst>
            </a:custGeom>
            <a:ln w="6350">
              <a:solidFill>
                <a:srgbClr val="4471C4"/>
              </a:solidFill>
            </a:ln>
          </p:spPr>
          <p:txBody>
            <a:bodyPr wrap="square" lIns="0" tIns="0" rIns="0" bIns="0" rtlCol="0"/>
            <a:lstStyle/>
            <a:p>
              <a:endParaRPr/>
            </a:p>
          </p:txBody>
        </p:sp>
      </p:grpSp>
      <p:sp>
        <p:nvSpPr>
          <p:cNvPr id="20" name="object 20"/>
          <p:cNvSpPr txBox="1"/>
          <p:nvPr/>
        </p:nvSpPr>
        <p:spPr>
          <a:xfrm>
            <a:off x="6477000" y="5486400"/>
            <a:ext cx="1828800" cy="762000"/>
          </a:xfrm>
          <a:prstGeom prst="rect">
            <a:avLst/>
          </a:prstGeom>
          <a:solidFill>
            <a:srgbClr val="008000"/>
          </a:solidFill>
          <a:ln w="6350">
            <a:solidFill>
              <a:srgbClr val="4471C4"/>
            </a:solidFill>
          </a:ln>
        </p:spPr>
        <p:txBody>
          <a:bodyPr vert="horz" wrap="square" lIns="0" tIns="0" rIns="0" bIns="0" rtlCol="0">
            <a:spAutoFit/>
          </a:bodyPr>
          <a:lstStyle/>
          <a:p>
            <a:pPr marL="1270" algn="ctr">
              <a:lnSpc>
                <a:spcPts val="1810"/>
              </a:lnSpc>
            </a:pPr>
            <a:r>
              <a:rPr sz="1800" spc="-25" dirty="0">
                <a:solidFill>
                  <a:srgbClr val="FFFFFF"/>
                </a:solidFill>
                <a:latin typeface="Calibri"/>
                <a:cs typeface="Calibri"/>
              </a:rPr>
              <a:t>HDI</a:t>
            </a:r>
            <a:endParaRPr sz="1800" dirty="0">
              <a:latin typeface="Calibri"/>
              <a:cs typeface="Calibri"/>
            </a:endParaRPr>
          </a:p>
          <a:p>
            <a:pPr marL="287655" marR="277495" algn="ctr">
              <a:lnSpc>
                <a:spcPct val="100000"/>
              </a:lnSpc>
            </a:pPr>
            <a:r>
              <a:rPr sz="1800" spc="-10" dirty="0">
                <a:solidFill>
                  <a:srgbClr val="FFFFFF"/>
                </a:solidFill>
                <a:latin typeface="Calibri"/>
                <a:cs typeface="Calibri"/>
              </a:rPr>
              <a:t>Development Grant</a:t>
            </a:r>
            <a:endParaRPr sz="1800" dirty="0">
              <a:latin typeface="Calibri"/>
              <a:cs typeface="Calibri"/>
            </a:endParaRPr>
          </a:p>
        </p:txBody>
      </p:sp>
      <p:sp>
        <p:nvSpPr>
          <p:cNvPr id="21" name="object 21"/>
          <p:cNvSpPr txBox="1"/>
          <p:nvPr/>
        </p:nvSpPr>
        <p:spPr>
          <a:xfrm>
            <a:off x="8610600" y="5486400"/>
            <a:ext cx="1828800" cy="762000"/>
          </a:xfrm>
          <a:prstGeom prst="rect">
            <a:avLst/>
          </a:prstGeom>
          <a:solidFill>
            <a:srgbClr val="008000"/>
          </a:solidFill>
          <a:ln w="6350">
            <a:solidFill>
              <a:srgbClr val="4471C4"/>
            </a:solidFill>
          </a:ln>
        </p:spPr>
        <p:txBody>
          <a:bodyPr vert="horz" wrap="square" lIns="0" tIns="92710" rIns="0" bIns="0" rtlCol="0">
            <a:spAutoFit/>
          </a:bodyPr>
          <a:lstStyle/>
          <a:p>
            <a:pPr marL="670560" marR="194310" indent="-466725">
              <a:lnSpc>
                <a:spcPct val="100000"/>
              </a:lnSpc>
              <a:spcBef>
                <a:spcPts val="730"/>
              </a:spcBef>
            </a:pPr>
            <a:r>
              <a:rPr sz="1800" dirty="0">
                <a:solidFill>
                  <a:srgbClr val="FFFFFF"/>
                </a:solidFill>
                <a:latin typeface="Calibri"/>
                <a:cs typeface="Calibri"/>
              </a:rPr>
              <a:t>Clinical</a:t>
            </a:r>
            <a:r>
              <a:rPr sz="1800" spc="-10" dirty="0">
                <a:solidFill>
                  <a:srgbClr val="FFFFFF"/>
                </a:solidFill>
                <a:latin typeface="Calibri"/>
                <a:cs typeface="Calibri"/>
              </a:rPr>
              <a:t> training grant</a:t>
            </a:r>
            <a:endParaRPr sz="1800" dirty="0">
              <a:latin typeface="Calibri"/>
              <a:cs typeface="Calibri"/>
            </a:endParaRPr>
          </a:p>
        </p:txBody>
      </p:sp>
      <p:sp>
        <p:nvSpPr>
          <p:cNvPr id="22" name="object 22"/>
          <p:cNvSpPr txBox="1"/>
          <p:nvPr/>
        </p:nvSpPr>
        <p:spPr>
          <a:xfrm>
            <a:off x="8610600" y="4648200"/>
            <a:ext cx="1828800" cy="685800"/>
          </a:xfrm>
          <a:prstGeom prst="rect">
            <a:avLst/>
          </a:prstGeom>
          <a:solidFill>
            <a:srgbClr val="008000"/>
          </a:solidFill>
          <a:ln w="6350">
            <a:solidFill>
              <a:srgbClr val="4471C4"/>
            </a:solidFill>
          </a:ln>
        </p:spPr>
        <p:txBody>
          <a:bodyPr vert="horz" wrap="square" lIns="0" tIns="54610" rIns="0" bIns="0" rtlCol="0">
            <a:spAutoFit/>
          </a:bodyPr>
          <a:lstStyle/>
          <a:p>
            <a:pPr marL="231775" marR="223520" indent="200660">
              <a:lnSpc>
                <a:spcPct val="100000"/>
              </a:lnSpc>
              <a:spcBef>
                <a:spcPts val="430"/>
              </a:spcBef>
            </a:pPr>
            <a:r>
              <a:rPr sz="1800" spc="-10" dirty="0">
                <a:solidFill>
                  <a:srgbClr val="FFFFFF"/>
                </a:solidFill>
                <a:latin typeface="Calibri"/>
                <a:cs typeface="Calibri"/>
              </a:rPr>
              <a:t>Veterinary </a:t>
            </a:r>
            <a:r>
              <a:rPr sz="1800" dirty="0">
                <a:solidFill>
                  <a:srgbClr val="FFFFFF"/>
                </a:solidFill>
                <a:latin typeface="Calibri"/>
                <a:cs typeface="Calibri"/>
              </a:rPr>
              <a:t>Sciences</a:t>
            </a:r>
            <a:r>
              <a:rPr sz="1800" spc="-25" dirty="0">
                <a:solidFill>
                  <a:srgbClr val="FFFFFF"/>
                </a:solidFill>
                <a:latin typeface="Calibri"/>
                <a:cs typeface="Calibri"/>
              </a:rPr>
              <a:t> </a:t>
            </a:r>
            <a:r>
              <a:rPr sz="1800" spc="-20" dirty="0">
                <a:solidFill>
                  <a:srgbClr val="FFFFFF"/>
                </a:solidFill>
                <a:latin typeface="Calibri"/>
                <a:cs typeface="Calibri"/>
              </a:rPr>
              <a:t>Grant</a:t>
            </a:r>
            <a:endParaRPr sz="1800">
              <a:latin typeface="Calibri"/>
              <a:cs typeface="Calibri"/>
            </a:endParaRPr>
          </a:p>
        </p:txBody>
      </p:sp>
      <p:sp>
        <p:nvSpPr>
          <p:cNvPr id="23" name="object 23"/>
          <p:cNvSpPr txBox="1"/>
          <p:nvPr/>
        </p:nvSpPr>
        <p:spPr>
          <a:xfrm>
            <a:off x="6477000" y="4648200"/>
            <a:ext cx="1828800" cy="685800"/>
          </a:xfrm>
          <a:prstGeom prst="rect">
            <a:avLst/>
          </a:prstGeom>
          <a:solidFill>
            <a:srgbClr val="008000"/>
          </a:solidFill>
          <a:ln w="6350">
            <a:solidFill>
              <a:srgbClr val="4471C4"/>
            </a:solidFill>
          </a:ln>
        </p:spPr>
        <p:txBody>
          <a:bodyPr vert="horz" wrap="square" lIns="0" tIns="54610" rIns="0" bIns="0" rtlCol="0">
            <a:spAutoFit/>
          </a:bodyPr>
          <a:lstStyle/>
          <a:p>
            <a:pPr marL="348615" marR="340995" indent="34925">
              <a:lnSpc>
                <a:spcPct val="100000"/>
              </a:lnSpc>
              <a:spcBef>
                <a:spcPts val="430"/>
              </a:spcBef>
            </a:pPr>
            <a:r>
              <a:rPr sz="1800" spc="-10" dirty="0">
                <a:solidFill>
                  <a:srgbClr val="FFFFFF"/>
                </a:solidFill>
                <a:latin typeface="Calibri"/>
                <a:cs typeface="Calibri"/>
              </a:rPr>
              <a:t>Foundation Provisioning</a:t>
            </a:r>
            <a:endParaRPr sz="1800">
              <a:latin typeface="Calibri"/>
              <a:cs typeface="Calibri"/>
            </a:endParaRPr>
          </a:p>
        </p:txBody>
      </p:sp>
      <p:sp>
        <p:nvSpPr>
          <p:cNvPr id="24" name="object 24"/>
          <p:cNvSpPr txBox="1"/>
          <p:nvPr/>
        </p:nvSpPr>
        <p:spPr>
          <a:xfrm>
            <a:off x="9681209" y="627634"/>
            <a:ext cx="1235075" cy="505267"/>
          </a:xfrm>
          <a:prstGeom prst="rect">
            <a:avLst/>
          </a:prstGeom>
        </p:spPr>
        <p:txBody>
          <a:bodyPr vert="horz" wrap="square" lIns="0" tIns="12700" rIns="0" bIns="0" rtlCol="0">
            <a:spAutoFit/>
          </a:bodyPr>
          <a:lstStyle/>
          <a:p>
            <a:pPr marL="12700" marR="5080">
              <a:lnSpc>
                <a:spcPct val="100000"/>
              </a:lnSpc>
              <a:spcBef>
                <a:spcPts val="100"/>
              </a:spcBef>
            </a:pPr>
            <a:r>
              <a:rPr sz="1600" b="1" dirty="0">
                <a:latin typeface="Calibri"/>
                <a:cs typeface="Calibri"/>
              </a:rPr>
              <a:t>R2</a:t>
            </a:r>
            <a:r>
              <a:rPr lang="en-US" sz="1600" b="1" dirty="0">
                <a:latin typeface="Calibri"/>
                <a:cs typeface="Calibri"/>
              </a:rPr>
              <a:t>6</a:t>
            </a:r>
            <a:r>
              <a:rPr sz="1600" b="1" dirty="0">
                <a:latin typeface="Calibri"/>
                <a:cs typeface="Calibri"/>
              </a:rPr>
              <a:t>.</a:t>
            </a:r>
            <a:r>
              <a:rPr lang="en-US" sz="1600" b="1" dirty="0">
                <a:latin typeface="Calibri"/>
                <a:cs typeface="Calibri"/>
              </a:rPr>
              <a:t>165</a:t>
            </a:r>
            <a:r>
              <a:rPr sz="1600" b="1" spc="-5" dirty="0">
                <a:latin typeface="Calibri"/>
                <a:cs typeface="Calibri"/>
              </a:rPr>
              <a:t> </a:t>
            </a:r>
            <a:r>
              <a:rPr sz="1600" b="1" spc="-25" dirty="0">
                <a:latin typeface="Calibri"/>
                <a:cs typeface="Calibri"/>
              </a:rPr>
              <a:t>bn </a:t>
            </a:r>
            <a:r>
              <a:rPr sz="1600" b="1" dirty="0">
                <a:solidFill>
                  <a:srgbClr val="FF0000"/>
                </a:solidFill>
                <a:latin typeface="Calibri"/>
                <a:cs typeface="Calibri"/>
              </a:rPr>
              <a:t>(R2</a:t>
            </a:r>
            <a:r>
              <a:rPr lang="en-US" sz="1600" b="1" dirty="0">
                <a:solidFill>
                  <a:srgbClr val="FF0000"/>
                </a:solidFill>
                <a:latin typeface="Calibri"/>
                <a:cs typeface="Calibri"/>
              </a:rPr>
              <a:t>7</a:t>
            </a:r>
            <a:r>
              <a:rPr sz="1600" b="1" dirty="0">
                <a:solidFill>
                  <a:srgbClr val="FF0000"/>
                </a:solidFill>
                <a:latin typeface="Calibri"/>
                <a:cs typeface="Calibri"/>
              </a:rPr>
              <a:t>.</a:t>
            </a:r>
            <a:r>
              <a:rPr lang="en-US" sz="1600" b="1" dirty="0">
                <a:solidFill>
                  <a:srgbClr val="FF0000"/>
                </a:solidFill>
                <a:latin typeface="Calibri"/>
                <a:cs typeface="Calibri"/>
              </a:rPr>
              <a:t>286</a:t>
            </a:r>
            <a:r>
              <a:rPr sz="1600" b="1" spc="-10" dirty="0">
                <a:solidFill>
                  <a:srgbClr val="FF0000"/>
                </a:solidFill>
                <a:latin typeface="Calibri"/>
                <a:cs typeface="Calibri"/>
              </a:rPr>
              <a:t> </a:t>
            </a:r>
            <a:r>
              <a:rPr sz="1600" b="1" spc="-25" dirty="0">
                <a:solidFill>
                  <a:srgbClr val="FF0000"/>
                </a:solidFill>
                <a:latin typeface="Calibri"/>
                <a:cs typeface="Calibri"/>
              </a:rPr>
              <a:t>bn)</a:t>
            </a:r>
            <a:endParaRPr sz="1600" dirty="0">
              <a:latin typeface="Calibri"/>
              <a:cs typeface="Calibri"/>
            </a:endParaRPr>
          </a:p>
        </p:txBody>
      </p:sp>
      <p:sp>
        <p:nvSpPr>
          <p:cNvPr id="25" name="object 25"/>
          <p:cNvSpPr txBox="1"/>
          <p:nvPr/>
        </p:nvSpPr>
        <p:spPr>
          <a:xfrm>
            <a:off x="9757409" y="1439671"/>
            <a:ext cx="1117600" cy="505267"/>
          </a:xfrm>
          <a:prstGeom prst="rect">
            <a:avLst/>
          </a:prstGeom>
        </p:spPr>
        <p:txBody>
          <a:bodyPr vert="horz" wrap="square" lIns="0" tIns="12700" rIns="0" bIns="0" rtlCol="0">
            <a:spAutoFit/>
          </a:bodyPr>
          <a:lstStyle/>
          <a:p>
            <a:pPr marL="12700" marR="5080">
              <a:lnSpc>
                <a:spcPct val="100000"/>
              </a:lnSpc>
              <a:spcBef>
                <a:spcPts val="100"/>
              </a:spcBef>
            </a:pPr>
            <a:r>
              <a:rPr sz="1600" b="1" dirty="0">
                <a:latin typeface="Calibri"/>
                <a:cs typeface="Calibri"/>
              </a:rPr>
              <a:t>R</a:t>
            </a:r>
            <a:r>
              <a:rPr lang="en-US" sz="1600" b="1" dirty="0">
                <a:latin typeface="Calibri"/>
                <a:cs typeface="Calibri"/>
              </a:rPr>
              <a:t>8.040</a:t>
            </a:r>
            <a:r>
              <a:rPr sz="1600" b="1" spc="-10" dirty="0">
                <a:latin typeface="Calibri"/>
                <a:cs typeface="Calibri"/>
              </a:rPr>
              <a:t> </a:t>
            </a:r>
            <a:r>
              <a:rPr sz="1600" b="1" spc="-25" dirty="0">
                <a:latin typeface="Calibri"/>
                <a:cs typeface="Calibri"/>
              </a:rPr>
              <a:t>bn </a:t>
            </a:r>
            <a:r>
              <a:rPr sz="1600" b="1" dirty="0">
                <a:solidFill>
                  <a:srgbClr val="FF0000"/>
                </a:solidFill>
                <a:latin typeface="Calibri"/>
                <a:cs typeface="Calibri"/>
              </a:rPr>
              <a:t>(R</a:t>
            </a:r>
            <a:r>
              <a:rPr lang="en-US" sz="1600" b="1" dirty="0">
                <a:solidFill>
                  <a:srgbClr val="FF0000"/>
                </a:solidFill>
                <a:latin typeface="Calibri"/>
                <a:cs typeface="Calibri"/>
              </a:rPr>
              <a:t>8.434</a:t>
            </a:r>
            <a:r>
              <a:rPr sz="1600" b="1" dirty="0">
                <a:solidFill>
                  <a:srgbClr val="FF0000"/>
                </a:solidFill>
                <a:latin typeface="Calibri"/>
                <a:cs typeface="Calibri"/>
              </a:rPr>
              <a:t> </a:t>
            </a:r>
            <a:r>
              <a:rPr sz="1600" b="1" spc="-25" dirty="0">
                <a:solidFill>
                  <a:srgbClr val="FF0000"/>
                </a:solidFill>
                <a:latin typeface="Calibri"/>
                <a:cs typeface="Calibri"/>
              </a:rPr>
              <a:t>bn)</a:t>
            </a:r>
            <a:endParaRPr sz="1600" dirty="0">
              <a:latin typeface="Calibri"/>
              <a:cs typeface="Calibri"/>
            </a:endParaRPr>
          </a:p>
        </p:txBody>
      </p:sp>
      <p:sp>
        <p:nvSpPr>
          <p:cNvPr id="26" name="object 26"/>
          <p:cNvSpPr txBox="1"/>
          <p:nvPr/>
        </p:nvSpPr>
        <p:spPr>
          <a:xfrm>
            <a:off x="9746360" y="2380615"/>
            <a:ext cx="1119505" cy="505267"/>
          </a:xfrm>
          <a:prstGeom prst="rect">
            <a:avLst/>
          </a:prstGeom>
        </p:spPr>
        <p:txBody>
          <a:bodyPr vert="horz" wrap="square" lIns="0" tIns="12700" rIns="0" bIns="0" rtlCol="0">
            <a:spAutoFit/>
          </a:bodyPr>
          <a:lstStyle/>
          <a:p>
            <a:pPr marL="12700">
              <a:lnSpc>
                <a:spcPct val="100000"/>
              </a:lnSpc>
              <a:spcBef>
                <a:spcPts val="100"/>
              </a:spcBef>
            </a:pPr>
            <a:r>
              <a:rPr sz="1600" b="1" dirty="0">
                <a:latin typeface="Calibri"/>
                <a:cs typeface="Calibri"/>
              </a:rPr>
              <a:t>R5.</a:t>
            </a:r>
            <a:r>
              <a:rPr lang="en-US" sz="1600" b="1" dirty="0">
                <a:latin typeface="Calibri"/>
                <a:cs typeface="Calibri"/>
              </a:rPr>
              <a:t>800</a:t>
            </a:r>
            <a:r>
              <a:rPr sz="1600" b="1" spc="-10" dirty="0">
                <a:latin typeface="Calibri"/>
                <a:cs typeface="Calibri"/>
              </a:rPr>
              <a:t> </a:t>
            </a:r>
            <a:r>
              <a:rPr sz="1600" b="1" spc="-25" dirty="0">
                <a:latin typeface="Calibri"/>
                <a:cs typeface="Calibri"/>
              </a:rPr>
              <a:t>bn</a:t>
            </a:r>
            <a:endParaRPr sz="1600" dirty="0">
              <a:latin typeface="Calibri"/>
              <a:cs typeface="Calibri"/>
            </a:endParaRPr>
          </a:p>
          <a:p>
            <a:pPr marL="12700">
              <a:lnSpc>
                <a:spcPct val="100000"/>
              </a:lnSpc>
            </a:pPr>
            <a:r>
              <a:rPr sz="1600" b="1" dirty="0">
                <a:solidFill>
                  <a:srgbClr val="FF0000"/>
                </a:solidFill>
                <a:latin typeface="Calibri"/>
                <a:cs typeface="Calibri"/>
              </a:rPr>
              <a:t>(R</a:t>
            </a:r>
            <a:r>
              <a:rPr lang="en-US" sz="1600" b="1" dirty="0">
                <a:solidFill>
                  <a:srgbClr val="FF0000"/>
                </a:solidFill>
                <a:latin typeface="Calibri"/>
                <a:cs typeface="Calibri"/>
              </a:rPr>
              <a:t>6.034</a:t>
            </a:r>
            <a:r>
              <a:rPr sz="1600" b="1" spc="-20" dirty="0">
                <a:solidFill>
                  <a:srgbClr val="FF0000"/>
                </a:solidFill>
                <a:latin typeface="Calibri"/>
                <a:cs typeface="Calibri"/>
              </a:rPr>
              <a:t> </a:t>
            </a:r>
            <a:r>
              <a:rPr sz="1600" b="1" spc="-25" dirty="0">
                <a:solidFill>
                  <a:srgbClr val="FF0000"/>
                </a:solidFill>
                <a:latin typeface="Calibri"/>
                <a:cs typeface="Calibri"/>
              </a:rPr>
              <a:t>bn)</a:t>
            </a:r>
            <a:endParaRPr sz="1600" dirty="0">
              <a:latin typeface="Calibri"/>
              <a:cs typeface="Calibri"/>
            </a:endParaRPr>
          </a:p>
        </p:txBody>
      </p:sp>
      <p:sp>
        <p:nvSpPr>
          <p:cNvPr id="27" name="object 27"/>
          <p:cNvSpPr txBox="1"/>
          <p:nvPr/>
        </p:nvSpPr>
        <p:spPr>
          <a:xfrm>
            <a:off x="9757409" y="3295269"/>
            <a:ext cx="1117600" cy="505267"/>
          </a:xfrm>
          <a:prstGeom prst="rect">
            <a:avLst/>
          </a:prstGeom>
        </p:spPr>
        <p:txBody>
          <a:bodyPr vert="horz" wrap="square" lIns="0" tIns="12700" rIns="0" bIns="0" rtlCol="0">
            <a:spAutoFit/>
          </a:bodyPr>
          <a:lstStyle/>
          <a:p>
            <a:pPr marL="12700" marR="5080">
              <a:lnSpc>
                <a:spcPct val="100000"/>
              </a:lnSpc>
              <a:spcBef>
                <a:spcPts val="100"/>
              </a:spcBef>
            </a:pPr>
            <a:r>
              <a:rPr sz="1600" b="1" dirty="0">
                <a:latin typeface="Calibri"/>
                <a:cs typeface="Calibri"/>
              </a:rPr>
              <a:t>R2.</a:t>
            </a:r>
            <a:r>
              <a:rPr lang="en-US" sz="1600" b="1" dirty="0">
                <a:latin typeface="Calibri"/>
                <a:cs typeface="Calibri"/>
              </a:rPr>
              <a:t>654</a:t>
            </a:r>
            <a:r>
              <a:rPr sz="1600" b="1" spc="-10" dirty="0">
                <a:latin typeface="Calibri"/>
                <a:cs typeface="Calibri"/>
              </a:rPr>
              <a:t> </a:t>
            </a:r>
            <a:r>
              <a:rPr sz="1600" b="1" spc="-25" dirty="0">
                <a:latin typeface="Calibri"/>
                <a:cs typeface="Calibri"/>
              </a:rPr>
              <a:t>bn </a:t>
            </a:r>
            <a:r>
              <a:rPr sz="1600" b="1" dirty="0">
                <a:solidFill>
                  <a:srgbClr val="FF0000"/>
                </a:solidFill>
                <a:latin typeface="Calibri"/>
                <a:cs typeface="Calibri"/>
              </a:rPr>
              <a:t>(R2</a:t>
            </a:r>
            <a:r>
              <a:rPr lang="en-US" sz="1600" b="1" dirty="0">
                <a:solidFill>
                  <a:srgbClr val="FF0000"/>
                </a:solidFill>
                <a:latin typeface="Calibri"/>
                <a:cs typeface="Calibri"/>
              </a:rPr>
              <a:t>.783</a:t>
            </a:r>
            <a:r>
              <a:rPr sz="1600" b="1" dirty="0">
                <a:solidFill>
                  <a:srgbClr val="FF0000"/>
                </a:solidFill>
                <a:latin typeface="Calibri"/>
                <a:cs typeface="Calibri"/>
              </a:rPr>
              <a:t> </a:t>
            </a:r>
            <a:r>
              <a:rPr sz="1600" b="1" spc="-25" dirty="0">
                <a:solidFill>
                  <a:srgbClr val="FF0000"/>
                </a:solidFill>
                <a:latin typeface="Calibri"/>
                <a:cs typeface="Calibri"/>
              </a:rPr>
              <a:t>bn)</a:t>
            </a:r>
            <a:endParaRPr sz="1600" dirty="0">
              <a:latin typeface="Calibri"/>
              <a:cs typeface="Calibri"/>
            </a:endParaRPr>
          </a:p>
        </p:txBody>
      </p:sp>
      <p:sp>
        <p:nvSpPr>
          <p:cNvPr id="28" name="object 28"/>
          <p:cNvSpPr txBox="1"/>
          <p:nvPr/>
        </p:nvSpPr>
        <p:spPr>
          <a:xfrm>
            <a:off x="3126994" y="2195829"/>
            <a:ext cx="937260" cy="505267"/>
          </a:xfrm>
          <a:prstGeom prst="rect">
            <a:avLst/>
          </a:prstGeom>
        </p:spPr>
        <p:txBody>
          <a:bodyPr vert="horz" wrap="square" lIns="0" tIns="12700" rIns="0" bIns="0" rtlCol="0">
            <a:spAutoFit/>
          </a:bodyPr>
          <a:lstStyle/>
          <a:p>
            <a:pPr marL="12700" marR="5080">
              <a:lnSpc>
                <a:spcPct val="100000"/>
              </a:lnSpc>
              <a:spcBef>
                <a:spcPts val="100"/>
              </a:spcBef>
            </a:pPr>
            <a:r>
              <a:rPr sz="1600" b="1" dirty="0">
                <a:latin typeface="Calibri"/>
                <a:cs typeface="Calibri"/>
              </a:rPr>
              <a:t>R</a:t>
            </a:r>
            <a:r>
              <a:rPr lang="en-US" sz="1600" b="1" dirty="0">
                <a:latin typeface="Calibri"/>
                <a:cs typeface="Calibri"/>
              </a:rPr>
              <a:t>42.7</a:t>
            </a:r>
            <a:r>
              <a:rPr sz="1600" b="1" spc="-10" dirty="0">
                <a:latin typeface="Calibri"/>
                <a:cs typeface="Calibri"/>
              </a:rPr>
              <a:t> </a:t>
            </a:r>
            <a:r>
              <a:rPr sz="1600" b="1" spc="-25" dirty="0">
                <a:latin typeface="Calibri"/>
                <a:cs typeface="Calibri"/>
              </a:rPr>
              <a:t>bn </a:t>
            </a:r>
            <a:r>
              <a:rPr sz="1600" b="1" spc="-10" dirty="0">
                <a:solidFill>
                  <a:srgbClr val="FF0000"/>
                </a:solidFill>
                <a:latin typeface="Calibri"/>
                <a:cs typeface="Calibri"/>
              </a:rPr>
              <a:t>(R</a:t>
            </a:r>
            <a:r>
              <a:rPr lang="en-US" sz="1600" b="1" spc="-10" dirty="0">
                <a:solidFill>
                  <a:srgbClr val="FF0000"/>
                </a:solidFill>
                <a:latin typeface="Calibri"/>
                <a:cs typeface="Calibri"/>
              </a:rPr>
              <a:t>44.5bn</a:t>
            </a:r>
            <a:r>
              <a:rPr sz="1600" b="1" spc="-10" dirty="0">
                <a:solidFill>
                  <a:srgbClr val="FF0000"/>
                </a:solidFill>
                <a:latin typeface="Calibri"/>
                <a:cs typeface="Calibri"/>
              </a:rPr>
              <a:t>)</a:t>
            </a:r>
            <a:endParaRPr sz="1600" dirty="0">
              <a:latin typeface="Calibri"/>
              <a:cs typeface="Calibri"/>
            </a:endParaRPr>
          </a:p>
        </p:txBody>
      </p:sp>
      <p:sp>
        <p:nvSpPr>
          <p:cNvPr id="29" name="object 29"/>
          <p:cNvSpPr txBox="1"/>
          <p:nvPr/>
        </p:nvSpPr>
        <p:spPr>
          <a:xfrm>
            <a:off x="907291" y="2939500"/>
            <a:ext cx="1121410" cy="777136"/>
          </a:xfrm>
          <a:prstGeom prst="rect">
            <a:avLst/>
          </a:prstGeom>
        </p:spPr>
        <p:txBody>
          <a:bodyPr vert="horz" wrap="square" lIns="0" tIns="12700" rIns="0" bIns="0" rtlCol="0">
            <a:spAutoFit/>
          </a:bodyPr>
          <a:lstStyle/>
          <a:p>
            <a:pPr marL="12700" marR="5080">
              <a:lnSpc>
                <a:spcPct val="100000"/>
              </a:lnSpc>
              <a:spcBef>
                <a:spcPts val="100"/>
              </a:spcBef>
            </a:pPr>
            <a:r>
              <a:rPr lang="en-US" sz="1600" b="1" dirty="0">
                <a:solidFill>
                  <a:srgbClr val="FF0000"/>
                </a:solidFill>
                <a:latin typeface="Calibri"/>
                <a:cs typeface="Calibri"/>
              </a:rPr>
              <a:t>R5.954 bn</a:t>
            </a:r>
          </a:p>
          <a:p>
            <a:pPr marL="12700" marR="5080">
              <a:lnSpc>
                <a:spcPct val="100000"/>
              </a:lnSpc>
              <a:spcBef>
                <a:spcPts val="100"/>
              </a:spcBef>
            </a:pPr>
            <a:r>
              <a:rPr sz="1600" b="1" dirty="0">
                <a:solidFill>
                  <a:srgbClr val="FF0000"/>
                </a:solidFill>
                <a:latin typeface="Calibri"/>
                <a:cs typeface="Calibri"/>
              </a:rPr>
              <a:t>(R</a:t>
            </a:r>
            <a:r>
              <a:rPr lang="en-US" sz="1600" b="1" dirty="0">
                <a:solidFill>
                  <a:srgbClr val="FF0000"/>
                </a:solidFill>
                <a:latin typeface="Calibri"/>
                <a:cs typeface="Calibri"/>
              </a:rPr>
              <a:t>6.100</a:t>
            </a:r>
            <a:r>
              <a:rPr sz="1600" b="1" spc="5" dirty="0">
                <a:solidFill>
                  <a:srgbClr val="FF0000"/>
                </a:solidFill>
                <a:latin typeface="Calibri"/>
                <a:cs typeface="Calibri"/>
              </a:rPr>
              <a:t> </a:t>
            </a:r>
            <a:r>
              <a:rPr sz="1600" b="1" spc="-25" dirty="0">
                <a:solidFill>
                  <a:srgbClr val="FF0000"/>
                </a:solidFill>
                <a:latin typeface="Calibri"/>
                <a:cs typeface="Calibri"/>
              </a:rPr>
              <a:t>bn)</a:t>
            </a:r>
            <a:endParaRPr lang="en-US" sz="1600" b="1" spc="-25" dirty="0">
              <a:solidFill>
                <a:srgbClr val="FF0000"/>
              </a:solidFill>
              <a:latin typeface="Calibri"/>
              <a:cs typeface="Calibri"/>
            </a:endParaRPr>
          </a:p>
          <a:p>
            <a:pPr marL="12700" marR="5080">
              <a:lnSpc>
                <a:spcPct val="100000"/>
              </a:lnSpc>
              <a:spcBef>
                <a:spcPts val="100"/>
              </a:spcBef>
            </a:pPr>
            <a:endParaRPr sz="1600" dirty="0">
              <a:latin typeface="Calibri"/>
              <a:cs typeface="Calibri"/>
            </a:endParaRPr>
          </a:p>
        </p:txBody>
      </p:sp>
      <p:sp>
        <p:nvSpPr>
          <p:cNvPr id="30" name="object 30"/>
          <p:cNvSpPr txBox="1"/>
          <p:nvPr/>
        </p:nvSpPr>
        <p:spPr>
          <a:xfrm>
            <a:off x="1080482" y="4199659"/>
            <a:ext cx="1121410" cy="505267"/>
          </a:xfrm>
          <a:prstGeom prst="rect">
            <a:avLst/>
          </a:prstGeom>
        </p:spPr>
        <p:txBody>
          <a:bodyPr vert="horz" wrap="square" lIns="0" tIns="12700" rIns="0" bIns="0" rtlCol="0">
            <a:spAutoFit/>
          </a:bodyPr>
          <a:lstStyle/>
          <a:p>
            <a:pPr marL="12700" marR="5080">
              <a:lnSpc>
                <a:spcPct val="100000"/>
              </a:lnSpc>
              <a:spcBef>
                <a:spcPts val="100"/>
              </a:spcBef>
            </a:pPr>
            <a:r>
              <a:rPr sz="1600" b="1" dirty="0">
                <a:latin typeface="Calibri"/>
                <a:cs typeface="Calibri"/>
              </a:rPr>
              <a:t>R</a:t>
            </a:r>
            <a:r>
              <a:rPr lang="en-US" sz="1600" b="1" dirty="0">
                <a:latin typeface="Calibri"/>
                <a:cs typeface="Calibri"/>
              </a:rPr>
              <a:t>1.087</a:t>
            </a:r>
            <a:r>
              <a:rPr sz="1600" b="1" spc="-10" dirty="0">
                <a:latin typeface="Calibri"/>
                <a:cs typeface="Calibri"/>
              </a:rPr>
              <a:t> </a:t>
            </a:r>
            <a:r>
              <a:rPr sz="1600" b="1" spc="-25" dirty="0">
                <a:latin typeface="Calibri"/>
                <a:cs typeface="Calibri"/>
              </a:rPr>
              <a:t>bn </a:t>
            </a:r>
            <a:r>
              <a:rPr sz="1600" b="1" dirty="0">
                <a:solidFill>
                  <a:srgbClr val="FF0000"/>
                </a:solidFill>
                <a:latin typeface="Calibri"/>
                <a:cs typeface="Calibri"/>
              </a:rPr>
              <a:t>(R</a:t>
            </a:r>
            <a:r>
              <a:rPr lang="en-US" sz="1600" b="1" dirty="0">
                <a:solidFill>
                  <a:srgbClr val="FF0000"/>
                </a:solidFill>
                <a:latin typeface="Calibri"/>
                <a:cs typeface="Calibri"/>
              </a:rPr>
              <a:t>1.246 </a:t>
            </a:r>
            <a:r>
              <a:rPr sz="1600" b="1" spc="-25" dirty="0">
                <a:solidFill>
                  <a:srgbClr val="FF0000"/>
                </a:solidFill>
                <a:latin typeface="Calibri"/>
                <a:cs typeface="Calibri"/>
              </a:rPr>
              <a:t>bn)</a:t>
            </a:r>
            <a:endParaRPr sz="1600" dirty="0">
              <a:latin typeface="Calibri"/>
              <a:cs typeface="Calibri"/>
            </a:endParaRPr>
          </a:p>
        </p:txBody>
      </p:sp>
      <p:sp>
        <p:nvSpPr>
          <p:cNvPr id="31" name="object 31"/>
          <p:cNvSpPr txBox="1"/>
          <p:nvPr/>
        </p:nvSpPr>
        <p:spPr>
          <a:xfrm>
            <a:off x="2438400" y="4966072"/>
            <a:ext cx="1905000" cy="559127"/>
          </a:xfrm>
          <a:prstGeom prst="rect">
            <a:avLst/>
          </a:prstGeom>
          <a:solidFill>
            <a:srgbClr val="008000"/>
          </a:solidFill>
          <a:ln w="6350">
            <a:solidFill>
              <a:srgbClr val="4471C4"/>
            </a:solidFill>
          </a:ln>
        </p:spPr>
        <p:txBody>
          <a:bodyPr vert="horz" wrap="square" lIns="0" tIns="5080" rIns="0" bIns="0" rtlCol="0">
            <a:spAutoFit/>
          </a:bodyPr>
          <a:lstStyle/>
          <a:p>
            <a:pPr marL="171450">
              <a:lnSpc>
                <a:spcPct val="100000"/>
              </a:lnSpc>
            </a:pPr>
            <a:r>
              <a:rPr sz="1800" dirty="0">
                <a:solidFill>
                  <a:srgbClr val="FFFFFF"/>
                </a:solidFill>
                <a:latin typeface="Calibri"/>
                <a:cs typeface="Calibri"/>
              </a:rPr>
              <a:t>New</a:t>
            </a:r>
            <a:r>
              <a:rPr sz="1800" spc="-5" dirty="0">
                <a:solidFill>
                  <a:srgbClr val="FFFFFF"/>
                </a:solidFill>
                <a:latin typeface="Calibri"/>
                <a:cs typeface="Calibri"/>
              </a:rPr>
              <a:t> </a:t>
            </a:r>
            <a:r>
              <a:rPr sz="1800" spc="-10" dirty="0">
                <a:solidFill>
                  <a:srgbClr val="FFFFFF"/>
                </a:solidFill>
                <a:latin typeface="Calibri"/>
                <a:cs typeface="Calibri"/>
              </a:rPr>
              <a:t>Universities</a:t>
            </a:r>
            <a:r>
              <a:rPr lang="en-US" sz="1800" spc="-10" dirty="0">
                <a:solidFill>
                  <a:srgbClr val="FFFFFF"/>
                </a:solidFill>
                <a:latin typeface="Calibri"/>
                <a:cs typeface="Calibri"/>
              </a:rPr>
              <a:t> (C and Op)</a:t>
            </a:r>
          </a:p>
        </p:txBody>
      </p:sp>
      <p:sp>
        <p:nvSpPr>
          <p:cNvPr id="32" name="object 32"/>
          <p:cNvSpPr txBox="1"/>
          <p:nvPr/>
        </p:nvSpPr>
        <p:spPr>
          <a:xfrm>
            <a:off x="1130921" y="4925947"/>
            <a:ext cx="1067435" cy="505267"/>
          </a:xfrm>
          <a:prstGeom prst="rect">
            <a:avLst/>
          </a:prstGeom>
        </p:spPr>
        <p:txBody>
          <a:bodyPr vert="horz" wrap="square" lIns="0" tIns="12700" rIns="0" bIns="0" rtlCol="0">
            <a:spAutoFit/>
          </a:bodyPr>
          <a:lstStyle/>
          <a:p>
            <a:pPr marL="12700" marR="5080">
              <a:lnSpc>
                <a:spcPct val="100000"/>
              </a:lnSpc>
              <a:spcBef>
                <a:spcPts val="100"/>
              </a:spcBef>
            </a:pPr>
            <a:r>
              <a:rPr sz="1600" b="1" dirty="0">
                <a:latin typeface="Calibri"/>
                <a:cs typeface="Calibri"/>
              </a:rPr>
              <a:t>R</a:t>
            </a:r>
            <a:r>
              <a:rPr lang="en-US" sz="1600" b="1" dirty="0">
                <a:latin typeface="Calibri"/>
                <a:cs typeface="Calibri"/>
              </a:rPr>
              <a:t>1.214</a:t>
            </a:r>
            <a:r>
              <a:rPr sz="1600" b="1" spc="-10" dirty="0">
                <a:latin typeface="Calibri"/>
                <a:cs typeface="Calibri"/>
              </a:rPr>
              <a:t> </a:t>
            </a:r>
            <a:r>
              <a:rPr sz="1600" b="1" spc="-25" dirty="0">
                <a:latin typeface="Calibri"/>
                <a:cs typeface="Calibri"/>
              </a:rPr>
              <a:t>bn </a:t>
            </a:r>
            <a:r>
              <a:rPr sz="1600" b="1" spc="-10" dirty="0">
                <a:solidFill>
                  <a:srgbClr val="FF0000"/>
                </a:solidFill>
                <a:latin typeface="Calibri"/>
                <a:cs typeface="Calibri"/>
              </a:rPr>
              <a:t>(R</a:t>
            </a:r>
            <a:r>
              <a:rPr lang="en-US" sz="1600" b="1" spc="-10" dirty="0">
                <a:solidFill>
                  <a:srgbClr val="FF0000"/>
                </a:solidFill>
                <a:latin typeface="Calibri"/>
                <a:cs typeface="Calibri"/>
              </a:rPr>
              <a:t>1.356 </a:t>
            </a:r>
            <a:r>
              <a:rPr sz="1600" b="1" spc="-10" dirty="0">
                <a:solidFill>
                  <a:srgbClr val="FF0000"/>
                </a:solidFill>
                <a:latin typeface="Calibri"/>
                <a:cs typeface="Calibri"/>
              </a:rPr>
              <a:t>bn)</a:t>
            </a:r>
            <a:endParaRPr sz="1600" dirty="0">
              <a:latin typeface="Calibri"/>
              <a:cs typeface="Calibri"/>
            </a:endParaRPr>
          </a:p>
        </p:txBody>
      </p:sp>
      <p:sp>
        <p:nvSpPr>
          <p:cNvPr id="33" name="object 33"/>
          <p:cNvSpPr txBox="1"/>
          <p:nvPr/>
        </p:nvSpPr>
        <p:spPr>
          <a:xfrm>
            <a:off x="4458444" y="5976456"/>
            <a:ext cx="4216400" cy="259045"/>
          </a:xfrm>
          <a:prstGeom prst="rect">
            <a:avLst/>
          </a:prstGeom>
        </p:spPr>
        <p:txBody>
          <a:bodyPr vert="horz" wrap="square" lIns="0" tIns="12700" rIns="0" bIns="0" rtlCol="0">
            <a:spAutoFit/>
          </a:bodyPr>
          <a:lstStyle/>
          <a:p>
            <a:pPr marL="12700">
              <a:lnSpc>
                <a:spcPct val="100000"/>
              </a:lnSpc>
              <a:spcBef>
                <a:spcPts val="100"/>
              </a:spcBef>
            </a:pPr>
            <a:r>
              <a:rPr sz="1600" b="1" dirty="0">
                <a:latin typeface="Calibri"/>
                <a:cs typeface="Calibri"/>
              </a:rPr>
              <a:t>R</a:t>
            </a:r>
            <a:r>
              <a:rPr lang="en-US" sz="1600" b="1" dirty="0">
                <a:latin typeface="Calibri"/>
                <a:cs typeface="Calibri"/>
              </a:rPr>
              <a:t>1.194 </a:t>
            </a:r>
            <a:r>
              <a:rPr sz="1600" b="1" dirty="0">
                <a:latin typeface="Calibri"/>
                <a:cs typeface="Calibri"/>
              </a:rPr>
              <a:t>bn</a:t>
            </a:r>
            <a:r>
              <a:rPr sz="1600" b="1" spc="-15" dirty="0">
                <a:latin typeface="Calibri"/>
                <a:cs typeface="Calibri"/>
              </a:rPr>
              <a:t> </a:t>
            </a:r>
            <a:r>
              <a:rPr sz="1600" b="1" dirty="0">
                <a:solidFill>
                  <a:srgbClr val="FF0000"/>
                </a:solidFill>
                <a:latin typeface="Calibri"/>
                <a:cs typeface="Calibri"/>
              </a:rPr>
              <a:t>(</a:t>
            </a:r>
            <a:r>
              <a:rPr sz="1600" b="1" spc="-10" dirty="0">
                <a:solidFill>
                  <a:srgbClr val="FF0000"/>
                </a:solidFill>
                <a:latin typeface="Calibri"/>
                <a:cs typeface="Calibri"/>
              </a:rPr>
              <a:t> </a:t>
            </a:r>
            <a:r>
              <a:rPr sz="1600" b="1" dirty="0">
                <a:solidFill>
                  <a:srgbClr val="FF0000"/>
                </a:solidFill>
                <a:latin typeface="Calibri"/>
                <a:cs typeface="Calibri"/>
              </a:rPr>
              <a:t>R1.</a:t>
            </a:r>
            <a:r>
              <a:rPr lang="en-US" sz="1600" b="1" dirty="0">
                <a:solidFill>
                  <a:srgbClr val="FF0000"/>
                </a:solidFill>
                <a:latin typeface="Calibri"/>
                <a:cs typeface="Calibri"/>
              </a:rPr>
              <a:t>235</a:t>
            </a:r>
            <a:r>
              <a:rPr sz="1600" b="1" dirty="0">
                <a:solidFill>
                  <a:srgbClr val="FF0000"/>
                </a:solidFill>
                <a:latin typeface="Calibri"/>
                <a:cs typeface="Calibri"/>
              </a:rPr>
              <a:t> bn)</a:t>
            </a:r>
            <a:endParaRPr sz="1600" dirty="0">
              <a:latin typeface="Calibri"/>
              <a:cs typeface="Calibri"/>
            </a:endParaRPr>
          </a:p>
        </p:txBody>
      </p:sp>
      <p:sp>
        <p:nvSpPr>
          <p:cNvPr id="34" name="object 34"/>
          <p:cNvSpPr txBox="1"/>
          <p:nvPr/>
        </p:nvSpPr>
        <p:spPr>
          <a:xfrm>
            <a:off x="6366128" y="4286250"/>
            <a:ext cx="4340342" cy="259045"/>
          </a:xfrm>
          <a:prstGeom prst="rect">
            <a:avLst/>
          </a:prstGeom>
        </p:spPr>
        <p:txBody>
          <a:bodyPr vert="horz" wrap="square" lIns="0" tIns="12700" rIns="0" bIns="0" rtlCol="0">
            <a:spAutoFit/>
          </a:bodyPr>
          <a:lstStyle/>
          <a:p>
            <a:pPr marL="12700">
              <a:lnSpc>
                <a:spcPct val="100000"/>
              </a:lnSpc>
              <a:spcBef>
                <a:spcPts val="100"/>
              </a:spcBef>
              <a:tabLst>
                <a:tab pos="2298700" algn="l"/>
              </a:tabLst>
            </a:pPr>
            <a:r>
              <a:rPr sz="1600" b="1" dirty="0">
                <a:latin typeface="Calibri"/>
                <a:cs typeface="Calibri"/>
              </a:rPr>
              <a:t>R0.</a:t>
            </a:r>
            <a:r>
              <a:rPr lang="en-US" sz="1600" b="1" dirty="0">
                <a:latin typeface="Calibri"/>
                <a:cs typeface="Calibri"/>
              </a:rPr>
              <a:t>551</a:t>
            </a:r>
            <a:r>
              <a:rPr sz="1600" b="1" dirty="0">
                <a:latin typeface="Calibri"/>
                <a:cs typeface="Calibri"/>
              </a:rPr>
              <a:t>bn</a:t>
            </a:r>
            <a:r>
              <a:rPr sz="1600" b="1" spc="385" dirty="0">
                <a:latin typeface="Calibri"/>
                <a:cs typeface="Calibri"/>
              </a:rPr>
              <a:t> </a:t>
            </a:r>
            <a:r>
              <a:rPr sz="1600" b="1" dirty="0">
                <a:solidFill>
                  <a:srgbClr val="FF0000"/>
                </a:solidFill>
                <a:latin typeface="Calibri"/>
                <a:cs typeface="Calibri"/>
              </a:rPr>
              <a:t>(R0.</a:t>
            </a:r>
            <a:r>
              <a:rPr lang="en-US" sz="1600" b="1" dirty="0">
                <a:solidFill>
                  <a:srgbClr val="FF0000"/>
                </a:solidFill>
                <a:latin typeface="Calibri"/>
                <a:cs typeface="Calibri"/>
              </a:rPr>
              <a:t>576</a:t>
            </a:r>
            <a:r>
              <a:rPr sz="1600" b="1" spc="5" dirty="0">
                <a:solidFill>
                  <a:srgbClr val="FF0000"/>
                </a:solidFill>
                <a:latin typeface="Calibri"/>
                <a:cs typeface="Calibri"/>
              </a:rPr>
              <a:t> </a:t>
            </a:r>
            <a:r>
              <a:rPr sz="1600" b="1" spc="-25" dirty="0">
                <a:solidFill>
                  <a:srgbClr val="FF0000"/>
                </a:solidFill>
                <a:latin typeface="Calibri"/>
                <a:cs typeface="Calibri"/>
              </a:rPr>
              <a:t>bn)</a:t>
            </a:r>
            <a:r>
              <a:rPr sz="1600" b="1" dirty="0">
                <a:solidFill>
                  <a:srgbClr val="FF0000"/>
                </a:solidFill>
                <a:latin typeface="Calibri"/>
                <a:cs typeface="Calibri"/>
              </a:rPr>
              <a:t>	</a:t>
            </a:r>
            <a:r>
              <a:rPr sz="1600" b="1" dirty="0">
                <a:latin typeface="Calibri"/>
                <a:cs typeface="Calibri"/>
              </a:rPr>
              <a:t>R0.</a:t>
            </a:r>
            <a:r>
              <a:rPr lang="en-US" sz="1600" b="1" dirty="0">
                <a:latin typeface="Calibri"/>
                <a:cs typeface="Calibri"/>
              </a:rPr>
              <a:t>196</a:t>
            </a:r>
            <a:r>
              <a:rPr sz="1600" b="1" spc="-5" dirty="0">
                <a:latin typeface="Calibri"/>
                <a:cs typeface="Calibri"/>
              </a:rPr>
              <a:t> </a:t>
            </a:r>
            <a:r>
              <a:rPr sz="1600" b="1" dirty="0">
                <a:latin typeface="Calibri"/>
                <a:cs typeface="Calibri"/>
              </a:rPr>
              <a:t>bn</a:t>
            </a:r>
            <a:r>
              <a:rPr sz="1600" b="1" spc="-10" dirty="0">
                <a:latin typeface="Calibri"/>
                <a:cs typeface="Calibri"/>
              </a:rPr>
              <a:t> </a:t>
            </a:r>
            <a:r>
              <a:rPr sz="1600" b="1" spc="-10" dirty="0">
                <a:solidFill>
                  <a:srgbClr val="FF0000"/>
                </a:solidFill>
                <a:latin typeface="Calibri"/>
                <a:cs typeface="Calibri"/>
              </a:rPr>
              <a:t>(R0.</a:t>
            </a:r>
            <a:r>
              <a:rPr lang="en-US" sz="1600" b="1" spc="-10" dirty="0">
                <a:solidFill>
                  <a:srgbClr val="FF0000"/>
                </a:solidFill>
                <a:latin typeface="Calibri"/>
                <a:cs typeface="Calibri"/>
              </a:rPr>
              <a:t>195 bn</a:t>
            </a:r>
            <a:r>
              <a:rPr sz="1600" b="1" spc="-10" dirty="0">
                <a:solidFill>
                  <a:srgbClr val="FF0000"/>
                </a:solidFill>
                <a:latin typeface="Calibri"/>
                <a:cs typeface="Calibri"/>
              </a:rPr>
              <a:t>)</a:t>
            </a:r>
            <a:endParaRPr sz="1600" dirty="0">
              <a:latin typeface="Calibri"/>
              <a:cs typeface="Calibri"/>
            </a:endParaRPr>
          </a:p>
        </p:txBody>
      </p:sp>
      <p:sp>
        <p:nvSpPr>
          <p:cNvPr id="35" name="object 35"/>
          <p:cNvSpPr txBox="1"/>
          <p:nvPr/>
        </p:nvSpPr>
        <p:spPr>
          <a:xfrm>
            <a:off x="9147809" y="6343599"/>
            <a:ext cx="1824355" cy="259045"/>
          </a:xfrm>
          <a:prstGeom prst="rect">
            <a:avLst/>
          </a:prstGeom>
        </p:spPr>
        <p:txBody>
          <a:bodyPr vert="horz" wrap="square" lIns="0" tIns="12700" rIns="0" bIns="0" rtlCol="0">
            <a:spAutoFit/>
          </a:bodyPr>
          <a:lstStyle/>
          <a:p>
            <a:pPr marL="12700">
              <a:lnSpc>
                <a:spcPct val="100000"/>
              </a:lnSpc>
              <a:spcBef>
                <a:spcPts val="100"/>
              </a:spcBef>
            </a:pPr>
            <a:r>
              <a:rPr sz="1600" b="1" dirty="0">
                <a:latin typeface="Calibri"/>
                <a:cs typeface="Calibri"/>
              </a:rPr>
              <a:t>R0.</a:t>
            </a:r>
            <a:r>
              <a:rPr lang="en-US" sz="1600" b="1" dirty="0">
                <a:latin typeface="Calibri"/>
                <a:cs typeface="Calibri"/>
              </a:rPr>
              <a:t>682</a:t>
            </a:r>
            <a:r>
              <a:rPr sz="1600" b="1" spc="-15" dirty="0">
                <a:latin typeface="Calibri"/>
                <a:cs typeface="Calibri"/>
              </a:rPr>
              <a:t> </a:t>
            </a:r>
            <a:r>
              <a:rPr sz="1600" b="1" dirty="0">
                <a:latin typeface="Calibri"/>
                <a:cs typeface="Calibri"/>
              </a:rPr>
              <a:t>bn</a:t>
            </a:r>
            <a:r>
              <a:rPr sz="1600" b="1" spc="-10" dirty="0">
                <a:latin typeface="Calibri"/>
                <a:cs typeface="Calibri"/>
              </a:rPr>
              <a:t> </a:t>
            </a:r>
            <a:r>
              <a:rPr sz="1600" b="1" spc="-10" dirty="0">
                <a:solidFill>
                  <a:srgbClr val="FF0000"/>
                </a:solidFill>
                <a:latin typeface="Calibri"/>
                <a:cs typeface="Calibri"/>
              </a:rPr>
              <a:t>(R0.</a:t>
            </a:r>
            <a:r>
              <a:rPr lang="en-US" sz="1600" b="1" spc="-10" dirty="0">
                <a:solidFill>
                  <a:srgbClr val="FF0000"/>
                </a:solidFill>
                <a:latin typeface="Calibri"/>
                <a:cs typeface="Calibri"/>
              </a:rPr>
              <a:t>694bn</a:t>
            </a:r>
            <a:r>
              <a:rPr sz="1600" b="1" spc="-10" dirty="0">
                <a:solidFill>
                  <a:srgbClr val="FF0000"/>
                </a:solidFill>
                <a:latin typeface="Calibri"/>
                <a:cs typeface="Calibri"/>
              </a:rPr>
              <a:t>)</a:t>
            </a:r>
            <a:endParaRPr sz="1600" dirty="0">
              <a:latin typeface="Calibri"/>
              <a:cs typeface="Calibri"/>
            </a:endParaRPr>
          </a:p>
        </p:txBody>
      </p:sp>
      <p:pic>
        <p:nvPicPr>
          <p:cNvPr id="36" name="object 36"/>
          <p:cNvPicPr/>
          <p:nvPr/>
        </p:nvPicPr>
        <p:blipFill>
          <a:blip r:embed="rId5" cstate="print"/>
          <a:stretch>
            <a:fillRect/>
          </a:stretch>
        </p:blipFill>
        <p:spPr>
          <a:xfrm>
            <a:off x="2057400" y="978408"/>
            <a:ext cx="3200400" cy="1200912"/>
          </a:xfrm>
          <a:prstGeom prst="rect">
            <a:avLst/>
          </a:prstGeom>
        </p:spPr>
      </p:pic>
      <p:sp>
        <p:nvSpPr>
          <p:cNvPr id="37" name="object 37"/>
          <p:cNvSpPr txBox="1"/>
          <p:nvPr/>
        </p:nvSpPr>
        <p:spPr>
          <a:xfrm>
            <a:off x="2136394" y="992504"/>
            <a:ext cx="1489075"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FFFF"/>
                </a:solidFill>
                <a:latin typeface="Calibri"/>
                <a:cs typeface="Calibri"/>
              </a:rPr>
              <a:t>Block</a:t>
            </a:r>
            <a:r>
              <a:rPr sz="2400" b="1" spc="-20" dirty="0">
                <a:solidFill>
                  <a:srgbClr val="FFFFFF"/>
                </a:solidFill>
                <a:latin typeface="Calibri"/>
                <a:cs typeface="Calibri"/>
              </a:rPr>
              <a:t> Grant</a:t>
            </a:r>
            <a:endParaRPr sz="2400" dirty="0">
              <a:latin typeface="Calibri"/>
              <a:cs typeface="Calibri"/>
            </a:endParaRPr>
          </a:p>
        </p:txBody>
      </p:sp>
      <p:sp>
        <p:nvSpPr>
          <p:cNvPr id="38" name="object 38"/>
          <p:cNvSpPr txBox="1"/>
          <p:nvPr/>
        </p:nvSpPr>
        <p:spPr>
          <a:xfrm>
            <a:off x="2136394" y="1358265"/>
            <a:ext cx="2907030" cy="391160"/>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FFFF"/>
                </a:solidFill>
                <a:latin typeface="Calibri"/>
                <a:cs typeface="Calibri"/>
              </a:rPr>
              <a:t>(discretionary</a:t>
            </a:r>
            <a:r>
              <a:rPr sz="2400" b="1" spc="-90" dirty="0">
                <a:solidFill>
                  <a:srgbClr val="FFFFFF"/>
                </a:solidFill>
                <a:latin typeface="Calibri"/>
                <a:cs typeface="Calibri"/>
              </a:rPr>
              <a:t> </a:t>
            </a:r>
            <a:r>
              <a:rPr sz="2400" b="1" spc="-10" dirty="0">
                <a:solidFill>
                  <a:srgbClr val="FFFFFF"/>
                </a:solidFill>
                <a:latin typeface="Calibri"/>
                <a:cs typeface="Calibri"/>
              </a:rPr>
              <a:t>funding)</a:t>
            </a:r>
            <a:endParaRPr sz="2400" dirty="0">
              <a:latin typeface="Calibri"/>
              <a:cs typeface="Calibri"/>
            </a:endParaRPr>
          </a:p>
        </p:txBody>
      </p:sp>
      <p:sp>
        <p:nvSpPr>
          <p:cNvPr id="40" name="object 40"/>
          <p:cNvSpPr txBox="1"/>
          <p:nvPr/>
        </p:nvSpPr>
        <p:spPr>
          <a:xfrm>
            <a:off x="2136394" y="1723720"/>
            <a:ext cx="2783840" cy="391795"/>
          </a:xfrm>
          <a:prstGeom prst="rect">
            <a:avLst/>
          </a:prstGeom>
        </p:spPr>
        <p:txBody>
          <a:bodyPr vert="horz" wrap="square" lIns="0" tIns="12700" rIns="0" bIns="0" rtlCol="0">
            <a:spAutoFit/>
          </a:bodyPr>
          <a:lstStyle/>
          <a:p>
            <a:pPr marL="12700">
              <a:lnSpc>
                <a:spcPct val="100000"/>
              </a:lnSpc>
              <a:spcBef>
                <a:spcPts val="100"/>
              </a:spcBef>
              <a:tabLst>
                <a:tab pos="1551940" algn="l"/>
              </a:tabLst>
            </a:pPr>
            <a:r>
              <a:rPr sz="2400" b="1" spc="-20" dirty="0">
                <a:solidFill>
                  <a:srgbClr val="FFFFFF"/>
                </a:solidFill>
                <a:latin typeface="Calibri"/>
                <a:cs typeface="Calibri"/>
              </a:rPr>
              <a:t>8</a:t>
            </a:r>
            <a:r>
              <a:rPr lang="en-US" sz="2400" b="1" spc="-20" dirty="0">
                <a:solidFill>
                  <a:srgbClr val="FFFFFF"/>
                </a:solidFill>
                <a:latin typeface="Calibri"/>
                <a:cs typeface="Calibri"/>
              </a:rPr>
              <a:t>8</a:t>
            </a:r>
            <a:r>
              <a:rPr lang="en-US" sz="2400" b="1" spc="-20" dirty="0">
                <a:solidFill>
                  <a:schemeClr val="bg1"/>
                </a:solidFill>
                <a:latin typeface="Calibri"/>
                <a:cs typeface="Calibri"/>
              </a:rPr>
              <a:t>% (88%) </a:t>
            </a:r>
            <a:r>
              <a:rPr sz="2400" b="1" dirty="0">
                <a:solidFill>
                  <a:schemeClr val="bg1"/>
                </a:solidFill>
                <a:latin typeface="Calibri"/>
                <a:cs typeface="Calibri"/>
              </a:rPr>
              <a:t>of</a:t>
            </a:r>
            <a:r>
              <a:rPr sz="2400" b="1" spc="-10" dirty="0">
                <a:solidFill>
                  <a:schemeClr val="bg1"/>
                </a:solidFill>
                <a:latin typeface="Calibri"/>
                <a:cs typeface="Calibri"/>
              </a:rPr>
              <a:t> </a:t>
            </a:r>
            <a:r>
              <a:rPr sz="2400" b="1" spc="-10" dirty="0">
                <a:solidFill>
                  <a:srgbClr val="FFFFFF"/>
                </a:solidFill>
                <a:latin typeface="Calibri"/>
                <a:cs typeface="Calibri"/>
              </a:rPr>
              <a:t>budget</a:t>
            </a:r>
            <a:endParaRPr sz="2400" dirty="0">
              <a:latin typeface="Calibri"/>
              <a:cs typeface="Calibri"/>
            </a:endParaRPr>
          </a:p>
        </p:txBody>
      </p:sp>
      <p:sp>
        <p:nvSpPr>
          <p:cNvPr id="41" name="object 41"/>
          <p:cNvSpPr txBox="1"/>
          <p:nvPr/>
        </p:nvSpPr>
        <p:spPr>
          <a:xfrm>
            <a:off x="201929" y="6419504"/>
            <a:ext cx="4631327" cy="227626"/>
          </a:xfrm>
          <a:prstGeom prst="rect">
            <a:avLst/>
          </a:prstGeom>
        </p:spPr>
        <p:txBody>
          <a:bodyPr vert="horz" wrap="square" lIns="0" tIns="12065" rIns="0" bIns="0" rtlCol="0">
            <a:spAutoFit/>
          </a:bodyPr>
          <a:lstStyle/>
          <a:p>
            <a:pPr marL="12700">
              <a:lnSpc>
                <a:spcPct val="100000"/>
              </a:lnSpc>
              <a:spcBef>
                <a:spcPts val="95"/>
              </a:spcBef>
            </a:pPr>
            <a:r>
              <a:rPr sz="1400" dirty="0">
                <a:cs typeface="Calibri"/>
              </a:rPr>
              <a:t>(</a:t>
            </a:r>
            <a:r>
              <a:rPr lang="en-US" sz="1400" dirty="0">
                <a:cs typeface="Calibri"/>
              </a:rPr>
              <a:t>Source: </a:t>
            </a:r>
            <a:r>
              <a:rPr sz="1400" dirty="0">
                <a:cs typeface="Calibri"/>
              </a:rPr>
              <a:t>Annual</a:t>
            </a:r>
            <a:r>
              <a:rPr sz="1400" spc="-30" dirty="0">
                <a:cs typeface="Calibri"/>
              </a:rPr>
              <a:t> </a:t>
            </a:r>
            <a:r>
              <a:rPr sz="1400" dirty="0">
                <a:cs typeface="Calibri"/>
              </a:rPr>
              <a:t>Ministerial</a:t>
            </a:r>
            <a:r>
              <a:rPr sz="1400" spc="-20" dirty="0">
                <a:cs typeface="Calibri"/>
              </a:rPr>
              <a:t> </a:t>
            </a:r>
            <a:r>
              <a:rPr sz="1400" dirty="0">
                <a:cs typeface="Calibri"/>
              </a:rPr>
              <a:t>Statement</a:t>
            </a:r>
            <a:r>
              <a:rPr lang="en-US" sz="1400" dirty="0">
                <a:cs typeface="Calibri"/>
              </a:rPr>
              <a:t>:</a:t>
            </a:r>
            <a:r>
              <a:rPr sz="1400" spc="-25" dirty="0">
                <a:cs typeface="Calibri"/>
              </a:rPr>
              <a:t> </a:t>
            </a:r>
            <a:r>
              <a:rPr sz="1400" dirty="0">
                <a:cs typeface="Calibri"/>
              </a:rPr>
              <a:t>December</a:t>
            </a:r>
            <a:r>
              <a:rPr sz="1400" spc="-30" dirty="0">
                <a:cs typeface="Calibri"/>
              </a:rPr>
              <a:t> </a:t>
            </a:r>
            <a:r>
              <a:rPr sz="1400" spc="-10" dirty="0">
                <a:cs typeface="Calibri"/>
              </a:rPr>
              <a:t>202</a:t>
            </a:r>
            <a:r>
              <a:rPr lang="en-US" sz="1400" spc="-10" dirty="0">
                <a:cs typeface="Calibri"/>
              </a:rPr>
              <a:t>4</a:t>
            </a:r>
            <a:r>
              <a:rPr sz="1400" spc="-10" dirty="0">
                <a:cs typeface="Calibri"/>
              </a:rPr>
              <a:t>)</a:t>
            </a:r>
            <a:endParaRPr sz="1400" dirty="0">
              <a:cs typeface="Calibri"/>
            </a:endParaRPr>
          </a:p>
        </p:txBody>
      </p:sp>
      <p:pic>
        <p:nvPicPr>
          <p:cNvPr id="42" name="Picture 41">
            <a:extLst>
              <a:ext uri="{FF2B5EF4-FFF2-40B4-BE49-F238E27FC236}">
                <a16:creationId xmlns:a16="http://schemas.microsoft.com/office/drawing/2014/main" id="{CC548DAC-5DE0-4320-B38B-7B6128749D3A}"/>
              </a:ext>
            </a:extLst>
          </p:cNvPr>
          <p:cNvPicPr>
            <a:picLocks noChangeAspect="1"/>
          </p:cNvPicPr>
          <p:nvPr/>
        </p:nvPicPr>
        <p:blipFill>
          <a:blip r:embed="rId6"/>
          <a:stretch>
            <a:fillRect/>
          </a:stretch>
        </p:blipFill>
        <p:spPr>
          <a:xfrm>
            <a:off x="11500436" y="5441792"/>
            <a:ext cx="468000" cy="703486"/>
          </a:xfrm>
          <a:prstGeom prst="rect">
            <a:avLst/>
          </a:prstGeom>
        </p:spPr>
      </p:pic>
      <p:sp>
        <p:nvSpPr>
          <p:cNvPr id="3" name="TextBox 2">
            <a:extLst>
              <a:ext uri="{FF2B5EF4-FFF2-40B4-BE49-F238E27FC236}">
                <a16:creationId xmlns:a16="http://schemas.microsoft.com/office/drawing/2014/main" id="{43260A04-744D-4BB8-97CB-037BF2353A9C}"/>
              </a:ext>
            </a:extLst>
          </p:cNvPr>
          <p:cNvSpPr txBox="1"/>
          <p:nvPr/>
        </p:nvSpPr>
        <p:spPr>
          <a:xfrm>
            <a:off x="6477000" y="6256614"/>
            <a:ext cx="2213799" cy="338554"/>
          </a:xfrm>
          <a:prstGeom prst="rect">
            <a:avLst/>
          </a:prstGeom>
          <a:noFill/>
        </p:spPr>
        <p:txBody>
          <a:bodyPr wrap="square" rtlCol="0">
            <a:spAutoFit/>
          </a:bodyPr>
          <a:lstStyle/>
          <a:p>
            <a:r>
              <a:rPr lang="en-ZA" sz="1600" b="1" dirty="0">
                <a:latin typeface="Calibri"/>
                <a:cs typeface="Calibri"/>
              </a:rPr>
              <a:t>R0.582</a:t>
            </a:r>
            <a:r>
              <a:rPr lang="en-ZA" sz="1600" b="1" spc="-5" dirty="0">
                <a:latin typeface="Calibri"/>
                <a:cs typeface="Calibri"/>
              </a:rPr>
              <a:t> </a:t>
            </a:r>
            <a:r>
              <a:rPr lang="en-ZA" sz="1600" b="1" dirty="0">
                <a:latin typeface="Calibri"/>
                <a:cs typeface="Calibri"/>
              </a:rPr>
              <a:t>bn</a:t>
            </a:r>
            <a:r>
              <a:rPr lang="en-ZA" sz="1600" b="1" spc="-15" dirty="0">
                <a:latin typeface="Calibri"/>
                <a:cs typeface="Calibri"/>
              </a:rPr>
              <a:t> </a:t>
            </a:r>
            <a:r>
              <a:rPr lang="en-ZA" sz="1600" b="1" dirty="0">
                <a:solidFill>
                  <a:srgbClr val="FF0000"/>
                </a:solidFill>
                <a:latin typeface="Calibri"/>
                <a:cs typeface="Calibri"/>
              </a:rPr>
              <a:t>(R0.598bn)</a:t>
            </a:r>
            <a:endParaRPr lang="en-ZA" sz="1600" dirty="0"/>
          </a:p>
        </p:txBody>
      </p:sp>
      <p:sp>
        <p:nvSpPr>
          <p:cNvPr id="39" name="TextBox 38">
            <a:extLst>
              <a:ext uri="{FF2B5EF4-FFF2-40B4-BE49-F238E27FC236}">
                <a16:creationId xmlns:a16="http://schemas.microsoft.com/office/drawing/2014/main" id="{B9B0A383-1665-F847-72F3-1350C517F50E}"/>
              </a:ext>
            </a:extLst>
          </p:cNvPr>
          <p:cNvSpPr txBox="1"/>
          <p:nvPr/>
        </p:nvSpPr>
        <p:spPr>
          <a:xfrm>
            <a:off x="2438400" y="5587204"/>
            <a:ext cx="1905000" cy="338554"/>
          </a:xfrm>
          <a:prstGeom prst="rect">
            <a:avLst/>
          </a:prstGeom>
          <a:solidFill>
            <a:srgbClr val="00B050"/>
          </a:solidFill>
        </p:spPr>
        <p:txBody>
          <a:bodyPr wrap="square" rtlCol="0">
            <a:spAutoFit/>
          </a:bodyPr>
          <a:lstStyle/>
          <a:p>
            <a:r>
              <a:rPr lang="en-US" sz="1600" dirty="0">
                <a:solidFill>
                  <a:schemeClr val="bg1"/>
                </a:solidFill>
                <a:latin typeface="Calibri" panose="020F0502020204030204" pitchFamily="34" charset="0"/>
                <a:cs typeface="Calibri" panose="020F0502020204030204" pitchFamily="34" charset="0"/>
              </a:rPr>
              <a:t>Other: SMU and TUT</a:t>
            </a:r>
          </a:p>
        </p:txBody>
      </p:sp>
      <p:sp>
        <p:nvSpPr>
          <p:cNvPr id="43" name="TextBox 42">
            <a:extLst>
              <a:ext uri="{FF2B5EF4-FFF2-40B4-BE49-F238E27FC236}">
                <a16:creationId xmlns:a16="http://schemas.microsoft.com/office/drawing/2014/main" id="{BDBDDE54-4EEE-2876-1F3C-12E6BA45A61E}"/>
              </a:ext>
            </a:extLst>
          </p:cNvPr>
          <p:cNvSpPr txBox="1"/>
          <p:nvPr/>
        </p:nvSpPr>
        <p:spPr>
          <a:xfrm>
            <a:off x="1130922" y="5599231"/>
            <a:ext cx="956166" cy="584775"/>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R0.448 </a:t>
            </a:r>
            <a:r>
              <a:rPr lang="en-US" sz="1600" b="1" dirty="0">
                <a:solidFill>
                  <a:srgbClr val="FF0000"/>
                </a:solidFill>
                <a:latin typeface="Calibri" panose="020F0502020204030204" pitchFamily="34" charset="0"/>
                <a:cs typeface="Calibri" panose="020F0502020204030204" pitchFamily="34" charset="0"/>
              </a:rPr>
              <a:t>(R0.2)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BC9580-1715-4495-C90F-8BE613D7C80E}"/>
              </a:ext>
            </a:extLst>
          </p:cNvPr>
          <p:cNvSpPr>
            <a:spLocks noGrp="1"/>
          </p:cNvSpPr>
          <p:nvPr>
            <p:ph type="title"/>
          </p:nvPr>
        </p:nvSpPr>
        <p:spPr>
          <a:xfrm>
            <a:off x="829939" y="280987"/>
            <a:ext cx="11452225" cy="720000"/>
          </a:xfrm>
        </p:spPr>
        <p:txBody>
          <a:bodyPr/>
          <a:lstStyle/>
          <a:p>
            <a:pPr algn="ctr"/>
            <a:r>
              <a:rPr lang="en-US" dirty="0"/>
              <a:t>Research Outputs over time</a:t>
            </a:r>
            <a:br>
              <a:rPr lang="en-US" dirty="0"/>
            </a:br>
            <a:r>
              <a:rPr lang="en-US" sz="1200" dirty="0"/>
              <a:t>(From DHET report, 2023)</a:t>
            </a:r>
            <a:r>
              <a:rPr lang="en-US" dirty="0"/>
              <a:t>		</a:t>
            </a:r>
          </a:p>
        </p:txBody>
      </p:sp>
      <p:sp>
        <p:nvSpPr>
          <p:cNvPr id="4" name="Text Placeholder 3">
            <a:extLst>
              <a:ext uri="{FF2B5EF4-FFF2-40B4-BE49-F238E27FC236}">
                <a16:creationId xmlns:a16="http://schemas.microsoft.com/office/drawing/2014/main" id="{01F10F1C-5FA0-4E49-C8C2-A5F59A6B991F}"/>
              </a:ext>
            </a:extLst>
          </p:cNvPr>
          <p:cNvSpPr>
            <a:spLocks noGrp="1"/>
          </p:cNvSpPr>
          <p:nvPr>
            <p:ph type="body" sz="quarter" idx="10"/>
          </p:nvPr>
        </p:nvSpPr>
        <p:spPr/>
        <p:txBody>
          <a:bodyPr/>
          <a:lstStyle/>
          <a:p>
            <a:r>
              <a:rPr lang="en-US" sz="1600" b="1" dirty="0">
                <a:solidFill>
                  <a:srgbClr val="7030A0"/>
                </a:solidFill>
              </a:rPr>
              <a:t>Ali Mazrui Centre for Higher Education Studies, Faculty of Education</a:t>
            </a:r>
          </a:p>
        </p:txBody>
      </p:sp>
      <p:pic>
        <p:nvPicPr>
          <p:cNvPr id="8" name="Content Placeholder 7" descr="A graph on a white background&#10;&#10;Description automatically generated">
            <a:extLst>
              <a:ext uri="{FF2B5EF4-FFF2-40B4-BE49-F238E27FC236}">
                <a16:creationId xmlns:a16="http://schemas.microsoft.com/office/drawing/2014/main" id="{83737B86-E4F9-AA0A-4FFF-223E6C5E9708}"/>
              </a:ext>
            </a:extLst>
          </p:cNvPr>
          <p:cNvPicPr>
            <a:picLocks noGrp="1" noChangeAspect="1"/>
          </p:cNvPicPr>
          <p:nvPr>
            <p:ph idx="1"/>
          </p:nvPr>
        </p:nvPicPr>
        <p:blipFill>
          <a:blip r:embed="rId3"/>
          <a:stretch>
            <a:fillRect/>
          </a:stretch>
        </p:blipFill>
        <p:spPr>
          <a:xfrm>
            <a:off x="1224508" y="1268413"/>
            <a:ext cx="9739808" cy="4716462"/>
          </a:xfrm>
        </p:spPr>
      </p:pic>
    </p:spTree>
    <p:extLst>
      <p:ext uri="{BB962C8B-B14F-4D97-AF65-F5344CB8AC3E}">
        <p14:creationId xmlns:p14="http://schemas.microsoft.com/office/powerpoint/2010/main" val="2727938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CF97BC-8333-C169-2AAE-7B3D63EC6483}"/>
              </a:ext>
            </a:extLst>
          </p:cNvPr>
          <p:cNvSpPr>
            <a:spLocks noGrp="1"/>
          </p:cNvSpPr>
          <p:nvPr>
            <p:ph idx="1"/>
          </p:nvPr>
        </p:nvSpPr>
        <p:spPr>
          <a:xfrm>
            <a:off x="358588" y="563732"/>
            <a:ext cx="11452225" cy="5730536"/>
          </a:xfrm>
        </p:spPr>
        <p:txBody>
          <a:bodyPr/>
          <a:lstStyle/>
          <a:p>
            <a:pPr marL="285750" marR="0" indent="-285750">
              <a:lnSpc>
                <a:spcPct val="100000"/>
              </a:lnSpc>
              <a:spcBef>
                <a:spcPts val="0"/>
              </a:spcBef>
              <a:spcAft>
                <a:spcPts val="800"/>
              </a:spcAft>
              <a:buFont typeface="Arial" panose="020B0604020202020204" pitchFamily="34" charset="0"/>
              <a:buChar char="•"/>
            </a:pPr>
            <a:r>
              <a:rPr lang="en-US" sz="1600" kern="100" dirty="0">
                <a:effectLst/>
                <a:latin typeface="Abadi" panose="020B0604020104020204" pitchFamily="34" charset="0"/>
                <a:ea typeface="Calibri" panose="020F0502020204030204" pitchFamily="34" charset="0"/>
                <a:cs typeface="Calibri" panose="020F0502020204030204" pitchFamily="34" charset="0"/>
              </a:rPr>
              <a:t>From 2018 shift in student funding policy. There were three key points of change: threshold; fully-subsidised (free for qualifying students); and expected time to completion (N+1). Accompanied by massive increase in budgets.  </a:t>
            </a:r>
          </a:p>
          <a:p>
            <a:pPr marL="285750" marR="0" indent="-285750">
              <a:lnSpc>
                <a:spcPct val="100000"/>
              </a:lnSpc>
              <a:spcBef>
                <a:spcPts val="0"/>
              </a:spcBef>
              <a:spcAft>
                <a:spcPts val="800"/>
              </a:spcAft>
              <a:buFont typeface="Arial" panose="020B0604020202020204" pitchFamily="34" charset="0"/>
              <a:buChar char="•"/>
            </a:pPr>
            <a:r>
              <a:rPr lang="en-US" sz="1600" kern="100" dirty="0">
                <a:effectLst/>
                <a:latin typeface="Abadi" panose="020B0604020104020204" pitchFamily="34" charset="0"/>
                <a:ea typeface="Calibri" panose="020F0502020204030204" pitchFamily="34" charset="0"/>
                <a:cs typeface="Calibri" panose="020F0502020204030204" pitchFamily="34" charset="0"/>
              </a:rPr>
              <a:t>What </a:t>
            </a:r>
            <a:r>
              <a:rPr lang="en-US" sz="1600" kern="100" dirty="0">
                <a:latin typeface="Abadi" panose="020B0604020104020204" pitchFamily="34" charset="0"/>
                <a:ea typeface="Calibri" panose="020F0502020204030204" pitchFamily="34" charset="0"/>
                <a:cs typeface="Calibri" panose="020F0502020204030204" pitchFamily="34" charset="0"/>
              </a:rPr>
              <a:t>did NOT change- not free education call of #feesmustfall- government has consistently argued (since WP3) that a free education model is not financially feasible. </a:t>
            </a:r>
          </a:p>
          <a:p>
            <a:pPr marL="285750" marR="0" indent="-285750">
              <a:lnSpc>
                <a:spcPct val="100000"/>
              </a:lnSpc>
              <a:spcBef>
                <a:spcPts val="0"/>
              </a:spcBef>
              <a:spcAft>
                <a:spcPts val="800"/>
              </a:spcAft>
              <a:buFont typeface="Arial" panose="020B0604020202020204" pitchFamily="34" charset="0"/>
              <a:buChar char="•"/>
            </a:pPr>
            <a:r>
              <a:rPr lang="en-US" sz="1600" kern="100" dirty="0">
                <a:latin typeface="Abadi" panose="020B0604020104020204" pitchFamily="34" charset="0"/>
                <a:ea typeface="Calibri" panose="020F0502020204030204" pitchFamily="34" charset="0"/>
                <a:cs typeface="Calibri" panose="020F0502020204030204" pitchFamily="34" charset="0"/>
              </a:rPr>
              <a:t>Implementation of new model was extremely complex and there was no planning lead time. This, combined with the need for annual additional funding, has meant regular policy shifts and implementation changes</a:t>
            </a:r>
          </a:p>
          <a:p>
            <a:pPr marL="285750" indent="-285750">
              <a:lnSpc>
                <a:spcPct val="100000"/>
              </a:lnSpc>
              <a:spcBef>
                <a:spcPts val="0"/>
              </a:spcBef>
              <a:spcAft>
                <a:spcPts val="800"/>
              </a:spcAft>
            </a:pPr>
            <a:r>
              <a:rPr lang="en-US" sz="1600" kern="100" dirty="0">
                <a:latin typeface="Abadi" panose="020B0604020104020204" pitchFamily="34" charset="0"/>
                <a:ea typeface="Calibri" panose="020F0502020204030204" pitchFamily="34" charset="0"/>
                <a:cs typeface="Calibri" panose="020F0502020204030204" pitchFamily="34" charset="0"/>
              </a:rPr>
              <a:t>Learning material allowance and bank accounts (2019); limited postgraduate/pathway funding; increases limited; no threshold change since 2018; complexities of managing accommodation costs- how does NSFAS know what it is funding; capping costs of accommodation.</a:t>
            </a:r>
          </a:p>
          <a:p>
            <a:pPr marL="285750" indent="-285750">
              <a:lnSpc>
                <a:spcPct val="100000"/>
              </a:lnSpc>
              <a:spcBef>
                <a:spcPts val="0"/>
              </a:spcBef>
              <a:spcAft>
                <a:spcPts val="800"/>
              </a:spcAft>
            </a:pPr>
            <a:r>
              <a:rPr lang="en-US" sz="1600" kern="100" dirty="0">
                <a:latin typeface="Abadi" panose="020B0604020104020204" pitchFamily="34" charset="0"/>
                <a:ea typeface="Calibri" panose="020F0502020204030204" pitchFamily="34" charset="0"/>
                <a:cs typeface="Calibri" panose="020F0502020204030204" pitchFamily="34" charset="0"/>
              </a:rPr>
              <a:t>The initial distribution model was from the NSFAS to institutions- i.e. funding distributed via institutions. </a:t>
            </a:r>
          </a:p>
          <a:p>
            <a:pPr marL="285750" marR="0" indent="-285750">
              <a:lnSpc>
                <a:spcPct val="100000"/>
              </a:lnSpc>
              <a:spcBef>
                <a:spcPts val="0"/>
              </a:spcBef>
              <a:spcAft>
                <a:spcPts val="800"/>
              </a:spcAft>
              <a:buFont typeface="Arial" panose="020B0604020202020204" pitchFamily="34" charset="0"/>
              <a:buChar char="•"/>
            </a:pPr>
            <a:r>
              <a:rPr lang="en-US" sz="1600" kern="100" dirty="0">
                <a:latin typeface="Abadi" panose="020B0604020104020204" pitchFamily="34" charset="0"/>
                <a:ea typeface="Calibri" panose="020F0502020204030204" pitchFamily="34" charset="0"/>
                <a:cs typeface="Calibri" panose="020F0502020204030204" pitchFamily="34" charset="0"/>
              </a:rPr>
              <a:t>Early on there was a call for a “student-</a:t>
            </a:r>
            <a:r>
              <a:rPr lang="en-US" sz="1600" kern="100" dirty="0" err="1">
                <a:latin typeface="Abadi" panose="020B0604020104020204" pitchFamily="34" charset="0"/>
                <a:ea typeface="Calibri" panose="020F0502020204030204" pitchFamily="34" charset="0"/>
                <a:cs typeface="Calibri" panose="020F0502020204030204" pitchFamily="34" charset="0"/>
              </a:rPr>
              <a:t>centred</a:t>
            </a:r>
            <a:r>
              <a:rPr lang="en-US" sz="1600" kern="100" dirty="0">
                <a:latin typeface="Abadi" panose="020B0604020104020204" pitchFamily="34" charset="0"/>
                <a:ea typeface="Calibri" panose="020F0502020204030204" pitchFamily="34" charset="0"/>
                <a:cs typeface="Calibri" panose="020F0502020204030204" pitchFamily="34" charset="0"/>
              </a:rPr>
              <a:t> model” where benefits should be distributed directly per student. This has been implemented with the new policy and is a significant shift, given the costs involved. </a:t>
            </a:r>
          </a:p>
          <a:p>
            <a:pPr marL="285750" marR="0" indent="-285750">
              <a:lnSpc>
                <a:spcPct val="100000"/>
              </a:lnSpc>
              <a:spcBef>
                <a:spcPts val="0"/>
              </a:spcBef>
              <a:spcAft>
                <a:spcPts val="800"/>
              </a:spcAft>
              <a:buFont typeface="Arial" panose="020B0604020202020204" pitchFamily="34" charset="0"/>
              <a:buChar char="•"/>
            </a:pPr>
            <a:r>
              <a:rPr lang="en-US" sz="1600" kern="100" dirty="0">
                <a:latin typeface="Abadi" panose="020B0604020104020204" pitchFamily="34" charset="0"/>
                <a:ea typeface="Calibri" panose="020F0502020204030204" pitchFamily="34" charset="0"/>
                <a:cs typeface="Calibri" panose="020F0502020204030204" pitchFamily="34" charset="0"/>
              </a:rPr>
              <a:t>However, a “student-</a:t>
            </a:r>
            <a:r>
              <a:rPr lang="en-US" sz="1600" kern="100" dirty="0" err="1">
                <a:latin typeface="Abadi" panose="020B0604020104020204" pitchFamily="34" charset="0"/>
                <a:ea typeface="Calibri" panose="020F0502020204030204" pitchFamily="34" charset="0"/>
                <a:cs typeface="Calibri" panose="020F0502020204030204" pitchFamily="34" charset="0"/>
              </a:rPr>
              <a:t>centred</a:t>
            </a:r>
            <a:r>
              <a:rPr lang="en-US" sz="1600" kern="100" dirty="0">
                <a:latin typeface="Abadi" panose="020B0604020104020204" pitchFamily="34" charset="0"/>
                <a:ea typeface="Calibri" panose="020F0502020204030204" pitchFamily="34" charset="0"/>
                <a:cs typeface="Calibri" panose="020F0502020204030204" pitchFamily="34" charset="0"/>
              </a:rPr>
              <a:t>” distribution model, as envisaged by NSFAS has been an issue of complex contestation. </a:t>
            </a:r>
          </a:p>
          <a:p>
            <a:pPr marL="285750" marR="0" indent="-285750">
              <a:lnSpc>
                <a:spcPct val="100000"/>
              </a:lnSpc>
              <a:spcBef>
                <a:spcPts val="0"/>
              </a:spcBef>
              <a:spcAft>
                <a:spcPts val="800"/>
              </a:spcAft>
              <a:buFont typeface="Arial" panose="020B0604020202020204" pitchFamily="34" charset="0"/>
              <a:buChar char="•"/>
            </a:pPr>
            <a:r>
              <a:rPr lang="en-US" sz="1600" kern="100" dirty="0">
                <a:latin typeface="Abadi" panose="020B0604020104020204" pitchFamily="34" charset="0"/>
                <a:ea typeface="Calibri" panose="020F0502020204030204" pitchFamily="34" charset="0"/>
                <a:cs typeface="Calibri" panose="020F0502020204030204" pitchFamily="34" charset="0"/>
              </a:rPr>
              <a:t>Direct payments to students are not currently possible: students qualify financially and through academic/registration status- only integrated data can work for direct payments. This integration does not exist. NSFAS did not conduct feasibility studies and went ahead despite concerns of universities. </a:t>
            </a:r>
          </a:p>
          <a:p>
            <a:pPr marL="285750" marR="0" indent="-285750">
              <a:lnSpc>
                <a:spcPct val="100000"/>
              </a:lnSpc>
              <a:spcBef>
                <a:spcPts val="0"/>
              </a:spcBef>
              <a:spcAft>
                <a:spcPts val="800"/>
              </a:spcAft>
              <a:buFont typeface="Arial" panose="020B0604020202020204" pitchFamily="34" charset="0"/>
              <a:buChar char="•"/>
            </a:pPr>
            <a:r>
              <a:rPr lang="en-US" sz="1600" kern="100" dirty="0">
                <a:latin typeface="Abadi" panose="020B0604020104020204" pitchFamily="34" charset="0"/>
                <a:ea typeface="Calibri" panose="020F0502020204030204" pitchFamily="34" charset="0"/>
                <a:cs typeface="Calibri" panose="020F0502020204030204" pitchFamily="34" charset="0"/>
              </a:rPr>
              <a:t>What should NSFAS role be in relation to accommodation provision? What is NSFAS core job?</a:t>
            </a:r>
          </a:p>
          <a:p>
            <a:pPr marL="285750" marR="0" indent="-285750">
              <a:lnSpc>
                <a:spcPct val="100000"/>
              </a:lnSpc>
              <a:spcBef>
                <a:spcPts val="0"/>
              </a:spcBef>
              <a:spcAft>
                <a:spcPts val="800"/>
              </a:spcAft>
              <a:buFont typeface="Arial" panose="020B0604020202020204" pitchFamily="34" charset="0"/>
              <a:buChar char="•"/>
            </a:pPr>
            <a:r>
              <a:rPr lang="en-US" sz="1600" kern="100" dirty="0">
                <a:latin typeface="Abadi" panose="020B0604020104020204" pitchFamily="34" charset="0"/>
                <a:ea typeface="Calibri" panose="020F0502020204030204" pitchFamily="34" charset="0"/>
                <a:cs typeface="Calibri" panose="020F0502020204030204" pitchFamily="34" charset="0"/>
              </a:rPr>
              <a:t>Collaboration is unavoidable. </a:t>
            </a:r>
          </a:p>
          <a:p>
            <a:pPr marL="285750" marR="0" indent="-285750">
              <a:lnSpc>
                <a:spcPct val="100000"/>
              </a:lnSpc>
              <a:spcBef>
                <a:spcPts val="0"/>
              </a:spcBef>
              <a:spcAft>
                <a:spcPts val="800"/>
              </a:spcAft>
              <a:buFont typeface="Arial" panose="020B0604020202020204" pitchFamily="34" charset="0"/>
              <a:buChar char="•"/>
            </a:pPr>
            <a:r>
              <a:rPr lang="en-US" sz="1600" kern="100" dirty="0">
                <a:latin typeface="Abadi" panose="020B0604020104020204" pitchFamily="34" charset="0"/>
                <a:ea typeface="Calibri" panose="020F0502020204030204" pitchFamily="34" charset="0"/>
                <a:cs typeface="Calibri" panose="020F0502020204030204" pitchFamily="34" charset="0"/>
              </a:rPr>
              <a:t>Preventing fraud, ensuring adequate systems are built, and focusing on paying students on time so they can succeed. </a:t>
            </a:r>
          </a:p>
        </p:txBody>
      </p:sp>
      <p:sp>
        <p:nvSpPr>
          <p:cNvPr id="3" name="Title 2">
            <a:extLst>
              <a:ext uri="{FF2B5EF4-FFF2-40B4-BE49-F238E27FC236}">
                <a16:creationId xmlns:a16="http://schemas.microsoft.com/office/drawing/2014/main" id="{9CBC9580-1715-4495-C90F-8BE613D7C80E}"/>
              </a:ext>
            </a:extLst>
          </p:cNvPr>
          <p:cNvSpPr>
            <a:spLocks noGrp="1"/>
          </p:cNvSpPr>
          <p:nvPr>
            <p:ph type="title"/>
          </p:nvPr>
        </p:nvSpPr>
        <p:spPr>
          <a:xfrm>
            <a:off x="368300" y="195750"/>
            <a:ext cx="11452225" cy="367982"/>
          </a:xfrm>
        </p:spPr>
        <p:txBody>
          <a:bodyPr/>
          <a:lstStyle/>
          <a:p>
            <a:pPr algn="ctr"/>
            <a:r>
              <a:rPr lang="en-US" dirty="0">
                <a:latin typeface="Abadi" panose="020B0604020104020204" pitchFamily="34" charset="0"/>
                <a:cs typeface="Calibri" panose="020F0502020204030204" pitchFamily="34" charset="0"/>
              </a:rPr>
              <a:t>Student funding policy implementation and instability</a:t>
            </a:r>
          </a:p>
        </p:txBody>
      </p:sp>
      <p:sp>
        <p:nvSpPr>
          <p:cNvPr id="4" name="Text Placeholder 3">
            <a:extLst>
              <a:ext uri="{FF2B5EF4-FFF2-40B4-BE49-F238E27FC236}">
                <a16:creationId xmlns:a16="http://schemas.microsoft.com/office/drawing/2014/main" id="{01F10F1C-5FA0-4E49-C8C2-A5F59A6B991F}"/>
              </a:ext>
            </a:extLst>
          </p:cNvPr>
          <p:cNvSpPr>
            <a:spLocks noGrp="1"/>
          </p:cNvSpPr>
          <p:nvPr>
            <p:ph type="body" sz="quarter" idx="10"/>
          </p:nvPr>
        </p:nvSpPr>
        <p:spPr/>
        <p:txBody>
          <a:bodyPr/>
          <a:lstStyle/>
          <a:p>
            <a:r>
              <a:rPr lang="en-US" sz="1600" b="1" dirty="0">
                <a:solidFill>
                  <a:srgbClr val="7030A0"/>
                </a:solidFill>
                <a:latin typeface="Abadi" panose="020B0604020104020204" pitchFamily="34" charset="0"/>
              </a:rPr>
              <a:t>Ali Mazrui Centre for Higher Education Studies, Faculty of Education</a:t>
            </a:r>
          </a:p>
        </p:txBody>
      </p:sp>
    </p:spTree>
    <p:extLst>
      <p:ext uri="{BB962C8B-B14F-4D97-AF65-F5344CB8AC3E}">
        <p14:creationId xmlns:p14="http://schemas.microsoft.com/office/powerpoint/2010/main" val="3746903910"/>
      </p:ext>
    </p:extLst>
  </p:cSld>
  <p:clrMapOvr>
    <a:masterClrMapping/>
  </p:clrMapOvr>
</p:sld>
</file>

<file path=ppt/theme/theme1.xml><?xml version="1.0" encoding="utf-8"?>
<a:theme xmlns:a="http://schemas.openxmlformats.org/drawingml/2006/main" name="UJ">
  <a:themeElements>
    <a:clrScheme name="UJ">
      <a:dk1>
        <a:srgbClr val="3C3C3C"/>
      </a:dk1>
      <a:lt1>
        <a:srgbClr val="FFFFFF"/>
      </a:lt1>
      <a:dk2>
        <a:srgbClr val="3C3C3C"/>
      </a:dk2>
      <a:lt2>
        <a:srgbClr val="A7A7A7"/>
      </a:lt2>
      <a:accent1>
        <a:srgbClr val="26003B"/>
      </a:accent1>
      <a:accent2>
        <a:srgbClr val="D95900"/>
      </a:accent2>
      <a:accent3>
        <a:srgbClr val="3C3C3C"/>
      </a:accent3>
      <a:accent4>
        <a:srgbClr val="E98837"/>
      </a:accent4>
      <a:accent5>
        <a:srgbClr val="A7A7A7"/>
      </a:accent5>
      <a:accent6>
        <a:srgbClr val="93809D"/>
      </a:accent6>
      <a:hlink>
        <a:srgbClr val="3C3C3C"/>
      </a:hlink>
      <a:folHlink>
        <a:srgbClr val="A7A7A7"/>
      </a:folHlink>
    </a:clrScheme>
    <a:fontScheme name="Custom 9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37a800a-df0f-44c0-8d8e-cc6d6568c314" xsi:nil="true"/>
    <_dlc_DocId xmlns="6b7a7fbb-e22d-4ebc-973b-292b8e1ba110" xsi:nil="true"/>
    <lcf76f155ced4ddcb4097134ff3c332f xmlns="6b7a7fbb-e22d-4ebc-973b-292b8e1ba110">
      <Terms xmlns="http://schemas.microsoft.com/office/infopath/2007/PartnerControls"/>
    </lcf76f155ced4ddcb4097134ff3c332f>
    <_dlc_DocIdPersistId xmlns="6b7a7fbb-e22d-4ebc-973b-292b8e1ba110" xsi:nil="true"/>
    <_dlc_DocIdUrl xmlns="6b7a7fbb-e22d-4ebc-973b-292b8e1ba110">
      <Url xsi:nil="true"/>
      <Description xsi:nil="true"/>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file>

<file path=customXml/item4.xml><?xml version="1.0" encoding="utf-8"?>
<ct:contentTypeSchema xmlns:ct="http://schemas.microsoft.com/office/2006/metadata/contentType" xmlns:ma="http://schemas.microsoft.com/office/2006/metadata/properties/metaAttributes" ct:_="" ma:_="" ma:contentTypeName="Document" ma:contentTypeID="0x010100FC27AAAD3FFA8143AB628CC5D787BD17" ma:contentTypeVersion="44" ma:contentTypeDescription="Create a new document." ma:contentTypeScope="" ma:versionID="e7ea3a7467d23fec9d3504766e1b775d">
  <xsd:schema xmlns:xsd="http://www.w3.org/2001/XMLSchema" xmlns:xs="http://www.w3.org/2001/XMLSchema" xmlns:p="http://schemas.microsoft.com/office/2006/metadata/properties" xmlns:ns2="6b7a7fbb-e22d-4ebc-973b-292b8e1ba110" xmlns:ns3="337a800a-df0f-44c0-8d8e-cc6d6568c314" targetNamespace="http://schemas.microsoft.com/office/2006/metadata/properties" ma:root="true" ma:fieldsID="93e95b916e9888be568be449386445a6" ns2:_="" ns3:_="">
    <xsd:import namespace="6b7a7fbb-e22d-4ebc-973b-292b8e1ba110"/>
    <xsd:import namespace="337a800a-df0f-44c0-8d8e-cc6d6568c314"/>
    <xsd:element name="properties">
      <xsd:complexType>
        <xsd:sequence>
          <xsd:element name="documentManagement">
            <xsd:complexType>
              <xsd:all>
                <xsd:element ref="ns2:_dlc_DocId" minOccurs="0"/>
                <xsd:element ref="ns2:_dlc_DocIdUrl" minOccurs="0"/>
                <xsd:element ref="ns2:_dlc_DocIdPersistId" minOccurs="0"/>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7a7fbb-e22d-4ebc-973b-292b8e1ba11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false">
      <xsd:simpleType>
        <xsd:restriction base="dms:Text"/>
      </xsd:simpleType>
    </xsd:element>
    <xsd:element name="_dlc_DocIdUrl" ma:index="9" nillable="true" ma:displayName="Document ID" ma:description="Permanent link to this document." ma:format="Hyperlink"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false">
      <xsd:simpleType>
        <xsd:restriction base="dms:Boolea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dbfe5fc-bf31-40e7-b284-e9115557f0bc"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37a800a-df0f-44c0-8d8e-cc6d6568c314"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0c003f4f-f4cc-49d4-8d1b-c7ee2c8697a1}" ma:internalName="TaxCatchAll" ma:showField="CatchAllData" ma:web="337a800a-df0f-44c0-8d8e-cc6d6568c3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B58DA4-40D9-4AE0-961B-FFC7CDD99040}">
  <ds:schemaRefs>
    <ds:schemaRef ds:uri="http://purl.org/dc/terms/"/>
    <ds:schemaRef ds:uri="http://purl.org/dc/elements/1.1/"/>
    <ds:schemaRef ds:uri="6b7a7fbb-e22d-4ebc-973b-292b8e1ba110"/>
    <ds:schemaRef ds:uri="http://schemas.microsoft.com/office/2006/documentManagement/types"/>
    <ds:schemaRef ds:uri="337a800a-df0f-44c0-8d8e-cc6d6568c314"/>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8D603ACA-3F6A-4439-BCDC-369B1427FE1C}">
  <ds:schemaRefs>
    <ds:schemaRef ds:uri="http://schemas.microsoft.com/sharepoint/v3/contenttype/forms"/>
  </ds:schemaRefs>
</ds:datastoreItem>
</file>

<file path=customXml/itemProps3.xml><?xml version="1.0" encoding="utf-8"?>
<ds:datastoreItem xmlns:ds="http://schemas.openxmlformats.org/officeDocument/2006/customXml" ds:itemID="{A81021FB-1F71-4A05-AAB9-FD216B516FC7}">
  <ds:schemaRefs>
    <ds:schemaRef ds:uri="http://schemas.microsoft.com/sharepoint/events"/>
    <ds:schemaRef ds:uri="http://www.w3.org/2000/xmlns/"/>
  </ds:schemaRefs>
</ds:datastoreItem>
</file>

<file path=customXml/itemProps4.xml><?xml version="1.0" encoding="utf-8"?>
<ds:datastoreItem xmlns:ds="http://schemas.openxmlformats.org/officeDocument/2006/customXml" ds:itemID="{CBBDE227-D818-42FC-804A-E06EEA2C8868}">
  <ds:schemaRefs>
    <ds:schemaRef ds:uri="http://schemas.microsoft.com/office/2006/metadata/contentType"/>
    <ds:schemaRef ds:uri="http://schemas.microsoft.com/office/2006/metadata/properties/metaAttributes"/>
    <ds:schemaRef ds:uri="http://www.w3.org/2000/xmlns/"/>
    <ds:schemaRef ds:uri="http://www.w3.org/2001/XMLSchema"/>
    <ds:schemaRef ds:uri="6b7a7fbb-e22d-4ebc-973b-292b8e1ba110"/>
    <ds:schemaRef ds:uri="337a800a-df0f-44c0-8d8e-cc6d6568c314"/>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20764</TotalTime>
  <Words>1174</Words>
  <Application>Microsoft Macintosh PowerPoint</Application>
  <PresentationFormat>Widescreen</PresentationFormat>
  <Paragraphs>111</Paragraphs>
  <Slides>10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Abadi</vt:lpstr>
      <vt:lpstr>Arial</vt:lpstr>
      <vt:lpstr>Calibri</vt:lpstr>
      <vt:lpstr>Helvetica</vt:lpstr>
      <vt:lpstr>Times New Roman</vt:lpstr>
      <vt:lpstr>UJ</vt:lpstr>
      <vt:lpstr>Centre for Global Higher Education Autumn School</vt:lpstr>
      <vt:lpstr>2019 PhD graduation. </vt:lpstr>
      <vt:lpstr>DHET</vt:lpstr>
      <vt:lpstr>Graduation</vt:lpstr>
      <vt:lpstr>Presentation</vt:lpstr>
      <vt:lpstr>The nature of policy in education</vt:lpstr>
      <vt:lpstr>PUBLIC UNIVERSITY FUNDING FRAMEWORK 2025/26 (2026/27)</vt:lpstr>
      <vt:lpstr>Research Outputs over time (From DHET report, 2023)  </vt:lpstr>
      <vt:lpstr>Student funding policy implementation and instability</vt:lpstr>
      <vt:lpstr>The future of higher education financing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Debra</dc:creator>
  <cp:lastModifiedBy>Thandi Lewin</cp:lastModifiedBy>
  <cp:revision>222</cp:revision>
  <dcterms:created xsi:type="dcterms:W3CDTF">2016-08-29T16:05:45Z</dcterms:created>
  <dcterms:modified xsi:type="dcterms:W3CDTF">2025-09-12T08:58:39Z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0x010100FC27AAAD3FFA8143AB628CC5D787BD17</vt:lpwstr>
  </property>
  <property fmtid="{D5CDD505-2E9C-101B-9397-08002B2CF9AE}" pid="3" name="MediaServiceImageTags">
    <vt:lpwstr/>
  </property>
  <property fmtid="{D5CDD505-2E9C-101B-9397-08002B2CF9AE}" pid="4" name="MSIP_Label_c81ee8d3-131d-40f3-bb10-c7f640f9d27b_Enabled">
    <vt:lpwstr>true</vt:lpwstr>
  </property>
  <property fmtid="{D5CDD505-2E9C-101B-9397-08002B2CF9AE}" pid="5" name="MSIP_Label_c81ee8d3-131d-40f3-bb10-c7f640f9d27b_SetDate">
    <vt:lpwstr>2025-05-12T12:44:10Z</vt:lpwstr>
  </property>
  <property fmtid="{D5CDD505-2E9C-101B-9397-08002B2CF9AE}" pid="6" name="MSIP_Label_c81ee8d3-131d-40f3-bb10-c7f640f9d27b_Method">
    <vt:lpwstr>Standard</vt:lpwstr>
  </property>
  <property fmtid="{D5CDD505-2E9C-101B-9397-08002B2CF9AE}" pid="7" name="MSIP_Label_c81ee8d3-131d-40f3-bb10-c7f640f9d27b_Name">
    <vt:lpwstr>Highly Sensitive</vt:lpwstr>
  </property>
  <property fmtid="{D5CDD505-2E9C-101B-9397-08002B2CF9AE}" pid="8" name="MSIP_Label_c81ee8d3-131d-40f3-bb10-c7f640f9d27b_SiteId">
    <vt:lpwstr>fa785acd-36ef-41bc-8a94-89841327e045</vt:lpwstr>
  </property>
  <property fmtid="{D5CDD505-2E9C-101B-9397-08002B2CF9AE}" pid="9" name="MSIP_Label_c81ee8d3-131d-40f3-bb10-c7f640f9d27b_ActionId">
    <vt:lpwstr>5af46dde-47b6-4ac3-b98b-828d4edfc130</vt:lpwstr>
  </property>
  <property fmtid="{D5CDD505-2E9C-101B-9397-08002B2CF9AE}" pid="10" name="MSIP_Label_c81ee8d3-131d-40f3-bb10-c7f640f9d27b_ContentBits">
    <vt:lpwstr>0</vt:lpwstr>
  </property>
</Properties>
</file>