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561" r:id="rId5"/>
    <p:sldId id="259" r:id="rId6"/>
    <p:sldId id="261" r:id="rId7"/>
    <p:sldId id="260" r:id="rId8"/>
    <p:sldId id="262" r:id="rId9"/>
    <p:sldId id="523" r:id="rId10"/>
    <p:sldId id="466" r:id="rId11"/>
    <p:sldId id="558" r:id="rId12"/>
    <p:sldId id="562" r:id="rId13"/>
    <p:sldId id="5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AFEC8-BD46-44F8-87DD-54AB2C1B5A36}" v="26" dt="2025-09-12T09:36:14.897"/>
    <p1510:client id="{87630810-BC1E-42C7-A53F-91393FDC2721}" v="180" dt="2025-09-11T09:59:05.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84"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Walker" userId="ec8a480e-1707-4edb-b20e-d7dc8518bafb" providerId="ADAL" clId="{6A6D6141-7FAB-4154-9511-AB8B3908B6FA}"/>
    <pc:docChg chg="custSel modSld">
      <pc:chgData name="Melanie Walker" userId="ec8a480e-1707-4edb-b20e-d7dc8518bafb" providerId="ADAL" clId="{6A6D6141-7FAB-4154-9511-AB8B3908B6FA}" dt="2025-09-12T09:36:27.076" v="117" actId="1076"/>
      <pc:docMkLst>
        <pc:docMk/>
      </pc:docMkLst>
      <pc:sldChg chg="addSp delSp modSp mod">
        <pc:chgData name="Melanie Walker" userId="ec8a480e-1707-4edb-b20e-d7dc8518bafb" providerId="ADAL" clId="{6A6D6141-7FAB-4154-9511-AB8B3908B6FA}" dt="2025-09-12T09:36:27.076" v="117" actId="1076"/>
        <pc:sldMkLst>
          <pc:docMk/>
          <pc:sldMk cId="2767178273" sldId="256"/>
        </pc:sldMkLst>
        <pc:spChg chg="mod">
          <ac:chgData name="Melanie Walker" userId="ec8a480e-1707-4edb-b20e-d7dc8518bafb" providerId="ADAL" clId="{6A6D6141-7FAB-4154-9511-AB8B3908B6FA}" dt="2025-09-12T09:35:16.813" v="108" actId="26606"/>
          <ac:spMkLst>
            <pc:docMk/>
            <pc:sldMk cId="2767178273" sldId="256"/>
            <ac:spMk id="2" creationId="{236F267D-7D54-37D5-AD67-2A2EACB84C14}"/>
          </ac:spMkLst>
        </pc:spChg>
        <pc:spChg chg="mod">
          <ac:chgData name="Melanie Walker" userId="ec8a480e-1707-4edb-b20e-d7dc8518bafb" providerId="ADAL" clId="{6A6D6141-7FAB-4154-9511-AB8B3908B6FA}" dt="2025-09-12T09:35:16.813" v="108" actId="26606"/>
          <ac:spMkLst>
            <pc:docMk/>
            <pc:sldMk cId="2767178273" sldId="256"/>
            <ac:spMk id="3" creationId="{6E24CB5F-324B-F3D4-5905-A82A1CCB1CA8}"/>
          </ac:spMkLst>
        </pc:spChg>
        <pc:spChg chg="del">
          <ac:chgData name="Melanie Walker" userId="ec8a480e-1707-4edb-b20e-d7dc8518bafb" providerId="ADAL" clId="{6A6D6141-7FAB-4154-9511-AB8B3908B6FA}" dt="2025-09-12T09:35:16.813" v="108" actId="26606"/>
          <ac:spMkLst>
            <pc:docMk/>
            <pc:sldMk cId="2767178273" sldId="256"/>
            <ac:spMk id="8" creationId="{943CAA20-3569-4189-9E48-239A229A86CA}"/>
          </ac:spMkLst>
        </pc:spChg>
        <pc:spChg chg="del">
          <ac:chgData name="Melanie Walker" userId="ec8a480e-1707-4edb-b20e-d7dc8518bafb" providerId="ADAL" clId="{6A6D6141-7FAB-4154-9511-AB8B3908B6FA}" dt="2025-09-12T09:35:16.813" v="108" actId="26606"/>
          <ac:spMkLst>
            <pc:docMk/>
            <pc:sldMk cId="2767178273" sldId="256"/>
            <ac:spMk id="10" creationId="{DA542B6D-E775-4832-91DC-2D20F857813A}"/>
          </ac:spMkLst>
        </pc:spChg>
        <pc:spChg chg="add">
          <ac:chgData name="Melanie Walker" userId="ec8a480e-1707-4edb-b20e-d7dc8518bafb" providerId="ADAL" clId="{6A6D6141-7FAB-4154-9511-AB8B3908B6FA}" dt="2025-09-12T09:35:16.813" v="108" actId="26606"/>
          <ac:spMkLst>
            <pc:docMk/>
            <pc:sldMk cId="2767178273" sldId="256"/>
            <ac:spMk id="1033" creationId="{8A94871E-96FC-4ADE-815B-41A636E34F1A}"/>
          </ac:spMkLst>
        </pc:spChg>
        <pc:spChg chg="add">
          <ac:chgData name="Melanie Walker" userId="ec8a480e-1707-4edb-b20e-d7dc8518bafb" providerId="ADAL" clId="{6A6D6141-7FAB-4154-9511-AB8B3908B6FA}" dt="2025-09-12T09:35:16.813" v="108" actId="26606"/>
          <ac:spMkLst>
            <pc:docMk/>
            <pc:sldMk cId="2767178273" sldId="256"/>
            <ac:spMk id="1035" creationId="{3FCFB1DE-0B7E-48CC-BA90-B2AB0889F9D6}"/>
          </ac:spMkLst>
        </pc:spChg>
        <pc:picChg chg="add mod">
          <ac:chgData name="Melanie Walker" userId="ec8a480e-1707-4edb-b20e-d7dc8518bafb" providerId="ADAL" clId="{6A6D6141-7FAB-4154-9511-AB8B3908B6FA}" dt="2025-09-12T09:36:27.076" v="117" actId="1076"/>
          <ac:picMkLst>
            <pc:docMk/>
            <pc:sldMk cId="2767178273" sldId="256"/>
            <ac:picMk id="4" creationId="{A59FBEDC-1EB1-D419-8E94-85D13AFEF6C9}"/>
          </ac:picMkLst>
        </pc:picChg>
        <pc:picChg chg="add del mod">
          <ac:chgData name="Melanie Walker" userId="ec8a480e-1707-4edb-b20e-d7dc8518bafb" providerId="ADAL" clId="{6A6D6141-7FAB-4154-9511-AB8B3908B6FA}" dt="2025-09-12T09:34:13.448" v="94" actId="478"/>
          <ac:picMkLst>
            <pc:docMk/>
            <pc:sldMk cId="2767178273" sldId="256"/>
            <ac:picMk id="1026" creationId="{E1E2DC9E-2697-E357-C893-491B682513A1}"/>
          </ac:picMkLst>
        </pc:picChg>
        <pc:picChg chg="add mod">
          <ac:chgData name="Melanie Walker" userId="ec8a480e-1707-4edb-b20e-d7dc8518bafb" providerId="ADAL" clId="{6A6D6141-7FAB-4154-9511-AB8B3908B6FA}" dt="2025-09-12T09:35:42.624" v="114" actId="1076"/>
          <ac:picMkLst>
            <pc:docMk/>
            <pc:sldMk cId="2767178273" sldId="256"/>
            <ac:picMk id="1028" creationId="{1AA0B87E-3127-850A-A3E0-260D4F6F216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88F36-A2F6-4BFB-AA69-A2FEDAC6481E}"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70297309-0056-43F3-AB18-84740D8EC416}">
      <dgm:prSet/>
      <dgm:spPr/>
      <dgm:t>
        <a:bodyPr/>
        <a:lstStyle/>
        <a:p>
          <a:r>
            <a:rPr lang="en-ZA"/>
            <a:t>Non-linear, dynamic political context, not status or advancement but ‘how can I make a social justice difference?’</a:t>
          </a:r>
          <a:endParaRPr lang="en-US"/>
        </a:p>
      </dgm:t>
    </dgm:pt>
    <dgm:pt modelId="{13E0CDCF-99BA-459B-B395-E86E7A1223F2}" type="parTrans" cxnId="{756ED128-7320-4533-B111-7125CDD9E092}">
      <dgm:prSet/>
      <dgm:spPr/>
      <dgm:t>
        <a:bodyPr/>
        <a:lstStyle/>
        <a:p>
          <a:endParaRPr lang="en-US"/>
        </a:p>
      </dgm:t>
    </dgm:pt>
    <dgm:pt modelId="{C3D47743-2E50-49D5-88C5-DFF19552BCFB}" type="sibTrans" cxnId="{756ED128-7320-4533-B111-7125CDD9E092}">
      <dgm:prSet/>
      <dgm:spPr/>
      <dgm:t>
        <a:bodyPr/>
        <a:lstStyle/>
        <a:p>
          <a:endParaRPr lang="en-US"/>
        </a:p>
      </dgm:t>
    </dgm:pt>
    <dgm:pt modelId="{301A751E-07F5-4D85-8AD5-618ECD99EE9D}">
      <dgm:prSet/>
      <dgm:spPr/>
      <dgm:t>
        <a:bodyPr/>
        <a:lstStyle/>
        <a:p>
          <a:r>
            <a:rPr lang="en-ZA"/>
            <a:t>Initially worked in low-income schools then universities in SA, UK, then back to SA</a:t>
          </a:r>
          <a:endParaRPr lang="en-US"/>
        </a:p>
      </dgm:t>
    </dgm:pt>
    <dgm:pt modelId="{1D9727EC-E8B9-40B1-91E7-59AE686417CC}" type="parTrans" cxnId="{3DE6BC6C-92B0-4D9C-8F1C-EEE4851C5E13}">
      <dgm:prSet/>
      <dgm:spPr/>
      <dgm:t>
        <a:bodyPr/>
        <a:lstStyle/>
        <a:p>
          <a:endParaRPr lang="en-US"/>
        </a:p>
      </dgm:t>
    </dgm:pt>
    <dgm:pt modelId="{F27C92F3-CB55-4894-99B1-4D41FEBC2477}" type="sibTrans" cxnId="{3DE6BC6C-92B0-4D9C-8F1C-EEE4851C5E13}">
      <dgm:prSet/>
      <dgm:spPr/>
      <dgm:t>
        <a:bodyPr/>
        <a:lstStyle/>
        <a:p>
          <a:endParaRPr lang="en-US"/>
        </a:p>
      </dgm:t>
    </dgm:pt>
    <dgm:pt modelId="{620CAE5B-4FD2-4111-831E-CD0B30F0067E}">
      <dgm:prSet/>
      <dgm:spPr/>
      <dgm:t>
        <a:bodyPr/>
        <a:lstStyle/>
        <a:p>
          <a:r>
            <a:rPr lang="en-ZA" dirty="0"/>
            <a:t>Have had to create my own opportunities and community/</a:t>
          </a:r>
        </a:p>
        <a:p>
          <a:r>
            <a:rPr lang="en-ZA" dirty="0"/>
            <a:t>networks </a:t>
          </a:r>
          <a:endParaRPr lang="en-US" dirty="0"/>
        </a:p>
      </dgm:t>
    </dgm:pt>
    <dgm:pt modelId="{E9BA075C-5A34-44A6-89C9-349A986E37F6}" type="parTrans" cxnId="{522EE861-49BF-421E-B2A0-26A968DAB8C3}">
      <dgm:prSet/>
      <dgm:spPr/>
      <dgm:t>
        <a:bodyPr/>
        <a:lstStyle/>
        <a:p>
          <a:endParaRPr lang="en-US"/>
        </a:p>
      </dgm:t>
    </dgm:pt>
    <dgm:pt modelId="{3F1B035A-46C2-4235-839A-E9FF55A244CD}" type="sibTrans" cxnId="{522EE861-49BF-421E-B2A0-26A968DAB8C3}">
      <dgm:prSet/>
      <dgm:spPr/>
      <dgm:t>
        <a:bodyPr/>
        <a:lstStyle/>
        <a:p>
          <a:endParaRPr lang="en-US"/>
        </a:p>
      </dgm:t>
    </dgm:pt>
    <dgm:pt modelId="{565F92EF-6C18-4698-85BB-215B77150032}">
      <dgm:prSet/>
      <dgm:spPr/>
      <dgm:t>
        <a:bodyPr/>
        <a:lstStyle/>
        <a:p>
          <a:r>
            <a:rPr lang="en-ZA" dirty="0"/>
            <a:t>Now: Significant capacity-building in/for SSA ECRs (epistemic justice)</a:t>
          </a:r>
          <a:endParaRPr lang="en-US" dirty="0"/>
        </a:p>
      </dgm:t>
    </dgm:pt>
    <dgm:pt modelId="{1519D097-D6A3-4F52-8034-339593953D9B}" type="parTrans" cxnId="{991BD396-8A32-458E-B745-6AED3202C386}">
      <dgm:prSet/>
      <dgm:spPr/>
      <dgm:t>
        <a:bodyPr/>
        <a:lstStyle/>
        <a:p>
          <a:endParaRPr lang="en-US"/>
        </a:p>
      </dgm:t>
    </dgm:pt>
    <dgm:pt modelId="{2F135B46-2B17-439C-9D56-362D016400B2}" type="sibTrans" cxnId="{991BD396-8A32-458E-B745-6AED3202C386}">
      <dgm:prSet/>
      <dgm:spPr/>
      <dgm:t>
        <a:bodyPr/>
        <a:lstStyle/>
        <a:p>
          <a:endParaRPr lang="en-US"/>
        </a:p>
      </dgm:t>
    </dgm:pt>
    <dgm:pt modelId="{0415CE2E-0462-4721-AEBC-2295B9ECB8E0}" type="pres">
      <dgm:prSet presAssocID="{35988F36-A2F6-4BFB-AA69-A2FEDAC6481E}" presName="matrix" presStyleCnt="0">
        <dgm:presLayoutVars>
          <dgm:chMax val="1"/>
          <dgm:dir/>
          <dgm:resizeHandles val="exact"/>
        </dgm:presLayoutVars>
      </dgm:prSet>
      <dgm:spPr/>
    </dgm:pt>
    <dgm:pt modelId="{03ACA38B-66E7-4829-A2E7-9D368302795B}" type="pres">
      <dgm:prSet presAssocID="{35988F36-A2F6-4BFB-AA69-A2FEDAC6481E}" presName="diamond" presStyleLbl="bgShp" presStyleIdx="0" presStyleCnt="1"/>
      <dgm:spPr/>
    </dgm:pt>
    <dgm:pt modelId="{903B0378-EBA0-489C-BE9D-9964E306C786}" type="pres">
      <dgm:prSet presAssocID="{35988F36-A2F6-4BFB-AA69-A2FEDAC6481E}" presName="quad1" presStyleLbl="node1" presStyleIdx="0" presStyleCnt="4">
        <dgm:presLayoutVars>
          <dgm:chMax val="0"/>
          <dgm:chPref val="0"/>
          <dgm:bulletEnabled val="1"/>
        </dgm:presLayoutVars>
      </dgm:prSet>
      <dgm:spPr/>
    </dgm:pt>
    <dgm:pt modelId="{C09EEBF9-33FF-4CE3-B14F-D5B548A4D95D}" type="pres">
      <dgm:prSet presAssocID="{35988F36-A2F6-4BFB-AA69-A2FEDAC6481E}" presName="quad2" presStyleLbl="node1" presStyleIdx="1" presStyleCnt="4">
        <dgm:presLayoutVars>
          <dgm:chMax val="0"/>
          <dgm:chPref val="0"/>
          <dgm:bulletEnabled val="1"/>
        </dgm:presLayoutVars>
      </dgm:prSet>
      <dgm:spPr/>
    </dgm:pt>
    <dgm:pt modelId="{5BA39C39-29CD-421D-983A-76B3A17EF875}" type="pres">
      <dgm:prSet presAssocID="{35988F36-A2F6-4BFB-AA69-A2FEDAC6481E}" presName="quad3" presStyleLbl="node1" presStyleIdx="2" presStyleCnt="4">
        <dgm:presLayoutVars>
          <dgm:chMax val="0"/>
          <dgm:chPref val="0"/>
          <dgm:bulletEnabled val="1"/>
        </dgm:presLayoutVars>
      </dgm:prSet>
      <dgm:spPr/>
    </dgm:pt>
    <dgm:pt modelId="{278AA70C-F9FC-4BF2-87F5-27F6E101359B}" type="pres">
      <dgm:prSet presAssocID="{35988F36-A2F6-4BFB-AA69-A2FEDAC6481E}" presName="quad4" presStyleLbl="node1" presStyleIdx="3" presStyleCnt="4">
        <dgm:presLayoutVars>
          <dgm:chMax val="0"/>
          <dgm:chPref val="0"/>
          <dgm:bulletEnabled val="1"/>
        </dgm:presLayoutVars>
      </dgm:prSet>
      <dgm:spPr/>
    </dgm:pt>
  </dgm:ptLst>
  <dgm:cxnLst>
    <dgm:cxn modelId="{756ED128-7320-4533-B111-7125CDD9E092}" srcId="{35988F36-A2F6-4BFB-AA69-A2FEDAC6481E}" destId="{70297309-0056-43F3-AB18-84740D8EC416}" srcOrd="0" destOrd="0" parTransId="{13E0CDCF-99BA-459B-B395-E86E7A1223F2}" sibTransId="{C3D47743-2E50-49D5-88C5-DFF19552BCFB}"/>
    <dgm:cxn modelId="{522EE861-49BF-421E-B2A0-26A968DAB8C3}" srcId="{35988F36-A2F6-4BFB-AA69-A2FEDAC6481E}" destId="{620CAE5B-4FD2-4111-831E-CD0B30F0067E}" srcOrd="2" destOrd="0" parTransId="{E9BA075C-5A34-44A6-89C9-349A986E37F6}" sibTransId="{3F1B035A-46C2-4235-839A-E9FF55A244CD}"/>
    <dgm:cxn modelId="{DF1F0A62-C873-41B8-A087-B4709FE2D171}" type="presOf" srcId="{301A751E-07F5-4D85-8AD5-618ECD99EE9D}" destId="{C09EEBF9-33FF-4CE3-B14F-D5B548A4D95D}" srcOrd="0" destOrd="0" presId="urn:microsoft.com/office/officeart/2005/8/layout/matrix3"/>
    <dgm:cxn modelId="{3DE6BC6C-92B0-4D9C-8F1C-EEE4851C5E13}" srcId="{35988F36-A2F6-4BFB-AA69-A2FEDAC6481E}" destId="{301A751E-07F5-4D85-8AD5-618ECD99EE9D}" srcOrd="1" destOrd="0" parTransId="{1D9727EC-E8B9-40B1-91E7-59AE686417CC}" sibTransId="{F27C92F3-CB55-4894-99B1-4D41FEBC2477}"/>
    <dgm:cxn modelId="{EEC4C04F-CFA9-4E54-8BD1-B223E2D6F5F7}" type="presOf" srcId="{565F92EF-6C18-4698-85BB-215B77150032}" destId="{278AA70C-F9FC-4BF2-87F5-27F6E101359B}" srcOrd="0" destOrd="0" presId="urn:microsoft.com/office/officeart/2005/8/layout/matrix3"/>
    <dgm:cxn modelId="{49022455-FB60-482A-BDCB-61489B958536}" type="presOf" srcId="{620CAE5B-4FD2-4111-831E-CD0B30F0067E}" destId="{5BA39C39-29CD-421D-983A-76B3A17EF875}" srcOrd="0" destOrd="0" presId="urn:microsoft.com/office/officeart/2005/8/layout/matrix3"/>
    <dgm:cxn modelId="{0B8E427C-B8BF-45F6-B65F-643561DB24C1}" type="presOf" srcId="{70297309-0056-43F3-AB18-84740D8EC416}" destId="{903B0378-EBA0-489C-BE9D-9964E306C786}" srcOrd="0" destOrd="0" presId="urn:microsoft.com/office/officeart/2005/8/layout/matrix3"/>
    <dgm:cxn modelId="{991BD396-8A32-458E-B745-6AED3202C386}" srcId="{35988F36-A2F6-4BFB-AA69-A2FEDAC6481E}" destId="{565F92EF-6C18-4698-85BB-215B77150032}" srcOrd="3" destOrd="0" parTransId="{1519D097-D6A3-4F52-8034-339593953D9B}" sibTransId="{2F135B46-2B17-439C-9D56-362D016400B2}"/>
    <dgm:cxn modelId="{EACF9AD6-D1E4-4DBD-AE27-4A00A6D524A5}" type="presOf" srcId="{35988F36-A2F6-4BFB-AA69-A2FEDAC6481E}" destId="{0415CE2E-0462-4721-AEBC-2295B9ECB8E0}" srcOrd="0" destOrd="0" presId="urn:microsoft.com/office/officeart/2005/8/layout/matrix3"/>
    <dgm:cxn modelId="{8B5F29CD-E486-417C-8F8D-E609B587DC3F}" type="presParOf" srcId="{0415CE2E-0462-4721-AEBC-2295B9ECB8E0}" destId="{03ACA38B-66E7-4829-A2E7-9D368302795B}" srcOrd="0" destOrd="0" presId="urn:microsoft.com/office/officeart/2005/8/layout/matrix3"/>
    <dgm:cxn modelId="{D1632C36-836C-446C-AA8C-C5E48451959E}" type="presParOf" srcId="{0415CE2E-0462-4721-AEBC-2295B9ECB8E0}" destId="{903B0378-EBA0-489C-BE9D-9964E306C786}" srcOrd="1" destOrd="0" presId="urn:microsoft.com/office/officeart/2005/8/layout/matrix3"/>
    <dgm:cxn modelId="{0C56E134-AA6E-4D49-ACC2-490FDAA71643}" type="presParOf" srcId="{0415CE2E-0462-4721-AEBC-2295B9ECB8E0}" destId="{C09EEBF9-33FF-4CE3-B14F-D5B548A4D95D}" srcOrd="2" destOrd="0" presId="urn:microsoft.com/office/officeart/2005/8/layout/matrix3"/>
    <dgm:cxn modelId="{405A62F4-0593-48D6-94CC-D8E2ECF0040D}" type="presParOf" srcId="{0415CE2E-0462-4721-AEBC-2295B9ECB8E0}" destId="{5BA39C39-29CD-421D-983A-76B3A17EF875}" srcOrd="3" destOrd="0" presId="urn:microsoft.com/office/officeart/2005/8/layout/matrix3"/>
    <dgm:cxn modelId="{5C1523BE-33EF-4A11-95F5-1B00375E627D}" type="presParOf" srcId="{0415CE2E-0462-4721-AEBC-2295B9ECB8E0}" destId="{278AA70C-F9FC-4BF2-87F5-27F6E101359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F43259-9CF6-43D9-AC9E-03063D89262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95A99A7-1FAF-4ED3-9B4E-0FC5636D4634}">
      <dgm:prSet/>
      <dgm:spPr/>
      <dgm:t>
        <a:bodyPr/>
        <a:lstStyle/>
        <a:p>
          <a:r>
            <a:rPr lang="en-US"/>
            <a:t>An overlapping eco-conversation</a:t>
          </a:r>
        </a:p>
      </dgm:t>
    </dgm:pt>
    <dgm:pt modelId="{C59FD072-1D15-42EF-90A3-55CD8CEFB192}" type="parTrans" cxnId="{A700084F-8A5C-4FD4-B9A4-8A9453728373}">
      <dgm:prSet/>
      <dgm:spPr/>
      <dgm:t>
        <a:bodyPr/>
        <a:lstStyle/>
        <a:p>
          <a:endParaRPr lang="en-US"/>
        </a:p>
      </dgm:t>
    </dgm:pt>
    <dgm:pt modelId="{2760A37C-5FB1-4A91-BF62-CADFB031896D}" type="sibTrans" cxnId="{A700084F-8A5C-4FD4-B9A4-8A9453728373}">
      <dgm:prSet/>
      <dgm:spPr/>
      <dgm:t>
        <a:bodyPr/>
        <a:lstStyle/>
        <a:p>
          <a:endParaRPr lang="en-US"/>
        </a:p>
      </dgm:t>
    </dgm:pt>
    <dgm:pt modelId="{2C9F9ADD-973E-43CD-9C7D-7B958521F955}">
      <dgm:prSet/>
      <dgm:spPr/>
      <dgm:t>
        <a:bodyPr/>
        <a:lstStyle/>
        <a:p>
          <a:r>
            <a:rPr lang="en-US" dirty="0"/>
            <a:t>An </a:t>
          </a:r>
          <a:r>
            <a:rPr lang="en-US" dirty="0" err="1"/>
            <a:t>ecocentric</a:t>
          </a:r>
          <a:r>
            <a:rPr lang="en-US" dirty="0"/>
            <a:t> paradigm</a:t>
          </a:r>
        </a:p>
      </dgm:t>
    </dgm:pt>
    <dgm:pt modelId="{6E528D87-70AC-422F-B1E7-0935F959751D}" type="parTrans" cxnId="{4ECB81A0-5853-4B29-94C6-BFC601476A1D}">
      <dgm:prSet/>
      <dgm:spPr/>
      <dgm:t>
        <a:bodyPr/>
        <a:lstStyle/>
        <a:p>
          <a:endParaRPr lang="en-US"/>
        </a:p>
      </dgm:t>
    </dgm:pt>
    <dgm:pt modelId="{A8949F4F-6128-4F57-BE09-BACB6BDC7578}" type="sibTrans" cxnId="{4ECB81A0-5853-4B29-94C6-BFC601476A1D}">
      <dgm:prSet/>
      <dgm:spPr/>
      <dgm:t>
        <a:bodyPr/>
        <a:lstStyle/>
        <a:p>
          <a:endParaRPr lang="en-US"/>
        </a:p>
      </dgm:t>
    </dgm:pt>
    <dgm:pt modelId="{E7269E3A-BDAD-44DE-9F1C-E3F09C1AD302}">
      <dgm:prSet/>
      <dgm:spPr/>
      <dgm:t>
        <a:bodyPr/>
        <a:lstStyle/>
        <a:p>
          <a:r>
            <a:rPr lang="en-US"/>
            <a:t>refined iteratively through </a:t>
          </a:r>
        </a:p>
      </dgm:t>
    </dgm:pt>
    <dgm:pt modelId="{026D72AD-8BE3-45C2-9492-385600093DD2}" type="parTrans" cxnId="{BCB8555A-5A89-45DF-A475-767CFF0420FF}">
      <dgm:prSet/>
      <dgm:spPr/>
      <dgm:t>
        <a:bodyPr/>
        <a:lstStyle/>
        <a:p>
          <a:endParaRPr lang="en-US"/>
        </a:p>
      </dgm:t>
    </dgm:pt>
    <dgm:pt modelId="{E01EE67C-B846-4F64-8184-116CFA366F42}" type="sibTrans" cxnId="{BCB8555A-5A89-45DF-A475-767CFF0420FF}">
      <dgm:prSet/>
      <dgm:spPr/>
      <dgm:t>
        <a:bodyPr/>
        <a:lstStyle/>
        <a:p>
          <a:endParaRPr lang="en-US"/>
        </a:p>
      </dgm:t>
    </dgm:pt>
    <dgm:pt modelId="{6591E454-C897-4AD8-932B-D9CA401F4EAF}">
      <dgm:prSet/>
      <dgm:spPr/>
      <dgm:t>
        <a:bodyPr/>
        <a:lstStyle/>
        <a:p>
          <a:r>
            <a:rPr lang="en-US"/>
            <a:t>empirical and dialogic encounters…..</a:t>
          </a:r>
        </a:p>
      </dgm:t>
    </dgm:pt>
    <dgm:pt modelId="{25D86D1A-713A-491D-8717-61CB84716987}" type="parTrans" cxnId="{2AFDF93F-CE76-443A-90D4-113BC527CA73}">
      <dgm:prSet/>
      <dgm:spPr/>
      <dgm:t>
        <a:bodyPr/>
        <a:lstStyle/>
        <a:p>
          <a:endParaRPr lang="en-US"/>
        </a:p>
      </dgm:t>
    </dgm:pt>
    <dgm:pt modelId="{B91AEBF9-B9F5-438D-9C45-E3F1937912D1}" type="sibTrans" cxnId="{2AFDF93F-CE76-443A-90D4-113BC527CA73}">
      <dgm:prSet/>
      <dgm:spPr/>
      <dgm:t>
        <a:bodyPr/>
        <a:lstStyle/>
        <a:p>
          <a:endParaRPr lang="en-US"/>
        </a:p>
      </dgm:t>
    </dgm:pt>
    <dgm:pt modelId="{A5F56076-E581-4633-8D70-FB5F0E480C48}" type="pres">
      <dgm:prSet presAssocID="{C1F43259-9CF6-43D9-AC9E-03063D892625}" presName="vert0" presStyleCnt="0">
        <dgm:presLayoutVars>
          <dgm:dir/>
          <dgm:animOne val="branch"/>
          <dgm:animLvl val="lvl"/>
        </dgm:presLayoutVars>
      </dgm:prSet>
      <dgm:spPr/>
    </dgm:pt>
    <dgm:pt modelId="{81797E66-00D3-4048-9808-CB139928B225}" type="pres">
      <dgm:prSet presAssocID="{895A99A7-1FAF-4ED3-9B4E-0FC5636D4634}" presName="thickLine" presStyleLbl="alignNode1" presStyleIdx="0" presStyleCnt="4"/>
      <dgm:spPr/>
    </dgm:pt>
    <dgm:pt modelId="{7CA6969E-0A22-402E-9424-69A550DA507C}" type="pres">
      <dgm:prSet presAssocID="{895A99A7-1FAF-4ED3-9B4E-0FC5636D4634}" presName="horz1" presStyleCnt="0"/>
      <dgm:spPr/>
    </dgm:pt>
    <dgm:pt modelId="{01A0AE19-D6C5-496A-9A8C-9892168BFC11}" type="pres">
      <dgm:prSet presAssocID="{895A99A7-1FAF-4ED3-9B4E-0FC5636D4634}" presName="tx1" presStyleLbl="revTx" presStyleIdx="0" presStyleCnt="4"/>
      <dgm:spPr/>
    </dgm:pt>
    <dgm:pt modelId="{29C8B3E8-3C7C-4BA0-8B5F-17D14F9A62CB}" type="pres">
      <dgm:prSet presAssocID="{895A99A7-1FAF-4ED3-9B4E-0FC5636D4634}" presName="vert1" presStyleCnt="0"/>
      <dgm:spPr/>
    </dgm:pt>
    <dgm:pt modelId="{0B0D01F9-2FE7-48FC-8833-9DA46E74028E}" type="pres">
      <dgm:prSet presAssocID="{2C9F9ADD-973E-43CD-9C7D-7B958521F955}" presName="thickLine" presStyleLbl="alignNode1" presStyleIdx="1" presStyleCnt="4"/>
      <dgm:spPr/>
    </dgm:pt>
    <dgm:pt modelId="{0DB5657E-CCE0-47FD-86AE-02E852D85BA6}" type="pres">
      <dgm:prSet presAssocID="{2C9F9ADD-973E-43CD-9C7D-7B958521F955}" presName="horz1" presStyleCnt="0"/>
      <dgm:spPr/>
    </dgm:pt>
    <dgm:pt modelId="{B8D500A8-21F7-4045-8910-9376A551A321}" type="pres">
      <dgm:prSet presAssocID="{2C9F9ADD-973E-43CD-9C7D-7B958521F955}" presName="tx1" presStyleLbl="revTx" presStyleIdx="1" presStyleCnt="4"/>
      <dgm:spPr/>
    </dgm:pt>
    <dgm:pt modelId="{D55656EE-03EA-4B03-B345-269AAD07D3EC}" type="pres">
      <dgm:prSet presAssocID="{2C9F9ADD-973E-43CD-9C7D-7B958521F955}" presName="vert1" presStyleCnt="0"/>
      <dgm:spPr/>
    </dgm:pt>
    <dgm:pt modelId="{8D52BA37-4AF8-4FB1-8A26-C4ACD3C60DFE}" type="pres">
      <dgm:prSet presAssocID="{E7269E3A-BDAD-44DE-9F1C-E3F09C1AD302}" presName="thickLine" presStyleLbl="alignNode1" presStyleIdx="2" presStyleCnt="4"/>
      <dgm:spPr/>
    </dgm:pt>
    <dgm:pt modelId="{C9D39162-10DB-496A-97FF-A2C10EB50F2F}" type="pres">
      <dgm:prSet presAssocID="{E7269E3A-BDAD-44DE-9F1C-E3F09C1AD302}" presName="horz1" presStyleCnt="0"/>
      <dgm:spPr/>
    </dgm:pt>
    <dgm:pt modelId="{0F9D1752-7C2D-4B8D-BE95-F6349712CA27}" type="pres">
      <dgm:prSet presAssocID="{E7269E3A-BDAD-44DE-9F1C-E3F09C1AD302}" presName="tx1" presStyleLbl="revTx" presStyleIdx="2" presStyleCnt="4"/>
      <dgm:spPr/>
    </dgm:pt>
    <dgm:pt modelId="{A8F1F5E1-1161-4F17-B164-9AE2CA8A2CF3}" type="pres">
      <dgm:prSet presAssocID="{E7269E3A-BDAD-44DE-9F1C-E3F09C1AD302}" presName="vert1" presStyleCnt="0"/>
      <dgm:spPr/>
    </dgm:pt>
    <dgm:pt modelId="{56CA1A56-0CEA-4860-9CF6-A76BEDFFCC35}" type="pres">
      <dgm:prSet presAssocID="{6591E454-C897-4AD8-932B-D9CA401F4EAF}" presName="thickLine" presStyleLbl="alignNode1" presStyleIdx="3" presStyleCnt="4"/>
      <dgm:spPr/>
    </dgm:pt>
    <dgm:pt modelId="{31A08287-39E6-4001-9D79-86E2A8E2CA3C}" type="pres">
      <dgm:prSet presAssocID="{6591E454-C897-4AD8-932B-D9CA401F4EAF}" presName="horz1" presStyleCnt="0"/>
      <dgm:spPr/>
    </dgm:pt>
    <dgm:pt modelId="{8E805AED-C1C6-43C3-9514-A6C2FD3C39BD}" type="pres">
      <dgm:prSet presAssocID="{6591E454-C897-4AD8-932B-D9CA401F4EAF}" presName="tx1" presStyleLbl="revTx" presStyleIdx="3" presStyleCnt="4"/>
      <dgm:spPr/>
    </dgm:pt>
    <dgm:pt modelId="{05E649AD-3620-4604-B862-F7E488987F79}" type="pres">
      <dgm:prSet presAssocID="{6591E454-C897-4AD8-932B-D9CA401F4EAF}" presName="vert1" presStyleCnt="0"/>
      <dgm:spPr/>
    </dgm:pt>
  </dgm:ptLst>
  <dgm:cxnLst>
    <dgm:cxn modelId="{8B547222-25ED-4872-8F54-1887B404ED82}" type="presOf" srcId="{895A99A7-1FAF-4ED3-9B4E-0FC5636D4634}" destId="{01A0AE19-D6C5-496A-9A8C-9892168BFC11}" srcOrd="0" destOrd="0" presId="urn:microsoft.com/office/officeart/2008/layout/LinedList"/>
    <dgm:cxn modelId="{9A9E1A2F-7BBF-4851-A3F5-AD0B3224912D}" type="presOf" srcId="{E7269E3A-BDAD-44DE-9F1C-E3F09C1AD302}" destId="{0F9D1752-7C2D-4B8D-BE95-F6349712CA27}" srcOrd="0" destOrd="0" presId="urn:microsoft.com/office/officeart/2008/layout/LinedList"/>
    <dgm:cxn modelId="{5B3EAE32-D3BC-4376-BA1C-D54DF8B79656}" type="presOf" srcId="{6591E454-C897-4AD8-932B-D9CA401F4EAF}" destId="{8E805AED-C1C6-43C3-9514-A6C2FD3C39BD}" srcOrd="0" destOrd="0" presId="urn:microsoft.com/office/officeart/2008/layout/LinedList"/>
    <dgm:cxn modelId="{2AFDF93F-CE76-443A-90D4-113BC527CA73}" srcId="{C1F43259-9CF6-43D9-AC9E-03063D892625}" destId="{6591E454-C897-4AD8-932B-D9CA401F4EAF}" srcOrd="3" destOrd="0" parTransId="{25D86D1A-713A-491D-8717-61CB84716987}" sibTransId="{B91AEBF9-B9F5-438D-9C45-E3F1937912D1}"/>
    <dgm:cxn modelId="{A700084F-8A5C-4FD4-B9A4-8A9453728373}" srcId="{C1F43259-9CF6-43D9-AC9E-03063D892625}" destId="{895A99A7-1FAF-4ED3-9B4E-0FC5636D4634}" srcOrd="0" destOrd="0" parTransId="{C59FD072-1D15-42EF-90A3-55CD8CEFB192}" sibTransId="{2760A37C-5FB1-4A91-BF62-CADFB031896D}"/>
    <dgm:cxn modelId="{BCB8555A-5A89-45DF-A475-767CFF0420FF}" srcId="{C1F43259-9CF6-43D9-AC9E-03063D892625}" destId="{E7269E3A-BDAD-44DE-9F1C-E3F09C1AD302}" srcOrd="2" destOrd="0" parTransId="{026D72AD-8BE3-45C2-9492-385600093DD2}" sibTransId="{E01EE67C-B846-4F64-8184-116CFA366F42}"/>
    <dgm:cxn modelId="{D76EC880-8559-4E31-A8ED-F357CF3875BC}" type="presOf" srcId="{2C9F9ADD-973E-43CD-9C7D-7B958521F955}" destId="{B8D500A8-21F7-4045-8910-9376A551A321}" srcOrd="0" destOrd="0" presId="urn:microsoft.com/office/officeart/2008/layout/LinedList"/>
    <dgm:cxn modelId="{4ECB81A0-5853-4B29-94C6-BFC601476A1D}" srcId="{C1F43259-9CF6-43D9-AC9E-03063D892625}" destId="{2C9F9ADD-973E-43CD-9C7D-7B958521F955}" srcOrd="1" destOrd="0" parTransId="{6E528D87-70AC-422F-B1E7-0935F959751D}" sibTransId="{A8949F4F-6128-4F57-BE09-BACB6BDC7578}"/>
    <dgm:cxn modelId="{24CD34C9-BCDA-446B-A959-7EA3F9094E67}" type="presOf" srcId="{C1F43259-9CF6-43D9-AC9E-03063D892625}" destId="{A5F56076-E581-4633-8D70-FB5F0E480C48}" srcOrd="0" destOrd="0" presId="urn:microsoft.com/office/officeart/2008/layout/LinedList"/>
    <dgm:cxn modelId="{F4265BBF-94A5-4F71-99F2-F127785A291A}" type="presParOf" srcId="{A5F56076-E581-4633-8D70-FB5F0E480C48}" destId="{81797E66-00D3-4048-9808-CB139928B225}" srcOrd="0" destOrd="0" presId="urn:microsoft.com/office/officeart/2008/layout/LinedList"/>
    <dgm:cxn modelId="{C1C22FDC-61F3-4BA3-A27F-7CC4030F5023}" type="presParOf" srcId="{A5F56076-E581-4633-8D70-FB5F0E480C48}" destId="{7CA6969E-0A22-402E-9424-69A550DA507C}" srcOrd="1" destOrd="0" presId="urn:microsoft.com/office/officeart/2008/layout/LinedList"/>
    <dgm:cxn modelId="{13990867-F7C2-42FA-8D1B-3EA522270930}" type="presParOf" srcId="{7CA6969E-0A22-402E-9424-69A550DA507C}" destId="{01A0AE19-D6C5-496A-9A8C-9892168BFC11}" srcOrd="0" destOrd="0" presId="urn:microsoft.com/office/officeart/2008/layout/LinedList"/>
    <dgm:cxn modelId="{AFB71F8F-5235-4524-96E0-60F612218455}" type="presParOf" srcId="{7CA6969E-0A22-402E-9424-69A550DA507C}" destId="{29C8B3E8-3C7C-4BA0-8B5F-17D14F9A62CB}" srcOrd="1" destOrd="0" presId="urn:microsoft.com/office/officeart/2008/layout/LinedList"/>
    <dgm:cxn modelId="{8162315F-2E7B-4BD3-95DF-DC7CA7C69E0C}" type="presParOf" srcId="{A5F56076-E581-4633-8D70-FB5F0E480C48}" destId="{0B0D01F9-2FE7-48FC-8833-9DA46E74028E}" srcOrd="2" destOrd="0" presId="urn:microsoft.com/office/officeart/2008/layout/LinedList"/>
    <dgm:cxn modelId="{7D44ED7F-1BD0-49D7-84E8-197FF432A659}" type="presParOf" srcId="{A5F56076-E581-4633-8D70-FB5F0E480C48}" destId="{0DB5657E-CCE0-47FD-86AE-02E852D85BA6}" srcOrd="3" destOrd="0" presId="urn:microsoft.com/office/officeart/2008/layout/LinedList"/>
    <dgm:cxn modelId="{31288C71-F390-449F-9676-2B43B23478C7}" type="presParOf" srcId="{0DB5657E-CCE0-47FD-86AE-02E852D85BA6}" destId="{B8D500A8-21F7-4045-8910-9376A551A321}" srcOrd="0" destOrd="0" presId="urn:microsoft.com/office/officeart/2008/layout/LinedList"/>
    <dgm:cxn modelId="{9337A007-2AAA-40BB-BD95-EDF471764433}" type="presParOf" srcId="{0DB5657E-CCE0-47FD-86AE-02E852D85BA6}" destId="{D55656EE-03EA-4B03-B345-269AAD07D3EC}" srcOrd="1" destOrd="0" presId="urn:microsoft.com/office/officeart/2008/layout/LinedList"/>
    <dgm:cxn modelId="{DDDDF20A-F99D-47F5-A8AB-79A70A89AAE4}" type="presParOf" srcId="{A5F56076-E581-4633-8D70-FB5F0E480C48}" destId="{8D52BA37-4AF8-4FB1-8A26-C4ACD3C60DFE}" srcOrd="4" destOrd="0" presId="urn:microsoft.com/office/officeart/2008/layout/LinedList"/>
    <dgm:cxn modelId="{D9CF6415-10D8-468D-96A5-AC0D3382F701}" type="presParOf" srcId="{A5F56076-E581-4633-8D70-FB5F0E480C48}" destId="{C9D39162-10DB-496A-97FF-A2C10EB50F2F}" srcOrd="5" destOrd="0" presId="urn:microsoft.com/office/officeart/2008/layout/LinedList"/>
    <dgm:cxn modelId="{747D90D8-7CDA-418F-A209-9E2970250DF8}" type="presParOf" srcId="{C9D39162-10DB-496A-97FF-A2C10EB50F2F}" destId="{0F9D1752-7C2D-4B8D-BE95-F6349712CA27}" srcOrd="0" destOrd="0" presId="urn:microsoft.com/office/officeart/2008/layout/LinedList"/>
    <dgm:cxn modelId="{1CE1C4A4-71B7-4AE4-90C2-0C8C0C3A175D}" type="presParOf" srcId="{C9D39162-10DB-496A-97FF-A2C10EB50F2F}" destId="{A8F1F5E1-1161-4F17-B164-9AE2CA8A2CF3}" srcOrd="1" destOrd="0" presId="urn:microsoft.com/office/officeart/2008/layout/LinedList"/>
    <dgm:cxn modelId="{47C21B47-5CA7-4B6A-B96D-EAB6B61E0CD0}" type="presParOf" srcId="{A5F56076-E581-4633-8D70-FB5F0E480C48}" destId="{56CA1A56-0CEA-4860-9CF6-A76BEDFFCC35}" srcOrd="6" destOrd="0" presId="urn:microsoft.com/office/officeart/2008/layout/LinedList"/>
    <dgm:cxn modelId="{A584FE58-84F3-443F-B27B-F65E61A2A705}" type="presParOf" srcId="{A5F56076-E581-4633-8D70-FB5F0E480C48}" destId="{31A08287-39E6-4001-9D79-86E2A8E2CA3C}" srcOrd="7" destOrd="0" presId="urn:microsoft.com/office/officeart/2008/layout/LinedList"/>
    <dgm:cxn modelId="{881A4AC9-9F8B-4F3D-88CC-8C46C1C47724}" type="presParOf" srcId="{31A08287-39E6-4001-9D79-86E2A8E2CA3C}" destId="{8E805AED-C1C6-43C3-9514-A6C2FD3C39BD}" srcOrd="0" destOrd="0" presId="urn:microsoft.com/office/officeart/2008/layout/LinedList"/>
    <dgm:cxn modelId="{E4607440-C09B-4A7B-B5E8-9D9641CD6585}" type="presParOf" srcId="{31A08287-39E6-4001-9D79-86E2A8E2CA3C}" destId="{05E649AD-3620-4604-B862-F7E488987F7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CA38B-66E7-4829-A2E7-9D368302795B}">
      <dsp:nvSpPr>
        <dsp:cNvPr id="0" name=""/>
        <dsp:cNvSpPr/>
      </dsp:nvSpPr>
      <dsp:spPr>
        <a:xfrm>
          <a:off x="939655" y="0"/>
          <a:ext cx="6760028" cy="676002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3B0378-EBA0-489C-BE9D-9964E306C786}">
      <dsp:nvSpPr>
        <dsp:cNvPr id="0" name=""/>
        <dsp:cNvSpPr/>
      </dsp:nvSpPr>
      <dsp:spPr>
        <a:xfrm>
          <a:off x="1581858" y="642202"/>
          <a:ext cx="2636410" cy="263641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ZA" sz="2100" kern="1200"/>
            <a:t>Non-linear, dynamic political context, not status or advancement but ‘how can I make a social justice difference?’</a:t>
          </a:r>
          <a:endParaRPr lang="en-US" sz="2100" kern="1200"/>
        </a:p>
      </dsp:txBody>
      <dsp:txXfrm>
        <a:off x="1710557" y="770901"/>
        <a:ext cx="2379012" cy="2379012"/>
      </dsp:txXfrm>
    </dsp:sp>
    <dsp:sp modelId="{C09EEBF9-33FF-4CE3-B14F-D5B548A4D95D}">
      <dsp:nvSpPr>
        <dsp:cNvPr id="0" name=""/>
        <dsp:cNvSpPr/>
      </dsp:nvSpPr>
      <dsp:spPr>
        <a:xfrm>
          <a:off x="4421069" y="642202"/>
          <a:ext cx="2636410" cy="263641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ZA" sz="2100" kern="1200"/>
            <a:t>Initially worked in low-income schools then universities in SA, UK, then back to SA</a:t>
          </a:r>
          <a:endParaRPr lang="en-US" sz="2100" kern="1200"/>
        </a:p>
      </dsp:txBody>
      <dsp:txXfrm>
        <a:off x="4549768" y="770901"/>
        <a:ext cx="2379012" cy="2379012"/>
      </dsp:txXfrm>
    </dsp:sp>
    <dsp:sp modelId="{5BA39C39-29CD-421D-983A-76B3A17EF875}">
      <dsp:nvSpPr>
        <dsp:cNvPr id="0" name=""/>
        <dsp:cNvSpPr/>
      </dsp:nvSpPr>
      <dsp:spPr>
        <a:xfrm>
          <a:off x="1581858" y="3481414"/>
          <a:ext cx="2636410" cy="263641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ZA" sz="2100" kern="1200" dirty="0"/>
            <a:t>Have had to create my own opportunities and community/</a:t>
          </a:r>
        </a:p>
        <a:p>
          <a:pPr marL="0" lvl="0" indent="0" algn="ctr" defTabSz="933450">
            <a:lnSpc>
              <a:spcPct val="90000"/>
            </a:lnSpc>
            <a:spcBef>
              <a:spcPct val="0"/>
            </a:spcBef>
            <a:spcAft>
              <a:spcPct val="35000"/>
            </a:spcAft>
            <a:buNone/>
          </a:pPr>
          <a:r>
            <a:rPr lang="en-ZA" sz="2100" kern="1200" dirty="0"/>
            <a:t>networks </a:t>
          </a:r>
          <a:endParaRPr lang="en-US" sz="2100" kern="1200" dirty="0"/>
        </a:p>
      </dsp:txBody>
      <dsp:txXfrm>
        <a:off x="1710557" y="3610113"/>
        <a:ext cx="2379012" cy="2379012"/>
      </dsp:txXfrm>
    </dsp:sp>
    <dsp:sp modelId="{278AA70C-F9FC-4BF2-87F5-27F6E101359B}">
      <dsp:nvSpPr>
        <dsp:cNvPr id="0" name=""/>
        <dsp:cNvSpPr/>
      </dsp:nvSpPr>
      <dsp:spPr>
        <a:xfrm>
          <a:off x="4421069" y="3481414"/>
          <a:ext cx="2636410" cy="263641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ZA" sz="2100" kern="1200" dirty="0"/>
            <a:t>Now: Significant capacity-building in/for SSA ECRs (epistemic justice)</a:t>
          </a:r>
          <a:endParaRPr lang="en-US" sz="2100" kern="1200" dirty="0"/>
        </a:p>
      </dsp:txBody>
      <dsp:txXfrm>
        <a:off x="4549768" y="3610113"/>
        <a:ext cx="2379012" cy="2379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97E66-00D3-4048-9808-CB139928B225}">
      <dsp:nvSpPr>
        <dsp:cNvPr id="0" name=""/>
        <dsp:cNvSpPr/>
      </dsp:nvSpPr>
      <dsp:spPr>
        <a:xfrm>
          <a:off x="0" y="0"/>
          <a:ext cx="401993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0AE19-D6C5-496A-9A8C-9892168BFC11}">
      <dsp:nvSpPr>
        <dsp:cNvPr id="0" name=""/>
        <dsp:cNvSpPr/>
      </dsp:nvSpPr>
      <dsp:spPr>
        <a:xfrm>
          <a:off x="0" y="0"/>
          <a:ext cx="4019934" cy="1233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An overlapping eco-conversation</a:t>
          </a:r>
        </a:p>
      </dsp:txBody>
      <dsp:txXfrm>
        <a:off x="0" y="0"/>
        <a:ext cx="4019934" cy="1233790"/>
      </dsp:txXfrm>
    </dsp:sp>
    <dsp:sp modelId="{0B0D01F9-2FE7-48FC-8833-9DA46E74028E}">
      <dsp:nvSpPr>
        <dsp:cNvPr id="0" name=""/>
        <dsp:cNvSpPr/>
      </dsp:nvSpPr>
      <dsp:spPr>
        <a:xfrm>
          <a:off x="0" y="1233790"/>
          <a:ext cx="401993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500A8-21F7-4045-8910-9376A551A321}">
      <dsp:nvSpPr>
        <dsp:cNvPr id="0" name=""/>
        <dsp:cNvSpPr/>
      </dsp:nvSpPr>
      <dsp:spPr>
        <a:xfrm>
          <a:off x="0" y="1233790"/>
          <a:ext cx="4019934" cy="1233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An </a:t>
          </a:r>
          <a:r>
            <a:rPr lang="en-US" sz="3100" kern="1200" dirty="0" err="1"/>
            <a:t>ecocentric</a:t>
          </a:r>
          <a:r>
            <a:rPr lang="en-US" sz="3100" kern="1200" dirty="0"/>
            <a:t> paradigm</a:t>
          </a:r>
        </a:p>
      </dsp:txBody>
      <dsp:txXfrm>
        <a:off x="0" y="1233790"/>
        <a:ext cx="4019934" cy="1233790"/>
      </dsp:txXfrm>
    </dsp:sp>
    <dsp:sp modelId="{8D52BA37-4AF8-4FB1-8A26-C4ACD3C60DFE}">
      <dsp:nvSpPr>
        <dsp:cNvPr id="0" name=""/>
        <dsp:cNvSpPr/>
      </dsp:nvSpPr>
      <dsp:spPr>
        <a:xfrm>
          <a:off x="0" y="2467581"/>
          <a:ext cx="401993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D1752-7C2D-4B8D-BE95-F6349712CA27}">
      <dsp:nvSpPr>
        <dsp:cNvPr id="0" name=""/>
        <dsp:cNvSpPr/>
      </dsp:nvSpPr>
      <dsp:spPr>
        <a:xfrm>
          <a:off x="0" y="2467581"/>
          <a:ext cx="4019934" cy="1233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refined iteratively through </a:t>
          </a:r>
        </a:p>
      </dsp:txBody>
      <dsp:txXfrm>
        <a:off x="0" y="2467581"/>
        <a:ext cx="4019934" cy="1233790"/>
      </dsp:txXfrm>
    </dsp:sp>
    <dsp:sp modelId="{56CA1A56-0CEA-4860-9CF6-A76BEDFFCC35}">
      <dsp:nvSpPr>
        <dsp:cNvPr id="0" name=""/>
        <dsp:cNvSpPr/>
      </dsp:nvSpPr>
      <dsp:spPr>
        <a:xfrm>
          <a:off x="0" y="3701372"/>
          <a:ext cx="401993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05AED-C1C6-43C3-9514-A6C2FD3C39BD}">
      <dsp:nvSpPr>
        <dsp:cNvPr id="0" name=""/>
        <dsp:cNvSpPr/>
      </dsp:nvSpPr>
      <dsp:spPr>
        <a:xfrm>
          <a:off x="0" y="3701372"/>
          <a:ext cx="4019934" cy="1233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empirical and dialogic encounters…..</a:t>
          </a:r>
        </a:p>
      </dsp:txBody>
      <dsp:txXfrm>
        <a:off x="0" y="3701372"/>
        <a:ext cx="4019934" cy="123379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9F351-59FF-4B61-B4A2-05240F3495D5}" type="datetimeFigureOut">
              <a:rPr lang="en-ZA" smtClean="0"/>
              <a:t>2025/09/12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3546D-5693-4EC4-9413-1325F7F0C72D}" type="slidenum">
              <a:rPr lang="en-ZA" smtClean="0"/>
              <a:t>‹#›</a:t>
            </a:fld>
            <a:endParaRPr lang="en-ZA"/>
          </a:p>
        </p:txBody>
      </p:sp>
    </p:spTree>
    <p:extLst>
      <p:ext uri="{BB962C8B-B14F-4D97-AF65-F5344CB8AC3E}">
        <p14:creationId xmlns:p14="http://schemas.microsoft.com/office/powerpoint/2010/main" val="388871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Archer outlines 4 ‘ideal types’: m</a:t>
            </a:r>
            <a:r>
              <a:rPr lang="en-ZA" sz="1200" b="1" dirty="0"/>
              <a:t>eta, autonomous</a:t>
            </a:r>
            <a:r>
              <a:rPr lang="en-ZA" sz="1200" dirty="0"/>
              <a:t>, communicative, fractured. Meta reflexives are values driven over and above considering outcomes or consensus. </a:t>
            </a:r>
            <a:r>
              <a:rPr lang="en-ZA" sz="1200" b="1" dirty="0"/>
              <a:t>Meta reflexives </a:t>
            </a:r>
            <a:r>
              <a:rPr lang="en-ZA" sz="1200" dirty="0"/>
              <a:t>think about whether there is a correct course of action, what drives thinking before action. They will seek out an understanding of power structures and ethical positions. An </a:t>
            </a:r>
            <a:r>
              <a:rPr lang="en-ZA" sz="1200" b="1" dirty="0"/>
              <a:t>'autonomous reflexive</a:t>
            </a:r>
            <a:r>
              <a:rPr lang="en-ZA" sz="1200" dirty="0"/>
              <a:t>' does not stop to consider how their decisions will be thought of by others, they act because they think it is the correct course of action for themselves. They act decisively, trusting themselves sufficiently to commit to the conclusions they have come to. They are outcomes driven, over and above issues of value and consensus.</a:t>
            </a:r>
            <a:endParaRPr lang="en-ZA" dirty="0"/>
          </a:p>
        </p:txBody>
      </p:sp>
      <p:sp>
        <p:nvSpPr>
          <p:cNvPr id="4" name="Slide Number Placeholder 3"/>
          <p:cNvSpPr>
            <a:spLocks noGrp="1"/>
          </p:cNvSpPr>
          <p:nvPr>
            <p:ph type="sldNum" sz="quarter" idx="5"/>
          </p:nvPr>
        </p:nvSpPr>
        <p:spPr/>
        <p:txBody>
          <a:bodyPr/>
          <a:lstStyle/>
          <a:p>
            <a:fld id="{0BB3546D-5693-4EC4-9413-1325F7F0C72D}" type="slidenum">
              <a:rPr lang="en-ZA" smtClean="0"/>
              <a:t>2</a:t>
            </a:fld>
            <a:endParaRPr lang="en-ZA"/>
          </a:p>
        </p:txBody>
      </p:sp>
    </p:spTree>
    <p:extLst>
      <p:ext uri="{BB962C8B-B14F-4D97-AF65-F5344CB8AC3E}">
        <p14:creationId xmlns:p14="http://schemas.microsoft.com/office/powerpoint/2010/main" val="300478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83A47600-259A-44CA-B0AF-43EB0AFCC3B6}" type="slidenum">
              <a:rPr lang="en-ZA" smtClean="0"/>
              <a:t>9</a:t>
            </a:fld>
            <a:endParaRPr lang="en-ZA"/>
          </a:p>
        </p:txBody>
      </p:sp>
    </p:spTree>
    <p:extLst>
      <p:ext uri="{BB962C8B-B14F-4D97-AF65-F5344CB8AC3E}">
        <p14:creationId xmlns:p14="http://schemas.microsoft.com/office/powerpoint/2010/main" val="278891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0398-89C5-2625-C6B0-6A3AE72DC7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073FDBC-FE75-FDF9-C6A0-3418BDB1D6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8D35A9A3-446B-B80C-8C5B-BAD4676356A6}"/>
              </a:ext>
            </a:extLst>
          </p:cNvPr>
          <p:cNvSpPr>
            <a:spLocks noGrp="1"/>
          </p:cNvSpPr>
          <p:nvPr>
            <p:ph type="dt" sz="half" idx="10"/>
          </p:nvPr>
        </p:nvSpPr>
        <p:spPr/>
        <p:txBody>
          <a:bodyPr/>
          <a:lstStyle/>
          <a:p>
            <a:fld id="{A237A76D-0973-47A1-B626-1C02F7F30AC3}" type="datetimeFigureOut">
              <a:rPr lang="en-ZA" smtClean="0"/>
              <a:t>2025/09/12</a:t>
            </a:fld>
            <a:endParaRPr lang="en-ZA"/>
          </a:p>
        </p:txBody>
      </p:sp>
      <p:sp>
        <p:nvSpPr>
          <p:cNvPr id="5" name="Footer Placeholder 4">
            <a:extLst>
              <a:ext uri="{FF2B5EF4-FFF2-40B4-BE49-F238E27FC236}">
                <a16:creationId xmlns:a16="http://schemas.microsoft.com/office/drawing/2014/main" id="{23BB5E65-2C48-98D4-0A49-225C42F09BE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AF98D55-2F5F-F4D8-1005-707FA771F81C}"/>
              </a:ext>
            </a:extLst>
          </p:cNvPr>
          <p:cNvSpPr>
            <a:spLocks noGrp="1"/>
          </p:cNvSpPr>
          <p:nvPr>
            <p:ph type="sldNum" sz="quarter" idx="12"/>
          </p:nvPr>
        </p:nvSpPr>
        <p:spPr/>
        <p:txBody>
          <a:bodyPr/>
          <a:lstStyle/>
          <a:p>
            <a:fld id="{4C7565FF-7F3C-4C1C-ADD4-14AA125B4CCE}" type="slidenum">
              <a:rPr lang="en-ZA" smtClean="0"/>
              <a:t>‹#›</a:t>
            </a:fld>
            <a:endParaRPr lang="en-ZA"/>
          </a:p>
        </p:txBody>
      </p:sp>
    </p:spTree>
    <p:extLst>
      <p:ext uri="{BB962C8B-B14F-4D97-AF65-F5344CB8AC3E}">
        <p14:creationId xmlns:p14="http://schemas.microsoft.com/office/powerpoint/2010/main" val="196434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4A11C-E399-BD20-A2B8-0D7BC013B19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1C8E27B-1702-08D2-F347-BD1B80195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9492A50-87A6-249B-D164-EF2A99995F7A}"/>
              </a:ext>
            </a:extLst>
          </p:cNvPr>
          <p:cNvSpPr>
            <a:spLocks noGrp="1"/>
          </p:cNvSpPr>
          <p:nvPr>
            <p:ph type="dt" sz="half" idx="10"/>
          </p:nvPr>
        </p:nvSpPr>
        <p:spPr/>
        <p:txBody>
          <a:bodyPr/>
          <a:lstStyle/>
          <a:p>
            <a:fld id="{A237A76D-0973-47A1-B626-1C02F7F30AC3}" type="datetimeFigureOut">
              <a:rPr lang="en-ZA" smtClean="0"/>
              <a:t>2025/09/12</a:t>
            </a:fld>
            <a:endParaRPr lang="en-ZA"/>
          </a:p>
        </p:txBody>
      </p:sp>
      <p:sp>
        <p:nvSpPr>
          <p:cNvPr id="5" name="Footer Placeholder 4">
            <a:extLst>
              <a:ext uri="{FF2B5EF4-FFF2-40B4-BE49-F238E27FC236}">
                <a16:creationId xmlns:a16="http://schemas.microsoft.com/office/drawing/2014/main" id="{0DFA421B-A818-B5BF-827F-304BA5D63E7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19A2E28-C47A-0943-F048-8785A6CCC996}"/>
              </a:ext>
            </a:extLst>
          </p:cNvPr>
          <p:cNvSpPr>
            <a:spLocks noGrp="1"/>
          </p:cNvSpPr>
          <p:nvPr>
            <p:ph type="sldNum" sz="quarter" idx="12"/>
          </p:nvPr>
        </p:nvSpPr>
        <p:spPr/>
        <p:txBody>
          <a:bodyPr/>
          <a:lstStyle/>
          <a:p>
            <a:fld id="{4C7565FF-7F3C-4C1C-ADD4-14AA125B4CCE}" type="slidenum">
              <a:rPr lang="en-ZA" smtClean="0"/>
              <a:t>‹#›</a:t>
            </a:fld>
            <a:endParaRPr lang="en-ZA"/>
          </a:p>
        </p:txBody>
      </p:sp>
    </p:spTree>
    <p:extLst>
      <p:ext uri="{BB962C8B-B14F-4D97-AF65-F5344CB8AC3E}">
        <p14:creationId xmlns:p14="http://schemas.microsoft.com/office/powerpoint/2010/main" val="118607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5B5A68-EB46-0817-AF67-12D60EB92A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C68EFFD-812A-BD95-2985-E7A357FF83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E38F379-80BE-194E-C8B3-5E4D50705819}"/>
              </a:ext>
            </a:extLst>
          </p:cNvPr>
          <p:cNvSpPr>
            <a:spLocks noGrp="1"/>
          </p:cNvSpPr>
          <p:nvPr>
            <p:ph type="dt" sz="half" idx="10"/>
          </p:nvPr>
        </p:nvSpPr>
        <p:spPr/>
        <p:txBody>
          <a:bodyPr/>
          <a:lstStyle/>
          <a:p>
            <a:fld id="{A237A76D-0973-47A1-B626-1C02F7F30AC3}" type="datetimeFigureOut">
              <a:rPr lang="en-ZA" smtClean="0"/>
              <a:t>2025/09/12</a:t>
            </a:fld>
            <a:endParaRPr lang="en-ZA"/>
          </a:p>
        </p:txBody>
      </p:sp>
      <p:sp>
        <p:nvSpPr>
          <p:cNvPr id="5" name="Footer Placeholder 4">
            <a:extLst>
              <a:ext uri="{FF2B5EF4-FFF2-40B4-BE49-F238E27FC236}">
                <a16:creationId xmlns:a16="http://schemas.microsoft.com/office/drawing/2014/main" id="{02356B4A-B0F3-8D6C-61CC-FC49CE30E4C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61799AA-6A44-3BC0-0B71-1640FA476F94}"/>
              </a:ext>
            </a:extLst>
          </p:cNvPr>
          <p:cNvSpPr>
            <a:spLocks noGrp="1"/>
          </p:cNvSpPr>
          <p:nvPr>
            <p:ph type="sldNum" sz="quarter" idx="12"/>
          </p:nvPr>
        </p:nvSpPr>
        <p:spPr/>
        <p:txBody>
          <a:bodyPr/>
          <a:lstStyle/>
          <a:p>
            <a:fld id="{4C7565FF-7F3C-4C1C-ADD4-14AA125B4CCE}" type="slidenum">
              <a:rPr lang="en-ZA" smtClean="0"/>
              <a:t>‹#›</a:t>
            </a:fld>
            <a:endParaRPr lang="en-ZA"/>
          </a:p>
        </p:txBody>
      </p:sp>
    </p:spTree>
    <p:extLst>
      <p:ext uri="{BB962C8B-B14F-4D97-AF65-F5344CB8AC3E}">
        <p14:creationId xmlns:p14="http://schemas.microsoft.com/office/powerpoint/2010/main" val="138821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8300E-7973-2CF7-1668-78815EF9A95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7DC089-849A-907E-46FE-791825C673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6E2B783-E9A8-636F-4554-75BF88EBCC41}"/>
              </a:ext>
            </a:extLst>
          </p:cNvPr>
          <p:cNvSpPr>
            <a:spLocks noGrp="1"/>
          </p:cNvSpPr>
          <p:nvPr>
            <p:ph type="dt" sz="half" idx="10"/>
          </p:nvPr>
        </p:nvSpPr>
        <p:spPr/>
        <p:txBody>
          <a:bodyPr/>
          <a:lstStyle/>
          <a:p>
            <a:fld id="{A237A76D-0973-47A1-B626-1C02F7F30AC3}" type="datetimeFigureOut">
              <a:rPr lang="en-ZA" smtClean="0"/>
              <a:t>2025/09/12</a:t>
            </a:fld>
            <a:endParaRPr lang="en-ZA"/>
          </a:p>
        </p:txBody>
      </p:sp>
      <p:sp>
        <p:nvSpPr>
          <p:cNvPr id="5" name="Footer Placeholder 4">
            <a:extLst>
              <a:ext uri="{FF2B5EF4-FFF2-40B4-BE49-F238E27FC236}">
                <a16:creationId xmlns:a16="http://schemas.microsoft.com/office/drawing/2014/main" id="{9E9EEC4B-FF3A-E37D-988E-A901891C25D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20E5E2E-4288-EE82-10C7-FB8529493CE6}"/>
              </a:ext>
            </a:extLst>
          </p:cNvPr>
          <p:cNvSpPr>
            <a:spLocks noGrp="1"/>
          </p:cNvSpPr>
          <p:nvPr>
            <p:ph type="sldNum" sz="quarter" idx="12"/>
          </p:nvPr>
        </p:nvSpPr>
        <p:spPr/>
        <p:txBody>
          <a:bodyPr/>
          <a:lstStyle/>
          <a:p>
            <a:fld id="{4C7565FF-7F3C-4C1C-ADD4-14AA125B4CCE}" type="slidenum">
              <a:rPr lang="en-ZA" smtClean="0"/>
              <a:t>‹#›</a:t>
            </a:fld>
            <a:endParaRPr lang="en-ZA"/>
          </a:p>
        </p:txBody>
      </p:sp>
    </p:spTree>
    <p:extLst>
      <p:ext uri="{BB962C8B-B14F-4D97-AF65-F5344CB8AC3E}">
        <p14:creationId xmlns:p14="http://schemas.microsoft.com/office/powerpoint/2010/main" val="301870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0B3F-25A1-2555-762F-21D85A602C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FCA67A7-7348-9798-88C1-53E8F6FB2D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1B4E7-C319-A1DD-5A92-8AA3FD376E8E}"/>
              </a:ext>
            </a:extLst>
          </p:cNvPr>
          <p:cNvSpPr>
            <a:spLocks noGrp="1"/>
          </p:cNvSpPr>
          <p:nvPr>
            <p:ph type="dt" sz="half" idx="10"/>
          </p:nvPr>
        </p:nvSpPr>
        <p:spPr/>
        <p:txBody>
          <a:bodyPr/>
          <a:lstStyle/>
          <a:p>
            <a:fld id="{A237A76D-0973-47A1-B626-1C02F7F30AC3}" type="datetimeFigureOut">
              <a:rPr lang="en-ZA" smtClean="0"/>
              <a:t>2025/09/12</a:t>
            </a:fld>
            <a:endParaRPr lang="en-ZA"/>
          </a:p>
        </p:txBody>
      </p:sp>
      <p:sp>
        <p:nvSpPr>
          <p:cNvPr id="5" name="Footer Placeholder 4">
            <a:extLst>
              <a:ext uri="{FF2B5EF4-FFF2-40B4-BE49-F238E27FC236}">
                <a16:creationId xmlns:a16="http://schemas.microsoft.com/office/drawing/2014/main" id="{9104C8FD-DB60-F79D-E900-10CECCDFFC7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EBC7479-0B9E-2992-3B1F-B8D2C8A3AE45}"/>
              </a:ext>
            </a:extLst>
          </p:cNvPr>
          <p:cNvSpPr>
            <a:spLocks noGrp="1"/>
          </p:cNvSpPr>
          <p:nvPr>
            <p:ph type="sldNum" sz="quarter" idx="12"/>
          </p:nvPr>
        </p:nvSpPr>
        <p:spPr/>
        <p:txBody>
          <a:bodyPr/>
          <a:lstStyle/>
          <a:p>
            <a:fld id="{4C7565FF-7F3C-4C1C-ADD4-14AA125B4CCE}" type="slidenum">
              <a:rPr lang="en-ZA" smtClean="0"/>
              <a:t>‹#›</a:t>
            </a:fld>
            <a:endParaRPr lang="en-ZA"/>
          </a:p>
        </p:txBody>
      </p:sp>
    </p:spTree>
    <p:extLst>
      <p:ext uri="{BB962C8B-B14F-4D97-AF65-F5344CB8AC3E}">
        <p14:creationId xmlns:p14="http://schemas.microsoft.com/office/powerpoint/2010/main" val="2784468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3B18-60A3-3A92-BB35-DB5D637ED3C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663F4FD-1B2C-4E93-B533-4CBFD7FE75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F61EB586-840D-387C-BD32-F72334C9E1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19D9B2C-0F66-37B1-3E93-10DC3DBA2A50}"/>
              </a:ext>
            </a:extLst>
          </p:cNvPr>
          <p:cNvSpPr>
            <a:spLocks noGrp="1"/>
          </p:cNvSpPr>
          <p:nvPr>
            <p:ph type="dt" sz="half" idx="10"/>
          </p:nvPr>
        </p:nvSpPr>
        <p:spPr/>
        <p:txBody>
          <a:bodyPr/>
          <a:lstStyle/>
          <a:p>
            <a:fld id="{A237A76D-0973-47A1-B626-1C02F7F30AC3}" type="datetimeFigureOut">
              <a:rPr lang="en-ZA" smtClean="0"/>
              <a:t>2025/09/12</a:t>
            </a:fld>
            <a:endParaRPr lang="en-ZA"/>
          </a:p>
        </p:txBody>
      </p:sp>
      <p:sp>
        <p:nvSpPr>
          <p:cNvPr id="6" name="Footer Placeholder 5">
            <a:extLst>
              <a:ext uri="{FF2B5EF4-FFF2-40B4-BE49-F238E27FC236}">
                <a16:creationId xmlns:a16="http://schemas.microsoft.com/office/drawing/2014/main" id="{C4ECF0CA-D1D8-56C9-EE57-7B5A0C1E14A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745CEAD-A684-ED4A-F7DC-115FC07D87CD}"/>
              </a:ext>
            </a:extLst>
          </p:cNvPr>
          <p:cNvSpPr>
            <a:spLocks noGrp="1"/>
          </p:cNvSpPr>
          <p:nvPr>
            <p:ph type="sldNum" sz="quarter" idx="12"/>
          </p:nvPr>
        </p:nvSpPr>
        <p:spPr/>
        <p:txBody>
          <a:bodyPr/>
          <a:lstStyle/>
          <a:p>
            <a:fld id="{4C7565FF-7F3C-4C1C-ADD4-14AA125B4CCE}" type="slidenum">
              <a:rPr lang="en-ZA" smtClean="0"/>
              <a:t>‹#›</a:t>
            </a:fld>
            <a:endParaRPr lang="en-ZA"/>
          </a:p>
        </p:txBody>
      </p:sp>
    </p:spTree>
    <p:extLst>
      <p:ext uri="{BB962C8B-B14F-4D97-AF65-F5344CB8AC3E}">
        <p14:creationId xmlns:p14="http://schemas.microsoft.com/office/powerpoint/2010/main" val="170714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9D99-76CB-68CE-2ED4-BF8D830EC664}"/>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C5527BA-A6C4-FFFC-EE50-16209153C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A420D4-7DC4-67EC-6631-CEB8BA71F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5E3F3813-E70A-AD8E-10BA-F17C38243E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A5C5E9-419B-5BAD-BB99-BBAE3021B5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C9B6293-9C9A-408C-3839-2AD77E399E34}"/>
              </a:ext>
            </a:extLst>
          </p:cNvPr>
          <p:cNvSpPr>
            <a:spLocks noGrp="1"/>
          </p:cNvSpPr>
          <p:nvPr>
            <p:ph type="dt" sz="half" idx="10"/>
          </p:nvPr>
        </p:nvSpPr>
        <p:spPr/>
        <p:txBody>
          <a:bodyPr/>
          <a:lstStyle/>
          <a:p>
            <a:fld id="{A237A76D-0973-47A1-B626-1C02F7F30AC3}" type="datetimeFigureOut">
              <a:rPr lang="en-ZA" smtClean="0"/>
              <a:t>2025/09/12</a:t>
            </a:fld>
            <a:endParaRPr lang="en-ZA"/>
          </a:p>
        </p:txBody>
      </p:sp>
      <p:sp>
        <p:nvSpPr>
          <p:cNvPr id="8" name="Footer Placeholder 7">
            <a:extLst>
              <a:ext uri="{FF2B5EF4-FFF2-40B4-BE49-F238E27FC236}">
                <a16:creationId xmlns:a16="http://schemas.microsoft.com/office/drawing/2014/main" id="{932028A0-DED6-D098-E9CF-F36C50FE4A75}"/>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39F7A452-8B71-D61D-4822-BD69ABBA7643}"/>
              </a:ext>
            </a:extLst>
          </p:cNvPr>
          <p:cNvSpPr>
            <a:spLocks noGrp="1"/>
          </p:cNvSpPr>
          <p:nvPr>
            <p:ph type="sldNum" sz="quarter" idx="12"/>
          </p:nvPr>
        </p:nvSpPr>
        <p:spPr/>
        <p:txBody>
          <a:bodyPr/>
          <a:lstStyle/>
          <a:p>
            <a:fld id="{4C7565FF-7F3C-4C1C-ADD4-14AA125B4CCE}" type="slidenum">
              <a:rPr lang="en-ZA" smtClean="0"/>
              <a:t>‹#›</a:t>
            </a:fld>
            <a:endParaRPr lang="en-ZA"/>
          </a:p>
        </p:txBody>
      </p:sp>
    </p:spTree>
    <p:extLst>
      <p:ext uri="{BB962C8B-B14F-4D97-AF65-F5344CB8AC3E}">
        <p14:creationId xmlns:p14="http://schemas.microsoft.com/office/powerpoint/2010/main" val="112289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B27D-BF92-E236-3272-CEF4C467C166}"/>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168F8B3-B4D5-FE9C-4F61-013CE514FBCE}"/>
              </a:ext>
            </a:extLst>
          </p:cNvPr>
          <p:cNvSpPr>
            <a:spLocks noGrp="1"/>
          </p:cNvSpPr>
          <p:nvPr>
            <p:ph type="dt" sz="half" idx="10"/>
          </p:nvPr>
        </p:nvSpPr>
        <p:spPr/>
        <p:txBody>
          <a:bodyPr/>
          <a:lstStyle/>
          <a:p>
            <a:fld id="{A237A76D-0973-47A1-B626-1C02F7F30AC3}" type="datetimeFigureOut">
              <a:rPr lang="en-ZA" smtClean="0"/>
              <a:t>2025/09/12</a:t>
            </a:fld>
            <a:endParaRPr lang="en-ZA"/>
          </a:p>
        </p:txBody>
      </p:sp>
      <p:sp>
        <p:nvSpPr>
          <p:cNvPr id="4" name="Footer Placeholder 3">
            <a:extLst>
              <a:ext uri="{FF2B5EF4-FFF2-40B4-BE49-F238E27FC236}">
                <a16:creationId xmlns:a16="http://schemas.microsoft.com/office/drawing/2014/main" id="{EAD42398-86C5-DCD2-8A21-C80FD884E6E2}"/>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48803E5F-3142-57B9-BBAB-9B0A1DC0589E}"/>
              </a:ext>
            </a:extLst>
          </p:cNvPr>
          <p:cNvSpPr>
            <a:spLocks noGrp="1"/>
          </p:cNvSpPr>
          <p:nvPr>
            <p:ph type="sldNum" sz="quarter" idx="12"/>
          </p:nvPr>
        </p:nvSpPr>
        <p:spPr/>
        <p:txBody>
          <a:bodyPr/>
          <a:lstStyle/>
          <a:p>
            <a:fld id="{4C7565FF-7F3C-4C1C-ADD4-14AA125B4CCE}" type="slidenum">
              <a:rPr lang="en-ZA" smtClean="0"/>
              <a:t>‹#›</a:t>
            </a:fld>
            <a:endParaRPr lang="en-ZA"/>
          </a:p>
        </p:txBody>
      </p:sp>
    </p:spTree>
    <p:extLst>
      <p:ext uri="{BB962C8B-B14F-4D97-AF65-F5344CB8AC3E}">
        <p14:creationId xmlns:p14="http://schemas.microsoft.com/office/powerpoint/2010/main" val="349801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BADA3-160C-C57F-516B-580B1FF2A547}"/>
              </a:ext>
            </a:extLst>
          </p:cNvPr>
          <p:cNvSpPr>
            <a:spLocks noGrp="1"/>
          </p:cNvSpPr>
          <p:nvPr>
            <p:ph type="dt" sz="half" idx="10"/>
          </p:nvPr>
        </p:nvSpPr>
        <p:spPr/>
        <p:txBody>
          <a:bodyPr/>
          <a:lstStyle/>
          <a:p>
            <a:fld id="{A237A76D-0973-47A1-B626-1C02F7F30AC3}" type="datetimeFigureOut">
              <a:rPr lang="en-ZA" smtClean="0"/>
              <a:t>2025/09/12</a:t>
            </a:fld>
            <a:endParaRPr lang="en-ZA"/>
          </a:p>
        </p:txBody>
      </p:sp>
      <p:sp>
        <p:nvSpPr>
          <p:cNvPr id="3" name="Footer Placeholder 2">
            <a:extLst>
              <a:ext uri="{FF2B5EF4-FFF2-40B4-BE49-F238E27FC236}">
                <a16:creationId xmlns:a16="http://schemas.microsoft.com/office/drawing/2014/main" id="{51C510A0-63BC-C89B-7DB3-AEBC5623BDD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FFFAB6B2-CBAA-34AA-603B-4ED7AD724416}"/>
              </a:ext>
            </a:extLst>
          </p:cNvPr>
          <p:cNvSpPr>
            <a:spLocks noGrp="1"/>
          </p:cNvSpPr>
          <p:nvPr>
            <p:ph type="sldNum" sz="quarter" idx="12"/>
          </p:nvPr>
        </p:nvSpPr>
        <p:spPr/>
        <p:txBody>
          <a:bodyPr/>
          <a:lstStyle/>
          <a:p>
            <a:fld id="{4C7565FF-7F3C-4C1C-ADD4-14AA125B4CCE}" type="slidenum">
              <a:rPr lang="en-ZA" smtClean="0"/>
              <a:t>‹#›</a:t>
            </a:fld>
            <a:endParaRPr lang="en-ZA"/>
          </a:p>
        </p:txBody>
      </p:sp>
    </p:spTree>
    <p:extLst>
      <p:ext uri="{BB962C8B-B14F-4D97-AF65-F5344CB8AC3E}">
        <p14:creationId xmlns:p14="http://schemas.microsoft.com/office/powerpoint/2010/main" val="119617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ED8C-7A20-4ECB-B550-3E789E9DE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37D05063-8E98-EB60-0CCA-EFCFF09216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104785B-F5F0-E87C-981E-6264CCA24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A00E2-A84E-B775-61B0-27017A24414A}"/>
              </a:ext>
            </a:extLst>
          </p:cNvPr>
          <p:cNvSpPr>
            <a:spLocks noGrp="1"/>
          </p:cNvSpPr>
          <p:nvPr>
            <p:ph type="dt" sz="half" idx="10"/>
          </p:nvPr>
        </p:nvSpPr>
        <p:spPr/>
        <p:txBody>
          <a:bodyPr/>
          <a:lstStyle/>
          <a:p>
            <a:fld id="{A237A76D-0973-47A1-B626-1C02F7F30AC3}" type="datetimeFigureOut">
              <a:rPr lang="en-ZA" smtClean="0"/>
              <a:t>2025/09/12</a:t>
            </a:fld>
            <a:endParaRPr lang="en-ZA"/>
          </a:p>
        </p:txBody>
      </p:sp>
      <p:sp>
        <p:nvSpPr>
          <p:cNvPr id="6" name="Footer Placeholder 5">
            <a:extLst>
              <a:ext uri="{FF2B5EF4-FFF2-40B4-BE49-F238E27FC236}">
                <a16:creationId xmlns:a16="http://schemas.microsoft.com/office/drawing/2014/main" id="{44D87DBB-9BAF-FCBD-DC9B-A9BCBFDA1E1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EA07FEF-0A62-F0CF-B3A9-237C7B7076EA}"/>
              </a:ext>
            </a:extLst>
          </p:cNvPr>
          <p:cNvSpPr>
            <a:spLocks noGrp="1"/>
          </p:cNvSpPr>
          <p:nvPr>
            <p:ph type="sldNum" sz="quarter" idx="12"/>
          </p:nvPr>
        </p:nvSpPr>
        <p:spPr/>
        <p:txBody>
          <a:bodyPr/>
          <a:lstStyle/>
          <a:p>
            <a:fld id="{4C7565FF-7F3C-4C1C-ADD4-14AA125B4CCE}" type="slidenum">
              <a:rPr lang="en-ZA" smtClean="0"/>
              <a:t>‹#›</a:t>
            </a:fld>
            <a:endParaRPr lang="en-ZA"/>
          </a:p>
        </p:txBody>
      </p:sp>
    </p:spTree>
    <p:extLst>
      <p:ext uri="{BB962C8B-B14F-4D97-AF65-F5344CB8AC3E}">
        <p14:creationId xmlns:p14="http://schemas.microsoft.com/office/powerpoint/2010/main" val="345432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BF99-A547-AB97-565A-9D14D64FD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2085E89D-2906-AE35-2F97-024BF5D07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D481159A-1423-3347-0A18-2D9D2D97C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5B9069-C514-D8E7-3343-FDC393354D84}"/>
              </a:ext>
            </a:extLst>
          </p:cNvPr>
          <p:cNvSpPr>
            <a:spLocks noGrp="1"/>
          </p:cNvSpPr>
          <p:nvPr>
            <p:ph type="dt" sz="half" idx="10"/>
          </p:nvPr>
        </p:nvSpPr>
        <p:spPr/>
        <p:txBody>
          <a:bodyPr/>
          <a:lstStyle/>
          <a:p>
            <a:fld id="{A237A76D-0973-47A1-B626-1C02F7F30AC3}" type="datetimeFigureOut">
              <a:rPr lang="en-ZA" smtClean="0"/>
              <a:t>2025/09/12</a:t>
            </a:fld>
            <a:endParaRPr lang="en-ZA"/>
          </a:p>
        </p:txBody>
      </p:sp>
      <p:sp>
        <p:nvSpPr>
          <p:cNvPr id="6" name="Footer Placeholder 5">
            <a:extLst>
              <a:ext uri="{FF2B5EF4-FFF2-40B4-BE49-F238E27FC236}">
                <a16:creationId xmlns:a16="http://schemas.microsoft.com/office/drawing/2014/main" id="{A775F2CD-6E2A-7A17-DB1C-425D0426051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05A032A-CAC2-B627-56B0-D447B359C6D4}"/>
              </a:ext>
            </a:extLst>
          </p:cNvPr>
          <p:cNvSpPr>
            <a:spLocks noGrp="1"/>
          </p:cNvSpPr>
          <p:nvPr>
            <p:ph type="sldNum" sz="quarter" idx="12"/>
          </p:nvPr>
        </p:nvSpPr>
        <p:spPr/>
        <p:txBody>
          <a:bodyPr/>
          <a:lstStyle/>
          <a:p>
            <a:fld id="{4C7565FF-7F3C-4C1C-ADD4-14AA125B4CCE}" type="slidenum">
              <a:rPr lang="en-ZA" smtClean="0"/>
              <a:t>‹#›</a:t>
            </a:fld>
            <a:endParaRPr lang="en-ZA"/>
          </a:p>
        </p:txBody>
      </p:sp>
    </p:spTree>
    <p:extLst>
      <p:ext uri="{BB962C8B-B14F-4D97-AF65-F5344CB8AC3E}">
        <p14:creationId xmlns:p14="http://schemas.microsoft.com/office/powerpoint/2010/main" val="282918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ECF862-C81C-7C3F-EC9C-367225F96D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5C6E813-89B4-CBD9-3D88-A0348DBA4A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6283D96-A1B5-29EF-AE7A-035876F40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37A76D-0973-47A1-B626-1C02F7F30AC3}" type="datetimeFigureOut">
              <a:rPr lang="en-ZA" smtClean="0"/>
              <a:t>2025/09/12</a:t>
            </a:fld>
            <a:endParaRPr lang="en-ZA"/>
          </a:p>
        </p:txBody>
      </p:sp>
      <p:sp>
        <p:nvSpPr>
          <p:cNvPr id="5" name="Footer Placeholder 4">
            <a:extLst>
              <a:ext uri="{FF2B5EF4-FFF2-40B4-BE49-F238E27FC236}">
                <a16:creationId xmlns:a16="http://schemas.microsoft.com/office/drawing/2014/main" id="{C25FB1D3-325F-4B6B-2719-06D75B98B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4B7BBC3B-24A5-C4B4-13D6-9D16884F82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7565FF-7F3C-4C1C-ADD4-14AA125B4CCE}" type="slidenum">
              <a:rPr lang="en-ZA" smtClean="0"/>
              <a:t>‹#›</a:t>
            </a:fld>
            <a:endParaRPr lang="en-ZA"/>
          </a:p>
        </p:txBody>
      </p:sp>
    </p:spTree>
    <p:extLst>
      <p:ext uri="{BB962C8B-B14F-4D97-AF65-F5344CB8AC3E}">
        <p14:creationId xmlns:p14="http://schemas.microsoft.com/office/powerpoint/2010/main" val="454032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s://ideas.repec.org/s/taf/jhudca.html" TargetMode="External"/><Relationship Id="rId2" Type="http://schemas.openxmlformats.org/officeDocument/2006/relationships/hyperlink" Target="https://ideas.repec.org/a/taf/jhudca/v7y2006i3p385-395.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F267D-7D54-37D5-AD67-2A2EACB84C14}"/>
              </a:ext>
            </a:extLst>
          </p:cNvPr>
          <p:cNvSpPr>
            <a:spLocks noGrp="1"/>
          </p:cNvSpPr>
          <p:nvPr>
            <p:ph type="ctrTitle"/>
          </p:nvPr>
        </p:nvSpPr>
        <p:spPr>
          <a:xfrm>
            <a:off x="640080" y="320040"/>
            <a:ext cx="6692827" cy="3892669"/>
          </a:xfrm>
        </p:spPr>
        <p:txBody>
          <a:bodyPr>
            <a:normAutofit/>
          </a:bodyPr>
          <a:lstStyle/>
          <a:p>
            <a:pPr algn="l"/>
            <a:r>
              <a:rPr lang="en-ZA" sz="6600" dirty="0"/>
              <a:t>A research journey</a:t>
            </a:r>
            <a:br>
              <a:rPr lang="en-ZA" sz="6600" dirty="0"/>
            </a:br>
            <a:endParaRPr lang="en-ZA" sz="6600" dirty="0"/>
          </a:p>
        </p:txBody>
      </p:sp>
      <p:sp>
        <p:nvSpPr>
          <p:cNvPr id="3" name="Subtitle 2">
            <a:extLst>
              <a:ext uri="{FF2B5EF4-FFF2-40B4-BE49-F238E27FC236}">
                <a16:creationId xmlns:a16="http://schemas.microsoft.com/office/drawing/2014/main" id="{6E24CB5F-324B-F3D4-5905-A82A1CCB1CA8}"/>
              </a:ext>
            </a:extLst>
          </p:cNvPr>
          <p:cNvSpPr>
            <a:spLocks noGrp="1"/>
          </p:cNvSpPr>
          <p:nvPr>
            <p:ph type="subTitle" idx="1"/>
          </p:nvPr>
        </p:nvSpPr>
        <p:spPr>
          <a:xfrm>
            <a:off x="640080" y="4631161"/>
            <a:ext cx="6692827" cy="1569486"/>
          </a:xfrm>
        </p:spPr>
        <p:txBody>
          <a:bodyPr>
            <a:normAutofit/>
          </a:bodyPr>
          <a:lstStyle/>
          <a:p>
            <a:pPr algn="l"/>
            <a:r>
              <a:rPr lang="en-ZA" i="1"/>
              <a:t>Melanie Walker, Higher Education &amp; Human Development research group (HEHD) University of the Free State, Bloemfontein, South Africa</a:t>
            </a:r>
          </a:p>
        </p:txBody>
      </p:sp>
      <p:sp>
        <p:nvSpPr>
          <p:cNvPr id="103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Bloemfontein Map and Bloemfontein Satellite Images">
            <a:extLst>
              <a:ext uri="{FF2B5EF4-FFF2-40B4-BE49-F238E27FC236}">
                <a16:creationId xmlns:a16="http://schemas.microsoft.com/office/drawing/2014/main" id="{1AA0B87E-3127-850A-A3E0-260D4F6F21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81896" y="192459"/>
            <a:ext cx="4561114" cy="44387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59FBEDC-1EB1-D419-8E94-85D13AFEF6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046" t="34728" b="27250"/>
          <a:stretch/>
        </p:blipFill>
        <p:spPr>
          <a:xfrm>
            <a:off x="8482676" y="5231830"/>
            <a:ext cx="2559554" cy="968817"/>
          </a:xfrm>
          <a:prstGeom prst="rect">
            <a:avLst/>
          </a:prstGeom>
        </p:spPr>
      </p:pic>
    </p:spTree>
    <p:extLst>
      <p:ext uri="{BB962C8B-B14F-4D97-AF65-F5344CB8AC3E}">
        <p14:creationId xmlns:p14="http://schemas.microsoft.com/office/powerpoint/2010/main" val="276717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BC66E-70DB-58BD-2168-218A28136A6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0744962-4833-A88A-7AD3-609651DC43CB}"/>
              </a:ext>
            </a:extLst>
          </p:cNvPr>
          <p:cNvSpPr/>
          <p:nvPr/>
        </p:nvSpPr>
        <p:spPr>
          <a:xfrm>
            <a:off x="203296" y="128016"/>
            <a:ext cx="11551920" cy="6309359"/>
          </a:xfrm>
          <a:custGeom>
            <a:avLst/>
            <a:gdLst>
              <a:gd name="connsiteX0" fmla="*/ 0 w 11551920"/>
              <a:gd name="connsiteY0" fmla="*/ 1051581 h 6309359"/>
              <a:gd name="connsiteX1" fmla="*/ 1051581 w 11551920"/>
              <a:gd name="connsiteY1" fmla="*/ 0 h 6309359"/>
              <a:gd name="connsiteX2" fmla="*/ 1915467 w 11551920"/>
              <a:gd name="connsiteY2" fmla="*/ 0 h 6309359"/>
              <a:gd name="connsiteX3" fmla="*/ 2684866 w 11551920"/>
              <a:gd name="connsiteY3" fmla="*/ 0 h 6309359"/>
              <a:gd name="connsiteX4" fmla="*/ 3076315 w 11551920"/>
              <a:gd name="connsiteY4" fmla="*/ 0 h 6309359"/>
              <a:gd name="connsiteX5" fmla="*/ 3940201 w 11551920"/>
              <a:gd name="connsiteY5" fmla="*/ 0 h 6309359"/>
              <a:gd name="connsiteX6" fmla="*/ 4331650 w 11551920"/>
              <a:gd name="connsiteY6" fmla="*/ 0 h 6309359"/>
              <a:gd name="connsiteX7" fmla="*/ 5195536 w 11551920"/>
              <a:gd name="connsiteY7" fmla="*/ 0 h 6309359"/>
              <a:gd name="connsiteX8" fmla="*/ 5964935 w 11551920"/>
              <a:gd name="connsiteY8" fmla="*/ 0 h 6309359"/>
              <a:gd name="connsiteX9" fmla="*/ 6639846 w 11551920"/>
              <a:gd name="connsiteY9" fmla="*/ 0 h 6309359"/>
              <a:gd name="connsiteX10" fmla="*/ 7409245 w 11551920"/>
              <a:gd name="connsiteY10" fmla="*/ 0 h 6309359"/>
              <a:gd name="connsiteX11" fmla="*/ 7989669 w 11551920"/>
              <a:gd name="connsiteY11" fmla="*/ 0 h 6309359"/>
              <a:gd name="connsiteX12" fmla="*/ 8853555 w 11551920"/>
              <a:gd name="connsiteY12" fmla="*/ 0 h 6309359"/>
              <a:gd name="connsiteX13" fmla="*/ 9528467 w 11551920"/>
              <a:gd name="connsiteY13" fmla="*/ 0 h 6309359"/>
              <a:gd name="connsiteX14" fmla="*/ 10500339 w 11551920"/>
              <a:gd name="connsiteY14" fmla="*/ 0 h 6309359"/>
              <a:gd name="connsiteX15" fmla="*/ 11551920 w 11551920"/>
              <a:gd name="connsiteY15" fmla="*/ 1051581 h 6309359"/>
              <a:gd name="connsiteX16" fmla="*/ 11551920 w 11551920"/>
              <a:gd name="connsiteY16" fmla="*/ 1694528 h 6309359"/>
              <a:gd name="connsiteX17" fmla="*/ 11551920 w 11551920"/>
              <a:gd name="connsiteY17" fmla="*/ 2295414 h 6309359"/>
              <a:gd name="connsiteX18" fmla="*/ 11551920 w 11551920"/>
              <a:gd name="connsiteY18" fmla="*/ 2980423 h 6309359"/>
              <a:gd name="connsiteX19" fmla="*/ 11551920 w 11551920"/>
              <a:gd name="connsiteY19" fmla="*/ 3497184 h 6309359"/>
              <a:gd name="connsiteX20" fmla="*/ 11551920 w 11551920"/>
              <a:gd name="connsiteY20" fmla="*/ 4182193 h 6309359"/>
              <a:gd name="connsiteX21" fmla="*/ 11551920 w 11551920"/>
              <a:gd name="connsiteY21" fmla="*/ 4741017 h 6309359"/>
              <a:gd name="connsiteX22" fmla="*/ 11551920 w 11551920"/>
              <a:gd name="connsiteY22" fmla="*/ 5257778 h 6309359"/>
              <a:gd name="connsiteX23" fmla="*/ 10500339 w 11551920"/>
              <a:gd name="connsiteY23" fmla="*/ 6309359 h 6309359"/>
              <a:gd name="connsiteX24" fmla="*/ 9636453 w 11551920"/>
              <a:gd name="connsiteY24" fmla="*/ 6309359 h 6309359"/>
              <a:gd name="connsiteX25" fmla="*/ 8961541 w 11551920"/>
              <a:gd name="connsiteY25" fmla="*/ 6309359 h 6309359"/>
              <a:gd name="connsiteX26" fmla="*/ 8570093 w 11551920"/>
              <a:gd name="connsiteY26" fmla="*/ 6309359 h 6309359"/>
              <a:gd name="connsiteX27" fmla="*/ 8178644 w 11551920"/>
              <a:gd name="connsiteY27" fmla="*/ 6309359 h 6309359"/>
              <a:gd name="connsiteX28" fmla="*/ 7503733 w 11551920"/>
              <a:gd name="connsiteY28" fmla="*/ 6309359 h 6309359"/>
              <a:gd name="connsiteX29" fmla="*/ 6828822 w 11551920"/>
              <a:gd name="connsiteY29" fmla="*/ 6309359 h 6309359"/>
              <a:gd name="connsiteX30" fmla="*/ 6248398 w 11551920"/>
              <a:gd name="connsiteY30" fmla="*/ 6309359 h 6309359"/>
              <a:gd name="connsiteX31" fmla="*/ 5667974 w 11551920"/>
              <a:gd name="connsiteY31" fmla="*/ 6309359 h 6309359"/>
              <a:gd name="connsiteX32" fmla="*/ 5087550 w 11551920"/>
              <a:gd name="connsiteY32" fmla="*/ 6309359 h 6309359"/>
              <a:gd name="connsiteX33" fmla="*/ 4223664 w 11551920"/>
              <a:gd name="connsiteY33" fmla="*/ 6309359 h 6309359"/>
              <a:gd name="connsiteX34" fmla="*/ 3832215 w 11551920"/>
              <a:gd name="connsiteY34" fmla="*/ 6309359 h 6309359"/>
              <a:gd name="connsiteX35" fmla="*/ 3157304 w 11551920"/>
              <a:gd name="connsiteY35" fmla="*/ 6309359 h 6309359"/>
              <a:gd name="connsiteX36" fmla="*/ 2671368 w 11551920"/>
              <a:gd name="connsiteY36" fmla="*/ 6309359 h 6309359"/>
              <a:gd name="connsiteX37" fmla="*/ 1901969 w 11551920"/>
              <a:gd name="connsiteY37" fmla="*/ 6309359 h 6309359"/>
              <a:gd name="connsiteX38" fmla="*/ 1051581 w 11551920"/>
              <a:gd name="connsiteY38" fmla="*/ 6309359 h 6309359"/>
              <a:gd name="connsiteX39" fmla="*/ 0 w 11551920"/>
              <a:gd name="connsiteY39" fmla="*/ 5257778 h 6309359"/>
              <a:gd name="connsiteX40" fmla="*/ 0 w 11551920"/>
              <a:gd name="connsiteY40" fmla="*/ 4572769 h 6309359"/>
              <a:gd name="connsiteX41" fmla="*/ 0 w 11551920"/>
              <a:gd name="connsiteY41" fmla="*/ 3971883 h 6309359"/>
              <a:gd name="connsiteX42" fmla="*/ 0 w 11551920"/>
              <a:gd name="connsiteY42" fmla="*/ 3328936 h 6309359"/>
              <a:gd name="connsiteX43" fmla="*/ 0 w 11551920"/>
              <a:gd name="connsiteY43" fmla="*/ 2728051 h 6309359"/>
              <a:gd name="connsiteX44" fmla="*/ 0 w 11551920"/>
              <a:gd name="connsiteY44" fmla="*/ 2211290 h 6309359"/>
              <a:gd name="connsiteX45" fmla="*/ 0 w 11551920"/>
              <a:gd name="connsiteY45" fmla="*/ 1736590 h 6309359"/>
              <a:gd name="connsiteX46" fmla="*/ 0 w 11551920"/>
              <a:gd name="connsiteY46" fmla="*/ 1051581 h 63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551920" h="6309359" extrusionOk="0">
                <a:moveTo>
                  <a:pt x="0" y="1051581"/>
                </a:moveTo>
                <a:cubicBezTo>
                  <a:pt x="33928" y="545797"/>
                  <a:pt x="489988" y="-92494"/>
                  <a:pt x="1051581" y="0"/>
                </a:cubicBezTo>
                <a:cubicBezTo>
                  <a:pt x="1250681" y="-42135"/>
                  <a:pt x="1644155" y="12457"/>
                  <a:pt x="1915467" y="0"/>
                </a:cubicBezTo>
                <a:cubicBezTo>
                  <a:pt x="2186779" y="-12457"/>
                  <a:pt x="2406749" y="-11819"/>
                  <a:pt x="2684866" y="0"/>
                </a:cubicBezTo>
                <a:cubicBezTo>
                  <a:pt x="2962983" y="11819"/>
                  <a:pt x="2980563" y="17738"/>
                  <a:pt x="3076315" y="0"/>
                </a:cubicBezTo>
                <a:cubicBezTo>
                  <a:pt x="3172067" y="-17738"/>
                  <a:pt x="3515308" y="25182"/>
                  <a:pt x="3940201" y="0"/>
                </a:cubicBezTo>
                <a:cubicBezTo>
                  <a:pt x="4365094" y="-25182"/>
                  <a:pt x="4233158" y="15176"/>
                  <a:pt x="4331650" y="0"/>
                </a:cubicBezTo>
                <a:cubicBezTo>
                  <a:pt x="4430142" y="-15176"/>
                  <a:pt x="4879055" y="36419"/>
                  <a:pt x="5195536" y="0"/>
                </a:cubicBezTo>
                <a:cubicBezTo>
                  <a:pt x="5512017" y="-36419"/>
                  <a:pt x="5649803" y="-6485"/>
                  <a:pt x="5964935" y="0"/>
                </a:cubicBezTo>
                <a:cubicBezTo>
                  <a:pt x="6280067" y="6485"/>
                  <a:pt x="6319082" y="14615"/>
                  <a:pt x="6639846" y="0"/>
                </a:cubicBezTo>
                <a:cubicBezTo>
                  <a:pt x="6960610" y="-14615"/>
                  <a:pt x="7213583" y="13908"/>
                  <a:pt x="7409245" y="0"/>
                </a:cubicBezTo>
                <a:cubicBezTo>
                  <a:pt x="7604907" y="-13908"/>
                  <a:pt x="7794655" y="-28972"/>
                  <a:pt x="7989669" y="0"/>
                </a:cubicBezTo>
                <a:cubicBezTo>
                  <a:pt x="8184683" y="28972"/>
                  <a:pt x="8472003" y="38091"/>
                  <a:pt x="8853555" y="0"/>
                </a:cubicBezTo>
                <a:cubicBezTo>
                  <a:pt x="9235107" y="-38091"/>
                  <a:pt x="9334269" y="25736"/>
                  <a:pt x="9528467" y="0"/>
                </a:cubicBezTo>
                <a:cubicBezTo>
                  <a:pt x="9722665" y="-25736"/>
                  <a:pt x="10137190" y="-32637"/>
                  <a:pt x="10500339" y="0"/>
                </a:cubicBezTo>
                <a:cubicBezTo>
                  <a:pt x="11033902" y="18418"/>
                  <a:pt x="11581253" y="495167"/>
                  <a:pt x="11551920" y="1051581"/>
                </a:cubicBezTo>
                <a:cubicBezTo>
                  <a:pt x="11552452" y="1199345"/>
                  <a:pt x="11561099" y="1447264"/>
                  <a:pt x="11551920" y="1694528"/>
                </a:cubicBezTo>
                <a:cubicBezTo>
                  <a:pt x="11542741" y="1941792"/>
                  <a:pt x="11561604" y="2004132"/>
                  <a:pt x="11551920" y="2295414"/>
                </a:cubicBezTo>
                <a:cubicBezTo>
                  <a:pt x="11542236" y="2586696"/>
                  <a:pt x="11554370" y="2731187"/>
                  <a:pt x="11551920" y="2980423"/>
                </a:cubicBezTo>
                <a:cubicBezTo>
                  <a:pt x="11549470" y="3229659"/>
                  <a:pt x="11563154" y="3251279"/>
                  <a:pt x="11551920" y="3497184"/>
                </a:cubicBezTo>
                <a:cubicBezTo>
                  <a:pt x="11540686" y="3743089"/>
                  <a:pt x="11573474" y="3886829"/>
                  <a:pt x="11551920" y="4182193"/>
                </a:cubicBezTo>
                <a:cubicBezTo>
                  <a:pt x="11530366" y="4477557"/>
                  <a:pt x="11557283" y="4593257"/>
                  <a:pt x="11551920" y="4741017"/>
                </a:cubicBezTo>
                <a:cubicBezTo>
                  <a:pt x="11546557" y="4888777"/>
                  <a:pt x="11545471" y="5145441"/>
                  <a:pt x="11551920" y="5257778"/>
                </a:cubicBezTo>
                <a:cubicBezTo>
                  <a:pt x="11574376" y="5863212"/>
                  <a:pt x="11181486" y="6260919"/>
                  <a:pt x="10500339" y="6309359"/>
                </a:cubicBezTo>
                <a:cubicBezTo>
                  <a:pt x="10089118" y="6296503"/>
                  <a:pt x="9911198" y="6287293"/>
                  <a:pt x="9636453" y="6309359"/>
                </a:cubicBezTo>
                <a:cubicBezTo>
                  <a:pt x="9361708" y="6331425"/>
                  <a:pt x="9270241" y="6321165"/>
                  <a:pt x="8961541" y="6309359"/>
                </a:cubicBezTo>
                <a:cubicBezTo>
                  <a:pt x="8652841" y="6297553"/>
                  <a:pt x="8675900" y="6307431"/>
                  <a:pt x="8570093" y="6309359"/>
                </a:cubicBezTo>
                <a:cubicBezTo>
                  <a:pt x="8464286" y="6311287"/>
                  <a:pt x="8357764" y="6315934"/>
                  <a:pt x="8178644" y="6309359"/>
                </a:cubicBezTo>
                <a:cubicBezTo>
                  <a:pt x="7999524" y="6302784"/>
                  <a:pt x="7678170" y="6333043"/>
                  <a:pt x="7503733" y="6309359"/>
                </a:cubicBezTo>
                <a:cubicBezTo>
                  <a:pt x="7329296" y="6285675"/>
                  <a:pt x="6997608" y="6276058"/>
                  <a:pt x="6828822" y="6309359"/>
                </a:cubicBezTo>
                <a:cubicBezTo>
                  <a:pt x="6660036" y="6342660"/>
                  <a:pt x="6442006" y="6308365"/>
                  <a:pt x="6248398" y="6309359"/>
                </a:cubicBezTo>
                <a:cubicBezTo>
                  <a:pt x="6054790" y="6310353"/>
                  <a:pt x="5795695" y="6322111"/>
                  <a:pt x="5667974" y="6309359"/>
                </a:cubicBezTo>
                <a:cubicBezTo>
                  <a:pt x="5540253" y="6296607"/>
                  <a:pt x="5360341" y="6283170"/>
                  <a:pt x="5087550" y="6309359"/>
                </a:cubicBezTo>
                <a:cubicBezTo>
                  <a:pt x="4814759" y="6335548"/>
                  <a:pt x="4574234" y="6288061"/>
                  <a:pt x="4223664" y="6309359"/>
                </a:cubicBezTo>
                <a:cubicBezTo>
                  <a:pt x="3873094" y="6330657"/>
                  <a:pt x="4005606" y="6304833"/>
                  <a:pt x="3832215" y="6309359"/>
                </a:cubicBezTo>
                <a:cubicBezTo>
                  <a:pt x="3658824" y="6313885"/>
                  <a:pt x="3304418" y="6326762"/>
                  <a:pt x="3157304" y="6309359"/>
                </a:cubicBezTo>
                <a:cubicBezTo>
                  <a:pt x="3010190" y="6291956"/>
                  <a:pt x="2904561" y="6307101"/>
                  <a:pt x="2671368" y="6309359"/>
                </a:cubicBezTo>
                <a:cubicBezTo>
                  <a:pt x="2438175" y="6311617"/>
                  <a:pt x="2163329" y="6284162"/>
                  <a:pt x="1901969" y="6309359"/>
                </a:cubicBezTo>
                <a:cubicBezTo>
                  <a:pt x="1640609" y="6334556"/>
                  <a:pt x="1374444" y="6335278"/>
                  <a:pt x="1051581" y="6309359"/>
                </a:cubicBezTo>
                <a:cubicBezTo>
                  <a:pt x="454316" y="6317680"/>
                  <a:pt x="41396" y="5872471"/>
                  <a:pt x="0" y="5257778"/>
                </a:cubicBezTo>
                <a:cubicBezTo>
                  <a:pt x="25662" y="5029457"/>
                  <a:pt x="-15389" y="4901798"/>
                  <a:pt x="0" y="4572769"/>
                </a:cubicBezTo>
                <a:cubicBezTo>
                  <a:pt x="15389" y="4243740"/>
                  <a:pt x="-25541" y="4221717"/>
                  <a:pt x="0" y="3971883"/>
                </a:cubicBezTo>
                <a:cubicBezTo>
                  <a:pt x="25541" y="3722049"/>
                  <a:pt x="21217" y="3603951"/>
                  <a:pt x="0" y="3328936"/>
                </a:cubicBezTo>
                <a:cubicBezTo>
                  <a:pt x="-21217" y="3053921"/>
                  <a:pt x="10335" y="2880154"/>
                  <a:pt x="0" y="2728051"/>
                </a:cubicBezTo>
                <a:cubicBezTo>
                  <a:pt x="-10335" y="2575948"/>
                  <a:pt x="19566" y="2442257"/>
                  <a:pt x="0" y="2211290"/>
                </a:cubicBezTo>
                <a:cubicBezTo>
                  <a:pt x="-19566" y="1980323"/>
                  <a:pt x="-17735" y="1904528"/>
                  <a:pt x="0" y="1736590"/>
                </a:cubicBezTo>
                <a:cubicBezTo>
                  <a:pt x="17735" y="1568652"/>
                  <a:pt x="16303" y="1204999"/>
                  <a:pt x="0" y="1051581"/>
                </a:cubicBezTo>
                <a:close/>
              </a:path>
            </a:pathLst>
          </a:custGeom>
          <a:noFill/>
          <a:ln w="57150">
            <a:solidFill>
              <a:schemeClr val="accent6">
                <a:lumMod val="75000"/>
              </a:schemeClr>
            </a:solidFill>
            <a:extLst>
              <a:ext uri="{C807C97D-BFC1-408E-A445-0C87EB9F89A2}">
                <ask:lineSketchStyleProps xmlns:ask="http://schemas.microsoft.com/office/drawing/2018/sketchyshapes" sd="1857970479">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9A828CE8-9550-5B8D-9CEB-B57EDBD8D999}"/>
              </a:ext>
            </a:extLst>
          </p:cNvPr>
          <p:cNvGraphicFramePr>
            <a:graphicFrameLocks noGrp="1"/>
          </p:cNvGraphicFramePr>
          <p:nvPr>
            <p:extLst>
              <p:ext uri="{D42A27DB-BD31-4B8C-83A1-F6EECF244321}">
                <p14:modId xmlns:p14="http://schemas.microsoft.com/office/powerpoint/2010/main" val="3886002404"/>
              </p:ext>
            </p:extLst>
          </p:nvPr>
        </p:nvGraphicFramePr>
        <p:xfrm>
          <a:off x="356616" y="300511"/>
          <a:ext cx="11228832" cy="5952760"/>
        </p:xfrm>
        <a:graphic>
          <a:graphicData uri="http://schemas.openxmlformats.org/drawingml/2006/table">
            <a:tbl>
              <a:tblPr firstRow="1" firstCol="1" bandRow="1">
                <a:tableStyleId>{93296810-A885-4BE3-A3E7-6D5BEEA58F35}</a:tableStyleId>
              </a:tblPr>
              <a:tblGrid>
                <a:gridCol w="3363407">
                  <a:extLst>
                    <a:ext uri="{9D8B030D-6E8A-4147-A177-3AD203B41FA5}">
                      <a16:colId xmlns:a16="http://schemas.microsoft.com/office/drawing/2014/main" val="366309518"/>
                    </a:ext>
                  </a:extLst>
                </a:gridCol>
                <a:gridCol w="7865425">
                  <a:extLst>
                    <a:ext uri="{9D8B030D-6E8A-4147-A177-3AD203B41FA5}">
                      <a16:colId xmlns:a16="http://schemas.microsoft.com/office/drawing/2014/main" val="1014764595"/>
                    </a:ext>
                  </a:extLst>
                </a:gridCol>
              </a:tblGrid>
              <a:tr h="705042">
                <a:tc>
                  <a:txBody>
                    <a:bodyPr/>
                    <a:lstStyle/>
                    <a:p>
                      <a:pPr algn="ctr">
                        <a:lnSpc>
                          <a:spcPct val="107000"/>
                        </a:lnSpc>
                        <a:spcAft>
                          <a:spcPts val="800"/>
                        </a:spcAft>
                        <a:buNone/>
                      </a:pPr>
                      <a:r>
                        <a:rPr lang="en-ZA" sz="2200" kern="100" dirty="0">
                          <a:effectLst/>
                          <a:latin typeface="Aptos" panose="020B0004020202020204" pitchFamily="34" charset="0"/>
                        </a:rPr>
                        <a:t>Community Case</a:t>
                      </a:r>
                    </a:p>
                    <a:p>
                      <a:pPr algn="ctr">
                        <a:lnSpc>
                          <a:spcPct val="107000"/>
                        </a:lnSpc>
                        <a:spcAft>
                          <a:spcPts val="800"/>
                        </a:spcAft>
                        <a:buNone/>
                      </a:pPr>
                      <a:r>
                        <a:rPr lang="en-ZA" sz="2200" kern="100" dirty="0">
                          <a:effectLst/>
                          <a:latin typeface="Aptos" panose="020B0004020202020204" pitchFamily="34" charset="0"/>
                        </a:rPr>
                        <a:t>ACTORS</a:t>
                      </a:r>
                      <a:endParaRPr lang="en-ZA"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739" marR="60739"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a:lnSpc>
                          <a:spcPct val="107000"/>
                        </a:lnSpc>
                        <a:spcAft>
                          <a:spcPts val="800"/>
                        </a:spcAft>
                        <a:buNone/>
                      </a:pPr>
                      <a:r>
                        <a:rPr lang="en-ZA" sz="2200" kern="100" dirty="0">
                          <a:effectLst/>
                          <a:latin typeface="Aptos" panose="020B0004020202020204" pitchFamily="34" charset="0"/>
                        </a:rPr>
                        <a:t>REPARATIVE LEARNING PRACTICES &amp; PROCESSES</a:t>
                      </a:r>
                      <a:endParaRPr lang="en-ZA"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739" marR="60739"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3596139637"/>
                  </a:ext>
                </a:extLst>
              </a:tr>
              <a:tr h="697988">
                <a:tc>
                  <a:txBody>
                    <a:bodyPr/>
                    <a:lstStyle/>
                    <a:p>
                      <a:pPr>
                        <a:lnSpc>
                          <a:spcPct val="107000"/>
                        </a:lnSpc>
                        <a:spcAft>
                          <a:spcPts val="800"/>
                        </a:spcAft>
                        <a:buNone/>
                      </a:pPr>
                      <a:r>
                        <a:rPr lang="en-ZA" sz="2000" kern="100" dirty="0">
                          <a:effectLst/>
                          <a:latin typeface="Aptos" panose="020B0004020202020204" pitchFamily="34" charset="0"/>
                        </a:rPr>
                        <a:t>Student volunteers</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739" marR="60739"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nSpc>
                          <a:spcPct val="107000"/>
                        </a:lnSpc>
                        <a:spcAft>
                          <a:spcPts val="800"/>
                        </a:spcAft>
                        <a:buNone/>
                      </a:pPr>
                      <a:r>
                        <a:rPr lang="en-ZA" sz="2000" kern="100" dirty="0">
                          <a:effectLst/>
                          <a:latin typeface="Aptos" panose="020B0004020202020204" pitchFamily="34" charset="0"/>
                        </a:rPr>
                        <a:t>dignity, </a:t>
                      </a:r>
                      <a:r>
                        <a:rPr lang="en-ZA" sz="2000" u="none" kern="100" dirty="0">
                          <a:effectLst/>
                          <a:latin typeface="Aptos" panose="020B0004020202020204" pitchFamily="34" charset="0"/>
                        </a:rPr>
                        <a:t>compassion and care, </a:t>
                      </a:r>
                      <a:r>
                        <a:rPr lang="en-ZA" sz="2000" kern="100" dirty="0">
                          <a:effectLst/>
                          <a:latin typeface="Aptos" panose="020B0004020202020204" pitchFamily="34" charset="0"/>
                        </a:rPr>
                        <a:t>truth-telling, multiple narratives, responsibility (to UFS, to community)</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739" marR="60739"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992178109"/>
                  </a:ext>
                </a:extLst>
              </a:tr>
              <a:tr h="1829561">
                <a:tc>
                  <a:txBody>
                    <a:bodyPr/>
                    <a:lstStyle/>
                    <a:p>
                      <a:pPr>
                        <a:lnSpc>
                          <a:spcPct val="107000"/>
                        </a:lnSpc>
                        <a:spcAft>
                          <a:spcPts val="800"/>
                        </a:spcAft>
                        <a:buNone/>
                      </a:pPr>
                      <a:r>
                        <a:rPr lang="en-ZA" sz="2000" kern="100" dirty="0">
                          <a:effectLst/>
                          <a:latin typeface="Aptos" panose="020B0004020202020204" pitchFamily="34" charset="0"/>
                        </a:rPr>
                        <a:t>Scientist</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739" marR="60739"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nSpc>
                          <a:spcPct val="107000"/>
                        </a:lnSpc>
                        <a:spcAft>
                          <a:spcPts val="800"/>
                        </a:spcAft>
                        <a:buNone/>
                      </a:pPr>
                      <a:r>
                        <a:rPr lang="en-ZA" sz="2000" kern="100" dirty="0">
                          <a:effectLst/>
                          <a:latin typeface="Aptos" panose="020B0004020202020204" pitchFamily="34" charset="0"/>
                        </a:rPr>
                        <a:t>truth-telling, </a:t>
                      </a:r>
                      <a:r>
                        <a:rPr lang="en-ZA" sz="2000" u="none" kern="100" dirty="0">
                          <a:effectLst/>
                          <a:latin typeface="Aptos" panose="020B0004020202020204" pitchFamily="34" charset="0"/>
                        </a:rPr>
                        <a:t>compassion </a:t>
                      </a:r>
                      <a:r>
                        <a:rPr lang="en-ZA" sz="2000" kern="100" dirty="0">
                          <a:effectLst/>
                          <a:latin typeface="Aptos" panose="020B0004020202020204" pitchFamily="34" charset="0"/>
                        </a:rPr>
                        <a:t>(response to exhibition, but some ambivalence) multiple narratives (scientific narrative different depts, different scientific expertise, collaborative inter govt panel), responsibility (to the public good, to environmental repair, to society) </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739" marR="60739"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2055125737"/>
                  </a:ext>
                </a:extLst>
              </a:tr>
              <a:tr h="1525955">
                <a:tc>
                  <a:txBody>
                    <a:bodyPr/>
                    <a:lstStyle/>
                    <a:p>
                      <a:pPr>
                        <a:lnSpc>
                          <a:spcPct val="107000"/>
                        </a:lnSpc>
                        <a:spcAft>
                          <a:spcPts val="800"/>
                        </a:spcAft>
                        <a:buNone/>
                      </a:pPr>
                      <a:r>
                        <a:rPr lang="en-ZA" sz="2000" kern="100" dirty="0">
                          <a:effectLst/>
                          <a:latin typeface="Aptos" panose="020B0004020202020204" pitchFamily="34" charset="0"/>
                        </a:rPr>
                        <a:t>CDS Research Project</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739" marR="60739"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nSpc>
                          <a:spcPct val="107000"/>
                        </a:lnSpc>
                        <a:spcAft>
                          <a:spcPts val="800"/>
                        </a:spcAft>
                        <a:buNone/>
                      </a:pPr>
                      <a:r>
                        <a:rPr lang="en-ZA" sz="2000" kern="100" dirty="0">
                          <a:effectLst/>
                          <a:latin typeface="Aptos" panose="020B0004020202020204" pitchFamily="34" charset="0"/>
                        </a:rPr>
                        <a:t>dignity, </a:t>
                      </a:r>
                      <a:r>
                        <a:rPr lang="en-ZA" sz="2000" u="none" kern="100" dirty="0">
                          <a:effectLst/>
                          <a:latin typeface="Aptos" panose="020B0004020202020204" pitchFamily="34" charset="0"/>
                        </a:rPr>
                        <a:t>compassion and care, </a:t>
                      </a:r>
                      <a:r>
                        <a:rPr lang="en-ZA" sz="2000" kern="100" dirty="0">
                          <a:effectLst/>
                          <a:latin typeface="Aptos" panose="020B0004020202020204" pitchFamily="34" charset="0"/>
                        </a:rPr>
                        <a:t>truth-telling, multiple narratives, responsibility (knowledge for society, enabling community voices), creativity (flexibility of the project, organic interview methods)</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739" marR="60739"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1146611989"/>
                  </a:ext>
                </a:extLst>
              </a:tr>
              <a:tr h="1092361">
                <a:tc>
                  <a:txBody>
                    <a:bodyPr/>
                    <a:lstStyle/>
                    <a:p>
                      <a:pPr>
                        <a:lnSpc>
                          <a:spcPct val="107000"/>
                        </a:lnSpc>
                        <a:spcAft>
                          <a:spcPts val="800"/>
                        </a:spcAft>
                        <a:buNone/>
                      </a:pPr>
                      <a:r>
                        <a:rPr lang="en-ZA" sz="2000" kern="100" dirty="0">
                          <a:effectLst/>
                          <a:latin typeface="Aptos" panose="020B0004020202020204" pitchFamily="34" charset="0"/>
                        </a:rPr>
                        <a:t>CDS Arts-based Project</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739" marR="60739"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nSpc>
                          <a:spcPct val="107000"/>
                        </a:lnSpc>
                        <a:spcAft>
                          <a:spcPts val="800"/>
                        </a:spcAft>
                        <a:buNone/>
                      </a:pPr>
                      <a:r>
                        <a:rPr lang="en-ZA" sz="2000" kern="100" dirty="0">
                          <a:effectLst/>
                          <a:latin typeface="Aptos" panose="020B0004020202020204" pitchFamily="34" charset="0"/>
                        </a:rPr>
                        <a:t>dignity, </a:t>
                      </a:r>
                      <a:r>
                        <a:rPr lang="en-ZA" sz="2000" u="none" kern="100" dirty="0">
                          <a:effectLst/>
                          <a:latin typeface="Aptos" panose="020B0004020202020204" pitchFamily="34" charset="0"/>
                        </a:rPr>
                        <a:t>compassion and care</a:t>
                      </a:r>
                      <a:r>
                        <a:rPr lang="en-ZA" sz="2000" kern="100" dirty="0">
                          <a:effectLst/>
                          <a:latin typeface="Aptos" panose="020B0004020202020204" pitchFamily="34" charset="0"/>
                        </a:rPr>
                        <a:t>, co-created truth-telling, creativity, multiple narratives, responsibility (to the community)</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739" marR="60739"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3494489435"/>
                  </a:ext>
                </a:extLst>
              </a:tr>
            </a:tbl>
          </a:graphicData>
        </a:graphic>
      </p:graphicFrame>
    </p:spTree>
    <p:extLst>
      <p:ext uri="{BB962C8B-B14F-4D97-AF65-F5344CB8AC3E}">
        <p14:creationId xmlns:p14="http://schemas.microsoft.com/office/powerpoint/2010/main" val="1998560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4C13C-8694-3D3F-3F72-F092E171049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DF89BD1-0725-8978-A6C5-CBA456362284}"/>
              </a:ext>
            </a:extLst>
          </p:cNvPr>
          <p:cNvSpPr/>
          <p:nvPr/>
        </p:nvSpPr>
        <p:spPr>
          <a:xfrm>
            <a:off x="203295" y="128016"/>
            <a:ext cx="11784265" cy="6509413"/>
          </a:xfrm>
          <a:custGeom>
            <a:avLst/>
            <a:gdLst>
              <a:gd name="connsiteX0" fmla="*/ 0 w 11784265"/>
              <a:gd name="connsiteY0" fmla="*/ 1084924 h 6509413"/>
              <a:gd name="connsiteX1" fmla="*/ 1084924 w 11784265"/>
              <a:gd name="connsiteY1" fmla="*/ 0 h 6509413"/>
              <a:gd name="connsiteX2" fmla="*/ 1963956 w 11784265"/>
              <a:gd name="connsiteY2" fmla="*/ 0 h 6509413"/>
              <a:gd name="connsiteX3" fmla="*/ 2746845 w 11784265"/>
              <a:gd name="connsiteY3" fmla="*/ 0 h 6509413"/>
              <a:gd name="connsiteX4" fmla="*/ 3145156 w 11784265"/>
              <a:gd name="connsiteY4" fmla="*/ 0 h 6509413"/>
              <a:gd name="connsiteX5" fmla="*/ 4024189 w 11784265"/>
              <a:gd name="connsiteY5" fmla="*/ 0 h 6509413"/>
              <a:gd name="connsiteX6" fmla="*/ 4422500 w 11784265"/>
              <a:gd name="connsiteY6" fmla="*/ 0 h 6509413"/>
              <a:gd name="connsiteX7" fmla="*/ 5301533 w 11784265"/>
              <a:gd name="connsiteY7" fmla="*/ 0 h 6509413"/>
              <a:gd name="connsiteX8" fmla="*/ 6084421 w 11784265"/>
              <a:gd name="connsiteY8" fmla="*/ 0 h 6509413"/>
              <a:gd name="connsiteX9" fmla="*/ 6771165 w 11784265"/>
              <a:gd name="connsiteY9" fmla="*/ 0 h 6509413"/>
              <a:gd name="connsiteX10" fmla="*/ 7554053 w 11784265"/>
              <a:gd name="connsiteY10" fmla="*/ 0 h 6509413"/>
              <a:gd name="connsiteX11" fmla="*/ 8144653 w 11784265"/>
              <a:gd name="connsiteY11" fmla="*/ 0 h 6509413"/>
              <a:gd name="connsiteX12" fmla="*/ 9023685 w 11784265"/>
              <a:gd name="connsiteY12" fmla="*/ 0 h 6509413"/>
              <a:gd name="connsiteX13" fmla="*/ 9710430 w 11784265"/>
              <a:gd name="connsiteY13" fmla="*/ 0 h 6509413"/>
              <a:gd name="connsiteX14" fmla="*/ 10699341 w 11784265"/>
              <a:gd name="connsiteY14" fmla="*/ 0 h 6509413"/>
              <a:gd name="connsiteX15" fmla="*/ 11784265 w 11784265"/>
              <a:gd name="connsiteY15" fmla="*/ 1084924 h 6509413"/>
              <a:gd name="connsiteX16" fmla="*/ 11784265 w 11784265"/>
              <a:gd name="connsiteY16" fmla="*/ 1748258 h 6509413"/>
              <a:gd name="connsiteX17" fmla="*/ 11784265 w 11784265"/>
              <a:gd name="connsiteY17" fmla="*/ 2368195 h 6509413"/>
              <a:gd name="connsiteX18" fmla="*/ 11784265 w 11784265"/>
              <a:gd name="connsiteY18" fmla="*/ 3074925 h 6509413"/>
              <a:gd name="connsiteX19" fmla="*/ 11784265 w 11784265"/>
              <a:gd name="connsiteY19" fmla="*/ 3608071 h 6509413"/>
              <a:gd name="connsiteX20" fmla="*/ 11784265 w 11784265"/>
              <a:gd name="connsiteY20" fmla="*/ 4314800 h 6509413"/>
              <a:gd name="connsiteX21" fmla="*/ 11784265 w 11784265"/>
              <a:gd name="connsiteY21" fmla="*/ 4891342 h 6509413"/>
              <a:gd name="connsiteX22" fmla="*/ 11784265 w 11784265"/>
              <a:gd name="connsiteY22" fmla="*/ 5424489 h 6509413"/>
              <a:gd name="connsiteX23" fmla="*/ 10699341 w 11784265"/>
              <a:gd name="connsiteY23" fmla="*/ 6509413 h 6509413"/>
              <a:gd name="connsiteX24" fmla="*/ 9820309 w 11784265"/>
              <a:gd name="connsiteY24" fmla="*/ 6509413 h 6509413"/>
              <a:gd name="connsiteX25" fmla="*/ 9133565 w 11784265"/>
              <a:gd name="connsiteY25" fmla="*/ 6509413 h 6509413"/>
              <a:gd name="connsiteX26" fmla="*/ 8735253 w 11784265"/>
              <a:gd name="connsiteY26" fmla="*/ 6509413 h 6509413"/>
              <a:gd name="connsiteX27" fmla="*/ 8336941 w 11784265"/>
              <a:gd name="connsiteY27" fmla="*/ 6509413 h 6509413"/>
              <a:gd name="connsiteX28" fmla="*/ 7650197 w 11784265"/>
              <a:gd name="connsiteY28" fmla="*/ 6509413 h 6509413"/>
              <a:gd name="connsiteX29" fmla="*/ 6963453 w 11784265"/>
              <a:gd name="connsiteY29" fmla="*/ 6509413 h 6509413"/>
              <a:gd name="connsiteX30" fmla="*/ 6372853 w 11784265"/>
              <a:gd name="connsiteY30" fmla="*/ 6509413 h 6509413"/>
              <a:gd name="connsiteX31" fmla="*/ 5782253 w 11784265"/>
              <a:gd name="connsiteY31" fmla="*/ 6509413 h 6509413"/>
              <a:gd name="connsiteX32" fmla="*/ 5191654 w 11784265"/>
              <a:gd name="connsiteY32" fmla="*/ 6509413 h 6509413"/>
              <a:gd name="connsiteX33" fmla="*/ 4312621 w 11784265"/>
              <a:gd name="connsiteY33" fmla="*/ 6509413 h 6509413"/>
              <a:gd name="connsiteX34" fmla="*/ 3914310 w 11784265"/>
              <a:gd name="connsiteY34" fmla="*/ 6509413 h 6509413"/>
              <a:gd name="connsiteX35" fmla="*/ 3227566 w 11784265"/>
              <a:gd name="connsiteY35" fmla="*/ 6509413 h 6509413"/>
              <a:gd name="connsiteX36" fmla="*/ 2733110 w 11784265"/>
              <a:gd name="connsiteY36" fmla="*/ 6509413 h 6509413"/>
              <a:gd name="connsiteX37" fmla="*/ 1950222 w 11784265"/>
              <a:gd name="connsiteY37" fmla="*/ 6509413 h 6509413"/>
              <a:gd name="connsiteX38" fmla="*/ 1084924 w 11784265"/>
              <a:gd name="connsiteY38" fmla="*/ 6509413 h 6509413"/>
              <a:gd name="connsiteX39" fmla="*/ 0 w 11784265"/>
              <a:gd name="connsiteY39" fmla="*/ 5424489 h 6509413"/>
              <a:gd name="connsiteX40" fmla="*/ 0 w 11784265"/>
              <a:gd name="connsiteY40" fmla="*/ 4717760 h 6509413"/>
              <a:gd name="connsiteX41" fmla="*/ 0 w 11784265"/>
              <a:gd name="connsiteY41" fmla="*/ 4097822 h 6509413"/>
              <a:gd name="connsiteX42" fmla="*/ 0 w 11784265"/>
              <a:gd name="connsiteY42" fmla="*/ 3434488 h 6509413"/>
              <a:gd name="connsiteX43" fmla="*/ 0 w 11784265"/>
              <a:gd name="connsiteY43" fmla="*/ 2814551 h 6509413"/>
              <a:gd name="connsiteX44" fmla="*/ 0 w 11784265"/>
              <a:gd name="connsiteY44" fmla="*/ 2281404 h 6509413"/>
              <a:gd name="connsiteX45" fmla="*/ 0 w 11784265"/>
              <a:gd name="connsiteY45" fmla="*/ 1791653 h 6509413"/>
              <a:gd name="connsiteX46" fmla="*/ 0 w 11784265"/>
              <a:gd name="connsiteY46" fmla="*/ 1084924 h 650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84265" h="6509413" extrusionOk="0">
                <a:moveTo>
                  <a:pt x="0" y="1084924"/>
                </a:moveTo>
                <a:cubicBezTo>
                  <a:pt x="27810" y="547203"/>
                  <a:pt x="490886" y="-24832"/>
                  <a:pt x="1084924" y="0"/>
                </a:cubicBezTo>
                <a:cubicBezTo>
                  <a:pt x="1473111" y="42227"/>
                  <a:pt x="1619178" y="39119"/>
                  <a:pt x="1963956" y="0"/>
                </a:cubicBezTo>
                <a:cubicBezTo>
                  <a:pt x="2308734" y="-39119"/>
                  <a:pt x="2558890" y="16437"/>
                  <a:pt x="2746845" y="0"/>
                </a:cubicBezTo>
                <a:cubicBezTo>
                  <a:pt x="2934800" y="-16437"/>
                  <a:pt x="2971620" y="15359"/>
                  <a:pt x="3145156" y="0"/>
                </a:cubicBezTo>
                <a:cubicBezTo>
                  <a:pt x="3318692" y="-15359"/>
                  <a:pt x="3669565" y="-37330"/>
                  <a:pt x="4024189" y="0"/>
                </a:cubicBezTo>
                <a:cubicBezTo>
                  <a:pt x="4378813" y="37330"/>
                  <a:pt x="4339103" y="9164"/>
                  <a:pt x="4422500" y="0"/>
                </a:cubicBezTo>
                <a:cubicBezTo>
                  <a:pt x="4505897" y="-9164"/>
                  <a:pt x="4972671" y="26826"/>
                  <a:pt x="5301533" y="0"/>
                </a:cubicBezTo>
                <a:cubicBezTo>
                  <a:pt x="5630395" y="-26826"/>
                  <a:pt x="5785477" y="-34891"/>
                  <a:pt x="6084421" y="0"/>
                </a:cubicBezTo>
                <a:cubicBezTo>
                  <a:pt x="6383365" y="34891"/>
                  <a:pt x="6609610" y="-20863"/>
                  <a:pt x="6771165" y="0"/>
                </a:cubicBezTo>
                <a:cubicBezTo>
                  <a:pt x="6932720" y="20863"/>
                  <a:pt x="7208687" y="10621"/>
                  <a:pt x="7554053" y="0"/>
                </a:cubicBezTo>
                <a:cubicBezTo>
                  <a:pt x="7899419" y="-10621"/>
                  <a:pt x="7903960" y="-17770"/>
                  <a:pt x="8144653" y="0"/>
                </a:cubicBezTo>
                <a:cubicBezTo>
                  <a:pt x="8385346" y="17770"/>
                  <a:pt x="8598282" y="-7363"/>
                  <a:pt x="9023685" y="0"/>
                </a:cubicBezTo>
                <a:cubicBezTo>
                  <a:pt x="9449088" y="7363"/>
                  <a:pt x="9501719" y="1631"/>
                  <a:pt x="9710430" y="0"/>
                </a:cubicBezTo>
                <a:cubicBezTo>
                  <a:pt x="9919141" y="-1631"/>
                  <a:pt x="10411542" y="32437"/>
                  <a:pt x="10699341" y="0"/>
                </a:cubicBezTo>
                <a:cubicBezTo>
                  <a:pt x="11284633" y="5421"/>
                  <a:pt x="11890952" y="574330"/>
                  <a:pt x="11784265" y="1084924"/>
                </a:cubicBezTo>
                <a:cubicBezTo>
                  <a:pt x="11813515" y="1361665"/>
                  <a:pt x="11778669" y="1420736"/>
                  <a:pt x="11784265" y="1748258"/>
                </a:cubicBezTo>
                <a:cubicBezTo>
                  <a:pt x="11789861" y="2075780"/>
                  <a:pt x="11808042" y="2105381"/>
                  <a:pt x="11784265" y="2368195"/>
                </a:cubicBezTo>
                <a:cubicBezTo>
                  <a:pt x="11760488" y="2631009"/>
                  <a:pt x="11798598" y="2815958"/>
                  <a:pt x="11784265" y="3074925"/>
                </a:cubicBezTo>
                <a:cubicBezTo>
                  <a:pt x="11769933" y="3333892"/>
                  <a:pt x="11761636" y="3489017"/>
                  <a:pt x="11784265" y="3608071"/>
                </a:cubicBezTo>
                <a:cubicBezTo>
                  <a:pt x="11806894" y="3727125"/>
                  <a:pt x="11807420" y="4114127"/>
                  <a:pt x="11784265" y="4314800"/>
                </a:cubicBezTo>
                <a:cubicBezTo>
                  <a:pt x="11761110" y="4515473"/>
                  <a:pt x="11773599" y="4648382"/>
                  <a:pt x="11784265" y="4891342"/>
                </a:cubicBezTo>
                <a:cubicBezTo>
                  <a:pt x="11794931" y="5134302"/>
                  <a:pt x="11778109" y="5296134"/>
                  <a:pt x="11784265" y="5424489"/>
                </a:cubicBezTo>
                <a:cubicBezTo>
                  <a:pt x="11873008" y="6121138"/>
                  <a:pt x="11336081" y="6491290"/>
                  <a:pt x="10699341" y="6509413"/>
                </a:cubicBezTo>
                <a:cubicBezTo>
                  <a:pt x="10385612" y="6522672"/>
                  <a:pt x="10252670" y="6522641"/>
                  <a:pt x="9820309" y="6509413"/>
                </a:cubicBezTo>
                <a:cubicBezTo>
                  <a:pt x="9387948" y="6496185"/>
                  <a:pt x="9306405" y="6526566"/>
                  <a:pt x="9133565" y="6509413"/>
                </a:cubicBezTo>
                <a:cubicBezTo>
                  <a:pt x="8960725" y="6492260"/>
                  <a:pt x="8820763" y="6497420"/>
                  <a:pt x="8735253" y="6509413"/>
                </a:cubicBezTo>
                <a:cubicBezTo>
                  <a:pt x="8649743" y="6521406"/>
                  <a:pt x="8466578" y="6503669"/>
                  <a:pt x="8336941" y="6509413"/>
                </a:cubicBezTo>
                <a:cubicBezTo>
                  <a:pt x="8207304" y="6515157"/>
                  <a:pt x="7943636" y="6488001"/>
                  <a:pt x="7650197" y="6509413"/>
                </a:cubicBezTo>
                <a:cubicBezTo>
                  <a:pt x="7356758" y="6530825"/>
                  <a:pt x="7112555" y="6530440"/>
                  <a:pt x="6963453" y="6509413"/>
                </a:cubicBezTo>
                <a:cubicBezTo>
                  <a:pt x="6814351" y="6488386"/>
                  <a:pt x="6583009" y="6511479"/>
                  <a:pt x="6372853" y="6509413"/>
                </a:cubicBezTo>
                <a:cubicBezTo>
                  <a:pt x="6162697" y="6507347"/>
                  <a:pt x="5916234" y="6523392"/>
                  <a:pt x="5782253" y="6509413"/>
                </a:cubicBezTo>
                <a:cubicBezTo>
                  <a:pt x="5648272" y="6495434"/>
                  <a:pt x="5341594" y="6513009"/>
                  <a:pt x="5191654" y="6509413"/>
                </a:cubicBezTo>
                <a:cubicBezTo>
                  <a:pt x="5041714" y="6505817"/>
                  <a:pt x="4593068" y="6498943"/>
                  <a:pt x="4312621" y="6509413"/>
                </a:cubicBezTo>
                <a:cubicBezTo>
                  <a:pt x="4032174" y="6519883"/>
                  <a:pt x="4027380" y="6519086"/>
                  <a:pt x="3914310" y="6509413"/>
                </a:cubicBezTo>
                <a:cubicBezTo>
                  <a:pt x="3801240" y="6499740"/>
                  <a:pt x="3472243" y="6475239"/>
                  <a:pt x="3227566" y="6509413"/>
                </a:cubicBezTo>
                <a:cubicBezTo>
                  <a:pt x="2982889" y="6543587"/>
                  <a:pt x="2902928" y="6520016"/>
                  <a:pt x="2733110" y="6509413"/>
                </a:cubicBezTo>
                <a:cubicBezTo>
                  <a:pt x="2563292" y="6498810"/>
                  <a:pt x="2216897" y="6472321"/>
                  <a:pt x="1950222" y="6509413"/>
                </a:cubicBezTo>
                <a:cubicBezTo>
                  <a:pt x="1683547" y="6546505"/>
                  <a:pt x="1463225" y="6490917"/>
                  <a:pt x="1084924" y="6509413"/>
                </a:cubicBezTo>
                <a:cubicBezTo>
                  <a:pt x="373394" y="6566093"/>
                  <a:pt x="11293" y="6032930"/>
                  <a:pt x="0" y="5424489"/>
                </a:cubicBezTo>
                <a:cubicBezTo>
                  <a:pt x="5359" y="5215700"/>
                  <a:pt x="-31638" y="4927614"/>
                  <a:pt x="0" y="4717760"/>
                </a:cubicBezTo>
                <a:cubicBezTo>
                  <a:pt x="31638" y="4507906"/>
                  <a:pt x="-15302" y="4407441"/>
                  <a:pt x="0" y="4097822"/>
                </a:cubicBezTo>
                <a:cubicBezTo>
                  <a:pt x="15302" y="3788203"/>
                  <a:pt x="-21582" y="3690891"/>
                  <a:pt x="0" y="3434488"/>
                </a:cubicBezTo>
                <a:cubicBezTo>
                  <a:pt x="21582" y="3178085"/>
                  <a:pt x="-22017" y="3078493"/>
                  <a:pt x="0" y="2814551"/>
                </a:cubicBezTo>
                <a:cubicBezTo>
                  <a:pt x="22017" y="2550609"/>
                  <a:pt x="-5808" y="2392401"/>
                  <a:pt x="0" y="2281404"/>
                </a:cubicBezTo>
                <a:cubicBezTo>
                  <a:pt x="5808" y="2170407"/>
                  <a:pt x="-23045" y="1982480"/>
                  <a:pt x="0" y="1791653"/>
                </a:cubicBezTo>
                <a:cubicBezTo>
                  <a:pt x="23045" y="1600826"/>
                  <a:pt x="-32153" y="1256527"/>
                  <a:pt x="0" y="1084924"/>
                </a:cubicBezTo>
                <a:close/>
              </a:path>
            </a:pathLst>
          </a:custGeom>
          <a:noFill/>
          <a:ln w="57150">
            <a:solidFill>
              <a:schemeClr val="accent6">
                <a:lumMod val="75000"/>
              </a:schemeClr>
            </a:solidFill>
            <a:extLst>
              <a:ext uri="{C807C97D-BFC1-408E-A445-0C87EB9F89A2}">
                <ask:lineSketchStyleProps xmlns:ask="http://schemas.microsoft.com/office/drawing/2018/sketchyshapes" sd="1857970479">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CAD54EC6-A16A-5A03-FEEF-C4C3A7EC7FB8}"/>
              </a:ext>
            </a:extLst>
          </p:cNvPr>
          <p:cNvGraphicFramePr>
            <a:graphicFrameLocks noGrp="1"/>
          </p:cNvGraphicFramePr>
          <p:nvPr>
            <p:extLst>
              <p:ext uri="{D42A27DB-BD31-4B8C-83A1-F6EECF244321}">
                <p14:modId xmlns:p14="http://schemas.microsoft.com/office/powerpoint/2010/main" val="3438375150"/>
              </p:ext>
            </p:extLst>
          </p:nvPr>
        </p:nvGraphicFramePr>
        <p:xfrm>
          <a:off x="365760" y="620679"/>
          <a:ext cx="11621800" cy="6016747"/>
        </p:xfrm>
        <a:graphic>
          <a:graphicData uri="http://schemas.openxmlformats.org/drawingml/2006/table">
            <a:tbl>
              <a:tblPr firstRow="1" bandRow="1">
                <a:tableStyleId>{93296810-A885-4BE3-A3E7-6D5BEEA58F35}</a:tableStyleId>
              </a:tblPr>
              <a:tblGrid>
                <a:gridCol w="2830759">
                  <a:extLst>
                    <a:ext uri="{9D8B030D-6E8A-4147-A177-3AD203B41FA5}">
                      <a16:colId xmlns:a16="http://schemas.microsoft.com/office/drawing/2014/main" val="705841799"/>
                    </a:ext>
                  </a:extLst>
                </a:gridCol>
                <a:gridCol w="2820774">
                  <a:extLst>
                    <a:ext uri="{9D8B030D-6E8A-4147-A177-3AD203B41FA5}">
                      <a16:colId xmlns:a16="http://schemas.microsoft.com/office/drawing/2014/main" val="1515612983"/>
                    </a:ext>
                  </a:extLst>
                </a:gridCol>
                <a:gridCol w="2998305">
                  <a:extLst>
                    <a:ext uri="{9D8B030D-6E8A-4147-A177-3AD203B41FA5}">
                      <a16:colId xmlns:a16="http://schemas.microsoft.com/office/drawing/2014/main" val="860591179"/>
                    </a:ext>
                  </a:extLst>
                </a:gridCol>
                <a:gridCol w="2971962">
                  <a:extLst>
                    <a:ext uri="{9D8B030D-6E8A-4147-A177-3AD203B41FA5}">
                      <a16:colId xmlns:a16="http://schemas.microsoft.com/office/drawing/2014/main" val="2534448796"/>
                    </a:ext>
                  </a:extLst>
                </a:gridCol>
              </a:tblGrid>
              <a:tr h="379554">
                <a:tc>
                  <a:txBody>
                    <a:bodyPr/>
                    <a:lstStyle/>
                    <a:p>
                      <a:r>
                        <a:rPr lang="en-ZA" sz="1600" dirty="0">
                          <a:latin typeface="Aptos" panose="020B0004020202020204" pitchFamily="34" charset="0"/>
                        </a:rPr>
                        <a:t>STUDENT VOLUNTEERS</a:t>
                      </a:r>
                    </a:p>
                  </a:txBody>
                  <a:tcPr/>
                </a:tc>
                <a:tc>
                  <a:txBody>
                    <a:bodyPr/>
                    <a:lstStyle/>
                    <a:p>
                      <a:r>
                        <a:rPr lang="en-ZA" sz="1600" dirty="0">
                          <a:latin typeface="Aptos" panose="020B0004020202020204" pitchFamily="34" charset="0"/>
                        </a:rPr>
                        <a:t>SCIENTIST</a:t>
                      </a:r>
                    </a:p>
                  </a:txBody>
                  <a:tcPr/>
                </a:tc>
                <a:tc>
                  <a:txBody>
                    <a:bodyPr/>
                    <a:lstStyle/>
                    <a:p>
                      <a:r>
                        <a:rPr lang="en-ZA" sz="1600" dirty="0">
                          <a:latin typeface="Aptos" panose="020B0004020202020204" pitchFamily="34" charset="0"/>
                        </a:rPr>
                        <a:t>CDS RESEARCH PROJECT</a:t>
                      </a:r>
                    </a:p>
                  </a:txBody>
                  <a:tcPr/>
                </a:tc>
                <a:tc>
                  <a:txBody>
                    <a:bodyPr/>
                    <a:lstStyle/>
                    <a:p>
                      <a:r>
                        <a:rPr lang="en-ZA" sz="1600" dirty="0">
                          <a:latin typeface="Aptos" panose="020B0004020202020204" pitchFamily="34" charset="0"/>
                        </a:rPr>
                        <a:t>CDS ARTS-BASED PROJECT</a:t>
                      </a:r>
                    </a:p>
                  </a:txBody>
                  <a:tcPr/>
                </a:tc>
                <a:extLst>
                  <a:ext uri="{0D108BD9-81ED-4DB2-BD59-A6C34878D82A}">
                    <a16:rowId xmlns:a16="http://schemas.microsoft.com/office/drawing/2014/main" val="2288327660"/>
                  </a:ext>
                </a:extLst>
              </a:tr>
              <a:tr h="347806">
                <a:tc>
                  <a:txBody>
                    <a:bodyPr/>
                    <a:lstStyle/>
                    <a:p>
                      <a:r>
                        <a:rPr lang="en-ZA" sz="1400" dirty="0">
                          <a:latin typeface="Aptos" panose="020B0004020202020204" pitchFamily="34" charset="0"/>
                        </a:rPr>
                        <a:t>Gratitude</a:t>
                      </a:r>
                    </a:p>
                  </a:txBody>
                  <a:tcPr/>
                </a:tc>
                <a:tc>
                  <a:txBody>
                    <a:bodyPr/>
                    <a:lstStyle/>
                    <a:p>
                      <a:endParaRPr lang="en-ZA" sz="1400">
                        <a:latin typeface="Aptos" panose="020B0004020202020204" pitchFamily="34" charset="0"/>
                      </a:endParaRPr>
                    </a:p>
                  </a:txBody>
                  <a:tcPr/>
                </a:tc>
                <a:tc>
                  <a:txBody>
                    <a:bodyPr/>
                    <a:lstStyle/>
                    <a:p>
                      <a:endParaRPr lang="en-ZA" sz="1400">
                        <a:latin typeface="Aptos" panose="020B0004020202020204" pitchFamily="34" charset="0"/>
                      </a:endParaRPr>
                    </a:p>
                  </a:txBody>
                  <a:tcPr/>
                </a:tc>
                <a:tc>
                  <a:txBody>
                    <a:bodyPr/>
                    <a:lstStyle/>
                    <a:p>
                      <a:endParaRPr lang="en-ZA" sz="1400" dirty="0">
                        <a:latin typeface="Aptos" panose="020B0004020202020204" pitchFamily="34" charset="0"/>
                      </a:endParaRPr>
                    </a:p>
                  </a:txBody>
                  <a:tcPr/>
                </a:tc>
                <a:extLst>
                  <a:ext uri="{0D108BD9-81ED-4DB2-BD59-A6C34878D82A}">
                    <a16:rowId xmlns:a16="http://schemas.microsoft.com/office/drawing/2014/main" val="3554194451"/>
                  </a:ext>
                </a:extLst>
              </a:tr>
              <a:tr h="973827">
                <a:tc>
                  <a:txBody>
                    <a:bodyPr/>
                    <a:lstStyle/>
                    <a:p>
                      <a:r>
                        <a:rPr lang="en-ZA" sz="1400" dirty="0">
                          <a:latin typeface="Aptos" panose="020B0004020202020204" pitchFamily="34" charset="0"/>
                        </a:rPr>
                        <a:t>Care and compassion -  working </a:t>
                      </a:r>
                      <a:r>
                        <a:rPr lang="en-ZA" sz="1400" kern="1200" dirty="0">
                          <a:solidFill>
                            <a:schemeClr val="dk1"/>
                          </a:solidFill>
                          <a:effectLst/>
                          <a:latin typeface="Aptos" panose="020B0004020202020204" pitchFamily="34" charset="0"/>
                          <a:ea typeface="+mn-ea"/>
                          <a:cs typeface="+mn-cs"/>
                        </a:rPr>
                        <a:t>sensitively with victims of disaster and limited formal education</a:t>
                      </a:r>
                      <a:endParaRPr lang="en-ZA" sz="1400" dirty="0">
                        <a:latin typeface="Aptos" panose="020B0004020202020204" pitchFamily="34" charset="0"/>
                      </a:endParaRPr>
                    </a:p>
                  </a:txBody>
                  <a:tcPr/>
                </a:tc>
                <a:tc>
                  <a:txBody>
                    <a:bodyPr/>
                    <a:lstStyle/>
                    <a:p>
                      <a:r>
                        <a:rPr lang="en-ZA" sz="1400" dirty="0">
                          <a:latin typeface="Aptos" panose="020B0004020202020204" pitchFamily="34" charset="0"/>
                        </a:rPr>
                        <a:t>Compassion, empathy</a:t>
                      </a:r>
                    </a:p>
                  </a:txBody>
                  <a:tcPr/>
                </a:tc>
                <a:tc>
                  <a:txBody>
                    <a:bodyPr/>
                    <a:lstStyle/>
                    <a:p>
                      <a:r>
                        <a:rPr lang="en-ZA" sz="1400" dirty="0">
                          <a:latin typeface="Aptos" panose="020B0004020202020204" pitchFamily="34" charset="0"/>
                        </a:rPr>
                        <a:t>Care and compassion, healing -  working </a:t>
                      </a:r>
                      <a:r>
                        <a:rPr lang="en-ZA" sz="1400" kern="1200" dirty="0">
                          <a:solidFill>
                            <a:schemeClr val="dk1"/>
                          </a:solidFill>
                          <a:effectLst/>
                          <a:latin typeface="Aptos" panose="020B0004020202020204" pitchFamily="34" charset="0"/>
                          <a:ea typeface="+mn-ea"/>
                          <a:cs typeface="+mn-cs"/>
                        </a:rPr>
                        <a:t>sensitively with victims of disaster and limited formal education</a:t>
                      </a:r>
                      <a:r>
                        <a:rPr lang="en-ZA" sz="1400" dirty="0">
                          <a:latin typeface="Aptos" panose="020B0004020202020204" pitchFamily="34" charset="0"/>
                        </a:rPr>
                        <a:t> </a:t>
                      </a:r>
                    </a:p>
                  </a:txBody>
                  <a:tcPr/>
                </a:tc>
                <a:tc>
                  <a:txBody>
                    <a:bodyPr/>
                    <a:lstStyle/>
                    <a:p>
                      <a:r>
                        <a:rPr lang="en-ZA" sz="1400" dirty="0">
                          <a:latin typeface="Aptos" panose="020B0004020202020204" pitchFamily="34" charset="0"/>
                        </a:rPr>
                        <a:t>Care and compassion, healing -  working </a:t>
                      </a:r>
                      <a:r>
                        <a:rPr lang="en-ZA" sz="1400" kern="1200" dirty="0">
                          <a:solidFill>
                            <a:schemeClr val="dk1"/>
                          </a:solidFill>
                          <a:effectLst/>
                          <a:latin typeface="Aptos" panose="020B0004020202020204" pitchFamily="34" charset="0"/>
                          <a:ea typeface="+mn-ea"/>
                          <a:cs typeface="+mn-cs"/>
                        </a:rPr>
                        <a:t>sensitively with victims of disaster and limited formal education</a:t>
                      </a:r>
                      <a:endParaRPr lang="en-ZA" sz="1400" dirty="0">
                        <a:latin typeface="Aptos" panose="020B0004020202020204" pitchFamily="34" charset="0"/>
                      </a:endParaRPr>
                    </a:p>
                  </a:txBody>
                  <a:tcPr/>
                </a:tc>
                <a:extLst>
                  <a:ext uri="{0D108BD9-81ED-4DB2-BD59-A6C34878D82A}">
                    <a16:rowId xmlns:a16="http://schemas.microsoft.com/office/drawing/2014/main" val="752938890"/>
                  </a:ext>
                </a:extLst>
              </a:tr>
              <a:tr h="347806">
                <a:tc>
                  <a:txBody>
                    <a:bodyPr/>
                    <a:lstStyle/>
                    <a:p>
                      <a:r>
                        <a:rPr lang="en-ZA" sz="1400" dirty="0">
                          <a:latin typeface="Aptos" panose="020B0004020202020204" pitchFamily="34" charset="0"/>
                        </a:rPr>
                        <a:t>Courage</a:t>
                      </a:r>
                    </a:p>
                  </a:txBody>
                  <a:tcPr/>
                </a:tc>
                <a:tc>
                  <a:txBody>
                    <a:bodyPr/>
                    <a:lstStyle/>
                    <a:p>
                      <a:endParaRPr lang="en-ZA" sz="1400" dirty="0">
                        <a:latin typeface="Aptos" panose="020B0004020202020204" pitchFamily="34" charset="0"/>
                      </a:endParaRPr>
                    </a:p>
                  </a:txBody>
                  <a:tcPr/>
                </a:tc>
                <a:tc>
                  <a:txBody>
                    <a:bodyPr/>
                    <a:lstStyle/>
                    <a:p>
                      <a:endParaRPr lang="en-ZA" sz="1400">
                        <a:latin typeface="Aptos" panose="020B0004020202020204" pitchFamily="34" charset="0"/>
                      </a:endParaRPr>
                    </a:p>
                  </a:txBody>
                  <a:tcPr/>
                </a:tc>
                <a:tc>
                  <a:txBody>
                    <a:bodyPr/>
                    <a:lstStyle/>
                    <a:p>
                      <a:endParaRPr lang="en-ZA" sz="1400">
                        <a:latin typeface="Aptos" panose="020B0004020202020204" pitchFamily="34" charset="0"/>
                      </a:endParaRPr>
                    </a:p>
                  </a:txBody>
                  <a:tcPr/>
                </a:tc>
                <a:extLst>
                  <a:ext uri="{0D108BD9-81ED-4DB2-BD59-A6C34878D82A}">
                    <a16:rowId xmlns:a16="http://schemas.microsoft.com/office/drawing/2014/main" val="3507552076"/>
                  </a:ext>
                </a:extLst>
              </a:tr>
              <a:tr h="347806">
                <a:tc>
                  <a:txBody>
                    <a:bodyPr/>
                    <a:lstStyle/>
                    <a:p>
                      <a:r>
                        <a:rPr lang="en-ZA" sz="1400" dirty="0">
                          <a:latin typeface="Aptos" panose="020B0004020202020204" pitchFamily="34" charset="0"/>
                        </a:rPr>
                        <a:t>Public spirit</a:t>
                      </a:r>
                    </a:p>
                  </a:txBody>
                  <a:tcPr/>
                </a:tc>
                <a:tc>
                  <a:txBody>
                    <a:bodyPr/>
                    <a:lstStyle/>
                    <a:p>
                      <a:r>
                        <a:rPr lang="en-ZA" sz="1400" dirty="0">
                          <a:latin typeface="Aptos" panose="020B0004020202020204" pitchFamily="34" charset="0"/>
                        </a:rPr>
                        <a:t>Community service (public-good)</a:t>
                      </a:r>
                    </a:p>
                  </a:txBody>
                  <a:tcPr/>
                </a:tc>
                <a:tc>
                  <a:txBody>
                    <a:bodyPr/>
                    <a:lstStyle/>
                    <a:p>
                      <a:r>
                        <a:rPr lang="en-ZA" sz="1400" dirty="0">
                          <a:latin typeface="Aptos" panose="020B0004020202020204" pitchFamily="34" charset="0"/>
                        </a:rPr>
                        <a:t>(Knowledge for the) public good</a:t>
                      </a:r>
                    </a:p>
                  </a:txBody>
                  <a:tcPr/>
                </a:tc>
                <a:tc>
                  <a:txBody>
                    <a:bodyPr/>
                    <a:lstStyle/>
                    <a:p>
                      <a:r>
                        <a:rPr lang="en-ZA" sz="1400" dirty="0">
                          <a:latin typeface="Aptos" panose="020B0004020202020204" pitchFamily="34" charset="0"/>
                        </a:rPr>
                        <a:t>Community service (public good)</a:t>
                      </a:r>
                    </a:p>
                  </a:txBody>
                  <a:tcPr/>
                </a:tc>
                <a:extLst>
                  <a:ext uri="{0D108BD9-81ED-4DB2-BD59-A6C34878D82A}">
                    <a16:rowId xmlns:a16="http://schemas.microsoft.com/office/drawing/2014/main" val="3440712871"/>
                  </a:ext>
                </a:extLst>
              </a:tr>
              <a:tr h="766960">
                <a:tc>
                  <a:txBody>
                    <a:bodyPr/>
                    <a:lstStyle/>
                    <a:p>
                      <a:r>
                        <a:rPr lang="en-ZA" sz="1400" dirty="0">
                          <a:latin typeface="Aptos" panose="020B0004020202020204" pitchFamily="34" charset="0"/>
                        </a:rPr>
                        <a:t>Knowledge (of toxicity, disaster response)</a:t>
                      </a:r>
                    </a:p>
                  </a:txBody>
                  <a:tcPr/>
                </a:tc>
                <a:tc>
                  <a:txBody>
                    <a:bodyPr/>
                    <a:lstStyle/>
                    <a:p>
                      <a:r>
                        <a:rPr lang="en-ZA" sz="1400" dirty="0">
                          <a:latin typeface="Aptos" panose="020B0004020202020204" pitchFamily="34" charset="0"/>
                        </a:rPr>
                        <a:t>Collaborative knowledge making</a:t>
                      </a:r>
                    </a:p>
                  </a:txBody>
                  <a:tcPr/>
                </a:tc>
                <a:tc>
                  <a:txBody>
                    <a:bodyPr/>
                    <a:lstStyle/>
                    <a:p>
                      <a:r>
                        <a:rPr lang="en-ZA" sz="1400" dirty="0">
                          <a:latin typeface="Aptos" panose="020B0004020202020204" pitchFamily="34" charset="0"/>
                        </a:rPr>
                        <a:t>Knowledge (of context, of disaster management, of mining, of people’s lives and experiences)</a:t>
                      </a:r>
                    </a:p>
                  </a:txBody>
                  <a:tcPr/>
                </a:tc>
                <a:tc>
                  <a:txBody>
                    <a:bodyPr/>
                    <a:lstStyle/>
                    <a:p>
                      <a:r>
                        <a:rPr lang="en-ZA" sz="1400" dirty="0">
                          <a:latin typeface="Aptos" panose="020B0004020202020204" pitchFamily="34" charset="0"/>
                        </a:rPr>
                        <a:t>Co-creation of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Aptos" panose="020B0004020202020204" pitchFamily="34" charset="0"/>
                        </a:rPr>
                        <a:t>memorialising</a:t>
                      </a:r>
                    </a:p>
                    <a:p>
                      <a:endParaRPr lang="en-ZA" sz="1400" dirty="0">
                        <a:latin typeface="Aptos" panose="020B0004020202020204" pitchFamily="34" charset="0"/>
                      </a:endParaRPr>
                    </a:p>
                  </a:txBody>
                  <a:tcPr/>
                </a:tc>
                <a:extLst>
                  <a:ext uri="{0D108BD9-81ED-4DB2-BD59-A6C34878D82A}">
                    <a16:rowId xmlns:a16="http://schemas.microsoft.com/office/drawing/2014/main" val="2317407973"/>
                  </a:ext>
                </a:extLst>
              </a:tr>
              <a:tr h="347806">
                <a:tc>
                  <a:txBody>
                    <a:bodyPr/>
                    <a:lstStyle/>
                    <a:p>
                      <a:endParaRPr lang="en-ZA" sz="1400" dirty="0">
                        <a:latin typeface="Aptos" panose="020B0004020202020204" pitchFamily="34" charset="0"/>
                      </a:endParaRPr>
                    </a:p>
                  </a:txBody>
                  <a:tcPr/>
                </a:tc>
                <a:tc>
                  <a:txBody>
                    <a:bodyPr/>
                    <a:lstStyle/>
                    <a:p>
                      <a:endParaRPr lang="en-ZA" sz="1400" dirty="0">
                        <a:latin typeface="Aptos" panose="020B0004020202020204" pitchFamily="34" charset="0"/>
                      </a:endParaRPr>
                    </a:p>
                  </a:txBody>
                  <a:tcPr/>
                </a:tc>
                <a:tc>
                  <a:txBody>
                    <a:bodyPr/>
                    <a:lstStyle/>
                    <a:p>
                      <a:r>
                        <a:rPr lang="en-ZA" sz="1400" dirty="0">
                          <a:latin typeface="Aptos" panose="020B0004020202020204" pitchFamily="34" charset="0"/>
                        </a:rPr>
                        <a:t>Political awareness and skills</a:t>
                      </a:r>
                    </a:p>
                  </a:txBody>
                  <a:tcPr/>
                </a:tc>
                <a:tc>
                  <a:txBody>
                    <a:bodyPr/>
                    <a:lstStyle/>
                    <a:p>
                      <a:r>
                        <a:rPr lang="en-ZA" sz="1400" dirty="0">
                          <a:latin typeface="Aptos" panose="020B0004020202020204" pitchFamily="34" charset="0"/>
                        </a:rPr>
                        <a:t>Political skills</a:t>
                      </a:r>
                    </a:p>
                  </a:txBody>
                  <a:tcPr/>
                </a:tc>
                <a:extLst>
                  <a:ext uri="{0D108BD9-81ED-4DB2-BD59-A6C34878D82A}">
                    <a16:rowId xmlns:a16="http://schemas.microsoft.com/office/drawing/2014/main" val="2991919041"/>
                  </a:ext>
                </a:extLst>
              </a:tr>
              <a:tr h="746222">
                <a:tc>
                  <a:txBody>
                    <a:bodyPr/>
                    <a:lstStyle/>
                    <a:p>
                      <a:endParaRPr lang="en-ZA" sz="1400" dirty="0">
                        <a:latin typeface="Aptos" panose="020B0004020202020204" pitchFamily="34" charset="0"/>
                      </a:endParaRPr>
                    </a:p>
                  </a:txBody>
                  <a:tcPr/>
                </a:tc>
                <a:tc>
                  <a:txBody>
                    <a:bodyPr/>
                    <a:lstStyle/>
                    <a:p>
                      <a:endParaRPr lang="en-ZA" sz="1400" dirty="0">
                        <a:latin typeface="Aptos" panose="020B0004020202020204" pitchFamily="34" charset="0"/>
                      </a:endParaRPr>
                    </a:p>
                  </a:txBody>
                  <a:tcPr/>
                </a:tc>
                <a:tc>
                  <a:txBody>
                    <a:bodyPr/>
                    <a:lstStyle/>
                    <a:p>
                      <a:r>
                        <a:rPr lang="en-ZA" sz="1400" dirty="0">
                          <a:latin typeface="Aptos" panose="020B0004020202020204" pitchFamily="34" charset="0"/>
                        </a:rPr>
                        <a:t>Trust building and rapport</a:t>
                      </a:r>
                    </a:p>
                  </a:txBody>
                  <a:tcPr/>
                </a:tc>
                <a:tc>
                  <a:txBody>
                    <a:bodyPr/>
                    <a:lstStyle/>
                    <a:p>
                      <a:r>
                        <a:rPr lang="en-ZA" sz="1400" dirty="0">
                          <a:latin typeface="Aptos" panose="020B0004020202020204" pitchFamily="34" charset="0"/>
                        </a:rPr>
                        <a:t>Trust building, building connections, contribution to social cohesion</a:t>
                      </a:r>
                    </a:p>
                  </a:txBody>
                  <a:tcPr/>
                </a:tc>
                <a:extLst>
                  <a:ext uri="{0D108BD9-81ED-4DB2-BD59-A6C34878D82A}">
                    <a16:rowId xmlns:a16="http://schemas.microsoft.com/office/drawing/2014/main" val="1984062320"/>
                  </a:ext>
                </a:extLst>
              </a:tr>
              <a:tr h="347806">
                <a:tc>
                  <a:txBody>
                    <a:bodyPr/>
                    <a:lstStyle/>
                    <a:p>
                      <a:endParaRPr lang="en-ZA" sz="1400" dirty="0">
                        <a:latin typeface="Aptos" panose="020B0004020202020204" pitchFamily="34" charset="0"/>
                      </a:endParaRPr>
                    </a:p>
                  </a:txBody>
                  <a:tcPr/>
                </a:tc>
                <a:tc>
                  <a:txBody>
                    <a:bodyPr/>
                    <a:lstStyle/>
                    <a:p>
                      <a:endParaRPr lang="en-ZA" sz="1400" dirty="0">
                        <a:latin typeface="Aptos" panose="020B0004020202020204" pitchFamily="34" charset="0"/>
                      </a:endParaRPr>
                    </a:p>
                  </a:txBody>
                  <a:tcPr/>
                </a:tc>
                <a:tc>
                  <a:txBody>
                    <a:bodyPr/>
                    <a:lstStyle/>
                    <a:p>
                      <a:r>
                        <a:rPr lang="en-ZA" sz="1400" dirty="0">
                          <a:latin typeface="Aptos" panose="020B0004020202020204" pitchFamily="34" charset="0"/>
                        </a:rPr>
                        <a:t>Research skills</a:t>
                      </a:r>
                    </a:p>
                  </a:txBody>
                  <a:tcPr/>
                </a:tc>
                <a:tc>
                  <a:txBody>
                    <a:bodyPr/>
                    <a:lstStyle/>
                    <a:p>
                      <a:r>
                        <a:rPr lang="en-ZA" sz="1400" dirty="0">
                          <a:latin typeface="Aptos" panose="020B0004020202020204" pitchFamily="34" charset="0"/>
                        </a:rPr>
                        <a:t>Participatory (research)skills</a:t>
                      </a:r>
                    </a:p>
                  </a:txBody>
                  <a:tcPr/>
                </a:tc>
                <a:extLst>
                  <a:ext uri="{0D108BD9-81ED-4DB2-BD59-A6C34878D82A}">
                    <a16:rowId xmlns:a16="http://schemas.microsoft.com/office/drawing/2014/main" val="1558408341"/>
                  </a:ext>
                </a:extLst>
              </a:tr>
              <a:tr h="347806">
                <a:tc>
                  <a:txBody>
                    <a:bodyPr/>
                    <a:lstStyle/>
                    <a:p>
                      <a:endParaRPr lang="en-ZA" sz="1400" dirty="0">
                        <a:latin typeface="Aptos" panose="020B0004020202020204" pitchFamily="34" charset="0"/>
                      </a:endParaRPr>
                    </a:p>
                  </a:txBody>
                  <a:tcPr/>
                </a:tc>
                <a:tc>
                  <a:txBody>
                    <a:bodyPr/>
                    <a:lstStyle/>
                    <a:p>
                      <a:endParaRPr lang="en-ZA" sz="1400" dirty="0">
                        <a:latin typeface="Aptos" panose="020B0004020202020204" pitchFamily="34" charset="0"/>
                      </a:endParaRPr>
                    </a:p>
                  </a:txBody>
                  <a:tcPr/>
                </a:tc>
                <a:tc>
                  <a:txBody>
                    <a:bodyPr/>
                    <a:lstStyle/>
                    <a:p>
                      <a:endParaRPr lang="en-ZA" sz="1400" dirty="0">
                        <a:latin typeface="Aptos" panose="020B0004020202020204" pitchFamily="34" charset="0"/>
                      </a:endParaRPr>
                    </a:p>
                  </a:txBody>
                  <a:tcPr/>
                </a:tc>
                <a:tc>
                  <a:txBody>
                    <a:bodyPr/>
                    <a:lstStyle/>
                    <a:p>
                      <a:r>
                        <a:rPr lang="en-ZA" sz="1400" dirty="0">
                          <a:latin typeface="Aptos" panose="020B0004020202020204" pitchFamily="34" charset="0"/>
                        </a:rPr>
                        <a:t>Creativity</a:t>
                      </a:r>
                    </a:p>
                  </a:txBody>
                  <a:tcPr/>
                </a:tc>
                <a:extLst>
                  <a:ext uri="{0D108BD9-81ED-4DB2-BD59-A6C34878D82A}">
                    <a16:rowId xmlns:a16="http://schemas.microsoft.com/office/drawing/2014/main" val="3081330227"/>
                  </a:ext>
                </a:extLst>
              </a:tr>
              <a:tr h="347806">
                <a:tc>
                  <a:txBody>
                    <a:bodyPr/>
                    <a:lstStyle/>
                    <a:p>
                      <a:endParaRPr lang="en-ZA" sz="1400" dirty="0">
                        <a:latin typeface="Aptos" panose="020B0004020202020204" pitchFamily="34" charset="0"/>
                      </a:endParaRPr>
                    </a:p>
                  </a:txBody>
                  <a:tcPr/>
                </a:tc>
                <a:tc>
                  <a:txBody>
                    <a:bodyPr/>
                    <a:lstStyle/>
                    <a:p>
                      <a:endParaRPr lang="en-ZA" sz="1400" dirty="0">
                        <a:latin typeface="Aptos" panose="020B0004020202020204" pitchFamily="34" charset="0"/>
                      </a:endParaRPr>
                    </a:p>
                  </a:txBody>
                  <a:tcPr/>
                </a:tc>
                <a:tc>
                  <a:txBody>
                    <a:bodyPr/>
                    <a:lstStyle/>
                    <a:p>
                      <a:endParaRPr lang="en-ZA" sz="1400" dirty="0">
                        <a:latin typeface="Aptos" panose="020B0004020202020204" pitchFamily="34" charset="0"/>
                      </a:endParaRPr>
                    </a:p>
                  </a:txBody>
                  <a:tcPr/>
                </a:tc>
                <a:tc>
                  <a:txBody>
                    <a:bodyPr/>
                    <a:lstStyle/>
                    <a:p>
                      <a:r>
                        <a:rPr lang="en-ZA" sz="1400" dirty="0">
                          <a:latin typeface="Aptos" panose="020B0004020202020204" pitchFamily="34" charset="0"/>
                        </a:rPr>
                        <a:t>Fostering hope</a:t>
                      </a:r>
                    </a:p>
                  </a:txBody>
                  <a:tcPr/>
                </a:tc>
                <a:extLst>
                  <a:ext uri="{0D108BD9-81ED-4DB2-BD59-A6C34878D82A}">
                    <a16:rowId xmlns:a16="http://schemas.microsoft.com/office/drawing/2014/main" val="1169995515"/>
                  </a:ext>
                </a:extLst>
              </a:tr>
              <a:tr h="347806">
                <a:tc>
                  <a:txBody>
                    <a:bodyPr/>
                    <a:lstStyle/>
                    <a:p>
                      <a:endParaRPr lang="en-ZA" sz="1400" dirty="0">
                        <a:latin typeface="Aptos" panose="020B0004020202020204" pitchFamily="34" charset="0"/>
                      </a:endParaRPr>
                    </a:p>
                  </a:txBody>
                  <a:tcPr/>
                </a:tc>
                <a:tc>
                  <a:txBody>
                    <a:bodyPr/>
                    <a:lstStyle/>
                    <a:p>
                      <a:endParaRPr lang="en-ZA" sz="1400" dirty="0">
                        <a:latin typeface="Aptos" panose="020B0004020202020204" pitchFamily="34" charset="0"/>
                      </a:endParaRPr>
                    </a:p>
                  </a:txBody>
                  <a:tcPr/>
                </a:tc>
                <a:tc>
                  <a:txBody>
                    <a:bodyPr/>
                    <a:lstStyle/>
                    <a:p>
                      <a:r>
                        <a:rPr lang="en-ZA" sz="1400" dirty="0">
                          <a:latin typeface="Aptos" panose="020B0004020202020204" pitchFamily="34" charset="0"/>
                        </a:rPr>
                        <a:t>Voice and recognition</a:t>
                      </a:r>
                    </a:p>
                  </a:txBody>
                  <a:tcPr/>
                </a:tc>
                <a:tc>
                  <a:txBody>
                    <a:bodyPr/>
                    <a:lstStyle/>
                    <a:p>
                      <a:r>
                        <a:rPr lang="en-ZA" sz="1400" dirty="0">
                          <a:latin typeface="Aptos" panose="020B0004020202020204" pitchFamily="34" charset="0"/>
                        </a:rPr>
                        <a:t>Voice and recognition</a:t>
                      </a:r>
                    </a:p>
                  </a:txBody>
                  <a:tcPr/>
                </a:tc>
                <a:extLst>
                  <a:ext uri="{0D108BD9-81ED-4DB2-BD59-A6C34878D82A}">
                    <a16:rowId xmlns:a16="http://schemas.microsoft.com/office/drawing/2014/main" val="2498429759"/>
                  </a:ext>
                </a:extLst>
              </a:tr>
              <a:tr h="367736">
                <a:tc>
                  <a:txBody>
                    <a:bodyPr/>
                    <a:lstStyle/>
                    <a:p>
                      <a:r>
                        <a:rPr lang="en-ZA" sz="1400" dirty="0">
                          <a:latin typeface="Aptos" panose="020B0004020202020204" pitchFamily="34" charset="0"/>
                        </a:rPr>
                        <a:t>Responsibility </a:t>
                      </a:r>
                    </a:p>
                  </a:txBody>
                  <a:tcPr/>
                </a:tc>
                <a:tc>
                  <a:txBody>
                    <a:bodyPr/>
                    <a:lstStyle/>
                    <a:p>
                      <a:r>
                        <a:rPr lang="en-ZA" sz="1400" dirty="0">
                          <a:latin typeface="Aptos" panose="020B0004020202020204" pitchFamily="34" charset="0"/>
                        </a:rPr>
                        <a:t>Responsibility</a:t>
                      </a:r>
                    </a:p>
                  </a:txBody>
                  <a:tcPr/>
                </a:tc>
                <a:tc>
                  <a:txBody>
                    <a:bodyPr/>
                    <a:lstStyle/>
                    <a:p>
                      <a:r>
                        <a:rPr lang="en-ZA" sz="1400" dirty="0">
                          <a:latin typeface="Aptos" panose="020B0004020202020204" pitchFamily="34" charset="0"/>
                        </a:rPr>
                        <a:t>Responsibility</a:t>
                      </a:r>
                    </a:p>
                  </a:txBody>
                  <a:tcPr/>
                </a:tc>
                <a:tc>
                  <a:txBody>
                    <a:bodyPr/>
                    <a:lstStyle/>
                    <a:p>
                      <a:r>
                        <a:rPr lang="en-ZA" sz="1400" dirty="0">
                          <a:latin typeface="Aptos" panose="020B0004020202020204" pitchFamily="34" charset="0"/>
                        </a:rPr>
                        <a:t>Responsibility</a:t>
                      </a:r>
                    </a:p>
                  </a:txBody>
                  <a:tcPr/>
                </a:tc>
                <a:extLst>
                  <a:ext uri="{0D108BD9-81ED-4DB2-BD59-A6C34878D82A}">
                    <a16:rowId xmlns:a16="http://schemas.microsoft.com/office/drawing/2014/main" val="50163603"/>
                  </a:ext>
                </a:extLst>
              </a:tr>
            </a:tbl>
          </a:graphicData>
        </a:graphic>
      </p:graphicFrame>
      <p:sp>
        <p:nvSpPr>
          <p:cNvPr id="3" name="TextBox 2">
            <a:extLst>
              <a:ext uri="{FF2B5EF4-FFF2-40B4-BE49-F238E27FC236}">
                <a16:creationId xmlns:a16="http://schemas.microsoft.com/office/drawing/2014/main" id="{81780CF5-6E41-099B-5192-A08C0B53057E}"/>
              </a:ext>
            </a:extLst>
          </p:cNvPr>
          <p:cNvSpPr txBox="1"/>
          <p:nvPr/>
        </p:nvSpPr>
        <p:spPr>
          <a:xfrm>
            <a:off x="365759" y="220571"/>
            <a:ext cx="1100981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70AD47">
                    <a:lumMod val="75000"/>
                  </a:srgbClr>
                </a:solidFill>
                <a:effectLst/>
                <a:uLnTx/>
                <a:uFillTx/>
                <a:latin typeface="Aptos" panose="020B0004020202020204" pitchFamily="34" charset="0"/>
                <a:ea typeface="+mn-ea"/>
                <a:cs typeface="+mn-cs"/>
              </a:rPr>
              <a:t>Uni-PRA VALUED CAPABILITIES AND FUNCTIONINGS (CONTINUOUS) FORMATION</a:t>
            </a:r>
          </a:p>
        </p:txBody>
      </p:sp>
    </p:spTree>
    <p:extLst>
      <p:ext uri="{BB962C8B-B14F-4D97-AF65-F5344CB8AC3E}">
        <p14:creationId xmlns:p14="http://schemas.microsoft.com/office/powerpoint/2010/main" val="423983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95464E-BF45-BD83-7FAE-EB11A68FD993}"/>
              </a:ext>
            </a:extLst>
          </p:cNvPr>
          <p:cNvSpPr>
            <a:spLocks noGrp="1"/>
          </p:cNvSpPr>
          <p:nvPr>
            <p:ph type="title"/>
          </p:nvPr>
        </p:nvSpPr>
        <p:spPr>
          <a:xfrm>
            <a:off x="838200" y="365125"/>
            <a:ext cx="10515600" cy="1325563"/>
          </a:xfrm>
        </p:spPr>
        <p:txBody>
          <a:bodyPr>
            <a:normAutofit/>
          </a:bodyPr>
          <a:lstStyle/>
          <a:p>
            <a:r>
              <a:rPr lang="en-ZA" sz="4200"/>
              <a:t>Working on an institutions (policy paper)from the research, with colleagues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63A08B-B92A-8B31-6568-5549421AA949}"/>
              </a:ext>
            </a:extLst>
          </p:cNvPr>
          <p:cNvSpPr>
            <a:spLocks noGrp="1"/>
          </p:cNvSpPr>
          <p:nvPr>
            <p:ph idx="1"/>
          </p:nvPr>
        </p:nvSpPr>
        <p:spPr>
          <a:xfrm>
            <a:off x="250371" y="1929383"/>
            <a:ext cx="11658600" cy="4656473"/>
          </a:xfrm>
        </p:spPr>
        <p:txBody>
          <a:bodyPr>
            <a:noAutofit/>
          </a:bodyPr>
          <a:lstStyle/>
          <a:p>
            <a:r>
              <a:rPr lang="en-ZA" dirty="0"/>
              <a:t>Bonvin and Laruffa (2024): Institutions should allow people to envision and realise more emancipatory futures. At the core of transformative social institutions there is, then, the cross-fertilising connection between capability to aspire and capability for voice. To promote such a connection, it is crucial to identify the factors that may impede the joint development of these two capabilities. Transformative social institutions as defined in this article not only expand objectively the sets of available opportunities and rights, but they also create in their beneficiaries an enhanced sense of opportunity and entitlement, striving to remove the subjective and objective barriers that impede the access to such opportunities and rights</a:t>
            </a:r>
          </a:p>
        </p:txBody>
      </p:sp>
    </p:spTree>
    <p:extLst>
      <p:ext uri="{BB962C8B-B14F-4D97-AF65-F5344CB8AC3E}">
        <p14:creationId xmlns:p14="http://schemas.microsoft.com/office/powerpoint/2010/main" val="3838692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37222-D5E4-602B-B119-381951C68165}"/>
              </a:ext>
            </a:extLst>
          </p:cNvPr>
          <p:cNvSpPr>
            <a:spLocks noGrp="1"/>
          </p:cNvSpPr>
          <p:nvPr>
            <p:ph type="title"/>
          </p:nvPr>
        </p:nvSpPr>
        <p:spPr>
          <a:xfrm>
            <a:off x="838200" y="365125"/>
            <a:ext cx="10515600" cy="851027"/>
          </a:xfrm>
        </p:spPr>
        <p:txBody>
          <a:bodyPr>
            <a:normAutofit/>
          </a:bodyPr>
          <a:lstStyle/>
          <a:p>
            <a:r>
              <a:rPr lang="en-ZA" sz="5400" dirty="0"/>
              <a:t>Policy repair?</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7FE50BDF-37BB-0A7E-EB3D-02673C1A2F80}"/>
              </a:ext>
            </a:extLst>
          </p:cNvPr>
          <p:cNvSpPr>
            <a:spLocks noGrp="1"/>
          </p:cNvSpPr>
          <p:nvPr>
            <p:ph idx="1"/>
          </p:nvPr>
        </p:nvSpPr>
        <p:spPr>
          <a:xfrm>
            <a:off x="836676" y="1216152"/>
            <a:ext cx="10515600" cy="5422392"/>
          </a:xfrm>
        </p:spPr>
        <p:txBody>
          <a:bodyPr>
            <a:normAutofit/>
          </a:bodyPr>
          <a:lstStyle/>
          <a:p>
            <a:r>
              <a:rPr lang="en-ZA" sz="3000" dirty="0"/>
              <a:t>Interactive space of social (education) policy and universities (institutions).</a:t>
            </a:r>
          </a:p>
          <a:p>
            <a:r>
              <a:rPr lang="en-ZA" sz="3000" dirty="0"/>
              <a:t>If social policies are to be reparative-transformative and in turn produce reparative-transformative institutions which capabilities might be core to such policy repair? Bonvin and Laruffa (2024): capability to aspire, capability for voice</a:t>
            </a:r>
          </a:p>
          <a:p>
            <a:r>
              <a:rPr lang="en-ZA" sz="3000" i="1" dirty="0">
                <a:solidFill>
                  <a:schemeClr val="accent2">
                    <a:lumMod val="75000"/>
                  </a:schemeClr>
                </a:solidFill>
              </a:rPr>
              <a:t>What might be the core capabilities and </a:t>
            </a:r>
            <a:r>
              <a:rPr lang="en-ZA" sz="3000" i="1" dirty="0" err="1">
                <a:solidFill>
                  <a:schemeClr val="accent2">
                    <a:lumMod val="75000"/>
                  </a:schemeClr>
                </a:solidFill>
              </a:rPr>
              <a:t>functionings</a:t>
            </a:r>
            <a:r>
              <a:rPr lang="en-ZA" sz="3000" i="1" dirty="0">
                <a:solidFill>
                  <a:schemeClr val="accent2">
                    <a:lumMod val="75000"/>
                  </a:schemeClr>
                </a:solidFill>
              </a:rPr>
              <a:t> to advance social justice in and through higher education? [What would </a:t>
            </a:r>
            <a:r>
              <a:rPr lang="en-ZA" sz="3000" i="1" dirty="0" err="1">
                <a:solidFill>
                  <a:schemeClr val="accent2">
                    <a:lumMod val="75000"/>
                  </a:schemeClr>
                </a:solidFill>
              </a:rPr>
              <a:t>univs</a:t>
            </a:r>
            <a:r>
              <a:rPr lang="en-ZA" sz="3000" i="1" dirty="0">
                <a:solidFill>
                  <a:schemeClr val="accent2">
                    <a:lumMod val="75000"/>
                  </a:schemeClr>
                </a:solidFill>
              </a:rPr>
              <a:t> need to look like to be more just?]</a:t>
            </a:r>
          </a:p>
          <a:p>
            <a:r>
              <a:rPr lang="en-ZA" sz="3000" i="1" dirty="0">
                <a:solidFill>
                  <a:schemeClr val="accent2">
                    <a:lumMod val="75000"/>
                  </a:schemeClr>
                </a:solidFill>
              </a:rPr>
              <a:t>How persuaded are you by human development and/or the capability approach as a viable framework for researching HE?</a:t>
            </a:r>
          </a:p>
          <a:p>
            <a:endParaRPr lang="en-ZA" sz="2200" dirty="0"/>
          </a:p>
        </p:txBody>
      </p:sp>
    </p:spTree>
    <p:extLst>
      <p:ext uri="{BB962C8B-B14F-4D97-AF65-F5344CB8AC3E}">
        <p14:creationId xmlns:p14="http://schemas.microsoft.com/office/powerpoint/2010/main" val="82566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FD8C11-59A0-5549-7D31-204E4C04C28B}"/>
              </a:ext>
            </a:extLst>
          </p:cNvPr>
          <p:cNvSpPr>
            <a:spLocks noGrp="1"/>
          </p:cNvSpPr>
          <p:nvPr>
            <p:ph type="title"/>
          </p:nvPr>
        </p:nvSpPr>
        <p:spPr>
          <a:xfrm>
            <a:off x="832104" y="100584"/>
            <a:ext cx="10515600" cy="603506"/>
          </a:xfrm>
        </p:spPr>
        <p:txBody>
          <a:bodyPr>
            <a:normAutofit fontScale="90000"/>
          </a:bodyPr>
          <a:lstStyle/>
          <a:p>
            <a:r>
              <a:rPr lang="en-ZA" sz="4600" dirty="0"/>
              <a:t>Serendipitous careers: ‘conversion factors’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16A9E8-165F-9295-1694-B4E7644B2325}"/>
              </a:ext>
            </a:extLst>
          </p:cNvPr>
          <p:cNvSpPr>
            <a:spLocks noGrp="1"/>
          </p:cNvSpPr>
          <p:nvPr>
            <p:ph idx="1"/>
          </p:nvPr>
        </p:nvSpPr>
        <p:spPr>
          <a:xfrm>
            <a:off x="182880" y="1207010"/>
            <a:ext cx="11814048" cy="5852158"/>
          </a:xfrm>
        </p:spPr>
        <p:txBody>
          <a:bodyPr>
            <a:noAutofit/>
          </a:bodyPr>
          <a:lstStyle/>
          <a:p>
            <a:r>
              <a:rPr lang="en-ZA" sz="2400" dirty="0"/>
              <a:t>Place/country, generational (age?), gender, race/ethnicity</a:t>
            </a:r>
          </a:p>
          <a:p>
            <a:r>
              <a:rPr lang="en-ZA" sz="2400" dirty="0"/>
              <a:t>What matters/what is of ultimate value?</a:t>
            </a:r>
          </a:p>
          <a:p>
            <a:r>
              <a:rPr lang="en-ZA" sz="2400" dirty="0"/>
              <a:t>Academic ‘gift economy’</a:t>
            </a:r>
          </a:p>
          <a:p>
            <a:r>
              <a:rPr lang="en-ZA" sz="2400" dirty="0"/>
              <a:t>Archer: ‘reflexivity mediates between the objective structural and cultural contexts confronting agents, who activate their properties as constraints and </a:t>
            </a:r>
            <a:r>
              <a:rPr lang="en-ZA" sz="2400" dirty="0" err="1"/>
              <a:t>enablements</a:t>
            </a:r>
            <a:r>
              <a:rPr lang="en-ZA" sz="2400" dirty="0"/>
              <a:t> as they pursue reflexively defined ‘projects’ based on their concerns’ (Archer 2010). We need to see that [our academic career-making] agency works within a context, [e.g. a university dept/university], in which the action is structured by that context but not determined by it. We engage in ‘reflexive deliberations’, i.e. internal conversations, about the [objective] situation and our own [subjective, personal history, biographical and values-shaped] concerns. We determine our choices of practical action [our ‘projects’] in relation to our objective circumstances. A ‘mode of reflexivity’ is the manner in which we think about our thinking, our ‘inner conversations’ that then shape our actions.</a:t>
            </a:r>
          </a:p>
        </p:txBody>
      </p:sp>
    </p:spTree>
    <p:extLst>
      <p:ext uri="{BB962C8B-B14F-4D97-AF65-F5344CB8AC3E}">
        <p14:creationId xmlns:p14="http://schemas.microsoft.com/office/powerpoint/2010/main" val="1506869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3C91A-CEFB-8866-4623-853D51B445F3}"/>
              </a:ext>
            </a:extLst>
          </p:cNvPr>
          <p:cNvSpPr>
            <a:spLocks noGrp="1"/>
          </p:cNvSpPr>
          <p:nvPr>
            <p:ph type="title"/>
          </p:nvPr>
        </p:nvSpPr>
        <p:spPr>
          <a:xfrm>
            <a:off x="315686" y="239486"/>
            <a:ext cx="2677886" cy="3844091"/>
          </a:xfrm>
        </p:spPr>
        <p:txBody>
          <a:bodyPr anchor="ctr">
            <a:normAutofit/>
          </a:bodyPr>
          <a:lstStyle/>
          <a:p>
            <a:r>
              <a:rPr lang="en-ZA" sz="5400" dirty="0"/>
              <a:t>My pathway</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9C95D9B-024B-A2CC-5AE4-5C034235C260}"/>
              </a:ext>
            </a:extLst>
          </p:cNvPr>
          <p:cNvGraphicFramePr>
            <a:graphicFrameLocks noGrp="1"/>
          </p:cNvGraphicFramePr>
          <p:nvPr>
            <p:ph idx="1"/>
            <p:extLst>
              <p:ext uri="{D42A27DB-BD31-4B8C-83A1-F6EECF244321}">
                <p14:modId xmlns:p14="http://schemas.microsoft.com/office/powerpoint/2010/main" val="714783677"/>
              </p:ext>
            </p:extLst>
          </p:nvPr>
        </p:nvGraphicFramePr>
        <p:xfrm>
          <a:off x="3465575" y="97972"/>
          <a:ext cx="8639339" cy="6760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for Student Activism in the Global South">
            <a:extLst>
              <a:ext uri="{FF2B5EF4-FFF2-40B4-BE49-F238E27FC236}">
                <a16:creationId xmlns:a16="http://schemas.microsoft.com/office/drawing/2014/main" id="{C7DE830B-55E0-EED4-1FA3-676A02424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88" y="104666"/>
            <a:ext cx="20955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for Human Development and the University in Sub-Saharan Africa">
            <a:extLst>
              <a:ext uri="{FF2B5EF4-FFF2-40B4-BE49-F238E27FC236}">
                <a16:creationId xmlns:a16="http://schemas.microsoft.com/office/drawing/2014/main" id="{0C601796-4738-BFE7-2D6A-DC29416AD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744" y="104666"/>
            <a:ext cx="20955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for Engineering Education for Sustainable Development">
            <a:extLst>
              <a:ext uri="{FF2B5EF4-FFF2-40B4-BE49-F238E27FC236}">
                <a16:creationId xmlns:a16="http://schemas.microsoft.com/office/drawing/2014/main" id="{BD3317B8-989D-0A7E-2ECD-F279D6771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9816" y="114191"/>
            <a:ext cx="20955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for Human Development and Community Engagement through Service-Learning: The Capability Approach and Public Good in Education">
            <a:extLst>
              <a:ext uri="{FF2B5EF4-FFF2-40B4-BE49-F238E27FC236}">
                <a16:creationId xmlns:a16="http://schemas.microsoft.com/office/drawing/2014/main" id="{4F98679D-DCC5-862F-B362-0B578C30EC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2144" y="114191"/>
            <a:ext cx="20955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for Higher Education, Youth and Migration in Contexts of Disadvantage">
            <a:extLst>
              <a:ext uri="{FF2B5EF4-FFF2-40B4-BE49-F238E27FC236}">
                <a16:creationId xmlns:a16="http://schemas.microsoft.com/office/drawing/2014/main" id="{FC48D672-BFAD-A82F-0250-B0618EBD1E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4472" y="104666"/>
            <a:ext cx="20955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for Widening University Access and Participation in the Global South: Using the Zambian context to Inform Other Developing Countries">
            <a:extLst>
              <a:ext uri="{FF2B5EF4-FFF2-40B4-BE49-F238E27FC236}">
                <a16:creationId xmlns:a16="http://schemas.microsoft.com/office/drawing/2014/main" id="{649D722D-F9CB-2855-D9CC-1D8D132089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159" y="3173186"/>
            <a:ext cx="2095500" cy="31527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for Quality in Higher Education as a Tool for Human Development">
            <a:extLst>
              <a:ext uri="{FF2B5EF4-FFF2-40B4-BE49-F238E27FC236}">
                <a16:creationId xmlns:a16="http://schemas.microsoft.com/office/drawing/2014/main" id="{CF3EE90A-833E-C895-9C04-2DD6C95C07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68291" y="3213327"/>
            <a:ext cx="2095500" cy="31527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for Enhancing the freedom to flourish in higher education: participation, equality and capabilities">
            <a:extLst>
              <a:ext uri="{FF2B5EF4-FFF2-40B4-BE49-F238E27FC236}">
                <a16:creationId xmlns:a16="http://schemas.microsoft.com/office/drawing/2014/main" id="{9F3761AF-3CEA-9E77-BC73-016A22F49D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2249" y="3177948"/>
            <a:ext cx="209550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for Democratising Participatory Research">
            <a:extLst>
              <a:ext uri="{FF2B5EF4-FFF2-40B4-BE49-F238E27FC236}">
                <a16:creationId xmlns:a16="http://schemas.microsoft.com/office/drawing/2014/main" id="{DEF71D53-E5D6-115D-3F0B-C2F476FA20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6839" y="3192236"/>
            <a:ext cx="2095500" cy="313372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for Students with Disabilities and the Transition to Work">
            <a:extLst>
              <a:ext uri="{FF2B5EF4-FFF2-40B4-BE49-F238E27FC236}">
                <a16:creationId xmlns:a16="http://schemas.microsoft.com/office/drawing/2014/main" id="{3C870B86-1DEB-860F-4399-3FA70B5520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5387" y="3213327"/>
            <a:ext cx="2095500" cy="3133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280A6FC-B0EC-406D-3DDF-6E693B51E529}"/>
              </a:ext>
            </a:extLst>
          </p:cNvPr>
          <p:cNvSpPr/>
          <p:nvPr/>
        </p:nvSpPr>
        <p:spPr>
          <a:xfrm>
            <a:off x="1014984" y="6441731"/>
            <a:ext cx="10479024" cy="416269"/>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 books coming up: Chimwemwe, Fenella, Judith, Daizy</a:t>
            </a:r>
          </a:p>
        </p:txBody>
      </p:sp>
    </p:spTree>
    <p:extLst>
      <p:ext uri="{BB962C8B-B14F-4D97-AF65-F5344CB8AC3E}">
        <p14:creationId xmlns:p14="http://schemas.microsoft.com/office/powerpoint/2010/main" val="151093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117586-540F-C872-62B6-8393BCA6D02C}"/>
              </a:ext>
            </a:extLst>
          </p:cNvPr>
          <p:cNvSpPr>
            <a:spLocks noGrp="1"/>
          </p:cNvSpPr>
          <p:nvPr>
            <p:ph type="title"/>
          </p:nvPr>
        </p:nvSpPr>
        <p:spPr>
          <a:xfrm>
            <a:off x="836676" y="333654"/>
            <a:ext cx="10515600" cy="619819"/>
          </a:xfrm>
        </p:spPr>
        <p:txBody>
          <a:bodyPr>
            <a:normAutofit fontScale="90000"/>
          </a:bodyPr>
          <a:lstStyle/>
          <a:p>
            <a:r>
              <a:rPr lang="en-ZA" sz="4200" dirty="0"/>
              <a:t>Who am I as scholar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F890B9-1E16-A90E-C39E-7E1ED6FB2C11}"/>
              </a:ext>
            </a:extLst>
          </p:cNvPr>
          <p:cNvSpPr>
            <a:spLocks noGrp="1"/>
          </p:cNvSpPr>
          <p:nvPr>
            <p:ph idx="1"/>
          </p:nvPr>
        </p:nvSpPr>
        <p:spPr>
          <a:xfrm>
            <a:off x="161762" y="1287126"/>
            <a:ext cx="11865428" cy="5166369"/>
          </a:xfrm>
        </p:spPr>
        <p:txBody>
          <a:bodyPr>
            <a:noAutofit/>
          </a:bodyPr>
          <a:lstStyle/>
          <a:p>
            <a:r>
              <a:rPr lang="en-ZA" sz="2600" b="1" dirty="0" err="1"/>
              <a:t>Capabilitarian</a:t>
            </a:r>
            <a:r>
              <a:rPr lang="en-ZA" sz="2600" b="1" dirty="0"/>
              <a:t> scholar </a:t>
            </a:r>
            <a:r>
              <a:rPr lang="en-ZA" sz="2600" dirty="0"/>
              <a:t>working in the human development and education space</a:t>
            </a:r>
          </a:p>
          <a:p>
            <a:r>
              <a:rPr lang="en-ZA" sz="2600" dirty="0"/>
              <a:t>Research projects have examined academic professionalism, public-good professionals, racism, gender equalities, employability, youth voices, access, participation &amp; success of low-income youth. Emphasis on capabilities and </a:t>
            </a:r>
            <a:r>
              <a:rPr lang="en-ZA" sz="2600" dirty="0" err="1"/>
              <a:t>functionings</a:t>
            </a:r>
            <a:r>
              <a:rPr lang="en-ZA" sz="2600" dirty="0"/>
              <a:t>, critical agency, knowledge, dignity, epistemic justice. </a:t>
            </a:r>
          </a:p>
          <a:p>
            <a:r>
              <a:rPr lang="en-ZA" sz="2600" dirty="0"/>
              <a:t>Participatory research (photovoice, digital story telling)</a:t>
            </a:r>
          </a:p>
          <a:p>
            <a:r>
              <a:rPr lang="en-ZA" sz="2600" dirty="0"/>
              <a:t>Core capabilities for a fair and democratic society in and through HE policy and HE institutions and individual formation might be: capability to aspire, capability for voice, capability for critical plural knowledges and epistemic contributions………..</a:t>
            </a:r>
          </a:p>
        </p:txBody>
      </p:sp>
    </p:spTree>
    <p:extLst>
      <p:ext uri="{BB962C8B-B14F-4D97-AF65-F5344CB8AC3E}">
        <p14:creationId xmlns:p14="http://schemas.microsoft.com/office/powerpoint/2010/main" val="296227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9307D4D-F33A-F61E-5A0A-D8CB6043D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059" y="141515"/>
            <a:ext cx="3113312" cy="3657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96383CE-A974-76AC-BF07-F957390D2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06" y="141516"/>
            <a:ext cx="2680152" cy="35813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7D1D811-C118-07A9-337B-BD327B2A5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3345" y="141515"/>
            <a:ext cx="2841170" cy="35813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0D0FE28-E273-8D9B-9272-D25E0A7A66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488" y="141515"/>
            <a:ext cx="3017605" cy="3657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ellbeing, Freedom and Social Justice: The Capability Approach Re-Examined - cover image">
            <a:extLst>
              <a:ext uri="{FF2B5EF4-FFF2-40B4-BE49-F238E27FC236}">
                <a16:creationId xmlns:a16="http://schemas.microsoft.com/office/drawing/2014/main" id="{18218CCB-6DEA-AA2C-D2E7-A3326E05A2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841" y="3722914"/>
            <a:ext cx="2759747" cy="30588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090B357-C6AA-071D-81EE-E9EB04FDC6BD}"/>
              </a:ext>
            </a:extLst>
          </p:cNvPr>
          <p:cNvSpPr/>
          <p:nvPr/>
        </p:nvSpPr>
        <p:spPr>
          <a:xfrm>
            <a:off x="6449351" y="4290714"/>
            <a:ext cx="4910328" cy="2075688"/>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Human Development and Capability Association (HDCA) https://hd-ca.org/</a:t>
            </a:r>
          </a:p>
          <a:p>
            <a:pPr algn="ctr"/>
            <a:endParaRPr lang="en-ZA" sz="2000" dirty="0">
              <a:solidFill>
                <a:schemeClr val="tx1"/>
              </a:solidFill>
            </a:endParaRPr>
          </a:p>
          <a:p>
            <a:pPr algn="ctr"/>
            <a:r>
              <a:rPr lang="en-ZA" sz="2000" dirty="0">
                <a:solidFill>
                  <a:schemeClr val="tx1"/>
                </a:solidFill>
              </a:rPr>
              <a:t>Journal of Human Development &amp; Capabilities</a:t>
            </a:r>
          </a:p>
          <a:p>
            <a:pPr algn="ctr"/>
            <a:r>
              <a:rPr lang="en-ZA" sz="2000" dirty="0">
                <a:solidFill>
                  <a:schemeClr val="tx1"/>
                </a:solidFill>
              </a:rPr>
              <a:t>https://www.tandfonline.com/toc/cjhd20/current</a:t>
            </a:r>
          </a:p>
        </p:txBody>
      </p:sp>
    </p:spTree>
    <p:extLst>
      <p:ext uri="{BB962C8B-B14F-4D97-AF65-F5344CB8AC3E}">
        <p14:creationId xmlns:p14="http://schemas.microsoft.com/office/powerpoint/2010/main" val="18800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7E9FAB-C54A-ED1F-55BD-8A8947E0C4F7}"/>
              </a:ext>
            </a:extLst>
          </p:cNvPr>
          <p:cNvSpPr>
            <a:spLocks noGrp="1"/>
          </p:cNvSpPr>
          <p:nvPr>
            <p:ph type="title"/>
          </p:nvPr>
        </p:nvSpPr>
        <p:spPr>
          <a:xfrm>
            <a:off x="836676" y="120113"/>
            <a:ext cx="10515600" cy="529111"/>
          </a:xfrm>
        </p:spPr>
        <p:txBody>
          <a:bodyPr>
            <a:normAutofit fontScale="90000"/>
          </a:bodyPr>
          <a:lstStyle/>
          <a:p>
            <a:r>
              <a:rPr lang="en-ZA" sz="4000" dirty="0"/>
              <a:t>Capability approach</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121774D-633F-DF87-95EF-79A48BB7BE2D}"/>
              </a:ext>
            </a:extLst>
          </p:cNvPr>
          <p:cNvSpPr>
            <a:spLocks noGrp="1"/>
          </p:cNvSpPr>
          <p:nvPr>
            <p:ph idx="1"/>
          </p:nvPr>
        </p:nvSpPr>
        <p:spPr>
          <a:xfrm>
            <a:off x="361841" y="824202"/>
            <a:ext cx="11593286" cy="5595257"/>
          </a:xfrm>
        </p:spPr>
        <p:txBody>
          <a:bodyPr>
            <a:noAutofit/>
          </a:bodyPr>
          <a:lstStyle/>
          <a:p>
            <a:r>
              <a:rPr lang="en-ZA" sz="2000" dirty="0"/>
              <a:t>‘Equality of what’? (Sen). For any approach to equity, equality, justice in HE you need to know what you want to put in the informational space of justice if you want to argue/evaluate what is more or less just (policy, institutions, individual formation etc): class, gender, race, disability, etc.  For me it is capabilities and </a:t>
            </a:r>
            <a:r>
              <a:rPr lang="en-ZA" sz="2000" dirty="0" err="1"/>
              <a:t>functionings</a:t>
            </a:r>
            <a:r>
              <a:rPr lang="en-ZA" sz="2000" dirty="0"/>
              <a:t> (well-being).</a:t>
            </a:r>
          </a:p>
          <a:p>
            <a:r>
              <a:rPr lang="en-ZA" sz="2000" dirty="0"/>
              <a:t>Anchored normatively in human development</a:t>
            </a:r>
          </a:p>
          <a:p>
            <a:r>
              <a:rPr lang="en-ZA" sz="2000" dirty="0"/>
              <a:t>Open-ended &amp; capacious: accommodates decolonial approaches, repair (past/present/future), planetary consciousness - by drawing on additional/complementary theorists</a:t>
            </a:r>
          </a:p>
          <a:p>
            <a:r>
              <a:rPr lang="en-ZA" sz="2000" dirty="0"/>
              <a:t>Non-ideal justice</a:t>
            </a:r>
          </a:p>
          <a:p>
            <a:r>
              <a:rPr lang="en-ZA" sz="2000" dirty="0"/>
              <a:t>Relational ontology (extended only to humans, however)</a:t>
            </a:r>
          </a:p>
          <a:p>
            <a:r>
              <a:rPr lang="en-ZA" sz="2000" dirty="0"/>
              <a:t>Context is crucial</a:t>
            </a:r>
          </a:p>
          <a:p>
            <a:r>
              <a:rPr lang="en-ZA" sz="2000" dirty="0"/>
              <a:t>[Relational] </a:t>
            </a:r>
            <a:r>
              <a:rPr lang="en-ZA" sz="2000" b="1" dirty="0"/>
              <a:t>Capabilities</a:t>
            </a:r>
            <a:r>
              <a:rPr lang="en-ZA" sz="2000" dirty="0"/>
              <a:t> are effective opportunities to be and to do in ways we value; </a:t>
            </a:r>
            <a:r>
              <a:rPr lang="en-ZA" sz="2000" b="1" dirty="0" err="1"/>
              <a:t>functionings</a:t>
            </a:r>
            <a:r>
              <a:rPr lang="en-ZA" sz="2000" dirty="0"/>
              <a:t> are realised achievements (what we can actually be and do); </a:t>
            </a:r>
            <a:r>
              <a:rPr lang="en-ZA" sz="2000" b="1" dirty="0"/>
              <a:t>conversion factors </a:t>
            </a:r>
            <a:r>
              <a:rPr lang="en-ZA" sz="2000" dirty="0"/>
              <a:t>account for enablers and constraints (historical, social, environmental, personal) ; </a:t>
            </a:r>
            <a:r>
              <a:rPr lang="en-ZA" sz="2000" b="1" dirty="0"/>
              <a:t>agency</a:t>
            </a:r>
            <a:r>
              <a:rPr lang="en-ZA" sz="2000" dirty="0"/>
              <a:t> involves working towards the goals you value [how are values formed/changed?]. </a:t>
            </a:r>
          </a:p>
          <a:p>
            <a:r>
              <a:rPr lang="en-ZA" sz="2000" dirty="0"/>
              <a:t>Education includes but goes beyond human capital. Education is intrinsic, instrumental and social in its aims and effects. Overall undeveloped In CA except Martha Nussbaum, 2006. </a:t>
            </a:r>
            <a:r>
              <a:rPr lang="en-ZA" sz="2000" u="sng" dirty="0">
                <a:hlinkClick r:id="rId2">
                  <a:extLst>
                    <a:ext uri="{A12FA001-AC4F-418D-AE19-62706E023703}">
                      <ahyp:hlinkClr xmlns:ahyp="http://schemas.microsoft.com/office/drawing/2018/hyperlinkcolor" val="tx"/>
                    </a:ext>
                  </a:extLst>
                </a:hlinkClick>
              </a:rPr>
              <a:t>Education and Democratic Citizenship: Capabilities and Quality Education</a:t>
            </a:r>
            <a:r>
              <a:rPr lang="en-ZA" sz="2000" u="sng" dirty="0"/>
              <a:t>, </a:t>
            </a:r>
            <a:r>
              <a:rPr lang="en-ZA" sz="2000" u="sng" dirty="0">
                <a:hlinkClick r:id="rId3">
                  <a:extLst>
                    <a:ext uri="{A12FA001-AC4F-418D-AE19-62706E023703}">
                      <ahyp:hlinkClr xmlns:ahyp="http://schemas.microsoft.com/office/drawing/2018/hyperlinkcolor" val="tx"/>
                    </a:ext>
                  </a:extLst>
                </a:hlinkClick>
              </a:rPr>
              <a:t>Journal of Human Development and Capabilities</a:t>
            </a:r>
            <a:r>
              <a:rPr lang="en-ZA" sz="2000" dirty="0"/>
              <a:t>, Taylor &amp; Francis Journals, vol. 7(3), pages 385-395.)</a:t>
            </a:r>
          </a:p>
        </p:txBody>
      </p:sp>
    </p:spTree>
    <p:extLst>
      <p:ext uri="{BB962C8B-B14F-4D97-AF65-F5344CB8AC3E}">
        <p14:creationId xmlns:p14="http://schemas.microsoft.com/office/powerpoint/2010/main" val="413293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F086B0-9EFD-0339-00C0-651185BF1EEA}"/>
              </a:ext>
            </a:extLst>
          </p:cNvPr>
          <p:cNvSpPr>
            <a:spLocks noGrp="1"/>
          </p:cNvSpPr>
          <p:nvPr>
            <p:ph type="title"/>
          </p:nvPr>
        </p:nvSpPr>
        <p:spPr>
          <a:xfrm>
            <a:off x="838200" y="253397"/>
            <a:ext cx="10515600" cy="1273233"/>
          </a:xfrm>
        </p:spPr>
        <p:txBody>
          <a:bodyPr>
            <a:normAutofit fontScale="90000"/>
          </a:bodyPr>
          <a:lstStyle/>
          <a:p>
            <a:br>
              <a:rPr lang="en-ZA" sz="1900" dirty="0"/>
            </a:br>
            <a:r>
              <a:rPr lang="en-ZA" sz="4000" dirty="0"/>
              <a:t>Where I am now</a:t>
            </a:r>
            <a:br>
              <a:rPr lang="en-ZA" sz="4000" dirty="0"/>
            </a:br>
            <a:endParaRPr lang="en-ZA" sz="4000" dirty="0"/>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AA4EFDA-312A-2157-6A6B-55CCEE6C7A81}"/>
              </a:ext>
            </a:extLst>
          </p:cNvPr>
          <p:cNvSpPr>
            <a:spLocks noGrp="1"/>
          </p:cNvSpPr>
          <p:nvPr>
            <p:ph idx="1"/>
          </p:nvPr>
        </p:nvSpPr>
        <p:spPr>
          <a:xfrm>
            <a:off x="838200" y="2478024"/>
            <a:ext cx="10515600" cy="3694176"/>
          </a:xfrm>
        </p:spPr>
        <p:txBody>
          <a:bodyPr>
            <a:normAutofit/>
          </a:bodyPr>
          <a:lstStyle/>
          <a:p>
            <a:r>
              <a:rPr lang="en-ZA" sz="2400" dirty="0"/>
              <a:t>Three linked projects on eco-flourishing and HE/lifelong learning contributions </a:t>
            </a:r>
          </a:p>
          <a:p>
            <a:r>
              <a:rPr lang="en-ZA" sz="2200" dirty="0"/>
              <a:t>SUSA (2023) Two university case studies</a:t>
            </a:r>
          </a:p>
          <a:p>
            <a:r>
              <a:rPr lang="en-ZA" sz="2200" dirty="0"/>
              <a:t>Uni-PRA (2025) Three ‘best’ cases at one university</a:t>
            </a:r>
          </a:p>
          <a:p>
            <a:r>
              <a:rPr lang="en-ZA" sz="2200" dirty="0" err="1"/>
              <a:t>PlanEd</a:t>
            </a:r>
            <a:r>
              <a:rPr lang="en-ZA" sz="2200" dirty="0"/>
              <a:t> (pilot planned for 2026) two sites of professional eco-formation</a:t>
            </a:r>
          </a:p>
        </p:txBody>
      </p:sp>
    </p:spTree>
    <p:extLst>
      <p:ext uri="{BB962C8B-B14F-4D97-AF65-F5344CB8AC3E}">
        <p14:creationId xmlns:p14="http://schemas.microsoft.com/office/powerpoint/2010/main" val="950386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8A437-E81B-DFBC-B97B-0E359CC978C4}"/>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51931C7-F12C-1107-2323-39A2EE1F519A}"/>
              </a:ext>
            </a:extLst>
          </p:cNvPr>
          <p:cNvSpPr/>
          <p:nvPr/>
        </p:nvSpPr>
        <p:spPr>
          <a:xfrm>
            <a:off x="320040" y="205740"/>
            <a:ext cx="11551920" cy="6309359"/>
          </a:xfrm>
          <a:custGeom>
            <a:avLst/>
            <a:gdLst>
              <a:gd name="connsiteX0" fmla="*/ 0 w 11551920"/>
              <a:gd name="connsiteY0" fmla="*/ 1051581 h 6309359"/>
              <a:gd name="connsiteX1" fmla="*/ 1051581 w 11551920"/>
              <a:gd name="connsiteY1" fmla="*/ 0 h 6309359"/>
              <a:gd name="connsiteX2" fmla="*/ 1915467 w 11551920"/>
              <a:gd name="connsiteY2" fmla="*/ 0 h 6309359"/>
              <a:gd name="connsiteX3" fmla="*/ 2684866 w 11551920"/>
              <a:gd name="connsiteY3" fmla="*/ 0 h 6309359"/>
              <a:gd name="connsiteX4" fmla="*/ 3076315 w 11551920"/>
              <a:gd name="connsiteY4" fmla="*/ 0 h 6309359"/>
              <a:gd name="connsiteX5" fmla="*/ 3940201 w 11551920"/>
              <a:gd name="connsiteY5" fmla="*/ 0 h 6309359"/>
              <a:gd name="connsiteX6" fmla="*/ 4331650 w 11551920"/>
              <a:gd name="connsiteY6" fmla="*/ 0 h 6309359"/>
              <a:gd name="connsiteX7" fmla="*/ 5195536 w 11551920"/>
              <a:gd name="connsiteY7" fmla="*/ 0 h 6309359"/>
              <a:gd name="connsiteX8" fmla="*/ 5964935 w 11551920"/>
              <a:gd name="connsiteY8" fmla="*/ 0 h 6309359"/>
              <a:gd name="connsiteX9" fmla="*/ 6639846 w 11551920"/>
              <a:gd name="connsiteY9" fmla="*/ 0 h 6309359"/>
              <a:gd name="connsiteX10" fmla="*/ 7409245 w 11551920"/>
              <a:gd name="connsiteY10" fmla="*/ 0 h 6309359"/>
              <a:gd name="connsiteX11" fmla="*/ 7989669 w 11551920"/>
              <a:gd name="connsiteY11" fmla="*/ 0 h 6309359"/>
              <a:gd name="connsiteX12" fmla="*/ 8853555 w 11551920"/>
              <a:gd name="connsiteY12" fmla="*/ 0 h 6309359"/>
              <a:gd name="connsiteX13" fmla="*/ 9528467 w 11551920"/>
              <a:gd name="connsiteY13" fmla="*/ 0 h 6309359"/>
              <a:gd name="connsiteX14" fmla="*/ 10500339 w 11551920"/>
              <a:gd name="connsiteY14" fmla="*/ 0 h 6309359"/>
              <a:gd name="connsiteX15" fmla="*/ 11551920 w 11551920"/>
              <a:gd name="connsiteY15" fmla="*/ 1051581 h 6309359"/>
              <a:gd name="connsiteX16" fmla="*/ 11551920 w 11551920"/>
              <a:gd name="connsiteY16" fmla="*/ 1694528 h 6309359"/>
              <a:gd name="connsiteX17" fmla="*/ 11551920 w 11551920"/>
              <a:gd name="connsiteY17" fmla="*/ 2295414 h 6309359"/>
              <a:gd name="connsiteX18" fmla="*/ 11551920 w 11551920"/>
              <a:gd name="connsiteY18" fmla="*/ 2980423 h 6309359"/>
              <a:gd name="connsiteX19" fmla="*/ 11551920 w 11551920"/>
              <a:gd name="connsiteY19" fmla="*/ 3497184 h 6309359"/>
              <a:gd name="connsiteX20" fmla="*/ 11551920 w 11551920"/>
              <a:gd name="connsiteY20" fmla="*/ 4182193 h 6309359"/>
              <a:gd name="connsiteX21" fmla="*/ 11551920 w 11551920"/>
              <a:gd name="connsiteY21" fmla="*/ 4741017 h 6309359"/>
              <a:gd name="connsiteX22" fmla="*/ 11551920 w 11551920"/>
              <a:gd name="connsiteY22" fmla="*/ 5257778 h 6309359"/>
              <a:gd name="connsiteX23" fmla="*/ 10500339 w 11551920"/>
              <a:gd name="connsiteY23" fmla="*/ 6309359 h 6309359"/>
              <a:gd name="connsiteX24" fmla="*/ 9636453 w 11551920"/>
              <a:gd name="connsiteY24" fmla="*/ 6309359 h 6309359"/>
              <a:gd name="connsiteX25" fmla="*/ 8961541 w 11551920"/>
              <a:gd name="connsiteY25" fmla="*/ 6309359 h 6309359"/>
              <a:gd name="connsiteX26" fmla="*/ 8570093 w 11551920"/>
              <a:gd name="connsiteY26" fmla="*/ 6309359 h 6309359"/>
              <a:gd name="connsiteX27" fmla="*/ 8178644 w 11551920"/>
              <a:gd name="connsiteY27" fmla="*/ 6309359 h 6309359"/>
              <a:gd name="connsiteX28" fmla="*/ 7503733 w 11551920"/>
              <a:gd name="connsiteY28" fmla="*/ 6309359 h 6309359"/>
              <a:gd name="connsiteX29" fmla="*/ 6828822 w 11551920"/>
              <a:gd name="connsiteY29" fmla="*/ 6309359 h 6309359"/>
              <a:gd name="connsiteX30" fmla="*/ 6248398 w 11551920"/>
              <a:gd name="connsiteY30" fmla="*/ 6309359 h 6309359"/>
              <a:gd name="connsiteX31" fmla="*/ 5667974 w 11551920"/>
              <a:gd name="connsiteY31" fmla="*/ 6309359 h 6309359"/>
              <a:gd name="connsiteX32" fmla="*/ 5087550 w 11551920"/>
              <a:gd name="connsiteY32" fmla="*/ 6309359 h 6309359"/>
              <a:gd name="connsiteX33" fmla="*/ 4223664 w 11551920"/>
              <a:gd name="connsiteY33" fmla="*/ 6309359 h 6309359"/>
              <a:gd name="connsiteX34" fmla="*/ 3832215 w 11551920"/>
              <a:gd name="connsiteY34" fmla="*/ 6309359 h 6309359"/>
              <a:gd name="connsiteX35" fmla="*/ 3157304 w 11551920"/>
              <a:gd name="connsiteY35" fmla="*/ 6309359 h 6309359"/>
              <a:gd name="connsiteX36" fmla="*/ 2671368 w 11551920"/>
              <a:gd name="connsiteY36" fmla="*/ 6309359 h 6309359"/>
              <a:gd name="connsiteX37" fmla="*/ 1901969 w 11551920"/>
              <a:gd name="connsiteY37" fmla="*/ 6309359 h 6309359"/>
              <a:gd name="connsiteX38" fmla="*/ 1051581 w 11551920"/>
              <a:gd name="connsiteY38" fmla="*/ 6309359 h 6309359"/>
              <a:gd name="connsiteX39" fmla="*/ 0 w 11551920"/>
              <a:gd name="connsiteY39" fmla="*/ 5257778 h 6309359"/>
              <a:gd name="connsiteX40" fmla="*/ 0 w 11551920"/>
              <a:gd name="connsiteY40" fmla="*/ 4572769 h 6309359"/>
              <a:gd name="connsiteX41" fmla="*/ 0 w 11551920"/>
              <a:gd name="connsiteY41" fmla="*/ 3971883 h 6309359"/>
              <a:gd name="connsiteX42" fmla="*/ 0 w 11551920"/>
              <a:gd name="connsiteY42" fmla="*/ 3328936 h 6309359"/>
              <a:gd name="connsiteX43" fmla="*/ 0 w 11551920"/>
              <a:gd name="connsiteY43" fmla="*/ 2728051 h 6309359"/>
              <a:gd name="connsiteX44" fmla="*/ 0 w 11551920"/>
              <a:gd name="connsiteY44" fmla="*/ 2211290 h 6309359"/>
              <a:gd name="connsiteX45" fmla="*/ 0 w 11551920"/>
              <a:gd name="connsiteY45" fmla="*/ 1736590 h 6309359"/>
              <a:gd name="connsiteX46" fmla="*/ 0 w 11551920"/>
              <a:gd name="connsiteY46" fmla="*/ 1051581 h 63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551920" h="6309359" extrusionOk="0">
                <a:moveTo>
                  <a:pt x="0" y="1051581"/>
                </a:moveTo>
                <a:cubicBezTo>
                  <a:pt x="33928" y="545797"/>
                  <a:pt x="489988" y="-92494"/>
                  <a:pt x="1051581" y="0"/>
                </a:cubicBezTo>
                <a:cubicBezTo>
                  <a:pt x="1250681" y="-42135"/>
                  <a:pt x="1644155" y="12457"/>
                  <a:pt x="1915467" y="0"/>
                </a:cubicBezTo>
                <a:cubicBezTo>
                  <a:pt x="2186779" y="-12457"/>
                  <a:pt x="2406749" y="-11819"/>
                  <a:pt x="2684866" y="0"/>
                </a:cubicBezTo>
                <a:cubicBezTo>
                  <a:pt x="2962983" y="11819"/>
                  <a:pt x="2980563" y="17738"/>
                  <a:pt x="3076315" y="0"/>
                </a:cubicBezTo>
                <a:cubicBezTo>
                  <a:pt x="3172067" y="-17738"/>
                  <a:pt x="3515308" y="25182"/>
                  <a:pt x="3940201" y="0"/>
                </a:cubicBezTo>
                <a:cubicBezTo>
                  <a:pt x="4365094" y="-25182"/>
                  <a:pt x="4233158" y="15176"/>
                  <a:pt x="4331650" y="0"/>
                </a:cubicBezTo>
                <a:cubicBezTo>
                  <a:pt x="4430142" y="-15176"/>
                  <a:pt x="4879055" y="36419"/>
                  <a:pt x="5195536" y="0"/>
                </a:cubicBezTo>
                <a:cubicBezTo>
                  <a:pt x="5512017" y="-36419"/>
                  <a:pt x="5649803" y="-6485"/>
                  <a:pt x="5964935" y="0"/>
                </a:cubicBezTo>
                <a:cubicBezTo>
                  <a:pt x="6280067" y="6485"/>
                  <a:pt x="6319082" y="14615"/>
                  <a:pt x="6639846" y="0"/>
                </a:cubicBezTo>
                <a:cubicBezTo>
                  <a:pt x="6960610" y="-14615"/>
                  <a:pt x="7213583" y="13908"/>
                  <a:pt x="7409245" y="0"/>
                </a:cubicBezTo>
                <a:cubicBezTo>
                  <a:pt x="7604907" y="-13908"/>
                  <a:pt x="7794655" y="-28972"/>
                  <a:pt x="7989669" y="0"/>
                </a:cubicBezTo>
                <a:cubicBezTo>
                  <a:pt x="8184683" y="28972"/>
                  <a:pt x="8472003" y="38091"/>
                  <a:pt x="8853555" y="0"/>
                </a:cubicBezTo>
                <a:cubicBezTo>
                  <a:pt x="9235107" y="-38091"/>
                  <a:pt x="9334269" y="25736"/>
                  <a:pt x="9528467" y="0"/>
                </a:cubicBezTo>
                <a:cubicBezTo>
                  <a:pt x="9722665" y="-25736"/>
                  <a:pt x="10137190" y="-32637"/>
                  <a:pt x="10500339" y="0"/>
                </a:cubicBezTo>
                <a:cubicBezTo>
                  <a:pt x="11033902" y="18418"/>
                  <a:pt x="11581253" y="495167"/>
                  <a:pt x="11551920" y="1051581"/>
                </a:cubicBezTo>
                <a:cubicBezTo>
                  <a:pt x="11552452" y="1199345"/>
                  <a:pt x="11561099" y="1447264"/>
                  <a:pt x="11551920" y="1694528"/>
                </a:cubicBezTo>
                <a:cubicBezTo>
                  <a:pt x="11542741" y="1941792"/>
                  <a:pt x="11561604" y="2004132"/>
                  <a:pt x="11551920" y="2295414"/>
                </a:cubicBezTo>
                <a:cubicBezTo>
                  <a:pt x="11542236" y="2586696"/>
                  <a:pt x="11554370" y="2731187"/>
                  <a:pt x="11551920" y="2980423"/>
                </a:cubicBezTo>
                <a:cubicBezTo>
                  <a:pt x="11549470" y="3229659"/>
                  <a:pt x="11563154" y="3251279"/>
                  <a:pt x="11551920" y="3497184"/>
                </a:cubicBezTo>
                <a:cubicBezTo>
                  <a:pt x="11540686" y="3743089"/>
                  <a:pt x="11573474" y="3886829"/>
                  <a:pt x="11551920" y="4182193"/>
                </a:cubicBezTo>
                <a:cubicBezTo>
                  <a:pt x="11530366" y="4477557"/>
                  <a:pt x="11557283" y="4593257"/>
                  <a:pt x="11551920" y="4741017"/>
                </a:cubicBezTo>
                <a:cubicBezTo>
                  <a:pt x="11546557" y="4888777"/>
                  <a:pt x="11545471" y="5145441"/>
                  <a:pt x="11551920" y="5257778"/>
                </a:cubicBezTo>
                <a:cubicBezTo>
                  <a:pt x="11574376" y="5863212"/>
                  <a:pt x="11181486" y="6260919"/>
                  <a:pt x="10500339" y="6309359"/>
                </a:cubicBezTo>
                <a:cubicBezTo>
                  <a:pt x="10089118" y="6296503"/>
                  <a:pt x="9911198" y="6287293"/>
                  <a:pt x="9636453" y="6309359"/>
                </a:cubicBezTo>
                <a:cubicBezTo>
                  <a:pt x="9361708" y="6331425"/>
                  <a:pt x="9270241" y="6321165"/>
                  <a:pt x="8961541" y="6309359"/>
                </a:cubicBezTo>
                <a:cubicBezTo>
                  <a:pt x="8652841" y="6297553"/>
                  <a:pt x="8675900" y="6307431"/>
                  <a:pt x="8570093" y="6309359"/>
                </a:cubicBezTo>
                <a:cubicBezTo>
                  <a:pt x="8464286" y="6311287"/>
                  <a:pt x="8357764" y="6315934"/>
                  <a:pt x="8178644" y="6309359"/>
                </a:cubicBezTo>
                <a:cubicBezTo>
                  <a:pt x="7999524" y="6302784"/>
                  <a:pt x="7678170" y="6333043"/>
                  <a:pt x="7503733" y="6309359"/>
                </a:cubicBezTo>
                <a:cubicBezTo>
                  <a:pt x="7329296" y="6285675"/>
                  <a:pt x="6997608" y="6276058"/>
                  <a:pt x="6828822" y="6309359"/>
                </a:cubicBezTo>
                <a:cubicBezTo>
                  <a:pt x="6660036" y="6342660"/>
                  <a:pt x="6442006" y="6308365"/>
                  <a:pt x="6248398" y="6309359"/>
                </a:cubicBezTo>
                <a:cubicBezTo>
                  <a:pt x="6054790" y="6310353"/>
                  <a:pt x="5795695" y="6322111"/>
                  <a:pt x="5667974" y="6309359"/>
                </a:cubicBezTo>
                <a:cubicBezTo>
                  <a:pt x="5540253" y="6296607"/>
                  <a:pt x="5360341" y="6283170"/>
                  <a:pt x="5087550" y="6309359"/>
                </a:cubicBezTo>
                <a:cubicBezTo>
                  <a:pt x="4814759" y="6335548"/>
                  <a:pt x="4574234" y="6288061"/>
                  <a:pt x="4223664" y="6309359"/>
                </a:cubicBezTo>
                <a:cubicBezTo>
                  <a:pt x="3873094" y="6330657"/>
                  <a:pt x="4005606" y="6304833"/>
                  <a:pt x="3832215" y="6309359"/>
                </a:cubicBezTo>
                <a:cubicBezTo>
                  <a:pt x="3658824" y="6313885"/>
                  <a:pt x="3304418" y="6326762"/>
                  <a:pt x="3157304" y="6309359"/>
                </a:cubicBezTo>
                <a:cubicBezTo>
                  <a:pt x="3010190" y="6291956"/>
                  <a:pt x="2904561" y="6307101"/>
                  <a:pt x="2671368" y="6309359"/>
                </a:cubicBezTo>
                <a:cubicBezTo>
                  <a:pt x="2438175" y="6311617"/>
                  <a:pt x="2163329" y="6284162"/>
                  <a:pt x="1901969" y="6309359"/>
                </a:cubicBezTo>
                <a:cubicBezTo>
                  <a:pt x="1640609" y="6334556"/>
                  <a:pt x="1374444" y="6335278"/>
                  <a:pt x="1051581" y="6309359"/>
                </a:cubicBezTo>
                <a:cubicBezTo>
                  <a:pt x="454316" y="6317680"/>
                  <a:pt x="41396" y="5872471"/>
                  <a:pt x="0" y="5257778"/>
                </a:cubicBezTo>
                <a:cubicBezTo>
                  <a:pt x="25662" y="5029457"/>
                  <a:pt x="-15389" y="4901798"/>
                  <a:pt x="0" y="4572769"/>
                </a:cubicBezTo>
                <a:cubicBezTo>
                  <a:pt x="15389" y="4243740"/>
                  <a:pt x="-25541" y="4221717"/>
                  <a:pt x="0" y="3971883"/>
                </a:cubicBezTo>
                <a:cubicBezTo>
                  <a:pt x="25541" y="3722049"/>
                  <a:pt x="21217" y="3603951"/>
                  <a:pt x="0" y="3328936"/>
                </a:cubicBezTo>
                <a:cubicBezTo>
                  <a:pt x="-21217" y="3053921"/>
                  <a:pt x="10335" y="2880154"/>
                  <a:pt x="0" y="2728051"/>
                </a:cubicBezTo>
                <a:cubicBezTo>
                  <a:pt x="-10335" y="2575948"/>
                  <a:pt x="19566" y="2442257"/>
                  <a:pt x="0" y="2211290"/>
                </a:cubicBezTo>
                <a:cubicBezTo>
                  <a:pt x="-19566" y="1980323"/>
                  <a:pt x="-17735" y="1904528"/>
                  <a:pt x="0" y="1736590"/>
                </a:cubicBezTo>
                <a:cubicBezTo>
                  <a:pt x="17735" y="1568652"/>
                  <a:pt x="16303" y="1204999"/>
                  <a:pt x="0" y="1051581"/>
                </a:cubicBezTo>
                <a:close/>
              </a:path>
            </a:pathLst>
          </a:custGeom>
          <a:noFill/>
          <a:ln w="57150">
            <a:solidFill>
              <a:schemeClr val="accent6">
                <a:lumMod val="75000"/>
              </a:schemeClr>
            </a:solidFill>
            <a:extLst>
              <a:ext uri="{C807C97D-BFC1-408E-A445-0C87EB9F89A2}">
                <ask:lineSketchStyleProps xmlns:ask="http://schemas.microsoft.com/office/drawing/2018/sketchyshapes" sd="1857970479">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A44DBB-068E-C8C2-08BA-AD0C89C07361}"/>
              </a:ext>
            </a:extLst>
          </p:cNvPr>
          <p:cNvSpPr txBox="1"/>
          <p:nvPr/>
        </p:nvSpPr>
        <p:spPr>
          <a:xfrm>
            <a:off x="5417574" y="4317312"/>
            <a:ext cx="1966452" cy="942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387995EC-D6ED-99CC-3392-232EA55DD1A1}"/>
              </a:ext>
            </a:extLst>
          </p:cNvPr>
          <p:cNvGrpSpPr/>
          <p:nvPr/>
        </p:nvGrpSpPr>
        <p:grpSpPr>
          <a:xfrm>
            <a:off x="4130809" y="400050"/>
            <a:ext cx="6506436" cy="6057899"/>
            <a:chOff x="3329723" y="597950"/>
            <a:chExt cx="5761976" cy="5662095"/>
          </a:xfrm>
        </p:grpSpPr>
        <p:grpSp>
          <p:nvGrpSpPr>
            <p:cNvPr id="3" name="Group 2">
              <a:extLst>
                <a:ext uri="{FF2B5EF4-FFF2-40B4-BE49-F238E27FC236}">
                  <a16:creationId xmlns:a16="http://schemas.microsoft.com/office/drawing/2014/main" id="{A94C5EDA-F215-8DB1-8366-B53C59BE0954}"/>
                </a:ext>
              </a:extLst>
            </p:cNvPr>
            <p:cNvGrpSpPr/>
            <p:nvPr/>
          </p:nvGrpSpPr>
          <p:grpSpPr>
            <a:xfrm>
              <a:off x="3329723" y="597950"/>
              <a:ext cx="5761976" cy="5662095"/>
              <a:chOff x="1074721" y="0"/>
              <a:chExt cx="5604934" cy="5604934"/>
            </a:xfrm>
            <a:solidFill>
              <a:schemeClr val="accent6">
                <a:lumMod val="60000"/>
                <a:lumOff val="40000"/>
              </a:schemeClr>
            </a:solidFill>
          </p:grpSpPr>
          <p:sp>
            <p:nvSpPr>
              <p:cNvPr id="5" name="Oval 4">
                <a:extLst>
                  <a:ext uri="{FF2B5EF4-FFF2-40B4-BE49-F238E27FC236}">
                    <a16:creationId xmlns:a16="http://schemas.microsoft.com/office/drawing/2014/main" id="{4295AD61-0983-DFC4-276F-8ECC23E189EE}"/>
                  </a:ext>
                </a:extLst>
              </p:cNvPr>
              <p:cNvSpPr/>
              <p:nvPr/>
            </p:nvSpPr>
            <p:spPr>
              <a:xfrm>
                <a:off x="1074721" y="0"/>
                <a:ext cx="5604934" cy="5604934"/>
              </a:xfrm>
              <a:prstGeom prst="ellipse">
                <a:avLst/>
              </a:prstGeom>
              <a:grpFill/>
              <a:ln w="25400">
                <a:solidFill>
                  <a:schemeClr val="accent6">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4">
                <a:extLst>
                  <a:ext uri="{FF2B5EF4-FFF2-40B4-BE49-F238E27FC236}">
                    <a16:creationId xmlns:a16="http://schemas.microsoft.com/office/drawing/2014/main" id="{247E0CD8-4FF8-5663-8F5B-F9C7A667B25B}"/>
                  </a:ext>
                </a:extLst>
              </p:cNvPr>
              <p:cNvSpPr txBox="1"/>
              <p:nvPr/>
            </p:nvSpPr>
            <p:spPr>
              <a:xfrm>
                <a:off x="2737218" y="306950"/>
                <a:ext cx="2418841" cy="11096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Interwoven human and non-human flourishing: caps and </a:t>
                </a:r>
                <a:r>
                  <a:rPr kumimoji="0" lang="en-ZA" sz="2400" b="0" i="0" u="none" strike="noStrike" kern="1200" cap="none" spc="0" normalizeH="0" baseline="0" noProof="0" dirty="0" err="1">
                    <a:ln>
                      <a:noFill/>
                    </a:ln>
                    <a:solidFill>
                      <a:prstClr val="black"/>
                    </a:solidFill>
                    <a:effectLst/>
                    <a:uLnTx/>
                    <a:uFillTx/>
                    <a:latin typeface="Aptos" panose="020B0004020202020204" pitchFamily="34" charset="0"/>
                    <a:ea typeface="+mn-ea"/>
                    <a:cs typeface="+mn-cs"/>
                  </a:rPr>
                  <a:t>functionings</a:t>
                </a:r>
                <a:endParaRPr kumimoji="0" lang="en-ZA"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grpSp>
        <p:grpSp>
          <p:nvGrpSpPr>
            <p:cNvPr id="11" name="Group 10">
              <a:extLst>
                <a:ext uri="{FF2B5EF4-FFF2-40B4-BE49-F238E27FC236}">
                  <a16:creationId xmlns:a16="http://schemas.microsoft.com/office/drawing/2014/main" id="{544B2A0F-E3FB-CAA3-3D25-91BC228375A8}"/>
                </a:ext>
              </a:extLst>
            </p:cNvPr>
            <p:cNvGrpSpPr/>
            <p:nvPr/>
          </p:nvGrpSpPr>
          <p:grpSpPr>
            <a:xfrm>
              <a:off x="3902898" y="2135048"/>
              <a:ext cx="2640461" cy="2587898"/>
              <a:chOff x="1540165" y="1570967"/>
              <a:chExt cx="2640461" cy="2587898"/>
            </a:xfrm>
          </p:grpSpPr>
          <p:sp>
            <p:nvSpPr>
              <p:cNvPr id="12" name="Oval 11">
                <a:extLst>
                  <a:ext uri="{FF2B5EF4-FFF2-40B4-BE49-F238E27FC236}">
                    <a16:creationId xmlns:a16="http://schemas.microsoft.com/office/drawing/2014/main" id="{0577CF21-920F-C2D4-C2AA-5847F73445AD}"/>
                  </a:ext>
                </a:extLst>
              </p:cNvPr>
              <p:cNvSpPr/>
              <p:nvPr/>
            </p:nvSpPr>
            <p:spPr>
              <a:xfrm>
                <a:off x="1540165" y="1570967"/>
                <a:ext cx="2640461" cy="2587898"/>
              </a:xfrm>
              <a:prstGeom prst="ellipse">
                <a:avLst/>
              </a:prstGeom>
              <a:noFill/>
              <a:ln w="38100">
                <a:solidFill>
                  <a:schemeClr val="accent6">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4">
                <a:extLst>
                  <a:ext uri="{FF2B5EF4-FFF2-40B4-BE49-F238E27FC236}">
                    <a16:creationId xmlns:a16="http://schemas.microsoft.com/office/drawing/2014/main" id="{A67DBB77-8C14-2E8C-9C0D-8280868B3760}"/>
                  </a:ext>
                </a:extLst>
              </p:cNvPr>
              <p:cNvSpPr txBox="1"/>
              <p:nvPr/>
            </p:nvSpPr>
            <p:spPr>
              <a:xfrm>
                <a:off x="1838049" y="2109594"/>
                <a:ext cx="1700980" cy="11209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ZA" sz="2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Repair/</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ZA" sz="2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reparative practices</a:t>
                </a:r>
              </a:p>
            </p:txBody>
          </p:sp>
        </p:grpSp>
        <p:grpSp>
          <p:nvGrpSpPr>
            <p:cNvPr id="14" name="Group 13">
              <a:extLst>
                <a:ext uri="{FF2B5EF4-FFF2-40B4-BE49-F238E27FC236}">
                  <a16:creationId xmlns:a16="http://schemas.microsoft.com/office/drawing/2014/main" id="{0A3B7024-51AA-16B2-248F-3A511652A86D}"/>
                </a:ext>
              </a:extLst>
            </p:cNvPr>
            <p:cNvGrpSpPr/>
            <p:nvPr/>
          </p:nvGrpSpPr>
          <p:grpSpPr>
            <a:xfrm>
              <a:off x="5941346" y="2064361"/>
              <a:ext cx="2640461" cy="2587898"/>
              <a:chOff x="1570145" y="1628867"/>
              <a:chExt cx="2640461" cy="2587898"/>
            </a:xfrm>
          </p:grpSpPr>
          <p:sp>
            <p:nvSpPr>
              <p:cNvPr id="15" name="Oval 14">
                <a:extLst>
                  <a:ext uri="{FF2B5EF4-FFF2-40B4-BE49-F238E27FC236}">
                    <a16:creationId xmlns:a16="http://schemas.microsoft.com/office/drawing/2014/main" id="{85301E88-9BB7-38AB-ED34-94B5B0F37030}"/>
                  </a:ext>
                </a:extLst>
              </p:cNvPr>
              <p:cNvSpPr/>
              <p:nvPr/>
            </p:nvSpPr>
            <p:spPr>
              <a:xfrm>
                <a:off x="1570145" y="1628867"/>
                <a:ext cx="2640461" cy="2587898"/>
              </a:xfrm>
              <a:prstGeom prst="ellipse">
                <a:avLst/>
              </a:prstGeom>
              <a:noFill/>
              <a:ln w="38100">
                <a:solidFill>
                  <a:srgbClr val="00B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4">
                <a:extLst>
                  <a:ext uri="{FF2B5EF4-FFF2-40B4-BE49-F238E27FC236}">
                    <a16:creationId xmlns:a16="http://schemas.microsoft.com/office/drawing/2014/main" id="{1198674F-2633-047E-C5D0-A3B90AC81B7D}"/>
                  </a:ext>
                </a:extLst>
              </p:cNvPr>
              <p:cNvSpPr txBox="1"/>
              <p:nvPr/>
            </p:nvSpPr>
            <p:spPr>
              <a:xfrm>
                <a:off x="2172158" y="2224987"/>
                <a:ext cx="1812556" cy="830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ZA" sz="2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Planetary consciousness/indigenous knowledges/ integral ecology</a:t>
                </a:r>
              </a:p>
            </p:txBody>
          </p:sp>
        </p:grpSp>
        <p:grpSp>
          <p:nvGrpSpPr>
            <p:cNvPr id="17" name="Group 16">
              <a:extLst>
                <a:ext uri="{FF2B5EF4-FFF2-40B4-BE49-F238E27FC236}">
                  <a16:creationId xmlns:a16="http://schemas.microsoft.com/office/drawing/2014/main" id="{62473822-7C88-0AD0-43FE-E3176BD646ED}"/>
                </a:ext>
              </a:extLst>
            </p:cNvPr>
            <p:cNvGrpSpPr/>
            <p:nvPr/>
          </p:nvGrpSpPr>
          <p:grpSpPr>
            <a:xfrm>
              <a:off x="4945360" y="3490671"/>
              <a:ext cx="2640461" cy="2587898"/>
              <a:chOff x="1546656" y="1530866"/>
              <a:chExt cx="2640461" cy="2587898"/>
            </a:xfrm>
          </p:grpSpPr>
          <p:sp>
            <p:nvSpPr>
              <p:cNvPr id="18" name="Oval 17">
                <a:extLst>
                  <a:ext uri="{FF2B5EF4-FFF2-40B4-BE49-F238E27FC236}">
                    <a16:creationId xmlns:a16="http://schemas.microsoft.com/office/drawing/2014/main" id="{39616B99-2AB7-3C10-C8C9-51A0E21F137A}"/>
                  </a:ext>
                </a:extLst>
              </p:cNvPr>
              <p:cNvSpPr/>
              <p:nvPr/>
            </p:nvSpPr>
            <p:spPr>
              <a:xfrm>
                <a:off x="1546656" y="1530866"/>
                <a:ext cx="2640461" cy="2587898"/>
              </a:xfrm>
              <a:prstGeom prst="ellipse">
                <a:avLst/>
              </a:prstGeom>
              <a:noFill/>
              <a:ln w="38100">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4">
                <a:extLst>
                  <a:ext uri="{FF2B5EF4-FFF2-40B4-BE49-F238E27FC236}">
                    <a16:creationId xmlns:a16="http://schemas.microsoft.com/office/drawing/2014/main" id="{444D3314-F7F5-A2BB-AD53-7497B4106727}"/>
                  </a:ext>
                </a:extLst>
              </p:cNvPr>
              <p:cNvSpPr txBox="1"/>
              <p:nvPr/>
            </p:nvSpPr>
            <p:spPr>
              <a:xfrm>
                <a:off x="1986458" y="2788862"/>
                <a:ext cx="1896284" cy="582277"/>
              </a:xfrm>
              <a:prstGeom prst="rect">
                <a:avLst/>
              </a:prstGeom>
              <a:ln w="38100">
                <a:noFill/>
              </a:ln>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ZA" sz="2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Transformative learning (</a:t>
                </a:r>
                <a:r>
                  <a:rPr kumimoji="0" lang="en-ZA" sz="2200" b="0" i="0" u="none" strike="noStrike" kern="1200" cap="none" spc="0" normalizeH="0" baseline="0" noProof="0" dirty="0" err="1">
                    <a:ln>
                      <a:noFill/>
                    </a:ln>
                    <a:solidFill>
                      <a:prstClr val="black"/>
                    </a:solidFill>
                    <a:effectLst/>
                    <a:uLnTx/>
                    <a:uFillTx/>
                    <a:latin typeface="Aptos" panose="020B0004020202020204" pitchFamily="34" charset="0"/>
                    <a:ea typeface="+mn-ea"/>
                    <a:cs typeface="+mn-cs"/>
                  </a:rPr>
                  <a:t>indivs</a:t>
                </a:r>
                <a:r>
                  <a:rPr kumimoji="0" lang="en-ZA" sz="2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institutions)</a:t>
                </a:r>
              </a:p>
            </p:txBody>
          </p:sp>
        </p:grpSp>
      </p:grpSp>
      <p:sp>
        <p:nvSpPr>
          <p:cNvPr id="2" name="Title 1">
            <a:extLst>
              <a:ext uri="{FF2B5EF4-FFF2-40B4-BE49-F238E27FC236}">
                <a16:creationId xmlns:a16="http://schemas.microsoft.com/office/drawing/2014/main" id="{07C250BF-E395-B616-80C9-C53272040BF5}"/>
              </a:ext>
            </a:extLst>
          </p:cNvPr>
          <p:cNvSpPr txBox="1">
            <a:spLocks/>
          </p:cNvSpPr>
          <p:nvPr/>
        </p:nvSpPr>
        <p:spPr>
          <a:xfrm>
            <a:off x="421471" y="1860542"/>
            <a:ext cx="3833278" cy="24875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latin typeface="Aptos" panose="020B0004020202020204" pitchFamily="34" charset="0"/>
            </a:endParaRPr>
          </a:p>
        </p:txBody>
      </p:sp>
      <p:graphicFrame>
        <p:nvGraphicFramePr>
          <p:cNvPr id="21" name="Title 1">
            <a:extLst>
              <a:ext uri="{FF2B5EF4-FFF2-40B4-BE49-F238E27FC236}">
                <a16:creationId xmlns:a16="http://schemas.microsoft.com/office/drawing/2014/main" id="{A2EE0EB0-A3C2-F1B4-5949-C46101D991EB}"/>
              </a:ext>
            </a:extLst>
          </p:cNvPr>
          <p:cNvGraphicFramePr/>
          <p:nvPr>
            <p:extLst>
              <p:ext uri="{D42A27DB-BD31-4B8C-83A1-F6EECF244321}">
                <p14:modId xmlns:p14="http://schemas.microsoft.com/office/powerpoint/2010/main" val="314256484"/>
              </p:ext>
            </p:extLst>
          </p:nvPr>
        </p:nvGraphicFramePr>
        <p:xfrm>
          <a:off x="451094" y="1097280"/>
          <a:ext cx="4019934" cy="4935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0479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370</TotalTime>
  <Words>1436</Words>
  <Application>Microsoft Office PowerPoint</Application>
  <PresentationFormat>Widescreen</PresentationFormat>
  <Paragraphs>101</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A research journey </vt:lpstr>
      <vt:lpstr>Serendipitous careers: ‘conversion factors’</vt:lpstr>
      <vt:lpstr>My pathway</vt:lpstr>
      <vt:lpstr>PowerPoint Presentation</vt:lpstr>
      <vt:lpstr>Who am I as scholar</vt:lpstr>
      <vt:lpstr>PowerPoint Presentation</vt:lpstr>
      <vt:lpstr>Capability approach</vt:lpstr>
      <vt:lpstr> Where I am now </vt:lpstr>
      <vt:lpstr>PowerPoint Presentation</vt:lpstr>
      <vt:lpstr>PowerPoint Presentation</vt:lpstr>
      <vt:lpstr>PowerPoint Presentation</vt:lpstr>
      <vt:lpstr>Working on an institutions (policy paper)from the research, with colleagues</vt:lpstr>
      <vt:lpstr>Policy repair?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Melanie Walker</dc:creator>
  <cp:lastModifiedBy>Melanie Walker</cp:lastModifiedBy>
  <cp:revision>2</cp:revision>
  <dcterms:created xsi:type="dcterms:W3CDTF">2025-09-11T03:57:32Z</dcterms:created>
  <dcterms:modified xsi:type="dcterms:W3CDTF">2025-09-12T09:36:34Z</dcterms:modified>
</cp:coreProperties>
</file>