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232" r:id="rId2"/>
    <p:sldId id="2241" r:id="rId3"/>
    <p:sldId id="350" r:id="rId4"/>
    <p:sldId id="354" r:id="rId5"/>
    <p:sldId id="2235" r:id="rId6"/>
    <p:sldId id="2233" r:id="rId7"/>
    <p:sldId id="542" r:id="rId8"/>
    <p:sldId id="544" r:id="rId9"/>
    <p:sldId id="2243" r:id="rId10"/>
    <p:sldId id="2242" r:id="rId11"/>
    <p:sldId id="342" r:id="rId12"/>
    <p:sldId id="2248" r:id="rId13"/>
    <p:sldId id="341" r:id="rId14"/>
    <p:sldId id="2240" r:id="rId15"/>
    <p:sldId id="322" r:id="rId16"/>
    <p:sldId id="2244" r:id="rId17"/>
    <p:sldId id="357" r:id="rId18"/>
    <p:sldId id="2238" r:id="rId19"/>
    <p:sldId id="294" r:id="rId20"/>
    <p:sldId id="2237" r:id="rId21"/>
    <p:sldId id="2239" r:id="rId22"/>
    <p:sldId id="2249" r:id="rId23"/>
    <p:sldId id="2250" r:id="rId24"/>
    <p:sldId id="2245" r:id="rId25"/>
    <p:sldId id="2246" r:id="rId26"/>
    <p:sldId id="2247" r:id="rId27"/>
    <p:sldId id="345" r:id="rId28"/>
    <p:sldId id="321"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nqin shen" initials="w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20" autoAdjust="0"/>
    <p:restoredTop sz="94658"/>
  </p:normalViewPr>
  <p:slideViewPr>
    <p:cSldViewPr snapToGrid="0">
      <p:cViewPr varScale="1">
        <p:scale>
          <a:sx n="61" d="100"/>
          <a:sy n="61" d="100"/>
        </p:scale>
        <p:origin x="100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81F4E3-2B38-4AE1-A0FB-55CD65BF786B}" type="datetimeFigureOut">
              <a:rPr lang="zh-CN" altLang="en-US" smtClean="0"/>
              <a:t>2025/12/23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9CA66F-7504-457F-95E7-7DA73859DCD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2A0AB4E-63C4-9548-A330-CCCE1C9D7716}" type="slidenum">
              <a:rPr kumimoji="1" lang="zh-CN" altLang="en-US" smtClean="0"/>
              <a:t>2</a:t>
            </a:fld>
            <a:endParaRPr kumimoji="1" lang="zh-CN" altLang="en-US"/>
          </a:p>
        </p:txBody>
      </p:sp>
    </p:spTree>
    <p:extLst>
      <p:ext uri="{BB962C8B-B14F-4D97-AF65-F5344CB8AC3E}">
        <p14:creationId xmlns:p14="http://schemas.microsoft.com/office/powerpoint/2010/main" val="3843186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2A0AB4E-63C4-9548-A330-CCCE1C9D7716}" type="slidenum">
              <a:rPr kumimoji="1" lang="zh-CN" altLang="en-US" smtClean="0"/>
              <a:t>15</a:t>
            </a:fld>
            <a:endParaRPr kumimoji="1" lang="zh-CN" altLang="en-US"/>
          </a:p>
        </p:txBody>
      </p:sp>
    </p:spTree>
    <p:extLst>
      <p:ext uri="{BB962C8B-B14F-4D97-AF65-F5344CB8AC3E}">
        <p14:creationId xmlns:p14="http://schemas.microsoft.com/office/powerpoint/2010/main" val="3083808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2A0AB4E-63C4-9548-A330-CCCE1C9D7716}" type="slidenum">
              <a:rPr kumimoji="1" lang="zh-CN" altLang="en-US" smtClean="0"/>
              <a:t>16</a:t>
            </a:fld>
            <a:endParaRPr kumimoji="1" lang="zh-CN" altLang="en-US"/>
          </a:p>
        </p:txBody>
      </p:sp>
    </p:spTree>
    <p:extLst>
      <p:ext uri="{BB962C8B-B14F-4D97-AF65-F5344CB8AC3E}">
        <p14:creationId xmlns:p14="http://schemas.microsoft.com/office/powerpoint/2010/main" val="2280741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2A0AB4E-63C4-9548-A330-CCCE1C9D7716}" type="slidenum">
              <a:rPr kumimoji="1" lang="zh-CN" altLang="en-US" smtClean="0"/>
              <a:t>17</a:t>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2A0AB4E-63C4-9548-A330-CCCE1C9D7716}" type="slidenum">
              <a:rPr kumimoji="1" lang="zh-CN" altLang="en-US" smtClean="0"/>
              <a:t>19</a:t>
            </a:fld>
            <a:endParaRPr kumimoji="1" lang="zh-CN" altLang="en-US"/>
          </a:p>
        </p:txBody>
      </p:sp>
    </p:spTree>
    <p:extLst>
      <p:ext uri="{BB962C8B-B14F-4D97-AF65-F5344CB8AC3E}">
        <p14:creationId xmlns:p14="http://schemas.microsoft.com/office/powerpoint/2010/main" val="1350348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2A0AB4E-63C4-9548-A330-CCCE1C9D7716}" type="slidenum">
              <a:rPr kumimoji="1" lang="zh-CN" altLang="en-US" smtClean="0"/>
              <a:t>20</a:t>
            </a:fld>
            <a:endParaRPr kumimoji="1" lang="zh-CN" altLang="en-US"/>
          </a:p>
        </p:txBody>
      </p:sp>
    </p:spTree>
    <p:extLst>
      <p:ext uri="{BB962C8B-B14F-4D97-AF65-F5344CB8AC3E}">
        <p14:creationId xmlns:p14="http://schemas.microsoft.com/office/powerpoint/2010/main" val="3047531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2A0AB4E-63C4-9548-A330-CCCE1C9D7716}" type="slidenum">
              <a:rPr kumimoji="1" lang="zh-CN" altLang="en-US" smtClean="0"/>
              <a:t>22</a:t>
            </a:fld>
            <a:endParaRPr kumimoji="1" lang="zh-CN" altLang="en-US"/>
          </a:p>
        </p:txBody>
      </p:sp>
    </p:spTree>
    <p:extLst>
      <p:ext uri="{BB962C8B-B14F-4D97-AF65-F5344CB8AC3E}">
        <p14:creationId xmlns:p14="http://schemas.microsoft.com/office/powerpoint/2010/main" val="1520940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2A0AB4E-63C4-9548-A330-CCCE1C9D7716}" type="slidenum">
              <a:rPr kumimoji="1" lang="zh-CN" altLang="en-US" smtClean="0"/>
              <a:t>23</a:t>
            </a:fld>
            <a:endParaRPr kumimoji="1" lang="zh-CN" altLang="en-US"/>
          </a:p>
        </p:txBody>
      </p:sp>
    </p:spTree>
    <p:extLst>
      <p:ext uri="{BB962C8B-B14F-4D97-AF65-F5344CB8AC3E}">
        <p14:creationId xmlns:p14="http://schemas.microsoft.com/office/powerpoint/2010/main" val="3459459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2A0AB4E-63C4-9548-A330-CCCE1C9D7716}" type="slidenum">
              <a:rPr kumimoji="1" lang="zh-CN" altLang="en-US" smtClean="0"/>
              <a:t>24</a:t>
            </a:fld>
            <a:endParaRPr kumimoji="1" lang="zh-CN" altLang="en-US"/>
          </a:p>
        </p:txBody>
      </p:sp>
    </p:spTree>
    <p:extLst>
      <p:ext uri="{BB962C8B-B14F-4D97-AF65-F5344CB8AC3E}">
        <p14:creationId xmlns:p14="http://schemas.microsoft.com/office/powerpoint/2010/main" val="1296708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2A0AB4E-63C4-9548-A330-CCCE1C9D7716}" type="slidenum">
              <a:rPr kumimoji="1" lang="zh-CN" altLang="en-US" smtClean="0"/>
              <a:t>25</a:t>
            </a:fld>
            <a:endParaRPr kumimoji="1" lang="zh-CN" altLang="en-US"/>
          </a:p>
        </p:txBody>
      </p:sp>
    </p:spTree>
    <p:extLst>
      <p:ext uri="{BB962C8B-B14F-4D97-AF65-F5344CB8AC3E}">
        <p14:creationId xmlns:p14="http://schemas.microsoft.com/office/powerpoint/2010/main" val="918701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2A0AB4E-63C4-9548-A330-CCCE1C9D7716}" type="slidenum">
              <a:rPr kumimoji="1" lang="zh-CN" altLang="en-US" smtClean="0"/>
              <a:t>26</a:t>
            </a:fld>
            <a:endParaRPr kumimoji="1" lang="zh-CN" altLang="en-US"/>
          </a:p>
        </p:txBody>
      </p:sp>
    </p:spTree>
    <p:extLst>
      <p:ext uri="{BB962C8B-B14F-4D97-AF65-F5344CB8AC3E}">
        <p14:creationId xmlns:p14="http://schemas.microsoft.com/office/powerpoint/2010/main" val="3378230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2A0AB4E-63C4-9548-A330-CCCE1C9D7716}" type="slidenum">
              <a:rPr kumimoji="1" lang="zh-CN" altLang="en-US" smtClean="0"/>
              <a:t>3</a:t>
            </a:fld>
            <a:endParaRPr kumimoji="1" lang="zh-CN" altLang="en-US"/>
          </a:p>
        </p:txBody>
      </p:sp>
    </p:spTree>
    <p:extLst>
      <p:ext uri="{BB962C8B-B14F-4D97-AF65-F5344CB8AC3E}">
        <p14:creationId xmlns:p14="http://schemas.microsoft.com/office/powerpoint/2010/main" val="1842026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2A0AB4E-63C4-9548-A330-CCCE1C9D7716}" type="slidenum">
              <a:rPr kumimoji="1" lang="zh-CN" altLang="en-US" smtClean="0"/>
              <a:t>27</a:t>
            </a:fld>
            <a:endParaRPr kumimoji="1"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2A0AB4E-63C4-9548-A330-CCCE1C9D7716}" type="slidenum">
              <a:rPr kumimoji="1" lang="zh-CN" altLang="en-US" smtClean="0"/>
              <a:t>28</a:t>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2A0AB4E-63C4-9548-A330-CCCE1C9D7716}" type="slidenum">
              <a:rPr kumimoji="1" lang="zh-CN" altLang="en-US" smtClean="0"/>
              <a:t>4</a:t>
            </a:fld>
            <a:endParaRPr kumimoji="1" lang="zh-CN" altLang="en-US"/>
          </a:p>
        </p:txBody>
      </p:sp>
    </p:spTree>
    <p:extLst>
      <p:ext uri="{BB962C8B-B14F-4D97-AF65-F5344CB8AC3E}">
        <p14:creationId xmlns:p14="http://schemas.microsoft.com/office/powerpoint/2010/main" val="1520582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2A0AB4E-63C4-9548-A330-CCCE1C9D7716}" type="slidenum">
              <a:rPr kumimoji="1" lang="zh-CN" altLang="en-US" smtClean="0"/>
              <a:t>5</a:t>
            </a:fld>
            <a:endParaRPr kumimoji="1" lang="zh-CN" altLang="en-US"/>
          </a:p>
        </p:txBody>
      </p:sp>
    </p:spTree>
    <p:extLst>
      <p:ext uri="{BB962C8B-B14F-4D97-AF65-F5344CB8AC3E}">
        <p14:creationId xmlns:p14="http://schemas.microsoft.com/office/powerpoint/2010/main" val="1289872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2A0AB4E-63C4-9548-A330-CCCE1C9D7716}" type="slidenum">
              <a:rPr kumimoji="1" lang="zh-CN" altLang="en-US" smtClean="0"/>
              <a:t>6</a:t>
            </a:fld>
            <a:endParaRPr kumimoji="1" lang="zh-CN" altLang="en-US"/>
          </a:p>
        </p:txBody>
      </p:sp>
    </p:spTree>
    <p:extLst>
      <p:ext uri="{BB962C8B-B14F-4D97-AF65-F5344CB8AC3E}">
        <p14:creationId xmlns:p14="http://schemas.microsoft.com/office/powerpoint/2010/main" val="2735951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2A0AB4E-63C4-9548-A330-CCCE1C9D7716}" type="slidenum">
              <a:rPr kumimoji="1" lang="zh-CN" altLang="en-US" smtClean="0"/>
              <a:t>9</a:t>
            </a:fld>
            <a:endParaRPr kumimoji="1" lang="zh-CN" altLang="en-US"/>
          </a:p>
        </p:txBody>
      </p:sp>
    </p:spTree>
    <p:extLst>
      <p:ext uri="{BB962C8B-B14F-4D97-AF65-F5344CB8AC3E}">
        <p14:creationId xmlns:p14="http://schemas.microsoft.com/office/powerpoint/2010/main" val="2953760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2A0AB4E-63C4-9548-A330-CCCE1C9D7716}" type="slidenum">
              <a:rPr kumimoji="1" lang="zh-CN" altLang="en-US" smtClean="0"/>
              <a:t>11</a:t>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2A0AB4E-63C4-9548-A330-CCCE1C9D7716}" type="slidenum">
              <a:rPr kumimoji="1" lang="zh-CN" altLang="en-US" smtClean="0"/>
              <a:t>13</a:t>
            </a:fld>
            <a:endParaRPr kumimoji="1" lang="zh-CN" altLang="en-US"/>
          </a:p>
        </p:txBody>
      </p:sp>
    </p:spTree>
    <p:extLst>
      <p:ext uri="{BB962C8B-B14F-4D97-AF65-F5344CB8AC3E}">
        <p14:creationId xmlns:p14="http://schemas.microsoft.com/office/powerpoint/2010/main" val="2412818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2A0AB4E-63C4-9548-A330-CCCE1C9D7716}" type="slidenum">
              <a:rPr kumimoji="1" lang="zh-CN" altLang="en-US" smtClean="0"/>
              <a:t>14</a:t>
            </a:fld>
            <a:endParaRPr kumimoji="1" lang="zh-CN" altLang="en-US"/>
          </a:p>
        </p:txBody>
      </p:sp>
    </p:spTree>
    <p:extLst>
      <p:ext uri="{BB962C8B-B14F-4D97-AF65-F5344CB8AC3E}">
        <p14:creationId xmlns:p14="http://schemas.microsoft.com/office/powerpoint/2010/main" val="1012725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A688F13-DA5D-4223-807C-691B18F52561}" type="datetimeFigureOut">
              <a:rPr lang="zh-CN" altLang="en-US" smtClean="0"/>
              <a:t>2025/12/23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55E606-FA03-4BC6-A9B3-47A071048887}"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A688F13-DA5D-4223-807C-691B18F52561}" type="datetimeFigureOut">
              <a:rPr lang="zh-CN" altLang="en-US" smtClean="0"/>
              <a:t>2025/12/23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55E606-FA03-4BC6-A9B3-47A07104888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A688F13-DA5D-4223-807C-691B18F52561}" type="datetimeFigureOut">
              <a:rPr lang="zh-CN" altLang="en-US" smtClean="0"/>
              <a:t>2025/12/23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55E606-FA03-4BC6-A9B3-47A071048887}"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A688F13-DA5D-4223-807C-691B18F52561}" type="datetimeFigureOut">
              <a:rPr lang="zh-CN" altLang="en-US" smtClean="0"/>
              <a:t>2025/12/23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55E606-FA03-4BC6-A9B3-47A07104888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A688F13-DA5D-4223-807C-691B18F52561}" type="datetimeFigureOut">
              <a:rPr lang="zh-CN" altLang="en-US" smtClean="0"/>
              <a:t>2025/12/23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55E606-FA03-4BC6-A9B3-47A07104888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9A688F13-DA5D-4223-807C-691B18F52561}" type="datetimeFigureOut">
              <a:rPr lang="zh-CN" altLang="en-US" smtClean="0"/>
              <a:t>2025/12/23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55E606-FA03-4BC6-A9B3-47A07104888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A688F13-DA5D-4223-807C-691B18F52561}" type="datetimeFigureOut">
              <a:rPr lang="zh-CN" altLang="en-US" smtClean="0"/>
              <a:t>2025/12/23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55E606-FA03-4BC6-A9B3-47A07104888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688F13-DA5D-4223-807C-691B18F52561}" type="datetimeFigureOut">
              <a:rPr lang="zh-CN" altLang="en-US" smtClean="0"/>
              <a:t>2025/12/23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55E606-FA03-4BC6-A9B3-47A07104888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A688F13-DA5D-4223-807C-691B18F52561}" type="datetimeFigureOut">
              <a:rPr lang="zh-CN" altLang="en-US" smtClean="0"/>
              <a:t>2025/12/23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55E606-FA03-4BC6-A9B3-47A07104888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A688F13-DA5D-4223-807C-691B18F52561}" type="datetimeFigureOut">
              <a:rPr lang="zh-CN" altLang="en-US" smtClean="0"/>
              <a:t>2025/12/23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55E606-FA03-4BC6-A9B3-47A07104888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A688F13-DA5D-4223-807C-691B18F52561}" type="datetimeFigureOut">
              <a:rPr lang="zh-CN" altLang="en-US" smtClean="0"/>
              <a:t>2025/12/23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55E606-FA03-4BC6-A9B3-47A07104888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688F13-DA5D-4223-807C-691B18F52561}" type="datetimeFigureOut">
              <a:rPr lang="zh-CN" altLang="en-US" smtClean="0"/>
              <a:t>2025/12/23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5E606-FA03-4BC6-A9B3-47A07104888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mailto:shenwenqin@pku.edu.cn" TargetMode="External"/><Relationship Id="rId5" Type="http://schemas.openxmlformats.org/officeDocument/2006/relationships/image" Target="../media/image22.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977295F7-8A10-4C42-A4EB-3DCFDCCC2A7F}"/>
              </a:ext>
            </a:extLst>
          </p:cNvPr>
          <p:cNvSpPr/>
          <p:nvPr/>
        </p:nvSpPr>
        <p:spPr>
          <a:xfrm>
            <a:off x="-20218" y="0"/>
            <a:ext cx="12212218" cy="6916504"/>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思源黑体 CN Light" panose="020B0300000000000000" pitchFamily="34" charset="-122"/>
              <a:ea typeface="思源黑体 CN Light" panose="020B0300000000000000" pitchFamily="34" charset="-122"/>
            </a:endParaRPr>
          </a:p>
        </p:txBody>
      </p:sp>
      <p:pic>
        <p:nvPicPr>
          <p:cNvPr id="9" name="图片 8">
            <a:extLst>
              <a:ext uri="{FF2B5EF4-FFF2-40B4-BE49-F238E27FC236}">
                <a16:creationId xmlns:a16="http://schemas.microsoft.com/office/drawing/2014/main" id="{31A867E1-5AD7-41CB-B219-6AD0529FA61D}"/>
              </a:ext>
            </a:extLst>
          </p:cNvPr>
          <p:cNvPicPr>
            <a:picLocks noChangeAspect="1"/>
          </p:cNvPicPr>
          <p:nvPr/>
        </p:nvPicPr>
        <p:blipFill rotWithShape="1">
          <a:blip r:embed="rId2" cstate="print">
            <a:duotone>
              <a:prstClr val="black"/>
              <a:srgbClr val="7E181B">
                <a:tint val="45000"/>
                <a:satMod val="400000"/>
              </a:srgbClr>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57443"/>
          <a:stretch/>
        </p:blipFill>
        <p:spPr>
          <a:xfrm>
            <a:off x="6888869" y="4832935"/>
            <a:ext cx="5342484" cy="2574825"/>
          </a:xfrm>
          <a:prstGeom prst="rect">
            <a:avLst/>
          </a:prstGeom>
        </p:spPr>
      </p:pic>
      <p:sp>
        <p:nvSpPr>
          <p:cNvPr id="2" name="标题 1">
            <a:extLst>
              <a:ext uri="{FF2B5EF4-FFF2-40B4-BE49-F238E27FC236}">
                <a16:creationId xmlns:a16="http://schemas.microsoft.com/office/drawing/2014/main" id="{B2B7396C-4180-4075-ADE9-547ECA25CB1B}"/>
              </a:ext>
            </a:extLst>
          </p:cNvPr>
          <p:cNvSpPr>
            <a:spLocks noGrp="1"/>
          </p:cNvSpPr>
          <p:nvPr>
            <p:ph type="ctrTitle"/>
          </p:nvPr>
        </p:nvSpPr>
        <p:spPr>
          <a:xfrm>
            <a:off x="1385247" y="1065222"/>
            <a:ext cx="9758150" cy="2452968"/>
          </a:xfrm>
        </p:spPr>
        <p:txBody>
          <a:bodyPr>
            <a:normAutofit/>
          </a:bodyPr>
          <a:lstStyle/>
          <a:p>
            <a:pPr>
              <a:lnSpc>
                <a:spcPct val="100000"/>
              </a:lnSpc>
              <a:spcBef>
                <a:spcPts val="0"/>
              </a:spcBef>
            </a:pPr>
            <a:r>
              <a:rPr lang="en-US" altLang="zh-CN" sz="2800" b="1" dirty="0">
                <a:solidFill>
                  <a:schemeClr val="bg1"/>
                </a:solidFill>
                <a:effectLst>
                  <a:outerShdw blurRad="38100" dist="38100" dir="2700000" algn="tl">
                    <a:srgbClr val="000000">
                      <a:alpha val="43137"/>
                    </a:srgbClr>
                  </a:outerShdw>
                </a:effectLst>
                <a:latin typeface="High Tower Text" panose="02040502050506030303" pitchFamily="18" charset="0"/>
                <a:ea typeface="+mn-ea"/>
                <a:cs typeface="Arial" panose="020B0604020202020204" pitchFamily="34" charset="0"/>
              </a:rPr>
              <a:t>The mobility of students from China to UK amid the Geopolitics dynamic </a:t>
            </a:r>
            <a:endParaRPr lang="zh-CN" altLang="zh-CN" sz="2800" b="1" dirty="0">
              <a:solidFill>
                <a:schemeClr val="bg1"/>
              </a:solidFill>
              <a:effectLst>
                <a:outerShdw blurRad="38100" dist="38100" dir="2700000" algn="tl">
                  <a:srgbClr val="000000">
                    <a:alpha val="43137"/>
                  </a:srgbClr>
                </a:outerShdw>
              </a:effectLst>
              <a:latin typeface="High Tower Text" panose="02040502050506030303" pitchFamily="18" charset="0"/>
              <a:ea typeface="+mn-ea"/>
              <a:cs typeface="Arial" panose="020B0604020202020204" pitchFamily="34" charset="0"/>
            </a:endParaRPr>
          </a:p>
        </p:txBody>
      </p:sp>
      <p:sp>
        <p:nvSpPr>
          <p:cNvPr id="3" name="副标题 2">
            <a:extLst>
              <a:ext uri="{FF2B5EF4-FFF2-40B4-BE49-F238E27FC236}">
                <a16:creationId xmlns:a16="http://schemas.microsoft.com/office/drawing/2014/main" id="{E494FE30-B5BC-448A-9EDE-D2F1FB14C94E}"/>
              </a:ext>
            </a:extLst>
          </p:cNvPr>
          <p:cNvSpPr>
            <a:spLocks noGrp="1"/>
          </p:cNvSpPr>
          <p:nvPr>
            <p:ph type="subTitle" idx="1"/>
          </p:nvPr>
        </p:nvSpPr>
        <p:spPr>
          <a:xfrm>
            <a:off x="1823420" y="4005054"/>
            <a:ext cx="9144000" cy="1970296"/>
          </a:xfrm>
        </p:spPr>
        <p:txBody>
          <a:bodyPr>
            <a:normAutofit/>
          </a:bodyPr>
          <a:lstStyle/>
          <a:p>
            <a:pPr>
              <a:lnSpc>
                <a:spcPct val="100000"/>
              </a:lnSpc>
              <a:spcBef>
                <a:spcPts val="0"/>
              </a:spcBef>
            </a:pPr>
            <a:r>
              <a:rPr lang="en-US" altLang="zh-CN" sz="2800" b="1" dirty="0">
                <a:solidFill>
                  <a:schemeClr val="bg1"/>
                </a:solidFill>
                <a:effectLst>
                  <a:outerShdw blurRad="38100" dist="38100" dir="2700000" algn="tl">
                    <a:srgbClr val="000000">
                      <a:alpha val="43137"/>
                    </a:srgbClr>
                  </a:outerShdw>
                </a:effectLst>
                <a:latin typeface="High Tower Text" panose="02040502050506030303" pitchFamily="18" charset="0"/>
                <a:cs typeface="Arial" panose="020B0604020202020204" pitchFamily="34" charset="0"/>
              </a:rPr>
              <a:t>Wenqin Shen</a:t>
            </a:r>
          </a:p>
          <a:p>
            <a:pPr>
              <a:lnSpc>
                <a:spcPct val="100000"/>
              </a:lnSpc>
              <a:spcBef>
                <a:spcPts val="0"/>
              </a:spcBef>
            </a:pPr>
            <a:endParaRPr lang="en-US" altLang="zh-CN" sz="2800" dirty="0">
              <a:solidFill>
                <a:schemeClr val="bg1"/>
              </a:solidFill>
              <a:effectLst>
                <a:outerShdw blurRad="38100" dist="38100" dir="2700000" algn="tl">
                  <a:srgbClr val="000000">
                    <a:alpha val="43137"/>
                  </a:srgbClr>
                </a:outerShdw>
              </a:effectLst>
              <a:latin typeface="High Tower Text" panose="02040502050506030303" pitchFamily="18" charset="0"/>
              <a:cs typeface="Arial" panose="020B0604020202020204" pitchFamily="34" charset="0"/>
            </a:endParaRPr>
          </a:p>
          <a:p>
            <a:pPr>
              <a:lnSpc>
                <a:spcPct val="100000"/>
              </a:lnSpc>
              <a:spcBef>
                <a:spcPts val="0"/>
              </a:spcBef>
            </a:pPr>
            <a:r>
              <a:rPr lang="en-US" altLang="zh-CN" sz="2800" dirty="0">
                <a:solidFill>
                  <a:schemeClr val="bg1"/>
                </a:solidFill>
                <a:effectLst>
                  <a:outerShdw blurRad="38100" dist="38100" dir="2700000" algn="tl">
                    <a:srgbClr val="000000">
                      <a:alpha val="43137"/>
                    </a:srgbClr>
                  </a:outerShdw>
                </a:effectLst>
                <a:latin typeface="High Tower Text" panose="02040502050506030303" pitchFamily="18" charset="0"/>
                <a:cs typeface="Arial" panose="020B0604020202020204" pitchFamily="34" charset="0"/>
              </a:rPr>
              <a:t>Graduate School of Education, Peking University</a:t>
            </a:r>
            <a:br>
              <a:rPr lang="en-US" altLang="zh-CN" sz="2800" dirty="0">
                <a:solidFill>
                  <a:schemeClr val="bg1"/>
                </a:solidFill>
                <a:effectLst>
                  <a:outerShdw blurRad="38100" dist="38100" dir="2700000" algn="tl">
                    <a:srgbClr val="000000">
                      <a:alpha val="43137"/>
                    </a:srgbClr>
                  </a:outerShdw>
                </a:effectLst>
                <a:latin typeface="High Tower Text" panose="02040502050506030303" pitchFamily="18" charset="0"/>
                <a:cs typeface="Arial" panose="020B0604020202020204" pitchFamily="34" charset="0"/>
              </a:rPr>
            </a:br>
            <a:r>
              <a:rPr lang="en-US" altLang="zh-CN" sz="2000" b="0" i="0" dirty="0">
                <a:solidFill>
                  <a:srgbClr val="FFFFFF"/>
                </a:solidFill>
                <a:effectLst/>
                <a:latin typeface="roboto" panose="02000000000000000000" pitchFamily="2" charset="0"/>
              </a:rPr>
              <a:t>CGHE Webinar: Ideas and Universities Dialogue Series, December 23,2025</a:t>
            </a:r>
            <a:endParaRPr lang="en-US" altLang="zh-CN" sz="2800" baseline="30000" dirty="0">
              <a:solidFill>
                <a:schemeClr val="bg1"/>
              </a:solidFill>
              <a:effectLst>
                <a:outerShdw blurRad="38100" dist="38100" dir="2700000" algn="tl">
                  <a:srgbClr val="000000">
                    <a:alpha val="43137"/>
                  </a:srgbClr>
                </a:outerShdw>
              </a:effectLst>
              <a:latin typeface="High Tower Text" panose="02040502050506030303" pitchFamily="18" charset="0"/>
              <a:cs typeface="Arial" panose="020B0604020202020204" pitchFamily="34" charset="0"/>
            </a:endParaRPr>
          </a:p>
          <a:p>
            <a:pPr>
              <a:lnSpc>
                <a:spcPct val="100000"/>
              </a:lnSpc>
              <a:spcBef>
                <a:spcPts val="0"/>
              </a:spcBef>
            </a:pPr>
            <a:endParaRPr lang="en-US" altLang="zh-CN" sz="2800" baseline="30000" dirty="0">
              <a:solidFill>
                <a:schemeClr val="bg1"/>
              </a:solidFill>
              <a:effectLst>
                <a:outerShdw blurRad="38100" dist="38100" dir="2700000" algn="tl">
                  <a:srgbClr val="000000">
                    <a:alpha val="43137"/>
                  </a:srgbClr>
                </a:outerShdw>
              </a:effectLst>
              <a:latin typeface="High Tower Text" panose="02040502050506030303" pitchFamily="18" charset="0"/>
              <a:cs typeface="Arial" panose="020B0604020202020204" pitchFamily="34" charset="0"/>
            </a:endParaRPr>
          </a:p>
        </p:txBody>
      </p:sp>
    </p:spTree>
    <p:extLst>
      <p:ext uri="{BB962C8B-B14F-4D97-AF65-F5344CB8AC3E}">
        <p14:creationId xmlns:p14="http://schemas.microsoft.com/office/powerpoint/2010/main" val="313549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3B4EBF-5512-4B6E-BC7F-D447BBDC27A6}"/>
              </a:ext>
            </a:extLst>
          </p:cNvPr>
          <p:cNvSpPr>
            <a:spLocks noGrp="1"/>
          </p:cNvSpPr>
          <p:nvPr>
            <p:ph type="title"/>
          </p:nvPr>
        </p:nvSpPr>
        <p:spPr/>
        <p:txBody>
          <a:bodyPr/>
          <a:lstStyle/>
          <a:p>
            <a:r>
              <a:rPr lang="en-US" altLang="zh-CN" dirty="0"/>
              <a:t>Research Gaps</a:t>
            </a:r>
            <a:endParaRPr lang="zh-CN" altLang="en-US" dirty="0"/>
          </a:p>
        </p:txBody>
      </p:sp>
      <p:sp>
        <p:nvSpPr>
          <p:cNvPr id="3" name="内容占位符 2">
            <a:extLst>
              <a:ext uri="{FF2B5EF4-FFF2-40B4-BE49-F238E27FC236}">
                <a16:creationId xmlns:a16="http://schemas.microsoft.com/office/drawing/2014/main" id="{B3E2A2D8-57EF-4E63-9F83-0DA27C23829F}"/>
              </a:ext>
            </a:extLst>
          </p:cNvPr>
          <p:cNvSpPr>
            <a:spLocks noGrp="1"/>
          </p:cNvSpPr>
          <p:nvPr>
            <p:ph idx="1"/>
          </p:nvPr>
        </p:nvSpPr>
        <p:spPr/>
        <p:txBody>
          <a:bodyPr/>
          <a:lstStyle/>
          <a:p>
            <a:pPr marL="0" indent="0">
              <a:buNone/>
            </a:pPr>
            <a:endParaRPr lang="en-US" altLang="zh-CN" sz="1400" dirty="0">
              <a:latin typeface="宋体" panose="02010600030101010101" pitchFamily="2" charset="-122"/>
              <a:ea typeface="宋体" panose="02010600030101010101" pitchFamily="2" charset="-122"/>
            </a:endParaRPr>
          </a:p>
          <a:p>
            <a:pPr marL="0" indent="0">
              <a:buNone/>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 geopolitical perspective is increasingly being incorporated into higher education research(Lee, 2015;Csaszar et al, 2023), but there is still a lack of a clear definition of the concept of geopolitics and a lack of utilization of geopolitics-related research.</a:t>
            </a:r>
          </a:p>
          <a:p>
            <a:pPr marL="0" indent="0">
              <a:buNone/>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0" indent="0">
              <a:buNone/>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In the context of international student mobility, it is unclear how relevant actors understand geopolitics and how geopolitics actually influences their decision-making.</a:t>
            </a:r>
          </a:p>
          <a:p>
            <a:pPr marL="0" indent="0">
              <a:buNone/>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0" indent="0">
              <a:buNone/>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Methodologically, existing studies have widely adopted bibliometric methods (Poitras &amp; Larivière, 2023), questionnaire surveys (Gao, Shen &amp; Xu, 2024), interviews (Mok, Shen &amp; Gu, 2024), policy text analysis, and critical discourse analysis (Weimer &amp; </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Barlete</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2020), but mixed-methods research is relatively uncommon.</a:t>
            </a:r>
          </a:p>
          <a:p>
            <a:pPr marL="0" indent="0">
              <a:buNone/>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0" indent="0">
              <a:buNone/>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0" indent="0">
              <a:buNone/>
            </a:pPr>
            <a:endParaRPr lang="en-US" altLang="zh-CN" sz="20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810597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7479" y="401196"/>
            <a:ext cx="1836080" cy="512545"/>
          </a:xfrm>
          <a:prstGeom prst="rect">
            <a:avLst/>
          </a:prstGeom>
        </p:spPr>
      </p:pic>
      <p:sp>
        <p:nvSpPr>
          <p:cNvPr id="11" name="文本框 10"/>
          <p:cNvSpPr txBox="1"/>
          <p:nvPr/>
        </p:nvSpPr>
        <p:spPr>
          <a:xfrm>
            <a:off x="1296708" y="1705262"/>
            <a:ext cx="11117548" cy="338554"/>
          </a:xfrm>
          <a:prstGeom prst="rect">
            <a:avLst/>
          </a:prstGeom>
          <a:noFill/>
        </p:spPr>
        <p:txBody>
          <a:bodyPr wrap="square" rtlCol="0">
            <a:spAutoFit/>
          </a:bodyPr>
          <a:lstStyle/>
          <a:p>
            <a:pPr marL="285750" indent="-285750">
              <a:buFontTx/>
              <a:buChar char="-"/>
            </a:pPr>
            <a:endParaRPr lang="en-US" altLang="zh-CN" sz="1600" dirty="0">
              <a:solidFill>
                <a:schemeClr val="tx1">
                  <a:lumMod val="50000"/>
                  <a:lumOff val="50000"/>
                </a:schemeClr>
              </a:solidFill>
              <a:latin typeface="Arial" panose="020B0604020202090204" pitchFamily="34" charset="0"/>
              <a:ea typeface="FZShengShiKaiShuS-EB-GB" panose="02000000000000000000" pitchFamily="2" charset="-122"/>
              <a:cs typeface="Arial" panose="020B0604020202090204" pitchFamily="34" charset="0"/>
            </a:endParaRPr>
          </a:p>
        </p:txBody>
      </p:sp>
      <p:sp>
        <p:nvSpPr>
          <p:cNvPr id="12" name="文本框 11"/>
          <p:cNvSpPr txBox="1"/>
          <p:nvPr/>
        </p:nvSpPr>
        <p:spPr>
          <a:xfrm>
            <a:off x="1020166" y="362053"/>
            <a:ext cx="9238594"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conceptual framework :</a:t>
            </a:r>
            <a:r>
              <a:rPr lang="en-US" altLang="zh-CN" sz="2400" b="1" dirty="0">
                <a:latin typeface="Palatino Linotype" panose="02040502050505030304" pitchFamily="18" charset="0"/>
                <a:ea typeface="+mj-ea"/>
                <a:cs typeface="Times New Roman" panose="02020503050405090304" pitchFamily="18" charset="0"/>
              </a:rPr>
              <a:t>Geopolitics lens</a:t>
            </a:r>
            <a:endParaRPr lang="zh-CN" altLang="en-US" sz="2400" b="1" dirty="0">
              <a:latin typeface="Palatino Linotype" panose="02040502050505030304" pitchFamily="18" charset="0"/>
              <a:ea typeface="+mj-ea"/>
              <a:cs typeface="Times New Roman" panose="02020503050405090304" pitchFamily="18" charset="0"/>
            </a:endParaRPr>
          </a:p>
        </p:txBody>
      </p:sp>
      <p:sp>
        <p:nvSpPr>
          <p:cNvPr id="13" name="矩形 12"/>
          <p:cNvSpPr/>
          <p:nvPr/>
        </p:nvSpPr>
        <p:spPr>
          <a:xfrm>
            <a:off x="0" y="287594"/>
            <a:ext cx="794456" cy="581135"/>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90204" pitchFamily="34" charset="0"/>
              <a:cs typeface="Arial" panose="020B0604020202090204" pitchFamily="34" charset="0"/>
            </a:endParaRPr>
          </a:p>
        </p:txBody>
      </p:sp>
      <p:sp>
        <p:nvSpPr>
          <p:cNvPr id="17" name="文本框 16"/>
          <p:cNvSpPr txBox="1"/>
          <p:nvPr/>
        </p:nvSpPr>
        <p:spPr>
          <a:xfrm>
            <a:off x="383168" y="1187995"/>
            <a:ext cx="6743547" cy="6482480"/>
          </a:xfrm>
          <a:prstGeom prst="rect">
            <a:avLst/>
          </a:prstGeom>
          <a:noFill/>
        </p:spPr>
        <p:txBody>
          <a:bodyPr wrap="square" rtlCol="0">
            <a:spAutoFit/>
          </a:bodyPr>
          <a:lstStyle/>
          <a:p>
            <a:pPr>
              <a:lnSpc>
                <a:spcPct val="150000"/>
              </a:lnSpc>
              <a:spcBef>
                <a:spcPts val="600"/>
              </a:spcBef>
              <a:spcAft>
                <a:spcPts val="600"/>
              </a:spcAft>
            </a:pPr>
            <a:r>
              <a:rPr lang="en-US" altLang="ja-JP" dirty="0">
                <a:latin typeface="Palatino Linotype" panose="02040502050505030304" pitchFamily="18" charset="0"/>
                <a:cs typeface="Times New Roman" panose="02020503050405090304" pitchFamily="18" charset="0"/>
              </a:rPr>
              <a:t>      The term geopolitics was first used in the late 19th century (Agnew, 2004), and its rise originated in Germany before World War II. In the more than four decades since World War II, very few scholars have used the term geopolitics (Dodds, 2007:17).</a:t>
            </a:r>
          </a:p>
          <a:p>
            <a:pPr>
              <a:lnSpc>
                <a:spcPct val="150000"/>
              </a:lnSpc>
              <a:spcBef>
                <a:spcPts val="600"/>
              </a:spcBef>
              <a:spcAft>
                <a:spcPts val="600"/>
              </a:spcAft>
            </a:pPr>
            <a:r>
              <a:rPr lang="en-US" altLang="ja-JP" dirty="0">
                <a:latin typeface="Candara" panose="020E0502030303020204" pitchFamily="34" charset="0"/>
                <a:cs typeface="Times New Roman" panose="02020503050405090304" pitchFamily="18" charset="0"/>
              </a:rPr>
              <a:t>      “The term ‘geopolitics’ has long been used to refer to the study of </a:t>
            </a:r>
            <a:r>
              <a:rPr lang="en-US" altLang="ja-JP" b="1" i="1" dirty="0">
                <a:latin typeface="Candara" panose="020E0502030303020204" pitchFamily="34" charset="0"/>
                <a:cs typeface="Times New Roman" panose="02020503050405090304" pitchFamily="18" charset="0"/>
              </a:rPr>
              <a:t>the geographical representations, rhetoric and practices that underpin world politics </a:t>
            </a:r>
            <a:r>
              <a:rPr lang="en-US" altLang="zh-CN" dirty="0">
                <a:latin typeface="Candara" panose="020E0502030303020204" pitchFamily="34" charset="0"/>
                <a:cs typeface="Times New Roman" panose="02020503050405090304" pitchFamily="18" charset="0"/>
              </a:rPr>
              <a:t>…… examination of the </a:t>
            </a:r>
            <a:r>
              <a:rPr lang="en-US" altLang="zh-CN" b="1" i="1" dirty="0">
                <a:latin typeface="Candara" panose="020E0502030303020204" pitchFamily="34" charset="0"/>
                <a:cs typeface="Times New Roman" panose="02020503050405090304" pitchFamily="18" charset="0"/>
              </a:rPr>
              <a:t>geographical assumptions</a:t>
            </a:r>
            <a:r>
              <a:rPr lang="en-US" altLang="zh-CN" dirty="0">
                <a:latin typeface="Candara" panose="020E0502030303020204" pitchFamily="34" charset="0"/>
                <a:cs typeface="Times New Roman" panose="02020503050405090304" pitchFamily="18" charset="0"/>
              </a:rPr>
              <a:t>, designations and understandings that enter into the making of world politics.”</a:t>
            </a:r>
            <a:r>
              <a:rPr lang="en-US" altLang="ja-JP" dirty="0">
                <a:latin typeface="Candara" panose="020E0502030303020204" pitchFamily="34" charset="0"/>
                <a:cs typeface="Times New Roman" panose="02020503050405090304" pitchFamily="18" charset="0"/>
              </a:rPr>
              <a:t>                                          </a:t>
            </a:r>
            <a:r>
              <a:rPr lang="en-US" altLang="ja-JP" sz="1600" dirty="0">
                <a:latin typeface="Candara" panose="020E0502030303020204" pitchFamily="34" charset="0"/>
                <a:cs typeface="Times New Roman" panose="02020503050405090304" pitchFamily="18" charset="0"/>
              </a:rPr>
              <a:t>(Agnew, 2004:5)</a:t>
            </a:r>
            <a:endParaRPr lang="en-US" altLang="ja-JP" dirty="0">
              <a:latin typeface="Candara" panose="020E0502030303020204" pitchFamily="34" charset="0"/>
              <a:cs typeface="Times New Roman" panose="02020503050405090304" pitchFamily="18" charset="0"/>
            </a:endParaRPr>
          </a:p>
          <a:p>
            <a:pPr>
              <a:lnSpc>
                <a:spcPct val="150000"/>
              </a:lnSpc>
              <a:spcBef>
                <a:spcPts val="600"/>
              </a:spcBef>
              <a:spcAft>
                <a:spcPts val="600"/>
              </a:spcAft>
            </a:pPr>
            <a:r>
              <a:rPr lang="en-US" altLang="zh-CN" sz="1600" dirty="0">
                <a:latin typeface="Palatino Linotype" panose="02040502050505030304" pitchFamily="18" charset="0"/>
                <a:cs typeface="Times New Roman" panose="02020503050405090304" pitchFamily="18" charset="0"/>
              </a:rPr>
              <a:t>  Geopolitics primarily refers to the </a:t>
            </a:r>
            <a:r>
              <a:rPr lang="en-US" altLang="zh-CN" sz="1600" b="1" dirty="0">
                <a:latin typeface="Palatino Linotype" panose="02040502050505030304" pitchFamily="18" charset="0"/>
                <a:cs typeface="Times New Roman" panose="02020503050405090304" pitchFamily="18" charset="0"/>
              </a:rPr>
              <a:t>changes in power and status of different countries in world politics</a:t>
            </a:r>
            <a:r>
              <a:rPr lang="en-US" altLang="zh-CN" sz="1600" dirty="0">
                <a:latin typeface="Palatino Linotype" panose="02040502050505030304" pitchFamily="18" charset="0"/>
                <a:cs typeface="Times New Roman" panose="02020503050405090304" pitchFamily="18" charset="0"/>
              </a:rPr>
              <a:t>, as well as the foreign policies adopted by these countries(</a:t>
            </a:r>
            <a:r>
              <a:rPr lang="en-US" altLang="zh-CN" dirty="0">
                <a:latin typeface="Palatino Linotype" panose="02040502050505030304" pitchFamily="18" charset="0"/>
                <a:cs typeface="Times New Roman" panose="02020503050405090304" pitchFamily="18" charset="0"/>
              </a:rPr>
              <a:t>Overholt,2007).</a:t>
            </a:r>
          </a:p>
          <a:p>
            <a:pPr marL="285750" indent="-285750">
              <a:lnSpc>
                <a:spcPct val="150000"/>
              </a:lnSpc>
              <a:spcBef>
                <a:spcPts val="600"/>
              </a:spcBef>
              <a:spcAft>
                <a:spcPts val="600"/>
              </a:spcAft>
              <a:buFontTx/>
              <a:buChar char="-"/>
            </a:pPr>
            <a:endParaRPr lang="en-US" altLang="zh-CN" dirty="0">
              <a:latin typeface="Palatino Linotype" panose="02040502050505030304" pitchFamily="18" charset="0"/>
              <a:ea typeface="FZShengShiKaiShuS-EB-GB" panose="02000000000000000000" pitchFamily="2" charset="-122"/>
              <a:cs typeface="Times New Roman" panose="02020503050405090304" pitchFamily="18" charset="0"/>
            </a:endParaRPr>
          </a:p>
          <a:p>
            <a:pPr marL="285750" indent="-285750">
              <a:lnSpc>
                <a:spcPct val="150000"/>
              </a:lnSpc>
              <a:spcBef>
                <a:spcPts val="600"/>
              </a:spcBef>
              <a:spcAft>
                <a:spcPts val="600"/>
              </a:spcAft>
              <a:buFontTx/>
              <a:buChar char="-"/>
            </a:pPr>
            <a:endParaRPr lang="en-US" altLang="zh-CN" dirty="0">
              <a:latin typeface="Palatino Linotype" panose="02040502050505030304" pitchFamily="18" charset="0"/>
              <a:ea typeface="FZShengShiKaiShuS-EB-GB" panose="02000000000000000000" pitchFamily="2" charset="-122"/>
              <a:cs typeface="Times New Roman" panose="02020503050405090304" pitchFamily="18" charset="0"/>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9456" y="1402307"/>
            <a:ext cx="3868480" cy="1950494"/>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6495" y="3911848"/>
            <a:ext cx="1463186" cy="1846973"/>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84223" y="3970360"/>
            <a:ext cx="1463186" cy="1846973"/>
          </a:xfrm>
          <a:prstGeom prst="rect">
            <a:avLst/>
          </a:prstGeom>
        </p:spPr>
      </p:pic>
      <p:sp>
        <p:nvSpPr>
          <p:cNvPr id="14" name="文本框 13"/>
          <p:cNvSpPr txBox="1"/>
          <p:nvPr/>
        </p:nvSpPr>
        <p:spPr>
          <a:xfrm>
            <a:off x="9822312" y="5896938"/>
            <a:ext cx="1679126" cy="307777"/>
          </a:xfrm>
          <a:prstGeom prst="rect">
            <a:avLst/>
          </a:prstGeom>
          <a:noFill/>
        </p:spPr>
        <p:txBody>
          <a:bodyPr wrap="square">
            <a:spAutoFit/>
          </a:bodyPr>
          <a:lstStyle/>
          <a:p>
            <a:r>
              <a:rPr lang="en-US" altLang="zh-CN" sz="1400" i="1" dirty="0">
                <a:latin typeface="Constantia" panose="02030602050306030303" pitchFamily="18" charset="0"/>
                <a:cs typeface="Times New Roman" panose="02020503050405090304" pitchFamily="18" charset="0"/>
              </a:rPr>
              <a:t>Halford</a:t>
            </a:r>
            <a:r>
              <a:rPr lang="en-US" altLang="zh-CN" sz="1400" i="1" dirty="0">
                <a:latin typeface="Times New Roman" panose="02020503050405090304" pitchFamily="18" charset="0"/>
                <a:cs typeface="Times New Roman" panose="02020503050405090304" pitchFamily="18" charset="0"/>
              </a:rPr>
              <a:t> </a:t>
            </a:r>
            <a:r>
              <a:rPr lang="en-US" altLang="zh-CN" sz="1400" i="1" dirty="0">
                <a:latin typeface="Constantia" panose="02030602050306030303" pitchFamily="18" charset="0"/>
                <a:cs typeface="Times New Roman" panose="02020503050405090304" pitchFamily="18" charset="0"/>
              </a:rPr>
              <a:t>Mackinder</a:t>
            </a:r>
            <a:endParaRPr lang="zh-CN" altLang="en-US" sz="1400" i="1" dirty="0">
              <a:latin typeface="Constantia" panose="02030602050306030303" pitchFamily="18" charset="0"/>
              <a:cs typeface="Times New Roman" panose="02020503050405090304" pitchFamily="18" charset="0"/>
            </a:endParaRPr>
          </a:p>
        </p:txBody>
      </p:sp>
      <p:sp>
        <p:nvSpPr>
          <p:cNvPr id="16" name="文本框 15"/>
          <p:cNvSpPr txBox="1"/>
          <p:nvPr/>
        </p:nvSpPr>
        <p:spPr>
          <a:xfrm>
            <a:off x="7964970" y="5896938"/>
            <a:ext cx="1494712" cy="307777"/>
          </a:xfrm>
          <a:prstGeom prst="rect">
            <a:avLst/>
          </a:prstGeom>
          <a:noFill/>
        </p:spPr>
        <p:txBody>
          <a:bodyPr wrap="square">
            <a:spAutoFit/>
          </a:bodyPr>
          <a:lstStyle/>
          <a:p>
            <a:pPr algn="ctr"/>
            <a:r>
              <a:rPr lang="en-US" altLang="zh-CN" sz="1400" i="1" dirty="0">
                <a:latin typeface="Constantia" panose="02030602050306030303" pitchFamily="18" charset="0"/>
                <a:cs typeface="Times New Roman" panose="02020503050405090304" pitchFamily="18" charset="0"/>
              </a:rPr>
              <a:t>Friedrich </a:t>
            </a:r>
            <a:r>
              <a:rPr lang="en-US" altLang="zh-CN" sz="1400" i="1" dirty="0" err="1">
                <a:latin typeface="Constantia" panose="02030602050306030303" pitchFamily="18" charset="0"/>
                <a:cs typeface="Times New Roman" panose="02020503050405090304" pitchFamily="18" charset="0"/>
              </a:rPr>
              <a:t>Ratzel</a:t>
            </a:r>
            <a:endParaRPr lang="zh-CN" altLang="en-US" sz="1400" i="1" dirty="0">
              <a:latin typeface="Constantia" panose="02030602050306030303"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D0D770-605D-4DB5-86B9-BC2ED5EB308B}"/>
              </a:ext>
            </a:extLst>
          </p:cNvPr>
          <p:cNvSpPr>
            <a:spLocks noGrp="1"/>
          </p:cNvSpPr>
          <p:nvPr>
            <p:ph type="title"/>
          </p:nvPr>
        </p:nvSpPr>
        <p:spPr/>
        <p:txBody>
          <a:bodyPr>
            <a:normAutofit/>
          </a:bodyPr>
          <a:lstStyle/>
          <a:p>
            <a:r>
              <a:rPr lang="en-US" altLang="zh-CN" sz="2800" dirty="0"/>
              <a:t>conceptual framework on Geopolitical factors and ISM </a:t>
            </a:r>
            <a:endParaRPr lang="zh-CN" altLang="en-US" sz="2800" dirty="0"/>
          </a:p>
        </p:txBody>
      </p:sp>
      <p:sp>
        <p:nvSpPr>
          <p:cNvPr id="3" name="内容占位符 2">
            <a:extLst>
              <a:ext uri="{FF2B5EF4-FFF2-40B4-BE49-F238E27FC236}">
                <a16:creationId xmlns:a16="http://schemas.microsoft.com/office/drawing/2014/main" id="{0EE0A6A2-2855-409F-9A61-19E860CD9951}"/>
              </a:ext>
            </a:extLst>
          </p:cNvPr>
          <p:cNvSpPr>
            <a:spLocks noGrp="1"/>
          </p:cNvSpPr>
          <p:nvPr>
            <p:ph idx="1"/>
          </p:nvPr>
        </p:nvSpPr>
        <p:spPr/>
        <p:txBody>
          <a:bodyPr>
            <a:normAutofit/>
          </a:bodyPr>
          <a:lstStyle/>
          <a:p>
            <a:pPr marL="0" indent="0">
              <a:buNone/>
            </a:pPr>
            <a:r>
              <a:rPr lang="en-US" altLang="zh-CN" sz="1600" b="0" i="0" dirty="0">
                <a:solidFill>
                  <a:srgbClr val="222222"/>
                </a:solidFill>
                <a:effectLst/>
                <a:latin typeface="Arial" panose="020B0604020202020204" pitchFamily="34" charset="0"/>
              </a:rPr>
              <a:t>Mok, K. H., Shen, W., &amp; Gu, F. (2024). The impact of geopolitics on international student mobility: The Chinese students' perspective. </a:t>
            </a:r>
            <a:r>
              <a:rPr lang="en-US" altLang="zh-CN" sz="1600" b="0" i="1" dirty="0">
                <a:solidFill>
                  <a:srgbClr val="222222"/>
                </a:solidFill>
                <a:effectLst/>
                <a:latin typeface="Arial" panose="020B0604020202020204" pitchFamily="34" charset="0"/>
              </a:rPr>
              <a:t>Higher Education Quarterly</a:t>
            </a:r>
            <a:r>
              <a:rPr lang="en-US" altLang="zh-CN" sz="1600" b="0" i="0" dirty="0">
                <a:solidFill>
                  <a:srgbClr val="222222"/>
                </a:solidFill>
                <a:effectLst/>
                <a:latin typeface="Arial" panose="020B0604020202020204" pitchFamily="34" charset="0"/>
              </a:rPr>
              <a:t>, </a:t>
            </a:r>
            <a:r>
              <a:rPr lang="en-US" altLang="zh-CN" sz="1600" b="0" i="1" dirty="0">
                <a:solidFill>
                  <a:srgbClr val="222222"/>
                </a:solidFill>
                <a:effectLst/>
                <a:latin typeface="Arial" panose="020B0604020202020204" pitchFamily="34" charset="0"/>
              </a:rPr>
              <a:t>78</a:t>
            </a:r>
            <a:r>
              <a:rPr lang="en-US" altLang="zh-CN" sz="1600" b="0" i="0" dirty="0">
                <a:solidFill>
                  <a:srgbClr val="222222"/>
                </a:solidFill>
                <a:effectLst/>
                <a:latin typeface="Arial" panose="020B0604020202020204" pitchFamily="34" charset="0"/>
              </a:rPr>
              <a:t>(4), e12509.</a:t>
            </a:r>
            <a:endParaRPr lang="zh-CN" altLang="en-US" sz="1600" dirty="0"/>
          </a:p>
        </p:txBody>
      </p:sp>
      <p:pic>
        <p:nvPicPr>
          <p:cNvPr id="5" name="图片 4">
            <a:extLst>
              <a:ext uri="{FF2B5EF4-FFF2-40B4-BE49-F238E27FC236}">
                <a16:creationId xmlns:a16="http://schemas.microsoft.com/office/drawing/2014/main" id="{3A735678-4C0E-4EA4-806B-725E6D1C57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943" y="3065930"/>
            <a:ext cx="11380113" cy="2627397"/>
          </a:xfrm>
          <a:prstGeom prst="rect">
            <a:avLst/>
          </a:prstGeom>
        </p:spPr>
      </p:pic>
    </p:spTree>
    <p:extLst>
      <p:ext uri="{BB962C8B-B14F-4D97-AF65-F5344CB8AC3E}">
        <p14:creationId xmlns:p14="http://schemas.microsoft.com/office/powerpoint/2010/main" val="2904965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1444" y="545564"/>
            <a:ext cx="1836080" cy="512545"/>
          </a:xfrm>
          <a:prstGeom prst="rect">
            <a:avLst/>
          </a:prstGeom>
        </p:spPr>
      </p:pic>
      <p:sp>
        <p:nvSpPr>
          <p:cNvPr id="11" name="文本框 10"/>
          <p:cNvSpPr txBox="1"/>
          <p:nvPr/>
        </p:nvSpPr>
        <p:spPr>
          <a:xfrm>
            <a:off x="1296708" y="1705262"/>
            <a:ext cx="11117548" cy="338554"/>
          </a:xfrm>
          <a:prstGeom prst="rect">
            <a:avLst/>
          </a:prstGeom>
          <a:noFill/>
        </p:spPr>
        <p:txBody>
          <a:bodyPr wrap="square" rtlCol="0">
            <a:spAutoFit/>
          </a:bodyPr>
          <a:lstStyle/>
          <a:p>
            <a:pPr marL="285750" indent="-285750">
              <a:buFontTx/>
              <a:buChar char="-"/>
            </a:pPr>
            <a:endParaRPr lang="en-US" altLang="zh-CN" sz="1600" dirty="0">
              <a:solidFill>
                <a:schemeClr val="tx1">
                  <a:lumMod val="50000"/>
                  <a:lumOff val="50000"/>
                </a:schemeClr>
              </a:solidFill>
              <a:latin typeface="Arial" panose="020B0604020202090204" pitchFamily="34" charset="0"/>
              <a:ea typeface="FZShengShiKaiShuS-EB-GB" panose="02000000000000000000" pitchFamily="2" charset="-122"/>
              <a:cs typeface="Arial" panose="020B0604020202090204" pitchFamily="34" charset="0"/>
            </a:endParaRPr>
          </a:p>
        </p:txBody>
      </p:sp>
      <p:sp>
        <p:nvSpPr>
          <p:cNvPr id="12" name="文本框 11"/>
          <p:cNvSpPr txBox="1"/>
          <p:nvPr/>
        </p:nvSpPr>
        <p:spPr>
          <a:xfrm>
            <a:off x="995802" y="314731"/>
            <a:ext cx="9238594" cy="461665"/>
          </a:xfrm>
          <a:prstGeom prst="rect">
            <a:avLst/>
          </a:prstGeom>
          <a:noFill/>
        </p:spPr>
        <p:txBody>
          <a:bodyPr wrap="square" rtlCol="0">
            <a:spAutoFit/>
          </a:bodyPr>
          <a:lstStyle/>
          <a:p>
            <a:r>
              <a:rPr lang="en-US" altLang="zh-CN" sz="2400" b="1" dirty="0">
                <a:latin typeface="Times New Roman" panose="02020503050405090304" pitchFamily="18" charset="0"/>
                <a:ea typeface="FZCuHeiSongS-B-GB" panose="02000000000000000000" pitchFamily="2" charset="-122"/>
                <a:cs typeface="Times New Roman" panose="02020503050405090304" pitchFamily="18" charset="0"/>
              </a:rPr>
              <a:t>Data &amp; Research Design</a:t>
            </a:r>
            <a:endParaRPr lang="zh-CN" altLang="en-US" sz="2400" b="1" dirty="0">
              <a:latin typeface="Times New Roman" panose="02020503050405090304" pitchFamily="18" charset="0"/>
              <a:ea typeface="FZCuHeiSongS-B-GB" panose="02000000000000000000" pitchFamily="2" charset="-122"/>
              <a:cs typeface="Times New Roman" panose="02020503050405090304" pitchFamily="18" charset="0"/>
            </a:endParaRPr>
          </a:p>
        </p:txBody>
      </p:sp>
      <p:sp>
        <p:nvSpPr>
          <p:cNvPr id="13" name="矩形 12"/>
          <p:cNvSpPr/>
          <p:nvPr/>
        </p:nvSpPr>
        <p:spPr>
          <a:xfrm>
            <a:off x="0" y="287594"/>
            <a:ext cx="794456" cy="581135"/>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90204" pitchFamily="34" charset="0"/>
              <a:cs typeface="Arial" panose="020B0604020202090204" pitchFamily="34" charset="0"/>
            </a:endParaRPr>
          </a:p>
        </p:txBody>
      </p:sp>
      <p:sp>
        <p:nvSpPr>
          <p:cNvPr id="17" name="文本框 16"/>
          <p:cNvSpPr txBox="1"/>
          <p:nvPr/>
        </p:nvSpPr>
        <p:spPr>
          <a:xfrm>
            <a:off x="682187" y="1099562"/>
            <a:ext cx="11347888" cy="7251922"/>
          </a:xfrm>
          <a:prstGeom prst="rect">
            <a:avLst/>
          </a:prstGeom>
          <a:noFill/>
        </p:spPr>
        <p:txBody>
          <a:bodyPr wrap="square" rtlCol="0">
            <a:spAutoFit/>
          </a:bodyPr>
          <a:lstStyle/>
          <a:p>
            <a:pPr>
              <a:lnSpc>
                <a:spcPct val="150000"/>
              </a:lnSpc>
            </a:pPr>
            <a:r>
              <a:rPr lang="en-US" altLang="ja-JP" sz="2200" b="1" dirty="0">
                <a:latin typeface="Palatino Linotype" panose="02040502050505030304" pitchFamily="18" charset="0"/>
                <a:cs typeface="Times New Roman" panose="02020503050405090304" pitchFamily="18" charset="0"/>
              </a:rPr>
              <a:t>Quantitative analysis</a:t>
            </a:r>
            <a:r>
              <a:rPr lang="en-US" altLang="ja-JP" sz="2200" dirty="0">
                <a:latin typeface="Palatino Linotype" panose="02040502050505030304" pitchFamily="18" charset="0"/>
                <a:cs typeface="Times New Roman" panose="02020503050405090304" pitchFamily="18" charset="0"/>
              </a:rPr>
              <a:t>:</a:t>
            </a:r>
          </a:p>
          <a:p>
            <a:pPr marL="342900" indent="-342900">
              <a:lnSpc>
                <a:spcPct val="150000"/>
              </a:lnSpc>
              <a:buFont typeface="Arial" panose="020B0604020202090204" pitchFamily="34" charset="0"/>
              <a:buChar char="•"/>
            </a:pPr>
            <a:r>
              <a:rPr lang="en-US" altLang="zh-CN" sz="2000" dirty="0">
                <a:latin typeface="Palatino Linotype" panose="02040502050505030304" pitchFamily="18" charset="0"/>
                <a:cs typeface="Times New Roman" panose="02020503050405090304" pitchFamily="18" charset="0"/>
              </a:rPr>
              <a:t>Open Doors Report by the Institute of International Education (IIE)</a:t>
            </a:r>
            <a:endParaRPr lang="zh-CN" altLang="en-US" sz="2000" dirty="0">
              <a:latin typeface="Palatino Linotype" panose="02040502050505030304" pitchFamily="18" charset="0"/>
              <a:cs typeface="Times New Roman" panose="02020503050405090304" pitchFamily="18" charset="0"/>
            </a:endParaRPr>
          </a:p>
          <a:p>
            <a:pPr marL="342900" indent="-342900">
              <a:lnSpc>
                <a:spcPct val="150000"/>
              </a:lnSpc>
              <a:buFont typeface="Arial" panose="020B0604020202090204" pitchFamily="34" charset="0"/>
              <a:buChar char="•"/>
            </a:pPr>
            <a:r>
              <a:rPr lang="en-US" altLang="zh-CN" sz="2000" dirty="0">
                <a:latin typeface="Palatino Linotype" panose="02040502050505030304" pitchFamily="18" charset="0"/>
                <a:cs typeface="Times New Roman" panose="02020503050405090304" pitchFamily="18" charset="0"/>
              </a:rPr>
              <a:t>Chinese undergraduate students’ study abroad data  disclosed by universities themselves</a:t>
            </a:r>
          </a:p>
          <a:p>
            <a:pPr marL="342900" indent="-342900">
              <a:lnSpc>
                <a:spcPct val="150000"/>
              </a:lnSpc>
              <a:buFont typeface="Arial" panose="020B0604020202090204" pitchFamily="34" charset="0"/>
              <a:buChar char="•"/>
            </a:pPr>
            <a:r>
              <a:rPr lang="en-US" altLang="zh-CN" sz="2000" dirty="0">
                <a:latin typeface="Palatino Linotype" panose="02040502050505030304" pitchFamily="18" charset="0"/>
                <a:cs typeface="Times New Roman" panose="02020503050405090304" pitchFamily="18" charset="0"/>
              </a:rPr>
              <a:t>National Survey Data of Chinese doctoral graduates between 2017-2024  (about 50,000 valid responses)</a:t>
            </a:r>
          </a:p>
          <a:p>
            <a:pPr marL="342900" indent="-342900">
              <a:lnSpc>
                <a:spcPct val="150000"/>
              </a:lnSpc>
              <a:buFont typeface="Arial" panose="020B0604020202090204" pitchFamily="34" charset="0"/>
              <a:buChar char="•"/>
            </a:pPr>
            <a:r>
              <a:rPr lang="en-US" altLang="zh-CN" sz="2000" dirty="0">
                <a:latin typeface="Palatino Linotype" panose="02040502050505030304" pitchFamily="18" charset="0"/>
                <a:ea typeface="宋体" pitchFamily="2" charset="-122"/>
                <a:cs typeface="Times New Roman" panose="02020503050405090304" pitchFamily="18" charset="0"/>
              </a:rPr>
              <a:t>F</a:t>
            </a:r>
            <a:r>
              <a:rPr lang="en-US" altLang="zh-CN" sz="2000" dirty="0">
                <a:effectLst/>
                <a:latin typeface="Palatino Linotype" panose="02040502050505030304" pitchFamily="18" charset="0"/>
                <a:ea typeface="宋体" pitchFamily="2" charset="-122"/>
                <a:cs typeface="Times New Roman" panose="02020503050405090304" pitchFamily="18" charset="0"/>
              </a:rPr>
              <a:t>aculty resume records from China’s elite universities (Data by Dr. Chen </a:t>
            </a:r>
            <a:r>
              <a:rPr lang="en-US" altLang="zh-CN" sz="2000" dirty="0" err="1">
                <a:effectLst/>
                <a:latin typeface="Palatino Linotype" panose="02040502050505030304" pitchFamily="18" charset="0"/>
                <a:ea typeface="宋体" pitchFamily="2" charset="-122"/>
                <a:cs typeface="Times New Roman" panose="02020503050405090304" pitchFamily="18" charset="0"/>
              </a:rPr>
              <a:t>pei</a:t>
            </a:r>
            <a:r>
              <a:rPr lang="en-US" altLang="zh-CN" sz="2000" dirty="0">
                <a:effectLst/>
                <a:latin typeface="Palatino Linotype" panose="02040502050505030304" pitchFamily="18" charset="0"/>
                <a:ea typeface="宋体" pitchFamily="2" charset="-122"/>
                <a:cs typeface="Times New Roman" panose="02020503050405090304" pitchFamily="18" charset="0"/>
              </a:rPr>
              <a:t>)</a:t>
            </a:r>
            <a:endParaRPr lang="en-US" altLang="zh-CN" sz="2400" dirty="0">
              <a:latin typeface="Palatino Linotype" panose="02040502050505030304" pitchFamily="18" charset="0"/>
              <a:cs typeface="Times New Roman" panose="02020503050405090304" pitchFamily="18" charset="0"/>
            </a:endParaRPr>
          </a:p>
          <a:p>
            <a:pPr marL="342900" indent="-342900">
              <a:lnSpc>
                <a:spcPct val="150000"/>
              </a:lnSpc>
              <a:buFont typeface="Arial" panose="020B0604020202090204" pitchFamily="34" charset="0"/>
              <a:buChar char="•"/>
            </a:pPr>
            <a:endParaRPr lang="en-US" altLang="ja-JP" sz="2000" dirty="0">
              <a:latin typeface="Palatino Linotype" panose="02040502050505030304" pitchFamily="18" charset="0"/>
              <a:cs typeface="Times New Roman" panose="02020503050405090304" pitchFamily="18" charset="0"/>
            </a:endParaRPr>
          </a:p>
          <a:p>
            <a:pPr>
              <a:lnSpc>
                <a:spcPct val="150000"/>
              </a:lnSpc>
            </a:pPr>
            <a:r>
              <a:rPr lang="en-US" altLang="ja-JP" sz="2200" b="1" dirty="0">
                <a:latin typeface="Palatino Linotype" panose="02040502050505030304" pitchFamily="18" charset="0"/>
                <a:cs typeface="Times New Roman" panose="02020503050405090304" pitchFamily="18" charset="0"/>
              </a:rPr>
              <a:t>Interview data:</a:t>
            </a:r>
          </a:p>
          <a:p>
            <a:pPr marL="285750" lvl="0" indent="-285750">
              <a:lnSpc>
                <a:spcPct val="150000"/>
              </a:lnSpc>
              <a:buFont typeface="Arial" panose="020B0604020202090204" pitchFamily="34" charset="0"/>
              <a:buChar char="•"/>
            </a:pPr>
            <a:r>
              <a:rPr lang="en-US" altLang="zh-CN" sz="2000" dirty="0">
                <a:latin typeface="Palatino Linotype" panose="02040502050505030304" pitchFamily="18" charset="0"/>
                <a:cs typeface="Times New Roman" panose="02020503050405090304" pitchFamily="18" charset="0"/>
              </a:rPr>
              <a:t>400+ interviews since 2020 with Chinese students who plan to study abroad</a:t>
            </a:r>
          </a:p>
          <a:p>
            <a:pPr lvl="0">
              <a:lnSpc>
                <a:spcPct val="150000"/>
              </a:lnSpc>
            </a:pPr>
            <a:r>
              <a:rPr lang="en-US" altLang="zh-CN" sz="1600" i="1" dirty="0">
                <a:latin typeface="Palatino Linotype" panose="02040502050505030304" pitchFamily="18" charset="0"/>
                <a:cs typeface="Times New Roman" panose="02020503050405090304" pitchFamily="18" charset="0"/>
              </a:rPr>
              <a:t>       Interview team members: Shen Wenqin, Wang </a:t>
            </a:r>
            <a:r>
              <a:rPr lang="en-US" altLang="zh-CN" sz="1600" i="1" dirty="0" err="1">
                <a:latin typeface="Palatino Linotype" panose="02040502050505030304" pitchFamily="18" charset="0"/>
                <a:cs typeface="Times New Roman" panose="02020503050405090304" pitchFamily="18" charset="0"/>
              </a:rPr>
              <a:t>Jialu</a:t>
            </a:r>
            <a:r>
              <a:rPr lang="en-US" altLang="zh-CN" sz="1600" i="1" dirty="0">
                <a:latin typeface="Palatino Linotype" panose="02040502050505030304" pitchFamily="18" charset="0"/>
                <a:cs typeface="Times New Roman" panose="02020503050405090304" pitchFamily="18" charset="0"/>
              </a:rPr>
              <a:t>, Lin </a:t>
            </a:r>
            <a:r>
              <a:rPr lang="en-US" altLang="zh-CN" sz="1600" i="1" dirty="0" err="1">
                <a:latin typeface="Palatino Linotype" panose="02040502050505030304" pitchFamily="18" charset="0"/>
                <a:cs typeface="Times New Roman" panose="02020503050405090304" pitchFamily="18" charset="0"/>
              </a:rPr>
              <a:t>Fengyi</a:t>
            </a:r>
            <a:r>
              <a:rPr lang="en-US" altLang="zh-CN" sz="1600" i="1" dirty="0">
                <a:latin typeface="Palatino Linotype" panose="02040502050505030304" pitchFamily="18" charset="0"/>
                <a:cs typeface="Times New Roman" panose="02020503050405090304" pitchFamily="18" charset="0"/>
              </a:rPr>
              <a:t>, Li </a:t>
            </a:r>
            <a:r>
              <a:rPr lang="en-US" altLang="zh-CN" sz="1600" i="1" dirty="0" err="1">
                <a:latin typeface="Palatino Linotype" panose="02040502050505030304" pitchFamily="18" charset="0"/>
                <a:cs typeface="Times New Roman" panose="02020503050405090304" pitchFamily="18" charset="0"/>
              </a:rPr>
              <a:t>Guang</a:t>
            </a:r>
            <a:r>
              <a:rPr lang="en-US" altLang="zh-CN" sz="1600" i="1" dirty="0">
                <a:latin typeface="Palatino Linotype" panose="02040502050505030304" pitchFamily="18" charset="0"/>
                <a:cs typeface="Times New Roman" panose="02020503050405090304" pitchFamily="18" charset="0"/>
              </a:rPr>
              <a:t>, Zhang </a:t>
            </a:r>
            <a:r>
              <a:rPr lang="en-US" altLang="zh-CN" sz="1600" i="1" dirty="0" err="1">
                <a:latin typeface="Palatino Linotype" panose="02040502050505030304" pitchFamily="18" charset="0"/>
                <a:cs typeface="Times New Roman" panose="02020503050405090304" pitchFamily="18" charset="0"/>
              </a:rPr>
              <a:t>Kun</a:t>
            </a:r>
            <a:r>
              <a:rPr lang="en-US" altLang="zh-CN" sz="1600" i="1" dirty="0">
                <a:latin typeface="Palatino Linotype" panose="02040502050505030304" pitchFamily="18" charset="0"/>
                <a:cs typeface="Times New Roman" panose="02020503050405090304" pitchFamily="18" charset="0"/>
              </a:rPr>
              <a:t>, Gu </a:t>
            </a:r>
            <a:r>
              <a:rPr lang="en-US" altLang="zh-CN" sz="1600" i="1" dirty="0" err="1">
                <a:latin typeface="Palatino Linotype" panose="02040502050505030304" pitchFamily="18" charset="0"/>
                <a:cs typeface="Times New Roman" panose="02020503050405090304" pitchFamily="18" charset="0"/>
              </a:rPr>
              <a:t>Feifei</a:t>
            </a:r>
            <a:r>
              <a:rPr lang="en-US" altLang="zh-CN" sz="1600" i="1" dirty="0">
                <a:latin typeface="Palatino Linotype" panose="02040502050505030304" pitchFamily="18" charset="0"/>
                <a:cs typeface="Times New Roman" panose="02020503050405090304" pitchFamily="18" charset="0"/>
              </a:rPr>
              <a:t>, etc.</a:t>
            </a:r>
          </a:p>
          <a:p>
            <a:pPr marL="285750" lvl="0" indent="-285750">
              <a:lnSpc>
                <a:spcPct val="150000"/>
              </a:lnSpc>
              <a:buFont typeface="Arial" panose="020B0604020202090204" pitchFamily="34" charset="0"/>
              <a:buChar char="•"/>
            </a:pPr>
            <a:r>
              <a:rPr lang="en-US" altLang="zh-CN" sz="2000" dirty="0">
                <a:latin typeface="Palatino Linotype" panose="02040502050505030304" pitchFamily="18" charset="0"/>
                <a:cs typeface="Times New Roman" panose="02020503050405090304" pitchFamily="18" charset="0"/>
              </a:rPr>
              <a:t>More than 60 of them choose UK as their first choice destination</a:t>
            </a:r>
          </a:p>
          <a:p>
            <a:pPr marL="285750" lvl="0" indent="-285750">
              <a:lnSpc>
                <a:spcPct val="150000"/>
              </a:lnSpc>
              <a:buFont typeface="Arial" panose="020B0604020202090204" pitchFamily="34" charset="0"/>
              <a:buChar char="•"/>
            </a:pPr>
            <a:endParaRPr lang="zh-CN" altLang="en-US" sz="2000" dirty="0">
              <a:latin typeface="Palatino Linotype" panose="02040502050505030304" pitchFamily="18" charset="0"/>
              <a:cs typeface="Times New Roman" panose="02020503050405090304" pitchFamily="18" charset="0"/>
            </a:endParaRPr>
          </a:p>
          <a:p>
            <a:pPr>
              <a:lnSpc>
                <a:spcPct val="150000"/>
              </a:lnSpc>
            </a:pPr>
            <a:endParaRPr lang="en-US" altLang="zh-CN" dirty="0">
              <a:latin typeface="Palatino Linotype" panose="02040502050505030304" pitchFamily="18" charset="0"/>
              <a:ea typeface="FZShengShiKaiShuS-EB-GB" panose="02000000000000000000" pitchFamily="2" charset="-122"/>
              <a:cs typeface="Times New Roman" panose="02020503050405090304" pitchFamily="18" charset="0"/>
            </a:endParaRPr>
          </a:p>
          <a:p>
            <a:pPr marL="285750" indent="-285750">
              <a:lnSpc>
                <a:spcPct val="150000"/>
              </a:lnSpc>
              <a:buFontTx/>
              <a:buChar char="-"/>
            </a:pPr>
            <a:endParaRPr lang="en-US" altLang="zh-CN" dirty="0">
              <a:latin typeface="Palatino Linotype" panose="02040502050505030304" pitchFamily="18" charset="0"/>
              <a:ea typeface="FZShengShiKaiShuS-EB-GB" panose="02000000000000000000" pitchFamily="2" charset="-122"/>
              <a:cs typeface="Times New Roman" panose="02020503050405090304" pitchFamily="18" charset="0"/>
            </a:endParaRPr>
          </a:p>
          <a:p>
            <a:pPr marL="285750" indent="-285750">
              <a:lnSpc>
                <a:spcPct val="150000"/>
              </a:lnSpc>
              <a:buFontTx/>
              <a:buChar char="-"/>
            </a:pPr>
            <a:endParaRPr lang="en-US" altLang="zh-CN" dirty="0">
              <a:latin typeface="Palatino Linotype" panose="02040502050505030304" pitchFamily="18" charset="0"/>
              <a:ea typeface="FZShengShiKaiShuS-EB-GB" panose="02000000000000000000" pitchFamily="2" charset="-122"/>
              <a:cs typeface="Times New Roman" panose="02020503050405090304" pitchFamily="18" charset="0"/>
            </a:endParaRPr>
          </a:p>
          <a:p>
            <a:pPr marL="285750" indent="-285750">
              <a:lnSpc>
                <a:spcPct val="150000"/>
              </a:lnSpc>
              <a:buFontTx/>
              <a:buChar char="-"/>
            </a:pPr>
            <a:endParaRPr lang="en-US" altLang="zh-CN" dirty="0">
              <a:latin typeface="Palatino Linotype" panose="02040502050505030304" pitchFamily="18" charset="0"/>
              <a:ea typeface="FZShengShiKaiShuS-EB-GB" panose="02000000000000000000" pitchFamily="2" charset="-122"/>
              <a:cs typeface="Times New Roman" panose="02020503050405090304" pitchFamily="18" charset="0"/>
            </a:endParaRPr>
          </a:p>
        </p:txBody>
      </p:sp>
    </p:spTree>
    <p:extLst>
      <p:ext uri="{BB962C8B-B14F-4D97-AF65-F5344CB8AC3E}">
        <p14:creationId xmlns:p14="http://schemas.microsoft.com/office/powerpoint/2010/main" val="36168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1444" y="545564"/>
            <a:ext cx="1836080" cy="512545"/>
          </a:xfrm>
          <a:prstGeom prst="rect">
            <a:avLst/>
          </a:prstGeom>
        </p:spPr>
      </p:pic>
      <p:sp>
        <p:nvSpPr>
          <p:cNvPr id="11" name="文本框 10"/>
          <p:cNvSpPr txBox="1"/>
          <p:nvPr/>
        </p:nvSpPr>
        <p:spPr>
          <a:xfrm>
            <a:off x="1296708" y="1705262"/>
            <a:ext cx="11117548" cy="338554"/>
          </a:xfrm>
          <a:prstGeom prst="rect">
            <a:avLst/>
          </a:prstGeom>
          <a:noFill/>
        </p:spPr>
        <p:txBody>
          <a:bodyPr wrap="square" rtlCol="0">
            <a:spAutoFit/>
          </a:bodyPr>
          <a:lstStyle/>
          <a:p>
            <a:pPr marL="285750" indent="-285750">
              <a:buFontTx/>
              <a:buChar char="-"/>
            </a:pPr>
            <a:endParaRPr lang="en-US" altLang="zh-CN" sz="1600" dirty="0">
              <a:solidFill>
                <a:schemeClr val="tx1">
                  <a:lumMod val="50000"/>
                  <a:lumOff val="50000"/>
                </a:schemeClr>
              </a:solidFill>
              <a:latin typeface="Arial" panose="020B0604020202090204" pitchFamily="34" charset="0"/>
              <a:ea typeface="FZShengShiKaiShuS-EB-GB" panose="02000000000000000000" pitchFamily="2" charset="-122"/>
              <a:cs typeface="Arial" panose="020B0604020202090204" pitchFamily="34" charset="0"/>
            </a:endParaRPr>
          </a:p>
        </p:txBody>
      </p:sp>
      <p:sp>
        <p:nvSpPr>
          <p:cNvPr id="12" name="文本框 11"/>
          <p:cNvSpPr txBox="1"/>
          <p:nvPr/>
        </p:nvSpPr>
        <p:spPr>
          <a:xfrm>
            <a:off x="995802" y="314731"/>
            <a:ext cx="9238594" cy="461665"/>
          </a:xfrm>
          <a:prstGeom prst="rect">
            <a:avLst/>
          </a:prstGeom>
          <a:noFill/>
        </p:spPr>
        <p:txBody>
          <a:bodyPr wrap="square" rtlCol="0">
            <a:spAutoFit/>
          </a:bodyPr>
          <a:lstStyle/>
          <a:p>
            <a:r>
              <a:rPr lang="en-US" altLang="zh-CN" sz="2400" b="1" dirty="0">
                <a:latin typeface="Times New Roman" panose="02020503050405090304" pitchFamily="18" charset="0"/>
                <a:ea typeface="FZCuHeiSongS-B-GB" panose="02000000000000000000" pitchFamily="2" charset="-122"/>
                <a:cs typeface="Times New Roman" panose="02020503050405090304" pitchFamily="18" charset="0"/>
              </a:rPr>
              <a:t>Project publications</a:t>
            </a:r>
            <a:endParaRPr lang="zh-CN" altLang="en-US" sz="2400" b="1" dirty="0">
              <a:latin typeface="Times New Roman" panose="02020503050405090304" pitchFamily="18" charset="0"/>
              <a:ea typeface="FZCuHeiSongS-B-GB" panose="02000000000000000000" pitchFamily="2" charset="-122"/>
              <a:cs typeface="Times New Roman" panose="02020503050405090304" pitchFamily="18" charset="0"/>
            </a:endParaRPr>
          </a:p>
        </p:txBody>
      </p:sp>
      <p:sp>
        <p:nvSpPr>
          <p:cNvPr id="13" name="矩形 12"/>
          <p:cNvSpPr/>
          <p:nvPr/>
        </p:nvSpPr>
        <p:spPr>
          <a:xfrm>
            <a:off x="0" y="287594"/>
            <a:ext cx="794456" cy="581135"/>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90204" pitchFamily="34" charset="0"/>
              <a:cs typeface="Arial" panose="020B0604020202090204" pitchFamily="34" charset="0"/>
            </a:endParaRPr>
          </a:p>
        </p:txBody>
      </p:sp>
      <p:sp>
        <p:nvSpPr>
          <p:cNvPr id="17" name="文本框 16"/>
          <p:cNvSpPr txBox="1"/>
          <p:nvPr/>
        </p:nvSpPr>
        <p:spPr>
          <a:xfrm>
            <a:off x="682187" y="1099562"/>
            <a:ext cx="11347888" cy="5728428"/>
          </a:xfrm>
          <a:prstGeom prst="rect">
            <a:avLst/>
          </a:prstGeom>
          <a:noFill/>
        </p:spPr>
        <p:txBody>
          <a:bodyPr wrap="square" rtlCol="0">
            <a:spAutoFit/>
          </a:bodyPr>
          <a:lstStyle/>
          <a:p>
            <a:pPr>
              <a:lnSpc>
                <a:spcPct val="150000"/>
              </a:lnSpc>
            </a:pPr>
            <a:r>
              <a:rPr lang="en-US" altLang="zh-CN" sz="1200" b="0" i="0" dirty="0">
                <a:solidFill>
                  <a:srgbClr val="222222"/>
                </a:solidFill>
                <a:effectLst/>
                <a:latin typeface="Arial" panose="020B0604020202020204" pitchFamily="34" charset="0"/>
              </a:rPr>
              <a:t>Mok, K. H., Shen, W., &amp; Gu, F. (2024). The impact of geopolitics on international student mobility: The Chinese students' perspective. </a:t>
            </a:r>
            <a:r>
              <a:rPr lang="en-US" altLang="zh-CN" sz="1200" b="0" i="1" dirty="0">
                <a:solidFill>
                  <a:srgbClr val="222222"/>
                </a:solidFill>
                <a:effectLst/>
                <a:latin typeface="Arial" panose="020B0604020202020204" pitchFamily="34" charset="0"/>
              </a:rPr>
              <a:t>Higher Education Quarterly</a:t>
            </a:r>
            <a:r>
              <a:rPr lang="en-US" altLang="zh-CN" sz="1200" b="0" i="0" dirty="0">
                <a:solidFill>
                  <a:srgbClr val="222222"/>
                </a:solidFill>
                <a:effectLst/>
                <a:latin typeface="Arial" panose="020B0604020202020204" pitchFamily="34" charset="0"/>
              </a:rPr>
              <a:t>, </a:t>
            </a:r>
            <a:r>
              <a:rPr lang="en-US" altLang="zh-CN" sz="1200" b="0" i="1" dirty="0">
                <a:solidFill>
                  <a:srgbClr val="222222"/>
                </a:solidFill>
                <a:effectLst/>
                <a:latin typeface="Arial" panose="020B0604020202020204" pitchFamily="34" charset="0"/>
              </a:rPr>
              <a:t>78</a:t>
            </a:r>
            <a:r>
              <a:rPr lang="en-US" altLang="zh-CN" sz="1200" b="0" i="0" dirty="0">
                <a:solidFill>
                  <a:srgbClr val="222222"/>
                </a:solidFill>
                <a:effectLst/>
                <a:latin typeface="Arial" panose="020B0604020202020204" pitchFamily="34" charset="0"/>
              </a:rPr>
              <a:t>(4), e12509.</a:t>
            </a:r>
            <a:endParaRPr lang="zh-CN" altLang="en-US" sz="1200" dirty="0">
              <a:latin typeface="Palatino Linotype" panose="02040502050505030304" pitchFamily="18" charset="0"/>
              <a:cs typeface="Times New Roman" panose="02020503050405090304" pitchFamily="18" charset="0"/>
            </a:endParaRPr>
          </a:p>
          <a:p>
            <a:pPr>
              <a:lnSpc>
                <a:spcPct val="150000"/>
              </a:lnSpc>
            </a:pPr>
            <a:endParaRPr lang="en-US" altLang="zh-CN" sz="1200" dirty="0">
              <a:latin typeface="Palatino Linotype" panose="02040502050505030304" pitchFamily="18" charset="0"/>
              <a:ea typeface="FZShengShiKaiShuS-EB-GB" panose="02000000000000000000" pitchFamily="2" charset="-122"/>
              <a:cs typeface="Times New Roman" panose="02020503050405090304" pitchFamily="18" charset="0"/>
            </a:endParaRPr>
          </a:p>
          <a:p>
            <a:pPr>
              <a:lnSpc>
                <a:spcPct val="150000"/>
              </a:lnSpc>
            </a:pPr>
            <a:r>
              <a:rPr lang="en-US" altLang="zh-CN" sz="1200" b="0" i="0" dirty="0">
                <a:solidFill>
                  <a:srgbClr val="222222"/>
                </a:solidFill>
                <a:effectLst/>
                <a:latin typeface="Arial" panose="020B0604020202020204" pitchFamily="34" charset="0"/>
              </a:rPr>
              <a:t>Lin, F., Wang, J., &amp; Shen, W. (2024). Staying away from the crowds: an analysis of factors influencing Chinese college graduates’ decision to study in the Nordic countries. </a:t>
            </a:r>
            <a:r>
              <a:rPr lang="en-US" altLang="zh-CN" sz="1200" b="0" i="1" dirty="0">
                <a:solidFill>
                  <a:srgbClr val="222222"/>
                </a:solidFill>
                <a:effectLst/>
                <a:latin typeface="Arial" panose="020B0604020202020204" pitchFamily="34" charset="0"/>
              </a:rPr>
              <a:t>Journal of Asian Public Policy</a:t>
            </a:r>
            <a:r>
              <a:rPr lang="en-US" altLang="zh-CN" sz="1200" b="0" i="0" dirty="0">
                <a:solidFill>
                  <a:srgbClr val="222222"/>
                </a:solidFill>
                <a:effectLst/>
                <a:latin typeface="Arial" panose="020B0604020202020204" pitchFamily="34" charset="0"/>
              </a:rPr>
              <a:t>, 1-23.</a:t>
            </a:r>
          </a:p>
          <a:p>
            <a:pPr>
              <a:lnSpc>
                <a:spcPct val="150000"/>
              </a:lnSpc>
            </a:pPr>
            <a:endParaRPr lang="en-US" altLang="zh-CN" sz="1200" dirty="0">
              <a:solidFill>
                <a:srgbClr val="222222"/>
              </a:solidFill>
              <a:latin typeface="Arial" panose="020B0604020202020204" pitchFamily="34" charset="0"/>
              <a:ea typeface="FZShengShiKaiShuS-EB-GB" panose="02000000000000000000" pitchFamily="2" charset="-122"/>
              <a:cs typeface="Times New Roman" panose="02020503050405090304" pitchFamily="18" charset="0"/>
            </a:endParaRPr>
          </a:p>
          <a:p>
            <a:pPr>
              <a:lnSpc>
                <a:spcPct val="150000"/>
              </a:lnSpc>
            </a:pPr>
            <a:r>
              <a:rPr lang="en-US" altLang="zh-CN" sz="1200" b="0" i="0" dirty="0">
                <a:solidFill>
                  <a:srgbClr val="222222"/>
                </a:solidFill>
                <a:effectLst/>
                <a:latin typeface="Arial" panose="020B0604020202020204" pitchFamily="34" charset="0"/>
              </a:rPr>
              <a:t>Wang, J., &amp; Shen, W. (2025). Mobility in an Imagined Global Knowledge Space: Chinese STEM Undergraduates’ Decision to Study in Europe. </a:t>
            </a:r>
            <a:r>
              <a:rPr lang="en-US" altLang="zh-CN" sz="1200" b="0" i="1" dirty="0">
                <a:solidFill>
                  <a:srgbClr val="222222"/>
                </a:solidFill>
                <a:effectLst/>
                <a:latin typeface="Arial" panose="020B0604020202020204" pitchFamily="34" charset="0"/>
              </a:rPr>
              <a:t>Journal of Studies in International Education</a:t>
            </a:r>
            <a:r>
              <a:rPr lang="en-US" altLang="zh-CN" sz="1200" b="0" i="0" dirty="0">
                <a:solidFill>
                  <a:srgbClr val="222222"/>
                </a:solidFill>
                <a:effectLst/>
                <a:latin typeface="Arial" panose="020B0604020202020204" pitchFamily="34" charset="0"/>
              </a:rPr>
              <a:t>, 10283153241307966.</a:t>
            </a:r>
          </a:p>
          <a:p>
            <a:pPr>
              <a:lnSpc>
                <a:spcPct val="150000"/>
              </a:lnSpc>
            </a:pPr>
            <a:r>
              <a:rPr lang="en-US" altLang="zh-CN" sz="1200" b="0" i="0" dirty="0">
                <a:solidFill>
                  <a:srgbClr val="222222"/>
                </a:solidFill>
                <a:effectLst/>
                <a:latin typeface="Arial" panose="020B0604020202020204" pitchFamily="34" charset="0"/>
              </a:rPr>
              <a:t>Wang, J., Lin, F., &amp; Shen, W. (2025). Self-perceived identities of female doctoral students in mobility: empowered transformation or eroding academic commitment?. </a:t>
            </a:r>
            <a:r>
              <a:rPr lang="en-US" altLang="zh-CN" sz="1200" b="0" i="1" dirty="0">
                <a:solidFill>
                  <a:srgbClr val="222222"/>
                </a:solidFill>
                <a:effectLst/>
                <a:latin typeface="Arial" panose="020B0604020202020204" pitchFamily="34" charset="0"/>
              </a:rPr>
              <a:t>Studies in Higher Education</a:t>
            </a:r>
            <a:r>
              <a:rPr lang="en-US" altLang="zh-CN" sz="1200" b="0" i="0" dirty="0">
                <a:solidFill>
                  <a:srgbClr val="222222"/>
                </a:solidFill>
                <a:effectLst/>
                <a:latin typeface="Arial" panose="020B0604020202020204" pitchFamily="34" charset="0"/>
              </a:rPr>
              <a:t>, 1-16.</a:t>
            </a:r>
            <a:endParaRPr lang="en-US" altLang="zh-CN" sz="1200" b="0" i="0" dirty="0">
              <a:solidFill>
                <a:srgbClr val="222222"/>
              </a:solidFill>
              <a:effectLst/>
              <a:latin typeface="Arial" panose="020B0604020202020204" pitchFamily="34" charset="0"/>
              <a:ea typeface="FZShengShiKaiShuS-EB-GB" panose="02000000000000000000" pitchFamily="2" charset="-122"/>
              <a:cs typeface="Times New Roman" panose="02020503050405090304" pitchFamily="18" charset="0"/>
            </a:endParaRPr>
          </a:p>
          <a:p>
            <a:pPr>
              <a:lnSpc>
                <a:spcPct val="150000"/>
              </a:lnSpc>
            </a:pPr>
            <a:endParaRPr lang="en-US" altLang="zh-CN" sz="1200" dirty="0">
              <a:solidFill>
                <a:srgbClr val="222222"/>
              </a:solidFill>
              <a:latin typeface="Arial" panose="020B0604020202020204" pitchFamily="34" charset="0"/>
              <a:ea typeface="FZShengShiKaiShuS-EB-GB" panose="02000000000000000000" pitchFamily="2" charset="-122"/>
              <a:cs typeface="Times New Roman" panose="02020503050405090304" pitchFamily="18" charset="0"/>
            </a:endParaRPr>
          </a:p>
          <a:p>
            <a:pPr>
              <a:lnSpc>
                <a:spcPct val="150000"/>
              </a:lnSpc>
            </a:pPr>
            <a:r>
              <a:rPr lang="en-US" altLang="zh-CN" sz="1200" b="0" i="0" dirty="0">
                <a:solidFill>
                  <a:srgbClr val="222222"/>
                </a:solidFill>
                <a:effectLst/>
                <a:latin typeface="Arial" panose="020B0604020202020204" pitchFamily="34" charset="0"/>
              </a:rPr>
              <a:t>Chen, J., Fang, Y., &amp; Shen, W. (2025). Broken Desire: Chinese Students’ Abandonment of Overseas Study Amidst the Changing Global Landscape and Geopolitical Tensions. </a:t>
            </a:r>
            <a:r>
              <a:rPr lang="en-US" altLang="zh-CN" sz="1200" b="0" i="1" dirty="0">
                <a:solidFill>
                  <a:srgbClr val="222222"/>
                </a:solidFill>
                <a:effectLst/>
                <a:latin typeface="Arial" panose="020B0604020202020204" pitchFamily="34" charset="0"/>
              </a:rPr>
              <a:t>Population, Space and Place</a:t>
            </a:r>
            <a:r>
              <a:rPr lang="en-US" altLang="zh-CN" sz="1200" b="0" i="0" dirty="0">
                <a:solidFill>
                  <a:srgbClr val="222222"/>
                </a:solidFill>
                <a:effectLst/>
                <a:latin typeface="Arial" panose="020B0604020202020204" pitchFamily="34" charset="0"/>
              </a:rPr>
              <a:t>, </a:t>
            </a:r>
            <a:r>
              <a:rPr lang="en-US" altLang="zh-CN" sz="1200" b="0" i="1" dirty="0">
                <a:solidFill>
                  <a:srgbClr val="222222"/>
                </a:solidFill>
                <a:effectLst/>
                <a:latin typeface="Arial" panose="020B0604020202020204" pitchFamily="34" charset="0"/>
              </a:rPr>
              <a:t>31</a:t>
            </a:r>
            <a:r>
              <a:rPr lang="en-US" altLang="zh-CN" sz="1200" b="0" i="0" dirty="0">
                <a:solidFill>
                  <a:srgbClr val="222222"/>
                </a:solidFill>
                <a:effectLst/>
                <a:latin typeface="Arial" panose="020B0604020202020204" pitchFamily="34" charset="0"/>
              </a:rPr>
              <a:t>(7), e70109.\\</a:t>
            </a:r>
          </a:p>
          <a:p>
            <a:pPr>
              <a:lnSpc>
                <a:spcPct val="150000"/>
              </a:lnSpc>
            </a:pPr>
            <a:endParaRPr lang="en-US" altLang="zh-CN" sz="1200" dirty="0">
              <a:solidFill>
                <a:srgbClr val="222222"/>
              </a:solidFill>
              <a:latin typeface="Arial" panose="020B0604020202020204" pitchFamily="34" charset="0"/>
            </a:endParaRPr>
          </a:p>
          <a:p>
            <a:pPr>
              <a:lnSpc>
                <a:spcPct val="150000"/>
              </a:lnSpc>
            </a:pPr>
            <a:r>
              <a:rPr lang="en-US" altLang="zh-CN" sz="1200" b="0" i="0" dirty="0">
                <a:solidFill>
                  <a:srgbClr val="222222"/>
                </a:solidFill>
                <a:effectLst/>
                <a:latin typeface="Arial" panose="020B0604020202020204" pitchFamily="34" charset="0"/>
              </a:rPr>
              <a:t>Gao, C. Y., Shen, W., &amp; Xu, H. (2024). Will COVID pandemic intensify the inequality in transnational education participation?. </a:t>
            </a:r>
            <a:r>
              <a:rPr lang="en-US" altLang="zh-CN" sz="1200" b="0" i="1" dirty="0">
                <a:solidFill>
                  <a:srgbClr val="222222"/>
                </a:solidFill>
                <a:effectLst/>
                <a:latin typeface="Arial" panose="020B0604020202020204" pitchFamily="34" charset="0"/>
              </a:rPr>
              <a:t>Asia Pacific Education Review</a:t>
            </a:r>
            <a:r>
              <a:rPr lang="en-US" altLang="zh-CN" sz="1200" b="0" i="0" dirty="0">
                <a:solidFill>
                  <a:srgbClr val="222222"/>
                </a:solidFill>
                <a:effectLst/>
                <a:latin typeface="Arial" panose="020B0604020202020204" pitchFamily="34" charset="0"/>
              </a:rPr>
              <a:t>, </a:t>
            </a:r>
            <a:r>
              <a:rPr lang="en-US" altLang="zh-CN" sz="1200" b="0" i="1" dirty="0">
                <a:solidFill>
                  <a:srgbClr val="222222"/>
                </a:solidFill>
                <a:effectLst/>
                <a:latin typeface="Arial" panose="020B0604020202020204" pitchFamily="34" charset="0"/>
              </a:rPr>
              <a:t>25</a:t>
            </a:r>
            <a:r>
              <a:rPr lang="en-US" altLang="zh-CN" sz="1200" b="0" i="0" dirty="0">
                <a:solidFill>
                  <a:srgbClr val="222222"/>
                </a:solidFill>
                <a:effectLst/>
                <a:latin typeface="Arial" panose="020B0604020202020204" pitchFamily="34" charset="0"/>
              </a:rPr>
              <a:t>(4), 1037-1050.</a:t>
            </a:r>
            <a:endParaRPr lang="en-US" altLang="zh-CN" sz="1200" dirty="0">
              <a:latin typeface="Palatino Linotype" panose="02040502050505030304" pitchFamily="18" charset="0"/>
              <a:ea typeface="FZShengShiKaiShuS-EB-GB" panose="02000000000000000000" pitchFamily="2" charset="-122"/>
              <a:cs typeface="Times New Roman" panose="02020503050405090304" pitchFamily="18" charset="0"/>
            </a:endParaRPr>
          </a:p>
          <a:p>
            <a:pPr marL="285750" indent="-285750">
              <a:lnSpc>
                <a:spcPct val="150000"/>
              </a:lnSpc>
              <a:buFontTx/>
              <a:buChar char="-"/>
            </a:pPr>
            <a:endParaRPr lang="en-US" altLang="zh-CN" dirty="0">
              <a:latin typeface="Palatino Linotype" panose="02040502050505030304" pitchFamily="18" charset="0"/>
              <a:ea typeface="FZShengShiKaiShuS-EB-GB" panose="02000000000000000000" pitchFamily="2" charset="-122"/>
              <a:cs typeface="Times New Roman" panose="02020503050405090304" pitchFamily="18" charset="0"/>
            </a:endParaRPr>
          </a:p>
          <a:p>
            <a:pPr marL="285750" indent="-285750">
              <a:lnSpc>
                <a:spcPct val="150000"/>
              </a:lnSpc>
              <a:buFontTx/>
              <a:buChar char="-"/>
            </a:pPr>
            <a:endParaRPr lang="en-US" altLang="zh-CN" dirty="0">
              <a:latin typeface="Palatino Linotype" panose="02040502050505030304" pitchFamily="18" charset="0"/>
              <a:ea typeface="FZShengShiKaiShuS-EB-GB" panose="02000000000000000000" pitchFamily="2" charset="-122"/>
              <a:cs typeface="Times New Roman" panose="02020503050405090304" pitchFamily="18" charset="0"/>
            </a:endParaRPr>
          </a:p>
          <a:p>
            <a:pPr marL="285750" indent="-285750">
              <a:lnSpc>
                <a:spcPct val="150000"/>
              </a:lnSpc>
              <a:buFontTx/>
              <a:buChar char="-"/>
            </a:pPr>
            <a:endParaRPr lang="en-US" altLang="zh-CN" dirty="0">
              <a:latin typeface="Palatino Linotype" panose="02040502050505030304" pitchFamily="18" charset="0"/>
              <a:ea typeface="FZShengShiKaiShuS-EB-GB" panose="02000000000000000000" pitchFamily="2" charset="-122"/>
              <a:cs typeface="Times New Roman" panose="02020503050405090304" pitchFamily="18" charset="0"/>
            </a:endParaRPr>
          </a:p>
        </p:txBody>
      </p:sp>
    </p:spTree>
    <p:extLst>
      <p:ext uri="{BB962C8B-B14F-4D97-AF65-F5344CB8AC3E}">
        <p14:creationId xmlns:p14="http://schemas.microsoft.com/office/powerpoint/2010/main" val="287194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94263" y="1361575"/>
            <a:ext cx="7514376" cy="5046088"/>
            <a:chOff x="6223551" y="3239827"/>
            <a:chExt cx="8692957" cy="3563587"/>
          </a:xfrm>
        </p:grpSpPr>
        <p:sp>
          <p:nvSpPr>
            <p:cNvPr id="24" name="文本框 23"/>
            <p:cNvSpPr txBox="1"/>
            <p:nvPr/>
          </p:nvSpPr>
          <p:spPr>
            <a:xfrm>
              <a:off x="6795234" y="3239827"/>
              <a:ext cx="7613348" cy="281622"/>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000" b="1" dirty="0">
                  <a:latin typeface="Palatino Linotype" panose="02040502050505030304" pitchFamily="18" charset="0"/>
                  <a:ea typeface="FZShengShiKaiShuS-EB-GB" panose="02000000000000000000" pitchFamily="2" charset="-122"/>
                  <a:cs typeface="Times New Roman" panose="02020503050405090304" pitchFamily="18" charset="0"/>
                </a:rPr>
                <a:t>Ph.D returnees in Chinese academia</a:t>
              </a:r>
              <a:endParaRPr lang="zh-CN" altLang="en-US" sz="2000" b="1" dirty="0">
                <a:latin typeface="Palatino Linotype" panose="02040502050505030304" pitchFamily="18" charset="0"/>
                <a:ea typeface="FZShengShiKaiShuS-EB-GB" panose="02000000000000000000" pitchFamily="2" charset="-122"/>
                <a:cs typeface="Times New Roman" panose="02020503050405090304" pitchFamily="18" charset="0"/>
              </a:endParaRPr>
            </a:p>
          </p:txBody>
        </p:sp>
        <p:sp>
          <p:nvSpPr>
            <p:cNvPr id="25" name="文本框 24"/>
            <p:cNvSpPr txBox="1"/>
            <p:nvPr/>
          </p:nvSpPr>
          <p:spPr>
            <a:xfrm>
              <a:off x="6223551" y="3545636"/>
              <a:ext cx="8692957" cy="3257778"/>
            </a:xfrm>
            <a:prstGeom prst="rect">
              <a:avLst/>
            </a:prstGeom>
            <a:noFill/>
          </p:spPr>
          <p:txBody>
            <a:bodyPr wrap="square" rtlCol="0">
              <a:spAutoFit/>
            </a:bodyPr>
            <a:lstStyle/>
            <a:p>
              <a:pPr marL="342900" indent="-342900">
                <a:lnSpc>
                  <a:spcPct val="150000"/>
                </a:lnSpc>
                <a:buFont typeface="+mj-lt"/>
                <a:buAutoNum type="alphaLcPeriod"/>
              </a:pPr>
              <a:r>
                <a:rPr lang="en-US" altLang="zh-CN" sz="1400" dirty="0">
                  <a:latin typeface="Palatino Linotype" panose="02040502050505030304" pitchFamily="18" charset="0"/>
                  <a:ea typeface="FZShengShiKaiShuS-EB-GB" panose="02000000000000000000" pitchFamily="2" charset="-122"/>
                  <a:cs typeface="Times New Roman" panose="02020503050405090304" pitchFamily="18" charset="0"/>
                </a:rPr>
                <a:t>In a few top universities in China, </a:t>
              </a:r>
              <a:r>
                <a:rPr lang="en-US" altLang="zh-CN" sz="1400" b="1" dirty="0">
                  <a:effectLst>
                    <a:outerShdw blurRad="38100" dist="38100" dir="2700000" algn="tl">
                      <a:srgbClr val="000000">
                        <a:alpha val="43137"/>
                      </a:srgbClr>
                    </a:outerShdw>
                  </a:effectLst>
                  <a:latin typeface="Palatino Linotype" panose="02040502050505030304" pitchFamily="18" charset="0"/>
                  <a:ea typeface="FZShengShiKaiShuS-EB-GB" panose="02000000000000000000" pitchFamily="2" charset="-122"/>
                  <a:cs typeface="Times New Roman" panose="02020503050405090304" pitchFamily="18" charset="0"/>
                </a:rPr>
                <a:t>40 - 70%</a:t>
              </a:r>
              <a:r>
                <a:rPr lang="en-US" altLang="zh-CN" sz="1400" dirty="0">
                  <a:latin typeface="Palatino Linotype" panose="02040502050505030304" pitchFamily="18" charset="0"/>
                  <a:ea typeface="FZShengShiKaiShuS-EB-GB" panose="02000000000000000000" pitchFamily="2" charset="-122"/>
                  <a:cs typeface="Times New Roman" panose="02020503050405090304" pitchFamily="18" charset="0"/>
                </a:rPr>
                <a:t> of newly hired faculty are Ph.D. returnees.</a:t>
              </a:r>
            </a:p>
            <a:p>
              <a:pPr marL="342900" indent="-342900">
                <a:lnSpc>
                  <a:spcPct val="150000"/>
                </a:lnSpc>
                <a:buFont typeface="+mj-lt"/>
                <a:buAutoNum type="alphaLcPeriod"/>
              </a:pPr>
              <a:r>
                <a:rPr lang="en-US" altLang="zh-CN" sz="1400" dirty="0">
                  <a:latin typeface="Palatino Linotype" panose="02040502050505030304" pitchFamily="18" charset="0"/>
                  <a:ea typeface="FZShengShiKaiShuS-EB-GB" panose="02000000000000000000" pitchFamily="2" charset="-122"/>
                  <a:cs typeface="Times New Roman" panose="02020503050405090304" pitchFamily="18" charset="0"/>
                </a:rPr>
                <a:t>These returnees obtained their doctoral degrees mainly in the </a:t>
              </a:r>
              <a:r>
                <a:rPr lang="en-US" altLang="zh-CN" sz="1400" b="1" dirty="0">
                  <a:effectLst>
                    <a:outerShdw blurRad="38100" dist="38100" dir="2700000" algn="tl">
                      <a:srgbClr val="000000">
                        <a:alpha val="43137"/>
                      </a:srgbClr>
                    </a:outerShdw>
                  </a:effectLst>
                  <a:latin typeface="Palatino Linotype" panose="02040502050505030304" pitchFamily="18" charset="0"/>
                  <a:ea typeface="FZShengShiKaiShuS-EB-GB" panose="02000000000000000000" pitchFamily="2" charset="-122"/>
                  <a:cs typeface="Times New Roman" panose="02020503050405090304" pitchFamily="18" charset="0"/>
                </a:rPr>
                <a:t>United States, the United Kingdom, Japan, Germany and other countries.</a:t>
              </a:r>
            </a:p>
            <a:p>
              <a:pPr marL="342900" indent="-342900">
                <a:lnSpc>
                  <a:spcPct val="150000"/>
                </a:lnSpc>
                <a:buFont typeface="+mj-lt"/>
                <a:buAutoNum type="alphaLcPeriod"/>
              </a:pPr>
              <a:r>
                <a:rPr lang="en-US" altLang="zh-CN" sz="1400" dirty="0">
                  <a:latin typeface="Palatino Linotype" panose="02040502050505030304" pitchFamily="18" charset="0"/>
                  <a:ea typeface="FZShengShiKaiShuS-EB-GB" panose="02000000000000000000" pitchFamily="2" charset="-122"/>
                  <a:cs typeface="Times New Roman" panose="02020503050405090304" pitchFamily="18" charset="0"/>
                </a:rPr>
                <a:t>Among the faculty members in China’s Double First-Class Universities, </a:t>
              </a:r>
              <a:r>
                <a:rPr lang="en-US" altLang="zh-CN" sz="1400" b="1" dirty="0">
                  <a:effectLst>
                    <a:outerShdw blurRad="38100" dist="38100" dir="2700000" algn="tl">
                      <a:srgbClr val="000000">
                        <a:alpha val="43137"/>
                      </a:srgbClr>
                    </a:outerShdw>
                  </a:effectLst>
                  <a:latin typeface="Palatino Linotype" panose="02040502050505030304" pitchFamily="18" charset="0"/>
                  <a:ea typeface="FZShengShiKaiShuS-EB-GB" panose="02000000000000000000" pitchFamily="2" charset="-122"/>
                  <a:cs typeface="Times New Roman" panose="02020503050405090304" pitchFamily="18" charset="0"/>
                </a:rPr>
                <a:t>5,470 </a:t>
              </a:r>
              <a:r>
                <a:rPr lang="en-US" altLang="zh-CN" sz="1400" dirty="0">
                  <a:latin typeface="Palatino Linotype" panose="02040502050505030304" pitchFamily="18" charset="0"/>
                  <a:ea typeface="FZShengShiKaiShuS-EB-GB" panose="02000000000000000000" pitchFamily="2" charset="-122"/>
                  <a:cs typeface="Times New Roman" panose="02020503050405090304" pitchFamily="18" charset="0"/>
                </a:rPr>
                <a:t>of them received their doctoral degrees in the United States </a:t>
              </a:r>
              <a:r>
                <a:rPr lang="en-US" altLang="zh-CN" sz="1400" dirty="0">
                  <a:latin typeface="Candara" panose="020E0502030303020204" pitchFamily="34" charset="0"/>
                  <a:cs typeface="Times New Roman" panose="02020503050405090304" pitchFamily="18" charset="0"/>
                </a:rPr>
                <a:t>(source</a:t>
              </a:r>
              <a:r>
                <a:rPr lang="zh-CN" altLang="en-US" sz="1400" dirty="0">
                  <a:latin typeface="Candara" panose="020E0502030303020204" pitchFamily="34" charset="0"/>
                  <a:cs typeface="Times New Roman" panose="02020503050405090304" pitchFamily="18" charset="0"/>
                </a:rPr>
                <a:t>：</a:t>
              </a:r>
              <a:r>
                <a:rPr lang="en-US" altLang="zh-CN" sz="1400" dirty="0">
                  <a:latin typeface="Candara" panose="020E0502030303020204" pitchFamily="34" charset="0"/>
                  <a:cs typeface="Times New Roman" panose="02020503050405090304" pitchFamily="18" charset="0"/>
                </a:rPr>
                <a:t>CHEN </a:t>
              </a:r>
              <a:r>
                <a:rPr lang="en-US" altLang="zh-CN" sz="1400" dirty="0" err="1">
                  <a:latin typeface="Candara" panose="020E0502030303020204" pitchFamily="34" charset="0"/>
                  <a:cs typeface="Times New Roman" panose="02020503050405090304" pitchFamily="18" charset="0"/>
                </a:rPr>
                <a:t>pei</a:t>
              </a:r>
              <a:r>
                <a:rPr lang="en-US" altLang="zh-CN" sz="1400" dirty="0">
                  <a:latin typeface="Candara" panose="020E0502030303020204" pitchFamily="34" charset="0"/>
                  <a:cs typeface="Times New Roman" panose="02020503050405090304" pitchFamily="18" charset="0"/>
                </a:rPr>
                <a:t> &amp; SHEN wenqin , work in progress)</a:t>
              </a:r>
              <a:r>
                <a:rPr lang="en-US" altLang="zh-CN" sz="1400" dirty="0">
                  <a:latin typeface="Palatino Linotype" panose="02040502050505030304" pitchFamily="18" charset="0"/>
                  <a:ea typeface="FZShengShiKaiShuS-EB-GB" panose="02000000000000000000" pitchFamily="2" charset="-122"/>
                  <a:cs typeface="Times New Roman" panose="02020503050405090304" pitchFamily="18" charset="0"/>
                </a:rPr>
                <a:t>.</a:t>
              </a:r>
            </a:p>
            <a:p>
              <a:pPr marL="342900" indent="-342900">
                <a:lnSpc>
                  <a:spcPct val="150000"/>
                </a:lnSpc>
                <a:buFont typeface="+mj-lt"/>
                <a:buAutoNum type="alphaLcPeriod"/>
              </a:pPr>
              <a:r>
                <a:rPr lang="en-US" altLang="zh-CN" sz="1400" dirty="0">
                  <a:latin typeface="Palatino Linotype" panose="02040502050505030304" pitchFamily="18" charset="0"/>
                  <a:ea typeface="FZShengShiKaiShuS-EB-GB" panose="02000000000000000000" pitchFamily="2" charset="-122"/>
                  <a:cs typeface="Times New Roman" panose="02020503050405090304" pitchFamily="18" charset="0"/>
                </a:rPr>
                <a:t>Apart from the United States</a:t>
              </a:r>
              <a:r>
                <a:rPr lang="en-US" altLang="zh-CN" sz="1400" b="1" dirty="0">
                  <a:effectLst>
                    <a:outerShdw blurRad="38100" dist="38100" dir="2700000" algn="tl">
                      <a:srgbClr val="000000">
                        <a:alpha val="43137"/>
                      </a:srgbClr>
                    </a:outerShdw>
                  </a:effectLst>
                  <a:latin typeface="Palatino Linotype" panose="02040502050505030304" pitchFamily="18" charset="0"/>
                  <a:ea typeface="FZShengShiKaiShuS-EB-GB" panose="02000000000000000000" pitchFamily="2" charset="-122"/>
                  <a:cs typeface="Times New Roman" panose="02020503050405090304" pitchFamily="18" charset="0"/>
                </a:rPr>
                <a:t>, Japan </a:t>
              </a:r>
              <a:r>
                <a:rPr lang="en-US" altLang="zh-CN" sz="1400" dirty="0">
                  <a:latin typeface="Palatino Linotype" panose="02040502050505030304" pitchFamily="18" charset="0"/>
                  <a:ea typeface="FZShengShiKaiShuS-EB-GB" panose="02000000000000000000" pitchFamily="2" charset="-122"/>
                  <a:cs typeface="Times New Roman" panose="02020503050405090304" pitchFamily="18" charset="0"/>
                </a:rPr>
                <a:t>has always been the main source of overseas returnee PhDs in China’s elite universities, but in recent years the number of Japanese returnee PhDs has been surpassed by the </a:t>
              </a:r>
              <a:r>
                <a:rPr lang="en-US" altLang="zh-CN" sz="1400" b="1" dirty="0">
                  <a:effectLst>
                    <a:outerShdw blurRad="38100" dist="38100" dir="2700000" algn="tl">
                      <a:srgbClr val="000000">
                        <a:alpha val="43137"/>
                      </a:srgbClr>
                    </a:outerShdw>
                  </a:effectLst>
                  <a:latin typeface="Palatino Linotype" panose="02040502050505030304" pitchFamily="18" charset="0"/>
                  <a:ea typeface="FZShengShiKaiShuS-EB-GB" panose="02000000000000000000" pitchFamily="2" charset="-122"/>
                  <a:cs typeface="Times New Roman" panose="02020503050405090304" pitchFamily="18" charset="0"/>
                </a:rPr>
                <a:t>United Kingdom</a:t>
              </a:r>
              <a:r>
                <a:rPr lang="en-US" altLang="zh-CN" sz="1400" dirty="0">
                  <a:latin typeface="Palatino Linotype" panose="02040502050505030304" pitchFamily="18" charset="0"/>
                  <a:ea typeface="FZShengShiKaiShuS-EB-GB" panose="02000000000000000000" pitchFamily="2" charset="-122"/>
                  <a:cs typeface="Times New Roman" panose="02020503050405090304" pitchFamily="18" charset="0"/>
                </a:rPr>
                <a:t>. </a:t>
              </a:r>
              <a:r>
                <a:rPr lang="en-US" altLang="zh-CN" sz="1400" dirty="0">
                  <a:latin typeface="Candara" panose="020E0502030303020204" pitchFamily="34" charset="0"/>
                  <a:cs typeface="Times New Roman" panose="02020503050405090304" pitchFamily="18" charset="0"/>
                </a:rPr>
                <a:t>(source</a:t>
              </a:r>
              <a:r>
                <a:rPr lang="zh-CN" altLang="en-US" sz="1400" dirty="0">
                  <a:latin typeface="Candara" panose="020E0502030303020204" pitchFamily="34" charset="0"/>
                  <a:cs typeface="Times New Roman" panose="02020503050405090304" pitchFamily="18" charset="0"/>
                </a:rPr>
                <a:t>：</a:t>
              </a:r>
              <a:r>
                <a:rPr lang="en-US" altLang="zh-CN" sz="1400" dirty="0">
                  <a:latin typeface="Candara" panose="020E0502030303020204" pitchFamily="34" charset="0"/>
                  <a:cs typeface="Times New Roman" panose="02020503050405090304" pitchFamily="18" charset="0"/>
                </a:rPr>
                <a:t>CHEN </a:t>
              </a:r>
              <a:r>
                <a:rPr lang="en-US" altLang="zh-CN" sz="1400" dirty="0" err="1">
                  <a:latin typeface="Candara" panose="020E0502030303020204" pitchFamily="34" charset="0"/>
                  <a:cs typeface="Times New Roman" panose="02020503050405090304" pitchFamily="18" charset="0"/>
                </a:rPr>
                <a:t>pei</a:t>
              </a:r>
              <a:r>
                <a:rPr lang="en-US" altLang="zh-CN" sz="1400" dirty="0">
                  <a:latin typeface="Candara" panose="020E0502030303020204" pitchFamily="34" charset="0"/>
                  <a:cs typeface="Times New Roman" panose="02020503050405090304" pitchFamily="18" charset="0"/>
                </a:rPr>
                <a:t> &amp; SHEN wenqin , work in progress).</a:t>
              </a:r>
              <a:endParaRPr lang="en-US" altLang="zh-CN" sz="1600" dirty="0">
                <a:latin typeface="Candara" panose="020E0502030303020204" pitchFamily="34" charset="0"/>
                <a:cs typeface="Times New Roman" panose="02020503050405090304" pitchFamily="18" charset="0"/>
              </a:endParaRPr>
            </a:p>
            <a:p>
              <a:pPr marL="285750" indent="-285750">
                <a:lnSpc>
                  <a:spcPct val="150000"/>
                </a:lnSpc>
                <a:buFont typeface="Palatino Linotype" panose="02040502050505030304" pitchFamily="18" charset="0"/>
                <a:buChar char="·"/>
              </a:pPr>
              <a:endParaRPr lang="en-US" altLang="zh-CN" dirty="0">
                <a:latin typeface="Palatino Linotype" panose="02040502050505030304" pitchFamily="18" charset="0"/>
                <a:ea typeface="FZShengShiKaiShuS-EB-GB" panose="02000000000000000000" pitchFamily="2" charset="-122"/>
                <a:cs typeface="Times New Roman" panose="02020503050405090304" pitchFamily="18" charset="0"/>
              </a:endParaRPr>
            </a:p>
            <a:p>
              <a:pPr marL="285750" indent="-285750">
                <a:lnSpc>
                  <a:spcPct val="150000"/>
                </a:lnSpc>
                <a:buFontTx/>
                <a:buChar char="-"/>
              </a:pPr>
              <a:endParaRPr lang="en-US" altLang="zh-CN" dirty="0">
                <a:latin typeface="Times New Roman" panose="02020503050405090304" pitchFamily="18" charset="0"/>
                <a:ea typeface="FZShengShiKaiShuS-EB-GB" panose="02000000000000000000" pitchFamily="2" charset="-122"/>
                <a:cs typeface="Times New Roman" panose="02020503050405090304" pitchFamily="18" charset="0"/>
              </a:endParaRPr>
            </a:p>
            <a:p>
              <a:pPr marL="285750" indent="-285750">
                <a:lnSpc>
                  <a:spcPct val="150000"/>
                </a:lnSpc>
                <a:buFontTx/>
                <a:buChar char="-"/>
              </a:pPr>
              <a:endParaRPr lang="en-US" altLang="zh-CN" dirty="0">
                <a:latin typeface="Times New Roman" panose="02020503050405090304" pitchFamily="18" charset="0"/>
                <a:ea typeface="FZShengShiKaiShuS-EB-GB" panose="02000000000000000000" pitchFamily="2" charset="-122"/>
                <a:cs typeface="Times New Roman" panose="02020503050405090304" pitchFamily="18" charset="0"/>
              </a:endParaRPr>
            </a:p>
          </p:txBody>
        </p:sp>
      </p:grpSp>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5948" y="453569"/>
            <a:ext cx="1836080" cy="512545"/>
          </a:xfrm>
          <a:prstGeom prst="rect">
            <a:avLst/>
          </a:prstGeom>
        </p:spPr>
      </p:pic>
      <p:grpSp>
        <p:nvGrpSpPr>
          <p:cNvPr id="9" name="组合 8"/>
          <p:cNvGrpSpPr/>
          <p:nvPr/>
        </p:nvGrpSpPr>
        <p:grpSpPr>
          <a:xfrm>
            <a:off x="951738" y="294343"/>
            <a:ext cx="8318385" cy="1608352"/>
            <a:chOff x="6690677" y="2712277"/>
            <a:chExt cx="6433427" cy="1169736"/>
          </a:xfrm>
        </p:grpSpPr>
        <p:sp>
          <p:nvSpPr>
            <p:cNvPr id="10" name="文本框 9"/>
            <p:cNvSpPr txBox="1"/>
            <p:nvPr/>
          </p:nvSpPr>
          <p:spPr>
            <a:xfrm>
              <a:off x="6690677" y="2712277"/>
              <a:ext cx="6433427" cy="604375"/>
            </a:xfrm>
            <a:prstGeom prst="rect">
              <a:avLst/>
            </a:prstGeom>
            <a:noFill/>
          </p:spPr>
          <p:txBody>
            <a:bodyPr wrap="square" rtlCol="0">
              <a:spAutoFit/>
            </a:bodyPr>
            <a:lstStyle/>
            <a:p>
              <a:r>
                <a:rPr lang="en-US" altLang="zh-CN" sz="2400" b="1" dirty="0">
                  <a:latin typeface="Palatino Linotype" panose="02040502050505030304" pitchFamily="18" charset="0"/>
                  <a:ea typeface="+mj-ea"/>
                  <a:cs typeface="Times New Roman" panose="02020503050405090304" pitchFamily="18" charset="0"/>
                </a:rPr>
                <a:t>Research finding: the rising of Doctoral returnees from UK</a:t>
              </a:r>
              <a:endParaRPr lang="zh-CN" altLang="en-US" sz="2400" b="1" dirty="0">
                <a:latin typeface="Palatino Linotype" panose="02040502050505030304" pitchFamily="18" charset="0"/>
                <a:ea typeface="+mj-ea"/>
                <a:cs typeface="Times New Roman" panose="02020503050405090304" pitchFamily="18" charset="0"/>
              </a:endParaRPr>
            </a:p>
          </p:txBody>
        </p:sp>
        <p:sp>
          <p:nvSpPr>
            <p:cNvPr id="11" name="文本框 10"/>
            <p:cNvSpPr txBox="1"/>
            <p:nvPr/>
          </p:nvSpPr>
          <p:spPr>
            <a:xfrm>
              <a:off x="6750226" y="3635787"/>
              <a:ext cx="5394953" cy="246226"/>
            </a:xfrm>
            <a:prstGeom prst="rect">
              <a:avLst/>
            </a:prstGeom>
            <a:noFill/>
          </p:spPr>
          <p:txBody>
            <a:bodyPr wrap="square" rtlCol="0">
              <a:spAutoFit/>
            </a:bodyPr>
            <a:lstStyle/>
            <a:p>
              <a:pPr marL="285750" indent="-285750">
                <a:buFontTx/>
                <a:buChar char="-"/>
              </a:pPr>
              <a:endParaRPr lang="en-US" altLang="zh-CN" sz="1600" dirty="0">
                <a:solidFill>
                  <a:schemeClr val="tx1">
                    <a:lumMod val="50000"/>
                    <a:lumOff val="50000"/>
                  </a:schemeClr>
                </a:solidFill>
                <a:latin typeface="Times New Roman" panose="02020503050405090304" pitchFamily="18" charset="0"/>
                <a:ea typeface="FZShengShiKaiShuS-EB-GB" panose="02000000000000000000" pitchFamily="2" charset="-122"/>
                <a:cs typeface="Times New Roman" panose="02020503050405090304" pitchFamily="18" charset="0"/>
              </a:endParaRPr>
            </a:p>
          </p:txBody>
        </p:sp>
      </p:grpSp>
      <p:sp>
        <p:nvSpPr>
          <p:cNvPr id="13" name="矩形 12"/>
          <p:cNvSpPr/>
          <p:nvPr/>
        </p:nvSpPr>
        <p:spPr>
          <a:xfrm>
            <a:off x="0" y="287594"/>
            <a:ext cx="794456" cy="581135"/>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90204" pitchFamily="34" charset="0"/>
              <a:cs typeface="Arial" panose="020B0604020202090204" pitchFamily="34" charset="0"/>
            </a:endParaRPr>
          </a:p>
        </p:txBody>
      </p:sp>
      <p:sp>
        <p:nvSpPr>
          <p:cNvPr id="2" name="矩形 1"/>
          <p:cNvSpPr/>
          <p:nvPr/>
        </p:nvSpPr>
        <p:spPr>
          <a:xfrm>
            <a:off x="7740317" y="5874801"/>
            <a:ext cx="3931690" cy="8608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Candara" panose="020E0502030303020204" pitchFamily="34" charset="0"/>
                <a:cs typeface="Times New Roman" panose="02020503050405090304" pitchFamily="18" charset="0"/>
              </a:rPr>
              <a:t>Distribution of the years in which returnees from the United States and other countries received their doctoral degrees</a:t>
            </a:r>
            <a:endParaRPr lang="zh-CN" altLang="en-US" sz="1400" dirty="0">
              <a:latin typeface="Candara" panose="020E0502030303020204" pitchFamily="34" charset="0"/>
              <a:cs typeface="Times New Roman" panose="02020503050405090304" pitchFamily="18" charset="0"/>
            </a:endParaRPr>
          </a:p>
        </p:txBody>
      </p:sp>
      <p:pic>
        <p:nvPicPr>
          <p:cNvPr id="18" name="图片 17" descr="日英法德"/>
          <p:cNvPicPr>
            <a:picLocks noChangeAspect="1"/>
          </p:cNvPicPr>
          <p:nvPr/>
        </p:nvPicPr>
        <p:blipFill>
          <a:blip r:embed="rId4"/>
          <a:stretch>
            <a:fillRect/>
          </a:stretch>
        </p:blipFill>
        <p:spPr>
          <a:xfrm>
            <a:off x="7877846" y="3636238"/>
            <a:ext cx="3261589" cy="2031325"/>
          </a:xfrm>
          <a:prstGeom prst="rect">
            <a:avLst/>
          </a:prstGeom>
        </p:spPr>
      </p:pic>
      <p:pic>
        <p:nvPicPr>
          <p:cNvPr id="4" name="图片 3">
            <a:extLst>
              <a:ext uri="{FF2B5EF4-FFF2-40B4-BE49-F238E27FC236}">
                <a16:creationId xmlns:a16="http://schemas.microsoft.com/office/drawing/2014/main" id="{5DC152E7-3807-40A8-A8B0-417D7083F3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29258" y="1138929"/>
            <a:ext cx="3310176" cy="2405520"/>
          </a:xfrm>
          <a:prstGeom prst="rect">
            <a:avLst/>
          </a:prstGeom>
        </p:spPr>
      </p:pic>
    </p:spTree>
    <p:extLst>
      <p:ext uri="{BB962C8B-B14F-4D97-AF65-F5344CB8AC3E}">
        <p14:creationId xmlns:p14="http://schemas.microsoft.com/office/powerpoint/2010/main" val="189272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26424" y="732857"/>
            <a:ext cx="7166616" cy="4874621"/>
            <a:chOff x="6261228" y="2211291"/>
            <a:chExt cx="8395975" cy="7974520"/>
          </a:xfrm>
        </p:grpSpPr>
        <p:sp>
          <p:nvSpPr>
            <p:cNvPr id="24" name="文本框 23"/>
            <p:cNvSpPr txBox="1"/>
            <p:nvPr/>
          </p:nvSpPr>
          <p:spPr>
            <a:xfrm>
              <a:off x="7043855" y="2211291"/>
              <a:ext cx="7613348" cy="654550"/>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000" b="1" dirty="0">
                  <a:latin typeface="Palatino Linotype" panose="02040502050505030304" pitchFamily="18" charset="0"/>
                  <a:ea typeface="FZShengShiKaiShuS-EB-GB" panose="02000000000000000000" pitchFamily="2" charset="-122"/>
                  <a:cs typeface="Times New Roman" panose="02020503050405090304" pitchFamily="18" charset="0"/>
                </a:rPr>
                <a:t>UK Ph.D returnees in Chinese academia</a:t>
              </a:r>
              <a:endParaRPr lang="zh-CN" altLang="en-US" sz="2000" b="1" dirty="0">
                <a:latin typeface="Palatino Linotype" panose="02040502050505030304" pitchFamily="18" charset="0"/>
                <a:ea typeface="FZShengShiKaiShuS-EB-GB" panose="02000000000000000000" pitchFamily="2" charset="-122"/>
                <a:cs typeface="Times New Roman" panose="02020503050405090304" pitchFamily="18" charset="0"/>
              </a:endParaRPr>
            </a:p>
          </p:txBody>
        </p:sp>
        <p:sp>
          <p:nvSpPr>
            <p:cNvPr id="25" name="文本框 24"/>
            <p:cNvSpPr txBox="1"/>
            <p:nvPr/>
          </p:nvSpPr>
          <p:spPr>
            <a:xfrm>
              <a:off x="6261228" y="2412615"/>
              <a:ext cx="8395975" cy="7773196"/>
            </a:xfrm>
            <a:prstGeom prst="rect">
              <a:avLst/>
            </a:prstGeom>
            <a:noFill/>
          </p:spPr>
          <p:txBody>
            <a:bodyPr wrap="square" rtlCol="0">
              <a:spAutoFit/>
            </a:bodyPr>
            <a:lstStyle/>
            <a:p>
              <a:pPr>
                <a:lnSpc>
                  <a:spcPct val="150000"/>
                </a:lnSpc>
              </a:pPr>
              <a:endParaRPr lang="en-US" altLang="zh-CN" sz="1400" dirty="0">
                <a:latin typeface="Palatino Linotype" panose="02040502050505030304" pitchFamily="18" charset="0"/>
                <a:ea typeface="FZShengShiKaiShuS-EB-GB" panose="02000000000000000000" pitchFamily="2" charset="-122"/>
                <a:cs typeface="Times New Roman" panose="02020503050405090304" pitchFamily="18" charset="0"/>
              </a:endParaRPr>
            </a:p>
            <a:p>
              <a:pPr>
                <a:lnSpc>
                  <a:spcPct val="150000"/>
                </a:lnSpc>
              </a:pPr>
              <a:r>
                <a:rPr lang="en-US" altLang="zh-CN" sz="1200" dirty="0">
                  <a:latin typeface="Palatino Linotype" panose="02040502050505030304" pitchFamily="18" charset="0"/>
                  <a:ea typeface="FZShengShiKaiShuS-EB-GB" panose="02000000000000000000" pitchFamily="2" charset="-122"/>
                  <a:cs typeface="Times New Roman" panose="02020503050405090304" pitchFamily="18" charset="0"/>
                </a:rPr>
                <a:t>Since 2000, the number of returnees from the UK among China's top-tier universities has increased significantly. </a:t>
              </a:r>
              <a:r>
                <a:rPr lang="en-US" altLang="zh-CN" sz="1200" dirty="0">
                  <a:latin typeface="Candara" panose="020E0502030303020204" pitchFamily="34" charset="0"/>
                  <a:cs typeface="Times New Roman" panose="02020503050405090304" pitchFamily="18" charset="0"/>
                </a:rPr>
                <a:t>(source</a:t>
              </a:r>
              <a:r>
                <a:rPr lang="zh-CN" altLang="en-US" sz="1200" dirty="0">
                  <a:latin typeface="Candara" panose="020E0502030303020204" pitchFamily="34" charset="0"/>
                  <a:cs typeface="Times New Roman" panose="02020503050405090304" pitchFamily="18" charset="0"/>
                </a:rPr>
                <a:t>：</a:t>
              </a:r>
              <a:r>
                <a:rPr lang="en-US" altLang="zh-CN" sz="1200" dirty="0">
                  <a:latin typeface="Candara" panose="020E0502030303020204" pitchFamily="34" charset="0"/>
                  <a:cs typeface="Times New Roman" panose="02020503050405090304" pitchFamily="18" charset="0"/>
                </a:rPr>
                <a:t>CHEN </a:t>
              </a:r>
              <a:r>
                <a:rPr lang="en-US" altLang="zh-CN" sz="1200" dirty="0" err="1">
                  <a:latin typeface="Candara" panose="020E0502030303020204" pitchFamily="34" charset="0"/>
                  <a:cs typeface="Times New Roman" panose="02020503050405090304" pitchFamily="18" charset="0"/>
                </a:rPr>
                <a:t>pei</a:t>
              </a:r>
              <a:r>
                <a:rPr lang="en-US" altLang="zh-CN" sz="1200" dirty="0">
                  <a:latin typeface="Candara" panose="020E0502030303020204" pitchFamily="34" charset="0"/>
                  <a:cs typeface="Times New Roman" panose="02020503050405090304" pitchFamily="18" charset="0"/>
                </a:rPr>
                <a:t> &amp; SHEN wenqin , work in progress).</a:t>
              </a:r>
            </a:p>
            <a:p>
              <a:pPr>
                <a:lnSpc>
                  <a:spcPct val="150000"/>
                </a:lnSpc>
              </a:pPr>
              <a:endParaRPr lang="en-US" altLang="zh-CN" sz="1200" dirty="0">
                <a:latin typeface="Candara" panose="020E0502030303020204" pitchFamily="34" charset="0"/>
                <a:cs typeface="Times New Roman" panose="02020503050405090304" pitchFamily="18" charset="0"/>
              </a:endParaRPr>
            </a:p>
            <a:p>
              <a:pPr>
                <a:lnSpc>
                  <a:spcPct val="150000"/>
                </a:lnSpc>
              </a:pPr>
              <a:r>
                <a:rPr lang="en-US" altLang="zh-CN" sz="1200" dirty="0">
                  <a:latin typeface="Candara" panose="020E0502030303020204" pitchFamily="34" charset="0"/>
                  <a:cs typeface="Times New Roman" panose="02020503050405090304" pitchFamily="18" charset="0"/>
                </a:rPr>
                <a:t>These returning PhD graduates mainly come from elite universities such as Cambridge University and Oxford University, with 173 from Cambridge and 95 from Oxford</a:t>
              </a:r>
              <a:r>
                <a:rPr lang="en-US" altLang="zh-CN" sz="1200" dirty="0">
                  <a:latin typeface="Palatino Linotype" panose="02040502050505030304" pitchFamily="18" charset="0"/>
                  <a:ea typeface="FZShengShiKaiShuS-EB-GB" panose="02000000000000000000" pitchFamily="2" charset="-122"/>
                  <a:cs typeface="Times New Roman" panose="02020503050405090304" pitchFamily="18" charset="0"/>
                </a:rPr>
                <a:t> . </a:t>
              </a:r>
              <a:r>
                <a:rPr lang="en-US" altLang="zh-CN" sz="1200" dirty="0">
                  <a:latin typeface="Candara" panose="020E0502030303020204" pitchFamily="34" charset="0"/>
                  <a:cs typeface="Times New Roman" panose="02020503050405090304" pitchFamily="18" charset="0"/>
                </a:rPr>
                <a:t>(source</a:t>
              </a:r>
              <a:r>
                <a:rPr lang="zh-CN" altLang="en-US" sz="1200" dirty="0">
                  <a:latin typeface="Candara" panose="020E0502030303020204" pitchFamily="34" charset="0"/>
                  <a:cs typeface="Times New Roman" panose="02020503050405090304" pitchFamily="18" charset="0"/>
                </a:rPr>
                <a:t>：</a:t>
              </a:r>
              <a:r>
                <a:rPr lang="en-US" altLang="zh-CN" sz="1200" dirty="0">
                  <a:latin typeface="Candara" panose="020E0502030303020204" pitchFamily="34" charset="0"/>
                  <a:cs typeface="Times New Roman" panose="02020503050405090304" pitchFamily="18" charset="0"/>
                </a:rPr>
                <a:t>CHEN </a:t>
              </a:r>
              <a:r>
                <a:rPr lang="en-US" altLang="zh-CN" sz="1200" dirty="0" err="1">
                  <a:latin typeface="Candara" panose="020E0502030303020204" pitchFamily="34" charset="0"/>
                  <a:cs typeface="Times New Roman" panose="02020503050405090304" pitchFamily="18" charset="0"/>
                </a:rPr>
                <a:t>pei</a:t>
              </a:r>
              <a:r>
                <a:rPr lang="en-US" altLang="zh-CN" sz="1200" dirty="0">
                  <a:latin typeface="Candara" panose="020E0502030303020204" pitchFamily="34" charset="0"/>
                  <a:cs typeface="Times New Roman" panose="02020503050405090304" pitchFamily="18" charset="0"/>
                </a:rPr>
                <a:t> &amp; SHEN wenqin , work in progress).</a:t>
              </a:r>
            </a:p>
            <a:p>
              <a:pPr>
                <a:lnSpc>
                  <a:spcPct val="150000"/>
                </a:lnSpc>
              </a:pPr>
              <a:endParaRPr lang="en-US" altLang="zh-CN" sz="1200" dirty="0">
                <a:latin typeface="Candara" panose="020E0502030303020204" pitchFamily="34" charset="0"/>
                <a:cs typeface="Times New Roman" panose="02020503050405090304" pitchFamily="18" charset="0"/>
              </a:endParaRPr>
            </a:p>
            <a:p>
              <a:pPr>
                <a:lnSpc>
                  <a:spcPct val="150000"/>
                </a:lnSpc>
              </a:pPr>
              <a:r>
                <a:rPr lang="en-US" altLang="zh-CN" sz="1200" dirty="0">
                  <a:latin typeface="Candara" panose="020E0502030303020204" pitchFamily="34" charset="0"/>
                  <a:cs typeface="Times New Roman" panose="02020503050405090304" pitchFamily="18" charset="0"/>
                </a:rPr>
                <a:t>Similarly, British-educated PhDs are mainly concentrated in  985 Project universities, with the top three being Tsinghua University (146 people), Shanghai Jiao Tong University, and Peking University (85 people).</a:t>
              </a:r>
              <a:r>
                <a:rPr lang="en-US" altLang="zh-CN" sz="1200" dirty="0">
                  <a:latin typeface="Palatino Linotype" panose="02040502050505030304" pitchFamily="18" charset="0"/>
                  <a:ea typeface="FZShengShiKaiShuS-EB-GB" panose="02000000000000000000" pitchFamily="2" charset="-122"/>
                  <a:cs typeface="Times New Roman" panose="02020503050405090304" pitchFamily="18" charset="0"/>
                </a:rPr>
                <a:t> . </a:t>
              </a:r>
              <a:r>
                <a:rPr lang="en-US" altLang="zh-CN" sz="1200" dirty="0">
                  <a:latin typeface="Candara" panose="020E0502030303020204" pitchFamily="34" charset="0"/>
                  <a:cs typeface="Times New Roman" panose="02020503050405090304" pitchFamily="18" charset="0"/>
                </a:rPr>
                <a:t>(source</a:t>
              </a:r>
              <a:r>
                <a:rPr lang="zh-CN" altLang="en-US" sz="1200" dirty="0">
                  <a:latin typeface="Candara" panose="020E0502030303020204" pitchFamily="34" charset="0"/>
                  <a:cs typeface="Times New Roman" panose="02020503050405090304" pitchFamily="18" charset="0"/>
                </a:rPr>
                <a:t>：</a:t>
              </a:r>
              <a:r>
                <a:rPr lang="en-US" altLang="zh-CN" sz="1200" dirty="0">
                  <a:latin typeface="Candara" panose="020E0502030303020204" pitchFamily="34" charset="0"/>
                  <a:cs typeface="Times New Roman" panose="02020503050405090304" pitchFamily="18" charset="0"/>
                </a:rPr>
                <a:t>CHEN </a:t>
              </a:r>
              <a:r>
                <a:rPr lang="en-US" altLang="zh-CN" sz="1200" dirty="0" err="1">
                  <a:latin typeface="Candara" panose="020E0502030303020204" pitchFamily="34" charset="0"/>
                  <a:cs typeface="Times New Roman" panose="02020503050405090304" pitchFamily="18" charset="0"/>
                </a:rPr>
                <a:t>pei</a:t>
              </a:r>
              <a:r>
                <a:rPr lang="en-US" altLang="zh-CN" sz="1200" dirty="0">
                  <a:latin typeface="Candara" panose="020E0502030303020204" pitchFamily="34" charset="0"/>
                  <a:cs typeface="Times New Roman" panose="02020503050405090304" pitchFamily="18" charset="0"/>
                </a:rPr>
                <a:t> &amp; SHEN wenqin , work in progress).</a:t>
              </a:r>
            </a:p>
            <a:p>
              <a:pPr>
                <a:lnSpc>
                  <a:spcPct val="150000"/>
                </a:lnSpc>
              </a:pPr>
              <a:endParaRPr lang="en-US" altLang="zh-CN" sz="1600" dirty="0">
                <a:latin typeface="Candara" panose="020E0502030303020204" pitchFamily="34" charset="0"/>
                <a:cs typeface="Times New Roman" panose="02020503050405090304" pitchFamily="18" charset="0"/>
              </a:endParaRPr>
            </a:p>
            <a:p>
              <a:pPr marL="285750" indent="-285750">
                <a:lnSpc>
                  <a:spcPct val="150000"/>
                </a:lnSpc>
                <a:buFont typeface="Palatino Linotype" panose="02040502050505030304" pitchFamily="18" charset="0"/>
                <a:buChar char="·"/>
              </a:pPr>
              <a:endParaRPr lang="en-US" altLang="zh-CN" dirty="0">
                <a:latin typeface="Palatino Linotype" panose="02040502050505030304" pitchFamily="18" charset="0"/>
                <a:ea typeface="FZShengShiKaiShuS-EB-GB" panose="02000000000000000000" pitchFamily="2" charset="-122"/>
                <a:cs typeface="Times New Roman" panose="02020503050405090304" pitchFamily="18" charset="0"/>
              </a:endParaRPr>
            </a:p>
            <a:p>
              <a:pPr marL="285750" indent="-285750">
                <a:lnSpc>
                  <a:spcPct val="150000"/>
                </a:lnSpc>
                <a:buFontTx/>
                <a:buChar char="-"/>
              </a:pPr>
              <a:endParaRPr lang="en-US" altLang="zh-CN" dirty="0">
                <a:latin typeface="Times New Roman" panose="02020503050405090304" pitchFamily="18" charset="0"/>
                <a:ea typeface="FZShengShiKaiShuS-EB-GB" panose="02000000000000000000" pitchFamily="2" charset="-122"/>
                <a:cs typeface="Times New Roman" panose="02020503050405090304" pitchFamily="18" charset="0"/>
              </a:endParaRPr>
            </a:p>
            <a:p>
              <a:pPr marL="285750" indent="-285750">
                <a:lnSpc>
                  <a:spcPct val="150000"/>
                </a:lnSpc>
                <a:buFontTx/>
                <a:buChar char="-"/>
              </a:pPr>
              <a:endParaRPr lang="en-US" altLang="zh-CN" dirty="0">
                <a:latin typeface="Times New Roman" panose="02020503050405090304" pitchFamily="18" charset="0"/>
                <a:ea typeface="FZShengShiKaiShuS-EB-GB" panose="02000000000000000000" pitchFamily="2" charset="-122"/>
                <a:cs typeface="Times New Roman" panose="02020503050405090304" pitchFamily="18" charset="0"/>
              </a:endParaRPr>
            </a:p>
          </p:txBody>
        </p:sp>
      </p:grpSp>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5948" y="453569"/>
            <a:ext cx="1836080" cy="512545"/>
          </a:xfrm>
          <a:prstGeom prst="rect">
            <a:avLst/>
          </a:prstGeom>
        </p:spPr>
      </p:pic>
      <p:grpSp>
        <p:nvGrpSpPr>
          <p:cNvPr id="9" name="组合 8"/>
          <p:cNvGrpSpPr/>
          <p:nvPr/>
        </p:nvGrpSpPr>
        <p:grpSpPr>
          <a:xfrm>
            <a:off x="951738" y="294344"/>
            <a:ext cx="7954137" cy="902566"/>
            <a:chOff x="6690677" y="2712277"/>
            <a:chExt cx="6433427" cy="841806"/>
          </a:xfrm>
        </p:grpSpPr>
        <p:sp>
          <p:nvSpPr>
            <p:cNvPr id="10" name="文本框 9"/>
            <p:cNvSpPr txBox="1"/>
            <p:nvPr/>
          </p:nvSpPr>
          <p:spPr>
            <a:xfrm>
              <a:off x="6690677" y="2712277"/>
              <a:ext cx="6433427" cy="373175"/>
            </a:xfrm>
            <a:prstGeom prst="rect">
              <a:avLst/>
            </a:prstGeom>
            <a:noFill/>
          </p:spPr>
          <p:txBody>
            <a:bodyPr wrap="square" rtlCol="0">
              <a:spAutoFit/>
            </a:bodyPr>
            <a:lstStyle/>
            <a:p>
              <a:r>
                <a:rPr lang="en-US" altLang="zh-CN" sz="2000" b="1" dirty="0">
                  <a:latin typeface="Palatino Linotype" panose="02040502050505030304" pitchFamily="18" charset="0"/>
                  <a:ea typeface="+mj-ea"/>
                  <a:cs typeface="Times New Roman" panose="02020503050405090304" pitchFamily="18" charset="0"/>
                </a:rPr>
                <a:t>Research finding: the rising of Doctoral returnees from UK(2)</a:t>
              </a:r>
              <a:endParaRPr lang="zh-CN" altLang="en-US" sz="2000" b="1" dirty="0">
                <a:latin typeface="Palatino Linotype" panose="02040502050505030304" pitchFamily="18" charset="0"/>
                <a:ea typeface="+mj-ea"/>
                <a:cs typeface="Times New Roman" panose="02020503050405090304" pitchFamily="18" charset="0"/>
              </a:endParaRPr>
            </a:p>
          </p:txBody>
        </p:sp>
        <p:sp>
          <p:nvSpPr>
            <p:cNvPr id="11" name="文本框 10"/>
            <p:cNvSpPr txBox="1"/>
            <p:nvPr/>
          </p:nvSpPr>
          <p:spPr>
            <a:xfrm>
              <a:off x="6773338" y="3307857"/>
              <a:ext cx="5394953" cy="246226"/>
            </a:xfrm>
            <a:prstGeom prst="rect">
              <a:avLst/>
            </a:prstGeom>
            <a:noFill/>
          </p:spPr>
          <p:txBody>
            <a:bodyPr wrap="square" rtlCol="0">
              <a:spAutoFit/>
            </a:bodyPr>
            <a:lstStyle/>
            <a:p>
              <a:pPr marL="285750" indent="-285750">
                <a:buFontTx/>
                <a:buChar char="-"/>
              </a:pPr>
              <a:endParaRPr lang="en-US" altLang="zh-CN" sz="1600" dirty="0">
                <a:solidFill>
                  <a:schemeClr val="tx1">
                    <a:lumMod val="50000"/>
                    <a:lumOff val="50000"/>
                  </a:schemeClr>
                </a:solidFill>
                <a:latin typeface="Times New Roman" panose="02020503050405090304" pitchFamily="18" charset="0"/>
                <a:ea typeface="FZShengShiKaiShuS-EB-GB" panose="02000000000000000000" pitchFamily="2" charset="-122"/>
                <a:cs typeface="Times New Roman" panose="02020503050405090304" pitchFamily="18" charset="0"/>
              </a:endParaRPr>
            </a:p>
          </p:txBody>
        </p:sp>
      </p:grpSp>
      <p:sp>
        <p:nvSpPr>
          <p:cNvPr id="13" name="矩形 12"/>
          <p:cNvSpPr/>
          <p:nvPr/>
        </p:nvSpPr>
        <p:spPr>
          <a:xfrm>
            <a:off x="0" y="287594"/>
            <a:ext cx="794456" cy="581135"/>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90204" pitchFamily="34" charset="0"/>
              <a:cs typeface="Arial" panose="020B0604020202090204" pitchFamily="34" charset="0"/>
            </a:endParaRPr>
          </a:p>
        </p:txBody>
      </p:sp>
      <p:pic>
        <p:nvPicPr>
          <p:cNvPr id="14" name="图片 13">
            <a:extLst>
              <a:ext uri="{FF2B5EF4-FFF2-40B4-BE49-F238E27FC236}">
                <a16:creationId xmlns:a16="http://schemas.microsoft.com/office/drawing/2014/main" id="{0B6EEAEC-04A5-440A-BE14-D01005AB0A3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82239" y="4089450"/>
            <a:ext cx="5080119" cy="2408815"/>
          </a:xfrm>
          <a:prstGeom prst="rect">
            <a:avLst/>
          </a:prstGeom>
        </p:spPr>
      </p:pic>
      <p:pic>
        <p:nvPicPr>
          <p:cNvPr id="16" name="图片 15">
            <a:extLst>
              <a:ext uri="{FF2B5EF4-FFF2-40B4-BE49-F238E27FC236}">
                <a16:creationId xmlns:a16="http://schemas.microsoft.com/office/drawing/2014/main" id="{4D7732AD-CEDF-4262-A3C0-CA21996EBB43}"/>
              </a:ext>
            </a:extLst>
          </p:cNvPr>
          <p:cNvPicPr/>
          <p:nvPr/>
        </p:nvPicPr>
        <p:blipFill>
          <a:blip r:embed="rId5"/>
          <a:stretch>
            <a:fillRect/>
          </a:stretch>
        </p:blipFill>
        <p:spPr>
          <a:xfrm>
            <a:off x="7138242" y="1410892"/>
            <a:ext cx="4263762" cy="2359698"/>
          </a:xfrm>
          <a:prstGeom prst="rect">
            <a:avLst/>
          </a:prstGeom>
        </p:spPr>
      </p:pic>
      <p:pic>
        <p:nvPicPr>
          <p:cNvPr id="17" name="图片 16">
            <a:extLst>
              <a:ext uri="{FF2B5EF4-FFF2-40B4-BE49-F238E27FC236}">
                <a16:creationId xmlns:a16="http://schemas.microsoft.com/office/drawing/2014/main" id="{CE3E7EA0-620E-4254-9BBC-FF0775D18CFC}"/>
              </a:ext>
            </a:extLst>
          </p:cNvPr>
          <p:cNvPicPr/>
          <p:nvPr/>
        </p:nvPicPr>
        <p:blipFill>
          <a:blip r:embed="rId6"/>
          <a:stretch>
            <a:fillRect/>
          </a:stretch>
        </p:blipFill>
        <p:spPr>
          <a:xfrm>
            <a:off x="7227575" y="4099922"/>
            <a:ext cx="4321182" cy="2304509"/>
          </a:xfrm>
          <a:prstGeom prst="rect">
            <a:avLst/>
          </a:prstGeom>
        </p:spPr>
      </p:pic>
    </p:spTree>
    <p:extLst>
      <p:ext uri="{BB962C8B-B14F-4D97-AF65-F5344CB8AC3E}">
        <p14:creationId xmlns:p14="http://schemas.microsoft.com/office/powerpoint/2010/main" val="379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397228" y="816585"/>
            <a:ext cx="11117548" cy="5015797"/>
            <a:chOff x="6639576" y="3065156"/>
            <a:chExt cx="7982561" cy="3647927"/>
          </a:xfrm>
        </p:grpSpPr>
        <p:sp>
          <p:nvSpPr>
            <p:cNvPr id="24" name="文本框 23"/>
            <p:cNvSpPr txBox="1"/>
            <p:nvPr/>
          </p:nvSpPr>
          <p:spPr>
            <a:xfrm>
              <a:off x="6795234" y="3239827"/>
              <a:ext cx="7613348" cy="290995"/>
            </a:xfrm>
            <a:prstGeom prst="rect">
              <a:avLst/>
            </a:prstGeom>
            <a:noFill/>
          </p:spPr>
          <p:txBody>
            <a:bodyPr wrap="square" rtlCol="0">
              <a:spAutoFit/>
            </a:bodyPr>
            <a:lstStyle/>
            <a:p>
              <a:endParaRPr lang="zh-CN" altLang="en-US" sz="2000" b="1" dirty="0">
                <a:latin typeface="Times New Roman" panose="02020503050405090304" pitchFamily="18" charset="0"/>
                <a:ea typeface="FZShengShiKaiShuS-EB-GB" panose="02000000000000000000" pitchFamily="2" charset="-122"/>
                <a:cs typeface="Times New Roman" panose="02020503050405090304" pitchFamily="18" charset="0"/>
              </a:endParaRPr>
            </a:p>
          </p:txBody>
        </p:sp>
        <p:sp>
          <p:nvSpPr>
            <p:cNvPr id="25" name="文本框 24"/>
            <p:cNvSpPr txBox="1"/>
            <p:nvPr/>
          </p:nvSpPr>
          <p:spPr>
            <a:xfrm>
              <a:off x="6639576" y="3065156"/>
              <a:ext cx="7982561" cy="3647927"/>
            </a:xfrm>
            <a:prstGeom prst="rect">
              <a:avLst/>
            </a:prstGeom>
            <a:noFill/>
          </p:spPr>
          <p:txBody>
            <a:bodyPr wrap="square" rtlCol="0">
              <a:spAutoFit/>
            </a:bodyPr>
            <a:lstStyle/>
            <a:p>
              <a:pPr marL="285750" indent="-285750">
                <a:lnSpc>
                  <a:spcPct val="150000"/>
                </a:lnSpc>
                <a:spcBef>
                  <a:spcPts val="600"/>
                </a:spcBef>
                <a:spcAft>
                  <a:spcPts val="600"/>
                </a:spcAft>
                <a:buFontTx/>
                <a:buChar char="-"/>
              </a:pPr>
              <a:endParaRPr lang="en-US" altLang="zh-CN" i="1" dirty="0">
                <a:latin typeface="Palatino Linotype" panose="02040502050505030304" pitchFamily="18" charset="0"/>
                <a:ea typeface="FZShengShiKaiShuS-EB-GB" panose="02000000000000000000" pitchFamily="2" charset="-122"/>
                <a:cs typeface="Times New Roman" panose="02020503050405090304" pitchFamily="18" charset="0"/>
              </a:endParaRPr>
            </a:p>
            <a:p>
              <a:pPr marL="285750" indent="-285750">
                <a:lnSpc>
                  <a:spcPct val="150000"/>
                </a:lnSpc>
                <a:spcBef>
                  <a:spcPts val="600"/>
                </a:spcBef>
                <a:spcAft>
                  <a:spcPts val="600"/>
                </a:spcAft>
                <a:buFontTx/>
                <a:buChar char="-"/>
              </a:pPr>
              <a:r>
                <a:rPr lang="en-US" altLang="zh-CN" i="1" dirty="0">
                  <a:latin typeface="Palatino Linotype" panose="02040502050505030304" pitchFamily="18" charset="0"/>
                  <a:ea typeface="FZShengShiKaiShuS-EB-GB" panose="02000000000000000000" pitchFamily="2" charset="-122"/>
                  <a:cs typeface="Times New Roman" panose="02020503050405090304" pitchFamily="18" charset="0"/>
                </a:rPr>
                <a:t> </a:t>
              </a:r>
              <a:r>
                <a:rPr lang="en-US" altLang="zh-CN" dirty="0">
                  <a:latin typeface="Palatino Linotype" panose="02040502050505030304" pitchFamily="18" charset="0"/>
                  <a:ea typeface="FZShengShiKaiShuS-EB-GB" panose="02000000000000000000" pitchFamily="2" charset="-122"/>
                  <a:cs typeface="Times New Roman" panose="02020503050405090304" pitchFamily="18" charset="0"/>
                </a:rPr>
                <a:t>Hierarchy of Chinese students’ preferences for study abroad spaces for doctoral study abroad:                                                       </a:t>
              </a:r>
              <a:br>
                <a:rPr lang="en-US" altLang="zh-CN" dirty="0">
                  <a:latin typeface="Palatino Linotype" panose="02040502050505030304" pitchFamily="18" charset="0"/>
                  <a:ea typeface="FZShengShiKaiShuS-EB-GB" panose="02000000000000000000" pitchFamily="2" charset="-122"/>
                  <a:cs typeface="Times New Roman" panose="02020503050405090304" pitchFamily="18" charset="0"/>
                </a:rPr>
              </a:br>
              <a:r>
                <a:rPr lang="en-US" altLang="zh-CN" dirty="0">
                  <a:effectLst>
                    <a:outerShdw blurRad="38100" dist="38100" dir="2700000" algn="tl">
                      <a:srgbClr val="000000">
                        <a:alpha val="43137"/>
                      </a:srgbClr>
                    </a:outerShdw>
                  </a:effectLst>
                  <a:latin typeface="Palatino Linotype" panose="02040502050505030304" pitchFamily="18" charset="0"/>
                  <a:ea typeface="FZShengShiKaiShuS-EB-GB" panose="02000000000000000000" pitchFamily="2" charset="-122"/>
                  <a:cs typeface="Times New Roman" panose="02020503050405090304" pitchFamily="18" charset="0"/>
                </a:rPr>
                <a:t>        </a:t>
              </a:r>
              <a:r>
                <a:rPr lang="en-US" altLang="zh-CN" sz="1600" b="1" dirty="0">
                  <a:solidFill>
                    <a:srgbClr val="C00000"/>
                  </a:solidFill>
                  <a:effectLst>
                    <a:outerShdw blurRad="38100" dist="38100" dir="2700000" algn="tl">
                      <a:srgbClr val="000000">
                        <a:alpha val="43137"/>
                      </a:srgbClr>
                    </a:outerShdw>
                  </a:effectLst>
                  <a:latin typeface="Palatino Linotype" panose="02040502050505030304" pitchFamily="18" charset="0"/>
                  <a:cs typeface="Times New Roman" panose="02020503050405090304" pitchFamily="18" charset="0"/>
                </a:rPr>
                <a:t>USA &gt; UK &gt; other European countries &gt; other countries (doctoral study abroad, research capacity, scholarship)</a:t>
              </a:r>
            </a:p>
            <a:p>
              <a:pPr marL="285750" indent="-285750">
                <a:lnSpc>
                  <a:spcPct val="150000"/>
                </a:lnSpc>
                <a:spcBef>
                  <a:spcPts val="600"/>
                </a:spcBef>
                <a:spcAft>
                  <a:spcPts val="600"/>
                </a:spcAft>
                <a:buFontTx/>
                <a:buChar char="-"/>
              </a:pPr>
              <a:r>
                <a:rPr lang="en-US" altLang="zh-CN" sz="1600" b="1" dirty="0">
                  <a:solidFill>
                    <a:srgbClr val="C00000"/>
                  </a:solidFill>
                  <a:effectLst>
                    <a:outerShdw blurRad="38100" dist="38100" dir="2700000" algn="tl">
                      <a:srgbClr val="000000">
                        <a:alpha val="43137"/>
                      </a:srgbClr>
                    </a:outerShdw>
                  </a:effectLst>
                  <a:latin typeface="Palatino Linotype" panose="02040502050505030304" pitchFamily="18" charset="0"/>
                  <a:cs typeface="Times New Roman" panose="02020503050405090304" pitchFamily="18" charset="0"/>
                </a:rPr>
                <a:t>        USA - UK -other European countries - other countries (master degree abroad, cost, time to degree)</a:t>
              </a:r>
            </a:p>
            <a:p>
              <a:pPr marL="285750" indent="-285750">
                <a:lnSpc>
                  <a:spcPct val="150000"/>
                </a:lnSpc>
                <a:spcBef>
                  <a:spcPts val="600"/>
                </a:spcBef>
                <a:spcAft>
                  <a:spcPts val="600"/>
                </a:spcAft>
                <a:buFontTx/>
                <a:buChar char="-"/>
              </a:pPr>
              <a:r>
                <a:rPr lang="en-US" altLang="zh-CN" dirty="0">
                  <a:latin typeface="Palatino Linotype" panose="02040502050505030304" pitchFamily="18" charset="0"/>
                  <a:ea typeface="FZShengShiKaiShuS-EB-GB" panose="02000000000000000000" pitchFamily="2" charset="-122"/>
                  <a:cs typeface="Times New Roman" panose="02020503050405090304" pitchFamily="18" charset="0"/>
                </a:rPr>
                <a:t>In the fields of computer science, physics, mathematics, etc., American universities are </a:t>
              </a:r>
              <a:r>
                <a:rPr lang="en-US" altLang="zh-CN" dirty="0" err="1">
                  <a:latin typeface="Palatino Linotype" panose="02040502050505030304" pitchFamily="18" charset="0"/>
                  <a:ea typeface="FZShengShiKaiShuS-EB-GB" panose="02000000000000000000" pitchFamily="2" charset="-122"/>
                  <a:cs typeface="Times New Roman" panose="02020503050405090304" pitchFamily="18" charset="0"/>
                </a:rPr>
                <a:t>sconsidered</a:t>
              </a:r>
              <a:r>
                <a:rPr lang="en-US" altLang="zh-CN" dirty="0">
                  <a:latin typeface="Palatino Linotype" panose="02040502050505030304" pitchFamily="18" charset="0"/>
                  <a:ea typeface="FZShengShiKaiShuS-EB-GB" panose="02000000000000000000" pitchFamily="2" charset="-122"/>
                  <a:cs typeface="Times New Roman" panose="02020503050405090304" pitchFamily="18" charset="0"/>
                </a:rPr>
                <a:t> the best in the world and are the </a:t>
              </a:r>
              <a:r>
                <a:rPr lang="en-US" altLang="zh-CN" sz="2000" b="1" dirty="0">
                  <a:solidFill>
                    <a:srgbClr val="C00000"/>
                  </a:solidFill>
                  <a:latin typeface="Palatino Linotype" panose="02040502050505030304" pitchFamily="18" charset="0"/>
                  <a:cs typeface="Times New Roman" panose="02020503050405090304" pitchFamily="18" charset="0"/>
                </a:rPr>
                <a:t>“world academic center”</a:t>
              </a:r>
            </a:p>
            <a:p>
              <a:pPr marL="285750" indent="-285750">
                <a:lnSpc>
                  <a:spcPct val="150000"/>
                </a:lnSpc>
                <a:spcBef>
                  <a:spcPts val="600"/>
                </a:spcBef>
                <a:spcAft>
                  <a:spcPts val="600"/>
                </a:spcAft>
                <a:buFontTx/>
                <a:buChar char="-"/>
              </a:pPr>
              <a:r>
                <a:rPr lang="en-US" altLang="zh-CN" dirty="0">
                  <a:latin typeface="Palatino Linotype" panose="02040502050505030304" pitchFamily="18" charset="0"/>
                  <a:ea typeface="FZShengShiKaiShuS-EB-GB" panose="02000000000000000000" pitchFamily="2" charset="-122"/>
                  <a:cs typeface="Times New Roman" panose="02020503050405090304" pitchFamily="18" charset="0"/>
                </a:rPr>
                <a:t>The higher the ranking of the undergraduate institution of Chinese students, the more they tend to prefer prestigious American universities.</a:t>
              </a:r>
            </a:p>
            <a:p>
              <a:pPr marL="285750" indent="-285750">
                <a:lnSpc>
                  <a:spcPct val="150000"/>
                </a:lnSpc>
                <a:spcBef>
                  <a:spcPts val="600"/>
                </a:spcBef>
                <a:spcAft>
                  <a:spcPts val="600"/>
                </a:spcAft>
                <a:buFontTx/>
                <a:buChar char="-"/>
              </a:pPr>
              <a:r>
                <a:rPr lang="en-US" altLang="zh-CN" dirty="0">
                  <a:latin typeface="Palatino Linotype" panose="02040502050505030304" pitchFamily="18" charset="0"/>
                  <a:ea typeface="FZShengShiKaiShuS-EB-GB" panose="02000000000000000000" pitchFamily="2" charset="-122"/>
                  <a:cs typeface="Times New Roman" panose="02020503050405090304" pitchFamily="18" charset="0"/>
                </a:rPr>
                <a:t>In addition to undergraduate school background, Chinese students’ choice of study abroad destination is closely </a:t>
              </a:r>
              <a:r>
                <a:rPr lang="en-US" altLang="zh-CN" sz="2000" b="1" dirty="0">
                  <a:solidFill>
                    <a:srgbClr val="C00000"/>
                  </a:solidFill>
                  <a:latin typeface="Palatino Linotype" panose="02040502050505030304" pitchFamily="18" charset="0"/>
                  <a:cs typeface="Times New Roman" panose="02020503050405090304" pitchFamily="18" charset="0"/>
                </a:rPr>
                <a:t>related</a:t>
              </a:r>
              <a:r>
                <a:rPr lang="en-US" altLang="zh-CN" dirty="0">
                  <a:latin typeface="Palatino Linotype" panose="02040502050505030304" pitchFamily="18" charset="0"/>
                  <a:ea typeface="FZShengShiKaiShuS-EB-GB" panose="02000000000000000000" pitchFamily="2" charset="-122"/>
                  <a:cs typeface="Times New Roman" panose="02020503050405090304" pitchFamily="18" charset="0"/>
                </a:rPr>
                <a:t> to their </a:t>
              </a:r>
              <a:r>
                <a:rPr lang="en-US" altLang="zh-CN" sz="2000" b="1" dirty="0">
                  <a:solidFill>
                    <a:srgbClr val="C00000"/>
                  </a:solidFill>
                  <a:latin typeface="Palatino Linotype" panose="02040502050505030304" pitchFamily="18" charset="0"/>
                  <a:cs typeface="Times New Roman" panose="02020503050405090304" pitchFamily="18" charset="0"/>
                </a:rPr>
                <a:t>class background</a:t>
              </a:r>
              <a:r>
                <a:rPr lang="en-US" altLang="zh-CN" dirty="0">
                  <a:latin typeface="Palatino Linotype" panose="02040502050505030304" pitchFamily="18" charset="0"/>
                  <a:ea typeface="FZShengShiKaiShuS-EB-GB" panose="02000000000000000000" pitchFamily="2" charset="-122"/>
                  <a:cs typeface="Times New Roman" panose="02020503050405090304" pitchFamily="18" charset="0"/>
                </a:rPr>
                <a:t>.</a:t>
              </a:r>
            </a:p>
          </p:txBody>
        </p:sp>
      </p:grpSp>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0453" y="321888"/>
            <a:ext cx="1836080" cy="512545"/>
          </a:xfrm>
          <a:prstGeom prst="rect">
            <a:avLst/>
          </a:prstGeom>
        </p:spPr>
      </p:pic>
      <p:sp>
        <p:nvSpPr>
          <p:cNvPr id="12" name="文本框 11"/>
          <p:cNvSpPr txBox="1"/>
          <p:nvPr/>
        </p:nvSpPr>
        <p:spPr>
          <a:xfrm>
            <a:off x="889705" y="258900"/>
            <a:ext cx="8857544" cy="830997"/>
          </a:xfrm>
          <a:prstGeom prst="rect">
            <a:avLst/>
          </a:prstGeom>
          <a:noFill/>
        </p:spPr>
        <p:txBody>
          <a:bodyPr wrap="square" rtlCol="0">
            <a:spAutoFit/>
          </a:bodyPr>
          <a:lstStyle/>
          <a:p>
            <a:r>
              <a:rPr lang="en-US" altLang="zh-CN" sz="2400" b="1" dirty="0">
                <a:latin typeface="Palatino Linotype" panose="02040502050505030304" pitchFamily="18" charset="0"/>
                <a:ea typeface="+mj-ea"/>
                <a:cs typeface="Times New Roman" panose="02020503050405090304" pitchFamily="18" charset="0"/>
              </a:rPr>
              <a:t>Research finding: UK in the Hierarchy of Knowledge Mobility Spaces</a:t>
            </a:r>
            <a:endParaRPr lang="zh-CN" altLang="en-US" sz="2400" b="1" dirty="0">
              <a:latin typeface="Palatino Linotype" panose="02040502050505030304" pitchFamily="18" charset="0"/>
              <a:ea typeface="+mj-ea"/>
              <a:cs typeface="Times New Roman" panose="02020503050405090304" pitchFamily="18" charset="0"/>
            </a:endParaRPr>
          </a:p>
        </p:txBody>
      </p:sp>
      <p:sp>
        <p:nvSpPr>
          <p:cNvPr id="13" name="矩形 12"/>
          <p:cNvSpPr/>
          <p:nvPr/>
        </p:nvSpPr>
        <p:spPr>
          <a:xfrm>
            <a:off x="0" y="287594"/>
            <a:ext cx="794456" cy="581135"/>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90204" pitchFamily="34" charset="0"/>
              <a:cs typeface="Arial" panose="020B0604020202090204" pitchFamily="34" charset="0"/>
            </a:endParaRPr>
          </a:p>
        </p:txBody>
      </p:sp>
      <p:sp>
        <p:nvSpPr>
          <p:cNvPr id="14" name="文本框 13"/>
          <p:cNvSpPr txBox="1"/>
          <p:nvPr/>
        </p:nvSpPr>
        <p:spPr>
          <a:xfrm>
            <a:off x="539973" y="5814533"/>
            <a:ext cx="11216560" cy="705258"/>
          </a:xfrm>
          <a:prstGeom prst="rect">
            <a:avLst/>
          </a:prstGeom>
          <a:noFill/>
        </p:spPr>
        <p:txBody>
          <a:bodyPr wrap="square">
            <a:spAutoFit/>
          </a:bodyPr>
          <a:lstStyle/>
          <a:p>
            <a:pPr algn="r">
              <a:lnSpc>
                <a:spcPct val="150000"/>
              </a:lnSpc>
            </a:pPr>
            <a:r>
              <a:rPr lang="en-US" altLang="zh-CN" sz="1400" b="0" i="0" dirty="0">
                <a:solidFill>
                  <a:srgbClr val="222222"/>
                </a:solidFill>
                <a:effectLst/>
                <a:latin typeface="Constantia" panose="02030602050306030303" pitchFamily="18" charset="0"/>
                <a:cs typeface="Times New Roman" panose="02020503050405090304" pitchFamily="18" charset="0"/>
              </a:rPr>
              <a:t>Wang, J., &amp; Shen, W. (2025). Mobility in an Imagined Global Knowledge Space: Chinese STEM Undergraduates’ Decision to Study in Europe. </a:t>
            </a:r>
            <a:r>
              <a:rPr lang="en-US" altLang="zh-CN" sz="1400" b="0" i="1" dirty="0">
                <a:solidFill>
                  <a:srgbClr val="222222"/>
                </a:solidFill>
                <a:effectLst/>
                <a:latin typeface="Constantia" panose="02030602050306030303" pitchFamily="18" charset="0"/>
                <a:cs typeface="Times New Roman" panose="02020503050405090304" pitchFamily="18" charset="0"/>
              </a:rPr>
              <a:t>Journal of Studies in International Education</a:t>
            </a:r>
            <a:r>
              <a:rPr lang="en-US" altLang="zh-CN" sz="1400" b="0" i="0" dirty="0">
                <a:solidFill>
                  <a:srgbClr val="222222"/>
                </a:solidFill>
                <a:effectLst/>
                <a:latin typeface="Constantia" panose="02030602050306030303" pitchFamily="18" charset="0"/>
                <a:cs typeface="Times New Roman" panose="02020503050405090304" pitchFamily="18" charset="0"/>
              </a:rPr>
              <a:t>, 10283153241307966.</a:t>
            </a:r>
            <a:endParaRPr lang="en-US" altLang="zh-CN" sz="1400" dirty="0">
              <a:solidFill>
                <a:schemeClr val="bg1">
                  <a:lumMod val="50000"/>
                </a:schemeClr>
              </a:solidFill>
              <a:latin typeface="Constantia" panose="02030602050306030303" pitchFamily="18" charset="0"/>
              <a:cs typeface="Times New Roman" panose="0202050305040509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951E87-00C6-4BE5-A688-572F93812884}"/>
              </a:ext>
            </a:extLst>
          </p:cNvPr>
          <p:cNvSpPr>
            <a:spLocks noGrp="1"/>
          </p:cNvSpPr>
          <p:nvPr>
            <p:ph type="title"/>
          </p:nvPr>
        </p:nvSpPr>
        <p:spPr/>
        <p:txBody>
          <a:bodyPr>
            <a:normAutofit/>
          </a:bodyPr>
          <a:lstStyle/>
          <a:p>
            <a:r>
              <a:rPr lang="en-US" altLang="zh-CN" sz="2000" b="1" dirty="0">
                <a:latin typeface="Palatino Linotype" panose="02040502050505030304" pitchFamily="18" charset="0"/>
                <a:ea typeface="+mj-ea"/>
                <a:cs typeface="Times New Roman" panose="02020503050405090304" pitchFamily="18" charset="0"/>
              </a:rPr>
              <a:t>UK as a dominant destination :the attractiveness of British higher education</a:t>
            </a:r>
            <a:endParaRPr lang="zh-CN" altLang="en-US" sz="2000" dirty="0"/>
          </a:p>
        </p:txBody>
      </p:sp>
      <p:sp>
        <p:nvSpPr>
          <p:cNvPr id="3" name="内容占位符 2">
            <a:extLst>
              <a:ext uri="{FF2B5EF4-FFF2-40B4-BE49-F238E27FC236}">
                <a16:creationId xmlns:a16="http://schemas.microsoft.com/office/drawing/2014/main" id="{E368CF8D-F839-4C7B-8EB5-317113EC80D6}"/>
              </a:ext>
            </a:extLst>
          </p:cNvPr>
          <p:cNvSpPr>
            <a:spLocks noGrp="1"/>
          </p:cNvSpPr>
          <p:nvPr>
            <p:ph idx="1"/>
          </p:nvPr>
        </p:nvSpPr>
        <p:spPr/>
        <p:txBody>
          <a:bodyPr>
            <a:normAutofit/>
          </a:bodyPr>
          <a:lstStyle/>
          <a:p>
            <a:pPr marL="0" indent="0">
              <a:buNone/>
            </a:pPr>
            <a:r>
              <a:rPr lang="en-US" altLang="zh-CN" sz="2000" dirty="0">
                <a:latin typeface="Palatino Linotype" panose="02040502050505030304" pitchFamily="18" charset="0"/>
                <a:ea typeface="FZShengShiKaiShuS-EB-GB" panose="02000000000000000000" pitchFamily="2" charset="-122"/>
                <a:cs typeface="Times New Roman" panose="02020503050405090304" pitchFamily="18" charset="0"/>
              </a:rPr>
              <a:t>Among our 400 interviewees between 2020-2025, about  </a:t>
            </a:r>
            <a:r>
              <a:rPr lang="en-US" altLang="zh-CN" sz="2000" b="1" dirty="0">
                <a:solidFill>
                  <a:srgbClr val="FF0000"/>
                </a:solidFill>
                <a:latin typeface="Palatino Linotype" panose="02040502050505030304" pitchFamily="18" charset="0"/>
                <a:ea typeface="FZShengShiKaiShuS-EB-GB" panose="02000000000000000000" pitchFamily="2" charset="-122"/>
                <a:cs typeface="Times New Roman" panose="02020503050405090304" pitchFamily="18" charset="0"/>
              </a:rPr>
              <a:t>70 students </a:t>
            </a:r>
            <a:r>
              <a:rPr lang="en-US" altLang="zh-CN" sz="2000" dirty="0">
                <a:latin typeface="Palatino Linotype" panose="02040502050505030304" pitchFamily="18" charset="0"/>
                <a:ea typeface="FZShengShiKaiShuS-EB-GB" panose="02000000000000000000" pitchFamily="2" charset="-122"/>
                <a:cs typeface="Times New Roman" panose="02020503050405090304" pitchFamily="18" charset="0"/>
              </a:rPr>
              <a:t>chose the UK as their study abroad destination.</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Reputation and Ranking</a:t>
            </a:r>
            <a:endPar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1600" dirty="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Time to degree</a:t>
            </a:r>
          </a:p>
          <a:p>
            <a:pPr marL="0" indent="0">
              <a:buNone/>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The shorter duration of the UK's academic program is one of the main reasons I chose it.  A master's degree takes one year, and a doctorate takes three or four years. This is a very important factor. (Yi, University of Cambridge, 2020 interview)</a:t>
            </a:r>
          </a:p>
          <a:p>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Relationship with China</a:t>
            </a:r>
          </a:p>
          <a:p>
            <a:pPr marL="0" indent="0">
              <a:buNone/>
            </a:pPr>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Question: We often ask students applying to the US about geopolitical issues; I wonder if this has affected you, especially regarding the UK? </a:t>
            </a:r>
          </a:p>
          <a:p>
            <a:pPr marL="0" indent="0">
              <a:buNone/>
            </a:pPr>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Respondent: The relationship between China and the UK has always been good, basically without any problems. (2025 interview, </a:t>
            </a:r>
            <a:r>
              <a:rPr lang="en-US" altLang="zh-CN" sz="1400" dirty="0" err="1">
                <a:latin typeface="Times New Roman" panose="02020603050405020304" pitchFamily="18" charset="0"/>
                <a:ea typeface="宋体" panose="02010600030101010101" pitchFamily="2" charset="-122"/>
                <a:cs typeface="Times New Roman" panose="02020603050405020304" pitchFamily="18" charset="0"/>
              </a:rPr>
              <a:t>Yuxin</a:t>
            </a:r>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 Biopharmaceutical Sciences)</a:t>
            </a:r>
          </a:p>
          <a:p>
            <a:endParaRPr lang="en-US" altLang="zh-CN" sz="1600" dirty="0">
              <a:effectLst/>
              <a:latin typeface="宋体" panose="02010600030101010101" pitchFamily="2" charset="-122"/>
              <a:ea typeface="宋体" panose="02010600030101010101" pitchFamily="2" charset="-122"/>
              <a:cs typeface="宋体" panose="02010600030101010101" pitchFamily="2" charset="-122"/>
            </a:endParaRPr>
          </a:p>
          <a:p>
            <a:pPr marL="0" indent="0">
              <a:buNone/>
            </a:pPr>
            <a:endParaRPr lang="en-US" altLang="zh-CN" sz="16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42113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1739" y="361086"/>
            <a:ext cx="1836080" cy="512545"/>
          </a:xfrm>
          <a:prstGeom prst="rect">
            <a:avLst/>
          </a:prstGeom>
        </p:spPr>
      </p:pic>
      <p:sp>
        <p:nvSpPr>
          <p:cNvPr id="12" name="文本框 11"/>
          <p:cNvSpPr txBox="1"/>
          <p:nvPr/>
        </p:nvSpPr>
        <p:spPr>
          <a:xfrm>
            <a:off x="932257" y="222397"/>
            <a:ext cx="8891681" cy="830997"/>
          </a:xfrm>
          <a:prstGeom prst="rect">
            <a:avLst/>
          </a:prstGeom>
          <a:noFill/>
        </p:spPr>
        <p:txBody>
          <a:bodyPr wrap="square" rtlCol="0">
            <a:spAutoFit/>
          </a:bodyPr>
          <a:lstStyle/>
          <a:p>
            <a:r>
              <a:rPr lang="en-US" altLang="zh-CN" sz="2400" b="1" dirty="0">
                <a:latin typeface="Palatino Linotype" panose="02040502050505030304" pitchFamily="18" charset="0"/>
                <a:ea typeface="+mj-ea"/>
                <a:cs typeface="Times New Roman" panose="02020503050405090304" pitchFamily="18" charset="0"/>
              </a:rPr>
              <a:t>UK as Alternative Space: Shifting of learning abroad destinations of Chinese Students by IIE data</a:t>
            </a:r>
            <a:endParaRPr lang="zh-CN" altLang="en-US" sz="2400" b="1" dirty="0">
              <a:latin typeface="Palatino Linotype" panose="02040502050505030304" pitchFamily="18" charset="0"/>
              <a:ea typeface="+mj-ea"/>
              <a:cs typeface="Times New Roman" panose="02020503050405090304" pitchFamily="18" charset="0"/>
            </a:endParaRPr>
          </a:p>
        </p:txBody>
      </p:sp>
      <p:sp>
        <p:nvSpPr>
          <p:cNvPr id="13" name="矩形 12"/>
          <p:cNvSpPr/>
          <p:nvPr/>
        </p:nvSpPr>
        <p:spPr>
          <a:xfrm>
            <a:off x="0" y="287594"/>
            <a:ext cx="794456" cy="581135"/>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90204" pitchFamily="34" charset="0"/>
              <a:cs typeface="Arial" panose="020B0604020202090204" pitchFamily="34" charset="0"/>
            </a:endParaRPr>
          </a:p>
        </p:txBody>
      </p:sp>
      <p:grpSp>
        <p:nvGrpSpPr>
          <p:cNvPr id="9" name="组合 8"/>
          <p:cNvGrpSpPr/>
          <p:nvPr/>
        </p:nvGrpSpPr>
        <p:grpSpPr>
          <a:xfrm>
            <a:off x="557369" y="995181"/>
            <a:ext cx="11077262" cy="798245"/>
            <a:chOff x="6795234" y="3239828"/>
            <a:chExt cx="7953635" cy="580555"/>
          </a:xfrm>
        </p:grpSpPr>
        <p:sp>
          <p:nvSpPr>
            <p:cNvPr id="10" name="文本框 9"/>
            <p:cNvSpPr txBox="1"/>
            <p:nvPr/>
          </p:nvSpPr>
          <p:spPr>
            <a:xfrm>
              <a:off x="6795234" y="3239828"/>
              <a:ext cx="7613348" cy="290996"/>
            </a:xfrm>
            <a:prstGeom prst="rect">
              <a:avLst/>
            </a:prstGeom>
            <a:noFill/>
          </p:spPr>
          <p:txBody>
            <a:bodyPr wrap="square" rtlCol="0">
              <a:spAutoFit/>
            </a:bodyPr>
            <a:lstStyle/>
            <a:p>
              <a:endParaRPr lang="zh-CN" altLang="en-US" sz="2000" b="1" dirty="0">
                <a:latin typeface="Arial" panose="020B0604020202090204" pitchFamily="34" charset="0"/>
                <a:ea typeface="FZShengShiKaiShuS-EB-GB" panose="02000000000000000000" pitchFamily="2" charset="-122"/>
                <a:cs typeface="Arial" panose="020B0604020202090204" pitchFamily="34" charset="0"/>
              </a:endParaRPr>
            </a:p>
          </p:txBody>
        </p:sp>
        <p:sp>
          <p:nvSpPr>
            <p:cNvPr id="11" name="文本框 10"/>
            <p:cNvSpPr txBox="1"/>
            <p:nvPr/>
          </p:nvSpPr>
          <p:spPr>
            <a:xfrm>
              <a:off x="6795234" y="3551772"/>
              <a:ext cx="7953635" cy="268611"/>
            </a:xfrm>
            <a:prstGeom prst="rect">
              <a:avLst/>
            </a:prstGeom>
            <a:noFill/>
          </p:spPr>
          <p:txBody>
            <a:bodyPr wrap="square" rtlCol="0">
              <a:spAutoFit/>
            </a:bodyPr>
            <a:lstStyle/>
            <a:p>
              <a:pPr marL="285750" indent="-285750">
                <a:buFontTx/>
                <a:buChar char="-"/>
              </a:pPr>
              <a:endParaRPr lang="en-US" altLang="zh-CN">
                <a:solidFill>
                  <a:srgbClr val="C00000"/>
                </a:solidFill>
                <a:latin typeface="Arial" panose="020B0604020202090204" pitchFamily="34" charset="0"/>
                <a:ea typeface="FZShengShiKaiShuS-EB-GB" panose="02000000000000000000" pitchFamily="2" charset="-122"/>
                <a:cs typeface="Arial" panose="020B0604020202090204" pitchFamily="34" charset="0"/>
              </a:endParaRPr>
            </a:p>
          </p:txBody>
        </p:sp>
      </p:grpSp>
      <p:pic>
        <p:nvPicPr>
          <p:cNvPr id="2" name="图片 1"/>
          <p:cNvPicPr>
            <a:picLocks noChangeAspect="1"/>
          </p:cNvPicPr>
          <p:nvPr/>
        </p:nvPicPr>
        <p:blipFill>
          <a:blip r:embed="rId4"/>
          <a:stretch>
            <a:fillRect/>
          </a:stretch>
        </p:blipFill>
        <p:spPr>
          <a:xfrm>
            <a:off x="557369" y="1521743"/>
            <a:ext cx="7059011" cy="3991817"/>
          </a:xfrm>
          <a:prstGeom prst="rect">
            <a:avLst/>
          </a:prstGeom>
        </p:spPr>
      </p:pic>
      <p:sp>
        <p:nvSpPr>
          <p:cNvPr id="15" name="文本框 14"/>
          <p:cNvSpPr txBox="1"/>
          <p:nvPr/>
        </p:nvSpPr>
        <p:spPr>
          <a:xfrm>
            <a:off x="1498994" y="5677413"/>
            <a:ext cx="4978006" cy="738664"/>
          </a:xfrm>
          <a:prstGeom prst="rect">
            <a:avLst/>
          </a:prstGeom>
          <a:noFill/>
        </p:spPr>
        <p:txBody>
          <a:bodyPr wrap="square">
            <a:spAutoFit/>
          </a:bodyPr>
          <a:lstStyle/>
          <a:p>
            <a:r>
              <a:rPr lang="en-US" altLang="zh-CN" sz="1400" dirty="0">
                <a:solidFill>
                  <a:schemeClr val="bg1">
                    <a:lumMod val="50000"/>
                  </a:schemeClr>
                </a:solidFill>
                <a:latin typeface="Candara" panose="020E0502030303020204" pitchFamily="34" charset="0"/>
                <a:cs typeface="Times New Roman" panose="02020503050405090304" pitchFamily="18" charset="0"/>
              </a:rPr>
              <a:t>Figure : Changes in the Number of Chinese Students in Major Study Abroad Destinations, Unspecified by Degree Level (Data Source: IIE/HESA/Study in Japan/KOSIS)</a:t>
            </a:r>
          </a:p>
        </p:txBody>
      </p:sp>
      <p:sp>
        <p:nvSpPr>
          <p:cNvPr id="14" name="文本框 13"/>
          <p:cNvSpPr txBox="1"/>
          <p:nvPr/>
        </p:nvSpPr>
        <p:spPr>
          <a:xfrm>
            <a:off x="7758821" y="1507726"/>
            <a:ext cx="3315580" cy="2436821"/>
          </a:xfrm>
          <a:prstGeom prst="rect">
            <a:avLst/>
          </a:prstGeom>
          <a:noFill/>
        </p:spPr>
        <p:txBody>
          <a:bodyPr wrap="square">
            <a:spAutoFit/>
          </a:bodyPr>
          <a:lstStyle/>
          <a:p>
            <a:pPr marL="285750" marR="0" indent="-285750" algn="l">
              <a:lnSpc>
                <a:spcPct val="120000"/>
              </a:lnSpc>
              <a:spcBef>
                <a:spcPts val="600"/>
              </a:spcBef>
              <a:spcAft>
                <a:spcPts val="600"/>
              </a:spcAft>
              <a:buFont typeface="Arial" panose="020B0604020202090204" pitchFamily="34" charset="0"/>
              <a:buChar char="•"/>
            </a:pPr>
            <a:r>
              <a:rPr lang="en-US" altLang="zh-CN" sz="1600" dirty="0">
                <a:effectLst/>
                <a:latin typeface="Palatino Linotype" panose="02040502050505030304" pitchFamily="18" charset="0"/>
                <a:ea typeface="宋体" pitchFamily="2" charset="-122"/>
                <a:cs typeface="Times New Roman" panose="02020503050405090304" pitchFamily="18" charset="0"/>
              </a:rPr>
              <a:t>The number of Chinese students in the UK has steadily </a:t>
            </a:r>
            <a:r>
              <a:rPr lang="en-US" altLang="zh-CN" sz="1600" b="1" dirty="0">
                <a:solidFill>
                  <a:srgbClr val="C00000"/>
                </a:solidFill>
                <a:effectLst>
                  <a:outerShdw blurRad="38100" dist="38100" dir="2700000" algn="tl">
                    <a:srgbClr val="000000">
                      <a:alpha val="43137"/>
                    </a:srgbClr>
                  </a:outerShdw>
                </a:effectLst>
                <a:latin typeface="Palatino Linotype" panose="02040502050505030304" pitchFamily="18" charset="0"/>
                <a:ea typeface="宋体" pitchFamily="2" charset="-122"/>
                <a:cs typeface="Times New Roman" panose="02020503050405090304" pitchFamily="18" charset="0"/>
              </a:rPr>
              <a:t>increased</a:t>
            </a:r>
            <a:r>
              <a:rPr lang="en-US" altLang="zh-CN" sz="1600" dirty="0">
                <a:effectLst/>
                <a:latin typeface="Palatino Linotype" panose="02040502050505030304" pitchFamily="18" charset="0"/>
                <a:ea typeface="宋体" pitchFamily="2" charset="-122"/>
                <a:cs typeface="Times New Roman" panose="02020503050405090304" pitchFamily="18" charset="0"/>
              </a:rPr>
              <a:t>, even during the pandemic. While business education remains popular, international students in STEM fields have grown by </a:t>
            </a:r>
            <a:r>
              <a:rPr lang="en-US" altLang="zh-CN" sz="1600" b="1" dirty="0">
                <a:solidFill>
                  <a:srgbClr val="C00000"/>
                </a:solidFill>
                <a:effectLst>
                  <a:outerShdw blurRad="38100" dist="38100" dir="2700000" algn="tl">
                    <a:srgbClr val="000000">
                      <a:alpha val="43137"/>
                    </a:srgbClr>
                  </a:outerShdw>
                </a:effectLst>
                <a:latin typeface="Palatino Linotype" panose="02040502050505030304" pitchFamily="18" charset="0"/>
                <a:ea typeface="宋体" pitchFamily="2" charset="-122"/>
                <a:cs typeface="Times New Roman" panose="02020503050405090304" pitchFamily="18" charset="0"/>
              </a:rPr>
              <a:t>40%</a:t>
            </a:r>
            <a:r>
              <a:rPr lang="en-US" altLang="zh-CN" sz="1600" dirty="0">
                <a:effectLst/>
                <a:latin typeface="Palatino Linotype" panose="02040502050505030304" pitchFamily="18" charset="0"/>
                <a:ea typeface="宋体" pitchFamily="2" charset="-122"/>
                <a:cs typeface="Times New Roman" panose="02020503050405090304" pitchFamily="18" charset="0"/>
              </a:rPr>
              <a:t> over the past eight years.</a:t>
            </a:r>
          </a:p>
        </p:txBody>
      </p:sp>
    </p:spTree>
    <p:extLst>
      <p:ext uri="{BB962C8B-B14F-4D97-AF65-F5344CB8AC3E}">
        <p14:creationId xmlns:p14="http://schemas.microsoft.com/office/powerpoint/2010/main" val="254020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1444" y="321888"/>
            <a:ext cx="1836080" cy="512545"/>
          </a:xfrm>
          <a:prstGeom prst="rect">
            <a:avLst/>
          </a:prstGeom>
        </p:spPr>
      </p:pic>
      <p:grpSp>
        <p:nvGrpSpPr>
          <p:cNvPr id="9" name="组合 8"/>
          <p:cNvGrpSpPr/>
          <p:nvPr/>
        </p:nvGrpSpPr>
        <p:grpSpPr>
          <a:xfrm>
            <a:off x="875975" y="171488"/>
            <a:ext cx="11352062" cy="1895996"/>
            <a:chOff x="6636425" y="2503078"/>
            <a:chExt cx="5508754" cy="1378935"/>
          </a:xfrm>
        </p:grpSpPr>
        <p:sp>
          <p:nvSpPr>
            <p:cNvPr id="10" name="文本框 9"/>
            <p:cNvSpPr txBox="1"/>
            <p:nvPr/>
          </p:nvSpPr>
          <p:spPr>
            <a:xfrm>
              <a:off x="6636425" y="2503078"/>
              <a:ext cx="3642773" cy="335763"/>
            </a:xfrm>
            <a:prstGeom prst="rect">
              <a:avLst/>
            </a:prstGeom>
            <a:noFill/>
          </p:spPr>
          <p:txBody>
            <a:bodyPr wrap="square" rtlCol="0">
              <a:spAutoFit/>
            </a:bodyPr>
            <a:lstStyle/>
            <a:p>
              <a:r>
                <a:rPr lang="en-US" altLang="zh-CN" sz="2400" b="1" dirty="0">
                  <a:latin typeface="Palatino Linotype" panose="02040502050505030304" pitchFamily="18" charset="0"/>
                  <a:ea typeface="+mj-ea"/>
                  <a:cs typeface="Times New Roman" panose="02020503050405090304" pitchFamily="18" charset="0"/>
                </a:rPr>
                <a:t>Research Context : </a:t>
              </a:r>
              <a:r>
                <a:rPr lang="en-US" altLang="zh-CN" sz="2400" b="1" dirty="0">
                  <a:effectLst>
                    <a:outerShdw blurRad="38100" dist="38100" dir="2700000" algn="tl">
                      <a:srgbClr val="000000">
                        <a:alpha val="43137"/>
                      </a:srgbClr>
                    </a:outerShdw>
                  </a:effectLst>
                  <a:latin typeface="High Tower Text" panose="02040502050506030303" pitchFamily="18" charset="0"/>
                  <a:ea typeface="+mn-ea"/>
                  <a:cs typeface="Arial" panose="020B0604020202020204" pitchFamily="34" charset="0"/>
                </a:rPr>
                <a:t>Geopolitics dynamic </a:t>
              </a:r>
              <a:endParaRPr lang="zh-CN" altLang="en-US" sz="2400" b="1" dirty="0">
                <a:latin typeface="Palatino Linotype" panose="02040502050505030304" pitchFamily="18" charset="0"/>
                <a:ea typeface="+mj-ea"/>
                <a:cs typeface="Times New Roman" panose="02020503050405090304" pitchFamily="18" charset="0"/>
              </a:endParaRPr>
            </a:p>
          </p:txBody>
        </p:sp>
        <p:sp>
          <p:nvSpPr>
            <p:cNvPr id="11" name="文本框 10"/>
            <p:cNvSpPr txBox="1"/>
            <p:nvPr/>
          </p:nvSpPr>
          <p:spPr>
            <a:xfrm>
              <a:off x="6750226" y="3635787"/>
              <a:ext cx="5394953" cy="246226"/>
            </a:xfrm>
            <a:prstGeom prst="rect">
              <a:avLst/>
            </a:prstGeom>
            <a:noFill/>
          </p:spPr>
          <p:txBody>
            <a:bodyPr wrap="square" rtlCol="0">
              <a:spAutoFit/>
            </a:bodyPr>
            <a:lstStyle/>
            <a:p>
              <a:pPr marL="285750" indent="-285750">
                <a:buFontTx/>
                <a:buChar char="-"/>
              </a:pPr>
              <a:endParaRPr lang="en-US" altLang="zh-CN" sz="1600" dirty="0">
                <a:solidFill>
                  <a:schemeClr val="tx1">
                    <a:lumMod val="50000"/>
                    <a:lumOff val="50000"/>
                  </a:schemeClr>
                </a:solidFill>
                <a:latin typeface="Times New Roman" panose="02020503050405090304" pitchFamily="18" charset="0"/>
                <a:ea typeface="FZShengShiKaiShuS-EB-GB" panose="02000000000000000000" pitchFamily="2" charset="-122"/>
                <a:cs typeface="Times New Roman" panose="02020503050405090304" pitchFamily="18" charset="0"/>
              </a:endParaRPr>
            </a:p>
          </p:txBody>
        </p:sp>
      </p:grpSp>
      <p:sp>
        <p:nvSpPr>
          <p:cNvPr id="13" name="矩形 12"/>
          <p:cNvSpPr/>
          <p:nvPr/>
        </p:nvSpPr>
        <p:spPr>
          <a:xfrm>
            <a:off x="0" y="287594"/>
            <a:ext cx="794456" cy="581135"/>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90204" pitchFamily="34" charset="0"/>
              <a:cs typeface="Arial" panose="020B0604020202090204" pitchFamily="34" charset="0"/>
            </a:endParaRPr>
          </a:p>
        </p:txBody>
      </p:sp>
      <p:grpSp>
        <p:nvGrpSpPr>
          <p:cNvPr id="14" name="组合 13"/>
          <p:cNvGrpSpPr/>
          <p:nvPr/>
        </p:nvGrpSpPr>
        <p:grpSpPr>
          <a:xfrm>
            <a:off x="267806" y="1159268"/>
            <a:ext cx="10813706" cy="4332212"/>
            <a:chOff x="5783595" y="3239827"/>
            <a:chExt cx="13428838" cy="1354628"/>
          </a:xfrm>
        </p:grpSpPr>
        <p:sp>
          <p:nvSpPr>
            <p:cNvPr id="15" name="文本框 14"/>
            <p:cNvSpPr txBox="1"/>
            <p:nvPr/>
          </p:nvSpPr>
          <p:spPr>
            <a:xfrm>
              <a:off x="6795234" y="3239827"/>
              <a:ext cx="6571079" cy="125109"/>
            </a:xfrm>
            <a:prstGeom prst="rect">
              <a:avLst/>
            </a:prstGeom>
            <a:noFill/>
          </p:spPr>
          <p:txBody>
            <a:bodyPr wrap="square" rtlCol="0">
              <a:spAutoFit/>
            </a:bodyPr>
            <a:lstStyle/>
            <a:p>
              <a:endParaRPr lang="zh-CN" altLang="en-US" sz="2000" b="1" dirty="0">
                <a:latin typeface="Times New Roman" panose="02020503050405090304" pitchFamily="18" charset="0"/>
                <a:ea typeface="FZShengShiKaiShuS-EB-GB" panose="02000000000000000000" pitchFamily="2" charset="-122"/>
                <a:cs typeface="Times New Roman" panose="02020503050405090304" pitchFamily="18" charset="0"/>
              </a:endParaRPr>
            </a:p>
          </p:txBody>
        </p:sp>
        <p:sp>
          <p:nvSpPr>
            <p:cNvPr id="16" name="文本框 15"/>
            <p:cNvSpPr txBox="1"/>
            <p:nvPr/>
          </p:nvSpPr>
          <p:spPr>
            <a:xfrm>
              <a:off x="5783595" y="3239827"/>
              <a:ext cx="13428838" cy="1354628"/>
            </a:xfrm>
            <a:prstGeom prst="rect">
              <a:avLst/>
            </a:prstGeom>
            <a:noFill/>
          </p:spPr>
          <p:txBody>
            <a:bodyPr wrap="square" rtlCol="0">
              <a:spAutoFit/>
            </a:bodyPr>
            <a:lstStyle/>
            <a:p>
              <a:pPr>
                <a:lnSpc>
                  <a:spcPct val="150000"/>
                </a:lnSpc>
              </a:pPr>
              <a:endParaRPr lang="en-US" altLang="zh-CN" sz="2200" b="1" dirty="0">
                <a:solidFill>
                  <a:srgbClr val="C00000"/>
                </a:solidFill>
                <a:effectLst>
                  <a:outerShdw blurRad="38100" dist="38100" dir="2700000" algn="tl">
                    <a:srgbClr val="000000">
                      <a:alpha val="43137"/>
                    </a:srgbClr>
                  </a:outerShdw>
                </a:effectLst>
                <a:latin typeface="Palatino Linotype" panose="02040502050505030304" pitchFamily="18" charset="0"/>
                <a:ea typeface="FZShengShiKaiShuS-EB-GB" panose="02000000000000000000" pitchFamily="2" charset="-122"/>
                <a:cs typeface="Times New Roman" panose="02020503050405090304" pitchFamily="18" charset="0"/>
              </a:endParaRPr>
            </a:p>
            <a:p>
              <a:pPr>
                <a:lnSpc>
                  <a:spcPct val="150000"/>
                </a:lnSpc>
              </a:pPr>
              <a:r>
                <a:rPr lang="en-US" altLang="zh-CN" sz="2200" b="1" dirty="0">
                  <a:solidFill>
                    <a:srgbClr val="C00000"/>
                  </a:solidFill>
                  <a:effectLst>
                    <a:outerShdw blurRad="38100" dist="38100" dir="2700000" algn="tl">
                      <a:srgbClr val="000000">
                        <a:alpha val="43137"/>
                      </a:srgbClr>
                    </a:outerShdw>
                  </a:effectLst>
                  <a:latin typeface="Palatino Linotype" panose="02040502050505030304" pitchFamily="18" charset="0"/>
                  <a:ea typeface="FZShengShiKaiShuS-EB-GB" panose="02000000000000000000" pitchFamily="2" charset="-122"/>
                  <a:cs typeface="Times New Roman" panose="02020503050405090304" pitchFamily="18" charset="0"/>
                </a:rPr>
                <a:t>1) The multi-polarization of the world and “the rise of the Rest”(Zakaria</a:t>
              </a:r>
              <a:r>
                <a:rPr lang="zh-CN" altLang="zh-CN" sz="2200" b="1" dirty="0">
                  <a:solidFill>
                    <a:srgbClr val="C00000"/>
                  </a:solidFill>
                  <a:effectLst>
                    <a:outerShdw blurRad="38100" dist="38100" dir="2700000" algn="tl">
                      <a:srgbClr val="000000">
                        <a:alpha val="43137"/>
                      </a:srgbClr>
                    </a:outerShdw>
                  </a:effectLst>
                  <a:latin typeface="Palatino Linotype" panose="02040502050505030304" pitchFamily="18" charset="0"/>
                  <a:ea typeface="FZShengShiKaiShuS-EB-GB" panose="02000000000000000000" pitchFamily="2" charset="-122"/>
                  <a:cs typeface="Times New Roman" panose="02020503050405090304" pitchFamily="18" charset="0"/>
                </a:rPr>
                <a:t>，</a:t>
              </a:r>
              <a:r>
                <a:rPr lang="en-US" altLang="zh-CN" sz="2200" b="1" dirty="0">
                  <a:solidFill>
                    <a:srgbClr val="C00000"/>
                  </a:solidFill>
                  <a:effectLst>
                    <a:outerShdw blurRad="38100" dist="38100" dir="2700000" algn="tl">
                      <a:srgbClr val="000000">
                        <a:alpha val="43137"/>
                      </a:srgbClr>
                    </a:outerShdw>
                  </a:effectLst>
                  <a:latin typeface="Palatino Linotype" panose="02040502050505030304" pitchFamily="18" charset="0"/>
                  <a:ea typeface="FZShengShiKaiShuS-EB-GB" panose="02000000000000000000" pitchFamily="2" charset="-122"/>
                  <a:cs typeface="Times New Roman" panose="02020503050405090304" pitchFamily="18" charset="0"/>
                </a:rPr>
                <a:t>2008</a:t>
              </a:r>
              <a:r>
                <a:rPr lang="zh-CN" altLang="zh-CN" sz="2200" b="1" dirty="0">
                  <a:solidFill>
                    <a:srgbClr val="C00000"/>
                  </a:solidFill>
                  <a:effectLst>
                    <a:outerShdw blurRad="38100" dist="38100" dir="2700000" algn="tl">
                      <a:srgbClr val="000000">
                        <a:alpha val="43137"/>
                      </a:srgbClr>
                    </a:outerShdw>
                  </a:effectLst>
                  <a:latin typeface="Palatino Linotype" panose="02040502050505030304" pitchFamily="18" charset="0"/>
                  <a:ea typeface="FZShengShiKaiShuS-EB-GB" panose="02000000000000000000" pitchFamily="2" charset="-122"/>
                  <a:cs typeface="Times New Roman" panose="02020503050405090304" pitchFamily="18" charset="0"/>
                </a:rPr>
                <a:t>）</a:t>
              </a:r>
              <a:endParaRPr lang="en-US" altLang="zh-CN" sz="2200" b="1" dirty="0">
                <a:solidFill>
                  <a:srgbClr val="C00000"/>
                </a:solidFill>
                <a:effectLst>
                  <a:outerShdw blurRad="38100" dist="38100" dir="2700000" algn="tl">
                    <a:srgbClr val="000000">
                      <a:alpha val="43137"/>
                    </a:srgbClr>
                  </a:outerShdw>
                </a:effectLst>
                <a:latin typeface="Palatino Linotype" panose="02040502050505030304" pitchFamily="18" charset="0"/>
                <a:ea typeface="FZShengShiKaiShuS-EB-GB" panose="02000000000000000000" pitchFamily="2" charset="-122"/>
                <a:cs typeface="Times New Roman" panose="02020503050405090304" pitchFamily="18" charset="0"/>
              </a:endParaRPr>
            </a:p>
            <a:p>
              <a:pPr>
                <a:lnSpc>
                  <a:spcPct val="150000"/>
                </a:lnSpc>
              </a:pPr>
              <a:endParaRPr lang="en-US" altLang="zh-CN" sz="2200" b="1" dirty="0">
                <a:solidFill>
                  <a:srgbClr val="C00000"/>
                </a:solidFill>
                <a:effectLst>
                  <a:outerShdw blurRad="38100" dist="38100" dir="2700000" algn="tl">
                    <a:srgbClr val="000000">
                      <a:alpha val="43137"/>
                    </a:srgbClr>
                  </a:outerShdw>
                </a:effectLst>
                <a:latin typeface="Palatino Linotype" panose="02040502050505030304" pitchFamily="18" charset="0"/>
                <a:ea typeface="FZShengShiKaiShuS-EB-GB" panose="02000000000000000000" pitchFamily="2" charset="-122"/>
                <a:cs typeface="Times New Roman" panose="02020503050405090304" pitchFamily="18" charset="0"/>
              </a:endParaRPr>
            </a:p>
            <a:p>
              <a:pPr>
                <a:lnSpc>
                  <a:spcPct val="150000"/>
                </a:lnSpc>
              </a:pPr>
              <a:r>
                <a:rPr lang="en-US" altLang="zh-CN" sz="2200" b="1" dirty="0">
                  <a:solidFill>
                    <a:srgbClr val="C00000"/>
                  </a:solidFill>
                  <a:effectLst>
                    <a:outerShdw blurRad="38100" dist="38100" dir="2700000" algn="tl">
                      <a:srgbClr val="000000">
                        <a:alpha val="43137"/>
                      </a:srgbClr>
                    </a:outerShdw>
                  </a:effectLst>
                  <a:latin typeface="Palatino Linotype" panose="02040502050505030304" pitchFamily="18" charset="0"/>
                  <a:ea typeface="FZShengShiKaiShuS-EB-GB" panose="02000000000000000000" pitchFamily="2" charset="-122"/>
                  <a:cs typeface="Times New Roman" panose="02020503050405090304" pitchFamily="18" charset="0"/>
                </a:rPr>
                <a:t>2</a:t>
              </a:r>
              <a:r>
                <a:rPr lang="zh-CN" altLang="en-US" sz="2200" b="1" dirty="0">
                  <a:solidFill>
                    <a:srgbClr val="C00000"/>
                  </a:solidFill>
                  <a:effectLst>
                    <a:outerShdw blurRad="38100" dist="38100" dir="2700000" algn="tl">
                      <a:srgbClr val="000000">
                        <a:alpha val="43137"/>
                      </a:srgbClr>
                    </a:outerShdw>
                  </a:effectLst>
                  <a:latin typeface="Palatino Linotype" panose="02040502050505030304" pitchFamily="18" charset="0"/>
                  <a:ea typeface="FZShengShiKaiShuS-EB-GB" panose="02000000000000000000" pitchFamily="2" charset="-122"/>
                  <a:cs typeface="Times New Roman" panose="02020503050405090304" pitchFamily="18" charset="0"/>
                </a:rPr>
                <a:t>）</a:t>
              </a:r>
              <a:r>
                <a:rPr lang="en-US" altLang="zh-CN" sz="2200" b="1" dirty="0">
                  <a:solidFill>
                    <a:srgbClr val="C00000"/>
                  </a:solidFill>
                  <a:effectLst>
                    <a:outerShdw blurRad="38100" dist="38100" dir="2700000" algn="tl">
                      <a:srgbClr val="000000">
                        <a:alpha val="43137"/>
                      </a:srgbClr>
                    </a:outerShdw>
                  </a:effectLst>
                  <a:latin typeface="Palatino Linotype" panose="02040502050505030304" pitchFamily="18" charset="0"/>
                  <a:ea typeface="FZShengShiKaiShuS-EB-GB" panose="02000000000000000000" pitchFamily="2" charset="-122"/>
                  <a:cs typeface="Times New Roman" panose="02020503050405090304" pitchFamily="18" charset="0"/>
                </a:rPr>
                <a:t> US-China Competition and the rise of China</a:t>
              </a:r>
            </a:p>
            <a:p>
              <a:pPr>
                <a:lnSpc>
                  <a:spcPct val="150000"/>
                </a:lnSpc>
              </a:pPr>
              <a:endParaRPr lang="en-US" altLang="zh-CN" sz="2200" b="1" dirty="0">
                <a:solidFill>
                  <a:srgbClr val="C00000"/>
                </a:solidFill>
                <a:effectLst>
                  <a:outerShdw blurRad="38100" dist="38100" dir="2700000" algn="tl">
                    <a:srgbClr val="000000">
                      <a:alpha val="43137"/>
                    </a:srgbClr>
                  </a:outerShdw>
                </a:effectLst>
                <a:latin typeface="Palatino Linotype" panose="02040502050505030304" pitchFamily="18" charset="0"/>
                <a:ea typeface="FZShengShiKaiShuS-EB-GB" panose="02000000000000000000" pitchFamily="2" charset="-122"/>
                <a:cs typeface="Times New Roman" panose="02020503050405090304" pitchFamily="18" charset="0"/>
              </a:endParaRPr>
            </a:p>
            <a:p>
              <a:pPr>
                <a:lnSpc>
                  <a:spcPct val="150000"/>
                </a:lnSpc>
              </a:pPr>
              <a:r>
                <a:rPr lang="en-US" altLang="zh-CN" sz="1600" b="1" dirty="0">
                  <a:solidFill>
                    <a:srgbClr val="C00000"/>
                  </a:solidFill>
                  <a:effectLst>
                    <a:outerShdw blurRad="38100" dist="38100" dir="2700000" algn="tl">
                      <a:srgbClr val="000000">
                        <a:alpha val="43137"/>
                      </a:srgbClr>
                    </a:outerShdw>
                  </a:effectLst>
                  <a:latin typeface="Palatino Linotype" panose="02040502050505030304" pitchFamily="18" charset="0"/>
                  <a:ea typeface="FZShengShiKaiShuS-EB-GB" panose="02000000000000000000" pitchFamily="2" charset="-122"/>
                  <a:cs typeface="Times New Roman" panose="02020503050405090304" pitchFamily="18" charset="0"/>
                </a:rPr>
                <a:t>“This geo-political change – the rise of China, the most important geo-political change in my children’s lifetime. It is  the most important geo-political change in the 21st Century”(</a:t>
              </a:r>
              <a:r>
                <a:rPr lang="en-US" altLang="zh-CN" sz="1600" dirty="0"/>
                <a:t>Tony Blair,2020, quoted in Wye,2023</a:t>
              </a:r>
              <a:r>
                <a:rPr lang="zh-CN" altLang="en-US" sz="1600" dirty="0"/>
                <a:t>）</a:t>
              </a:r>
              <a:endParaRPr lang="en-US" altLang="zh-CN" sz="1600" b="1" dirty="0">
                <a:solidFill>
                  <a:srgbClr val="C00000"/>
                </a:solidFill>
                <a:effectLst>
                  <a:outerShdw blurRad="38100" dist="38100" dir="2700000" algn="tl">
                    <a:srgbClr val="000000">
                      <a:alpha val="43137"/>
                    </a:srgbClr>
                  </a:outerShdw>
                </a:effectLst>
                <a:latin typeface="Palatino Linotype" panose="02040502050505030304" pitchFamily="18" charset="0"/>
                <a:ea typeface="FZShengShiKaiShuS-EB-GB" panose="02000000000000000000" pitchFamily="2" charset="-122"/>
                <a:cs typeface="Times New Roman" panose="02020503050405090304" pitchFamily="18" charset="0"/>
              </a:endParaRPr>
            </a:p>
            <a:p>
              <a:pPr>
                <a:lnSpc>
                  <a:spcPct val="150000"/>
                </a:lnSpc>
              </a:pPr>
              <a:endParaRPr lang="en-US" altLang="zh-CN" sz="2200" b="1" dirty="0">
                <a:solidFill>
                  <a:srgbClr val="C00000"/>
                </a:solidFill>
                <a:effectLst>
                  <a:outerShdw blurRad="38100" dist="38100" dir="2700000" algn="tl">
                    <a:srgbClr val="000000">
                      <a:alpha val="43137"/>
                    </a:srgbClr>
                  </a:outerShdw>
                </a:effectLst>
                <a:latin typeface="Palatino Linotype" panose="02040502050505030304" pitchFamily="18" charset="0"/>
                <a:ea typeface="FZShengShiKaiShuS-EB-GB" panose="02000000000000000000" pitchFamily="2" charset="-122"/>
                <a:cs typeface="Times New Roman" panose="02020503050405090304" pitchFamily="18" charset="0"/>
              </a:endParaRPr>
            </a:p>
            <a:p>
              <a:pPr>
                <a:lnSpc>
                  <a:spcPct val="150000"/>
                </a:lnSpc>
              </a:pPr>
              <a:r>
                <a:rPr lang="en-US" altLang="zh-CN" sz="2200" b="1" dirty="0">
                  <a:solidFill>
                    <a:srgbClr val="C00000"/>
                  </a:solidFill>
                  <a:effectLst>
                    <a:outerShdw blurRad="38100" dist="38100" dir="2700000" algn="tl">
                      <a:srgbClr val="000000">
                        <a:alpha val="43137"/>
                      </a:srgbClr>
                    </a:outerShdw>
                  </a:effectLst>
                  <a:latin typeface="Palatino Linotype" panose="02040502050505030304" pitchFamily="18" charset="0"/>
                  <a:ea typeface="FZShengShiKaiShuS-EB-GB" panose="02000000000000000000" pitchFamily="2" charset="-122"/>
                  <a:cs typeface="Times New Roman" panose="02020503050405090304" pitchFamily="18" charset="0"/>
                </a:rPr>
                <a:t>3) The intertwined influence of geopolitics and geo-economics</a:t>
              </a:r>
              <a:endParaRPr lang="en-US" altLang="zh-CN" sz="1600" dirty="0">
                <a:latin typeface="Candara" panose="020E0502030303020204" pitchFamily="34" charset="0"/>
                <a:cs typeface="Times New Roman" panose="02020503050405090304" pitchFamily="18" charset="0"/>
              </a:endParaRPr>
            </a:p>
          </p:txBody>
        </p:sp>
      </p:grpSp>
    </p:spTree>
    <p:extLst>
      <p:ext uri="{BB962C8B-B14F-4D97-AF65-F5344CB8AC3E}">
        <p14:creationId xmlns:p14="http://schemas.microsoft.com/office/powerpoint/2010/main" val="105209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397228" y="816585"/>
            <a:ext cx="11117548" cy="5948552"/>
            <a:chOff x="6639576" y="3065156"/>
            <a:chExt cx="7982561" cy="4326308"/>
          </a:xfrm>
        </p:grpSpPr>
        <p:sp>
          <p:nvSpPr>
            <p:cNvPr id="24" name="文本框 23"/>
            <p:cNvSpPr txBox="1"/>
            <p:nvPr/>
          </p:nvSpPr>
          <p:spPr>
            <a:xfrm>
              <a:off x="6795234" y="3239827"/>
              <a:ext cx="7613348" cy="290995"/>
            </a:xfrm>
            <a:prstGeom prst="rect">
              <a:avLst/>
            </a:prstGeom>
            <a:noFill/>
          </p:spPr>
          <p:txBody>
            <a:bodyPr wrap="square" rtlCol="0">
              <a:spAutoFit/>
            </a:bodyPr>
            <a:lstStyle/>
            <a:p>
              <a:endParaRPr lang="zh-CN" altLang="en-US" sz="2000" b="1" dirty="0">
                <a:latin typeface="Times New Roman" panose="02020503050405090304" pitchFamily="18" charset="0"/>
                <a:ea typeface="FZShengShiKaiShuS-EB-GB" panose="02000000000000000000" pitchFamily="2" charset="-122"/>
                <a:cs typeface="Times New Roman" panose="02020503050405090304" pitchFamily="18" charset="0"/>
              </a:endParaRPr>
            </a:p>
          </p:txBody>
        </p:sp>
        <p:sp>
          <p:nvSpPr>
            <p:cNvPr id="25" name="文本框 24"/>
            <p:cNvSpPr txBox="1"/>
            <p:nvPr/>
          </p:nvSpPr>
          <p:spPr>
            <a:xfrm>
              <a:off x="6639576" y="3065156"/>
              <a:ext cx="7982561" cy="4326308"/>
            </a:xfrm>
            <a:prstGeom prst="rect">
              <a:avLst/>
            </a:prstGeom>
            <a:noFill/>
          </p:spPr>
          <p:txBody>
            <a:bodyPr wrap="square" rtlCol="0">
              <a:spAutoFit/>
            </a:bodyPr>
            <a:lstStyle/>
            <a:p>
              <a:pPr marL="285750" indent="-285750">
                <a:lnSpc>
                  <a:spcPct val="150000"/>
                </a:lnSpc>
                <a:spcBef>
                  <a:spcPts val="600"/>
                </a:spcBef>
                <a:spcAft>
                  <a:spcPts val="600"/>
                </a:spcAft>
                <a:buFontTx/>
                <a:buChar char="-"/>
              </a:pPr>
              <a:endParaRPr lang="en-US" altLang="zh-CN" i="1" dirty="0">
                <a:latin typeface="Palatino Linotype" panose="02040502050505030304" pitchFamily="18" charset="0"/>
                <a:ea typeface="FZShengShiKaiShuS-EB-GB" panose="02000000000000000000" pitchFamily="2" charset="-122"/>
                <a:cs typeface="Times New Roman" panose="02020503050405090304" pitchFamily="18" charset="0"/>
              </a:endParaRPr>
            </a:p>
            <a:p>
              <a:pPr marL="285750" indent="-285750">
                <a:lnSpc>
                  <a:spcPct val="150000"/>
                </a:lnSpc>
                <a:spcBef>
                  <a:spcPts val="600"/>
                </a:spcBef>
                <a:spcAft>
                  <a:spcPts val="600"/>
                </a:spcAft>
                <a:buFontTx/>
                <a:buChar char="-"/>
              </a:pPr>
              <a:r>
                <a:rPr lang="en-US" altLang="zh-CN" i="1" dirty="0">
                  <a:latin typeface="Palatino Linotype" panose="02040502050505030304" pitchFamily="18" charset="0"/>
                  <a:ea typeface="FZShengShiKaiShuS-EB-GB" panose="02000000000000000000" pitchFamily="2" charset="-122"/>
                  <a:cs typeface="Times New Roman" panose="02020503050405090304" pitchFamily="18" charset="0"/>
                </a:rPr>
                <a:t> </a:t>
              </a:r>
              <a:r>
                <a:rPr lang="en-US" altLang="zh-CN" dirty="0">
                  <a:latin typeface="Palatino Linotype" panose="02040502050505030304" pitchFamily="18" charset="0"/>
                  <a:ea typeface="FZShengShiKaiShuS-EB-GB" panose="02000000000000000000" pitchFamily="2" charset="-122"/>
                  <a:cs typeface="Times New Roman" panose="02020503050405090304" pitchFamily="18" charset="0"/>
                </a:rPr>
                <a:t>Among our 400 interviewees between 2020-2025, </a:t>
              </a:r>
              <a:r>
                <a:rPr lang="en-US" altLang="zh-CN" b="1" dirty="0">
                  <a:solidFill>
                    <a:srgbClr val="FF0000"/>
                  </a:solidFill>
                  <a:latin typeface="Palatino Linotype" panose="02040502050505030304" pitchFamily="18" charset="0"/>
                  <a:ea typeface="FZShengShiKaiShuS-EB-GB" panose="02000000000000000000" pitchFamily="2" charset="-122"/>
                  <a:cs typeface="Times New Roman" panose="02020503050405090304" pitchFamily="18" charset="0"/>
                </a:rPr>
                <a:t>43</a:t>
              </a:r>
              <a:r>
                <a:rPr lang="en-US" altLang="zh-CN" dirty="0">
                  <a:latin typeface="Palatino Linotype" panose="02040502050505030304" pitchFamily="18" charset="0"/>
                  <a:ea typeface="FZShengShiKaiShuS-EB-GB" panose="02000000000000000000" pitchFamily="2" charset="-122"/>
                  <a:cs typeface="Times New Roman" panose="02020503050405090304" pitchFamily="18" charset="0"/>
                </a:rPr>
                <a:t> shifted their study abroad destination from the United States to other countries, with 16 of them choosing the UK, accounting for </a:t>
              </a:r>
              <a:r>
                <a:rPr lang="en-US" altLang="zh-CN" b="1" dirty="0">
                  <a:solidFill>
                    <a:srgbClr val="FF0000"/>
                  </a:solidFill>
                  <a:latin typeface="Palatino Linotype" panose="02040502050505030304" pitchFamily="18" charset="0"/>
                  <a:ea typeface="FZShengShiKaiShuS-EB-GB" panose="02000000000000000000" pitchFamily="2" charset="-122"/>
                  <a:cs typeface="Times New Roman" panose="02020503050405090304" pitchFamily="18" charset="0"/>
                </a:rPr>
                <a:t>37%</a:t>
              </a:r>
              <a:r>
                <a:rPr lang="en-US" altLang="zh-CN" dirty="0">
                  <a:latin typeface="Palatino Linotype" panose="02040502050505030304" pitchFamily="18" charset="0"/>
                  <a:ea typeface="FZShengShiKaiShuS-EB-GB" panose="02000000000000000000" pitchFamily="2" charset="-122"/>
                  <a:cs typeface="Times New Roman" panose="02020503050405090304" pitchFamily="18" charset="0"/>
                </a:rPr>
                <a:t>. Additionally, more than 20 students abandoned their plans to study abroad altogether(Chen, Fang &amp; Shen,2025).</a:t>
              </a:r>
            </a:p>
            <a:p>
              <a:pPr marL="285750" indent="-285750">
                <a:lnSpc>
                  <a:spcPct val="150000"/>
                </a:lnSpc>
                <a:spcBef>
                  <a:spcPts val="600"/>
                </a:spcBef>
                <a:spcAft>
                  <a:spcPts val="600"/>
                </a:spcAft>
                <a:buFontTx/>
                <a:buChar char="-"/>
              </a:pPr>
              <a:r>
                <a:rPr lang="en-US" altLang="zh-CN" dirty="0">
                  <a:latin typeface="Palatino Linotype" panose="02040502050505030304" pitchFamily="18" charset="0"/>
                  <a:ea typeface="FZShengShiKaiShuS-EB-GB" panose="02000000000000000000" pitchFamily="2" charset="-122"/>
                  <a:cs typeface="Times New Roman" panose="02020503050405090304" pitchFamily="18" charset="0"/>
                </a:rPr>
                <a:t>   Reasons for transferring from the US to the UK:</a:t>
              </a:r>
            </a:p>
            <a:p>
              <a:pPr marL="285750" indent="-285750">
                <a:lnSpc>
                  <a:spcPct val="150000"/>
                </a:lnSpc>
                <a:spcBef>
                  <a:spcPts val="600"/>
                </a:spcBef>
                <a:spcAft>
                  <a:spcPts val="600"/>
                </a:spcAft>
                <a:buFontTx/>
                <a:buChar char="-"/>
              </a:pPr>
              <a:r>
                <a:rPr lang="en-US" altLang="zh-CN" sz="1600" dirty="0">
                  <a:latin typeface="Palatino Linotype" panose="02040502050505030304" pitchFamily="18" charset="0"/>
                  <a:ea typeface="FZShengShiKaiShuS-EB-GB" panose="02000000000000000000" pitchFamily="2" charset="-122"/>
                  <a:cs typeface="Times New Roman" panose="02020503050405090304" pitchFamily="18" charset="0"/>
                </a:rPr>
                <a:t>1)Geopolitical factors and US-China conflict, such as the 10043 Act and restrictions on sensitive majors (</a:t>
              </a:r>
              <a:r>
                <a:rPr lang="en-US" altLang="zh-CN" sz="1600" dirty="0" err="1">
                  <a:latin typeface="Palatino Linotype" panose="02040502050505030304" pitchFamily="18" charset="0"/>
                  <a:ea typeface="FZShengShiKaiShuS-EB-GB" panose="02000000000000000000" pitchFamily="2" charset="-122"/>
                  <a:cs typeface="Times New Roman" panose="02020503050405090304" pitchFamily="18" charset="0"/>
                </a:rPr>
                <a:t>Ruijia</a:t>
              </a:r>
              <a:r>
                <a:rPr lang="en-US" altLang="zh-CN" sz="1600" dirty="0">
                  <a:latin typeface="Palatino Linotype" panose="02040502050505030304" pitchFamily="18" charset="0"/>
                  <a:ea typeface="FZShengShiKaiShuS-EB-GB" panose="02000000000000000000" pitchFamily="2" charset="-122"/>
                  <a:cs typeface="Times New Roman" panose="02020503050405090304" pitchFamily="18" charset="0"/>
                </a:rPr>
                <a:t>, </a:t>
              </a:r>
              <a:r>
                <a:rPr lang="en-US" altLang="zh-CN" sz="1600" dirty="0" err="1">
                  <a:latin typeface="Palatino Linotype" panose="02040502050505030304" pitchFamily="18" charset="0"/>
                  <a:ea typeface="FZShengShiKaiShuS-EB-GB" panose="02000000000000000000" pitchFamily="2" charset="-122"/>
                  <a:cs typeface="Times New Roman" panose="02020503050405090304" pitchFamily="18" charset="0"/>
                </a:rPr>
                <a:t>Yuxin</a:t>
              </a:r>
              <a:r>
                <a:rPr lang="en-US" altLang="zh-CN" sz="1600" dirty="0">
                  <a:latin typeface="Palatino Linotype" panose="02040502050505030304" pitchFamily="18" charset="0"/>
                  <a:ea typeface="FZShengShiKaiShuS-EB-GB" panose="02000000000000000000" pitchFamily="2" charset="-122"/>
                  <a:cs typeface="Times New Roman" panose="02020503050405090304" pitchFamily="18" charset="0"/>
                </a:rPr>
                <a:t>, </a:t>
              </a:r>
              <a:r>
                <a:rPr lang="en-US" altLang="zh-CN" sz="1600" dirty="0" err="1">
                  <a:latin typeface="Palatino Linotype" panose="02040502050505030304" pitchFamily="18" charset="0"/>
                  <a:ea typeface="FZShengShiKaiShuS-EB-GB" panose="02000000000000000000" pitchFamily="2" charset="-122"/>
                  <a:cs typeface="Times New Roman" panose="02020503050405090304" pitchFamily="18" charset="0"/>
                </a:rPr>
                <a:t>Yufei</a:t>
              </a:r>
              <a:r>
                <a:rPr lang="en-US" altLang="zh-CN" sz="1600" dirty="0">
                  <a:latin typeface="Palatino Linotype" panose="02040502050505030304" pitchFamily="18" charset="0"/>
                  <a:ea typeface="FZShengShiKaiShuS-EB-GB" panose="02000000000000000000" pitchFamily="2" charset="-122"/>
                  <a:cs typeface="Times New Roman" panose="02020503050405090304" pitchFamily="18" charset="0"/>
                </a:rPr>
                <a:t>, QR)</a:t>
              </a:r>
            </a:p>
            <a:p>
              <a:pPr marL="285750" indent="-285750">
                <a:lnSpc>
                  <a:spcPct val="150000"/>
                </a:lnSpc>
                <a:spcBef>
                  <a:spcPts val="600"/>
                </a:spcBef>
                <a:spcAft>
                  <a:spcPts val="600"/>
                </a:spcAft>
                <a:buFontTx/>
                <a:buChar char="-"/>
              </a:pPr>
              <a:r>
                <a:rPr lang="en-US" altLang="zh-CN" sz="1600" dirty="0">
                  <a:latin typeface="Palatino Linotype" panose="02040502050505030304" pitchFamily="18" charset="0"/>
                  <a:ea typeface="FZShengShiKaiShuS-EB-GB" panose="02000000000000000000" pitchFamily="2" charset="-122"/>
                  <a:cs typeface="Times New Roman" panose="02020503050405090304" pitchFamily="18" charset="0"/>
                </a:rPr>
                <a:t>2)Parental opposition to studying in the US (Xiaoyu, </a:t>
              </a:r>
              <a:r>
                <a:rPr lang="en-US" altLang="zh-CN" sz="1600" dirty="0" err="1">
                  <a:latin typeface="Palatino Linotype" panose="02040502050505030304" pitchFamily="18" charset="0"/>
                  <a:ea typeface="FZShengShiKaiShuS-EB-GB" panose="02000000000000000000" pitchFamily="2" charset="-122"/>
                  <a:cs typeface="Times New Roman" panose="02020503050405090304" pitchFamily="18" charset="0"/>
                </a:rPr>
                <a:t>Yueyi</a:t>
              </a:r>
              <a:r>
                <a:rPr lang="en-US" altLang="zh-CN" sz="1600" dirty="0">
                  <a:latin typeface="Palatino Linotype" panose="02040502050505030304" pitchFamily="18" charset="0"/>
                  <a:ea typeface="FZShengShiKaiShuS-EB-GB" panose="02000000000000000000" pitchFamily="2" charset="-122"/>
                  <a:cs typeface="Times New Roman" panose="02020503050405090304" pitchFamily="18" charset="0"/>
                </a:rPr>
                <a:t>, Ziyang)</a:t>
              </a:r>
            </a:p>
            <a:p>
              <a:pPr marL="285750" indent="-285750">
                <a:lnSpc>
                  <a:spcPct val="150000"/>
                </a:lnSpc>
                <a:spcBef>
                  <a:spcPts val="600"/>
                </a:spcBef>
                <a:spcAft>
                  <a:spcPts val="600"/>
                </a:spcAft>
                <a:buFontTx/>
                <a:buChar char="-"/>
              </a:pPr>
              <a:r>
                <a:rPr lang="en-US" altLang="zh-CN" sz="1600" dirty="0">
                  <a:latin typeface="Palatino Linotype" panose="02040502050505030304" pitchFamily="18" charset="0"/>
                  <a:ea typeface="FZShengShiKaiShuS-EB-GB" panose="02000000000000000000" pitchFamily="2" charset="-122"/>
                  <a:cs typeface="Times New Roman" panose="02020503050405090304" pitchFamily="18" charset="0"/>
                </a:rPr>
                <a:t> 3)Higher university rankings in the UK (</a:t>
              </a:r>
              <a:r>
                <a:rPr lang="en-US" altLang="zh-CN" sz="1600" dirty="0" err="1">
                  <a:latin typeface="Palatino Linotype" panose="02040502050505030304" pitchFamily="18" charset="0"/>
                  <a:ea typeface="FZShengShiKaiShuS-EB-GB" panose="02000000000000000000" pitchFamily="2" charset="-122"/>
                  <a:cs typeface="Times New Roman" panose="02020503050405090304" pitchFamily="18" charset="0"/>
                </a:rPr>
                <a:t>Jiahe</a:t>
              </a:r>
              <a:r>
                <a:rPr lang="en-US" altLang="zh-CN" sz="1600" dirty="0">
                  <a:latin typeface="Palatino Linotype" panose="02040502050505030304" pitchFamily="18" charset="0"/>
                  <a:ea typeface="FZShengShiKaiShuS-EB-GB" panose="02000000000000000000" pitchFamily="2" charset="-122"/>
                  <a:cs typeface="Times New Roman" panose="02020503050405090304" pitchFamily="18" charset="0"/>
                </a:rPr>
                <a:t>)</a:t>
              </a:r>
            </a:p>
            <a:p>
              <a:pPr marL="285750" indent="-285750">
                <a:lnSpc>
                  <a:spcPct val="150000"/>
                </a:lnSpc>
                <a:spcBef>
                  <a:spcPts val="600"/>
                </a:spcBef>
                <a:spcAft>
                  <a:spcPts val="600"/>
                </a:spcAft>
                <a:buFontTx/>
                <a:buChar char="-"/>
              </a:pPr>
              <a:r>
                <a:rPr lang="en-US" altLang="zh-CN" sz="1600" dirty="0">
                  <a:latin typeface="Palatino Linotype" panose="02040502050505030304" pitchFamily="18" charset="0"/>
                  <a:ea typeface="FZShengShiKaiShuS-EB-GB" panose="02000000000000000000" pitchFamily="2" charset="-122"/>
                  <a:cs typeface="Times New Roman" panose="02020503050405090304" pitchFamily="18" charset="0"/>
                </a:rPr>
                <a:t> 4)Pandemic and safety concerns (</a:t>
              </a:r>
              <a:r>
                <a:rPr lang="en-US" altLang="zh-CN" sz="1600" dirty="0" err="1">
                  <a:latin typeface="Palatino Linotype" panose="02040502050505030304" pitchFamily="18" charset="0"/>
                  <a:ea typeface="FZShengShiKaiShuS-EB-GB" panose="02000000000000000000" pitchFamily="2" charset="-122"/>
                  <a:cs typeface="Times New Roman" panose="02020503050405090304" pitchFamily="18" charset="0"/>
                </a:rPr>
                <a:t>Yueyi</a:t>
              </a:r>
              <a:r>
                <a:rPr lang="en-US" altLang="zh-CN" sz="1600" dirty="0">
                  <a:latin typeface="Palatino Linotype" panose="02040502050505030304" pitchFamily="18" charset="0"/>
                  <a:ea typeface="FZShengShiKaiShuS-EB-GB" panose="02000000000000000000" pitchFamily="2" charset="-122"/>
                  <a:cs typeface="Times New Roman" panose="02020503050405090304" pitchFamily="18" charset="0"/>
                </a:rPr>
                <a:t>, </a:t>
              </a:r>
              <a:r>
                <a:rPr lang="en-US" altLang="zh-CN" sz="1600" dirty="0" err="1">
                  <a:latin typeface="Palatino Linotype" panose="02040502050505030304" pitchFamily="18" charset="0"/>
                  <a:ea typeface="FZShengShiKaiShuS-EB-GB" panose="02000000000000000000" pitchFamily="2" charset="-122"/>
                  <a:cs typeface="Times New Roman" panose="02020503050405090304" pitchFamily="18" charset="0"/>
                </a:rPr>
                <a:t>Yuxin</a:t>
              </a:r>
              <a:r>
                <a:rPr lang="en-US" altLang="zh-CN" sz="1600" dirty="0">
                  <a:latin typeface="Palatino Linotype" panose="02040502050505030304" pitchFamily="18" charset="0"/>
                  <a:ea typeface="FZShengShiKaiShuS-EB-GB" panose="02000000000000000000" pitchFamily="2" charset="-122"/>
                  <a:cs typeface="Times New Roman" panose="02020503050405090304" pitchFamily="18" charset="0"/>
                </a:rPr>
                <a:t>, Ziyang, Leo)</a:t>
              </a:r>
            </a:p>
            <a:p>
              <a:pPr marL="285750" indent="-285750">
                <a:lnSpc>
                  <a:spcPct val="150000"/>
                </a:lnSpc>
                <a:spcBef>
                  <a:spcPts val="600"/>
                </a:spcBef>
                <a:spcAft>
                  <a:spcPts val="600"/>
                </a:spcAft>
                <a:buFontTx/>
                <a:buChar char="-"/>
              </a:pPr>
              <a:r>
                <a:rPr lang="en-US" altLang="zh-CN" sz="1600" dirty="0">
                  <a:latin typeface="Palatino Linotype" panose="02040502050505030304" pitchFamily="18" charset="0"/>
                  <a:ea typeface="FZShengShiKaiShuS-EB-GB" panose="02000000000000000000" pitchFamily="2" charset="-122"/>
                  <a:cs typeface="Times New Roman" panose="02020503050405090304" pitchFamily="18" charset="0"/>
                </a:rPr>
                <a:t> 5)Did not receive an offer from a US university (Yang Fan)    </a:t>
              </a:r>
            </a:p>
            <a:p>
              <a:pPr marL="285750" indent="-285750">
                <a:lnSpc>
                  <a:spcPct val="150000"/>
                </a:lnSpc>
                <a:spcBef>
                  <a:spcPts val="600"/>
                </a:spcBef>
                <a:spcAft>
                  <a:spcPts val="600"/>
                </a:spcAft>
                <a:buFontTx/>
                <a:buChar char="-"/>
              </a:pPr>
              <a:r>
                <a:rPr lang="en-US" altLang="zh-CN" sz="1600" dirty="0">
                  <a:latin typeface="Palatino Linotype" panose="02040502050505030304" pitchFamily="18" charset="0"/>
                  <a:ea typeface="FZShengShiKaiShuS-EB-GB" panose="02000000000000000000" pitchFamily="2" charset="-122"/>
                  <a:cs typeface="Times New Roman" panose="02020503050405090304" pitchFamily="18" charset="0"/>
                </a:rPr>
                <a:t>6) Parents' concerns: The proportion of Chinese students studying in the US who eventually immigrate is too high.             </a:t>
              </a:r>
            </a:p>
          </p:txBody>
        </p:sp>
      </p:grpSp>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0453" y="321888"/>
            <a:ext cx="1836080" cy="512545"/>
          </a:xfrm>
          <a:prstGeom prst="rect">
            <a:avLst/>
          </a:prstGeom>
        </p:spPr>
      </p:pic>
      <p:sp>
        <p:nvSpPr>
          <p:cNvPr id="12" name="文本框 11"/>
          <p:cNvSpPr txBox="1"/>
          <p:nvPr/>
        </p:nvSpPr>
        <p:spPr>
          <a:xfrm>
            <a:off x="889705" y="258900"/>
            <a:ext cx="8857544" cy="461665"/>
          </a:xfrm>
          <a:prstGeom prst="rect">
            <a:avLst/>
          </a:prstGeom>
          <a:noFill/>
        </p:spPr>
        <p:txBody>
          <a:bodyPr wrap="square" rtlCol="0">
            <a:spAutoFit/>
          </a:bodyPr>
          <a:lstStyle/>
          <a:p>
            <a:r>
              <a:rPr lang="en-US" altLang="zh-CN" sz="2400" b="1" dirty="0">
                <a:latin typeface="Palatino Linotype" panose="02040502050505030304" pitchFamily="18" charset="0"/>
                <a:ea typeface="+mj-ea"/>
                <a:cs typeface="Times New Roman" panose="02020503050405090304" pitchFamily="18" charset="0"/>
              </a:rPr>
              <a:t>Shifting from US to UK: case studies</a:t>
            </a:r>
            <a:endParaRPr lang="zh-CN" altLang="en-US" sz="2400" b="1" dirty="0">
              <a:latin typeface="Palatino Linotype" panose="02040502050505030304" pitchFamily="18" charset="0"/>
              <a:ea typeface="+mj-ea"/>
              <a:cs typeface="Times New Roman" panose="02020503050405090304" pitchFamily="18" charset="0"/>
            </a:endParaRPr>
          </a:p>
        </p:txBody>
      </p:sp>
      <p:sp>
        <p:nvSpPr>
          <p:cNvPr id="13" name="矩形 12"/>
          <p:cNvSpPr/>
          <p:nvPr/>
        </p:nvSpPr>
        <p:spPr>
          <a:xfrm>
            <a:off x="0" y="287594"/>
            <a:ext cx="794456" cy="581135"/>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216195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8A9720-1FD2-4586-971B-FA8C22D3D273}"/>
              </a:ext>
            </a:extLst>
          </p:cNvPr>
          <p:cNvSpPr>
            <a:spLocks noGrp="1"/>
          </p:cNvSpPr>
          <p:nvPr>
            <p:ph type="title"/>
          </p:nvPr>
        </p:nvSpPr>
        <p:spPr/>
        <p:txBody>
          <a:bodyPr>
            <a:normAutofit/>
          </a:bodyPr>
          <a:lstStyle/>
          <a:p>
            <a:r>
              <a:rPr lang="en-US" altLang="zh-CN" sz="2800" dirty="0">
                <a:latin typeface="Times New Roman" panose="02020603050405020304" pitchFamily="18" charset="0"/>
                <a:ea typeface="FZShengShiKaiShuS-EB-GB" panose="02000000000000000000" pitchFamily="2" charset="-122"/>
                <a:cs typeface="Times New Roman" panose="02020603050405020304" pitchFamily="18" charset="0"/>
              </a:rPr>
              <a:t>Geopolitical factors</a:t>
            </a:r>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and the shifting of destination from US to UK</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0DBBFA0C-76D9-4991-8FDD-A4318604D6DE}"/>
              </a:ext>
            </a:extLst>
          </p:cNvPr>
          <p:cNvSpPr>
            <a:spLocks noGrp="1"/>
          </p:cNvSpPr>
          <p:nvPr>
            <p:ph idx="1"/>
          </p:nvPr>
        </p:nvSpPr>
        <p:spPr/>
        <p:txBody>
          <a:bodyPr>
            <a:normAutofit/>
          </a:bodyPr>
          <a:lstStyle/>
          <a:p>
            <a:pPr marL="0" indent="0">
              <a:buNone/>
            </a:pPr>
            <a:r>
              <a:rPr lang="en-US" altLang="zh-CN" sz="1600" dirty="0">
                <a:latin typeface="Times New Roman" panose="02020603050405020304" pitchFamily="18" charset="0"/>
                <a:ea typeface="华光方珊瑚_CNKI" panose="02000500000000000000" pitchFamily="2" charset="-122"/>
                <a:cs typeface="Times New Roman" panose="02020603050405020304" pitchFamily="18" charset="0"/>
              </a:rPr>
              <a:t>“Later, considering the political situation in the United States, especially in the field of biomedicine, they have some restrictions, so I ultimately didn't choose the US. ...If I were to pursue a Ph.D. in the US, every time I entered the country, they might question me or check my background, which would be quite troublesome.  And now, with Trump in office, didn't he shut down a major foundation related to biomedicine?  So, I feel quite fortunate that I didn't go to the US back then, otherwise I would be affected now.” (</a:t>
            </a:r>
            <a:r>
              <a:rPr lang="en-US" altLang="zh-CN" sz="1600" dirty="0" err="1">
                <a:latin typeface="Times New Roman" panose="02020603050405020304" pitchFamily="18" charset="0"/>
                <a:ea typeface="华光方珊瑚_CNKI" panose="02000500000000000000" pitchFamily="2" charset="-122"/>
                <a:cs typeface="Times New Roman" panose="02020603050405020304" pitchFamily="18" charset="0"/>
              </a:rPr>
              <a:t>Yuxin</a:t>
            </a:r>
            <a:r>
              <a:rPr lang="en-US" altLang="zh-CN" sz="1600" dirty="0">
                <a:latin typeface="Times New Roman" panose="02020603050405020304" pitchFamily="18" charset="0"/>
                <a:ea typeface="华光方珊瑚_CNKI" panose="02000500000000000000" pitchFamily="2" charset="-122"/>
                <a:cs typeface="Times New Roman" panose="02020603050405020304" pitchFamily="18" charset="0"/>
              </a:rPr>
              <a:t>, Biopharmaceutical major, 2025 interview)</a:t>
            </a:r>
          </a:p>
          <a:p>
            <a:pPr marL="0" indent="0">
              <a:buNone/>
            </a:pPr>
            <a:endParaRPr lang="en-US" altLang="zh-CN" sz="1600" dirty="0">
              <a:latin typeface="Times New Roman" panose="02020603050405020304" pitchFamily="18" charset="0"/>
              <a:ea typeface="华光方珊瑚_CNKI" panose="02000500000000000000" pitchFamily="2" charset="-122"/>
              <a:cs typeface="Times New Roman" panose="02020603050405020304" pitchFamily="18" charset="0"/>
            </a:endParaRPr>
          </a:p>
          <a:p>
            <a:pPr marL="0" indent="0">
              <a:buNone/>
            </a:pPr>
            <a:r>
              <a:rPr lang="en-US" altLang="zh-CN" sz="1600" dirty="0">
                <a:latin typeface="Times New Roman" panose="02020603050405020304" pitchFamily="18" charset="0"/>
                <a:ea typeface="华光方珊瑚_CNKI" panose="02000500000000000000" pitchFamily="2" charset="-122"/>
                <a:cs typeface="Times New Roman" panose="02020603050405020304" pitchFamily="18" charset="0"/>
              </a:rPr>
              <a:t>“I'm studying computer science, and my first impression of the US in this field is because they have many universities... Plus, in the field of computer science, you have to admit that they are indeed leading. Because of Trump's 10043 regulation</a:t>
            </a:r>
            <a:r>
              <a:rPr lang="en-US" altLang="zh-CN" sz="1600" dirty="0">
                <a:solidFill>
                  <a:srgbClr val="FF0000"/>
                </a:solidFill>
                <a:latin typeface="Times New Roman" panose="02020603050405020304" pitchFamily="18" charset="0"/>
                <a:ea typeface="华光方珊瑚_CNKI" panose="02000500000000000000" pitchFamily="2" charset="-122"/>
                <a:cs typeface="Times New Roman" panose="02020603050405020304" pitchFamily="18" charset="0"/>
              </a:rPr>
              <a:t>, our university is on his blacklist. </a:t>
            </a:r>
            <a:r>
              <a:rPr lang="en-US" altLang="zh-CN" sz="1600" dirty="0">
                <a:latin typeface="Times New Roman" panose="02020603050405020304" pitchFamily="18" charset="0"/>
                <a:ea typeface="华光方珊瑚_CNKI" panose="02000500000000000000" pitchFamily="2" charset="-122"/>
                <a:cs typeface="Times New Roman" panose="02020603050405020304" pitchFamily="18" charset="0"/>
              </a:rPr>
              <a:t>...Some of my classmates tried to apply to schools like Cornell or Columbia, but even after getting offers, their visas were blocked. So, we couldn't go.” (</a:t>
            </a:r>
            <a:r>
              <a:rPr lang="en-US" altLang="zh-CN" sz="1600" dirty="0" err="1">
                <a:latin typeface="Times New Roman" panose="02020603050405020304" pitchFamily="18" charset="0"/>
                <a:ea typeface="华光方珊瑚_CNKI" panose="02000500000000000000" pitchFamily="2" charset="-122"/>
                <a:cs typeface="Times New Roman" panose="02020603050405020304" pitchFamily="18" charset="0"/>
              </a:rPr>
              <a:t>Yufei</a:t>
            </a:r>
            <a:r>
              <a:rPr lang="en-US" altLang="zh-CN" sz="1600" dirty="0">
                <a:latin typeface="Times New Roman" panose="02020603050405020304" pitchFamily="18" charset="0"/>
                <a:ea typeface="华光方珊瑚_CNKI" panose="02000500000000000000" pitchFamily="2" charset="-122"/>
                <a:cs typeface="Times New Roman" panose="02020603050405020304" pitchFamily="18" charset="0"/>
              </a:rPr>
              <a:t>, 2024 interview, Telecommunications Engineering)</a:t>
            </a:r>
          </a:p>
          <a:p>
            <a:pPr marL="0" indent="0">
              <a:buNone/>
            </a:pPr>
            <a:endParaRPr lang="en-US" altLang="zh-CN" sz="1600" dirty="0">
              <a:latin typeface="Times New Roman" panose="02020603050405020304" pitchFamily="18" charset="0"/>
              <a:ea typeface="华光方珊瑚_CNKI" panose="02000500000000000000" pitchFamily="2" charset="-122"/>
              <a:cs typeface="Times New Roman" panose="02020603050405020304" pitchFamily="18" charset="0"/>
            </a:endParaRPr>
          </a:p>
          <a:p>
            <a:pPr marL="0" indent="0">
              <a:buNone/>
            </a:pPr>
            <a:r>
              <a:rPr lang="en-US" altLang="zh-CN" sz="1600" dirty="0">
                <a:latin typeface="Times New Roman" panose="02020603050405020304" pitchFamily="18" charset="0"/>
                <a:ea typeface="华光方珊瑚_CNKI" panose="02000500000000000000" pitchFamily="2" charset="-122"/>
                <a:cs typeface="Times New Roman" panose="02020603050405020304" pitchFamily="18" charset="0"/>
              </a:rPr>
              <a:t>I'm applying to both the UK and the US.  Originally, </a:t>
            </a:r>
            <a:r>
              <a:rPr lang="en-US" altLang="zh-CN" sz="1600" dirty="0">
                <a:solidFill>
                  <a:srgbClr val="FF0000"/>
                </a:solidFill>
                <a:latin typeface="Times New Roman" panose="02020603050405020304" pitchFamily="18" charset="0"/>
                <a:ea typeface="华光方珊瑚_CNKI" panose="02000500000000000000" pitchFamily="2" charset="-122"/>
                <a:cs typeface="Times New Roman" panose="02020603050405020304" pitchFamily="18" charset="0"/>
              </a:rPr>
              <a:t>I only wanted to apply to the US </a:t>
            </a:r>
            <a:r>
              <a:rPr lang="en-US" altLang="zh-CN" sz="1600" dirty="0">
                <a:latin typeface="Times New Roman" panose="02020603050405020304" pitchFamily="18" charset="0"/>
                <a:ea typeface="华光方珊瑚_CNKI" panose="02000500000000000000" pitchFamily="2" charset="-122"/>
                <a:cs typeface="Times New Roman" panose="02020603050405020304" pitchFamily="18" charset="0"/>
              </a:rPr>
              <a:t>because I felt the degree there might be more valuable. However, </a:t>
            </a:r>
            <a:r>
              <a:rPr lang="en-US" altLang="zh-CN" sz="1600" dirty="0">
                <a:solidFill>
                  <a:srgbClr val="FF0000"/>
                </a:solidFill>
                <a:latin typeface="Times New Roman" panose="02020603050405020304" pitchFamily="18" charset="0"/>
                <a:ea typeface="华光方珊瑚_CNKI" panose="02000500000000000000" pitchFamily="2" charset="-122"/>
                <a:cs typeface="Times New Roman" panose="02020603050405020304" pitchFamily="18" charset="0"/>
              </a:rPr>
              <a:t>due to the current uncertain international situation</a:t>
            </a:r>
            <a:r>
              <a:rPr lang="en-US" altLang="zh-CN" sz="1600" dirty="0">
                <a:latin typeface="Times New Roman" panose="02020603050405020304" pitchFamily="18" charset="0"/>
                <a:ea typeface="华光方珊瑚_CNKI" panose="02000500000000000000" pitchFamily="2" charset="-122"/>
                <a:cs typeface="Times New Roman" panose="02020603050405020304" pitchFamily="18" charset="0"/>
              </a:rPr>
              <a:t>, I'm applying to both the UK and the US.  Also, my parents prefer that I go to the UK, so I'm applying to both countries. (2020 interview, Business Administration, </a:t>
            </a:r>
            <a:r>
              <a:rPr lang="en-US" altLang="zh-CN" sz="1600" dirty="0" err="1">
                <a:latin typeface="Times New Roman" panose="02020603050405020304" pitchFamily="18" charset="0"/>
                <a:ea typeface="华光方珊瑚_CNKI" panose="02000500000000000000" pitchFamily="2" charset="-122"/>
                <a:cs typeface="Times New Roman" panose="02020603050405020304" pitchFamily="18" charset="0"/>
              </a:rPr>
              <a:t>Yuemin</a:t>
            </a:r>
            <a:r>
              <a:rPr lang="en-US" altLang="zh-CN" sz="1600" dirty="0">
                <a:latin typeface="Times New Roman" panose="02020603050405020304" pitchFamily="18" charset="0"/>
                <a:ea typeface="华光方珊瑚_CNKI" panose="02000500000000000000" pitchFamily="2" charset="-122"/>
                <a:cs typeface="Times New Roman" panose="02020603050405020304" pitchFamily="18" charset="0"/>
              </a:rPr>
              <a:t>)</a:t>
            </a:r>
            <a:endParaRPr lang="zh-CN" altLang="en-US" sz="1600" dirty="0">
              <a:latin typeface="Times New Roman" panose="02020603050405020304" pitchFamily="18" charset="0"/>
              <a:ea typeface="华光方珊瑚_CNKI" panose="02000500000000000000" pitchFamily="2" charset="-122"/>
              <a:cs typeface="Times New Roman" panose="02020603050405020304" pitchFamily="18" charset="0"/>
            </a:endParaRPr>
          </a:p>
        </p:txBody>
      </p:sp>
    </p:spTree>
    <p:extLst>
      <p:ext uri="{BB962C8B-B14F-4D97-AF65-F5344CB8AC3E}">
        <p14:creationId xmlns:p14="http://schemas.microsoft.com/office/powerpoint/2010/main" val="1015485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460436" y="1056752"/>
            <a:ext cx="11117548" cy="4363502"/>
            <a:chOff x="6684960" y="3239827"/>
            <a:chExt cx="7982561" cy="3173521"/>
          </a:xfrm>
        </p:grpSpPr>
        <p:sp>
          <p:nvSpPr>
            <p:cNvPr id="24" name="文本框 23"/>
            <p:cNvSpPr txBox="1"/>
            <p:nvPr/>
          </p:nvSpPr>
          <p:spPr>
            <a:xfrm>
              <a:off x="6795234" y="3239827"/>
              <a:ext cx="7613348" cy="290995"/>
            </a:xfrm>
            <a:prstGeom prst="rect">
              <a:avLst/>
            </a:prstGeom>
            <a:noFill/>
          </p:spPr>
          <p:txBody>
            <a:bodyPr wrap="square" rtlCol="0">
              <a:spAutoFit/>
            </a:bodyPr>
            <a:lstStyle/>
            <a:p>
              <a:endParaRPr lang="zh-CN" altLang="en-US" sz="2000" b="1" dirty="0">
                <a:latin typeface="Times New Roman" panose="02020503050405090304" pitchFamily="18" charset="0"/>
                <a:ea typeface="FZShengShiKaiShuS-EB-GB" panose="02000000000000000000" pitchFamily="2" charset="-122"/>
                <a:cs typeface="Times New Roman" panose="02020503050405090304" pitchFamily="18" charset="0"/>
              </a:endParaRPr>
            </a:p>
          </p:txBody>
        </p:sp>
        <p:sp>
          <p:nvSpPr>
            <p:cNvPr id="25" name="文本框 24"/>
            <p:cNvSpPr txBox="1"/>
            <p:nvPr/>
          </p:nvSpPr>
          <p:spPr>
            <a:xfrm>
              <a:off x="6684960" y="3385325"/>
              <a:ext cx="7982561" cy="3028023"/>
            </a:xfrm>
            <a:prstGeom prst="rect">
              <a:avLst/>
            </a:prstGeom>
            <a:noFill/>
          </p:spPr>
          <p:txBody>
            <a:bodyPr wrap="square" rtlCol="0">
              <a:spAutoFit/>
            </a:bodyPr>
            <a:lstStyle/>
            <a:p>
              <a:pPr marL="285750" indent="-285750">
                <a:lnSpc>
                  <a:spcPct val="150000"/>
                </a:lnSpc>
                <a:spcBef>
                  <a:spcPts val="600"/>
                </a:spcBef>
                <a:spcAft>
                  <a:spcPts val="600"/>
                </a:spcAft>
                <a:buFontTx/>
                <a:buChar char="-"/>
              </a:pPr>
              <a:endParaRPr lang="en-US" altLang="zh-CN" i="1" dirty="0">
                <a:latin typeface="Palatino Linotype" panose="02040502050505030304" pitchFamily="18" charset="0"/>
                <a:ea typeface="FZShengShiKaiShuS-EB-GB" panose="02000000000000000000" pitchFamily="2" charset="-122"/>
                <a:cs typeface="Times New Roman" panose="02020503050405090304" pitchFamily="18" charset="0"/>
              </a:endParaRPr>
            </a:p>
            <a:p>
              <a:pPr marL="285750" indent="-285750">
                <a:lnSpc>
                  <a:spcPct val="150000"/>
                </a:lnSpc>
                <a:spcBef>
                  <a:spcPts val="600"/>
                </a:spcBef>
                <a:spcAft>
                  <a:spcPts val="600"/>
                </a:spcAft>
                <a:buFontTx/>
                <a:buChar char="-"/>
              </a:pPr>
              <a:r>
                <a:rPr lang="en-US" altLang="zh-CN" sz="2000" i="1" dirty="0">
                  <a:latin typeface="Palatino Linotype" panose="02040502050505030304" pitchFamily="18" charset="0"/>
                  <a:ea typeface="FZShengShiKaiShuS-EB-GB" panose="02000000000000000000" pitchFamily="2" charset="-122"/>
                  <a:cs typeface="Times New Roman" panose="02020503050405090304" pitchFamily="18" charset="0"/>
                </a:rPr>
                <a:t> </a:t>
              </a:r>
              <a:r>
                <a:rPr lang="en-US" altLang="zh-CN" sz="1400" dirty="0">
                  <a:latin typeface="Palatino Linotype" panose="02040502050505030304" pitchFamily="18" charset="0"/>
                  <a:ea typeface="FZShengShiKaiShuS-EB-GB" panose="02000000000000000000" pitchFamily="2" charset="-122"/>
                  <a:cs typeface="Times New Roman" panose="02020503050405090304" pitchFamily="18" charset="0"/>
                </a:rPr>
                <a:t>Profile of Xiaoyu:  BA degree from 211 project university, computer science, Male ; Middle class parents</a:t>
              </a:r>
            </a:p>
            <a:p>
              <a:pPr marL="285750" indent="-285750">
                <a:lnSpc>
                  <a:spcPct val="150000"/>
                </a:lnSpc>
                <a:spcBef>
                  <a:spcPts val="600"/>
                </a:spcBef>
                <a:spcAft>
                  <a:spcPts val="600"/>
                </a:spcAft>
                <a:buFontTx/>
                <a:buChar char="-"/>
              </a:pPr>
              <a:r>
                <a:rPr lang="en-US" altLang="zh-CN" sz="1400" dirty="0">
                  <a:latin typeface="Palatino Linotype" panose="02040502050505030304" pitchFamily="18" charset="0"/>
                  <a:ea typeface="FZShengShiKaiShuS-EB-GB" panose="02000000000000000000" pitchFamily="2" charset="-122"/>
                  <a:cs typeface="Times New Roman" panose="02020503050405090304" pitchFamily="18" charset="0"/>
                </a:rPr>
                <a:t>Reason for Learning abroad: Getting accepted into a graduate program at a top Chinese university is too difficult.</a:t>
              </a:r>
            </a:p>
            <a:p>
              <a:pPr marL="285750" indent="-285750">
                <a:lnSpc>
                  <a:spcPct val="150000"/>
                </a:lnSpc>
                <a:spcBef>
                  <a:spcPts val="600"/>
                </a:spcBef>
                <a:spcAft>
                  <a:spcPts val="600"/>
                </a:spcAft>
                <a:buFontTx/>
                <a:buChar char="-"/>
              </a:pPr>
              <a:r>
                <a:rPr lang="en-US" altLang="zh-CN" sz="1400" dirty="0">
                  <a:latin typeface="Palatino Linotype" panose="02040502050505030304" pitchFamily="18" charset="0"/>
                  <a:ea typeface="FZShengShiKaiShuS-EB-GB" panose="02000000000000000000" pitchFamily="2" charset="-122"/>
                  <a:cs typeface="Times New Roman" panose="02020503050405090304" pitchFamily="18" charset="0"/>
                </a:rPr>
                <a:t>Preferred study abroad destination: the United States (“You're studying computer science, where else would you go besides the US?”)</a:t>
              </a:r>
            </a:p>
            <a:p>
              <a:pPr marL="285750" indent="-285750">
                <a:lnSpc>
                  <a:spcPct val="150000"/>
                </a:lnSpc>
                <a:spcBef>
                  <a:spcPts val="600"/>
                </a:spcBef>
                <a:spcAft>
                  <a:spcPts val="600"/>
                </a:spcAft>
                <a:buFontTx/>
                <a:buChar char="-"/>
              </a:pPr>
              <a:r>
                <a:rPr lang="en-US" altLang="zh-CN" sz="1400" dirty="0">
                  <a:latin typeface="Palatino Linotype" panose="02040502050505030304" pitchFamily="18" charset="0"/>
                  <a:ea typeface="FZShengShiKaiShuS-EB-GB" panose="02000000000000000000" pitchFamily="2" charset="-122"/>
                  <a:cs typeface="Times New Roman" panose="02020503050405090304" pitchFamily="18" charset="0"/>
                </a:rPr>
                <a:t>The reasons for transferring to the UK: The reason for moving to the UK: His parents opposed him going to the United States because they were worried about him immigrating there.</a:t>
              </a:r>
            </a:p>
            <a:p>
              <a:pPr>
                <a:lnSpc>
                  <a:spcPct val="150000"/>
                </a:lnSpc>
                <a:spcBef>
                  <a:spcPts val="600"/>
                </a:spcBef>
                <a:spcAft>
                  <a:spcPts val="600"/>
                </a:spcAft>
              </a:pPr>
              <a:r>
                <a:rPr lang="en-US" altLang="zh-CN" sz="1400" dirty="0">
                  <a:latin typeface="Palatino Linotype" panose="02040502050505030304" pitchFamily="18" charset="0"/>
                  <a:ea typeface="FZShengShiKaiShuS-EB-GB" panose="02000000000000000000" pitchFamily="2" charset="-122"/>
                  <a:cs typeface="Times New Roman" panose="02020503050405090304" pitchFamily="18" charset="0"/>
                </a:rPr>
                <a:t>     Quotation “</a:t>
              </a:r>
              <a:r>
                <a:rPr lang="en-US" altLang="zh-CN" sz="1400" i="1" dirty="0">
                  <a:latin typeface="Palatino Linotype" panose="02040502050505030304" pitchFamily="18" charset="0"/>
                  <a:ea typeface="FZShengShiKaiShuS-EB-GB" panose="02000000000000000000" pitchFamily="2" charset="-122"/>
                  <a:cs typeface="Times New Roman" panose="02020503050405090304" pitchFamily="18" charset="0"/>
                </a:rPr>
                <a:t>My intention in going to the United States is quite clear: I want to live in a different country. However, my parents are quite resistant to this idea, so they think that if I go to the US, I'll stay abroad forever.”</a:t>
              </a:r>
            </a:p>
            <a:p>
              <a:pPr marL="285750" indent="-285750">
                <a:lnSpc>
                  <a:spcPct val="150000"/>
                </a:lnSpc>
                <a:spcBef>
                  <a:spcPts val="600"/>
                </a:spcBef>
                <a:spcAft>
                  <a:spcPts val="600"/>
                </a:spcAft>
                <a:buFontTx/>
                <a:buChar char="-"/>
              </a:pPr>
              <a:endParaRPr lang="en-US" altLang="zh-CN" sz="1600" dirty="0">
                <a:latin typeface="Palatino Linotype" panose="02040502050505030304" pitchFamily="18" charset="0"/>
                <a:ea typeface="FZShengShiKaiShuS-EB-GB" panose="02000000000000000000" pitchFamily="2" charset="-122"/>
                <a:cs typeface="Times New Roman" panose="02020503050405090304" pitchFamily="18" charset="0"/>
              </a:endParaRPr>
            </a:p>
          </p:txBody>
        </p:sp>
      </p:grpSp>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0453" y="321888"/>
            <a:ext cx="1836080" cy="512545"/>
          </a:xfrm>
          <a:prstGeom prst="rect">
            <a:avLst/>
          </a:prstGeom>
        </p:spPr>
      </p:pic>
      <p:sp>
        <p:nvSpPr>
          <p:cNvPr id="12" name="文本框 11"/>
          <p:cNvSpPr txBox="1"/>
          <p:nvPr/>
        </p:nvSpPr>
        <p:spPr>
          <a:xfrm>
            <a:off x="889705" y="258900"/>
            <a:ext cx="8857544" cy="830997"/>
          </a:xfrm>
          <a:prstGeom prst="rect">
            <a:avLst/>
          </a:prstGeom>
          <a:noFill/>
        </p:spPr>
        <p:txBody>
          <a:bodyPr wrap="square" rtlCol="0">
            <a:spAutoFit/>
          </a:bodyPr>
          <a:lstStyle/>
          <a:p>
            <a:r>
              <a:rPr lang="en-US" altLang="zh-CN" sz="2400" dirty="0">
                <a:latin typeface="Times New Roman" panose="02020603050405020304" pitchFamily="18" charset="0"/>
                <a:ea typeface="FZShengShiKaiShuS-EB-GB" panose="02000000000000000000" pitchFamily="2" charset="-122"/>
                <a:cs typeface="Times New Roman" panose="02020603050405020304" pitchFamily="18" charset="0"/>
              </a:rPr>
              <a:t>Parents' anti-immigration attitudes </a:t>
            </a:r>
            <a:r>
              <a:rPr lang="en-US" altLang="zh-CN" sz="2400" dirty="0">
                <a:latin typeface="Times New Roman" panose="02020603050405020304" pitchFamily="18" charset="0"/>
                <a:cs typeface="Times New Roman" panose="02020603050405020304" pitchFamily="18" charset="0"/>
              </a:rPr>
              <a:t>and the shifting of destination from US to UK: Xiaoyu’s case</a:t>
            </a:r>
            <a:endParaRPr lang="zh-CN" altLang="en-US" sz="2400" b="1" dirty="0">
              <a:latin typeface="Palatino Linotype" panose="02040502050505030304" pitchFamily="18" charset="0"/>
              <a:ea typeface="+mj-ea"/>
              <a:cs typeface="Times New Roman" panose="02020503050405090304" pitchFamily="18" charset="0"/>
            </a:endParaRPr>
          </a:p>
        </p:txBody>
      </p:sp>
      <p:sp>
        <p:nvSpPr>
          <p:cNvPr id="13" name="矩形 12"/>
          <p:cNvSpPr/>
          <p:nvPr/>
        </p:nvSpPr>
        <p:spPr>
          <a:xfrm>
            <a:off x="0" y="287594"/>
            <a:ext cx="794456" cy="581135"/>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352992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460436" y="1056752"/>
            <a:ext cx="11117548" cy="3655617"/>
            <a:chOff x="6684960" y="3239827"/>
            <a:chExt cx="7982561" cy="2658685"/>
          </a:xfrm>
        </p:grpSpPr>
        <p:sp>
          <p:nvSpPr>
            <p:cNvPr id="24" name="文本框 23"/>
            <p:cNvSpPr txBox="1"/>
            <p:nvPr/>
          </p:nvSpPr>
          <p:spPr>
            <a:xfrm>
              <a:off x="6795234" y="3239827"/>
              <a:ext cx="7613348" cy="290995"/>
            </a:xfrm>
            <a:prstGeom prst="rect">
              <a:avLst/>
            </a:prstGeom>
            <a:noFill/>
          </p:spPr>
          <p:txBody>
            <a:bodyPr wrap="square" rtlCol="0">
              <a:spAutoFit/>
            </a:bodyPr>
            <a:lstStyle/>
            <a:p>
              <a:endParaRPr lang="zh-CN" altLang="en-US" sz="2000" b="1" dirty="0">
                <a:latin typeface="Times New Roman" panose="02020503050405090304" pitchFamily="18" charset="0"/>
                <a:ea typeface="FZShengShiKaiShuS-EB-GB" panose="02000000000000000000" pitchFamily="2" charset="-122"/>
                <a:cs typeface="Times New Roman" panose="02020503050405090304" pitchFamily="18" charset="0"/>
              </a:endParaRPr>
            </a:p>
          </p:txBody>
        </p:sp>
        <p:sp>
          <p:nvSpPr>
            <p:cNvPr id="25" name="文本框 24"/>
            <p:cNvSpPr txBox="1"/>
            <p:nvPr/>
          </p:nvSpPr>
          <p:spPr>
            <a:xfrm>
              <a:off x="6684960" y="3385325"/>
              <a:ext cx="7982561" cy="2513187"/>
            </a:xfrm>
            <a:prstGeom prst="rect">
              <a:avLst/>
            </a:prstGeom>
            <a:noFill/>
          </p:spPr>
          <p:txBody>
            <a:bodyPr wrap="square" rtlCol="0">
              <a:spAutoFit/>
            </a:bodyPr>
            <a:lstStyle/>
            <a:p>
              <a:pPr marL="285750" indent="-285750">
                <a:lnSpc>
                  <a:spcPct val="150000"/>
                </a:lnSpc>
                <a:spcBef>
                  <a:spcPts val="600"/>
                </a:spcBef>
                <a:spcAft>
                  <a:spcPts val="600"/>
                </a:spcAft>
                <a:buFontTx/>
                <a:buChar char="-"/>
              </a:pPr>
              <a:endParaRPr lang="en-US" altLang="zh-CN" i="1" dirty="0">
                <a:latin typeface="Palatino Linotype" panose="02040502050505030304" pitchFamily="18" charset="0"/>
                <a:ea typeface="FZShengShiKaiShuS-EB-GB" panose="02000000000000000000" pitchFamily="2" charset="-122"/>
                <a:cs typeface="Times New Roman" panose="02020503050405090304" pitchFamily="18" charset="0"/>
              </a:endParaRPr>
            </a:p>
            <a:p>
              <a:pPr marL="285750" indent="-285750">
                <a:lnSpc>
                  <a:spcPct val="150000"/>
                </a:lnSpc>
                <a:spcBef>
                  <a:spcPts val="600"/>
                </a:spcBef>
                <a:spcAft>
                  <a:spcPts val="600"/>
                </a:spcAft>
                <a:buFontTx/>
                <a:buChar char="-"/>
              </a:pPr>
              <a:r>
                <a:rPr lang="en-US" altLang="zh-CN" sz="2000" i="1" dirty="0">
                  <a:latin typeface="Palatino Linotype" panose="02040502050505030304" pitchFamily="18" charset="0"/>
                  <a:ea typeface="FZShengShiKaiShuS-EB-GB" panose="02000000000000000000" pitchFamily="2" charset="-122"/>
                  <a:cs typeface="Times New Roman" panose="02020503050405090304" pitchFamily="18" charset="0"/>
                </a:rPr>
                <a:t>My original plan was to study in the US, which seemed like a natural progression.  So, when applying to universities, I applied to many in the US, I think seven in total. I only applied to three in the UK, specifically Cambridge and Oxford. At the time, I felt that if I wasn't accepted into a top-tier university, I wouldn't want to go to the UK.  But then I was accepted </a:t>
              </a:r>
              <a:r>
                <a:rPr lang="en-US" altLang="zh-CN" sz="2000" i="1" dirty="0">
                  <a:solidFill>
                    <a:srgbClr val="FF0000"/>
                  </a:solidFill>
                  <a:latin typeface="Palatino Linotype" panose="02040502050505030304" pitchFamily="18" charset="0"/>
                  <a:ea typeface="FZShengShiKaiShuS-EB-GB" panose="02000000000000000000" pitchFamily="2" charset="-122"/>
                  <a:cs typeface="Times New Roman" panose="02020503050405090304" pitchFamily="18" charset="0"/>
                </a:rPr>
                <a:t>into a university that I absolutely had to go to</a:t>
              </a:r>
              <a:r>
                <a:rPr lang="en-US" altLang="zh-CN" sz="2000" i="1" dirty="0">
                  <a:latin typeface="Palatino Linotype" panose="02040502050505030304" pitchFamily="18" charset="0"/>
                  <a:ea typeface="FZShengShiKaiShuS-EB-GB" panose="02000000000000000000" pitchFamily="2" charset="-122"/>
                  <a:cs typeface="Times New Roman" panose="02020503050405090304" pitchFamily="18" charset="0"/>
                </a:rPr>
                <a:t> (referring to Oxford University).</a:t>
              </a:r>
              <a:r>
                <a:rPr lang="en-US" altLang="zh-CN" sz="2000" dirty="0">
                  <a:latin typeface="Palatino Linotype" panose="02040502050505030304" pitchFamily="18" charset="0"/>
                  <a:ea typeface="FZShengShiKaiShuS-EB-GB" panose="02000000000000000000" pitchFamily="2" charset="-122"/>
                  <a:cs typeface="Times New Roman" panose="02020503050405090304" pitchFamily="18" charset="0"/>
                </a:rPr>
                <a:t>.</a:t>
              </a:r>
            </a:p>
            <a:p>
              <a:pPr marL="285750" indent="-285750">
                <a:lnSpc>
                  <a:spcPct val="150000"/>
                </a:lnSpc>
                <a:spcBef>
                  <a:spcPts val="600"/>
                </a:spcBef>
                <a:spcAft>
                  <a:spcPts val="600"/>
                </a:spcAft>
                <a:buFontTx/>
                <a:buChar char="-"/>
              </a:pPr>
              <a:endParaRPr lang="en-US" altLang="zh-CN" sz="1600" dirty="0">
                <a:latin typeface="Palatino Linotype" panose="02040502050505030304" pitchFamily="18" charset="0"/>
                <a:ea typeface="FZShengShiKaiShuS-EB-GB" panose="02000000000000000000" pitchFamily="2" charset="-122"/>
                <a:cs typeface="Times New Roman" panose="02020503050405090304" pitchFamily="18" charset="0"/>
              </a:endParaRPr>
            </a:p>
          </p:txBody>
        </p:sp>
      </p:grpSp>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0453" y="321888"/>
            <a:ext cx="1836080" cy="512545"/>
          </a:xfrm>
          <a:prstGeom prst="rect">
            <a:avLst/>
          </a:prstGeom>
        </p:spPr>
      </p:pic>
      <p:sp>
        <p:nvSpPr>
          <p:cNvPr id="12" name="文本框 11"/>
          <p:cNvSpPr txBox="1"/>
          <p:nvPr/>
        </p:nvSpPr>
        <p:spPr>
          <a:xfrm>
            <a:off x="889705" y="258900"/>
            <a:ext cx="8857544" cy="830997"/>
          </a:xfrm>
          <a:prstGeom prst="rect">
            <a:avLst/>
          </a:prstGeom>
          <a:noFill/>
        </p:spPr>
        <p:txBody>
          <a:bodyPr wrap="square" rtlCol="0">
            <a:spAutoFit/>
          </a:bodyPr>
          <a:lstStyle/>
          <a:p>
            <a:r>
              <a:rPr lang="en-US" altLang="zh-CN" sz="2400" dirty="0">
                <a:latin typeface="Times New Roman" panose="02020603050405020304" pitchFamily="18" charset="0"/>
                <a:ea typeface="FZShengShiKaiShuS-EB-GB" panose="02000000000000000000" pitchFamily="2" charset="-122"/>
                <a:cs typeface="Times New Roman" panose="02020603050405020304" pitchFamily="18" charset="0"/>
              </a:rPr>
              <a:t>Distinction Making: the unique elite status of Oxford and Cambridge and</a:t>
            </a:r>
            <a:r>
              <a:rPr lang="en-US" altLang="zh-CN" sz="2400" dirty="0">
                <a:latin typeface="Times New Roman" panose="02020603050405020304" pitchFamily="18" charset="0"/>
                <a:cs typeface="Times New Roman" panose="02020603050405020304" pitchFamily="18" charset="0"/>
              </a:rPr>
              <a:t> the shifting of destination from US to UK- </a:t>
            </a:r>
            <a:r>
              <a:rPr lang="en-US" altLang="zh-CN" sz="2400" dirty="0" err="1">
                <a:latin typeface="Times New Roman" panose="02020603050405020304" pitchFamily="18" charset="0"/>
                <a:cs typeface="Times New Roman" panose="02020603050405020304" pitchFamily="18" charset="0"/>
              </a:rPr>
              <a:t>wanhe’s</a:t>
            </a:r>
            <a:r>
              <a:rPr lang="en-US" altLang="zh-CN" sz="2400" dirty="0">
                <a:latin typeface="Times New Roman" panose="02020603050405020304" pitchFamily="18" charset="0"/>
                <a:cs typeface="Times New Roman" panose="02020603050405020304" pitchFamily="18" charset="0"/>
              </a:rPr>
              <a:t> case</a:t>
            </a:r>
            <a:endParaRPr lang="zh-CN" altLang="en-US" sz="2400" b="1" dirty="0">
              <a:latin typeface="Palatino Linotype" panose="02040502050505030304" pitchFamily="18" charset="0"/>
              <a:ea typeface="+mj-ea"/>
              <a:cs typeface="Times New Roman" panose="02020503050405090304" pitchFamily="18" charset="0"/>
            </a:endParaRPr>
          </a:p>
        </p:txBody>
      </p:sp>
      <p:sp>
        <p:nvSpPr>
          <p:cNvPr id="13" name="矩形 12"/>
          <p:cNvSpPr/>
          <p:nvPr/>
        </p:nvSpPr>
        <p:spPr>
          <a:xfrm>
            <a:off x="0" y="287594"/>
            <a:ext cx="794456" cy="581135"/>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1785258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397228" y="816585"/>
            <a:ext cx="11117548" cy="4625112"/>
            <a:chOff x="6639576" y="3065156"/>
            <a:chExt cx="7982561" cy="3363787"/>
          </a:xfrm>
        </p:grpSpPr>
        <p:sp>
          <p:nvSpPr>
            <p:cNvPr id="24" name="文本框 23"/>
            <p:cNvSpPr txBox="1"/>
            <p:nvPr/>
          </p:nvSpPr>
          <p:spPr>
            <a:xfrm>
              <a:off x="6795234" y="3239827"/>
              <a:ext cx="7613348" cy="290995"/>
            </a:xfrm>
            <a:prstGeom prst="rect">
              <a:avLst/>
            </a:prstGeom>
            <a:noFill/>
          </p:spPr>
          <p:txBody>
            <a:bodyPr wrap="square" rtlCol="0">
              <a:spAutoFit/>
            </a:bodyPr>
            <a:lstStyle/>
            <a:p>
              <a:endParaRPr lang="zh-CN" altLang="en-US" sz="2000" b="1" dirty="0">
                <a:latin typeface="Times New Roman" panose="02020503050405090304" pitchFamily="18" charset="0"/>
                <a:ea typeface="FZShengShiKaiShuS-EB-GB" panose="02000000000000000000" pitchFamily="2" charset="-122"/>
                <a:cs typeface="Times New Roman" panose="02020503050405090304" pitchFamily="18" charset="0"/>
              </a:endParaRPr>
            </a:p>
          </p:txBody>
        </p:sp>
        <p:sp>
          <p:nvSpPr>
            <p:cNvPr id="25" name="文本框 24"/>
            <p:cNvSpPr txBox="1"/>
            <p:nvPr/>
          </p:nvSpPr>
          <p:spPr>
            <a:xfrm>
              <a:off x="6639576" y="3065156"/>
              <a:ext cx="7982561" cy="3363787"/>
            </a:xfrm>
            <a:prstGeom prst="rect">
              <a:avLst/>
            </a:prstGeom>
            <a:noFill/>
          </p:spPr>
          <p:txBody>
            <a:bodyPr wrap="square" rtlCol="0">
              <a:spAutoFit/>
            </a:bodyPr>
            <a:lstStyle/>
            <a:p>
              <a:pPr marL="285750" indent="-285750">
                <a:lnSpc>
                  <a:spcPct val="150000"/>
                </a:lnSpc>
                <a:spcBef>
                  <a:spcPts val="600"/>
                </a:spcBef>
                <a:spcAft>
                  <a:spcPts val="600"/>
                </a:spcAft>
                <a:buFontTx/>
                <a:buChar char="-"/>
              </a:pPr>
              <a:endParaRPr lang="en-US" altLang="zh-CN" i="1" dirty="0">
                <a:latin typeface="Palatino Linotype" panose="02040502050505030304" pitchFamily="18" charset="0"/>
                <a:ea typeface="FZShengShiKaiShuS-EB-GB" panose="02000000000000000000" pitchFamily="2" charset="-122"/>
                <a:cs typeface="Times New Roman" panose="02020503050405090304" pitchFamily="18" charset="0"/>
              </a:endParaRPr>
            </a:p>
            <a:p>
              <a:pPr marL="285750" indent="-285750">
                <a:lnSpc>
                  <a:spcPct val="150000"/>
                </a:lnSpc>
                <a:spcBef>
                  <a:spcPts val="600"/>
                </a:spcBef>
                <a:spcAft>
                  <a:spcPts val="600"/>
                </a:spcAft>
                <a:buFontTx/>
                <a:buChar char="-"/>
              </a:pPr>
              <a:r>
                <a:rPr lang="en-US" altLang="zh-CN" i="1" dirty="0">
                  <a:latin typeface="Palatino Linotype" panose="02040502050505030304" pitchFamily="18" charset="0"/>
                  <a:ea typeface="FZShengShiKaiShuS-EB-GB" panose="02000000000000000000" pitchFamily="2" charset="-122"/>
                  <a:cs typeface="Times New Roman" panose="02020503050405090304" pitchFamily="18" charset="0"/>
                </a:rPr>
                <a:t> </a:t>
              </a:r>
              <a:r>
                <a:rPr lang="en-US" altLang="zh-CN" dirty="0">
                  <a:latin typeface="Palatino Linotype" panose="02040502050505030304" pitchFamily="18" charset="0"/>
                  <a:ea typeface="FZShengShiKaiShuS-EB-GB" panose="02000000000000000000" pitchFamily="2" charset="-122"/>
                  <a:cs typeface="Times New Roman" panose="02020503050405090304" pitchFamily="18" charset="0"/>
                </a:rPr>
                <a:t>Among our interviewees, 20 changed their study abroad destination from the UK to other destinations (Australia 7, South Korea 4;  German 2; Netherlands 2; Singapore, 1,  Hong Kong 1, Spain 1; France 1; Denmark 1)</a:t>
              </a:r>
            </a:p>
            <a:p>
              <a:pPr marL="285750" indent="-285750">
                <a:lnSpc>
                  <a:spcPct val="150000"/>
                </a:lnSpc>
                <a:spcBef>
                  <a:spcPts val="600"/>
                </a:spcBef>
                <a:spcAft>
                  <a:spcPts val="600"/>
                </a:spcAft>
                <a:buFontTx/>
                <a:buChar char="-"/>
              </a:pPr>
              <a:r>
                <a:rPr lang="en-US" altLang="zh-CN" sz="1600" b="1" dirty="0">
                  <a:solidFill>
                    <a:srgbClr val="C00000"/>
                  </a:solidFill>
                  <a:effectLst>
                    <a:outerShdw blurRad="38100" dist="38100" dir="2700000" algn="tl">
                      <a:srgbClr val="000000">
                        <a:alpha val="43137"/>
                      </a:srgbClr>
                    </a:outerShdw>
                  </a:effectLst>
                  <a:latin typeface="Palatino Linotype" panose="02040502050505030304" pitchFamily="18" charset="0"/>
                  <a:cs typeface="Times New Roman" panose="02020503050405090304" pitchFamily="18" charset="0"/>
                </a:rPr>
                <a:t>   The main reasons for relocating from the UK to other destinations.</a:t>
              </a:r>
            </a:p>
            <a:p>
              <a:pPr marL="285750" indent="-285750">
                <a:lnSpc>
                  <a:spcPct val="150000"/>
                </a:lnSpc>
                <a:spcBef>
                  <a:spcPts val="600"/>
                </a:spcBef>
                <a:spcAft>
                  <a:spcPts val="600"/>
                </a:spcAft>
                <a:buFontTx/>
                <a:buChar char="-"/>
              </a:pPr>
              <a:r>
                <a:rPr lang="en-US" altLang="zh-CN" sz="1400" dirty="0">
                  <a:latin typeface="宋体" panose="02010600030101010101" pitchFamily="2" charset="-122"/>
                  <a:ea typeface="宋体" panose="02010600030101010101" pitchFamily="2" charset="-122"/>
                  <a:cs typeface="Times New Roman" panose="02020503050405090304" pitchFamily="18" charset="0"/>
                </a:rPr>
                <a:t>      </a:t>
              </a:r>
              <a:r>
                <a:rPr lang="en-US" altLang="zh-CN" dirty="0">
                  <a:latin typeface="宋体" panose="02010600030101010101" pitchFamily="2" charset="-122"/>
                  <a:ea typeface="宋体" panose="02010600030101010101" pitchFamily="2" charset="-122"/>
                  <a:cs typeface="Times New Roman" panose="02020503050405090304" pitchFamily="18" charset="0"/>
                </a:rPr>
                <a:t>1)Cost of learning abroad</a:t>
              </a:r>
            </a:p>
            <a:p>
              <a:pPr marL="285750" indent="-285750">
                <a:lnSpc>
                  <a:spcPct val="150000"/>
                </a:lnSpc>
                <a:spcBef>
                  <a:spcPts val="600"/>
                </a:spcBef>
                <a:spcAft>
                  <a:spcPts val="600"/>
                </a:spcAft>
                <a:buFontTx/>
                <a:buChar char="-"/>
              </a:pPr>
              <a:r>
                <a:rPr lang="en-US" altLang="zh-CN" dirty="0">
                  <a:latin typeface="宋体" panose="02010600030101010101" pitchFamily="2" charset="-122"/>
                  <a:ea typeface="宋体" panose="02010600030101010101" pitchFamily="2" charset="-122"/>
                  <a:cs typeface="Times New Roman" panose="02020503050405090304" pitchFamily="18" charset="0"/>
                </a:rPr>
                <a:t>      2) Ranking</a:t>
              </a:r>
            </a:p>
            <a:p>
              <a:pPr marL="285750" indent="-285750">
                <a:lnSpc>
                  <a:spcPct val="150000"/>
                </a:lnSpc>
                <a:spcBef>
                  <a:spcPts val="600"/>
                </a:spcBef>
                <a:spcAft>
                  <a:spcPts val="600"/>
                </a:spcAft>
                <a:buFontTx/>
                <a:buChar char="-"/>
              </a:pPr>
              <a:r>
                <a:rPr lang="en-US" altLang="zh-CN" dirty="0">
                  <a:latin typeface="宋体" panose="02010600030101010101" pitchFamily="2" charset="-122"/>
                  <a:ea typeface="宋体" panose="02010600030101010101" pitchFamily="2" charset="-122"/>
                  <a:cs typeface="Times New Roman" panose="02020503050405090304" pitchFamily="18" charset="0"/>
                </a:rPr>
                <a:t>      3) Academic Technology Approval Scheme,</a:t>
              </a:r>
            </a:p>
            <a:p>
              <a:pPr>
                <a:lnSpc>
                  <a:spcPct val="150000"/>
                </a:lnSpc>
                <a:spcBef>
                  <a:spcPts val="600"/>
                </a:spcBef>
                <a:spcAft>
                  <a:spcPts val="600"/>
                </a:spcAft>
              </a:pPr>
              <a:r>
                <a:rPr lang="en-US" altLang="zh-CN" sz="1600" b="1" dirty="0">
                  <a:solidFill>
                    <a:srgbClr val="C00000"/>
                  </a:solidFill>
                  <a:effectLst>
                    <a:outerShdw blurRad="38100" dist="38100" dir="2700000" algn="tl">
                      <a:srgbClr val="000000">
                        <a:alpha val="43137"/>
                      </a:srgbClr>
                    </a:outerShdw>
                  </a:effectLst>
                  <a:latin typeface="Palatino Linotype" panose="02040502050505030304" pitchFamily="18" charset="0"/>
                  <a:ea typeface="FZShengShiKaiShuS-EB-GB" panose="02000000000000000000" pitchFamily="2" charset="-122"/>
                  <a:cs typeface="Times New Roman" panose="02020503050405090304" pitchFamily="18" charset="0"/>
                </a:rPr>
                <a:t>                 </a:t>
              </a:r>
              <a:endParaRPr lang="en-US" altLang="zh-CN" dirty="0">
                <a:latin typeface="Palatino Linotype" panose="02040502050505030304" pitchFamily="18" charset="0"/>
                <a:ea typeface="FZShengShiKaiShuS-EB-GB" panose="02000000000000000000" pitchFamily="2" charset="-122"/>
                <a:cs typeface="Times New Roman" panose="02020503050405090304" pitchFamily="18" charset="0"/>
              </a:endParaRPr>
            </a:p>
          </p:txBody>
        </p:sp>
      </p:grpSp>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0453" y="321888"/>
            <a:ext cx="1836080" cy="512545"/>
          </a:xfrm>
          <a:prstGeom prst="rect">
            <a:avLst/>
          </a:prstGeom>
        </p:spPr>
      </p:pic>
      <p:sp>
        <p:nvSpPr>
          <p:cNvPr id="12" name="文本框 11"/>
          <p:cNvSpPr txBox="1"/>
          <p:nvPr/>
        </p:nvSpPr>
        <p:spPr>
          <a:xfrm>
            <a:off x="889705" y="258900"/>
            <a:ext cx="8857544" cy="461665"/>
          </a:xfrm>
          <a:prstGeom prst="rect">
            <a:avLst/>
          </a:prstGeom>
          <a:noFill/>
        </p:spPr>
        <p:txBody>
          <a:bodyPr wrap="square" rtlCol="0">
            <a:spAutoFit/>
          </a:bodyPr>
          <a:lstStyle/>
          <a:p>
            <a:r>
              <a:rPr lang="en-US" altLang="zh-CN" sz="2400" b="1" dirty="0">
                <a:latin typeface="Palatino Linotype" panose="02040502050505030304" pitchFamily="18" charset="0"/>
                <a:ea typeface="+mj-ea"/>
                <a:cs typeface="Times New Roman" panose="02020503050405090304" pitchFamily="18" charset="0"/>
              </a:rPr>
              <a:t>Shifting from UK to other destinations: case studies</a:t>
            </a:r>
            <a:endParaRPr lang="zh-CN" altLang="en-US" sz="2400" b="1" dirty="0">
              <a:latin typeface="Palatino Linotype" panose="02040502050505030304" pitchFamily="18" charset="0"/>
              <a:ea typeface="+mj-ea"/>
              <a:cs typeface="Times New Roman" panose="02020503050405090304" pitchFamily="18" charset="0"/>
            </a:endParaRPr>
          </a:p>
        </p:txBody>
      </p:sp>
      <p:sp>
        <p:nvSpPr>
          <p:cNvPr id="13" name="矩形 12"/>
          <p:cNvSpPr/>
          <p:nvPr/>
        </p:nvSpPr>
        <p:spPr>
          <a:xfrm>
            <a:off x="0" y="287594"/>
            <a:ext cx="794456" cy="581135"/>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145444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397228" y="816585"/>
            <a:ext cx="11117548" cy="4337406"/>
            <a:chOff x="6639576" y="3065156"/>
            <a:chExt cx="7982561" cy="3154542"/>
          </a:xfrm>
        </p:grpSpPr>
        <p:sp>
          <p:nvSpPr>
            <p:cNvPr id="24" name="文本框 23"/>
            <p:cNvSpPr txBox="1"/>
            <p:nvPr/>
          </p:nvSpPr>
          <p:spPr>
            <a:xfrm>
              <a:off x="6795234" y="3239827"/>
              <a:ext cx="7613348" cy="290995"/>
            </a:xfrm>
            <a:prstGeom prst="rect">
              <a:avLst/>
            </a:prstGeom>
            <a:noFill/>
          </p:spPr>
          <p:txBody>
            <a:bodyPr wrap="square" rtlCol="0">
              <a:spAutoFit/>
            </a:bodyPr>
            <a:lstStyle/>
            <a:p>
              <a:endParaRPr lang="zh-CN" altLang="en-US" sz="2000" b="1" dirty="0">
                <a:latin typeface="Times New Roman" panose="02020503050405090304" pitchFamily="18" charset="0"/>
                <a:ea typeface="FZShengShiKaiShuS-EB-GB" panose="02000000000000000000" pitchFamily="2" charset="-122"/>
                <a:cs typeface="Times New Roman" panose="02020503050405090304" pitchFamily="18" charset="0"/>
              </a:endParaRPr>
            </a:p>
          </p:txBody>
        </p:sp>
        <p:sp>
          <p:nvSpPr>
            <p:cNvPr id="25" name="文本框 24"/>
            <p:cNvSpPr txBox="1"/>
            <p:nvPr/>
          </p:nvSpPr>
          <p:spPr>
            <a:xfrm>
              <a:off x="6639576" y="3065156"/>
              <a:ext cx="7982561" cy="3154542"/>
            </a:xfrm>
            <a:prstGeom prst="rect">
              <a:avLst/>
            </a:prstGeom>
            <a:noFill/>
          </p:spPr>
          <p:txBody>
            <a:bodyPr wrap="square" rtlCol="0">
              <a:spAutoFit/>
            </a:bodyPr>
            <a:lstStyle/>
            <a:p>
              <a:pPr marL="285750" indent="-285750">
                <a:lnSpc>
                  <a:spcPct val="150000"/>
                </a:lnSpc>
                <a:spcBef>
                  <a:spcPts val="600"/>
                </a:spcBef>
                <a:spcAft>
                  <a:spcPts val="600"/>
                </a:spcAft>
                <a:buFontTx/>
                <a:buChar char="-"/>
              </a:pPr>
              <a:endParaRPr lang="en-US" altLang="zh-CN" i="1" dirty="0">
                <a:latin typeface="Palatino Linotype" panose="02040502050505030304" pitchFamily="18" charset="0"/>
                <a:ea typeface="FZShengShiKaiShuS-EB-GB" panose="02000000000000000000" pitchFamily="2" charset="-122"/>
                <a:cs typeface="Times New Roman" panose="02020503050405090304" pitchFamily="18" charset="0"/>
              </a:endParaRPr>
            </a:p>
            <a:p>
              <a:pPr marL="285750" indent="-285750">
                <a:lnSpc>
                  <a:spcPct val="150000"/>
                </a:lnSpc>
                <a:spcBef>
                  <a:spcPts val="600"/>
                </a:spcBef>
                <a:spcAft>
                  <a:spcPts val="600"/>
                </a:spcAft>
                <a:buFontTx/>
                <a:buChar char="-"/>
              </a:pPr>
              <a:r>
                <a:rPr lang="en-US" altLang="zh-CN" sz="1400" i="1" dirty="0">
                  <a:latin typeface="Palatino Linotype" panose="02040502050505030304" pitchFamily="18" charset="0"/>
                  <a:ea typeface="FZShengShiKaiShuS-EB-GB" panose="02000000000000000000" pitchFamily="2" charset="-122"/>
                  <a:cs typeface="Times New Roman" panose="02020503050405090304" pitchFamily="18" charset="0"/>
                </a:rPr>
                <a:t> </a:t>
              </a:r>
              <a:r>
                <a:rPr lang="en-US" altLang="zh-CN" sz="1400" dirty="0">
                  <a:latin typeface="Palatino Linotype" panose="02040502050505030304" pitchFamily="18" charset="0"/>
                  <a:ea typeface="FZShengShiKaiShuS-EB-GB" panose="02000000000000000000" pitchFamily="2" charset="-122"/>
                  <a:cs typeface="Times New Roman" panose="02020503050405090304" pitchFamily="18" charset="0"/>
                </a:rPr>
                <a:t>In 2007, the British government introduced the Academic Technology Approval Scheme (ATAS), a program that requires students in 41 subject areas to complete a questionnaire including information about their family background, and to undergo scrutiny by British security agencies before being granted entry. The intention of this regulation was to prevent sensitive knowledge from being transferred to certain countries (</a:t>
              </a:r>
              <a:r>
                <a:rPr lang="en-US" altLang="zh-CN" sz="1400" dirty="0" err="1">
                  <a:latin typeface="Palatino Linotype" panose="02040502050505030304" pitchFamily="18" charset="0"/>
                  <a:ea typeface="FZShengShiKaiShuS-EB-GB" panose="02000000000000000000" pitchFamily="2" charset="-122"/>
                  <a:cs typeface="Times New Roman" panose="02020503050405090304" pitchFamily="18" charset="0"/>
                </a:rPr>
                <a:t>Brumfiel</a:t>
              </a:r>
              <a:r>
                <a:rPr lang="en-US" altLang="zh-CN" sz="1400" dirty="0">
                  <a:latin typeface="Palatino Linotype" panose="02040502050505030304" pitchFamily="18" charset="0"/>
                  <a:ea typeface="FZShengShiKaiShuS-EB-GB" panose="02000000000000000000" pitchFamily="2" charset="-122"/>
                  <a:cs typeface="Times New Roman" panose="02020503050405090304" pitchFamily="18" charset="0"/>
                </a:rPr>
                <a:t>, 2007).</a:t>
              </a:r>
            </a:p>
            <a:p>
              <a:pPr marL="285750" indent="-285750">
                <a:lnSpc>
                  <a:spcPct val="150000"/>
                </a:lnSpc>
                <a:spcBef>
                  <a:spcPts val="600"/>
                </a:spcBef>
                <a:spcAft>
                  <a:spcPts val="600"/>
                </a:spcAft>
                <a:buFontTx/>
                <a:buChar char="-"/>
              </a:pPr>
              <a:r>
                <a:rPr lang="en-US" altLang="zh-CN" sz="1400" dirty="0">
                  <a:latin typeface="Palatino Linotype" panose="02040502050505030304" pitchFamily="18" charset="0"/>
                  <a:ea typeface="FZShengShiKaiShuS-EB-GB" panose="02000000000000000000" pitchFamily="2" charset="-122"/>
                  <a:cs typeface="Times New Roman" panose="02020503050405090304" pitchFamily="18" charset="0"/>
                </a:rPr>
                <a:t>   I also applied for a CSC scholarship, and the results came out. I received an offer from a university in the UK, but I still needed to pass the ATAS security clearance. However, this process was very complicated. The first time I applied for ATAS, I waited three months, but it was rejected. Then I communicated with my professor in the UK, and he helped me write an appeal letter.  Ultimately, I got a new passport and applied again. I went through this process three times, each time waiting about three to four months, but I still didn't pass. Because ATAS is independent of the university, as long as it's the same major, you have to reapply. I finally decided to stop applying to the UK and considered other countries instead. (Interviewee, Physics major, studying in France, January 2025, pseudonym: </a:t>
              </a:r>
              <a:r>
                <a:rPr lang="en-US" altLang="zh-CN" sz="1400" dirty="0" err="1">
                  <a:latin typeface="Palatino Linotype" panose="02040502050505030304" pitchFamily="18" charset="0"/>
                  <a:ea typeface="FZShengShiKaiShuS-EB-GB" panose="02000000000000000000" pitchFamily="2" charset="-122"/>
                  <a:cs typeface="Times New Roman" panose="02020503050405090304" pitchFamily="18" charset="0"/>
                </a:rPr>
                <a:t>xiaojun</a:t>
              </a:r>
              <a:r>
                <a:rPr lang="en-US" altLang="zh-CN" sz="1400" dirty="0">
                  <a:latin typeface="Palatino Linotype" panose="02040502050505030304" pitchFamily="18" charset="0"/>
                  <a:ea typeface="FZShengShiKaiShuS-EB-GB" panose="02000000000000000000" pitchFamily="2" charset="-122"/>
                  <a:cs typeface="Times New Roman" panose="02020503050405090304" pitchFamily="18" charset="0"/>
                </a:rPr>
                <a:t>)                 </a:t>
              </a:r>
            </a:p>
          </p:txBody>
        </p:sp>
      </p:grpSp>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0453" y="321888"/>
            <a:ext cx="1836080" cy="512545"/>
          </a:xfrm>
          <a:prstGeom prst="rect">
            <a:avLst/>
          </a:prstGeom>
        </p:spPr>
      </p:pic>
      <p:sp>
        <p:nvSpPr>
          <p:cNvPr id="12" name="文本框 11"/>
          <p:cNvSpPr txBox="1"/>
          <p:nvPr/>
        </p:nvSpPr>
        <p:spPr>
          <a:xfrm>
            <a:off x="889705" y="258900"/>
            <a:ext cx="8857544" cy="830997"/>
          </a:xfrm>
          <a:prstGeom prst="rect">
            <a:avLst/>
          </a:prstGeom>
          <a:noFill/>
        </p:spPr>
        <p:txBody>
          <a:bodyPr wrap="square" rtlCol="0">
            <a:spAutoFit/>
          </a:bodyPr>
          <a:lstStyle/>
          <a:p>
            <a:r>
              <a:rPr lang="en-US" altLang="zh-CN" sz="2400" b="1" dirty="0">
                <a:latin typeface="Palatino Linotype" panose="02040502050505030304" pitchFamily="18" charset="0"/>
                <a:ea typeface="+mj-ea"/>
                <a:cs typeface="Times New Roman" panose="02020503050405090304" pitchFamily="18" charset="0"/>
              </a:rPr>
              <a:t>Shifting from UK to other destinations- Academic Technology Approval Scheme-</a:t>
            </a:r>
            <a:r>
              <a:rPr lang="en-US" altLang="zh-CN" sz="2400" b="1" dirty="0" err="1">
                <a:latin typeface="Palatino Linotype" panose="02040502050505030304" pitchFamily="18" charset="0"/>
                <a:ea typeface="+mj-ea"/>
                <a:cs typeface="Times New Roman" panose="02020503050405090304" pitchFamily="18" charset="0"/>
              </a:rPr>
              <a:t>Xiaojun</a:t>
            </a:r>
            <a:r>
              <a:rPr lang="en-US" altLang="zh-CN" sz="2400" b="1" dirty="0">
                <a:latin typeface="Palatino Linotype" panose="02040502050505030304" pitchFamily="18" charset="0"/>
                <a:ea typeface="+mj-ea"/>
                <a:cs typeface="Times New Roman" panose="02020503050405090304" pitchFamily="18" charset="0"/>
              </a:rPr>
              <a:t> ‘s story</a:t>
            </a:r>
            <a:endParaRPr lang="zh-CN" altLang="en-US" sz="2400" b="1" dirty="0">
              <a:latin typeface="Palatino Linotype" panose="02040502050505030304" pitchFamily="18" charset="0"/>
              <a:ea typeface="+mj-ea"/>
              <a:cs typeface="Times New Roman" panose="02020503050405090304" pitchFamily="18" charset="0"/>
            </a:endParaRPr>
          </a:p>
        </p:txBody>
      </p:sp>
      <p:sp>
        <p:nvSpPr>
          <p:cNvPr id="13" name="矩形 12"/>
          <p:cNvSpPr/>
          <p:nvPr/>
        </p:nvSpPr>
        <p:spPr>
          <a:xfrm>
            <a:off x="0" y="287594"/>
            <a:ext cx="794456" cy="581135"/>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119984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397228" y="1106410"/>
            <a:ext cx="5252134" cy="5460790"/>
            <a:chOff x="6639576" y="3065156"/>
            <a:chExt cx="7982561" cy="2008639"/>
          </a:xfrm>
        </p:grpSpPr>
        <p:sp>
          <p:nvSpPr>
            <p:cNvPr id="24" name="文本框 23"/>
            <p:cNvSpPr txBox="1"/>
            <p:nvPr/>
          </p:nvSpPr>
          <p:spPr>
            <a:xfrm>
              <a:off x="6795234" y="3239827"/>
              <a:ext cx="7613348" cy="290995"/>
            </a:xfrm>
            <a:prstGeom prst="rect">
              <a:avLst/>
            </a:prstGeom>
            <a:noFill/>
          </p:spPr>
          <p:txBody>
            <a:bodyPr wrap="square" rtlCol="0">
              <a:spAutoFit/>
            </a:bodyPr>
            <a:lstStyle/>
            <a:p>
              <a:endParaRPr lang="zh-CN" altLang="en-US" sz="2000" b="1" dirty="0">
                <a:latin typeface="Times New Roman" panose="02020503050405090304" pitchFamily="18" charset="0"/>
                <a:ea typeface="FZShengShiKaiShuS-EB-GB" panose="02000000000000000000" pitchFamily="2" charset="-122"/>
                <a:cs typeface="Times New Roman" panose="02020503050405090304" pitchFamily="18" charset="0"/>
              </a:endParaRPr>
            </a:p>
          </p:txBody>
        </p:sp>
        <p:sp>
          <p:nvSpPr>
            <p:cNvPr id="25" name="文本框 24"/>
            <p:cNvSpPr txBox="1"/>
            <p:nvPr/>
          </p:nvSpPr>
          <p:spPr>
            <a:xfrm>
              <a:off x="6639576" y="3065156"/>
              <a:ext cx="7982561" cy="2008639"/>
            </a:xfrm>
            <a:prstGeom prst="rect">
              <a:avLst/>
            </a:prstGeom>
            <a:noFill/>
          </p:spPr>
          <p:txBody>
            <a:bodyPr wrap="square" rtlCol="0">
              <a:spAutoFit/>
            </a:bodyPr>
            <a:lstStyle/>
            <a:p>
              <a:pPr>
                <a:lnSpc>
                  <a:spcPct val="150000"/>
                </a:lnSpc>
                <a:spcBef>
                  <a:spcPts val="600"/>
                </a:spcBef>
                <a:spcAft>
                  <a:spcPts val="600"/>
                </a:spcAft>
              </a:pPr>
              <a:endParaRPr lang="en-US" altLang="zh-CN" i="1" dirty="0">
                <a:latin typeface="Palatino Linotype" panose="02040502050505030304" pitchFamily="18" charset="0"/>
                <a:ea typeface="FZShengShiKaiShuS-EB-GB" panose="02000000000000000000" pitchFamily="2" charset="-122"/>
                <a:cs typeface="Times New Roman" panose="02020503050405090304" pitchFamily="18" charset="0"/>
              </a:endParaRPr>
            </a:p>
            <a:p>
              <a:pPr marL="285750" indent="-285750">
                <a:lnSpc>
                  <a:spcPct val="150000"/>
                </a:lnSpc>
                <a:spcBef>
                  <a:spcPts val="600"/>
                </a:spcBef>
                <a:spcAft>
                  <a:spcPts val="600"/>
                </a:spcAft>
                <a:buFontTx/>
                <a:buChar char="-"/>
              </a:pPr>
              <a:r>
                <a:rPr lang="en-US" altLang="zh-CN" i="1" dirty="0">
                  <a:latin typeface="Palatino Linotype" panose="02040502050505030304" pitchFamily="18" charset="0"/>
                  <a:ea typeface="FZShengShiKaiShuS-EB-GB" panose="02000000000000000000" pitchFamily="2" charset="-122"/>
                  <a:cs typeface="Times New Roman" panose="02020503050405090304" pitchFamily="18" charset="0"/>
                </a:rPr>
                <a:t> </a:t>
              </a:r>
              <a:r>
                <a:rPr lang="en-US" altLang="zh-CN" dirty="0">
                  <a:latin typeface="Palatino Linotype" panose="02040502050505030304" pitchFamily="18" charset="0"/>
                  <a:ea typeface="FZShengShiKaiShuS-EB-GB" panose="02000000000000000000" pitchFamily="2" charset="-122"/>
                  <a:cs typeface="Times New Roman" panose="02020503050405090304" pitchFamily="18" charset="0"/>
                </a:rPr>
                <a:t>Geopolitical Factors matters </a:t>
              </a:r>
            </a:p>
            <a:p>
              <a:pPr marL="285750" indent="-285750">
                <a:lnSpc>
                  <a:spcPct val="150000"/>
                </a:lnSpc>
                <a:spcBef>
                  <a:spcPts val="600"/>
                </a:spcBef>
                <a:spcAft>
                  <a:spcPts val="600"/>
                </a:spcAft>
                <a:buFontTx/>
                <a:buChar char="-"/>
              </a:pPr>
              <a:r>
                <a:rPr lang="en-US" altLang="zh-CN" dirty="0">
                  <a:latin typeface="Palatino Linotype" panose="02040502050505030304" pitchFamily="18" charset="0"/>
                  <a:ea typeface="FZShengShiKaiShuS-EB-GB" panose="02000000000000000000" pitchFamily="2" charset="-122"/>
                  <a:cs typeface="Times New Roman" panose="02020503050405090304" pitchFamily="18" charset="0"/>
                </a:rPr>
                <a:t>Other factors play a role</a:t>
              </a:r>
            </a:p>
            <a:p>
              <a:pPr>
                <a:lnSpc>
                  <a:spcPct val="150000"/>
                </a:lnSpc>
                <a:spcBef>
                  <a:spcPts val="600"/>
                </a:spcBef>
                <a:spcAft>
                  <a:spcPts val="600"/>
                </a:spcAft>
              </a:pPr>
              <a:r>
                <a:rPr lang="en-US" altLang="zh-CN" b="1" dirty="0">
                  <a:latin typeface="Palatino Linotype" panose="02040502050505030304" pitchFamily="18" charset="0"/>
                  <a:ea typeface="FZShengShiKaiShuS-EB-GB" panose="02000000000000000000" pitchFamily="2" charset="-122"/>
                  <a:cs typeface="Times New Roman" panose="02020503050405090304" pitchFamily="18" charset="0"/>
                </a:rPr>
                <a:t> </a:t>
              </a:r>
              <a:r>
                <a:rPr lang="en-US" altLang="zh-CN" sz="1400" dirty="0">
                  <a:latin typeface="Palatino Linotype" panose="02040502050505030304" pitchFamily="18" charset="0"/>
                  <a:ea typeface="FZShengShiKaiShuS-EB-GB" panose="02000000000000000000" pitchFamily="2" charset="-122"/>
                  <a:cs typeface="Times New Roman" panose="02020503050405090304" pitchFamily="18" charset="0"/>
                </a:rPr>
                <a:t>1)Safety concerns</a:t>
              </a:r>
            </a:p>
            <a:p>
              <a:pPr>
                <a:lnSpc>
                  <a:spcPct val="150000"/>
                </a:lnSpc>
                <a:spcBef>
                  <a:spcPts val="600"/>
                </a:spcBef>
                <a:spcAft>
                  <a:spcPts val="600"/>
                </a:spcAft>
              </a:pPr>
              <a:r>
                <a:rPr lang="en-US" altLang="zh-CN" sz="1400" dirty="0">
                  <a:latin typeface="Palatino Linotype" panose="02040502050505030304" pitchFamily="18" charset="0"/>
                  <a:ea typeface="FZShengShiKaiShuS-EB-GB" panose="02000000000000000000" pitchFamily="2" charset="-122"/>
                  <a:cs typeface="Times New Roman" panose="02020503050405090304" pitchFamily="18" charset="0"/>
                </a:rPr>
                <a:t> 2)Cost matters: UK also loses some potential Chinese students due to cost consideration</a:t>
              </a:r>
            </a:p>
            <a:p>
              <a:pPr>
                <a:lnSpc>
                  <a:spcPct val="150000"/>
                </a:lnSpc>
                <a:spcBef>
                  <a:spcPts val="600"/>
                </a:spcBef>
                <a:spcAft>
                  <a:spcPts val="600"/>
                </a:spcAft>
              </a:pPr>
              <a:r>
                <a:rPr lang="en-US" altLang="zh-CN" sz="1400" dirty="0">
                  <a:latin typeface="Palatino Linotype" panose="02040502050505030304" pitchFamily="18" charset="0"/>
                  <a:ea typeface="FZShengShiKaiShuS-EB-GB" panose="02000000000000000000" pitchFamily="2" charset="-122"/>
                  <a:cs typeface="Times New Roman" panose="02020503050405090304" pitchFamily="18" charset="0"/>
                </a:rPr>
                <a:t> 3)Immigration concerns</a:t>
              </a:r>
            </a:p>
            <a:p>
              <a:pPr>
                <a:lnSpc>
                  <a:spcPct val="150000"/>
                </a:lnSpc>
                <a:spcBef>
                  <a:spcPts val="600"/>
                </a:spcBef>
                <a:spcAft>
                  <a:spcPts val="600"/>
                </a:spcAft>
              </a:pPr>
              <a:r>
                <a:rPr lang="en-US" altLang="zh-CN" sz="1400" dirty="0">
                  <a:latin typeface="Palatino Linotype" panose="02040502050505030304" pitchFamily="18" charset="0"/>
                  <a:ea typeface="FZShengShiKaiShuS-EB-GB" panose="02000000000000000000" pitchFamily="2" charset="-122"/>
                  <a:cs typeface="Times New Roman" panose="02020503050405090304" pitchFamily="18" charset="0"/>
                </a:rPr>
                <a:t>4)Ranking and reputation</a:t>
              </a:r>
            </a:p>
            <a:p>
              <a:pPr marL="285750" indent="-285750">
                <a:lnSpc>
                  <a:spcPct val="150000"/>
                </a:lnSpc>
                <a:spcBef>
                  <a:spcPts val="600"/>
                </a:spcBef>
                <a:spcAft>
                  <a:spcPts val="600"/>
                </a:spcAft>
                <a:buFontTx/>
                <a:buChar char="-"/>
              </a:pPr>
              <a:r>
                <a:rPr lang="en-US" altLang="zh-CN" dirty="0">
                  <a:latin typeface="Palatino Linotype" panose="02040502050505030304" pitchFamily="18" charset="0"/>
                  <a:ea typeface="FZShengShiKaiShuS-EB-GB" panose="02000000000000000000" pitchFamily="2" charset="-122"/>
                  <a:cs typeface="Times New Roman" panose="02020503050405090304" pitchFamily="18" charset="0"/>
                </a:rPr>
                <a:t>Remaking of international education Space</a:t>
              </a:r>
            </a:p>
            <a:p>
              <a:pPr marL="285750" indent="-285750">
                <a:lnSpc>
                  <a:spcPct val="150000"/>
                </a:lnSpc>
                <a:spcBef>
                  <a:spcPts val="600"/>
                </a:spcBef>
                <a:spcAft>
                  <a:spcPts val="600"/>
                </a:spcAft>
                <a:buFontTx/>
                <a:buChar char="-"/>
              </a:pPr>
              <a:endParaRPr lang="en-US" altLang="zh-CN" sz="1400" dirty="0">
                <a:latin typeface="Palatino Linotype" panose="02040502050505030304" pitchFamily="18" charset="0"/>
                <a:ea typeface="FZShengShiKaiShuS-EB-GB" panose="02000000000000000000" pitchFamily="2" charset="-122"/>
                <a:cs typeface="Times New Roman" panose="02020503050405090304" pitchFamily="18" charset="0"/>
              </a:endParaRPr>
            </a:p>
            <a:p>
              <a:pPr marL="285750" indent="-285750">
                <a:lnSpc>
                  <a:spcPct val="150000"/>
                </a:lnSpc>
                <a:spcBef>
                  <a:spcPts val="600"/>
                </a:spcBef>
                <a:spcAft>
                  <a:spcPts val="600"/>
                </a:spcAft>
                <a:buFontTx/>
                <a:buChar char="-"/>
              </a:pPr>
              <a:r>
                <a:rPr lang="en-US" altLang="zh-CN" sz="1400" dirty="0">
                  <a:latin typeface="Palatino Linotype" panose="02040502050505030304" pitchFamily="18" charset="0"/>
                  <a:ea typeface="FZShengShiKaiShuS-EB-GB" panose="02000000000000000000" pitchFamily="2" charset="-122"/>
                  <a:cs typeface="Times New Roman" panose="02020503050405090304" pitchFamily="18" charset="0"/>
                </a:rPr>
                <a:t>   </a:t>
              </a:r>
            </a:p>
          </p:txBody>
        </p:sp>
      </p:grpSp>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0453" y="321888"/>
            <a:ext cx="1836080" cy="512545"/>
          </a:xfrm>
          <a:prstGeom prst="rect">
            <a:avLst/>
          </a:prstGeom>
        </p:spPr>
      </p:pic>
      <p:sp>
        <p:nvSpPr>
          <p:cNvPr id="12" name="文本框 11"/>
          <p:cNvSpPr txBox="1"/>
          <p:nvPr/>
        </p:nvSpPr>
        <p:spPr>
          <a:xfrm>
            <a:off x="889705" y="258900"/>
            <a:ext cx="8857544" cy="461665"/>
          </a:xfrm>
          <a:prstGeom prst="rect">
            <a:avLst/>
          </a:prstGeom>
          <a:noFill/>
        </p:spPr>
        <p:txBody>
          <a:bodyPr wrap="square" rtlCol="0">
            <a:spAutoFit/>
          </a:bodyPr>
          <a:lstStyle/>
          <a:p>
            <a:r>
              <a:rPr lang="en-US" altLang="zh-CN" sz="2400" b="1" dirty="0">
                <a:latin typeface="Palatino Linotype" panose="02040502050505030304" pitchFamily="18" charset="0"/>
                <a:ea typeface="+mj-ea"/>
                <a:cs typeface="Times New Roman" panose="02020503050405090304" pitchFamily="18" charset="0"/>
              </a:rPr>
              <a:t>Summary</a:t>
            </a:r>
            <a:endParaRPr lang="zh-CN" altLang="en-US" sz="2400" b="1" dirty="0">
              <a:latin typeface="Palatino Linotype" panose="02040502050505030304" pitchFamily="18" charset="0"/>
              <a:ea typeface="+mj-ea"/>
              <a:cs typeface="Times New Roman" panose="02020503050405090304" pitchFamily="18" charset="0"/>
            </a:endParaRPr>
          </a:p>
        </p:txBody>
      </p:sp>
      <p:sp>
        <p:nvSpPr>
          <p:cNvPr id="13" name="矩形 12"/>
          <p:cNvSpPr/>
          <p:nvPr/>
        </p:nvSpPr>
        <p:spPr>
          <a:xfrm>
            <a:off x="0" y="287594"/>
            <a:ext cx="794456" cy="581135"/>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90204" pitchFamily="34" charset="0"/>
              <a:cs typeface="Arial" panose="020B0604020202090204" pitchFamily="34" charset="0"/>
            </a:endParaRPr>
          </a:p>
        </p:txBody>
      </p:sp>
      <p:pic>
        <p:nvPicPr>
          <p:cNvPr id="3" name="图片 2">
            <a:extLst>
              <a:ext uri="{FF2B5EF4-FFF2-40B4-BE49-F238E27FC236}">
                <a16:creationId xmlns:a16="http://schemas.microsoft.com/office/drawing/2014/main" id="{BBE8BEA7-9C3D-478F-9087-3D416A458C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3631" y="1256809"/>
            <a:ext cx="5867934" cy="4567473"/>
          </a:xfrm>
          <a:prstGeom prst="rect">
            <a:avLst/>
          </a:prstGeom>
        </p:spPr>
      </p:pic>
    </p:spTree>
    <p:extLst>
      <p:ext uri="{BB962C8B-B14F-4D97-AF65-F5344CB8AC3E}">
        <p14:creationId xmlns:p14="http://schemas.microsoft.com/office/powerpoint/2010/main" val="39104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4506" y="370884"/>
            <a:ext cx="1836080" cy="512545"/>
          </a:xfrm>
          <a:prstGeom prst="rect">
            <a:avLst/>
          </a:prstGeom>
        </p:spPr>
      </p:pic>
      <p:sp>
        <p:nvSpPr>
          <p:cNvPr id="12" name="文本框 11"/>
          <p:cNvSpPr txBox="1"/>
          <p:nvPr/>
        </p:nvSpPr>
        <p:spPr>
          <a:xfrm>
            <a:off x="932257" y="222397"/>
            <a:ext cx="9216678" cy="830997"/>
          </a:xfrm>
          <a:prstGeom prst="rect">
            <a:avLst/>
          </a:prstGeom>
          <a:noFill/>
        </p:spPr>
        <p:txBody>
          <a:bodyPr wrap="square" rtlCol="0">
            <a:spAutoFit/>
          </a:bodyPr>
          <a:lstStyle/>
          <a:p>
            <a:r>
              <a:rPr lang="en-US" altLang="zh-CN" sz="2400" b="1" dirty="0">
                <a:latin typeface="Palatino Linotype" panose="02040502050505030304" pitchFamily="18" charset="0"/>
                <a:ea typeface="+mj-ea"/>
                <a:cs typeface="Times New Roman" panose="02020503050405090304" pitchFamily="18" charset="0"/>
              </a:rPr>
              <a:t>The future of ISM between China and UK under geopolitics dynamics and beyond</a:t>
            </a:r>
            <a:endParaRPr lang="zh-CN" altLang="en-US" sz="2400" b="1" dirty="0">
              <a:latin typeface="Palatino Linotype" panose="02040502050505030304" pitchFamily="18" charset="0"/>
              <a:ea typeface="+mj-ea"/>
              <a:cs typeface="Times New Roman" panose="02020503050405090304" pitchFamily="18" charset="0"/>
            </a:endParaRPr>
          </a:p>
        </p:txBody>
      </p:sp>
      <p:sp>
        <p:nvSpPr>
          <p:cNvPr id="13" name="矩形 12"/>
          <p:cNvSpPr/>
          <p:nvPr/>
        </p:nvSpPr>
        <p:spPr>
          <a:xfrm>
            <a:off x="0" y="287594"/>
            <a:ext cx="794456" cy="581135"/>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90204" pitchFamily="34" charset="0"/>
              <a:cs typeface="Arial" panose="020B0604020202090204" pitchFamily="34" charset="0"/>
            </a:endParaRPr>
          </a:p>
        </p:txBody>
      </p:sp>
      <p:sp>
        <p:nvSpPr>
          <p:cNvPr id="11" name="文本框 10"/>
          <p:cNvSpPr txBox="1"/>
          <p:nvPr/>
        </p:nvSpPr>
        <p:spPr>
          <a:xfrm>
            <a:off x="557369" y="1319439"/>
            <a:ext cx="11077262" cy="369332"/>
          </a:xfrm>
          <a:prstGeom prst="rect">
            <a:avLst/>
          </a:prstGeom>
          <a:noFill/>
        </p:spPr>
        <p:txBody>
          <a:bodyPr wrap="square" rtlCol="0">
            <a:spAutoFit/>
          </a:bodyPr>
          <a:lstStyle/>
          <a:p>
            <a:pPr marL="285750" indent="-285750">
              <a:buFontTx/>
              <a:buChar char="-"/>
            </a:pPr>
            <a:endParaRPr lang="en-US" altLang="zh-CN">
              <a:solidFill>
                <a:srgbClr val="C00000"/>
              </a:solidFill>
              <a:latin typeface="Arial" panose="020B0604020202090204" pitchFamily="34" charset="0"/>
              <a:ea typeface="FZShengShiKaiShuS-EB-GB" panose="02000000000000000000" pitchFamily="2" charset="-122"/>
              <a:cs typeface="Arial" panose="020B0604020202090204" pitchFamily="34" charset="0"/>
            </a:endParaRPr>
          </a:p>
        </p:txBody>
      </p:sp>
      <p:sp>
        <p:nvSpPr>
          <p:cNvPr id="18" name="文本框 17"/>
          <p:cNvSpPr txBox="1"/>
          <p:nvPr/>
        </p:nvSpPr>
        <p:spPr>
          <a:xfrm>
            <a:off x="103811" y="1164105"/>
            <a:ext cx="12088189" cy="5542479"/>
          </a:xfrm>
          <a:prstGeom prst="rect">
            <a:avLst/>
          </a:prstGeom>
          <a:noFill/>
        </p:spPr>
        <p:txBody>
          <a:bodyPr wrap="square">
            <a:spAutoFit/>
          </a:bodyPr>
          <a:lstStyle/>
          <a:p>
            <a:pPr marL="285750" indent="-468000">
              <a:lnSpc>
                <a:spcPct val="150000"/>
              </a:lnSpc>
              <a:spcBef>
                <a:spcPts val="600"/>
              </a:spcBef>
              <a:spcAft>
                <a:spcPts val="600"/>
              </a:spcAft>
              <a:buFont typeface="Arial" panose="020B0604020202090204" pitchFamily="34" charset="0"/>
              <a:buChar char="•"/>
            </a:pPr>
            <a:endParaRPr lang="en-US" altLang="zh-CN" sz="1600" dirty="0">
              <a:latin typeface="Palatino Linotype" panose="02040502050505030304" pitchFamily="18" charset="0"/>
              <a:ea typeface="宋体" pitchFamily="2" charset="-122"/>
              <a:cs typeface="Times New Roman" panose="02020503050405090304" pitchFamily="18" charset="0"/>
            </a:endParaRPr>
          </a:p>
          <a:p>
            <a:pPr marL="285750" indent="-468000">
              <a:lnSpc>
                <a:spcPct val="150000"/>
              </a:lnSpc>
              <a:spcBef>
                <a:spcPts val="600"/>
              </a:spcBef>
              <a:spcAft>
                <a:spcPts val="600"/>
              </a:spcAft>
              <a:buFont typeface="Arial" panose="020B0604020202090204" pitchFamily="34" charset="0"/>
              <a:buChar char="•"/>
            </a:pPr>
            <a:r>
              <a:rPr lang="en-US" altLang="zh-CN" sz="1600" b="1" dirty="0">
                <a:latin typeface="Palatino Linotype" panose="02040502050505030304" pitchFamily="18" charset="0"/>
                <a:ea typeface="宋体" pitchFamily="2" charset="-122"/>
                <a:cs typeface="Times New Roman" panose="02020503050405090304" pitchFamily="18" charset="0"/>
              </a:rPr>
              <a:t>The challenges of geopolitical competition</a:t>
            </a:r>
          </a:p>
          <a:p>
            <a:pPr>
              <a:lnSpc>
                <a:spcPct val="150000"/>
              </a:lnSpc>
              <a:spcBef>
                <a:spcPts val="600"/>
              </a:spcBef>
              <a:spcAft>
                <a:spcPts val="600"/>
              </a:spcAft>
            </a:pPr>
            <a:r>
              <a:rPr lang="en-US" altLang="zh-CN" sz="1600" dirty="0">
                <a:latin typeface="Palatino Linotype" panose="02040502050505030304" pitchFamily="18" charset="0"/>
                <a:ea typeface="宋体" pitchFamily="2" charset="-122"/>
                <a:cs typeface="Times New Roman" panose="02020503050405090304" pitchFamily="18" charset="0"/>
              </a:rPr>
              <a:t>      Against the context of deteriorating Sino-US relations  and </a:t>
            </a:r>
            <a:r>
              <a:rPr lang="en-US" altLang="zh-CN" sz="1600" dirty="0">
                <a:solidFill>
                  <a:srgbClr val="FF0000"/>
                </a:solidFill>
                <a:latin typeface="Palatino Linotype" panose="02040502050505030304" pitchFamily="18" charset="0"/>
                <a:ea typeface="宋体" pitchFamily="2" charset="-122"/>
                <a:cs typeface="Times New Roman" panose="02020503050405090304" pitchFamily="18" charset="0"/>
              </a:rPr>
              <a:t>geopolitics </a:t>
            </a:r>
            <a:r>
              <a:rPr lang="en-US" altLang="zh-CN" sz="1600" dirty="0">
                <a:latin typeface="Palatino Linotype" panose="02040502050505030304" pitchFamily="18" charset="0"/>
                <a:ea typeface="宋体" pitchFamily="2" charset="-122"/>
                <a:cs typeface="Times New Roman" panose="02020503050405090304" pitchFamily="18" charset="0"/>
              </a:rPr>
              <a:t>dynamics , the number of Chinese students studying in the United States has been on a downward trend.</a:t>
            </a:r>
          </a:p>
          <a:p>
            <a:pPr marL="285750" indent="-468000">
              <a:lnSpc>
                <a:spcPct val="150000"/>
              </a:lnSpc>
              <a:spcBef>
                <a:spcPts val="600"/>
              </a:spcBef>
              <a:spcAft>
                <a:spcPts val="600"/>
              </a:spcAft>
              <a:buFont typeface="Arial" panose="020B0604020202090204" pitchFamily="34" charset="0"/>
              <a:buChar char="•"/>
            </a:pPr>
            <a:r>
              <a:rPr lang="en-US" altLang="zh-CN" sz="1600" b="1" dirty="0">
                <a:latin typeface="Palatino Linotype" panose="02040502050505030304" pitchFamily="18" charset="0"/>
                <a:ea typeface="宋体" pitchFamily="2" charset="-122"/>
                <a:cs typeface="Times New Roman" panose="02020503050405090304" pitchFamily="18" charset="0"/>
              </a:rPr>
              <a:t>Britain's position in the geopolitical competition between the United States and China</a:t>
            </a:r>
          </a:p>
          <a:p>
            <a:pPr>
              <a:lnSpc>
                <a:spcPct val="150000"/>
              </a:lnSpc>
              <a:spcBef>
                <a:spcPts val="600"/>
              </a:spcBef>
              <a:spcAft>
                <a:spcPts val="600"/>
              </a:spcAft>
            </a:pPr>
            <a:r>
              <a:rPr lang="en-US" altLang="zh-CN" sz="1600" dirty="0">
                <a:latin typeface="Palatino Linotype" panose="02040502050505030304" pitchFamily="18" charset="0"/>
                <a:ea typeface="宋体" pitchFamily="2" charset="-122"/>
                <a:cs typeface="Times New Roman" panose="02020503050405090304" pitchFamily="18" charset="0"/>
              </a:rPr>
              <a:t>      1)</a:t>
            </a:r>
            <a:r>
              <a:rPr lang="en-US" altLang="zh-CN" sz="1200" dirty="0">
                <a:latin typeface="Palatino Linotype" panose="02040502050505030304" pitchFamily="18" charset="0"/>
                <a:ea typeface="宋体" pitchFamily="2" charset="-122"/>
                <a:cs typeface="Times New Roman" panose="02020503050405090304" pitchFamily="18" charset="0"/>
              </a:rPr>
              <a:t>The shifting of learning space</a:t>
            </a:r>
            <a:r>
              <a:rPr lang="zh-CN" altLang="en-US" sz="1200" dirty="0">
                <a:latin typeface="Palatino Linotype" panose="02040502050505030304" pitchFamily="18" charset="0"/>
                <a:ea typeface="宋体" pitchFamily="2" charset="-122"/>
                <a:cs typeface="Times New Roman" panose="02020503050405090304" pitchFamily="18" charset="0"/>
              </a:rPr>
              <a:t> </a:t>
            </a:r>
            <a:r>
              <a:rPr lang="en-US" altLang="zh-CN" sz="1200" dirty="0">
                <a:latin typeface="Palatino Linotype" panose="02040502050505030304" pitchFamily="18" charset="0"/>
                <a:ea typeface="宋体" pitchFamily="2" charset="-122"/>
                <a:cs typeface="Times New Roman" panose="02020503050405090304" pitchFamily="18" charset="0"/>
              </a:rPr>
              <a:t>from</a:t>
            </a:r>
            <a:r>
              <a:rPr lang="zh-CN" altLang="en-US" sz="1200" dirty="0">
                <a:latin typeface="Palatino Linotype" panose="02040502050505030304" pitchFamily="18" charset="0"/>
                <a:ea typeface="宋体" pitchFamily="2" charset="-122"/>
                <a:cs typeface="Times New Roman" panose="02020503050405090304" pitchFamily="18" charset="0"/>
              </a:rPr>
              <a:t> </a:t>
            </a:r>
            <a:r>
              <a:rPr lang="en-US" altLang="zh-CN" sz="1200" dirty="0">
                <a:latin typeface="Palatino Linotype" panose="02040502050505030304" pitchFamily="18" charset="0"/>
                <a:ea typeface="宋体" pitchFamily="2" charset="-122"/>
                <a:cs typeface="Times New Roman" panose="02020503050405090304" pitchFamily="18" charset="0"/>
              </a:rPr>
              <a:t>US</a:t>
            </a:r>
            <a:r>
              <a:rPr lang="zh-CN" altLang="en-US" sz="1200" dirty="0">
                <a:latin typeface="Palatino Linotype" panose="02040502050505030304" pitchFamily="18" charset="0"/>
                <a:ea typeface="宋体" pitchFamily="2" charset="-122"/>
                <a:cs typeface="Times New Roman" panose="02020503050405090304" pitchFamily="18" charset="0"/>
              </a:rPr>
              <a:t> </a:t>
            </a:r>
            <a:r>
              <a:rPr lang="en-US" altLang="zh-CN" sz="1200" dirty="0">
                <a:latin typeface="Palatino Linotype" panose="02040502050505030304" pitchFamily="18" charset="0"/>
                <a:ea typeface="宋体" pitchFamily="2" charset="-122"/>
                <a:cs typeface="Times New Roman" panose="02020503050405090304" pitchFamily="18" charset="0"/>
              </a:rPr>
              <a:t>to</a:t>
            </a:r>
            <a:r>
              <a:rPr lang="zh-CN" altLang="en-US" sz="1200" dirty="0">
                <a:latin typeface="Palatino Linotype" panose="02040502050505030304" pitchFamily="18" charset="0"/>
                <a:ea typeface="宋体" pitchFamily="2" charset="-122"/>
                <a:cs typeface="Times New Roman" panose="02020503050405090304" pitchFamily="18" charset="0"/>
              </a:rPr>
              <a:t> </a:t>
            </a:r>
            <a:r>
              <a:rPr lang="en-US" altLang="zh-CN" sz="1200" dirty="0">
                <a:latin typeface="Palatino Linotype" panose="02040502050505030304" pitchFamily="18" charset="0"/>
                <a:ea typeface="宋体" pitchFamily="2" charset="-122"/>
                <a:cs typeface="Times New Roman" panose="02020503050405090304" pitchFamily="18" charset="0"/>
              </a:rPr>
              <a:t>UK</a:t>
            </a:r>
            <a:r>
              <a:rPr lang="zh-CN" altLang="en-US" sz="1200" dirty="0">
                <a:latin typeface="Palatino Linotype" panose="02040502050505030304" pitchFamily="18" charset="0"/>
                <a:ea typeface="宋体" pitchFamily="2" charset="-122"/>
                <a:cs typeface="Times New Roman" panose="02020503050405090304" pitchFamily="18" charset="0"/>
              </a:rPr>
              <a:t> </a:t>
            </a:r>
            <a:r>
              <a:rPr lang="en-US" altLang="zh-CN" sz="1200" dirty="0">
                <a:latin typeface="Palatino Linotype" panose="02040502050505030304" pitchFamily="18" charset="0"/>
                <a:ea typeface="宋体" pitchFamily="2" charset="-122"/>
                <a:cs typeface="Times New Roman" panose="02020503050405090304" pitchFamily="18" charset="0"/>
              </a:rPr>
              <a:t>. </a:t>
            </a:r>
            <a:r>
              <a:rPr lang="en-US" altLang="zh-CN" sz="1200" dirty="0">
                <a:latin typeface="Palatino Linotype" panose="02040502050505030304" pitchFamily="18" charset="0"/>
                <a:cs typeface="Times New Roman" panose="02020503050405090304" pitchFamily="18" charset="0"/>
              </a:rPr>
              <a:t>Mainland China and Hong Kong are forecast to account for one third of all undergraduate acceptances through 2025-2030 (Neville et al,2025)</a:t>
            </a:r>
            <a:endParaRPr lang="en-US" altLang="zh-CN" sz="1200" dirty="0">
              <a:latin typeface="Palatino Linotype" panose="02040502050505030304" pitchFamily="18" charset="0"/>
              <a:ea typeface="宋体" pitchFamily="2" charset="-122"/>
              <a:cs typeface="Times New Roman" panose="02020503050405090304" pitchFamily="18" charset="0"/>
            </a:endParaRPr>
          </a:p>
          <a:p>
            <a:pPr>
              <a:lnSpc>
                <a:spcPct val="150000"/>
              </a:lnSpc>
              <a:spcBef>
                <a:spcPts val="600"/>
              </a:spcBef>
              <a:spcAft>
                <a:spcPts val="600"/>
              </a:spcAft>
            </a:pPr>
            <a:r>
              <a:rPr lang="en-US" altLang="zh-CN" sz="1200" dirty="0">
                <a:latin typeface="Palatino Linotype" panose="02040502050505030304" pitchFamily="18" charset="0"/>
                <a:ea typeface="宋体" pitchFamily="2" charset="-122"/>
                <a:cs typeface="Times New Roman" panose="02020503050405090304" pitchFamily="18" charset="0"/>
              </a:rPr>
              <a:t>         2) The UK's policy on Chinese students studying in the UK does not strictly follow the US approach. In recent years, the number of Chinese students studying in the UK has remained stable.</a:t>
            </a:r>
          </a:p>
          <a:p>
            <a:pPr marL="285750" indent="-468000">
              <a:lnSpc>
                <a:spcPct val="150000"/>
              </a:lnSpc>
              <a:spcBef>
                <a:spcPts val="600"/>
              </a:spcBef>
              <a:spcAft>
                <a:spcPts val="600"/>
              </a:spcAft>
              <a:buFont typeface="Arial" panose="020B0604020202090204" pitchFamily="34" charset="0"/>
              <a:buChar char="•"/>
            </a:pPr>
            <a:r>
              <a:rPr lang="en-US" altLang="zh-CN" sz="1600" b="1" dirty="0">
                <a:latin typeface="Palatino Linotype" panose="02040502050505030304" pitchFamily="18" charset="0"/>
                <a:ea typeface="宋体" pitchFamily="2" charset="-122"/>
                <a:cs typeface="Times New Roman" panose="02020503050405090304" pitchFamily="18" charset="0"/>
              </a:rPr>
              <a:t>Leveraging Sino-UK student mobility to enhance global public goods and mutual understanding</a:t>
            </a:r>
          </a:p>
          <a:p>
            <a:pPr>
              <a:lnSpc>
                <a:spcPct val="150000"/>
              </a:lnSpc>
              <a:spcBef>
                <a:spcPts val="600"/>
              </a:spcBef>
              <a:spcAft>
                <a:spcPts val="600"/>
              </a:spcAft>
            </a:pPr>
            <a:r>
              <a:rPr lang="en-US" altLang="zh-CN" sz="1200" dirty="0">
                <a:latin typeface="Palatino Linotype" panose="02040502050505030304" pitchFamily="18" charset="0"/>
                <a:ea typeface="宋体" pitchFamily="2" charset="-122"/>
                <a:cs typeface="Times New Roman" panose="02020503050405090304" pitchFamily="18" charset="0"/>
              </a:rPr>
              <a:t>        1) Make full use of transnational social capital: leverage the growing cohort of UK-trained Chinese PhD returnees as a strategic asset to promote Sino-UK scientific collaboration, which in turn will foster greater doctoral student mobility between the two countries.</a:t>
            </a:r>
          </a:p>
          <a:p>
            <a:pPr>
              <a:lnSpc>
                <a:spcPct val="150000"/>
              </a:lnSpc>
              <a:spcBef>
                <a:spcPts val="600"/>
              </a:spcBef>
              <a:spcAft>
                <a:spcPts val="600"/>
              </a:spcAft>
            </a:pPr>
            <a:r>
              <a:rPr lang="en-US" altLang="zh-CN" sz="1200" dirty="0">
                <a:latin typeface="Palatino Linotype" panose="02040502050505030304" pitchFamily="18" charset="0"/>
                <a:ea typeface="宋体" pitchFamily="2" charset="-122"/>
                <a:cs typeface="Times New Roman" panose="02020503050405090304" pitchFamily="18" charset="0"/>
              </a:rPr>
              <a:t>        2) costs and affordability of Study abroad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26006" y="0"/>
            <a:ext cx="12212218" cy="6916504"/>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pic>
        <p:nvPicPr>
          <p:cNvPr id="3" name="图片 2"/>
          <p:cNvPicPr>
            <a:picLocks noChangeAspect="1"/>
          </p:cNvPicPr>
          <p:nvPr/>
        </p:nvPicPr>
        <p:blipFill>
          <a:blip r:embed="rId3" cstate="print">
            <a:duotone>
              <a:prstClr val="black"/>
              <a:srgbClr val="7E181B">
                <a:tint val="45000"/>
                <a:satMod val="400000"/>
              </a:srgbClr>
            </a:duotone>
            <a:extLst>
              <a:ext uri="{BEBA8EAE-BF5A-486C-A8C5-ECC9F3942E4B}">
                <a14:imgProps xmlns:a14="http://schemas.microsoft.com/office/drawing/2010/main">
                  <a14:imgLayer r:embed="rId4">
                    <a14:imgEffect>
                      <a14:artisticPhotocopy detail="2"/>
                    </a14:imgEffect>
                  </a14:imgLayer>
                </a14:imgProps>
              </a:ext>
              <a:ext uri="{28A0092B-C50C-407E-A947-70E740481C1C}">
                <a14:useLocalDpi xmlns:a14="http://schemas.microsoft.com/office/drawing/2010/main" val="0"/>
              </a:ext>
            </a:extLst>
          </a:blip>
          <a:stretch>
            <a:fillRect/>
          </a:stretch>
        </p:blipFill>
        <p:spPr>
          <a:xfrm>
            <a:off x="3349124" y="5329850"/>
            <a:ext cx="8514616" cy="1746440"/>
          </a:xfrm>
          <a:prstGeom prst="rect">
            <a:avLst/>
          </a:prstGeom>
        </p:spPr>
      </p:pic>
      <p:sp>
        <p:nvSpPr>
          <p:cNvPr id="10" name="文本框 9"/>
          <p:cNvSpPr txBox="1"/>
          <p:nvPr/>
        </p:nvSpPr>
        <p:spPr>
          <a:xfrm>
            <a:off x="2478246" y="1825632"/>
            <a:ext cx="9048421" cy="1938992"/>
          </a:xfrm>
          <a:prstGeom prst="rect">
            <a:avLst/>
          </a:prstGeom>
          <a:noFill/>
        </p:spPr>
        <p:txBody>
          <a:bodyPr wrap="square" rtlCol="0">
            <a:spAutoFit/>
          </a:bodyPr>
          <a:lstStyle/>
          <a:p>
            <a:pPr algn="r"/>
            <a:r>
              <a:rPr lang="en-US" altLang="zh-CN" sz="6000" dirty="0">
                <a:solidFill>
                  <a:schemeClr val="bg1"/>
                </a:solidFill>
                <a:latin typeface="Constantia" panose="02030602050306030303" pitchFamily="18" charset="0"/>
                <a:ea typeface="FZCuHeiSongS-B-GB" panose="02000000000000000000" pitchFamily="2" charset="-122"/>
                <a:cs typeface="Times New Roman" panose="02020503050405090304" pitchFamily="18" charset="0"/>
              </a:rPr>
              <a:t>Thank you for your attention!</a:t>
            </a:r>
            <a:endParaRPr lang="zh-CN" altLang="en-US" sz="6000" dirty="0">
              <a:solidFill>
                <a:schemeClr val="bg1"/>
              </a:solidFill>
              <a:latin typeface="Constantia" panose="02030602050306030303" pitchFamily="18" charset="0"/>
              <a:ea typeface="FZCuHeiSongS-B-GB" panose="02000000000000000000" pitchFamily="2" charset="-122"/>
              <a:cs typeface="Times New Roman" panose="02020503050405090304" pitchFamily="18" charset="0"/>
            </a:endParaRPr>
          </a:p>
        </p:txBody>
      </p:sp>
      <p:grpSp>
        <p:nvGrpSpPr>
          <p:cNvPr id="33" name="组合 32"/>
          <p:cNvGrpSpPr/>
          <p:nvPr/>
        </p:nvGrpSpPr>
        <p:grpSpPr>
          <a:xfrm>
            <a:off x="316910" y="0"/>
            <a:ext cx="507831" cy="3353324"/>
            <a:chOff x="381322" y="1224343"/>
            <a:chExt cx="507831" cy="3353324"/>
          </a:xfrm>
        </p:grpSpPr>
        <p:sp>
          <p:nvSpPr>
            <p:cNvPr id="34" name="文本框 33"/>
            <p:cNvSpPr txBox="1"/>
            <p:nvPr/>
          </p:nvSpPr>
          <p:spPr>
            <a:xfrm>
              <a:off x="381322" y="1677524"/>
              <a:ext cx="507831" cy="2900143"/>
            </a:xfrm>
            <a:prstGeom prst="rect">
              <a:avLst/>
            </a:prstGeom>
            <a:noFill/>
          </p:spPr>
          <p:txBody>
            <a:bodyPr vert="eaVert" wrap="square">
              <a:spAutoFit/>
            </a:bodyPr>
            <a:lstStyle/>
            <a:p>
              <a:endParaRPr lang="zh-CN" altLang="en-US" sz="2100" dirty="0">
                <a:solidFill>
                  <a:schemeClr val="bg1"/>
                </a:solidFill>
                <a:latin typeface="FZCuHeiSongS-B-GB" panose="02000000000000000000" pitchFamily="2" charset="-122"/>
                <a:ea typeface="FZCuHeiSongS-B-GB" panose="02000000000000000000" pitchFamily="2" charset="-122"/>
                <a:cs typeface="字魂105号-简雅黑" panose="00000500000000000000" pitchFamily="2" charset="-122"/>
              </a:endParaRPr>
            </a:p>
          </p:txBody>
        </p:sp>
        <p:cxnSp>
          <p:nvCxnSpPr>
            <p:cNvPr id="35" name="直接连接符 26"/>
            <p:cNvCxnSpPr/>
            <p:nvPr/>
          </p:nvCxnSpPr>
          <p:spPr>
            <a:xfrm>
              <a:off x="621617" y="1224343"/>
              <a:ext cx="0" cy="314885"/>
            </a:xfrm>
            <a:prstGeom prst="line">
              <a:avLst/>
            </a:prstGeom>
            <a:ln w="76200">
              <a:solidFill>
                <a:srgbClr val="9A0000"/>
              </a:solidFill>
            </a:ln>
          </p:spPr>
          <p:style>
            <a:lnRef idx="1">
              <a:schemeClr val="accent1"/>
            </a:lnRef>
            <a:fillRef idx="0">
              <a:schemeClr val="accent1"/>
            </a:fillRef>
            <a:effectRef idx="0">
              <a:schemeClr val="accent1"/>
            </a:effectRef>
            <a:fontRef idx="minor">
              <a:schemeClr val="tx1"/>
            </a:fontRef>
          </p:style>
        </p:cxnSp>
      </p:grpSp>
      <p:sp>
        <p:nvSpPr>
          <p:cNvPr id="38" name="矩形 37"/>
          <p:cNvSpPr/>
          <p:nvPr/>
        </p:nvSpPr>
        <p:spPr>
          <a:xfrm>
            <a:off x="3611229" y="6831223"/>
            <a:ext cx="8606804" cy="69069"/>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0919" y="314885"/>
            <a:ext cx="1836080" cy="517206"/>
          </a:xfrm>
          <a:prstGeom prst="rect">
            <a:avLst/>
          </a:prstGeom>
        </p:spPr>
      </p:pic>
      <p:sp>
        <p:nvSpPr>
          <p:cNvPr id="31" name="矩形 30"/>
          <p:cNvSpPr/>
          <p:nvPr/>
        </p:nvSpPr>
        <p:spPr>
          <a:xfrm>
            <a:off x="0" y="6424069"/>
            <a:ext cx="400755" cy="436168"/>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22" name="文本框 21"/>
          <p:cNvSpPr txBox="1"/>
          <p:nvPr/>
        </p:nvSpPr>
        <p:spPr>
          <a:xfrm>
            <a:off x="1438308" y="3906924"/>
            <a:ext cx="10239412" cy="1321580"/>
          </a:xfrm>
          <a:prstGeom prst="rect">
            <a:avLst/>
          </a:prstGeom>
          <a:noFill/>
        </p:spPr>
        <p:txBody>
          <a:bodyPr wrap="square" rtlCol="0">
            <a:spAutoFit/>
          </a:bodyPr>
          <a:lstStyle/>
          <a:p>
            <a:pPr algn="r">
              <a:lnSpc>
                <a:spcPct val="150000"/>
              </a:lnSpc>
            </a:pPr>
            <a:r>
              <a:rPr lang="en-US" altLang="zh-CN" sz="2800" dirty="0">
                <a:solidFill>
                  <a:schemeClr val="accent5">
                    <a:lumMod val="60000"/>
                    <a:lumOff val="40000"/>
                  </a:schemeClr>
                </a:solidFill>
                <a:effectLst>
                  <a:outerShdw blurRad="38100" dist="38100" dir="2700000" algn="tl">
                    <a:srgbClr val="000000">
                      <a:alpha val="43137"/>
                    </a:srgbClr>
                  </a:outerShdw>
                </a:effectLst>
                <a:latin typeface="High Tower Text" panose="02040502050506030303" pitchFamily="18" charset="0"/>
                <a:cs typeface="Arial" panose="020B0604020202020204" pitchFamily="34" charset="0"/>
                <a:hlinkClick r:id="rId6">
                  <a:extLst>
                    <a:ext uri="{A12FA001-AC4F-418D-AE19-62706E023703}">
                      <ahyp:hlinkClr xmlns:ahyp="http://schemas.microsoft.com/office/drawing/2018/hyperlinkcolor" val="tx"/>
                    </a:ext>
                  </a:extLst>
                </a:hlinkClick>
              </a:rPr>
              <a:t>shenwenqin@pku.edu.cn</a:t>
            </a:r>
            <a:endParaRPr lang="en-US" altLang="zh-CN" sz="2800" dirty="0">
              <a:solidFill>
                <a:schemeClr val="accent5">
                  <a:lumMod val="60000"/>
                  <a:lumOff val="40000"/>
                </a:schemeClr>
              </a:solidFill>
              <a:effectLst>
                <a:outerShdw blurRad="38100" dist="38100" dir="2700000" algn="tl">
                  <a:srgbClr val="000000">
                    <a:alpha val="43137"/>
                  </a:srgbClr>
                </a:outerShdw>
              </a:effectLst>
              <a:latin typeface="High Tower Text" panose="02040502050506030303" pitchFamily="18" charset="0"/>
              <a:cs typeface="Arial" panose="020B0604020202020204" pitchFamily="34" charset="0"/>
            </a:endParaRPr>
          </a:p>
          <a:p>
            <a:pPr algn="r">
              <a:lnSpc>
                <a:spcPct val="150000"/>
              </a:lnSpc>
            </a:pPr>
            <a:r>
              <a:rPr lang="en-US" altLang="zh-CN" sz="2800" dirty="0">
                <a:solidFill>
                  <a:schemeClr val="bg1"/>
                </a:solidFill>
                <a:effectLst>
                  <a:outerShdw blurRad="38100" dist="38100" dir="2700000" algn="tl">
                    <a:srgbClr val="000000">
                      <a:alpha val="43137"/>
                    </a:srgbClr>
                  </a:outerShdw>
                </a:effectLst>
                <a:latin typeface="High Tower Text" panose="02040502050506030303" pitchFamily="18" charset="0"/>
                <a:cs typeface="Arial" panose="020B0604020202020204" pitchFamily="34" charset="0"/>
              </a:rPr>
              <a:t>Graduate school of education, Peking University</a:t>
            </a:r>
            <a:endParaRPr lang="zh-CN" altLang="en-US" sz="2800" dirty="0">
              <a:solidFill>
                <a:schemeClr val="bg1"/>
              </a:solidFill>
              <a:effectLst>
                <a:outerShdw blurRad="38100" dist="38100" dir="2700000" algn="tl">
                  <a:srgbClr val="000000">
                    <a:alpha val="43137"/>
                  </a:srgbClr>
                </a:outerShdw>
              </a:effectLst>
              <a:latin typeface="High Tower Text" panose="02040502050506030303"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1444" y="321888"/>
            <a:ext cx="1836080" cy="512545"/>
          </a:xfrm>
          <a:prstGeom prst="rect">
            <a:avLst/>
          </a:prstGeom>
        </p:spPr>
      </p:pic>
      <p:grpSp>
        <p:nvGrpSpPr>
          <p:cNvPr id="9" name="组合 8"/>
          <p:cNvGrpSpPr/>
          <p:nvPr/>
        </p:nvGrpSpPr>
        <p:grpSpPr>
          <a:xfrm>
            <a:off x="875975" y="171488"/>
            <a:ext cx="11352062" cy="1895996"/>
            <a:chOff x="6636425" y="2503078"/>
            <a:chExt cx="5508754" cy="1378935"/>
          </a:xfrm>
        </p:grpSpPr>
        <p:sp>
          <p:nvSpPr>
            <p:cNvPr id="10" name="文本框 9"/>
            <p:cNvSpPr txBox="1"/>
            <p:nvPr/>
          </p:nvSpPr>
          <p:spPr>
            <a:xfrm>
              <a:off x="6636425" y="2503078"/>
              <a:ext cx="3642773" cy="604374"/>
            </a:xfrm>
            <a:prstGeom prst="rect">
              <a:avLst/>
            </a:prstGeom>
            <a:noFill/>
          </p:spPr>
          <p:txBody>
            <a:bodyPr wrap="square" rtlCol="0">
              <a:spAutoFit/>
            </a:bodyPr>
            <a:lstStyle/>
            <a:p>
              <a:r>
                <a:rPr lang="en-US" altLang="zh-CN" sz="2400" b="1" dirty="0">
                  <a:latin typeface="Palatino Linotype" panose="02040502050505030304" pitchFamily="18" charset="0"/>
                  <a:ea typeface="+mj-ea"/>
                  <a:cs typeface="Times New Roman" panose="02020503050405090304" pitchFamily="18" charset="0"/>
                </a:rPr>
                <a:t>Research Context : Geopolitics &amp; The changing landscape of ISM</a:t>
              </a:r>
              <a:endParaRPr lang="zh-CN" altLang="en-US" sz="2400" b="1" dirty="0">
                <a:latin typeface="Palatino Linotype" panose="02040502050505030304" pitchFamily="18" charset="0"/>
                <a:ea typeface="+mj-ea"/>
                <a:cs typeface="Times New Roman" panose="02020503050405090304" pitchFamily="18" charset="0"/>
              </a:endParaRPr>
            </a:p>
          </p:txBody>
        </p:sp>
        <p:sp>
          <p:nvSpPr>
            <p:cNvPr id="11" name="文本框 10"/>
            <p:cNvSpPr txBox="1"/>
            <p:nvPr/>
          </p:nvSpPr>
          <p:spPr>
            <a:xfrm>
              <a:off x="6750226" y="3635787"/>
              <a:ext cx="5394953" cy="246226"/>
            </a:xfrm>
            <a:prstGeom prst="rect">
              <a:avLst/>
            </a:prstGeom>
            <a:noFill/>
          </p:spPr>
          <p:txBody>
            <a:bodyPr wrap="square" rtlCol="0">
              <a:spAutoFit/>
            </a:bodyPr>
            <a:lstStyle/>
            <a:p>
              <a:pPr marL="285750" indent="-285750">
                <a:buFontTx/>
                <a:buChar char="-"/>
              </a:pPr>
              <a:endParaRPr lang="en-US" altLang="zh-CN" sz="1600" dirty="0">
                <a:solidFill>
                  <a:schemeClr val="tx1">
                    <a:lumMod val="50000"/>
                    <a:lumOff val="50000"/>
                  </a:schemeClr>
                </a:solidFill>
                <a:latin typeface="Times New Roman" panose="02020503050405090304" pitchFamily="18" charset="0"/>
                <a:ea typeface="FZShengShiKaiShuS-EB-GB" panose="02000000000000000000" pitchFamily="2" charset="-122"/>
                <a:cs typeface="Times New Roman" panose="02020503050405090304" pitchFamily="18" charset="0"/>
              </a:endParaRPr>
            </a:p>
          </p:txBody>
        </p:sp>
      </p:grpSp>
      <p:sp>
        <p:nvSpPr>
          <p:cNvPr id="13" name="矩形 12"/>
          <p:cNvSpPr/>
          <p:nvPr/>
        </p:nvSpPr>
        <p:spPr>
          <a:xfrm>
            <a:off x="0" y="287594"/>
            <a:ext cx="794456" cy="581135"/>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90204" pitchFamily="34" charset="0"/>
              <a:cs typeface="Arial" panose="020B0604020202090204" pitchFamily="34" charset="0"/>
            </a:endParaRPr>
          </a:p>
        </p:txBody>
      </p:sp>
      <p:grpSp>
        <p:nvGrpSpPr>
          <p:cNvPr id="14" name="组合 13"/>
          <p:cNvGrpSpPr/>
          <p:nvPr/>
        </p:nvGrpSpPr>
        <p:grpSpPr>
          <a:xfrm>
            <a:off x="267806" y="1159260"/>
            <a:ext cx="7099908" cy="4906792"/>
            <a:chOff x="5783595" y="3239827"/>
            <a:chExt cx="8816914" cy="1534293"/>
          </a:xfrm>
        </p:grpSpPr>
        <p:sp>
          <p:nvSpPr>
            <p:cNvPr id="15" name="文本框 14"/>
            <p:cNvSpPr txBox="1"/>
            <p:nvPr/>
          </p:nvSpPr>
          <p:spPr>
            <a:xfrm>
              <a:off x="6795234" y="3239827"/>
              <a:ext cx="6571079" cy="125109"/>
            </a:xfrm>
            <a:prstGeom prst="rect">
              <a:avLst/>
            </a:prstGeom>
            <a:noFill/>
          </p:spPr>
          <p:txBody>
            <a:bodyPr wrap="square" rtlCol="0">
              <a:spAutoFit/>
            </a:bodyPr>
            <a:lstStyle/>
            <a:p>
              <a:endParaRPr lang="zh-CN" altLang="en-US" sz="2000" b="1" dirty="0">
                <a:latin typeface="Times New Roman" panose="02020503050405090304" pitchFamily="18" charset="0"/>
                <a:ea typeface="FZShengShiKaiShuS-EB-GB" panose="02000000000000000000" pitchFamily="2" charset="-122"/>
                <a:cs typeface="Times New Roman" panose="02020503050405090304" pitchFamily="18" charset="0"/>
              </a:endParaRPr>
            </a:p>
          </p:txBody>
        </p:sp>
        <p:sp>
          <p:nvSpPr>
            <p:cNvPr id="16" name="文本框 15"/>
            <p:cNvSpPr txBox="1"/>
            <p:nvPr/>
          </p:nvSpPr>
          <p:spPr>
            <a:xfrm>
              <a:off x="5783595" y="3239827"/>
              <a:ext cx="8816914" cy="1534293"/>
            </a:xfrm>
            <a:prstGeom prst="rect">
              <a:avLst/>
            </a:prstGeom>
            <a:noFill/>
          </p:spPr>
          <p:txBody>
            <a:bodyPr wrap="square" rtlCol="0">
              <a:spAutoFit/>
            </a:bodyPr>
            <a:lstStyle/>
            <a:p>
              <a:pPr>
                <a:lnSpc>
                  <a:spcPct val="150000"/>
                </a:lnSpc>
              </a:pPr>
              <a:r>
                <a:rPr lang="en-US" altLang="zh-CN" sz="2200" b="1" dirty="0">
                  <a:solidFill>
                    <a:srgbClr val="C00000"/>
                  </a:solidFill>
                  <a:effectLst>
                    <a:outerShdw blurRad="38100" dist="38100" dir="2700000" algn="tl">
                      <a:srgbClr val="000000">
                        <a:alpha val="43137"/>
                      </a:srgbClr>
                    </a:outerShdw>
                  </a:effectLst>
                  <a:latin typeface="Palatino Linotype" panose="02040502050505030304" pitchFamily="18" charset="0"/>
                  <a:ea typeface="FZShengShiKaiShuS-EB-GB" panose="02000000000000000000" pitchFamily="2" charset="-122"/>
                  <a:cs typeface="Times New Roman" panose="02020503050405090304" pitchFamily="18" charset="0"/>
                </a:rPr>
                <a:t>Closed</a:t>
              </a:r>
              <a:r>
                <a:rPr lang="en-US" altLang="zh-CN" sz="2200" b="1" dirty="0">
                  <a:effectLst>
                    <a:outerShdw blurRad="38100" dist="38100" dir="2700000" algn="tl">
                      <a:srgbClr val="000000">
                        <a:alpha val="43137"/>
                      </a:srgbClr>
                    </a:outerShdw>
                  </a:effectLst>
                  <a:latin typeface="Palatino Linotype" panose="02040502050505030304" pitchFamily="18" charset="0"/>
                  <a:ea typeface="FZShengShiKaiShuS-EB-GB" panose="02000000000000000000" pitchFamily="2" charset="-122"/>
                  <a:cs typeface="Times New Roman" panose="02020503050405090304" pitchFamily="18" charset="0"/>
                </a:rPr>
                <a:t> </a:t>
              </a:r>
              <a:r>
                <a:rPr lang="en-US" altLang="zh-CN" sz="2200" b="1" dirty="0">
                  <a:solidFill>
                    <a:srgbClr val="C00000"/>
                  </a:solidFill>
                  <a:effectLst>
                    <a:outerShdw blurRad="38100" dist="38100" dir="2700000" algn="tl">
                      <a:srgbClr val="000000">
                        <a:alpha val="43137"/>
                      </a:srgbClr>
                    </a:outerShdw>
                  </a:effectLst>
                  <a:latin typeface="Palatino Linotype" panose="02040502050505030304" pitchFamily="18" charset="0"/>
                  <a:ea typeface="FZShengShiKaiShuS-EB-GB" panose="02000000000000000000" pitchFamily="2" charset="-122"/>
                  <a:cs typeface="Times New Roman" panose="02020503050405090304" pitchFamily="18" charset="0"/>
                </a:rPr>
                <a:t>space</a:t>
              </a:r>
              <a:r>
                <a:rPr lang="en-US" altLang="zh-CN" sz="2200" b="1" dirty="0">
                  <a:effectLst>
                    <a:outerShdw blurRad="38100" dist="38100" dir="2700000" algn="tl">
                      <a:srgbClr val="000000">
                        <a:alpha val="43137"/>
                      </a:srgbClr>
                    </a:outerShdw>
                  </a:effectLst>
                  <a:latin typeface="Palatino Linotype" panose="02040502050505030304" pitchFamily="18" charset="0"/>
                  <a:ea typeface="FZShengShiKaiShuS-EB-GB" panose="02000000000000000000" pitchFamily="2" charset="-122"/>
                  <a:cs typeface="Times New Roman" panose="02020503050405090304" pitchFamily="18" charset="0"/>
                </a:rPr>
                <a:t> &amp; </a:t>
              </a:r>
              <a:r>
                <a:rPr lang="en-US" altLang="zh-CN" sz="2200" b="1" dirty="0">
                  <a:solidFill>
                    <a:srgbClr val="0070C0"/>
                  </a:solidFill>
                  <a:effectLst>
                    <a:outerShdw blurRad="38100" dist="38100" dir="2700000" algn="tl">
                      <a:srgbClr val="000000">
                        <a:alpha val="43137"/>
                      </a:srgbClr>
                    </a:outerShdw>
                  </a:effectLst>
                  <a:latin typeface="Palatino Linotype" panose="02040502050505030304" pitchFamily="18" charset="0"/>
                  <a:ea typeface="FZShengShiKaiShuS-EB-GB" panose="02000000000000000000" pitchFamily="2" charset="-122"/>
                  <a:cs typeface="Times New Roman" panose="02020503050405090304" pitchFamily="18" charset="0"/>
                </a:rPr>
                <a:t>Open</a:t>
              </a:r>
              <a:r>
                <a:rPr lang="en-US" altLang="zh-CN" sz="2200" b="1" dirty="0">
                  <a:effectLst>
                    <a:outerShdw blurRad="38100" dist="38100" dir="2700000" algn="tl">
                      <a:srgbClr val="000000">
                        <a:alpha val="43137"/>
                      </a:srgbClr>
                    </a:outerShdw>
                  </a:effectLst>
                  <a:latin typeface="Palatino Linotype" panose="02040502050505030304" pitchFamily="18" charset="0"/>
                  <a:ea typeface="FZShengShiKaiShuS-EB-GB" panose="02000000000000000000" pitchFamily="2" charset="-122"/>
                  <a:cs typeface="Times New Roman" panose="02020503050405090304" pitchFamily="18" charset="0"/>
                </a:rPr>
                <a:t> </a:t>
              </a:r>
              <a:r>
                <a:rPr lang="en-US" altLang="zh-CN" sz="2200" b="1" dirty="0">
                  <a:solidFill>
                    <a:srgbClr val="0070C0"/>
                  </a:solidFill>
                  <a:effectLst>
                    <a:outerShdw blurRad="38100" dist="38100" dir="2700000" algn="tl">
                      <a:srgbClr val="000000">
                        <a:alpha val="43137"/>
                      </a:srgbClr>
                    </a:outerShdw>
                  </a:effectLst>
                  <a:latin typeface="Palatino Linotype" panose="02040502050505030304" pitchFamily="18" charset="0"/>
                  <a:ea typeface="FZShengShiKaiShuS-EB-GB" panose="02000000000000000000" pitchFamily="2" charset="-122"/>
                  <a:cs typeface="Times New Roman" panose="02020503050405090304" pitchFamily="18" charset="0"/>
                </a:rPr>
                <a:t>Space      </a:t>
              </a:r>
            </a:p>
            <a:p>
              <a:pPr>
                <a:lnSpc>
                  <a:spcPct val="150000"/>
                </a:lnSpc>
              </a:pPr>
              <a:r>
                <a:rPr lang="en-US" altLang="zh-CN" sz="1400" dirty="0">
                  <a:latin typeface="Palatino Linotype" panose="02040502050505030304" pitchFamily="18" charset="0"/>
                  <a:ea typeface="FZShengShiKaiShuS-EB-GB" panose="02000000000000000000" pitchFamily="2" charset="-122"/>
                  <a:cs typeface="Times New Roman" panose="02020503050405090304" pitchFamily="18" charset="0"/>
                </a:rPr>
                <a:t>   1)  Rising </a:t>
              </a:r>
              <a:r>
                <a:rPr lang="en-US" altLang="zh-CN" sz="1400" b="1" dirty="0">
                  <a:effectLst>
                    <a:outerShdw blurRad="38100" dist="38100" dir="2700000" algn="tl">
                      <a:srgbClr val="000000">
                        <a:alpha val="43137"/>
                      </a:srgbClr>
                    </a:outerShdw>
                  </a:effectLst>
                  <a:latin typeface="Palatino Linotype" panose="02040502050505030304" pitchFamily="18" charset="0"/>
                  <a:ea typeface="FZShengShiKaiShuS-EB-GB" panose="02000000000000000000" pitchFamily="2" charset="-122"/>
                  <a:cs typeface="Times New Roman" panose="02020503050405090304" pitchFamily="18" charset="0"/>
                </a:rPr>
                <a:t>nationalism</a:t>
              </a:r>
              <a:r>
                <a:rPr lang="en-US" altLang="zh-CN" sz="1400" dirty="0">
                  <a:latin typeface="Palatino Linotype" panose="02040502050505030304" pitchFamily="18" charset="0"/>
                  <a:ea typeface="FZShengShiKaiShuS-EB-GB" panose="02000000000000000000" pitchFamily="2" charset="-122"/>
                  <a:cs typeface="Times New Roman" panose="02020503050405090304" pitchFamily="18" charset="0"/>
                </a:rPr>
                <a:t> and </a:t>
              </a:r>
              <a:r>
                <a:rPr lang="en-US" altLang="zh-CN" sz="1400" b="1" dirty="0">
                  <a:effectLst>
                    <a:outerShdw blurRad="38100" dist="38100" dir="2700000" algn="tl">
                      <a:srgbClr val="000000">
                        <a:alpha val="43137"/>
                      </a:srgbClr>
                    </a:outerShdw>
                  </a:effectLst>
                  <a:latin typeface="Palatino Linotype" panose="02040502050505030304" pitchFamily="18" charset="0"/>
                  <a:ea typeface="FZShengShiKaiShuS-EB-GB" panose="02000000000000000000" pitchFamily="2" charset="-122"/>
                  <a:cs typeface="Times New Roman" panose="02020503050405090304" pitchFamily="18" charset="0"/>
                </a:rPr>
                <a:t>protectionism </a:t>
              </a:r>
              <a:r>
                <a:rPr lang="en-US" altLang="zh-CN" sz="1400" dirty="0">
                  <a:latin typeface="Palatino Linotype" panose="02040502050505030304" pitchFamily="18" charset="0"/>
                  <a:ea typeface="FZShengShiKaiShuS-EB-GB" panose="02000000000000000000" pitchFamily="2" charset="-122"/>
                  <a:cs typeface="Times New Roman" panose="02020503050405090304" pitchFamily="18" charset="0"/>
                </a:rPr>
                <a:t>globally challenge the neoliberal framework of international education </a:t>
              </a:r>
              <a:r>
                <a:rPr lang="en-US" altLang="zh-CN" sz="1400" dirty="0">
                  <a:latin typeface="Candara" panose="020E0502030303020204" pitchFamily="34" charset="0"/>
                  <a:cs typeface="Times New Roman" panose="02020503050405090304" pitchFamily="18" charset="0"/>
                </a:rPr>
                <a:t>(Westermann, 2024).</a:t>
              </a:r>
              <a:endParaRPr lang="en-US" altLang="zh-CN" sz="1600" dirty="0">
                <a:latin typeface="Candara" panose="020E0502030303020204" pitchFamily="34" charset="0"/>
                <a:cs typeface="Times New Roman" panose="02020503050405090304" pitchFamily="18" charset="0"/>
              </a:endParaRPr>
            </a:p>
            <a:p>
              <a:pPr>
                <a:lnSpc>
                  <a:spcPct val="150000"/>
                </a:lnSpc>
              </a:pPr>
              <a:r>
                <a:rPr lang="en-US" altLang="zh-CN" sz="1400" dirty="0">
                  <a:latin typeface="Palatino Linotype" panose="02040502050505030304" pitchFamily="18" charset="0"/>
                  <a:ea typeface="FZShengShiKaiShuS-EB-GB" panose="02000000000000000000" pitchFamily="2" charset="-122"/>
                  <a:cs typeface="Times New Roman" panose="02020503050405090304" pitchFamily="18" charset="0"/>
                </a:rPr>
                <a:t>   2)  Since 2018, the previously </a:t>
              </a:r>
              <a:r>
                <a:rPr lang="en-US" altLang="zh-CN" sz="1400" b="1" dirty="0">
                  <a:effectLst>
                    <a:outerShdw blurRad="38100" dist="38100" dir="2700000" algn="tl">
                      <a:srgbClr val="000000">
                        <a:alpha val="43137"/>
                      </a:srgbClr>
                    </a:outerShdw>
                  </a:effectLst>
                  <a:latin typeface="Palatino Linotype" panose="02040502050505030304" pitchFamily="18" charset="0"/>
                  <a:ea typeface="FZShengShiKaiShuS-EB-GB" panose="02000000000000000000" pitchFamily="2" charset="-122"/>
                  <a:cs typeface="Times New Roman" panose="02020503050405090304" pitchFamily="18" charset="0"/>
                </a:rPr>
                <a:t>hegemonic neoliberal multiculturalism </a:t>
              </a:r>
              <a:r>
                <a:rPr lang="en-US" altLang="zh-CN" sz="1400" dirty="0">
                  <a:latin typeface="Palatino Linotype" panose="02040502050505030304" pitchFamily="18" charset="0"/>
                  <a:ea typeface="FZShengShiKaiShuS-EB-GB" panose="02000000000000000000" pitchFamily="2" charset="-122"/>
                  <a:cs typeface="Times New Roman" panose="02020503050405090304" pitchFamily="18" charset="0"/>
                </a:rPr>
                <a:t>is confronting challenges both within the domestic and from abroad in the United States </a:t>
              </a:r>
              <a:r>
                <a:rPr lang="en-US" altLang="zh-CN" sz="1400" dirty="0">
                  <a:latin typeface="Candara" panose="020E0502030303020204" pitchFamily="34" charset="0"/>
                  <a:cs typeface="Times New Roman" panose="02020503050405090304" pitchFamily="18" charset="0"/>
                </a:rPr>
                <a:t>(Lan et al.,2024). </a:t>
              </a:r>
              <a:r>
                <a:rPr lang="en-US" altLang="zh-CN" sz="1400" dirty="0">
                  <a:latin typeface="Palatino Linotype" panose="02040502050505030304" pitchFamily="18" charset="0"/>
                  <a:ea typeface="FZShengShiKaiShuS-EB-GB" panose="02000000000000000000" pitchFamily="2" charset="-122"/>
                  <a:cs typeface="Times New Roman" panose="02020503050405090304" pitchFamily="18" charset="0"/>
                </a:rPr>
                <a:t>The  Federal government has introduced a series of policies to restrict Chinese students, and it has become increasingly difficult for students in STEM fields to study in the United States. </a:t>
              </a:r>
              <a:r>
                <a:rPr lang="en-US" altLang="zh-CN" sz="1400" b="1" dirty="0">
                  <a:effectLst>
                    <a:outerShdw blurRad="38100" dist="38100" dir="2700000" algn="tl">
                      <a:srgbClr val="000000">
                        <a:alpha val="43137"/>
                      </a:srgbClr>
                    </a:outerShdw>
                  </a:effectLst>
                  <a:latin typeface="Palatino Linotype" panose="02040502050505030304" pitchFamily="18" charset="0"/>
                  <a:ea typeface="FZShengShiKaiShuS-EB-GB" panose="02000000000000000000" pitchFamily="2" charset="-122"/>
                  <a:cs typeface="Times New Roman" panose="02020503050405090304" pitchFamily="18" charset="0"/>
                </a:rPr>
                <a:t>India </a:t>
              </a:r>
              <a:r>
                <a:rPr lang="en-US" altLang="zh-CN" sz="1400" dirty="0">
                  <a:latin typeface="Palatino Linotype" panose="02040502050505030304" pitchFamily="18" charset="0"/>
                  <a:ea typeface="FZShengShiKaiShuS-EB-GB" panose="02000000000000000000" pitchFamily="2" charset="-122"/>
                  <a:cs typeface="Times New Roman" panose="02020503050405090304" pitchFamily="18" charset="0"/>
                </a:rPr>
                <a:t>overtook China as the top source of international students in 2024.</a:t>
              </a:r>
            </a:p>
            <a:p>
              <a:pPr>
                <a:lnSpc>
                  <a:spcPct val="150000"/>
                </a:lnSpc>
              </a:pPr>
              <a:r>
                <a:rPr lang="en-US" altLang="zh-CN" sz="1400" dirty="0">
                  <a:latin typeface="Palatino Linotype" panose="02040502050505030304" pitchFamily="18" charset="0"/>
                  <a:ea typeface="FZShengShiKaiShuS-EB-GB" panose="02000000000000000000" pitchFamily="2" charset="-122"/>
                  <a:cs typeface="Times New Roman" panose="02020503050405090304" pitchFamily="18" charset="0"/>
                </a:rPr>
                <a:t>   3</a:t>
              </a:r>
              <a:r>
                <a:rPr lang="zh-CN" altLang="en-US" sz="1400" dirty="0">
                  <a:latin typeface="Palatino Linotype" panose="02040502050505030304" pitchFamily="18" charset="0"/>
                  <a:ea typeface="FZShengShiKaiShuS-EB-GB" panose="02000000000000000000" pitchFamily="2" charset="-122"/>
                  <a:cs typeface="Times New Roman" panose="02020503050405090304" pitchFamily="18" charset="0"/>
                </a:rPr>
                <a:t>）</a:t>
              </a:r>
              <a:r>
                <a:rPr lang="en-US" altLang="zh-CN" sz="1400" b="1" dirty="0">
                  <a:effectLst>
                    <a:outerShdw blurRad="38100" dist="38100" dir="2700000" algn="tl">
                      <a:srgbClr val="000000">
                        <a:alpha val="43137"/>
                      </a:srgbClr>
                    </a:outerShdw>
                  </a:effectLst>
                  <a:latin typeface="Palatino Linotype" panose="02040502050505030304" pitchFamily="18" charset="0"/>
                  <a:ea typeface="FZShengShiKaiShuS-EB-GB" panose="02000000000000000000" pitchFamily="2" charset="-122"/>
                  <a:cs typeface="Times New Roman" panose="02020503050405090304" pitchFamily="18" charset="0"/>
                </a:rPr>
                <a:t>69 %</a:t>
              </a:r>
              <a:r>
                <a:rPr lang="en-US" altLang="zh-CN" sz="1400" dirty="0">
                  <a:latin typeface="Palatino Linotype" panose="02040502050505030304" pitchFamily="18" charset="0"/>
                  <a:ea typeface="FZShengShiKaiShuS-EB-GB" panose="02000000000000000000" pitchFamily="2" charset="-122"/>
                  <a:cs typeface="Times New Roman" panose="02020503050405090304" pitchFamily="18" charset="0"/>
                </a:rPr>
                <a:t> of Republican voters </a:t>
              </a:r>
              <a:r>
                <a:rPr lang="en-US" altLang="zh-CN" sz="1400" b="1" dirty="0">
                  <a:effectLst>
                    <a:outerShdw blurRad="38100" dist="38100" dir="2700000" algn="tl">
                      <a:srgbClr val="000000">
                        <a:alpha val="43137"/>
                      </a:srgbClr>
                    </a:outerShdw>
                  </a:effectLst>
                  <a:latin typeface="Palatino Linotype" panose="02040502050505030304" pitchFamily="18" charset="0"/>
                  <a:ea typeface="FZShengShiKaiShuS-EB-GB" panose="02000000000000000000" pitchFamily="2" charset="-122"/>
                  <a:cs typeface="Times New Roman" panose="02020503050405090304" pitchFamily="18" charset="0"/>
                </a:rPr>
                <a:t>and 42 %</a:t>
              </a:r>
              <a:r>
                <a:rPr lang="en-US" altLang="zh-CN" sz="1400" dirty="0">
                  <a:latin typeface="Palatino Linotype" panose="02040502050505030304" pitchFamily="18" charset="0"/>
                  <a:ea typeface="FZShengShiKaiShuS-EB-GB" panose="02000000000000000000" pitchFamily="2" charset="-122"/>
                  <a:cs typeface="Times New Roman" panose="02020503050405090304" pitchFamily="18" charset="0"/>
                </a:rPr>
                <a:t> of Democratic voters supported limiting Chinese students studying in the U.S</a:t>
              </a:r>
              <a:r>
                <a:rPr lang="en-US" altLang="zh-CN" sz="1600" dirty="0">
                  <a:latin typeface="Candara" panose="020E0502030303020204" pitchFamily="34" charset="0"/>
                  <a:cs typeface="Times New Roman" panose="02020503050405090304" pitchFamily="18" charset="0"/>
                </a:rPr>
                <a:t>.  </a:t>
              </a:r>
              <a:r>
                <a:rPr lang="en-US" altLang="zh-CN" sz="1400" dirty="0">
                  <a:latin typeface="Candara" panose="020E0502030303020204" pitchFamily="34" charset="0"/>
                  <a:cs typeface="Times New Roman" panose="02020503050405090304" pitchFamily="18" charset="0"/>
                </a:rPr>
                <a:t>(Silver et al., 2021)</a:t>
              </a:r>
            </a:p>
            <a:p>
              <a:pPr>
                <a:lnSpc>
                  <a:spcPct val="150000"/>
                </a:lnSpc>
              </a:pPr>
              <a:r>
                <a:rPr lang="en-US" altLang="zh-CN" sz="1400" dirty="0">
                  <a:latin typeface="Palatino Linotype" panose="02040502050505030304" pitchFamily="18" charset="0"/>
                  <a:ea typeface="FZShengShiKaiShuS-EB-GB" panose="02000000000000000000" pitchFamily="2" charset="-122"/>
                  <a:cs typeface="Times New Roman" panose="02020503050405090304" pitchFamily="18" charset="0"/>
                </a:rPr>
                <a:t>  4)   Between </a:t>
              </a:r>
              <a:r>
                <a:rPr lang="en-US" altLang="zh-CN" sz="1400" b="1" dirty="0">
                  <a:effectLst>
                    <a:outerShdw blurRad="38100" dist="38100" dir="2700000" algn="tl">
                      <a:srgbClr val="000000">
                        <a:alpha val="43137"/>
                      </a:srgbClr>
                    </a:outerShdw>
                  </a:effectLst>
                  <a:latin typeface="Palatino Linotype" panose="02040502050505030304" pitchFamily="18" charset="0"/>
                  <a:ea typeface="FZShengShiKaiShuS-EB-GB" panose="02000000000000000000" pitchFamily="2" charset="-122"/>
                  <a:cs typeface="Times New Roman" panose="02020503050405090304" pitchFamily="18" charset="0"/>
                </a:rPr>
                <a:t>2019 and 2022, </a:t>
              </a:r>
              <a:r>
                <a:rPr lang="en-US" altLang="zh-CN" sz="1400" dirty="0">
                  <a:latin typeface="Palatino Linotype" panose="02040502050505030304" pitchFamily="18" charset="0"/>
                  <a:ea typeface="FZShengShiKaiShuS-EB-GB" panose="02000000000000000000" pitchFamily="2" charset="-122"/>
                  <a:cs typeface="Times New Roman" panose="02020503050405090304" pitchFamily="18" charset="0"/>
                </a:rPr>
                <a:t>the number of Chinese students studying abroad worldwide fell by </a:t>
              </a:r>
              <a:r>
                <a:rPr lang="en-US" altLang="zh-CN" sz="1400" b="1" dirty="0">
                  <a:effectLst>
                    <a:outerShdw blurRad="38100" dist="38100" dir="2700000" algn="tl">
                      <a:srgbClr val="000000">
                        <a:alpha val="43137"/>
                      </a:srgbClr>
                    </a:outerShdw>
                  </a:effectLst>
                  <a:latin typeface="Palatino Linotype" panose="02040502050505030304" pitchFamily="18" charset="0"/>
                  <a:ea typeface="FZShengShiKaiShuS-EB-GB" panose="02000000000000000000" pitchFamily="2" charset="-122"/>
                  <a:cs typeface="Times New Roman" panose="02020503050405090304" pitchFamily="18" charset="0"/>
                </a:rPr>
                <a:t>4.7%</a:t>
              </a:r>
              <a:r>
                <a:rPr lang="en-US" altLang="zh-CN" sz="1400" dirty="0">
                  <a:latin typeface="Palatino Linotype" panose="02040502050505030304" pitchFamily="18" charset="0"/>
                  <a:ea typeface="FZShengShiKaiShuS-EB-GB" panose="02000000000000000000" pitchFamily="2" charset="-122"/>
                  <a:cs typeface="Times New Roman" panose="02020503050405090304" pitchFamily="18" charset="0"/>
                </a:rPr>
                <a:t>, but the number going to the United States fell </a:t>
              </a:r>
              <a:r>
                <a:rPr lang="en-US" altLang="zh-CN" sz="1400" b="1" dirty="0">
                  <a:effectLst>
                    <a:outerShdw blurRad="38100" dist="38100" dir="2700000" algn="tl">
                      <a:srgbClr val="000000">
                        <a:alpha val="43137"/>
                      </a:srgbClr>
                    </a:outerShdw>
                  </a:effectLst>
                  <a:latin typeface="Palatino Linotype" panose="02040502050505030304" pitchFamily="18" charset="0"/>
                  <a:ea typeface="FZShengShiKaiShuS-EB-GB" panose="02000000000000000000" pitchFamily="2" charset="-122"/>
                  <a:cs typeface="Times New Roman" panose="02020503050405090304" pitchFamily="18" charset="0"/>
                </a:rPr>
                <a:t>by 24.1% </a:t>
              </a:r>
              <a:r>
                <a:rPr lang="en-US" altLang="zh-CN" sz="1400" dirty="0">
                  <a:latin typeface="Candara" panose="020E0502030303020204" pitchFamily="34" charset="0"/>
                  <a:cs typeface="Times New Roman" panose="02020503050405090304" pitchFamily="18" charset="0"/>
                </a:rPr>
                <a:t>(Zweig,2024)</a:t>
              </a:r>
              <a:endParaRPr lang="en-US" altLang="zh-CN" sz="1600" dirty="0">
                <a:latin typeface="Candara" panose="020E0502030303020204" pitchFamily="34" charset="0"/>
                <a:cs typeface="Times New Roman" panose="02020503050405090304" pitchFamily="18" charset="0"/>
              </a:endParaRPr>
            </a:p>
          </p:txBody>
        </p:sp>
      </p:grpSp>
      <p:pic>
        <p:nvPicPr>
          <p:cNvPr id="12" name="图片 11"/>
          <p:cNvPicPr>
            <a:picLocks noChangeAspect="1"/>
          </p:cNvPicPr>
          <p:nvPr/>
        </p:nvPicPr>
        <p:blipFill>
          <a:blip r:embed="rId4"/>
          <a:stretch>
            <a:fillRect/>
          </a:stretch>
        </p:blipFill>
        <p:spPr>
          <a:xfrm>
            <a:off x="7577794" y="2286993"/>
            <a:ext cx="3865966" cy="2351186"/>
          </a:xfrm>
          <a:prstGeom prst="rect">
            <a:avLst/>
          </a:prstGeom>
        </p:spPr>
      </p:pic>
      <p:sp>
        <p:nvSpPr>
          <p:cNvPr id="17" name="文本框 16"/>
          <p:cNvSpPr txBox="1"/>
          <p:nvPr/>
        </p:nvSpPr>
        <p:spPr>
          <a:xfrm>
            <a:off x="7480324" y="4790517"/>
            <a:ext cx="4267200" cy="737235"/>
          </a:xfrm>
          <a:prstGeom prst="rect">
            <a:avLst/>
          </a:prstGeom>
          <a:noFill/>
        </p:spPr>
        <p:txBody>
          <a:bodyPr wrap="square">
            <a:spAutoFit/>
          </a:bodyPr>
          <a:lstStyle/>
          <a:p>
            <a:pPr algn="ctr"/>
            <a:r>
              <a:rPr lang="en-US" altLang="zh-CN" sz="1400" dirty="0">
                <a:latin typeface="Candara" panose="020E0502030303020204" pitchFamily="34" charset="0"/>
                <a:cs typeface="Times New Roman" panose="02020503050405090304" pitchFamily="18" charset="0"/>
              </a:rPr>
              <a:t>Figure: Total Enrollment of Chinese Students in the U.S. and Their Proportion of International Students (Data Source: IIE)</a:t>
            </a:r>
          </a:p>
        </p:txBody>
      </p:sp>
    </p:spTree>
    <p:extLst>
      <p:ext uri="{BB962C8B-B14F-4D97-AF65-F5344CB8AC3E}">
        <p14:creationId xmlns:p14="http://schemas.microsoft.com/office/powerpoint/2010/main" val="227197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8471" y="321888"/>
            <a:ext cx="1836080" cy="512545"/>
          </a:xfrm>
          <a:prstGeom prst="rect">
            <a:avLst/>
          </a:prstGeom>
        </p:spPr>
      </p:pic>
      <p:grpSp>
        <p:nvGrpSpPr>
          <p:cNvPr id="9" name="组合 8"/>
          <p:cNvGrpSpPr/>
          <p:nvPr/>
        </p:nvGrpSpPr>
        <p:grpSpPr>
          <a:xfrm>
            <a:off x="875636" y="227111"/>
            <a:ext cx="11481999" cy="1396056"/>
            <a:chOff x="6573371" y="2866678"/>
            <a:chExt cx="5571808" cy="1015335"/>
          </a:xfrm>
        </p:grpSpPr>
        <p:sp>
          <p:nvSpPr>
            <p:cNvPr id="10" name="文本框 9"/>
            <p:cNvSpPr txBox="1"/>
            <p:nvPr/>
          </p:nvSpPr>
          <p:spPr>
            <a:xfrm>
              <a:off x="6573371" y="2866678"/>
              <a:ext cx="3760973" cy="604374"/>
            </a:xfrm>
            <a:prstGeom prst="rect">
              <a:avLst/>
            </a:prstGeom>
            <a:noFill/>
          </p:spPr>
          <p:txBody>
            <a:bodyPr wrap="square" rtlCol="0">
              <a:spAutoFit/>
            </a:bodyPr>
            <a:lstStyle/>
            <a:p>
              <a:r>
                <a:rPr lang="en-US" altLang="zh-CN" sz="2400" b="1" dirty="0">
                  <a:latin typeface="Palatino Linotype" panose="02040502050505030304" pitchFamily="18" charset="0"/>
                  <a:ea typeface="+mj-ea"/>
                  <a:cs typeface="Times New Roman" panose="02020503050405090304" pitchFamily="18" charset="0"/>
                </a:rPr>
                <a:t>Research Context : Geopolitics &amp; The changing landscape of ISM</a:t>
              </a:r>
              <a:endParaRPr lang="zh-CN" altLang="en-US" sz="2400" b="1" dirty="0">
                <a:latin typeface="Palatino Linotype" panose="02040502050505030304" pitchFamily="18" charset="0"/>
                <a:ea typeface="+mj-ea"/>
                <a:cs typeface="Times New Roman" panose="02020503050405090304" pitchFamily="18" charset="0"/>
              </a:endParaRPr>
            </a:p>
          </p:txBody>
        </p:sp>
        <p:sp>
          <p:nvSpPr>
            <p:cNvPr id="11" name="文本框 10"/>
            <p:cNvSpPr txBox="1"/>
            <p:nvPr/>
          </p:nvSpPr>
          <p:spPr>
            <a:xfrm>
              <a:off x="6750226" y="3635787"/>
              <a:ext cx="5394953" cy="246226"/>
            </a:xfrm>
            <a:prstGeom prst="rect">
              <a:avLst/>
            </a:prstGeom>
            <a:noFill/>
          </p:spPr>
          <p:txBody>
            <a:bodyPr wrap="square" rtlCol="0">
              <a:spAutoFit/>
            </a:bodyPr>
            <a:lstStyle/>
            <a:p>
              <a:pPr marL="285750" indent="-285750">
                <a:buFontTx/>
                <a:buChar char="-"/>
              </a:pPr>
              <a:endParaRPr lang="en-US" altLang="zh-CN" sz="1600" dirty="0">
                <a:solidFill>
                  <a:schemeClr val="tx1">
                    <a:lumMod val="50000"/>
                    <a:lumOff val="50000"/>
                  </a:schemeClr>
                </a:solidFill>
                <a:latin typeface="Times New Roman" panose="02020503050405090304" pitchFamily="18" charset="0"/>
                <a:ea typeface="FZShengShiKaiShuS-EB-GB" panose="02000000000000000000" pitchFamily="2" charset="-122"/>
                <a:cs typeface="Times New Roman" panose="02020503050405090304" pitchFamily="18" charset="0"/>
              </a:endParaRPr>
            </a:p>
          </p:txBody>
        </p:sp>
      </p:grpSp>
      <p:sp>
        <p:nvSpPr>
          <p:cNvPr id="13" name="矩形 12"/>
          <p:cNvSpPr/>
          <p:nvPr/>
        </p:nvSpPr>
        <p:spPr>
          <a:xfrm>
            <a:off x="0" y="287594"/>
            <a:ext cx="794456" cy="581135"/>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90204" pitchFamily="34" charset="0"/>
              <a:cs typeface="Arial" panose="020B0604020202090204" pitchFamily="34" charset="0"/>
            </a:endParaRPr>
          </a:p>
        </p:txBody>
      </p:sp>
      <p:grpSp>
        <p:nvGrpSpPr>
          <p:cNvPr id="14" name="组合 13"/>
          <p:cNvGrpSpPr/>
          <p:nvPr/>
        </p:nvGrpSpPr>
        <p:grpSpPr>
          <a:xfrm>
            <a:off x="875636" y="1508288"/>
            <a:ext cx="5220364" cy="4787850"/>
            <a:chOff x="6795233" y="3187088"/>
            <a:chExt cx="7777409" cy="1611640"/>
          </a:xfrm>
        </p:grpSpPr>
        <p:sp>
          <p:nvSpPr>
            <p:cNvPr id="15" name="文本框 14"/>
            <p:cNvSpPr txBox="1"/>
            <p:nvPr/>
          </p:nvSpPr>
          <p:spPr>
            <a:xfrm>
              <a:off x="6795234" y="3239827"/>
              <a:ext cx="6571079" cy="141252"/>
            </a:xfrm>
            <a:prstGeom prst="rect">
              <a:avLst/>
            </a:prstGeom>
            <a:noFill/>
          </p:spPr>
          <p:txBody>
            <a:bodyPr wrap="square" rtlCol="0">
              <a:spAutoFit/>
            </a:bodyPr>
            <a:lstStyle/>
            <a:p>
              <a:endParaRPr lang="zh-CN" altLang="en-US" sz="2000" b="1" dirty="0">
                <a:latin typeface="Times New Roman" panose="02020503050405090304" pitchFamily="18" charset="0"/>
                <a:ea typeface="FZShengShiKaiShuS-EB-GB" panose="02000000000000000000" pitchFamily="2" charset="-122"/>
                <a:cs typeface="Times New Roman" panose="02020503050405090304" pitchFamily="18" charset="0"/>
              </a:endParaRPr>
            </a:p>
          </p:txBody>
        </p:sp>
        <p:sp>
          <p:nvSpPr>
            <p:cNvPr id="16" name="文本框 15"/>
            <p:cNvSpPr txBox="1"/>
            <p:nvPr/>
          </p:nvSpPr>
          <p:spPr>
            <a:xfrm>
              <a:off x="6795233" y="3187088"/>
              <a:ext cx="7777409" cy="161164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Palatino Linotype" panose="02040502050505030304" pitchFamily="18" charset="0"/>
                  <a:ea typeface="FZShengShiKaiShuS-EB-GB" panose="02000000000000000000" pitchFamily="2" charset="-122"/>
                  <a:cs typeface="Times New Roman" panose="02020503050405090304" pitchFamily="18" charset="0"/>
                </a:rPr>
                <a:t>Closed</a:t>
              </a:r>
              <a:r>
                <a:rPr kumimoji="0" lang="en-US" altLang="zh-CN"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Palatino Linotype" panose="02040502050505030304" pitchFamily="18" charset="0"/>
                  <a:ea typeface="FZShengShiKaiShuS-EB-GB" panose="02000000000000000000" pitchFamily="2" charset="-122"/>
                  <a:cs typeface="Times New Roman" panose="02020503050405090304" pitchFamily="18" charset="0"/>
                </a:rPr>
                <a:t> </a:t>
              </a:r>
              <a:r>
                <a:rPr kumimoji="0" lang="en-US" altLang="zh-CN" sz="1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Palatino Linotype" panose="02040502050505030304" pitchFamily="18" charset="0"/>
                  <a:ea typeface="FZShengShiKaiShuS-EB-GB" panose="02000000000000000000" pitchFamily="2" charset="-122"/>
                  <a:cs typeface="Times New Roman" panose="02020503050405090304" pitchFamily="18" charset="0"/>
                </a:rPr>
                <a:t>space</a:t>
              </a:r>
              <a:r>
                <a:rPr kumimoji="0" lang="en-US" altLang="zh-CN"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Palatino Linotype" panose="02040502050505030304" pitchFamily="18" charset="0"/>
                  <a:ea typeface="FZShengShiKaiShuS-EB-GB" panose="02000000000000000000" pitchFamily="2" charset="-122"/>
                  <a:cs typeface="Times New Roman" panose="02020503050405090304" pitchFamily="18" charset="0"/>
                </a:rPr>
                <a:t> &amp; </a:t>
              </a:r>
              <a:r>
                <a:rPr kumimoji="0" lang="en-US" altLang="zh-CN" sz="16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Palatino Linotype" panose="02040502050505030304" pitchFamily="18" charset="0"/>
                  <a:ea typeface="FZShengShiKaiShuS-EB-GB" panose="02000000000000000000" pitchFamily="2" charset="-122"/>
                  <a:cs typeface="Times New Roman" panose="02020503050405090304" pitchFamily="18" charset="0"/>
                </a:rPr>
                <a:t>Open</a:t>
              </a:r>
              <a:r>
                <a:rPr kumimoji="0" lang="en-US" altLang="zh-CN"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Palatino Linotype" panose="02040502050505030304" pitchFamily="18" charset="0"/>
                  <a:ea typeface="FZShengShiKaiShuS-EB-GB" panose="02000000000000000000" pitchFamily="2" charset="-122"/>
                  <a:cs typeface="Times New Roman" panose="02020503050405090304" pitchFamily="18" charset="0"/>
                </a:rPr>
                <a:t> </a:t>
              </a:r>
              <a:r>
                <a:rPr kumimoji="0" lang="en-US" altLang="zh-CN" sz="16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Palatino Linotype" panose="02040502050505030304" pitchFamily="18" charset="0"/>
                  <a:ea typeface="FZShengShiKaiShuS-EB-GB" panose="02000000000000000000" pitchFamily="2" charset="-122"/>
                  <a:cs typeface="Times New Roman" panose="02020503050405090304" pitchFamily="18" charset="0"/>
                </a:rPr>
                <a:t>Space      </a:t>
              </a:r>
            </a:p>
            <a:p>
              <a:pPr marL="342900" indent="-342900">
                <a:lnSpc>
                  <a:spcPct val="150000"/>
                </a:lnSpc>
                <a:spcBef>
                  <a:spcPts val="600"/>
                </a:spcBef>
                <a:spcAft>
                  <a:spcPts val="600"/>
                </a:spcAft>
                <a:buFont typeface="Arial" panose="020B0604020202020204" pitchFamily="34" charset="0"/>
                <a:buChar char="•"/>
              </a:pPr>
              <a:r>
                <a:rPr lang="en-US" altLang="zh-CN" sz="1600" dirty="0">
                  <a:latin typeface="Times New Roman" panose="02020503050405090304" pitchFamily="18" charset="0"/>
                  <a:ea typeface="FZShengShiKaiShuS-EB-GB" panose="02000000000000000000" pitchFamily="2" charset="-122"/>
                  <a:cs typeface="Times New Roman" panose="02020503050405090304" pitchFamily="18" charset="0"/>
                </a:rPr>
                <a:t>   </a:t>
              </a:r>
              <a:r>
                <a:rPr lang="en-US" altLang="zh-CN" sz="1600" dirty="0">
                  <a:latin typeface="Palatino Linotype" panose="02040502050505030304" pitchFamily="18" charset="0"/>
                  <a:ea typeface="FZShengShiKaiShuS-EB-GB" panose="02000000000000000000" pitchFamily="2" charset="-122"/>
                  <a:cs typeface="Times New Roman" panose="02020503050405090304" pitchFamily="18" charset="0"/>
                </a:rPr>
                <a:t>Compared with the United States, the UK is more positive about recruiting Chinese doctoral students </a:t>
              </a:r>
              <a:r>
                <a:rPr lang="en-US" altLang="zh-CN" sz="1600" dirty="0">
                  <a:latin typeface="Candara" panose="020E0502030303020204" pitchFamily="34" charset="0"/>
                  <a:ea typeface="FZShengShiKaiShuS-EB-GB" panose="02000000000000000000" pitchFamily="2" charset="-122"/>
                  <a:cs typeface="Times New Roman" panose="02020503050405090304" pitchFamily="18" charset="0"/>
                </a:rPr>
                <a:t>(Adams,2023) </a:t>
              </a:r>
              <a:r>
                <a:rPr lang="en-US" altLang="zh-CN" sz="1600" dirty="0">
                  <a:latin typeface="Palatino Linotype" panose="02040502050505030304" pitchFamily="18" charset="0"/>
                  <a:ea typeface="FZShengShiKaiShuS-EB-GB" panose="02000000000000000000" pitchFamily="2" charset="-122"/>
                  <a:cs typeface="Times New Roman" panose="02020503050405090304" pitchFamily="18" charset="0"/>
                </a:rPr>
                <a:t>and continue research collaboration with China </a:t>
              </a:r>
              <a:r>
                <a:rPr lang="en-US" altLang="zh-CN" sz="1600" dirty="0">
                  <a:latin typeface="Candara" panose="020E0502030303020204" pitchFamily="34" charset="0"/>
                  <a:ea typeface="FZShengShiKaiShuS-EB-GB" panose="02000000000000000000" pitchFamily="2" charset="-122"/>
                  <a:cs typeface="Times New Roman" panose="02020503050405090304" pitchFamily="18" charset="0"/>
                </a:rPr>
                <a:t>(Johnson et al,2021).</a:t>
              </a:r>
            </a:p>
            <a:p>
              <a:pPr marL="342900" indent="-342900">
                <a:lnSpc>
                  <a:spcPct val="150000"/>
                </a:lnSpc>
                <a:spcBef>
                  <a:spcPts val="600"/>
                </a:spcBef>
                <a:spcAft>
                  <a:spcPts val="600"/>
                </a:spcAft>
                <a:buFont typeface="Arial" panose="020B0604020202020204" pitchFamily="34" charset="0"/>
                <a:buChar char="•"/>
              </a:pPr>
              <a:r>
                <a:rPr lang="en-US" altLang="zh-CN" sz="1600" dirty="0">
                  <a:latin typeface="Palatino Linotype" panose="02040502050505030304" pitchFamily="18" charset="0"/>
                  <a:ea typeface="FZShengShiKaiShuS-EB-GB" panose="02000000000000000000" pitchFamily="2" charset="-122"/>
                  <a:cs typeface="Times New Roman" panose="02020503050405090304" pitchFamily="18" charset="0"/>
                </a:rPr>
                <a:t>   Between 2019 and 2022, the changes in Chinese students studying abroad in different countries are as follows: the United Kingdom (up 37.6%), Canada (up 9.4%), Japan (up 9.3%), Germany (up 8.1%) and Russia (up 33.3%). </a:t>
              </a:r>
              <a:r>
                <a:rPr lang="en-US" altLang="zh-CN" sz="1600" dirty="0">
                  <a:latin typeface="Candara" panose="020E0502030303020204" pitchFamily="34" charset="0"/>
                  <a:ea typeface="FZShengShiKaiShuS-EB-GB" panose="02000000000000000000" pitchFamily="2" charset="-122"/>
                  <a:cs typeface="Times New Roman" panose="02020503050405090304" pitchFamily="18" charset="0"/>
                </a:rPr>
                <a:t>(Zweig,2024)</a:t>
              </a:r>
            </a:p>
            <a:p>
              <a:pPr marL="285750" indent="-285750">
                <a:lnSpc>
                  <a:spcPct val="150000"/>
                </a:lnSpc>
                <a:buFont typeface="Arial" panose="020B0604020202020204" pitchFamily="34" charset="0"/>
                <a:buChar char="•"/>
              </a:pPr>
              <a:endParaRPr lang="en-US" altLang="zh-CN" sz="1600" dirty="0">
                <a:latin typeface="Times New Roman" panose="02020503050405090304" pitchFamily="18" charset="0"/>
                <a:ea typeface="FZShengShiKaiShuS-EB-GB" panose="02000000000000000000" pitchFamily="2" charset="-122"/>
                <a:cs typeface="Times New Roman" panose="02020503050405090304" pitchFamily="18" charset="0"/>
              </a:endParaRPr>
            </a:p>
            <a:p>
              <a:pPr marL="285750" indent="-285750">
                <a:lnSpc>
                  <a:spcPct val="150000"/>
                </a:lnSpc>
                <a:buFontTx/>
                <a:buChar char="-"/>
              </a:pPr>
              <a:endParaRPr lang="en-US" altLang="zh-CN" sz="1600" dirty="0">
                <a:latin typeface="Times New Roman" panose="02020503050405090304" pitchFamily="18" charset="0"/>
                <a:ea typeface="FZShengShiKaiShuS-EB-GB" panose="02000000000000000000" pitchFamily="2" charset="-122"/>
                <a:cs typeface="Times New Roman" panose="02020503050405090304" pitchFamily="18" charset="0"/>
              </a:endParaRPr>
            </a:p>
          </p:txBody>
        </p:sp>
      </p:grpSp>
      <p:pic>
        <p:nvPicPr>
          <p:cNvPr id="3" name="图片 2">
            <a:extLst>
              <a:ext uri="{FF2B5EF4-FFF2-40B4-BE49-F238E27FC236}">
                <a16:creationId xmlns:a16="http://schemas.microsoft.com/office/drawing/2014/main" id="{AB00B890-7792-42BB-90B9-E958FECBEB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346" y="1753452"/>
            <a:ext cx="5475205" cy="3064215"/>
          </a:xfrm>
          <a:prstGeom prst="rect">
            <a:avLst/>
          </a:prstGeom>
        </p:spPr>
      </p:pic>
      <p:sp>
        <p:nvSpPr>
          <p:cNvPr id="4" name="矩形 3">
            <a:extLst>
              <a:ext uri="{FF2B5EF4-FFF2-40B4-BE49-F238E27FC236}">
                <a16:creationId xmlns:a16="http://schemas.microsoft.com/office/drawing/2014/main" id="{A8951404-8D32-42C0-B597-371DBA3BB64F}"/>
              </a:ext>
            </a:extLst>
          </p:cNvPr>
          <p:cNvSpPr/>
          <p:nvPr/>
        </p:nvSpPr>
        <p:spPr>
          <a:xfrm>
            <a:off x="6798861" y="4947952"/>
            <a:ext cx="4195483" cy="766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Source: Bolton et al,2025</a:t>
            </a:r>
            <a:endParaRPr lang="zh-CN" altLang="en-US" dirty="0"/>
          </a:p>
        </p:txBody>
      </p:sp>
    </p:spTree>
    <p:extLst>
      <p:ext uri="{BB962C8B-B14F-4D97-AF65-F5344CB8AC3E}">
        <p14:creationId xmlns:p14="http://schemas.microsoft.com/office/powerpoint/2010/main" val="192420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4417" y="383429"/>
            <a:ext cx="1836080" cy="512545"/>
          </a:xfrm>
          <a:prstGeom prst="rect">
            <a:avLst/>
          </a:prstGeom>
        </p:spPr>
      </p:pic>
      <p:grpSp>
        <p:nvGrpSpPr>
          <p:cNvPr id="9" name="组合 8"/>
          <p:cNvGrpSpPr/>
          <p:nvPr/>
        </p:nvGrpSpPr>
        <p:grpSpPr>
          <a:xfrm>
            <a:off x="875637" y="224204"/>
            <a:ext cx="11538620" cy="1898477"/>
            <a:chOff x="6545895" y="2558632"/>
            <a:chExt cx="5599284" cy="1380741"/>
          </a:xfrm>
        </p:grpSpPr>
        <p:sp>
          <p:nvSpPr>
            <p:cNvPr id="10" name="文本框 9"/>
            <p:cNvSpPr txBox="1"/>
            <p:nvPr/>
          </p:nvSpPr>
          <p:spPr>
            <a:xfrm>
              <a:off x="6545895" y="2558632"/>
              <a:ext cx="4424152" cy="604375"/>
            </a:xfrm>
            <a:prstGeom prst="rect">
              <a:avLst/>
            </a:prstGeom>
            <a:noFill/>
          </p:spPr>
          <p:txBody>
            <a:bodyPr wrap="square" rtlCol="0">
              <a:spAutoFit/>
            </a:bodyPr>
            <a:lstStyle/>
            <a:p>
              <a:r>
                <a:rPr lang="en-US" altLang="zh-CN" sz="2400" b="1" dirty="0">
                  <a:latin typeface="Palatino Linotype" panose="02040502050505030304" pitchFamily="18" charset="0"/>
                  <a:ea typeface="+mj-ea"/>
                  <a:cs typeface="Times New Roman" panose="02020503050405090304" pitchFamily="18" charset="0"/>
                </a:rPr>
                <a:t>Research Context : the evolution of Sino-British higher education relations</a:t>
              </a:r>
              <a:endParaRPr lang="zh-CN" altLang="en-US" sz="2400" b="1" dirty="0">
                <a:latin typeface="Palatino Linotype" panose="02040502050505030304" pitchFamily="18" charset="0"/>
                <a:ea typeface="+mj-ea"/>
                <a:cs typeface="Times New Roman" panose="02020503050405090304" pitchFamily="18" charset="0"/>
              </a:endParaRPr>
            </a:p>
          </p:txBody>
        </p:sp>
        <p:sp>
          <p:nvSpPr>
            <p:cNvPr id="11" name="文本框 10"/>
            <p:cNvSpPr txBox="1"/>
            <p:nvPr/>
          </p:nvSpPr>
          <p:spPr>
            <a:xfrm>
              <a:off x="6750226" y="3635787"/>
              <a:ext cx="5394953" cy="303586"/>
            </a:xfrm>
            <a:prstGeom prst="rect">
              <a:avLst/>
            </a:prstGeom>
            <a:noFill/>
          </p:spPr>
          <p:txBody>
            <a:bodyPr wrap="square" rtlCol="0">
              <a:spAutoFit/>
            </a:bodyPr>
            <a:lstStyle/>
            <a:p>
              <a:pPr marL="285750" indent="-285750">
                <a:lnSpc>
                  <a:spcPct val="150000"/>
                </a:lnSpc>
                <a:buFontTx/>
                <a:buChar char="-"/>
              </a:pPr>
              <a:endParaRPr lang="en-US" altLang="zh-CN" sz="1600" dirty="0">
                <a:solidFill>
                  <a:schemeClr val="tx1">
                    <a:lumMod val="50000"/>
                    <a:lumOff val="50000"/>
                  </a:schemeClr>
                </a:solidFill>
                <a:latin typeface="Times New Roman" panose="02020503050405090304" pitchFamily="18" charset="0"/>
                <a:ea typeface="FZShengShiKaiShuS-EB-GB" panose="02000000000000000000" pitchFamily="2" charset="-122"/>
                <a:cs typeface="Times New Roman" panose="02020503050405090304" pitchFamily="18" charset="0"/>
              </a:endParaRPr>
            </a:p>
          </p:txBody>
        </p:sp>
      </p:grpSp>
      <p:sp>
        <p:nvSpPr>
          <p:cNvPr id="13" name="矩形 12"/>
          <p:cNvSpPr/>
          <p:nvPr/>
        </p:nvSpPr>
        <p:spPr>
          <a:xfrm>
            <a:off x="0" y="287594"/>
            <a:ext cx="794456" cy="581135"/>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90204" pitchFamily="34" charset="0"/>
              <a:cs typeface="Arial" panose="020B0604020202090204" pitchFamily="34" charset="0"/>
            </a:endParaRPr>
          </a:p>
        </p:txBody>
      </p:sp>
      <p:grpSp>
        <p:nvGrpSpPr>
          <p:cNvPr id="14" name="组合 13"/>
          <p:cNvGrpSpPr/>
          <p:nvPr/>
        </p:nvGrpSpPr>
        <p:grpSpPr>
          <a:xfrm>
            <a:off x="724556" y="1653562"/>
            <a:ext cx="6853194" cy="4747237"/>
            <a:chOff x="6679706" y="3239827"/>
            <a:chExt cx="7777409" cy="988765"/>
          </a:xfrm>
        </p:grpSpPr>
        <p:sp>
          <p:nvSpPr>
            <p:cNvPr id="15" name="文本框 14"/>
            <p:cNvSpPr txBox="1"/>
            <p:nvPr/>
          </p:nvSpPr>
          <p:spPr>
            <a:xfrm>
              <a:off x="6795234" y="3239827"/>
              <a:ext cx="6571079" cy="176045"/>
            </a:xfrm>
            <a:prstGeom prst="rect">
              <a:avLst/>
            </a:prstGeom>
            <a:noFill/>
          </p:spPr>
          <p:txBody>
            <a:bodyPr wrap="square" rtlCol="0">
              <a:spAutoFit/>
            </a:bodyPr>
            <a:lstStyle/>
            <a:p>
              <a:pPr>
                <a:lnSpc>
                  <a:spcPct val="150000"/>
                </a:lnSpc>
              </a:pPr>
              <a:endParaRPr lang="zh-CN" altLang="en-US" sz="2000" b="1" dirty="0">
                <a:latin typeface="Times New Roman" panose="02020503050405090304" pitchFamily="18" charset="0"/>
                <a:ea typeface="FZShengShiKaiShuS-EB-GB" panose="02000000000000000000" pitchFamily="2" charset="-122"/>
                <a:cs typeface="Times New Roman" panose="02020503050405090304" pitchFamily="18" charset="0"/>
              </a:endParaRPr>
            </a:p>
          </p:txBody>
        </p:sp>
        <p:sp>
          <p:nvSpPr>
            <p:cNvPr id="16" name="文本框 15"/>
            <p:cNvSpPr txBox="1"/>
            <p:nvPr/>
          </p:nvSpPr>
          <p:spPr>
            <a:xfrm>
              <a:off x="6679706" y="3239827"/>
              <a:ext cx="7777409" cy="988765"/>
            </a:xfrm>
            <a:prstGeom prst="rect">
              <a:avLst/>
            </a:prstGeom>
            <a:noFill/>
          </p:spPr>
          <p:txBody>
            <a:bodyPr wrap="square" rtlCol="0">
              <a:spAutoFit/>
            </a:bodyPr>
            <a:lstStyle/>
            <a:p>
              <a:pPr marL="0" indent="0">
                <a:buNone/>
              </a:pPr>
              <a:r>
                <a:rPr lang="en-US" altLang="zh-CN" sz="1600" dirty="0">
                  <a:latin typeface="Times New Roman" panose="02020603050405020304" pitchFamily="18" charset="0"/>
                  <a:cs typeface="Times New Roman" panose="02020603050405020304" pitchFamily="18" charset="0"/>
                </a:rPr>
                <a:t>In the 1950s, British scientists visited China.</a:t>
              </a:r>
            </a:p>
            <a:p>
              <a:pPr marL="0" indent="0">
                <a:buNone/>
              </a:pPr>
              <a:endParaRPr lang="en-US" altLang="zh-CN" sz="1600" dirty="0">
                <a:latin typeface="Times New Roman" panose="02020603050405020304" pitchFamily="18" charset="0"/>
                <a:cs typeface="Times New Roman" panose="02020603050405020304" pitchFamily="18" charset="0"/>
              </a:endParaRPr>
            </a:p>
            <a:p>
              <a:pPr marL="0" indent="0">
                <a:buNone/>
              </a:pPr>
              <a:r>
                <a:rPr lang="en-US" altLang="zh-CN" sz="1600" dirty="0">
                  <a:latin typeface="Times New Roman" panose="02020603050405020304" pitchFamily="18" charset="0"/>
                  <a:cs typeface="Times New Roman" panose="02020603050405020304" pitchFamily="18" charset="0"/>
                </a:rPr>
                <a:t>Sino-British relations in the 1960s included the exchange of visiting scholars.</a:t>
              </a:r>
            </a:p>
            <a:p>
              <a:pPr marL="0" indent="0">
                <a:buNone/>
              </a:pPr>
              <a:endParaRPr lang="en-US" altLang="zh-CN" sz="1600" dirty="0">
                <a:latin typeface="Times New Roman" panose="02020603050405020304" pitchFamily="18" charset="0"/>
                <a:cs typeface="Times New Roman" panose="02020603050405020304" pitchFamily="18" charset="0"/>
              </a:endParaRPr>
            </a:p>
            <a:p>
              <a:pPr marL="0" indent="0">
                <a:buNone/>
              </a:pPr>
              <a:r>
                <a:rPr lang="en-US" altLang="zh-CN" sz="1600" dirty="0">
                  <a:latin typeface="Times New Roman" panose="02020603050405020304" pitchFamily="18" charset="0"/>
                  <a:cs typeface="Times New Roman" panose="02020603050405020304" pitchFamily="18" charset="0"/>
                </a:rPr>
                <a:t>British scientists who visited China in the 1970s include Kurt Mendelssohn (1971), Dorothy Hodgkin (1972), and John Sutton (1973).</a:t>
              </a:r>
            </a:p>
            <a:p>
              <a:pPr marL="0" indent="0">
                <a:buNone/>
              </a:pPr>
              <a:endParaRPr lang="en-US" altLang="zh-CN" sz="1600" dirty="0">
                <a:latin typeface="Times New Roman" panose="02020603050405020304" pitchFamily="18" charset="0"/>
                <a:cs typeface="Times New Roman" panose="02020603050405020304" pitchFamily="18" charset="0"/>
              </a:endParaRPr>
            </a:p>
            <a:p>
              <a:pPr marL="0" indent="0">
                <a:buNone/>
              </a:pPr>
              <a:r>
                <a:rPr lang="en-US" altLang="zh-CN" sz="1600" dirty="0">
                  <a:latin typeface="Times New Roman" panose="02020603050405020304" pitchFamily="18" charset="0"/>
                  <a:cs typeface="Times New Roman" panose="02020603050405020304" pitchFamily="18" charset="0"/>
                </a:rPr>
                <a:t>Sino-foreign joint ventures in education include the University of Nottingham Ningbo China and Xi'an Jiaotong-Liverpool University.</a:t>
              </a:r>
            </a:p>
            <a:p>
              <a:pPr marL="0" indent="0">
                <a:buNone/>
              </a:pPr>
              <a:endParaRPr lang="en-US" altLang="zh-CN" sz="1600" dirty="0">
                <a:latin typeface="Times New Roman" panose="02020603050405020304" pitchFamily="18" charset="0"/>
                <a:cs typeface="Times New Roman" panose="02020603050405020304" pitchFamily="18" charset="0"/>
              </a:endParaRPr>
            </a:p>
            <a:p>
              <a:pPr marL="0" indent="0">
                <a:buNone/>
              </a:pPr>
              <a:r>
                <a:rPr lang="en-US" altLang="zh-CN" sz="1600" dirty="0">
                  <a:latin typeface="Times New Roman" panose="02020603050405020304" pitchFamily="18" charset="0"/>
                  <a:cs typeface="Times New Roman" panose="02020603050405020304" pitchFamily="18" charset="0"/>
                </a:rPr>
                <a:t>In 2020, China was the UK's third largest research partner.</a:t>
              </a:r>
              <a:endParaRPr lang="en-US" altLang="zh-CN" sz="2000" dirty="0">
                <a:latin typeface="Times New Roman" panose="02020603050405020304" pitchFamily="18" charset="0"/>
                <a:ea typeface="FZShengShiKaiShuS-EB-GB" panose="02000000000000000000" pitchFamily="2" charset="-122"/>
                <a:cs typeface="Times New Roman" panose="02020603050405020304" pitchFamily="18" charset="0"/>
              </a:endParaRPr>
            </a:p>
          </p:txBody>
        </p:sp>
      </p:grpSp>
      <p:pic>
        <p:nvPicPr>
          <p:cNvPr id="12" name="图片 11">
            <a:extLst>
              <a:ext uri="{FF2B5EF4-FFF2-40B4-BE49-F238E27FC236}">
                <a16:creationId xmlns:a16="http://schemas.microsoft.com/office/drawing/2014/main" id="{F39DF6B6-4089-4A58-ADFA-7D0EBC44A5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6942" y="1749552"/>
            <a:ext cx="2225342" cy="2046373"/>
          </a:xfrm>
          <a:prstGeom prst="rect">
            <a:avLst/>
          </a:prstGeom>
        </p:spPr>
      </p:pic>
      <p:pic>
        <p:nvPicPr>
          <p:cNvPr id="17" name="图片 16">
            <a:extLst>
              <a:ext uri="{FF2B5EF4-FFF2-40B4-BE49-F238E27FC236}">
                <a16:creationId xmlns:a16="http://schemas.microsoft.com/office/drawing/2014/main" id="{7ACAA4D2-BDB1-411D-8D44-BE746B6CEB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6942" y="4027180"/>
            <a:ext cx="2189575" cy="1585723"/>
          </a:xfrm>
          <a:prstGeom prst="rect">
            <a:avLst/>
          </a:prstGeom>
        </p:spPr>
      </p:pic>
      <p:pic>
        <p:nvPicPr>
          <p:cNvPr id="18" name="图片 17">
            <a:extLst>
              <a:ext uri="{FF2B5EF4-FFF2-40B4-BE49-F238E27FC236}">
                <a16:creationId xmlns:a16="http://schemas.microsoft.com/office/drawing/2014/main" id="{A57519F9-2A63-45E2-87BF-FD836A8652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46562" y="1864486"/>
            <a:ext cx="2297459" cy="1789568"/>
          </a:xfrm>
          <a:prstGeom prst="rect">
            <a:avLst/>
          </a:prstGeom>
        </p:spPr>
      </p:pic>
      <p:pic>
        <p:nvPicPr>
          <p:cNvPr id="19" name="图片 18">
            <a:extLst>
              <a:ext uri="{FF2B5EF4-FFF2-40B4-BE49-F238E27FC236}">
                <a16:creationId xmlns:a16="http://schemas.microsoft.com/office/drawing/2014/main" id="{A3A528D4-37A7-4F1B-996D-660554257E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54446" y="3897399"/>
            <a:ext cx="2297459" cy="1715504"/>
          </a:xfrm>
          <a:prstGeom prst="rect">
            <a:avLst/>
          </a:prstGeom>
        </p:spPr>
      </p:pic>
    </p:spTree>
    <p:extLst>
      <p:ext uri="{BB962C8B-B14F-4D97-AF65-F5344CB8AC3E}">
        <p14:creationId xmlns:p14="http://schemas.microsoft.com/office/powerpoint/2010/main" val="308284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4417" y="383429"/>
            <a:ext cx="1836080" cy="512545"/>
          </a:xfrm>
          <a:prstGeom prst="rect">
            <a:avLst/>
          </a:prstGeom>
        </p:spPr>
      </p:pic>
      <p:grpSp>
        <p:nvGrpSpPr>
          <p:cNvPr id="9" name="组合 8"/>
          <p:cNvGrpSpPr/>
          <p:nvPr/>
        </p:nvGrpSpPr>
        <p:grpSpPr>
          <a:xfrm>
            <a:off x="875637" y="224204"/>
            <a:ext cx="11538620" cy="1898477"/>
            <a:chOff x="6545895" y="2558632"/>
            <a:chExt cx="5599284" cy="1380741"/>
          </a:xfrm>
        </p:grpSpPr>
        <p:sp>
          <p:nvSpPr>
            <p:cNvPr id="10" name="文本框 9"/>
            <p:cNvSpPr txBox="1"/>
            <p:nvPr/>
          </p:nvSpPr>
          <p:spPr>
            <a:xfrm>
              <a:off x="6545895" y="2558632"/>
              <a:ext cx="4424152" cy="604375"/>
            </a:xfrm>
            <a:prstGeom prst="rect">
              <a:avLst/>
            </a:prstGeom>
            <a:noFill/>
          </p:spPr>
          <p:txBody>
            <a:bodyPr wrap="square" rtlCol="0">
              <a:spAutoFit/>
            </a:bodyPr>
            <a:lstStyle/>
            <a:p>
              <a:r>
                <a:rPr lang="en-US" altLang="zh-CN" sz="2400" b="1" dirty="0">
                  <a:latin typeface="Palatino Linotype" panose="02040502050505030304" pitchFamily="18" charset="0"/>
                  <a:ea typeface="+mj-ea"/>
                  <a:cs typeface="Times New Roman" panose="02020503050405090304" pitchFamily="18" charset="0"/>
                </a:rPr>
                <a:t>The dynamic changes in Sino-British relations amidst geopolitical shifts</a:t>
              </a:r>
              <a:endParaRPr lang="zh-CN" altLang="en-US" sz="2400" b="1" dirty="0">
                <a:latin typeface="Palatino Linotype" panose="02040502050505030304" pitchFamily="18" charset="0"/>
                <a:ea typeface="+mj-ea"/>
                <a:cs typeface="Times New Roman" panose="02020503050405090304" pitchFamily="18" charset="0"/>
              </a:endParaRPr>
            </a:p>
          </p:txBody>
        </p:sp>
        <p:sp>
          <p:nvSpPr>
            <p:cNvPr id="11" name="文本框 10"/>
            <p:cNvSpPr txBox="1"/>
            <p:nvPr/>
          </p:nvSpPr>
          <p:spPr>
            <a:xfrm>
              <a:off x="6750226" y="3635787"/>
              <a:ext cx="5394953" cy="303586"/>
            </a:xfrm>
            <a:prstGeom prst="rect">
              <a:avLst/>
            </a:prstGeom>
            <a:noFill/>
          </p:spPr>
          <p:txBody>
            <a:bodyPr wrap="square" rtlCol="0">
              <a:spAutoFit/>
            </a:bodyPr>
            <a:lstStyle/>
            <a:p>
              <a:pPr marL="285750" indent="-285750">
                <a:lnSpc>
                  <a:spcPct val="150000"/>
                </a:lnSpc>
                <a:buFontTx/>
                <a:buChar char="-"/>
              </a:pPr>
              <a:endParaRPr lang="en-US" altLang="zh-CN" sz="1600" dirty="0">
                <a:solidFill>
                  <a:schemeClr val="tx1">
                    <a:lumMod val="50000"/>
                    <a:lumOff val="50000"/>
                  </a:schemeClr>
                </a:solidFill>
                <a:latin typeface="Times New Roman" panose="02020503050405090304" pitchFamily="18" charset="0"/>
                <a:ea typeface="FZShengShiKaiShuS-EB-GB" panose="02000000000000000000" pitchFamily="2" charset="-122"/>
                <a:cs typeface="Times New Roman" panose="02020503050405090304" pitchFamily="18" charset="0"/>
              </a:endParaRPr>
            </a:p>
          </p:txBody>
        </p:sp>
      </p:grpSp>
      <p:sp>
        <p:nvSpPr>
          <p:cNvPr id="13" name="矩形 12"/>
          <p:cNvSpPr/>
          <p:nvPr/>
        </p:nvSpPr>
        <p:spPr>
          <a:xfrm>
            <a:off x="0" y="287594"/>
            <a:ext cx="794456" cy="581135"/>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90204" pitchFamily="34" charset="0"/>
              <a:cs typeface="Arial" panose="020B0604020202090204" pitchFamily="34" charset="0"/>
            </a:endParaRPr>
          </a:p>
        </p:txBody>
      </p:sp>
      <p:grpSp>
        <p:nvGrpSpPr>
          <p:cNvPr id="14" name="组合 13"/>
          <p:cNvGrpSpPr/>
          <p:nvPr/>
        </p:nvGrpSpPr>
        <p:grpSpPr>
          <a:xfrm>
            <a:off x="794456" y="1297005"/>
            <a:ext cx="8744264" cy="5031187"/>
            <a:chOff x="6679706" y="3239827"/>
            <a:chExt cx="6686607" cy="1776178"/>
          </a:xfrm>
        </p:grpSpPr>
        <p:sp>
          <p:nvSpPr>
            <p:cNvPr id="15" name="文本框 14"/>
            <p:cNvSpPr txBox="1"/>
            <p:nvPr/>
          </p:nvSpPr>
          <p:spPr>
            <a:xfrm>
              <a:off x="6795234" y="3239827"/>
              <a:ext cx="6571079" cy="176045"/>
            </a:xfrm>
            <a:prstGeom prst="rect">
              <a:avLst/>
            </a:prstGeom>
            <a:noFill/>
          </p:spPr>
          <p:txBody>
            <a:bodyPr wrap="square" rtlCol="0">
              <a:spAutoFit/>
            </a:bodyPr>
            <a:lstStyle/>
            <a:p>
              <a:pPr>
                <a:lnSpc>
                  <a:spcPct val="150000"/>
                </a:lnSpc>
              </a:pPr>
              <a:endParaRPr lang="zh-CN" altLang="en-US" sz="2000" b="1" dirty="0">
                <a:latin typeface="Times New Roman" panose="02020503050405090304" pitchFamily="18" charset="0"/>
                <a:ea typeface="FZShengShiKaiShuS-EB-GB" panose="02000000000000000000" pitchFamily="2" charset="-122"/>
                <a:cs typeface="Times New Roman" panose="02020503050405090304" pitchFamily="18" charset="0"/>
              </a:endParaRPr>
            </a:p>
          </p:txBody>
        </p:sp>
        <p:sp>
          <p:nvSpPr>
            <p:cNvPr id="16" name="文本框 15"/>
            <p:cNvSpPr txBox="1"/>
            <p:nvPr/>
          </p:nvSpPr>
          <p:spPr>
            <a:xfrm>
              <a:off x="6679706" y="3239827"/>
              <a:ext cx="4420909" cy="1776178"/>
            </a:xfrm>
            <a:prstGeom prst="rect">
              <a:avLst/>
            </a:prstGeom>
            <a:noFill/>
          </p:spPr>
          <p:txBody>
            <a:bodyPr wrap="square" rtlCol="0">
              <a:spAutoFit/>
            </a:bodyPr>
            <a:lstStyle/>
            <a:p>
              <a:pPr marL="285750" indent="-285750">
                <a:lnSpc>
                  <a:spcPct val="150000"/>
                </a:lnSpc>
                <a:buFontTx/>
                <a:buChar char="-"/>
              </a:pPr>
              <a:r>
                <a:rPr lang="en-US" altLang="zh-CN" sz="1400" dirty="0">
                  <a:latin typeface="Palatino Linotype" panose="02040502050505030304" pitchFamily="18" charset="0"/>
                  <a:ea typeface="FZShengShiKaiShuS-EB-GB" panose="02000000000000000000" pitchFamily="2" charset="-122"/>
                  <a:cs typeface="Times New Roman" panose="02020503050405090304" pitchFamily="18" charset="0"/>
                </a:rPr>
                <a:t>The earliest record of Sino-British relations dates back to 1583, with the first letter sent by Queen Elizabeth I to Emperor </a:t>
              </a:r>
              <a:r>
                <a:rPr lang="en-US" altLang="zh-CN" sz="1400" dirty="0" err="1">
                  <a:latin typeface="Palatino Linotype" panose="02040502050505030304" pitchFamily="18" charset="0"/>
                  <a:ea typeface="FZShengShiKaiShuS-EB-GB" panose="02000000000000000000" pitchFamily="2" charset="-122"/>
                  <a:cs typeface="Times New Roman" panose="02020503050405090304" pitchFamily="18" charset="0"/>
                </a:rPr>
                <a:t>Wanli</a:t>
              </a:r>
              <a:r>
                <a:rPr lang="en-US" altLang="zh-CN" sz="1400" dirty="0">
                  <a:latin typeface="Palatino Linotype" panose="02040502050505030304" pitchFamily="18" charset="0"/>
                  <a:ea typeface="FZShengShiKaiShuS-EB-GB" panose="02000000000000000000" pitchFamily="2" charset="-122"/>
                  <a:cs typeface="Times New Roman" panose="02020503050405090304" pitchFamily="18" charset="0"/>
                </a:rPr>
                <a:t> of the Ming Dynasty (Liu, 2022).</a:t>
              </a:r>
            </a:p>
            <a:p>
              <a:pPr marL="285750" indent="-285750">
                <a:lnSpc>
                  <a:spcPct val="150000"/>
                </a:lnSpc>
                <a:buFontTx/>
                <a:buChar char="-"/>
              </a:pPr>
              <a:endParaRPr lang="en-US" altLang="zh-CN" sz="1400" dirty="0">
                <a:latin typeface="Palatino Linotype" panose="02040502050505030304" pitchFamily="18" charset="0"/>
                <a:ea typeface="FZShengShiKaiShuS-EB-GB" panose="02000000000000000000" pitchFamily="2" charset="-122"/>
                <a:cs typeface="Times New Roman" panose="02020503050405090304" pitchFamily="18" charset="0"/>
              </a:endParaRPr>
            </a:p>
            <a:p>
              <a:pPr marL="285750" indent="-285750">
                <a:lnSpc>
                  <a:spcPct val="150000"/>
                </a:lnSpc>
                <a:buFontTx/>
                <a:buChar char="-"/>
              </a:pPr>
              <a:r>
                <a:rPr lang="en-US" altLang="zh-CN" sz="1400" dirty="0">
                  <a:latin typeface="Palatino Linotype" panose="02040502050505030304" pitchFamily="18" charset="0"/>
                  <a:ea typeface="FZShengShiKaiShuS-EB-GB" panose="02000000000000000000" pitchFamily="2" charset="-122"/>
                  <a:cs typeface="Times New Roman" panose="02020503050405090304" pitchFamily="18" charset="0"/>
                </a:rPr>
                <a:t>“UK–China relationship is one that is in a process of transition, and that in many key areas it is untested, lacks an easy framework for new transformation, and carries great uncertainty”(Brown,2019)</a:t>
              </a:r>
            </a:p>
            <a:p>
              <a:pPr marL="285750" indent="-285750">
                <a:lnSpc>
                  <a:spcPct val="150000"/>
                </a:lnSpc>
                <a:buFontTx/>
                <a:buChar char="-"/>
              </a:pPr>
              <a:endParaRPr lang="en-US" altLang="zh-CN" sz="1400" dirty="0">
                <a:latin typeface="Palatino Linotype" panose="02040502050505030304" pitchFamily="18" charset="0"/>
                <a:ea typeface="FZShengShiKaiShuS-EB-GB" panose="02000000000000000000" pitchFamily="2" charset="-122"/>
                <a:cs typeface="Times New Roman" panose="02020503050405090304" pitchFamily="18" charset="0"/>
              </a:endParaRPr>
            </a:p>
            <a:p>
              <a:pPr marL="285750" indent="-285750">
                <a:lnSpc>
                  <a:spcPct val="150000"/>
                </a:lnSpc>
                <a:buFontTx/>
                <a:buChar char="-"/>
              </a:pPr>
              <a:r>
                <a:rPr lang="en-US" altLang="zh-CN" sz="1400" dirty="0">
                  <a:latin typeface="Times New Roman" panose="02020603050405020304" pitchFamily="18" charset="0"/>
                  <a:ea typeface="FZShengShiKaiShuS-EB-GB" panose="02000000000000000000" pitchFamily="2" charset="-122"/>
                  <a:cs typeface="Times New Roman" panose="02020603050405020304" pitchFamily="18" charset="0"/>
                </a:rPr>
                <a:t>negative and worsening perceptions of China in the UK during the Pandemic (</a:t>
              </a:r>
              <a:r>
                <a:rPr lang="en-US" altLang="zh-CN" sz="1400" dirty="0">
                  <a:solidFill>
                    <a:srgbClr val="222222"/>
                  </a:solidFill>
                  <a:effectLst/>
                  <a:latin typeface="Times New Roman" panose="02020603050405020304" pitchFamily="18" charset="0"/>
                  <a:ea typeface="宋体" panose="02010600030101010101" pitchFamily="2" charset="-122"/>
                  <a:cs typeface="Times New Roman" panose="02020603050405020304" pitchFamily="18" charset="0"/>
                </a:rPr>
                <a:t>Summers et al,2022)</a:t>
              </a:r>
            </a:p>
            <a:p>
              <a:pPr marL="285750" indent="-285750">
                <a:lnSpc>
                  <a:spcPct val="150000"/>
                </a:lnSpc>
                <a:buFontTx/>
                <a:buChar char="-"/>
              </a:pPr>
              <a:endParaRPr lang="en-US" altLang="zh-CN" sz="1400" dirty="0">
                <a:solidFill>
                  <a:srgbClr val="222222"/>
                </a:solidFill>
                <a:latin typeface="Times New Roman" panose="02020603050405020304" pitchFamily="18" charset="0"/>
                <a:ea typeface="宋体" panose="02010600030101010101" pitchFamily="2" charset="-122"/>
                <a:cs typeface="Times New Roman" panose="02020603050405020304" pitchFamily="18" charset="0"/>
              </a:endParaRPr>
            </a:p>
            <a:p>
              <a:pPr marL="285750" indent="-285750">
                <a:lnSpc>
                  <a:spcPct val="150000"/>
                </a:lnSpc>
                <a:buFontTx/>
                <a:buChar char="-"/>
              </a:pPr>
              <a:r>
                <a:rPr lang="en-US" altLang="zh-CN" sz="1400" dirty="0">
                  <a:latin typeface="Times New Roman" panose="02020603050405020304" pitchFamily="18" charset="0"/>
                  <a:ea typeface="FZShengShiKaiShuS-EB-GB" panose="02000000000000000000" pitchFamily="2" charset="-122"/>
                  <a:cs typeface="Times New Roman" panose="02020603050405020304" pitchFamily="18" charset="0"/>
                </a:rPr>
                <a:t>Sino-British relations are greatly influenced by the United States. In terms of China policy, Boris Johnson's cabinet is more influenced by US pressure than by domestic pressure (parliament), see Xu &amp; Wang (2025)</a:t>
              </a:r>
            </a:p>
            <a:p>
              <a:pPr marL="285750" indent="-285750">
                <a:lnSpc>
                  <a:spcPct val="150000"/>
                </a:lnSpc>
                <a:buFontTx/>
                <a:buChar char="-"/>
              </a:pPr>
              <a:endParaRPr lang="en-US" altLang="zh-CN" sz="2000" dirty="0">
                <a:latin typeface="Palatino Linotype" panose="02040502050505030304" pitchFamily="18" charset="0"/>
                <a:ea typeface="FZShengShiKaiShuS-EB-GB" panose="02000000000000000000" pitchFamily="2" charset="-122"/>
                <a:cs typeface="Times New Roman" panose="02020503050405090304" pitchFamily="18" charset="0"/>
              </a:endParaRPr>
            </a:p>
          </p:txBody>
        </p:sp>
      </p:grpSp>
      <p:pic>
        <p:nvPicPr>
          <p:cNvPr id="3" name="图片 2">
            <a:extLst>
              <a:ext uri="{FF2B5EF4-FFF2-40B4-BE49-F238E27FC236}">
                <a16:creationId xmlns:a16="http://schemas.microsoft.com/office/drawing/2014/main" id="{1987A33B-436B-4B62-A78E-4F9CC39226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1881" y="1485561"/>
            <a:ext cx="3228992" cy="4654077"/>
          </a:xfrm>
          <a:prstGeom prst="rect">
            <a:avLst/>
          </a:prstGeom>
        </p:spPr>
      </p:pic>
    </p:spTree>
    <p:extLst>
      <p:ext uri="{BB962C8B-B14F-4D97-AF65-F5344CB8AC3E}">
        <p14:creationId xmlns:p14="http://schemas.microsoft.com/office/powerpoint/2010/main" val="11096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3B4EBF-5512-4B6E-BC7F-D447BBDC27A6}"/>
              </a:ext>
            </a:extLst>
          </p:cNvPr>
          <p:cNvSpPr>
            <a:spLocks noGrp="1"/>
          </p:cNvSpPr>
          <p:nvPr>
            <p:ph type="title"/>
          </p:nvPr>
        </p:nvSpPr>
        <p:spPr/>
        <p:txBody>
          <a:bodyPr>
            <a:normAutofit/>
          </a:bodyPr>
          <a:lstStyle/>
          <a:p>
            <a:r>
              <a:rPr lang="en-US" altLang="zh-CN" sz="2800" dirty="0">
                <a:latin typeface="Times New Roman" panose="02020603050405020304" pitchFamily="18" charset="0"/>
                <a:cs typeface="Times New Roman" panose="02020603050405020304" pitchFamily="18" charset="0"/>
              </a:rPr>
              <a:t>Literature Review: The Impact of Geopolitics on International Scientific Research Cooperation</a:t>
            </a:r>
            <a:endParaRPr lang="zh-CN" altLang="en-US" sz="2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B3E2A2D8-57EF-4E63-9F83-0DA27C23829F}"/>
              </a:ext>
            </a:extLst>
          </p:cNvPr>
          <p:cNvSpPr>
            <a:spLocks noGrp="1"/>
          </p:cNvSpPr>
          <p:nvPr>
            <p:ph idx="1"/>
          </p:nvPr>
        </p:nvSpPr>
        <p:spPr/>
        <p:txBody>
          <a:bodyPr/>
          <a:lstStyle/>
          <a:p>
            <a:pPr marL="0" indent="0">
              <a:buNone/>
            </a:pPr>
            <a:endParaRPr lang="en-US" altLang="zh-CN" sz="1400" dirty="0">
              <a:latin typeface="宋体" panose="02010600030101010101" pitchFamily="2" charset="-122"/>
              <a:ea typeface="宋体" panose="02010600030101010101" pitchFamily="2" charset="-122"/>
            </a:endParaRPr>
          </a:p>
          <a:p>
            <a:pPr marL="0" indent="0">
              <a:buNone/>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The impact on international scientific collaboration, such as in Russia (Zhang et al., 2024)</a:t>
            </a:r>
          </a:p>
          <a:p>
            <a:pPr marL="0" indent="0">
              <a:buNone/>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0" indent="0">
              <a:buNone/>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Meanwhile, the number of researchers with joint US-China affiliations has decreased (Van Noorden, 2022).</a:t>
            </a:r>
            <a:endParaRPr lang="zh-CN" altLang="en-US" sz="20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786250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3B4EBF-5512-4B6E-BC7F-D447BBDC27A6}"/>
              </a:ext>
            </a:extLst>
          </p:cNvPr>
          <p:cNvSpPr>
            <a:spLocks noGrp="1"/>
          </p:cNvSpPr>
          <p:nvPr>
            <p:ph type="title"/>
          </p:nvPr>
        </p:nvSpPr>
        <p:spPr/>
        <p:txBody>
          <a:bodyPr>
            <a:normAutofit/>
          </a:bodyPr>
          <a:lstStyle/>
          <a:p>
            <a:r>
              <a:rPr lang="en-US" altLang="zh-CN" sz="2800" b="1" dirty="0">
                <a:latin typeface="Times New Roman" panose="02020603050405020304" pitchFamily="18" charset="0"/>
                <a:cs typeface="Times New Roman" panose="02020603050405020304" pitchFamily="18" charset="0"/>
              </a:rPr>
              <a:t>Literature Review: The Impact of Geopolitics on International Academic Mobility</a:t>
            </a:r>
            <a:endParaRPr lang="zh-CN" altLang="en-US" sz="2800" b="1"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B3E2A2D8-57EF-4E63-9F83-0DA27C23829F}"/>
              </a:ext>
            </a:extLst>
          </p:cNvPr>
          <p:cNvSpPr>
            <a:spLocks noGrp="1"/>
          </p:cNvSpPr>
          <p:nvPr>
            <p:ph idx="1"/>
          </p:nvPr>
        </p:nvSpPr>
        <p:spPr/>
        <p:txBody>
          <a:bodyPr>
            <a:normAutofit lnSpcReduction="10000"/>
          </a:bodyPr>
          <a:lstStyle/>
          <a:p>
            <a:pPr marL="0" indent="0">
              <a:buNone/>
            </a:pPr>
            <a:endParaRPr lang="en-US" altLang="zh-CN" sz="1600" dirty="0">
              <a:latin typeface="Times New Roman" panose="02020603050405020304" pitchFamily="18" charset="0"/>
              <a:ea typeface="宋体" panose="02010600030101010101" pitchFamily="2" charset="-122"/>
              <a:cs typeface="Times New Roman" panose="02020603050405020304" pitchFamily="18" charset="0"/>
            </a:endParaRPr>
          </a:p>
          <a:p>
            <a:pPr marL="0" indent="0">
              <a:buNone/>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Overall, international education or international academic mobility has shown a tendency towards "geopoliticalization" and "weaponization" (Tran et al, 2024).</a:t>
            </a:r>
          </a:p>
          <a:p>
            <a:pPr marL="0" indent="0">
              <a:buNone/>
            </a:pP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marL="0" indent="0">
              <a:buNone/>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Shortly after Trump took office, some scholars predicted that the attractiveness of the United States to international students would decline (Altbach &amp; De Wit, 2017).  A difference-in-differences econometric analysis showed that the "America First" policy led to a decrease in international students (Song &amp; Li, 2022).</a:t>
            </a:r>
          </a:p>
          <a:p>
            <a:pPr marL="0" indent="0">
              <a:buNone/>
            </a:pP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marL="0" indent="0">
              <a:buNone/>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Due to geopolitical influences, the number of Chinese students going to the United States has decreased, and there has been a shift in their destination countries (Mok, Shen &amp; Gu, 2023).</a:t>
            </a:r>
            <a:endParaRPr lang="zh-CN" altLang="en-US" sz="24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84142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1444" y="545564"/>
            <a:ext cx="1836080" cy="512545"/>
          </a:xfrm>
          <a:prstGeom prst="rect">
            <a:avLst/>
          </a:prstGeom>
        </p:spPr>
      </p:pic>
      <p:sp>
        <p:nvSpPr>
          <p:cNvPr id="11" name="文本框 10"/>
          <p:cNvSpPr txBox="1"/>
          <p:nvPr/>
        </p:nvSpPr>
        <p:spPr>
          <a:xfrm>
            <a:off x="1296708" y="1705262"/>
            <a:ext cx="11117548" cy="338554"/>
          </a:xfrm>
          <a:prstGeom prst="rect">
            <a:avLst/>
          </a:prstGeom>
          <a:noFill/>
        </p:spPr>
        <p:txBody>
          <a:bodyPr wrap="square" rtlCol="0">
            <a:spAutoFit/>
          </a:bodyPr>
          <a:lstStyle/>
          <a:p>
            <a:pPr marL="285750" indent="-285750">
              <a:buFontTx/>
              <a:buChar char="-"/>
            </a:pPr>
            <a:endParaRPr lang="en-US" altLang="zh-CN" sz="1600" dirty="0">
              <a:solidFill>
                <a:schemeClr val="tx1">
                  <a:lumMod val="50000"/>
                  <a:lumOff val="50000"/>
                </a:schemeClr>
              </a:solidFill>
              <a:latin typeface="Arial" panose="020B0604020202090204" pitchFamily="34" charset="0"/>
              <a:ea typeface="FZShengShiKaiShuS-EB-GB" panose="02000000000000000000" pitchFamily="2" charset="-122"/>
              <a:cs typeface="Arial" panose="020B0604020202090204" pitchFamily="34" charset="0"/>
            </a:endParaRPr>
          </a:p>
        </p:txBody>
      </p:sp>
      <p:sp>
        <p:nvSpPr>
          <p:cNvPr id="12" name="文本框 11"/>
          <p:cNvSpPr txBox="1"/>
          <p:nvPr/>
        </p:nvSpPr>
        <p:spPr>
          <a:xfrm>
            <a:off x="995802" y="314731"/>
            <a:ext cx="9238594" cy="830997"/>
          </a:xfrm>
          <a:prstGeom prst="rect">
            <a:avLst/>
          </a:prstGeom>
          <a:noFill/>
        </p:spPr>
        <p:txBody>
          <a:bodyPr wrap="square" rtlCol="0">
            <a:spAutoFit/>
          </a:bodyPr>
          <a:lstStyle/>
          <a:p>
            <a:r>
              <a:rPr lang="en-US" altLang="zh-CN" sz="2400" b="1" dirty="0">
                <a:latin typeface="Times New Roman" panose="02020503050405090304" pitchFamily="18" charset="0"/>
                <a:ea typeface="FZCuHeiSongS-B-GB" panose="02000000000000000000" pitchFamily="2" charset="-122"/>
                <a:cs typeface="Times New Roman" panose="02020503050405090304" pitchFamily="18" charset="0"/>
              </a:rPr>
              <a:t>Literature review :The flow of university students from China to the UK</a:t>
            </a:r>
            <a:endParaRPr lang="zh-CN" altLang="en-US" sz="2400" b="1" dirty="0">
              <a:latin typeface="Times New Roman" panose="02020503050405090304" pitchFamily="18" charset="0"/>
              <a:ea typeface="FZCuHeiSongS-B-GB" panose="02000000000000000000" pitchFamily="2" charset="-122"/>
              <a:cs typeface="Times New Roman" panose="02020503050405090304" pitchFamily="18" charset="0"/>
            </a:endParaRPr>
          </a:p>
        </p:txBody>
      </p:sp>
      <p:sp>
        <p:nvSpPr>
          <p:cNvPr id="13" name="矩形 12"/>
          <p:cNvSpPr/>
          <p:nvPr/>
        </p:nvSpPr>
        <p:spPr>
          <a:xfrm>
            <a:off x="0" y="287594"/>
            <a:ext cx="794456" cy="581135"/>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90204" pitchFamily="34" charset="0"/>
              <a:cs typeface="Arial" panose="020B0604020202090204" pitchFamily="34" charset="0"/>
            </a:endParaRPr>
          </a:p>
        </p:txBody>
      </p:sp>
      <p:sp>
        <p:nvSpPr>
          <p:cNvPr id="17" name="文本框 16"/>
          <p:cNvSpPr txBox="1"/>
          <p:nvPr/>
        </p:nvSpPr>
        <p:spPr>
          <a:xfrm>
            <a:off x="794456" y="1288942"/>
            <a:ext cx="10953068" cy="7113422"/>
          </a:xfrm>
          <a:prstGeom prst="rect">
            <a:avLst/>
          </a:prstGeom>
          <a:noFill/>
        </p:spPr>
        <p:txBody>
          <a:bodyPr wrap="square" rtlCol="0">
            <a:spAutoFit/>
          </a:bodyPr>
          <a:lstStyle/>
          <a:p>
            <a:pPr>
              <a:lnSpc>
                <a:spcPct val="150000"/>
              </a:lnSpc>
            </a:pPr>
            <a:endParaRPr lang="en-US" altLang="ja-JP" sz="1200" dirty="0">
              <a:latin typeface="Palatino Linotype" panose="02040502050505030304" pitchFamily="18" charset="0"/>
              <a:cs typeface="Times New Roman" panose="02020503050405090304" pitchFamily="18" charset="0"/>
            </a:endParaRPr>
          </a:p>
          <a:p>
            <a:pPr>
              <a:lnSpc>
                <a:spcPct val="150000"/>
              </a:lnSpc>
            </a:pPr>
            <a:r>
              <a:rPr lang="en-US" altLang="ja-JP" sz="1400" b="1" dirty="0">
                <a:latin typeface="Palatino Linotype" panose="02040502050505030304" pitchFamily="18" charset="0"/>
                <a:cs typeface="Times New Roman" panose="02020503050405090304" pitchFamily="18" charset="0"/>
              </a:rPr>
              <a:t>Background &amp; Motivation</a:t>
            </a:r>
          </a:p>
          <a:p>
            <a:pPr>
              <a:lnSpc>
                <a:spcPct val="150000"/>
              </a:lnSpc>
            </a:pPr>
            <a:r>
              <a:rPr lang="en-US" altLang="ja-JP" sz="1400" dirty="0">
                <a:latin typeface="Palatino Linotype" panose="02040502050505030304" pitchFamily="18" charset="0"/>
                <a:cs typeface="Times New Roman" panose="02020503050405090304" pitchFamily="18" charset="0"/>
              </a:rPr>
              <a:t>Compared to Indian students, Chinese students are less affected by changes in UK immigration policies(Lomer, 2018). Tu &amp; </a:t>
            </a:r>
            <a:r>
              <a:rPr lang="en-US" altLang="ja-JP" sz="1400" dirty="0" err="1">
                <a:latin typeface="Palatino Linotype" panose="02040502050505030304" pitchFamily="18" charset="0"/>
                <a:cs typeface="Times New Roman" panose="02020503050405090304" pitchFamily="18" charset="0"/>
              </a:rPr>
              <a:t>Nehring</a:t>
            </a:r>
            <a:r>
              <a:rPr lang="en-US" altLang="ja-JP" sz="1400" dirty="0">
                <a:latin typeface="Palatino Linotype" panose="02040502050505030304" pitchFamily="18" charset="0"/>
                <a:cs typeface="Times New Roman" panose="02020503050405090304" pitchFamily="18" charset="0"/>
              </a:rPr>
              <a:t> (2020) also find that few Chinese students in UK regarded gaining PR in a Western country as their main motivation for learning abroad.</a:t>
            </a:r>
          </a:p>
          <a:p>
            <a:pPr>
              <a:lnSpc>
                <a:spcPct val="150000"/>
              </a:lnSpc>
            </a:pPr>
            <a:endParaRPr lang="en-US" altLang="ja-JP" sz="1400" dirty="0">
              <a:latin typeface="Palatino Linotype" panose="02040502050505030304" pitchFamily="18" charset="0"/>
              <a:cs typeface="Times New Roman" panose="02020503050405090304" pitchFamily="18" charset="0"/>
            </a:endParaRPr>
          </a:p>
          <a:p>
            <a:pPr>
              <a:lnSpc>
                <a:spcPct val="150000"/>
              </a:lnSpc>
            </a:pPr>
            <a:r>
              <a:rPr lang="en-US" altLang="ja-JP" sz="1400" dirty="0">
                <a:latin typeface="Palatino Linotype" panose="02040502050505030304" pitchFamily="18" charset="0"/>
                <a:cs typeface="Times New Roman" panose="02020503050405090304" pitchFamily="18" charset="0"/>
              </a:rPr>
              <a:t>Chinese students in the UK mainly come from relatively wealthy middle-class families, and they are primarily attracted by factors such as university reputation(</a:t>
            </a:r>
            <a:r>
              <a:rPr lang="en-US" altLang="zh-CN" sz="1400" dirty="0">
                <a:latin typeface="Palatino Linotype" panose="02040502050505030304" pitchFamily="18" charset="0"/>
                <a:cs typeface="Times New Roman" panose="02020503050405090304" pitchFamily="18" charset="0"/>
              </a:rPr>
              <a:t>Consoli,2024)</a:t>
            </a:r>
            <a:r>
              <a:rPr lang="en-US" altLang="ja-JP" sz="1400" dirty="0">
                <a:latin typeface="Palatino Linotype" panose="02040502050505030304" pitchFamily="18" charset="0"/>
                <a:cs typeface="Times New Roman" panose="02020503050405090304" pitchFamily="18" charset="0"/>
              </a:rPr>
              <a:t>, international cities, Shorter academic programs(Zhai &amp; Cao,2025) and culture.</a:t>
            </a:r>
          </a:p>
          <a:p>
            <a:pPr>
              <a:lnSpc>
                <a:spcPct val="150000"/>
              </a:lnSpc>
            </a:pPr>
            <a:endParaRPr lang="en-US" altLang="ja-JP" sz="1400" b="1" dirty="0">
              <a:latin typeface="Palatino Linotype" panose="02040502050505030304" pitchFamily="18" charset="0"/>
              <a:cs typeface="Times New Roman" panose="02020503050405090304" pitchFamily="18" charset="0"/>
            </a:endParaRPr>
          </a:p>
          <a:p>
            <a:pPr>
              <a:lnSpc>
                <a:spcPct val="150000"/>
              </a:lnSpc>
            </a:pPr>
            <a:r>
              <a:rPr lang="en-US" altLang="ja-JP" sz="1400" b="1" dirty="0">
                <a:latin typeface="Palatino Linotype" panose="02040502050505030304" pitchFamily="18" charset="0"/>
                <a:cs typeface="Times New Roman" panose="02020503050405090304" pitchFamily="18" charset="0"/>
              </a:rPr>
              <a:t>Geopolitical  factors and mobility decision </a:t>
            </a:r>
            <a:endParaRPr lang="en-US" altLang="ja-JP" sz="1400" dirty="0">
              <a:latin typeface="Palatino Linotype" panose="02040502050505030304" pitchFamily="18" charset="0"/>
              <a:cs typeface="Times New Roman" panose="02020503050405090304" pitchFamily="18" charset="0"/>
            </a:endParaRPr>
          </a:p>
          <a:p>
            <a:pPr>
              <a:lnSpc>
                <a:spcPct val="150000"/>
              </a:lnSpc>
            </a:pPr>
            <a:r>
              <a:rPr lang="en-US" altLang="ja-JP" sz="1400" dirty="0">
                <a:latin typeface="Palatino Linotype" panose="02040502050505030304" pitchFamily="18" charset="0"/>
                <a:cs typeface="Times New Roman" panose="02020503050405090304" pitchFamily="18" charset="0"/>
              </a:rPr>
              <a:t>The geopolitical conflict between China and the United States has led some students to abandon their plans to study abroad or to transfer to other countries(Mok, shen &amp; Gu,2024). Some interviewees in Yu &amp; He (2024) also mentioned the Sino-US conflict as one of the reasons for choosing the UK.</a:t>
            </a:r>
          </a:p>
          <a:p>
            <a:pPr>
              <a:lnSpc>
                <a:spcPct val="150000"/>
              </a:lnSpc>
            </a:pPr>
            <a:endParaRPr lang="en-US" altLang="ja-JP" sz="1400" dirty="0">
              <a:latin typeface="Palatino Linotype" panose="02040502050505030304" pitchFamily="18" charset="0"/>
              <a:cs typeface="Times New Roman" panose="02020503050405090304" pitchFamily="18" charset="0"/>
            </a:endParaRPr>
          </a:p>
          <a:p>
            <a:pPr>
              <a:lnSpc>
                <a:spcPct val="150000"/>
              </a:lnSpc>
            </a:pPr>
            <a:r>
              <a:rPr lang="en-US" altLang="ja-JP" sz="1400" b="1" dirty="0">
                <a:latin typeface="Palatino Linotype" panose="02040502050505030304" pitchFamily="18" charset="0"/>
                <a:cs typeface="Times New Roman" panose="02020503050405090304" pitchFamily="18" charset="0"/>
              </a:rPr>
              <a:t>Transition to Work and Migration</a:t>
            </a:r>
          </a:p>
          <a:p>
            <a:pPr>
              <a:lnSpc>
                <a:spcPct val="150000"/>
              </a:lnSpc>
            </a:pPr>
            <a:r>
              <a:rPr lang="en-US" altLang="ja-JP" sz="1400" dirty="0">
                <a:latin typeface="Palatino Linotype" panose="02040502050505030304" pitchFamily="18" charset="0"/>
                <a:cs typeface="Times New Roman" panose="02020503050405090304" pitchFamily="18" charset="0"/>
              </a:rPr>
              <a:t>Chinese students who stay in the UK after graduation are not only motivated by economic factors, but also consider a lifestyle that offers a good work-life balance(Huang &amp; Cohen, 2024).</a:t>
            </a:r>
          </a:p>
          <a:p>
            <a:pPr>
              <a:lnSpc>
                <a:spcPct val="150000"/>
              </a:lnSpc>
            </a:pPr>
            <a:endParaRPr lang="en-US" altLang="zh-CN" sz="1200" dirty="0">
              <a:latin typeface="Palatino Linotype" panose="02040502050505030304" pitchFamily="18" charset="0"/>
              <a:cs typeface="Times New Roman" panose="02020503050405090304" pitchFamily="18" charset="0"/>
            </a:endParaRPr>
          </a:p>
          <a:p>
            <a:pPr>
              <a:lnSpc>
                <a:spcPct val="150000"/>
              </a:lnSpc>
            </a:pPr>
            <a:endParaRPr lang="en-US" altLang="zh-CN" dirty="0">
              <a:latin typeface="Palatino Linotype" panose="02040502050505030304" pitchFamily="18" charset="0"/>
              <a:ea typeface="FZShengShiKaiShuS-EB-GB" panose="02000000000000000000" pitchFamily="2" charset="-122"/>
              <a:cs typeface="Times New Roman" panose="02020503050405090304" pitchFamily="18" charset="0"/>
            </a:endParaRPr>
          </a:p>
          <a:p>
            <a:pPr marL="285750" indent="-285750">
              <a:lnSpc>
                <a:spcPct val="150000"/>
              </a:lnSpc>
              <a:buFontTx/>
              <a:buChar char="-"/>
            </a:pPr>
            <a:endParaRPr lang="en-US" altLang="zh-CN" dirty="0">
              <a:latin typeface="Palatino Linotype" panose="02040502050505030304" pitchFamily="18" charset="0"/>
              <a:ea typeface="FZShengShiKaiShuS-EB-GB" panose="02000000000000000000" pitchFamily="2" charset="-122"/>
              <a:cs typeface="Times New Roman" panose="02020503050405090304" pitchFamily="18" charset="0"/>
            </a:endParaRPr>
          </a:p>
          <a:p>
            <a:pPr marL="285750" indent="-285750">
              <a:lnSpc>
                <a:spcPct val="150000"/>
              </a:lnSpc>
              <a:buFontTx/>
              <a:buChar char="-"/>
            </a:pPr>
            <a:endParaRPr lang="en-US" altLang="zh-CN" dirty="0">
              <a:latin typeface="Palatino Linotype" panose="02040502050505030304" pitchFamily="18" charset="0"/>
              <a:ea typeface="FZShengShiKaiShuS-EB-GB" panose="02000000000000000000" pitchFamily="2" charset="-122"/>
              <a:cs typeface="Times New Roman" panose="02020503050405090304" pitchFamily="18" charset="0"/>
            </a:endParaRPr>
          </a:p>
          <a:p>
            <a:pPr marL="285750" indent="-285750">
              <a:lnSpc>
                <a:spcPct val="150000"/>
              </a:lnSpc>
              <a:buFontTx/>
              <a:buChar char="-"/>
            </a:pPr>
            <a:endParaRPr lang="en-US" altLang="zh-CN" dirty="0">
              <a:latin typeface="Palatino Linotype" panose="02040502050505030304" pitchFamily="18" charset="0"/>
              <a:ea typeface="FZShengShiKaiShuS-EB-GB" panose="02000000000000000000" pitchFamily="2" charset="-122"/>
              <a:cs typeface="Times New Roman" panose="02020503050405090304" pitchFamily="18" charset="0"/>
            </a:endParaRPr>
          </a:p>
        </p:txBody>
      </p:sp>
    </p:spTree>
    <p:extLst>
      <p:ext uri="{BB962C8B-B14F-4D97-AF65-F5344CB8AC3E}">
        <p14:creationId xmlns:p14="http://schemas.microsoft.com/office/powerpoint/2010/main" val="392035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2147</TotalTime>
  <Words>3875</Words>
  <Application>Microsoft Office PowerPoint</Application>
  <PresentationFormat>宽屏</PresentationFormat>
  <Paragraphs>233</Paragraphs>
  <Slides>28</Slides>
  <Notes>21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28</vt:i4>
      </vt:variant>
    </vt:vector>
  </HeadingPairs>
  <TitlesOfParts>
    <vt:vector size="42" baseType="lpstr">
      <vt:lpstr>FZCuHeiSongS-B-GB</vt:lpstr>
      <vt:lpstr>等线</vt:lpstr>
      <vt:lpstr>等线 Light</vt:lpstr>
      <vt:lpstr>思源黑体 CN Light</vt:lpstr>
      <vt:lpstr>宋体</vt:lpstr>
      <vt:lpstr>Arial</vt:lpstr>
      <vt:lpstr>Candara</vt:lpstr>
      <vt:lpstr>Constantia</vt:lpstr>
      <vt:lpstr>High Tower Text</vt:lpstr>
      <vt:lpstr>Palatino Linotype</vt:lpstr>
      <vt:lpstr>roboto</vt:lpstr>
      <vt:lpstr>Times New Roman</vt:lpstr>
      <vt:lpstr>Wingdings</vt:lpstr>
      <vt:lpstr>Office 主题​​</vt:lpstr>
      <vt:lpstr>The mobility of students from China to UK amid the Geopolitics dynamic </vt:lpstr>
      <vt:lpstr>PowerPoint 演示文稿</vt:lpstr>
      <vt:lpstr>PowerPoint 演示文稿</vt:lpstr>
      <vt:lpstr>PowerPoint 演示文稿</vt:lpstr>
      <vt:lpstr>PowerPoint 演示文稿</vt:lpstr>
      <vt:lpstr>PowerPoint 演示文稿</vt:lpstr>
      <vt:lpstr>Literature Review: The Impact of Geopolitics on International Scientific Research Cooperation</vt:lpstr>
      <vt:lpstr>Literature Review: The Impact of Geopolitics on International Academic Mobility</vt:lpstr>
      <vt:lpstr>PowerPoint 演示文稿</vt:lpstr>
      <vt:lpstr>Research Gaps</vt:lpstr>
      <vt:lpstr>PowerPoint 演示文稿</vt:lpstr>
      <vt:lpstr>conceptual framework on Geopolitical factors and ISM </vt:lpstr>
      <vt:lpstr>PowerPoint 演示文稿</vt:lpstr>
      <vt:lpstr>PowerPoint 演示文稿</vt:lpstr>
      <vt:lpstr>PowerPoint 演示文稿</vt:lpstr>
      <vt:lpstr>PowerPoint 演示文稿</vt:lpstr>
      <vt:lpstr>PowerPoint 演示文稿</vt:lpstr>
      <vt:lpstr>UK as a dominant destination :the attractiveness of British higher education</vt:lpstr>
      <vt:lpstr>PowerPoint 演示文稿</vt:lpstr>
      <vt:lpstr>PowerPoint 演示文稿</vt:lpstr>
      <vt:lpstr>Geopolitical factors and the shifting of destination from US to UK</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Geopolitical Changes and the Dynamics of Chinese College Student Flows to the USA</dc:title>
  <dc:creator>jails wang</dc:creator>
  <cp:lastModifiedBy>wenqin shen</cp:lastModifiedBy>
  <cp:revision>621</cp:revision>
  <dcterms:created xsi:type="dcterms:W3CDTF">2025-06-08T13:05:49Z</dcterms:created>
  <dcterms:modified xsi:type="dcterms:W3CDTF">2025-12-23T14:08:52Z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21A529CF3E57501DAD8A4568E03C7787_43</vt:lpwstr>
  </property>
  <property fmtid="{D5CDD505-2E9C-101B-9397-08002B2CF9AE}" pid="3" name="KSOProductBuildVer">
    <vt:lpwstr>2052-7.4.1.8983</vt:lpwstr>
  </property>
</Properties>
</file>