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  <p:sldId id="292" r:id="rId35"/>
    <p:sldId id="289" r:id="rId36"/>
    <p:sldId id="290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>
        <p:scale>
          <a:sx n="91" d="100"/>
          <a:sy n="91" d="100"/>
        </p:scale>
        <p:origin x="-1205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5" d="100"/>
          <a:sy n="75" d="100"/>
        </p:scale>
        <p:origin x="-2986" y="235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FE4DB-E9D0-40B8-A836-95249BC76E12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13062-430B-49EC-A083-6DF0AA3DF1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915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95E25-D937-4AFB-8798-447C06276594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8DD44-8E0B-4A22-B3F6-F038E947C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702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561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972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780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786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882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140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767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382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6631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567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86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504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548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286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008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3003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734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9800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8690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2117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2374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28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3614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4886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1943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2432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8694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 smtClean="0"/>
              <a:t>  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8370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8539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217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2740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074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627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6878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6640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65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96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45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66750" y="4716463"/>
            <a:ext cx="5335588" cy="4928169"/>
          </a:xfrm>
        </p:spPr>
        <p:txBody>
          <a:bodyPr/>
          <a:lstStyle/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544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895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8DD44-8E0B-4A22-B3F6-F038E947CD2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24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smtClean="0"/>
              <a:t>Performance Assessment </a:t>
            </a:r>
            <a:r>
              <a:rPr lang="de-DE" b="1" dirty="0" smtClean="0"/>
              <a:t>in Science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RAE/</a:t>
            </a:r>
            <a:r>
              <a:rPr lang="de-DE" dirty="0" err="1" smtClean="0"/>
              <a:t>REF‘s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on </a:t>
            </a:r>
            <a:r>
              <a:rPr lang="de-DE" dirty="0" err="1" smtClean="0"/>
              <a:t>academic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947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/>
              <a:t>Diversity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Short-term  publication work is encouraged by the RAE/REF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Innovative and interdisciplinary contributions are inhibited (cf. </a:t>
            </a:r>
            <a:r>
              <a:rPr lang="en-US" sz="2800" dirty="0" err="1"/>
              <a:t>Oancea</a:t>
            </a:r>
            <a:r>
              <a:rPr lang="en-US" sz="2800" dirty="0"/>
              <a:t> 2010:260</a:t>
            </a:r>
            <a:r>
              <a:rPr lang="en-US" sz="2800" dirty="0" smtClean="0"/>
              <a:t>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Research </a:t>
            </a:r>
            <a:r>
              <a:rPr lang="en-US" sz="2800" dirty="0"/>
              <a:t>topics correspond to the preferences of panel members 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Speculative and long-term scientific work is inhibited (cf. </a:t>
            </a:r>
            <a:r>
              <a:rPr lang="en-US" sz="2800" dirty="0" err="1"/>
              <a:t>Talib</a:t>
            </a:r>
            <a:r>
              <a:rPr lang="en-US" sz="2800" dirty="0"/>
              <a:t> 2002:264)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721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smtClean="0"/>
              <a:t>Academic Freedom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Increasing </a:t>
            </a:r>
            <a:r>
              <a:rPr lang="en-US" sz="2800" dirty="0"/>
              <a:t>managerial autonomy (cf. </a:t>
            </a:r>
            <a:r>
              <a:rPr lang="en-US" sz="2800" dirty="0" err="1"/>
              <a:t>Melo</a:t>
            </a:r>
            <a:r>
              <a:rPr lang="en-US" sz="2800" dirty="0"/>
              <a:t>, </a:t>
            </a:r>
            <a:r>
              <a:rPr lang="en-US" sz="2800" dirty="0" err="1"/>
              <a:t>Sarrico</a:t>
            </a:r>
            <a:r>
              <a:rPr lang="en-US" sz="2800" dirty="0"/>
              <a:t>, und Radnor 2010:251; </a:t>
            </a:r>
            <a:r>
              <a:rPr lang="en-US" sz="2800" dirty="0" err="1"/>
              <a:t>Teelken</a:t>
            </a:r>
            <a:r>
              <a:rPr lang="en-US" sz="2800" dirty="0"/>
              <a:t> 2012:282)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British academics feel free (cf. Pritchard 2005:446), yet the RAE/REF generates administrative burden so that the academics wish to spend more time on research (cf. Pritchard 2005:445)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Contributions to a vital academic community are inhibited (cf. </a:t>
            </a:r>
            <a:r>
              <a:rPr lang="en-US" sz="2800" dirty="0" err="1"/>
              <a:t>Talib</a:t>
            </a:r>
            <a:r>
              <a:rPr lang="en-US" sz="2800" dirty="0"/>
              <a:t> 2002:359</a:t>
            </a:r>
            <a:r>
              <a:rPr lang="en-US" sz="2800" dirty="0" smtClean="0"/>
              <a:t>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9984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smtClean="0"/>
              <a:t>Research 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teaching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Separation of the British university landscape into research and teaching institutions (cf. Meier und </a:t>
            </a:r>
            <a:r>
              <a:rPr lang="en-US" sz="2800" dirty="0" err="1"/>
              <a:t>Schimank</a:t>
            </a:r>
            <a:r>
              <a:rPr lang="en-US" sz="2800" dirty="0"/>
              <a:t> 2009:55)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Drop of teaching quality (cf. Jenkins 1995)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Knowledge transfer between research and teaching is decreasing (cf. Broadhead und Howard 1998:10)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Decreasing status of lecturers (cf. Pritchard 2005:447</a:t>
            </a:r>
            <a:r>
              <a:rPr lang="en-US" sz="2800" dirty="0" smtClean="0"/>
              <a:t>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6574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/>
              <a:t>Recruitment</a:t>
            </a:r>
            <a:r>
              <a:rPr lang="de-DE" sz="2800" b="1" dirty="0"/>
              <a:t> </a:t>
            </a:r>
            <a:r>
              <a:rPr lang="de-DE" sz="2800" b="1" dirty="0" err="1"/>
              <a:t>policies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Recruitment of scientists who publish in top journals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Recruitment of scientists with a vast research potential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Research has gained considerable weight over teaching  (cf. </a:t>
            </a:r>
            <a:r>
              <a:rPr lang="en-US" sz="2800" dirty="0" err="1"/>
              <a:t>McNay</a:t>
            </a:r>
            <a:r>
              <a:rPr lang="en-US" sz="2800" dirty="0"/>
              <a:t> 1997:65–67)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List of economic core journals  determining recruitment decisions (cf. Harley und Lee 1997:1431)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443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Educational </a:t>
            </a:r>
            <a:r>
              <a:rPr lang="en-US" sz="2800" dirty="0"/>
              <a:t>alterations that affect the performance assessment of British science in the </a:t>
            </a:r>
            <a:r>
              <a:rPr lang="en-US" sz="2800" dirty="0" smtClean="0"/>
              <a:t>UK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Six </a:t>
            </a:r>
            <a:r>
              <a:rPr lang="en-US" sz="2800" dirty="0"/>
              <a:t>different functions of performance assessment in science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077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de-DE" sz="2800" dirty="0"/>
          </a:p>
        </p:txBody>
      </p:sp>
      <p:pic>
        <p:nvPicPr>
          <p:cNvPr id="4" name="Grafik 3"/>
          <p:cNvPicPr/>
          <p:nvPr/>
        </p:nvPicPr>
        <p:blipFill>
          <a:blip r:embed="rId3"/>
          <a:stretch>
            <a:fillRect/>
          </a:stretch>
        </p:blipFill>
        <p:spPr>
          <a:xfrm>
            <a:off x="899592" y="1988840"/>
            <a:ext cx="7423785" cy="378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Trust in numbers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Use of numbers in the political and bureaucratic state machinery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/>
              <a:t>Enforcement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economic</a:t>
            </a:r>
            <a:r>
              <a:rPr lang="de-DE" sz="2800" dirty="0"/>
              <a:t> </a:t>
            </a:r>
            <a:r>
              <a:rPr lang="de-DE" sz="2800" dirty="0" err="1"/>
              <a:t>criteria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Impersonal </a:t>
            </a:r>
            <a:r>
              <a:rPr lang="en-US" sz="2800" dirty="0"/>
              <a:t>measurement of scientists through indicators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/>
              <a:t>Authority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numerical</a:t>
            </a:r>
            <a:r>
              <a:rPr lang="de-DE" sz="2800" dirty="0"/>
              <a:t> </a:t>
            </a:r>
            <a:r>
              <a:rPr lang="de-DE" sz="2800" dirty="0" err="1"/>
              <a:t>values</a:t>
            </a:r>
            <a:r>
              <a:rPr lang="de-DE" sz="2800" dirty="0"/>
              <a:t> 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/>
              <a:t>Belief in </a:t>
            </a:r>
            <a:r>
              <a:rPr lang="de-DE" sz="2800" dirty="0" err="1" smtClean="0"/>
              <a:t>numbers</a:t>
            </a:r>
            <a:r>
              <a:rPr lang="de-DE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/>
              <a:t>cf. Porter 1996)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0682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 smtClean="0"/>
              <a:t>Reactivity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err="1"/>
              <a:t>Behavioural</a:t>
            </a:r>
            <a:r>
              <a:rPr lang="en-US" sz="2800" dirty="0"/>
              <a:t> change in the direction of numerical values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Optimizing scientific behavior towards numerical values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 smtClean="0"/>
              <a:t>Automated</a:t>
            </a:r>
            <a:r>
              <a:rPr lang="de-DE" sz="2800" dirty="0" smtClean="0"/>
              <a:t> </a:t>
            </a:r>
            <a:r>
              <a:rPr lang="de-DE" sz="2800" dirty="0" err="1"/>
              <a:t>procedures</a:t>
            </a:r>
            <a:r>
              <a:rPr lang="de-DE" sz="2800" dirty="0"/>
              <a:t> 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/>
              <a:t>Governance</a:t>
            </a:r>
            <a:r>
              <a:rPr lang="de-DE" sz="2800" dirty="0"/>
              <a:t> </a:t>
            </a:r>
            <a:r>
              <a:rPr lang="de-DE" sz="2800" dirty="0" err="1"/>
              <a:t>through</a:t>
            </a:r>
            <a:r>
              <a:rPr lang="de-DE" sz="2800" dirty="0"/>
              <a:t> </a:t>
            </a:r>
            <a:r>
              <a:rPr lang="de-DE" sz="2800" dirty="0" err="1"/>
              <a:t>numerical</a:t>
            </a:r>
            <a:r>
              <a:rPr lang="de-DE" sz="2800" dirty="0"/>
              <a:t> </a:t>
            </a:r>
            <a:r>
              <a:rPr lang="de-DE" sz="2800" dirty="0" err="1" smtClean="0"/>
              <a:t>models</a:t>
            </a:r>
            <a:r>
              <a:rPr lang="de-DE" sz="2800" dirty="0"/>
              <a:t> </a:t>
            </a:r>
            <a:r>
              <a:rPr lang="en-US" sz="2800" dirty="0" smtClean="0"/>
              <a:t>(cf</a:t>
            </a:r>
            <a:r>
              <a:rPr lang="en-US" sz="2800" dirty="0"/>
              <a:t>. </a:t>
            </a:r>
            <a:r>
              <a:rPr lang="en-US" sz="2800" dirty="0" err="1"/>
              <a:t>Espeland</a:t>
            </a:r>
            <a:r>
              <a:rPr lang="en-US" sz="2800" dirty="0"/>
              <a:t> und Sauder 2007)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642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/>
              <a:t>Academic </a:t>
            </a:r>
            <a:r>
              <a:rPr lang="de-DE" sz="2800" b="1" dirty="0" err="1"/>
              <a:t>Capitalism</a:t>
            </a:r>
            <a:r>
              <a:rPr lang="de-DE" sz="2800" b="1" dirty="0"/>
              <a:t>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Increasing financing through tuition fees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Privatization and commercialization of universities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/>
              <a:t>Managerialism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resource</a:t>
            </a:r>
            <a:r>
              <a:rPr lang="de-DE" sz="2800" dirty="0"/>
              <a:t> </a:t>
            </a:r>
            <a:r>
              <a:rPr lang="de-DE" sz="2800" dirty="0" err="1"/>
              <a:t>allocation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Profit and rationalization techniques are implemented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/>
              <a:t>Monopoly </a:t>
            </a:r>
            <a:r>
              <a:rPr lang="de-DE" sz="2800" dirty="0" err="1"/>
              <a:t>positions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increasing</a:t>
            </a:r>
            <a:r>
              <a:rPr lang="de-DE" sz="2800" dirty="0"/>
              <a:t> </a:t>
            </a:r>
            <a:r>
              <a:rPr lang="de-DE" sz="2800" dirty="0" err="1"/>
              <a:t>inequality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Competition of students for academic products (cf. Rhoades und Slaughter 1997; </a:t>
            </a:r>
            <a:r>
              <a:rPr lang="en-US" sz="2800" dirty="0" err="1"/>
              <a:t>Münch</a:t>
            </a:r>
            <a:r>
              <a:rPr lang="en-US" sz="2800" dirty="0"/>
              <a:t> 2011, 2014)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2731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/>
              <a:t>Entrepreneurial</a:t>
            </a:r>
            <a:r>
              <a:rPr lang="de-DE" sz="2800" b="1" dirty="0"/>
              <a:t> </a:t>
            </a:r>
            <a:r>
              <a:rPr lang="de-DE" sz="2800" b="1" dirty="0" err="1"/>
              <a:t>Universities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Business control of university entities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smtClean="0"/>
              <a:t>Global </a:t>
            </a:r>
            <a:r>
              <a:rPr lang="de-DE" sz="2800" dirty="0" err="1"/>
              <a:t>economic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symbolic</a:t>
            </a:r>
            <a:r>
              <a:rPr lang="de-DE" sz="2800" dirty="0"/>
              <a:t> </a:t>
            </a:r>
            <a:r>
              <a:rPr lang="de-DE" sz="2800" dirty="0" err="1"/>
              <a:t>competition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/>
              <a:t>Cooperations</a:t>
            </a:r>
            <a:r>
              <a:rPr lang="de-DE" sz="2800" dirty="0"/>
              <a:t> </a:t>
            </a:r>
            <a:r>
              <a:rPr lang="de-DE" sz="2800" dirty="0" err="1"/>
              <a:t>with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industry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Disentanglement </a:t>
            </a:r>
            <a:r>
              <a:rPr lang="en-US" sz="2800" dirty="0"/>
              <a:t>from governmental income resources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Pressure to meet investors' expectations (cf. B. R. Clark 1998)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9580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Outline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dirty="0"/>
              <a:t>1. </a:t>
            </a:r>
            <a:r>
              <a:rPr lang="de-DE" dirty="0" err="1"/>
              <a:t>Introduction</a:t>
            </a:r>
            <a:endParaRPr lang="de-DE" dirty="0"/>
          </a:p>
          <a:p>
            <a:pPr marL="0" lvl="0" indent="0">
              <a:buNone/>
            </a:pPr>
            <a:r>
              <a:rPr lang="de-DE" dirty="0"/>
              <a:t>2. State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research</a:t>
            </a:r>
            <a:endParaRPr lang="de-DE" dirty="0"/>
          </a:p>
          <a:p>
            <a:pPr marL="0" lvl="0" indent="0">
              <a:buNone/>
            </a:pPr>
            <a:r>
              <a:rPr lang="de-DE" dirty="0"/>
              <a:t>3. </a:t>
            </a:r>
            <a:r>
              <a:rPr lang="de-DE" dirty="0" err="1"/>
              <a:t>Theoretical</a:t>
            </a:r>
            <a:r>
              <a:rPr lang="de-DE" dirty="0"/>
              <a:t> Framework </a:t>
            </a:r>
          </a:p>
          <a:p>
            <a:pPr marL="0" lvl="0" indent="0">
              <a:buNone/>
            </a:pPr>
            <a:r>
              <a:rPr lang="de-DE" dirty="0"/>
              <a:t>4. </a:t>
            </a:r>
            <a:r>
              <a:rPr lang="de-DE" dirty="0" err="1"/>
              <a:t>Empirical</a:t>
            </a:r>
            <a:r>
              <a:rPr lang="de-DE" dirty="0"/>
              <a:t> </a:t>
            </a:r>
            <a:r>
              <a:rPr lang="de-DE" dirty="0" err="1"/>
              <a:t>procedure</a:t>
            </a:r>
            <a:endParaRPr lang="de-DE" dirty="0"/>
          </a:p>
          <a:p>
            <a:pPr marL="0" lvl="0" indent="0">
              <a:buNone/>
            </a:pPr>
            <a:r>
              <a:rPr lang="de-DE" dirty="0"/>
              <a:t>5. Summary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7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/>
              <a:t>Surveillance</a:t>
            </a:r>
            <a:r>
              <a:rPr lang="de-DE" sz="2800" b="1" dirty="0"/>
              <a:t> </a:t>
            </a:r>
            <a:r>
              <a:rPr lang="de-DE" sz="2800" b="1" dirty="0" err="1"/>
              <a:t>and</a:t>
            </a:r>
            <a:r>
              <a:rPr lang="de-DE" sz="2800" b="1" dirty="0"/>
              <a:t> </a:t>
            </a:r>
            <a:r>
              <a:rPr lang="de-DE" sz="2800" b="1" dirty="0" err="1"/>
              <a:t>control</a:t>
            </a:r>
            <a:r>
              <a:rPr lang="de-DE" sz="2800" b="1" dirty="0"/>
              <a:t> </a:t>
            </a:r>
            <a:r>
              <a:rPr lang="de-DE" sz="2800" b="1" dirty="0" err="1"/>
              <a:t>procedures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Surveillance and control of research performance through indicators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Data collection and input into mathematical functions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Material and performance-related classification system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smtClean="0"/>
              <a:t>Power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mathematical</a:t>
            </a:r>
            <a:r>
              <a:rPr lang="de-DE" sz="2800" dirty="0"/>
              <a:t> </a:t>
            </a:r>
            <a:r>
              <a:rPr lang="de-DE" sz="2800" dirty="0" err="1"/>
              <a:t>regularity</a:t>
            </a:r>
            <a:r>
              <a:rPr lang="de-DE" sz="2800" dirty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Data template of individual performances (cf. Foucault 1976, 2000)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622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/>
              <a:t>Audit </a:t>
            </a:r>
            <a:r>
              <a:rPr lang="de-DE" sz="2800" b="1" dirty="0" err="1"/>
              <a:t>culture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Implementation of economic, efficient and effective structures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Quality assurance and internal control procedures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Motivational structures and conformity with the procedures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Formal inspections define the standards of the auditors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Auditors as </a:t>
            </a:r>
            <a:r>
              <a:rPr lang="en-US" sz="2800" dirty="0" err="1"/>
              <a:t>judgemental</a:t>
            </a:r>
            <a:r>
              <a:rPr lang="en-US" sz="2800" dirty="0"/>
              <a:t> entities who have an impact on university </a:t>
            </a:r>
            <a:r>
              <a:rPr lang="en-US" sz="2800" dirty="0" smtClean="0"/>
              <a:t>managements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681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Two </a:t>
            </a:r>
            <a:r>
              <a:rPr lang="en-US" sz="2800" dirty="0"/>
              <a:t>theoretical models as explanation </a:t>
            </a:r>
            <a:r>
              <a:rPr lang="en-US" sz="2800" dirty="0" smtClean="0"/>
              <a:t>strategies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F</a:t>
            </a:r>
            <a:r>
              <a:rPr lang="en-US" sz="2800" dirty="0" smtClean="0"/>
              <a:t>unctional </a:t>
            </a:r>
            <a:r>
              <a:rPr lang="en-US" sz="2800" dirty="0"/>
              <a:t>model of performance assessment </a:t>
            </a:r>
            <a:endParaRPr lang="en-US" sz="2800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Conflict </a:t>
            </a:r>
            <a:r>
              <a:rPr lang="en-US" sz="2800" dirty="0"/>
              <a:t>theoretical </a:t>
            </a:r>
            <a:r>
              <a:rPr lang="en-US" sz="2800" dirty="0" smtClean="0"/>
              <a:t>model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In the first case, British performance assessment can be understood as a measure to strengthen the top performers in the British university </a:t>
            </a:r>
            <a:r>
              <a:rPr lang="en-US" sz="2800" dirty="0" smtClean="0"/>
              <a:t>system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In the second case, historical structures determine capital accumulation of British performance assessment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737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Functional model of performance </a:t>
            </a:r>
            <a:r>
              <a:rPr lang="en-US" sz="2800" b="1" dirty="0" smtClean="0"/>
              <a:t>assessment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The society consist of functional entities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The entities are in a positive relationship to the whole organism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There are specific </a:t>
            </a:r>
            <a:r>
              <a:rPr lang="en-US" sz="2800" dirty="0" err="1"/>
              <a:t>behavioural</a:t>
            </a:r>
            <a:r>
              <a:rPr lang="en-US" sz="2800" dirty="0"/>
              <a:t> patterns, which are essential for the system to survive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It is assumed that the RAE/REF system ensures the functionality of the British university </a:t>
            </a:r>
            <a:r>
              <a:rPr lang="en-US" sz="2800" dirty="0" smtClean="0"/>
              <a:t>system </a:t>
            </a:r>
            <a:r>
              <a:rPr lang="en-US" sz="2800" dirty="0"/>
              <a:t>However, there are also dysfunctional </a:t>
            </a:r>
            <a:r>
              <a:rPr lang="en-US" sz="2800" dirty="0" smtClean="0"/>
              <a:t>effects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3083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de-DE" sz="2800" dirty="0"/>
          </a:p>
        </p:txBody>
      </p:sp>
      <p:pic>
        <p:nvPicPr>
          <p:cNvPr id="5" name="Grafik 4"/>
          <p:cNvPicPr/>
          <p:nvPr/>
        </p:nvPicPr>
        <p:blipFill>
          <a:blip r:embed="rId3"/>
          <a:stretch>
            <a:fillRect/>
          </a:stretch>
        </p:blipFill>
        <p:spPr>
          <a:xfrm>
            <a:off x="2107814" y="1484784"/>
            <a:ext cx="49244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Conflict-theoretical model of performance </a:t>
            </a:r>
            <a:r>
              <a:rPr lang="en-US" sz="2800" b="1" dirty="0" smtClean="0"/>
              <a:t>assessment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Concentration of attention on elite universities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Definition of performance criteria through monopoly positions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Discussions and publications are restricted to lighthouses/beacons 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/>
              <a:t>Social</a:t>
            </a:r>
            <a:r>
              <a:rPr lang="de-DE" sz="2800" dirty="0"/>
              <a:t> </a:t>
            </a:r>
            <a:r>
              <a:rPr lang="de-DE" sz="2800" dirty="0" err="1"/>
              <a:t>exchange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</a:t>
            </a:r>
            <a:r>
              <a:rPr lang="de-DE" sz="2800" dirty="0" err="1"/>
              <a:t>elite</a:t>
            </a:r>
            <a:r>
              <a:rPr lang="de-DE" sz="2800" dirty="0"/>
              <a:t> </a:t>
            </a:r>
            <a:r>
              <a:rPr lang="de-DE" sz="2800" dirty="0" err="1"/>
              <a:t>institutions</a:t>
            </a:r>
            <a:r>
              <a:rPr lang="de-DE" sz="2800" dirty="0"/>
              <a:t> 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Accumulation of capital and  establishment of ranking </a:t>
            </a:r>
            <a:r>
              <a:rPr lang="en-US" sz="2800" dirty="0" smtClean="0"/>
              <a:t>positions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069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de-DE" sz="2800" dirty="0"/>
          </a:p>
        </p:txBody>
      </p:sp>
      <p:pic>
        <p:nvPicPr>
          <p:cNvPr id="5" name="Grafik 4"/>
          <p:cNvPicPr/>
          <p:nvPr/>
        </p:nvPicPr>
        <p:blipFill>
          <a:blip r:embed="rId3"/>
          <a:stretch>
            <a:fillRect/>
          </a:stretch>
        </p:blipFill>
        <p:spPr>
          <a:xfrm>
            <a:off x="2051719" y="1628800"/>
            <a:ext cx="519112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Hypotheses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/>
              <a:t>Research performance and research efficiency: </a:t>
            </a:r>
            <a:r>
              <a:rPr lang="en-US" sz="2800" dirty="0"/>
              <a:t>decrease of top institutions following input of grants and selective resource allocation or increase of top institutions due to higher research strength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 smtClean="0"/>
              <a:t>Inequality</a:t>
            </a:r>
            <a:r>
              <a:rPr lang="en-US" sz="2800" b="1" dirty="0"/>
              <a:t>:</a:t>
            </a:r>
            <a:r>
              <a:rPr lang="en-US" sz="2800" dirty="0"/>
              <a:t> increase for RAE/REF over the period 1986 – 2008 (cf. </a:t>
            </a:r>
            <a:r>
              <a:rPr lang="en-US" sz="2800" dirty="0" err="1"/>
              <a:t>Münch</a:t>
            </a:r>
            <a:r>
              <a:rPr lang="en-US" sz="2800" dirty="0"/>
              <a:t> und </a:t>
            </a:r>
            <a:r>
              <a:rPr lang="en-US" sz="2800" dirty="0" err="1"/>
              <a:t>Schäfer</a:t>
            </a:r>
            <a:r>
              <a:rPr lang="en-US" sz="2800" dirty="0"/>
              <a:t> 2014:64)</a:t>
            </a:r>
            <a:r>
              <a:rPr lang="de-DE" sz="2800" dirty="0"/>
              <a:t> </a:t>
            </a:r>
            <a:r>
              <a:rPr lang="en-US" sz="2800" dirty="0"/>
              <a:t>or decrease due to the realization of new public management goals (cf. </a:t>
            </a:r>
            <a:r>
              <a:rPr lang="en-US" sz="2800" dirty="0" err="1"/>
              <a:t>Halffman</a:t>
            </a:r>
            <a:r>
              <a:rPr lang="en-US" sz="2800" dirty="0"/>
              <a:t> und </a:t>
            </a:r>
            <a:r>
              <a:rPr lang="en-US" sz="2800" dirty="0" err="1"/>
              <a:t>Leydesdorff</a:t>
            </a:r>
            <a:r>
              <a:rPr lang="en-US" sz="2800" dirty="0"/>
              <a:t> 2010). </a:t>
            </a:r>
            <a:endParaRPr lang="en-US" sz="2800" dirty="0" smtClean="0"/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5729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Hypotheses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/>
              <a:t>Diversity: </a:t>
            </a:r>
            <a:r>
              <a:rPr lang="en-US" sz="2800" dirty="0"/>
              <a:t>decrease due to administrative burden and orientation to panel members' research themes or increase through subject specialization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/>
              <a:t>Academic freedom: </a:t>
            </a:r>
            <a:r>
              <a:rPr lang="en-US" sz="2800" dirty="0"/>
              <a:t>decrease due to bureaucracy and quality management implementation or increase as a result of managerial autonomy and resource competition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7354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Theoretical</a:t>
            </a:r>
            <a:r>
              <a:rPr lang="de-DE" b="1" dirty="0" smtClean="0"/>
              <a:t> </a:t>
            </a:r>
            <a:r>
              <a:rPr lang="de-DE" b="1" dirty="0" err="1" smtClean="0"/>
              <a:t>Fframework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Hypotheses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/>
              <a:t>Research and teaching:</a:t>
            </a:r>
            <a:r>
              <a:rPr lang="en-US" sz="2800" dirty="0"/>
              <a:t> are divided due to a concentration of resources on research universities and rewards for research publications or a profitable system with a separation of teaching and research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b="1" dirty="0"/>
              <a:t>Recruitment policies:</a:t>
            </a:r>
            <a:r>
              <a:rPr lang="en-US" sz="2800" dirty="0"/>
              <a:t> selective research criteria are more important than teaching experience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53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1. </a:t>
            </a:r>
            <a:r>
              <a:rPr lang="de-DE" b="1" dirty="0" err="1" smtClean="0"/>
              <a:t>Introduction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Symbol" panose="05050102010706020507" pitchFamily="18" charset="2"/>
              <a:buChar char="-"/>
            </a:pPr>
            <a:r>
              <a:rPr lang="en-US" dirty="0"/>
              <a:t>Global research competition for an increase in scientific performance and the recruitment of research stars (cf. </a:t>
            </a:r>
            <a:r>
              <a:rPr lang="en-US" dirty="0" err="1"/>
              <a:t>Münch</a:t>
            </a:r>
            <a:r>
              <a:rPr lang="en-US" dirty="0"/>
              <a:t> 2011; </a:t>
            </a:r>
            <a:r>
              <a:rPr lang="en-US" dirty="0" err="1"/>
              <a:t>Schäfer</a:t>
            </a:r>
            <a:r>
              <a:rPr lang="en-US" dirty="0"/>
              <a:t> 2012; </a:t>
            </a:r>
            <a:r>
              <a:rPr lang="en-US" dirty="0" err="1"/>
              <a:t>Münch</a:t>
            </a:r>
            <a:r>
              <a:rPr lang="en-US" dirty="0"/>
              <a:t> 2014; </a:t>
            </a:r>
            <a:r>
              <a:rPr lang="en-US" dirty="0" err="1"/>
              <a:t>Münch</a:t>
            </a:r>
            <a:r>
              <a:rPr lang="en-US" dirty="0"/>
              <a:t> und </a:t>
            </a:r>
            <a:r>
              <a:rPr lang="en-US" dirty="0" err="1"/>
              <a:t>Schäfer</a:t>
            </a:r>
            <a:r>
              <a:rPr lang="en-US" dirty="0"/>
              <a:t> 2014; </a:t>
            </a:r>
            <a:r>
              <a:rPr lang="en-US" dirty="0" err="1"/>
              <a:t>Wieczorek</a:t>
            </a:r>
            <a:r>
              <a:rPr lang="en-US" dirty="0"/>
              <a:t> und </a:t>
            </a:r>
            <a:r>
              <a:rPr lang="en-US" dirty="0" err="1"/>
              <a:t>Schäfer</a:t>
            </a:r>
            <a:r>
              <a:rPr lang="en-US" dirty="0"/>
              <a:t> 2016)</a:t>
            </a:r>
            <a:endParaRPr lang="de-DE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dirty="0"/>
              <a:t>Search for institutional models designed to raise research performance (cf. </a:t>
            </a:r>
            <a:r>
              <a:rPr lang="en-US" dirty="0" err="1"/>
              <a:t>Münch</a:t>
            </a:r>
            <a:r>
              <a:rPr lang="en-US" dirty="0"/>
              <a:t> 2014)</a:t>
            </a: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en-US" dirty="0"/>
              <a:t>Reforms to enhance economy, efficiency and effectiveness of higher education systems (cf. B. Clark 1998:2</a:t>
            </a:r>
            <a:r>
              <a:rPr lang="en-US" dirty="0" smtClean="0"/>
              <a:t>)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en-US" dirty="0" smtClean="0"/>
              <a:t>Redefinition </a:t>
            </a:r>
            <a:r>
              <a:rPr lang="en-US" dirty="0"/>
              <a:t>of the academic field into markets on both national and global level (cf. </a:t>
            </a:r>
            <a:r>
              <a:rPr lang="en-US" dirty="0" err="1"/>
              <a:t>Marginson</a:t>
            </a:r>
            <a:r>
              <a:rPr lang="en-US" dirty="0"/>
              <a:t> 2006)</a:t>
            </a:r>
            <a:endParaRPr lang="de-DE" dirty="0"/>
          </a:p>
          <a:p>
            <a:pPr lvl="0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96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Empirical</a:t>
            </a:r>
            <a:r>
              <a:rPr lang="de-DE" b="1" dirty="0" smtClean="0"/>
              <a:t> </a:t>
            </a:r>
            <a:r>
              <a:rPr lang="de-DE" b="1" dirty="0" err="1" smtClean="0"/>
              <a:t>procedure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/>
              <a:t>Gini coefficient for quantitative analysis of inequality in </a:t>
            </a:r>
            <a:r>
              <a:rPr lang="en-US" sz="2800" b="1" dirty="0" smtClean="0"/>
              <a:t>chemistry: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234120"/>
              </p:ext>
            </p:extLst>
          </p:nvPr>
        </p:nvGraphicFramePr>
        <p:xfrm>
          <a:off x="611560" y="3212976"/>
          <a:ext cx="7861300" cy="1440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200"/>
                <a:gridCol w="1803400"/>
                <a:gridCol w="1562100"/>
                <a:gridCol w="1689100"/>
                <a:gridCol w="1117600"/>
                <a:gridCol w="977900"/>
              </a:tblGrid>
              <a:tr h="5257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Year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High Impact Journals per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Publications per professor per High Impact Journal article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Citations per year 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Funds per year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Professors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1992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0.5251972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0.4112869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0.4489527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0.5181599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0.2978194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1996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0.5264205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0.3704472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0.5559366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0.4925935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0.3372292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2001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0.5196468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0.2858127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0.6494248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0.4175832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0.285111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2008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0.5455179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0.1881431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0.6178622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0.39775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0.285111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2001/2008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0.0203207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-0.2231438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0.1689095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-0.1204099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-0.0127084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3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Empirical</a:t>
            </a:r>
            <a:r>
              <a:rPr lang="de-DE" b="1" dirty="0" smtClean="0"/>
              <a:t> </a:t>
            </a:r>
            <a:r>
              <a:rPr lang="de-DE" b="1" dirty="0" err="1" smtClean="0"/>
              <a:t>procedure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/>
              <a:t>Multiple regression analysis </a:t>
            </a:r>
            <a:r>
              <a:rPr lang="en-US" sz="2800" b="1" dirty="0" smtClean="0"/>
              <a:t>of </a:t>
            </a:r>
            <a:r>
              <a:rPr lang="en-US" sz="2800" b="1" dirty="0"/>
              <a:t>independent variables on research performance</a:t>
            </a:r>
            <a:endParaRPr lang="de-DE" sz="2800" b="1" dirty="0"/>
          </a:p>
          <a:p>
            <a:r>
              <a:rPr lang="en-US" sz="2800" dirty="0"/>
              <a:t>Fixed and random effects regressions indicate that universities with the following characteristics gain more block grants, research grants, publications in High Impact Journals, citation </a:t>
            </a:r>
            <a:r>
              <a:rPr lang="en-US" sz="2800" dirty="0" smtClean="0"/>
              <a:t>rates</a:t>
            </a:r>
          </a:p>
          <a:p>
            <a:r>
              <a:rPr lang="en-US" sz="2800" dirty="0" smtClean="0"/>
              <a:t>Regressions on academic performance show that there are negative effects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980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dirty="0" err="1" smtClean="0"/>
              <a:t>Empirical</a:t>
            </a:r>
            <a:r>
              <a:rPr lang="de-DE" b="1" dirty="0" smtClean="0"/>
              <a:t> </a:t>
            </a:r>
            <a:r>
              <a:rPr lang="de-DE" b="1" dirty="0" err="1" smtClean="0"/>
              <a:t>procedure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High research ranking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High amount of professors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Affiliation to Cambridge or Oxford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Centrality in networks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High amount of Royal Society members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Awards</a:t>
            </a:r>
          </a:p>
          <a:p>
            <a:pPr lvl="0">
              <a:buFont typeface="Symbol" panose="05050102010706020507" pitchFamily="18" charset="2"/>
              <a:buChar char="-"/>
            </a:pP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6568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4. Summary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800" b="1" dirty="0" smtClean="0"/>
              <a:t>State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Research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smtClean="0"/>
              <a:t>Academic </a:t>
            </a:r>
            <a:r>
              <a:rPr lang="de-DE" sz="2800" dirty="0" err="1" smtClean="0"/>
              <a:t>life</a:t>
            </a:r>
            <a:r>
              <a:rPr lang="de-DE" sz="2800" dirty="0" smtClean="0"/>
              <a:t> </a:t>
            </a:r>
            <a:r>
              <a:rPr lang="de-DE" sz="2800" dirty="0" err="1" smtClean="0"/>
              <a:t>theory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</a:t>
            </a:r>
            <a:r>
              <a:rPr lang="de-DE" sz="2800" dirty="0" err="1" smtClean="0"/>
              <a:t>extended</a:t>
            </a:r>
            <a:r>
              <a:rPr lang="de-DE" sz="2800" dirty="0" smtClean="0"/>
              <a:t> 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 smtClean="0"/>
              <a:t>Indicates</a:t>
            </a:r>
            <a:r>
              <a:rPr lang="de-DE" sz="2800" dirty="0" smtClean="0"/>
              <a:t> </a:t>
            </a:r>
            <a:r>
              <a:rPr lang="de-DE" sz="2800" dirty="0" err="1" smtClean="0"/>
              <a:t>intended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unintended</a:t>
            </a:r>
            <a:r>
              <a:rPr lang="de-DE" sz="2800" dirty="0" smtClean="0"/>
              <a:t> </a:t>
            </a:r>
            <a:r>
              <a:rPr lang="de-DE" sz="2800" dirty="0" err="1" smtClean="0"/>
              <a:t>effects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performance</a:t>
            </a:r>
            <a:r>
              <a:rPr lang="de-DE" sz="2800" dirty="0" smtClean="0"/>
              <a:t> </a:t>
            </a:r>
            <a:r>
              <a:rPr lang="de-DE" sz="2800" dirty="0" err="1" smtClean="0"/>
              <a:t>assessment</a:t>
            </a:r>
            <a:r>
              <a:rPr lang="de-DE" sz="2800" dirty="0" smtClean="0"/>
              <a:t> in </a:t>
            </a:r>
            <a:r>
              <a:rPr lang="de-DE" sz="2800" dirty="0" err="1" smtClean="0"/>
              <a:t>science</a:t>
            </a:r>
            <a:r>
              <a:rPr lang="de-DE" sz="2800" dirty="0" smtClean="0"/>
              <a:t> on </a:t>
            </a:r>
            <a:r>
              <a:rPr lang="de-DE" sz="2800" dirty="0" err="1" smtClean="0"/>
              <a:t>academic</a:t>
            </a:r>
            <a:r>
              <a:rPr lang="de-DE" sz="2800" dirty="0" smtClean="0"/>
              <a:t> </a:t>
            </a:r>
            <a:r>
              <a:rPr lang="de-DE" sz="2800" dirty="0" err="1" smtClean="0"/>
              <a:t>life</a:t>
            </a:r>
            <a:endParaRPr lang="de-DE" sz="2800" dirty="0" smtClean="0"/>
          </a:p>
          <a:p>
            <a:pPr marL="0" lvl="0" indent="0">
              <a:buNone/>
            </a:pPr>
            <a:r>
              <a:rPr lang="de-DE" sz="2800" b="1" dirty="0" err="1" smtClean="0"/>
              <a:t>Theory</a:t>
            </a:r>
            <a:endParaRPr lang="de-DE" sz="2800" b="1" dirty="0" smtClean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smtClean="0"/>
              <a:t>Educational </a:t>
            </a:r>
            <a:r>
              <a:rPr lang="de-DE" sz="2800" dirty="0" err="1" smtClean="0"/>
              <a:t>alterations</a:t>
            </a:r>
            <a:r>
              <a:rPr lang="de-DE" sz="2800" dirty="0" smtClean="0"/>
              <a:t> </a:t>
            </a:r>
            <a:r>
              <a:rPr lang="de-DE" sz="2800" dirty="0" err="1" smtClean="0"/>
              <a:t>affect</a:t>
            </a:r>
            <a:r>
              <a:rPr lang="de-DE" sz="2800" dirty="0" smtClean="0"/>
              <a:t> </a:t>
            </a:r>
            <a:r>
              <a:rPr lang="de-DE" sz="2800" dirty="0" err="1" smtClean="0"/>
              <a:t>performance</a:t>
            </a:r>
            <a:r>
              <a:rPr lang="de-DE" sz="2800" dirty="0" smtClean="0"/>
              <a:t> </a:t>
            </a:r>
            <a:r>
              <a:rPr lang="de-DE" sz="2800" dirty="0" err="1" smtClean="0"/>
              <a:t>assessment</a:t>
            </a:r>
            <a:r>
              <a:rPr lang="de-DE" sz="2800" dirty="0" smtClean="0"/>
              <a:t> in </a:t>
            </a:r>
            <a:r>
              <a:rPr lang="de-DE" sz="2800" dirty="0" err="1" smtClean="0"/>
              <a:t>science</a:t>
            </a:r>
            <a:endParaRPr lang="de-DE" sz="2800" dirty="0" smtClean="0"/>
          </a:p>
          <a:p>
            <a:pPr lvl="0">
              <a:buFont typeface="Symbol" panose="05050102010706020507" pitchFamily="18" charset="2"/>
              <a:buChar char="-"/>
            </a:pPr>
            <a:r>
              <a:rPr lang="de-DE" sz="2800" dirty="0" err="1" smtClean="0"/>
              <a:t>There</a:t>
            </a:r>
            <a:r>
              <a:rPr lang="de-DE" sz="2800" dirty="0" smtClean="0"/>
              <a:t>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unintended</a:t>
            </a:r>
            <a:r>
              <a:rPr lang="de-DE" sz="2800" dirty="0" smtClean="0"/>
              <a:t> </a:t>
            </a:r>
            <a:r>
              <a:rPr lang="de-DE" sz="2800" dirty="0" err="1" smtClean="0"/>
              <a:t>effects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performance</a:t>
            </a:r>
            <a:r>
              <a:rPr lang="de-DE" sz="2800" dirty="0" smtClean="0"/>
              <a:t> </a:t>
            </a:r>
            <a:r>
              <a:rPr lang="de-DE" sz="2800" dirty="0" err="1" smtClean="0"/>
              <a:t>assessment</a:t>
            </a:r>
            <a:r>
              <a:rPr lang="de-DE" sz="2800" dirty="0" smtClean="0"/>
              <a:t> in </a:t>
            </a:r>
            <a:r>
              <a:rPr lang="de-DE" sz="2800" dirty="0" err="1" smtClean="0"/>
              <a:t>science</a:t>
            </a:r>
            <a:endParaRPr lang="en-US" sz="2800" dirty="0" smtClean="0"/>
          </a:p>
          <a:p>
            <a:pPr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2305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4. Summary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Symbol" panose="05050102010706020507" pitchFamily="18" charset="2"/>
              <a:buChar char="-"/>
            </a:pPr>
            <a:r>
              <a:rPr lang="de-DE" sz="2800" dirty="0" smtClean="0"/>
              <a:t>Performance </a:t>
            </a:r>
            <a:r>
              <a:rPr lang="de-DE" sz="2800" dirty="0" err="1" smtClean="0"/>
              <a:t>increase</a:t>
            </a:r>
            <a:r>
              <a:rPr lang="de-DE" sz="2800" dirty="0" smtClean="0"/>
              <a:t> versus </a:t>
            </a:r>
            <a:r>
              <a:rPr lang="de-DE" sz="2800" dirty="0" err="1" smtClean="0"/>
              <a:t>capital</a:t>
            </a:r>
            <a:r>
              <a:rPr lang="de-DE" sz="2800" dirty="0" smtClean="0"/>
              <a:t> </a:t>
            </a:r>
            <a:r>
              <a:rPr lang="de-DE" sz="2800" dirty="0" err="1" smtClean="0"/>
              <a:t>concentration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unintended</a:t>
            </a:r>
            <a:r>
              <a:rPr lang="de-DE" sz="2800" dirty="0" smtClean="0"/>
              <a:t> </a:t>
            </a:r>
            <a:r>
              <a:rPr lang="de-DE" sz="2800" dirty="0" err="1" smtClean="0"/>
              <a:t>effects</a:t>
            </a:r>
            <a:endParaRPr lang="de-DE" sz="2800" dirty="0" smtClean="0"/>
          </a:p>
          <a:p>
            <a:pPr marL="0" lvl="0" indent="0">
              <a:buNone/>
            </a:pPr>
            <a:endParaRPr lang="de-DE" sz="2800" b="1" dirty="0" smtClean="0"/>
          </a:p>
          <a:p>
            <a:pPr marL="0" lvl="0" indent="0">
              <a:buNone/>
            </a:pPr>
            <a:r>
              <a:rPr lang="de-DE" sz="2800" b="1" dirty="0" err="1" smtClean="0"/>
              <a:t>Empirical</a:t>
            </a:r>
            <a:r>
              <a:rPr lang="de-DE" sz="2800" b="1" dirty="0" smtClean="0"/>
              <a:t> Analysis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Indicates increasing concentration of resources and decreasing performance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This leads to the assumption that the RAE/REF does not only </a:t>
            </a:r>
            <a:r>
              <a:rPr lang="en-US" sz="2800" dirty="0" err="1" smtClean="0"/>
              <a:t>favour</a:t>
            </a:r>
            <a:r>
              <a:rPr lang="en-US" sz="2800" dirty="0" smtClean="0"/>
              <a:t> the science game on the basis of merit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 smtClean="0"/>
              <a:t> It creates processes of economic and symbolic capital accumulation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265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5. Further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Quantitative analysis 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Inequality and research performance analysis for sociology and history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Multiple regression analysis for sociology and history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99155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5. Further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Qualitative analysis 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Interview with 2 professors from three different disciplines, namely sociology, history and chemistry and three university ranks N=18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en-US" sz="2800" dirty="0"/>
              <a:t>Analysis </a:t>
            </a:r>
            <a:r>
              <a:rPr lang="en-US" sz="2800" dirty="0" smtClean="0"/>
              <a:t>of discussions </a:t>
            </a:r>
            <a:r>
              <a:rPr lang="en-US" sz="2800" dirty="0"/>
              <a:t>with regard to the implementation of RAE/REF in the starting (1986, 1989), the central (1992,1996) and the end phase (2001, 2008) of the RAE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840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</a:t>
            </a:r>
            <a:r>
              <a:rPr lang="de-DE" b="1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Adams, Jonathan. 1998. „Benchmarking international research“. </a:t>
            </a:r>
            <a:r>
              <a:rPr lang="en-US" sz="1200" i="1" dirty="0"/>
              <a:t>Nature</a:t>
            </a:r>
            <a:r>
              <a:rPr lang="en-US" sz="1200" dirty="0"/>
              <a:t> 396(6712):615–18.</a:t>
            </a:r>
            <a:endParaRPr lang="de-DE" sz="1200" dirty="0"/>
          </a:p>
          <a:p>
            <a:r>
              <a:rPr lang="en-US" sz="1200" dirty="0"/>
              <a:t>Adams, Jonathan. 2011. </a:t>
            </a:r>
            <a:r>
              <a:rPr lang="en-US" sz="1200" i="1" dirty="0"/>
              <a:t>GLOBAL RESEARCH REPORT UNITED KINGDOM</a:t>
            </a:r>
            <a:r>
              <a:rPr lang="en-US" sz="1200" dirty="0"/>
              <a:t>. Leeds: Evidence. </a:t>
            </a:r>
            <a:r>
              <a:rPr lang="de-DE" sz="1200" dirty="0"/>
              <a:t>Abgerufen 10. Juni 2015 (http://researchanalytics.thomsonreuters.com/m/pdfs/globalresearchreport-uk.pdf).</a:t>
            </a:r>
          </a:p>
          <a:p>
            <a:r>
              <a:rPr lang="de-DE" sz="1200" dirty="0" err="1"/>
              <a:t>Auranen</a:t>
            </a:r>
            <a:r>
              <a:rPr lang="de-DE" sz="1200" dirty="0"/>
              <a:t>, Otto und Mika Nieminen. </a:t>
            </a:r>
            <a:r>
              <a:rPr lang="en-US" sz="1200" dirty="0"/>
              <a:t>2010. „University Research Funding and Publication performance—An International Comparison“. </a:t>
            </a:r>
            <a:r>
              <a:rPr lang="en-US" sz="1200" i="1" dirty="0"/>
              <a:t>Research Policy</a:t>
            </a:r>
            <a:r>
              <a:rPr lang="en-US" sz="1200" dirty="0"/>
              <a:t> 39(6):822–34.</a:t>
            </a:r>
            <a:endParaRPr lang="de-DE" sz="1200" dirty="0"/>
          </a:p>
          <a:p>
            <a:r>
              <a:rPr lang="en-US" sz="1200" dirty="0" err="1"/>
              <a:t>Bornmann</a:t>
            </a:r>
            <a:r>
              <a:rPr lang="en-US" sz="1200" dirty="0"/>
              <a:t>, Lutz und </a:t>
            </a:r>
            <a:r>
              <a:rPr lang="en-US" sz="1200" dirty="0" err="1"/>
              <a:t>Loet</a:t>
            </a:r>
            <a:r>
              <a:rPr lang="en-US" sz="1200" dirty="0"/>
              <a:t> </a:t>
            </a:r>
            <a:r>
              <a:rPr lang="en-US" sz="1200" dirty="0" err="1"/>
              <a:t>Leydesdorff</a:t>
            </a:r>
            <a:r>
              <a:rPr lang="en-US" sz="1200" dirty="0"/>
              <a:t>. 2013. „Macro-Indicators of Citation Impacts of Six Prolific Countries: </a:t>
            </a:r>
            <a:r>
              <a:rPr lang="en-US" sz="1200" dirty="0" err="1"/>
              <a:t>InCites</a:t>
            </a:r>
            <a:r>
              <a:rPr lang="en-US" sz="1200" dirty="0"/>
              <a:t> Data and the Statistical Significance of Trends“. </a:t>
            </a:r>
            <a:r>
              <a:rPr lang="en-US" sz="1200" i="1" dirty="0" err="1"/>
              <a:t>PLoS</a:t>
            </a:r>
            <a:r>
              <a:rPr lang="en-US" sz="1200" i="1" dirty="0"/>
              <a:t> ONE</a:t>
            </a:r>
            <a:r>
              <a:rPr lang="en-US" sz="1200" dirty="0"/>
              <a:t> 8(2):e56768.</a:t>
            </a:r>
            <a:endParaRPr lang="de-DE" sz="1200" dirty="0"/>
          </a:p>
          <a:p>
            <a:r>
              <a:rPr lang="en-US" sz="1200" dirty="0"/>
              <a:t>Broadhead, Lee-Anne und Sean Howard. 1998. „‚The Art of Punishing‘: The Research Assessment Exercise and the </a:t>
            </a:r>
            <a:r>
              <a:rPr lang="en-US" sz="1200" dirty="0" err="1"/>
              <a:t>Ritualisation</a:t>
            </a:r>
            <a:r>
              <a:rPr lang="en-US" sz="1200" dirty="0"/>
              <a:t> of Power in Higher Education“. </a:t>
            </a:r>
            <a:r>
              <a:rPr lang="en-US" sz="1200" i="1" dirty="0"/>
              <a:t>education policy analysis archives</a:t>
            </a:r>
            <a:r>
              <a:rPr lang="en-US" sz="1200" dirty="0"/>
              <a:t> 6:8.</a:t>
            </a:r>
            <a:endParaRPr lang="de-DE" sz="1200" dirty="0"/>
          </a:p>
          <a:p>
            <a:r>
              <a:rPr lang="en-US" sz="1200" dirty="0"/>
              <a:t>Clark, Burton. 1998. „University transformation for the twenty-first century“. in </a:t>
            </a:r>
            <a:r>
              <a:rPr lang="en-US" sz="1200" i="1" dirty="0"/>
              <a:t>World Conference on Higher Education</a:t>
            </a:r>
            <a:r>
              <a:rPr lang="en-US" sz="1200" dirty="0"/>
              <a:t>. </a:t>
            </a:r>
            <a:r>
              <a:rPr lang="de-DE" sz="1200" dirty="0"/>
              <a:t>Abgerufen 30. September 2014 (http://portal.unesco.org/education/fr/files/10371/10384906150Burton.pdf/Burton.pdf).</a:t>
            </a:r>
          </a:p>
          <a:p>
            <a:r>
              <a:rPr lang="en-US" sz="1200" dirty="0"/>
              <a:t>Clark, Burton R. 1989. „The Academic Life Small Worlds, Different Worlds“. </a:t>
            </a:r>
            <a:r>
              <a:rPr lang="en-US" sz="1200" i="1" dirty="0"/>
              <a:t>Educational Researcher</a:t>
            </a:r>
            <a:r>
              <a:rPr lang="en-US" sz="1200" dirty="0"/>
              <a:t> 18(5):4–8.</a:t>
            </a:r>
            <a:endParaRPr lang="de-DE" sz="1200" dirty="0"/>
          </a:p>
          <a:p>
            <a:r>
              <a:rPr lang="en-US" sz="1200" dirty="0"/>
              <a:t>Clark, Burton R. 1998. </a:t>
            </a:r>
            <a:r>
              <a:rPr lang="en-US" sz="1200" i="1" dirty="0"/>
              <a:t>Creating entrepreneurial universities</a:t>
            </a:r>
            <a:r>
              <a:rPr lang="en-US" sz="1200" dirty="0"/>
              <a:t>. Oxford: IAU Press.</a:t>
            </a:r>
            <a:endParaRPr lang="de-DE" sz="1200" dirty="0"/>
          </a:p>
          <a:p>
            <a:r>
              <a:rPr lang="de-DE" sz="1200" dirty="0" err="1"/>
              <a:t>Espeland</a:t>
            </a:r>
            <a:r>
              <a:rPr lang="de-DE" sz="1200" dirty="0"/>
              <a:t>, Wendy Nelson und Michael </a:t>
            </a:r>
            <a:r>
              <a:rPr lang="de-DE" sz="1200" dirty="0" err="1"/>
              <a:t>Sauder</a:t>
            </a:r>
            <a:r>
              <a:rPr lang="de-DE" sz="1200" dirty="0"/>
              <a:t>. </a:t>
            </a:r>
            <a:r>
              <a:rPr lang="en-US" sz="1200" dirty="0"/>
              <a:t>2007. „Rankings and Reactivity: How Public Measures Recreate Social Worlds“. </a:t>
            </a:r>
            <a:r>
              <a:rPr lang="de-DE" sz="1200" i="1" dirty="0"/>
              <a:t>American Journal </a:t>
            </a:r>
            <a:r>
              <a:rPr lang="de-DE" sz="1200" i="1" dirty="0" err="1"/>
              <a:t>of</a:t>
            </a:r>
            <a:r>
              <a:rPr lang="de-DE" sz="1200" i="1" dirty="0"/>
              <a:t> </a:t>
            </a:r>
            <a:r>
              <a:rPr lang="de-DE" sz="1200" i="1" dirty="0" err="1"/>
              <a:t>Sociology</a:t>
            </a:r>
            <a:r>
              <a:rPr lang="de-DE" sz="1200" dirty="0"/>
              <a:t> 113(1):1–40.</a:t>
            </a:r>
          </a:p>
          <a:p>
            <a:r>
              <a:rPr lang="de-DE" sz="1200" dirty="0"/>
              <a:t>Foucault, Michel. 1976. </a:t>
            </a:r>
            <a:r>
              <a:rPr lang="de-DE" sz="1200" i="1" dirty="0"/>
              <a:t>Überwachen und Strafen</a:t>
            </a:r>
            <a:r>
              <a:rPr lang="de-DE" sz="1200" dirty="0"/>
              <a:t>. Frankfurt am Main: Suhrkamp.</a:t>
            </a:r>
          </a:p>
          <a:p>
            <a:r>
              <a:rPr lang="de-DE" sz="1200" dirty="0"/>
              <a:t>Foucault, Michel. 2000. „Die </a:t>
            </a:r>
            <a:r>
              <a:rPr lang="de-DE" sz="1200" dirty="0" err="1"/>
              <a:t>Gouvernementalität</a:t>
            </a:r>
            <a:r>
              <a:rPr lang="de-DE" sz="1200" dirty="0"/>
              <a:t>.“ in </a:t>
            </a:r>
            <a:r>
              <a:rPr lang="de-DE" sz="1200" i="1" dirty="0" err="1"/>
              <a:t>In</a:t>
            </a:r>
            <a:r>
              <a:rPr lang="de-DE" sz="1200" i="1" dirty="0"/>
              <a:t>: Ulrich </a:t>
            </a:r>
            <a:r>
              <a:rPr lang="de-DE" sz="1200" i="1" dirty="0" err="1"/>
              <a:t>Bröckling</a:t>
            </a:r>
            <a:r>
              <a:rPr lang="de-DE" sz="1200" i="1" dirty="0"/>
              <a:t>, Susanne </a:t>
            </a:r>
            <a:r>
              <a:rPr lang="de-DE" sz="1200" i="1" dirty="0" err="1"/>
              <a:t>Krasmann</a:t>
            </a:r>
            <a:r>
              <a:rPr lang="de-DE" sz="1200" i="1" dirty="0"/>
              <a:t> und Thomas Lemke (</a:t>
            </a:r>
            <a:r>
              <a:rPr lang="de-DE" sz="1200" i="1" dirty="0" err="1"/>
              <a:t>Hg</a:t>
            </a:r>
            <a:r>
              <a:rPr lang="de-DE" sz="1200" i="1" dirty="0"/>
              <a:t>.): </a:t>
            </a:r>
            <a:r>
              <a:rPr lang="de-DE" sz="1200" i="1" dirty="0" err="1"/>
              <a:t>Gouvernementalität</a:t>
            </a:r>
            <a:r>
              <a:rPr lang="de-DE" sz="1200" i="1" dirty="0"/>
              <a:t> der Gegenwart. Studien zur Ökonomisierung des Sozialen. Frankfurt am Main: Suhrkamp Verlag.</a:t>
            </a:r>
            <a:endParaRPr lang="de-DE" sz="1200" dirty="0"/>
          </a:p>
          <a:p>
            <a:r>
              <a:rPr lang="en-US" sz="1200" dirty="0" err="1"/>
              <a:t>Frølich</a:t>
            </a:r>
            <a:r>
              <a:rPr lang="en-US" sz="1200" dirty="0"/>
              <a:t>, </a:t>
            </a:r>
            <a:r>
              <a:rPr lang="en-US" sz="1200" dirty="0" err="1"/>
              <a:t>Nicoline</a:t>
            </a:r>
            <a:r>
              <a:rPr lang="en-US" sz="1200" dirty="0"/>
              <a:t>. 2008. </a:t>
            </a:r>
            <a:r>
              <a:rPr lang="en-US" sz="1200" i="1" dirty="0"/>
              <a:t>The politics of steering by numbers: debating performance-based funding in Europe</a:t>
            </a:r>
            <a:r>
              <a:rPr lang="en-US" sz="1200" dirty="0"/>
              <a:t>. Oslo: NIFU STEP.</a:t>
            </a:r>
            <a:endParaRPr lang="de-DE" sz="1200" dirty="0"/>
          </a:p>
          <a:p>
            <a:r>
              <a:rPr lang="en-US" sz="1200" dirty="0" err="1"/>
              <a:t>Halffman</a:t>
            </a:r>
            <a:r>
              <a:rPr lang="en-US" sz="1200" dirty="0"/>
              <a:t>, Willem und </a:t>
            </a:r>
            <a:r>
              <a:rPr lang="en-US" sz="1200" dirty="0" err="1"/>
              <a:t>Loet</a:t>
            </a:r>
            <a:r>
              <a:rPr lang="en-US" sz="1200" dirty="0"/>
              <a:t> </a:t>
            </a:r>
            <a:r>
              <a:rPr lang="en-US" sz="1200" dirty="0" err="1"/>
              <a:t>Leydesdorff</a:t>
            </a:r>
            <a:r>
              <a:rPr lang="en-US" sz="1200" dirty="0"/>
              <a:t>. 2010. „Is Inequality Among Universities Increasing? Gini Coefficients and the Elusive Rise of Elite Universities“. </a:t>
            </a:r>
            <a:r>
              <a:rPr lang="en-US" sz="1200" i="1" dirty="0"/>
              <a:t>Minerva</a:t>
            </a:r>
            <a:r>
              <a:rPr lang="en-US" sz="1200" dirty="0"/>
              <a:t> 48(1):55–72.</a:t>
            </a:r>
            <a:endParaRPr lang="de-DE" sz="1200" dirty="0"/>
          </a:p>
          <a:p>
            <a:pPr marL="0" indent="0">
              <a:buNone/>
            </a:pP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80407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</a:t>
            </a:r>
            <a:r>
              <a:rPr lang="de-DE" b="1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Harley, Sandra. 2000. „Accountants divided: research selectivity and academic accounting </a:t>
            </a:r>
            <a:r>
              <a:rPr lang="en-US" sz="1200" dirty="0" err="1"/>
              <a:t>labour</a:t>
            </a:r>
            <a:r>
              <a:rPr lang="en-US" sz="1200" dirty="0"/>
              <a:t> in UK universities“. </a:t>
            </a:r>
            <a:r>
              <a:rPr lang="en-US" sz="1200" i="1" dirty="0"/>
              <a:t>Critical Perspectives on Accounting</a:t>
            </a:r>
            <a:r>
              <a:rPr lang="en-US" sz="1200" dirty="0"/>
              <a:t> 11(5):549–82.</a:t>
            </a:r>
            <a:endParaRPr lang="de-DE" sz="1200" dirty="0"/>
          </a:p>
          <a:p>
            <a:r>
              <a:rPr lang="en-US" sz="1200" dirty="0"/>
              <a:t>Harley, Sandra und Frederic S. Lee. 1997. „Research Selectivity, Managerialism, and the Academic Labor Process: The Future of Nonmainstream Economics in U.K. Universities“. </a:t>
            </a:r>
            <a:r>
              <a:rPr lang="en-US" sz="1200" i="1" dirty="0"/>
              <a:t>Human Relations</a:t>
            </a:r>
            <a:r>
              <a:rPr lang="en-US" sz="1200" dirty="0"/>
              <a:t> 50(11):1427–60.</a:t>
            </a:r>
            <a:endParaRPr lang="de-DE" sz="1200" dirty="0"/>
          </a:p>
          <a:p>
            <a:r>
              <a:rPr lang="en-US" sz="1200" dirty="0" err="1"/>
              <a:t>Hazelkorn</a:t>
            </a:r>
            <a:r>
              <a:rPr lang="en-US" sz="1200" dirty="0"/>
              <a:t>, Ellen. 2008. „Learning to Live with League Tables and Ranking: The Experience of Institutional Leaders“. </a:t>
            </a:r>
            <a:r>
              <a:rPr lang="en-US" sz="1200" i="1" dirty="0"/>
              <a:t>Higher Education Policy</a:t>
            </a:r>
            <a:r>
              <a:rPr lang="en-US" sz="1200" dirty="0"/>
              <a:t> 21(2):193–215.</a:t>
            </a:r>
            <a:endParaRPr lang="de-DE" sz="1200" dirty="0"/>
          </a:p>
          <a:p>
            <a:r>
              <a:rPr lang="en-US" sz="1200" dirty="0" err="1"/>
              <a:t>Hazelkorn</a:t>
            </a:r>
            <a:r>
              <a:rPr lang="en-US" sz="1200" dirty="0"/>
              <a:t>, Ellen. 2009. „Rankings and the Battle for World-Class Excellence“. </a:t>
            </a:r>
            <a:r>
              <a:rPr lang="en-US" sz="1200" i="1" dirty="0"/>
              <a:t>Higher Education Management and Policy</a:t>
            </a:r>
            <a:r>
              <a:rPr lang="en-US" sz="1200" dirty="0"/>
              <a:t> 21(1):1–22.</a:t>
            </a:r>
            <a:endParaRPr lang="de-DE" sz="1200" dirty="0"/>
          </a:p>
          <a:p>
            <a:r>
              <a:rPr lang="en-US" sz="1200" dirty="0" err="1"/>
              <a:t>Hazelkorn</a:t>
            </a:r>
            <a:r>
              <a:rPr lang="en-US" sz="1200" dirty="0"/>
              <a:t>, Ellen. 2014. „Reflections on a Decade of Global Rankings: What We’ve Learned and Outstanding Issues“. </a:t>
            </a:r>
            <a:r>
              <a:rPr lang="en-US" sz="1200" i="1" dirty="0"/>
              <a:t>European Journal of Education</a:t>
            </a:r>
            <a:r>
              <a:rPr lang="en-US" sz="1200" dirty="0"/>
              <a:t> 49(1):12–28.</a:t>
            </a:r>
            <a:endParaRPr lang="de-DE" sz="1200" dirty="0"/>
          </a:p>
          <a:p>
            <a:r>
              <a:rPr lang="en-US" sz="1200" dirty="0" err="1"/>
              <a:t>Hazelkorn</a:t>
            </a:r>
            <a:r>
              <a:rPr lang="en-US" sz="1200" dirty="0"/>
              <a:t>, Ellen und M. Ryan. 2013. „The Impact of University Rankings on Higher Education Policy in Europe: A Challenge to Perceived Wisdom and a Stimulus for Change.“ in </a:t>
            </a:r>
            <a:r>
              <a:rPr lang="en-US" sz="1200" i="1" dirty="0"/>
              <a:t>In: </a:t>
            </a:r>
            <a:r>
              <a:rPr lang="en-US" sz="1200" i="1" dirty="0" err="1"/>
              <a:t>Zgaga</a:t>
            </a:r>
            <a:r>
              <a:rPr lang="en-US" sz="1200" i="1" dirty="0"/>
              <a:t>, P., </a:t>
            </a:r>
            <a:r>
              <a:rPr lang="en-US" sz="1200" i="1" dirty="0" err="1"/>
              <a:t>Teichler</a:t>
            </a:r>
            <a:r>
              <a:rPr lang="en-US" sz="1200" i="1" dirty="0"/>
              <a:t>, U. and Brennan, J. (Hg.) The Globalization Challenge for European Higher Education: Convergence and Diversity, </a:t>
            </a:r>
            <a:r>
              <a:rPr lang="en-US" sz="1200" i="1" dirty="0" err="1"/>
              <a:t>Centres</a:t>
            </a:r>
            <a:r>
              <a:rPr lang="en-US" sz="1200" i="1" dirty="0"/>
              <a:t> and Peripheries. Frankfurt: Peter Lang.</a:t>
            </a:r>
            <a:endParaRPr lang="de-DE" sz="1200" dirty="0"/>
          </a:p>
          <a:p>
            <a:r>
              <a:rPr lang="en-US" sz="1200" dirty="0"/>
              <a:t>Henkel, Mary. 1999. „The </a:t>
            </a:r>
            <a:r>
              <a:rPr lang="en-US" sz="1200" dirty="0" err="1"/>
              <a:t>Modernisation</a:t>
            </a:r>
            <a:r>
              <a:rPr lang="en-US" sz="1200" dirty="0"/>
              <a:t> of Research Evaluation: The Case of the UK“. </a:t>
            </a:r>
            <a:r>
              <a:rPr lang="en-US" sz="1200" i="1" dirty="0"/>
              <a:t>Higher Education</a:t>
            </a:r>
            <a:r>
              <a:rPr lang="en-US" sz="1200" dirty="0"/>
              <a:t> 38(1):105–22.</a:t>
            </a:r>
            <a:endParaRPr lang="de-DE" sz="1200" dirty="0"/>
          </a:p>
          <a:p>
            <a:r>
              <a:rPr lang="en-US" sz="1200" dirty="0"/>
              <a:t>Jenkins, Alan. 1995. „The Research Assessment Exercise, funding and teaching quality“. </a:t>
            </a:r>
            <a:r>
              <a:rPr lang="en-US" sz="1200" i="1" dirty="0"/>
              <a:t>Quality Assurance in Education</a:t>
            </a:r>
            <a:r>
              <a:rPr lang="en-US" sz="1200" dirty="0"/>
              <a:t> 3(2):4–12.</a:t>
            </a:r>
            <a:endParaRPr lang="de-DE" sz="1200" dirty="0"/>
          </a:p>
          <a:p>
            <a:r>
              <a:rPr lang="en-US" sz="1200" dirty="0"/>
              <a:t>King, David A. 2004. „The scientific impact of nations“. </a:t>
            </a:r>
            <a:r>
              <a:rPr lang="de-DE" sz="1200" i="1" dirty="0"/>
              <a:t>Nature</a:t>
            </a:r>
            <a:r>
              <a:rPr lang="de-DE" sz="1200" dirty="0"/>
              <a:t> 430(6997):311–16.</a:t>
            </a:r>
          </a:p>
          <a:p>
            <a:r>
              <a:rPr lang="de-DE" sz="1200" dirty="0" err="1"/>
              <a:t>Kreckel</a:t>
            </a:r>
            <a:r>
              <a:rPr lang="de-DE" sz="1200" dirty="0"/>
              <a:t>, Reinhard. 2008. „Zwischen universeller Inklusion und neuer Exklusivität.“ S. 181–94 in </a:t>
            </a:r>
            <a:r>
              <a:rPr lang="de-DE" sz="1200" i="1" dirty="0" err="1"/>
              <a:t>In</a:t>
            </a:r>
            <a:r>
              <a:rPr lang="de-DE" sz="1200" i="1" dirty="0"/>
              <a:t> Barbara M. Kehm (</a:t>
            </a:r>
            <a:r>
              <a:rPr lang="de-DE" sz="1200" i="1" dirty="0" err="1"/>
              <a:t>Hg</a:t>
            </a:r>
            <a:r>
              <a:rPr lang="de-DE" sz="1200" i="1" dirty="0"/>
              <a:t>.): Hochschule im Wandel. Die Universität als Forschungsstand. Festschrift für Ulrich </a:t>
            </a:r>
            <a:r>
              <a:rPr lang="de-DE" sz="1200" i="1" dirty="0" err="1"/>
              <a:t>Teichler</a:t>
            </a:r>
            <a:r>
              <a:rPr lang="de-DE" sz="1200" dirty="0"/>
              <a:t>. Frankfurt/New York: Campus Verlag. Abgerufen 26. November 2015 (https://books.google.com/books?hl=en&amp;lr=&amp;id=moDlAgAAQBAJ&amp;oi=fnd&amp;pg=PA181&amp;dq=%22In+den+Augen+von+Ulrich+Teichler+(2005,+S.+165)+ist+f%C3%BCr+Deutschland+das+Erreichen%22+%22an+Boden+(vgl.+Kreckel+2006,+M%C3%BCnch+2007).+Das+Hauptaugenmerk+gilt+dabei+der%22+&amp;ots=c8V5tTBWLP&amp;sig=GQG0ceUXXrMjOkQ4r3wT7o9iWtU).</a:t>
            </a:r>
          </a:p>
          <a:p>
            <a:pPr marL="0" indent="0">
              <a:buNone/>
            </a:pP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5776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</a:t>
            </a:r>
            <a:r>
              <a:rPr lang="de-DE" b="1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 err="1"/>
              <a:t>Marginson</a:t>
            </a:r>
            <a:r>
              <a:rPr lang="en-US" sz="1200" dirty="0"/>
              <a:t>, Simon und </a:t>
            </a:r>
            <a:r>
              <a:rPr lang="en-US" sz="1200" dirty="0" err="1"/>
              <a:t>Marijk</a:t>
            </a:r>
            <a:r>
              <a:rPr lang="en-US" sz="1200" dirty="0"/>
              <a:t> van der </a:t>
            </a:r>
            <a:r>
              <a:rPr lang="en-US" sz="1200" dirty="0" err="1"/>
              <a:t>Wende</a:t>
            </a:r>
            <a:r>
              <a:rPr lang="en-US" sz="1200" dirty="0"/>
              <a:t>. 2007. „To Rank or To Be Ranked: The Impact of Global Rankings in Higher Education“. </a:t>
            </a:r>
            <a:r>
              <a:rPr lang="en-US" sz="1200" i="1" dirty="0"/>
              <a:t>Journal of Studies in International Education</a:t>
            </a:r>
            <a:r>
              <a:rPr lang="en-US" sz="1200" dirty="0"/>
              <a:t> 11(3-4):306–29.</a:t>
            </a:r>
            <a:endParaRPr lang="de-DE" sz="1200" dirty="0"/>
          </a:p>
          <a:p>
            <a:r>
              <a:rPr lang="en-US" sz="1200" dirty="0" err="1"/>
              <a:t>McNay</a:t>
            </a:r>
            <a:r>
              <a:rPr lang="en-US" sz="1200" dirty="0"/>
              <a:t>, Ian. 1997. </a:t>
            </a:r>
            <a:r>
              <a:rPr lang="en-US" sz="1200" i="1" dirty="0"/>
              <a:t>The impact of the 1992 RAE on institutional and individual </a:t>
            </a:r>
            <a:r>
              <a:rPr lang="en-US" sz="1200" i="1" dirty="0" err="1"/>
              <a:t>behaviour</a:t>
            </a:r>
            <a:r>
              <a:rPr lang="en-US" sz="1200" i="1" dirty="0"/>
              <a:t> in English higher education The evidence from a research project</a:t>
            </a:r>
            <a:r>
              <a:rPr lang="en-US" sz="1200" dirty="0"/>
              <a:t>. </a:t>
            </a:r>
            <a:r>
              <a:rPr lang="de-DE" sz="1200" dirty="0"/>
              <a:t>HEFCE M 5/97, May.</a:t>
            </a:r>
          </a:p>
          <a:p>
            <a:r>
              <a:rPr lang="de-DE" sz="1200" dirty="0"/>
              <a:t>Meier, Frank und Uwe </a:t>
            </a:r>
            <a:r>
              <a:rPr lang="de-DE" sz="1200" dirty="0" err="1"/>
              <a:t>Schimank</a:t>
            </a:r>
            <a:r>
              <a:rPr lang="de-DE" sz="1200" dirty="0"/>
              <a:t>. 2009. „Matthäus schlägt Humboldt? New Public Management und die Einheit von Forschung und Lehre“. </a:t>
            </a:r>
            <a:r>
              <a:rPr lang="de-DE" sz="1200" i="1" dirty="0"/>
              <a:t>Beiträge zur Hochschulforschung</a:t>
            </a:r>
            <a:r>
              <a:rPr lang="de-DE" sz="1200" dirty="0"/>
              <a:t> 31(1):42–61.</a:t>
            </a:r>
          </a:p>
          <a:p>
            <a:r>
              <a:rPr lang="de-DE" sz="1200" dirty="0"/>
              <a:t>Melo, Ana Isabel, </a:t>
            </a:r>
            <a:r>
              <a:rPr lang="de-DE" sz="1200" dirty="0" err="1"/>
              <a:t>Cláudia</a:t>
            </a:r>
            <a:r>
              <a:rPr lang="de-DE" sz="1200" dirty="0"/>
              <a:t> S. </a:t>
            </a:r>
            <a:r>
              <a:rPr lang="de-DE" sz="1200" dirty="0" err="1"/>
              <a:t>Sarrico</a:t>
            </a:r>
            <a:r>
              <a:rPr lang="de-DE" sz="1200" dirty="0"/>
              <a:t>, und Zoe </a:t>
            </a:r>
            <a:r>
              <a:rPr lang="de-DE" sz="1200" dirty="0" err="1"/>
              <a:t>Radnor</a:t>
            </a:r>
            <a:r>
              <a:rPr lang="de-DE" sz="1200" dirty="0"/>
              <a:t>. </a:t>
            </a:r>
            <a:r>
              <a:rPr lang="en-US" sz="1200" dirty="0"/>
              <a:t>2010. „The Influence of Performance Management Systems on Key Actors in Universities“. </a:t>
            </a:r>
            <a:r>
              <a:rPr lang="de-DE" sz="1200" i="1" dirty="0"/>
              <a:t>Public Management Review</a:t>
            </a:r>
            <a:r>
              <a:rPr lang="de-DE" sz="1200" dirty="0"/>
              <a:t> 12(2):233–54.</a:t>
            </a:r>
          </a:p>
          <a:p>
            <a:r>
              <a:rPr lang="de-DE" sz="1200" dirty="0"/>
              <a:t>Münch, Richard. 2007. </a:t>
            </a:r>
            <a:r>
              <a:rPr lang="de-DE" sz="1200" i="1" dirty="0"/>
              <a:t>Die akademische Elite</a:t>
            </a:r>
            <a:r>
              <a:rPr lang="de-DE" sz="1200" dirty="0"/>
              <a:t>. Frankfurt am Main: Suhrkamp.</a:t>
            </a:r>
          </a:p>
          <a:p>
            <a:r>
              <a:rPr lang="de-DE" sz="1200" dirty="0"/>
              <a:t>Münch, Richard. 2011. </a:t>
            </a:r>
            <a:r>
              <a:rPr lang="de-DE" sz="1200" i="1" dirty="0"/>
              <a:t>Akademischer Kapitalismus</a:t>
            </a:r>
            <a:r>
              <a:rPr lang="de-DE" sz="1200" dirty="0"/>
              <a:t>. Berlin: Suhrkamp.</a:t>
            </a:r>
          </a:p>
          <a:p>
            <a:r>
              <a:rPr lang="en-US" sz="1200" dirty="0" err="1"/>
              <a:t>Münch</a:t>
            </a:r>
            <a:r>
              <a:rPr lang="en-US" sz="1200" dirty="0"/>
              <a:t>, Richard. 2014. </a:t>
            </a:r>
            <a:r>
              <a:rPr lang="en-US" sz="1200" i="1" dirty="0"/>
              <a:t>Academic Capitalism: Universities in the Global Struggle for Excellence</a:t>
            </a:r>
            <a:r>
              <a:rPr lang="en-US" sz="1200" dirty="0"/>
              <a:t>. London und New York: Routledge.</a:t>
            </a:r>
            <a:endParaRPr lang="de-DE" sz="1200" dirty="0"/>
          </a:p>
          <a:p>
            <a:r>
              <a:rPr lang="en-US" sz="1200" dirty="0" err="1"/>
              <a:t>Münch</a:t>
            </a:r>
            <a:r>
              <a:rPr lang="en-US" sz="1200" dirty="0"/>
              <a:t>, Richard und Len Ole </a:t>
            </a:r>
            <a:r>
              <a:rPr lang="en-US" sz="1200" dirty="0" err="1"/>
              <a:t>Schäfer</a:t>
            </a:r>
            <a:r>
              <a:rPr lang="en-US" sz="1200" dirty="0"/>
              <a:t>. 2014. „Rankings, Diversity and the Power of Renewal in Science. A Comparison between Germany, the UK and the US“. </a:t>
            </a:r>
            <a:r>
              <a:rPr lang="en-US" sz="1200" i="1" dirty="0"/>
              <a:t>European Journal of Education</a:t>
            </a:r>
            <a:r>
              <a:rPr lang="en-US" sz="1200" dirty="0"/>
              <a:t> 49(1):60–76.</a:t>
            </a:r>
            <a:endParaRPr lang="de-DE" sz="1200" dirty="0"/>
          </a:p>
          <a:p>
            <a:r>
              <a:rPr lang="en-US" sz="1200" dirty="0" err="1"/>
              <a:t>Oancea</a:t>
            </a:r>
            <a:r>
              <a:rPr lang="en-US" sz="1200" dirty="0"/>
              <a:t>, </a:t>
            </a:r>
            <a:r>
              <a:rPr lang="en-US" sz="1200" dirty="0" err="1"/>
              <a:t>Alis</a:t>
            </a:r>
            <a:r>
              <a:rPr lang="en-US" sz="1200" dirty="0"/>
              <a:t>. 2010. „Research assessment in the United Kingdom“. in </a:t>
            </a:r>
            <a:r>
              <a:rPr lang="en-US" sz="1200" i="1" dirty="0"/>
              <a:t>In: UNESCO (Hg.): World social science report: Knowledge Divides</a:t>
            </a:r>
            <a:r>
              <a:rPr lang="en-US" sz="1200" dirty="0"/>
              <a:t>. </a:t>
            </a:r>
            <a:r>
              <a:rPr lang="de-DE" sz="1200" dirty="0"/>
              <a:t>Paris: UNESCO Publishing.</a:t>
            </a:r>
          </a:p>
          <a:p>
            <a:r>
              <a:rPr lang="de-DE" sz="1200" dirty="0"/>
              <a:t>Orr, Dominic. 2003. „Verfahren der Forschungsbewertung im Kontext neuer Steuerungsverfahren im Hochschulwesen: Analyse von vier Verfahren aus Niedersachsen, Großbritannien, den Niederlanden und Irland.“ </a:t>
            </a:r>
            <a:r>
              <a:rPr lang="en-US" sz="1200" i="1" dirty="0"/>
              <a:t>A1/2003. Hannover: HOCHSCHUL-INFORMATIONS-SYSTEM</a:t>
            </a:r>
            <a:r>
              <a:rPr lang="en-US" sz="1200" dirty="0"/>
              <a:t>.</a:t>
            </a:r>
            <a:endParaRPr lang="de-DE" sz="1200" dirty="0"/>
          </a:p>
          <a:p>
            <a:r>
              <a:rPr lang="en-US" sz="1200" dirty="0" err="1"/>
              <a:t>Palfreyman</a:t>
            </a:r>
            <a:r>
              <a:rPr lang="en-US" sz="1200" dirty="0"/>
              <a:t>, David. 2006. „Is academic freedom under threat in UK and US higher education?“ </a:t>
            </a:r>
            <a:r>
              <a:rPr lang="de-DE" sz="1200" dirty="0"/>
              <a:t>Abgerufen 19. Oktober 2015 (http://oxcheps.new.ox.ac.uk/MainSite%20pages/Resources/OxCHEPS_OP23ii.pdf).</a:t>
            </a:r>
          </a:p>
          <a:p>
            <a:pPr marL="0" indent="0">
              <a:buNone/>
            </a:pP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4790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</a:t>
            </a:r>
            <a:r>
              <a:rPr lang="de-DE" b="1" dirty="0" err="1"/>
              <a:t>Introduction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Symbol" panose="05050102010706020507" pitchFamily="18" charset="2"/>
              <a:buChar char="-"/>
            </a:pPr>
            <a:r>
              <a:rPr lang="de-DE" dirty="0" err="1"/>
              <a:t>Stratification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universities</a:t>
            </a:r>
            <a:r>
              <a:rPr lang="de-DE" dirty="0"/>
              <a:t> (cf. </a:t>
            </a:r>
            <a:r>
              <a:rPr lang="de-DE" dirty="0" err="1"/>
              <a:t>Marginson</a:t>
            </a:r>
            <a:r>
              <a:rPr lang="de-DE" dirty="0"/>
              <a:t> und Wende 2007:324; </a:t>
            </a:r>
            <a:r>
              <a:rPr lang="de-DE" dirty="0" err="1"/>
              <a:t>Hazelkorn</a:t>
            </a:r>
            <a:r>
              <a:rPr lang="de-DE" dirty="0"/>
              <a:t> 2008, 2009; </a:t>
            </a:r>
            <a:r>
              <a:rPr lang="de-DE" dirty="0" err="1"/>
              <a:t>Hazelkorn</a:t>
            </a:r>
            <a:r>
              <a:rPr lang="de-DE" dirty="0"/>
              <a:t> und Ryan 2013; </a:t>
            </a:r>
            <a:r>
              <a:rPr lang="de-DE" dirty="0" err="1"/>
              <a:t>Hazelkorn</a:t>
            </a:r>
            <a:r>
              <a:rPr lang="de-DE" dirty="0"/>
              <a:t> 2014; Münch 2011, 2014)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dirty="0"/>
              <a:t>Through the audit culture (cf. </a:t>
            </a:r>
            <a:r>
              <a:rPr lang="en-US" dirty="0" err="1"/>
              <a:t>Strathern</a:t>
            </a:r>
            <a:r>
              <a:rPr lang="en-US" dirty="0"/>
              <a:t> 1997; Power 1999)</a:t>
            </a:r>
            <a:endParaRPr lang="de-DE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dirty="0"/>
              <a:t>Concentration of research resources in the top institutions (cf. Henkel 1999</a:t>
            </a:r>
            <a:r>
              <a:rPr lang="en-US" dirty="0" smtClean="0"/>
              <a:t>)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dirty="0"/>
              <a:t>Instrument used to raise scientific performance in the UK is the Research Assessment Exercise (RAE) and Research Excellence Framework (REF)</a:t>
            </a: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en-US" dirty="0"/>
              <a:t>Political tool has an impact on academic life in the UK</a:t>
            </a: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6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</a:t>
            </a:r>
            <a:r>
              <a:rPr lang="de-DE" b="1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Porter, Theodore M. 1996. </a:t>
            </a:r>
            <a:r>
              <a:rPr lang="en-US" sz="1200" i="1" dirty="0"/>
              <a:t>Trust in numbers: The Pursuit of Objectivity in Science and Public Life</a:t>
            </a:r>
            <a:r>
              <a:rPr lang="en-US" sz="1200" dirty="0"/>
              <a:t>. 2. </a:t>
            </a:r>
            <a:r>
              <a:rPr lang="en-US" sz="1200" dirty="0" err="1"/>
              <a:t>Auflage</a:t>
            </a:r>
            <a:r>
              <a:rPr lang="en-US" sz="1200" dirty="0"/>
              <a:t>. Princeton: Princeton University Press.</a:t>
            </a:r>
            <a:endParaRPr lang="de-DE" sz="1200" dirty="0"/>
          </a:p>
          <a:p>
            <a:r>
              <a:rPr lang="en-US" sz="1200" dirty="0"/>
              <a:t>Power, Michael. 1999. </a:t>
            </a:r>
            <a:r>
              <a:rPr lang="en-US" sz="1200" i="1" dirty="0"/>
              <a:t>The Audit Society. Rituals of Verification.</a:t>
            </a:r>
            <a:r>
              <a:rPr lang="en-US" sz="1200" dirty="0"/>
              <a:t> New York: Oxford University Press.</a:t>
            </a:r>
            <a:endParaRPr lang="de-DE" sz="1200" dirty="0"/>
          </a:p>
          <a:p>
            <a:r>
              <a:rPr lang="en-US" sz="1200" dirty="0"/>
              <a:t>Pritchard, Rosalind. 2005. „The Influence of Market Force Culture on British and German Academics“. </a:t>
            </a:r>
            <a:r>
              <a:rPr lang="en-US" sz="1200" i="1" dirty="0"/>
              <a:t>Comparative Education</a:t>
            </a:r>
            <a:r>
              <a:rPr lang="en-US" sz="1200" dirty="0"/>
              <a:t> 41(4):433–54.</a:t>
            </a:r>
            <a:endParaRPr lang="de-DE" sz="1200" dirty="0"/>
          </a:p>
          <a:p>
            <a:r>
              <a:rPr lang="en-US" sz="1200" dirty="0"/>
              <a:t>Rhoades, Gary und Sheila Slaughter. 1997. „Academic Capitalism, Managed Professionals, and Supply-Side Higher Education“. </a:t>
            </a:r>
            <a:r>
              <a:rPr lang="en-US" sz="1200" i="1" dirty="0"/>
              <a:t>Social Text</a:t>
            </a:r>
            <a:r>
              <a:rPr lang="en-US" sz="1200" dirty="0"/>
              <a:t> (51):9–38.</a:t>
            </a:r>
            <a:endParaRPr lang="de-DE" sz="1200" dirty="0"/>
          </a:p>
          <a:p>
            <a:r>
              <a:rPr lang="en-US" sz="1200" dirty="0" err="1"/>
              <a:t>Schäfer</a:t>
            </a:r>
            <a:r>
              <a:rPr lang="en-US" sz="1200" dirty="0"/>
              <a:t>, Len Ole. 2012. </a:t>
            </a:r>
            <a:r>
              <a:rPr lang="en-US" sz="1200" i="1" dirty="0"/>
              <a:t>The Construction of Rankings in Science: Chemistry in Germany and the USA</a:t>
            </a:r>
            <a:r>
              <a:rPr lang="en-US" sz="1200" dirty="0"/>
              <a:t>. </a:t>
            </a:r>
            <a:r>
              <a:rPr lang="de-DE" sz="1200" dirty="0"/>
              <a:t>Unveröffentlichte Diplomarbeit. Bamberg: Universität Bamberg.</a:t>
            </a:r>
          </a:p>
          <a:p>
            <a:r>
              <a:rPr lang="de-DE" sz="1200" dirty="0"/>
              <a:t>Science </a:t>
            </a:r>
            <a:r>
              <a:rPr lang="de-DE" sz="1200" dirty="0" err="1"/>
              <a:t>and</a:t>
            </a:r>
            <a:r>
              <a:rPr lang="de-DE" sz="1200" dirty="0"/>
              <a:t> Technology </a:t>
            </a:r>
            <a:r>
              <a:rPr lang="de-DE" sz="1200" dirty="0" err="1"/>
              <a:t>Committee</a:t>
            </a:r>
            <a:r>
              <a:rPr lang="de-DE" sz="1200" dirty="0"/>
              <a:t>. 2002a. </a:t>
            </a:r>
            <a:r>
              <a:rPr lang="en-US" sz="1200" dirty="0"/>
              <a:t>„House of Commons - Science and Technology - Second Report“. </a:t>
            </a:r>
            <a:r>
              <a:rPr lang="de-DE" sz="1200" dirty="0"/>
              <a:t>Abgerufen 15. September 2015 (http://www.publications.parliament.uk/pa/cm200102/cmselect/cmsctech/507/50702.htm).</a:t>
            </a:r>
          </a:p>
          <a:p>
            <a:r>
              <a:rPr lang="en-US" sz="1200" dirty="0"/>
              <a:t>Science and Technology Committee. 2002b. </a:t>
            </a:r>
            <a:r>
              <a:rPr lang="en-US" sz="1200" i="1" dirty="0"/>
              <a:t>THE RESEARCH ASSESSMENT EXERCISE: GOVERNMENT RESPONSE to the Committee’s Second Report. Fifth Special Report of Session 2001-02</a:t>
            </a:r>
            <a:r>
              <a:rPr lang="en-US" sz="1200" dirty="0"/>
              <a:t>. London: The Stationery Office Limited. </a:t>
            </a:r>
            <a:r>
              <a:rPr lang="de-DE" sz="1200" dirty="0"/>
              <a:t>Abgerufen (http://www.publications.parliament.uk/pa/cm200102/cmselect/cmsctech/995/995.pdf).</a:t>
            </a:r>
          </a:p>
          <a:p>
            <a:r>
              <a:rPr lang="en-US" sz="1200" dirty="0"/>
              <a:t>Science and Technology Committee. 2004a. </a:t>
            </a:r>
            <a:r>
              <a:rPr lang="en-US" sz="1200" i="1" dirty="0"/>
              <a:t>Research Assessment Exercise: a re-assessment. Eleventh Report of Session 2003–04.</a:t>
            </a:r>
            <a:r>
              <a:rPr lang="en-US" sz="1200" dirty="0"/>
              <a:t> London: The Stationery Office Limited. </a:t>
            </a:r>
            <a:r>
              <a:rPr lang="en-US" sz="1200" dirty="0" err="1"/>
              <a:t>Abgerufen</a:t>
            </a:r>
            <a:r>
              <a:rPr lang="en-US" sz="1200" dirty="0"/>
              <a:t> (http://www.parliament.the-stationery-office.co.uk/pa/cm200304/cmselect/cmsctech/586/586.pdf).</a:t>
            </a:r>
            <a:endParaRPr lang="de-DE" sz="1200" dirty="0"/>
          </a:p>
          <a:p>
            <a:r>
              <a:rPr lang="en-US" sz="1200" dirty="0"/>
              <a:t>Science and Technology Committee. 2004b. </a:t>
            </a:r>
            <a:r>
              <a:rPr lang="en-US" sz="1200" i="1" dirty="0"/>
              <a:t>Research Assessment Exercise: a re – assessment: Government Response to the Committee’s Eleventh Report of Session 2003–04</a:t>
            </a:r>
            <a:r>
              <a:rPr lang="en-US" sz="1200" dirty="0"/>
              <a:t>. London: The Stationery Office Limited. </a:t>
            </a:r>
            <a:r>
              <a:rPr lang="en-US" sz="1200" dirty="0" err="1"/>
              <a:t>Abgerufen</a:t>
            </a:r>
            <a:r>
              <a:rPr lang="en-US" sz="1200" dirty="0"/>
              <a:t> (http://www.parliament.the-stationery-office.co.uk/pa/cm200405/cmselect/cmsctech/34/34.pdf).</a:t>
            </a:r>
            <a:endParaRPr lang="de-DE" sz="1200" dirty="0"/>
          </a:p>
          <a:p>
            <a:r>
              <a:rPr lang="en-US" sz="1200" dirty="0" err="1"/>
              <a:t>Strathern</a:t>
            </a:r>
            <a:r>
              <a:rPr lang="en-US" sz="1200" dirty="0"/>
              <a:t>, Marilyn. 1997. „‘Improving ratings’: audit in the British University system“. </a:t>
            </a:r>
            <a:r>
              <a:rPr lang="en-US" sz="1200" i="1" dirty="0"/>
              <a:t>European Review</a:t>
            </a:r>
            <a:r>
              <a:rPr lang="en-US" sz="1200" dirty="0"/>
              <a:t> 5(03):305–21.</a:t>
            </a:r>
            <a:endParaRPr lang="de-DE" sz="1200" dirty="0"/>
          </a:p>
          <a:p>
            <a:r>
              <a:rPr lang="en-US" sz="1200" dirty="0" err="1"/>
              <a:t>Talib</a:t>
            </a:r>
            <a:r>
              <a:rPr lang="en-US" sz="1200" dirty="0"/>
              <a:t>, Ameen Ali. 2002. </a:t>
            </a:r>
            <a:r>
              <a:rPr lang="en-US" sz="1200" i="1" dirty="0"/>
              <a:t>Performance Measures and Resource Allocation: The </a:t>
            </a:r>
            <a:r>
              <a:rPr lang="en-US" sz="1200" i="1" dirty="0" err="1"/>
              <a:t>Behavioural</a:t>
            </a:r>
            <a:r>
              <a:rPr lang="en-US" sz="1200" i="1" dirty="0"/>
              <a:t> Consequences of the University Research Assessment Exercise in England.</a:t>
            </a:r>
            <a:r>
              <a:rPr lang="en-US" sz="1200" dirty="0"/>
              <a:t> University of Warwick, Warwick Business School.</a:t>
            </a:r>
            <a:endParaRPr lang="de-DE" sz="1200" dirty="0"/>
          </a:p>
          <a:p>
            <a:pPr marL="0" indent="0">
              <a:buNone/>
            </a:pP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0767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</a:t>
            </a:r>
            <a:r>
              <a:rPr lang="de-DE" b="1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 err="1"/>
              <a:t>Teelken</a:t>
            </a:r>
            <a:r>
              <a:rPr lang="en-US" sz="1200" dirty="0"/>
              <a:t>, Christine. 2012. „Compliance or pragmatism: how do academics deal with managerialism in higher education? A comparative study in three countries“. </a:t>
            </a:r>
            <a:r>
              <a:rPr lang="en-US" sz="1200" i="1" dirty="0"/>
              <a:t>Studies in Higher Education</a:t>
            </a:r>
            <a:r>
              <a:rPr lang="en-US" sz="1200" dirty="0"/>
              <a:t> 37(3):271–90.</a:t>
            </a:r>
            <a:endParaRPr lang="de-DE" sz="1200" dirty="0"/>
          </a:p>
          <a:p>
            <a:r>
              <a:rPr lang="de-DE" sz="1200" dirty="0"/>
              <a:t>Wieczorek, Oliver und Len Ole Schäfer. 2016. „Verwaltungspraktiken: Konstruktion von Leistungsindikatoren. Das Beispiel des britischen Research Assessment </a:t>
            </a:r>
            <a:r>
              <a:rPr lang="de-DE" sz="1200" dirty="0" err="1"/>
              <a:t>Exercise</a:t>
            </a:r>
            <a:r>
              <a:rPr lang="de-DE" sz="1200" dirty="0"/>
              <a:t>.“ in </a:t>
            </a:r>
            <a:r>
              <a:rPr lang="de-DE" sz="1200" i="1" dirty="0" err="1"/>
              <a:t>In</a:t>
            </a:r>
            <a:r>
              <a:rPr lang="de-DE" sz="1200" i="1" dirty="0"/>
              <a:t>: Nina Baur, Cristina </a:t>
            </a:r>
            <a:r>
              <a:rPr lang="de-DE" sz="1200" i="1" dirty="0" err="1"/>
              <a:t>Besio</a:t>
            </a:r>
            <a:r>
              <a:rPr lang="de-DE" sz="1200" i="1" dirty="0"/>
              <a:t>, Maria </a:t>
            </a:r>
            <a:r>
              <a:rPr lang="de-DE" sz="1200" i="1" dirty="0" err="1"/>
              <a:t>Norkus</a:t>
            </a:r>
            <a:r>
              <a:rPr lang="de-DE" sz="1200" i="1" dirty="0"/>
              <a:t> und Grit </a:t>
            </a:r>
            <a:r>
              <a:rPr lang="de-DE" sz="1200" i="1" dirty="0" err="1"/>
              <a:t>Petschick</a:t>
            </a:r>
            <a:r>
              <a:rPr lang="de-DE" sz="1200" i="1" dirty="0"/>
              <a:t> (</a:t>
            </a:r>
            <a:r>
              <a:rPr lang="de-DE" sz="1200" i="1" dirty="0" err="1"/>
              <a:t>Hg</a:t>
            </a:r>
            <a:r>
              <a:rPr lang="de-DE" sz="1200" i="1" dirty="0"/>
              <a:t>.): Wissen - Organisation - Forschungspraxis. Der Makro‐</a:t>
            </a:r>
            <a:r>
              <a:rPr lang="de-DE" sz="1200" i="1" dirty="0" err="1"/>
              <a:t>Meso</a:t>
            </a:r>
            <a:r>
              <a:rPr lang="de-DE" sz="1200" i="1" dirty="0"/>
              <a:t>‐Mikro‐Link in der	Wissenschaft. Landsberg: Beltz </a:t>
            </a:r>
            <a:r>
              <a:rPr lang="de-DE" sz="1200" i="1" dirty="0" err="1"/>
              <a:t>Juventa</a:t>
            </a:r>
            <a:r>
              <a:rPr lang="de-DE" sz="1200" i="1" dirty="0"/>
              <a:t>.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3123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</a:t>
            </a:r>
            <a:r>
              <a:rPr lang="de-DE" b="1" dirty="0" err="1"/>
              <a:t>Introduction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800" b="1" dirty="0"/>
              <a:t>Research </a:t>
            </a:r>
            <a:r>
              <a:rPr lang="de-DE" sz="2800" b="1" dirty="0" err="1" smtClean="0"/>
              <a:t>questions</a:t>
            </a:r>
            <a:r>
              <a:rPr lang="de-DE" sz="2800" b="1" dirty="0" smtClean="0"/>
              <a:t>:</a:t>
            </a:r>
          </a:p>
          <a:p>
            <a:pPr marL="0" lvl="0" indent="0">
              <a:buNone/>
            </a:pPr>
            <a:r>
              <a:rPr lang="en-US" sz="2800" dirty="0"/>
              <a:t>What are the RAE/REF's effects </a:t>
            </a:r>
            <a:r>
              <a:rPr lang="en-US" sz="2800" dirty="0" smtClean="0"/>
              <a:t>on </a:t>
            </a:r>
            <a:r>
              <a:rPr lang="en-US" sz="2800" dirty="0"/>
              <a:t>academic life?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…</a:t>
            </a:r>
            <a:r>
              <a:rPr lang="en-US" sz="2800" smtClean="0"/>
              <a:t>on research </a:t>
            </a:r>
            <a:r>
              <a:rPr lang="en-US" sz="2800" dirty="0"/>
              <a:t>performance?</a:t>
            </a:r>
            <a:endParaRPr lang="de-DE" sz="2800" dirty="0"/>
          </a:p>
          <a:p>
            <a:pPr marL="0" indent="0">
              <a:buNone/>
            </a:pPr>
            <a:r>
              <a:rPr lang="en-US" sz="2800" dirty="0"/>
              <a:t>... </a:t>
            </a:r>
            <a:r>
              <a:rPr lang="en-US" sz="2800" dirty="0" smtClean="0"/>
              <a:t>on </a:t>
            </a:r>
            <a:r>
              <a:rPr lang="en-US" sz="2800" dirty="0"/>
              <a:t>inequality ?	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…on </a:t>
            </a:r>
            <a:r>
              <a:rPr lang="en-US" sz="2800" dirty="0"/>
              <a:t>diversity?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…on </a:t>
            </a:r>
            <a:r>
              <a:rPr lang="en-US" sz="2800" dirty="0"/>
              <a:t>academic freedom?	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…on </a:t>
            </a:r>
            <a:r>
              <a:rPr lang="en-US" sz="2800" dirty="0"/>
              <a:t>research and teaching?	</a:t>
            </a:r>
            <a:endParaRPr lang="de-DE" sz="2800" dirty="0"/>
          </a:p>
          <a:p>
            <a:pPr marL="0" indent="0">
              <a:buNone/>
            </a:pPr>
            <a:r>
              <a:rPr lang="en-US" sz="2800" dirty="0" smtClean="0"/>
              <a:t>…on </a:t>
            </a:r>
            <a:r>
              <a:rPr lang="en-US" sz="2800" dirty="0"/>
              <a:t>recruitment policies?</a:t>
            </a:r>
            <a:endParaRPr lang="de-DE" sz="2800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5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/>
              <a:t>Academic </a:t>
            </a:r>
            <a:r>
              <a:rPr lang="de-DE" sz="2800" b="1" dirty="0" err="1" smtClean="0"/>
              <a:t>life</a:t>
            </a:r>
            <a:endParaRPr lang="de-DE" sz="2800" b="1" dirty="0" smtClean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Burton Clark understands academic life as stratification, disciplinary differentiation, academic community and academic freedom. The overarching goal is the increase in quality of research and teaching (cf. Clark 1989)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This model  is extended along the theoretical basis of Richard </a:t>
            </a:r>
            <a:r>
              <a:rPr lang="en-US" sz="2800" dirty="0" err="1"/>
              <a:t>Münch's</a:t>
            </a:r>
            <a:r>
              <a:rPr lang="en-US" sz="2800" dirty="0"/>
              <a:t> previous scientific work (cf. </a:t>
            </a:r>
            <a:r>
              <a:rPr lang="en-US" sz="2800" dirty="0" err="1"/>
              <a:t>Münch</a:t>
            </a:r>
            <a:r>
              <a:rPr lang="en-US" sz="2800" dirty="0"/>
              <a:t> 2007, 2011, 2014</a:t>
            </a:r>
            <a:r>
              <a:rPr lang="en-US" sz="2800" dirty="0" smtClean="0"/>
              <a:t>)</a:t>
            </a:r>
            <a:endParaRPr lang="de-DE" sz="2800" dirty="0"/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474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3"/>
          <a:stretch>
            <a:fillRect/>
          </a:stretch>
        </p:blipFill>
        <p:spPr>
          <a:xfrm>
            <a:off x="395536" y="1340769"/>
            <a:ext cx="8161020" cy="44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97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 dirty="0"/>
              <a:t>Research performance</a:t>
            </a:r>
            <a:endParaRPr lang="de-DE" sz="27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While </a:t>
            </a:r>
            <a:r>
              <a:rPr lang="en-US" sz="2800" dirty="0"/>
              <a:t>citation rates are rising (cf. King 2004; Adams 2011; </a:t>
            </a:r>
            <a:r>
              <a:rPr lang="en-US" sz="2800" dirty="0" err="1"/>
              <a:t>Bornmann</a:t>
            </a:r>
            <a:r>
              <a:rPr lang="en-US" sz="2800" dirty="0"/>
              <a:t> und </a:t>
            </a:r>
            <a:r>
              <a:rPr lang="en-US" sz="2800" dirty="0" err="1"/>
              <a:t>Leydesdorff</a:t>
            </a:r>
            <a:r>
              <a:rPr lang="en-US" sz="2800" dirty="0"/>
              <a:t> 2013),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the proportion of papers in the Web of Science are decreasing (cf. Adams 2011:7; </a:t>
            </a:r>
            <a:r>
              <a:rPr lang="en-US" sz="2800" dirty="0" err="1"/>
              <a:t>Münch</a:t>
            </a:r>
            <a:r>
              <a:rPr lang="en-US" sz="2800" dirty="0"/>
              <a:t> 2014:112</a:t>
            </a:r>
            <a:r>
              <a:rPr lang="en-US" sz="2800" dirty="0" smtClean="0"/>
              <a:t>)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Decreasing impact of British science  (cf. King 2004; Adams 1998:615)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Decreasing efficiency in an international comparison (cf. </a:t>
            </a:r>
            <a:r>
              <a:rPr lang="en-US" sz="2800" dirty="0" err="1"/>
              <a:t>Auranen</a:t>
            </a:r>
            <a:r>
              <a:rPr lang="en-US" sz="2800" dirty="0"/>
              <a:t> und </a:t>
            </a:r>
            <a:r>
              <a:rPr lang="en-US" sz="2800" dirty="0" err="1"/>
              <a:t>Nieminen</a:t>
            </a:r>
            <a:r>
              <a:rPr lang="en-US" sz="2800" dirty="0"/>
              <a:t> 2010:830)</a:t>
            </a:r>
            <a:r>
              <a:rPr lang="de-DE" sz="2800" dirty="0"/>
              <a:t> </a:t>
            </a:r>
            <a:r>
              <a:rPr lang="en-US" sz="2800" dirty="0"/>
              <a:t>and on the disciplinary level (cf. </a:t>
            </a:r>
            <a:r>
              <a:rPr lang="en-US" sz="2800" dirty="0" err="1"/>
              <a:t>Münch</a:t>
            </a:r>
            <a:r>
              <a:rPr lang="en-US" sz="2800" dirty="0"/>
              <a:t> 2014:227–228; 242)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endParaRPr lang="en-US" sz="2800" dirty="0" smtClean="0"/>
          </a:p>
          <a:p>
            <a:pPr lvl="0"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9166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State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 dirty="0" err="1"/>
              <a:t>Inequality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 smtClean="0"/>
              <a:t>Inequality </a:t>
            </a:r>
            <a:r>
              <a:rPr lang="en-US" sz="2800" dirty="0"/>
              <a:t>is rising in a whole series of  STJU indicators (cf. </a:t>
            </a:r>
            <a:r>
              <a:rPr lang="en-US" sz="2800" dirty="0" err="1"/>
              <a:t>Münch</a:t>
            </a:r>
            <a:r>
              <a:rPr lang="en-US" sz="2800" dirty="0"/>
              <a:t> und </a:t>
            </a:r>
            <a:r>
              <a:rPr lang="en-US" sz="2800" dirty="0" err="1"/>
              <a:t>Schäfer</a:t>
            </a:r>
            <a:r>
              <a:rPr lang="en-US" sz="2800" dirty="0"/>
              <a:t> 2014:64)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Inequality of staff  through  administrative workload for teachers and  research freedom for researchers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Inequality of publications in top journals (cf. Harley 2000:565)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r>
              <a:rPr lang="en-US" sz="2800" dirty="0"/>
              <a:t>Funding of established institutions instead of new universities (cf. Orr, Dominic 2003:45–46)</a:t>
            </a:r>
            <a:endParaRPr lang="de-DE" sz="2800" dirty="0"/>
          </a:p>
          <a:p>
            <a:pPr lvl="0">
              <a:buFont typeface="Symbol" panose="05050102010706020507" pitchFamily="18" charset="2"/>
              <a:buChar char="-"/>
            </a:pPr>
            <a:endParaRPr lang="en-US" sz="2800" dirty="0" smtClean="0"/>
          </a:p>
          <a:p>
            <a:pPr lvl="0">
              <a:buFont typeface="Symbol" panose="05050102010706020507" pitchFamily="18" charset="2"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6699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3167</Words>
  <Application>Microsoft Office PowerPoint</Application>
  <PresentationFormat>Bildschirmpräsentation (4:3)</PresentationFormat>
  <Paragraphs>320</Paragraphs>
  <Slides>41</Slides>
  <Notes>41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2" baseType="lpstr">
      <vt:lpstr>Larissa-Design</vt:lpstr>
      <vt:lpstr>Performance Assessment in Science</vt:lpstr>
      <vt:lpstr>Outline</vt:lpstr>
      <vt:lpstr>1. Introduction</vt:lpstr>
      <vt:lpstr>1. Introduction</vt:lpstr>
      <vt:lpstr>1. Introduction</vt:lpstr>
      <vt:lpstr>2. State of research</vt:lpstr>
      <vt:lpstr>PowerPoint-Präsentation</vt:lpstr>
      <vt:lpstr>2. State of research</vt:lpstr>
      <vt:lpstr>2. State of research</vt:lpstr>
      <vt:lpstr>2. State of research</vt:lpstr>
      <vt:lpstr>2. State of research</vt:lpstr>
      <vt:lpstr>2. State of research</vt:lpstr>
      <vt:lpstr>2. State of research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framework</vt:lpstr>
      <vt:lpstr>3. Theoretical Fframework</vt:lpstr>
      <vt:lpstr>3. Empirical procedure</vt:lpstr>
      <vt:lpstr>3. Empirical procedure</vt:lpstr>
      <vt:lpstr>3. Empirical procedure</vt:lpstr>
      <vt:lpstr>4. Summary</vt:lpstr>
      <vt:lpstr>4. Summary</vt:lpstr>
      <vt:lpstr>5. Further research</vt:lpstr>
      <vt:lpstr>5. Further research</vt:lpstr>
      <vt:lpstr>6. Literature</vt:lpstr>
      <vt:lpstr>6. Literature</vt:lpstr>
      <vt:lpstr>6. Literature</vt:lpstr>
      <vt:lpstr>6. Literature</vt:lpstr>
      <vt:lpstr>6. 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Len Ole Schäfer</dc:creator>
  <cp:lastModifiedBy>Len Ole Schäfer</cp:lastModifiedBy>
  <cp:revision>153</cp:revision>
  <cp:lastPrinted>2016-01-27T12:49:48Z</cp:lastPrinted>
  <dcterms:created xsi:type="dcterms:W3CDTF">2016-01-25T13:24:32Z</dcterms:created>
  <dcterms:modified xsi:type="dcterms:W3CDTF">2016-03-03T12:10:50Z</dcterms:modified>
</cp:coreProperties>
</file>