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4"/>
  </p:notesMasterIdLst>
  <p:handoutMasterIdLst>
    <p:handoutMasterId r:id="rId85"/>
  </p:handoutMasterIdLst>
  <p:sldIdLst>
    <p:sldId id="256" r:id="rId3"/>
    <p:sldId id="257" r:id="rId4"/>
    <p:sldId id="298" r:id="rId5"/>
    <p:sldId id="320" r:id="rId6"/>
    <p:sldId id="260" r:id="rId7"/>
    <p:sldId id="388" r:id="rId8"/>
    <p:sldId id="261" r:id="rId9"/>
    <p:sldId id="263" r:id="rId10"/>
    <p:sldId id="362" r:id="rId11"/>
    <p:sldId id="385" r:id="rId12"/>
    <p:sldId id="363" r:id="rId13"/>
    <p:sldId id="386" r:id="rId14"/>
    <p:sldId id="301" r:id="rId15"/>
    <p:sldId id="387" r:id="rId16"/>
    <p:sldId id="303" r:id="rId17"/>
    <p:sldId id="321" r:id="rId18"/>
    <p:sldId id="394" r:id="rId19"/>
    <p:sldId id="304" r:id="rId20"/>
    <p:sldId id="305" r:id="rId21"/>
    <p:sldId id="306" r:id="rId22"/>
    <p:sldId id="307" r:id="rId23"/>
    <p:sldId id="308" r:id="rId24"/>
    <p:sldId id="309" r:id="rId25"/>
    <p:sldId id="389" r:id="rId26"/>
    <p:sldId id="310" r:id="rId27"/>
    <p:sldId id="311" r:id="rId28"/>
    <p:sldId id="312" r:id="rId29"/>
    <p:sldId id="313" r:id="rId30"/>
    <p:sldId id="314" r:id="rId31"/>
    <p:sldId id="315" r:id="rId32"/>
    <p:sldId id="316" r:id="rId33"/>
    <p:sldId id="317" r:id="rId34"/>
    <p:sldId id="318" r:id="rId35"/>
    <p:sldId id="319" r:id="rId36"/>
    <p:sldId id="322" r:id="rId37"/>
    <p:sldId id="323" r:id="rId38"/>
    <p:sldId id="324" r:id="rId39"/>
    <p:sldId id="325" r:id="rId40"/>
    <p:sldId id="327" r:id="rId41"/>
    <p:sldId id="328" r:id="rId42"/>
    <p:sldId id="329" r:id="rId43"/>
    <p:sldId id="330" r:id="rId44"/>
    <p:sldId id="331" r:id="rId45"/>
    <p:sldId id="332" r:id="rId46"/>
    <p:sldId id="333" r:id="rId47"/>
    <p:sldId id="334" r:id="rId48"/>
    <p:sldId id="335" r:id="rId49"/>
    <p:sldId id="364" r:id="rId50"/>
    <p:sldId id="390" r:id="rId51"/>
    <p:sldId id="365" r:id="rId52"/>
    <p:sldId id="367" r:id="rId53"/>
    <p:sldId id="368" r:id="rId54"/>
    <p:sldId id="369" r:id="rId55"/>
    <p:sldId id="391" r:id="rId56"/>
    <p:sldId id="370" r:id="rId57"/>
    <p:sldId id="371" r:id="rId58"/>
    <p:sldId id="372" r:id="rId59"/>
    <p:sldId id="373" r:id="rId60"/>
    <p:sldId id="374" r:id="rId61"/>
    <p:sldId id="375" r:id="rId62"/>
    <p:sldId id="376" r:id="rId63"/>
    <p:sldId id="377" r:id="rId64"/>
    <p:sldId id="378" r:id="rId65"/>
    <p:sldId id="392" r:id="rId66"/>
    <p:sldId id="379" r:id="rId67"/>
    <p:sldId id="380" r:id="rId68"/>
    <p:sldId id="381" r:id="rId69"/>
    <p:sldId id="393" r:id="rId70"/>
    <p:sldId id="352" r:id="rId71"/>
    <p:sldId id="382" r:id="rId72"/>
    <p:sldId id="356" r:id="rId73"/>
    <p:sldId id="383" r:id="rId74"/>
    <p:sldId id="384" r:id="rId75"/>
    <p:sldId id="294" r:id="rId76"/>
    <p:sldId id="395" r:id="rId77"/>
    <p:sldId id="396" r:id="rId78"/>
    <p:sldId id="397" r:id="rId79"/>
    <p:sldId id="398" r:id="rId80"/>
    <p:sldId id="399" r:id="rId81"/>
    <p:sldId id="400" r:id="rId82"/>
    <p:sldId id="401" r:id="rId83"/>
  </p:sldIdLst>
  <p:sldSz cx="9144000" cy="6858000" type="screen4x3"/>
  <p:notesSz cx="6669088"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n Ole Schäfer" initials="LO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040" autoAdjust="0"/>
    <p:restoredTop sz="64380" autoAdjust="0"/>
  </p:normalViewPr>
  <p:slideViewPr>
    <p:cSldViewPr>
      <p:cViewPr>
        <p:scale>
          <a:sx n="61" d="100"/>
          <a:sy n="61" d="100"/>
        </p:scale>
        <p:origin x="-193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718"/>
    </p:cViewPr>
  </p:sorterViewPr>
  <p:notesViewPr>
    <p:cSldViewPr>
      <p:cViewPr>
        <p:scale>
          <a:sx n="75" d="100"/>
          <a:sy n="75" d="100"/>
        </p:scale>
        <p:origin x="-2986" y="-58"/>
      </p:cViewPr>
      <p:guideLst>
        <p:guide orient="horz" pos="3127"/>
        <p:guide pos="210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notesMaster" Target="notesMasters/notesMaster1.xml"/><Relationship Id="rId89"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tableStyles" Target="tableStyles.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051355-FCD6-499D-AF52-0AC2665964FB}" type="doc">
      <dgm:prSet loTypeId="urn:microsoft.com/office/officeart/2005/8/layout/venn1" loCatId="relationship" qsTypeId="urn:microsoft.com/office/officeart/2005/8/quickstyle/simple1" qsCatId="simple" csTypeId="urn:microsoft.com/office/officeart/2005/8/colors/accent1_2" csCatId="accent1" phldr="1"/>
      <dgm:spPr/>
    </dgm:pt>
    <dgm:pt modelId="{37FFB0C1-6391-4529-B6D0-5F0D1E815483}">
      <dgm:prSet phldrT="[Text]"/>
      <dgm:spPr/>
      <dgm:t>
        <a:bodyPr/>
        <a:lstStyle/>
        <a:p>
          <a:r>
            <a:rPr lang="de-DE">
              <a:latin typeface="Times New Roman" panose="02020603050405020304" pitchFamily="18" charset="0"/>
              <a:cs typeface="Times New Roman" panose="02020603050405020304" pitchFamily="18" charset="0"/>
            </a:rPr>
            <a:t>Academic and scientific communifty</a:t>
          </a:r>
        </a:p>
      </dgm:t>
    </dgm:pt>
    <dgm:pt modelId="{55F70E46-0BDF-4971-95C1-7FEA9E24C4DD}" type="parTrans" cxnId="{4112701B-576E-4553-909F-1850F2141FE3}">
      <dgm:prSet/>
      <dgm:spPr/>
      <dgm:t>
        <a:bodyPr/>
        <a:lstStyle/>
        <a:p>
          <a:endParaRPr lang="de-DE"/>
        </a:p>
      </dgm:t>
    </dgm:pt>
    <dgm:pt modelId="{BBE14D3D-ADF3-40AD-A113-7B7716E3DAFD}" type="sibTrans" cxnId="{4112701B-576E-4553-909F-1850F2141FE3}">
      <dgm:prSet/>
      <dgm:spPr/>
      <dgm:t>
        <a:bodyPr/>
        <a:lstStyle/>
        <a:p>
          <a:endParaRPr lang="de-DE"/>
        </a:p>
      </dgm:t>
    </dgm:pt>
    <dgm:pt modelId="{CCCC03FA-098C-4437-A102-DC280159C112}">
      <dgm:prSet phldrT="[Text]"/>
      <dgm:spPr/>
      <dgm:t>
        <a:bodyPr/>
        <a:lstStyle/>
        <a:p>
          <a:r>
            <a:rPr lang="de-DE">
              <a:latin typeface="Times New Roman" panose="02020603050405020304" pitchFamily="18" charset="0"/>
              <a:cs typeface="Times New Roman" panose="02020603050405020304" pitchFamily="18" charset="0"/>
            </a:rPr>
            <a:t>Government</a:t>
          </a:r>
        </a:p>
      </dgm:t>
    </dgm:pt>
    <dgm:pt modelId="{03B2F7F3-8B7C-4BCF-B09C-96F534B5AB4F}" type="parTrans" cxnId="{6FCDD7AC-D3DA-4CF3-BBFE-F9C0311D66E3}">
      <dgm:prSet/>
      <dgm:spPr/>
      <dgm:t>
        <a:bodyPr/>
        <a:lstStyle/>
        <a:p>
          <a:endParaRPr lang="de-DE"/>
        </a:p>
      </dgm:t>
    </dgm:pt>
    <dgm:pt modelId="{41EC2B20-1594-407A-9BFE-FC853C0BB514}" type="sibTrans" cxnId="{6FCDD7AC-D3DA-4CF3-BBFE-F9C0311D66E3}">
      <dgm:prSet/>
      <dgm:spPr/>
      <dgm:t>
        <a:bodyPr/>
        <a:lstStyle/>
        <a:p>
          <a:endParaRPr lang="de-DE"/>
        </a:p>
      </dgm:t>
    </dgm:pt>
    <dgm:pt modelId="{94FB1DFF-841F-4352-B1F0-64A8ACF95B9A}">
      <dgm:prSet phldrT="[Text]"/>
      <dgm:spPr/>
      <dgm:t>
        <a:bodyPr/>
        <a:lstStyle/>
        <a:p>
          <a:r>
            <a:rPr lang="de-DE">
              <a:latin typeface="Times New Roman" panose="02020603050405020304" pitchFamily="18" charset="0"/>
              <a:cs typeface="Times New Roman" panose="02020603050405020304" pitchFamily="18" charset="0"/>
            </a:rPr>
            <a:t>Peer review and panel members</a:t>
          </a:r>
        </a:p>
      </dgm:t>
    </dgm:pt>
    <dgm:pt modelId="{99F7D592-87EC-4BB4-82BA-4A58618388B8}" type="parTrans" cxnId="{BBAD202C-2465-4B7A-9DB5-9FDBA5B0CFA7}">
      <dgm:prSet/>
      <dgm:spPr/>
      <dgm:t>
        <a:bodyPr/>
        <a:lstStyle/>
        <a:p>
          <a:endParaRPr lang="de-DE"/>
        </a:p>
      </dgm:t>
    </dgm:pt>
    <dgm:pt modelId="{B6E401C9-0A99-440A-97B7-D70064D69F38}" type="sibTrans" cxnId="{BBAD202C-2465-4B7A-9DB5-9FDBA5B0CFA7}">
      <dgm:prSet/>
      <dgm:spPr/>
      <dgm:t>
        <a:bodyPr/>
        <a:lstStyle/>
        <a:p>
          <a:endParaRPr lang="de-DE"/>
        </a:p>
      </dgm:t>
    </dgm:pt>
    <dgm:pt modelId="{99C7142D-7692-4117-A872-33E6F5D6625B}">
      <dgm:prSet phldrT="[Text]"/>
      <dgm:spPr/>
      <dgm:t>
        <a:bodyPr/>
        <a:lstStyle/>
        <a:p>
          <a:r>
            <a:rPr lang="de-DE">
              <a:latin typeface="Times New Roman" panose="02020603050405020304" pitchFamily="18" charset="0"/>
              <a:cs typeface="Times New Roman" panose="02020603050405020304" pitchFamily="18" charset="0"/>
            </a:rPr>
            <a:t>Policy advisors</a:t>
          </a:r>
        </a:p>
      </dgm:t>
    </dgm:pt>
    <dgm:pt modelId="{05C957A3-1443-4C04-9FAA-3F863C6E53BA}" type="parTrans" cxnId="{30521D9E-48E0-472F-A653-8854EEA3D59E}">
      <dgm:prSet/>
      <dgm:spPr/>
      <dgm:t>
        <a:bodyPr/>
        <a:lstStyle/>
        <a:p>
          <a:endParaRPr lang="de-DE"/>
        </a:p>
      </dgm:t>
    </dgm:pt>
    <dgm:pt modelId="{745548A2-C5CD-4044-9A7A-0F4A44EDD7DB}" type="sibTrans" cxnId="{30521D9E-48E0-472F-A653-8854EEA3D59E}">
      <dgm:prSet/>
      <dgm:spPr/>
      <dgm:t>
        <a:bodyPr/>
        <a:lstStyle/>
        <a:p>
          <a:endParaRPr lang="de-DE"/>
        </a:p>
      </dgm:t>
    </dgm:pt>
    <dgm:pt modelId="{ECA7D6FC-596F-4413-8AFE-B5680301C44D}">
      <dgm:prSet phldrT="[Text]"/>
      <dgm:spPr/>
      <dgm:t>
        <a:bodyPr/>
        <a:lstStyle/>
        <a:p>
          <a:r>
            <a:rPr lang="de-DE">
              <a:latin typeface="Times New Roman" panose="02020603050405020304" pitchFamily="18" charset="0"/>
              <a:cs typeface="Times New Roman" panose="02020603050405020304" pitchFamily="18" charset="0"/>
            </a:rPr>
            <a:t>Funding bodies</a:t>
          </a:r>
        </a:p>
      </dgm:t>
    </dgm:pt>
    <dgm:pt modelId="{00BD494A-5D9F-4F96-8B98-B67B0A75CCE1}" type="parTrans" cxnId="{87A815FF-FAA3-4C92-8C15-709B08A0B4FD}">
      <dgm:prSet/>
      <dgm:spPr/>
      <dgm:t>
        <a:bodyPr/>
        <a:lstStyle/>
        <a:p>
          <a:endParaRPr lang="de-DE"/>
        </a:p>
      </dgm:t>
    </dgm:pt>
    <dgm:pt modelId="{A59CD531-9176-478B-A5EC-989BE997B58B}" type="sibTrans" cxnId="{87A815FF-FAA3-4C92-8C15-709B08A0B4FD}">
      <dgm:prSet/>
      <dgm:spPr/>
      <dgm:t>
        <a:bodyPr/>
        <a:lstStyle/>
        <a:p>
          <a:endParaRPr lang="de-DE"/>
        </a:p>
      </dgm:t>
    </dgm:pt>
    <dgm:pt modelId="{77F51C7A-B5A0-4DDB-A9E2-3DFACDBA3C52}">
      <dgm:prSet phldrT="[Text]"/>
      <dgm:spPr/>
      <dgm:t>
        <a:bodyPr/>
        <a:lstStyle/>
        <a:p>
          <a:r>
            <a:rPr lang="de-DE">
              <a:latin typeface="Times New Roman" panose="02020603050405020304" pitchFamily="18" charset="0"/>
              <a:cs typeface="Times New Roman" panose="02020603050405020304" pitchFamily="18" charset="0"/>
            </a:rPr>
            <a:t>University management</a:t>
          </a:r>
        </a:p>
      </dgm:t>
    </dgm:pt>
    <dgm:pt modelId="{0F6E9542-6382-4A65-A7A8-A4E1FC582402}" type="parTrans" cxnId="{6B888B67-DEA8-425E-B45E-A09EA8FCE497}">
      <dgm:prSet/>
      <dgm:spPr/>
      <dgm:t>
        <a:bodyPr/>
        <a:lstStyle/>
        <a:p>
          <a:endParaRPr lang="de-DE"/>
        </a:p>
      </dgm:t>
    </dgm:pt>
    <dgm:pt modelId="{8D7C87B0-49C8-4B5F-8A30-D61E1D51076D}" type="sibTrans" cxnId="{6B888B67-DEA8-425E-B45E-A09EA8FCE497}">
      <dgm:prSet/>
      <dgm:spPr/>
      <dgm:t>
        <a:bodyPr/>
        <a:lstStyle/>
        <a:p>
          <a:endParaRPr lang="de-DE"/>
        </a:p>
      </dgm:t>
    </dgm:pt>
    <dgm:pt modelId="{D0D8C06E-5857-425F-82F8-809A4BC075EC}">
      <dgm:prSet phldrT="[Text]"/>
      <dgm:spPr/>
      <dgm:t>
        <a:bodyPr/>
        <a:lstStyle/>
        <a:p>
          <a:r>
            <a:rPr lang="de-DE">
              <a:latin typeface="Times New Roman" panose="02020603050405020304" pitchFamily="18" charset="0"/>
              <a:cs typeface="Times New Roman" panose="02020603050405020304" pitchFamily="18" charset="0"/>
            </a:rPr>
            <a:t>Historical changes</a:t>
          </a:r>
        </a:p>
      </dgm:t>
    </dgm:pt>
    <dgm:pt modelId="{3090DE69-1CF3-4D8C-889E-1CFB8F81BBB3}" type="parTrans" cxnId="{CED9E7B4-3347-461A-88B6-B937CA2AFC2A}">
      <dgm:prSet/>
      <dgm:spPr/>
      <dgm:t>
        <a:bodyPr/>
        <a:lstStyle/>
        <a:p>
          <a:endParaRPr lang="de-DE"/>
        </a:p>
      </dgm:t>
    </dgm:pt>
    <dgm:pt modelId="{EAA5553D-9715-4E78-8E23-D035C156E135}" type="sibTrans" cxnId="{CED9E7B4-3347-461A-88B6-B937CA2AFC2A}">
      <dgm:prSet/>
      <dgm:spPr/>
      <dgm:t>
        <a:bodyPr/>
        <a:lstStyle/>
        <a:p>
          <a:endParaRPr lang="de-DE"/>
        </a:p>
      </dgm:t>
    </dgm:pt>
    <dgm:pt modelId="{196C3E97-1590-4A92-A17A-429320C73A51}">
      <dgm:prSet phldrT="[Text]"/>
      <dgm:spPr/>
      <dgm:t>
        <a:bodyPr/>
        <a:lstStyle/>
        <a:p>
          <a:endParaRPr lang="de-DE">
            <a:latin typeface="Times New Roman" panose="02020603050405020304" pitchFamily="18" charset="0"/>
            <a:cs typeface="Times New Roman" panose="02020603050405020304" pitchFamily="18" charset="0"/>
          </a:endParaRPr>
        </a:p>
      </dgm:t>
    </dgm:pt>
    <dgm:pt modelId="{88B58D44-3B44-4768-B441-8AD0D6F20F1E}" type="parTrans" cxnId="{77DA6E1D-AC87-42B5-B4B1-66FE38DA24BB}">
      <dgm:prSet/>
      <dgm:spPr/>
      <dgm:t>
        <a:bodyPr/>
        <a:lstStyle/>
        <a:p>
          <a:endParaRPr lang="de-DE"/>
        </a:p>
      </dgm:t>
    </dgm:pt>
    <dgm:pt modelId="{44EC35C3-A66C-4A5E-9862-4EA9B778BEC4}" type="sibTrans" cxnId="{77DA6E1D-AC87-42B5-B4B1-66FE38DA24BB}">
      <dgm:prSet/>
      <dgm:spPr/>
      <dgm:t>
        <a:bodyPr/>
        <a:lstStyle/>
        <a:p>
          <a:endParaRPr lang="de-DE"/>
        </a:p>
      </dgm:t>
    </dgm:pt>
    <dgm:pt modelId="{B50D7701-F7D6-425B-A1CA-DA56F1795BBE}" type="pres">
      <dgm:prSet presAssocID="{A8051355-FCD6-499D-AF52-0AC2665964FB}" presName="compositeShape" presStyleCnt="0">
        <dgm:presLayoutVars>
          <dgm:chMax val="7"/>
          <dgm:dir/>
          <dgm:resizeHandles val="exact"/>
        </dgm:presLayoutVars>
      </dgm:prSet>
      <dgm:spPr/>
    </dgm:pt>
    <dgm:pt modelId="{A9A4C3B3-1C0B-4658-AE30-D57B115BAAC9}" type="pres">
      <dgm:prSet presAssocID="{37FFB0C1-6391-4529-B6D0-5F0D1E815483}" presName="circ1" presStyleLbl="vennNode1" presStyleIdx="0" presStyleCnt="7"/>
      <dgm:spPr/>
    </dgm:pt>
    <dgm:pt modelId="{9FC7E39E-C962-4067-988F-6B354194CEBC}" type="pres">
      <dgm:prSet presAssocID="{37FFB0C1-6391-4529-B6D0-5F0D1E815483}" presName="circ1Tx" presStyleLbl="revTx" presStyleIdx="0" presStyleCnt="0">
        <dgm:presLayoutVars>
          <dgm:chMax val="0"/>
          <dgm:chPref val="0"/>
          <dgm:bulletEnabled val="1"/>
        </dgm:presLayoutVars>
      </dgm:prSet>
      <dgm:spPr/>
      <dgm:t>
        <a:bodyPr/>
        <a:lstStyle/>
        <a:p>
          <a:endParaRPr lang="de-DE"/>
        </a:p>
      </dgm:t>
    </dgm:pt>
    <dgm:pt modelId="{E0C71A8C-5181-40FF-AD28-C65CE6544793}" type="pres">
      <dgm:prSet presAssocID="{CCCC03FA-098C-4437-A102-DC280159C112}" presName="circ2" presStyleLbl="vennNode1" presStyleIdx="1" presStyleCnt="7"/>
      <dgm:spPr/>
    </dgm:pt>
    <dgm:pt modelId="{58835DFE-FAA1-4D13-847D-596A32D0492C}" type="pres">
      <dgm:prSet presAssocID="{CCCC03FA-098C-4437-A102-DC280159C112}" presName="circ2Tx" presStyleLbl="revTx" presStyleIdx="0" presStyleCnt="0">
        <dgm:presLayoutVars>
          <dgm:chMax val="0"/>
          <dgm:chPref val="0"/>
          <dgm:bulletEnabled val="1"/>
        </dgm:presLayoutVars>
      </dgm:prSet>
      <dgm:spPr/>
      <dgm:t>
        <a:bodyPr/>
        <a:lstStyle/>
        <a:p>
          <a:endParaRPr lang="de-DE"/>
        </a:p>
      </dgm:t>
    </dgm:pt>
    <dgm:pt modelId="{10881147-63A0-42EE-8BB3-5D26273E3200}" type="pres">
      <dgm:prSet presAssocID="{94FB1DFF-841F-4352-B1F0-64A8ACF95B9A}" presName="circ3" presStyleLbl="vennNode1" presStyleIdx="2" presStyleCnt="7"/>
      <dgm:spPr/>
    </dgm:pt>
    <dgm:pt modelId="{039BB085-A4E4-46DB-9543-AF9BD03C53EB}" type="pres">
      <dgm:prSet presAssocID="{94FB1DFF-841F-4352-B1F0-64A8ACF95B9A}" presName="circ3Tx" presStyleLbl="revTx" presStyleIdx="0" presStyleCnt="0">
        <dgm:presLayoutVars>
          <dgm:chMax val="0"/>
          <dgm:chPref val="0"/>
          <dgm:bulletEnabled val="1"/>
        </dgm:presLayoutVars>
      </dgm:prSet>
      <dgm:spPr/>
      <dgm:t>
        <a:bodyPr/>
        <a:lstStyle/>
        <a:p>
          <a:endParaRPr lang="de-DE"/>
        </a:p>
      </dgm:t>
    </dgm:pt>
    <dgm:pt modelId="{7DFAEE46-0447-44C4-B3B7-2FCB388FEE02}" type="pres">
      <dgm:prSet presAssocID="{99C7142D-7692-4117-A872-33E6F5D6625B}" presName="circ4" presStyleLbl="vennNode1" presStyleIdx="3" presStyleCnt="7"/>
      <dgm:spPr/>
    </dgm:pt>
    <dgm:pt modelId="{6B2E7311-B99D-4019-ABD4-02ED3D936C2B}" type="pres">
      <dgm:prSet presAssocID="{99C7142D-7692-4117-A872-33E6F5D6625B}" presName="circ4Tx" presStyleLbl="revTx" presStyleIdx="0" presStyleCnt="0">
        <dgm:presLayoutVars>
          <dgm:chMax val="0"/>
          <dgm:chPref val="0"/>
          <dgm:bulletEnabled val="1"/>
        </dgm:presLayoutVars>
      </dgm:prSet>
      <dgm:spPr/>
      <dgm:t>
        <a:bodyPr/>
        <a:lstStyle/>
        <a:p>
          <a:endParaRPr lang="de-DE"/>
        </a:p>
      </dgm:t>
    </dgm:pt>
    <dgm:pt modelId="{04F07DCB-85D9-4F6C-931C-CC7480C450E3}" type="pres">
      <dgm:prSet presAssocID="{ECA7D6FC-596F-4413-8AFE-B5680301C44D}" presName="circ5" presStyleLbl="vennNode1" presStyleIdx="4" presStyleCnt="7"/>
      <dgm:spPr/>
    </dgm:pt>
    <dgm:pt modelId="{CF0F47C5-E608-488B-A451-C418E74DC3B6}" type="pres">
      <dgm:prSet presAssocID="{ECA7D6FC-596F-4413-8AFE-B5680301C44D}" presName="circ5Tx" presStyleLbl="revTx" presStyleIdx="0" presStyleCnt="0">
        <dgm:presLayoutVars>
          <dgm:chMax val="0"/>
          <dgm:chPref val="0"/>
          <dgm:bulletEnabled val="1"/>
        </dgm:presLayoutVars>
      </dgm:prSet>
      <dgm:spPr/>
      <dgm:t>
        <a:bodyPr/>
        <a:lstStyle/>
        <a:p>
          <a:endParaRPr lang="de-DE"/>
        </a:p>
      </dgm:t>
    </dgm:pt>
    <dgm:pt modelId="{36919CF3-D309-4FEE-A307-616FE0747ABB}" type="pres">
      <dgm:prSet presAssocID="{77F51C7A-B5A0-4DDB-A9E2-3DFACDBA3C52}" presName="circ6" presStyleLbl="vennNode1" presStyleIdx="5" presStyleCnt="7"/>
      <dgm:spPr/>
    </dgm:pt>
    <dgm:pt modelId="{17C08459-6FE5-4A06-9C65-ED1C82A37D45}" type="pres">
      <dgm:prSet presAssocID="{77F51C7A-B5A0-4DDB-A9E2-3DFACDBA3C52}" presName="circ6Tx" presStyleLbl="revTx" presStyleIdx="0" presStyleCnt="0">
        <dgm:presLayoutVars>
          <dgm:chMax val="0"/>
          <dgm:chPref val="0"/>
          <dgm:bulletEnabled val="1"/>
        </dgm:presLayoutVars>
      </dgm:prSet>
      <dgm:spPr/>
      <dgm:t>
        <a:bodyPr/>
        <a:lstStyle/>
        <a:p>
          <a:endParaRPr lang="de-DE"/>
        </a:p>
      </dgm:t>
    </dgm:pt>
    <dgm:pt modelId="{FB83C113-42C2-49EE-8460-C7E164732684}" type="pres">
      <dgm:prSet presAssocID="{D0D8C06E-5857-425F-82F8-809A4BC075EC}" presName="circ7" presStyleLbl="vennNode1" presStyleIdx="6" presStyleCnt="7"/>
      <dgm:spPr/>
    </dgm:pt>
    <dgm:pt modelId="{63F61BCB-30F9-46BA-AA2C-078CD94B15F7}" type="pres">
      <dgm:prSet presAssocID="{D0D8C06E-5857-425F-82F8-809A4BC075EC}" presName="circ7Tx" presStyleLbl="revTx" presStyleIdx="0" presStyleCnt="0">
        <dgm:presLayoutVars>
          <dgm:chMax val="0"/>
          <dgm:chPref val="0"/>
          <dgm:bulletEnabled val="1"/>
        </dgm:presLayoutVars>
      </dgm:prSet>
      <dgm:spPr/>
      <dgm:t>
        <a:bodyPr/>
        <a:lstStyle/>
        <a:p>
          <a:endParaRPr lang="de-DE"/>
        </a:p>
      </dgm:t>
    </dgm:pt>
  </dgm:ptLst>
  <dgm:cxnLst>
    <dgm:cxn modelId="{4112701B-576E-4553-909F-1850F2141FE3}" srcId="{A8051355-FCD6-499D-AF52-0AC2665964FB}" destId="{37FFB0C1-6391-4529-B6D0-5F0D1E815483}" srcOrd="0" destOrd="0" parTransId="{55F70E46-0BDF-4971-95C1-7FEA9E24C4DD}" sibTransId="{BBE14D3D-ADF3-40AD-A113-7B7716E3DAFD}"/>
    <dgm:cxn modelId="{30521D9E-48E0-472F-A653-8854EEA3D59E}" srcId="{A8051355-FCD6-499D-AF52-0AC2665964FB}" destId="{99C7142D-7692-4117-A872-33E6F5D6625B}" srcOrd="3" destOrd="0" parTransId="{05C957A3-1443-4C04-9FAA-3F863C6E53BA}" sibTransId="{745548A2-C5CD-4044-9A7A-0F4A44EDD7DB}"/>
    <dgm:cxn modelId="{4D713E21-AD05-4C9A-84B7-A5C4D4DDE58A}" type="presOf" srcId="{ECA7D6FC-596F-4413-8AFE-B5680301C44D}" destId="{CF0F47C5-E608-488B-A451-C418E74DC3B6}" srcOrd="0" destOrd="0" presId="urn:microsoft.com/office/officeart/2005/8/layout/venn1"/>
    <dgm:cxn modelId="{807BF9DD-E31C-4BC9-A527-F6BE1F073E79}" type="presOf" srcId="{77F51C7A-B5A0-4DDB-A9E2-3DFACDBA3C52}" destId="{17C08459-6FE5-4A06-9C65-ED1C82A37D45}" srcOrd="0" destOrd="0" presId="urn:microsoft.com/office/officeart/2005/8/layout/venn1"/>
    <dgm:cxn modelId="{1D4DEDBF-4A36-4B32-AE95-7E99734202AB}" type="presOf" srcId="{D0D8C06E-5857-425F-82F8-809A4BC075EC}" destId="{63F61BCB-30F9-46BA-AA2C-078CD94B15F7}" srcOrd="0" destOrd="0" presId="urn:microsoft.com/office/officeart/2005/8/layout/venn1"/>
    <dgm:cxn modelId="{CED9E7B4-3347-461A-88B6-B937CA2AFC2A}" srcId="{A8051355-FCD6-499D-AF52-0AC2665964FB}" destId="{D0D8C06E-5857-425F-82F8-809A4BC075EC}" srcOrd="6" destOrd="0" parTransId="{3090DE69-1CF3-4D8C-889E-1CFB8F81BBB3}" sibTransId="{EAA5553D-9715-4E78-8E23-D035C156E135}"/>
    <dgm:cxn modelId="{AC5CE367-3C1E-4494-88C8-ACBCDD4BF235}" type="presOf" srcId="{99C7142D-7692-4117-A872-33E6F5D6625B}" destId="{6B2E7311-B99D-4019-ABD4-02ED3D936C2B}" srcOrd="0" destOrd="0" presId="urn:microsoft.com/office/officeart/2005/8/layout/venn1"/>
    <dgm:cxn modelId="{5CC5EBB1-A1AB-4BFF-8DCD-FA7A1B2C6916}" type="presOf" srcId="{37FFB0C1-6391-4529-B6D0-5F0D1E815483}" destId="{9FC7E39E-C962-4067-988F-6B354194CEBC}" srcOrd="0" destOrd="0" presId="urn:microsoft.com/office/officeart/2005/8/layout/venn1"/>
    <dgm:cxn modelId="{6FCDD7AC-D3DA-4CF3-BBFE-F9C0311D66E3}" srcId="{A8051355-FCD6-499D-AF52-0AC2665964FB}" destId="{CCCC03FA-098C-4437-A102-DC280159C112}" srcOrd="1" destOrd="0" parTransId="{03B2F7F3-8B7C-4BCF-B09C-96F534B5AB4F}" sibTransId="{41EC2B20-1594-407A-9BFE-FC853C0BB514}"/>
    <dgm:cxn modelId="{87A815FF-FAA3-4C92-8C15-709B08A0B4FD}" srcId="{A8051355-FCD6-499D-AF52-0AC2665964FB}" destId="{ECA7D6FC-596F-4413-8AFE-B5680301C44D}" srcOrd="4" destOrd="0" parTransId="{00BD494A-5D9F-4F96-8B98-B67B0A75CCE1}" sibTransId="{A59CD531-9176-478B-A5EC-989BE997B58B}"/>
    <dgm:cxn modelId="{6B888B67-DEA8-425E-B45E-A09EA8FCE497}" srcId="{A8051355-FCD6-499D-AF52-0AC2665964FB}" destId="{77F51C7A-B5A0-4DDB-A9E2-3DFACDBA3C52}" srcOrd="5" destOrd="0" parTransId="{0F6E9542-6382-4A65-A7A8-A4E1FC582402}" sibTransId="{8D7C87B0-49C8-4B5F-8A30-D61E1D51076D}"/>
    <dgm:cxn modelId="{77DA6E1D-AC87-42B5-B4B1-66FE38DA24BB}" srcId="{A8051355-FCD6-499D-AF52-0AC2665964FB}" destId="{196C3E97-1590-4A92-A17A-429320C73A51}" srcOrd="7" destOrd="0" parTransId="{88B58D44-3B44-4768-B441-8AD0D6F20F1E}" sibTransId="{44EC35C3-A66C-4A5E-9862-4EA9B778BEC4}"/>
    <dgm:cxn modelId="{092F422F-1727-417D-B493-E6022E6E5A7B}" type="presOf" srcId="{A8051355-FCD6-499D-AF52-0AC2665964FB}" destId="{B50D7701-F7D6-425B-A1CA-DA56F1795BBE}" srcOrd="0" destOrd="0" presId="urn:microsoft.com/office/officeart/2005/8/layout/venn1"/>
    <dgm:cxn modelId="{F13BAD87-3D2C-4CCD-9558-083B7E027E41}" type="presOf" srcId="{CCCC03FA-098C-4437-A102-DC280159C112}" destId="{58835DFE-FAA1-4D13-847D-596A32D0492C}" srcOrd="0" destOrd="0" presId="urn:microsoft.com/office/officeart/2005/8/layout/venn1"/>
    <dgm:cxn modelId="{BBAD202C-2465-4B7A-9DB5-9FDBA5B0CFA7}" srcId="{A8051355-FCD6-499D-AF52-0AC2665964FB}" destId="{94FB1DFF-841F-4352-B1F0-64A8ACF95B9A}" srcOrd="2" destOrd="0" parTransId="{99F7D592-87EC-4BB4-82BA-4A58618388B8}" sibTransId="{B6E401C9-0A99-440A-97B7-D70064D69F38}"/>
    <dgm:cxn modelId="{7EF05A89-298B-43BB-98C8-FB8F21AD5D29}" type="presOf" srcId="{94FB1DFF-841F-4352-B1F0-64A8ACF95B9A}" destId="{039BB085-A4E4-46DB-9543-AF9BD03C53EB}" srcOrd="0" destOrd="0" presId="urn:microsoft.com/office/officeart/2005/8/layout/venn1"/>
    <dgm:cxn modelId="{EAA5367B-878A-493C-B01C-A1DDBC56901A}" type="presParOf" srcId="{B50D7701-F7D6-425B-A1CA-DA56F1795BBE}" destId="{A9A4C3B3-1C0B-4658-AE30-D57B115BAAC9}" srcOrd="0" destOrd="0" presId="urn:microsoft.com/office/officeart/2005/8/layout/venn1"/>
    <dgm:cxn modelId="{5E32EA32-EB87-41EE-BE18-960860F83FCF}" type="presParOf" srcId="{B50D7701-F7D6-425B-A1CA-DA56F1795BBE}" destId="{9FC7E39E-C962-4067-988F-6B354194CEBC}" srcOrd="1" destOrd="0" presId="urn:microsoft.com/office/officeart/2005/8/layout/venn1"/>
    <dgm:cxn modelId="{5F5AF9C1-ACBC-4E41-B458-AFC1A3488D27}" type="presParOf" srcId="{B50D7701-F7D6-425B-A1CA-DA56F1795BBE}" destId="{E0C71A8C-5181-40FF-AD28-C65CE6544793}" srcOrd="2" destOrd="0" presId="urn:microsoft.com/office/officeart/2005/8/layout/venn1"/>
    <dgm:cxn modelId="{F748BE8D-6615-44B8-A475-AF5CBE74A8BE}" type="presParOf" srcId="{B50D7701-F7D6-425B-A1CA-DA56F1795BBE}" destId="{58835DFE-FAA1-4D13-847D-596A32D0492C}" srcOrd="3" destOrd="0" presId="urn:microsoft.com/office/officeart/2005/8/layout/venn1"/>
    <dgm:cxn modelId="{90175942-CD68-4A07-91B7-BA9037DA81BC}" type="presParOf" srcId="{B50D7701-F7D6-425B-A1CA-DA56F1795BBE}" destId="{10881147-63A0-42EE-8BB3-5D26273E3200}" srcOrd="4" destOrd="0" presId="urn:microsoft.com/office/officeart/2005/8/layout/venn1"/>
    <dgm:cxn modelId="{1C176219-B783-4815-A3AD-BE70670A9DBE}" type="presParOf" srcId="{B50D7701-F7D6-425B-A1CA-DA56F1795BBE}" destId="{039BB085-A4E4-46DB-9543-AF9BD03C53EB}" srcOrd="5" destOrd="0" presId="urn:microsoft.com/office/officeart/2005/8/layout/venn1"/>
    <dgm:cxn modelId="{87E066C6-875C-4A06-83FB-2A9D59CDD9FA}" type="presParOf" srcId="{B50D7701-F7D6-425B-A1CA-DA56F1795BBE}" destId="{7DFAEE46-0447-44C4-B3B7-2FCB388FEE02}" srcOrd="6" destOrd="0" presId="urn:microsoft.com/office/officeart/2005/8/layout/venn1"/>
    <dgm:cxn modelId="{61D85161-4946-4996-AC98-E8F5D48223A0}" type="presParOf" srcId="{B50D7701-F7D6-425B-A1CA-DA56F1795BBE}" destId="{6B2E7311-B99D-4019-ABD4-02ED3D936C2B}" srcOrd="7" destOrd="0" presId="urn:microsoft.com/office/officeart/2005/8/layout/venn1"/>
    <dgm:cxn modelId="{6F50528E-3A46-438D-93E4-C2183BB504FD}" type="presParOf" srcId="{B50D7701-F7D6-425B-A1CA-DA56F1795BBE}" destId="{04F07DCB-85D9-4F6C-931C-CC7480C450E3}" srcOrd="8" destOrd="0" presId="urn:microsoft.com/office/officeart/2005/8/layout/venn1"/>
    <dgm:cxn modelId="{2257072E-4B62-4D22-BD6E-DE68936A57FA}" type="presParOf" srcId="{B50D7701-F7D6-425B-A1CA-DA56F1795BBE}" destId="{CF0F47C5-E608-488B-A451-C418E74DC3B6}" srcOrd="9" destOrd="0" presId="urn:microsoft.com/office/officeart/2005/8/layout/venn1"/>
    <dgm:cxn modelId="{18102BC3-5C05-4025-B48D-3EF61E9C22D5}" type="presParOf" srcId="{B50D7701-F7D6-425B-A1CA-DA56F1795BBE}" destId="{36919CF3-D309-4FEE-A307-616FE0747ABB}" srcOrd="10" destOrd="0" presId="urn:microsoft.com/office/officeart/2005/8/layout/venn1"/>
    <dgm:cxn modelId="{1181F5F9-7447-4441-992B-08F78727E507}" type="presParOf" srcId="{B50D7701-F7D6-425B-A1CA-DA56F1795BBE}" destId="{17C08459-6FE5-4A06-9C65-ED1C82A37D45}" srcOrd="11" destOrd="0" presId="urn:microsoft.com/office/officeart/2005/8/layout/venn1"/>
    <dgm:cxn modelId="{60CA1877-E1BF-4412-A1DF-1088CF2D1A00}" type="presParOf" srcId="{B50D7701-F7D6-425B-A1CA-DA56F1795BBE}" destId="{FB83C113-42C2-49EE-8460-C7E164732684}" srcOrd="12" destOrd="0" presId="urn:microsoft.com/office/officeart/2005/8/layout/venn1"/>
    <dgm:cxn modelId="{3041306B-541C-42C5-B112-AA901DBB50DB}" type="presParOf" srcId="{B50D7701-F7D6-425B-A1CA-DA56F1795BBE}" destId="{63F61BCB-30F9-46BA-AA2C-078CD94B15F7}" srcOrd="1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2D0FE4DB-E9D0-40B8-A836-95249BC76E12}" type="datetimeFigureOut">
              <a:rPr lang="de-DE" smtClean="0"/>
              <a:t>12.05.2016</a:t>
            </a:fld>
            <a:endParaRPr lang="de-DE"/>
          </a:p>
        </p:txBody>
      </p:sp>
      <p:sp>
        <p:nvSpPr>
          <p:cNvPr id="4" name="Fußzeilenplatzhalter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22313062-430B-49EC-A083-6DF0AA3DF12E}" type="slidenum">
              <a:rPr lang="de-DE" smtClean="0"/>
              <a:t>‹Nr.›</a:t>
            </a:fld>
            <a:endParaRPr lang="de-DE"/>
          </a:p>
        </p:txBody>
      </p:sp>
    </p:spTree>
    <p:extLst>
      <p:ext uri="{BB962C8B-B14F-4D97-AF65-F5344CB8AC3E}">
        <p14:creationId xmlns:p14="http://schemas.microsoft.com/office/powerpoint/2010/main" val="3579915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D2395E25-D937-4AFB-8798-447C06276594}" type="datetimeFigureOut">
              <a:rPr lang="de-DE" smtClean="0"/>
              <a:t>12.05.2016</a:t>
            </a:fld>
            <a:endParaRPr lang="de-DE"/>
          </a:p>
        </p:txBody>
      </p:sp>
      <p:sp>
        <p:nvSpPr>
          <p:cNvPr id="4" name="Folienbildplatzhalt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66750" y="4716463"/>
            <a:ext cx="5335588" cy="4467225"/>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29C8DD44-8E0B-4A22-B3F6-F038E947CD28}" type="slidenum">
              <a:rPr lang="de-DE" smtClean="0"/>
              <a:t>‹Nr.›</a:t>
            </a:fld>
            <a:endParaRPr lang="de-DE"/>
          </a:p>
        </p:txBody>
      </p:sp>
    </p:spTree>
    <p:extLst>
      <p:ext uri="{BB962C8B-B14F-4D97-AF65-F5344CB8AC3E}">
        <p14:creationId xmlns:p14="http://schemas.microsoft.com/office/powerpoint/2010/main" val="607021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1</a:t>
            </a:fld>
            <a:endParaRPr lang="de-DE"/>
          </a:p>
        </p:txBody>
      </p:sp>
    </p:spTree>
    <p:extLst>
      <p:ext uri="{BB962C8B-B14F-4D97-AF65-F5344CB8AC3E}">
        <p14:creationId xmlns:p14="http://schemas.microsoft.com/office/powerpoint/2010/main" val="1199561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10</a:t>
            </a:fld>
            <a:endParaRPr lang="de-DE"/>
          </a:p>
        </p:txBody>
      </p:sp>
    </p:spTree>
    <p:extLst>
      <p:ext uri="{BB962C8B-B14F-4D97-AF65-F5344CB8AC3E}">
        <p14:creationId xmlns:p14="http://schemas.microsoft.com/office/powerpoint/2010/main" val="2198895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11</a:t>
            </a:fld>
            <a:endParaRPr lang="de-DE"/>
          </a:p>
        </p:txBody>
      </p:sp>
    </p:spTree>
    <p:extLst>
      <p:ext uri="{BB962C8B-B14F-4D97-AF65-F5344CB8AC3E}">
        <p14:creationId xmlns:p14="http://schemas.microsoft.com/office/powerpoint/2010/main" val="21988951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12</a:t>
            </a:fld>
            <a:endParaRPr lang="de-DE"/>
          </a:p>
        </p:txBody>
      </p:sp>
    </p:spTree>
    <p:extLst>
      <p:ext uri="{BB962C8B-B14F-4D97-AF65-F5344CB8AC3E}">
        <p14:creationId xmlns:p14="http://schemas.microsoft.com/office/powerpoint/2010/main" val="2198895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13</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14</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15</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16</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17</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18</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19</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2</a:t>
            </a:fld>
            <a:endParaRPr lang="de-DE"/>
          </a:p>
        </p:txBody>
      </p:sp>
    </p:spTree>
    <p:extLst>
      <p:ext uri="{BB962C8B-B14F-4D97-AF65-F5344CB8AC3E}">
        <p14:creationId xmlns:p14="http://schemas.microsoft.com/office/powerpoint/2010/main" val="42315045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20</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21</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22</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29C8DD44-8E0B-4A22-B3F6-F038E947CD28}" type="slidenum">
              <a:rPr lang="de-DE" smtClean="0"/>
              <a:t>23</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latin typeface="+mj-lt"/>
              <a:cs typeface="Times New Roman" panose="02020603050405020304" pitchFamily="18" charset="0"/>
            </a:endParaRPr>
          </a:p>
        </p:txBody>
      </p:sp>
      <p:sp>
        <p:nvSpPr>
          <p:cNvPr id="4" name="Foliennummernplatzhalter 3"/>
          <p:cNvSpPr>
            <a:spLocks noGrp="1"/>
          </p:cNvSpPr>
          <p:nvPr>
            <p:ph type="sldNum" sz="quarter" idx="10"/>
          </p:nvPr>
        </p:nvSpPr>
        <p:spPr/>
        <p:txBody>
          <a:bodyPr/>
          <a:lstStyle/>
          <a:p>
            <a:fld id="{29C8DD44-8E0B-4A22-B3F6-F038E947CD28}" type="slidenum">
              <a:rPr lang="de-DE" smtClean="0"/>
              <a:t>24</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25</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26</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27</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28</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29</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3</a:t>
            </a:fld>
            <a:endParaRPr lang="de-DE"/>
          </a:p>
        </p:txBody>
      </p:sp>
    </p:spTree>
    <p:extLst>
      <p:ext uri="{BB962C8B-B14F-4D97-AF65-F5344CB8AC3E}">
        <p14:creationId xmlns:p14="http://schemas.microsoft.com/office/powerpoint/2010/main" val="42315045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30</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31</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32</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33</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34</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35</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36</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37</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38</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39</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4</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40</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41</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42</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43</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44</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45</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46</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47</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48</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49</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5</a:t>
            </a:fld>
            <a:endParaRPr lang="de-DE"/>
          </a:p>
        </p:txBody>
      </p:sp>
    </p:spTree>
    <p:extLst>
      <p:ext uri="{BB962C8B-B14F-4D97-AF65-F5344CB8AC3E}">
        <p14:creationId xmlns:p14="http://schemas.microsoft.com/office/powerpoint/2010/main" val="115896182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50</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51</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52</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53</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54</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55</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56</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57</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58</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59</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6</a:t>
            </a:fld>
            <a:endParaRPr lang="de-DE"/>
          </a:p>
        </p:txBody>
      </p:sp>
    </p:spTree>
    <p:extLst>
      <p:ext uri="{BB962C8B-B14F-4D97-AF65-F5344CB8AC3E}">
        <p14:creationId xmlns:p14="http://schemas.microsoft.com/office/powerpoint/2010/main" val="115896182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60</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61</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62</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63</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64</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65</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66</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67</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68</a:t>
            </a:fld>
            <a:endParaRPr lang="de-DE"/>
          </a:p>
        </p:txBody>
      </p:sp>
    </p:spTree>
    <p:extLst>
      <p:ext uri="{BB962C8B-B14F-4D97-AF65-F5344CB8AC3E}">
        <p14:creationId xmlns:p14="http://schemas.microsoft.com/office/powerpoint/2010/main" val="363224677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69</a:t>
            </a:fld>
            <a:endParaRPr lang="de-DE"/>
          </a:p>
        </p:txBody>
      </p:sp>
    </p:spTree>
    <p:extLst>
      <p:ext uri="{BB962C8B-B14F-4D97-AF65-F5344CB8AC3E}">
        <p14:creationId xmlns:p14="http://schemas.microsoft.com/office/powerpoint/2010/main" val="3034853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7</a:t>
            </a:fld>
            <a:endParaRPr lang="de-DE"/>
          </a:p>
        </p:txBody>
      </p:sp>
    </p:spTree>
    <p:extLst>
      <p:ext uri="{BB962C8B-B14F-4D97-AF65-F5344CB8AC3E}">
        <p14:creationId xmlns:p14="http://schemas.microsoft.com/office/powerpoint/2010/main" val="5184575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70</a:t>
            </a:fld>
            <a:endParaRPr lang="de-DE"/>
          </a:p>
        </p:txBody>
      </p:sp>
    </p:spTree>
    <p:extLst>
      <p:ext uri="{BB962C8B-B14F-4D97-AF65-F5344CB8AC3E}">
        <p14:creationId xmlns:p14="http://schemas.microsoft.com/office/powerpoint/2010/main" val="303485398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71</a:t>
            </a:fld>
            <a:endParaRPr lang="de-DE"/>
          </a:p>
        </p:txBody>
      </p:sp>
    </p:spTree>
    <p:extLst>
      <p:ext uri="{BB962C8B-B14F-4D97-AF65-F5344CB8AC3E}">
        <p14:creationId xmlns:p14="http://schemas.microsoft.com/office/powerpoint/2010/main" val="27572177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72</a:t>
            </a:fld>
            <a:endParaRPr lang="de-DE"/>
          </a:p>
        </p:txBody>
      </p:sp>
    </p:spTree>
    <p:extLst>
      <p:ext uri="{BB962C8B-B14F-4D97-AF65-F5344CB8AC3E}">
        <p14:creationId xmlns:p14="http://schemas.microsoft.com/office/powerpoint/2010/main" val="27572177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73</a:t>
            </a:fld>
            <a:endParaRPr lang="de-DE"/>
          </a:p>
        </p:txBody>
      </p:sp>
    </p:spTree>
    <p:extLst>
      <p:ext uri="{BB962C8B-B14F-4D97-AF65-F5344CB8AC3E}">
        <p14:creationId xmlns:p14="http://schemas.microsoft.com/office/powerpoint/2010/main" val="27572177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9C8DD44-8E0B-4A22-B3F6-F038E947CD28}" type="slidenum">
              <a:rPr lang="de-DE" smtClean="0"/>
              <a:t>74</a:t>
            </a:fld>
            <a:endParaRPr lang="de-DE"/>
          </a:p>
        </p:txBody>
      </p:sp>
    </p:spTree>
    <p:extLst>
      <p:ext uri="{BB962C8B-B14F-4D97-AF65-F5344CB8AC3E}">
        <p14:creationId xmlns:p14="http://schemas.microsoft.com/office/powerpoint/2010/main" val="99130741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9C8DD44-8E0B-4A22-B3F6-F038E947CD28}" type="slidenum">
              <a:rPr lang="de-DE" smtClean="0"/>
              <a:t>75</a:t>
            </a:fld>
            <a:endParaRPr lang="de-DE"/>
          </a:p>
        </p:txBody>
      </p:sp>
    </p:spTree>
    <p:extLst>
      <p:ext uri="{BB962C8B-B14F-4D97-AF65-F5344CB8AC3E}">
        <p14:creationId xmlns:p14="http://schemas.microsoft.com/office/powerpoint/2010/main" val="99130741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9C8DD44-8E0B-4A22-B3F6-F038E947CD28}" type="slidenum">
              <a:rPr lang="de-DE" smtClean="0"/>
              <a:t>76</a:t>
            </a:fld>
            <a:endParaRPr lang="de-DE"/>
          </a:p>
        </p:txBody>
      </p:sp>
    </p:spTree>
    <p:extLst>
      <p:ext uri="{BB962C8B-B14F-4D97-AF65-F5344CB8AC3E}">
        <p14:creationId xmlns:p14="http://schemas.microsoft.com/office/powerpoint/2010/main" val="99130741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9C8DD44-8E0B-4A22-B3F6-F038E947CD28}" type="slidenum">
              <a:rPr lang="de-DE" smtClean="0"/>
              <a:t>77</a:t>
            </a:fld>
            <a:endParaRPr lang="de-DE"/>
          </a:p>
        </p:txBody>
      </p:sp>
    </p:spTree>
    <p:extLst>
      <p:ext uri="{BB962C8B-B14F-4D97-AF65-F5344CB8AC3E}">
        <p14:creationId xmlns:p14="http://schemas.microsoft.com/office/powerpoint/2010/main" val="99130741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9C8DD44-8E0B-4A22-B3F6-F038E947CD28}" type="slidenum">
              <a:rPr lang="de-DE" smtClean="0"/>
              <a:t>78</a:t>
            </a:fld>
            <a:endParaRPr lang="de-DE"/>
          </a:p>
        </p:txBody>
      </p:sp>
    </p:spTree>
    <p:extLst>
      <p:ext uri="{BB962C8B-B14F-4D97-AF65-F5344CB8AC3E}">
        <p14:creationId xmlns:p14="http://schemas.microsoft.com/office/powerpoint/2010/main" val="99130741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9C8DD44-8E0B-4A22-B3F6-F038E947CD28}" type="slidenum">
              <a:rPr lang="de-DE" smtClean="0"/>
              <a:t>79</a:t>
            </a:fld>
            <a:endParaRPr lang="de-DE"/>
          </a:p>
        </p:txBody>
      </p:sp>
    </p:spTree>
    <p:extLst>
      <p:ext uri="{BB962C8B-B14F-4D97-AF65-F5344CB8AC3E}">
        <p14:creationId xmlns:p14="http://schemas.microsoft.com/office/powerpoint/2010/main" val="991307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8</a:t>
            </a:fld>
            <a:endParaRPr lang="de-DE"/>
          </a:p>
        </p:txBody>
      </p:sp>
    </p:spTree>
    <p:extLst>
      <p:ext uri="{BB962C8B-B14F-4D97-AF65-F5344CB8AC3E}">
        <p14:creationId xmlns:p14="http://schemas.microsoft.com/office/powerpoint/2010/main" val="219889514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9C8DD44-8E0B-4A22-B3F6-F038E947CD28}" type="slidenum">
              <a:rPr lang="de-DE" smtClean="0"/>
              <a:t>80</a:t>
            </a:fld>
            <a:endParaRPr lang="de-DE"/>
          </a:p>
        </p:txBody>
      </p:sp>
    </p:spTree>
    <p:extLst>
      <p:ext uri="{BB962C8B-B14F-4D97-AF65-F5344CB8AC3E}">
        <p14:creationId xmlns:p14="http://schemas.microsoft.com/office/powerpoint/2010/main" val="99130741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9C8DD44-8E0B-4A22-B3F6-F038E947CD28}" type="slidenum">
              <a:rPr lang="de-DE" smtClean="0"/>
              <a:t>81</a:t>
            </a:fld>
            <a:endParaRPr lang="de-DE"/>
          </a:p>
        </p:txBody>
      </p:sp>
    </p:spTree>
    <p:extLst>
      <p:ext uri="{BB962C8B-B14F-4D97-AF65-F5344CB8AC3E}">
        <p14:creationId xmlns:p14="http://schemas.microsoft.com/office/powerpoint/2010/main" val="991307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9C8DD44-8E0B-4A22-B3F6-F038E947CD28}" type="slidenum">
              <a:rPr lang="de-DE" smtClean="0"/>
              <a:t>9</a:t>
            </a:fld>
            <a:endParaRPr lang="de-DE"/>
          </a:p>
        </p:txBody>
      </p:sp>
    </p:spTree>
    <p:extLst>
      <p:ext uri="{BB962C8B-B14F-4D97-AF65-F5344CB8AC3E}">
        <p14:creationId xmlns:p14="http://schemas.microsoft.com/office/powerpoint/2010/main" val="2198895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a:latin typeface="Times New Roman" panose="02020603050405020304" pitchFamily="18" charset="0"/>
                <a:cs typeface="Times New Roman" panose="02020603050405020304" pitchFamily="18" charset="0"/>
              </a:defRPr>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4" name="Datumsplatzhalter 3"/>
          <p:cNvSpPr>
            <a:spLocks noGrp="1"/>
          </p:cNvSpPr>
          <p:nvPr>
            <p:ph type="dt" sz="half" idx="10"/>
          </p:nvPr>
        </p:nvSpPr>
        <p:spPr/>
        <p:txBody>
          <a:bodyPr/>
          <a:lstStyle/>
          <a:p>
            <a:fld id="{1BA50D42-C9CD-4801-B293-61D1F53EC57E}" type="datetimeFigureOut">
              <a:rPr lang="de-DE" smtClean="0"/>
              <a:t>12.05.2016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12.05.2016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 durch Klicken hinzufügen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12.05.2016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a:latin typeface="Times New Roman" panose="02020603050405020304" pitchFamily="18" charset="0"/>
                <a:cs typeface="Times New Roman" panose="02020603050405020304" pitchFamily="18" charset="0"/>
              </a:defRPr>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4" name="Datumsplatzhalter 3"/>
          <p:cNvSpPr>
            <a:spLocks noGrp="1"/>
          </p:cNvSpPr>
          <p:nvPr>
            <p:ph type="dt" sz="half" idx="10"/>
          </p:nvPr>
        </p:nvSpPr>
        <p:spPr/>
        <p:txBody>
          <a:bodyPr/>
          <a:lstStyle/>
          <a:p>
            <a:fld id="{1BA50D42-C9CD-4801-B293-61D1F53EC57E}" type="datetimeFigureOut">
              <a:rPr lang="de-DE" smtClean="0"/>
              <a:t>12.05.2016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1884715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2" name="Titel 1"/>
          <p:cNvSpPr>
            <a:spLocks noGrp="1"/>
          </p:cNvSpPr>
          <p:nvPr>
            <p:ph type="title"/>
          </p:nvPr>
        </p:nvSpPr>
        <p:spPr/>
        <p:txBody>
          <a:bodyPr/>
          <a:lstStyle>
            <a:lvl1pPr algn="l">
              <a:defRPr>
                <a:latin typeface="Times New Roman" panose="02020603050405020304" pitchFamily="18" charset="0"/>
                <a:cs typeface="Times New Roman" panose="02020603050405020304" pitchFamily="18" charset="0"/>
              </a:defRPr>
            </a:lvl1pPr>
          </a:lstStyle>
          <a:p>
            <a:r>
              <a:rPr lang="de-DE" dirty="0" smtClean="0"/>
              <a:t>Titelmasterformat durch Klicken bearbeiten</a:t>
            </a:r>
            <a:endParaRPr lang="de-DE" dirty="0"/>
          </a:p>
        </p:txBody>
      </p:sp>
      <p:sp>
        <p:nvSpPr>
          <p:cNvPr id="4" name="Datumsplatzhalter 3"/>
          <p:cNvSpPr>
            <a:spLocks noGrp="1"/>
          </p:cNvSpPr>
          <p:nvPr>
            <p:ph type="dt" sz="half" idx="10"/>
          </p:nvPr>
        </p:nvSpPr>
        <p:spPr/>
        <p:txBody>
          <a:bodyPr/>
          <a:lstStyle/>
          <a:p>
            <a:fld id="{1BA50D42-C9CD-4801-B293-61D1F53EC57E}" type="datetimeFigureOut">
              <a:rPr lang="de-DE" smtClean="0"/>
              <a:t>12.05.2016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391305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2" name="Titel 1"/>
          <p:cNvSpPr>
            <a:spLocks noGrp="1"/>
          </p:cNvSpPr>
          <p:nvPr>
            <p:ph type="title"/>
          </p:nvPr>
        </p:nvSpPr>
        <p:spPr/>
        <p:txBody>
          <a:bodyPr>
            <a:noAutofit/>
          </a:bodyPr>
          <a:lstStyle>
            <a:lvl1pPr algn="l">
              <a:defRPr sz="3200">
                <a:latin typeface="Times New Roman" panose="02020603050405020304" pitchFamily="18" charset="0"/>
                <a:cs typeface="Times New Roman" panose="02020603050405020304" pitchFamily="18" charset="0"/>
              </a:defRPr>
            </a:lvl1pPr>
          </a:lstStyle>
          <a:p>
            <a:r>
              <a:rPr lang="de-DE" dirty="0" smtClean="0"/>
              <a:t>Titelmasterformat durch Klicken bearbeiten</a:t>
            </a:r>
            <a:endParaRPr lang="de-DE" dirty="0"/>
          </a:p>
        </p:txBody>
      </p:sp>
      <p:sp>
        <p:nvSpPr>
          <p:cNvPr id="4" name="Datumsplatzhalter 3"/>
          <p:cNvSpPr>
            <a:spLocks noGrp="1"/>
          </p:cNvSpPr>
          <p:nvPr>
            <p:ph type="dt" sz="half" idx="10"/>
          </p:nvPr>
        </p:nvSpPr>
        <p:spPr/>
        <p:txBody>
          <a:bodyPr/>
          <a:lstStyle/>
          <a:p>
            <a:fld id="{1BA50D42-C9CD-4801-B293-61D1F53EC57E}" type="datetimeFigureOut">
              <a:rPr lang="de-DE" smtClean="0"/>
              <a:t>12.05.2016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12.05.2016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BA50D42-C9CD-4801-B293-61D1F53EC57E}" type="datetimeFigureOut">
              <a:rPr lang="de-DE" smtClean="0"/>
              <a:t>12.05.2016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BA50D42-C9CD-4801-B293-61D1F53EC57E}" type="datetimeFigureOut">
              <a:rPr lang="de-DE" smtClean="0"/>
              <a:t>12.05.2016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BA50D42-C9CD-4801-B293-61D1F53EC57E}" type="datetimeFigureOut">
              <a:rPr lang="de-DE" smtClean="0"/>
              <a:t>12.05.2016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BA50D42-C9CD-4801-B293-61D1F53EC57E}" type="datetimeFigureOut">
              <a:rPr lang="de-DE" smtClean="0"/>
              <a:t>12.05.2016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12.05.2016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12.05.2016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50D42-C9CD-4801-B293-61D1F53EC57E}" type="datetimeFigureOut">
              <a:rPr lang="de-DE" smtClean="0"/>
              <a:t>12.05.2016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t>‹Nr.›</a:t>
            </a:fld>
            <a:endParaRPr lang="de-DE"/>
          </a:p>
        </p:txBody>
      </p:sp>
      <p:cxnSp>
        <p:nvCxnSpPr>
          <p:cNvPr id="8" name="Gerade Verbindung 7"/>
          <p:cNvCxnSpPr/>
          <p:nvPr userDrawn="1"/>
        </p:nvCxnSpPr>
        <p:spPr>
          <a:xfrm>
            <a:off x="467544" y="1124744"/>
            <a:ext cx="8208912" cy="0"/>
          </a:xfrm>
          <a:prstGeom prst="line">
            <a:avLst/>
          </a:prstGeom>
          <a:ln w="22225">
            <a:solidFill>
              <a:srgbClr val="0070C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50D42-C9CD-4801-B293-61D1F53EC57E}" type="datetimeFigureOut">
              <a:rPr lang="de-DE" smtClean="0"/>
              <a:t>12.05.2016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t>‹Nr.›</a:t>
            </a:fld>
            <a:endParaRPr lang="de-DE"/>
          </a:p>
        </p:txBody>
      </p:sp>
    </p:spTree>
    <p:extLst>
      <p:ext uri="{BB962C8B-B14F-4D97-AF65-F5344CB8AC3E}">
        <p14:creationId xmlns:p14="http://schemas.microsoft.com/office/powerpoint/2010/main" val="280664485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b="1" dirty="0" smtClean="0"/>
              <a:t>Performance Assessment in Science </a:t>
            </a:r>
            <a:r>
              <a:rPr lang="de-DE" b="1" dirty="0" err="1" smtClean="0"/>
              <a:t>and</a:t>
            </a:r>
            <a:r>
              <a:rPr lang="de-DE" b="1" dirty="0" smtClean="0"/>
              <a:t> </a:t>
            </a:r>
            <a:r>
              <a:rPr lang="de-DE" b="1" dirty="0" err="1" smtClean="0"/>
              <a:t>Academia</a:t>
            </a:r>
            <a:r>
              <a:rPr lang="de-DE" b="1" dirty="0" smtClean="0"/>
              <a:t> II</a:t>
            </a:r>
            <a:endParaRPr lang="de-DE" b="1" dirty="0"/>
          </a:p>
        </p:txBody>
      </p:sp>
      <p:sp>
        <p:nvSpPr>
          <p:cNvPr id="3" name="Untertitel 2"/>
          <p:cNvSpPr>
            <a:spLocks noGrp="1"/>
          </p:cNvSpPr>
          <p:nvPr>
            <p:ph type="subTitle" idx="1"/>
          </p:nvPr>
        </p:nvSpPr>
        <p:spPr/>
        <p:txBody>
          <a:bodyPr/>
          <a:lstStyle/>
          <a:p>
            <a:r>
              <a:rPr lang="en-US" i="1" dirty="0"/>
              <a:t>Effects of the RAE/REF on Academic </a:t>
            </a:r>
            <a:r>
              <a:rPr lang="en-US" i="1" dirty="0" smtClean="0"/>
              <a:t>Life.</a:t>
            </a:r>
            <a:endParaRPr lang="de-DE" dirty="0"/>
          </a:p>
        </p:txBody>
      </p:sp>
    </p:spTree>
    <p:extLst>
      <p:ext uri="{BB962C8B-B14F-4D97-AF65-F5344CB8AC3E}">
        <p14:creationId xmlns:p14="http://schemas.microsoft.com/office/powerpoint/2010/main" val="2309475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2. </a:t>
            </a:r>
            <a:r>
              <a:rPr lang="de-DE" b="1" dirty="0" err="1" smtClean="0"/>
              <a:t>Empirical</a:t>
            </a:r>
            <a:r>
              <a:rPr lang="de-DE" b="1" dirty="0" smtClean="0"/>
              <a:t> </a:t>
            </a:r>
            <a:r>
              <a:rPr lang="de-DE" b="1" dirty="0" err="1" smtClean="0"/>
              <a:t>procedure</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smtClean="0"/>
              <a:t>2.1 </a:t>
            </a:r>
            <a:r>
              <a:rPr lang="de-DE" sz="2800" b="1" dirty="0" err="1" smtClean="0"/>
              <a:t>Selection</a:t>
            </a:r>
            <a:r>
              <a:rPr lang="de-DE" sz="2800" b="1" dirty="0" smtClean="0"/>
              <a:t> </a:t>
            </a:r>
            <a:r>
              <a:rPr lang="de-DE" sz="2800" b="1" dirty="0" err="1" smtClean="0"/>
              <a:t>process</a:t>
            </a:r>
            <a:endParaRPr lang="de-DE" sz="2800" dirty="0"/>
          </a:p>
          <a:p>
            <a:pPr lvl="0">
              <a:buFont typeface="Symbol" panose="05050102010706020507" pitchFamily="18" charset="2"/>
              <a:buChar char="-"/>
            </a:pPr>
            <a:endParaRPr lang="de-DE" sz="2800" dirty="0"/>
          </a:p>
          <a:p>
            <a:pPr lvl="0">
              <a:buFont typeface="Symbol" panose="05050102010706020507" pitchFamily="18" charset="2"/>
              <a:buChar char="-"/>
            </a:pPr>
            <a:endParaRPr lang="de-DE" sz="2800" dirty="0"/>
          </a:p>
        </p:txBody>
      </p:sp>
      <p:graphicFrame>
        <p:nvGraphicFramePr>
          <p:cNvPr id="4" name="Inhaltsplatzhalter 3"/>
          <p:cNvGraphicFramePr>
            <a:graphicFrameLocks/>
          </p:cNvGraphicFramePr>
          <p:nvPr>
            <p:extLst>
              <p:ext uri="{D42A27DB-BD31-4B8C-83A1-F6EECF244321}">
                <p14:modId xmlns:p14="http://schemas.microsoft.com/office/powerpoint/2010/main" val="770458321"/>
              </p:ext>
            </p:extLst>
          </p:nvPr>
        </p:nvGraphicFramePr>
        <p:xfrm>
          <a:off x="2411760" y="2924944"/>
          <a:ext cx="4704805" cy="2098248"/>
        </p:xfrm>
        <a:graphic>
          <a:graphicData uri="http://schemas.openxmlformats.org/drawingml/2006/table">
            <a:tbl>
              <a:tblPr firstRow="1" firstCol="1" bandRow="1">
                <a:tableStyleId>{5C22544A-7EE6-4342-B048-85BDC9FD1C3A}</a:tableStyleId>
              </a:tblPr>
              <a:tblGrid>
                <a:gridCol w="940961"/>
                <a:gridCol w="940961"/>
                <a:gridCol w="940961"/>
                <a:gridCol w="940961"/>
                <a:gridCol w="940961"/>
              </a:tblGrid>
              <a:tr h="351948">
                <a:tc rowSpan="2">
                  <a:txBody>
                    <a:bodyPr/>
                    <a:lstStyle/>
                    <a:p>
                      <a:pPr algn="ctr">
                        <a:lnSpc>
                          <a:spcPct val="115000"/>
                        </a:lnSpc>
                        <a:spcAft>
                          <a:spcPts val="1000"/>
                        </a:spcAft>
                      </a:pPr>
                      <a:r>
                        <a:rPr lang="de-DE" sz="1100" dirty="0" err="1">
                          <a:effectLst/>
                          <a:latin typeface="Times New Roman" panose="02020603050405020304" pitchFamily="18" charset="0"/>
                          <a:cs typeface="Times New Roman" panose="02020603050405020304" pitchFamily="18" charset="0"/>
                        </a:rPr>
                        <a:t>Discipline</a:t>
                      </a:r>
                      <a:endParaRPr lang="de-DE" sz="1100" dirty="0">
                        <a:effectLst/>
                        <a:latin typeface="Times New Roman" panose="02020603050405020304" pitchFamily="18" charset="0"/>
                        <a:ea typeface="Calibri"/>
                        <a:cs typeface="Times New Roman" panose="02020603050405020304" pitchFamily="18" charset="0"/>
                      </a:endParaRPr>
                    </a:p>
                  </a:txBody>
                  <a:tcPr marL="44450" marR="44450" marT="0" marB="0" anchor="b"/>
                </a:tc>
                <a:tc gridSpan="3">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Institution</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hMerge="1">
                  <a:txBody>
                    <a:bodyPr/>
                    <a:lstStyle/>
                    <a:p>
                      <a:endParaRPr lang="de-DE"/>
                    </a:p>
                  </a:txBody>
                  <a:tcPr/>
                </a:tc>
                <a:tc hMerge="1">
                  <a:txBody>
                    <a:bodyPr/>
                    <a:lstStyle/>
                    <a:p>
                      <a:endParaRPr lang="de-DE"/>
                    </a:p>
                  </a:txBody>
                  <a:tcPr/>
                </a:tc>
                <a:tc rowSpan="2">
                  <a:txBody>
                    <a:bodyPr/>
                    <a:lstStyle/>
                    <a:p>
                      <a:pPr algn="ctr">
                        <a:lnSpc>
                          <a:spcPct val="115000"/>
                        </a:lnSpc>
                        <a:spcAft>
                          <a:spcPts val="1000"/>
                        </a:spcAft>
                      </a:pPr>
                      <a:r>
                        <a:rPr lang="de-DE" sz="1100" dirty="0">
                          <a:effectLst/>
                          <a:latin typeface="Times New Roman" panose="02020603050405020304" pitchFamily="18" charset="0"/>
                          <a:cs typeface="Times New Roman" panose="02020603050405020304" pitchFamily="18" charset="0"/>
                        </a:rPr>
                        <a:t>Total</a:t>
                      </a:r>
                      <a:endParaRPr lang="de-DE" sz="1100" dirty="0">
                        <a:effectLst/>
                        <a:latin typeface="Times New Roman" panose="02020603050405020304" pitchFamily="18" charset="0"/>
                        <a:ea typeface="Calibri"/>
                        <a:cs typeface="Times New Roman" panose="02020603050405020304" pitchFamily="18" charset="0"/>
                      </a:endParaRPr>
                    </a:p>
                  </a:txBody>
                  <a:tcPr marL="44450" marR="44450" marT="0" marB="0" anchor="b"/>
                </a:tc>
              </a:tr>
              <a:tr h="349260">
                <a:tc vMerge="1">
                  <a:txBody>
                    <a:bodyPr/>
                    <a:lstStyle/>
                    <a:p>
                      <a:endParaRPr lang="de-DE"/>
                    </a:p>
                  </a:txBody>
                  <a:tcPr/>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1</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2</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3</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vMerge="1">
                  <a:txBody>
                    <a:bodyPr/>
                    <a:lstStyle/>
                    <a:p>
                      <a:endParaRPr lang="de-DE"/>
                    </a:p>
                  </a:txBody>
                  <a:tcPr/>
                </a:tc>
              </a:tr>
              <a:tr h="349260">
                <a:tc>
                  <a:txBody>
                    <a:bodyPr/>
                    <a:lstStyle/>
                    <a:p>
                      <a:pPr algn="ctr">
                        <a:lnSpc>
                          <a:spcPct val="115000"/>
                        </a:lnSpc>
                        <a:spcAft>
                          <a:spcPts val="1000"/>
                        </a:spcAft>
                      </a:pPr>
                      <a:r>
                        <a:rPr lang="de-DE" sz="1100" dirty="0">
                          <a:effectLst/>
                          <a:latin typeface="Times New Roman" panose="02020603050405020304" pitchFamily="18" charset="0"/>
                          <a:cs typeface="Times New Roman" panose="02020603050405020304" pitchFamily="18" charset="0"/>
                        </a:rPr>
                        <a:t>1</a:t>
                      </a:r>
                      <a:endParaRPr lang="de-DE" sz="1100" dirty="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dirty="0">
                          <a:effectLst/>
                          <a:latin typeface="Times New Roman" panose="02020603050405020304" pitchFamily="18" charset="0"/>
                          <a:cs typeface="Times New Roman" panose="02020603050405020304" pitchFamily="18" charset="0"/>
                        </a:rPr>
                        <a:t>3</a:t>
                      </a:r>
                      <a:endParaRPr lang="de-DE" sz="1100" dirty="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3</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3</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9</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r>
              <a:tr h="349260">
                <a:tc>
                  <a:txBody>
                    <a:bodyPr/>
                    <a:lstStyle/>
                    <a:p>
                      <a:pPr algn="ctr">
                        <a:lnSpc>
                          <a:spcPct val="115000"/>
                        </a:lnSpc>
                        <a:spcAft>
                          <a:spcPts val="1000"/>
                        </a:spcAft>
                      </a:pPr>
                      <a:r>
                        <a:rPr lang="de-DE" sz="1100" dirty="0">
                          <a:effectLst/>
                          <a:latin typeface="Times New Roman" panose="02020603050405020304" pitchFamily="18" charset="0"/>
                          <a:cs typeface="Times New Roman" panose="02020603050405020304" pitchFamily="18" charset="0"/>
                        </a:rPr>
                        <a:t>2</a:t>
                      </a:r>
                      <a:endParaRPr lang="de-DE" sz="1100" dirty="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2</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3</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1</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6</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r>
              <a:tr h="349260">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3</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dirty="0">
                          <a:effectLst/>
                          <a:latin typeface="Times New Roman" panose="02020603050405020304" pitchFamily="18" charset="0"/>
                          <a:cs typeface="Times New Roman" panose="02020603050405020304" pitchFamily="18" charset="0"/>
                        </a:rPr>
                        <a:t>2</a:t>
                      </a:r>
                      <a:endParaRPr lang="de-DE" sz="1100" dirty="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3</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3</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8</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r>
              <a:tr h="349260">
                <a:tc>
                  <a:txBody>
                    <a:bodyPr/>
                    <a:lstStyle/>
                    <a:p>
                      <a:pPr algn="ctr">
                        <a:lnSpc>
                          <a:spcPct val="115000"/>
                        </a:lnSpc>
                        <a:spcAft>
                          <a:spcPts val="1000"/>
                        </a:spcAft>
                      </a:pPr>
                      <a:r>
                        <a:rPr lang="de-DE" sz="1100" dirty="0">
                          <a:effectLst/>
                          <a:latin typeface="Times New Roman" panose="02020603050405020304" pitchFamily="18" charset="0"/>
                          <a:cs typeface="Times New Roman" panose="02020603050405020304" pitchFamily="18" charset="0"/>
                        </a:rPr>
                        <a:t>Total</a:t>
                      </a:r>
                      <a:endParaRPr lang="de-DE" sz="1100" dirty="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7</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9</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a:effectLst/>
                          <a:latin typeface="Times New Roman" panose="02020603050405020304" pitchFamily="18" charset="0"/>
                          <a:cs typeface="Times New Roman" panose="02020603050405020304" pitchFamily="18" charset="0"/>
                        </a:rPr>
                        <a:t>7</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gn="ctr">
                        <a:lnSpc>
                          <a:spcPct val="115000"/>
                        </a:lnSpc>
                        <a:spcAft>
                          <a:spcPts val="1000"/>
                        </a:spcAft>
                      </a:pPr>
                      <a:r>
                        <a:rPr lang="de-DE" sz="1100" dirty="0">
                          <a:effectLst/>
                          <a:latin typeface="Times New Roman" panose="02020603050405020304" pitchFamily="18" charset="0"/>
                          <a:cs typeface="Times New Roman" panose="02020603050405020304" pitchFamily="18" charset="0"/>
                        </a:rPr>
                        <a:t>23</a:t>
                      </a:r>
                      <a:endParaRPr lang="de-DE" sz="1100" dirty="0">
                        <a:effectLst/>
                        <a:latin typeface="Times New Roman" panose="02020603050405020304" pitchFamily="18" charset="0"/>
                        <a:ea typeface="Calibri"/>
                        <a:cs typeface="Times New Roman" panose="02020603050405020304" pitchFamily="18" charset="0"/>
                      </a:endParaRPr>
                    </a:p>
                  </a:txBody>
                  <a:tcPr marL="44450" marR="44450" marT="0" marB="0" anchor="b"/>
                </a:tc>
              </a:tr>
            </a:tbl>
          </a:graphicData>
        </a:graphic>
      </p:graphicFrame>
    </p:spTree>
    <p:extLst>
      <p:ext uri="{BB962C8B-B14F-4D97-AF65-F5344CB8AC3E}">
        <p14:creationId xmlns:p14="http://schemas.microsoft.com/office/powerpoint/2010/main" val="1566030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2. </a:t>
            </a:r>
            <a:r>
              <a:rPr lang="de-DE" b="1" dirty="0" err="1" smtClean="0"/>
              <a:t>Empirical</a:t>
            </a:r>
            <a:r>
              <a:rPr lang="de-DE" b="1" dirty="0" smtClean="0"/>
              <a:t> </a:t>
            </a:r>
            <a:r>
              <a:rPr lang="de-DE" b="1" dirty="0" err="1" smtClean="0"/>
              <a:t>procedure</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2.1 </a:t>
            </a:r>
            <a:r>
              <a:rPr lang="de-DE" sz="2800" b="1" dirty="0" err="1"/>
              <a:t>Selection</a:t>
            </a:r>
            <a:r>
              <a:rPr lang="de-DE" sz="2800" b="1" dirty="0"/>
              <a:t> </a:t>
            </a:r>
            <a:r>
              <a:rPr lang="de-DE" sz="2800" b="1" dirty="0" err="1"/>
              <a:t>process</a:t>
            </a:r>
            <a:endParaRPr lang="de-DE" sz="2800" dirty="0"/>
          </a:p>
          <a:p>
            <a:pPr lvl="0">
              <a:buFont typeface="Symbol" panose="05050102010706020507" pitchFamily="18" charset="2"/>
              <a:buChar char="-"/>
            </a:pPr>
            <a:r>
              <a:rPr lang="en-US" sz="2800" dirty="0" smtClean="0"/>
              <a:t>Interviews </a:t>
            </a:r>
            <a:r>
              <a:rPr lang="en-US" sz="2800" dirty="0"/>
              <a:t>with central political actors in science and academia</a:t>
            </a:r>
            <a:endParaRPr lang="de-DE" sz="2800" dirty="0"/>
          </a:p>
          <a:p>
            <a:pPr>
              <a:buFont typeface="Symbol" panose="05050102010706020507" pitchFamily="18" charset="2"/>
              <a:buChar char="-"/>
            </a:pPr>
            <a:r>
              <a:rPr lang="en-US" sz="2800" dirty="0"/>
              <a:t>P</a:t>
            </a:r>
            <a:r>
              <a:rPr lang="en-US" sz="2800" dirty="0" smtClean="0"/>
              <a:t>olicy </a:t>
            </a:r>
            <a:r>
              <a:rPr lang="en-US" sz="2800" dirty="0"/>
              <a:t>advisors from a funding body, policy advisors from higher education agency, research experts in the field of the RAE/REF, leading representative of science to the government</a:t>
            </a:r>
          </a:p>
          <a:p>
            <a:pPr lvl="0">
              <a:buFont typeface="Symbol" panose="05050102010706020507" pitchFamily="18" charset="2"/>
              <a:buChar char="-"/>
            </a:pPr>
            <a:endParaRPr lang="de-DE" sz="2800" dirty="0"/>
          </a:p>
          <a:p>
            <a:pPr lvl="0">
              <a:buFont typeface="Symbol" panose="05050102010706020507" pitchFamily="18" charset="2"/>
              <a:buChar char="-"/>
            </a:pPr>
            <a:endParaRPr lang="de-DE" sz="2800" dirty="0"/>
          </a:p>
        </p:txBody>
      </p:sp>
    </p:spTree>
    <p:extLst>
      <p:ext uri="{BB962C8B-B14F-4D97-AF65-F5344CB8AC3E}">
        <p14:creationId xmlns:p14="http://schemas.microsoft.com/office/powerpoint/2010/main" val="4053042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2. </a:t>
            </a:r>
            <a:r>
              <a:rPr lang="de-DE" b="1" dirty="0" err="1" smtClean="0"/>
              <a:t>Empirical</a:t>
            </a:r>
            <a:r>
              <a:rPr lang="de-DE" b="1" dirty="0" smtClean="0"/>
              <a:t> </a:t>
            </a:r>
            <a:r>
              <a:rPr lang="de-DE" b="1" dirty="0" err="1" smtClean="0"/>
              <a:t>procedure</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2.1 </a:t>
            </a:r>
            <a:r>
              <a:rPr lang="de-DE" sz="2800" b="1" dirty="0" err="1"/>
              <a:t>Selection</a:t>
            </a:r>
            <a:r>
              <a:rPr lang="de-DE" sz="2800" b="1" dirty="0"/>
              <a:t> </a:t>
            </a:r>
            <a:r>
              <a:rPr lang="de-DE" sz="2800" b="1" dirty="0" err="1"/>
              <a:t>process</a:t>
            </a:r>
            <a:endParaRPr lang="de-DE" sz="2800" dirty="0"/>
          </a:p>
          <a:p>
            <a:pPr lvl="0">
              <a:buFont typeface="Symbol" panose="05050102010706020507" pitchFamily="18" charset="2"/>
              <a:buChar char="-"/>
            </a:pPr>
            <a:endParaRPr lang="de-DE" sz="2800" dirty="0"/>
          </a:p>
          <a:p>
            <a:pPr lvl="0">
              <a:buFont typeface="Symbol" panose="05050102010706020507" pitchFamily="18" charset="2"/>
              <a:buChar char="-"/>
            </a:pPr>
            <a:endParaRPr lang="de-DE" sz="2800" dirty="0"/>
          </a:p>
        </p:txBody>
      </p:sp>
      <p:graphicFrame>
        <p:nvGraphicFramePr>
          <p:cNvPr id="4" name="Inhaltsplatzhalter 4"/>
          <p:cNvGraphicFramePr>
            <a:graphicFrameLocks/>
          </p:cNvGraphicFramePr>
          <p:nvPr>
            <p:extLst>
              <p:ext uri="{D42A27DB-BD31-4B8C-83A1-F6EECF244321}">
                <p14:modId xmlns:p14="http://schemas.microsoft.com/office/powerpoint/2010/main" val="412046106"/>
              </p:ext>
            </p:extLst>
          </p:nvPr>
        </p:nvGraphicFramePr>
        <p:xfrm>
          <a:off x="1763688" y="3212976"/>
          <a:ext cx="5874151" cy="2022430"/>
        </p:xfrm>
        <a:graphic>
          <a:graphicData uri="http://schemas.openxmlformats.org/drawingml/2006/table">
            <a:tbl>
              <a:tblPr firstRow="1" firstCol="1" bandRow="1">
                <a:tableStyleId>{5C22544A-7EE6-4342-B048-85BDC9FD1C3A}</a:tableStyleId>
              </a:tblPr>
              <a:tblGrid>
                <a:gridCol w="1953127"/>
                <a:gridCol w="2229075"/>
                <a:gridCol w="1691949"/>
              </a:tblGrid>
              <a:tr h="247350">
                <a:tc>
                  <a:txBody>
                    <a:bodyPr/>
                    <a:lstStyle/>
                    <a:p>
                      <a:pPr>
                        <a:lnSpc>
                          <a:spcPct val="115000"/>
                        </a:lnSpc>
                        <a:spcAft>
                          <a:spcPts val="1000"/>
                        </a:spcAft>
                      </a:pPr>
                      <a:r>
                        <a:rPr lang="de-DE" sz="1100" dirty="0">
                          <a:effectLst/>
                          <a:latin typeface="Times New Roman" panose="02020603050405020304" pitchFamily="18" charset="0"/>
                          <a:cs typeface="Times New Roman" panose="02020603050405020304" pitchFamily="18" charset="0"/>
                        </a:rPr>
                        <a:t>Institution</a:t>
                      </a:r>
                      <a:endParaRPr lang="de-DE" sz="1100" dirty="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nSpc>
                          <a:spcPct val="115000"/>
                        </a:lnSpc>
                        <a:spcAft>
                          <a:spcPts val="1000"/>
                        </a:spcAft>
                      </a:pPr>
                      <a:r>
                        <a:rPr lang="de-DE" sz="1100">
                          <a:effectLst/>
                          <a:latin typeface="Times New Roman" panose="02020603050405020304" pitchFamily="18" charset="0"/>
                          <a:cs typeface="Times New Roman" panose="02020603050405020304" pitchFamily="18" charset="0"/>
                        </a:rPr>
                        <a:t>Position </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c>
                  <a:txBody>
                    <a:bodyPr/>
                    <a:lstStyle/>
                    <a:p>
                      <a:pPr>
                        <a:lnSpc>
                          <a:spcPct val="115000"/>
                        </a:lnSpc>
                        <a:spcAft>
                          <a:spcPts val="1000"/>
                        </a:spcAft>
                      </a:pPr>
                      <a:r>
                        <a:rPr lang="de-DE" sz="1100">
                          <a:effectLst/>
                          <a:latin typeface="Times New Roman" panose="02020603050405020304" pitchFamily="18" charset="0"/>
                          <a:cs typeface="Times New Roman" panose="02020603050405020304" pitchFamily="18" charset="0"/>
                        </a:rPr>
                        <a:t>Number</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b"/>
                </a:tc>
              </a:tr>
              <a:tr h="506209">
                <a:tc>
                  <a:txBody>
                    <a:bodyPr/>
                    <a:lstStyle/>
                    <a:p>
                      <a:pPr>
                        <a:lnSpc>
                          <a:spcPct val="115000"/>
                        </a:lnSpc>
                        <a:spcAft>
                          <a:spcPts val="1000"/>
                        </a:spcAft>
                      </a:pPr>
                      <a:r>
                        <a:rPr lang="de-DE" sz="1100" dirty="0" err="1" smtClean="0">
                          <a:effectLst/>
                          <a:latin typeface="Times New Roman" panose="02020603050405020304" pitchFamily="18" charset="0"/>
                          <a:cs typeface="Times New Roman" panose="02020603050405020304" pitchFamily="18" charset="0"/>
                        </a:rPr>
                        <a:t>Funding</a:t>
                      </a:r>
                      <a:r>
                        <a:rPr lang="de-DE" sz="1100" dirty="0" smtClean="0">
                          <a:effectLst/>
                          <a:latin typeface="Times New Roman" panose="02020603050405020304" pitchFamily="18" charset="0"/>
                          <a:cs typeface="Times New Roman" panose="02020603050405020304" pitchFamily="18" charset="0"/>
                        </a:rPr>
                        <a:t> </a:t>
                      </a:r>
                      <a:r>
                        <a:rPr lang="de-DE" sz="1100" dirty="0">
                          <a:effectLst/>
                          <a:latin typeface="Times New Roman" panose="02020603050405020304" pitchFamily="18" charset="0"/>
                          <a:cs typeface="Times New Roman" panose="02020603050405020304" pitchFamily="18" charset="0"/>
                        </a:rPr>
                        <a:t>Body</a:t>
                      </a:r>
                      <a:endParaRPr lang="de-DE" sz="1100" dirty="0">
                        <a:effectLst/>
                        <a:latin typeface="Times New Roman" panose="02020603050405020304" pitchFamily="18" charset="0"/>
                        <a:ea typeface="Calibri"/>
                        <a:cs typeface="Times New Roman" panose="02020603050405020304" pitchFamily="18" charset="0"/>
                      </a:endParaRPr>
                    </a:p>
                  </a:txBody>
                  <a:tcPr marL="44450" marR="44450" marT="0" marB="0" anchor="ctr"/>
                </a:tc>
                <a:tc>
                  <a:txBody>
                    <a:bodyPr/>
                    <a:lstStyle/>
                    <a:p>
                      <a:pPr>
                        <a:lnSpc>
                          <a:spcPct val="115000"/>
                        </a:lnSpc>
                        <a:spcAft>
                          <a:spcPts val="1000"/>
                        </a:spcAft>
                      </a:pPr>
                      <a:r>
                        <a:rPr lang="de-DE" sz="1100">
                          <a:effectLst/>
                          <a:latin typeface="Times New Roman" panose="02020603050405020304" pitchFamily="18" charset="0"/>
                          <a:cs typeface="Times New Roman" panose="02020603050405020304" pitchFamily="18" charset="0"/>
                        </a:rPr>
                        <a:t>Policy Advisor</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ctr"/>
                </a:tc>
                <a:tc>
                  <a:txBody>
                    <a:bodyPr/>
                    <a:lstStyle/>
                    <a:p>
                      <a:pPr algn="r">
                        <a:lnSpc>
                          <a:spcPct val="115000"/>
                        </a:lnSpc>
                        <a:spcAft>
                          <a:spcPts val="1000"/>
                        </a:spcAft>
                      </a:pPr>
                      <a:r>
                        <a:rPr lang="de-DE" sz="1100">
                          <a:effectLst/>
                          <a:latin typeface="Times New Roman" panose="02020603050405020304" pitchFamily="18" charset="0"/>
                          <a:cs typeface="Times New Roman" panose="02020603050405020304" pitchFamily="18" charset="0"/>
                        </a:rPr>
                        <a:t>5</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ctr"/>
                </a:tc>
              </a:tr>
              <a:tr h="247350">
                <a:tc>
                  <a:txBody>
                    <a:bodyPr/>
                    <a:lstStyle/>
                    <a:p>
                      <a:pPr>
                        <a:lnSpc>
                          <a:spcPct val="115000"/>
                        </a:lnSpc>
                        <a:spcAft>
                          <a:spcPts val="1000"/>
                        </a:spcAft>
                      </a:pPr>
                      <a:r>
                        <a:rPr lang="de-DE" sz="1100">
                          <a:effectLst/>
                          <a:latin typeface="Times New Roman" panose="02020603050405020304" pitchFamily="18" charset="0"/>
                          <a:cs typeface="Times New Roman" panose="02020603050405020304" pitchFamily="18" charset="0"/>
                        </a:rPr>
                        <a:t>Higher Education Agency</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ctr"/>
                </a:tc>
                <a:tc>
                  <a:txBody>
                    <a:bodyPr/>
                    <a:lstStyle/>
                    <a:p>
                      <a:pPr>
                        <a:lnSpc>
                          <a:spcPct val="115000"/>
                        </a:lnSpc>
                        <a:spcAft>
                          <a:spcPts val="1000"/>
                        </a:spcAft>
                      </a:pPr>
                      <a:r>
                        <a:rPr lang="de-DE" sz="1100">
                          <a:effectLst/>
                          <a:latin typeface="Times New Roman" panose="02020603050405020304" pitchFamily="18" charset="0"/>
                          <a:cs typeface="Times New Roman" panose="02020603050405020304" pitchFamily="18" charset="0"/>
                        </a:rPr>
                        <a:t>Policy Analist</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ctr"/>
                </a:tc>
                <a:tc>
                  <a:txBody>
                    <a:bodyPr/>
                    <a:lstStyle/>
                    <a:p>
                      <a:pPr algn="r">
                        <a:lnSpc>
                          <a:spcPct val="115000"/>
                        </a:lnSpc>
                        <a:spcAft>
                          <a:spcPts val="1000"/>
                        </a:spcAft>
                      </a:pPr>
                      <a:r>
                        <a:rPr lang="de-DE" sz="1100">
                          <a:effectLst/>
                          <a:latin typeface="Times New Roman" panose="02020603050405020304" pitchFamily="18" charset="0"/>
                          <a:cs typeface="Times New Roman" panose="02020603050405020304" pitchFamily="18" charset="0"/>
                        </a:rPr>
                        <a:t>1</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ctr"/>
                </a:tc>
              </a:tr>
              <a:tr h="506209">
                <a:tc>
                  <a:txBody>
                    <a:bodyPr/>
                    <a:lstStyle/>
                    <a:p>
                      <a:pPr>
                        <a:lnSpc>
                          <a:spcPct val="115000"/>
                        </a:lnSpc>
                        <a:spcAft>
                          <a:spcPts val="1000"/>
                        </a:spcAft>
                      </a:pPr>
                      <a:r>
                        <a:rPr lang="de-DE" sz="1100">
                          <a:effectLst/>
                          <a:latin typeface="Times New Roman" panose="02020603050405020304" pitchFamily="18" charset="0"/>
                          <a:cs typeface="Times New Roman" panose="02020603050405020304" pitchFamily="18" charset="0"/>
                        </a:rPr>
                        <a:t>Research experts</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ctr"/>
                </a:tc>
                <a:tc>
                  <a:txBody>
                    <a:bodyPr/>
                    <a:lstStyle/>
                    <a:p>
                      <a:pPr>
                        <a:lnSpc>
                          <a:spcPct val="115000"/>
                        </a:lnSpc>
                        <a:spcAft>
                          <a:spcPts val="1000"/>
                        </a:spcAft>
                      </a:pPr>
                      <a:r>
                        <a:rPr lang="en-US" sz="1100" dirty="0">
                          <a:effectLst/>
                          <a:latin typeface="Times New Roman" panose="02020603050405020304" pitchFamily="18" charset="0"/>
                          <a:cs typeface="Times New Roman" panose="02020603050405020304" pitchFamily="18" charset="0"/>
                        </a:rPr>
                        <a:t>Leading researcher in the field of the RAE/REF</a:t>
                      </a:r>
                      <a:endParaRPr lang="de-DE" sz="1100" dirty="0">
                        <a:effectLst/>
                        <a:latin typeface="Times New Roman" panose="02020603050405020304" pitchFamily="18" charset="0"/>
                        <a:ea typeface="Calibri"/>
                        <a:cs typeface="Times New Roman" panose="02020603050405020304" pitchFamily="18" charset="0"/>
                      </a:endParaRPr>
                    </a:p>
                  </a:txBody>
                  <a:tcPr marL="44450" marR="44450" marT="0" marB="0" anchor="ctr"/>
                </a:tc>
                <a:tc>
                  <a:txBody>
                    <a:bodyPr/>
                    <a:lstStyle/>
                    <a:p>
                      <a:pPr algn="r">
                        <a:lnSpc>
                          <a:spcPct val="115000"/>
                        </a:lnSpc>
                        <a:spcAft>
                          <a:spcPts val="1000"/>
                        </a:spcAft>
                      </a:pPr>
                      <a:r>
                        <a:rPr lang="de-DE" sz="1100">
                          <a:effectLst/>
                          <a:latin typeface="Times New Roman" panose="02020603050405020304" pitchFamily="18" charset="0"/>
                          <a:cs typeface="Times New Roman" panose="02020603050405020304" pitchFamily="18" charset="0"/>
                        </a:rPr>
                        <a:t>2</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ctr"/>
                </a:tc>
              </a:tr>
              <a:tr h="257656">
                <a:tc>
                  <a:txBody>
                    <a:bodyPr/>
                    <a:lstStyle/>
                    <a:p>
                      <a:pPr>
                        <a:lnSpc>
                          <a:spcPct val="115000"/>
                        </a:lnSpc>
                        <a:spcAft>
                          <a:spcPts val="1000"/>
                        </a:spcAft>
                      </a:pPr>
                      <a:r>
                        <a:rPr lang="de-DE" sz="1100">
                          <a:effectLst/>
                          <a:latin typeface="Times New Roman" panose="02020603050405020304" pitchFamily="18" charset="0"/>
                          <a:cs typeface="Times New Roman" panose="02020603050405020304" pitchFamily="18" charset="0"/>
                        </a:rPr>
                        <a:t>Scientist</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ctr"/>
                </a:tc>
                <a:tc>
                  <a:txBody>
                    <a:bodyPr/>
                    <a:lstStyle/>
                    <a:p>
                      <a:pPr>
                        <a:lnSpc>
                          <a:spcPct val="115000"/>
                        </a:lnSpc>
                        <a:spcAft>
                          <a:spcPts val="1000"/>
                        </a:spcAft>
                      </a:pPr>
                      <a:r>
                        <a:rPr lang="en-US" sz="1100">
                          <a:effectLst/>
                          <a:latin typeface="Times New Roman" panose="02020603050405020304" pitchFamily="18" charset="0"/>
                          <a:cs typeface="Times New Roman" panose="02020603050405020304" pitchFamily="18" charset="0"/>
                        </a:rPr>
                        <a:t>Leading advisor to the government</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ctr"/>
                </a:tc>
                <a:tc>
                  <a:txBody>
                    <a:bodyPr/>
                    <a:lstStyle/>
                    <a:p>
                      <a:pPr algn="r">
                        <a:lnSpc>
                          <a:spcPct val="115000"/>
                        </a:lnSpc>
                        <a:spcAft>
                          <a:spcPts val="1000"/>
                        </a:spcAft>
                      </a:pPr>
                      <a:r>
                        <a:rPr lang="de-DE" sz="1100">
                          <a:effectLst/>
                          <a:latin typeface="Times New Roman" panose="02020603050405020304" pitchFamily="18" charset="0"/>
                          <a:cs typeface="Times New Roman" panose="02020603050405020304" pitchFamily="18" charset="0"/>
                        </a:rPr>
                        <a:t>1</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ctr"/>
                </a:tc>
              </a:tr>
              <a:tr h="257656">
                <a:tc>
                  <a:txBody>
                    <a:bodyPr/>
                    <a:lstStyle/>
                    <a:p>
                      <a:pPr>
                        <a:lnSpc>
                          <a:spcPct val="115000"/>
                        </a:lnSpc>
                        <a:spcAft>
                          <a:spcPts val="1000"/>
                        </a:spcAft>
                      </a:pPr>
                      <a:r>
                        <a:rPr lang="de-DE" sz="1100">
                          <a:effectLst/>
                          <a:latin typeface="Times New Roman" panose="02020603050405020304" pitchFamily="18" charset="0"/>
                          <a:cs typeface="Times New Roman" panose="02020603050405020304" pitchFamily="18" charset="0"/>
                        </a:rPr>
                        <a:t>Σ</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ctr"/>
                </a:tc>
                <a:tc>
                  <a:txBody>
                    <a:bodyPr/>
                    <a:lstStyle/>
                    <a:p>
                      <a:pPr>
                        <a:lnSpc>
                          <a:spcPct val="115000"/>
                        </a:lnSpc>
                        <a:spcAft>
                          <a:spcPts val="1000"/>
                        </a:spcAft>
                      </a:pPr>
                      <a:r>
                        <a:rPr lang="de-DE" sz="1100">
                          <a:effectLst/>
                          <a:latin typeface="Times New Roman" panose="02020603050405020304" pitchFamily="18" charset="0"/>
                          <a:cs typeface="Times New Roman" panose="02020603050405020304" pitchFamily="18" charset="0"/>
                        </a:rPr>
                        <a:t> </a:t>
                      </a:r>
                      <a:endParaRPr lang="de-DE" sz="1100">
                        <a:effectLst/>
                        <a:latin typeface="Times New Roman" panose="02020603050405020304" pitchFamily="18" charset="0"/>
                        <a:ea typeface="Calibri"/>
                        <a:cs typeface="Times New Roman" panose="02020603050405020304" pitchFamily="18" charset="0"/>
                      </a:endParaRPr>
                    </a:p>
                  </a:txBody>
                  <a:tcPr marL="44450" marR="44450" marT="0" marB="0" anchor="ctr"/>
                </a:tc>
                <a:tc>
                  <a:txBody>
                    <a:bodyPr/>
                    <a:lstStyle/>
                    <a:p>
                      <a:pPr algn="r">
                        <a:lnSpc>
                          <a:spcPct val="115000"/>
                        </a:lnSpc>
                        <a:spcAft>
                          <a:spcPts val="1000"/>
                        </a:spcAft>
                      </a:pPr>
                      <a:r>
                        <a:rPr lang="de-DE" sz="1100" dirty="0">
                          <a:effectLst/>
                          <a:latin typeface="Times New Roman" panose="02020603050405020304" pitchFamily="18" charset="0"/>
                          <a:cs typeface="Times New Roman" panose="02020603050405020304" pitchFamily="18" charset="0"/>
                        </a:rPr>
                        <a:t>9</a:t>
                      </a:r>
                      <a:endParaRPr lang="de-DE" sz="1100" dirty="0">
                        <a:effectLst/>
                        <a:latin typeface="Times New Roman" panose="02020603050405020304" pitchFamily="18" charset="0"/>
                        <a:ea typeface="Calibri"/>
                        <a:cs typeface="Times New Roman" panose="02020603050405020304" pitchFamily="18" charset="0"/>
                      </a:endParaRPr>
                    </a:p>
                  </a:txBody>
                  <a:tcPr marL="44450" marR="44450" marT="0" marB="0" anchor="ctr"/>
                </a:tc>
              </a:tr>
            </a:tbl>
          </a:graphicData>
        </a:graphic>
      </p:graphicFrame>
    </p:spTree>
    <p:extLst>
      <p:ext uri="{BB962C8B-B14F-4D97-AF65-F5344CB8AC3E}">
        <p14:creationId xmlns:p14="http://schemas.microsoft.com/office/powerpoint/2010/main" val="29397115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2. </a:t>
            </a:r>
            <a:r>
              <a:rPr lang="de-DE" b="1" dirty="0" err="1"/>
              <a:t>Empirical</a:t>
            </a:r>
            <a:r>
              <a:rPr lang="de-DE" b="1" dirty="0"/>
              <a:t> </a:t>
            </a:r>
            <a:r>
              <a:rPr lang="de-DE" b="1" dirty="0" err="1"/>
              <a:t>procedure</a:t>
            </a:r>
            <a:endParaRPr lang="de-DE" dirty="0"/>
          </a:p>
        </p:txBody>
      </p:sp>
      <p:sp>
        <p:nvSpPr>
          <p:cNvPr id="3" name="Inhaltsplatzhalter 2"/>
          <p:cNvSpPr>
            <a:spLocks noGrp="1"/>
          </p:cNvSpPr>
          <p:nvPr>
            <p:ph idx="1"/>
          </p:nvPr>
        </p:nvSpPr>
        <p:spPr/>
        <p:txBody>
          <a:bodyPr>
            <a:noAutofit/>
          </a:bodyPr>
          <a:lstStyle/>
          <a:p>
            <a:pPr marL="0" indent="0">
              <a:buNone/>
            </a:pPr>
            <a:r>
              <a:rPr lang="en-US" sz="2800" b="1" dirty="0"/>
              <a:t>2.2 Analytic strategy and questionnaire</a:t>
            </a:r>
            <a:endParaRPr lang="de-DE" sz="2800" dirty="0"/>
          </a:p>
          <a:p>
            <a:pPr lvl="0">
              <a:buFont typeface="Symbol" panose="05050102010706020507" pitchFamily="18" charset="2"/>
              <a:buChar char="-"/>
            </a:pPr>
            <a:r>
              <a:rPr lang="en-US" sz="2800" dirty="0"/>
              <a:t>First interpretation of the data according to </a:t>
            </a:r>
            <a:r>
              <a:rPr lang="en-US" sz="2800" dirty="0" smtClean="0"/>
              <a:t>notes taken during the interview</a:t>
            </a:r>
            <a:endParaRPr lang="de-DE" sz="2800" dirty="0"/>
          </a:p>
          <a:p>
            <a:pPr lvl="0">
              <a:buFont typeface="Symbol" panose="05050102010706020507" pitchFamily="18" charset="2"/>
              <a:buChar char="-"/>
            </a:pPr>
            <a:r>
              <a:rPr lang="en-US" sz="2800" dirty="0"/>
              <a:t>Concentration on </a:t>
            </a:r>
            <a:r>
              <a:rPr lang="en-US" sz="2800" dirty="0" smtClean="0"/>
              <a:t>the similarities </a:t>
            </a:r>
            <a:r>
              <a:rPr lang="en-US" sz="2800" dirty="0"/>
              <a:t>rather than </a:t>
            </a:r>
            <a:r>
              <a:rPr lang="en-US" sz="2800" dirty="0" smtClean="0"/>
              <a:t>the institutional </a:t>
            </a:r>
            <a:r>
              <a:rPr lang="en-US" sz="2800" dirty="0"/>
              <a:t>and </a:t>
            </a:r>
            <a:r>
              <a:rPr lang="en-US" sz="2800" dirty="0" smtClean="0"/>
              <a:t>the disciplinary differences</a:t>
            </a:r>
            <a:endParaRPr lang="de-DE" sz="2800" dirty="0"/>
          </a:p>
        </p:txBody>
      </p:sp>
    </p:spTree>
    <p:extLst>
      <p:ext uri="{BB962C8B-B14F-4D97-AF65-F5344CB8AC3E}">
        <p14:creationId xmlns:p14="http://schemas.microsoft.com/office/powerpoint/2010/main" val="16091848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2. </a:t>
            </a:r>
            <a:r>
              <a:rPr lang="de-DE" b="1" dirty="0" err="1"/>
              <a:t>Empirical</a:t>
            </a:r>
            <a:r>
              <a:rPr lang="de-DE" b="1" dirty="0"/>
              <a:t> </a:t>
            </a:r>
            <a:r>
              <a:rPr lang="de-DE" b="1" dirty="0" err="1"/>
              <a:t>procedure</a:t>
            </a:r>
            <a:endParaRPr lang="de-DE" dirty="0"/>
          </a:p>
        </p:txBody>
      </p:sp>
      <p:sp>
        <p:nvSpPr>
          <p:cNvPr id="3" name="Inhaltsplatzhalter 2"/>
          <p:cNvSpPr>
            <a:spLocks noGrp="1"/>
          </p:cNvSpPr>
          <p:nvPr>
            <p:ph idx="1"/>
          </p:nvPr>
        </p:nvSpPr>
        <p:spPr/>
        <p:txBody>
          <a:bodyPr>
            <a:noAutofit/>
          </a:bodyPr>
          <a:lstStyle/>
          <a:p>
            <a:pPr marL="0" indent="0">
              <a:buNone/>
            </a:pPr>
            <a:r>
              <a:rPr lang="en-US" sz="2800" b="1" dirty="0"/>
              <a:t>2.2 Analytic strategy and </a:t>
            </a:r>
            <a:r>
              <a:rPr lang="en-US" sz="2800" b="1" dirty="0" smtClean="0"/>
              <a:t>questionnaire</a:t>
            </a:r>
          </a:p>
          <a:p>
            <a:pPr marL="0" indent="0">
              <a:buNone/>
            </a:pPr>
            <a:endParaRPr lang="de-DE" sz="2800" dirty="0"/>
          </a:p>
        </p:txBody>
      </p:sp>
      <p:graphicFrame>
        <p:nvGraphicFramePr>
          <p:cNvPr id="4" name="Inhaltsplatzhalter 5"/>
          <p:cNvGraphicFramePr>
            <a:graphicFrameLocks/>
          </p:cNvGraphicFramePr>
          <p:nvPr>
            <p:extLst>
              <p:ext uri="{D42A27DB-BD31-4B8C-83A1-F6EECF244321}">
                <p14:modId xmlns:p14="http://schemas.microsoft.com/office/powerpoint/2010/main" val="1426228051"/>
              </p:ext>
            </p:extLst>
          </p:nvPr>
        </p:nvGraphicFramePr>
        <p:xfrm>
          <a:off x="1691680" y="2492896"/>
          <a:ext cx="5987008" cy="33452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427275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2. </a:t>
            </a:r>
            <a:r>
              <a:rPr lang="de-DE" b="1" dirty="0" err="1"/>
              <a:t>Empirical</a:t>
            </a:r>
            <a:r>
              <a:rPr lang="de-DE" b="1" dirty="0"/>
              <a:t> </a:t>
            </a:r>
            <a:r>
              <a:rPr lang="de-DE" b="1" dirty="0" err="1"/>
              <a:t>procedure</a:t>
            </a:r>
            <a:endParaRPr lang="de-DE" dirty="0"/>
          </a:p>
        </p:txBody>
      </p:sp>
      <p:sp>
        <p:nvSpPr>
          <p:cNvPr id="3" name="Inhaltsplatzhalter 2"/>
          <p:cNvSpPr>
            <a:spLocks noGrp="1"/>
          </p:cNvSpPr>
          <p:nvPr>
            <p:ph idx="1"/>
          </p:nvPr>
        </p:nvSpPr>
        <p:spPr/>
        <p:txBody>
          <a:bodyPr>
            <a:noAutofit/>
          </a:bodyPr>
          <a:lstStyle/>
          <a:p>
            <a:pPr marL="0" indent="0">
              <a:buNone/>
            </a:pPr>
            <a:r>
              <a:rPr lang="en-US" sz="2800" b="1" dirty="0"/>
              <a:t>2.2 Analytic strategy and questionnaire</a:t>
            </a:r>
            <a:endParaRPr lang="de-DE" sz="2800" dirty="0"/>
          </a:p>
          <a:p>
            <a:pPr lvl="0">
              <a:buFont typeface="Symbol" panose="05050102010706020507" pitchFamily="18" charset="2"/>
              <a:buChar char="-"/>
            </a:pPr>
            <a:r>
              <a:rPr lang="en-US" sz="2800" dirty="0"/>
              <a:t>Introduction with </a:t>
            </a:r>
            <a:r>
              <a:rPr lang="en-US" sz="2800" dirty="0" smtClean="0"/>
              <a:t>a general </a:t>
            </a:r>
            <a:r>
              <a:rPr lang="en-US" sz="2800" dirty="0"/>
              <a:t>question </a:t>
            </a:r>
            <a:r>
              <a:rPr lang="de-DE" sz="2800" dirty="0" err="1" smtClean="0"/>
              <a:t>concerning</a:t>
            </a:r>
            <a:r>
              <a:rPr lang="en-US" sz="2800" dirty="0" smtClean="0"/>
              <a:t> </a:t>
            </a:r>
            <a:r>
              <a:rPr lang="de-DE" sz="2800" dirty="0" err="1"/>
              <a:t>the</a:t>
            </a:r>
            <a:r>
              <a:rPr lang="de-DE" sz="2800" dirty="0"/>
              <a:t> </a:t>
            </a:r>
            <a:r>
              <a:rPr lang="de-DE" sz="2800" dirty="0" err="1"/>
              <a:t>interviewees</a:t>
            </a:r>
            <a:r>
              <a:rPr lang="de-DE" sz="2800" dirty="0"/>
              <a:t>' </a:t>
            </a:r>
            <a:r>
              <a:rPr lang="en-US" sz="2800" dirty="0" smtClean="0"/>
              <a:t>work </a:t>
            </a:r>
            <a:r>
              <a:rPr lang="en-US" sz="2800" dirty="0"/>
              <a:t>experience</a:t>
            </a:r>
            <a:endParaRPr lang="de-DE" sz="2800" dirty="0"/>
          </a:p>
          <a:p>
            <a:pPr lvl="0">
              <a:buFont typeface="Symbol" panose="05050102010706020507" pitchFamily="18" charset="2"/>
              <a:buChar char="-"/>
            </a:pPr>
            <a:r>
              <a:rPr lang="en-US" sz="2800" dirty="0" smtClean="0"/>
              <a:t>General </a:t>
            </a:r>
            <a:r>
              <a:rPr lang="en-US" sz="2800" dirty="0"/>
              <a:t>changes in the university landscape in the wake of the RAE/REF </a:t>
            </a:r>
            <a:endParaRPr lang="en-US" sz="2800" dirty="0" smtClean="0"/>
          </a:p>
          <a:p>
            <a:pPr lvl="0">
              <a:buFont typeface="Symbol" panose="05050102010706020507" pitchFamily="18" charset="2"/>
              <a:buChar char="-"/>
            </a:pPr>
            <a:r>
              <a:rPr lang="en-US" sz="2800" dirty="0" smtClean="0"/>
              <a:t>Effects </a:t>
            </a:r>
            <a:r>
              <a:rPr lang="en-US" sz="2800" dirty="0"/>
              <a:t>of RAE/REF on a) research performance b) inequality c) diversity d) academic freedom </a:t>
            </a:r>
            <a:r>
              <a:rPr lang="en-US" sz="2800" dirty="0" smtClean="0"/>
              <a:t>e</a:t>
            </a:r>
            <a:r>
              <a:rPr lang="en-US" sz="2800" dirty="0"/>
              <a:t>) research and teaching f) recruitment policies g) research motivation h) </a:t>
            </a:r>
            <a:r>
              <a:rPr lang="en-US" sz="2800" dirty="0" smtClean="0"/>
              <a:t>power</a:t>
            </a:r>
            <a:endParaRPr lang="de-DE" sz="2800" dirty="0"/>
          </a:p>
        </p:txBody>
      </p:sp>
    </p:spTree>
    <p:extLst>
      <p:ext uri="{BB962C8B-B14F-4D97-AF65-F5344CB8AC3E}">
        <p14:creationId xmlns:p14="http://schemas.microsoft.com/office/powerpoint/2010/main" val="16969113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endParaRPr lang="de-DE" dirty="0" smtClean="0"/>
          </a:p>
          <a:p>
            <a:pPr marL="0" indent="0" algn="ctr">
              <a:buNone/>
            </a:pPr>
            <a:endParaRPr lang="de-DE" dirty="0"/>
          </a:p>
          <a:p>
            <a:pPr marL="0" indent="0" algn="ctr">
              <a:buNone/>
            </a:pPr>
            <a:r>
              <a:rPr lang="de-DE" sz="4000" b="1" dirty="0" smtClean="0"/>
              <a:t>3. </a:t>
            </a:r>
            <a:r>
              <a:rPr lang="de-DE" sz="4000" b="1" dirty="0" err="1" smtClean="0"/>
              <a:t>Empirical</a:t>
            </a:r>
            <a:r>
              <a:rPr lang="de-DE" sz="4000" b="1" dirty="0" smtClean="0"/>
              <a:t> </a:t>
            </a:r>
            <a:r>
              <a:rPr lang="de-DE" sz="4000" b="1" dirty="0" err="1" smtClean="0"/>
              <a:t>results</a:t>
            </a:r>
            <a:endParaRPr lang="de-DE" sz="4000" b="1" dirty="0"/>
          </a:p>
        </p:txBody>
      </p:sp>
      <p:sp>
        <p:nvSpPr>
          <p:cNvPr id="7" name="Titel 6"/>
          <p:cNvSpPr>
            <a:spLocks noGrp="1"/>
          </p:cNvSpPr>
          <p:nvPr>
            <p:ph type="title"/>
          </p:nvPr>
        </p:nvSpPr>
        <p:spPr/>
        <p:txBody>
          <a:bodyPr/>
          <a:lstStyle/>
          <a:p>
            <a:endParaRPr lang="de-DE"/>
          </a:p>
        </p:txBody>
      </p:sp>
    </p:spTree>
    <p:extLst>
      <p:ext uri="{BB962C8B-B14F-4D97-AF65-F5344CB8AC3E}">
        <p14:creationId xmlns:p14="http://schemas.microsoft.com/office/powerpoint/2010/main" val="3772248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endParaRPr lang="de-DE" dirty="0" smtClean="0"/>
          </a:p>
          <a:p>
            <a:pPr marL="0" indent="0" algn="ctr">
              <a:buNone/>
            </a:pPr>
            <a:endParaRPr lang="de-DE" dirty="0"/>
          </a:p>
          <a:p>
            <a:pPr marL="0" indent="0" algn="ctr">
              <a:buNone/>
            </a:pPr>
            <a:r>
              <a:rPr lang="de-DE" sz="4000" b="1" dirty="0" smtClean="0"/>
              <a:t>3. </a:t>
            </a:r>
            <a:r>
              <a:rPr lang="de-DE" sz="4000" b="1" dirty="0" err="1" smtClean="0"/>
              <a:t>Empirical</a:t>
            </a:r>
            <a:r>
              <a:rPr lang="de-DE" sz="4000" b="1" dirty="0" smtClean="0"/>
              <a:t> </a:t>
            </a:r>
            <a:r>
              <a:rPr lang="de-DE" sz="4000" b="1" dirty="0" err="1" smtClean="0"/>
              <a:t>results</a:t>
            </a:r>
            <a:endParaRPr lang="de-DE" sz="4000" b="1" dirty="0"/>
          </a:p>
        </p:txBody>
      </p:sp>
      <p:sp>
        <p:nvSpPr>
          <p:cNvPr id="7" name="Titel 6"/>
          <p:cNvSpPr>
            <a:spLocks noGrp="1"/>
          </p:cNvSpPr>
          <p:nvPr>
            <p:ph type="title"/>
          </p:nvPr>
        </p:nvSpPr>
        <p:spPr/>
        <p:txBody>
          <a:bodyPr/>
          <a:lstStyle/>
          <a:p>
            <a:endParaRPr lang="de-DE"/>
          </a:p>
        </p:txBody>
      </p:sp>
    </p:spTree>
    <p:extLst>
      <p:ext uri="{BB962C8B-B14F-4D97-AF65-F5344CB8AC3E}">
        <p14:creationId xmlns:p14="http://schemas.microsoft.com/office/powerpoint/2010/main" val="8568472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3.1 The </a:t>
            </a:r>
            <a:r>
              <a:rPr lang="de-DE" b="1" dirty="0" err="1" smtClean="0"/>
              <a:t>scientific</a:t>
            </a:r>
            <a:r>
              <a:rPr lang="de-DE" b="1" dirty="0" smtClean="0"/>
              <a:t> </a:t>
            </a:r>
            <a:r>
              <a:rPr lang="de-DE" b="1" dirty="0" err="1" smtClean="0"/>
              <a:t>and</a:t>
            </a:r>
            <a:r>
              <a:rPr lang="de-DE" b="1" dirty="0" smtClean="0"/>
              <a:t> </a:t>
            </a:r>
            <a:r>
              <a:rPr lang="de-DE" b="1" dirty="0" err="1" smtClean="0"/>
              <a:t>academic</a:t>
            </a:r>
            <a:r>
              <a:rPr lang="de-DE" b="1" dirty="0" smtClean="0"/>
              <a:t> </a:t>
            </a:r>
            <a:r>
              <a:rPr lang="de-DE" b="1" dirty="0" err="1" smtClean="0"/>
              <a:t>sphere</a:t>
            </a:r>
            <a:endParaRPr lang="de-DE" dirty="0"/>
          </a:p>
        </p:txBody>
      </p:sp>
      <p:sp>
        <p:nvSpPr>
          <p:cNvPr id="3" name="Inhaltsplatzhalter 2"/>
          <p:cNvSpPr>
            <a:spLocks noGrp="1"/>
          </p:cNvSpPr>
          <p:nvPr>
            <p:ph idx="1"/>
          </p:nvPr>
        </p:nvSpPr>
        <p:spPr/>
        <p:txBody>
          <a:bodyPr>
            <a:noAutofit/>
          </a:bodyPr>
          <a:lstStyle/>
          <a:p>
            <a:pPr marL="0" lvl="0" indent="0">
              <a:buNone/>
            </a:pPr>
            <a:r>
              <a:rPr lang="en-US" sz="2800" b="1" dirty="0" smtClean="0"/>
              <a:t>3.1.1 </a:t>
            </a:r>
            <a:r>
              <a:rPr lang="en-US" sz="2800" b="1" dirty="0"/>
              <a:t>Research performance</a:t>
            </a:r>
            <a:endParaRPr lang="en-US" sz="2800" dirty="0" smtClean="0"/>
          </a:p>
          <a:p>
            <a:pPr lvl="0">
              <a:buFont typeface="Symbol" panose="05050102010706020507" pitchFamily="18" charset="2"/>
              <a:buChar char="-"/>
            </a:pPr>
            <a:r>
              <a:rPr lang="en-US" sz="2800" dirty="0" smtClean="0"/>
              <a:t>British </a:t>
            </a:r>
            <a:r>
              <a:rPr lang="en-US" sz="2800" dirty="0"/>
              <a:t>science and academia is </a:t>
            </a:r>
            <a:r>
              <a:rPr lang="en-US" sz="2800" dirty="0" smtClean="0"/>
              <a:t>a world leader in </a:t>
            </a:r>
            <a:r>
              <a:rPr lang="en-US" sz="2800" dirty="0"/>
              <a:t>research in terms of publication and citation rates </a:t>
            </a:r>
            <a:r>
              <a:rPr lang="en-US" sz="2800" b="1" dirty="0" smtClean="0"/>
              <a:t> </a:t>
            </a:r>
            <a:r>
              <a:rPr lang="en-US" sz="2800" dirty="0"/>
              <a:t>(01_01; 01_02; 01_03; 01_04; 01_05; 01_06; 02_01; 02_03; 02_04; 02_05; 02_06; 02_08; 02_09; 03_01; 03_02; 03_03; 03_04; 03_05; 03_06; 03_07)</a:t>
            </a:r>
            <a:endParaRPr lang="de-DE" sz="2800" dirty="0"/>
          </a:p>
          <a:p>
            <a:pPr lvl="0">
              <a:buFont typeface="Symbol" panose="05050102010706020507" pitchFamily="18" charset="2"/>
              <a:buChar char="-"/>
            </a:pPr>
            <a:r>
              <a:rPr lang="en-US" sz="2800" dirty="0" smtClean="0"/>
              <a:t>Numbers </a:t>
            </a:r>
            <a:r>
              <a:rPr lang="en-US" sz="2800" dirty="0"/>
              <a:t>are increasingly crucial for decision-making processes and </a:t>
            </a:r>
            <a:r>
              <a:rPr lang="en-US" sz="2800" dirty="0" smtClean="0"/>
              <a:t>there </a:t>
            </a:r>
            <a:r>
              <a:rPr lang="en-US" sz="2800" dirty="0"/>
              <a:t>is a belief in the increase of performance in science and academia </a:t>
            </a:r>
            <a:endParaRPr lang="de-DE" sz="2800" dirty="0"/>
          </a:p>
        </p:txBody>
      </p:sp>
    </p:spTree>
    <p:extLst>
      <p:ext uri="{BB962C8B-B14F-4D97-AF65-F5344CB8AC3E}">
        <p14:creationId xmlns:p14="http://schemas.microsoft.com/office/powerpoint/2010/main" val="22775124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lvl="0" indent="0">
              <a:buNone/>
            </a:pPr>
            <a:r>
              <a:rPr lang="en-US" sz="2800" b="1" dirty="0" smtClean="0"/>
              <a:t>3.1.1 </a:t>
            </a:r>
            <a:r>
              <a:rPr lang="en-US" sz="2800" b="1" dirty="0"/>
              <a:t>Research performance</a:t>
            </a:r>
            <a:endParaRPr lang="en-US" sz="2800" dirty="0" smtClean="0"/>
          </a:p>
          <a:p>
            <a:pPr lvl="0">
              <a:buFont typeface="Symbol" panose="05050102010706020507" pitchFamily="18" charset="2"/>
              <a:buChar char="-"/>
            </a:pPr>
            <a:r>
              <a:rPr lang="en-US" sz="2800" dirty="0" smtClean="0"/>
              <a:t>Underlines </a:t>
            </a:r>
            <a:r>
              <a:rPr lang="en-US" sz="2800" dirty="0"/>
              <a:t>the functional model of performance assessment in science and academia </a:t>
            </a:r>
            <a:endParaRPr lang="en-US" sz="2800" dirty="0" smtClean="0"/>
          </a:p>
          <a:p>
            <a:pPr lvl="0">
              <a:buFont typeface="Symbol" panose="05050102010706020507" pitchFamily="18" charset="2"/>
              <a:buChar char="-"/>
            </a:pPr>
            <a:r>
              <a:rPr lang="en-US" sz="2800" dirty="0" smtClean="0"/>
              <a:t>People </a:t>
            </a:r>
            <a:r>
              <a:rPr lang="en-US" sz="2800" dirty="0"/>
              <a:t>are looking more and more at league tables, when they refer to the worldwide leading position of the UK’s science and </a:t>
            </a:r>
            <a:r>
              <a:rPr lang="en-US" sz="2800" dirty="0" smtClean="0"/>
              <a:t>academia</a:t>
            </a:r>
          </a:p>
          <a:p>
            <a:pPr lvl="0">
              <a:buFont typeface="Symbol" panose="05050102010706020507" pitchFamily="18" charset="2"/>
              <a:buChar char="-"/>
            </a:pPr>
            <a:r>
              <a:rPr lang="en-US" sz="2800" dirty="0" smtClean="0"/>
              <a:t>There </a:t>
            </a:r>
            <a:r>
              <a:rPr lang="en-US" sz="2800" dirty="0"/>
              <a:t>is concern about the </a:t>
            </a:r>
            <a:r>
              <a:rPr lang="en-US" sz="2800" dirty="0" smtClean="0"/>
              <a:t>long-term </a:t>
            </a:r>
            <a:r>
              <a:rPr lang="en-US" sz="2800" dirty="0"/>
              <a:t>perspective of the RAE/REF </a:t>
            </a:r>
            <a:endParaRPr lang="de-DE" sz="2800" dirty="0"/>
          </a:p>
        </p:txBody>
      </p:sp>
    </p:spTree>
    <p:extLst>
      <p:ext uri="{BB962C8B-B14F-4D97-AF65-F5344CB8AC3E}">
        <p14:creationId xmlns:p14="http://schemas.microsoft.com/office/powerpoint/2010/main" val="1287285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Outline I</a:t>
            </a:r>
            <a:endParaRPr lang="de-DE" b="1" dirty="0"/>
          </a:p>
        </p:txBody>
      </p:sp>
      <p:sp>
        <p:nvSpPr>
          <p:cNvPr id="3" name="Inhaltsplatzhalter 2"/>
          <p:cNvSpPr>
            <a:spLocks noGrp="1"/>
          </p:cNvSpPr>
          <p:nvPr>
            <p:ph idx="1"/>
          </p:nvPr>
        </p:nvSpPr>
        <p:spPr/>
        <p:txBody>
          <a:bodyPr>
            <a:normAutofit fontScale="55000" lnSpcReduction="20000"/>
          </a:bodyPr>
          <a:lstStyle/>
          <a:p>
            <a:pPr marL="0" indent="0">
              <a:buNone/>
            </a:pPr>
            <a:r>
              <a:rPr lang="en-US" b="1" dirty="0" smtClean="0"/>
              <a:t>1</a:t>
            </a:r>
            <a:r>
              <a:rPr lang="en-US" b="1" dirty="0"/>
              <a:t>. Introduction</a:t>
            </a:r>
            <a:endParaRPr lang="de-DE" dirty="0"/>
          </a:p>
          <a:p>
            <a:pPr marL="0" indent="0">
              <a:buNone/>
            </a:pPr>
            <a:endParaRPr lang="en-US" b="1" dirty="0" smtClean="0"/>
          </a:p>
          <a:p>
            <a:pPr marL="0" indent="0">
              <a:buNone/>
            </a:pPr>
            <a:r>
              <a:rPr lang="en-US" b="1" dirty="0" smtClean="0"/>
              <a:t>2</a:t>
            </a:r>
            <a:r>
              <a:rPr lang="en-US" b="1" dirty="0"/>
              <a:t>. Empirical procedure</a:t>
            </a:r>
            <a:endParaRPr lang="de-DE" dirty="0"/>
          </a:p>
          <a:p>
            <a:pPr marL="0" indent="0">
              <a:buNone/>
            </a:pPr>
            <a:r>
              <a:rPr lang="en-US" dirty="0" smtClean="0"/>
              <a:t>	2.1 </a:t>
            </a:r>
            <a:r>
              <a:rPr lang="en-US" dirty="0"/>
              <a:t>Selection process </a:t>
            </a:r>
            <a:endParaRPr lang="de-DE" dirty="0"/>
          </a:p>
          <a:p>
            <a:pPr marL="0" indent="0">
              <a:buNone/>
            </a:pPr>
            <a:r>
              <a:rPr lang="en-US" dirty="0" smtClean="0"/>
              <a:t>	2.2 </a:t>
            </a:r>
            <a:r>
              <a:rPr lang="en-US" dirty="0"/>
              <a:t>Questionnaire</a:t>
            </a:r>
            <a:endParaRPr lang="de-DE" dirty="0"/>
          </a:p>
          <a:p>
            <a:pPr marL="0" indent="0">
              <a:buNone/>
            </a:pPr>
            <a:endParaRPr lang="en-US" b="1" dirty="0" smtClean="0"/>
          </a:p>
          <a:p>
            <a:pPr marL="0" indent="0">
              <a:buNone/>
            </a:pPr>
            <a:r>
              <a:rPr lang="en-US" b="1" dirty="0" smtClean="0"/>
              <a:t>3</a:t>
            </a:r>
            <a:r>
              <a:rPr lang="en-US" b="1" dirty="0"/>
              <a:t>. Empirical results</a:t>
            </a:r>
            <a:endParaRPr lang="de-DE" dirty="0"/>
          </a:p>
          <a:p>
            <a:pPr marL="0" indent="0">
              <a:buNone/>
            </a:pPr>
            <a:r>
              <a:rPr lang="en-US" b="1" dirty="0" smtClean="0"/>
              <a:t>	3.1 </a:t>
            </a:r>
            <a:r>
              <a:rPr lang="en-US" b="1" dirty="0"/>
              <a:t>The academic and scientific sphere</a:t>
            </a:r>
            <a:endParaRPr lang="de-DE" b="1" dirty="0"/>
          </a:p>
          <a:p>
            <a:pPr marL="0" indent="0">
              <a:buNone/>
            </a:pPr>
            <a:r>
              <a:rPr lang="en-US" dirty="0" smtClean="0"/>
              <a:t>		3.1.1 </a:t>
            </a:r>
            <a:r>
              <a:rPr lang="en-US" dirty="0"/>
              <a:t>Research performance</a:t>
            </a:r>
            <a:endParaRPr lang="de-DE" dirty="0"/>
          </a:p>
          <a:p>
            <a:pPr marL="0" indent="0">
              <a:buNone/>
            </a:pPr>
            <a:r>
              <a:rPr lang="en-US" dirty="0" smtClean="0"/>
              <a:t>		3.1.1 </a:t>
            </a:r>
            <a:r>
              <a:rPr lang="en-US" dirty="0"/>
              <a:t>Inequality</a:t>
            </a:r>
            <a:endParaRPr lang="de-DE" dirty="0"/>
          </a:p>
          <a:p>
            <a:pPr marL="0" indent="0">
              <a:buNone/>
            </a:pPr>
            <a:r>
              <a:rPr lang="en-US" dirty="0" smtClean="0"/>
              <a:t>		3.1.2 </a:t>
            </a:r>
            <a:r>
              <a:rPr lang="en-US" dirty="0"/>
              <a:t>Diversity</a:t>
            </a:r>
            <a:endParaRPr lang="de-DE" dirty="0"/>
          </a:p>
          <a:p>
            <a:pPr marL="0" indent="0">
              <a:buNone/>
            </a:pPr>
            <a:r>
              <a:rPr lang="en-US" dirty="0" smtClean="0"/>
              <a:t>		3.1.3 Academic freedom</a:t>
            </a:r>
            <a:endParaRPr lang="de-DE" dirty="0"/>
          </a:p>
          <a:p>
            <a:pPr marL="0" indent="0">
              <a:buNone/>
            </a:pPr>
            <a:r>
              <a:rPr lang="en-US" dirty="0" smtClean="0"/>
              <a:t>		3.1.4 </a:t>
            </a:r>
            <a:r>
              <a:rPr lang="en-US" dirty="0"/>
              <a:t>Recruitment policies</a:t>
            </a:r>
            <a:endParaRPr lang="de-DE" dirty="0"/>
          </a:p>
          <a:p>
            <a:pPr marL="0" indent="0">
              <a:buNone/>
            </a:pPr>
            <a:r>
              <a:rPr lang="en-US" dirty="0" smtClean="0"/>
              <a:t>		3.1.5 </a:t>
            </a:r>
            <a:r>
              <a:rPr lang="en-US" dirty="0"/>
              <a:t>Relationship between teaching and research</a:t>
            </a:r>
            <a:endParaRPr lang="de-DE" dirty="0"/>
          </a:p>
          <a:p>
            <a:pPr marL="0" indent="0">
              <a:buNone/>
            </a:pPr>
            <a:r>
              <a:rPr lang="en-US" dirty="0" smtClean="0"/>
              <a:t>		3.1.6 </a:t>
            </a:r>
            <a:r>
              <a:rPr lang="en-US" dirty="0"/>
              <a:t>Research motivation</a:t>
            </a:r>
            <a:endParaRPr lang="de-DE" dirty="0"/>
          </a:p>
          <a:p>
            <a:pPr marL="0" indent="0">
              <a:buNone/>
            </a:pPr>
            <a:r>
              <a:rPr lang="en-US" dirty="0" smtClean="0"/>
              <a:t>		3.1.7 </a:t>
            </a:r>
            <a:r>
              <a:rPr lang="en-US" dirty="0"/>
              <a:t>Power</a:t>
            </a:r>
            <a:endParaRPr lang="de-DE" dirty="0"/>
          </a:p>
          <a:p>
            <a:endParaRPr lang="de-DE" dirty="0"/>
          </a:p>
        </p:txBody>
      </p:sp>
    </p:spTree>
    <p:extLst>
      <p:ext uri="{BB962C8B-B14F-4D97-AF65-F5344CB8AC3E}">
        <p14:creationId xmlns:p14="http://schemas.microsoft.com/office/powerpoint/2010/main" val="15607051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lvl="0" indent="0">
              <a:buNone/>
            </a:pPr>
            <a:r>
              <a:rPr lang="en-US" sz="2800" b="1" dirty="0" smtClean="0"/>
              <a:t>3.1.1 </a:t>
            </a:r>
            <a:r>
              <a:rPr lang="en-US" sz="2800" b="1" dirty="0"/>
              <a:t>Research performance</a:t>
            </a:r>
            <a:endParaRPr lang="en-US" sz="2800" dirty="0" smtClean="0"/>
          </a:p>
          <a:p>
            <a:pPr lvl="0">
              <a:buFont typeface="Symbol" panose="05050102010706020507" pitchFamily="18" charset="2"/>
              <a:buChar char="-"/>
            </a:pPr>
            <a:r>
              <a:rPr lang="en-US" sz="2800" dirty="0" smtClean="0"/>
              <a:t>Academics </a:t>
            </a:r>
            <a:r>
              <a:rPr lang="en-US" sz="2800" dirty="0"/>
              <a:t>and scientists said that it inhibits </a:t>
            </a:r>
            <a:r>
              <a:rPr lang="en-US" sz="2800" dirty="0" smtClean="0"/>
              <a:t>long-term </a:t>
            </a:r>
            <a:r>
              <a:rPr lang="en-US" sz="2800" dirty="0"/>
              <a:t>speculative, blue sky and risky research due to its short termism </a:t>
            </a:r>
            <a:r>
              <a:rPr lang="en-US" sz="2800" dirty="0" smtClean="0"/>
              <a:t> </a:t>
            </a:r>
            <a:r>
              <a:rPr lang="en-US" sz="2800" dirty="0"/>
              <a:t>(01_02; 01_03; 01_04; 02_05; 02_07; 02_09; 03_02; 03_03; 03_05; 03_06)</a:t>
            </a:r>
            <a:endParaRPr lang="de-DE" sz="2800" dirty="0"/>
          </a:p>
          <a:p>
            <a:pPr lvl="0">
              <a:buFont typeface="Symbol" panose="05050102010706020507" pitchFamily="18" charset="2"/>
              <a:buChar char="-"/>
            </a:pPr>
            <a:r>
              <a:rPr lang="en-US" sz="2800" dirty="0" smtClean="0"/>
              <a:t>Encourages </a:t>
            </a:r>
            <a:r>
              <a:rPr lang="en-US" sz="2800" dirty="0"/>
              <a:t>the researchers to plan and organize their research </a:t>
            </a:r>
            <a:r>
              <a:rPr lang="en-US" sz="2800" dirty="0" smtClean="0"/>
              <a:t>(</a:t>
            </a:r>
            <a:r>
              <a:rPr lang="en-US" sz="2800" dirty="0"/>
              <a:t>01_01; 02_2; 02_03; 02_04</a:t>
            </a:r>
            <a:r>
              <a:rPr lang="en-US" sz="2800" dirty="0" smtClean="0"/>
              <a:t>)</a:t>
            </a:r>
          </a:p>
          <a:p>
            <a:pPr>
              <a:buFont typeface="Symbol" panose="05050102010706020507" pitchFamily="18" charset="2"/>
              <a:buChar char="-"/>
            </a:pPr>
            <a:r>
              <a:rPr lang="en-US" sz="2800" dirty="0"/>
              <a:t>18 scientists and academics did not mention the effect at </a:t>
            </a:r>
            <a:r>
              <a:rPr lang="en-US" sz="2800" dirty="0" smtClean="0"/>
              <a:t>all</a:t>
            </a:r>
            <a:endParaRPr lang="de-DE" sz="2800" dirty="0"/>
          </a:p>
        </p:txBody>
      </p:sp>
    </p:spTree>
    <p:extLst>
      <p:ext uri="{BB962C8B-B14F-4D97-AF65-F5344CB8AC3E}">
        <p14:creationId xmlns:p14="http://schemas.microsoft.com/office/powerpoint/2010/main" val="25595799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lvl="0" indent="0">
              <a:buNone/>
            </a:pPr>
            <a:r>
              <a:rPr lang="en-US" sz="2800" b="1" dirty="0" smtClean="0"/>
              <a:t>3.1.2 Inequality</a:t>
            </a:r>
            <a:endParaRPr lang="en-US" sz="2800" dirty="0" smtClean="0"/>
          </a:p>
          <a:p>
            <a:pPr lvl="0">
              <a:buFont typeface="Symbol" panose="05050102010706020507" pitchFamily="18" charset="2"/>
              <a:buChar char="-"/>
            </a:pPr>
            <a:r>
              <a:rPr lang="en-US" sz="2800" dirty="0" smtClean="0"/>
              <a:t>Main </a:t>
            </a:r>
            <a:r>
              <a:rPr lang="en-US" sz="2800" dirty="0"/>
              <a:t>funding goes to the leading, established universities </a:t>
            </a:r>
            <a:r>
              <a:rPr lang="en-US" sz="2800" dirty="0" smtClean="0"/>
              <a:t> </a:t>
            </a:r>
            <a:r>
              <a:rPr lang="en-US" sz="2800" dirty="0"/>
              <a:t>(01_04; 01_05; 02_01; 03_02; 03_03).</a:t>
            </a:r>
            <a:endParaRPr lang="de-DE" sz="2800" dirty="0"/>
          </a:p>
          <a:p>
            <a:pPr lvl="0">
              <a:buFont typeface="Symbol" panose="05050102010706020507" pitchFamily="18" charset="2"/>
              <a:buChar char="-"/>
            </a:pPr>
            <a:r>
              <a:rPr lang="en-US" sz="2800" dirty="0"/>
              <a:t>There is concern about the relative academic chances of </a:t>
            </a:r>
            <a:r>
              <a:rPr lang="en-US" sz="2800" dirty="0" smtClean="0"/>
              <a:t>women </a:t>
            </a:r>
            <a:r>
              <a:rPr lang="en-US" sz="2800" dirty="0"/>
              <a:t>(02_02; 02_03; 02_05; 02_06; 02_07; 02_08</a:t>
            </a:r>
            <a:r>
              <a:rPr lang="en-US" sz="2800" dirty="0" smtClean="0"/>
              <a:t>)</a:t>
            </a:r>
            <a:endParaRPr lang="de-DE" sz="2800" dirty="0"/>
          </a:p>
        </p:txBody>
      </p:sp>
    </p:spTree>
    <p:extLst>
      <p:ext uri="{BB962C8B-B14F-4D97-AF65-F5344CB8AC3E}">
        <p14:creationId xmlns:p14="http://schemas.microsoft.com/office/powerpoint/2010/main" val="1314244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lvl="0" indent="0">
              <a:buNone/>
            </a:pPr>
            <a:r>
              <a:rPr lang="en-US" sz="2800" b="1" dirty="0" smtClean="0"/>
              <a:t>3.1.2 Inequality</a:t>
            </a:r>
            <a:endParaRPr lang="en-US" sz="2800" dirty="0" smtClean="0"/>
          </a:p>
          <a:p>
            <a:pPr lvl="0">
              <a:buFont typeface="Symbol" panose="05050102010706020507" pitchFamily="18" charset="2"/>
              <a:buChar char="-"/>
            </a:pPr>
            <a:r>
              <a:rPr lang="en-US" sz="2800" dirty="0" smtClean="0"/>
              <a:t>Women </a:t>
            </a:r>
            <a:r>
              <a:rPr lang="en-US" sz="2800" dirty="0"/>
              <a:t>are more unlikely to be nominated for the REF cycle. Furthermore, women are likely to be assigned administrative tasks rather than </a:t>
            </a:r>
            <a:r>
              <a:rPr lang="en-US" sz="2800" dirty="0" err="1"/>
              <a:t>activly</a:t>
            </a:r>
            <a:r>
              <a:rPr lang="en-US" sz="2800" dirty="0"/>
              <a:t> engage in research to boost their research profile </a:t>
            </a:r>
            <a:r>
              <a:rPr lang="en-US" sz="2800" dirty="0" smtClean="0"/>
              <a:t> </a:t>
            </a:r>
            <a:r>
              <a:rPr lang="en-US" sz="2800" dirty="0"/>
              <a:t>(03_03) </a:t>
            </a:r>
            <a:endParaRPr lang="en-US" sz="2800" dirty="0" smtClean="0"/>
          </a:p>
          <a:p>
            <a:pPr lvl="0">
              <a:buFont typeface="Symbol" panose="05050102010706020507" pitchFamily="18" charset="2"/>
              <a:buChar char="-"/>
            </a:pPr>
            <a:r>
              <a:rPr lang="en-US" sz="2800" dirty="0"/>
              <a:t>Furthermore there are concerns about the chances of early career researchers who are overloaded with work and need </a:t>
            </a:r>
            <a:r>
              <a:rPr lang="en-US" sz="2800" dirty="0" err="1"/>
              <a:t>REFable</a:t>
            </a:r>
            <a:r>
              <a:rPr lang="en-US" sz="2800" dirty="0"/>
              <a:t> results for career progressions </a:t>
            </a:r>
            <a:r>
              <a:rPr lang="en-US" sz="2800" dirty="0" smtClean="0"/>
              <a:t>(</a:t>
            </a:r>
            <a:r>
              <a:rPr lang="en-US" sz="2800" dirty="0"/>
              <a:t>01_03; 01_04; 01_06; 02_02; 02_03; 02_05; 02_06; 02_07; 02_08; 03_05; 03_06;  03_07)</a:t>
            </a:r>
            <a:endParaRPr lang="de-DE" sz="2800" dirty="0"/>
          </a:p>
        </p:txBody>
      </p:sp>
    </p:spTree>
    <p:extLst>
      <p:ext uri="{BB962C8B-B14F-4D97-AF65-F5344CB8AC3E}">
        <p14:creationId xmlns:p14="http://schemas.microsoft.com/office/powerpoint/2010/main" val="5026138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lvl="0" indent="0">
              <a:buNone/>
            </a:pPr>
            <a:r>
              <a:rPr lang="en-US" sz="2800" b="1" dirty="0" smtClean="0"/>
              <a:t>3.1.3 Diversity</a:t>
            </a:r>
            <a:endParaRPr lang="en-US" sz="2800" dirty="0" smtClean="0"/>
          </a:p>
          <a:p>
            <a:pPr lvl="0">
              <a:buFont typeface="Symbol" panose="05050102010706020507" pitchFamily="18" charset="2"/>
              <a:buChar char="-"/>
            </a:pPr>
            <a:r>
              <a:rPr lang="en-US" sz="2800" dirty="0" smtClean="0"/>
              <a:t>They did </a:t>
            </a:r>
            <a:r>
              <a:rPr lang="en-US" sz="2800" dirty="0"/>
              <a:t>not change their research focus as a result of the RAE/REF </a:t>
            </a:r>
            <a:r>
              <a:rPr lang="en-US" sz="2800" dirty="0" smtClean="0"/>
              <a:t> (01_01</a:t>
            </a:r>
            <a:r>
              <a:rPr lang="en-US" sz="2800" dirty="0"/>
              <a:t>;  01_02; 01_03; 01_04; 01_05; 01_06; 02_01; 02_02; 02_03; 02_04; 02_05; 02_06; 02_07; 02_08; 02_09; 03_01; 03_02; 03_04; 03_05; 03_06; 03_07)</a:t>
            </a:r>
            <a:endParaRPr lang="de-DE" sz="2800" dirty="0"/>
          </a:p>
          <a:p>
            <a:pPr lvl="0">
              <a:buFont typeface="Symbol" panose="05050102010706020507" pitchFamily="18" charset="2"/>
              <a:buChar char="-"/>
            </a:pPr>
            <a:r>
              <a:rPr lang="en-US" sz="2800" dirty="0"/>
              <a:t>I</a:t>
            </a:r>
            <a:r>
              <a:rPr lang="en-US" sz="2800" dirty="0" smtClean="0"/>
              <a:t>nterviewees </a:t>
            </a:r>
            <a:r>
              <a:rPr lang="en-US" sz="2800" dirty="0"/>
              <a:t>identified conformity with the RAE/REF time cycle </a:t>
            </a:r>
            <a:r>
              <a:rPr lang="en-US" sz="2800" dirty="0" smtClean="0">
                <a:solidFill>
                  <a:srgbClr val="00B050"/>
                </a:solidFill>
              </a:rPr>
              <a:t> </a:t>
            </a:r>
            <a:r>
              <a:rPr lang="en-US" sz="2800" dirty="0"/>
              <a:t>(01_04; 01_05; 02_06; 02_07; 02_08; 02_09; 03_01; 03_03; 03_04; 03_06; 03_07</a:t>
            </a:r>
            <a:r>
              <a:rPr lang="en-US" sz="2800" dirty="0" smtClean="0"/>
              <a:t>)</a:t>
            </a:r>
            <a:endParaRPr lang="de-DE" sz="2800" dirty="0"/>
          </a:p>
          <a:p>
            <a:pPr lvl="0">
              <a:buFont typeface="Symbol" panose="05050102010706020507" pitchFamily="18" charset="2"/>
              <a:buChar char="-"/>
            </a:pPr>
            <a:r>
              <a:rPr lang="en-US" sz="2800" dirty="0" smtClean="0"/>
              <a:t>Likely that RAE/REF </a:t>
            </a:r>
            <a:r>
              <a:rPr lang="en-US" sz="2800" dirty="0"/>
              <a:t>does not enable them to undertake major shifts in their research </a:t>
            </a:r>
            <a:r>
              <a:rPr lang="en-US" sz="2800" dirty="0" smtClean="0"/>
              <a:t>focus</a:t>
            </a:r>
            <a:endParaRPr lang="de-DE" sz="2800" dirty="0"/>
          </a:p>
        </p:txBody>
      </p:sp>
    </p:spTree>
    <p:extLst>
      <p:ext uri="{BB962C8B-B14F-4D97-AF65-F5344CB8AC3E}">
        <p14:creationId xmlns:p14="http://schemas.microsoft.com/office/powerpoint/2010/main" val="20530159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lvl="0" indent="0">
              <a:buNone/>
            </a:pPr>
            <a:r>
              <a:rPr lang="en-US" sz="2800" b="1" dirty="0" smtClean="0"/>
              <a:t>3.1.3 Diversity</a:t>
            </a:r>
            <a:endParaRPr lang="en-US" sz="2800" dirty="0" smtClean="0"/>
          </a:p>
          <a:p>
            <a:pPr lvl="0">
              <a:buFont typeface="Symbol" panose="05050102010706020507" pitchFamily="18" charset="2"/>
              <a:buChar char="-"/>
            </a:pPr>
            <a:r>
              <a:rPr lang="en-US" sz="2800" dirty="0"/>
              <a:t>This conformity could lead to a lesser likelihood of taking fundamentally new research paths and trying to find new directions in their research areas </a:t>
            </a:r>
            <a:endParaRPr lang="de-DE" sz="2800" dirty="0"/>
          </a:p>
        </p:txBody>
      </p:sp>
    </p:spTree>
    <p:extLst>
      <p:ext uri="{BB962C8B-B14F-4D97-AF65-F5344CB8AC3E}">
        <p14:creationId xmlns:p14="http://schemas.microsoft.com/office/powerpoint/2010/main" val="8965861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3.1.4 </a:t>
            </a:r>
            <a:r>
              <a:rPr lang="en-US" sz="2800" b="1" dirty="0"/>
              <a:t>Academic freedom</a:t>
            </a:r>
            <a:endParaRPr lang="de-DE" sz="2800" dirty="0"/>
          </a:p>
          <a:p>
            <a:pPr lvl="0">
              <a:buFont typeface="Symbol" panose="05050102010706020507" pitchFamily="18" charset="2"/>
              <a:buChar char="-"/>
            </a:pPr>
            <a:r>
              <a:rPr lang="en-US" sz="2800" dirty="0" smtClean="0"/>
              <a:t>Interviewees </a:t>
            </a:r>
            <a:r>
              <a:rPr lang="en-US" sz="2800" dirty="0"/>
              <a:t>replied that </a:t>
            </a:r>
            <a:r>
              <a:rPr lang="en-US" sz="2800" dirty="0" smtClean="0"/>
              <a:t>the </a:t>
            </a:r>
            <a:r>
              <a:rPr lang="en-US" sz="2800" dirty="0"/>
              <a:t>RAE/REF had affected the choice of research themes </a:t>
            </a:r>
            <a:r>
              <a:rPr lang="en-US" sz="2800" dirty="0" smtClean="0"/>
              <a:t> </a:t>
            </a:r>
            <a:r>
              <a:rPr lang="en-US" sz="2800" dirty="0"/>
              <a:t>(01_02; 02_01; 02_04; 02_08; 02_09; 03_01; 03_05; 03_06)</a:t>
            </a:r>
            <a:endParaRPr lang="de-DE" sz="2800" dirty="0"/>
          </a:p>
          <a:p>
            <a:pPr lvl="0">
              <a:buFont typeface="Symbol" panose="05050102010706020507" pitchFamily="18" charset="2"/>
              <a:buChar char="-"/>
            </a:pPr>
            <a:r>
              <a:rPr lang="en-US" sz="2800" dirty="0" smtClean="0"/>
              <a:t>Impact </a:t>
            </a:r>
            <a:r>
              <a:rPr lang="en-US" sz="2800" dirty="0"/>
              <a:t>(01_02; 01_04; 02_02; 02_03; 02_05; 02_06;  02_08; 02_09; 02_09; 03_01; 03_02; 03_04; 03_06), time problems (02_01) and creating High Impact Journal research (01_04; 02_01; 02_02; 02_03; 02_04; 02_06; 02_08; 03_04; 03_05; 03_07)</a:t>
            </a:r>
            <a:endParaRPr lang="de-DE" sz="2800" dirty="0"/>
          </a:p>
        </p:txBody>
      </p:sp>
    </p:spTree>
    <p:extLst>
      <p:ext uri="{BB962C8B-B14F-4D97-AF65-F5344CB8AC3E}">
        <p14:creationId xmlns:p14="http://schemas.microsoft.com/office/powerpoint/2010/main" val="10779191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3.1.4 </a:t>
            </a:r>
            <a:r>
              <a:rPr lang="en-US" sz="2800" b="1" dirty="0"/>
              <a:t>Academic freedom</a:t>
            </a:r>
            <a:endParaRPr lang="de-DE" sz="2800" dirty="0"/>
          </a:p>
          <a:p>
            <a:pPr lvl="0">
              <a:buFont typeface="Symbol" panose="05050102010706020507" pitchFamily="18" charset="2"/>
              <a:buChar char="-"/>
            </a:pPr>
            <a:r>
              <a:rPr lang="en-US" sz="2800" dirty="0"/>
              <a:t>Concern about impact that </a:t>
            </a:r>
            <a:r>
              <a:rPr lang="en-US" sz="2800" dirty="0" smtClean="0"/>
              <a:t>prevents </a:t>
            </a:r>
            <a:r>
              <a:rPr lang="en-US" sz="2800" dirty="0"/>
              <a:t>them </a:t>
            </a:r>
            <a:r>
              <a:rPr lang="en-US" sz="2800" dirty="0" smtClean="0"/>
              <a:t>from behaving </a:t>
            </a:r>
            <a:r>
              <a:rPr lang="en-US" sz="2800" dirty="0"/>
              <a:t>critically </a:t>
            </a:r>
            <a:r>
              <a:rPr lang="en-US" sz="2800" dirty="0" smtClean="0"/>
              <a:t>towards government</a:t>
            </a:r>
            <a:r>
              <a:rPr lang="en-US" sz="2800" dirty="0"/>
              <a:t>, </a:t>
            </a:r>
            <a:r>
              <a:rPr lang="en-US" sz="2800" dirty="0" smtClean="0"/>
              <a:t>NGOs </a:t>
            </a:r>
            <a:r>
              <a:rPr lang="en-US" sz="2800" dirty="0"/>
              <a:t>and charities</a:t>
            </a:r>
            <a:endParaRPr lang="de-DE" sz="2800" dirty="0"/>
          </a:p>
          <a:p>
            <a:pPr lvl="0">
              <a:buFont typeface="Symbol" panose="05050102010706020507" pitchFamily="18" charset="2"/>
              <a:buChar char="-"/>
            </a:pPr>
            <a:r>
              <a:rPr lang="en-US" sz="2800" dirty="0"/>
              <a:t>Contribution to academic community is inhibited (01_03; 02_05; 02_09; 03_01; 03_03; 03_06)</a:t>
            </a:r>
            <a:endParaRPr lang="de-DE" sz="2800" dirty="0"/>
          </a:p>
          <a:p>
            <a:pPr lvl="0">
              <a:buFont typeface="Symbol" panose="05050102010706020507" pitchFamily="18" charset="2"/>
              <a:buChar char="-"/>
            </a:pPr>
            <a:r>
              <a:rPr lang="en-US" sz="2800" dirty="0"/>
              <a:t>Collaborations are encouraged (01_02; 01_04; 02_08; 03_01)</a:t>
            </a:r>
            <a:endParaRPr lang="de-DE" sz="2800" dirty="0"/>
          </a:p>
          <a:p>
            <a:pPr>
              <a:buFont typeface="Symbol" panose="05050102010706020507" pitchFamily="18" charset="2"/>
              <a:buChar char="-"/>
            </a:pPr>
            <a:r>
              <a:rPr lang="en-US" sz="2800" dirty="0" smtClean="0"/>
              <a:t>Little or no effects </a:t>
            </a:r>
            <a:r>
              <a:rPr lang="en-US" sz="2800" dirty="0"/>
              <a:t>on </a:t>
            </a:r>
            <a:r>
              <a:rPr lang="en-US" sz="2800" dirty="0" smtClean="0"/>
              <a:t>their teaching </a:t>
            </a:r>
            <a:r>
              <a:rPr lang="en-US" sz="2800" dirty="0"/>
              <a:t>freedom (01_01; 01_02; 01_03; 01_06; 02_02; 02_03; 02_04; 02_05; 02_06; 02_07; 02_09; 03_01; 03_02; 03_03; 03_04)</a:t>
            </a:r>
            <a:endParaRPr lang="de-DE" sz="2800" dirty="0"/>
          </a:p>
        </p:txBody>
      </p:sp>
    </p:spTree>
    <p:extLst>
      <p:ext uri="{BB962C8B-B14F-4D97-AF65-F5344CB8AC3E}">
        <p14:creationId xmlns:p14="http://schemas.microsoft.com/office/powerpoint/2010/main" val="18874954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3.1.4 </a:t>
            </a:r>
            <a:r>
              <a:rPr lang="en-US" sz="2800" b="1" dirty="0"/>
              <a:t>Academic freedom</a:t>
            </a:r>
            <a:endParaRPr lang="de-DE" sz="2800" dirty="0"/>
          </a:p>
          <a:p>
            <a:pPr lvl="0">
              <a:buFont typeface="Symbol" panose="05050102010706020507" pitchFamily="18" charset="2"/>
              <a:buChar char="-"/>
            </a:pPr>
            <a:r>
              <a:rPr lang="en-US" sz="2800" dirty="0"/>
              <a:t>In relation to freedom of learning there are only little effects</a:t>
            </a:r>
            <a:r>
              <a:rPr lang="en-US" sz="2800" dirty="0" smtClean="0"/>
              <a:t> </a:t>
            </a:r>
            <a:r>
              <a:rPr lang="en-US" sz="2800" dirty="0"/>
              <a:t>(01_02; 01_06; 02_01; 02_06; 02_08; 02_09; 03_02; 03_04)</a:t>
            </a:r>
            <a:endParaRPr lang="de-DE" sz="2800" dirty="0"/>
          </a:p>
          <a:p>
            <a:pPr lvl="0">
              <a:buFont typeface="Symbol" panose="05050102010706020507" pitchFamily="18" charset="2"/>
              <a:buChar char="-"/>
            </a:pPr>
            <a:r>
              <a:rPr lang="en-US" sz="2800" dirty="0"/>
              <a:t>Some interviewees indicated that there are restrictions to student learning, time pressures to research and recruitment processes to fit in </a:t>
            </a:r>
            <a:r>
              <a:rPr lang="en-US" sz="2800" dirty="0" err="1"/>
              <a:t>REFable</a:t>
            </a:r>
            <a:r>
              <a:rPr lang="en-US" sz="2800" dirty="0"/>
              <a:t> </a:t>
            </a:r>
            <a:r>
              <a:rPr lang="en-US" sz="2800" dirty="0" smtClean="0"/>
              <a:t>criteria</a:t>
            </a:r>
            <a:endParaRPr lang="de-DE" sz="2800" dirty="0"/>
          </a:p>
        </p:txBody>
      </p:sp>
    </p:spTree>
    <p:extLst>
      <p:ext uri="{BB962C8B-B14F-4D97-AF65-F5344CB8AC3E}">
        <p14:creationId xmlns:p14="http://schemas.microsoft.com/office/powerpoint/2010/main" val="30403704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3.1.5 </a:t>
            </a:r>
            <a:r>
              <a:rPr lang="en-US" sz="2800" b="1" dirty="0"/>
              <a:t>Recruitment policies</a:t>
            </a:r>
            <a:endParaRPr lang="de-DE" sz="2800" dirty="0"/>
          </a:p>
          <a:p>
            <a:pPr lvl="0">
              <a:buFont typeface="Symbol" panose="05050102010706020507" pitchFamily="18" charset="2"/>
              <a:buChar char="-"/>
            </a:pPr>
            <a:r>
              <a:rPr lang="en-US" sz="2800" dirty="0"/>
              <a:t>Major effect</a:t>
            </a:r>
            <a:endParaRPr lang="de-DE" sz="2800" dirty="0"/>
          </a:p>
          <a:p>
            <a:pPr lvl="0">
              <a:buFont typeface="Symbol" panose="05050102010706020507" pitchFamily="18" charset="2"/>
              <a:buChar char="-"/>
            </a:pPr>
            <a:r>
              <a:rPr lang="en-US" sz="2800" dirty="0"/>
              <a:t>Ever more strategies are used to increase and improve RAE/REF scores </a:t>
            </a:r>
            <a:endParaRPr lang="en-US" sz="2800" dirty="0" smtClean="0"/>
          </a:p>
          <a:p>
            <a:pPr lvl="0">
              <a:buFont typeface="Symbol" panose="05050102010706020507" pitchFamily="18" charset="2"/>
              <a:buChar char="-"/>
            </a:pPr>
            <a:r>
              <a:rPr lang="en-US" sz="2800" dirty="0"/>
              <a:t>This creates an instrumental strategic mode to look at different rankings to further stimulate research collaborations at the lower ranked </a:t>
            </a:r>
            <a:r>
              <a:rPr lang="en-US" sz="2800" dirty="0" smtClean="0"/>
              <a:t>universities</a:t>
            </a:r>
          </a:p>
          <a:p>
            <a:pPr lvl="0">
              <a:buFont typeface="Symbol" panose="05050102010706020507" pitchFamily="18" charset="2"/>
              <a:buChar char="-"/>
            </a:pPr>
            <a:r>
              <a:rPr lang="en-US" sz="2800" dirty="0"/>
              <a:t>It is accompanied by historical shifts in the way the science and academia system </a:t>
            </a:r>
            <a:r>
              <a:rPr lang="en-US" sz="2800" dirty="0" smtClean="0"/>
              <a:t>develops</a:t>
            </a:r>
          </a:p>
          <a:p>
            <a:pPr lvl="0">
              <a:buFont typeface="Symbol" panose="05050102010706020507" pitchFamily="18" charset="2"/>
              <a:buChar char="-"/>
            </a:pPr>
            <a:r>
              <a:rPr lang="en-US" sz="2800" dirty="0"/>
              <a:t>There is a global trend for rankings and assessment of science and academia systems</a:t>
            </a:r>
            <a:endParaRPr lang="de-DE" sz="2800" dirty="0"/>
          </a:p>
        </p:txBody>
      </p:sp>
    </p:spTree>
    <p:extLst>
      <p:ext uri="{BB962C8B-B14F-4D97-AF65-F5344CB8AC3E}">
        <p14:creationId xmlns:p14="http://schemas.microsoft.com/office/powerpoint/2010/main" val="27767499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3.1.5 </a:t>
            </a:r>
            <a:r>
              <a:rPr lang="en-US" sz="2800" b="1" dirty="0"/>
              <a:t>Recruitment policies</a:t>
            </a:r>
            <a:endParaRPr lang="de-DE" sz="2800" dirty="0"/>
          </a:p>
          <a:p>
            <a:pPr lvl="0">
              <a:buFont typeface="Symbol" panose="05050102010706020507" pitchFamily="18" charset="2"/>
              <a:buChar char="-"/>
            </a:pPr>
            <a:r>
              <a:rPr lang="en-US" sz="2800" dirty="0" smtClean="0"/>
              <a:t>Top </a:t>
            </a:r>
            <a:r>
              <a:rPr lang="en-US" sz="2800" dirty="0"/>
              <a:t>researchers are recruited by means of </a:t>
            </a:r>
            <a:r>
              <a:rPr lang="en-US" sz="2800" dirty="0" err="1"/>
              <a:t>REFable</a:t>
            </a:r>
            <a:r>
              <a:rPr lang="en-US" sz="2800" dirty="0"/>
              <a:t> criteria to boost REF scores</a:t>
            </a:r>
            <a:r>
              <a:rPr lang="en-US" sz="2800" dirty="0" smtClean="0"/>
              <a:t> </a:t>
            </a:r>
            <a:r>
              <a:rPr lang="en-US" sz="2800" dirty="0"/>
              <a:t>(01_02; 01_03; 01_04; 01_05; 02_02; 02_03; 02_04; 02_08; 02_09; 03_01; 03_02; 03_03; 03_05; 03_07)</a:t>
            </a:r>
            <a:endParaRPr lang="de-DE" sz="2800" dirty="0"/>
          </a:p>
          <a:p>
            <a:pPr lvl="0">
              <a:buFont typeface="Symbol" panose="05050102010706020507" pitchFamily="18" charset="2"/>
              <a:buChar char="-"/>
            </a:pPr>
            <a:r>
              <a:rPr lang="en-US" sz="2800" dirty="0" smtClean="0"/>
              <a:t>In </a:t>
            </a:r>
            <a:r>
              <a:rPr lang="en-US" sz="2800" dirty="0"/>
              <a:t>recruitment more and more bibliometric tools are used to judge the quality of the new </a:t>
            </a:r>
            <a:r>
              <a:rPr lang="en-US" sz="2800" dirty="0" smtClean="0"/>
              <a:t>researcher</a:t>
            </a:r>
          </a:p>
          <a:p>
            <a:pPr lvl="0">
              <a:buFont typeface="Symbol" panose="05050102010706020507" pitchFamily="18" charset="2"/>
              <a:buChar char="-"/>
            </a:pPr>
            <a:r>
              <a:rPr lang="en-US" sz="2800" dirty="0" smtClean="0"/>
              <a:t>Managerial </a:t>
            </a:r>
            <a:r>
              <a:rPr lang="en-US" sz="2800" dirty="0"/>
              <a:t>and departmental peer review processes before and after the RAE/REF to improve research results</a:t>
            </a:r>
            <a:r>
              <a:rPr lang="en-US" sz="2800" dirty="0" smtClean="0"/>
              <a:t> </a:t>
            </a:r>
            <a:r>
              <a:rPr lang="en-US" sz="2800" dirty="0"/>
              <a:t>(01_04; 01_06; 02_03; 02_04; 02_06; 02_09; 03_05; 03_07)</a:t>
            </a:r>
            <a:endParaRPr lang="de-DE" sz="2800" dirty="0"/>
          </a:p>
        </p:txBody>
      </p:sp>
    </p:spTree>
    <p:extLst>
      <p:ext uri="{BB962C8B-B14F-4D97-AF65-F5344CB8AC3E}">
        <p14:creationId xmlns:p14="http://schemas.microsoft.com/office/powerpoint/2010/main" val="1482134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Outline II</a:t>
            </a:r>
            <a:endParaRPr lang="de-DE" b="1" dirty="0"/>
          </a:p>
        </p:txBody>
      </p:sp>
      <p:sp>
        <p:nvSpPr>
          <p:cNvPr id="3" name="Inhaltsplatzhalter 2"/>
          <p:cNvSpPr>
            <a:spLocks noGrp="1"/>
          </p:cNvSpPr>
          <p:nvPr>
            <p:ph idx="1"/>
          </p:nvPr>
        </p:nvSpPr>
        <p:spPr/>
        <p:txBody>
          <a:bodyPr>
            <a:normAutofit fontScale="92500" lnSpcReduction="10000"/>
          </a:bodyPr>
          <a:lstStyle/>
          <a:p>
            <a:pPr marL="0" indent="0">
              <a:buNone/>
            </a:pPr>
            <a:r>
              <a:rPr lang="en-US" sz="1800" b="1" dirty="0" smtClean="0"/>
              <a:t>	3.2 </a:t>
            </a:r>
            <a:r>
              <a:rPr lang="en-US" sz="1800" b="1" dirty="0"/>
              <a:t>Connections between the academic, scientific and political sphere</a:t>
            </a:r>
            <a:endParaRPr lang="de-DE" sz="1800" dirty="0"/>
          </a:p>
          <a:p>
            <a:pPr marL="0" indent="0">
              <a:buNone/>
            </a:pPr>
            <a:r>
              <a:rPr lang="en-US" sz="1800" dirty="0" smtClean="0"/>
              <a:t>		3.2.1 </a:t>
            </a:r>
            <a:r>
              <a:rPr lang="en-US" sz="1800" dirty="0"/>
              <a:t>Research performance</a:t>
            </a:r>
            <a:endParaRPr lang="de-DE" sz="1800" dirty="0"/>
          </a:p>
          <a:p>
            <a:pPr marL="0" indent="0">
              <a:buNone/>
            </a:pPr>
            <a:r>
              <a:rPr lang="en-US" sz="1800" dirty="0" smtClean="0"/>
              <a:t>		3.2.1 </a:t>
            </a:r>
            <a:r>
              <a:rPr lang="en-US" sz="1800" dirty="0"/>
              <a:t>Inequality</a:t>
            </a:r>
            <a:endParaRPr lang="de-DE" sz="1800" dirty="0"/>
          </a:p>
          <a:p>
            <a:pPr marL="0" indent="0">
              <a:buNone/>
            </a:pPr>
            <a:r>
              <a:rPr lang="en-US" sz="1800" dirty="0" smtClean="0"/>
              <a:t>		3.2.2 </a:t>
            </a:r>
            <a:r>
              <a:rPr lang="en-US" sz="1800" dirty="0"/>
              <a:t>Diversity</a:t>
            </a:r>
            <a:endParaRPr lang="de-DE" sz="1800" dirty="0"/>
          </a:p>
          <a:p>
            <a:pPr marL="0" indent="0">
              <a:buNone/>
            </a:pPr>
            <a:r>
              <a:rPr lang="en-US" sz="1800" dirty="0" smtClean="0"/>
              <a:t>		3.2.3 </a:t>
            </a:r>
            <a:r>
              <a:rPr lang="en-US" sz="1800" dirty="0"/>
              <a:t>Academic freedom</a:t>
            </a:r>
            <a:endParaRPr lang="de-DE" sz="1800" dirty="0"/>
          </a:p>
          <a:p>
            <a:pPr marL="0" indent="0">
              <a:buNone/>
            </a:pPr>
            <a:r>
              <a:rPr lang="en-US" sz="1800" dirty="0" smtClean="0"/>
              <a:t>		3.2.4 </a:t>
            </a:r>
            <a:r>
              <a:rPr lang="en-US" sz="1800" dirty="0"/>
              <a:t>Recruitment policies</a:t>
            </a:r>
            <a:endParaRPr lang="de-DE" sz="1800" dirty="0"/>
          </a:p>
          <a:p>
            <a:pPr marL="0" indent="0">
              <a:buNone/>
            </a:pPr>
            <a:r>
              <a:rPr lang="en-US" sz="1800" dirty="0" smtClean="0"/>
              <a:t>		3.2.5 </a:t>
            </a:r>
            <a:r>
              <a:rPr lang="en-US" sz="1800" dirty="0"/>
              <a:t>Relationship between teaching and research</a:t>
            </a:r>
            <a:endParaRPr lang="de-DE" sz="1800" dirty="0"/>
          </a:p>
          <a:p>
            <a:pPr marL="0" indent="0">
              <a:buNone/>
            </a:pPr>
            <a:r>
              <a:rPr lang="en-US" sz="1800" dirty="0" smtClean="0"/>
              <a:t>		3.2.6 </a:t>
            </a:r>
            <a:r>
              <a:rPr lang="en-US" sz="1800" dirty="0"/>
              <a:t>Research motivation</a:t>
            </a:r>
            <a:endParaRPr lang="de-DE" sz="1800" dirty="0"/>
          </a:p>
          <a:p>
            <a:pPr marL="0" indent="0">
              <a:buNone/>
            </a:pPr>
            <a:r>
              <a:rPr lang="en-US" sz="1800" dirty="0" smtClean="0"/>
              <a:t>		3.2.7 Power</a:t>
            </a:r>
            <a:endParaRPr lang="de-DE" sz="1800" dirty="0" smtClean="0"/>
          </a:p>
          <a:p>
            <a:pPr marL="0" indent="0">
              <a:buNone/>
            </a:pPr>
            <a:r>
              <a:rPr lang="de-DE" sz="1800" b="1" dirty="0" smtClean="0"/>
              <a:t>4. Summary</a:t>
            </a:r>
          </a:p>
          <a:p>
            <a:pPr marL="0" indent="0">
              <a:buNone/>
            </a:pPr>
            <a:r>
              <a:rPr lang="de-DE" sz="1800" dirty="0" smtClean="0"/>
              <a:t>	4.1 Academic </a:t>
            </a:r>
            <a:r>
              <a:rPr lang="de-DE" sz="1800" dirty="0" err="1" smtClean="0"/>
              <a:t>and</a:t>
            </a:r>
            <a:r>
              <a:rPr lang="de-DE" sz="1800" dirty="0" smtClean="0"/>
              <a:t> </a:t>
            </a:r>
            <a:r>
              <a:rPr lang="de-DE" sz="1800" dirty="0" err="1" smtClean="0"/>
              <a:t>scientific</a:t>
            </a:r>
            <a:r>
              <a:rPr lang="de-DE" sz="1800" dirty="0" smtClean="0"/>
              <a:t> </a:t>
            </a:r>
            <a:r>
              <a:rPr lang="de-DE" sz="1800" dirty="0" err="1" smtClean="0"/>
              <a:t>sphere</a:t>
            </a:r>
            <a:endParaRPr lang="de-DE" sz="1800" dirty="0" smtClean="0"/>
          </a:p>
          <a:p>
            <a:pPr marL="0" indent="0">
              <a:buNone/>
            </a:pPr>
            <a:r>
              <a:rPr lang="de-DE" sz="1800" dirty="0" smtClean="0"/>
              <a:t>	4.2 Connections </a:t>
            </a:r>
            <a:r>
              <a:rPr lang="de-DE" sz="1800" dirty="0" err="1" smtClean="0"/>
              <a:t>between</a:t>
            </a:r>
            <a:r>
              <a:rPr lang="de-DE" sz="1800" dirty="0" smtClean="0"/>
              <a:t> </a:t>
            </a:r>
            <a:r>
              <a:rPr lang="de-DE" sz="1800" dirty="0" err="1" smtClean="0"/>
              <a:t>the</a:t>
            </a:r>
            <a:r>
              <a:rPr lang="de-DE" sz="1800" dirty="0" smtClean="0"/>
              <a:t> </a:t>
            </a:r>
            <a:r>
              <a:rPr lang="de-DE" sz="1800" dirty="0" err="1" smtClean="0"/>
              <a:t>academic</a:t>
            </a:r>
            <a:r>
              <a:rPr lang="de-DE" sz="1800" dirty="0" smtClean="0"/>
              <a:t>, </a:t>
            </a:r>
            <a:r>
              <a:rPr lang="de-DE" sz="1800" dirty="0" err="1" smtClean="0"/>
              <a:t>scientific</a:t>
            </a:r>
            <a:r>
              <a:rPr lang="de-DE" sz="1800" dirty="0" smtClean="0"/>
              <a:t> </a:t>
            </a:r>
            <a:r>
              <a:rPr lang="de-DE" sz="1800" dirty="0" err="1" smtClean="0"/>
              <a:t>and</a:t>
            </a:r>
            <a:r>
              <a:rPr lang="de-DE" sz="1800" dirty="0" smtClean="0"/>
              <a:t> </a:t>
            </a:r>
            <a:r>
              <a:rPr lang="de-DE" sz="1800" dirty="0" err="1" smtClean="0"/>
              <a:t>political</a:t>
            </a:r>
            <a:r>
              <a:rPr lang="de-DE" sz="1800" dirty="0" smtClean="0"/>
              <a:t> </a:t>
            </a:r>
            <a:r>
              <a:rPr lang="de-DE" sz="1800" dirty="0" err="1" smtClean="0"/>
              <a:t>sphere</a:t>
            </a:r>
            <a:endParaRPr lang="de-DE" sz="1800" dirty="0" smtClean="0"/>
          </a:p>
          <a:p>
            <a:pPr marL="0" indent="0">
              <a:buNone/>
            </a:pPr>
            <a:r>
              <a:rPr lang="de-DE" sz="1800" dirty="0" smtClean="0"/>
              <a:t>	4.3 In </a:t>
            </a:r>
            <a:r>
              <a:rPr lang="de-DE" sz="1800" dirty="0" err="1" smtClean="0"/>
              <a:t>the</a:t>
            </a:r>
            <a:r>
              <a:rPr lang="de-DE" sz="1800" dirty="0" smtClean="0"/>
              <a:t> light </a:t>
            </a:r>
            <a:r>
              <a:rPr lang="de-DE" sz="1800" dirty="0" err="1" smtClean="0"/>
              <a:t>of</a:t>
            </a:r>
            <a:r>
              <a:rPr lang="de-DE" sz="1800" dirty="0" smtClean="0"/>
              <a:t> </a:t>
            </a:r>
            <a:r>
              <a:rPr lang="de-DE" sz="1800" dirty="0" err="1" smtClean="0"/>
              <a:t>the</a:t>
            </a:r>
            <a:r>
              <a:rPr lang="de-DE" sz="1800" dirty="0" smtClean="0"/>
              <a:t> </a:t>
            </a:r>
            <a:r>
              <a:rPr lang="de-DE" sz="1800" dirty="0" err="1" smtClean="0"/>
              <a:t>state</a:t>
            </a:r>
            <a:r>
              <a:rPr lang="de-DE" sz="1800" dirty="0" smtClean="0"/>
              <a:t> </a:t>
            </a:r>
            <a:r>
              <a:rPr lang="de-DE" sz="1800" dirty="0" err="1" smtClean="0"/>
              <a:t>of</a:t>
            </a:r>
            <a:r>
              <a:rPr lang="de-DE" sz="1800" dirty="0" smtClean="0"/>
              <a:t> </a:t>
            </a:r>
            <a:r>
              <a:rPr lang="de-DE" sz="1800" dirty="0" err="1" smtClean="0"/>
              <a:t>research</a:t>
            </a:r>
            <a:endParaRPr lang="de-DE" sz="1800" dirty="0" smtClean="0"/>
          </a:p>
          <a:p>
            <a:pPr marL="0" indent="0">
              <a:buNone/>
            </a:pPr>
            <a:r>
              <a:rPr lang="de-DE" sz="1800" b="1" dirty="0" smtClean="0"/>
              <a:t>5. Further </a:t>
            </a:r>
            <a:r>
              <a:rPr lang="de-DE" sz="1800" b="1" dirty="0" err="1" smtClean="0"/>
              <a:t>research</a:t>
            </a:r>
            <a:endParaRPr lang="de-DE" sz="1800" b="1" dirty="0" smtClean="0"/>
          </a:p>
          <a:p>
            <a:pPr marL="0" indent="0">
              <a:buNone/>
            </a:pPr>
            <a:r>
              <a:rPr lang="de-DE" sz="1800" b="1" dirty="0" smtClean="0"/>
              <a:t>6. </a:t>
            </a:r>
            <a:r>
              <a:rPr lang="de-DE" sz="1800" b="1" dirty="0" err="1" smtClean="0"/>
              <a:t>Literature</a:t>
            </a:r>
            <a:endParaRPr lang="de-DE" sz="1800" b="1" dirty="0"/>
          </a:p>
        </p:txBody>
      </p:sp>
    </p:spTree>
    <p:extLst>
      <p:ext uri="{BB962C8B-B14F-4D97-AF65-F5344CB8AC3E}">
        <p14:creationId xmlns:p14="http://schemas.microsoft.com/office/powerpoint/2010/main" val="10198620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3.1.6 </a:t>
            </a:r>
            <a:r>
              <a:rPr lang="de-DE" sz="2800" b="1" dirty="0" smtClean="0"/>
              <a:t>Teaching </a:t>
            </a:r>
            <a:r>
              <a:rPr lang="de-DE" sz="2800" b="1" dirty="0" err="1" smtClean="0"/>
              <a:t>and</a:t>
            </a:r>
            <a:r>
              <a:rPr lang="de-DE" sz="2800" b="1" dirty="0" smtClean="0"/>
              <a:t> </a:t>
            </a:r>
            <a:r>
              <a:rPr lang="de-DE" sz="2800" b="1" dirty="0" err="1" smtClean="0"/>
              <a:t>research</a:t>
            </a:r>
            <a:endParaRPr lang="de-DE" sz="2800" dirty="0"/>
          </a:p>
          <a:p>
            <a:pPr lvl="0">
              <a:buFont typeface="Symbol" panose="05050102010706020507" pitchFamily="18" charset="2"/>
              <a:buChar char="-"/>
            </a:pPr>
            <a:r>
              <a:rPr lang="en-US" sz="2800" dirty="0"/>
              <a:t>Teaching is now more research </a:t>
            </a:r>
            <a:r>
              <a:rPr lang="en-US" sz="2800" dirty="0" smtClean="0"/>
              <a:t>led </a:t>
            </a:r>
            <a:r>
              <a:rPr lang="en-US" sz="2800" dirty="0"/>
              <a:t>(01_01; 01_02; 01_03; 01_04; 02_02; 02_03; 02_08: 03_03; 03_06)</a:t>
            </a:r>
            <a:endParaRPr lang="de-DE" sz="2800" dirty="0"/>
          </a:p>
          <a:p>
            <a:pPr lvl="0">
              <a:buFont typeface="Symbol" panose="05050102010706020507" pitchFamily="18" charset="2"/>
              <a:buChar char="-"/>
            </a:pPr>
            <a:r>
              <a:rPr lang="en-US" sz="2800" dirty="0" smtClean="0"/>
              <a:t>Implies </a:t>
            </a:r>
            <a:r>
              <a:rPr lang="en-US" sz="2800" dirty="0"/>
              <a:t>that the chance to discuss new topics which are unrelated to that research is more and more difficult to </a:t>
            </a:r>
            <a:r>
              <a:rPr lang="en-US" sz="2800" dirty="0" smtClean="0"/>
              <a:t>develop</a:t>
            </a:r>
          </a:p>
          <a:p>
            <a:pPr lvl="0">
              <a:buFont typeface="Symbol" panose="05050102010706020507" pitchFamily="18" charset="2"/>
              <a:buChar char="-"/>
            </a:pPr>
            <a:r>
              <a:rPr lang="en-US" sz="2800" dirty="0" smtClean="0"/>
              <a:t>All </a:t>
            </a:r>
            <a:r>
              <a:rPr lang="en-US" sz="2800" dirty="0"/>
              <a:t>restrictions coming up with the RAE/REF are focused more directly on the students' academic life</a:t>
            </a:r>
            <a:endParaRPr lang="de-DE" sz="2800" dirty="0"/>
          </a:p>
        </p:txBody>
      </p:sp>
    </p:spTree>
    <p:extLst>
      <p:ext uri="{BB962C8B-B14F-4D97-AF65-F5344CB8AC3E}">
        <p14:creationId xmlns:p14="http://schemas.microsoft.com/office/powerpoint/2010/main" val="5585095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3.1.7 </a:t>
            </a:r>
            <a:r>
              <a:rPr lang="en-US" sz="2800" b="1" dirty="0"/>
              <a:t>Research motivation and pressure</a:t>
            </a:r>
            <a:endParaRPr lang="de-DE" sz="2800" dirty="0"/>
          </a:p>
          <a:p>
            <a:pPr lvl="0">
              <a:buFont typeface="Symbol" panose="05050102010706020507" pitchFamily="18" charset="2"/>
              <a:buChar char="-"/>
            </a:pPr>
            <a:r>
              <a:rPr lang="en-US" sz="2800" dirty="0" smtClean="0"/>
              <a:t>Some </a:t>
            </a:r>
            <a:r>
              <a:rPr lang="de-DE" sz="2800" dirty="0" err="1"/>
              <a:t>interviewees</a:t>
            </a:r>
            <a:r>
              <a:rPr lang="de-DE" sz="2800" dirty="0"/>
              <a:t> </a:t>
            </a:r>
            <a:r>
              <a:rPr lang="en-US" sz="2800" dirty="0" smtClean="0"/>
              <a:t>do </a:t>
            </a:r>
            <a:r>
              <a:rPr lang="en-US" sz="2800" dirty="0"/>
              <a:t>not feel effected (01_03; 02_05; 02_08; 03_01; 03_04)</a:t>
            </a:r>
            <a:endParaRPr lang="de-DE" sz="2800" dirty="0"/>
          </a:p>
          <a:p>
            <a:pPr lvl="0">
              <a:buFont typeface="Symbol" panose="05050102010706020507" pitchFamily="18" charset="2"/>
              <a:buChar char="-"/>
            </a:pPr>
            <a:r>
              <a:rPr lang="en-US" sz="2800" dirty="0"/>
              <a:t>For some it is more like an extra motivation</a:t>
            </a:r>
            <a:r>
              <a:rPr lang="en-US" sz="2800" dirty="0" smtClean="0"/>
              <a:t> </a:t>
            </a:r>
            <a:r>
              <a:rPr lang="en-US" sz="2800" dirty="0"/>
              <a:t>(02_03; 02_04; 02_07)</a:t>
            </a:r>
            <a:endParaRPr lang="de-DE" sz="2800" dirty="0"/>
          </a:p>
          <a:p>
            <a:pPr lvl="0">
              <a:buFont typeface="Symbol" panose="05050102010706020507" pitchFamily="18" charset="2"/>
              <a:buChar char="-"/>
            </a:pPr>
            <a:r>
              <a:rPr lang="en-US" sz="2800" dirty="0"/>
              <a:t>For others it feels depressing (01_01), pressuring (01_04; 03_07), </a:t>
            </a:r>
            <a:r>
              <a:rPr lang="en-US" sz="2800" dirty="0" smtClean="0"/>
              <a:t>leading </a:t>
            </a:r>
            <a:r>
              <a:rPr lang="en-US" sz="2800" dirty="0"/>
              <a:t>to burn out (01_05), </a:t>
            </a:r>
            <a:r>
              <a:rPr lang="en-US" sz="2800" dirty="0" smtClean="0"/>
              <a:t>did not help </a:t>
            </a:r>
            <a:r>
              <a:rPr lang="en-US" sz="2800" dirty="0"/>
              <a:t>much (02_01), creates stress (02_02; 03_06) and demotivates (03_03; 03_05</a:t>
            </a:r>
            <a:r>
              <a:rPr lang="en-US" sz="2800" dirty="0" smtClean="0"/>
              <a:t>)</a:t>
            </a:r>
            <a:endParaRPr lang="de-DE" sz="2800" dirty="0"/>
          </a:p>
        </p:txBody>
      </p:sp>
    </p:spTree>
    <p:extLst>
      <p:ext uri="{BB962C8B-B14F-4D97-AF65-F5344CB8AC3E}">
        <p14:creationId xmlns:p14="http://schemas.microsoft.com/office/powerpoint/2010/main" val="28032593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3.1.7 </a:t>
            </a:r>
            <a:r>
              <a:rPr lang="en-US" sz="2800" b="1" dirty="0"/>
              <a:t>Research motivation and pressure</a:t>
            </a:r>
            <a:endParaRPr lang="de-DE" sz="2800" dirty="0"/>
          </a:p>
          <a:p>
            <a:pPr lvl="0">
              <a:buFont typeface="Symbol" panose="05050102010706020507" pitchFamily="18" charset="2"/>
              <a:buChar char="-"/>
            </a:pPr>
            <a:r>
              <a:rPr lang="en-US" sz="2800" dirty="0"/>
              <a:t>It creates pressure on academics and scientists (01_01; 01_02; 01_04; 02_01; 02_02; 02_04; 02_05; 02_07; 02_09; 03_01; 03_03; 03_05; 03_06; 03_07</a:t>
            </a:r>
            <a:r>
              <a:rPr lang="en-US" sz="2800" dirty="0" smtClean="0"/>
              <a:t>)</a:t>
            </a:r>
          </a:p>
          <a:p>
            <a:pPr lvl="0">
              <a:buFont typeface="Symbol" panose="05050102010706020507" pitchFamily="18" charset="2"/>
              <a:buChar char="-"/>
            </a:pPr>
            <a:r>
              <a:rPr lang="en-US" sz="2800" dirty="0" smtClean="0"/>
              <a:t>It </a:t>
            </a:r>
            <a:r>
              <a:rPr lang="en-US" sz="2800" dirty="0"/>
              <a:t>is likely for the RAE/REF to increase pressure, which, in its turn, decreases motivation for </a:t>
            </a:r>
            <a:r>
              <a:rPr lang="en-US" sz="2800" dirty="0" smtClean="0"/>
              <a:t>quality</a:t>
            </a:r>
          </a:p>
          <a:p>
            <a:pPr lvl="0">
              <a:buFont typeface="Symbol" panose="05050102010706020507" pitchFamily="18" charset="2"/>
              <a:buChar char="-"/>
            </a:pPr>
            <a:r>
              <a:rPr lang="en-US" sz="2800" dirty="0"/>
              <a:t>I</a:t>
            </a:r>
            <a:r>
              <a:rPr lang="en-US" sz="2800" dirty="0" smtClean="0"/>
              <a:t>nterviewees </a:t>
            </a:r>
            <a:r>
              <a:rPr lang="en-US" sz="2800" dirty="0"/>
              <a:t>from a research intensive university indicated that pressure has a decreasing effect on their research motivation</a:t>
            </a:r>
            <a:r>
              <a:rPr lang="en-US" sz="2800" dirty="0" smtClean="0"/>
              <a:t> </a:t>
            </a:r>
            <a:r>
              <a:rPr lang="en-US" sz="2800" dirty="0"/>
              <a:t>(01_01; 01_02; 01_04; 01_05)</a:t>
            </a:r>
            <a:endParaRPr lang="de-DE" sz="2800" dirty="0"/>
          </a:p>
          <a:p>
            <a:pPr>
              <a:buFont typeface="Symbol" panose="05050102010706020507" pitchFamily="18" charset="2"/>
              <a:buChar char="-"/>
            </a:pPr>
            <a:r>
              <a:rPr lang="en-US" sz="2800" dirty="0" smtClean="0"/>
              <a:t>Discipline </a:t>
            </a:r>
            <a:r>
              <a:rPr lang="en-US" sz="2800" dirty="0"/>
              <a:t>chemistry seems to be under </a:t>
            </a:r>
            <a:r>
              <a:rPr lang="en-US" sz="2800" dirty="0" smtClean="0"/>
              <a:t>high </a:t>
            </a:r>
            <a:r>
              <a:rPr lang="en-US" sz="2800" dirty="0"/>
              <a:t>pressure</a:t>
            </a:r>
            <a:r>
              <a:rPr lang="en-US" sz="2800" dirty="0" smtClean="0"/>
              <a:t> </a:t>
            </a:r>
            <a:r>
              <a:rPr lang="en-US" sz="2800" dirty="0"/>
              <a:t>(01_01; 01_02; 02_01; 02_04; 03_01; 03_05)</a:t>
            </a:r>
            <a:endParaRPr lang="de-DE" sz="2800" dirty="0"/>
          </a:p>
        </p:txBody>
      </p:sp>
    </p:spTree>
    <p:extLst>
      <p:ext uri="{BB962C8B-B14F-4D97-AF65-F5344CB8AC3E}">
        <p14:creationId xmlns:p14="http://schemas.microsoft.com/office/powerpoint/2010/main" val="39930497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3.1.8 </a:t>
            </a:r>
            <a:r>
              <a:rPr lang="de-DE" sz="2800" b="1" dirty="0" smtClean="0"/>
              <a:t>Power</a:t>
            </a:r>
          </a:p>
          <a:p>
            <a:pPr lvl="0">
              <a:buFont typeface="Symbol" panose="05050102010706020507" pitchFamily="18" charset="2"/>
              <a:buChar char="-"/>
            </a:pPr>
            <a:r>
              <a:rPr lang="en-US" sz="2800" dirty="0" smtClean="0"/>
              <a:t>Interviewees </a:t>
            </a:r>
            <a:r>
              <a:rPr lang="en-US" sz="2800" dirty="0"/>
              <a:t>replied that they have evidence</a:t>
            </a:r>
            <a:r>
              <a:rPr lang="en-US" sz="2800" dirty="0" smtClean="0"/>
              <a:t> </a:t>
            </a:r>
            <a:r>
              <a:rPr lang="en-US" sz="2800" dirty="0"/>
              <a:t>of power relationships influencing performance assessment in science and academia (01_01; 01_02; 01_06; 02_01; 02_02; 02_03; 02_05; 02_06; 02_08; 02_09; 03_01; 03_02; 03_04; 03_05; 03_06; 03_07</a:t>
            </a:r>
            <a:r>
              <a:rPr lang="en-US" sz="2800" dirty="0" smtClean="0"/>
              <a:t>)</a:t>
            </a:r>
          </a:p>
          <a:p>
            <a:pPr lvl="0">
              <a:buFont typeface="Symbol" panose="05050102010706020507" pitchFamily="18" charset="2"/>
              <a:buChar char="-"/>
            </a:pPr>
            <a:r>
              <a:rPr lang="en-US" sz="2800" dirty="0" smtClean="0"/>
              <a:t>Power </a:t>
            </a:r>
            <a:r>
              <a:rPr lang="en-US" sz="2800" dirty="0"/>
              <a:t>of important areas (01_01), competitive politics to lead a brand (01_02), managerialism, vice chancellor and academic </a:t>
            </a:r>
            <a:r>
              <a:rPr lang="en-US" sz="2800" dirty="0" err="1"/>
              <a:t>senat</a:t>
            </a:r>
            <a:r>
              <a:rPr lang="en-US" sz="2800" dirty="0"/>
              <a:t> (01_06), people </a:t>
            </a:r>
            <a:r>
              <a:rPr lang="en-US" sz="2800" dirty="0" err="1"/>
              <a:t>favouring</a:t>
            </a:r>
            <a:r>
              <a:rPr lang="en-US" sz="2800" dirty="0"/>
              <a:t> their own agenda (02_01)</a:t>
            </a:r>
            <a:endParaRPr lang="en-US"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9396338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3.1 </a:t>
            </a:r>
            <a:r>
              <a:rPr lang="de-DE" b="1" dirty="0"/>
              <a:t>The </a:t>
            </a:r>
            <a:r>
              <a:rPr lang="de-DE" b="1" dirty="0" err="1"/>
              <a:t>scientific</a:t>
            </a:r>
            <a:r>
              <a:rPr lang="de-DE" b="1" dirty="0"/>
              <a:t> </a:t>
            </a:r>
            <a:r>
              <a:rPr lang="de-DE" b="1" dirty="0" err="1"/>
              <a:t>and</a:t>
            </a:r>
            <a:r>
              <a:rPr lang="de-DE" b="1" dirty="0"/>
              <a:t> </a:t>
            </a:r>
            <a:r>
              <a:rPr lang="de-DE" b="1" dirty="0" err="1"/>
              <a:t>academic</a:t>
            </a:r>
            <a:r>
              <a:rPr lang="de-DE" b="1" dirty="0"/>
              <a:t> </a:t>
            </a:r>
            <a:r>
              <a:rPr lang="de-DE" b="1" dirty="0" err="1"/>
              <a:t>sphere</a:t>
            </a: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3.1.8 </a:t>
            </a:r>
            <a:r>
              <a:rPr lang="de-DE" sz="2800" b="1" dirty="0" smtClean="0"/>
              <a:t>Power</a:t>
            </a:r>
          </a:p>
          <a:p>
            <a:pPr lvl="0">
              <a:buFont typeface="Symbol" panose="05050102010706020507" pitchFamily="18" charset="2"/>
              <a:buChar char="-"/>
            </a:pPr>
            <a:r>
              <a:rPr lang="en-US" sz="2800" dirty="0"/>
              <a:t>T</a:t>
            </a:r>
            <a:r>
              <a:rPr lang="en-US" sz="2800" dirty="0" smtClean="0"/>
              <a:t>op </a:t>
            </a:r>
            <a:r>
              <a:rPr lang="en-US" sz="2800" dirty="0"/>
              <a:t>down power (02_03), management in the departments for better RAE/REF outcomes (02_05), who is on the panel, senior roles, gatekeepers to the REF and personal experience (02_06)</a:t>
            </a:r>
            <a:endParaRPr lang="de-DE" sz="2800" dirty="0"/>
          </a:p>
          <a:p>
            <a:pPr lvl="0">
              <a:buFont typeface="Symbol" panose="05050102010706020507" pitchFamily="18" charset="2"/>
              <a:buChar char="-"/>
            </a:pPr>
            <a:r>
              <a:rPr lang="en-US" sz="2800" dirty="0" smtClean="0"/>
              <a:t>Pressure </a:t>
            </a:r>
            <a:r>
              <a:rPr lang="en-US" sz="2800" dirty="0"/>
              <a:t>which drives people (02_08), gender bias (02_09; 03_07), more prestigious universities (03_02), </a:t>
            </a:r>
            <a:r>
              <a:rPr lang="en-US" sz="2800" dirty="0" smtClean="0"/>
              <a:t>society and </a:t>
            </a:r>
            <a:r>
              <a:rPr lang="en-US" sz="2800" dirty="0"/>
              <a:t>influencing mechanisms in panels (03_04; 03_05)</a:t>
            </a:r>
            <a:endParaRPr lang="de-DE" sz="2800" dirty="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3820870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3.2 </a:t>
            </a:r>
            <a:r>
              <a:rPr lang="en-US" sz="3200" b="1" dirty="0"/>
              <a:t>Connections between the academic, scientific and political sphere</a:t>
            </a:r>
            <a:r>
              <a:rPr lang="de-DE" dirty="0"/>
              <a:t/>
            </a:r>
            <a:br>
              <a:rPr lang="de-DE" dirty="0"/>
            </a:br>
            <a:endParaRPr lang="de-DE" dirty="0"/>
          </a:p>
        </p:txBody>
      </p:sp>
      <p:sp>
        <p:nvSpPr>
          <p:cNvPr id="3" name="Inhaltsplatzhalter 2"/>
          <p:cNvSpPr>
            <a:spLocks noGrp="1"/>
          </p:cNvSpPr>
          <p:nvPr>
            <p:ph idx="1"/>
          </p:nvPr>
        </p:nvSpPr>
        <p:spPr/>
        <p:txBody>
          <a:bodyPr>
            <a:noAutofit/>
          </a:bodyPr>
          <a:lstStyle/>
          <a:p>
            <a:pPr marL="0" indent="0">
              <a:buNone/>
            </a:pPr>
            <a:r>
              <a:rPr lang="en-US" sz="2800" b="1" dirty="0"/>
              <a:t>3.2.1 Research </a:t>
            </a:r>
            <a:r>
              <a:rPr lang="en-US" sz="2800" b="1" dirty="0" smtClean="0"/>
              <a:t>performance</a:t>
            </a:r>
          </a:p>
          <a:p>
            <a:pPr lvl="0">
              <a:buFont typeface="Symbol" panose="05050102010706020507" pitchFamily="18" charset="2"/>
              <a:buChar char="-"/>
            </a:pPr>
            <a:r>
              <a:rPr lang="en-US" sz="2800" dirty="0" smtClean="0"/>
              <a:t>Performance </a:t>
            </a:r>
            <a:r>
              <a:rPr lang="en-US" sz="2800" dirty="0"/>
              <a:t>in the UK has increased as a result of the latest REF</a:t>
            </a:r>
            <a:r>
              <a:rPr lang="en-US" sz="2800" dirty="0" smtClean="0"/>
              <a:t> </a:t>
            </a:r>
            <a:r>
              <a:rPr lang="en-US" sz="2800" dirty="0"/>
              <a:t>(04_02; 04_03; 04_05)</a:t>
            </a:r>
            <a:endParaRPr lang="de-DE" sz="2800" dirty="0"/>
          </a:p>
          <a:p>
            <a:pPr lvl="0">
              <a:buFont typeface="Symbol" panose="05050102010706020507" pitchFamily="18" charset="2"/>
              <a:buChar char="-"/>
            </a:pPr>
            <a:r>
              <a:rPr lang="en-US" sz="2800" dirty="0" smtClean="0"/>
              <a:t>Exerts </a:t>
            </a:r>
            <a:r>
              <a:rPr lang="en-US" sz="2800" dirty="0"/>
              <a:t>pressure on academics to raise quality and it is a bureaucratic and costly procedure</a:t>
            </a:r>
            <a:r>
              <a:rPr lang="en-US" sz="2800" dirty="0" smtClean="0"/>
              <a:t> </a:t>
            </a:r>
            <a:r>
              <a:rPr lang="en-US" sz="2800" dirty="0"/>
              <a:t>(04_01; 04_02; 04_05)</a:t>
            </a:r>
            <a:endParaRPr lang="de-DE" sz="2800" dirty="0"/>
          </a:p>
          <a:p>
            <a:pPr lvl="0">
              <a:buFont typeface="Symbol" panose="05050102010706020507" pitchFamily="18" charset="2"/>
              <a:buChar char="-"/>
            </a:pPr>
            <a:r>
              <a:rPr lang="en-US" sz="2800" dirty="0" smtClean="0"/>
              <a:t>Increased </a:t>
            </a:r>
            <a:r>
              <a:rPr lang="en-US" sz="2800" dirty="0"/>
              <a:t>managerialism </a:t>
            </a:r>
            <a:r>
              <a:rPr lang="en-US" sz="2800" dirty="0" smtClean="0"/>
              <a:t>at </a:t>
            </a:r>
            <a:r>
              <a:rPr lang="en-US" sz="2800" dirty="0"/>
              <a:t>the universities (04_01; 04_02; 04_03; 04_04)</a:t>
            </a:r>
            <a:endParaRPr lang="de-DE" sz="2800" dirty="0"/>
          </a:p>
          <a:p>
            <a:pPr lvl="0">
              <a:buFont typeface="Symbol" panose="05050102010706020507" pitchFamily="18" charset="2"/>
              <a:buChar char="-"/>
            </a:pPr>
            <a:r>
              <a:rPr lang="en-US" sz="2800" dirty="0"/>
              <a:t>Therefore, the effects are due to increased management of RAE/REF rather than displaying a direct effect of the RAE/REF procedure</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12024396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3.2 </a:t>
            </a:r>
            <a:r>
              <a:rPr lang="en-US" sz="3200" b="1" dirty="0"/>
              <a:t>Connections between the academic, scientific and political sphere</a:t>
            </a:r>
            <a:r>
              <a:rPr lang="de-DE" dirty="0"/>
              <a:t/>
            </a:r>
            <a:br>
              <a:rPr lang="de-DE" dirty="0"/>
            </a:br>
            <a:endParaRPr lang="de-DE" dirty="0"/>
          </a:p>
        </p:txBody>
      </p:sp>
      <p:sp>
        <p:nvSpPr>
          <p:cNvPr id="3" name="Inhaltsplatzhalter 2"/>
          <p:cNvSpPr>
            <a:spLocks noGrp="1"/>
          </p:cNvSpPr>
          <p:nvPr>
            <p:ph idx="1"/>
          </p:nvPr>
        </p:nvSpPr>
        <p:spPr/>
        <p:txBody>
          <a:bodyPr>
            <a:noAutofit/>
          </a:bodyPr>
          <a:lstStyle/>
          <a:p>
            <a:pPr marL="0" indent="0">
              <a:buNone/>
            </a:pPr>
            <a:r>
              <a:rPr lang="en-US" sz="2800" b="1" dirty="0"/>
              <a:t>3.2.1 Research </a:t>
            </a:r>
            <a:r>
              <a:rPr lang="en-US" sz="2800" b="1" dirty="0" smtClean="0"/>
              <a:t>performance</a:t>
            </a:r>
          </a:p>
          <a:p>
            <a:pPr lvl="0">
              <a:buFont typeface="Symbol" panose="05050102010706020507" pitchFamily="18" charset="2"/>
              <a:buChar char="-"/>
            </a:pPr>
            <a:r>
              <a:rPr lang="en-US" sz="2800" dirty="0" smtClean="0"/>
              <a:t>Selective </a:t>
            </a:r>
            <a:r>
              <a:rPr lang="en-US" sz="2800" dirty="0"/>
              <a:t>system of resource </a:t>
            </a:r>
            <a:r>
              <a:rPr lang="en-US" sz="2800" dirty="0" smtClean="0"/>
              <a:t>distribution</a:t>
            </a:r>
          </a:p>
          <a:p>
            <a:pPr lvl="0">
              <a:buFont typeface="Symbol" panose="05050102010706020507" pitchFamily="18" charset="2"/>
              <a:buChar char="-"/>
            </a:pPr>
            <a:r>
              <a:rPr lang="en-US" sz="2800" dirty="0" smtClean="0"/>
              <a:t>Leads </a:t>
            </a:r>
            <a:r>
              <a:rPr lang="en-US" sz="2800" dirty="0"/>
              <a:t>to a concentration of funding (04_01; 04_02; 04_04)</a:t>
            </a:r>
            <a:endParaRPr lang="de-DE" sz="2800" dirty="0"/>
          </a:p>
          <a:p>
            <a:pPr lvl="0">
              <a:buFont typeface="Symbol" panose="05050102010706020507" pitchFamily="18" charset="2"/>
              <a:buChar char="-"/>
            </a:pPr>
            <a:r>
              <a:rPr lang="en-US" sz="2800" dirty="0"/>
              <a:t>The drive for </a:t>
            </a:r>
            <a:r>
              <a:rPr lang="en-US" sz="2800" dirty="0" err="1"/>
              <a:t>bibliometrics</a:t>
            </a:r>
            <a:r>
              <a:rPr lang="en-US" sz="2800" dirty="0"/>
              <a:t> comes from the government (04_01; 04_02) and the latter also stimulated the introduction of impact </a:t>
            </a:r>
            <a:r>
              <a:rPr lang="en-US" sz="2800" dirty="0" smtClean="0"/>
              <a:t>(</a:t>
            </a:r>
            <a:r>
              <a:rPr lang="en-US" sz="2800" dirty="0"/>
              <a:t>04_01)</a:t>
            </a:r>
            <a:endParaRPr lang="de-DE" sz="2800" dirty="0"/>
          </a:p>
          <a:p>
            <a:pPr lvl="0">
              <a:buFont typeface="Symbol" panose="05050102010706020507" pitchFamily="18" charset="2"/>
              <a:buChar char="-"/>
            </a:pPr>
            <a:r>
              <a:rPr lang="en-US" sz="2800" dirty="0"/>
              <a:t>The major problems are the decreasing level of GDP and the need to maintain the resource level for universities (04_01; 04_02; 04_03; 04_05;)</a:t>
            </a:r>
            <a:endParaRPr lang="de-DE" sz="2800" dirty="0"/>
          </a:p>
          <a:p>
            <a:pPr>
              <a:buFont typeface="Symbol" panose="05050102010706020507" pitchFamily="18" charset="2"/>
              <a:buChar char="-"/>
            </a:pP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22887948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3.2 </a:t>
            </a:r>
            <a:r>
              <a:rPr lang="en-US" sz="3200" b="1" dirty="0"/>
              <a:t>Connections between the academic, scientific and political sphere</a:t>
            </a:r>
            <a:r>
              <a:rPr lang="de-DE" dirty="0"/>
              <a:t/>
            </a:r>
            <a:br>
              <a:rPr lang="de-DE" dirty="0"/>
            </a:br>
            <a:endParaRPr lang="de-DE" dirty="0"/>
          </a:p>
        </p:txBody>
      </p:sp>
      <p:sp>
        <p:nvSpPr>
          <p:cNvPr id="3" name="Inhaltsplatzhalter 2"/>
          <p:cNvSpPr>
            <a:spLocks noGrp="1"/>
          </p:cNvSpPr>
          <p:nvPr>
            <p:ph idx="1"/>
          </p:nvPr>
        </p:nvSpPr>
        <p:spPr/>
        <p:txBody>
          <a:bodyPr>
            <a:noAutofit/>
          </a:bodyPr>
          <a:lstStyle/>
          <a:p>
            <a:pPr marL="0" indent="0">
              <a:buNone/>
            </a:pPr>
            <a:r>
              <a:rPr lang="en-US" sz="2800" b="1" dirty="0"/>
              <a:t>3.2.1 Research </a:t>
            </a:r>
            <a:r>
              <a:rPr lang="en-US" sz="2800" b="1" dirty="0" smtClean="0"/>
              <a:t>performance</a:t>
            </a:r>
          </a:p>
          <a:p>
            <a:pPr lvl="0">
              <a:buFont typeface="Symbol" panose="05050102010706020507" pitchFamily="18" charset="2"/>
              <a:buChar char="-"/>
            </a:pPr>
            <a:r>
              <a:rPr lang="en-US" sz="2800" dirty="0" smtClean="0"/>
              <a:t>An </a:t>
            </a:r>
            <a:r>
              <a:rPr lang="en-US" sz="2800" dirty="0"/>
              <a:t>incentive to produce high quality research by peers</a:t>
            </a:r>
            <a:r>
              <a:rPr lang="en-US" sz="2800" dirty="0" smtClean="0"/>
              <a:t> </a:t>
            </a:r>
            <a:r>
              <a:rPr lang="en-US" sz="2800" dirty="0"/>
              <a:t>(04_01; 04_02; 04_03; 04_04; 04_05)</a:t>
            </a:r>
            <a:endParaRPr lang="de-DE" sz="2800" dirty="0"/>
          </a:p>
          <a:p>
            <a:pPr lvl="0">
              <a:buFont typeface="Symbol" panose="05050102010706020507" pitchFamily="18" charset="2"/>
              <a:buChar char="-"/>
            </a:pPr>
            <a:r>
              <a:rPr lang="en-US" sz="2800" dirty="0" smtClean="0"/>
              <a:t>It </a:t>
            </a:r>
            <a:r>
              <a:rPr lang="en-US" sz="2800" dirty="0"/>
              <a:t>is a </a:t>
            </a:r>
            <a:r>
              <a:rPr lang="en-US" sz="2800" dirty="0" smtClean="0"/>
              <a:t>more legitimate activity</a:t>
            </a:r>
          </a:p>
          <a:p>
            <a:pPr lvl="0">
              <a:buFont typeface="Symbol" panose="05050102010706020507" pitchFamily="18" charset="2"/>
              <a:buChar char="-"/>
            </a:pPr>
            <a:r>
              <a:rPr lang="en-US" sz="2800" dirty="0" smtClean="0"/>
              <a:t>There </a:t>
            </a:r>
            <a:r>
              <a:rPr lang="en-US" sz="2800" dirty="0"/>
              <a:t>are knock on effects, more micromanagement, more support and </a:t>
            </a:r>
            <a:r>
              <a:rPr lang="en-US" sz="2800" dirty="0" smtClean="0"/>
              <a:t>more </a:t>
            </a:r>
            <a:r>
              <a:rPr lang="en-US" sz="2800" dirty="0"/>
              <a:t>strategic </a:t>
            </a:r>
            <a:r>
              <a:rPr lang="en-US" sz="2800" dirty="0" err="1" smtClean="0"/>
              <a:t>behaviour</a:t>
            </a:r>
            <a:r>
              <a:rPr lang="en-US" sz="2800" dirty="0" smtClean="0"/>
              <a:t> </a:t>
            </a:r>
            <a:r>
              <a:rPr lang="en-US" sz="2800" dirty="0"/>
              <a:t>(04_06)</a:t>
            </a:r>
            <a:endParaRPr lang="de-DE" sz="2800" dirty="0"/>
          </a:p>
          <a:p>
            <a:pPr lvl="0">
              <a:buFont typeface="Symbol" panose="05050102010706020507" pitchFamily="18" charset="2"/>
              <a:buChar char="-"/>
            </a:pPr>
            <a:r>
              <a:rPr lang="en-US" sz="2800" dirty="0"/>
              <a:t>It encourages a short term </a:t>
            </a:r>
            <a:r>
              <a:rPr lang="en-US" sz="2800" dirty="0" smtClean="0"/>
              <a:t>approach and a drive </a:t>
            </a:r>
            <a:r>
              <a:rPr lang="en-US" sz="2800" dirty="0"/>
              <a:t>towards </a:t>
            </a:r>
            <a:r>
              <a:rPr lang="en-US" sz="2800" dirty="0" smtClean="0"/>
              <a:t>the </a:t>
            </a:r>
            <a:r>
              <a:rPr lang="en-US" sz="2800" dirty="0"/>
              <a:t>norm of mean panel requirements</a:t>
            </a:r>
            <a:endParaRPr lang="de-DE" sz="2800" dirty="0"/>
          </a:p>
          <a:p>
            <a:pPr>
              <a:buFont typeface="Symbol" panose="05050102010706020507" pitchFamily="18" charset="2"/>
              <a:buChar char="-"/>
            </a:pPr>
            <a:r>
              <a:rPr lang="en-US" sz="2800" dirty="0"/>
              <a:t>A reduction and control of quality </a:t>
            </a:r>
            <a:r>
              <a:rPr lang="en-US" sz="2800" dirty="0" smtClean="0"/>
              <a:t>becomes</a:t>
            </a:r>
          </a:p>
          <a:p>
            <a:pPr>
              <a:buFont typeface="Symbol" panose="05050102010706020507" pitchFamily="18" charset="2"/>
              <a:buChar char="-"/>
            </a:pPr>
            <a:r>
              <a:rPr lang="en-US" sz="2800" dirty="0"/>
              <a:t>Money is a driving force for decisions</a:t>
            </a:r>
            <a:r>
              <a:rPr lang="en-US" sz="2800" dirty="0" smtClean="0"/>
              <a:t> </a:t>
            </a:r>
            <a:r>
              <a:rPr lang="en-US" sz="2800" dirty="0"/>
              <a:t>(04_07)</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5316543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3.2 </a:t>
            </a:r>
            <a:r>
              <a:rPr lang="en-US" sz="3200" b="1" dirty="0"/>
              <a:t>Connections between the academic, scientific and political sphere</a:t>
            </a:r>
            <a:r>
              <a:rPr lang="de-DE" dirty="0"/>
              <a:t/>
            </a:r>
            <a:br>
              <a:rPr lang="de-DE" dirty="0"/>
            </a:b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3.2.2 Inequality</a:t>
            </a:r>
          </a:p>
          <a:p>
            <a:pPr lvl="0">
              <a:buFont typeface="Symbol" panose="05050102010706020507" pitchFamily="18" charset="2"/>
              <a:buChar char="-"/>
            </a:pPr>
            <a:r>
              <a:rPr lang="en-US" sz="2800" dirty="0" smtClean="0"/>
              <a:t>Establish </a:t>
            </a:r>
            <a:r>
              <a:rPr lang="en-US" sz="2800" dirty="0"/>
              <a:t>gender imbalances in the staff </a:t>
            </a:r>
            <a:r>
              <a:rPr lang="en-US" sz="2800" dirty="0" smtClean="0"/>
              <a:t>selected</a:t>
            </a:r>
          </a:p>
          <a:p>
            <a:pPr lvl="0">
              <a:buFont typeface="Symbol" panose="05050102010706020507" pitchFamily="18" charset="2"/>
              <a:buChar char="-"/>
            </a:pPr>
            <a:r>
              <a:rPr lang="en-US" sz="2800" dirty="0" smtClean="0"/>
              <a:t>Codes </a:t>
            </a:r>
            <a:r>
              <a:rPr lang="en-US" sz="2800" dirty="0"/>
              <a:t>of practice and the possibility to reduce the amount of publications to submit to the RAE/REF</a:t>
            </a:r>
            <a:r>
              <a:rPr lang="en-US" sz="2800" dirty="0" smtClean="0"/>
              <a:t> </a:t>
            </a:r>
            <a:r>
              <a:rPr lang="en-US" sz="2800" dirty="0"/>
              <a:t>(04_01)</a:t>
            </a:r>
            <a:endParaRPr lang="de-DE" sz="2800" dirty="0"/>
          </a:p>
          <a:p>
            <a:pPr lvl="0">
              <a:buFont typeface="Symbol" panose="05050102010706020507" pitchFamily="18" charset="2"/>
              <a:buChar char="-"/>
            </a:pPr>
            <a:r>
              <a:rPr lang="en-US" sz="2800" dirty="0"/>
              <a:t>It is possible to reduce the number of publications under special circumstances</a:t>
            </a:r>
            <a:r>
              <a:rPr lang="en-US" sz="2800" dirty="0" smtClean="0"/>
              <a:t> </a:t>
            </a:r>
            <a:r>
              <a:rPr lang="en-US" sz="2800" dirty="0"/>
              <a:t>(period of maternity leave, level of life events, illness and disability) (04_01; 04_03; 04_04)</a:t>
            </a:r>
            <a:endParaRPr lang="de-DE" sz="2800" dirty="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28180515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3.2 </a:t>
            </a:r>
            <a:r>
              <a:rPr lang="en-US" sz="3200" b="1" dirty="0"/>
              <a:t>Connections between the academic, scientific and political sphere</a:t>
            </a:r>
            <a:r>
              <a:rPr lang="de-DE" dirty="0"/>
              <a:t/>
            </a:r>
            <a:br>
              <a:rPr lang="de-DE" dirty="0"/>
            </a:b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3.2.3 </a:t>
            </a:r>
            <a:r>
              <a:rPr lang="en-US" sz="2800" b="1" dirty="0"/>
              <a:t>Diversity</a:t>
            </a:r>
            <a:endParaRPr lang="de-DE" sz="2800" dirty="0"/>
          </a:p>
          <a:p>
            <a:pPr lvl="0">
              <a:buFont typeface="Symbol" panose="05050102010706020507" pitchFamily="18" charset="2"/>
              <a:buChar char="-"/>
            </a:pPr>
            <a:r>
              <a:rPr lang="en-US" sz="2800" dirty="0" smtClean="0"/>
              <a:t>Short </a:t>
            </a:r>
            <a:r>
              <a:rPr lang="en-US" sz="2800" dirty="0"/>
              <a:t>term work is encouraged rather than </a:t>
            </a:r>
            <a:r>
              <a:rPr lang="en-US" sz="2800" dirty="0" err="1"/>
              <a:t>longterm</a:t>
            </a:r>
            <a:r>
              <a:rPr lang="en-US" sz="2800" dirty="0"/>
              <a:t> risky research</a:t>
            </a:r>
            <a:r>
              <a:rPr lang="en-US" sz="2800" dirty="0" smtClean="0"/>
              <a:t> </a:t>
            </a:r>
            <a:r>
              <a:rPr lang="en-US" sz="2800" dirty="0"/>
              <a:t>(04_03</a:t>
            </a:r>
            <a:r>
              <a:rPr lang="en-US" sz="2800" dirty="0" smtClean="0"/>
              <a:t>)</a:t>
            </a:r>
          </a:p>
          <a:p>
            <a:pPr lvl="0">
              <a:buFont typeface="Symbol" panose="05050102010706020507" pitchFamily="18" charset="2"/>
              <a:buChar char="-"/>
            </a:pPr>
            <a:r>
              <a:rPr lang="en-US" sz="2800" dirty="0" smtClean="0"/>
              <a:t>Interdisciplinary </a:t>
            </a:r>
            <a:r>
              <a:rPr lang="en-US" sz="2800" dirty="0"/>
              <a:t>research is discouraged (04_04)</a:t>
            </a:r>
            <a:endParaRPr lang="de-DE" sz="2800" dirty="0"/>
          </a:p>
          <a:p>
            <a:pPr lvl="0">
              <a:buFont typeface="Symbol" panose="05050102010706020507" pitchFamily="18" charset="2"/>
              <a:buChar char="-"/>
            </a:pPr>
            <a:r>
              <a:rPr lang="en-US" sz="2800" dirty="0" smtClean="0"/>
              <a:t>An </a:t>
            </a:r>
            <a:r>
              <a:rPr lang="en-US" sz="2800" dirty="0"/>
              <a:t>effect on multidisciplinary research and humanities </a:t>
            </a:r>
            <a:r>
              <a:rPr lang="en-US" sz="2800" dirty="0" smtClean="0"/>
              <a:t>research</a:t>
            </a:r>
          </a:p>
          <a:p>
            <a:pPr marL="0" lvl="0" indent="0">
              <a:buNone/>
            </a:pPr>
            <a:endParaRPr lang="de-DE" sz="2800" dirty="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589532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endParaRPr lang="de-DE" dirty="0" smtClean="0"/>
          </a:p>
          <a:p>
            <a:pPr marL="0" indent="0" algn="ctr">
              <a:buNone/>
            </a:pPr>
            <a:endParaRPr lang="de-DE" dirty="0"/>
          </a:p>
          <a:p>
            <a:pPr marL="0" indent="0" algn="ctr">
              <a:buNone/>
            </a:pPr>
            <a:r>
              <a:rPr lang="de-DE" sz="4000" b="1" dirty="0" smtClean="0"/>
              <a:t>1.Introduction</a:t>
            </a:r>
            <a:endParaRPr lang="de-DE" sz="4000" b="1" dirty="0"/>
          </a:p>
        </p:txBody>
      </p:sp>
      <p:sp>
        <p:nvSpPr>
          <p:cNvPr id="7" name="Titel 6"/>
          <p:cNvSpPr>
            <a:spLocks noGrp="1"/>
          </p:cNvSpPr>
          <p:nvPr>
            <p:ph type="title"/>
          </p:nvPr>
        </p:nvSpPr>
        <p:spPr/>
        <p:txBody>
          <a:bodyPr/>
          <a:lstStyle/>
          <a:p>
            <a:endParaRPr lang="de-DE"/>
          </a:p>
        </p:txBody>
      </p:sp>
    </p:spTree>
    <p:extLst>
      <p:ext uri="{BB962C8B-B14F-4D97-AF65-F5344CB8AC3E}">
        <p14:creationId xmlns:p14="http://schemas.microsoft.com/office/powerpoint/2010/main" val="30692667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3.2 </a:t>
            </a:r>
            <a:r>
              <a:rPr lang="en-US" sz="3200" b="1" dirty="0"/>
              <a:t>Connections between the academic, scientific and political sphere</a:t>
            </a:r>
            <a:r>
              <a:rPr lang="de-DE" dirty="0"/>
              <a:t/>
            </a:r>
            <a:br>
              <a:rPr lang="de-DE" dirty="0"/>
            </a:b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3.2.4 </a:t>
            </a:r>
            <a:r>
              <a:rPr lang="en-US" sz="2800" b="1" dirty="0"/>
              <a:t>Academic </a:t>
            </a:r>
            <a:r>
              <a:rPr lang="en-US" sz="2800" b="1" dirty="0" smtClean="0"/>
              <a:t>freedom</a:t>
            </a:r>
            <a:endParaRPr lang="de-DE" sz="2800" dirty="0"/>
          </a:p>
          <a:p>
            <a:pPr lvl="0">
              <a:buFont typeface="Symbol" panose="05050102010706020507" pitchFamily="18" charset="2"/>
              <a:buChar char="-"/>
            </a:pPr>
            <a:r>
              <a:rPr lang="en-US" sz="2800" dirty="0" smtClean="0"/>
              <a:t>Interdisciplinary </a:t>
            </a:r>
            <a:r>
              <a:rPr lang="en-US" sz="2800" dirty="0"/>
              <a:t>research is discouraged (04_04) and impact </a:t>
            </a:r>
            <a:r>
              <a:rPr lang="en-US" sz="2800" dirty="0" err="1"/>
              <a:t>favours</a:t>
            </a:r>
            <a:r>
              <a:rPr lang="en-US" sz="2800" dirty="0"/>
              <a:t> topics (04_01; 04_04)</a:t>
            </a:r>
            <a:endParaRPr lang="de-DE" sz="2800" dirty="0"/>
          </a:p>
          <a:p>
            <a:pPr lvl="0">
              <a:buFont typeface="Symbol" panose="05050102010706020507" pitchFamily="18" charset="2"/>
              <a:buChar char="-"/>
            </a:pPr>
            <a:r>
              <a:rPr lang="en-US" sz="2800" dirty="0"/>
              <a:t>The </a:t>
            </a:r>
            <a:r>
              <a:rPr lang="en-US" sz="2800" dirty="0" smtClean="0"/>
              <a:t>discipline </a:t>
            </a:r>
            <a:r>
              <a:rPr lang="en-US" sz="2800" dirty="0"/>
              <a:t>structure is likely to inhibit interdisciplinary research (04_02</a:t>
            </a:r>
            <a:r>
              <a:rPr lang="en-US" sz="2800" dirty="0" smtClean="0"/>
              <a:t>)</a:t>
            </a:r>
          </a:p>
          <a:p>
            <a:pPr lvl="0">
              <a:buFont typeface="Symbol" panose="05050102010706020507" pitchFamily="18" charset="2"/>
              <a:buChar char="-"/>
            </a:pPr>
            <a:r>
              <a:rPr lang="en-US" sz="2800" dirty="0" smtClean="0"/>
              <a:t>But interdisciplinary </a:t>
            </a:r>
            <a:r>
              <a:rPr lang="en-US" sz="2800" dirty="0"/>
              <a:t>research scored as high as other </a:t>
            </a:r>
            <a:r>
              <a:rPr lang="en-US" sz="2800" dirty="0" smtClean="0"/>
              <a:t>research</a:t>
            </a:r>
            <a:endParaRPr lang="de-DE" sz="2800" dirty="0"/>
          </a:p>
          <a:p>
            <a:pPr lvl="0">
              <a:buFont typeface="Symbol" panose="05050102010706020507" pitchFamily="18" charset="2"/>
              <a:buChar char="-"/>
            </a:pP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13604718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3.2 </a:t>
            </a:r>
            <a:r>
              <a:rPr lang="en-US" sz="3200" b="1" dirty="0"/>
              <a:t>Connections between the academic, scientific and political sphere</a:t>
            </a:r>
            <a:r>
              <a:rPr lang="de-DE" dirty="0"/>
              <a:t/>
            </a:r>
            <a:br>
              <a:rPr lang="de-DE" dirty="0"/>
            </a:b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3.2.4 </a:t>
            </a:r>
            <a:r>
              <a:rPr lang="en-US" sz="2800" b="1" dirty="0"/>
              <a:t>Academic </a:t>
            </a:r>
            <a:r>
              <a:rPr lang="en-US" sz="2800" b="1" dirty="0" smtClean="0"/>
              <a:t>freedom</a:t>
            </a:r>
            <a:endParaRPr lang="de-DE" sz="2800" dirty="0"/>
          </a:p>
          <a:p>
            <a:pPr lvl="0">
              <a:buFont typeface="Symbol" panose="05050102010706020507" pitchFamily="18" charset="2"/>
              <a:buChar char="-"/>
            </a:pPr>
            <a:r>
              <a:rPr lang="en-US" sz="2800" dirty="0" smtClean="0"/>
              <a:t>Citations </a:t>
            </a:r>
            <a:r>
              <a:rPr lang="en-US" sz="2800" dirty="0"/>
              <a:t>are not used as criteria in the REF process (04_05</a:t>
            </a:r>
            <a:r>
              <a:rPr lang="en-US" sz="2800" dirty="0" smtClean="0"/>
              <a:t>)</a:t>
            </a:r>
          </a:p>
          <a:p>
            <a:pPr lvl="0">
              <a:buFont typeface="Symbol" panose="05050102010706020507" pitchFamily="18" charset="2"/>
              <a:buChar char="-"/>
            </a:pPr>
            <a:r>
              <a:rPr lang="en-US" sz="2800" dirty="0" smtClean="0"/>
              <a:t>There </a:t>
            </a:r>
            <a:r>
              <a:rPr lang="en-US" sz="2800" dirty="0"/>
              <a:t>is </a:t>
            </a:r>
            <a:r>
              <a:rPr lang="en-US" sz="2800" dirty="0" smtClean="0"/>
              <a:t>conservatism </a:t>
            </a:r>
            <a:r>
              <a:rPr lang="en-US" sz="2800" dirty="0"/>
              <a:t>in the sector which might </a:t>
            </a:r>
            <a:r>
              <a:rPr lang="en-US" sz="2800" dirty="0" err="1"/>
              <a:t>prevend</a:t>
            </a:r>
            <a:r>
              <a:rPr lang="en-US" sz="2800" dirty="0"/>
              <a:t> some output types and areas </a:t>
            </a:r>
            <a:endParaRPr lang="de-DE" sz="2800" dirty="0"/>
          </a:p>
          <a:p>
            <a:pPr lvl="0">
              <a:buFont typeface="Symbol" panose="05050102010706020507" pitchFamily="18" charset="2"/>
              <a:buChar char="-"/>
            </a:pPr>
            <a:r>
              <a:rPr lang="en-US" sz="2800" dirty="0" smtClean="0"/>
              <a:t>It is </a:t>
            </a:r>
            <a:r>
              <a:rPr lang="en-US" sz="2800" dirty="0"/>
              <a:t>more symptomatic</a:t>
            </a:r>
            <a:endParaRPr lang="de-DE" sz="2800" dirty="0"/>
          </a:p>
          <a:p>
            <a:pPr>
              <a:buFont typeface="Symbol" panose="05050102010706020507" pitchFamily="18" charset="2"/>
              <a:buChar char="-"/>
            </a:pPr>
            <a:r>
              <a:rPr lang="en-US" sz="2800" dirty="0"/>
              <a:t>It is a highly managed context </a:t>
            </a:r>
            <a:r>
              <a:rPr lang="en-US" sz="2800" dirty="0" smtClean="0"/>
              <a:t>(</a:t>
            </a:r>
            <a:r>
              <a:rPr lang="en-US" sz="2800" dirty="0"/>
              <a:t>04_07)</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104534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3.2 </a:t>
            </a:r>
            <a:r>
              <a:rPr lang="en-US" sz="3200" b="1" dirty="0"/>
              <a:t>Connections between the academic, scientific and political sphere</a:t>
            </a:r>
            <a:r>
              <a:rPr lang="de-DE" dirty="0"/>
              <a:t/>
            </a:r>
            <a:br>
              <a:rPr lang="de-DE" dirty="0"/>
            </a:b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3.2.5 </a:t>
            </a:r>
            <a:r>
              <a:rPr lang="en-US" sz="2800" b="1" dirty="0"/>
              <a:t>Recruitment policies</a:t>
            </a:r>
            <a:endParaRPr lang="de-DE" sz="2800" dirty="0"/>
          </a:p>
          <a:p>
            <a:pPr lvl="0">
              <a:buFont typeface="Symbol" panose="05050102010706020507" pitchFamily="18" charset="2"/>
              <a:buChar char="-"/>
            </a:pPr>
            <a:r>
              <a:rPr lang="en-US" sz="2800" dirty="0" smtClean="0"/>
              <a:t>Major effect</a:t>
            </a:r>
          </a:p>
          <a:p>
            <a:pPr lvl="0">
              <a:buFont typeface="Symbol" panose="05050102010706020507" pitchFamily="18" charset="2"/>
              <a:buChar char="-"/>
            </a:pPr>
            <a:r>
              <a:rPr lang="en-US" sz="2800" dirty="0" smtClean="0"/>
              <a:t>It </a:t>
            </a:r>
            <a:r>
              <a:rPr lang="en-US" sz="2800" dirty="0"/>
              <a:t>creates a transfer market (04_01; 04_02; 04_03)</a:t>
            </a:r>
            <a:endParaRPr lang="de-DE" sz="2800" dirty="0"/>
          </a:p>
          <a:p>
            <a:pPr lvl="0">
              <a:buFont typeface="Symbol" panose="05050102010706020507" pitchFamily="18" charset="2"/>
              <a:buChar char="-"/>
            </a:pPr>
            <a:r>
              <a:rPr lang="en-US" sz="2800" dirty="0"/>
              <a:t>A rise in staff movement can be observed by the census date</a:t>
            </a:r>
            <a:r>
              <a:rPr lang="en-US" sz="2800" dirty="0" smtClean="0"/>
              <a:t> </a:t>
            </a:r>
            <a:r>
              <a:rPr lang="en-US" sz="2800" dirty="0"/>
              <a:t>(04_03)</a:t>
            </a:r>
            <a:endParaRPr lang="de-DE" sz="2800" dirty="0"/>
          </a:p>
          <a:p>
            <a:pPr lvl="0">
              <a:buFont typeface="Symbol" panose="05050102010706020507" pitchFamily="18" charset="2"/>
              <a:buChar char="-"/>
            </a:pPr>
            <a:r>
              <a:rPr lang="en-US" sz="2800" dirty="0"/>
              <a:t>There is continued poaching and enticement of research stars</a:t>
            </a:r>
            <a:r>
              <a:rPr lang="en-US" sz="2800" dirty="0" smtClean="0"/>
              <a:t> </a:t>
            </a:r>
            <a:r>
              <a:rPr lang="en-US" sz="2800" dirty="0"/>
              <a:t>(04_02) </a:t>
            </a:r>
            <a:endParaRPr lang="en-US" sz="2800" dirty="0" smtClean="0"/>
          </a:p>
          <a:p>
            <a:pPr lvl="0">
              <a:buFont typeface="Symbol" panose="05050102010706020507" pitchFamily="18" charset="2"/>
              <a:buChar char="-"/>
            </a:pPr>
            <a:r>
              <a:rPr lang="en-US" sz="2800" dirty="0" smtClean="0"/>
              <a:t>It </a:t>
            </a:r>
            <a:r>
              <a:rPr lang="en-US" sz="2800" dirty="0"/>
              <a:t>discourages international researchers (04_02)</a:t>
            </a:r>
            <a:endParaRPr lang="de-DE" sz="2800" dirty="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192304016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3.2 </a:t>
            </a:r>
            <a:r>
              <a:rPr lang="en-US" sz="3200" b="1" dirty="0"/>
              <a:t>Connections between the academic, scientific and political sphere</a:t>
            </a:r>
            <a:r>
              <a:rPr lang="de-DE" dirty="0"/>
              <a:t/>
            </a:r>
            <a:br>
              <a:rPr lang="de-DE" dirty="0"/>
            </a:b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3.2.5 </a:t>
            </a:r>
            <a:r>
              <a:rPr lang="en-US" sz="2800" b="1" dirty="0"/>
              <a:t>Recruitment policies</a:t>
            </a:r>
            <a:endParaRPr lang="de-DE" sz="2800" dirty="0"/>
          </a:p>
          <a:p>
            <a:pPr lvl="0">
              <a:buFont typeface="Symbol" panose="05050102010706020507" pitchFamily="18" charset="2"/>
              <a:buChar char="-"/>
            </a:pPr>
            <a:r>
              <a:rPr lang="en-US" sz="2800" dirty="0"/>
              <a:t>Fixed dates and timing of recruitment are relevant</a:t>
            </a:r>
            <a:r>
              <a:rPr lang="en-US" sz="2800" dirty="0" smtClean="0"/>
              <a:t> </a:t>
            </a:r>
            <a:r>
              <a:rPr lang="en-US" sz="2800" dirty="0"/>
              <a:t>(04_04)</a:t>
            </a:r>
            <a:endParaRPr lang="de-DE" sz="2800" dirty="0"/>
          </a:p>
          <a:p>
            <a:pPr lvl="0">
              <a:buFont typeface="Symbol" panose="05050102010706020507" pitchFamily="18" charset="2"/>
              <a:buChar char="-"/>
            </a:pPr>
            <a:r>
              <a:rPr lang="en-US" sz="2800" dirty="0"/>
              <a:t>Early career researchers are struggling in the assessment cycle</a:t>
            </a:r>
            <a:r>
              <a:rPr lang="en-US" sz="2800" dirty="0" smtClean="0"/>
              <a:t> </a:t>
            </a:r>
            <a:r>
              <a:rPr lang="en-US" sz="2800" dirty="0"/>
              <a:t>(04_04</a:t>
            </a:r>
            <a:r>
              <a:rPr lang="en-US" sz="2800" dirty="0" smtClean="0"/>
              <a:t>)</a:t>
            </a:r>
          </a:p>
          <a:p>
            <a:pPr lvl="0">
              <a:buFont typeface="Symbol" panose="05050102010706020507" pitchFamily="18" charset="2"/>
              <a:buChar char="-"/>
            </a:pPr>
            <a:r>
              <a:rPr lang="en-US" sz="2800" dirty="0" smtClean="0"/>
              <a:t>It </a:t>
            </a:r>
            <a:r>
              <a:rPr lang="en-US" sz="2800" dirty="0"/>
              <a:t>enables greater mobility of researchers, encourages to hire the best people (04_05)</a:t>
            </a:r>
            <a:endParaRPr lang="de-DE" sz="2800" dirty="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42889008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3.2 </a:t>
            </a:r>
            <a:r>
              <a:rPr lang="en-US" sz="3200" b="1" dirty="0"/>
              <a:t>Connections between the academic, scientific and political sphere</a:t>
            </a:r>
            <a:r>
              <a:rPr lang="de-DE" dirty="0"/>
              <a:t/>
            </a:r>
            <a:br>
              <a:rPr lang="de-DE" dirty="0"/>
            </a:b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3.2.6 </a:t>
            </a:r>
            <a:r>
              <a:rPr lang="en-US" sz="2800" b="1" dirty="0"/>
              <a:t>Relationship between teaching and </a:t>
            </a:r>
            <a:r>
              <a:rPr lang="en-US" sz="2800" b="1" dirty="0" smtClean="0"/>
              <a:t>research</a:t>
            </a:r>
          </a:p>
          <a:p>
            <a:pPr lvl="0">
              <a:buFont typeface="Symbol" panose="05050102010706020507" pitchFamily="18" charset="2"/>
              <a:buChar char="-"/>
            </a:pPr>
            <a:r>
              <a:rPr lang="en-US" sz="2800" dirty="0" smtClean="0"/>
              <a:t>Emphasis </a:t>
            </a:r>
            <a:r>
              <a:rPr lang="en-US" sz="2800" dirty="0"/>
              <a:t>on research rather than teaching, but this will change with the introduction of the Teaching Excellence Framework (TEF) (04_02; 04_05)</a:t>
            </a:r>
            <a:endParaRPr lang="de-DE" sz="2800" dirty="0"/>
          </a:p>
          <a:p>
            <a:pPr marL="0" indent="0">
              <a:buNone/>
            </a:pPr>
            <a:endParaRPr lang="de-DE" sz="2800" dirty="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3979822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3.2 </a:t>
            </a:r>
            <a:r>
              <a:rPr lang="en-US" sz="3200" b="1" dirty="0"/>
              <a:t>Connections between the academic, scientific and political sphere</a:t>
            </a:r>
            <a:r>
              <a:rPr lang="de-DE" dirty="0"/>
              <a:t/>
            </a:r>
            <a:br>
              <a:rPr lang="de-DE" dirty="0"/>
            </a:b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3.2.7 Research </a:t>
            </a:r>
            <a:r>
              <a:rPr lang="en-US" sz="2800" b="1" dirty="0"/>
              <a:t>motivation</a:t>
            </a:r>
            <a:endParaRPr lang="de-DE" sz="2800" dirty="0"/>
          </a:p>
          <a:p>
            <a:pPr lvl="0">
              <a:buFont typeface="Symbol" panose="05050102010706020507" pitchFamily="18" charset="2"/>
              <a:buChar char="-"/>
            </a:pPr>
            <a:r>
              <a:rPr lang="en-US" sz="2800" dirty="0" smtClean="0"/>
              <a:t>One </a:t>
            </a:r>
            <a:r>
              <a:rPr lang="en-US" sz="2800" dirty="0"/>
              <a:t>interviewee pointed out that the RAE/REF does not have an effect on this</a:t>
            </a:r>
            <a:r>
              <a:rPr lang="en-US" sz="2800" dirty="0" smtClean="0"/>
              <a:t> </a:t>
            </a:r>
          </a:p>
          <a:p>
            <a:pPr lvl="0">
              <a:buFont typeface="Symbol" panose="05050102010706020507" pitchFamily="18" charset="2"/>
              <a:buChar char="-"/>
            </a:pPr>
            <a:r>
              <a:rPr lang="en-US" sz="2800" dirty="0" smtClean="0"/>
              <a:t>Rather </a:t>
            </a:r>
            <a:r>
              <a:rPr lang="en-US" sz="2800" dirty="0"/>
              <a:t>it is the way the management and performance assessment is implemented in universities (04_01)</a:t>
            </a:r>
            <a:endParaRPr lang="de-DE" sz="2800" dirty="0"/>
          </a:p>
          <a:p>
            <a:pPr lvl="0">
              <a:buFont typeface="Symbol" panose="05050102010706020507" pitchFamily="18" charset="2"/>
              <a:buChar char="-"/>
            </a:pPr>
            <a:r>
              <a:rPr lang="en-US" sz="2800" dirty="0" smtClean="0"/>
              <a:t>You </a:t>
            </a:r>
            <a:r>
              <a:rPr lang="en-US" sz="2800" dirty="0"/>
              <a:t>have to differentiate between the people who are submitted to the RAE/REF and those who were not </a:t>
            </a:r>
            <a:r>
              <a:rPr lang="en-US" sz="2800" dirty="0" smtClean="0"/>
              <a:t>selected</a:t>
            </a:r>
          </a:p>
          <a:p>
            <a:pPr lvl="0">
              <a:buFont typeface="Symbol" panose="05050102010706020507" pitchFamily="18" charset="2"/>
              <a:buChar char="-"/>
            </a:pPr>
            <a:r>
              <a:rPr lang="en-US" sz="2800" dirty="0"/>
              <a:t>Confirmation of success and being highly employable vs. experiencing of a loss of morale (04_02)</a:t>
            </a:r>
            <a:endParaRPr lang="de-DE" sz="2800" dirty="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35855644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3.2 </a:t>
            </a:r>
            <a:r>
              <a:rPr lang="en-US" sz="3200" b="1" dirty="0"/>
              <a:t>Connections between the academic, scientific and political sphere</a:t>
            </a:r>
            <a:r>
              <a:rPr lang="de-DE" dirty="0"/>
              <a:t/>
            </a:r>
            <a:br>
              <a:rPr lang="de-DE" dirty="0"/>
            </a:b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3.2.8 </a:t>
            </a:r>
            <a:r>
              <a:rPr lang="de-DE" sz="2800" b="1" dirty="0" smtClean="0"/>
              <a:t>Power</a:t>
            </a:r>
            <a:endParaRPr lang="de-DE" sz="2800" dirty="0"/>
          </a:p>
          <a:p>
            <a:pPr lvl="0">
              <a:buFont typeface="Symbol" panose="05050102010706020507" pitchFamily="18" charset="2"/>
              <a:buChar char="-"/>
            </a:pPr>
            <a:r>
              <a:rPr lang="en-US" sz="2800" dirty="0" smtClean="0"/>
              <a:t>Policy </a:t>
            </a:r>
            <a:r>
              <a:rPr lang="en-US" sz="2800" dirty="0"/>
              <a:t>advisors see wide evidence for this situation</a:t>
            </a:r>
            <a:r>
              <a:rPr lang="en-US" sz="2800" dirty="0" smtClean="0"/>
              <a:t> </a:t>
            </a:r>
            <a:r>
              <a:rPr lang="en-US" sz="2800" dirty="0"/>
              <a:t>(04_01; 04_02; 04_03; 04_04)</a:t>
            </a:r>
            <a:endParaRPr lang="de-DE" sz="2800" dirty="0"/>
          </a:p>
          <a:p>
            <a:pPr lvl="0">
              <a:buFont typeface="Symbol" panose="05050102010706020507" pitchFamily="18" charset="2"/>
              <a:buChar char="-"/>
            </a:pPr>
            <a:r>
              <a:rPr lang="en-US" sz="2800" dirty="0"/>
              <a:t>There is a growing need to justify public investments in the spending review and to provide evidence for the treasury (04_01</a:t>
            </a:r>
            <a:r>
              <a:rPr lang="en-US" sz="2800" dirty="0" smtClean="0"/>
              <a:t>)</a:t>
            </a:r>
          </a:p>
          <a:p>
            <a:pPr lvl="0">
              <a:buFont typeface="Symbol" panose="05050102010706020507" pitchFamily="18" charset="2"/>
              <a:buChar char="-"/>
            </a:pPr>
            <a:r>
              <a:rPr lang="en-US" sz="2800" dirty="0"/>
              <a:t>A further vehicle of power structures is the peer </a:t>
            </a:r>
            <a:r>
              <a:rPr lang="en-US" sz="2800" dirty="0" smtClean="0"/>
              <a:t>review</a:t>
            </a:r>
          </a:p>
          <a:p>
            <a:pPr lvl="0">
              <a:buFont typeface="Symbol" panose="05050102010706020507" pitchFamily="18" charset="2"/>
              <a:buChar char="-"/>
            </a:pPr>
            <a:r>
              <a:rPr lang="en-US" sz="2800" dirty="0" smtClean="0"/>
              <a:t>The </a:t>
            </a:r>
            <a:r>
              <a:rPr lang="en-US" sz="2800" dirty="0"/>
              <a:t>people know each other very well</a:t>
            </a:r>
            <a:endParaRPr lang="de-DE" sz="2800" dirty="0"/>
          </a:p>
          <a:p>
            <a:pPr lvl="0">
              <a:buFont typeface="Symbol" panose="05050102010706020507" pitchFamily="18" charset="2"/>
              <a:buChar char="-"/>
            </a:pPr>
            <a:r>
              <a:rPr lang="en-US" sz="2800" dirty="0"/>
              <a:t>There are good and bad relationships between the assessors and the assessed people</a:t>
            </a:r>
            <a:endParaRPr lang="de-DE" sz="2800" dirty="0"/>
          </a:p>
          <a:p>
            <a:pPr lvl="0"/>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359653580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3.2 </a:t>
            </a:r>
            <a:r>
              <a:rPr lang="en-US" sz="3200" b="1" dirty="0"/>
              <a:t>Connections between the academic, scientific and political sphere</a:t>
            </a:r>
            <a:r>
              <a:rPr lang="de-DE" dirty="0"/>
              <a:t/>
            </a:r>
            <a:br>
              <a:rPr lang="de-DE" dirty="0"/>
            </a:br>
            <a:endParaRPr lang="de-DE" dirty="0"/>
          </a:p>
        </p:txBody>
      </p:sp>
      <p:sp>
        <p:nvSpPr>
          <p:cNvPr id="3" name="Inhaltsplatzhalter 2"/>
          <p:cNvSpPr>
            <a:spLocks noGrp="1"/>
          </p:cNvSpPr>
          <p:nvPr>
            <p:ph idx="1"/>
          </p:nvPr>
        </p:nvSpPr>
        <p:spPr/>
        <p:txBody>
          <a:bodyPr>
            <a:noAutofit/>
          </a:bodyPr>
          <a:lstStyle/>
          <a:p>
            <a:pPr marL="0" indent="0">
              <a:buNone/>
            </a:pPr>
            <a:r>
              <a:rPr lang="en-US" sz="2800" b="1" dirty="0" smtClean="0"/>
              <a:t>3.2.8 </a:t>
            </a:r>
            <a:r>
              <a:rPr lang="de-DE" sz="2800" b="1" dirty="0" smtClean="0"/>
              <a:t>Power</a:t>
            </a:r>
            <a:endParaRPr lang="de-DE" sz="2800" dirty="0"/>
          </a:p>
          <a:p>
            <a:pPr lvl="0">
              <a:buFont typeface="Symbol" panose="05050102010706020507" pitchFamily="18" charset="2"/>
              <a:buChar char="-"/>
            </a:pPr>
            <a:r>
              <a:rPr lang="en-US" sz="2800" dirty="0" smtClean="0"/>
              <a:t>Use </a:t>
            </a:r>
            <a:r>
              <a:rPr lang="en-US" sz="2800" dirty="0"/>
              <a:t>their power to achieve better outcomes in the RAE/REF</a:t>
            </a:r>
            <a:r>
              <a:rPr lang="en-US" sz="2800" dirty="0" smtClean="0"/>
              <a:t> </a:t>
            </a:r>
            <a:r>
              <a:rPr lang="en-US" sz="2800" dirty="0"/>
              <a:t>(04_02)</a:t>
            </a:r>
            <a:endParaRPr lang="de-DE" sz="2800" dirty="0"/>
          </a:p>
          <a:p>
            <a:pPr lvl="0">
              <a:buFont typeface="Symbol" panose="05050102010706020507" pitchFamily="18" charset="2"/>
              <a:buChar char="-"/>
            </a:pPr>
            <a:r>
              <a:rPr lang="en-US" sz="2800" dirty="0" smtClean="0"/>
              <a:t>Institution </a:t>
            </a:r>
            <a:r>
              <a:rPr lang="en-US" sz="2800" dirty="0"/>
              <a:t>is seen as a driving power</a:t>
            </a:r>
            <a:r>
              <a:rPr lang="en-US" sz="2800" dirty="0" smtClean="0"/>
              <a:t> </a:t>
            </a:r>
            <a:r>
              <a:rPr lang="en-US" sz="2800" dirty="0"/>
              <a:t>(04_03), on </a:t>
            </a:r>
            <a:r>
              <a:rPr lang="en-US" sz="2800" dirty="0" smtClean="0"/>
              <a:t>the individual</a:t>
            </a:r>
            <a:r>
              <a:rPr lang="en-US" sz="2800" dirty="0"/>
              <a:t>, </a:t>
            </a:r>
            <a:r>
              <a:rPr lang="en-US" sz="2800" dirty="0" smtClean="0"/>
              <a:t>the institutional</a:t>
            </a:r>
            <a:r>
              <a:rPr lang="en-US" sz="2800" dirty="0"/>
              <a:t>, </a:t>
            </a:r>
            <a:r>
              <a:rPr lang="en-US" sz="2800" dirty="0" smtClean="0"/>
              <a:t>the panel </a:t>
            </a:r>
            <a:r>
              <a:rPr lang="en-US" sz="2800" dirty="0"/>
              <a:t>and </a:t>
            </a:r>
            <a:r>
              <a:rPr lang="en-US" sz="2800" dirty="0" smtClean="0"/>
              <a:t>the researcher </a:t>
            </a:r>
            <a:r>
              <a:rPr lang="en-US" sz="2800" dirty="0"/>
              <a:t>level (04_04), government (04_04), lobby groups, </a:t>
            </a:r>
            <a:r>
              <a:rPr lang="en-US" sz="2800" dirty="0" smtClean="0"/>
              <a:t>societies </a:t>
            </a:r>
            <a:r>
              <a:rPr lang="en-US" sz="2800" dirty="0"/>
              <a:t>as strong voice, scientific communities and academic unions (04_01</a:t>
            </a:r>
            <a:r>
              <a:rPr lang="en-US" sz="2800" dirty="0" smtClean="0"/>
              <a:t>)</a:t>
            </a:r>
          </a:p>
          <a:p>
            <a:pPr>
              <a:buFont typeface="Symbol" panose="05050102010706020507" pitchFamily="18" charset="2"/>
              <a:buChar char="-"/>
            </a:pPr>
            <a:r>
              <a:rPr lang="en-US" sz="2800" dirty="0" smtClean="0"/>
              <a:t>Evidence </a:t>
            </a:r>
            <a:r>
              <a:rPr lang="en-US" sz="2800" dirty="0"/>
              <a:t>of management power, clique of experts </a:t>
            </a:r>
            <a:r>
              <a:rPr lang="en-US" sz="2800" dirty="0" err="1"/>
              <a:t>hegemonial</a:t>
            </a:r>
            <a:r>
              <a:rPr lang="en-US" sz="2800" dirty="0"/>
              <a:t> definitions and hierarchies of esteem in the disciplines (04_07)</a:t>
            </a:r>
            <a:endParaRPr lang="de-DE" sz="2800" dirty="0"/>
          </a:p>
          <a:p>
            <a:pPr lvl="0">
              <a:buFont typeface="Symbol" panose="05050102010706020507" pitchFamily="18" charset="2"/>
              <a:buChar char="-"/>
            </a:pPr>
            <a:endParaRPr lang="de-DE" sz="2800" dirty="0"/>
          </a:p>
          <a:p>
            <a:pPr lvl="0"/>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12436898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Autofit/>
          </a:bodyPr>
          <a:lstStyle/>
          <a:p>
            <a:pPr marL="0" indent="0">
              <a:buNone/>
            </a:pPr>
            <a:r>
              <a:rPr lang="de-DE" sz="2800" b="1" dirty="0"/>
              <a:t>4.1 Academic </a:t>
            </a:r>
            <a:r>
              <a:rPr lang="de-DE" sz="2800" b="1" dirty="0" err="1"/>
              <a:t>and</a:t>
            </a:r>
            <a:r>
              <a:rPr lang="de-DE" sz="2800" b="1" dirty="0"/>
              <a:t> </a:t>
            </a:r>
            <a:r>
              <a:rPr lang="de-DE" sz="2800" b="1" dirty="0" err="1"/>
              <a:t>scientifc</a:t>
            </a:r>
            <a:r>
              <a:rPr lang="de-DE" sz="2800" b="1" dirty="0"/>
              <a:t> </a:t>
            </a:r>
            <a:r>
              <a:rPr lang="de-DE" sz="2800" b="1" dirty="0" err="1"/>
              <a:t>sphere</a:t>
            </a:r>
            <a:endParaRPr lang="de-DE" sz="2800" b="1" dirty="0"/>
          </a:p>
          <a:p>
            <a:pPr lvl="0">
              <a:buFont typeface="Symbol" panose="05050102010706020507" pitchFamily="18" charset="2"/>
              <a:buChar char="-"/>
            </a:pPr>
            <a:r>
              <a:rPr lang="en-US" sz="2800" dirty="0"/>
              <a:t>Britain is a worldwide leading country in science and </a:t>
            </a:r>
            <a:r>
              <a:rPr lang="en-US" sz="2800" dirty="0" smtClean="0"/>
              <a:t>academia</a:t>
            </a:r>
          </a:p>
          <a:p>
            <a:pPr lvl="0">
              <a:buFont typeface="Symbol" panose="05050102010706020507" pitchFamily="18" charset="2"/>
              <a:buChar char="-"/>
            </a:pPr>
            <a:r>
              <a:rPr lang="en-US" sz="2800" dirty="0" smtClean="0"/>
              <a:t>It </a:t>
            </a:r>
            <a:r>
              <a:rPr lang="en-US" sz="2800" dirty="0"/>
              <a:t>is not yet clear whether this is attributable to the </a:t>
            </a:r>
            <a:r>
              <a:rPr lang="en-US" sz="2800" dirty="0" smtClean="0"/>
              <a:t>RAE/REF</a:t>
            </a:r>
          </a:p>
          <a:p>
            <a:pPr lvl="0">
              <a:buFont typeface="Symbol" panose="05050102010706020507" pitchFamily="18" charset="2"/>
              <a:buChar char="-"/>
            </a:pPr>
            <a:r>
              <a:rPr lang="en-US" sz="2800" dirty="0" smtClean="0"/>
              <a:t>Scientists</a:t>
            </a:r>
            <a:r>
              <a:rPr lang="en-US" sz="2800" dirty="0"/>
              <a:t>, academics believe in the performance increase of British science and academia in terms of publication and citation rates</a:t>
            </a:r>
            <a:endParaRPr lang="de-DE" sz="2800" dirty="0"/>
          </a:p>
          <a:p>
            <a:pPr marL="0" indent="0">
              <a:buNone/>
            </a:pPr>
            <a:endParaRPr lang="de-DE" sz="2800" b="1" dirty="0"/>
          </a:p>
        </p:txBody>
      </p:sp>
      <p:sp>
        <p:nvSpPr>
          <p:cNvPr id="2" name="Titel 1"/>
          <p:cNvSpPr>
            <a:spLocks noGrp="1"/>
          </p:cNvSpPr>
          <p:nvPr>
            <p:ph type="title"/>
          </p:nvPr>
        </p:nvSpPr>
        <p:spPr/>
        <p:txBody>
          <a:bodyPr/>
          <a:lstStyle/>
          <a:p>
            <a:r>
              <a:rPr lang="de-DE" sz="3200" b="1" dirty="0" smtClean="0"/>
              <a:t>4. Summary</a:t>
            </a:r>
            <a:endParaRPr lang="de-DE" dirty="0"/>
          </a:p>
        </p:txBody>
      </p:sp>
    </p:spTree>
    <p:extLst>
      <p:ext uri="{BB962C8B-B14F-4D97-AF65-F5344CB8AC3E}">
        <p14:creationId xmlns:p14="http://schemas.microsoft.com/office/powerpoint/2010/main" val="8875135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Autofit/>
          </a:bodyPr>
          <a:lstStyle/>
          <a:p>
            <a:pPr marL="0" indent="0">
              <a:buNone/>
            </a:pPr>
            <a:r>
              <a:rPr lang="de-DE" sz="2800" b="1" dirty="0"/>
              <a:t>4.1 Academic </a:t>
            </a:r>
            <a:r>
              <a:rPr lang="de-DE" sz="2800" b="1" dirty="0" err="1"/>
              <a:t>and</a:t>
            </a:r>
            <a:r>
              <a:rPr lang="de-DE" sz="2800" b="1" dirty="0"/>
              <a:t> </a:t>
            </a:r>
            <a:r>
              <a:rPr lang="de-DE" sz="2800" b="1" dirty="0" err="1"/>
              <a:t>scientifc</a:t>
            </a:r>
            <a:r>
              <a:rPr lang="de-DE" sz="2800" b="1" dirty="0"/>
              <a:t> </a:t>
            </a:r>
            <a:r>
              <a:rPr lang="de-DE" sz="2800" b="1" dirty="0" err="1"/>
              <a:t>sphere</a:t>
            </a:r>
            <a:endParaRPr lang="de-DE" sz="2800" b="1" dirty="0"/>
          </a:p>
          <a:p>
            <a:pPr>
              <a:buFont typeface="Symbol" panose="05050102010706020507" pitchFamily="18" charset="2"/>
              <a:buChar char="-"/>
            </a:pPr>
            <a:r>
              <a:rPr lang="en-US" sz="2800" dirty="0" smtClean="0"/>
              <a:t>The </a:t>
            </a:r>
            <a:r>
              <a:rPr lang="en-US" sz="2800" dirty="0"/>
              <a:t>RAE/REF and its interpretation in universities by management, departments and staff leads to unequal treatment in early career developments, progression and promotion and </a:t>
            </a:r>
            <a:r>
              <a:rPr lang="en-US" sz="2800" dirty="0" smtClean="0"/>
              <a:t>promotes </a:t>
            </a:r>
            <a:r>
              <a:rPr lang="en-US" sz="2800" dirty="0"/>
              <a:t>gender inequality</a:t>
            </a:r>
            <a:endParaRPr lang="de-DE" sz="2800" dirty="0"/>
          </a:p>
          <a:p>
            <a:pPr lvl="0">
              <a:buFont typeface="Symbol" panose="05050102010706020507" pitchFamily="18" charset="2"/>
              <a:buChar char="-"/>
            </a:pPr>
            <a:endParaRPr lang="de-DE" sz="2800" dirty="0"/>
          </a:p>
          <a:p>
            <a:pPr lvl="0"/>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
        <p:nvSpPr>
          <p:cNvPr id="2" name="Titel 1"/>
          <p:cNvSpPr>
            <a:spLocks noGrp="1"/>
          </p:cNvSpPr>
          <p:nvPr>
            <p:ph type="title"/>
          </p:nvPr>
        </p:nvSpPr>
        <p:spPr/>
        <p:txBody>
          <a:bodyPr/>
          <a:lstStyle/>
          <a:p>
            <a:r>
              <a:rPr lang="de-DE" sz="3200" b="1" dirty="0" smtClean="0"/>
              <a:t>4. Summary</a:t>
            </a:r>
            <a:endParaRPr lang="de-DE" dirty="0"/>
          </a:p>
        </p:txBody>
      </p:sp>
    </p:spTree>
    <p:extLst>
      <p:ext uri="{BB962C8B-B14F-4D97-AF65-F5344CB8AC3E}">
        <p14:creationId xmlns:p14="http://schemas.microsoft.com/office/powerpoint/2010/main" val="1814362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lvl="0">
              <a:buFont typeface="Symbol" panose="05050102010706020507" pitchFamily="18" charset="2"/>
              <a:buChar char="-"/>
            </a:pPr>
            <a:r>
              <a:rPr lang="en-US" sz="2800" dirty="0"/>
              <a:t>Literature mentions many effects with regard to the impact of  RAE/REF (see first seminar)</a:t>
            </a:r>
            <a:endParaRPr lang="de-DE" sz="2800" dirty="0"/>
          </a:p>
          <a:p>
            <a:pPr lvl="0">
              <a:buFont typeface="Symbol" panose="05050102010706020507" pitchFamily="18" charset="2"/>
              <a:buChar char="-"/>
            </a:pPr>
            <a:r>
              <a:rPr lang="en-US" sz="2800" dirty="0"/>
              <a:t>To be able to discuss these effects in more detail I conducted a qualitative study</a:t>
            </a:r>
            <a:endParaRPr lang="de-DE" sz="2800" dirty="0"/>
          </a:p>
          <a:p>
            <a:pPr lvl="0">
              <a:buFont typeface="Symbol" panose="05050102010706020507" pitchFamily="18" charset="2"/>
              <a:buChar char="-"/>
            </a:pPr>
            <a:r>
              <a:rPr lang="en-US" sz="2800" dirty="0"/>
              <a:t>It covered three different institutions and three different disciplines and included actors across the academic, scientific and political spheres</a:t>
            </a:r>
            <a:endParaRPr lang="de-DE" sz="2800" dirty="0"/>
          </a:p>
          <a:p>
            <a:pPr>
              <a:buFont typeface="Symbol" panose="05050102010706020507" pitchFamily="18" charset="2"/>
              <a:buChar char="-"/>
            </a:pPr>
            <a:endParaRPr lang="de-DE" sz="2800" dirty="0" smtClean="0"/>
          </a:p>
          <a:p>
            <a:pPr marL="0" lvl="0" indent="0">
              <a:buNone/>
            </a:pPr>
            <a:endParaRPr lang="de-DE" sz="2800" b="1" dirty="0" smtClean="0"/>
          </a:p>
          <a:p>
            <a:endParaRPr lang="de-DE" dirty="0"/>
          </a:p>
        </p:txBody>
      </p:sp>
      <p:sp>
        <p:nvSpPr>
          <p:cNvPr id="2" name="Titel 1"/>
          <p:cNvSpPr>
            <a:spLocks noGrp="1"/>
          </p:cNvSpPr>
          <p:nvPr>
            <p:ph type="title"/>
          </p:nvPr>
        </p:nvSpPr>
        <p:spPr/>
        <p:txBody>
          <a:bodyPr/>
          <a:lstStyle/>
          <a:p>
            <a:r>
              <a:rPr lang="de-DE" sz="3200" b="1" dirty="0"/>
              <a:t>1. </a:t>
            </a:r>
            <a:r>
              <a:rPr lang="de-DE" sz="3200" b="1" dirty="0" err="1"/>
              <a:t>Introduction</a:t>
            </a:r>
            <a:endParaRPr lang="de-DE" sz="3200" dirty="0"/>
          </a:p>
        </p:txBody>
      </p:sp>
    </p:spTree>
    <p:extLst>
      <p:ext uri="{BB962C8B-B14F-4D97-AF65-F5344CB8AC3E}">
        <p14:creationId xmlns:p14="http://schemas.microsoft.com/office/powerpoint/2010/main" val="201659607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4.1 Academic </a:t>
            </a:r>
            <a:r>
              <a:rPr lang="de-DE" sz="2800" b="1" dirty="0" err="1"/>
              <a:t>and</a:t>
            </a:r>
            <a:r>
              <a:rPr lang="de-DE" sz="2800" b="1" dirty="0"/>
              <a:t> </a:t>
            </a:r>
            <a:r>
              <a:rPr lang="de-DE" sz="2800" b="1" dirty="0" err="1"/>
              <a:t>scientific</a:t>
            </a:r>
            <a:r>
              <a:rPr lang="de-DE" sz="2800" b="1" dirty="0"/>
              <a:t> </a:t>
            </a:r>
            <a:r>
              <a:rPr lang="de-DE" sz="2800" b="1" dirty="0" err="1"/>
              <a:t>sphere</a:t>
            </a:r>
            <a:endParaRPr lang="de-DE" sz="2800" b="1" dirty="0"/>
          </a:p>
          <a:p>
            <a:pPr lvl="0">
              <a:buFont typeface="Symbol" panose="05050102010706020507" pitchFamily="18" charset="2"/>
              <a:buChar char="-"/>
            </a:pPr>
            <a:r>
              <a:rPr lang="en-US" sz="2800" dirty="0" smtClean="0"/>
              <a:t>RAE/REF </a:t>
            </a:r>
            <a:r>
              <a:rPr lang="en-US" sz="2800" dirty="0"/>
              <a:t>is likely to inhibit diversity in research topics due to scientists and academics conforming to the RAE/REF </a:t>
            </a:r>
            <a:r>
              <a:rPr lang="en-US" sz="2800" dirty="0" err="1" smtClean="0"/>
              <a:t>timecycle</a:t>
            </a:r>
            <a:endParaRPr lang="de-DE" sz="2800" dirty="0"/>
          </a:p>
          <a:p>
            <a:pPr lvl="0">
              <a:buFont typeface="Symbol" panose="05050102010706020507" pitchFamily="18" charset="2"/>
              <a:buChar char="-"/>
            </a:pPr>
            <a:r>
              <a:rPr lang="en-US" sz="2800" dirty="0"/>
              <a:t>RAE/REF does not enable the scientists and academics to change their research tracks fundamentally</a:t>
            </a:r>
            <a:endParaRPr lang="de-DE" sz="2800" dirty="0"/>
          </a:p>
          <a:p>
            <a:pPr lvl="0">
              <a:buFont typeface="Symbol" panose="05050102010706020507" pitchFamily="18" charset="2"/>
              <a:buChar char="-"/>
            </a:pPr>
            <a:r>
              <a:rPr lang="en-US" sz="2800" dirty="0" smtClean="0"/>
              <a:t>It </a:t>
            </a:r>
            <a:r>
              <a:rPr lang="en-US" sz="2800" dirty="0"/>
              <a:t>does not force academics and scientists to take up research on specific areas only</a:t>
            </a:r>
            <a:endParaRPr lang="de-DE" sz="2800" dirty="0"/>
          </a:p>
          <a:p>
            <a:pPr lvl="0"/>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3258335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4.1 Academic </a:t>
            </a:r>
            <a:r>
              <a:rPr lang="de-DE" sz="2800" b="1" dirty="0" err="1"/>
              <a:t>and</a:t>
            </a:r>
            <a:r>
              <a:rPr lang="de-DE" sz="2800" b="1" dirty="0"/>
              <a:t> </a:t>
            </a:r>
            <a:r>
              <a:rPr lang="de-DE" sz="2800" b="1" dirty="0" err="1"/>
              <a:t>scientific</a:t>
            </a:r>
            <a:r>
              <a:rPr lang="de-DE" sz="2800" b="1" dirty="0"/>
              <a:t> </a:t>
            </a:r>
            <a:r>
              <a:rPr lang="de-DE" sz="2800" b="1" dirty="0" err="1"/>
              <a:t>sphere</a:t>
            </a:r>
            <a:endParaRPr lang="de-DE" sz="2800" b="1" dirty="0"/>
          </a:p>
          <a:p>
            <a:pPr>
              <a:buFont typeface="Symbol" panose="05050102010706020507" pitchFamily="18" charset="2"/>
              <a:buChar char="-"/>
            </a:pPr>
            <a:r>
              <a:rPr lang="en-US" sz="2800" dirty="0"/>
              <a:t>It is likely to reduce academic freedom in the choice of research themes due to the introduction of impact and an orientation towards High Impact Journal </a:t>
            </a:r>
            <a:r>
              <a:rPr lang="en-US" sz="2800" dirty="0" smtClean="0"/>
              <a:t>Culture</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24040766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4.1 Academic </a:t>
            </a:r>
            <a:r>
              <a:rPr lang="de-DE" sz="2800" b="1" dirty="0" err="1"/>
              <a:t>and</a:t>
            </a:r>
            <a:r>
              <a:rPr lang="de-DE" sz="2800" b="1" dirty="0"/>
              <a:t> </a:t>
            </a:r>
            <a:r>
              <a:rPr lang="de-DE" sz="2800" b="1" dirty="0" err="1"/>
              <a:t>scientific</a:t>
            </a:r>
            <a:r>
              <a:rPr lang="de-DE" sz="2800" b="1" dirty="0"/>
              <a:t> </a:t>
            </a:r>
            <a:r>
              <a:rPr lang="de-DE" sz="2800" b="1" dirty="0" err="1"/>
              <a:t>sphere</a:t>
            </a:r>
            <a:endParaRPr lang="de-DE" sz="2800" b="1" dirty="0"/>
          </a:p>
          <a:p>
            <a:pPr lvl="0">
              <a:buFont typeface="Symbol" panose="05050102010706020507" pitchFamily="18" charset="2"/>
              <a:buChar char="-"/>
            </a:pPr>
            <a:r>
              <a:rPr lang="en-US" sz="2800" dirty="0"/>
              <a:t>There are little effects on teaching freedom and learning freedom</a:t>
            </a:r>
            <a:endParaRPr lang="de-DE" sz="2800" dirty="0"/>
          </a:p>
          <a:p>
            <a:pPr>
              <a:buFont typeface="Symbol" panose="05050102010706020507" pitchFamily="18" charset="2"/>
              <a:buChar char="-"/>
            </a:pPr>
            <a:r>
              <a:rPr lang="en-US" sz="2800" dirty="0"/>
              <a:t>It is likely to inhibit the </a:t>
            </a:r>
            <a:r>
              <a:rPr lang="en-US" sz="2800" dirty="0" smtClean="0"/>
              <a:t>possibility </a:t>
            </a:r>
            <a:r>
              <a:rPr lang="en-US" sz="2800" dirty="0"/>
              <a:t>to contribute to the academic and scientific community in terms of the commitment of research stars, non submitted scientists and academics and activities other than the four publications in the context of the </a:t>
            </a:r>
            <a:r>
              <a:rPr lang="en-US" sz="2800" dirty="0" smtClean="0"/>
              <a:t>RAE/REF</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425332840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4.1 Academic </a:t>
            </a:r>
            <a:r>
              <a:rPr lang="de-DE" sz="2800" b="1" dirty="0" err="1"/>
              <a:t>and</a:t>
            </a:r>
            <a:r>
              <a:rPr lang="de-DE" sz="2800" b="1" dirty="0"/>
              <a:t> </a:t>
            </a:r>
            <a:r>
              <a:rPr lang="de-DE" sz="2800" b="1" dirty="0" err="1"/>
              <a:t>scientific</a:t>
            </a:r>
            <a:r>
              <a:rPr lang="de-DE" sz="2800" b="1" dirty="0"/>
              <a:t> </a:t>
            </a:r>
            <a:r>
              <a:rPr lang="de-DE" sz="2800" b="1" dirty="0" err="1"/>
              <a:t>sphere</a:t>
            </a:r>
            <a:endParaRPr lang="de-DE" sz="2800" b="1" dirty="0"/>
          </a:p>
          <a:p>
            <a:pPr lvl="0">
              <a:buFont typeface="Symbol" panose="05050102010706020507" pitchFamily="18" charset="2"/>
              <a:buChar char="-"/>
            </a:pPr>
            <a:r>
              <a:rPr lang="en-US" sz="2800" dirty="0" smtClean="0"/>
              <a:t>Teaching </a:t>
            </a:r>
            <a:r>
              <a:rPr lang="en-US" sz="2800" dirty="0"/>
              <a:t>culture directed towards research led teaching</a:t>
            </a:r>
            <a:r>
              <a:rPr lang="en-US" sz="2800" dirty="0" smtClean="0"/>
              <a:t> </a:t>
            </a:r>
          </a:p>
          <a:p>
            <a:pPr lvl="0">
              <a:buFont typeface="Symbol" panose="05050102010706020507" pitchFamily="18" charset="2"/>
              <a:buChar char="-"/>
            </a:pPr>
            <a:r>
              <a:rPr lang="en-US" sz="2800" dirty="0" smtClean="0"/>
              <a:t>Affects </a:t>
            </a:r>
            <a:r>
              <a:rPr lang="en-US" sz="2800" dirty="0"/>
              <a:t>recruitment policies of scientists and academics in such a way that short term rather than </a:t>
            </a:r>
            <a:r>
              <a:rPr lang="en-US" sz="2800" dirty="0" err="1"/>
              <a:t>longterm</a:t>
            </a:r>
            <a:r>
              <a:rPr lang="en-US" sz="2800" dirty="0"/>
              <a:t> relationships are </a:t>
            </a:r>
            <a:r>
              <a:rPr lang="en-US" sz="2800" dirty="0" err="1" smtClean="0"/>
              <a:t>favoured</a:t>
            </a:r>
            <a:endParaRPr lang="en-US" sz="2800" dirty="0" smtClean="0"/>
          </a:p>
          <a:p>
            <a:pPr lvl="0">
              <a:buFont typeface="Symbol" panose="05050102010706020507" pitchFamily="18" charset="2"/>
              <a:buChar char="-"/>
            </a:pPr>
            <a:r>
              <a:rPr lang="en-US" sz="2800" dirty="0" smtClean="0"/>
              <a:t>A </a:t>
            </a:r>
            <a:r>
              <a:rPr lang="en-US" sz="2800" dirty="0"/>
              <a:t>kind of transfer market is created</a:t>
            </a:r>
            <a:endParaRPr lang="de-DE" sz="2800" dirty="0"/>
          </a:p>
          <a:p>
            <a:pPr lvl="0">
              <a:buFont typeface="Symbol" panose="05050102010706020507" pitchFamily="18" charset="2"/>
              <a:buChar char="-"/>
            </a:pPr>
            <a:r>
              <a:rPr lang="en-US" sz="2800" dirty="0"/>
              <a:t>It is likely to reduce </a:t>
            </a:r>
            <a:r>
              <a:rPr lang="en-US" sz="2800" dirty="0" err="1"/>
              <a:t>longterm</a:t>
            </a:r>
            <a:r>
              <a:rPr lang="en-US" sz="2800" dirty="0"/>
              <a:t>, speculative, innovative, creative and blue sky research</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420773745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4.1 Academic </a:t>
            </a:r>
            <a:r>
              <a:rPr lang="de-DE" sz="2800" b="1" dirty="0" err="1"/>
              <a:t>and</a:t>
            </a:r>
            <a:r>
              <a:rPr lang="de-DE" sz="2800" b="1" dirty="0"/>
              <a:t> </a:t>
            </a:r>
            <a:r>
              <a:rPr lang="de-DE" sz="2800" b="1" dirty="0" err="1"/>
              <a:t>scientific</a:t>
            </a:r>
            <a:r>
              <a:rPr lang="de-DE" sz="2800" b="1" dirty="0"/>
              <a:t> </a:t>
            </a:r>
            <a:r>
              <a:rPr lang="de-DE" sz="2800" b="1" dirty="0" err="1"/>
              <a:t>sphere</a:t>
            </a:r>
            <a:endParaRPr lang="de-DE" sz="2800" b="1" dirty="0"/>
          </a:p>
          <a:p>
            <a:pPr lvl="0">
              <a:buFont typeface="Symbol" panose="05050102010706020507" pitchFamily="18" charset="2"/>
              <a:buChar char="-"/>
            </a:pPr>
            <a:r>
              <a:rPr lang="en-US" sz="2800" dirty="0"/>
              <a:t>Due to managerialism and quality management procedures in the university it encourages a strategic shift in academia and science to maintain and climb up the ranking ladder</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201888908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4.1 Academic </a:t>
            </a:r>
            <a:r>
              <a:rPr lang="de-DE" sz="2800" b="1" dirty="0" err="1"/>
              <a:t>and</a:t>
            </a:r>
            <a:r>
              <a:rPr lang="de-DE" sz="2800" b="1" dirty="0"/>
              <a:t> </a:t>
            </a:r>
            <a:r>
              <a:rPr lang="de-DE" sz="2800" b="1" dirty="0" err="1"/>
              <a:t>scientific</a:t>
            </a:r>
            <a:r>
              <a:rPr lang="de-DE" sz="2800" b="1" dirty="0"/>
              <a:t> </a:t>
            </a:r>
            <a:r>
              <a:rPr lang="de-DE" sz="2800" b="1" dirty="0" err="1"/>
              <a:t>sphere</a:t>
            </a:r>
            <a:endParaRPr lang="de-DE" sz="2800" b="1" dirty="0"/>
          </a:p>
          <a:p>
            <a:pPr lvl="0">
              <a:buFont typeface="Symbol" panose="05050102010706020507" pitchFamily="18" charset="2"/>
              <a:buChar char="-"/>
            </a:pPr>
            <a:r>
              <a:rPr lang="en-US" sz="2800" dirty="0"/>
              <a:t>Lower ranked institutions are increasing their efforts to strategically establish research collaborations with </a:t>
            </a:r>
            <a:r>
              <a:rPr lang="en-US" sz="2800" dirty="0" err="1"/>
              <a:t>researchs</a:t>
            </a:r>
            <a:r>
              <a:rPr lang="en-US" sz="2800" dirty="0"/>
              <a:t> stars </a:t>
            </a:r>
            <a:r>
              <a:rPr lang="en-US" sz="2800"/>
              <a:t>at </a:t>
            </a:r>
            <a:r>
              <a:rPr lang="en-US" sz="2800" smtClean="0"/>
              <a:t>excellent </a:t>
            </a:r>
            <a:r>
              <a:rPr lang="en-US" sz="2800" dirty="0"/>
              <a:t>universities and invest resources by using computer models and information systems to increase their institutional </a:t>
            </a:r>
            <a:r>
              <a:rPr lang="en-US" sz="2800" dirty="0" smtClean="0"/>
              <a:t>ranks</a:t>
            </a:r>
          </a:p>
          <a:p>
            <a:pPr lvl="0">
              <a:buFont typeface="Symbol" panose="05050102010706020507" pitchFamily="18" charset="2"/>
              <a:buChar char="-"/>
            </a:pPr>
            <a:r>
              <a:rPr lang="en-US" sz="2800" dirty="0"/>
              <a:t>The RAE/REF is likely to reduce motivation for the production of knowledge and creates pressure for scientists and </a:t>
            </a:r>
            <a:r>
              <a:rPr lang="en-US" sz="2800" dirty="0" smtClean="0"/>
              <a:t>academics</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408008408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4.1 Academic </a:t>
            </a:r>
            <a:r>
              <a:rPr lang="de-DE" sz="2800" b="1" dirty="0" err="1"/>
              <a:t>and</a:t>
            </a:r>
            <a:r>
              <a:rPr lang="de-DE" sz="2800" b="1" dirty="0"/>
              <a:t> </a:t>
            </a:r>
            <a:r>
              <a:rPr lang="de-DE" sz="2800" b="1" dirty="0" err="1"/>
              <a:t>scientific</a:t>
            </a:r>
            <a:r>
              <a:rPr lang="de-DE" sz="2800" b="1" dirty="0"/>
              <a:t> </a:t>
            </a:r>
            <a:r>
              <a:rPr lang="de-DE" sz="2800" b="1" dirty="0" err="1"/>
              <a:t>sphere</a:t>
            </a:r>
            <a:endParaRPr lang="de-DE" sz="2800" b="1" dirty="0"/>
          </a:p>
          <a:p>
            <a:pPr lvl="0">
              <a:buFont typeface="Symbol" panose="05050102010706020507" pitchFamily="18" charset="2"/>
              <a:buChar char="-"/>
            </a:pPr>
            <a:r>
              <a:rPr lang="en-US" sz="2800" dirty="0"/>
              <a:t>Research intensive universities are getting under strong pressure to publish worldwide leading </a:t>
            </a:r>
            <a:r>
              <a:rPr lang="en-US" sz="2800" dirty="0" smtClean="0"/>
              <a:t>research</a:t>
            </a:r>
          </a:p>
          <a:p>
            <a:pPr lvl="0">
              <a:buFont typeface="Symbol" panose="05050102010706020507" pitchFamily="18" charset="2"/>
              <a:buChar char="-"/>
            </a:pPr>
            <a:r>
              <a:rPr lang="en-US" sz="2800" dirty="0"/>
              <a:t>This might go hand in hand with a decrease of academic quality due to pressure and </a:t>
            </a:r>
            <a:r>
              <a:rPr lang="en-US" sz="2800" dirty="0" smtClean="0"/>
              <a:t>stress</a:t>
            </a:r>
          </a:p>
          <a:p>
            <a:pPr lvl="0">
              <a:buFont typeface="Symbol" panose="05050102010706020507" pitchFamily="18" charset="2"/>
              <a:buChar char="-"/>
            </a:pPr>
            <a:r>
              <a:rPr lang="en-US" sz="2800" dirty="0" smtClean="0"/>
              <a:t>Evidence </a:t>
            </a:r>
            <a:r>
              <a:rPr lang="en-US" sz="2800" dirty="0"/>
              <a:t>of power relationships in performance assessment of science and </a:t>
            </a:r>
            <a:r>
              <a:rPr lang="en-US" sz="2800" dirty="0" smtClean="0"/>
              <a:t>academia</a:t>
            </a:r>
          </a:p>
          <a:p>
            <a:pPr lvl="0">
              <a:buFont typeface="Symbol" panose="05050102010706020507" pitchFamily="18" charset="2"/>
              <a:buChar char="-"/>
            </a:pPr>
            <a:r>
              <a:rPr lang="en-US" sz="2800" dirty="0" smtClean="0"/>
              <a:t>Supports functional and conflict-theoretical model of performance assessment in science and academia</a:t>
            </a:r>
            <a:endParaRPr lang="de-DE" sz="2800" dirty="0"/>
          </a:p>
          <a:p>
            <a:pPr lvl="0"/>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409481631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4.2 Connections </a:t>
            </a:r>
            <a:r>
              <a:rPr lang="de-DE" sz="2800" b="1" dirty="0" err="1"/>
              <a:t>between</a:t>
            </a:r>
            <a:r>
              <a:rPr lang="de-DE" sz="2800" b="1" dirty="0"/>
              <a:t> </a:t>
            </a:r>
            <a:r>
              <a:rPr lang="de-DE" sz="2800" b="1" dirty="0" err="1"/>
              <a:t>the</a:t>
            </a:r>
            <a:r>
              <a:rPr lang="de-DE" sz="2800" b="1" dirty="0"/>
              <a:t> </a:t>
            </a:r>
            <a:r>
              <a:rPr lang="de-DE" sz="2800" b="1" dirty="0" err="1"/>
              <a:t>academic</a:t>
            </a:r>
            <a:r>
              <a:rPr lang="de-DE" sz="2800" b="1" dirty="0"/>
              <a:t>, </a:t>
            </a:r>
            <a:r>
              <a:rPr lang="de-DE" sz="2800" b="1" dirty="0" err="1"/>
              <a:t>scientifc</a:t>
            </a:r>
            <a:r>
              <a:rPr lang="de-DE" sz="2800" b="1" dirty="0"/>
              <a:t> </a:t>
            </a:r>
            <a:r>
              <a:rPr lang="de-DE" sz="2800" b="1" dirty="0" err="1"/>
              <a:t>and</a:t>
            </a:r>
            <a:r>
              <a:rPr lang="de-DE" sz="2800" b="1" dirty="0"/>
              <a:t> </a:t>
            </a:r>
            <a:r>
              <a:rPr lang="de-DE" sz="2800" b="1" dirty="0" err="1"/>
              <a:t>political</a:t>
            </a:r>
            <a:r>
              <a:rPr lang="de-DE" sz="2800" b="1" dirty="0"/>
              <a:t> </a:t>
            </a:r>
            <a:r>
              <a:rPr lang="de-DE" sz="2800" b="1" dirty="0" err="1"/>
              <a:t>sphere</a:t>
            </a:r>
            <a:endParaRPr lang="de-DE" sz="2800" b="1" dirty="0"/>
          </a:p>
          <a:p>
            <a:pPr lvl="0">
              <a:buFont typeface="Symbol" panose="05050102010706020507" pitchFamily="18" charset="2"/>
              <a:buChar char="-"/>
            </a:pPr>
            <a:r>
              <a:rPr lang="en-US" sz="2800" dirty="0"/>
              <a:t>The performance of British science and academia has increased</a:t>
            </a:r>
          </a:p>
          <a:p>
            <a:pPr lvl="0">
              <a:buFont typeface="Symbol" panose="05050102010706020507" pitchFamily="18" charset="2"/>
              <a:buChar char="-"/>
            </a:pPr>
            <a:r>
              <a:rPr lang="en-US" sz="2800" dirty="0" smtClean="0"/>
              <a:t>It </a:t>
            </a:r>
            <a:r>
              <a:rPr lang="en-US" sz="2800" dirty="0"/>
              <a:t>is a bureaucratic mechanism that generates costs and adds pressure to academics to increase their quality of work </a:t>
            </a:r>
            <a:r>
              <a:rPr lang="en-US" sz="2800" dirty="0" smtClean="0"/>
              <a:t>Increasing </a:t>
            </a:r>
            <a:r>
              <a:rPr lang="en-US" sz="2800" dirty="0"/>
              <a:t>managerialism </a:t>
            </a:r>
          </a:p>
          <a:p>
            <a:pPr lvl="0">
              <a:buFont typeface="Symbol" panose="05050102010706020507" pitchFamily="18" charset="2"/>
              <a:buChar char="-"/>
            </a:pPr>
            <a:r>
              <a:rPr lang="en-US" sz="2800" dirty="0"/>
              <a:t>Increasing managerialism is observable that leads to a concentration of funding in the university system</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200214608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4.2 Connections </a:t>
            </a:r>
            <a:r>
              <a:rPr lang="de-DE" sz="2800" b="1" dirty="0" err="1"/>
              <a:t>between</a:t>
            </a:r>
            <a:r>
              <a:rPr lang="de-DE" sz="2800" b="1" dirty="0"/>
              <a:t> </a:t>
            </a:r>
            <a:r>
              <a:rPr lang="de-DE" sz="2800" b="1" dirty="0" err="1"/>
              <a:t>the</a:t>
            </a:r>
            <a:r>
              <a:rPr lang="de-DE" sz="2800" b="1" dirty="0"/>
              <a:t> </a:t>
            </a:r>
            <a:r>
              <a:rPr lang="de-DE" sz="2800" b="1" dirty="0" err="1"/>
              <a:t>academic</a:t>
            </a:r>
            <a:r>
              <a:rPr lang="de-DE" sz="2800" b="1" dirty="0"/>
              <a:t>, </a:t>
            </a:r>
            <a:r>
              <a:rPr lang="de-DE" sz="2800" b="1" dirty="0" err="1"/>
              <a:t>scientifc</a:t>
            </a:r>
            <a:r>
              <a:rPr lang="de-DE" sz="2800" b="1" dirty="0"/>
              <a:t> </a:t>
            </a:r>
            <a:r>
              <a:rPr lang="de-DE" sz="2800" b="1" dirty="0" err="1"/>
              <a:t>and</a:t>
            </a:r>
            <a:r>
              <a:rPr lang="de-DE" sz="2800" b="1" dirty="0"/>
              <a:t> </a:t>
            </a:r>
            <a:r>
              <a:rPr lang="de-DE" sz="2800" b="1" dirty="0" err="1"/>
              <a:t>political</a:t>
            </a:r>
            <a:r>
              <a:rPr lang="de-DE" sz="2800" b="1" dirty="0"/>
              <a:t> </a:t>
            </a:r>
            <a:r>
              <a:rPr lang="de-DE" sz="2800" b="1" dirty="0" err="1"/>
              <a:t>sphere</a:t>
            </a:r>
            <a:endParaRPr lang="de-DE" sz="2800" b="1" dirty="0"/>
          </a:p>
          <a:p>
            <a:pPr lvl="0">
              <a:buFont typeface="Symbol" panose="05050102010706020507" pitchFamily="18" charset="2"/>
              <a:buChar char="-"/>
            </a:pPr>
            <a:r>
              <a:rPr lang="en-US" sz="2800" dirty="0" smtClean="0"/>
              <a:t>A </a:t>
            </a:r>
            <a:r>
              <a:rPr lang="en-US" sz="2800" dirty="0"/>
              <a:t>drive for metrics, which emanates from the </a:t>
            </a:r>
            <a:r>
              <a:rPr lang="en-US" sz="2800" dirty="0" smtClean="0"/>
              <a:t>government</a:t>
            </a:r>
          </a:p>
          <a:p>
            <a:pPr lvl="0">
              <a:buFont typeface="Symbol" panose="05050102010706020507" pitchFamily="18" charset="2"/>
              <a:buChar char="-"/>
            </a:pPr>
            <a:r>
              <a:rPr lang="en-US" sz="2800" dirty="0" smtClean="0"/>
              <a:t>Decreasing </a:t>
            </a:r>
            <a:r>
              <a:rPr lang="en-US" sz="2800" dirty="0"/>
              <a:t>level of GDP and the need to maintain the financial level of the university </a:t>
            </a:r>
            <a:r>
              <a:rPr lang="en-US" sz="2800" dirty="0" smtClean="0"/>
              <a:t>sector</a:t>
            </a:r>
          </a:p>
          <a:p>
            <a:pPr lvl="0">
              <a:buFont typeface="Symbol" panose="05050102010706020507" pitchFamily="18" charset="2"/>
              <a:buChar char="-"/>
            </a:pPr>
            <a:r>
              <a:rPr lang="en-US" sz="2800" dirty="0"/>
              <a:t>Inequality has an effect on gender and the staff to be </a:t>
            </a:r>
            <a:r>
              <a:rPr lang="en-US" sz="2800" dirty="0" smtClean="0"/>
              <a:t>selected</a:t>
            </a:r>
          </a:p>
          <a:p>
            <a:pPr lvl="0">
              <a:buFont typeface="Symbol" panose="05050102010706020507" pitchFamily="18" charset="2"/>
              <a:buChar char="-"/>
            </a:pPr>
            <a:r>
              <a:rPr lang="en-US" sz="2800" dirty="0" smtClean="0"/>
              <a:t>Codes </a:t>
            </a:r>
            <a:r>
              <a:rPr lang="en-US" sz="2800" dirty="0"/>
              <a:t>of praxis </a:t>
            </a:r>
            <a:r>
              <a:rPr lang="en-US" sz="2800" dirty="0" smtClean="0"/>
              <a:t>have been developed</a:t>
            </a:r>
            <a:endParaRPr lang="en-US" sz="2800" dirty="0"/>
          </a:p>
          <a:p>
            <a:pPr lvl="0">
              <a:buFont typeface="Symbol" panose="05050102010706020507" pitchFamily="18" charset="2"/>
              <a:buChar char="-"/>
            </a:pPr>
            <a:r>
              <a:rPr lang="en-US" sz="2800" dirty="0"/>
              <a:t>Special circumstances can allow for reducing the amount of publications</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291350283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4.2 Connections </a:t>
            </a:r>
            <a:r>
              <a:rPr lang="de-DE" sz="2800" b="1" dirty="0" err="1"/>
              <a:t>between</a:t>
            </a:r>
            <a:r>
              <a:rPr lang="de-DE" sz="2800" b="1" dirty="0"/>
              <a:t> </a:t>
            </a:r>
            <a:r>
              <a:rPr lang="de-DE" sz="2800" b="1" dirty="0" err="1"/>
              <a:t>the</a:t>
            </a:r>
            <a:r>
              <a:rPr lang="de-DE" sz="2800" b="1" dirty="0"/>
              <a:t> </a:t>
            </a:r>
            <a:r>
              <a:rPr lang="de-DE" sz="2800" b="1" dirty="0" err="1"/>
              <a:t>academic</a:t>
            </a:r>
            <a:r>
              <a:rPr lang="de-DE" sz="2800" b="1" dirty="0"/>
              <a:t>, </a:t>
            </a:r>
            <a:r>
              <a:rPr lang="de-DE" sz="2800" b="1" dirty="0" err="1"/>
              <a:t>scientifc</a:t>
            </a:r>
            <a:r>
              <a:rPr lang="de-DE" sz="2800" b="1" dirty="0"/>
              <a:t> </a:t>
            </a:r>
            <a:r>
              <a:rPr lang="de-DE" sz="2800" b="1" dirty="0" err="1"/>
              <a:t>and</a:t>
            </a:r>
            <a:r>
              <a:rPr lang="de-DE" sz="2800" b="1" dirty="0"/>
              <a:t> </a:t>
            </a:r>
            <a:r>
              <a:rPr lang="de-DE" sz="2800" b="1" dirty="0" err="1"/>
              <a:t>political</a:t>
            </a:r>
            <a:r>
              <a:rPr lang="de-DE" sz="2800" b="1" dirty="0"/>
              <a:t> </a:t>
            </a:r>
            <a:r>
              <a:rPr lang="de-DE" sz="2800" b="1" dirty="0" err="1"/>
              <a:t>sphere</a:t>
            </a:r>
            <a:endParaRPr lang="de-DE" sz="2800" b="1" dirty="0"/>
          </a:p>
          <a:p>
            <a:pPr lvl="0">
              <a:buFont typeface="Symbol" panose="05050102010706020507" pitchFamily="18" charset="2"/>
              <a:buChar char="-"/>
            </a:pPr>
            <a:r>
              <a:rPr lang="en-US" sz="2800" dirty="0"/>
              <a:t>Short term work instead of </a:t>
            </a:r>
            <a:r>
              <a:rPr lang="en-US" sz="2800" dirty="0" err="1"/>
              <a:t>longterm</a:t>
            </a:r>
            <a:r>
              <a:rPr lang="en-US" sz="2800" dirty="0"/>
              <a:t> work is </a:t>
            </a:r>
            <a:r>
              <a:rPr lang="en-US" sz="2800" dirty="0" smtClean="0"/>
              <a:t>increased</a:t>
            </a:r>
          </a:p>
          <a:p>
            <a:pPr lvl="0">
              <a:buFont typeface="Symbol" panose="05050102010706020507" pitchFamily="18" charset="2"/>
              <a:buChar char="-"/>
            </a:pPr>
            <a:r>
              <a:rPr lang="en-US" sz="2800" dirty="0" err="1" smtClean="0"/>
              <a:t>Interdisplinary</a:t>
            </a:r>
            <a:r>
              <a:rPr lang="en-US" sz="2800" dirty="0" smtClean="0"/>
              <a:t> </a:t>
            </a:r>
            <a:r>
              <a:rPr lang="en-US" sz="2800" dirty="0"/>
              <a:t>research could be inhibited</a:t>
            </a:r>
          </a:p>
          <a:p>
            <a:pPr lvl="0">
              <a:buFont typeface="Symbol" panose="05050102010706020507" pitchFamily="18" charset="2"/>
              <a:buChar char="-"/>
            </a:pPr>
            <a:r>
              <a:rPr lang="en-US" sz="2800" dirty="0"/>
              <a:t>But there is also a tendency that it scores as high as other research</a:t>
            </a:r>
          </a:p>
          <a:p>
            <a:pPr>
              <a:buFont typeface="Symbol" panose="05050102010706020507" pitchFamily="18" charset="2"/>
              <a:buChar char="-"/>
            </a:pPr>
            <a:r>
              <a:rPr lang="en-US" sz="2800" dirty="0"/>
              <a:t>The conservatism in the sector is the reason </a:t>
            </a:r>
            <a:r>
              <a:rPr lang="en-US" sz="2800" dirty="0" smtClean="0"/>
              <a:t>for </a:t>
            </a:r>
            <a:r>
              <a:rPr lang="en-US" sz="2800" dirty="0"/>
              <a:t>the prevention of some output types</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2566651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1. </a:t>
            </a:r>
            <a:r>
              <a:rPr lang="de-DE" sz="3200" b="1" dirty="0" err="1"/>
              <a:t>Introduction</a:t>
            </a:r>
            <a:endParaRPr lang="de-DE" sz="3200" dirty="0"/>
          </a:p>
        </p:txBody>
      </p:sp>
      <p:sp>
        <p:nvSpPr>
          <p:cNvPr id="3" name="Inhaltsplatzhalter 2"/>
          <p:cNvSpPr>
            <a:spLocks noGrp="1"/>
          </p:cNvSpPr>
          <p:nvPr>
            <p:ph idx="1"/>
          </p:nvPr>
        </p:nvSpPr>
        <p:spPr/>
        <p:txBody>
          <a:bodyPr>
            <a:normAutofit/>
          </a:bodyPr>
          <a:lstStyle/>
          <a:p>
            <a:pPr lvl="0">
              <a:buFont typeface="Symbol" panose="05050102010706020507" pitchFamily="18" charset="2"/>
              <a:buChar char="-"/>
            </a:pPr>
            <a:r>
              <a:rPr lang="en-US" sz="2800" dirty="0"/>
              <a:t>Nicholas Stern is actually running a review of the Research Excellence Framework (REF) and there is much debate in the academic, media and political sphere as to the effects the RAE/REF has on academic life  (cf. Matthews 2015a, 2015b, 2016a, 2016b, 2016c, 2016d; </a:t>
            </a:r>
            <a:r>
              <a:rPr lang="en-US" sz="2800" dirty="0" err="1"/>
              <a:t>Oancea</a:t>
            </a:r>
            <a:r>
              <a:rPr lang="en-US" sz="2800" dirty="0"/>
              <a:t> 2016; Bentley 2016; Cuthbertson 2016; Locke 2016)</a:t>
            </a:r>
            <a:endParaRPr lang="de-DE" sz="2800" dirty="0"/>
          </a:p>
          <a:p>
            <a:pPr>
              <a:buFont typeface="Symbol" panose="05050102010706020507" pitchFamily="18" charset="2"/>
              <a:buChar char="-"/>
            </a:pPr>
            <a:endParaRPr lang="de-DE" sz="2800" dirty="0" smtClean="0"/>
          </a:p>
          <a:p>
            <a:pPr marL="0" lvl="0" indent="0">
              <a:buNone/>
            </a:pPr>
            <a:endParaRPr lang="de-DE" sz="2800" b="1" dirty="0" smtClean="0"/>
          </a:p>
          <a:p>
            <a:endParaRPr lang="de-DE" dirty="0"/>
          </a:p>
        </p:txBody>
      </p:sp>
    </p:spTree>
    <p:extLst>
      <p:ext uri="{BB962C8B-B14F-4D97-AF65-F5344CB8AC3E}">
        <p14:creationId xmlns:p14="http://schemas.microsoft.com/office/powerpoint/2010/main" val="194658406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4.2 Connections </a:t>
            </a:r>
            <a:r>
              <a:rPr lang="de-DE" sz="2800" b="1" dirty="0" err="1"/>
              <a:t>between</a:t>
            </a:r>
            <a:r>
              <a:rPr lang="de-DE" sz="2800" b="1" dirty="0"/>
              <a:t> </a:t>
            </a:r>
            <a:r>
              <a:rPr lang="de-DE" sz="2800" b="1" dirty="0" err="1"/>
              <a:t>the</a:t>
            </a:r>
            <a:r>
              <a:rPr lang="de-DE" sz="2800" b="1" dirty="0"/>
              <a:t> </a:t>
            </a:r>
            <a:r>
              <a:rPr lang="de-DE" sz="2800" b="1" dirty="0" err="1"/>
              <a:t>academic</a:t>
            </a:r>
            <a:r>
              <a:rPr lang="de-DE" sz="2800" b="1" dirty="0"/>
              <a:t>, </a:t>
            </a:r>
            <a:r>
              <a:rPr lang="de-DE" sz="2800" b="1" dirty="0" err="1"/>
              <a:t>scientifc</a:t>
            </a:r>
            <a:r>
              <a:rPr lang="de-DE" sz="2800" b="1" dirty="0"/>
              <a:t> </a:t>
            </a:r>
            <a:r>
              <a:rPr lang="de-DE" sz="2800" b="1" dirty="0" err="1"/>
              <a:t>and</a:t>
            </a:r>
            <a:r>
              <a:rPr lang="de-DE" sz="2800" b="1" dirty="0"/>
              <a:t> </a:t>
            </a:r>
            <a:r>
              <a:rPr lang="de-DE" sz="2800" b="1" dirty="0" err="1"/>
              <a:t>political</a:t>
            </a:r>
            <a:r>
              <a:rPr lang="de-DE" sz="2800" b="1" dirty="0"/>
              <a:t> </a:t>
            </a:r>
            <a:r>
              <a:rPr lang="de-DE" sz="2800" b="1" dirty="0" err="1"/>
              <a:t>sphere</a:t>
            </a:r>
            <a:endParaRPr lang="de-DE" sz="2800" b="1" dirty="0"/>
          </a:p>
          <a:p>
            <a:pPr lvl="0">
              <a:buFont typeface="Symbol" panose="05050102010706020507" pitchFamily="18" charset="2"/>
              <a:buChar char="-"/>
            </a:pPr>
            <a:r>
              <a:rPr lang="en-US" sz="2800" dirty="0" smtClean="0"/>
              <a:t>Measurement </a:t>
            </a:r>
            <a:r>
              <a:rPr lang="en-US" sz="2800" dirty="0"/>
              <a:t>regime that restricts unusual research </a:t>
            </a:r>
            <a:r>
              <a:rPr lang="en-US" sz="2800" dirty="0" smtClean="0"/>
              <a:t>ideas</a:t>
            </a:r>
          </a:p>
          <a:p>
            <a:pPr lvl="0">
              <a:buFont typeface="Symbol" panose="05050102010706020507" pitchFamily="18" charset="2"/>
              <a:buChar char="-"/>
            </a:pPr>
            <a:r>
              <a:rPr lang="en-US" sz="2800" dirty="0"/>
              <a:t>Teaching and research are in a positive nexus in as much as teaching is research </a:t>
            </a:r>
            <a:r>
              <a:rPr lang="en-US" sz="2800" dirty="0" smtClean="0"/>
              <a:t>informed</a:t>
            </a:r>
          </a:p>
          <a:p>
            <a:pPr lvl="0">
              <a:buFont typeface="Symbol" panose="05050102010706020507" pitchFamily="18" charset="2"/>
              <a:buChar char="-"/>
            </a:pPr>
            <a:r>
              <a:rPr lang="en-US" sz="2800" dirty="0" smtClean="0"/>
              <a:t>Teaching </a:t>
            </a:r>
            <a:r>
              <a:rPr lang="en-US" sz="2800" dirty="0"/>
              <a:t>is affected by workload </a:t>
            </a:r>
            <a:r>
              <a:rPr lang="en-US" sz="2800" dirty="0" smtClean="0"/>
              <a:t>management</a:t>
            </a:r>
          </a:p>
          <a:p>
            <a:pPr lvl="0">
              <a:buFont typeface="Symbol" panose="05050102010706020507" pitchFamily="18" charset="2"/>
              <a:buChar char="-"/>
            </a:pPr>
            <a:r>
              <a:rPr lang="en-US" sz="2800" dirty="0"/>
              <a:t>It is less </a:t>
            </a:r>
            <a:r>
              <a:rPr lang="en-US" sz="2800" dirty="0" err="1"/>
              <a:t>likley</a:t>
            </a:r>
            <a:r>
              <a:rPr lang="en-US" sz="2800" dirty="0"/>
              <a:t> to switch research directions and fundamentally change the research track</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114270888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4.2 Connections </a:t>
            </a:r>
            <a:r>
              <a:rPr lang="de-DE" sz="2800" b="1" dirty="0" err="1"/>
              <a:t>between</a:t>
            </a:r>
            <a:r>
              <a:rPr lang="de-DE" sz="2800" b="1" dirty="0"/>
              <a:t> </a:t>
            </a:r>
            <a:r>
              <a:rPr lang="de-DE" sz="2800" b="1" dirty="0" err="1"/>
              <a:t>the</a:t>
            </a:r>
            <a:r>
              <a:rPr lang="de-DE" sz="2800" b="1" dirty="0"/>
              <a:t> </a:t>
            </a:r>
            <a:r>
              <a:rPr lang="de-DE" sz="2800" b="1" dirty="0" err="1"/>
              <a:t>academic</a:t>
            </a:r>
            <a:r>
              <a:rPr lang="de-DE" sz="2800" b="1" dirty="0"/>
              <a:t>, </a:t>
            </a:r>
            <a:r>
              <a:rPr lang="de-DE" sz="2800" b="1" dirty="0" err="1"/>
              <a:t>scientifc</a:t>
            </a:r>
            <a:r>
              <a:rPr lang="de-DE" sz="2800" b="1" dirty="0"/>
              <a:t> </a:t>
            </a:r>
            <a:r>
              <a:rPr lang="de-DE" sz="2800" b="1" dirty="0" err="1"/>
              <a:t>and</a:t>
            </a:r>
            <a:r>
              <a:rPr lang="de-DE" sz="2800" b="1" dirty="0"/>
              <a:t> </a:t>
            </a:r>
            <a:r>
              <a:rPr lang="de-DE" sz="2800" b="1" dirty="0" err="1"/>
              <a:t>political</a:t>
            </a:r>
            <a:r>
              <a:rPr lang="de-DE" sz="2800" b="1" dirty="0"/>
              <a:t> </a:t>
            </a:r>
            <a:r>
              <a:rPr lang="de-DE" sz="2800" b="1" dirty="0" err="1"/>
              <a:t>sphere</a:t>
            </a:r>
            <a:endParaRPr lang="de-DE" sz="2800" b="1" dirty="0"/>
          </a:p>
          <a:p>
            <a:pPr lvl="0">
              <a:buFont typeface="Symbol" panose="05050102010706020507" pitchFamily="18" charset="2"/>
              <a:buChar char="-"/>
            </a:pPr>
            <a:r>
              <a:rPr lang="en-US" sz="2800" dirty="0"/>
              <a:t>Different types of esteem indicators </a:t>
            </a:r>
            <a:r>
              <a:rPr lang="en-US" sz="2800" dirty="0" err="1"/>
              <a:t>favour</a:t>
            </a:r>
            <a:r>
              <a:rPr lang="en-US" sz="2800" dirty="0"/>
              <a:t> certain contributions to the academic </a:t>
            </a:r>
            <a:r>
              <a:rPr lang="en-US" sz="2800" dirty="0" smtClean="0"/>
              <a:t>community</a:t>
            </a:r>
          </a:p>
          <a:p>
            <a:pPr lvl="0">
              <a:buFont typeface="Symbol" panose="05050102010706020507" pitchFamily="18" charset="2"/>
              <a:buChar char="-"/>
            </a:pPr>
            <a:r>
              <a:rPr lang="en-US" sz="2800" dirty="0"/>
              <a:t>Teaching Excellence Framework (TEF) will be carried out to compensate for the negative effects of the </a:t>
            </a:r>
            <a:r>
              <a:rPr lang="en-US" sz="2800" dirty="0" smtClean="0"/>
              <a:t>REF</a:t>
            </a:r>
          </a:p>
          <a:p>
            <a:pPr lvl="0">
              <a:buFont typeface="Symbol" panose="05050102010706020507" pitchFamily="18" charset="2"/>
              <a:buChar char="-"/>
            </a:pPr>
            <a:r>
              <a:rPr lang="en-US" sz="2800" dirty="0"/>
              <a:t>We frequently come across poaching and enticement of star </a:t>
            </a:r>
            <a:r>
              <a:rPr lang="en-US" sz="2800" dirty="0" smtClean="0"/>
              <a:t>researchers</a:t>
            </a:r>
          </a:p>
          <a:p>
            <a:pPr lvl="0">
              <a:buFont typeface="Symbol" panose="05050102010706020507" pitchFamily="18" charset="2"/>
              <a:buChar char="-"/>
            </a:pPr>
            <a:r>
              <a:rPr lang="en-US" sz="2800" dirty="0"/>
              <a:t>The timing of recruitment is relevant</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87041107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indent="0">
              <a:buNone/>
            </a:pPr>
            <a:r>
              <a:rPr lang="de-DE" sz="2800" b="1" dirty="0"/>
              <a:t>4.2 Connections </a:t>
            </a:r>
            <a:r>
              <a:rPr lang="de-DE" sz="2800" b="1" dirty="0" err="1"/>
              <a:t>between</a:t>
            </a:r>
            <a:r>
              <a:rPr lang="de-DE" sz="2800" b="1" dirty="0"/>
              <a:t> </a:t>
            </a:r>
            <a:r>
              <a:rPr lang="de-DE" sz="2800" b="1" dirty="0" err="1"/>
              <a:t>the</a:t>
            </a:r>
            <a:r>
              <a:rPr lang="de-DE" sz="2800" b="1" dirty="0"/>
              <a:t> </a:t>
            </a:r>
            <a:r>
              <a:rPr lang="de-DE" sz="2800" b="1" dirty="0" err="1"/>
              <a:t>academic</a:t>
            </a:r>
            <a:r>
              <a:rPr lang="de-DE" sz="2800" b="1" dirty="0"/>
              <a:t>, </a:t>
            </a:r>
            <a:r>
              <a:rPr lang="de-DE" sz="2800" b="1" dirty="0" err="1"/>
              <a:t>scientifc</a:t>
            </a:r>
            <a:r>
              <a:rPr lang="de-DE" sz="2800" b="1" dirty="0"/>
              <a:t> </a:t>
            </a:r>
            <a:r>
              <a:rPr lang="de-DE" sz="2800" b="1" dirty="0" err="1"/>
              <a:t>and</a:t>
            </a:r>
            <a:r>
              <a:rPr lang="de-DE" sz="2800" b="1" dirty="0"/>
              <a:t> </a:t>
            </a:r>
            <a:r>
              <a:rPr lang="de-DE" sz="2800" b="1" dirty="0" err="1"/>
              <a:t>political</a:t>
            </a:r>
            <a:r>
              <a:rPr lang="de-DE" sz="2800" b="1" dirty="0"/>
              <a:t> </a:t>
            </a:r>
            <a:r>
              <a:rPr lang="de-DE" sz="2800" b="1" dirty="0" err="1"/>
              <a:t>sphere</a:t>
            </a:r>
            <a:endParaRPr lang="de-DE" sz="2800" b="1" dirty="0"/>
          </a:p>
          <a:p>
            <a:pPr lvl="0">
              <a:buFont typeface="Symbol" panose="05050102010706020507" pitchFamily="18" charset="2"/>
              <a:buChar char="-"/>
            </a:pPr>
            <a:r>
              <a:rPr lang="en-US" sz="2800" dirty="0"/>
              <a:t>The RAE/REF has no effect on </a:t>
            </a:r>
            <a:r>
              <a:rPr lang="en-US" sz="2800" dirty="0" smtClean="0"/>
              <a:t>motivation</a:t>
            </a:r>
          </a:p>
          <a:p>
            <a:pPr lvl="0">
              <a:buFont typeface="Symbol" panose="05050102010706020507" pitchFamily="18" charset="2"/>
              <a:buChar char="-"/>
            </a:pPr>
            <a:r>
              <a:rPr lang="en-US" sz="2800" dirty="0"/>
              <a:t>The latter is rather affected by the way the management operates at universities </a:t>
            </a:r>
            <a:endParaRPr lang="en-US" sz="2800" dirty="0" smtClean="0"/>
          </a:p>
          <a:p>
            <a:pPr lvl="0">
              <a:buFont typeface="Symbol" panose="05050102010706020507" pitchFamily="18" charset="2"/>
              <a:buChar char="-"/>
            </a:pPr>
            <a:r>
              <a:rPr lang="en-US" sz="2800" dirty="0"/>
              <a:t>Power structures affect performance assessment in science and academia</a:t>
            </a: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237327856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lvl="0" indent="0">
              <a:buNone/>
            </a:pPr>
            <a:r>
              <a:rPr lang="en-US" sz="2800" b="1" dirty="0"/>
              <a:t>4.3 In the light of the state of research</a:t>
            </a:r>
          </a:p>
          <a:p>
            <a:pPr lvl="0">
              <a:buFont typeface="Symbol" panose="05050102010706020507" pitchFamily="18" charset="2"/>
              <a:buChar char="-"/>
            </a:pPr>
            <a:r>
              <a:rPr lang="en-US" sz="2800" dirty="0"/>
              <a:t>The results can be connected to theoretical expectations raised by </a:t>
            </a:r>
            <a:r>
              <a:rPr lang="en-US" sz="2800" dirty="0" err="1"/>
              <a:t>Münch</a:t>
            </a:r>
            <a:r>
              <a:rPr lang="en-US" sz="2800" dirty="0"/>
              <a:t> (cf. </a:t>
            </a:r>
            <a:r>
              <a:rPr lang="en-US" sz="2800" dirty="0" err="1"/>
              <a:t>Münch</a:t>
            </a:r>
            <a:r>
              <a:rPr lang="en-US" sz="2800" dirty="0"/>
              <a:t> 2007, 2011, 2014) and </a:t>
            </a:r>
            <a:r>
              <a:rPr lang="en-US" sz="2800" dirty="0" err="1"/>
              <a:t>Marginson</a:t>
            </a:r>
            <a:r>
              <a:rPr lang="en-US" sz="2800" dirty="0"/>
              <a:t> (cf. </a:t>
            </a:r>
            <a:r>
              <a:rPr lang="en-US" sz="2800" dirty="0" err="1"/>
              <a:t>Marginson</a:t>
            </a:r>
            <a:r>
              <a:rPr lang="en-US" sz="2800" dirty="0"/>
              <a:t> 1997, 2007a, 2007b)</a:t>
            </a:r>
            <a:endParaRPr lang="en-US" sz="2800" dirty="0" smtClean="0"/>
          </a:p>
          <a:p>
            <a:pPr lvl="0">
              <a:buFont typeface="Symbol" panose="05050102010706020507" pitchFamily="18" charset="2"/>
              <a:buChar char="-"/>
            </a:pPr>
            <a:r>
              <a:rPr lang="en-US" sz="2800" dirty="0" smtClean="0"/>
              <a:t>In </a:t>
            </a:r>
            <a:r>
              <a:rPr lang="en-US" sz="2800" dirty="0"/>
              <a:t>as far as academic freedom, autonomy and academic independence are concerned</a:t>
            </a:r>
          </a:p>
        </p:txBody>
      </p:sp>
    </p:spTree>
    <p:extLst>
      <p:ext uri="{BB962C8B-B14F-4D97-AF65-F5344CB8AC3E}">
        <p14:creationId xmlns:p14="http://schemas.microsoft.com/office/powerpoint/2010/main" val="317652657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lvl="0" indent="0">
              <a:buNone/>
            </a:pPr>
            <a:r>
              <a:rPr lang="en-US" sz="2800" b="1" dirty="0"/>
              <a:t>4.3 In the light of the state of research</a:t>
            </a:r>
          </a:p>
          <a:p>
            <a:pPr lvl="0">
              <a:buFont typeface="Symbol" panose="05050102010706020507" pitchFamily="18" charset="2"/>
              <a:buChar char="-"/>
            </a:pPr>
            <a:r>
              <a:rPr lang="en-US" sz="2800" dirty="0"/>
              <a:t>Whereas academic autonomy is likely to persist, there is serious concern about academic independence since changing established research tracks, radical breaks and critical thinking seem less likely due to performance assessment in science and academia</a:t>
            </a:r>
            <a:r>
              <a:rPr lang="en-US" sz="2800" dirty="0" smtClean="0"/>
              <a:t> </a:t>
            </a:r>
            <a:r>
              <a:rPr lang="en-US" sz="2800" dirty="0"/>
              <a:t>(cf. </a:t>
            </a:r>
            <a:r>
              <a:rPr lang="en-US" sz="2800" dirty="0" err="1"/>
              <a:t>Marginson</a:t>
            </a:r>
            <a:r>
              <a:rPr lang="en-US" sz="2800" dirty="0"/>
              <a:t> 1997, 2007a, 2007b)</a:t>
            </a:r>
            <a:endParaRPr lang="de-DE" sz="2800" b="1" dirty="0"/>
          </a:p>
          <a:p>
            <a:pPr lvl="0"/>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353633352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lvl="0" indent="0">
              <a:buNone/>
            </a:pPr>
            <a:r>
              <a:rPr lang="en-US" sz="2800" b="1" dirty="0"/>
              <a:t>4.3 In the light of the state of research</a:t>
            </a:r>
          </a:p>
          <a:p>
            <a:pPr>
              <a:buFont typeface="Symbol" panose="05050102010706020507" pitchFamily="18" charset="2"/>
              <a:buChar char="-"/>
            </a:pPr>
            <a:r>
              <a:rPr lang="en-US" sz="2800" dirty="0"/>
              <a:t>There is evidence that inequality in the treatment of scientists and academics is rising in the wake of the RAE/REF </a:t>
            </a:r>
            <a:r>
              <a:rPr lang="en-US" sz="2800" dirty="0" smtClean="0"/>
              <a:t>mechanism</a:t>
            </a:r>
          </a:p>
          <a:p>
            <a:pPr>
              <a:buFont typeface="Symbol" panose="05050102010706020507" pitchFamily="18" charset="2"/>
              <a:buChar char="-"/>
            </a:pPr>
            <a:r>
              <a:rPr lang="en-US" sz="2800" dirty="0" smtClean="0"/>
              <a:t>Confirm </a:t>
            </a:r>
            <a:r>
              <a:rPr lang="en-US" sz="2800" dirty="0"/>
              <a:t>the results with regard to career promotion and progression identified by </a:t>
            </a:r>
            <a:r>
              <a:rPr lang="en-US" sz="2800" dirty="0" err="1"/>
              <a:t>Oancea</a:t>
            </a:r>
            <a:r>
              <a:rPr lang="en-US" sz="2800" dirty="0" smtClean="0"/>
              <a:t> </a:t>
            </a:r>
            <a:r>
              <a:rPr lang="en-US" sz="2800" dirty="0"/>
              <a:t>(cf. </a:t>
            </a:r>
            <a:r>
              <a:rPr lang="en-US" sz="2800" dirty="0" err="1"/>
              <a:t>Oancea</a:t>
            </a:r>
            <a:r>
              <a:rPr lang="en-US" sz="2800" dirty="0"/>
              <a:t> 2010b)</a:t>
            </a:r>
          </a:p>
          <a:p>
            <a:pPr lvl="0"/>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200223106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lvl="0" indent="0">
              <a:buNone/>
            </a:pPr>
            <a:r>
              <a:rPr lang="en-US" sz="2800" b="1" dirty="0"/>
              <a:t>4.3 In the light of the state of research</a:t>
            </a:r>
          </a:p>
          <a:p>
            <a:pPr>
              <a:buFont typeface="Symbol" panose="05050102010706020507" pitchFamily="18" charset="2"/>
              <a:buChar char="-"/>
            </a:pPr>
            <a:r>
              <a:rPr lang="en-US" sz="2800" dirty="0" smtClean="0"/>
              <a:t>Confirms </a:t>
            </a:r>
            <a:r>
              <a:rPr lang="en-US" sz="2800" dirty="0"/>
              <a:t>the hypothesis of increased gaming strategies and a better scoring of informed </a:t>
            </a:r>
            <a:r>
              <a:rPr lang="en-US" sz="2800" dirty="0" smtClean="0"/>
              <a:t>institutions (cf</a:t>
            </a:r>
            <a:r>
              <a:rPr lang="en-US" sz="2800" dirty="0"/>
              <a:t>. Harley 2000:555)</a:t>
            </a:r>
          </a:p>
          <a:p>
            <a:pPr>
              <a:buFont typeface="Symbol" panose="05050102010706020507" pitchFamily="18" charset="2"/>
              <a:buChar char="-"/>
            </a:pPr>
            <a:r>
              <a:rPr lang="en-US" sz="2800" dirty="0" smtClean="0"/>
              <a:t>Supports </a:t>
            </a:r>
            <a:r>
              <a:rPr lang="en-US" sz="2800" dirty="0"/>
              <a:t>the short term hypothesis that </a:t>
            </a:r>
            <a:r>
              <a:rPr lang="en-US" sz="2800" dirty="0" err="1"/>
              <a:t>longterm</a:t>
            </a:r>
            <a:r>
              <a:rPr lang="en-US" sz="2800" dirty="0"/>
              <a:t> speculative, creative, innovative, risky and blue sky research is inhibited</a:t>
            </a:r>
            <a:r>
              <a:rPr lang="en-US" sz="2800" dirty="0" smtClean="0"/>
              <a:t> </a:t>
            </a:r>
            <a:r>
              <a:rPr lang="en-US" sz="2800" dirty="0"/>
              <a:t>(cf. </a:t>
            </a:r>
            <a:r>
              <a:rPr lang="en-US" sz="2800" dirty="0" err="1"/>
              <a:t>McNay</a:t>
            </a:r>
            <a:r>
              <a:rPr lang="en-US" sz="2800" dirty="0"/>
              <a:t> 1997:70; </a:t>
            </a:r>
            <a:r>
              <a:rPr lang="en-US" sz="2800" dirty="0" err="1"/>
              <a:t>Talib</a:t>
            </a:r>
            <a:r>
              <a:rPr lang="en-US" sz="2800" dirty="0"/>
              <a:t> 2002; </a:t>
            </a:r>
            <a:r>
              <a:rPr lang="en-US" sz="2800" dirty="0" err="1"/>
              <a:t>Oancea</a:t>
            </a:r>
            <a:r>
              <a:rPr lang="en-US" sz="2800" dirty="0"/>
              <a:t> 2010a)</a:t>
            </a:r>
            <a:endParaRPr lang="de-DE" sz="2800" dirty="0"/>
          </a:p>
          <a:p>
            <a:pPr lvl="0"/>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37205853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lvl="0" indent="0">
              <a:buNone/>
            </a:pPr>
            <a:r>
              <a:rPr lang="en-US" sz="2800" b="1" dirty="0"/>
              <a:t>4.3 In the light of the state of research</a:t>
            </a:r>
          </a:p>
          <a:p>
            <a:pPr>
              <a:buFont typeface="Symbol" panose="05050102010706020507" pitchFamily="18" charset="2"/>
              <a:buChar char="-"/>
            </a:pPr>
            <a:r>
              <a:rPr lang="en-US" sz="2800" dirty="0"/>
              <a:t>The decreasing academic freedom hypothesis in relation to </a:t>
            </a:r>
            <a:r>
              <a:rPr lang="en-US" sz="2800" dirty="0" smtClean="0"/>
              <a:t>managerial </a:t>
            </a:r>
            <a:r>
              <a:rPr lang="en-US" sz="2800" dirty="0"/>
              <a:t>control can be confirmed and differentiated for middle and lower ranked institutions</a:t>
            </a:r>
            <a:r>
              <a:rPr lang="en-US" sz="2800" dirty="0" smtClean="0"/>
              <a:t> </a:t>
            </a:r>
            <a:r>
              <a:rPr lang="en-US" sz="2800" dirty="0"/>
              <a:t>(cf. </a:t>
            </a:r>
            <a:r>
              <a:rPr lang="en-US" sz="2800" dirty="0" err="1"/>
              <a:t>Marginson</a:t>
            </a:r>
            <a:r>
              <a:rPr lang="en-US" sz="2800" dirty="0"/>
              <a:t> 1997:366; </a:t>
            </a:r>
            <a:r>
              <a:rPr lang="en-US" sz="2800" dirty="0" err="1"/>
              <a:t>Palfreyman</a:t>
            </a:r>
            <a:r>
              <a:rPr lang="en-US" sz="2800" dirty="0"/>
              <a:t> 2006:17–19; </a:t>
            </a:r>
            <a:r>
              <a:rPr lang="en-US" sz="2800" dirty="0" err="1"/>
              <a:t>Melo</a:t>
            </a:r>
            <a:r>
              <a:rPr lang="en-US" sz="2800" dirty="0"/>
              <a:t> u. a. 2010:251; </a:t>
            </a:r>
            <a:r>
              <a:rPr lang="en-US" sz="2800" dirty="0" err="1"/>
              <a:t>Teelken</a:t>
            </a:r>
            <a:r>
              <a:rPr lang="en-US" sz="2800" dirty="0"/>
              <a:t> 2012:282)</a:t>
            </a:r>
            <a:endParaRPr lang="de-DE" sz="2800" dirty="0"/>
          </a:p>
          <a:p>
            <a:pPr marL="0" lvl="0" indent="0">
              <a:buNone/>
            </a:pPr>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140154627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 Summary</a:t>
            </a:r>
            <a:endParaRPr lang="de-DE" dirty="0"/>
          </a:p>
        </p:txBody>
      </p:sp>
      <p:sp>
        <p:nvSpPr>
          <p:cNvPr id="3" name="Inhaltsplatzhalter 2"/>
          <p:cNvSpPr>
            <a:spLocks noGrp="1"/>
          </p:cNvSpPr>
          <p:nvPr>
            <p:ph idx="1"/>
          </p:nvPr>
        </p:nvSpPr>
        <p:spPr/>
        <p:txBody>
          <a:bodyPr>
            <a:noAutofit/>
          </a:bodyPr>
          <a:lstStyle/>
          <a:p>
            <a:pPr marL="0" lvl="0" indent="0">
              <a:buNone/>
            </a:pPr>
            <a:r>
              <a:rPr lang="en-US" sz="2800" b="1" dirty="0"/>
              <a:t>4.3 In the light of the state of research</a:t>
            </a:r>
          </a:p>
          <a:p>
            <a:pPr>
              <a:buFont typeface="Symbol" panose="05050102010706020507" pitchFamily="18" charset="2"/>
              <a:buChar char="-"/>
            </a:pPr>
            <a:r>
              <a:rPr lang="en-US" sz="2800" dirty="0"/>
              <a:t>Evidence shows that the workload hypothesis for teachers and </a:t>
            </a:r>
            <a:r>
              <a:rPr lang="en-US" sz="2800" dirty="0" err="1"/>
              <a:t>reseachers</a:t>
            </a:r>
            <a:r>
              <a:rPr lang="en-US" sz="2800" dirty="0"/>
              <a:t> is true</a:t>
            </a:r>
            <a:r>
              <a:rPr lang="en-US" sz="2800" dirty="0" smtClean="0"/>
              <a:t> </a:t>
            </a:r>
            <a:r>
              <a:rPr lang="en-US" sz="2800" dirty="0"/>
              <a:t>(cf. Harley 2000:565)</a:t>
            </a:r>
          </a:p>
          <a:p>
            <a:pPr>
              <a:buFont typeface="Symbol" panose="05050102010706020507" pitchFamily="18" charset="2"/>
              <a:buChar char="-"/>
            </a:pPr>
            <a:r>
              <a:rPr lang="en-US" sz="2800" dirty="0"/>
              <a:t>At higher ranked institutions there is a huge amount of practices working against a lowering of academic freedom due to university administration and quality management</a:t>
            </a:r>
            <a:endParaRPr lang="en-US" sz="2800" dirty="0" smtClean="0"/>
          </a:p>
          <a:p>
            <a:pPr>
              <a:buFont typeface="Symbol" panose="05050102010706020507" pitchFamily="18" charset="2"/>
              <a:buChar char="-"/>
            </a:pPr>
            <a:r>
              <a:rPr lang="en-US" sz="2800" dirty="0"/>
              <a:t>There is some evidence that vital academic community contributions are inhibited</a:t>
            </a:r>
            <a:r>
              <a:rPr lang="en-US" sz="2800" dirty="0" smtClean="0"/>
              <a:t> </a:t>
            </a:r>
            <a:r>
              <a:rPr lang="en-US" sz="2800" dirty="0"/>
              <a:t>(cf. </a:t>
            </a:r>
            <a:r>
              <a:rPr lang="en-US" sz="2800" dirty="0" err="1"/>
              <a:t>Talib</a:t>
            </a:r>
            <a:r>
              <a:rPr lang="en-US" sz="2800" dirty="0"/>
              <a:t> 2002:359)</a:t>
            </a:r>
            <a:endParaRPr lang="de-DE" sz="2800" dirty="0"/>
          </a:p>
          <a:p>
            <a:pPr lvl="0"/>
            <a:endParaRPr lang="de-DE" sz="2800" dirty="0" smtClean="0"/>
          </a:p>
          <a:p>
            <a:pPr lvl="0">
              <a:buFont typeface="Symbol" panose="05050102010706020507" pitchFamily="18" charset="2"/>
              <a:buChar char="-"/>
            </a:pPr>
            <a:endParaRPr lang="de-DE" sz="2800" dirty="0" smtClean="0"/>
          </a:p>
          <a:p>
            <a:pPr marL="0" indent="0">
              <a:buNone/>
            </a:pPr>
            <a:endParaRPr lang="de-DE" sz="2800" b="1" dirty="0"/>
          </a:p>
        </p:txBody>
      </p:sp>
    </p:spTree>
    <p:extLst>
      <p:ext uri="{BB962C8B-B14F-4D97-AF65-F5344CB8AC3E}">
        <p14:creationId xmlns:p14="http://schemas.microsoft.com/office/powerpoint/2010/main" val="23437847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a:t>
            </a:r>
            <a:r>
              <a:rPr lang="de-DE" sz="3200" b="1" dirty="0" smtClean="0"/>
              <a:t>. Summary</a:t>
            </a:r>
            <a:endParaRPr lang="de-DE" sz="3200" dirty="0"/>
          </a:p>
        </p:txBody>
      </p:sp>
      <p:sp>
        <p:nvSpPr>
          <p:cNvPr id="3" name="Inhaltsplatzhalter 2"/>
          <p:cNvSpPr>
            <a:spLocks noGrp="1"/>
          </p:cNvSpPr>
          <p:nvPr>
            <p:ph idx="1"/>
          </p:nvPr>
        </p:nvSpPr>
        <p:spPr/>
        <p:txBody>
          <a:bodyPr>
            <a:noAutofit/>
          </a:bodyPr>
          <a:lstStyle/>
          <a:p>
            <a:pPr marL="0" lvl="0" indent="0">
              <a:buNone/>
            </a:pPr>
            <a:r>
              <a:rPr lang="en-US" sz="2800" b="1" dirty="0"/>
              <a:t>4.3 In the light of the state of research</a:t>
            </a:r>
          </a:p>
          <a:p>
            <a:pPr>
              <a:buFont typeface="Symbol" panose="05050102010706020507" pitchFamily="18" charset="2"/>
              <a:buChar char="-"/>
            </a:pPr>
            <a:r>
              <a:rPr lang="en-US" sz="2800" dirty="0" smtClean="0"/>
              <a:t>The </a:t>
            </a:r>
            <a:r>
              <a:rPr lang="en-US" sz="2800" dirty="0"/>
              <a:t>hypothesis for </a:t>
            </a:r>
            <a:r>
              <a:rPr lang="en-US" sz="2800" dirty="0" err="1"/>
              <a:t>seperation</a:t>
            </a:r>
            <a:r>
              <a:rPr lang="en-US" sz="2800" dirty="0"/>
              <a:t> of research and teaching (cf. Meier und </a:t>
            </a:r>
            <a:r>
              <a:rPr lang="en-US" sz="2800" dirty="0" err="1"/>
              <a:t>Schimank</a:t>
            </a:r>
            <a:r>
              <a:rPr lang="en-US" sz="2800" dirty="0"/>
              <a:t> 2009:55) can not be </a:t>
            </a:r>
            <a:r>
              <a:rPr lang="en-US" sz="2800" dirty="0" smtClean="0"/>
              <a:t>confirmed</a:t>
            </a:r>
          </a:p>
          <a:p>
            <a:pPr>
              <a:buFont typeface="Symbol" panose="05050102010706020507" pitchFamily="18" charset="2"/>
              <a:buChar char="-"/>
            </a:pPr>
            <a:r>
              <a:rPr lang="en-US" sz="2800" dirty="0" smtClean="0"/>
              <a:t>It </a:t>
            </a:r>
            <a:r>
              <a:rPr lang="en-US" sz="2800" dirty="0"/>
              <a:t>is more likely that the teaching style is differentiated in terms of a research led teaching culture and the </a:t>
            </a:r>
            <a:r>
              <a:rPr lang="en-US" sz="2800" dirty="0" smtClean="0"/>
              <a:t>ex polytechnic </a:t>
            </a:r>
            <a:r>
              <a:rPr lang="en-US" sz="2800" dirty="0"/>
              <a:t>universities are more and more part of the research </a:t>
            </a:r>
            <a:r>
              <a:rPr lang="en-US" sz="2800" dirty="0" smtClean="0"/>
              <a:t>battle</a:t>
            </a:r>
          </a:p>
          <a:p>
            <a:pPr>
              <a:buFont typeface="Symbol" panose="05050102010706020507" pitchFamily="18" charset="2"/>
              <a:buChar char="-"/>
            </a:pPr>
            <a:r>
              <a:rPr lang="en-US" sz="2800" dirty="0" smtClean="0"/>
              <a:t>Emphasis </a:t>
            </a:r>
            <a:r>
              <a:rPr lang="en-US" sz="2800" dirty="0"/>
              <a:t>on a research led teaching strategy other important teaching parts are excluded (cf. Broadhead und Howard 1998:10)</a:t>
            </a:r>
            <a:endParaRPr lang="de-DE" sz="2800" dirty="0"/>
          </a:p>
        </p:txBody>
      </p:sp>
    </p:spTree>
    <p:extLst>
      <p:ext uri="{BB962C8B-B14F-4D97-AF65-F5344CB8AC3E}">
        <p14:creationId xmlns:p14="http://schemas.microsoft.com/office/powerpoint/2010/main" val="40224276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1. </a:t>
            </a:r>
            <a:r>
              <a:rPr lang="de-DE" b="1" dirty="0" err="1" smtClean="0"/>
              <a:t>Introduction</a:t>
            </a:r>
            <a:endParaRPr lang="de-DE" dirty="0"/>
          </a:p>
        </p:txBody>
      </p:sp>
      <p:sp>
        <p:nvSpPr>
          <p:cNvPr id="3" name="Inhaltsplatzhalter 2"/>
          <p:cNvSpPr>
            <a:spLocks noGrp="1"/>
          </p:cNvSpPr>
          <p:nvPr>
            <p:ph idx="1"/>
          </p:nvPr>
        </p:nvSpPr>
        <p:spPr/>
        <p:txBody>
          <a:bodyPr>
            <a:normAutofit/>
          </a:bodyPr>
          <a:lstStyle/>
          <a:p>
            <a:pPr>
              <a:buFont typeface="Symbol" panose="05050102010706020507" pitchFamily="18" charset="2"/>
              <a:buChar char="-"/>
            </a:pPr>
            <a:r>
              <a:rPr lang="en-US" sz="2800" dirty="0"/>
              <a:t>Hence, my research questions concern the RAE's effects a) on research performance; b) on inequality; c) on diversity; d) on academic freedom; e) on research and teaching; f) on recruitment policies; g) on motivation; and h) on power</a:t>
            </a:r>
            <a:endParaRPr lang="de-DE" sz="2800" dirty="0"/>
          </a:p>
        </p:txBody>
      </p:sp>
    </p:spTree>
    <p:extLst>
      <p:ext uri="{BB962C8B-B14F-4D97-AF65-F5344CB8AC3E}">
        <p14:creationId xmlns:p14="http://schemas.microsoft.com/office/powerpoint/2010/main" val="374748528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a:t>4</a:t>
            </a:r>
            <a:r>
              <a:rPr lang="de-DE" sz="3200" b="1" dirty="0" smtClean="0"/>
              <a:t>. Summary</a:t>
            </a:r>
            <a:endParaRPr lang="de-DE" sz="3200" dirty="0"/>
          </a:p>
        </p:txBody>
      </p:sp>
      <p:sp>
        <p:nvSpPr>
          <p:cNvPr id="3" name="Inhaltsplatzhalter 2"/>
          <p:cNvSpPr>
            <a:spLocks noGrp="1"/>
          </p:cNvSpPr>
          <p:nvPr>
            <p:ph idx="1"/>
          </p:nvPr>
        </p:nvSpPr>
        <p:spPr/>
        <p:txBody>
          <a:bodyPr>
            <a:noAutofit/>
          </a:bodyPr>
          <a:lstStyle/>
          <a:p>
            <a:pPr marL="0" lvl="0" indent="0">
              <a:buNone/>
            </a:pPr>
            <a:r>
              <a:rPr lang="en-US" sz="2800" b="1" dirty="0"/>
              <a:t>4.3 In the light of the state of research</a:t>
            </a:r>
          </a:p>
          <a:p>
            <a:pPr>
              <a:buFont typeface="Symbol" panose="05050102010706020507" pitchFamily="18" charset="2"/>
              <a:buChar char="-"/>
            </a:pPr>
            <a:r>
              <a:rPr lang="en-US" sz="2800" dirty="0"/>
              <a:t>There are effects on the teaching research nexus which have to be analyzed in relation to different functions of teaching and research (cf. </a:t>
            </a:r>
            <a:r>
              <a:rPr lang="en-US" sz="2800" dirty="0" err="1"/>
              <a:t>Marginson</a:t>
            </a:r>
            <a:r>
              <a:rPr lang="en-US" sz="2800" dirty="0"/>
              <a:t> 2014)</a:t>
            </a:r>
          </a:p>
          <a:p>
            <a:pPr>
              <a:buFont typeface="Symbol" panose="05050102010706020507" pitchFamily="18" charset="2"/>
              <a:buChar char="-"/>
            </a:pPr>
            <a:r>
              <a:rPr lang="en-US" sz="2800" dirty="0"/>
              <a:t>The decreasing status of lecturer hypothesis could not be observed and there is a need for further analyses (cf. Pritchard 2005:447) </a:t>
            </a:r>
          </a:p>
          <a:p>
            <a:pPr>
              <a:buFont typeface="Symbol" panose="05050102010706020507" pitchFamily="18" charset="2"/>
              <a:buChar char="-"/>
            </a:pPr>
            <a:r>
              <a:rPr lang="en-US" sz="2800" dirty="0"/>
              <a:t>There are some indications, that the bureaucracy hypothesis (cf. Pritchard 2005:445) is true especially for the middle and lower ranked institutions</a:t>
            </a:r>
            <a:endParaRPr lang="de-DE" sz="2800" dirty="0"/>
          </a:p>
        </p:txBody>
      </p:sp>
    </p:spTree>
    <p:extLst>
      <p:ext uri="{BB962C8B-B14F-4D97-AF65-F5344CB8AC3E}">
        <p14:creationId xmlns:p14="http://schemas.microsoft.com/office/powerpoint/2010/main" val="325719315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5. Further </a:t>
            </a:r>
            <a:r>
              <a:rPr lang="de-DE" b="1" dirty="0" err="1" smtClean="0"/>
              <a:t>research</a:t>
            </a:r>
            <a:endParaRPr lang="de-DE" dirty="0"/>
          </a:p>
        </p:txBody>
      </p:sp>
      <p:sp>
        <p:nvSpPr>
          <p:cNvPr id="3" name="Inhaltsplatzhalter 2"/>
          <p:cNvSpPr>
            <a:spLocks noGrp="1"/>
          </p:cNvSpPr>
          <p:nvPr>
            <p:ph idx="1"/>
          </p:nvPr>
        </p:nvSpPr>
        <p:spPr/>
        <p:txBody>
          <a:bodyPr>
            <a:noAutofit/>
          </a:bodyPr>
          <a:lstStyle/>
          <a:p>
            <a:pPr>
              <a:buFont typeface="Symbol" panose="05050102010706020507" pitchFamily="18" charset="2"/>
              <a:buChar char="-"/>
            </a:pPr>
            <a:r>
              <a:rPr lang="en-US" sz="2800" dirty="0" smtClean="0"/>
              <a:t>Further </a:t>
            </a:r>
            <a:r>
              <a:rPr lang="en-US" sz="2800" dirty="0"/>
              <a:t>research still needs to be done</a:t>
            </a:r>
            <a:endParaRPr lang="en-US" sz="2800" dirty="0" smtClean="0"/>
          </a:p>
          <a:p>
            <a:pPr>
              <a:buFont typeface="Symbol" panose="05050102010706020507" pitchFamily="18" charset="2"/>
              <a:buChar char="-"/>
            </a:pPr>
            <a:r>
              <a:rPr lang="en-US" sz="2800" dirty="0" smtClean="0"/>
              <a:t>Researchers could </a:t>
            </a:r>
            <a:r>
              <a:rPr lang="en-US" sz="2800" dirty="0"/>
              <a:t>broaden their samples and add quantifiable material in </a:t>
            </a:r>
            <a:r>
              <a:rPr lang="en-US" sz="2800" dirty="0" smtClean="0"/>
              <a:t>questions</a:t>
            </a:r>
          </a:p>
          <a:p>
            <a:pPr>
              <a:buFont typeface="Symbol" panose="05050102010706020507" pitchFamily="18" charset="2"/>
              <a:buChar char="-"/>
            </a:pPr>
            <a:r>
              <a:rPr lang="en-US" sz="2800" dirty="0"/>
              <a:t>I will have a look at certain differentiations by institutional rank, discipline, age and position of scientists and academics</a:t>
            </a:r>
            <a:endParaRPr lang="de-DE" sz="2800" dirty="0"/>
          </a:p>
        </p:txBody>
      </p:sp>
    </p:spTree>
    <p:extLst>
      <p:ext uri="{BB962C8B-B14F-4D97-AF65-F5344CB8AC3E}">
        <p14:creationId xmlns:p14="http://schemas.microsoft.com/office/powerpoint/2010/main" val="183347419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5. Further </a:t>
            </a:r>
            <a:r>
              <a:rPr lang="de-DE" b="1" dirty="0" err="1" smtClean="0"/>
              <a:t>research</a:t>
            </a:r>
            <a:endParaRPr lang="de-DE" dirty="0"/>
          </a:p>
        </p:txBody>
      </p:sp>
      <p:sp>
        <p:nvSpPr>
          <p:cNvPr id="3" name="Inhaltsplatzhalter 2"/>
          <p:cNvSpPr>
            <a:spLocks noGrp="1"/>
          </p:cNvSpPr>
          <p:nvPr>
            <p:ph idx="1"/>
          </p:nvPr>
        </p:nvSpPr>
        <p:spPr/>
        <p:txBody>
          <a:bodyPr>
            <a:noAutofit/>
          </a:bodyPr>
          <a:lstStyle/>
          <a:p>
            <a:pPr>
              <a:buFont typeface="Symbol" panose="05050102010706020507" pitchFamily="18" charset="2"/>
              <a:buChar char="-"/>
            </a:pPr>
            <a:r>
              <a:rPr lang="en-US" sz="2800" dirty="0" smtClean="0"/>
              <a:t>Impact </a:t>
            </a:r>
            <a:r>
              <a:rPr lang="en-US" sz="2800" dirty="0"/>
              <a:t>of the RAE/REF on non research active staff who are widely disadvantaged in the performance assessment process in science and </a:t>
            </a:r>
            <a:r>
              <a:rPr lang="en-US" sz="2800" dirty="0" smtClean="0"/>
              <a:t>academia</a:t>
            </a:r>
          </a:p>
          <a:p>
            <a:pPr>
              <a:buFont typeface="Symbol" panose="05050102010706020507" pitchFamily="18" charset="2"/>
              <a:buChar char="-"/>
            </a:pPr>
            <a:r>
              <a:rPr lang="en-US" sz="2800" dirty="0"/>
              <a:t>A first introduction of the effects on non submitted staff is supplied by the following literature</a:t>
            </a:r>
            <a:r>
              <a:rPr lang="en-US" sz="2800" dirty="0" smtClean="0"/>
              <a:t> </a:t>
            </a:r>
            <a:r>
              <a:rPr lang="en-US" sz="2800" dirty="0"/>
              <a:t>(cf. </a:t>
            </a:r>
            <a:r>
              <a:rPr lang="en-US" sz="2800" dirty="0" err="1"/>
              <a:t>Oancea</a:t>
            </a:r>
            <a:r>
              <a:rPr lang="en-US" sz="2800" dirty="0"/>
              <a:t> 2014</a:t>
            </a:r>
            <a:r>
              <a:rPr lang="en-US" sz="2800" dirty="0" smtClean="0"/>
              <a:t>)</a:t>
            </a:r>
          </a:p>
          <a:p>
            <a:pPr>
              <a:buFont typeface="Symbol" panose="05050102010706020507" pitchFamily="18" charset="2"/>
              <a:buChar char="-"/>
            </a:pPr>
            <a:r>
              <a:rPr lang="en-US" sz="2800" dirty="0"/>
              <a:t>It is also possible to carry out research on international comparisons</a:t>
            </a:r>
            <a:r>
              <a:rPr lang="en-US" sz="2800" dirty="0" smtClean="0"/>
              <a:t> </a:t>
            </a:r>
            <a:r>
              <a:rPr lang="en-US" sz="2800" dirty="0"/>
              <a:t>(cf. </a:t>
            </a:r>
            <a:r>
              <a:rPr lang="en-US" sz="2800" dirty="0" err="1"/>
              <a:t>McNay</a:t>
            </a:r>
            <a:r>
              <a:rPr lang="en-US" sz="2800" dirty="0"/>
              <a:t> 2015b, 2015a) and different disciplines (cf. Broadbent 2010</a:t>
            </a:r>
            <a:r>
              <a:rPr lang="en-US" sz="2800" dirty="0" smtClean="0"/>
              <a:t>) </a:t>
            </a:r>
            <a:endParaRPr lang="de-DE" sz="2800" dirty="0"/>
          </a:p>
        </p:txBody>
      </p:sp>
    </p:spTree>
    <p:extLst>
      <p:ext uri="{BB962C8B-B14F-4D97-AF65-F5344CB8AC3E}">
        <p14:creationId xmlns:p14="http://schemas.microsoft.com/office/powerpoint/2010/main" val="118382217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Autofit/>
          </a:bodyPr>
          <a:lstStyle/>
          <a:p>
            <a:pPr marL="0" indent="0">
              <a:buNone/>
            </a:pPr>
            <a:endParaRPr lang="de-DE" sz="2800" dirty="0" smtClean="0"/>
          </a:p>
          <a:p>
            <a:pPr marL="0" indent="0">
              <a:buNone/>
            </a:pPr>
            <a:endParaRPr lang="de-DE" sz="2800" dirty="0"/>
          </a:p>
          <a:p>
            <a:pPr marL="0" indent="0" algn="ctr">
              <a:buNone/>
            </a:pPr>
            <a:r>
              <a:rPr lang="de-DE" sz="2800" dirty="0" err="1" smtClean="0"/>
              <a:t>Thank</a:t>
            </a:r>
            <a:r>
              <a:rPr lang="de-DE" sz="2800" dirty="0" smtClean="0"/>
              <a:t> </a:t>
            </a:r>
            <a:r>
              <a:rPr lang="de-DE" sz="2800" dirty="0" err="1" smtClean="0"/>
              <a:t>you</a:t>
            </a:r>
            <a:r>
              <a:rPr lang="de-DE" sz="2800" dirty="0" smtClean="0"/>
              <a:t> </a:t>
            </a:r>
            <a:r>
              <a:rPr lang="de-DE" sz="2800" dirty="0" err="1" smtClean="0"/>
              <a:t>very</a:t>
            </a:r>
            <a:r>
              <a:rPr lang="de-DE" sz="2800" dirty="0" smtClean="0"/>
              <a:t> </a:t>
            </a:r>
            <a:r>
              <a:rPr lang="de-DE" sz="2800" dirty="0" err="1" smtClean="0"/>
              <a:t>much</a:t>
            </a:r>
            <a:r>
              <a:rPr lang="de-DE" sz="2800" dirty="0" smtClean="0"/>
              <a:t> </a:t>
            </a:r>
            <a:r>
              <a:rPr lang="de-DE" sz="2800" dirty="0" err="1" smtClean="0"/>
              <a:t>for</a:t>
            </a:r>
            <a:r>
              <a:rPr lang="de-DE" sz="2800" dirty="0" smtClean="0"/>
              <a:t> </a:t>
            </a:r>
            <a:r>
              <a:rPr lang="de-DE" sz="2800" dirty="0" err="1" smtClean="0"/>
              <a:t>your</a:t>
            </a:r>
            <a:r>
              <a:rPr lang="de-DE" sz="2800" dirty="0" smtClean="0"/>
              <a:t> </a:t>
            </a:r>
            <a:r>
              <a:rPr lang="de-DE" sz="2800" dirty="0" err="1" smtClean="0"/>
              <a:t>attention</a:t>
            </a:r>
            <a:r>
              <a:rPr lang="de-DE" sz="2800" dirty="0" smtClean="0"/>
              <a:t>.</a:t>
            </a:r>
            <a:endParaRPr lang="de-DE" sz="2800" dirty="0"/>
          </a:p>
        </p:txBody>
      </p:sp>
      <p:sp>
        <p:nvSpPr>
          <p:cNvPr id="2" name="Titel 1"/>
          <p:cNvSpPr>
            <a:spLocks noGrp="1"/>
          </p:cNvSpPr>
          <p:nvPr>
            <p:ph type="title"/>
          </p:nvPr>
        </p:nvSpPr>
        <p:spPr/>
        <p:txBody>
          <a:bodyPr/>
          <a:lstStyle/>
          <a:p>
            <a:endParaRPr lang="de-DE" dirty="0"/>
          </a:p>
        </p:txBody>
      </p:sp>
    </p:spTree>
    <p:extLst>
      <p:ext uri="{BB962C8B-B14F-4D97-AF65-F5344CB8AC3E}">
        <p14:creationId xmlns:p14="http://schemas.microsoft.com/office/powerpoint/2010/main" val="205689068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6. </a:t>
            </a:r>
            <a:r>
              <a:rPr lang="de-DE" b="1" dirty="0" err="1" smtClean="0"/>
              <a:t>Literature</a:t>
            </a:r>
            <a:endParaRPr lang="de-DE" dirty="0"/>
          </a:p>
        </p:txBody>
      </p:sp>
      <p:sp>
        <p:nvSpPr>
          <p:cNvPr id="3" name="Inhaltsplatzhalter 2"/>
          <p:cNvSpPr>
            <a:spLocks noGrp="1"/>
          </p:cNvSpPr>
          <p:nvPr>
            <p:ph idx="1"/>
          </p:nvPr>
        </p:nvSpPr>
        <p:spPr/>
        <p:txBody>
          <a:bodyPr>
            <a:noAutofit/>
          </a:bodyPr>
          <a:lstStyle/>
          <a:p>
            <a:pPr marL="0" indent="0">
              <a:buNone/>
            </a:pPr>
            <a:r>
              <a:rPr lang="en-US" sz="1000" dirty="0"/>
              <a:t>Ackers, Louise. 2007. </a:t>
            </a:r>
            <a:r>
              <a:rPr lang="en-US" sz="1000" i="1" dirty="0"/>
              <a:t>Legislating for Equality? Working Hours and Progression in Science Careers</a:t>
            </a:r>
            <a:r>
              <a:rPr lang="en-US" sz="1000" dirty="0"/>
              <a:t>. Rochester, NY: Social Science Research Network. Retrieved 3 May 2016 (http://papers.ssrn.com/abstract=973957).</a:t>
            </a:r>
            <a:endParaRPr lang="de-DE" sz="1000" dirty="0"/>
          </a:p>
          <a:p>
            <a:pPr marL="0" indent="0">
              <a:buNone/>
            </a:pPr>
            <a:r>
              <a:rPr lang="en-US" sz="1000" dirty="0"/>
              <a:t>Adams, Jonathan. 1998. ‘Benchmarking International Research’. </a:t>
            </a:r>
            <a:r>
              <a:rPr lang="en-US" sz="1000" i="1" dirty="0"/>
              <a:t>Nature</a:t>
            </a:r>
            <a:r>
              <a:rPr lang="en-US" sz="1000" dirty="0"/>
              <a:t> 396(6712):615–18.</a:t>
            </a:r>
            <a:endParaRPr lang="de-DE" sz="1000" dirty="0"/>
          </a:p>
          <a:p>
            <a:pPr marL="0" indent="0">
              <a:buNone/>
            </a:pPr>
            <a:r>
              <a:rPr lang="en-US" sz="1000" dirty="0"/>
              <a:t>Adams, Jonathan. 2011. ‘GLOBAL RESEARCH REPORT UNITED KINGDOM. Leeds: Evidence.’ Retrieved 10 June 2015 (http://researchanalytics.thomsonreuters.com/m/pdfs/globalresearchreport-uk.pdf).</a:t>
            </a:r>
            <a:endParaRPr lang="de-DE" sz="1000" dirty="0"/>
          </a:p>
          <a:p>
            <a:pPr marL="0" indent="0">
              <a:buNone/>
            </a:pPr>
            <a:r>
              <a:rPr lang="de-DE" sz="1000" dirty="0" err="1"/>
              <a:t>Auranen</a:t>
            </a:r>
            <a:r>
              <a:rPr lang="de-DE" sz="1000" dirty="0"/>
              <a:t>, Otto </a:t>
            </a:r>
            <a:r>
              <a:rPr lang="de-DE" sz="1000" dirty="0" err="1"/>
              <a:t>and</a:t>
            </a:r>
            <a:r>
              <a:rPr lang="de-DE" sz="1000" dirty="0"/>
              <a:t> Mika Nieminen. </a:t>
            </a:r>
            <a:r>
              <a:rPr lang="en-US" sz="1000" dirty="0"/>
              <a:t>2010. ‘University Research Funding and Publication Performance - An International Comparison’. </a:t>
            </a:r>
            <a:r>
              <a:rPr lang="en-US" sz="1000" i="1" dirty="0"/>
              <a:t>Research Policy</a:t>
            </a:r>
            <a:r>
              <a:rPr lang="en-US" sz="1000" dirty="0"/>
              <a:t> 39(6):822–34.</a:t>
            </a:r>
            <a:endParaRPr lang="de-DE" sz="1000" dirty="0"/>
          </a:p>
          <a:p>
            <a:pPr marL="0" indent="0">
              <a:buNone/>
            </a:pPr>
            <a:r>
              <a:rPr lang="en-US" sz="1000" dirty="0" err="1"/>
              <a:t>Bagilhole</a:t>
            </a:r>
            <a:r>
              <a:rPr lang="en-US" sz="1000" dirty="0"/>
              <a:t>, Barbara. 1993. ‘Survivors in a Male Preserve: A Study of British Women Academics’ Experiences and Perceptions of Discrimination in a UK University’. </a:t>
            </a:r>
            <a:r>
              <a:rPr lang="en-US" sz="1000" i="1" dirty="0"/>
              <a:t>Higher Education</a:t>
            </a:r>
            <a:r>
              <a:rPr lang="en-US" sz="1000" dirty="0"/>
              <a:t> 26(4):431–447.</a:t>
            </a:r>
            <a:endParaRPr lang="de-DE" sz="1000" dirty="0"/>
          </a:p>
          <a:p>
            <a:pPr marL="0" indent="0">
              <a:buNone/>
            </a:pPr>
            <a:r>
              <a:rPr lang="en-US" sz="1000" dirty="0" err="1"/>
              <a:t>Barbezat</a:t>
            </a:r>
            <a:r>
              <a:rPr lang="en-US" sz="1000" dirty="0"/>
              <a:t>, Debra A. and James W. Hughes. 2005. ‘Salary Structure Effects and the Gender Pay Gap in Academia’. </a:t>
            </a:r>
            <a:r>
              <a:rPr lang="en-US" sz="1000" i="1" dirty="0"/>
              <a:t>Research in Higher Education</a:t>
            </a:r>
            <a:r>
              <a:rPr lang="en-US" sz="1000" dirty="0"/>
              <a:t> 46(6):621–40.</a:t>
            </a:r>
            <a:endParaRPr lang="de-DE" sz="1000" dirty="0"/>
          </a:p>
          <a:p>
            <a:pPr marL="0" indent="0">
              <a:buNone/>
            </a:pPr>
            <a:r>
              <a:rPr lang="en-US" sz="1000" dirty="0"/>
              <a:t>Barker, Katharine. 2007. ‘The UK Research Assessment Exercise: The Evolution of a National Research Evaluation System’. </a:t>
            </a:r>
            <a:r>
              <a:rPr lang="en-US" sz="1000" i="1" dirty="0"/>
              <a:t>Research Evaluation</a:t>
            </a:r>
            <a:r>
              <a:rPr lang="en-US" sz="1000" dirty="0"/>
              <a:t> 16(1):3–12.</a:t>
            </a:r>
            <a:endParaRPr lang="de-DE" sz="1000" dirty="0"/>
          </a:p>
          <a:p>
            <a:pPr marL="0" indent="0">
              <a:buNone/>
            </a:pPr>
            <a:r>
              <a:rPr lang="en-US" sz="1000" dirty="0" err="1"/>
              <a:t>Bence</a:t>
            </a:r>
            <a:r>
              <a:rPr lang="en-US" sz="1000" dirty="0"/>
              <a:t>, Valerie and Charles Oppenheim. 2005. ‘The Evolution of the UK’s Research Assessment Exercise: Publications, Performance and Perceptions’. </a:t>
            </a:r>
            <a:r>
              <a:rPr lang="en-US" sz="1000" i="1" dirty="0"/>
              <a:t>Journal of Educational Administration and History</a:t>
            </a:r>
            <a:r>
              <a:rPr lang="en-US" sz="1000" dirty="0"/>
              <a:t> 37(2):137–55.</a:t>
            </a:r>
            <a:endParaRPr lang="de-DE" sz="1000" dirty="0"/>
          </a:p>
          <a:p>
            <a:pPr marL="0" indent="0">
              <a:buNone/>
            </a:pPr>
            <a:r>
              <a:rPr lang="en-US" sz="1000" dirty="0"/>
              <a:t>Bentley, Alex. 2016. ‘Devil’s in the REF’. </a:t>
            </a:r>
            <a:r>
              <a:rPr lang="en-US" sz="1000" i="1" dirty="0"/>
              <a:t>Times Higher Education (THE)</a:t>
            </a:r>
            <a:r>
              <a:rPr lang="en-US" sz="1000" dirty="0"/>
              <a:t>. Retrieved 28 April 2016 (https://www.timeshighereducation.com/letters/devils-in-the-research-excellence-framework).</a:t>
            </a:r>
            <a:endParaRPr lang="de-DE" sz="1000" dirty="0"/>
          </a:p>
          <a:p>
            <a:pPr marL="0" indent="0">
              <a:buNone/>
            </a:pPr>
            <a:r>
              <a:rPr lang="en-US" sz="1000" dirty="0"/>
              <a:t>Blake, Margaret and Ivana La Valle. 2000. ‘Who Applies for Research Funding’. </a:t>
            </a:r>
            <a:r>
              <a:rPr lang="en-US" sz="1000" i="1" dirty="0"/>
              <a:t>Key factors shaping funding application </a:t>
            </a:r>
            <a:r>
              <a:rPr lang="en-US" sz="1000" i="1" dirty="0" err="1"/>
              <a:t>behaviour</a:t>
            </a:r>
            <a:r>
              <a:rPr lang="en-US" sz="1000" i="1" dirty="0"/>
              <a:t> among women and men in British higher education institutions. London: </a:t>
            </a:r>
            <a:r>
              <a:rPr lang="en-US" sz="1000" i="1" dirty="0" err="1"/>
              <a:t>Wellcome</a:t>
            </a:r>
            <a:r>
              <a:rPr lang="en-US" sz="1000" i="1" dirty="0"/>
              <a:t> Trust</a:t>
            </a:r>
            <a:r>
              <a:rPr lang="en-US" sz="1000" dirty="0"/>
              <a:t>. Retrieved 3 May 2016 (http://www.wellcome.ac.uk/stellent/groups/corporatesite/@policy_communications/documents/web_document/wtd003210.pdf).</a:t>
            </a:r>
            <a:endParaRPr lang="de-DE" sz="1000" dirty="0"/>
          </a:p>
          <a:p>
            <a:pPr marL="0" indent="0">
              <a:buNone/>
            </a:pPr>
            <a:r>
              <a:rPr lang="de-DE" sz="1000" dirty="0" err="1"/>
              <a:t>Bleiklie</a:t>
            </a:r>
            <a:r>
              <a:rPr lang="de-DE" sz="1000" dirty="0"/>
              <a:t>, Ivar, Jürgen Enders, </a:t>
            </a:r>
            <a:r>
              <a:rPr lang="de-DE" sz="1000" dirty="0" err="1"/>
              <a:t>and</a:t>
            </a:r>
            <a:r>
              <a:rPr lang="de-DE" sz="1000" dirty="0"/>
              <a:t> Benedetto </a:t>
            </a:r>
            <a:r>
              <a:rPr lang="de-DE" sz="1000" dirty="0" err="1"/>
              <a:t>Lepori</a:t>
            </a:r>
            <a:r>
              <a:rPr lang="de-DE" sz="1000" dirty="0"/>
              <a:t>. </a:t>
            </a:r>
            <a:r>
              <a:rPr lang="en-US" sz="1000" dirty="0"/>
              <a:t>2015. ‘Organizations as Penetrated Hierarchies: Environmental Pressures and Control in Professional Organizations’. </a:t>
            </a:r>
            <a:r>
              <a:rPr lang="en-US" sz="1000" i="1" dirty="0"/>
              <a:t>Organization Studies</a:t>
            </a:r>
            <a:r>
              <a:rPr lang="en-US" sz="1000" dirty="0"/>
              <a:t> 36(7):873–896.</a:t>
            </a:r>
            <a:endParaRPr lang="de-DE" sz="1000" dirty="0"/>
          </a:p>
          <a:p>
            <a:pPr marL="0" indent="0">
              <a:buNone/>
            </a:pPr>
            <a:r>
              <a:rPr lang="en-US" sz="1000" dirty="0" err="1"/>
              <a:t>Bornmann</a:t>
            </a:r>
            <a:r>
              <a:rPr lang="en-US" sz="1000" dirty="0"/>
              <a:t>, Lutz and </a:t>
            </a:r>
            <a:r>
              <a:rPr lang="en-US" sz="1000" dirty="0" err="1"/>
              <a:t>Loet</a:t>
            </a:r>
            <a:r>
              <a:rPr lang="en-US" sz="1000" dirty="0"/>
              <a:t> </a:t>
            </a:r>
            <a:r>
              <a:rPr lang="en-US" sz="1000" dirty="0" err="1"/>
              <a:t>Leydesdorff</a:t>
            </a:r>
            <a:r>
              <a:rPr lang="en-US" sz="1000" dirty="0"/>
              <a:t>. 2013. ‘Macro-Indicators of Citation Impacts of Six Prolific Countries: </a:t>
            </a:r>
            <a:r>
              <a:rPr lang="en-US" sz="1000" dirty="0" err="1"/>
              <a:t>InCites</a:t>
            </a:r>
            <a:r>
              <a:rPr lang="en-US" sz="1000" dirty="0"/>
              <a:t> Data and the Statistical Significance of Trends’. </a:t>
            </a:r>
            <a:r>
              <a:rPr lang="en-US" sz="1000" i="1" dirty="0" err="1"/>
              <a:t>PLoS</a:t>
            </a:r>
            <a:r>
              <a:rPr lang="en-US" sz="1000" i="1" dirty="0"/>
              <a:t> ONE</a:t>
            </a:r>
            <a:r>
              <a:rPr lang="en-US" sz="1000" dirty="0"/>
              <a:t> 8(2):e56768.</a:t>
            </a:r>
            <a:endParaRPr lang="de-DE" sz="1000" dirty="0"/>
          </a:p>
          <a:p>
            <a:pPr marL="0" indent="0">
              <a:buNone/>
            </a:pPr>
            <a:r>
              <a:rPr lang="en-US" sz="1000" dirty="0"/>
              <a:t>Broadbent, Jane. 2010. ‘The UK Research Assessment Exercise: Performance Measurement and Resource Allocation’. </a:t>
            </a:r>
            <a:r>
              <a:rPr lang="en-US" sz="1000" i="1" dirty="0"/>
              <a:t>Australian Accounting Review</a:t>
            </a:r>
            <a:r>
              <a:rPr lang="en-US" sz="1000" dirty="0"/>
              <a:t> 20(1):14–23.</a:t>
            </a:r>
            <a:endParaRPr lang="de-DE" sz="1000" dirty="0"/>
          </a:p>
          <a:p>
            <a:pPr marL="0" indent="0">
              <a:buNone/>
            </a:pPr>
            <a:r>
              <a:rPr lang="en-US" sz="1000" dirty="0"/>
              <a:t>Broadhead, Lee-Anne and Sean Howard. 1998a. ‘The Art of Punishing: The Research Assessment Exercise and the </a:t>
            </a:r>
            <a:r>
              <a:rPr lang="en-US" sz="1000" dirty="0" err="1"/>
              <a:t>Ritualisation</a:t>
            </a:r>
            <a:r>
              <a:rPr lang="en-US" sz="1000" dirty="0"/>
              <a:t> of Power in Higher Education’. </a:t>
            </a:r>
            <a:r>
              <a:rPr lang="en-US" sz="1000" i="1" dirty="0"/>
              <a:t>Education Policy Analysis Archives</a:t>
            </a:r>
            <a:r>
              <a:rPr lang="en-US" sz="1000" dirty="0"/>
              <a:t> 6(8).</a:t>
            </a:r>
            <a:endParaRPr lang="de-DE" sz="1000" dirty="0"/>
          </a:p>
          <a:p>
            <a:pPr marL="0" indent="0">
              <a:buNone/>
            </a:pPr>
            <a:endParaRPr lang="de-DE" sz="1000" dirty="0"/>
          </a:p>
        </p:txBody>
      </p:sp>
    </p:spTree>
    <p:extLst>
      <p:ext uri="{BB962C8B-B14F-4D97-AF65-F5344CB8AC3E}">
        <p14:creationId xmlns:p14="http://schemas.microsoft.com/office/powerpoint/2010/main" val="257764166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6. </a:t>
            </a:r>
            <a:r>
              <a:rPr lang="de-DE" b="1" dirty="0" err="1" smtClean="0"/>
              <a:t>Literature</a:t>
            </a:r>
            <a:endParaRPr lang="de-DE" dirty="0"/>
          </a:p>
        </p:txBody>
      </p:sp>
      <p:sp>
        <p:nvSpPr>
          <p:cNvPr id="3" name="Inhaltsplatzhalter 2"/>
          <p:cNvSpPr>
            <a:spLocks noGrp="1"/>
          </p:cNvSpPr>
          <p:nvPr>
            <p:ph idx="1"/>
          </p:nvPr>
        </p:nvSpPr>
        <p:spPr/>
        <p:txBody>
          <a:bodyPr>
            <a:noAutofit/>
          </a:bodyPr>
          <a:lstStyle/>
          <a:p>
            <a:pPr marL="0" indent="0">
              <a:buNone/>
            </a:pPr>
            <a:r>
              <a:rPr lang="en-US" sz="1000" dirty="0"/>
              <a:t>Broadhead, Lee-Anne and Sean Howard. 1998b. ‘The Research Assessment Exercise’. </a:t>
            </a:r>
            <a:r>
              <a:rPr lang="en-US" sz="1000" i="1" dirty="0"/>
              <a:t>education policy analysis archives</a:t>
            </a:r>
            <a:r>
              <a:rPr lang="en-US" sz="1000" dirty="0"/>
              <a:t> 6(0):8.</a:t>
            </a:r>
            <a:endParaRPr lang="de-DE" sz="1000" dirty="0"/>
          </a:p>
          <a:p>
            <a:pPr marL="0" indent="0">
              <a:buNone/>
            </a:pPr>
            <a:r>
              <a:rPr lang="en-US" sz="1000" dirty="0"/>
              <a:t>Clark, Burton. 1998. ‘University Transformation for the Twenty-First Century. World Conference on Higher Education’. Retrieved 30 September 2014 (http://portal.unesco.org/education/fr/files/10371/10384906150Burton.pdf/Burton.pdf).</a:t>
            </a:r>
            <a:endParaRPr lang="de-DE" sz="1000" dirty="0"/>
          </a:p>
          <a:p>
            <a:pPr marL="0" indent="0">
              <a:buNone/>
            </a:pPr>
            <a:r>
              <a:rPr lang="en-US" sz="1000" dirty="0"/>
              <a:t>Clark, Burton R. 1989. ‘The Academic Life Small Worlds, Different Worlds’. </a:t>
            </a:r>
            <a:r>
              <a:rPr lang="en-US" sz="1000" i="1" dirty="0"/>
              <a:t>Educational Researcher</a:t>
            </a:r>
            <a:r>
              <a:rPr lang="en-US" sz="1000" dirty="0"/>
              <a:t> 18(5):4–8.</a:t>
            </a:r>
            <a:endParaRPr lang="de-DE" sz="1000" dirty="0"/>
          </a:p>
          <a:p>
            <a:pPr marL="0" indent="0">
              <a:buNone/>
            </a:pPr>
            <a:r>
              <a:rPr lang="en-US" sz="1000" dirty="0"/>
              <a:t>Cuthbertson, Keith. 2016. ‘The Gender Pay Gap: It’s Not as Simple as It Looks’. </a:t>
            </a:r>
            <a:r>
              <a:rPr lang="en-US" sz="1000" i="1" dirty="0"/>
              <a:t>Times Higher Education (THE)</a:t>
            </a:r>
            <a:r>
              <a:rPr lang="en-US" sz="1000" dirty="0"/>
              <a:t>. Retrieved 28 April 2016 (https://www.timeshighereducation.com/comment/the-gender-pay-gap-its-not-as-simple-as-it-looks).</a:t>
            </a:r>
            <a:endParaRPr lang="de-DE" sz="1000" dirty="0"/>
          </a:p>
          <a:p>
            <a:pPr marL="0" indent="0">
              <a:buNone/>
            </a:pPr>
            <a:r>
              <a:rPr lang="en-US" sz="1000" dirty="0"/>
              <a:t>Derrick, G. E. and G. Samuel. 2015. ‘The Impact Evaluation Scale: Group Panel Processes and Outcomes in Societal Impact Evaluation’. Retrieved 12 May 2016 (http://www.sti2015.usi.ch/sites/www.sti2015.usi.ch/files/media/derrick_samuel_2_page_abstract.pdf).</a:t>
            </a:r>
            <a:endParaRPr lang="de-DE" sz="1000" dirty="0"/>
          </a:p>
          <a:p>
            <a:pPr marL="0" indent="0">
              <a:buNone/>
            </a:pPr>
            <a:r>
              <a:rPr lang="en-US" sz="1000" dirty="0"/>
              <a:t>Elton, Lewis. 2000. ‘The UK Research Assessment Exercise: Unintended Consequences’. </a:t>
            </a:r>
            <a:r>
              <a:rPr lang="en-US" sz="1000" i="1" dirty="0"/>
              <a:t>Higher Education Quarterly</a:t>
            </a:r>
            <a:r>
              <a:rPr lang="en-US" sz="1000" dirty="0"/>
              <a:t> 54(3):274–83.</a:t>
            </a:r>
            <a:endParaRPr lang="de-DE" sz="1000" dirty="0"/>
          </a:p>
          <a:p>
            <a:pPr marL="0" indent="0">
              <a:buNone/>
            </a:pPr>
            <a:r>
              <a:rPr lang="en-US" sz="1000" dirty="0"/>
              <a:t>Enders, J\</a:t>
            </a:r>
            <a:r>
              <a:rPr lang="en-US" sz="1000" dirty="0" err="1"/>
              <a:t>Hurgen</a:t>
            </a:r>
            <a:r>
              <a:rPr lang="en-US" sz="1000" dirty="0"/>
              <a:t>. 2014. ‘The Academic Arms Race’. </a:t>
            </a:r>
            <a:r>
              <a:rPr lang="en-US" sz="1000" i="1" dirty="0"/>
              <a:t>The Institutional Development of Business Schools</a:t>
            </a:r>
            <a:r>
              <a:rPr lang="en-US" sz="1000" dirty="0"/>
              <a:t> 155.</a:t>
            </a:r>
            <a:endParaRPr lang="de-DE" sz="1000" dirty="0"/>
          </a:p>
          <a:p>
            <a:pPr marL="0" indent="0">
              <a:buNone/>
            </a:pPr>
            <a:r>
              <a:rPr lang="de-DE" sz="1000" dirty="0"/>
              <a:t>Enders, Jürgen, Barbara M. Kehm, </a:t>
            </a:r>
            <a:r>
              <a:rPr lang="de-DE" sz="1000" dirty="0" err="1"/>
              <a:t>and</a:t>
            </a:r>
            <a:r>
              <a:rPr lang="de-DE" sz="1000" dirty="0"/>
              <a:t> Uwe </a:t>
            </a:r>
            <a:r>
              <a:rPr lang="de-DE" sz="1000" dirty="0" err="1"/>
              <a:t>Schimank</a:t>
            </a:r>
            <a:r>
              <a:rPr lang="de-DE" sz="1000" dirty="0"/>
              <a:t>. </a:t>
            </a:r>
            <a:r>
              <a:rPr lang="en-US" sz="1000" dirty="0"/>
              <a:t>2015. ‘Turning Universities into Actors on Quasi-Markets: How New Public Management Reforms Affect Academic Research’. Pp. 89–103 in </a:t>
            </a:r>
            <a:r>
              <a:rPr lang="en-US" sz="1000" i="1" dirty="0"/>
              <a:t>The changing governance of higher education and research</a:t>
            </a:r>
            <a:r>
              <a:rPr lang="en-US" sz="1000" dirty="0"/>
              <a:t>. Springer. Retrieved 12 May 2016 (http://link.springer.com/chapter/10.1007/978-3-319-09677-3_5).</a:t>
            </a:r>
            <a:endParaRPr lang="de-DE" sz="1000" dirty="0"/>
          </a:p>
          <a:p>
            <a:pPr marL="0" indent="0">
              <a:buNone/>
            </a:pPr>
            <a:r>
              <a:rPr lang="en-US" sz="1000" dirty="0"/>
              <a:t>Enders, Jürgen and Don F. </a:t>
            </a:r>
            <a:r>
              <a:rPr lang="en-US" sz="1000" dirty="0" err="1"/>
              <a:t>Westerheijden</a:t>
            </a:r>
            <a:r>
              <a:rPr lang="en-US" sz="1000" dirty="0"/>
              <a:t>. 2014. ‘The Dutch Way of New Public Management’. </a:t>
            </a:r>
            <a:r>
              <a:rPr lang="en-US" sz="1000" i="1" dirty="0"/>
              <a:t>Policy and Society</a:t>
            </a:r>
            <a:r>
              <a:rPr lang="en-US" sz="1000" dirty="0"/>
              <a:t> 33(3):189–98.</a:t>
            </a:r>
            <a:endParaRPr lang="de-DE" sz="1000" dirty="0"/>
          </a:p>
          <a:p>
            <a:pPr marL="0" indent="0">
              <a:buNone/>
            </a:pPr>
            <a:r>
              <a:rPr lang="en-US" sz="1000" dirty="0" err="1"/>
              <a:t>Frølich</a:t>
            </a:r>
            <a:r>
              <a:rPr lang="en-US" sz="1000" dirty="0"/>
              <a:t>, </a:t>
            </a:r>
            <a:r>
              <a:rPr lang="en-US" sz="1000" dirty="0" err="1"/>
              <a:t>Nicoline</a:t>
            </a:r>
            <a:r>
              <a:rPr lang="en-US" sz="1000" dirty="0"/>
              <a:t>. 2008. </a:t>
            </a:r>
            <a:r>
              <a:rPr lang="en-US" sz="1000" i="1" dirty="0"/>
              <a:t>The Politics of Steering by Numbers: Debating Performance-Based Funding in Europe</a:t>
            </a:r>
            <a:r>
              <a:rPr lang="en-US" sz="1000" dirty="0"/>
              <a:t>. Oslo: NIFU STEP.</a:t>
            </a:r>
            <a:endParaRPr lang="de-DE" sz="1000" dirty="0"/>
          </a:p>
          <a:p>
            <a:pPr marL="0" indent="0">
              <a:buNone/>
            </a:pPr>
            <a:r>
              <a:rPr lang="en-US" sz="1000" dirty="0"/>
              <a:t>Grove, Jack. 2015. ‘UCU Calls for Wage Audits as Gender Pay Gap Endures’. </a:t>
            </a:r>
            <a:r>
              <a:rPr lang="en-US" sz="1000" i="1" dirty="0"/>
              <a:t>Times Higher Education (THE)</a:t>
            </a:r>
            <a:r>
              <a:rPr lang="en-US" sz="1000" dirty="0"/>
              <a:t>. Retrieved 27 April 2016 (https://www.timeshighereducation.com/news/ucu-calls-for-wage-audits-as-gender-pay-gap-endures/2019452.article).</a:t>
            </a:r>
            <a:endParaRPr lang="de-DE" sz="1000" dirty="0"/>
          </a:p>
          <a:p>
            <a:pPr marL="0" indent="0">
              <a:buNone/>
            </a:pPr>
            <a:r>
              <a:rPr lang="en-US" sz="1000" dirty="0" err="1"/>
              <a:t>Hamann</a:t>
            </a:r>
            <a:r>
              <a:rPr lang="en-US" sz="1000" dirty="0"/>
              <a:t>, Julian. 2016. ‘The Visible Hand of Research Performance Assessment’. </a:t>
            </a:r>
            <a:r>
              <a:rPr lang="en-US" sz="1000" i="1" dirty="0"/>
              <a:t>Higher Education</a:t>
            </a:r>
            <a:r>
              <a:rPr lang="en-US" sz="1000" dirty="0"/>
              <a:t> 1–19.</a:t>
            </a:r>
            <a:endParaRPr lang="de-DE" sz="1000" dirty="0"/>
          </a:p>
          <a:p>
            <a:pPr marL="0" indent="0">
              <a:buNone/>
            </a:pPr>
            <a:r>
              <a:rPr lang="en-US" sz="1000" dirty="0"/>
              <a:t>Harley, Sandra. 2000. ‘Accountants Divided: Research Selectivity and Academic Accounting </a:t>
            </a:r>
            <a:r>
              <a:rPr lang="en-US" sz="1000" dirty="0" err="1"/>
              <a:t>Labour</a:t>
            </a:r>
            <a:r>
              <a:rPr lang="en-US" sz="1000" dirty="0"/>
              <a:t> in UK Universities’. </a:t>
            </a:r>
            <a:r>
              <a:rPr lang="en-US" sz="1000" i="1" dirty="0"/>
              <a:t>Critical Perspectives on Accounting</a:t>
            </a:r>
            <a:r>
              <a:rPr lang="en-US" sz="1000" dirty="0"/>
              <a:t> 11(5):549–82.</a:t>
            </a:r>
            <a:endParaRPr lang="de-DE" sz="1000" dirty="0"/>
          </a:p>
          <a:p>
            <a:pPr marL="0" indent="0">
              <a:buNone/>
            </a:pPr>
            <a:r>
              <a:rPr lang="en-US" sz="1000" dirty="0"/>
              <a:t>Harley, Sandra and Frederic S. Lee. 1997. ‘Research Selectivity, Managerialism, and the Academic Labor Process: The Future of Nonmainstream Economics in U.K. Universities’. </a:t>
            </a:r>
            <a:r>
              <a:rPr lang="en-US" sz="1000" i="1" dirty="0"/>
              <a:t>Human Relations</a:t>
            </a:r>
            <a:r>
              <a:rPr lang="en-US" sz="1000" dirty="0"/>
              <a:t> 50(11):1427–60.</a:t>
            </a:r>
            <a:endParaRPr lang="de-DE" sz="1000" dirty="0"/>
          </a:p>
        </p:txBody>
      </p:sp>
    </p:spTree>
    <p:extLst>
      <p:ext uri="{BB962C8B-B14F-4D97-AF65-F5344CB8AC3E}">
        <p14:creationId xmlns:p14="http://schemas.microsoft.com/office/powerpoint/2010/main" val="134128359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6. </a:t>
            </a:r>
            <a:r>
              <a:rPr lang="de-DE" b="1" dirty="0" err="1" smtClean="0"/>
              <a:t>Literature</a:t>
            </a:r>
            <a:endParaRPr lang="de-DE" dirty="0"/>
          </a:p>
        </p:txBody>
      </p:sp>
      <p:sp>
        <p:nvSpPr>
          <p:cNvPr id="3" name="Inhaltsplatzhalter 2"/>
          <p:cNvSpPr>
            <a:spLocks noGrp="1"/>
          </p:cNvSpPr>
          <p:nvPr>
            <p:ph idx="1"/>
          </p:nvPr>
        </p:nvSpPr>
        <p:spPr/>
        <p:txBody>
          <a:bodyPr>
            <a:noAutofit/>
          </a:bodyPr>
          <a:lstStyle/>
          <a:p>
            <a:pPr marL="0" indent="0">
              <a:buNone/>
            </a:pPr>
            <a:r>
              <a:rPr lang="en-US" sz="1000" dirty="0" err="1"/>
              <a:t>Hazelkorn</a:t>
            </a:r>
            <a:r>
              <a:rPr lang="en-US" sz="1000" dirty="0"/>
              <a:t>, Ellen. 2008. ‘Learning to Live with League Tables and Ranking: The Experience of Institutional Leaders’. </a:t>
            </a:r>
            <a:r>
              <a:rPr lang="en-US" sz="1000" i="1" dirty="0"/>
              <a:t>Higher Education Policy</a:t>
            </a:r>
            <a:r>
              <a:rPr lang="en-US" sz="1000" dirty="0"/>
              <a:t> 21(2):193–215.</a:t>
            </a:r>
            <a:endParaRPr lang="de-DE" sz="1000" dirty="0"/>
          </a:p>
          <a:p>
            <a:pPr marL="0" indent="0">
              <a:buNone/>
            </a:pPr>
            <a:r>
              <a:rPr lang="en-US" sz="1000" dirty="0" err="1"/>
              <a:t>Hazelkorn</a:t>
            </a:r>
            <a:r>
              <a:rPr lang="en-US" sz="1000" dirty="0"/>
              <a:t>, Ellen. 2009. ‘Rankings and the Battle for World-Class Excellence’. </a:t>
            </a:r>
            <a:r>
              <a:rPr lang="en-US" sz="1000" i="1" dirty="0"/>
              <a:t>Higher Education Management and Policy</a:t>
            </a:r>
            <a:r>
              <a:rPr lang="en-US" sz="1000" dirty="0"/>
              <a:t> 21(1):1–22.</a:t>
            </a:r>
            <a:endParaRPr lang="de-DE" sz="1000" dirty="0"/>
          </a:p>
          <a:p>
            <a:pPr marL="0" indent="0">
              <a:buNone/>
            </a:pPr>
            <a:r>
              <a:rPr lang="en-US" sz="1000" dirty="0" err="1"/>
              <a:t>Hazelkorn</a:t>
            </a:r>
            <a:r>
              <a:rPr lang="en-US" sz="1000" dirty="0"/>
              <a:t>, Ellen. 2014. ‘Reflections on a Decade of Global Rankings: What We’ve Learned and Outstanding Issues’. </a:t>
            </a:r>
            <a:r>
              <a:rPr lang="en-US" sz="1000" i="1" dirty="0"/>
              <a:t>European Journal of Education</a:t>
            </a:r>
            <a:r>
              <a:rPr lang="en-US" sz="1000" dirty="0"/>
              <a:t> 49(1):12–28.</a:t>
            </a:r>
            <a:endParaRPr lang="de-DE" sz="1000" dirty="0"/>
          </a:p>
          <a:p>
            <a:pPr marL="0" indent="0">
              <a:buNone/>
            </a:pPr>
            <a:r>
              <a:rPr lang="en-US" sz="1000" dirty="0" err="1"/>
              <a:t>Hazelkorn</a:t>
            </a:r>
            <a:r>
              <a:rPr lang="en-US" sz="1000" dirty="0"/>
              <a:t>, Ellen and M. Ryan. 2013. ‘The Impact of University Rankings on Higher Education Policy in Europe: A Challenge to Perceived Wisdom and a Stimulus for Change’. in </a:t>
            </a:r>
            <a:r>
              <a:rPr lang="en-US" sz="1000" i="1" dirty="0"/>
              <a:t>In: </a:t>
            </a:r>
            <a:r>
              <a:rPr lang="en-US" sz="1000" i="1" dirty="0" err="1"/>
              <a:t>Zgaga</a:t>
            </a:r>
            <a:r>
              <a:rPr lang="en-US" sz="1000" i="1" dirty="0"/>
              <a:t>, P., </a:t>
            </a:r>
            <a:r>
              <a:rPr lang="en-US" sz="1000" i="1" dirty="0" err="1"/>
              <a:t>Teichler</a:t>
            </a:r>
            <a:r>
              <a:rPr lang="en-US" sz="1000" i="1" dirty="0"/>
              <a:t>, U. and Brennan, J. (Hg.) The Globalization Challenge for European Higher Education: Convergence and Diversity, </a:t>
            </a:r>
            <a:r>
              <a:rPr lang="en-US" sz="1000" i="1" dirty="0" err="1"/>
              <a:t>Centres</a:t>
            </a:r>
            <a:r>
              <a:rPr lang="en-US" sz="1000" i="1" dirty="0"/>
              <a:t> and Peripheries</a:t>
            </a:r>
            <a:r>
              <a:rPr lang="en-US" sz="1000" dirty="0"/>
              <a:t>. Frankfurt: Peter Lang.</a:t>
            </a:r>
            <a:endParaRPr lang="de-DE" sz="1000" dirty="0"/>
          </a:p>
          <a:p>
            <a:pPr marL="0" indent="0">
              <a:buNone/>
            </a:pPr>
            <a:r>
              <a:rPr lang="en-US" sz="1000" dirty="0"/>
              <a:t>Henkel, Mary. 1999. ‘The </a:t>
            </a:r>
            <a:r>
              <a:rPr lang="en-US" sz="1000" dirty="0" err="1"/>
              <a:t>Modernisation</a:t>
            </a:r>
            <a:r>
              <a:rPr lang="en-US" sz="1000" dirty="0"/>
              <a:t> of Research Evaluation: The Case of the UK’. </a:t>
            </a:r>
            <a:r>
              <a:rPr lang="en-US" sz="1000" i="1" dirty="0"/>
              <a:t>Higher Education</a:t>
            </a:r>
            <a:r>
              <a:rPr lang="en-US" sz="1000" dirty="0"/>
              <a:t> 38(1):105–22.</a:t>
            </a:r>
            <a:endParaRPr lang="de-DE" sz="1000" dirty="0"/>
          </a:p>
          <a:p>
            <a:pPr marL="0" indent="0">
              <a:buNone/>
            </a:pPr>
            <a:r>
              <a:rPr lang="en-US" sz="1000" dirty="0"/>
              <a:t>Hey, Valerie et al. 2011. </a:t>
            </a:r>
            <a:r>
              <a:rPr lang="en-US" sz="1000" i="1" dirty="0"/>
              <a:t>The Experience of Black and Minority Ethnic Staff in Higher Education in England</a:t>
            </a:r>
            <a:r>
              <a:rPr lang="en-US" sz="1000" dirty="0"/>
              <a:t>. London: Equality Challenge Unit. Retrieved 3 May 2016 (http://www.ecu.ac.uk/wp-content/uploads/external/experience-of-bme-staff-in-he-final-report.doc).</a:t>
            </a:r>
            <a:endParaRPr lang="de-DE" sz="1000" dirty="0"/>
          </a:p>
          <a:p>
            <a:pPr marL="0" indent="0">
              <a:buNone/>
            </a:pPr>
            <a:r>
              <a:rPr lang="en-US" sz="1000" dirty="0"/>
              <a:t>Jenkins, Alan. 1995. ‘The Research Assessment Exercise, Funding and Teaching Quality’. </a:t>
            </a:r>
            <a:r>
              <a:rPr lang="en-US" sz="1000" i="1" dirty="0"/>
              <a:t>Quality Assurance in Education</a:t>
            </a:r>
            <a:r>
              <a:rPr lang="en-US" sz="1000" dirty="0"/>
              <a:t> 3(2):4–12.</a:t>
            </a:r>
            <a:endParaRPr lang="de-DE" sz="1000" dirty="0"/>
          </a:p>
          <a:p>
            <a:pPr marL="0" indent="0">
              <a:buNone/>
            </a:pPr>
            <a:r>
              <a:rPr lang="en-US" sz="1000" dirty="0"/>
              <a:t>King, David A. 2004. ‘The Scientific Impact of Nations’. </a:t>
            </a:r>
            <a:r>
              <a:rPr lang="en-US" sz="1000" i="1" dirty="0"/>
              <a:t>Nature</a:t>
            </a:r>
            <a:r>
              <a:rPr lang="en-US" sz="1000" dirty="0"/>
              <a:t> 430(6997):311–16.</a:t>
            </a:r>
            <a:endParaRPr lang="de-DE" sz="1000" dirty="0"/>
          </a:p>
          <a:p>
            <a:pPr marL="0" indent="0">
              <a:buNone/>
            </a:pPr>
            <a:r>
              <a:rPr lang="en-US" sz="1000" dirty="0"/>
              <a:t>Knights, David and Wendy Richards. 2003. ‘Sex Discrimination in UK Academia’. </a:t>
            </a:r>
            <a:r>
              <a:rPr lang="de-DE" sz="1000" i="1" dirty="0"/>
              <a:t>Gender, Work &amp; </a:t>
            </a:r>
            <a:r>
              <a:rPr lang="de-DE" sz="1000" i="1" dirty="0" err="1"/>
              <a:t>Organization</a:t>
            </a:r>
            <a:r>
              <a:rPr lang="de-DE" sz="1000" dirty="0"/>
              <a:t> 10(2):213–38.</a:t>
            </a:r>
          </a:p>
          <a:p>
            <a:pPr marL="0" indent="0">
              <a:buNone/>
            </a:pPr>
            <a:r>
              <a:rPr lang="de-DE" sz="1000" dirty="0" err="1"/>
              <a:t>Kreckel</a:t>
            </a:r>
            <a:r>
              <a:rPr lang="de-DE" sz="1000" dirty="0"/>
              <a:t>, Reinhard. 2008. ‘Zwischen Universeller Inklusion Und Neuer Exklusivität. S. 181-94’. P. 2015 in </a:t>
            </a:r>
            <a:r>
              <a:rPr lang="de-DE" sz="1000" i="1" dirty="0" err="1"/>
              <a:t>In</a:t>
            </a:r>
            <a:r>
              <a:rPr lang="de-DE" sz="1000" i="1" dirty="0"/>
              <a:t>: Barbara M. Kehm (</a:t>
            </a:r>
            <a:r>
              <a:rPr lang="de-DE" sz="1000" i="1" dirty="0" err="1"/>
              <a:t>Hg</a:t>
            </a:r>
            <a:r>
              <a:rPr lang="de-DE" sz="1000" i="1" dirty="0"/>
              <a:t>.): Hochschule im Wandel. Die Universität als Forschungsstand. Festschrift für Ulrich </a:t>
            </a:r>
            <a:r>
              <a:rPr lang="de-DE" sz="1000" i="1" dirty="0" err="1"/>
              <a:t>Teichler</a:t>
            </a:r>
            <a:r>
              <a:rPr lang="de-DE" sz="1000" dirty="0"/>
              <a:t>, vol. 26. Frankfurt/New York: Campus Verlag. </a:t>
            </a:r>
            <a:r>
              <a:rPr lang="en-US" sz="1000" dirty="0"/>
              <a:t>Retrieved 26 November 2015 (https://books.google.com/books?hl=en&amp;lr=&amp;id=moDlAgAAQBAJ&amp;oi=fnd&amp;pg=PA181&amp;dq=%22In+den+Augen+von+Ulrich+Teichler+(2005,+S.+165)+ist+f%C3%BCr+Deutschland+das+Erreichen%22+%22an+Boden+(vgl.+Kreckel+2006,+M%C3%BCnch+2007).+Das+Hauptaugenmerk+gilt+dabei+der%22+&amp;ots=c8V5tTBWLP&amp;sig=GQG0ceUXXrMjOkQ4r3wT7o9iWtU).</a:t>
            </a:r>
            <a:endParaRPr lang="de-DE" sz="1000" dirty="0"/>
          </a:p>
          <a:p>
            <a:pPr marL="0" indent="0">
              <a:buNone/>
            </a:pPr>
            <a:r>
              <a:rPr lang="en-US" sz="1000" dirty="0"/>
              <a:t>Lee, Frederic S., Xuan Pham, and </a:t>
            </a:r>
            <a:r>
              <a:rPr lang="en-US" sz="1000" dirty="0" err="1"/>
              <a:t>Gyun</a:t>
            </a:r>
            <a:r>
              <a:rPr lang="en-US" sz="1000" dirty="0"/>
              <a:t> </a:t>
            </a:r>
            <a:r>
              <a:rPr lang="en-US" sz="1000" dirty="0" err="1"/>
              <a:t>Gu</a:t>
            </a:r>
            <a:r>
              <a:rPr lang="en-US" sz="1000" dirty="0"/>
              <a:t>. 2013. ‘The UK Research Assessment Exercise and the Narrowing of UK Economics’. </a:t>
            </a:r>
            <a:r>
              <a:rPr lang="en-US" sz="1000" i="1" dirty="0"/>
              <a:t>Cambridge Journal of Economics</a:t>
            </a:r>
            <a:r>
              <a:rPr lang="en-US" sz="1000" dirty="0"/>
              <a:t> 37(4):693–717.</a:t>
            </a:r>
            <a:endParaRPr lang="de-DE" sz="1000" dirty="0"/>
          </a:p>
          <a:p>
            <a:pPr marL="0" indent="0">
              <a:buNone/>
            </a:pPr>
            <a:r>
              <a:rPr lang="en-US" sz="1000" dirty="0" err="1"/>
              <a:t>Leisyte</a:t>
            </a:r>
            <a:r>
              <a:rPr lang="en-US" sz="1000" dirty="0"/>
              <a:t>, </a:t>
            </a:r>
            <a:r>
              <a:rPr lang="en-US" sz="1000" dirty="0" err="1"/>
              <a:t>Liudvika</a:t>
            </a:r>
            <a:r>
              <a:rPr lang="en-US" sz="1000" dirty="0"/>
              <a:t>. 2007. </a:t>
            </a:r>
            <a:r>
              <a:rPr lang="en-US" sz="1000" i="1" dirty="0"/>
              <a:t>University Governance and Academic Research: Case Studies of Research Units in Dutch and English Universities</a:t>
            </a:r>
            <a:r>
              <a:rPr lang="en-US" sz="1000" dirty="0"/>
              <a:t>. University of </a:t>
            </a:r>
            <a:r>
              <a:rPr lang="en-US" sz="1000" dirty="0" err="1"/>
              <a:t>Twente</a:t>
            </a:r>
            <a:r>
              <a:rPr lang="en-US" sz="1000" dirty="0"/>
              <a:t>. Retrieved 12 May 2016 (http://doc.utwente.nl/58088).</a:t>
            </a:r>
            <a:endParaRPr lang="de-DE" sz="1000" dirty="0"/>
          </a:p>
          <a:p>
            <a:pPr marL="0" indent="0">
              <a:buNone/>
            </a:pPr>
            <a:r>
              <a:rPr lang="en-US" sz="1000" dirty="0"/>
              <a:t>Liz Doherty and Simonetta </a:t>
            </a:r>
            <a:r>
              <a:rPr lang="en-US" sz="1000" dirty="0" err="1"/>
              <a:t>Manfredi</a:t>
            </a:r>
            <a:r>
              <a:rPr lang="en-US" sz="1000" dirty="0"/>
              <a:t>. 2006. ‘Women’s Progression to Senior Positions in English Universities’. </a:t>
            </a:r>
            <a:r>
              <a:rPr lang="en-US" sz="1000" i="1" dirty="0"/>
              <a:t>Employee Relations</a:t>
            </a:r>
            <a:r>
              <a:rPr lang="en-US" sz="1000" dirty="0"/>
              <a:t> 28(6):553–72.</a:t>
            </a:r>
            <a:endParaRPr lang="de-DE" sz="1000" dirty="0"/>
          </a:p>
        </p:txBody>
      </p:sp>
    </p:spTree>
    <p:extLst>
      <p:ext uri="{BB962C8B-B14F-4D97-AF65-F5344CB8AC3E}">
        <p14:creationId xmlns:p14="http://schemas.microsoft.com/office/powerpoint/2010/main" val="405998857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6. </a:t>
            </a:r>
            <a:r>
              <a:rPr lang="de-DE" b="1" dirty="0" err="1" smtClean="0"/>
              <a:t>Literature</a:t>
            </a:r>
            <a:endParaRPr lang="de-DE" dirty="0"/>
          </a:p>
        </p:txBody>
      </p:sp>
      <p:sp>
        <p:nvSpPr>
          <p:cNvPr id="3" name="Inhaltsplatzhalter 2"/>
          <p:cNvSpPr>
            <a:spLocks noGrp="1"/>
          </p:cNvSpPr>
          <p:nvPr>
            <p:ph idx="1"/>
          </p:nvPr>
        </p:nvSpPr>
        <p:spPr/>
        <p:txBody>
          <a:bodyPr>
            <a:noAutofit/>
          </a:bodyPr>
          <a:lstStyle/>
          <a:p>
            <a:pPr marL="0" indent="0">
              <a:buNone/>
            </a:pPr>
            <a:r>
              <a:rPr lang="en-US" sz="1000" dirty="0"/>
              <a:t>Locke, William. 2014. ‘The Intensification of Rankings Logic in an Increasingly </a:t>
            </a:r>
            <a:r>
              <a:rPr lang="en-US" sz="1000" dirty="0" err="1"/>
              <a:t>Marketised</a:t>
            </a:r>
            <a:r>
              <a:rPr lang="en-US" sz="1000" dirty="0"/>
              <a:t> Higher Education Environment’. </a:t>
            </a:r>
            <a:r>
              <a:rPr lang="en-US" sz="1000" i="1" dirty="0"/>
              <a:t>European Journal of Education</a:t>
            </a:r>
            <a:r>
              <a:rPr lang="en-US" sz="1000" dirty="0"/>
              <a:t> 49(1):77–90.</a:t>
            </a:r>
            <a:endParaRPr lang="de-DE" sz="1000" dirty="0"/>
          </a:p>
          <a:p>
            <a:pPr marL="0" indent="0">
              <a:buNone/>
            </a:pPr>
            <a:r>
              <a:rPr lang="en-US" sz="1000" dirty="0"/>
              <a:t>Locke, William. 2016. ‘University Careers Aren’t What They Used to Be’. </a:t>
            </a:r>
            <a:r>
              <a:rPr lang="en-US" sz="1000" i="1" dirty="0"/>
              <a:t>Times Higher Education (THE)</a:t>
            </a:r>
            <a:r>
              <a:rPr lang="en-US" sz="1000" dirty="0"/>
              <a:t>. Retrieved 28 April 2016 (https://www.timeshighereducation.com/blog/university-careers-arent-what-they-used-be).</a:t>
            </a:r>
            <a:endParaRPr lang="de-DE" sz="1000" dirty="0"/>
          </a:p>
          <a:p>
            <a:pPr marL="0" indent="0">
              <a:buNone/>
            </a:pPr>
            <a:r>
              <a:rPr lang="en-US" sz="1000" dirty="0" err="1"/>
              <a:t>Manfredi</a:t>
            </a:r>
            <a:r>
              <a:rPr lang="en-US" sz="1000" dirty="0"/>
              <a:t>, </a:t>
            </a:r>
            <a:r>
              <a:rPr lang="en-US" sz="1000" dirty="0" err="1"/>
              <a:t>Dottore</a:t>
            </a:r>
            <a:r>
              <a:rPr lang="en-US" sz="1000" dirty="0"/>
              <a:t> Simonetta and Lucy Vickers. 2009. ‘The Impact of the Process to Promote Equality and Diversity in the Research Assessment Exercise 2008 Research Report 2009’. Retrieved 3 May 2016 (http://www.ecu.ac.uk/wp-content/uploads/external/equality-and-diversity-in-the-research-assessment-exercise.doc).</a:t>
            </a:r>
            <a:endParaRPr lang="de-DE" sz="1000" dirty="0"/>
          </a:p>
          <a:p>
            <a:pPr marL="0" indent="0">
              <a:buNone/>
            </a:pPr>
            <a:r>
              <a:rPr lang="en-US" sz="1000" dirty="0" err="1"/>
              <a:t>Marginson</a:t>
            </a:r>
            <a:r>
              <a:rPr lang="en-US" sz="1000" dirty="0"/>
              <a:t>, Simon. 1997. ‘How Free Is Academic Freedom?’ </a:t>
            </a:r>
            <a:r>
              <a:rPr lang="en-US" sz="1000" i="1" dirty="0"/>
              <a:t>Higher Education Research &amp; Development</a:t>
            </a:r>
            <a:r>
              <a:rPr lang="en-US" sz="1000" dirty="0"/>
              <a:t> 16(3):359–69.</a:t>
            </a:r>
            <a:endParaRPr lang="de-DE" sz="1000" dirty="0"/>
          </a:p>
          <a:p>
            <a:pPr marL="0" indent="0">
              <a:buNone/>
            </a:pPr>
            <a:r>
              <a:rPr lang="en-US" sz="1000" dirty="0" err="1"/>
              <a:t>Marginson</a:t>
            </a:r>
            <a:r>
              <a:rPr lang="en-US" sz="1000" dirty="0"/>
              <a:t>, Simon. 2006. ‘Dynamics of National and Global Competition in Higher Education’. </a:t>
            </a:r>
            <a:r>
              <a:rPr lang="en-US" sz="1000" i="1" dirty="0"/>
              <a:t>Higher Education</a:t>
            </a:r>
            <a:r>
              <a:rPr lang="en-US" sz="1000" dirty="0"/>
              <a:t> 52(1):1–39.</a:t>
            </a:r>
            <a:endParaRPr lang="de-DE" sz="1000" dirty="0"/>
          </a:p>
          <a:p>
            <a:pPr marL="0" indent="0">
              <a:buNone/>
            </a:pPr>
            <a:r>
              <a:rPr lang="en-US" sz="1000" dirty="0" err="1"/>
              <a:t>Marginson</a:t>
            </a:r>
            <a:r>
              <a:rPr lang="en-US" sz="1000" dirty="0"/>
              <a:t>, Simon. 2007a. ‘Are Neo-Liberal Reforms Friendly to Academic Freedom and Creativity? Some Theoretical and Practical Reflections on the Constituents of Academic Self-Determination in Research Universities’. </a:t>
            </a:r>
            <a:r>
              <a:rPr lang="en-US" sz="1000" i="1" dirty="0"/>
              <a:t>Centre for the Study of Higher Education, The University of Melbourne Seminar ‘Ideas and Issues in Higher Education’, 28 May 2007</a:t>
            </a:r>
            <a:r>
              <a:rPr lang="en-US" sz="1000" dirty="0"/>
              <a:t>. Retrieved 4 May 2016 (http://www.tandfonline.com/doi/abs/10.1080/0305764X.2010.549456).</a:t>
            </a:r>
            <a:endParaRPr lang="de-DE" sz="1000" dirty="0"/>
          </a:p>
          <a:p>
            <a:pPr marL="0" indent="0">
              <a:buNone/>
            </a:pPr>
            <a:r>
              <a:rPr lang="en-US" sz="1000" dirty="0" err="1"/>
              <a:t>Marginson</a:t>
            </a:r>
            <a:r>
              <a:rPr lang="en-US" sz="1000" dirty="0"/>
              <a:t>, Simon. 2007b. ‘Freedom as Control and the Control of Freedom: F. A. Hayek and the Academic Imagination’. Pp. 67–104 in </a:t>
            </a:r>
            <a:r>
              <a:rPr lang="en-US" sz="1000" i="1" dirty="0"/>
              <a:t>Autonomy in Social Science Research</a:t>
            </a:r>
            <a:r>
              <a:rPr lang="en-US" sz="1000" dirty="0"/>
              <a:t>, vol. 4, </a:t>
            </a:r>
            <a:r>
              <a:rPr lang="en-US" sz="1000" i="1" dirty="0"/>
              <a:t>International Perspectives on Higher Education Research</a:t>
            </a:r>
            <a:r>
              <a:rPr lang="en-US" sz="1000" dirty="0"/>
              <a:t>. Emerald Group Publishing Limited. Retrieved 4 May 2016 (http://www.emeraldinsight.com/doi/abs/10.1016/S1479-3628%2806%2904004-4).</a:t>
            </a:r>
            <a:endParaRPr lang="de-DE" sz="1000" dirty="0"/>
          </a:p>
          <a:p>
            <a:pPr marL="0" indent="0">
              <a:buNone/>
            </a:pPr>
            <a:r>
              <a:rPr lang="en-US" sz="1000" dirty="0" err="1"/>
              <a:t>Marginson</a:t>
            </a:r>
            <a:r>
              <a:rPr lang="en-US" sz="1000" dirty="0"/>
              <a:t>, Simon. 2011. ‘Equity, Status and Freedom: A Note on Higher Education’. </a:t>
            </a:r>
            <a:r>
              <a:rPr lang="en-US" sz="1000" i="1" dirty="0"/>
              <a:t>Cambridge Journal of Education</a:t>
            </a:r>
            <a:r>
              <a:rPr lang="en-US" sz="1000" dirty="0"/>
              <a:t> 41(1):23–36.</a:t>
            </a:r>
            <a:endParaRPr lang="de-DE" sz="1000" dirty="0"/>
          </a:p>
          <a:p>
            <a:pPr marL="0" indent="0">
              <a:buNone/>
            </a:pPr>
            <a:r>
              <a:rPr lang="en-US" sz="1000" dirty="0" err="1"/>
              <a:t>Marginson</a:t>
            </a:r>
            <a:r>
              <a:rPr lang="en-US" sz="1000" dirty="0"/>
              <a:t>, Simon. 2014. ‘Teaching and Research in the Contemporary University’. Pp. 11–18 in </a:t>
            </a:r>
            <a:r>
              <a:rPr lang="en-US" sz="1000" i="1" dirty="0"/>
              <a:t>Geoscience Research and Education</a:t>
            </a:r>
            <a:r>
              <a:rPr lang="en-US" sz="1000" dirty="0"/>
              <a:t>, </a:t>
            </a:r>
            <a:r>
              <a:rPr lang="en-US" sz="1000" i="1" dirty="0"/>
              <a:t>Innovations in Science Education and Technology</a:t>
            </a:r>
            <a:r>
              <a:rPr lang="en-US" sz="1000" dirty="0"/>
              <a:t>, edited by V. C. H. Tong. Springer Netherlands. Retrieved 4 May 2016 (http://link.springer.com/chapter/10.1007/978-94-007-6946-5_2).</a:t>
            </a:r>
            <a:endParaRPr lang="de-DE" sz="1000" dirty="0"/>
          </a:p>
          <a:p>
            <a:pPr marL="0" indent="0">
              <a:buNone/>
            </a:pPr>
            <a:r>
              <a:rPr lang="en-US" sz="1000" dirty="0" err="1"/>
              <a:t>Marginson</a:t>
            </a:r>
            <a:r>
              <a:rPr lang="en-US" sz="1000" dirty="0"/>
              <a:t>, Simon. 2015. ‘UK Research Excellence: Getting Better All the Time?’ </a:t>
            </a:r>
            <a:r>
              <a:rPr lang="en-US" sz="1000" i="1" dirty="0"/>
              <a:t>International Higher Education</a:t>
            </a:r>
            <a:r>
              <a:rPr lang="en-US" sz="1000" dirty="0"/>
              <a:t> (81):10–12.</a:t>
            </a:r>
            <a:endParaRPr lang="de-DE" sz="1000" dirty="0"/>
          </a:p>
          <a:p>
            <a:pPr marL="0" indent="0">
              <a:buNone/>
            </a:pPr>
            <a:r>
              <a:rPr lang="en-US" sz="1000" dirty="0" err="1"/>
              <a:t>Marginson</a:t>
            </a:r>
            <a:r>
              <a:rPr lang="en-US" sz="1000" dirty="0"/>
              <a:t>, Simon, Peter Murphy, and Michael A. Peters. 2010. </a:t>
            </a:r>
            <a:r>
              <a:rPr lang="en-US" sz="1000" i="1" dirty="0"/>
              <a:t>Global Creation: Space, Mobility, and Synchrony in the Age of the Knowledge Economy</a:t>
            </a:r>
            <a:r>
              <a:rPr lang="en-US" sz="1000" dirty="0"/>
              <a:t>. Peter Lang.</a:t>
            </a:r>
            <a:endParaRPr lang="de-DE" sz="1000" dirty="0"/>
          </a:p>
          <a:p>
            <a:pPr marL="0" indent="0">
              <a:buNone/>
            </a:pPr>
            <a:r>
              <a:rPr lang="en-US" sz="1000" dirty="0" err="1"/>
              <a:t>Marginson</a:t>
            </a:r>
            <a:r>
              <a:rPr lang="en-US" sz="1000" dirty="0"/>
              <a:t>, Simon and </a:t>
            </a:r>
            <a:r>
              <a:rPr lang="en-US" sz="1000" dirty="0" err="1"/>
              <a:t>Marijk</a:t>
            </a:r>
            <a:r>
              <a:rPr lang="en-US" sz="1000" dirty="0"/>
              <a:t> van der </a:t>
            </a:r>
            <a:r>
              <a:rPr lang="en-US" sz="1000" dirty="0" err="1"/>
              <a:t>Wende</a:t>
            </a:r>
            <a:r>
              <a:rPr lang="en-US" sz="1000" dirty="0"/>
              <a:t>. 2007. ‘To Rank or To Be Ranked: The Impact of Global Rankings in Higher Education’. </a:t>
            </a:r>
            <a:r>
              <a:rPr lang="en-US" sz="1000" i="1" dirty="0"/>
              <a:t>Journal of Studies in International Education</a:t>
            </a:r>
            <a:r>
              <a:rPr lang="en-US" sz="1000" dirty="0"/>
              <a:t> 11(3–4):306–29.</a:t>
            </a:r>
            <a:endParaRPr lang="de-DE" sz="1000" dirty="0"/>
          </a:p>
          <a:p>
            <a:pPr marL="0" indent="0">
              <a:buNone/>
            </a:pPr>
            <a:r>
              <a:rPr lang="en-US" sz="1000" dirty="0"/>
              <a:t>Martin, Ben R. 2011. ‘The Research Excellence Framework and the “impact Agenda”: Are We Creating a Frankenstein Monster?’ </a:t>
            </a:r>
            <a:r>
              <a:rPr lang="en-US" sz="1000" i="1" dirty="0"/>
              <a:t>Research Evaluation</a:t>
            </a:r>
            <a:r>
              <a:rPr lang="en-US" sz="1000" dirty="0"/>
              <a:t> 20(3):247–54.</a:t>
            </a:r>
            <a:endParaRPr lang="de-DE" sz="1000" dirty="0"/>
          </a:p>
        </p:txBody>
      </p:sp>
    </p:spTree>
    <p:extLst>
      <p:ext uri="{BB962C8B-B14F-4D97-AF65-F5344CB8AC3E}">
        <p14:creationId xmlns:p14="http://schemas.microsoft.com/office/powerpoint/2010/main" val="336945862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6. </a:t>
            </a:r>
            <a:r>
              <a:rPr lang="de-DE" b="1" dirty="0" err="1" smtClean="0"/>
              <a:t>Literature</a:t>
            </a:r>
            <a:endParaRPr lang="de-DE" dirty="0"/>
          </a:p>
        </p:txBody>
      </p:sp>
      <p:sp>
        <p:nvSpPr>
          <p:cNvPr id="3" name="Inhaltsplatzhalter 2"/>
          <p:cNvSpPr>
            <a:spLocks noGrp="1"/>
          </p:cNvSpPr>
          <p:nvPr>
            <p:ph idx="1"/>
          </p:nvPr>
        </p:nvSpPr>
        <p:spPr/>
        <p:txBody>
          <a:bodyPr>
            <a:noAutofit/>
          </a:bodyPr>
          <a:lstStyle/>
          <a:p>
            <a:pPr marL="0" indent="0">
              <a:buNone/>
            </a:pPr>
            <a:r>
              <a:rPr lang="en-US" sz="1000" dirty="0"/>
              <a:t>Matthews, David. 2015a. ‘Lord Stern Review: No “foregone Conclusions” about Future of REF’. </a:t>
            </a:r>
            <a:r>
              <a:rPr lang="en-US" sz="1000" i="1" dirty="0"/>
              <a:t>Times Higher Education (THE)</a:t>
            </a:r>
            <a:r>
              <a:rPr lang="en-US" sz="1000" dirty="0"/>
              <a:t>. Retrieved 28 April 2016 (https://www.timeshighereducation.com/news/lord-stern-review-no-foregone-conclusions-about-future-of-research-excellence-framework).</a:t>
            </a:r>
            <a:endParaRPr lang="de-DE" sz="1000" dirty="0"/>
          </a:p>
          <a:p>
            <a:pPr marL="0" indent="0">
              <a:buNone/>
            </a:pPr>
            <a:r>
              <a:rPr lang="en-US" sz="1000" dirty="0"/>
              <a:t>Matthews, David. 2015b. ‘REF Sceptic to Lead Review into Research Assessment’. </a:t>
            </a:r>
            <a:r>
              <a:rPr lang="en-US" sz="1000" i="1" dirty="0"/>
              <a:t>Times Higher Education (THE)</a:t>
            </a:r>
            <a:r>
              <a:rPr lang="en-US" sz="1000" dirty="0"/>
              <a:t>. Retrieved 28 April 2016 (https://www.timeshighereducation.com/news/ref-sceptic-lead-review-research-assessment).</a:t>
            </a:r>
            <a:endParaRPr lang="de-DE" sz="1000" dirty="0"/>
          </a:p>
          <a:p>
            <a:pPr marL="0" indent="0">
              <a:buNone/>
            </a:pPr>
            <a:r>
              <a:rPr lang="en-US" sz="1000" dirty="0"/>
              <a:t>Matthews, David. 2016a. ‘REF “leads to Short-Term Research Approach”’. </a:t>
            </a:r>
            <a:r>
              <a:rPr lang="en-US" sz="1000" i="1" dirty="0"/>
              <a:t>Times Higher Education (THE)</a:t>
            </a:r>
            <a:r>
              <a:rPr lang="en-US" sz="1000" dirty="0"/>
              <a:t>. Retrieved 28 April 2016 (https://www.timeshighereducation.com/news/ref-leads-short-term-research-approach).</a:t>
            </a:r>
            <a:endParaRPr lang="de-DE" sz="1000" dirty="0"/>
          </a:p>
          <a:p>
            <a:pPr marL="0" indent="0">
              <a:buNone/>
            </a:pPr>
            <a:r>
              <a:rPr lang="en-US" sz="1000" dirty="0"/>
              <a:t>Matthews, David. 2016b. ‘REF Should Include All Academics, Says University of Cambridge’. </a:t>
            </a:r>
            <a:r>
              <a:rPr lang="en-US" sz="1000" i="1" dirty="0"/>
              <a:t>Times Higher Education (THE)</a:t>
            </a:r>
            <a:r>
              <a:rPr lang="en-US" sz="1000" dirty="0"/>
              <a:t>. Retrieved 28 April 2016 (https://www.timeshighereducation.com/news/ref-should-include-all-academics-says-university-cambridge).</a:t>
            </a:r>
            <a:endParaRPr lang="de-DE" sz="1000" dirty="0"/>
          </a:p>
          <a:p>
            <a:pPr marL="0" indent="0">
              <a:buNone/>
            </a:pPr>
            <a:r>
              <a:rPr lang="en-US" sz="1000" dirty="0"/>
              <a:t>Matthews, David. 2016c. ‘Universities Clash over Future of REF’. </a:t>
            </a:r>
            <a:r>
              <a:rPr lang="en-US" sz="1000" i="1" dirty="0"/>
              <a:t>Times Higher Education (THE)</a:t>
            </a:r>
            <a:r>
              <a:rPr lang="en-US" sz="1000" dirty="0"/>
              <a:t>. Retrieved 28 April 2016 (https://www.timeshighereducation.com/news/universities-clash-over-future-of-research-excellence-framework-ref).</a:t>
            </a:r>
            <a:endParaRPr lang="de-DE" sz="1000" dirty="0"/>
          </a:p>
          <a:p>
            <a:pPr marL="0" indent="0">
              <a:buNone/>
            </a:pPr>
            <a:r>
              <a:rPr lang="en-US" sz="1000" dirty="0"/>
              <a:t>Matthews, David. 2016d. ‘Universities Clash over Future of REF | THE News’. Retrieved 28 April 2016 (https://www.timeshighereducation.com/news/universities-clash-over-future-of-research-excellence-framework-ref).</a:t>
            </a:r>
            <a:endParaRPr lang="de-DE" sz="1000" dirty="0"/>
          </a:p>
          <a:p>
            <a:pPr marL="0" indent="0">
              <a:buNone/>
            </a:pPr>
            <a:r>
              <a:rPr lang="en-US" sz="1000" dirty="0"/>
              <a:t>McKenna, Hugh P. 2015. ‘Research Assessment: The Impact of Impact’. </a:t>
            </a:r>
            <a:r>
              <a:rPr lang="en-US" sz="1000" i="1" dirty="0"/>
              <a:t>International Journal of Nursing Studies</a:t>
            </a:r>
            <a:r>
              <a:rPr lang="en-US" sz="1000" dirty="0"/>
              <a:t> 52(1):1–3.</a:t>
            </a:r>
            <a:endParaRPr lang="de-DE" sz="1000" dirty="0"/>
          </a:p>
          <a:p>
            <a:pPr marL="0" indent="0">
              <a:buNone/>
            </a:pPr>
            <a:r>
              <a:rPr lang="en-US" sz="1000" dirty="0" err="1"/>
              <a:t>McNay</a:t>
            </a:r>
            <a:r>
              <a:rPr lang="en-US" sz="1000" dirty="0"/>
              <a:t>, Ian. 1997. </a:t>
            </a:r>
            <a:r>
              <a:rPr lang="en-US" sz="1000" i="1" dirty="0"/>
              <a:t>The Impact of the 1992 RAE on Institutional and Individual </a:t>
            </a:r>
            <a:r>
              <a:rPr lang="en-US" sz="1000" i="1" dirty="0" err="1"/>
              <a:t>Behaviour</a:t>
            </a:r>
            <a:r>
              <a:rPr lang="en-US" sz="1000" i="1" dirty="0"/>
              <a:t> in English Higher Education. The Evidence from a Research Project</a:t>
            </a:r>
            <a:r>
              <a:rPr lang="en-US" sz="1000" dirty="0"/>
              <a:t>. HEFCE M 5/97, May.</a:t>
            </a:r>
            <a:endParaRPr lang="de-DE" sz="1000" dirty="0"/>
          </a:p>
          <a:p>
            <a:pPr marL="0" indent="0">
              <a:buNone/>
            </a:pPr>
            <a:r>
              <a:rPr lang="en-US" sz="1000" dirty="0" err="1"/>
              <a:t>McNay</a:t>
            </a:r>
            <a:r>
              <a:rPr lang="en-US" sz="1000" dirty="0"/>
              <a:t>, Ian. 2015a. ‘Debate: Does Research Quality Assessment Increase Output and Give Value for Money?’ </a:t>
            </a:r>
            <a:r>
              <a:rPr lang="en-US" sz="1000" i="1" dirty="0"/>
              <a:t>Public Money &amp; Management</a:t>
            </a:r>
            <a:r>
              <a:rPr lang="en-US" sz="1000" dirty="0"/>
              <a:t> 35(1):67–68.</a:t>
            </a:r>
            <a:endParaRPr lang="de-DE" sz="1000" dirty="0"/>
          </a:p>
          <a:p>
            <a:pPr marL="0" indent="0">
              <a:buNone/>
            </a:pPr>
            <a:r>
              <a:rPr lang="en-US" sz="1000" dirty="0" err="1"/>
              <a:t>McNay</a:t>
            </a:r>
            <a:r>
              <a:rPr lang="en-US" sz="1000" dirty="0"/>
              <a:t>, Ian. 2015b. ‘Learning from the UK Research Excellence Framework: Ends and Means in Research Quality Assessment, and the Reliability of Results in Education’. </a:t>
            </a:r>
            <a:r>
              <a:rPr lang="en-US" sz="1000" i="1" dirty="0"/>
              <a:t>Higher Education Review</a:t>
            </a:r>
            <a:r>
              <a:rPr lang="en-US" sz="1000" dirty="0"/>
              <a:t> 47(3):24–47.</a:t>
            </a:r>
            <a:endParaRPr lang="de-DE" sz="1000" dirty="0"/>
          </a:p>
          <a:p>
            <a:pPr marL="0" indent="0">
              <a:buNone/>
            </a:pPr>
            <a:r>
              <a:rPr lang="en-US" sz="1000" dirty="0" err="1"/>
              <a:t>McNay</a:t>
            </a:r>
            <a:r>
              <a:rPr lang="en-US" sz="1000" dirty="0"/>
              <a:t>, Ian. 2016. </a:t>
            </a:r>
            <a:r>
              <a:rPr lang="en-US" sz="1000" i="1" dirty="0" err="1"/>
              <a:t>Imbalancing</a:t>
            </a:r>
            <a:r>
              <a:rPr lang="en-US" sz="1000" i="1" dirty="0"/>
              <a:t> the Academy: The Impact of Research Quality Assessment</a:t>
            </a:r>
            <a:r>
              <a:rPr lang="en-US" sz="1000" dirty="0"/>
              <a:t>.</a:t>
            </a:r>
            <a:endParaRPr lang="de-DE" sz="1000" dirty="0"/>
          </a:p>
          <a:p>
            <a:pPr marL="0" indent="0">
              <a:buNone/>
            </a:pPr>
            <a:r>
              <a:rPr lang="de-DE" sz="1000" dirty="0"/>
              <a:t>Meier, Frank </a:t>
            </a:r>
            <a:r>
              <a:rPr lang="de-DE" sz="1000" dirty="0" err="1"/>
              <a:t>and</a:t>
            </a:r>
            <a:r>
              <a:rPr lang="de-DE" sz="1000" dirty="0"/>
              <a:t> Uwe </a:t>
            </a:r>
            <a:r>
              <a:rPr lang="de-DE" sz="1000" dirty="0" err="1"/>
              <a:t>Schimank</a:t>
            </a:r>
            <a:r>
              <a:rPr lang="de-DE" sz="1000" dirty="0"/>
              <a:t>. 2009. ‘Matthäus Schlägt Humboldt? New Public Management Und Die Einheit von Forschung Und Lehre’. </a:t>
            </a:r>
            <a:r>
              <a:rPr lang="de-DE" sz="1000" i="1" dirty="0"/>
              <a:t>Beiträge zur Hochschulforschung</a:t>
            </a:r>
            <a:r>
              <a:rPr lang="de-DE" sz="1000" dirty="0"/>
              <a:t> 31(1):42–61.</a:t>
            </a:r>
          </a:p>
          <a:p>
            <a:pPr marL="0" indent="0">
              <a:buNone/>
            </a:pPr>
            <a:r>
              <a:rPr lang="de-DE" sz="1000" dirty="0"/>
              <a:t>Melo, Ana Isabel, </a:t>
            </a:r>
            <a:r>
              <a:rPr lang="de-DE" sz="1000" dirty="0" err="1"/>
              <a:t>Cláudia</a:t>
            </a:r>
            <a:r>
              <a:rPr lang="de-DE" sz="1000" dirty="0"/>
              <a:t> S. </a:t>
            </a:r>
            <a:r>
              <a:rPr lang="de-DE" sz="1000" dirty="0" err="1"/>
              <a:t>Sarrico</a:t>
            </a:r>
            <a:r>
              <a:rPr lang="de-DE" sz="1000" dirty="0"/>
              <a:t>, </a:t>
            </a:r>
            <a:r>
              <a:rPr lang="de-DE" sz="1000" dirty="0" err="1"/>
              <a:t>and</a:t>
            </a:r>
            <a:r>
              <a:rPr lang="de-DE" sz="1000" dirty="0"/>
              <a:t> Zoe </a:t>
            </a:r>
            <a:r>
              <a:rPr lang="de-DE" sz="1000" dirty="0" err="1"/>
              <a:t>Radnor</a:t>
            </a:r>
            <a:r>
              <a:rPr lang="de-DE" sz="1000" dirty="0"/>
              <a:t>. </a:t>
            </a:r>
            <a:r>
              <a:rPr lang="en-US" sz="1000" dirty="0"/>
              <a:t>2010. ‘The Influence of Performance Management Systems on Key Actors in Universities’. </a:t>
            </a:r>
            <a:r>
              <a:rPr lang="de-DE" sz="1000" i="1" dirty="0"/>
              <a:t>Public Management Review</a:t>
            </a:r>
            <a:r>
              <a:rPr lang="de-DE" sz="1000" dirty="0"/>
              <a:t> 12(2):233–54.</a:t>
            </a:r>
          </a:p>
        </p:txBody>
      </p:sp>
    </p:spTree>
    <p:extLst>
      <p:ext uri="{BB962C8B-B14F-4D97-AF65-F5344CB8AC3E}">
        <p14:creationId xmlns:p14="http://schemas.microsoft.com/office/powerpoint/2010/main" val="44861447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6. </a:t>
            </a:r>
            <a:r>
              <a:rPr lang="de-DE" b="1" dirty="0" err="1" smtClean="0"/>
              <a:t>Literature</a:t>
            </a:r>
            <a:endParaRPr lang="de-DE" dirty="0"/>
          </a:p>
        </p:txBody>
      </p:sp>
      <p:sp>
        <p:nvSpPr>
          <p:cNvPr id="3" name="Inhaltsplatzhalter 2"/>
          <p:cNvSpPr>
            <a:spLocks noGrp="1"/>
          </p:cNvSpPr>
          <p:nvPr>
            <p:ph idx="1"/>
          </p:nvPr>
        </p:nvSpPr>
        <p:spPr/>
        <p:txBody>
          <a:bodyPr>
            <a:noAutofit/>
          </a:bodyPr>
          <a:lstStyle/>
          <a:p>
            <a:pPr marL="0" indent="0">
              <a:buNone/>
            </a:pPr>
            <a:r>
              <a:rPr lang="de-DE" sz="1000" dirty="0"/>
              <a:t>Münch, Richard. 2007. </a:t>
            </a:r>
            <a:r>
              <a:rPr lang="de-DE" sz="1000" i="1" dirty="0"/>
              <a:t>Die Akademische Elite</a:t>
            </a:r>
            <a:r>
              <a:rPr lang="de-DE" sz="1000" dirty="0"/>
              <a:t>. Frankfurt am Main: Suhrkamp.</a:t>
            </a:r>
          </a:p>
          <a:p>
            <a:pPr marL="0" indent="0">
              <a:buNone/>
            </a:pPr>
            <a:r>
              <a:rPr lang="de-DE" sz="1000" dirty="0"/>
              <a:t>Münch, Richard. 2011. </a:t>
            </a:r>
            <a:r>
              <a:rPr lang="de-DE" sz="1000" i="1" dirty="0"/>
              <a:t>Akademischer Kapitalismus</a:t>
            </a:r>
            <a:r>
              <a:rPr lang="de-DE" sz="1000" dirty="0"/>
              <a:t>. Berlin: Suhrkamp.</a:t>
            </a:r>
          </a:p>
          <a:p>
            <a:pPr marL="0" indent="0">
              <a:buNone/>
            </a:pPr>
            <a:r>
              <a:rPr lang="en-US" sz="1000" dirty="0" err="1"/>
              <a:t>Münch</a:t>
            </a:r>
            <a:r>
              <a:rPr lang="en-US" sz="1000" dirty="0"/>
              <a:t>, Richard. 2014. </a:t>
            </a:r>
            <a:r>
              <a:rPr lang="en-US" sz="1000" i="1" dirty="0"/>
              <a:t>Academic Capitalism: Universities in the Global Struggle for Excellence</a:t>
            </a:r>
            <a:r>
              <a:rPr lang="en-US" sz="1000" dirty="0"/>
              <a:t>. London und New York: Routledge.</a:t>
            </a:r>
            <a:endParaRPr lang="de-DE" sz="1000" dirty="0"/>
          </a:p>
          <a:p>
            <a:pPr marL="0" indent="0">
              <a:buNone/>
            </a:pPr>
            <a:r>
              <a:rPr lang="en-US" sz="1000" dirty="0" err="1"/>
              <a:t>Münch</a:t>
            </a:r>
            <a:r>
              <a:rPr lang="en-US" sz="1000" dirty="0"/>
              <a:t>, Richard and Len Ole </a:t>
            </a:r>
            <a:r>
              <a:rPr lang="en-US" sz="1000" dirty="0" err="1"/>
              <a:t>Schäfer</a:t>
            </a:r>
            <a:r>
              <a:rPr lang="en-US" sz="1000" dirty="0"/>
              <a:t>. 2014. ‘Rankings, Diversity and the Power of Renewal in Science. A Comparison between Germany, the UK and the US’. </a:t>
            </a:r>
            <a:r>
              <a:rPr lang="en-US" sz="1000" i="1" dirty="0"/>
              <a:t>European Journal of Education</a:t>
            </a:r>
            <a:r>
              <a:rPr lang="en-US" sz="1000" dirty="0"/>
              <a:t> 49(1):60–76.</a:t>
            </a:r>
            <a:endParaRPr lang="de-DE" sz="1000" dirty="0"/>
          </a:p>
          <a:p>
            <a:pPr marL="0" indent="0">
              <a:buNone/>
            </a:pPr>
            <a:r>
              <a:rPr lang="en-US" sz="1000" dirty="0" err="1"/>
              <a:t>Oancea</a:t>
            </a:r>
            <a:r>
              <a:rPr lang="en-US" sz="1000" dirty="0"/>
              <a:t>, </a:t>
            </a:r>
            <a:r>
              <a:rPr lang="en-US" sz="1000" dirty="0" err="1"/>
              <a:t>Alis</a:t>
            </a:r>
            <a:r>
              <a:rPr lang="en-US" sz="1000" dirty="0"/>
              <a:t>. 2010a. ‘Research Assessment in the United Kingdom’. in </a:t>
            </a:r>
            <a:r>
              <a:rPr lang="en-US" sz="1000" i="1" dirty="0"/>
              <a:t>In: UNESCO (Hg.): World social science report: Knowledge Divides</a:t>
            </a:r>
            <a:r>
              <a:rPr lang="en-US" sz="1000" dirty="0"/>
              <a:t>. Paris: UNESCO Publishing.</a:t>
            </a:r>
            <a:endParaRPr lang="de-DE" sz="1000" dirty="0"/>
          </a:p>
          <a:p>
            <a:pPr marL="0" indent="0">
              <a:buNone/>
            </a:pPr>
            <a:r>
              <a:rPr lang="en-US" sz="1000" dirty="0" err="1"/>
              <a:t>Oancea</a:t>
            </a:r>
            <a:r>
              <a:rPr lang="en-US" sz="1000" dirty="0"/>
              <a:t>, </a:t>
            </a:r>
            <a:r>
              <a:rPr lang="en-US" sz="1000" dirty="0" err="1"/>
              <a:t>Alis</a:t>
            </a:r>
            <a:r>
              <a:rPr lang="en-US" sz="1000" dirty="0"/>
              <a:t>. 2010b. </a:t>
            </a:r>
            <a:r>
              <a:rPr lang="en-US" sz="1000" i="1" dirty="0"/>
              <a:t>The BERA / UCET Review of the Impacts of RAE 2008 on Education Research in UK Higher Education Institutions</a:t>
            </a:r>
            <a:r>
              <a:rPr lang="en-US" sz="1000" dirty="0"/>
              <a:t>. London: British Educational Research Association.</a:t>
            </a:r>
            <a:endParaRPr lang="de-DE" sz="1000" dirty="0"/>
          </a:p>
          <a:p>
            <a:pPr marL="0" indent="0">
              <a:buNone/>
            </a:pPr>
            <a:r>
              <a:rPr lang="en-US" sz="1000" dirty="0" err="1"/>
              <a:t>Oancea</a:t>
            </a:r>
            <a:r>
              <a:rPr lang="en-US" sz="1000" dirty="0"/>
              <a:t>, </a:t>
            </a:r>
            <a:r>
              <a:rPr lang="en-US" sz="1000" dirty="0" err="1"/>
              <a:t>Alis</a:t>
            </a:r>
            <a:r>
              <a:rPr lang="en-US" sz="1000" dirty="0"/>
              <a:t>. 2014. ‘Research Assessment as Governance Technology in the United Kingdom: Findings from a Survey of RAE 2008 Impacts’. </a:t>
            </a:r>
            <a:r>
              <a:rPr lang="de-DE" sz="1000" i="1" dirty="0"/>
              <a:t>Zeitschrift für Erziehungswissenschaft</a:t>
            </a:r>
            <a:r>
              <a:rPr lang="de-DE" sz="1000" dirty="0"/>
              <a:t> 17(6):83–110.</a:t>
            </a:r>
          </a:p>
          <a:p>
            <a:pPr marL="0" indent="0">
              <a:buNone/>
            </a:pPr>
            <a:r>
              <a:rPr lang="de-DE" sz="1000" dirty="0" err="1"/>
              <a:t>Oancea</a:t>
            </a:r>
            <a:r>
              <a:rPr lang="de-DE" sz="1000" dirty="0"/>
              <a:t>, Alis. 2016. ‘</a:t>
            </a:r>
            <a:r>
              <a:rPr lang="de-DE" sz="1000" dirty="0" err="1"/>
              <a:t>Challenging</a:t>
            </a:r>
            <a:r>
              <a:rPr lang="de-DE" sz="1000" dirty="0"/>
              <a:t> </a:t>
            </a:r>
            <a:r>
              <a:rPr lang="de-DE" sz="1000" dirty="0" err="1"/>
              <a:t>the</a:t>
            </a:r>
            <a:r>
              <a:rPr lang="de-DE" sz="1000" dirty="0"/>
              <a:t> </a:t>
            </a:r>
            <a:r>
              <a:rPr lang="de-DE" sz="1000" dirty="0" err="1"/>
              <a:t>Grudging</a:t>
            </a:r>
            <a:r>
              <a:rPr lang="de-DE" sz="1000" dirty="0"/>
              <a:t> Consensus </a:t>
            </a:r>
            <a:r>
              <a:rPr lang="de-DE" sz="1000" dirty="0" err="1"/>
              <a:t>behind</a:t>
            </a:r>
            <a:r>
              <a:rPr lang="de-DE" sz="1000" dirty="0"/>
              <a:t> </a:t>
            </a:r>
            <a:r>
              <a:rPr lang="de-DE" sz="1000" dirty="0" err="1"/>
              <a:t>the</a:t>
            </a:r>
            <a:r>
              <a:rPr lang="de-DE" sz="1000" dirty="0"/>
              <a:t> REF’. </a:t>
            </a:r>
            <a:r>
              <a:rPr lang="en-US" sz="1000" i="1" dirty="0"/>
              <a:t>Times Higher Education (THE)</a:t>
            </a:r>
            <a:r>
              <a:rPr lang="en-US" sz="1000" dirty="0"/>
              <a:t>. Retrieved 28 April 2016 (https://www.timeshighereducation.com/blog/challenging-grudging-consensus-behind-ref).</a:t>
            </a:r>
            <a:endParaRPr lang="de-DE" sz="1000" dirty="0"/>
          </a:p>
          <a:p>
            <a:pPr marL="0" indent="0">
              <a:buNone/>
            </a:pPr>
            <a:r>
              <a:rPr lang="de-DE" sz="1000" dirty="0"/>
              <a:t>Orr, Dominic. 2003. </a:t>
            </a:r>
            <a:r>
              <a:rPr lang="de-DE" sz="1000" i="1" dirty="0"/>
              <a:t>Verfahren Der Forschungsbewertung Im Kontext Neuer Steuerungsverfahren Im Hochschulwesen: Analyse von Vier Verfahren Aus Niedersachsen, Großbritannien, Den Niederlanden Und Irland</a:t>
            </a:r>
            <a:r>
              <a:rPr lang="de-DE" sz="1000" dirty="0"/>
              <a:t>. </a:t>
            </a:r>
            <a:r>
              <a:rPr lang="en-US" sz="1000" dirty="0"/>
              <a:t>Hannover: HOCHSCHUL-INFORMATIONS-SYSTEM.</a:t>
            </a:r>
            <a:endParaRPr lang="de-DE" sz="1000" dirty="0"/>
          </a:p>
          <a:p>
            <a:pPr marL="0" indent="0">
              <a:buNone/>
            </a:pPr>
            <a:r>
              <a:rPr lang="en-US" sz="1000" dirty="0" err="1"/>
              <a:t>Palfreyman</a:t>
            </a:r>
            <a:r>
              <a:rPr lang="en-US" sz="1000" dirty="0"/>
              <a:t>, David. 2006. ‘Is Academic Freedom under Threat in UK and US Higher Education?’ Retrieved 19 October 2015 (http://oxcheps.new.ox.ac.uk/MainSite%20pages/Resources/OxCHEPS_OP23ii.pdf).</a:t>
            </a:r>
            <a:endParaRPr lang="de-DE" sz="1000" dirty="0"/>
          </a:p>
          <a:p>
            <a:pPr marL="0" indent="0">
              <a:buNone/>
            </a:pPr>
            <a:r>
              <a:rPr lang="en-US" sz="1000" dirty="0"/>
              <a:t>Pettigrew, Andrew M., Eric </a:t>
            </a:r>
            <a:r>
              <a:rPr lang="en-US" sz="1000" dirty="0" err="1"/>
              <a:t>Cornuel</a:t>
            </a:r>
            <a:r>
              <a:rPr lang="en-US" sz="1000" dirty="0"/>
              <a:t>, and Ulrich </a:t>
            </a:r>
            <a:r>
              <a:rPr lang="en-US" sz="1000" dirty="0" err="1"/>
              <a:t>Hommel</a:t>
            </a:r>
            <a:r>
              <a:rPr lang="en-US" sz="1000" dirty="0"/>
              <a:t>, eds. 2014. </a:t>
            </a:r>
            <a:r>
              <a:rPr lang="en-US" sz="1000" i="1" dirty="0"/>
              <a:t>The Institutional Development of Business Schools</a:t>
            </a:r>
            <a:r>
              <a:rPr lang="en-US" sz="1000" dirty="0"/>
              <a:t>. First edition. Oxford: Oxford University Press.</a:t>
            </a:r>
            <a:endParaRPr lang="de-DE" sz="1000" dirty="0"/>
          </a:p>
          <a:p>
            <a:pPr marL="0" indent="0">
              <a:buNone/>
            </a:pPr>
            <a:r>
              <a:rPr lang="en-US" sz="1000" dirty="0"/>
              <a:t>Power, Michael. 1999. </a:t>
            </a:r>
            <a:r>
              <a:rPr lang="en-US" sz="1000" i="1" dirty="0"/>
              <a:t>The Audit Society. Rituals of Verification</a:t>
            </a:r>
            <a:r>
              <a:rPr lang="en-US" sz="1000" dirty="0"/>
              <a:t>. New York: Oxford University Press.</a:t>
            </a:r>
            <a:endParaRPr lang="de-DE" sz="1000" dirty="0"/>
          </a:p>
          <a:p>
            <a:pPr marL="0" indent="0">
              <a:buNone/>
            </a:pPr>
            <a:r>
              <a:rPr lang="en-US" sz="1000" dirty="0"/>
              <a:t>Pritchard, Rosalind. 2005. ‘The Influence of Market Force Culture on British and German Academics’. </a:t>
            </a:r>
            <a:r>
              <a:rPr lang="en-US" sz="1000" i="1" dirty="0"/>
              <a:t>Comparative Education</a:t>
            </a:r>
            <a:r>
              <a:rPr lang="en-US" sz="1000" dirty="0"/>
              <a:t> 41(4):433–54.</a:t>
            </a:r>
            <a:endParaRPr lang="de-DE" sz="1000" dirty="0"/>
          </a:p>
          <a:p>
            <a:pPr marL="0" indent="0">
              <a:buNone/>
            </a:pPr>
            <a:r>
              <a:rPr lang="en-US" sz="1000" dirty="0"/>
              <a:t>Probert, Belinda. 2005. ‘“I Just </a:t>
            </a:r>
            <a:r>
              <a:rPr lang="en-US" sz="1000" dirty="0" err="1"/>
              <a:t>Couldn”t</a:t>
            </a:r>
            <a:r>
              <a:rPr lang="en-US" sz="1000" dirty="0"/>
              <a:t> Fit It In’: Gender and Unequal Outcomes in Academic Careers’. </a:t>
            </a:r>
            <a:r>
              <a:rPr lang="en-US" sz="1000" i="1" dirty="0"/>
              <a:t>Gender, Work &amp; Organization</a:t>
            </a:r>
            <a:r>
              <a:rPr lang="en-US" sz="1000" dirty="0"/>
              <a:t> 12(1):50–72.</a:t>
            </a:r>
            <a:endParaRPr lang="de-DE" sz="1000" dirty="0"/>
          </a:p>
          <a:p>
            <a:pPr marL="0" indent="0">
              <a:buNone/>
            </a:pPr>
            <a:r>
              <a:rPr lang="de-DE" sz="1000" dirty="0"/>
              <a:t>Samuel, Gabrielle N. </a:t>
            </a:r>
            <a:r>
              <a:rPr lang="de-DE" sz="1000" dirty="0" err="1"/>
              <a:t>and</a:t>
            </a:r>
            <a:r>
              <a:rPr lang="de-DE" sz="1000" dirty="0"/>
              <a:t> Gemma E. Derrick. </a:t>
            </a:r>
            <a:r>
              <a:rPr lang="en-US" sz="1000" dirty="0"/>
              <a:t>2015. ‘Societal Impact Evaluation: Exploring Evaluator Perceptions of the Characterization of Impact under the REF2014’. </a:t>
            </a:r>
            <a:r>
              <a:rPr lang="en-US" sz="1000" i="1" dirty="0"/>
              <a:t>Research Evaluation</a:t>
            </a:r>
            <a:r>
              <a:rPr lang="en-US" sz="1000" dirty="0"/>
              <a:t> rvv007.</a:t>
            </a:r>
            <a:endParaRPr lang="de-DE" sz="1000" dirty="0"/>
          </a:p>
        </p:txBody>
      </p:sp>
    </p:spTree>
    <p:extLst>
      <p:ext uri="{BB962C8B-B14F-4D97-AF65-F5344CB8AC3E}">
        <p14:creationId xmlns:p14="http://schemas.microsoft.com/office/powerpoint/2010/main" val="547635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2. </a:t>
            </a:r>
            <a:r>
              <a:rPr lang="de-DE" b="1" dirty="0" err="1" smtClean="0"/>
              <a:t>Empirical</a:t>
            </a:r>
            <a:r>
              <a:rPr lang="de-DE" b="1" dirty="0" smtClean="0"/>
              <a:t> </a:t>
            </a:r>
            <a:r>
              <a:rPr lang="de-DE" b="1" dirty="0" err="1" smtClean="0"/>
              <a:t>procedure</a:t>
            </a:r>
            <a:endParaRPr lang="de-DE" dirty="0"/>
          </a:p>
        </p:txBody>
      </p:sp>
      <p:sp>
        <p:nvSpPr>
          <p:cNvPr id="3" name="Inhaltsplatzhalter 2"/>
          <p:cNvSpPr>
            <a:spLocks noGrp="1"/>
          </p:cNvSpPr>
          <p:nvPr>
            <p:ph idx="1"/>
          </p:nvPr>
        </p:nvSpPr>
        <p:spPr/>
        <p:txBody>
          <a:bodyPr>
            <a:noAutofit/>
          </a:bodyPr>
          <a:lstStyle/>
          <a:p>
            <a:pPr marL="0" indent="0">
              <a:buNone/>
            </a:pPr>
            <a:r>
              <a:rPr lang="de-DE" sz="2700" b="1" dirty="0" smtClean="0"/>
              <a:t>2.1 </a:t>
            </a:r>
            <a:r>
              <a:rPr lang="de-DE" sz="2700" b="1" dirty="0" err="1" smtClean="0"/>
              <a:t>Selection</a:t>
            </a:r>
            <a:r>
              <a:rPr lang="de-DE" sz="2700" b="1" dirty="0" smtClean="0"/>
              <a:t> </a:t>
            </a:r>
            <a:r>
              <a:rPr lang="de-DE" sz="2700" b="1" dirty="0" err="1" smtClean="0"/>
              <a:t>process</a:t>
            </a:r>
            <a:endParaRPr lang="de-DE" sz="2700" dirty="0"/>
          </a:p>
          <a:p>
            <a:pPr>
              <a:buFont typeface="Symbol" panose="05050102010706020507" pitchFamily="18" charset="2"/>
              <a:buChar char="-"/>
            </a:pPr>
            <a:r>
              <a:rPr lang="en-US" sz="2800" dirty="0"/>
              <a:t>Ethically confirmed by the Federal Ministry of Education and </a:t>
            </a:r>
            <a:r>
              <a:rPr lang="en-US" sz="2800" dirty="0" smtClean="0"/>
              <a:t>Research </a:t>
            </a:r>
            <a:r>
              <a:rPr lang="en-US" sz="2800" dirty="0"/>
              <a:t>of Germany</a:t>
            </a:r>
          </a:p>
          <a:p>
            <a:pPr lvl="0">
              <a:buFont typeface="Symbol" panose="05050102010706020507" pitchFamily="18" charset="2"/>
              <a:buChar char="-"/>
            </a:pPr>
            <a:r>
              <a:rPr lang="en-US" sz="2800" dirty="0" smtClean="0"/>
              <a:t>Random </a:t>
            </a:r>
            <a:r>
              <a:rPr lang="en-US" sz="2800" dirty="0"/>
              <a:t>process of selection of scientists and academics (heads, professors, </a:t>
            </a:r>
            <a:r>
              <a:rPr lang="en-US" sz="2800" dirty="0" smtClean="0"/>
              <a:t>lecturers and </a:t>
            </a:r>
            <a:r>
              <a:rPr lang="en-US" sz="2800" dirty="0"/>
              <a:t>readers)</a:t>
            </a:r>
            <a:endParaRPr lang="de-DE" sz="2800" dirty="0"/>
          </a:p>
          <a:p>
            <a:pPr lvl="0">
              <a:buFont typeface="Symbol" panose="05050102010706020507" pitchFamily="18" charset="2"/>
              <a:buChar char="-"/>
            </a:pPr>
            <a:r>
              <a:rPr lang="en-US" sz="2800" dirty="0"/>
              <a:t>S</a:t>
            </a:r>
            <a:r>
              <a:rPr lang="en-US" sz="2800" dirty="0" smtClean="0"/>
              <a:t>election </a:t>
            </a:r>
            <a:r>
              <a:rPr lang="en-US" sz="2800" dirty="0"/>
              <a:t>by institutional rank (low, middle, high) and discipline (chemistry, </a:t>
            </a:r>
            <a:r>
              <a:rPr lang="en-US" sz="2800" dirty="0" smtClean="0"/>
              <a:t>sociology and </a:t>
            </a:r>
            <a:r>
              <a:rPr lang="en-US" sz="2800" dirty="0"/>
              <a:t>history)</a:t>
            </a:r>
            <a:endParaRPr lang="de-DE" sz="2800" dirty="0"/>
          </a:p>
          <a:p>
            <a:pPr lvl="0">
              <a:buFont typeface="Symbol" panose="05050102010706020507" pitchFamily="18" charset="2"/>
              <a:buChar char="-"/>
            </a:pPr>
            <a:r>
              <a:rPr lang="en-US" sz="2800" dirty="0"/>
              <a:t>Response rate of 10 percent</a:t>
            </a:r>
            <a:endParaRPr lang="de-DE" sz="2800" dirty="0"/>
          </a:p>
          <a:p>
            <a:pPr lvl="0">
              <a:buFont typeface="Symbol" panose="05050102010706020507" pitchFamily="18" charset="2"/>
              <a:buChar char="-"/>
            </a:pPr>
            <a:endParaRPr lang="de-DE" sz="2800" dirty="0"/>
          </a:p>
        </p:txBody>
      </p:sp>
    </p:spTree>
    <p:extLst>
      <p:ext uri="{BB962C8B-B14F-4D97-AF65-F5344CB8AC3E}">
        <p14:creationId xmlns:p14="http://schemas.microsoft.com/office/powerpoint/2010/main" val="291668109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6. </a:t>
            </a:r>
            <a:r>
              <a:rPr lang="de-DE" b="1" dirty="0" err="1" smtClean="0"/>
              <a:t>Literature</a:t>
            </a:r>
            <a:endParaRPr lang="de-DE" dirty="0"/>
          </a:p>
        </p:txBody>
      </p:sp>
      <p:sp>
        <p:nvSpPr>
          <p:cNvPr id="3" name="Inhaltsplatzhalter 2"/>
          <p:cNvSpPr>
            <a:spLocks noGrp="1"/>
          </p:cNvSpPr>
          <p:nvPr>
            <p:ph idx="1"/>
          </p:nvPr>
        </p:nvSpPr>
        <p:spPr/>
        <p:txBody>
          <a:bodyPr>
            <a:noAutofit/>
          </a:bodyPr>
          <a:lstStyle/>
          <a:p>
            <a:pPr marL="0" indent="0">
              <a:buNone/>
            </a:pPr>
            <a:r>
              <a:rPr lang="en-US" sz="1000" dirty="0" err="1"/>
              <a:t>Schäfer</a:t>
            </a:r>
            <a:r>
              <a:rPr lang="en-US" sz="1000" dirty="0"/>
              <a:t>, Len Ole. 2012. </a:t>
            </a:r>
            <a:r>
              <a:rPr lang="en-US" sz="1000" i="1" dirty="0"/>
              <a:t>The Construction of Rankings in Science: Chemistry in Germany and the USA</a:t>
            </a:r>
            <a:r>
              <a:rPr lang="en-US" sz="1000" dirty="0"/>
              <a:t>. </a:t>
            </a:r>
            <a:r>
              <a:rPr lang="de-DE" sz="1000" dirty="0"/>
              <a:t>Unveröffentlichte Diplomarbeit. Bamberg: Universität Bamberg.</a:t>
            </a:r>
          </a:p>
          <a:p>
            <a:pPr marL="0" indent="0">
              <a:buNone/>
            </a:pPr>
            <a:r>
              <a:rPr lang="de-DE" sz="1000" dirty="0"/>
              <a:t>Science </a:t>
            </a:r>
            <a:r>
              <a:rPr lang="de-DE" sz="1000" dirty="0" err="1"/>
              <a:t>and</a:t>
            </a:r>
            <a:r>
              <a:rPr lang="de-DE" sz="1000" dirty="0"/>
              <a:t> Technology </a:t>
            </a:r>
            <a:r>
              <a:rPr lang="de-DE" sz="1000" dirty="0" err="1"/>
              <a:t>Committee</a:t>
            </a:r>
            <a:r>
              <a:rPr lang="de-DE" sz="1000" dirty="0"/>
              <a:t>. 2002a. </a:t>
            </a:r>
            <a:r>
              <a:rPr lang="en-US" sz="1000" dirty="0"/>
              <a:t>‘House of Commons - Science and Technology - Second Report’. Retrieved 15 September 2015 (http://www.publications.parliament.uk/pa/cm200102/cmselect/cmsctech/507/50702.htm).</a:t>
            </a:r>
            <a:endParaRPr lang="de-DE" sz="1000" dirty="0"/>
          </a:p>
          <a:p>
            <a:pPr marL="0" indent="0">
              <a:buNone/>
            </a:pPr>
            <a:r>
              <a:rPr lang="en-US" sz="1000" dirty="0"/>
              <a:t>Science and Technology Committee. 2002b. ‘THE RESEARCH ASSESSMENT EXERCISE: GOVERNMENT RESPONSE to the Committee’s Second Report. Fifth Special Report of Session 2001-02. London: The Stationery Office Limited.’ Retrieved 15 September 2015 (http://www.publications.parliament.uk/pa/cm200102/cmselect/cmsctech/995/995.pdf).</a:t>
            </a:r>
            <a:endParaRPr lang="de-DE" sz="1000" dirty="0"/>
          </a:p>
          <a:p>
            <a:pPr marL="0" indent="0">
              <a:buNone/>
            </a:pPr>
            <a:r>
              <a:rPr lang="en-US" sz="1000" dirty="0"/>
              <a:t>Science and Technology Committee. 2004a. ‘Research Assessment Exercise: A Re – Assessment: Government Response to the Committee’s Eleventh Report of Session 2003–04. London: The Stationery Office Limited.’ Retrieved 15 September 2015 (http://www.parliament.the-stationery-office.co.uk/pa/cm200405/cmselect/cmsctech/34/34.pdf).</a:t>
            </a:r>
            <a:endParaRPr lang="de-DE" sz="1000" dirty="0"/>
          </a:p>
          <a:p>
            <a:pPr marL="0" indent="0">
              <a:buNone/>
            </a:pPr>
            <a:r>
              <a:rPr lang="en-US" sz="1000" dirty="0"/>
              <a:t>Science and Technology Committee. 2004b. ‘Research Assessment Exercise: A Re-Assessment. Eleventh Report of Session 2003–04. London: The Stationery Office Limited’. Retrieved 15 September 2015 (http://www.parliament.the-stationery-office.co.uk/pa/cm200304/cmselect/cmsctech/586/586.pdf).</a:t>
            </a:r>
            <a:endParaRPr lang="de-DE" sz="1000" dirty="0"/>
          </a:p>
          <a:p>
            <a:pPr marL="0" indent="0">
              <a:buNone/>
            </a:pPr>
            <a:r>
              <a:rPr lang="en-US" sz="1000" dirty="0" err="1"/>
              <a:t>Seeber</a:t>
            </a:r>
            <a:r>
              <a:rPr lang="en-US" sz="1000" dirty="0"/>
              <a:t>, Marco et al. 2015. ‘European Universities as Complete Organizations? Understanding Identity, Hierarchy and Rationality in Public Organizations’. </a:t>
            </a:r>
            <a:r>
              <a:rPr lang="en-US" sz="1000" i="1" dirty="0"/>
              <a:t>Public Management Review</a:t>
            </a:r>
            <a:r>
              <a:rPr lang="en-US" sz="1000" dirty="0"/>
              <a:t> 17(10):1444–74.</a:t>
            </a:r>
            <a:endParaRPr lang="de-DE" sz="1000" dirty="0"/>
          </a:p>
          <a:p>
            <a:pPr marL="0" indent="0">
              <a:buNone/>
            </a:pPr>
            <a:r>
              <a:rPr lang="en-US" sz="1000" dirty="0" err="1"/>
              <a:t>Shattock</a:t>
            </a:r>
            <a:r>
              <a:rPr lang="en-US" sz="1000" dirty="0"/>
              <a:t>, Michael. 2012. </a:t>
            </a:r>
            <a:r>
              <a:rPr lang="en-US" sz="1000" i="1" dirty="0"/>
              <a:t>Making Policy in British Higher Education 1945-2011</a:t>
            </a:r>
            <a:r>
              <a:rPr lang="en-US" sz="1000" dirty="0"/>
              <a:t>. McGraw-Hill Education (UK).</a:t>
            </a:r>
            <a:endParaRPr lang="de-DE" sz="1000" dirty="0"/>
          </a:p>
          <a:p>
            <a:pPr marL="0" indent="0">
              <a:buNone/>
            </a:pPr>
            <a:r>
              <a:rPr lang="en-US" sz="1000" dirty="0" err="1"/>
              <a:t>Shattock</a:t>
            </a:r>
            <a:r>
              <a:rPr lang="en-US" sz="1000" dirty="0"/>
              <a:t>, Michael. 2015. ‘The Impact of the UK Research Assessment Exercise’. </a:t>
            </a:r>
            <a:r>
              <a:rPr lang="en-US" sz="1000" i="1" dirty="0"/>
              <a:t>International Higher Education</a:t>
            </a:r>
            <a:r>
              <a:rPr lang="en-US" sz="1000" dirty="0"/>
              <a:t> (56). Retrieved 12 May 2016 (https://ejournals.bc.edu/ojs/index.php/ihe/article/download/8438/7572).</a:t>
            </a:r>
            <a:endParaRPr lang="de-DE" sz="1000" dirty="0"/>
          </a:p>
          <a:p>
            <a:pPr marL="0" indent="0">
              <a:buNone/>
            </a:pPr>
            <a:r>
              <a:rPr lang="en-US" sz="1000" dirty="0"/>
              <a:t>Shepherd, Jessica. 2011. ‘14,000 British Professors – but Only 50 Are Black’. </a:t>
            </a:r>
            <a:r>
              <a:rPr lang="en-US" sz="1000" i="1" dirty="0"/>
              <a:t>The Guardian</a:t>
            </a:r>
            <a:r>
              <a:rPr lang="en-US" sz="1000" dirty="0"/>
              <a:t>, May 27. Retrieved 3 May 2016 (http://www.theguardian.com/education/2011/may/27/only-50-black-british-professors).</a:t>
            </a:r>
            <a:endParaRPr lang="de-DE" sz="1000" dirty="0"/>
          </a:p>
          <a:p>
            <a:pPr marL="0" indent="0">
              <a:buNone/>
            </a:pPr>
            <a:r>
              <a:rPr lang="en-US" sz="1000" dirty="0" err="1"/>
              <a:t>Souto</a:t>
            </a:r>
            <a:r>
              <a:rPr lang="en-US" sz="1000" dirty="0"/>
              <a:t>-Otero, Manuel and Jürgen Enders. 2015. ‘International Students’ and Employers’ Use of Rankings: A Cross-National Analysis’. </a:t>
            </a:r>
            <a:r>
              <a:rPr lang="en-US" sz="1000" i="1" dirty="0"/>
              <a:t>Studies in Higher Education</a:t>
            </a:r>
            <a:r>
              <a:rPr lang="en-US" sz="1000" dirty="0"/>
              <a:t> 1–28.</a:t>
            </a:r>
            <a:endParaRPr lang="de-DE" sz="1000" dirty="0"/>
          </a:p>
          <a:p>
            <a:pPr marL="0" indent="0">
              <a:buNone/>
            </a:pPr>
            <a:r>
              <a:rPr lang="en-US" sz="1000" dirty="0" err="1"/>
              <a:t>Strathern</a:t>
            </a:r>
            <a:r>
              <a:rPr lang="en-US" sz="1000" dirty="0"/>
              <a:t>, Marilyn. 1997. ‘“Improving Ratings”: Audit in the British University System’. </a:t>
            </a:r>
            <a:r>
              <a:rPr lang="en-US" sz="1000" i="1" dirty="0"/>
              <a:t>European Review</a:t>
            </a:r>
            <a:r>
              <a:rPr lang="en-US" sz="1000" dirty="0"/>
              <a:t> 5(3):305–21.</a:t>
            </a:r>
            <a:endParaRPr lang="de-DE" sz="1000" dirty="0"/>
          </a:p>
          <a:p>
            <a:pPr marL="0" indent="0">
              <a:buNone/>
            </a:pPr>
            <a:r>
              <a:rPr lang="en-US" sz="1000" dirty="0" err="1"/>
              <a:t>Talib</a:t>
            </a:r>
            <a:r>
              <a:rPr lang="en-US" sz="1000" dirty="0"/>
              <a:t>, Ameen Ali. 2002. </a:t>
            </a:r>
            <a:r>
              <a:rPr lang="en-US" sz="1000" i="1" dirty="0"/>
              <a:t>Performance Measures and Resource Allocation: The </a:t>
            </a:r>
            <a:r>
              <a:rPr lang="en-US" sz="1000" i="1" dirty="0" err="1"/>
              <a:t>Behavioural</a:t>
            </a:r>
            <a:r>
              <a:rPr lang="en-US" sz="1000" i="1" dirty="0"/>
              <a:t> Consequences of the University Research Assessment Exercise in England</a:t>
            </a:r>
            <a:r>
              <a:rPr lang="en-US" sz="1000" dirty="0"/>
              <a:t>. University of Warwick, Warwick Business School.</a:t>
            </a:r>
            <a:endParaRPr lang="de-DE" sz="1000" dirty="0"/>
          </a:p>
        </p:txBody>
      </p:sp>
    </p:spTree>
    <p:extLst>
      <p:ext uri="{BB962C8B-B14F-4D97-AF65-F5344CB8AC3E}">
        <p14:creationId xmlns:p14="http://schemas.microsoft.com/office/powerpoint/2010/main" val="244010564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6. </a:t>
            </a:r>
            <a:r>
              <a:rPr lang="de-DE" b="1" dirty="0" err="1" smtClean="0"/>
              <a:t>Literature</a:t>
            </a:r>
            <a:endParaRPr lang="de-DE" dirty="0"/>
          </a:p>
        </p:txBody>
      </p:sp>
      <p:sp>
        <p:nvSpPr>
          <p:cNvPr id="3" name="Inhaltsplatzhalter 2"/>
          <p:cNvSpPr>
            <a:spLocks noGrp="1"/>
          </p:cNvSpPr>
          <p:nvPr>
            <p:ph idx="1"/>
          </p:nvPr>
        </p:nvSpPr>
        <p:spPr/>
        <p:txBody>
          <a:bodyPr>
            <a:noAutofit/>
          </a:bodyPr>
          <a:lstStyle/>
          <a:p>
            <a:pPr marL="0" indent="0">
              <a:buNone/>
            </a:pPr>
            <a:r>
              <a:rPr lang="en-US" sz="1000" dirty="0" err="1"/>
              <a:t>Teelken</a:t>
            </a:r>
            <a:r>
              <a:rPr lang="en-US" sz="1000" dirty="0"/>
              <a:t>, Christine. 2012. ‘Compliance or Pragmatism: How Do Academics Deal with Managerialism in Higher Education? A Comparative Study in Three Countries’. </a:t>
            </a:r>
            <a:r>
              <a:rPr lang="en-US" sz="1000" i="1" dirty="0"/>
              <a:t>Studies in Higher Education</a:t>
            </a:r>
            <a:r>
              <a:rPr lang="en-US" sz="1000" dirty="0"/>
              <a:t> 37(3):271–90.</a:t>
            </a:r>
            <a:endParaRPr lang="de-DE" sz="1000" dirty="0"/>
          </a:p>
          <a:p>
            <a:pPr marL="0" indent="0">
              <a:buNone/>
            </a:pPr>
            <a:r>
              <a:rPr lang="en-US" sz="1000" dirty="0" err="1"/>
              <a:t>Tourish</a:t>
            </a:r>
            <a:r>
              <a:rPr lang="en-US" sz="1000" dirty="0"/>
              <a:t>, Dennis. 2011. ‘Leading Questions: Journal Rankings, Academic Freedom and Performativity: What Is, or Should Be, the Future of Leadership?’ </a:t>
            </a:r>
            <a:r>
              <a:rPr lang="en-US" sz="1000" i="1" dirty="0"/>
              <a:t>Leadership</a:t>
            </a:r>
            <a:r>
              <a:rPr lang="en-US" sz="1000" dirty="0"/>
              <a:t> 7(3):367–81.</a:t>
            </a:r>
            <a:endParaRPr lang="de-DE" sz="1000" dirty="0"/>
          </a:p>
          <a:p>
            <a:pPr marL="0" indent="0">
              <a:buNone/>
            </a:pPr>
            <a:r>
              <a:rPr lang="en-US" sz="1000" dirty="0" err="1"/>
              <a:t>Tumin</a:t>
            </a:r>
            <a:r>
              <a:rPr lang="en-US" sz="1000" dirty="0"/>
              <a:t>, M. M. 1953. ‘Some Principles of Stratification: A Critical Analysis’. </a:t>
            </a:r>
            <a:r>
              <a:rPr lang="de-DE" sz="1000" i="1" dirty="0"/>
              <a:t>American </a:t>
            </a:r>
            <a:r>
              <a:rPr lang="de-DE" sz="1000" i="1" dirty="0" err="1"/>
              <a:t>Sociological</a:t>
            </a:r>
            <a:r>
              <a:rPr lang="de-DE" sz="1000" i="1" dirty="0"/>
              <a:t> Review</a:t>
            </a:r>
            <a:r>
              <a:rPr lang="de-DE" sz="1000" dirty="0"/>
              <a:t> 18(4):387–94.</a:t>
            </a:r>
          </a:p>
          <a:p>
            <a:pPr marL="0" indent="0">
              <a:buNone/>
            </a:pPr>
            <a:r>
              <a:rPr lang="de-DE" sz="1000" dirty="0"/>
              <a:t>Wieczorek, Oliver </a:t>
            </a:r>
            <a:r>
              <a:rPr lang="de-DE" sz="1000" dirty="0" err="1"/>
              <a:t>and</a:t>
            </a:r>
            <a:r>
              <a:rPr lang="de-DE" sz="1000" dirty="0"/>
              <a:t> Len Ole Schäfer. 2016. ‘Verwaltungspraktiken: Konstruktion von Leistungsindikatoren. Das Beispiel Des Britischen Research Assessment </a:t>
            </a:r>
            <a:r>
              <a:rPr lang="de-DE" sz="1000" dirty="0" err="1"/>
              <a:t>Exercise</a:t>
            </a:r>
            <a:r>
              <a:rPr lang="de-DE" sz="1000" dirty="0"/>
              <a:t>.’ in </a:t>
            </a:r>
            <a:r>
              <a:rPr lang="de-DE" sz="1000" i="1" dirty="0" err="1"/>
              <a:t>In</a:t>
            </a:r>
            <a:r>
              <a:rPr lang="de-DE" sz="1000" i="1" dirty="0"/>
              <a:t>: Nina Baur, Cristina </a:t>
            </a:r>
            <a:r>
              <a:rPr lang="de-DE" sz="1000" i="1" dirty="0" err="1"/>
              <a:t>Besio</a:t>
            </a:r>
            <a:r>
              <a:rPr lang="de-DE" sz="1000" i="1" dirty="0"/>
              <a:t>, Maria </a:t>
            </a:r>
            <a:r>
              <a:rPr lang="de-DE" sz="1000" i="1" dirty="0" err="1"/>
              <a:t>Norkus</a:t>
            </a:r>
            <a:r>
              <a:rPr lang="de-DE" sz="1000" i="1" dirty="0"/>
              <a:t> und Grit </a:t>
            </a:r>
            <a:r>
              <a:rPr lang="de-DE" sz="1000" i="1" dirty="0" err="1"/>
              <a:t>Petschick</a:t>
            </a:r>
            <a:r>
              <a:rPr lang="de-DE" sz="1000" i="1" dirty="0"/>
              <a:t> (</a:t>
            </a:r>
            <a:r>
              <a:rPr lang="de-DE" sz="1000" i="1" dirty="0" err="1"/>
              <a:t>Hg</a:t>
            </a:r>
            <a:r>
              <a:rPr lang="de-DE" sz="1000" i="1" dirty="0"/>
              <a:t>.): Wissen - Organisation - Forschungspraxis. Der Makro-</a:t>
            </a:r>
            <a:r>
              <a:rPr lang="de-DE" sz="1000" i="1" dirty="0" err="1"/>
              <a:t>Meso</a:t>
            </a:r>
            <a:r>
              <a:rPr lang="de-DE" sz="1000" i="1" dirty="0"/>
              <a:t>-Mikro-Link in der Wissenschaft</a:t>
            </a:r>
            <a:r>
              <a:rPr lang="de-DE" sz="1000" dirty="0"/>
              <a:t>. Landsberg: Beltz </a:t>
            </a:r>
            <a:r>
              <a:rPr lang="de-DE" sz="1000" dirty="0" err="1"/>
              <a:t>Juventa</a:t>
            </a:r>
            <a:r>
              <a:rPr lang="de-DE" sz="1000" dirty="0"/>
              <a:t>.</a:t>
            </a:r>
          </a:p>
          <a:p>
            <a:pPr marL="0" indent="0">
              <a:buNone/>
            </a:pPr>
            <a:r>
              <a:rPr lang="en-US" sz="1000" dirty="0"/>
              <a:t>Williams, Gareth. 1998. ‘Misleading, Unscientific, and Unjust: The United Kingdom’s Research Assessment Exercise’. </a:t>
            </a:r>
            <a:r>
              <a:rPr lang="en-US" sz="1000" i="1" dirty="0"/>
              <a:t>BMJ</a:t>
            </a:r>
            <a:r>
              <a:rPr lang="en-US" sz="1000" dirty="0"/>
              <a:t> 316(7137):1079.</a:t>
            </a:r>
            <a:endParaRPr lang="de-DE" sz="1000" dirty="0"/>
          </a:p>
          <a:p>
            <a:pPr marL="0" indent="0">
              <a:buNone/>
            </a:pPr>
            <a:r>
              <a:rPr lang="en-US" sz="1000" dirty="0"/>
              <a:t>Wooding, Steven, </a:t>
            </a:r>
            <a:r>
              <a:rPr lang="en-US" sz="1000" dirty="0" err="1"/>
              <a:t>Thed</a:t>
            </a:r>
            <a:r>
              <a:rPr lang="en-US" sz="1000" dirty="0"/>
              <a:t> </a:t>
            </a:r>
            <a:r>
              <a:rPr lang="en-US" sz="1000" dirty="0" err="1"/>
              <a:t>N.Van</a:t>
            </a:r>
            <a:r>
              <a:rPr lang="en-US" sz="1000" dirty="0"/>
              <a:t> </a:t>
            </a:r>
            <a:r>
              <a:rPr lang="en-US" sz="1000" dirty="0" err="1"/>
              <a:t>Leeuwen</a:t>
            </a:r>
            <a:r>
              <a:rPr lang="en-US" sz="1000" dirty="0"/>
              <a:t>, Sarah Parks, </a:t>
            </a:r>
            <a:r>
              <a:rPr lang="en-US" sz="1000" dirty="0" err="1"/>
              <a:t>Shitij</a:t>
            </a:r>
            <a:r>
              <a:rPr lang="en-US" sz="1000" dirty="0"/>
              <a:t> </a:t>
            </a:r>
            <a:r>
              <a:rPr lang="en-US" sz="1000" dirty="0" err="1"/>
              <a:t>Kapur</a:t>
            </a:r>
            <a:r>
              <a:rPr lang="en-US" sz="1000" dirty="0"/>
              <a:t>, and Jonathan Grant. 2015. ‘UK Doubles Its “World-Leading” Research in Life Sciences and Medicine in Six Years: Testing the Claim?’ </a:t>
            </a:r>
            <a:r>
              <a:rPr lang="de-DE" sz="1000" i="1" dirty="0"/>
              <a:t>PLOS ONE</a:t>
            </a:r>
            <a:r>
              <a:rPr lang="de-DE" sz="1000" dirty="0"/>
              <a:t> 10(7):e0132990.</a:t>
            </a:r>
          </a:p>
        </p:txBody>
      </p:sp>
    </p:spTree>
    <p:extLst>
      <p:ext uri="{BB962C8B-B14F-4D97-AF65-F5344CB8AC3E}">
        <p14:creationId xmlns:p14="http://schemas.microsoft.com/office/powerpoint/2010/main" val="1333241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2. </a:t>
            </a:r>
            <a:r>
              <a:rPr lang="de-DE" b="1" dirty="0" err="1" smtClean="0"/>
              <a:t>Empirical</a:t>
            </a:r>
            <a:r>
              <a:rPr lang="de-DE" b="1" dirty="0" smtClean="0"/>
              <a:t> </a:t>
            </a:r>
            <a:r>
              <a:rPr lang="de-DE" b="1" dirty="0" err="1" smtClean="0"/>
              <a:t>procedure</a:t>
            </a:r>
            <a:endParaRPr lang="de-DE" dirty="0"/>
          </a:p>
        </p:txBody>
      </p:sp>
      <p:sp>
        <p:nvSpPr>
          <p:cNvPr id="3" name="Inhaltsplatzhalter 2"/>
          <p:cNvSpPr>
            <a:spLocks noGrp="1"/>
          </p:cNvSpPr>
          <p:nvPr>
            <p:ph idx="1"/>
          </p:nvPr>
        </p:nvSpPr>
        <p:spPr/>
        <p:txBody>
          <a:bodyPr>
            <a:noAutofit/>
          </a:bodyPr>
          <a:lstStyle/>
          <a:p>
            <a:pPr marL="0" indent="0">
              <a:buNone/>
            </a:pPr>
            <a:r>
              <a:rPr lang="de-DE" sz="2700" b="1" dirty="0" smtClean="0"/>
              <a:t>2.1 </a:t>
            </a:r>
            <a:r>
              <a:rPr lang="de-DE" sz="2700" b="1" dirty="0" err="1" smtClean="0"/>
              <a:t>Selection</a:t>
            </a:r>
            <a:r>
              <a:rPr lang="de-DE" sz="2700" b="1" dirty="0" smtClean="0"/>
              <a:t> </a:t>
            </a:r>
            <a:r>
              <a:rPr lang="de-DE" sz="2700" b="1" dirty="0" err="1" smtClean="0"/>
              <a:t>process</a:t>
            </a:r>
            <a:endParaRPr lang="de-DE" sz="2700" dirty="0"/>
          </a:p>
          <a:p>
            <a:pPr lvl="0">
              <a:buFont typeface="Symbol" panose="05050102010706020507" pitchFamily="18" charset="2"/>
              <a:buChar char="-"/>
            </a:pPr>
            <a:r>
              <a:rPr lang="en-US" sz="2800" dirty="0" smtClean="0"/>
              <a:t>Interview </a:t>
            </a:r>
            <a:r>
              <a:rPr lang="en-US" sz="2800" dirty="0"/>
              <a:t>time, date and location</a:t>
            </a:r>
            <a:endParaRPr lang="de-DE" sz="2800" dirty="0"/>
          </a:p>
          <a:p>
            <a:pPr lvl="0">
              <a:buFont typeface="Symbol" panose="05050102010706020507" pitchFamily="18" charset="2"/>
              <a:buChar char="-"/>
            </a:pPr>
            <a:r>
              <a:rPr lang="en-US" sz="2800" dirty="0" smtClean="0"/>
              <a:t>Pretest </a:t>
            </a:r>
            <a:r>
              <a:rPr lang="en-US" sz="2800" dirty="0"/>
              <a:t>of questionnaire with scientists and academics from three different disciplines</a:t>
            </a:r>
            <a:endParaRPr lang="de-DE" sz="2800" dirty="0"/>
          </a:p>
          <a:p>
            <a:pPr>
              <a:buFont typeface="Symbol" panose="05050102010706020507" pitchFamily="18" charset="2"/>
              <a:buChar char="-"/>
            </a:pPr>
            <a:r>
              <a:rPr lang="en-US" sz="2800" dirty="0"/>
              <a:t>Testing understanding, accuracy and duplication of content of the questions </a:t>
            </a:r>
          </a:p>
          <a:p>
            <a:pPr>
              <a:buFont typeface="Symbol" panose="05050102010706020507" pitchFamily="18" charset="2"/>
              <a:buChar char="-"/>
            </a:pPr>
            <a:r>
              <a:rPr lang="en-US" sz="2800" dirty="0" smtClean="0"/>
              <a:t>Actual </a:t>
            </a:r>
            <a:r>
              <a:rPr lang="en-US" sz="2800" dirty="0"/>
              <a:t>sample is N=23</a:t>
            </a:r>
          </a:p>
          <a:p>
            <a:pPr lvl="0">
              <a:buFont typeface="Symbol" panose="05050102010706020507" pitchFamily="18" charset="2"/>
              <a:buChar char="-"/>
            </a:pPr>
            <a:endParaRPr lang="de-DE" sz="2800" dirty="0"/>
          </a:p>
          <a:p>
            <a:pPr lvl="0">
              <a:buFont typeface="Symbol" panose="05050102010706020507" pitchFamily="18" charset="2"/>
              <a:buChar char="-"/>
            </a:pPr>
            <a:endParaRPr lang="de-DE" sz="2800" dirty="0"/>
          </a:p>
        </p:txBody>
      </p:sp>
    </p:spTree>
    <p:extLst>
      <p:ext uri="{BB962C8B-B14F-4D97-AF65-F5344CB8AC3E}">
        <p14:creationId xmlns:p14="http://schemas.microsoft.com/office/powerpoint/2010/main" val="3767658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1_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7611</Words>
  <Application>Microsoft Office PowerPoint</Application>
  <PresentationFormat>Bildschirmpräsentation (4:3)</PresentationFormat>
  <Paragraphs>613</Paragraphs>
  <Slides>81</Slides>
  <Notes>81</Notes>
  <HiddenSlides>0</HiddenSlides>
  <MMClips>0</MMClips>
  <ScaleCrop>false</ScaleCrop>
  <HeadingPairs>
    <vt:vector size="4" baseType="variant">
      <vt:variant>
        <vt:lpstr>Design</vt:lpstr>
      </vt:variant>
      <vt:variant>
        <vt:i4>2</vt:i4>
      </vt:variant>
      <vt:variant>
        <vt:lpstr>Folientitel</vt:lpstr>
      </vt:variant>
      <vt:variant>
        <vt:i4>81</vt:i4>
      </vt:variant>
    </vt:vector>
  </HeadingPairs>
  <TitlesOfParts>
    <vt:vector size="83" baseType="lpstr">
      <vt:lpstr>Larissa-Design</vt:lpstr>
      <vt:lpstr>1_Larissa-Design</vt:lpstr>
      <vt:lpstr>Performance Assessment in Science and Academia II</vt:lpstr>
      <vt:lpstr>Outline I</vt:lpstr>
      <vt:lpstr>Outline II</vt:lpstr>
      <vt:lpstr>PowerPoint-Präsentation</vt:lpstr>
      <vt:lpstr>1. Introduction</vt:lpstr>
      <vt:lpstr>1. Introduction</vt:lpstr>
      <vt:lpstr>1. Introduction</vt:lpstr>
      <vt:lpstr>2. Empirical procedure</vt:lpstr>
      <vt:lpstr>2. Empirical procedure</vt:lpstr>
      <vt:lpstr>2. Empirical procedure</vt:lpstr>
      <vt:lpstr>2. Empirical procedure</vt:lpstr>
      <vt:lpstr>2. Empirical procedure</vt:lpstr>
      <vt:lpstr>2. Empirical procedure</vt:lpstr>
      <vt:lpstr>2. Empirical procedure</vt:lpstr>
      <vt:lpstr>2. Empirical procedure</vt:lpstr>
      <vt:lpstr>PowerPoint-Präsentation</vt:lpstr>
      <vt:lpstr>PowerPoint-Präsentation</vt:lpstr>
      <vt:lpstr>3.1 The scientific and academic sphere</vt:lpstr>
      <vt:lpstr>3.1 The scientific and academic sphere</vt:lpstr>
      <vt:lpstr>3.1 The scientific and academic sphere</vt:lpstr>
      <vt:lpstr>3.1 The scientific and academic sphere</vt:lpstr>
      <vt:lpstr>3.1 The scientific and academic sphere</vt:lpstr>
      <vt:lpstr>3.1 The scientific and academic sphere</vt:lpstr>
      <vt:lpstr>3.1 The scientific and academic sphere</vt:lpstr>
      <vt:lpstr>3.1 The scientific and academic sphere</vt:lpstr>
      <vt:lpstr>3.1 The scientific and academic sphere</vt:lpstr>
      <vt:lpstr>3.1 The scientific and academic sphere</vt:lpstr>
      <vt:lpstr>3.1 The scientific and academic sphere</vt:lpstr>
      <vt:lpstr>3.1 The scientific and academic sphere</vt:lpstr>
      <vt:lpstr>3.1 The scientific and academic sphere</vt:lpstr>
      <vt:lpstr>3.1 The scientific and academic sphere</vt:lpstr>
      <vt:lpstr>3.1 The scientific and academic sphere</vt:lpstr>
      <vt:lpstr>3.1 The scientific and academic sphere</vt:lpstr>
      <vt:lpstr>3.1 The scientific and academic sphere</vt:lpstr>
      <vt:lpstr>3.2 Connections between the academic, scientific and political sphere </vt:lpstr>
      <vt:lpstr>3.2 Connections between the academic, scientific and political sphere </vt:lpstr>
      <vt:lpstr>3.2 Connections between the academic, scientific and political sphere </vt:lpstr>
      <vt:lpstr>3.2 Connections between the academic, scientific and political sphere </vt:lpstr>
      <vt:lpstr>3.2 Connections between the academic, scientific and political sphere </vt:lpstr>
      <vt:lpstr>3.2 Connections between the academic, scientific and political sphere </vt:lpstr>
      <vt:lpstr>3.2 Connections between the academic, scientific and political sphere </vt:lpstr>
      <vt:lpstr>3.2 Connections between the academic, scientific and political sphere </vt:lpstr>
      <vt:lpstr>3.2 Connections between the academic, scientific and political sphere </vt:lpstr>
      <vt:lpstr>3.2 Connections between the academic, scientific and political sphere </vt:lpstr>
      <vt:lpstr>3.2 Connections between the academic, scientific and political sphere </vt:lpstr>
      <vt:lpstr>3.2 Connections between the academic, scientific and political sphere </vt:lpstr>
      <vt:lpstr>3.2 Connections between the academic, scientific and political sphere </vt:lpstr>
      <vt:lpstr>4. Summary</vt:lpstr>
      <vt:lpstr>4. Summary</vt:lpstr>
      <vt:lpstr>4. Summary</vt:lpstr>
      <vt:lpstr>4. Summary</vt:lpstr>
      <vt:lpstr>4. Summary</vt:lpstr>
      <vt:lpstr>4. Summary</vt:lpstr>
      <vt:lpstr>4. Summary</vt:lpstr>
      <vt:lpstr>4. Summary</vt:lpstr>
      <vt:lpstr>4. Summary</vt:lpstr>
      <vt:lpstr>4. Summary</vt:lpstr>
      <vt:lpstr>4. Summary</vt:lpstr>
      <vt:lpstr>4. Summary</vt:lpstr>
      <vt:lpstr>4. Summary</vt:lpstr>
      <vt:lpstr>4. Summary</vt:lpstr>
      <vt:lpstr>4. Summary</vt:lpstr>
      <vt:lpstr>4. Summary</vt:lpstr>
      <vt:lpstr>4. Summary</vt:lpstr>
      <vt:lpstr>4. Summary</vt:lpstr>
      <vt:lpstr>4. Summary</vt:lpstr>
      <vt:lpstr>4. Summary</vt:lpstr>
      <vt:lpstr>4. Summary</vt:lpstr>
      <vt:lpstr>4. Summary</vt:lpstr>
      <vt:lpstr>4. Summary</vt:lpstr>
      <vt:lpstr>5. Further research</vt:lpstr>
      <vt:lpstr>5. Further research</vt:lpstr>
      <vt:lpstr>PowerPoint-Präsentation</vt:lpstr>
      <vt:lpstr>6. Literature</vt:lpstr>
      <vt:lpstr>6. Literature</vt:lpstr>
      <vt:lpstr>6. Literature</vt:lpstr>
      <vt:lpstr>6. Literature</vt:lpstr>
      <vt:lpstr>6. Literature</vt:lpstr>
      <vt:lpstr>6. Literature</vt:lpstr>
      <vt:lpstr>6. Literature</vt:lpstr>
      <vt:lpstr>6. Literature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Len Ole Schäfer</dc:creator>
  <cp:lastModifiedBy>Len Ole Schäfer</cp:lastModifiedBy>
  <cp:revision>640</cp:revision>
  <cp:lastPrinted>2016-01-27T12:49:48Z</cp:lastPrinted>
  <dcterms:created xsi:type="dcterms:W3CDTF">2016-01-25T13:24:32Z</dcterms:created>
  <dcterms:modified xsi:type="dcterms:W3CDTF">2016-05-12T15:42:59Z</dcterms:modified>
</cp:coreProperties>
</file>