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78" r:id="rId3"/>
  </p:sldMasterIdLst>
  <p:notesMasterIdLst>
    <p:notesMasterId r:id="rId37"/>
  </p:notesMasterIdLst>
  <p:sldIdLst>
    <p:sldId id="256" r:id="rId4"/>
    <p:sldId id="292" r:id="rId5"/>
    <p:sldId id="298" r:id="rId6"/>
    <p:sldId id="299" r:id="rId7"/>
    <p:sldId id="269" r:id="rId8"/>
    <p:sldId id="278" r:id="rId9"/>
    <p:sldId id="279" r:id="rId10"/>
    <p:sldId id="302" r:id="rId11"/>
    <p:sldId id="296" r:id="rId12"/>
    <p:sldId id="297" r:id="rId13"/>
    <p:sldId id="294" r:id="rId14"/>
    <p:sldId id="303" r:id="rId15"/>
    <p:sldId id="301" r:id="rId16"/>
    <p:sldId id="304" r:id="rId17"/>
    <p:sldId id="305" r:id="rId18"/>
    <p:sldId id="306" r:id="rId19"/>
    <p:sldId id="307" r:id="rId20"/>
    <p:sldId id="308" r:id="rId21"/>
    <p:sldId id="309" r:id="rId22"/>
    <p:sldId id="259" r:id="rId23"/>
    <p:sldId id="312" r:id="rId24"/>
    <p:sldId id="313" r:id="rId25"/>
    <p:sldId id="310" r:id="rId26"/>
    <p:sldId id="260" r:id="rId27"/>
    <p:sldId id="261" r:id="rId28"/>
    <p:sldId id="262" r:id="rId29"/>
    <p:sldId id="263" r:id="rId30"/>
    <p:sldId id="314" r:id="rId31"/>
    <p:sldId id="311" r:id="rId32"/>
    <p:sldId id="267" r:id="rId33"/>
    <p:sldId id="268" r:id="rId34"/>
    <p:sldId id="287" r:id="rId35"/>
    <p:sldId id="26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378" autoAdjust="0"/>
  </p:normalViewPr>
  <p:slideViewPr>
    <p:cSldViewPr snapToGrid="0" snapToObjects="1">
      <p:cViewPr varScale="1">
        <p:scale>
          <a:sx n="61" d="100"/>
          <a:sy n="61" d="100"/>
        </p:scale>
        <p:origin x="-228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12" d="100"/>
          <a:sy n="112" d="100"/>
        </p:scale>
        <p:origin x="-2416" y="20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8A36C3-C0DD-7949-830F-24180E3D4A37}" type="datetimeFigureOut">
              <a:rPr lang="en-US" smtClean="0"/>
              <a:t>16-06-22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CEB9EA-3FF6-C94C-BF70-E132CDBE7B00}" type="slidenum">
              <a:rPr lang="en-AU" smtClean="0"/>
              <a:t>‹#›</a:t>
            </a:fld>
            <a:endParaRPr lang="en-AU"/>
          </a:p>
        </p:txBody>
      </p:sp>
    </p:spTree>
    <p:extLst>
      <p:ext uri="{BB962C8B-B14F-4D97-AF65-F5344CB8AC3E}">
        <p14:creationId xmlns:p14="http://schemas.microsoft.com/office/powerpoint/2010/main" val="40301227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This presentation will explore the blurring of the sectoral divide between colleges and universities in Anglophone countries such as Australia, England, Canada and the United States. Colleges in these countries now offer baccalaureate degrees and other provision normally associated with universities. The rationale for this provision is that it can: expand access to higher education for disadvantaged students; result in HE aligned with the needs of the workplace; and, be cheaper for governments and individuals compared to university provision. Many of us researching college HE thought that it would grow quickly and become a principal means to support the expansion of HE. However, while important, college HE hasn’t grown as fast as we expected. The paper explores two limitations on the growth of college HE: first, government ambivalence and intermittent aspirations for differentiation; and second, government marketisation policies that compel colleges to offer provision normally associated with universities, but in a market where colleges are placed at the bottom of a more stratified and hierarchical system so that they face obstacles in expanding this provision. This presentation will discuss the challenges that colleges face in offering HE, the new tertiary education sector that is emerging through the blurring of the sectoral divide, and the types of opportunities it offers students.</a:t>
            </a:r>
            <a:endParaRPr lang="en-CA"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53CEB9EA-3FF6-C94C-BF70-E132CDBE7B00}" type="slidenum">
              <a:rPr lang="en-AU" smtClean="0"/>
              <a:t>1</a:t>
            </a:fld>
            <a:endParaRPr lang="en-AU"/>
          </a:p>
        </p:txBody>
      </p:sp>
    </p:spTree>
    <p:extLst>
      <p:ext uri="{BB962C8B-B14F-4D97-AF65-F5344CB8AC3E}">
        <p14:creationId xmlns:p14="http://schemas.microsoft.com/office/powerpoint/2010/main" val="3054761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41413" y="466725"/>
            <a:ext cx="4575175" cy="3430588"/>
          </a:xfrm>
          <a:ln/>
        </p:spPr>
      </p:sp>
      <p:sp>
        <p:nvSpPr>
          <p:cNvPr id="24579" name="Notes Placeholder 2"/>
          <p:cNvSpPr>
            <a:spLocks noGrp="1"/>
          </p:cNvSpPr>
          <p:nvPr>
            <p:ph type="body" idx="1"/>
          </p:nvPr>
        </p:nvSpPr>
        <p:spPr>
          <a:xfrm>
            <a:off x="476250" y="3995739"/>
            <a:ext cx="5976938" cy="4897438"/>
          </a:xfrm>
          <a:noFill/>
          <a:ln/>
        </p:spPr>
        <p:txBody>
          <a:bodyPr/>
          <a:lstStyle/>
          <a:p>
            <a:r>
              <a:rPr lang="en-AU" dirty="0" smtClean="0">
                <a:ea typeface="ＭＳ Ｐゴシック" pitchFamily="34" charset="-128"/>
              </a:rPr>
              <a:t>Elite – up to 15%; mass – 16-50%; universal – 50% &amp; above</a:t>
            </a:r>
          </a:p>
        </p:txBody>
      </p:sp>
      <p:sp>
        <p:nvSpPr>
          <p:cNvPr id="24580" name="Slide Number Placeholder 3"/>
          <p:cNvSpPr>
            <a:spLocks noGrp="1"/>
          </p:cNvSpPr>
          <p:nvPr>
            <p:ph type="sldNum" sz="quarter" idx="5"/>
          </p:nvPr>
        </p:nvSpPr>
        <p:spPr>
          <a:noFill/>
        </p:spPr>
        <p:txBody>
          <a:bodyPr/>
          <a:lstStyle/>
          <a:p>
            <a:fld id="{51E9C5D9-0B9D-42C5-96F7-C2AF7F538FDF}" type="slidenum">
              <a:rPr lang="en-US" smtClean="0">
                <a:ea typeface="ＭＳ Ｐゴシック" pitchFamily="34" charset="-128"/>
              </a:rPr>
              <a:pPr/>
              <a:t>14</a:t>
            </a:fld>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ea typeface="ＭＳ Ｐゴシック" pitchFamily="34" charset="-128"/>
              </a:rPr>
              <a:t>Elite – up to 15%; mass – 16-50%; universal – 50% &amp; above</a:t>
            </a:r>
          </a:p>
          <a:p>
            <a:r>
              <a:rPr lang="en-AU" dirty="0" smtClean="0">
                <a:ea typeface="ＭＳ Ｐゴシック" pitchFamily="34" charset="-128"/>
              </a:rPr>
              <a:t>Elite – prepare social elite, curriculum ‘shapes mind &amp; character’, highly structured academic &amp; professional knowledge, strong boundaries between institution &amp; society</a:t>
            </a:r>
          </a:p>
          <a:p>
            <a:pPr lvl="1"/>
            <a:r>
              <a:rPr lang="en-AU" dirty="0" smtClean="0">
                <a:ea typeface="ＭＳ Ｐゴシック" pitchFamily="34" charset="-128"/>
              </a:rPr>
              <a:t>Train future leaders in elite roles in government &amp; learned professions</a:t>
            </a:r>
          </a:p>
          <a:p>
            <a:endParaRPr lang="en-US" dirty="0"/>
          </a:p>
        </p:txBody>
      </p:sp>
      <p:sp>
        <p:nvSpPr>
          <p:cNvPr id="4" name="Slide Number Placeholder 3"/>
          <p:cNvSpPr>
            <a:spLocks noGrp="1"/>
          </p:cNvSpPr>
          <p:nvPr>
            <p:ph type="sldNum" sz="quarter" idx="10"/>
          </p:nvPr>
        </p:nvSpPr>
        <p:spPr/>
        <p:txBody>
          <a:bodyPr/>
          <a:lstStyle/>
          <a:p>
            <a:fld id="{E03807F1-E8DB-9B4D-BD6A-1DE79AF34E51}" type="slidenum">
              <a:rPr lang="en-US" smtClean="0"/>
              <a:t>15</a:t>
            </a:fld>
            <a:endParaRPr lang="en-US"/>
          </a:p>
        </p:txBody>
      </p:sp>
    </p:spTree>
    <p:extLst>
      <p:ext uri="{BB962C8B-B14F-4D97-AF65-F5344CB8AC3E}">
        <p14:creationId xmlns:p14="http://schemas.microsoft.com/office/powerpoint/2010/main" val="2155908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ea typeface="ＭＳ Ｐゴシック" pitchFamily="34" charset="-128"/>
              </a:rPr>
              <a:t>Mass – prepare segment of population for broader range technical &amp; economic leadership roles, curriculum modular, semi-structured, fuzzy boundaries between institution &amp; society</a:t>
            </a:r>
          </a:p>
          <a:p>
            <a:pPr lvl="1"/>
            <a:r>
              <a:rPr lang="en-AU" dirty="0" smtClean="0">
                <a:ea typeface="ＭＳ Ｐゴシック" pitchFamily="34" charset="-128"/>
              </a:rPr>
              <a:t>Train experts for broader elite occupations – technical &amp; economic roles</a:t>
            </a:r>
          </a:p>
          <a:p>
            <a:pPr lvl="1"/>
            <a:r>
              <a:rPr lang="en-AU" dirty="0" smtClean="0">
                <a:ea typeface="ＭＳ Ｐゴシック" pitchFamily="34" charset="-128"/>
              </a:rPr>
              <a:t>The technical &amp; vocational begins its ascendancy over the liberal &amp; general (historical – after WW2)</a:t>
            </a:r>
          </a:p>
          <a:p>
            <a:endParaRPr lang="en-US" dirty="0"/>
          </a:p>
        </p:txBody>
      </p:sp>
      <p:sp>
        <p:nvSpPr>
          <p:cNvPr id="4" name="Slide Number Placeholder 3"/>
          <p:cNvSpPr>
            <a:spLocks noGrp="1"/>
          </p:cNvSpPr>
          <p:nvPr>
            <p:ph type="sldNum" sz="quarter" idx="10"/>
          </p:nvPr>
        </p:nvSpPr>
        <p:spPr/>
        <p:txBody>
          <a:bodyPr/>
          <a:lstStyle/>
          <a:p>
            <a:fld id="{E03807F1-E8DB-9B4D-BD6A-1DE79AF34E51}" type="slidenum">
              <a:rPr lang="en-US" smtClean="0"/>
              <a:t>16</a:t>
            </a:fld>
            <a:endParaRPr lang="en-US"/>
          </a:p>
        </p:txBody>
      </p:sp>
    </p:spTree>
    <p:extLst>
      <p:ext uri="{BB962C8B-B14F-4D97-AF65-F5344CB8AC3E}">
        <p14:creationId xmlns:p14="http://schemas.microsoft.com/office/powerpoint/2010/main" val="3152577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ea typeface="ＭＳ Ｐゴシック" pitchFamily="34" charset="-128"/>
              </a:rPr>
              <a:t>Universal – prepare whole population for rapid social &amp; technological change in advanced industrial society, boundaries between knowledge &amp; everyday, &amp; institution &amp; society break down. </a:t>
            </a:r>
          </a:p>
          <a:p>
            <a:pPr lvl="1"/>
            <a:r>
              <a:rPr lang="en-AU" dirty="0" smtClean="0">
                <a:ea typeface="ＭＳ Ｐゴシック" pitchFamily="34" charset="-128"/>
              </a:rPr>
              <a:t>While responding to external market imperatives, still not tightly tied – broader purposes – good vocational preparation is broad</a:t>
            </a:r>
          </a:p>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Penalties for exclusion in universal systems worse than in elite systems</a:t>
            </a:r>
          </a:p>
          <a:p>
            <a:endParaRPr lang="en-US" dirty="0"/>
          </a:p>
        </p:txBody>
      </p:sp>
      <p:sp>
        <p:nvSpPr>
          <p:cNvPr id="4" name="Slide Number Placeholder 3"/>
          <p:cNvSpPr>
            <a:spLocks noGrp="1"/>
          </p:cNvSpPr>
          <p:nvPr>
            <p:ph type="sldNum" sz="quarter" idx="10"/>
          </p:nvPr>
        </p:nvSpPr>
        <p:spPr/>
        <p:txBody>
          <a:bodyPr/>
          <a:lstStyle/>
          <a:p>
            <a:fld id="{E03807F1-E8DB-9B4D-BD6A-1DE79AF34E51}" type="slidenum">
              <a:rPr lang="en-US" smtClean="0"/>
              <a:t>17</a:t>
            </a:fld>
            <a:endParaRPr lang="en-US"/>
          </a:p>
        </p:txBody>
      </p:sp>
    </p:spTree>
    <p:extLst>
      <p:ext uri="{BB962C8B-B14F-4D97-AF65-F5344CB8AC3E}">
        <p14:creationId xmlns:p14="http://schemas.microsoft.com/office/powerpoint/2010/main" val="261563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GTER – percentage of the school age cohort that goes on to higher education </a:t>
            </a:r>
          </a:p>
          <a:p>
            <a:r>
              <a:rPr lang="en-AU" dirty="0" smtClean="0"/>
              <a:t>He explains that the constraints of resources and class power matter, that systems vary in the ‘slope’ of their stratification of educational opportunities</a:t>
            </a:r>
            <a:r>
              <a:rPr lang="en-AU" baseline="0" dirty="0" smtClean="0"/>
              <a:t> and the autonomous power of institutions to shape outcomes</a:t>
            </a:r>
          </a:p>
          <a:p>
            <a:r>
              <a:rPr lang="en-AU" baseline="0" dirty="0" smtClean="0"/>
              <a:t>HPS coincide with economic modernisation but not reducible to that – credentialism a follower of educational expansion rather than a leader. </a:t>
            </a:r>
          </a:p>
          <a:p>
            <a:r>
              <a:rPr lang="en-AU" baseline="0" dirty="0" smtClean="0"/>
              <a:t>Penalties attached to non-participation greater than ever before.</a:t>
            </a:r>
          </a:p>
          <a:p>
            <a:r>
              <a:rPr lang="en-AU" baseline="0" dirty="0" smtClean="0"/>
              <a:t>Focus becomes social inclusion – making sure people are included and if they aren’t asking what is wrong with them – rather than a concern with social justice or distributive justice – focus isn’t so much on </a:t>
            </a:r>
            <a:r>
              <a:rPr lang="en-AU" i="1" baseline="0" dirty="0" smtClean="0"/>
              <a:t>types</a:t>
            </a:r>
            <a:r>
              <a:rPr lang="en-AU" i="0" baseline="0" dirty="0" smtClean="0"/>
              <a:t> of participation.</a:t>
            </a:r>
            <a:endParaRPr lang="en-AU" dirty="0"/>
          </a:p>
        </p:txBody>
      </p:sp>
      <p:sp>
        <p:nvSpPr>
          <p:cNvPr id="4" name="Slide Number Placeholder 3"/>
          <p:cNvSpPr>
            <a:spLocks noGrp="1"/>
          </p:cNvSpPr>
          <p:nvPr>
            <p:ph type="sldNum" sz="quarter" idx="10"/>
          </p:nvPr>
        </p:nvSpPr>
        <p:spPr/>
        <p:txBody>
          <a:bodyPr/>
          <a:lstStyle/>
          <a:p>
            <a:fld id="{53CEB9EA-3FF6-C94C-BF70-E132CDBE7B00}" type="slidenum">
              <a:rPr lang="en-AU" smtClean="0"/>
              <a:t>18</a:t>
            </a:fld>
            <a:endParaRPr lang="en-AU"/>
          </a:p>
        </p:txBody>
      </p:sp>
    </p:spTree>
    <p:extLst>
      <p:ext uri="{BB962C8B-B14F-4D97-AF65-F5344CB8AC3E}">
        <p14:creationId xmlns:p14="http://schemas.microsoft.com/office/powerpoint/2010/main" val="3941800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1143000" y="3952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xfrm>
            <a:off x="333375" y="4067175"/>
            <a:ext cx="6048375" cy="4897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AU" sz="1100" dirty="0" smtClean="0">
                <a:latin typeface="Calibri" charset="0"/>
              </a:rPr>
              <a:t>Need to consider sectors in relation to each other and the blurring in the middle</a:t>
            </a:r>
          </a:p>
          <a:p>
            <a:pPr>
              <a:spcBef>
                <a:spcPct val="0"/>
              </a:spcBef>
            </a:pPr>
            <a:r>
              <a:rPr lang="en-AU" sz="1100" dirty="0" smtClean="0">
                <a:latin typeface="Calibri" charset="0"/>
              </a:rPr>
              <a:t>Structure </a:t>
            </a:r>
            <a:r>
              <a:rPr lang="en-AU" sz="1100" dirty="0">
                <a:latin typeface="Calibri" charset="0"/>
              </a:rPr>
              <a:t>of market fundamentally different in </a:t>
            </a:r>
            <a:r>
              <a:rPr lang="en-AU" sz="1100" dirty="0" smtClean="0">
                <a:latin typeface="Calibri" charset="0"/>
              </a:rPr>
              <a:t>VET/skills </a:t>
            </a:r>
            <a:r>
              <a:rPr lang="en-AU" sz="1100" dirty="0">
                <a:latin typeface="Calibri" charset="0"/>
              </a:rPr>
              <a:t>&amp; HE – VET can’t win against HE, &amp; within VET, TAFE is disadvantaged</a:t>
            </a:r>
          </a:p>
          <a:p>
            <a:pPr lvl="1">
              <a:spcBef>
                <a:spcPct val="0"/>
              </a:spcBef>
            </a:pPr>
            <a:r>
              <a:rPr lang="en-AU" sz="1100" dirty="0">
                <a:latin typeface="Calibri" charset="0"/>
              </a:rPr>
              <a:t>HE a market for positional goods: students compete to get into high status universities leading to high status professions. Private schools valued because they lead to these programs – a pathway valued by the destination to which it leads – explore more</a:t>
            </a:r>
          </a:p>
          <a:p>
            <a:pPr lvl="1">
              <a:spcBef>
                <a:spcPct val="0"/>
              </a:spcBef>
            </a:pPr>
            <a:r>
              <a:rPr lang="en-AU" sz="1100" dirty="0">
                <a:latin typeface="Calibri" charset="0"/>
              </a:rPr>
              <a:t>Universities differ over product – the qualifications they offer – but pressure towards isomorphism – to be the same and universities that have to compete with each other for students tend to offer programs that are similar to the elite universities – why they want to offer medicine &amp; law</a:t>
            </a:r>
          </a:p>
          <a:p>
            <a:pPr lvl="1">
              <a:spcBef>
                <a:spcPct val="0"/>
              </a:spcBef>
            </a:pPr>
            <a:r>
              <a:rPr lang="en-AU" sz="1100" dirty="0">
                <a:latin typeface="Calibri" charset="0"/>
              </a:rPr>
              <a:t>Cost of entry is high, about </a:t>
            </a:r>
            <a:r>
              <a:rPr lang="en-AU" sz="1100" dirty="0" smtClean="0">
                <a:latin typeface="Calibri" charset="0"/>
              </a:rPr>
              <a:t>167 </a:t>
            </a:r>
            <a:r>
              <a:rPr lang="en-AU" sz="1100" dirty="0">
                <a:latin typeface="Calibri" charset="0"/>
              </a:rPr>
              <a:t>providers, quality framework is quite tough – ask non-university HE providers, price not so important –all universities raised HECS</a:t>
            </a:r>
          </a:p>
          <a:p>
            <a:pPr lvl="1">
              <a:spcBef>
                <a:spcPct val="0"/>
              </a:spcBef>
            </a:pPr>
            <a:r>
              <a:rPr lang="en-AU" sz="1100" dirty="0">
                <a:latin typeface="Calibri" charset="0"/>
              </a:rPr>
              <a:t>Universities trained &amp; embedded in social elites – so have a lot of influence even if they bicker with government</a:t>
            </a:r>
          </a:p>
          <a:p>
            <a:pPr lvl="1">
              <a:spcBef>
                <a:spcPct val="0"/>
              </a:spcBef>
            </a:pPr>
            <a:r>
              <a:rPr lang="en-AU" sz="1100" dirty="0">
                <a:latin typeface="Calibri" charset="0"/>
              </a:rPr>
              <a:t>Income contingent loans for everything, only public funding for public undergraduate places </a:t>
            </a:r>
          </a:p>
          <a:p>
            <a:pPr>
              <a:spcBef>
                <a:spcPct val="0"/>
              </a:spcBef>
            </a:pPr>
            <a:r>
              <a:rPr lang="en-AU" sz="1100" dirty="0" smtClean="0">
                <a:latin typeface="Calibri" charset="0"/>
                <a:cs typeface="Arial" charset="0"/>
              </a:rPr>
              <a:t>Competition in colleges not for positional goods, but for credentials – generally speaking – no fight to the death to get into the certificate III in child studies – access to credentials needed for jobs</a:t>
            </a:r>
          </a:p>
          <a:p>
            <a:pPr>
              <a:spcBef>
                <a:spcPct val="0"/>
              </a:spcBef>
            </a:pPr>
            <a:r>
              <a:rPr lang="en-AU" sz="1100" dirty="0" smtClean="0">
                <a:latin typeface="Calibri" charset="0"/>
                <a:cs typeface="Arial" charset="0"/>
              </a:rPr>
              <a:t>Puts downwards pressure on quality and price – unless there are income contingent loans in low rent systems</a:t>
            </a:r>
            <a:endParaRPr lang="en-AU" sz="1100" dirty="0">
              <a:latin typeface="Calibri" charset="0"/>
              <a:cs typeface="Arial" charset="0"/>
            </a:endParaRPr>
          </a:p>
          <a:p>
            <a:pPr>
              <a:spcBef>
                <a:spcPct val="0"/>
              </a:spcBef>
            </a:pPr>
            <a:r>
              <a:rPr lang="en-AU" sz="1100" dirty="0">
                <a:latin typeface="Calibri" charset="0"/>
                <a:cs typeface="Arial" charset="0"/>
              </a:rPr>
              <a:t>And when TAFE enters HE market, at the bottom of the hierarchy in the competition for positional </a:t>
            </a:r>
            <a:r>
              <a:rPr lang="en-AU" sz="1100" dirty="0" smtClean="0">
                <a:latin typeface="Calibri" charset="0"/>
                <a:cs typeface="Arial" charset="0"/>
              </a:rPr>
              <a:t>goods</a:t>
            </a:r>
          </a:p>
          <a:p>
            <a:pPr>
              <a:spcBef>
                <a:spcPct val="0"/>
              </a:spcBef>
            </a:pPr>
            <a:endParaRPr lang="en-AU" sz="1100" dirty="0">
              <a:latin typeface="Calibri" charset="0"/>
              <a:cs typeface="Arial" charset="0"/>
            </a:endParaRPr>
          </a:p>
          <a:p>
            <a:pPr>
              <a:spcBef>
                <a:spcPct val="0"/>
              </a:spcBef>
            </a:pPr>
            <a:r>
              <a:rPr lang="en-AU" sz="1100" dirty="0" smtClean="0">
                <a:latin typeface="Calibri" charset="0"/>
                <a:cs typeface="Arial" charset="0"/>
              </a:rPr>
              <a:t>Burton Clark’s framework helpful for unpacking all this and understanding how colleges are positioned in higher education systems</a:t>
            </a:r>
            <a:endParaRPr lang="en-AU" sz="1100" dirty="0">
              <a:latin typeface="Calibri" charset="0"/>
              <a:cs typeface="Arial" charset="0"/>
            </a:endParaRPr>
          </a:p>
          <a:p>
            <a:pPr>
              <a:spcBef>
                <a:spcPct val="0"/>
              </a:spcBef>
            </a:pPr>
            <a:endParaRPr lang="en-AU" sz="1100" dirty="0">
              <a:latin typeface="Calibri" charset="0"/>
            </a:endParaRPr>
          </a:p>
          <a:p>
            <a:pPr>
              <a:spcBef>
                <a:spcPct val="0"/>
              </a:spcBef>
            </a:pPr>
            <a:endParaRPr lang="en-AU" sz="1100" dirty="0">
              <a:latin typeface="Calibri"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5FEF05-3710-DE4D-9772-A5A1BF7D0DC6}" type="slidenum">
              <a:rPr lang="en-AU" sz="1200"/>
              <a:pPr eaLnBrk="1" hangingPunct="1"/>
              <a:t>20</a:t>
            </a:fld>
            <a:endParaRPr lang="en-AU"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Clark (last</a:t>
            </a:r>
            <a:r>
              <a:rPr lang="en-US" baseline="0" dirty="0" smtClean="0"/>
              <a:t> week’s reading – ‘The HE system: Academic organization in cross-national perspectives’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3 ideal types – state, market &amp; professional system – spaces for comparing </a:t>
            </a:r>
            <a:r>
              <a:rPr lang="en-US" smtClean="0"/>
              <a:t>national systems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AAD6090-AA18-FB45-BFE6-E1DF4D4F1A51}" type="slidenum">
              <a:rPr lang="en-US" smtClean="0"/>
              <a:t>21</a:t>
            </a:fld>
            <a:endParaRPr lang="en-US"/>
          </a:p>
        </p:txBody>
      </p:sp>
    </p:spTree>
    <p:extLst>
      <p:ext uri="{BB962C8B-B14F-4D97-AF65-F5344CB8AC3E}">
        <p14:creationId xmlns:p14="http://schemas.microsoft.com/office/powerpoint/2010/main" val="882344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USSR – Russia!</a:t>
            </a:r>
          </a:p>
          <a:p>
            <a:r>
              <a:rPr lang="en-US" dirty="0" smtClean="0"/>
              <a:t>But! State has a role in regulating the nature of the market….</a:t>
            </a:r>
            <a:endParaRPr lang="en-US" dirty="0"/>
          </a:p>
        </p:txBody>
      </p:sp>
      <p:sp>
        <p:nvSpPr>
          <p:cNvPr id="4" name="Slide Number Placeholder 3"/>
          <p:cNvSpPr>
            <a:spLocks noGrp="1"/>
          </p:cNvSpPr>
          <p:nvPr>
            <p:ph type="sldNum" sz="quarter" idx="10"/>
          </p:nvPr>
        </p:nvSpPr>
        <p:spPr/>
        <p:txBody>
          <a:bodyPr/>
          <a:lstStyle/>
          <a:p>
            <a:fld id="{DAAD6090-AA18-FB45-BFE6-E1DF4D4F1A51}" type="slidenum">
              <a:rPr lang="en-US" smtClean="0"/>
              <a:t>22</a:t>
            </a:fld>
            <a:endParaRPr lang="en-US"/>
          </a:p>
        </p:txBody>
      </p:sp>
    </p:spTree>
    <p:extLst>
      <p:ext uri="{BB962C8B-B14F-4D97-AF65-F5344CB8AC3E}">
        <p14:creationId xmlns:p14="http://schemas.microsoft.com/office/powerpoint/2010/main" val="2707935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Focus on Anglophone countries</a:t>
            </a:r>
          </a:p>
          <a:p>
            <a:r>
              <a:rPr lang="en-AU" dirty="0" smtClean="0"/>
              <a:t>Ontario &amp; US</a:t>
            </a:r>
            <a:r>
              <a:rPr lang="en-AU" baseline="0" dirty="0" smtClean="0"/>
              <a:t> more </a:t>
            </a:r>
            <a:r>
              <a:rPr lang="en-AU" i="1" baseline="0" dirty="0" smtClean="0"/>
              <a:t>apparent</a:t>
            </a:r>
            <a:r>
              <a:rPr lang="en-AU" i="0" baseline="0" dirty="0" smtClean="0"/>
              <a:t> intervention in the market – markets are constructed </a:t>
            </a:r>
            <a:r>
              <a:rPr lang="en-AU" i="1" baseline="0" dirty="0" smtClean="0"/>
              <a:t>within</a:t>
            </a:r>
            <a:r>
              <a:rPr lang="en-AU" i="0" baseline="0" dirty="0" smtClean="0"/>
              <a:t> sectors, and government expects coordination between them. College degrees are blurring that in both countries, but government is restricting the extent to which it can occur.</a:t>
            </a:r>
            <a:endParaRPr lang="en-AU" dirty="0" smtClean="0"/>
          </a:p>
          <a:p>
            <a:r>
              <a:rPr lang="en-AU" dirty="0" smtClean="0"/>
              <a:t>In Ontario, government restricts amount of provision, type of provision etc. In the last about </a:t>
            </a:r>
            <a:r>
              <a:rPr lang="en-AU" baseline="0" dirty="0" smtClean="0"/>
              <a:t>15 years, government allowed colleges to offer degrees – but had to be </a:t>
            </a:r>
            <a:r>
              <a:rPr lang="en-AU" i="1" baseline="0" dirty="0" smtClean="0"/>
              <a:t>applied</a:t>
            </a:r>
            <a:r>
              <a:rPr lang="en-AU" i="0" baseline="0" dirty="0" smtClean="0"/>
              <a:t> baccalaureates, even though don’t insist they use that name now – got to have industry placement. Government has decided that they want differentiation – focus on differentiation </a:t>
            </a:r>
            <a:r>
              <a:rPr lang="en-AU" i="1" baseline="0" dirty="0" smtClean="0"/>
              <a:t>within</a:t>
            </a:r>
            <a:r>
              <a:rPr lang="en-AU" i="0" baseline="0" dirty="0" smtClean="0"/>
              <a:t> universities, and differentiation </a:t>
            </a:r>
            <a:r>
              <a:rPr lang="en-AU" i="1" baseline="0" dirty="0" smtClean="0"/>
              <a:t>within </a:t>
            </a:r>
            <a:r>
              <a:rPr lang="en-AU" i="0" baseline="0" dirty="0" smtClean="0"/>
              <a:t>colleges. Haven’t said much about the </a:t>
            </a:r>
            <a:r>
              <a:rPr lang="en-AU" i="1" baseline="0" dirty="0" smtClean="0"/>
              <a:t>system</a:t>
            </a:r>
            <a:r>
              <a:rPr lang="en-AU" i="0" baseline="0" dirty="0" smtClean="0"/>
              <a:t>, but go slow on approval to offer new degrees unless in area of specialisation in the strategic mandate agreement</a:t>
            </a:r>
          </a:p>
          <a:p>
            <a:r>
              <a:rPr lang="en-AU" i="0" baseline="0" dirty="0" smtClean="0"/>
              <a:t>This allows universities to resist pathways from college – not the same. Main degree in Ontario is liberal arts under-graduate degree, but still many of the newer universities are offering vocationally oriented degrees. Universities have resisted colleges role in offering degrees.</a:t>
            </a:r>
          </a:p>
          <a:p>
            <a:r>
              <a:rPr lang="en-AU" i="0" baseline="0" dirty="0" smtClean="0"/>
              <a:t>US – colleges have to demonstrate that they </a:t>
            </a:r>
            <a:r>
              <a:rPr lang="en-AU" i="1" baseline="0" dirty="0" smtClean="0"/>
              <a:t>aren’t </a:t>
            </a:r>
            <a:r>
              <a:rPr lang="en-AU" i="0" baseline="0" dirty="0" smtClean="0"/>
              <a:t>competing with universities. </a:t>
            </a:r>
          </a:p>
          <a:p>
            <a:r>
              <a:rPr lang="en-AU" i="0" baseline="0" dirty="0" smtClean="0"/>
              <a:t>Australia – government treats TAFE as a private provider when it comes to HE – denied TAFE funding directly – TAFE now entering into partnerships with universities, or offering full fee degrees. Has been growth, but a lot less than they would have had had they access to public funding. Mess in the VET market means that it will be a long time before government opens public funding to non-university providers, apart from access to income contingent loans. </a:t>
            </a:r>
          </a:p>
          <a:p>
            <a:r>
              <a:rPr lang="en-AU" i="0" baseline="0" dirty="0" smtClean="0"/>
              <a:t>In UK and Australia, government is constructing markets differently, so the market mechanism is more overt</a:t>
            </a:r>
          </a:p>
          <a:p>
            <a:r>
              <a:rPr lang="en-AU" i="0" baseline="0" dirty="0" smtClean="0"/>
              <a:t>But in both cases, government has constructed the market</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53CEB9EA-3FF6-C94C-BF70-E132CDBE7B00}" type="slidenum">
              <a:rPr lang="en-AU" smtClean="0"/>
              <a:t>23</a:t>
            </a:fld>
            <a:endParaRPr lang="en-AU"/>
          </a:p>
        </p:txBody>
      </p:sp>
    </p:spTree>
    <p:extLst>
      <p:ext uri="{BB962C8B-B14F-4D97-AF65-F5344CB8AC3E}">
        <p14:creationId xmlns:p14="http://schemas.microsoft.com/office/powerpoint/2010/main" val="1793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Writing in 1983 – needs updating</a:t>
            </a:r>
            <a:r>
              <a:rPr lang="en-US" baseline="0" dirty="0" smtClean="0"/>
              <a:t> – but still very helpful</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Says there are 3 ideal types of authority – state, market &amp; professional system (academic oligarchy) – interaction between 3 – no such thing as a pure market</a:t>
            </a:r>
            <a:r>
              <a:rPr lang="en-US" sz="1200" baseline="0" dirty="0" smtClean="0"/>
              <a:t> and nothing natural about it – arguably it becomes a complex system of procurement, particularly in VET… but back to the  markets.</a:t>
            </a:r>
            <a:endParaRPr lang="en-US" sz="1200" dirty="0" smtClean="0"/>
          </a:p>
          <a:p>
            <a:r>
              <a:rPr lang="en-US" dirty="0" smtClean="0"/>
              <a:t>3 markets in HE</a:t>
            </a:r>
          </a:p>
          <a:p>
            <a:r>
              <a:rPr lang="en-US" dirty="0" smtClean="0"/>
              <a:t>Consumer markets</a:t>
            </a:r>
          </a:p>
          <a:p>
            <a:pPr lvl="1"/>
            <a:r>
              <a:rPr lang="en-US" dirty="0" smtClean="0"/>
              <a:t>Competition – tuition fees, wares &amp; goods </a:t>
            </a:r>
          </a:p>
          <a:p>
            <a:pPr lvl="1"/>
            <a:r>
              <a:rPr lang="en-US" dirty="0" smtClean="0"/>
              <a:t>Consumer choice (government may shape) – governments fund by number of students, and may shape things through scholarships, subsidies etc to give students ‘choice’ in institutions they attend – supposed to lead to product differentiation</a:t>
            </a:r>
          </a:p>
          <a:p>
            <a:r>
              <a:rPr lang="en-US" dirty="0" smtClean="0"/>
              <a:t>Labour markets</a:t>
            </a:r>
          </a:p>
          <a:p>
            <a:r>
              <a:rPr lang="en-US" dirty="0" smtClean="0"/>
              <a:t>	Clark says that “there are major differences in degree and range of choice and the extent of mobility, differences</a:t>
            </a:r>
            <a:r>
              <a:rPr lang="en-US" baseline="0" dirty="0" smtClean="0"/>
              <a:t> that are determined not only by uniformity of the system, civil service restrictions, and </a:t>
            </a:r>
            <a:r>
              <a:rPr lang="en-US" baseline="0" dirty="0" err="1" smtClean="0"/>
              <a:t>firmsness</a:t>
            </a:r>
            <a:r>
              <a:rPr lang="en-US" baseline="0" dirty="0" smtClean="0"/>
              <a:t> of regime </a:t>
            </a:r>
            <a:r>
              <a:rPr lang="en-US" baseline="0" dirty="0" err="1" smtClean="0"/>
              <a:t>controll</a:t>
            </a:r>
            <a:r>
              <a:rPr lang="en-US" baseline="0" dirty="0" smtClean="0"/>
              <a:t> but also by such factors as the extent of control by academic barons and cultural traditions of lifelong employment in single institutions. </a:t>
            </a:r>
            <a:endParaRPr lang="en-US" dirty="0" smtClean="0"/>
          </a:p>
          <a:p>
            <a:pPr lvl="1"/>
            <a:endParaRPr lang="en-US" dirty="0" smtClean="0"/>
          </a:p>
          <a:p>
            <a:r>
              <a:rPr lang="en-US" dirty="0" smtClean="0"/>
              <a:t>Institutional markets</a:t>
            </a:r>
            <a:endParaRPr lang="en-US" dirty="0"/>
          </a:p>
        </p:txBody>
      </p:sp>
      <p:sp>
        <p:nvSpPr>
          <p:cNvPr id="4" name="Slide Number Placeholder 3"/>
          <p:cNvSpPr>
            <a:spLocks noGrp="1"/>
          </p:cNvSpPr>
          <p:nvPr>
            <p:ph type="sldNum" sz="quarter" idx="10"/>
          </p:nvPr>
        </p:nvSpPr>
        <p:spPr/>
        <p:txBody>
          <a:bodyPr/>
          <a:lstStyle/>
          <a:p>
            <a:fld id="{DAAD6090-AA18-FB45-BFE6-E1DF4D4F1A51}" type="slidenum">
              <a:rPr lang="en-US" smtClean="0"/>
              <a:t>24</a:t>
            </a:fld>
            <a:endParaRPr lang="en-US"/>
          </a:p>
        </p:txBody>
      </p:sp>
    </p:spTree>
    <p:extLst>
      <p:ext uri="{BB962C8B-B14F-4D97-AF65-F5344CB8AC3E}">
        <p14:creationId xmlns:p14="http://schemas.microsoft.com/office/powerpoint/2010/main" val="3157057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My focus is on the Anglophone countries</a:t>
            </a:r>
            <a:endParaRPr lang="en-AU" dirty="0"/>
          </a:p>
        </p:txBody>
      </p:sp>
      <p:sp>
        <p:nvSpPr>
          <p:cNvPr id="4" name="Slide Number Placeholder 3"/>
          <p:cNvSpPr>
            <a:spLocks noGrp="1"/>
          </p:cNvSpPr>
          <p:nvPr>
            <p:ph type="sldNum" sz="quarter" idx="10"/>
          </p:nvPr>
        </p:nvSpPr>
        <p:spPr/>
        <p:txBody>
          <a:bodyPr/>
          <a:lstStyle/>
          <a:p>
            <a:fld id="{53CEB9EA-3FF6-C94C-BF70-E132CDBE7B00}" type="slidenum">
              <a:rPr lang="en-AU" smtClean="0"/>
              <a:t>2</a:t>
            </a:fld>
            <a:endParaRPr lang="en-AU"/>
          </a:p>
        </p:txBody>
      </p:sp>
    </p:spTree>
    <p:extLst>
      <p:ext uri="{BB962C8B-B14F-4D97-AF65-F5344CB8AC3E}">
        <p14:creationId xmlns:p14="http://schemas.microsoft.com/office/powerpoint/2010/main" val="4115786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President, European Centre for Strategic Management of Universities</a:t>
            </a:r>
          </a:p>
          <a:p>
            <a:r>
              <a:rPr lang="en-AU" sz="1200" kern="1200" dirty="0" smtClean="0">
                <a:solidFill>
                  <a:schemeClr val="tx1"/>
                </a:solidFill>
                <a:effectLst/>
                <a:latin typeface="+mn-lt"/>
                <a:ea typeface="+mn-ea"/>
                <a:cs typeface="+mn-cs"/>
              </a:rPr>
              <a:t>Prof </a:t>
            </a:r>
            <a:r>
              <a:rPr lang="en-AU" sz="1200" kern="1200" dirty="0" err="1" smtClean="0">
                <a:solidFill>
                  <a:schemeClr val="tx1"/>
                </a:solidFill>
                <a:effectLst/>
                <a:latin typeface="+mn-lt"/>
                <a:ea typeface="+mn-ea"/>
                <a:cs typeface="+mn-cs"/>
              </a:rPr>
              <a:t>Frans</a:t>
            </a:r>
            <a:r>
              <a:rPr lang="en-AU" sz="1200" kern="1200" dirty="0" smtClean="0">
                <a:solidFill>
                  <a:schemeClr val="tx1"/>
                </a:solidFill>
                <a:effectLst/>
                <a:latin typeface="+mn-lt"/>
                <a:ea typeface="+mn-ea"/>
                <a:cs typeface="+mn-cs"/>
              </a:rPr>
              <a:t> van </a:t>
            </a:r>
            <a:r>
              <a:rPr lang="en-AU" sz="1200" kern="1200" dirty="0" err="1" smtClean="0">
                <a:solidFill>
                  <a:schemeClr val="tx1"/>
                </a:solidFill>
                <a:effectLst/>
                <a:latin typeface="+mn-lt"/>
                <a:ea typeface="+mn-ea"/>
                <a:cs typeface="+mn-cs"/>
              </a:rPr>
              <a:t>Vught</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And fellow of the Martin Institute</a:t>
            </a:r>
          </a:p>
          <a:p>
            <a:endParaRPr lang="en-US" dirty="0"/>
          </a:p>
        </p:txBody>
      </p:sp>
      <p:sp>
        <p:nvSpPr>
          <p:cNvPr id="4" name="Slide Number Placeholder 3"/>
          <p:cNvSpPr>
            <a:spLocks noGrp="1"/>
          </p:cNvSpPr>
          <p:nvPr>
            <p:ph type="sldNum" sz="quarter" idx="10"/>
          </p:nvPr>
        </p:nvSpPr>
        <p:spPr/>
        <p:txBody>
          <a:bodyPr/>
          <a:lstStyle/>
          <a:p>
            <a:fld id="{E415C322-FA0E-2149-AE38-AB4DCE7E3172}" type="slidenum">
              <a:rPr lang="en-US" smtClean="0"/>
              <a:t>25</a:t>
            </a:fld>
            <a:endParaRPr lang="en-US"/>
          </a:p>
        </p:txBody>
      </p:sp>
    </p:spTree>
    <p:extLst>
      <p:ext uri="{BB962C8B-B14F-4D97-AF65-F5344CB8AC3E}">
        <p14:creationId xmlns:p14="http://schemas.microsoft.com/office/powerpoint/2010/main" val="1294042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Leads to unintended consequences – “cost</a:t>
            </a:r>
            <a:r>
              <a:rPr lang="en-US" baseline="0" dirty="0" smtClean="0"/>
              <a:t> explosions, institutional hierarchies and the social stratification of the student body are not necessarily the consequences that political actors have in mind when they design the public policies that should stimulate higher education institutions to become more responsive to societal needs. They are also not the consequences that are foreseen when higher levels of external diversity are stimulated. They are, however, possible effects of the introduction of an increase of competition in higher education systems. Because of the dynamics of the reputation race, these effects may very well occur. The more autonomy the higher education institutions acquire, the more they will intend to engage in this competition for reputation.</a:t>
            </a:r>
            <a:endParaRPr lang="en-US" dirty="0"/>
          </a:p>
        </p:txBody>
      </p:sp>
      <p:sp>
        <p:nvSpPr>
          <p:cNvPr id="4" name="Slide Number Placeholder 3"/>
          <p:cNvSpPr>
            <a:spLocks noGrp="1"/>
          </p:cNvSpPr>
          <p:nvPr>
            <p:ph type="sldNum" sz="quarter" idx="10"/>
          </p:nvPr>
        </p:nvSpPr>
        <p:spPr/>
        <p:txBody>
          <a:bodyPr/>
          <a:lstStyle/>
          <a:p>
            <a:fld id="{DAAD6090-AA18-FB45-BFE6-E1DF4D4F1A51}" type="slidenum">
              <a:rPr lang="en-US" smtClean="0"/>
              <a:t>26</a:t>
            </a:fld>
            <a:endParaRPr lang="en-US"/>
          </a:p>
        </p:txBody>
      </p:sp>
    </p:spTree>
    <p:extLst>
      <p:ext uri="{BB962C8B-B14F-4D97-AF65-F5344CB8AC3E}">
        <p14:creationId xmlns:p14="http://schemas.microsoft.com/office/powerpoint/2010/main" val="1037077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Australian universities seek to emphasise their relative position in the market, although they do so in different ways. Australia’s most elite universities position themselves by emphasising where they fit in international rankings, because, as </a:t>
            </a:r>
            <a:r>
              <a:rPr lang="en-GB" sz="1200" kern="1200" dirty="0" err="1" smtClean="0">
                <a:solidFill>
                  <a:schemeClr val="tx1"/>
                </a:solidFill>
                <a:effectLst/>
                <a:latin typeface="+mn-lt"/>
                <a:ea typeface="+mn-ea"/>
                <a:cs typeface="+mn-cs"/>
              </a:rPr>
              <a:t>Pusser</a:t>
            </a:r>
            <a:r>
              <a:rPr lang="en-GB" sz="1200" kern="1200" dirty="0" smtClean="0">
                <a:solidFill>
                  <a:schemeClr val="tx1"/>
                </a:solidFill>
                <a:effectLst/>
                <a:latin typeface="+mn-lt"/>
                <a:ea typeface="+mn-ea"/>
                <a:cs typeface="+mn-cs"/>
              </a:rPr>
              <a:t> and Marginson (2013, 554-555) explain, rakings are used ‘to confer prestige, in the allocation of resources, as a form of agenda setting, as a means of stratifying national higher education systems, as a means of establishing hierarchical relations between nations, and as a lever to impose demands for accountability and normative adaptation.’ Middle-ranking universities position themselves by their proximity to the elite universities on different dimensions, including careful selection of rankings that show them in the best light. For example, the Innovative Research Universities (2013, 4) group, which represents most Australian universities established in the 1960s and 1970s, explains that ‘Our universities are consistently ranked in various international indices and league tables, with all participating members ranked in the world's top 100 universities under 50 years old.’ The lower ranked ‘new’ universities seek to attract students by emphasising their membership of the university ‘club’ and the fact that they offer degrees that are recognised and assured as higher education qualifications. For example, one ‘new’ university in Australia located in a working class outer metropolitan area explains on its website that ‘…we pride ourselves on the quality of our degrees. As a member of Universities Australia we are audited on our program development and structure to ensure that the degree you get is the one you expect.’</a:t>
            </a:r>
          </a:p>
          <a:p>
            <a:endParaRPr lang="en-US" dirty="0" smtClean="0"/>
          </a:p>
        </p:txBody>
      </p:sp>
      <p:sp>
        <p:nvSpPr>
          <p:cNvPr id="4" name="Slide Number Placeholder 3"/>
          <p:cNvSpPr>
            <a:spLocks noGrp="1"/>
          </p:cNvSpPr>
          <p:nvPr>
            <p:ph type="sldNum" sz="quarter" idx="10"/>
          </p:nvPr>
        </p:nvSpPr>
        <p:spPr/>
        <p:txBody>
          <a:bodyPr/>
          <a:lstStyle/>
          <a:p>
            <a:fld id="{DAAD6090-AA18-FB45-BFE6-E1DF4D4F1A51}" type="slidenum">
              <a:rPr lang="en-US" smtClean="0"/>
              <a:t>27</a:t>
            </a:fld>
            <a:endParaRPr lang="en-US"/>
          </a:p>
        </p:txBody>
      </p:sp>
    </p:spTree>
    <p:extLst>
      <p:ext uri="{BB962C8B-B14F-4D97-AF65-F5344CB8AC3E}">
        <p14:creationId xmlns:p14="http://schemas.microsoft.com/office/powerpoint/2010/main" val="1990663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AU" dirty="0" smtClean="0">
                <a:latin typeface="Arial" pitchFamily="34" charset="0"/>
                <a:ea typeface="ＭＳ Ｐゴシック" pitchFamily="34" charset="-128"/>
              </a:rPr>
              <a:t>All have two tiers of tertiary education even if don’t have sharp curricular division</a:t>
            </a:r>
          </a:p>
          <a:p>
            <a:pPr lvl="1"/>
            <a:r>
              <a:rPr lang="en-AU" dirty="0" smtClean="0">
                <a:latin typeface="Arial" pitchFamily="34" charset="0"/>
                <a:ea typeface="ＭＳ Ｐゴシック" pitchFamily="34" charset="-128"/>
              </a:rPr>
              <a:t>In US &amp; Canada community colleges part of </a:t>
            </a:r>
            <a:r>
              <a:rPr lang="en-AU" i="1" dirty="0" smtClean="0">
                <a:latin typeface="Arial" pitchFamily="34" charset="0"/>
                <a:ea typeface="ＭＳ Ｐゴシック" pitchFamily="34" charset="-128"/>
              </a:rPr>
              <a:t>HE </a:t>
            </a:r>
            <a:r>
              <a:rPr lang="en-AU" dirty="0" smtClean="0">
                <a:latin typeface="Arial" pitchFamily="34" charset="0"/>
                <a:ea typeface="ＭＳ Ｐゴシック" pitchFamily="34" charset="-128"/>
              </a:rPr>
              <a:t>system</a:t>
            </a:r>
          </a:p>
          <a:p>
            <a:pPr lvl="1"/>
            <a:r>
              <a:rPr lang="en-AU" dirty="0" smtClean="0">
                <a:latin typeface="Arial" pitchFamily="34" charset="0"/>
                <a:ea typeface="ＭＳ Ｐゴシック" pitchFamily="34" charset="-128"/>
              </a:rPr>
              <a:t>In Australia &amp; UK part of tertiary education – most similar systems, although FE colleges have broader range of </a:t>
            </a:r>
            <a:r>
              <a:rPr lang="en-AU" dirty="0" err="1" smtClean="0">
                <a:latin typeface="Arial" pitchFamily="34" charset="0"/>
                <a:ea typeface="ＭＳ Ｐゴシック" pitchFamily="34" charset="-128"/>
              </a:rPr>
              <a:t>quals</a:t>
            </a:r>
            <a:r>
              <a:rPr lang="en-AU" dirty="0" smtClean="0">
                <a:latin typeface="Arial" pitchFamily="34" charset="0"/>
                <a:ea typeface="ＭＳ Ｐゴシック" pitchFamily="34" charset="-128"/>
              </a:rPr>
              <a:t> &amp; not as hemmed in by CBT. Bigger role in school students. TAFE catching up</a:t>
            </a:r>
          </a:p>
          <a:p>
            <a:r>
              <a:rPr lang="en-AU" dirty="0" smtClean="0">
                <a:latin typeface="Arial" pitchFamily="34" charset="0"/>
                <a:ea typeface="ＭＳ Ｐゴシック" pitchFamily="34" charset="-128"/>
              </a:rPr>
              <a:t>All have closer relationship with local communities &amp; employers</a:t>
            </a:r>
          </a:p>
          <a:p>
            <a:r>
              <a:rPr lang="en-AU" dirty="0" smtClean="0">
                <a:latin typeface="Arial" pitchFamily="34" charset="0"/>
                <a:ea typeface="ＭＳ Ｐゴシック" pitchFamily="34" charset="-128"/>
              </a:rPr>
              <a:t>All have similar problems with universities – elitist</a:t>
            </a:r>
          </a:p>
          <a:p>
            <a:pPr lvl="1"/>
            <a:r>
              <a:rPr lang="en-AU" dirty="0" smtClean="0">
                <a:latin typeface="Arial" pitchFamily="34" charset="0"/>
                <a:ea typeface="ＭＳ Ｐゴシック" pitchFamily="34" charset="-128"/>
              </a:rPr>
              <a:t>Getting access for their students, appropriate credit etc</a:t>
            </a:r>
          </a:p>
          <a:p>
            <a:r>
              <a:rPr lang="en-AU" dirty="0" smtClean="0">
                <a:latin typeface="Arial" pitchFamily="34" charset="0"/>
                <a:ea typeface="ＭＳ Ｐゴシック" pitchFamily="34" charset="-128"/>
              </a:rPr>
              <a:t>All are lower status, funded at lower rate, teaching only</a:t>
            </a:r>
          </a:p>
          <a:p>
            <a:r>
              <a:rPr lang="en-AU" dirty="0" smtClean="0">
                <a:latin typeface="Arial" pitchFamily="34" charset="0"/>
                <a:ea typeface="ＭＳ Ｐゴシック" pitchFamily="34" charset="-128"/>
              </a:rPr>
              <a:t>All feel accreditation process forces them into the ‘university’ mould</a:t>
            </a:r>
          </a:p>
          <a:p>
            <a:r>
              <a:rPr lang="en-AU" dirty="0" smtClean="0">
                <a:latin typeface="Arial" pitchFamily="34" charset="0"/>
                <a:ea typeface="ＭＳ Ｐゴシック" pitchFamily="34" charset="-128"/>
              </a:rPr>
              <a:t>All under scrutiny, suspected of qualifications ‘not at same standard’</a:t>
            </a:r>
          </a:p>
          <a:p>
            <a:r>
              <a:rPr lang="en-AU" dirty="0" smtClean="0">
                <a:latin typeface="Arial" pitchFamily="34" charset="0"/>
                <a:ea typeface="ＭＳ Ｐゴシック" pitchFamily="34" charset="-128"/>
              </a:rPr>
              <a:t>UK &amp; Australia angst over scholarship; question not so big in US </a:t>
            </a:r>
          </a:p>
          <a:p>
            <a:pPr lvl="1"/>
            <a:r>
              <a:rPr lang="en-AU" dirty="0" smtClean="0">
                <a:latin typeface="Arial" pitchFamily="34" charset="0"/>
                <a:ea typeface="ＭＳ Ｐゴシック" pitchFamily="34" charset="-128"/>
              </a:rPr>
              <a:t>Although activities engage in may be scholarly, isn’t as big an issue or an imperative</a:t>
            </a:r>
          </a:p>
          <a:p>
            <a:endParaRPr lang="en-AU" dirty="0" smtClean="0">
              <a:latin typeface="Arial" pitchFamily="34" charset="0"/>
              <a:ea typeface="ＭＳ Ｐゴシック" pitchFamily="34" charset="-128"/>
            </a:endParaRPr>
          </a:p>
        </p:txBody>
      </p:sp>
      <p:sp>
        <p:nvSpPr>
          <p:cNvPr id="23556" name="Slide Number Placeholder 3"/>
          <p:cNvSpPr>
            <a:spLocks noGrp="1"/>
          </p:cNvSpPr>
          <p:nvPr>
            <p:ph type="sldNum" sz="quarter" idx="5"/>
          </p:nvPr>
        </p:nvSpPr>
        <p:spPr>
          <a:noFill/>
        </p:spPr>
        <p:txBody>
          <a:bodyPr/>
          <a:lstStyle/>
          <a:p>
            <a:fld id="{ED92FAAC-F6D9-481D-AA4D-B4082AB235FB}" type="slidenum">
              <a:rPr lang="en-US" smtClean="0">
                <a:latin typeface="Arial" pitchFamily="34" charset="0"/>
                <a:ea typeface="ＭＳ Ｐゴシック" pitchFamily="34" charset="-128"/>
              </a:rPr>
              <a:pPr/>
              <a:t>30</a:t>
            </a:fld>
            <a:endParaRPr lang="en-US" smtClean="0">
              <a:latin typeface="Arial"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AU" dirty="0" smtClean="0">
                <a:latin typeface="Arial" pitchFamily="34" charset="0"/>
                <a:ea typeface="ＭＳ Ｐゴシック" pitchFamily="34" charset="-128"/>
              </a:rPr>
              <a:t>Teachers in all systems say they need: lighter teaching loads; more time to prepare &amp; to engage in scholarship; &amp; access to better resources</a:t>
            </a:r>
          </a:p>
          <a:p>
            <a:r>
              <a:rPr lang="en-AU" dirty="0" smtClean="0">
                <a:latin typeface="Arial" pitchFamily="34" charset="0"/>
                <a:ea typeface="ＭＳ Ｐゴシック" pitchFamily="34" charset="-128"/>
              </a:rPr>
              <a:t>Students in all more likely to come from disadvantaged backgrounds &amp; be underprepared</a:t>
            </a:r>
          </a:p>
          <a:p>
            <a:pPr lvl="1"/>
            <a:r>
              <a:rPr lang="en-AU" dirty="0" smtClean="0">
                <a:latin typeface="Arial" pitchFamily="34" charset="0"/>
                <a:ea typeface="ＭＳ Ｐゴシック" pitchFamily="34" charset="-128"/>
              </a:rPr>
              <a:t>US has far greater emphasis on ‘remedial’ education that we do, and FE colleges smuggle in learning support</a:t>
            </a:r>
          </a:p>
          <a:p>
            <a:r>
              <a:rPr lang="en-AU" dirty="0" smtClean="0">
                <a:latin typeface="Arial" pitchFamily="34" charset="0"/>
                <a:ea typeface="ＭＳ Ｐゴシック" pitchFamily="34" charset="-128"/>
              </a:rPr>
              <a:t>Students need to recognise that it is a ‘step-up’ to become HE students</a:t>
            </a:r>
          </a:p>
          <a:p>
            <a:r>
              <a:rPr lang="en-AU" dirty="0" smtClean="0">
                <a:latin typeface="Arial" pitchFamily="34" charset="0"/>
                <a:ea typeface="ＭＳ Ｐゴシック" pitchFamily="34" charset="-128"/>
              </a:rPr>
              <a:t>Students</a:t>
            </a:r>
            <a:r>
              <a:rPr lang="en-AU" baseline="0" dirty="0" smtClean="0">
                <a:latin typeface="Arial" pitchFamily="34" charset="0"/>
                <a:ea typeface="ＭＳ Ｐゴシック" pitchFamily="34" charset="-128"/>
              </a:rPr>
              <a:t> we interviewed – for many question wasn’t dentistry or medicine, but HE or not</a:t>
            </a:r>
            <a:endParaRPr lang="en-AU" dirty="0" smtClean="0">
              <a:latin typeface="Arial" pitchFamily="34" charset="0"/>
              <a:ea typeface="ＭＳ Ｐゴシック" pitchFamily="34" charset="-128"/>
            </a:endParaRPr>
          </a:p>
        </p:txBody>
      </p:sp>
      <p:sp>
        <p:nvSpPr>
          <p:cNvPr id="24580" name="Slide Number Placeholder 3"/>
          <p:cNvSpPr>
            <a:spLocks noGrp="1"/>
          </p:cNvSpPr>
          <p:nvPr>
            <p:ph type="sldNum" sz="quarter" idx="5"/>
          </p:nvPr>
        </p:nvSpPr>
        <p:spPr>
          <a:noFill/>
        </p:spPr>
        <p:txBody>
          <a:bodyPr/>
          <a:lstStyle/>
          <a:p>
            <a:fld id="{D0AFE0AC-95A6-4FFA-B33D-92ECBDF9EFFD}" type="slidenum">
              <a:rPr lang="en-US" smtClean="0">
                <a:latin typeface="Arial" pitchFamily="34" charset="0"/>
                <a:ea typeface="ＭＳ Ｐゴシック" pitchFamily="34" charset="-128"/>
              </a:rPr>
              <a:pPr/>
              <a:t>31</a:t>
            </a:fld>
            <a:endParaRPr lang="en-US" smtClean="0">
              <a:latin typeface="Arial"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xfrm>
            <a:off x="1143000" y="204788"/>
            <a:ext cx="4572000" cy="3429000"/>
          </a:xfrm>
          <a:ln/>
        </p:spPr>
      </p:sp>
      <p:sp>
        <p:nvSpPr>
          <p:cNvPr id="51202" name="Notes Placeholder 2"/>
          <p:cNvSpPr>
            <a:spLocks noGrp="1"/>
          </p:cNvSpPr>
          <p:nvPr>
            <p:ph type="body" idx="1"/>
          </p:nvPr>
        </p:nvSpPr>
        <p:spPr>
          <a:xfrm>
            <a:off x="295716" y="3703048"/>
            <a:ext cx="6227429" cy="49821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z="1100" dirty="0">
                <a:ea typeface="ＭＳ Ｐゴシック" charset="0"/>
              </a:rPr>
              <a:t>What is </a:t>
            </a:r>
            <a:r>
              <a:rPr lang="en-AU" sz="1100" i="1" dirty="0">
                <a:ea typeface="ＭＳ Ｐゴシック" charset="0"/>
              </a:rPr>
              <a:t>higher</a:t>
            </a:r>
            <a:r>
              <a:rPr lang="en-AU" sz="1100" dirty="0">
                <a:ea typeface="ＭＳ Ｐゴシック" charset="0"/>
              </a:rPr>
              <a:t> education &amp; how do we know when we see it?</a:t>
            </a:r>
          </a:p>
          <a:p>
            <a:r>
              <a:rPr lang="en-AU" sz="1100" dirty="0">
                <a:ea typeface="ＭＳ Ｐゴシック" charset="0"/>
              </a:rPr>
              <a:t>Responding to credential creep while not succumbing to mission creep</a:t>
            </a:r>
          </a:p>
          <a:p>
            <a:r>
              <a:rPr lang="en-AU" sz="1100" dirty="0">
                <a:ea typeface="ＭＳ Ｐゴシック" charset="0"/>
              </a:rPr>
              <a:t>Need more streamlined regulation of the sectors</a:t>
            </a:r>
          </a:p>
          <a:p>
            <a:r>
              <a:rPr lang="en-AU" sz="1100" dirty="0">
                <a:ea typeface="ＭＳ Ｐゴシック" charset="0"/>
              </a:rPr>
              <a:t>Differences between sectors qualitative, not categorical </a:t>
            </a:r>
          </a:p>
          <a:p>
            <a:pPr lvl="1"/>
            <a:r>
              <a:rPr lang="en-AU" sz="1100" dirty="0">
                <a:ea typeface="ＭＳ Ｐゴシック" charset="0"/>
              </a:rPr>
              <a:t>Scaffold learning &amp; support educational progression</a:t>
            </a:r>
          </a:p>
          <a:p>
            <a:r>
              <a:rPr lang="en-AU" sz="1100" dirty="0">
                <a:ea typeface="ＭＳ Ｐゴシック" charset="0"/>
              </a:rPr>
              <a:t>More attention to articulation &amp; pathways – curricular coherence &amp; support</a:t>
            </a:r>
          </a:p>
          <a:p>
            <a:r>
              <a:rPr lang="en-AU" sz="1100" dirty="0">
                <a:ea typeface="ＭＳ Ｐゴシック" charset="0"/>
              </a:rPr>
              <a:t>TAFEs/FEs/CCs  will always be under scrutiny</a:t>
            </a:r>
          </a:p>
          <a:p>
            <a:pPr lvl="1"/>
            <a:r>
              <a:rPr lang="en-AU" sz="1100" dirty="0">
                <a:ea typeface="ＭＳ Ｐゴシック" charset="0"/>
              </a:rPr>
              <a:t>Students need more support, teacher qualifications, tighter ties to industry, not funded for research</a:t>
            </a:r>
          </a:p>
          <a:p>
            <a:r>
              <a:rPr lang="en-AU" sz="1100" dirty="0" smtClean="0">
                <a:ea typeface="ＭＳ Ｐゴシック" charset="0"/>
              </a:rPr>
              <a:t>Build </a:t>
            </a:r>
            <a:r>
              <a:rPr lang="en-AU" sz="1100" dirty="0">
                <a:ea typeface="ＭＳ Ｐゴシック" charset="0"/>
              </a:rPr>
              <a:t>capacity in TAFEs &amp; other non-university providers</a:t>
            </a:r>
          </a:p>
          <a:p>
            <a:pPr lvl="1"/>
            <a:r>
              <a:rPr lang="en-AU" sz="1100" dirty="0">
                <a:ea typeface="ＭＳ Ｐゴシック" charset="0"/>
              </a:rPr>
              <a:t>AUQA – scholarship &amp; academic governance concerns</a:t>
            </a:r>
          </a:p>
          <a:p>
            <a:pPr lvl="1"/>
            <a:r>
              <a:rPr lang="en-AU" sz="1100" dirty="0">
                <a:ea typeface="ＭＳ Ｐゴシック" charset="0"/>
              </a:rPr>
              <a:t>National forum for support for scholarship in mixed-sectors </a:t>
            </a:r>
          </a:p>
          <a:p>
            <a:pPr lvl="1"/>
            <a:r>
              <a:rPr lang="en-AU" sz="1100" dirty="0">
                <a:ea typeface="ＭＳ Ｐゴシック" charset="0"/>
              </a:rPr>
              <a:t>Economies of scale; support to develop academic &amp; governance structures; scholarly cultures; staff access to research higher degrees </a:t>
            </a:r>
          </a:p>
          <a:p>
            <a:pPr lvl="1"/>
            <a:r>
              <a:rPr lang="en-AU" sz="1100" dirty="0">
                <a:ea typeface="ＭＳ Ｐゴシック" charset="0"/>
              </a:rPr>
              <a:t>Universities had 150 years of public investment</a:t>
            </a:r>
          </a:p>
          <a:p>
            <a:r>
              <a:rPr lang="en-AU" sz="1100" dirty="0">
                <a:ea typeface="ＭＳ Ｐゴシック" charset="0"/>
              </a:rPr>
              <a:t>Biggest challenge – build the capacity of our institutions to support new, hitherto marginalised students &amp; to offer higher level </a:t>
            </a:r>
            <a:r>
              <a:rPr lang="en-AU" sz="1100" dirty="0" smtClean="0">
                <a:ea typeface="ＭＳ Ｐゴシック" charset="0"/>
              </a:rPr>
              <a:t>qualifications</a:t>
            </a:r>
          </a:p>
          <a:p>
            <a:r>
              <a:rPr lang="en-AU" sz="1100" dirty="0"/>
              <a:t>Challenges: Parry</a:t>
            </a:r>
          </a:p>
          <a:p>
            <a:r>
              <a:rPr lang="en-AU" sz="1100" dirty="0"/>
              <a:t>“The governance of higher education in colleges and college sectors that offer other types of education and training is distinctive in four main respects. First, governance structures are frequently separate and different for higher education and for other segments of tertiary education. Second, the size and scope of the higher‐level education taught by individual institutions will bear on the extent to which the management and governance arrangements in colleges are joint or divided. Third, the growth of small and distributed forms of higher‐level education has created specific problems and dilemmas for national and sub‐national governance. Fourth, the multiple missions of many colleges continue to pose questions about their educational and organisational coherence and governability. It is only in recent years that a base of evidence has been available to comprehend these developments, although definitional difficulties and data deficiencies remain.”</a:t>
            </a:r>
          </a:p>
          <a:p>
            <a:endParaRPr lang="en-AU" sz="1100" dirty="0">
              <a:ea typeface="ＭＳ Ｐゴシック" charset="0"/>
            </a:endParaRPr>
          </a:p>
          <a:p>
            <a:pPr lvl="1"/>
            <a:endParaRPr lang="en-AU" sz="1100" dirty="0">
              <a:ea typeface="ＭＳ Ｐゴシック" charset="0"/>
            </a:endParaRPr>
          </a:p>
        </p:txBody>
      </p:sp>
      <p:sp>
        <p:nvSpPr>
          <p:cNvPr id="51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29057" indent="-280406">
              <a:defRPr sz="2400">
                <a:solidFill>
                  <a:schemeClr val="tx1"/>
                </a:solidFill>
                <a:latin typeface="Arial" charset="0"/>
                <a:ea typeface="ＭＳ Ｐゴシック" charset="0"/>
              </a:defRPr>
            </a:lvl2pPr>
            <a:lvl3pPr marL="1121626" indent="-224325">
              <a:defRPr sz="2400">
                <a:solidFill>
                  <a:schemeClr val="tx1"/>
                </a:solidFill>
                <a:latin typeface="Arial" charset="0"/>
                <a:ea typeface="ＭＳ Ｐゴシック" charset="0"/>
              </a:defRPr>
            </a:lvl3pPr>
            <a:lvl4pPr marL="1570276" indent="-224325">
              <a:defRPr sz="2400">
                <a:solidFill>
                  <a:schemeClr val="tx1"/>
                </a:solidFill>
                <a:latin typeface="Arial" charset="0"/>
                <a:ea typeface="ＭＳ Ｐゴシック" charset="0"/>
              </a:defRPr>
            </a:lvl4pPr>
            <a:lvl5pPr marL="2018927" indent="-224325">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fld id="{CB91DD04-EFA6-4F4E-927D-E694D4DDE317}" type="slidenum">
              <a:rPr lang="en-US" sz="1200"/>
              <a:pPr/>
              <a:t>32</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But </a:t>
            </a:r>
            <a:r>
              <a:rPr lang="en-GB" sz="1200" kern="1200" dirty="0" smtClean="0">
                <a:solidFill>
                  <a:schemeClr val="tx1"/>
                </a:solidFill>
                <a:effectLst/>
                <a:latin typeface="+mn-lt"/>
                <a:ea typeface="+mn-ea"/>
                <a:cs typeface="+mn-cs"/>
              </a:rPr>
              <a:t>it is not a market for positional goods in VET… it is a market</a:t>
            </a:r>
            <a:r>
              <a:rPr lang="en-GB" sz="1200" kern="1200" baseline="0" dirty="0" smtClean="0">
                <a:solidFill>
                  <a:schemeClr val="tx1"/>
                </a:solidFill>
                <a:effectLst/>
                <a:latin typeface="+mn-lt"/>
                <a:ea typeface="+mn-ea"/>
                <a:cs typeface="+mn-cs"/>
              </a:rPr>
              <a:t> for credentials. At the bottom end of the HE market – also a market for credentials – as we see in the US and the UK so this places further pressure on TAFE</a:t>
            </a:r>
          </a:p>
          <a:p>
            <a:r>
              <a:rPr lang="en-AU" dirty="0" smtClean="0">
                <a:ea typeface="ＭＳ Ｐゴシック" charset="0"/>
              </a:rPr>
              <a:t>All compared their provision to ‘gold standard’ of universities </a:t>
            </a:r>
          </a:p>
          <a:p>
            <a:pPr lvl="1"/>
            <a:r>
              <a:rPr lang="en-AU" dirty="0" smtClean="0">
                <a:ea typeface="ＭＳ Ｐゴシック" charset="0"/>
              </a:rPr>
              <a:t>But differentiated – this is how we are better</a:t>
            </a:r>
          </a:p>
          <a:p>
            <a:pPr lvl="1"/>
            <a:r>
              <a:rPr lang="en-AU" dirty="0" smtClean="0">
                <a:ea typeface="ＭＳ Ｐゴシック" charset="0"/>
              </a:rPr>
              <a:t>Didn’t really compare selves to each other</a:t>
            </a:r>
          </a:p>
          <a:p>
            <a:pPr lvl="1"/>
            <a:r>
              <a:rPr lang="en-AU" dirty="0" smtClean="0">
                <a:ea typeface="ＭＳ Ｐゴシック" charset="0"/>
              </a:rPr>
              <a:t>Exemplified by bench-marking – want to bench-mark up</a:t>
            </a:r>
          </a:p>
          <a:p>
            <a:pPr lvl="1"/>
            <a:r>
              <a:rPr lang="en-AU" dirty="0" smtClean="0">
                <a:ea typeface="ＭＳ Ｐゴシック" charset="0"/>
              </a:rPr>
              <a:t>Changing names &amp; brands</a:t>
            </a:r>
          </a:p>
          <a:p>
            <a:r>
              <a:rPr lang="en-AU" dirty="0" smtClean="0">
                <a:ea typeface="ＭＳ Ｐゴシック" charset="0"/>
              </a:rPr>
              <a:t>TAFEs &amp; private providers wishing to change sectoral designation</a:t>
            </a:r>
          </a:p>
          <a:p>
            <a:r>
              <a:rPr lang="en-AU" dirty="0" smtClean="0">
                <a:ea typeface="ＭＳ Ｐゴシック" charset="0"/>
              </a:rPr>
              <a:t>Didn’t come across any university that wished to do so</a:t>
            </a:r>
          </a:p>
          <a:p>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15C322-FA0E-2149-AE38-AB4DCE7E3172}" type="slidenum">
              <a:rPr lang="en-US" smtClean="0"/>
              <a:t>33</a:t>
            </a:fld>
            <a:endParaRPr lang="en-US"/>
          </a:p>
        </p:txBody>
      </p:sp>
    </p:spTree>
    <p:extLst>
      <p:ext uri="{BB962C8B-B14F-4D97-AF65-F5344CB8AC3E}">
        <p14:creationId xmlns:p14="http://schemas.microsoft.com/office/powerpoint/2010/main" val="1302797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New, more stratified HE sector is emerging</a:t>
            </a:r>
            <a:endParaRPr lang="en-AU" dirty="0"/>
          </a:p>
        </p:txBody>
      </p:sp>
      <p:sp>
        <p:nvSpPr>
          <p:cNvPr id="4" name="Slide Number Placeholder 3"/>
          <p:cNvSpPr>
            <a:spLocks noGrp="1"/>
          </p:cNvSpPr>
          <p:nvPr>
            <p:ph type="sldNum" sz="quarter" idx="10"/>
          </p:nvPr>
        </p:nvSpPr>
        <p:spPr/>
        <p:txBody>
          <a:bodyPr/>
          <a:lstStyle/>
          <a:p>
            <a:fld id="{53CEB9EA-3FF6-C94C-BF70-E132CDBE7B00}" type="slidenum">
              <a:rPr lang="en-AU" smtClean="0"/>
              <a:t>4</a:t>
            </a:fld>
            <a:endParaRPr lang="en-AU"/>
          </a:p>
        </p:txBody>
      </p:sp>
    </p:spTree>
    <p:extLst>
      <p:ext uri="{BB962C8B-B14F-4D97-AF65-F5344CB8AC3E}">
        <p14:creationId xmlns:p14="http://schemas.microsoft.com/office/powerpoint/2010/main" val="2550303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AU" sz="1400">
                <a:ea typeface="ヒラギノ角ゴ Pro W3" charset="0"/>
                <a:cs typeface="ヒラギノ角ゴ Pro W3" charset="0"/>
              </a:rPr>
              <a:t>1st period – 1950s &amp; 1960s – new universities &amp; new HE sector in UK &amp; Australia, growth of system in US</a:t>
            </a:r>
          </a:p>
          <a:p>
            <a:pPr lvl="1">
              <a:lnSpc>
                <a:spcPct val="80000"/>
              </a:lnSpc>
            </a:pPr>
            <a:r>
              <a:rPr lang="en-AU" sz="1400">
                <a:ea typeface="ヒラギノ角ゴ Pro W3" charset="0"/>
                <a:cs typeface="ヒラギノ角ゴ Pro W3" charset="0"/>
              </a:rPr>
              <a:t>Polytechnics in UK &amp; Colleges of Advanced Education &amp; Teachers Colleges in Australia</a:t>
            </a:r>
          </a:p>
          <a:p>
            <a:pPr>
              <a:lnSpc>
                <a:spcPct val="80000"/>
              </a:lnSpc>
            </a:pPr>
            <a:r>
              <a:rPr lang="en-AU" sz="1400">
                <a:ea typeface="ヒラギノ角ゴ Pro W3" charset="0"/>
                <a:cs typeface="ヒラギノ角ゴ Pro W3" charset="0"/>
              </a:rPr>
              <a:t>2nd period – 1980s – creation of a unified university system</a:t>
            </a:r>
          </a:p>
          <a:p>
            <a:pPr lvl="1">
              <a:lnSpc>
                <a:spcPct val="80000"/>
              </a:lnSpc>
            </a:pPr>
            <a:r>
              <a:rPr lang="en-AU" sz="1400">
                <a:ea typeface="ヒラギノ角ゴ Pro W3" charset="0"/>
                <a:cs typeface="ヒラギノ角ゴ Pro W3" charset="0"/>
              </a:rPr>
              <a:t>In Australia &amp; UK – in US just grew the existing system</a:t>
            </a:r>
          </a:p>
          <a:p>
            <a:pPr>
              <a:lnSpc>
                <a:spcPct val="80000"/>
              </a:lnSpc>
            </a:pPr>
            <a:r>
              <a:rPr lang="en-AU" sz="1400">
                <a:ea typeface="ＭＳ Ｐゴシック" charset="0"/>
              </a:rPr>
              <a:t>3</a:t>
            </a:r>
            <a:r>
              <a:rPr lang="en-AU" sz="1400" baseline="30000">
                <a:ea typeface="ＭＳ Ｐゴシック" charset="0"/>
              </a:rPr>
              <a:t>rd</a:t>
            </a:r>
            <a:r>
              <a:rPr lang="en-AU" sz="1400">
                <a:ea typeface="ＭＳ Ｐゴシック" charset="0"/>
              </a:rPr>
              <a:t> period – 2000s - through 2</a:t>
            </a:r>
            <a:r>
              <a:rPr lang="en-AU" sz="1400" baseline="30000">
                <a:ea typeface="ＭＳ Ｐゴシック" charset="0"/>
              </a:rPr>
              <a:t>nd</a:t>
            </a:r>
            <a:r>
              <a:rPr lang="en-AU" sz="1400">
                <a:ea typeface="ＭＳ Ｐゴシック" charset="0"/>
              </a:rPr>
              <a:t>, vocational tier of tertiary education</a:t>
            </a:r>
          </a:p>
          <a:p>
            <a:endParaRPr lang="en-US" sz="1400">
              <a:ea typeface="ＭＳ Ｐゴシック" charset="0"/>
            </a:endParaRP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29057" indent="-280406">
              <a:defRPr sz="2400">
                <a:solidFill>
                  <a:schemeClr val="tx1"/>
                </a:solidFill>
                <a:latin typeface="Arial" charset="0"/>
                <a:ea typeface="ＭＳ Ｐゴシック" charset="0"/>
              </a:defRPr>
            </a:lvl2pPr>
            <a:lvl3pPr marL="1121626" indent="-224325">
              <a:defRPr sz="2400">
                <a:solidFill>
                  <a:schemeClr val="tx1"/>
                </a:solidFill>
                <a:latin typeface="Arial" charset="0"/>
                <a:ea typeface="ＭＳ Ｐゴシック" charset="0"/>
              </a:defRPr>
            </a:lvl3pPr>
            <a:lvl4pPr marL="1570276" indent="-224325">
              <a:defRPr sz="2400">
                <a:solidFill>
                  <a:schemeClr val="tx1"/>
                </a:solidFill>
                <a:latin typeface="Arial" charset="0"/>
                <a:ea typeface="ＭＳ Ｐゴシック" charset="0"/>
              </a:defRPr>
            </a:lvl4pPr>
            <a:lvl5pPr marL="2018927" indent="-224325">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fld id="{A404E174-A58F-934D-8E0C-81E841B1236C}" type="slidenum">
              <a:rPr lang="en-US" sz="1200"/>
              <a:pPr/>
              <a:t>6</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xfrm>
            <a:off x="540441" y="4344025"/>
            <a:ext cx="5705682"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AU" sz="1400" dirty="0">
                <a:ea typeface="ＭＳ Ｐゴシック" charset="0"/>
              </a:rPr>
              <a:t>‘</a:t>
            </a:r>
            <a:r>
              <a:rPr lang="en-AU" altLang="ja-JP" sz="1400" dirty="0">
                <a:ea typeface="ＭＳ Ｐゴシック" charset="0"/>
              </a:rPr>
              <a:t>Vocational</a:t>
            </a:r>
            <a:r>
              <a:rPr lang="en-AU" sz="1400" dirty="0">
                <a:ea typeface="ＭＳ Ｐゴシック" charset="0"/>
              </a:rPr>
              <a:t>’</a:t>
            </a:r>
            <a:r>
              <a:rPr lang="en-AU" altLang="ja-JP" sz="1400" dirty="0">
                <a:ea typeface="ＭＳ Ｐゴシック" charset="0"/>
              </a:rPr>
              <a:t> higher education – Mixed Economy Group in England</a:t>
            </a:r>
          </a:p>
          <a:p>
            <a:pPr>
              <a:lnSpc>
                <a:spcPct val="80000"/>
              </a:lnSpc>
            </a:pPr>
            <a:r>
              <a:rPr lang="en-AU" sz="1400" dirty="0">
                <a:ea typeface="ＭＳ Ｐゴシック" charset="0"/>
              </a:rPr>
              <a:t>More relevant applied provision &amp; graduates more work-ready</a:t>
            </a:r>
          </a:p>
          <a:p>
            <a:pPr>
              <a:lnSpc>
                <a:spcPct val="80000"/>
              </a:lnSpc>
            </a:pPr>
            <a:r>
              <a:rPr lang="en-AU" sz="1400" dirty="0">
                <a:ea typeface="ＭＳ Ｐゴシック" charset="0"/>
              </a:rPr>
              <a:t>More supportive pedagogy for disadvantaged students</a:t>
            </a:r>
          </a:p>
          <a:p>
            <a:pPr>
              <a:lnSpc>
                <a:spcPct val="80000"/>
              </a:lnSpc>
            </a:pPr>
            <a:r>
              <a:rPr lang="en-AU" sz="1400" dirty="0">
                <a:ea typeface="ＭＳ Ｐゴシック" charset="0"/>
              </a:rPr>
              <a:t>This rationale in all Anglophone countries</a:t>
            </a:r>
          </a:p>
          <a:p>
            <a:pPr lvl="1">
              <a:lnSpc>
                <a:spcPct val="80000"/>
              </a:lnSpc>
            </a:pPr>
            <a:r>
              <a:rPr lang="en-AU" sz="1400" dirty="0">
                <a:ea typeface="ＭＳ Ｐゴシック" charset="0"/>
              </a:rPr>
              <a:t>‘Special mission’ of FE in UK – widening access &amp; foundation degrees &amp; HNDs – deliver about 10%</a:t>
            </a:r>
          </a:p>
          <a:p>
            <a:pPr lvl="1">
              <a:lnSpc>
                <a:spcPct val="80000"/>
              </a:lnSpc>
            </a:pPr>
            <a:r>
              <a:rPr lang="en-AU" sz="1400" dirty="0">
                <a:ea typeface="ＭＳ Ｐゴシック" charset="0"/>
              </a:rPr>
              <a:t>FE in Scotland plays a big role</a:t>
            </a:r>
          </a:p>
          <a:p>
            <a:pPr lvl="1"/>
            <a:r>
              <a:rPr lang="en-AU" sz="1400" dirty="0" smtClean="0"/>
              <a:t>Community Colleges in 23 states in US</a:t>
            </a:r>
          </a:p>
          <a:p>
            <a:pPr lvl="1"/>
            <a:r>
              <a:rPr lang="en-AU" sz="1400" dirty="0" smtClean="0"/>
              <a:t>6 provinces in Canada</a:t>
            </a:r>
          </a:p>
          <a:p>
            <a:pPr lvl="1"/>
            <a:r>
              <a:rPr lang="en-AU" sz="1400" dirty="0" smtClean="0"/>
              <a:t>NZ polys offer vocationally oriented degrees</a:t>
            </a:r>
          </a:p>
          <a:p>
            <a:pPr>
              <a:lnSpc>
                <a:spcPct val="80000"/>
              </a:lnSpc>
            </a:pPr>
            <a:r>
              <a:rPr lang="en-AU" sz="1400" dirty="0" smtClean="0">
                <a:ea typeface="ＭＳ Ｐゴシック" charset="0"/>
              </a:rPr>
              <a:t>Increasingly</a:t>
            </a:r>
            <a:r>
              <a:rPr lang="en-AU" sz="1400" dirty="0">
                <a:ea typeface="ＭＳ Ｐゴシック" charset="0"/>
              </a:rPr>
              <a:t>, arguments about applied research</a:t>
            </a: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29057" indent="-280406">
              <a:defRPr sz="2400">
                <a:solidFill>
                  <a:schemeClr val="tx1"/>
                </a:solidFill>
                <a:latin typeface="Arial" charset="0"/>
                <a:ea typeface="ＭＳ Ｐゴシック" charset="0"/>
              </a:defRPr>
            </a:lvl2pPr>
            <a:lvl3pPr marL="1121626" indent="-224325">
              <a:defRPr sz="2400">
                <a:solidFill>
                  <a:schemeClr val="tx1"/>
                </a:solidFill>
                <a:latin typeface="Arial" charset="0"/>
                <a:ea typeface="ＭＳ Ｐゴシック" charset="0"/>
              </a:defRPr>
            </a:lvl3pPr>
            <a:lvl4pPr marL="1570276" indent="-224325">
              <a:defRPr sz="2400">
                <a:solidFill>
                  <a:schemeClr val="tx1"/>
                </a:solidFill>
                <a:latin typeface="Arial" charset="0"/>
                <a:ea typeface="ＭＳ Ｐゴシック" charset="0"/>
              </a:defRPr>
            </a:lvl4pPr>
            <a:lvl5pPr marL="2018927" indent="-224325">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fld id="{1E575C55-F793-274C-8D28-57C6CF83E073}" type="slidenum">
              <a:rPr lang="en-AU" sz="1200"/>
              <a:pPr/>
              <a:t>7</a:t>
            </a:fld>
            <a:endParaRPr lang="en-AU"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Support document</a:t>
            </a:r>
            <a:endParaRPr lang="en-AU" dirty="0"/>
          </a:p>
        </p:txBody>
      </p:sp>
      <p:sp>
        <p:nvSpPr>
          <p:cNvPr id="4" name="Slide Number Placeholder 3"/>
          <p:cNvSpPr>
            <a:spLocks noGrp="1"/>
          </p:cNvSpPr>
          <p:nvPr>
            <p:ph type="sldNum" sz="quarter" idx="10"/>
          </p:nvPr>
        </p:nvSpPr>
        <p:spPr/>
        <p:txBody>
          <a:bodyPr/>
          <a:lstStyle/>
          <a:p>
            <a:fld id="{53CEB9EA-3FF6-C94C-BF70-E132CDBE7B00}" type="slidenum">
              <a:rPr lang="en-AU" smtClean="0"/>
              <a:t>9</a:t>
            </a:fld>
            <a:endParaRPr lang="en-AU"/>
          </a:p>
        </p:txBody>
      </p:sp>
    </p:spTree>
    <p:extLst>
      <p:ext uri="{BB962C8B-B14F-4D97-AF65-F5344CB8AC3E}">
        <p14:creationId xmlns:p14="http://schemas.microsoft.com/office/powerpoint/2010/main" val="3816563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Dearing Review in 1996 recommended that growth in HE occur through foundation degrees offered in FE colleges</a:t>
            </a:r>
            <a:endParaRPr lang="en-AU" dirty="0"/>
          </a:p>
        </p:txBody>
      </p:sp>
      <p:sp>
        <p:nvSpPr>
          <p:cNvPr id="4" name="Slide Number Placeholder 3"/>
          <p:cNvSpPr>
            <a:spLocks noGrp="1"/>
          </p:cNvSpPr>
          <p:nvPr>
            <p:ph type="sldNum" sz="quarter" idx="10"/>
          </p:nvPr>
        </p:nvSpPr>
        <p:spPr/>
        <p:txBody>
          <a:bodyPr/>
          <a:lstStyle/>
          <a:p>
            <a:fld id="{53CEB9EA-3FF6-C94C-BF70-E132CDBE7B00}" type="slidenum">
              <a:rPr lang="en-AU" smtClean="0"/>
              <a:t>11</a:t>
            </a:fld>
            <a:endParaRPr lang="en-AU"/>
          </a:p>
        </p:txBody>
      </p:sp>
    </p:spTree>
    <p:extLst>
      <p:ext uri="{BB962C8B-B14F-4D97-AF65-F5344CB8AC3E}">
        <p14:creationId xmlns:p14="http://schemas.microsoft.com/office/powerpoint/2010/main" val="3171231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England</a:t>
            </a:r>
          </a:p>
          <a:p>
            <a:r>
              <a:rPr lang="en-AU" sz="1200" b="1" i="0" u="none" strike="noStrike" kern="1200" baseline="0" dirty="0" smtClean="0">
                <a:solidFill>
                  <a:schemeClr val="tx1"/>
                </a:solidFill>
                <a:latin typeface="+mn-lt"/>
                <a:ea typeface="+mn-ea"/>
                <a:cs typeface="+mn-cs"/>
              </a:rPr>
              <a:t>“There is little evidence of overall growth in college-taught HE</a:t>
            </a:r>
            <a:r>
              <a:rPr lang="en-AU" sz="1200" b="0" i="0" u="none" strike="noStrike" kern="1200" baseline="0" dirty="0" smtClean="0">
                <a:solidFill>
                  <a:schemeClr val="tx1"/>
                </a:solidFill>
                <a:latin typeface="+mn-lt"/>
                <a:ea typeface="+mn-ea"/>
                <a:cs typeface="+mn-cs"/>
              </a:rPr>
              <a:t>. Some individual colleges have seen a growth in undergraduate numbers but expansion in the post-Dearing years has proved difficult to achieve. One explanation has to do with the specificity of the local and regional markets for students and for courses sought by employers. A second has to do with low visibility and status of higher education in FECs. A third explanation is in terms of the two-sector structure and organisation of the system which was designed to keep HE and FE in separate sectors. Lastly, there is the argument (advanced by HEFCE) that some colleges have been insufficiently strategic in their planning and management of higher education. “ Parry et al. </a:t>
            </a:r>
          </a:p>
          <a:p>
            <a:r>
              <a:rPr lang="en-AU" sz="1200" b="0" i="0" u="none" strike="noStrike" kern="1200" baseline="0" dirty="0" smtClean="0">
                <a:solidFill>
                  <a:schemeClr val="tx1"/>
                </a:solidFill>
                <a:latin typeface="+mn-lt"/>
                <a:ea typeface="+mn-ea"/>
                <a:cs typeface="+mn-cs"/>
              </a:rPr>
              <a:t>At that time (2012) indirect funding the main model</a:t>
            </a:r>
          </a:p>
          <a:p>
            <a:endParaRPr lang="en-AU" sz="1200" b="0" i="0" u="none" strike="noStrike" kern="1200" baseline="0" dirty="0" smtClean="0">
              <a:solidFill>
                <a:schemeClr val="tx1"/>
              </a:solidFill>
              <a:latin typeface="+mn-lt"/>
              <a:ea typeface="+mn-ea"/>
              <a:cs typeface="+mn-cs"/>
            </a:endParaRPr>
          </a:p>
          <a:p>
            <a:r>
              <a:rPr lang="en-AU" dirty="0" smtClean="0"/>
              <a:t>Ontario – government specifies how much of provision can be in baccalaureate degrees, 5 colleges can offer up to 15%, others</a:t>
            </a:r>
            <a:r>
              <a:rPr lang="en-AU" baseline="0" dirty="0" smtClean="0"/>
              <a:t> up to 5% - we hear that it is increasingly difficult to get approval. Must be applied, even if they don’t have to use the words ‘applied degree’ any more.</a:t>
            </a:r>
            <a:endParaRPr lang="en-AU" dirty="0"/>
          </a:p>
        </p:txBody>
      </p:sp>
      <p:sp>
        <p:nvSpPr>
          <p:cNvPr id="4" name="Slide Number Placeholder 3"/>
          <p:cNvSpPr>
            <a:spLocks noGrp="1"/>
          </p:cNvSpPr>
          <p:nvPr>
            <p:ph type="sldNum" sz="quarter" idx="10"/>
          </p:nvPr>
        </p:nvSpPr>
        <p:spPr/>
        <p:txBody>
          <a:bodyPr/>
          <a:lstStyle/>
          <a:p>
            <a:fld id="{53CEB9EA-3FF6-C94C-BF70-E132CDBE7B00}" type="slidenum">
              <a:rPr lang="en-AU" smtClean="0"/>
              <a:t>12</a:t>
            </a:fld>
            <a:endParaRPr lang="en-AU"/>
          </a:p>
        </p:txBody>
      </p:sp>
    </p:spTree>
    <p:extLst>
      <p:ext uri="{BB962C8B-B14F-4D97-AF65-F5344CB8AC3E}">
        <p14:creationId xmlns:p14="http://schemas.microsoft.com/office/powerpoint/2010/main" val="2293934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90068"/>
            <a:ext cx="4572000" cy="3429000"/>
          </a:xfrm>
        </p:spPr>
      </p:sp>
      <p:sp>
        <p:nvSpPr>
          <p:cNvPr id="3" name="Notes Placeholder 2"/>
          <p:cNvSpPr>
            <a:spLocks noGrp="1"/>
          </p:cNvSpPr>
          <p:nvPr>
            <p:ph type="body" idx="1"/>
          </p:nvPr>
        </p:nvSpPr>
        <p:spPr>
          <a:xfrm>
            <a:off x="260925" y="3819067"/>
            <a:ext cx="6297009" cy="4866145"/>
          </a:xfrm>
        </p:spPr>
        <p:txBody>
          <a:bodyPr/>
          <a:lstStyle/>
          <a:p>
            <a:r>
              <a:rPr lang="en-AU" sz="1100" kern="1200" dirty="0" smtClean="0">
                <a:solidFill>
                  <a:schemeClr val="tx1"/>
                </a:solidFill>
                <a:effectLst/>
                <a:latin typeface="+mn-lt"/>
                <a:ea typeface="+mn-ea"/>
                <a:cs typeface="+mn-cs"/>
              </a:rPr>
              <a:t>“The number of full-time entrants to foundation degrees has remained stable in</a:t>
            </a:r>
            <a:endParaRPr lang="en-CA" sz="1100" kern="1200" dirty="0" smtClean="0">
              <a:solidFill>
                <a:schemeClr val="tx1"/>
              </a:solidFill>
              <a:effectLst/>
              <a:latin typeface="+mn-lt"/>
              <a:ea typeface="+mn-ea"/>
              <a:cs typeface="+mn-cs"/>
            </a:endParaRPr>
          </a:p>
          <a:p>
            <a:r>
              <a:rPr lang="en-AU" sz="1100" kern="1200" dirty="0" smtClean="0">
                <a:solidFill>
                  <a:schemeClr val="tx1"/>
                </a:solidFill>
                <a:effectLst/>
                <a:latin typeface="+mn-lt"/>
                <a:ea typeface="+mn-ea"/>
                <a:cs typeface="+mn-cs"/>
              </a:rPr>
              <a:t>2013-14, following the large falls experienced since 2009-10. However, the picture is different for HEIs and FECs. Following a major drop in the number of full-time entrants to foundation degrees from 31,000 in 2009-10 to 23,000 in 2012-139, the number of entrants has remained stable in 2013-14. However, there are noticeable differences between the numbers of full-time entrants to foundation degrees registered at higher education institutions and at further education colleges (Figure 8).”</a:t>
            </a:r>
            <a:endParaRPr lang="en-CA" sz="1100" kern="1200" dirty="0" smtClean="0">
              <a:solidFill>
                <a:schemeClr val="tx1"/>
              </a:solidFill>
              <a:effectLst/>
              <a:latin typeface="+mn-lt"/>
              <a:ea typeface="+mn-ea"/>
              <a:cs typeface="+mn-cs"/>
            </a:endParaRPr>
          </a:p>
          <a:p>
            <a:r>
              <a:rPr lang="en-AU" sz="1100"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r>
              <a:rPr lang="en-AU" sz="1100" kern="1200" dirty="0" smtClean="0">
                <a:solidFill>
                  <a:schemeClr val="tx1"/>
                </a:solidFill>
                <a:effectLst/>
                <a:latin typeface="+mn-lt"/>
                <a:ea typeface="+mn-ea"/>
                <a:cs typeface="+mn-cs"/>
              </a:rPr>
              <a:t>Since 2009-10, the number of full-time entrants to foundation degrees registered at HEIs has decreased sharply – there are 10,500 fewer entrants registered at HEIs in 2013-14 than in 2009-10, a fall of 49 per cent. Within this decrease, the number of entrants registered at HEIs fell by 700 between 2012-13 and 2013-14. This decline follows a period of growth in full-time foundation degrees up until 2009-10. This trend has not been experienced in further education colleges: the number of fulltime entrants to foundation degrees registered at FECs is now 2,500 higher than in 2009-10, with an increase of 850 entrants between 2012-13 and 2013-14. This means that more students are now entering foundation degrees at FECs than in HEIs.”</a:t>
            </a:r>
            <a:endParaRPr lang="en-CA" sz="1100" kern="1200" dirty="0" smtClean="0">
              <a:solidFill>
                <a:schemeClr val="tx1"/>
              </a:solidFill>
              <a:effectLst/>
              <a:latin typeface="+mn-lt"/>
              <a:ea typeface="+mn-ea"/>
              <a:cs typeface="+mn-cs"/>
            </a:endParaRPr>
          </a:p>
          <a:p>
            <a:r>
              <a:rPr lang="en-AU" sz="1100"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r>
              <a:rPr lang="en-AU" sz="1100" kern="1200" dirty="0" smtClean="0">
                <a:solidFill>
                  <a:schemeClr val="tx1"/>
                </a:solidFill>
                <a:effectLst/>
                <a:latin typeface="+mn-lt"/>
                <a:ea typeface="+mn-ea"/>
                <a:cs typeface="+mn-cs"/>
              </a:rPr>
              <a:t>http://</a:t>
            </a:r>
            <a:r>
              <a:rPr lang="en-AU" sz="1100" kern="1200" dirty="0" err="1" smtClean="0">
                <a:solidFill>
                  <a:schemeClr val="tx1"/>
                </a:solidFill>
                <a:effectLst/>
                <a:latin typeface="+mn-lt"/>
                <a:ea typeface="+mn-ea"/>
                <a:cs typeface="+mn-cs"/>
              </a:rPr>
              <a:t>www.hefce.ac.uk</a:t>
            </a:r>
            <a:r>
              <a:rPr lang="en-AU" sz="1100" kern="1200" dirty="0" smtClean="0">
                <a:solidFill>
                  <a:schemeClr val="tx1"/>
                </a:solidFill>
                <a:effectLst/>
                <a:latin typeface="+mn-lt"/>
                <a:ea typeface="+mn-ea"/>
                <a:cs typeface="+mn-cs"/>
              </a:rPr>
              <a:t>/media/HEFCE,2014/Content/Analysis/</a:t>
            </a:r>
            <a:r>
              <a:rPr lang="en-AU" sz="1100" kern="1200" dirty="0" err="1" smtClean="0">
                <a:solidFill>
                  <a:schemeClr val="tx1"/>
                </a:solidFill>
                <a:effectLst/>
                <a:latin typeface="+mn-lt"/>
                <a:ea typeface="+mn-ea"/>
                <a:cs typeface="+mn-cs"/>
              </a:rPr>
              <a:t>HE,in,England</a:t>
            </a:r>
            <a:r>
              <a:rPr lang="en-AU" sz="1100" kern="1200" dirty="0" smtClean="0">
                <a:solidFill>
                  <a:schemeClr val="tx1"/>
                </a:solidFill>
                <a:effectLst/>
                <a:latin typeface="+mn-lt"/>
                <a:ea typeface="+mn-ea"/>
                <a:cs typeface="+mn-cs"/>
              </a:rPr>
              <a:t>/HE_in_England_2015.pdf – p. 11</a:t>
            </a:r>
          </a:p>
          <a:p>
            <a:endParaRPr lang="en-AU" sz="1100" kern="1200" dirty="0" smtClean="0">
              <a:solidFill>
                <a:schemeClr val="tx1"/>
              </a:solidFill>
              <a:effectLst/>
              <a:latin typeface="+mn-lt"/>
              <a:ea typeface="+mn-ea"/>
              <a:cs typeface="+mn-cs"/>
            </a:endParaRPr>
          </a:p>
          <a:p>
            <a:r>
              <a:rPr lang="en-AU" sz="1100" b="0" i="0" u="none" strike="noStrike" kern="1200" baseline="0" dirty="0" smtClean="0">
                <a:solidFill>
                  <a:schemeClr val="tx1"/>
                </a:solidFill>
                <a:latin typeface="+mn-lt"/>
                <a:ea typeface="+mn-ea"/>
                <a:cs typeface="+mn-cs"/>
              </a:rPr>
              <a:t> Changes in recruitment trends in recent years appear to have favoured particular types of institution and disadvantaged others (Figure 17) The increase in full-time undergraduate entrants in 2014-15 compared with 2010-11 at 32 higher education institutions and 52 further education colleges was more than 10 per cent. The higher education institutions tended to be those where students have high average tariff scores, or to be specialist institutions24. Declines of more than 10 per cent were seen at 24 higher education institutions and 29 further education colleges. The majority of the higher education institutions experiencing these levels of decline were ones where entrants had low or medium average tariff scores. </a:t>
            </a:r>
            <a:r>
              <a:rPr lang="en-AU" sz="1100" b="1" i="0" u="none" strike="noStrike" kern="1200" baseline="0" dirty="0" smtClean="0">
                <a:solidFill>
                  <a:schemeClr val="tx1"/>
                </a:solidFill>
                <a:latin typeface="+mn-lt"/>
                <a:ea typeface="+mn-ea"/>
                <a:cs typeface="+mn-cs"/>
              </a:rPr>
              <a:t>The overall increase in FECs reflects broader shifts away from provision franchised from HEIs, with colleges now offering more higher education directly.</a:t>
            </a:r>
            <a:endParaRPr lang="en-CA" sz="1100" b="1" kern="1200" dirty="0" smtClean="0">
              <a:solidFill>
                <a:schemeClr val="tx1"/>
              </a:solidFill>
              <a:effectLst/>
              <a:latin typeface="+mn-lt"/>
              <a:ea typeface="+mn-ea"/>
              <a:cs typeface="+mn-cs"/>
            </a:endParaRPr>
          </a:p>
          <a:p>
            <a:endParaRPr lang="en-AU" sz="1100" dirty="0"/>
          </a:p>
        </p:txBody>
      </p:sp>
      <p:sp>
        <p:nvSpPr>
          <p:cNvPr id="4" name="Slide Number Placeholder 3"/>
          <p:cNvSpPr>
            <a:spLocks noGrp="1"/>
          </p:cNvSpPr>
          <p:nvPr>
            <p:ph type="sldNum" sz="quarter" idx="10"/>
          </p:nvPr>
        </p:nvSpPr>
        <p:spPr/>
        <p:txBody>
          <a:bodyPr/>
          <a:lstStyle/>
          <a:p>
            <a:fld id="{53CEB9EA-3FF6-C94C-BF70-E132CDBE7B00}" type="slidenum">
              <a:rPr lang="en-AU" smtClean="0"/>
              <a:t>13</a:t>
            </a:fld>
            <a:endParaRPr lang="en-AU"/>
          </a:p>
        </p:txBody>
      </p:sp>
    </p:spTree>
    <p:extLst>
      <p:ext uri="{BB962C8B-B14F-4D97-AF65-F5344CB8AC3E}">
        <p14:creationId xmlns:p14="http://schemas.microsoft.com/office/powerpoint/2010/main" val="3824393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dirty="0"/>
          </a:p>
        </p:txBody>
      </p:sp>
      <p:sp>
        <p:nvSpPr>
          <p:cNvPr id="4" name="Date Placeholder 3"/>
          <p:cNvSpPr>
            <a:spLocks noGrp="1"/>
          </p:cNvSpPr>
          <p:nvPr>
            <p:ph type="dt" sz="half" idx="10"/>
          </p:nvPr>
        </p:nvSpPr>
        <p:spPr/>
        <p:txBody>
          <a:bodyPr/>
          <a:lstStyle/>
          <a:p>
            <a:fld id="{DC61D1B2-33E4-624C-AD0F-C92C4ACECF0E}" type="datetimeFigureOut">
              <a:rPr lang="en-US" smtClean="0"/>
              <a:t>16-06-22</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p:txBody>
          <a:bodyPr/>
          <a:lstStyle/>
          <a:p>
            <a:fld id="{ECD0D74A-D523-FF46-8A48-8C3C1B9B4A64}" type="slidenum">
              <a:rPr lang="en-AU" smtClean="0"/>
              <a:t>‹#›</a:t>
            </a:fld>
            <a:endParaRPr lang="en-AU"/>
          </a:p>
        </p:txBody>
      </p:sp>
      <p:cxnSp>
        <p:nvCxnSpPr>
          <p:cNvPr id="8" name="Straight Connector 7"/>
          <p:cNvCxnSpPr/>
          <p:nvPr/>
        </p:nvCxnSpPr>
        <p:spPr>
          <a:xfrm>
            <a:off x="0" y="6858000"/>
            <a:ext cx="238125" cy="0"/>
          </a:xfrm>
          <a:prstGeom prst="line">
            <a:avLst/>
          </a:prstGeom>
          <a:ln>
            <a:solidFill>
              <a:srgbClr val="0D146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5252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DC61D1B2-33E4-624C-AD0F-C92C4ACECF0E}" type="datetimeFigureOut">
              <a:rPr lang="en-US" smtClean="0"/>
              <a:t>16-06-22</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p:txBody>
          <a:bodyPr/>
          <a:lstStyle/>
          <a:p>
            <a:fld id="{ECD0D74A-D523-FF46-8A48-8C3C1B9B4A64}" type="slidenum">
              <a:rPr lang="en-AU" smtClean="0"/>
              <a:t>‹#›</a:t>
            </a:fld>
            <a:endParaRPr lang="en-AU"/>
          </a:p>
        </p:txBody>
      </p:sp>
    </p:spTree>
    <p:extLst>
      <p:ext uri="{BB962C8B-B14F-4D97-AF65-F5344CB8AC3E}">
        <p14:creationId xmlns:p14="http://schemas.microsoft.com/office/powerpoint/2010/main" val="1241836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DC61D1B2-33E4-624C-AD0F-C92C4ACECF0E}" type="datetimeFigureOut">
              <a:rPr lang="en-US" smtClean="0"/>
              <a:t>16-06-22</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p:txBody>
          <a:bodyPr/>
          <a:lstStyle/>
          <a:p>
            <a:fld id="{ECD0D74A-D523-FF46-8A48-8C3C1B9B4A64}" type="slidenum">
              <a:rPr lang="en-AU" smtClean="0"/>
              <a:t>‹#›</a:t>
            </a:fld>
            <a:endParaRPr lang="en-AU"/>
          </a:p>
        </p:txBody>
      </p:sp>
    </p:spTree>
    <p:extLst>
      <p:ext uri="{BB962C8B-B14F-4D97-AF65-F5344CB8AC3E}">
        <p14:creationId xmlns:p14="http://schemas.microsoft.com/office/powerpoint/2010/main" val="1553134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1D52EB0-1E28-C643-A22B-E2873530419C}" type="datetimeFigureOut">
              <a:rPr lang="en-US" smtClean="0"/>
              <a:t>16-06-22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5BD3244-9F11-A94C-87AA-4A31B1DCF547}" type="slidenum">
              <a:rPr lang="en-US" smtClean="0"/>
              <a:t>‹#›</a:t>
            </a:fld>
            <a:endParaRPr lang="en-US"/>
          </a:p>
        </p:txBody>
      </p:sp>
    </p:spTree>
    <p:extLst>
      <p:ext uri="{BB962C8B-B14F-4D97-AF65-F5344CB8AC3E}">
        <p14:creationId xmlns:p14="http://schemas.microsoft.com/office/powerpoint/2010/main" val="2627109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atin typeface="Helvetica" charset="0"/>
                <a:ea typeface="ＭＳ Ｐゴシック" charset="0"/>
              </a:defRPr>
            </a:lvl1pPr>
          </a:lstStyle>
          <a:p>
            <a:fld id="{C1D52EB0-1E28-C643-A22B-E2873530419C}" type="datetimeFigureOut">
              <a:rPr lang="en-US" smtClean="0"/>
              <a:t>16-06-22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5BD3244-9F11-A94C-87AA-4A31B1DCF547}" type="slidenum">
              <a:rPr lang="en-US" smtClean="0"/>
              <a:t>‹#›</a:t>
            </a:fld>
            <a:endParaRPr lang="en-US"/>
          </a:p>
        </p:txBody>
      </p:sp>
    </p:spTree>
    <p:extLst>
      <p:ext uri="{BB962C8B-B14F-4D97-AF65-F5344CB8AC3E}">
        <p14:creationId xmlns:p14="http://schemas.microsoft.com/office/powerpoint/2010/main" val="2477920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atin typeface="Helvetica" charset="0"/>
                <a:ea typeface="ＭＳ Ｐゴシック" charset="0"/>
              </a:defRPr>
            </a:lvl1pPr>
          </a:lstStyle>
          <a:p>
            <a:fld id="{C1D52EB0-1E28-C643-A22B-E2873530419C}" type="datetimeFigureOut">
              <a:rPr lang="en-US" smtClean="0"/>
              <a:t>16-06-22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5BD3244-9F11-A94C-87AA-4A31B1DCF547}" type="slidenum">
              <a:rPr lang="en-US" smtClean="0"/>
              <a:t>‹#›</a:t>
            </a:fld>
            <a:endParaRPr lang="en-US"/>
          </a:p>
        </p:txBody>
      </p:sp>
    </p:spTree>
    <p:extLst>
      <p:ext uri="{BB962C8B-B14F-4D97-AF65-F5344CB8AC3E}">
        <p14:creationId xmlns:p14="http://schemas.microsoft.com/office/powerpoint/2010/main" val="1439894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AU"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lvl1pPr>
              <a:defRPr>
                <a:latin typeface="Helvetica" charset="0"/>
                <a:ea typeface="ＭＳ Ｐゴシック" charset="0"/>
              </a:defRPr>
            </a:lvl1pPr>
          </a:lstStyle>
          <a:p>
            <a:fld id="{C1D52EB0-1E28-C643-A22B-E2873530419C}" type="datetimeFigureOut">
              <a:rPr lang="en-US" smtClean="0"/>
              <a:t>16-06-22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C5BD3244-9F11-A94C-87AA-4A31B1DCF547}" type="slidenum">
              <a:rPr lang="en-US" smtClean="0"/>
              <a:t>‹#›</a:t>
            </a:fld>
            <a:endParaRPr lang="en-US"/>
          </a:p>
        </p:txBody>
      </p:sp>
    </p:spTree>
    <p:extLst>
      <p:ext uri="{BB962C8B-B14F-4D97-AF65-F5344CB8AC3E}">
        <p14:creationId xmlns:p14="http://schemas.microsoft.com/office/powerpoint/2010/main" val="4101070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728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48B3558-D51E-9B4F-A7A2-F9837701E40B}" type="datetimeFigureOut">
              <a:rPr lang="en-US"/>
              <a:pPr>
                <a:defRPr/>
              </a:pPr>
              <a:t>16-06-22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14AA81-5BB1-0944-A397-BC1E42FFA5A1}" type="slidenum">
              <a:rPr lang="en-US"/>
              <a:pPr>
                <a:defRPr/>
              </a:pPr>
              <a:t>‹#›</a:t>
            </a:fld>
            <a:endParaRPr lang="en-US"/>
          </a:p>
        </p:txBody>
      </p:sp>
    </p:spTree>
    <p:extLst>
      <p:ext uri="{BB962C8B-B14F-4D97-AF65-F5344CB8AC3E}">
        <p14:creationId xmlns:p14="http://schemas.microsoft.com/office/powerpoint/2010/main" val="3923328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8D2660-7857-774B-8C13-7FFBACCD4CD9}" type="datetimeFigureOut">
              <a:rPr lang="en-US"/>
              <a:pPr>
                <a:defRPr/>
              </a:pPr>
              <a:t>16-06-22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DD4DC2-8B78-2F4F-9B52-F9ADB2DA11AC}" type="slidenum">
              <a:rPr lang="en-US"/>
              <a:pPr>
                <a:defRPr/>
              </a:pPr>
              <a:t>‹#›</a:t>
            </a:fld>
            <a:endParaRPr lang="en-US"/>
          </a:p>
        </p:txBody>
      </p:sp>
    </p:spTree>
    <p:extLst>
      <p:ext uri="{BB962C8B-B14F-4D97-AF65-F5344CB8AC3E}">
        <p14:creationId xmlns:p14="http://schemas.microsoft.com/office/powerpoint/2010/main" val="395765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6FC9DAC-A983-974E-B06E-25BCEEA7422A}" type="datetimeFigureOut">
              <a:rPr lang="en-US"/>
              <a:pPr>
                <a:defRPr/>
              </a:pPr>
              <a:t>16-06-22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B003D3-3178-4749-A73C-32D5F0858E97}" type="slidenum">
              <a:rPr lang="en-US"/>
              <a:pPr>
                <a:defRPr/>
              </a:pPr>
              <a:t>‹#›</a:t>
            </a:fld>
            <a:endParaRPr lang="en-US"/>
          </a:p>
        </p:txBody>
      </p:sp>
    </p:spTree>
    <p:extLst>
      <p:ext uri="{BB962C8B-B14F-4D97-AF65-F5344CB8AC3E}">
        <p14:creationId xmlns:p14="http://schemas.microsoft.com/office/powerpoint/2010/main" val="3487301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DC61D1B2-33E4-624C-AD0F-C92C4ACECF0E}" type="datetimeFigureOut">
              <a:rPr lang="en-US" smtClean="0"/>
              <a:t>16-06-22</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p:txBody>
          <a:bodyPr/>
          <a:lstStyle/>
          <a:p>
            <a:fld id="{ECD0D74A-D523-FF46-8A48-8C3C1B9B4A64}" type="slidenum">
              <a:rPr lang="en-AU" smtClean="0"/>
              <a:t>‹#›</a:t>
            </a:fld>
            <a:endParaRPr lang="en-AU"/>
          </a:p>
        </p:txBody>
      </p:sp>
    </p:spTree>
    <p:extLst>
      <p:ext uri="{BB962C8B-B14F-4D97-AF65-F5344CB8AC3E}">
        <p14:creationId xmlns:p14="http://schemas.microsoft.com/office/powerpoint/2010/main" val="3279765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E5040C8-62B1-4142-AD6E-3EB5B2032599}" type="datetimeFigureOut">
              <a:rPr lang="en-US"/>
              <a:pPr>
                <a:defRPr/>
              </a:pPr>
              <a:t>16-06-22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C229FF-F0DE-674F-8367-6B8911289593}" type="slidenum">
              <a:rPr lang="en-US"/>
              <a:pPr>
                <a:defRPr/>
              </a:pPr>
              <a:t>‹#›</a:t>
            </a:fld>
            <a:endParaRPr lang="en-US"/>
          </a:p>
        </p:txBody>
      </p:sp>
    </p:spTree>
    <p:extLst>
      <p:ext uri="{BB962C8B-B14F-4D97-AF65-F5344CB8AC3E}">
        <p14:creationId xmlns:p14="http://schemas.microsoft.com/office/powerpoint/2010/main" val="364023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4C87F23-27B5-5F44-91F1-30BD05925251}" type="datetimeFigureOut">
              <a:rPr lang="en-US"/>
              <a:pPr>
                <a:defRPr/>
              </a:pPr>
              <a:t>16-06-22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681E72-B6BB-3C43-9E34-1BF788101A7E}" type="slidenum">
              <a:rPr lang="en-US"/>
              <a:pPr>
                <a:defRPr/>
              </a:pPr>
              <a:t>‹#›</a:t>
            </a:fld>
            <a:endParaRPr lang="en-US"/>
          </a:p>
        </p:txBody>
      </p:sp>
    </p:spTree>
    <p:extLst>
      <p:ext uri="{BB962C8B-B14F-4D97-AF65-F5344CB8AC3E}">
        <p14:creationId xmlns:p14="http://schemas.microsoft.com/office/powerpoint/2010/main" val="2325634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1C9B83-9351-094F-BF38-21926123515E}" type="datetimeFigureOut">
              <a:rPr lang="en-US"/>
              <a:pPr>
                <a:defRPr/>
              </a:pPr>
              <a:t>16-06-22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7805EB6-209A-484C-B088-80BC40A8D18D}" type="slidenum">
              <a:rPr lang="en-US"/>
              <a:pPr>
                <a:defRPr/>
              </a:pPr>
              <a:t>‹#›</a:t>
            </a:fld>
            <a:endParaRPr lang="en-US"/>
          </a:p>
        </p:txBody>
      </p:sp>
    </p:spTree>
    <p:extLst>
      <p:ext uri="{BB962C8B-B14F-4D97-AF65-F5344CB8AC3E}">
        <p14:creationId xmlns:p14="http://schemas.microsoft.com/office/powerpoint/2010/main" val="160115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E15BBF4-0940-A942-8E8A-90D534606A6F}" type="datetimeFigureOut">
              <a:rPr lang="en-US"/>
              <a:pPr>
                <a:defRPr/>
              </a:pPr>
              <a:t>16-06-22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CBAEAFA-9BC1-0249-96CC-6F1D20986F95}" type="slidenum">
              <a:rPr lang="en-US"/>
              <a:pPr>
                <a:defRPr/>
              </a:pPr>
              <a:t>‹#›</a:t>
            </a:fld>
            <a:endParaRPr lang="en-US"/>
          </a:p>
        </p:txBody>
      </p:sp>
    </p:spTree>
    <p:extLst>
      <p:ext uri="{BB962C8B-B14F-4D97-AF65-F5344CB8AC3E}">
        <p14:creationId xmlns:p14="http://schemas.microsoft.com/office/powerpoint/2010/main" val="36538159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F413F3-68E0-BE4E-9825-071F10974BBF}" type="datetimeFigureOut">
              <a:rPr lang="en-US"/>
              <a:pPr>
                <a:defRPr/>
              </a:pPr>
              <a:t>16-06-22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6A9834-B0E2-E244-827D-E7565249C4C2}" type="slidenum">
              <a:rPr lang="en-US"/>
              <a:pPr>
                <a:defRPr/>
              </a:pPr>
              <a:t>‹#›</a:t>
            </a:fld>
            <a:endParaRPr lang="en-US"/>
          </a:p>
        </p:txBody>
      </p:sp>
    </p:spTree>
    <p:extLst>
      <p:ext uri="{BB962C8B-B14F-4D97-AF65-F5344CB8AC3E}">
        <p14:creationId xmlns:p14="http://schemas.microsoft.com/office/powerpoint/2010/main" val="34537400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AU"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04EB03-0C38-5A43-B396-C663B55BB069}" type="datetimeFigureOut">
              <a:rPr lang="en-US"/>
              <a:pPr>
                <a:defRPr/>
              </a:pPr>
              <a:t>16-06-22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09B1F3-70C7-D44A-918C-7D1135F933AE}" type="slidenum">
              <a:rPr lang="en-US"/>
              <a:pPr>
                <a:defRPr/>
              </a:pPr>
              <a:t>‹#›</a:t>
            </a:fld>
            <a:endParaRPr lang="en-US"/>
          </a:p>
        </p:txBody>
      </p:sp>
    </p:spTree>
    <p:extLst>
      <p:ext uri="{BB962C8B-B14F-4D97-AF65-F5344CB8AC3E}">
        <p14:creationId xmlns:p14="http://schemas.microsoft.com/office/powerpoint/2010/main" val="383733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D2DAF2-203B-1244-AFD0-BE20CBEF2582}" type="datetimeFigureOut">
              <a:rPr lang="en-US"/>
              <a:pPr>
                <a:defRPr/>
              </a:pPr>
              <a:t>16-06-22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CB50F7-AC9B-144C-8906-297908C4D9F7}" type="slidenum">
              <a:rPr lang="en-US"/>
              <a:pPr>
                <a:defRPr/>
              </a:pPr>
              <a:t>‹#›</a:t>
            </a:fld>
            <a:endParaRPr lang="en-US"/>
          </a:p>
        </p:txBody>
      </p:sp>
    </p:spTree>
    <p:extLst>
      <p:ext uri="{BB962C8B-B14F-4D97-AF65-F5344CB8AC3E}">
        <p14:creationId xmlns:p14="http://schemas.microsoft.com/office/powerpoint/2010/main" val="3790646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96BEBB-08DC-C540-922E-30BFA72DE03A}" type="datetimeFigureOut">
              <a:rPr lang="en-US"/>
              <a:pPr>
                <a:defRPr/>
              </a:pPr>
              <a:t>16-06-22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E5E4EB-575E-D94E-9A09-1E976F027893}" type="slidenum">
              <a:rPr lang="en-US"/>
              <a:pPr>
                <a:defRPr/>
              </a:pPr>
              <a:t>‹#›</a:t>
            </a:fld>
            <a:endParaRPr lang="en-US"/>
          </a:p>
        </p:txBody>
      </p:sp>
    </p:spTree>
    <p:extLst>
      <p:ext uri="{BB962C8B-B14F-4D97-AF65-F5344CB8AC3E}">
        <p14:creationId xmlns:p14="http://schemas.microsoft.com/office/powerpoint/2010/main" val="1650605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DC61D1B2-33E4-624C-AD0F-C92C4ACECF0E}" type="datetimeFigureOut">
              <a:rPr lang="en-US" smtClean="0"/>
              <a:t>16-06-22</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p:txBody>
          <a:bodyPr/>
          <a:lstStyle/>
          <a:p>
            <a:fld id="{ECD0D74A-D523-FF46-8A48-8C3C1B9B4A64}" type="slidenum">
              <a:rPr lang="en-AU" smtClean="0"/>
              <a:t>‹#›</a:t>
            </a:fld>
            <a:endParaRPr lang="en-AU"/>
          </a:p>
        </p:txBody>
      </p:sp>
    </p:spTree>
    <p:extLst>
      <p:ext uri="{BB962C8B-B14F-4D97-AF65-F5344CB8AC3E}">
        <p14:creationId xmlns:p14="http://schemas.microsoft.com/office/powerpoint/2010/main" val="778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DC61D1B2-33E4-624C-AD0F-C92C4ACECF0E}" type="datetimeFigureOut">
              <a:rPr lang="en-US" smtClean="0"/>
              <a:t>16-06-22</a:t>
            </a:fld>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a:p>
        </p:txBody>
      </p:sp>
      <p:sp>
        <p:nvSpPr>
          <p:cNvPr id="7" name="Slide Number Placeholder 6"/>
          <p:cNvSpPr>
            <a:spLocks noGrp="1"/>
          </p:cNvSpPr>
          <p:nvPr>
            <p:ph type="sldNum" sz="quarter" idx="12"/>
          </p:nvPr>
        </p:nvSpPr>
        <p:spPr/>
        <p:txBody>
          <a:bodyPr/>
          <a:lstStyle/>
          <a:p>
            <a:fld id="{ECD0D74A-D523-FF46-8A48-8C3C1B9B4A64}" type="slidenum">
              <a:rPr lang="en-AU" smtClean="0"/>
              <a:t>‹#›</a:t>
            </a:fld>
            <a:endParaRPr lang="en-AU"/>
          </a:p>
        </p:txBody>
      </p:sp>
    </p:spTree>
    <p:extLst>
      <p:ext uri="{BB962C8B-B14F-4D97-AF65-F5344CB8AC3E}">
        <p14:creationId xmlns:p14="http://schemas.microsoft.com/office/powerpoint/2010/main" val="2616486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DC61D1B2-33E4-624C-AD0F-C92C4ACECF0E}" type="datetimeFigureOut">
              <a:rPr lang="en-US" smtClean="0"/>
              <a:t>16-06-22</a:t>
            </a:fld>
            <a:endParaRPr lang="en-AU"/>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AU"/>
          </a:p>
        </p:txBody>
      </p:sp>
      <p:sp>
        <p:nvSpPr>
          <p:cNvPr id="9" name="Slide Number Placeholder 8"/>
          <p:cNvSpPr>
            <a:spLocks noGrp="1"/>
          </p:cNvSpPr>
          <p:nvPr>
            <p:ph type="sldNum" sz="quarter" idx="12"/>
          </p:nvPr>
        </p:nvSpPr>
        <p:spPr/>
        <p:txBody>
          <a:bodyPr/>
          <a:lstStyle/>
          <a:p>
            <a:fld id="{ECD0D74A-D523-FF46-8A48-8C3C1B9B4A64}" type="slidenum">
              <a:rPr lang="en-AU" smtClean="0"/>
              <a:t>‹#›</a:t>
            </a:fld>
            <a:endParaRPr lang="en-AU"/>
          </a:p>
        </p:txBody>
      </p:sp>
    </p:spTree>
    <p:extLst>
      <p:ext uri="{BB962C8B-B14F-4D97-AF65-F5344CB8AC3E}">
        <p14:creationId xmlns:p14="http://schemas.microsoft.com/office/powerpoint/2010/main" val="179708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DC61D1B2-33E4-624C-AD0F-C92C4ACECF0E}" type="datetimeFigureOut">
              <a:rPr lang="en-US" smtClean="0"/>
              <a:t>16-06-22</a:t>
            </a:fld>
            <a:endParaRPr lang="en-AU"/>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p>
        </p:txBody>
      </p:sp>
      <p:sp>
        <p:nvSpPr>
          <p:cNvPr id="5" name="Slide Number Placeholder 4"/>
          <p:cNvSpPr>
            <a:spLocks noGrp="1"/>
          </p:cNvSpPr>
          <p:nvPr>
            <p:ph type="sldNum" sz="quarter" idx="12"/>
          </p:nvPr>
        </p:nvSpPr>
        <p:spPr/>
        <p:txBody>
          <a:bodyPr/>
          <a:lstStyle/>
          <a:p>
            <a:fld id="{ECD0D74A-D523-FF46-8A48-8C3C1B9B4A64}" type="slidenum">
              <a:rPr lang="en-AU" smtClean="0"/>
              <a:t>‹#›</a:t>
            </a:fld>
            <a:endParaRPr lang="en-AU"/>
          </a:p>
        </p:txBody>
      </p:sp>
    </p:spTree>
    <p:extLst>
      <p:ext uri="{BB962C8B-B14F-4D97-AF65-F5344CB8AC3E}">
        <p14:creationId xmlns:p14="http://schemas.microsoft.com/office/powerpoint/2010/main" val="2708350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61D1B2-33E4-624C-AD0F-C92C4ACECF0E}" type="datetimeFigureOut">
              <a:rPr lang="en-US" smtClean="0"/>
              <a:t>16-06-22</a:t>
            </a:fld>
            <a:endParaRPr lang="en-AU"/>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AU"/>
          </a:p>
        </p:txBody>
      </p:sp>
      <p:sp>
        <p:nvSpPr>
          <p:cNvPr id="4" name="Slide Number Placeholder 3"/>
          <p:cNvSpPr>
            <a:spLocks noGrp="1"/>
          </p:cNvSpPr>
          <p:nvPr>
            <p:ph type="sldNum" sz="quarter" idx="12"/>
          </p:nvPr>
        </p:nvSpPr>
        <p:spPr/>
        <p:txBody>
          <a:bodyPr/>
          <a:lstStyle/>
          <a:p>
            <a:fld id="{ECD0D74A-D523-FF46-8A48-8C3C1B9B4A64}" type="slidenum">
              <a:rPr lang="en-AU" smtClean="0"/>
              <a:t>‹#›</a:t>
            </a:fld>
            <a:endParaRPr lang="en-AU"/>
          </a:p>
        </p:txBody>
      </p:sp>
    </p:spTree>
    <p:extLst>
      <p:ext uri="{BB962C8B-B14F-4D97-AF65-F5344CB8AC3E}">
        <p14:creationId xmlns:p14="http://schemas.microsoft.com/office/powerpoint/2010/main" val="3974834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DC61D1B2-33E4-624C-AD0F-C92C4ACECF0E}" type="datetimeFigureOut">
              <a:rPr lang="en-US" smtClean="0"/>
              <a:t>16-06-22</a:t>
            </a:fld>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a:p>
        </p:txBody>
      </p:sp>
      <p:sp>
        <p:nvSpPr>
          <p:cNvPr id="7" name="Slide Number Placeholder 6"/>
          <p:cNvSpPr>
            <a:spLocks noGrp="1"/>
          </p:cNvSpPr>
          <p:nvPr>
            <p:ph type="sldNum" sz="quarter" idx="12"/>
          </p:nvPr>
        </p:nvSpPr>
        <p:spPr/>
        <p:txBody>
          <a:bodyPr/>
          <a:lstStyle/>
          <a:p>
            <a:fld id="{ECD0D74A-D523-FF46-8A48-8C3C1B9B4A64}" type="slidenum">
              <a:rPr lang="en-AU" smtClean="0"/>
              <a:t>‹#›</a:t>
            </a:fld>
            <a:endParaRPr lang="en-AU"/>
          </a:p>
        </p:txBody>
      </p:sp>
    </p:spTree>
    <p:extLst>
      <p:ext uri="{BB962C8B-B14F-4D97-AF65-F5344CB8AC3E}">
        <p14:creationId xmlns:p14="http://schemas.microsoft.com/office/powerpoint/2010/main" val="388314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DC61D1B2-33E4-624C-AD0F-C92C4ACECF0E}" type="datetimeFigureOut">
              <a:rPr lang="en-US" smtClean="0"/>
              <a:t>16-06-22</a:t>
            </a:fld>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a:p>
        </p:txBody>
      </p:sp>
      <p:sp>
        <p:nvSpPr>
          <p:cNvPr id="7" name="Slide Number Placeholder 6"/>
          <p:cNvSpPr>
            <a:spLocks noGrp="1"/>
          </p:cNvSpPr>
          <p:nvPr>
            <p:ph type="sldNum" sz="quarter" idx="12"/>
          </p:nvPr>
        </p:nvSpPr>
        <p:spPr/>
        <p:txBody>
          <a:bodyPr/>
          <a:lstStyle/>
          <a:p>
            <a:fld id="{ECD0D74A-D523-FF46-8A48-8C3C1B9B4A64}" type="slidenum">
              <a:rPr lang="en-AU" smtClean="0"/>
              <a:t>‹#›</a:t>
            </a:fld>
            <a:endParaRPr lang="en-AU"/>
          </a:p>
        </p:txBody>
      </p:sp>
    </p:spTree>
    <p:extLst>
      <p:ext uri="{BB962C8B-B14F-4D97-AF65-F5344CB8AC3E}">
        <p14:creationId xmlns:p14="http://schemas.microsoft.com/office/powerpoint/2010/main" val="983297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2.xml"/><Relationship Id="rId7"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3.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85597" cy="1143000"/>
          </a:xfrm>
          <a:prstGeom prst="rect">
            <a:avLst/>
          </a:prstGeom>
        </p:spPr>
        <p:txBody>
          <a:bodyPr vert="horz" lIns="91440" tIns="45720" rIns="91440" bIns="45720" rtlCol="0" anchor="ctr">
            <a:normAutofit/>
          </a:bodyPr>
          <a:lstStyle/>
          <a:p>
            <a:r>
              <a:rPr lang="en-AU"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1D1B2-33E4-624C-AD0F-C92C4ACECF0E}" type="datetimeFigureOut">
              <a:rPr lang="en-US" smtClean="0"/>
              <a:t>16-06-22</a:t>
            </a:fld>
            <a:endParaRPr lang="en-AU"/>
          </a:p>
        </p:txBody>
      </p:sp>
      <p:sp>
        <p:nvSpPr>
          <p:cNvPr id="6" name="Slide Number Placeholder 5"/>
          <p:cNvSpPr>
            <a:spLocks noGrp="1"/>
          </p:cNvSpPr>
          <p:nvPr>
            <p:ph type="sldNum" sz="quarter" idx="4"/>
          </p:nvPr>
        </p:nvSpPr>
        <p:spPr>
          <a:xfrm>
            <a:off x="338704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D0D74A-D523-FF46-8A48-8C3C1B9B4A64}" type="slidenum">
              <a:rPr lang="en-AU" smtClean="0"/>
              <a:t>‹#›</a:t>
            </a:fld>
            <a:endParaRPr lang="en-AU"/>
          </a:p>
        </p:txBody>
      </p:sp>
      <p:pic>
        <p:nvPicPr>
          <p:cNvPr id="7" name="Picture 6" descr="Screen Shot 2015-04-18 at 4.45.16 P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7200" y="6232525"/>
            <a:ext cx="1943100" cy="609600"/>
          </a:xfrm>
          <a:prstGeom prst="rect">
            <a:avLst/>
          </a:prstGeom>
        </p:spPr>
      </p:pic>
      <p:sp>
        <p:nvSpPr>
          <p:cNvPr id="8" name="Rectangle 7"/>
          <p:cNvSpPr/>
          <p:nvPr/>
        </p:nvSpPr>
        <p:spPr>
          <a:xfrm>
            <a:off x="-17381" y="17395"/>
            <a:ext cx="278343" cy="6858000"/>
          </a:xfrm>
          <a:prstGeom prst="rect">
            <a:avLst/>
          </a:prstGeom>
          <a:solidFill>
            <a:srgbClr val="0D14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132536" y="6128064"/>
            <a:ext cx="1606452" cy="701070"/>
          </a:xfrm>
          <a:prstGeom prst="rect">
            <a:avLst/>
          </a:prstGeom>
        </p:spPr>
      </p:pic>
      <p:pic>
        <p:nvPicPr>
          <p:cNvPr id="10" name="Picture 9"/>
          <p:cNvPicPr>
            <a:picLocks noChangeAspect="1"/>
          </p:cNvPicPr>
          <p:nvPr/>
        </p:nvPicPr>
        <p:blipFill>
          <a:blip r:embed="rId15"/>
          <a:stretch>
            <a:fillRect/>
          </a:stretch>
        </p:blipFill>
        <p:spPr>
          <a:xfrm>
            <a:off x="7759760" y="274638"/>
            <a:ext cx="1096191" cy="1253366"/>
          </a:xfrm>
          <a:prstGeom prst="rect">
            <a:avLst/>
          </a:prstGeom>
        </p:spPr>
      </p:pic>
    </p:spTree>
    <p:extLst>
      <p:ext uri="{BB962C8B-B14F-4D97-AF65-F5344CB8AC3E}">
        <p14:creationId xmlns:p14="http://schemas.microsoft.com/office/powerpoint/2010/main" val="876704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b="1" kern="1200">
          <a:solidFill>
            <a:srgbClr val="0D1460"/>
          </a:solidFill>
          <a:latin typeface="Franklin Gothic Book"/>
          <a:ea typeface="+mj-ea"/>
          <a:cs typeface="Franklin Gothic Book"/>
        </a:defRPr>
      </a:lvl1pPr>
    </p:titleStyle>
    <p:bodyStyle>
      <a:lvl1pPr marL="342900" indent="-342900" algn="l" defTabSz="457200" rtl="0" eaLnBrk="1" latinLnBrk="0" hangingPunct="1">
        <a:spcBef>
          <a:spcPct val="20000"/>
        </a:spcBef>
        <a:buClr>
          <a:srgbClr val="0D1460"/>
        </a:buClr>
        <a:buFont typeface="Arial"/>
        <a:buChar char="•"/>
        <a:defRPr sz="320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Clr>
          <a:srgbClr val="0D1460"/>
        </a:buClr>
        <a:buFont typeface="Arial"/>
        <a:buChar char="–"/>
        <a:defRPr sz="280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Clr>
          <a:srgbClr val="0D1460"/>
        </a:buClr>
        <a:buFont typeface="Arial"/>
        <a:buChar char="•"/>
        <a:defRPr sz="240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Clr>
          <a:srgbClr val="0D1460"/>
        </a:buClr>
        <a:buFont typeface="Arial"/>
        <a:buChar char="–"/>
        <a:defRPr sz="200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Clr>
          <a:srgbClr val="0D1460"/>
        </a:buClr>
        <a:buFont typeface="Arial"/>
        <a:buChar char="»"/>
        <a:defRPr sz="20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_INST_PG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a:p>
        </p:txBody>
      </p:sp>
      <p:sp>
        <p:nvSpPr>
          <p:cNvPr id="1028" name="Rectangle 3"/>
          <p:cNvSpPr>
            <a:spLocks noGrp="1" noChangeArrowheads="1"/>
          </p:cNvSpPr>
          <p:nvPr>
            <p:ph type="body" idx="1"/>
          </p:nvPr>
        </p:nvSpPr>
        <p:spPr bwMode="auto">
          <a:xfrm>
            <a:off x="457200" y="16764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61947"/>
                </a:solidFill>
                <a:latin typeface="+mn-lt"/>
                <a:ea typeface="+mn-ea"/>
                <a:cs typeface="+mn-cs"/>
              </a:defRPr>
            </a:lvl1pPr>
          </a:lstStyle>
          <a:p>
            <a:fld id="{C1D52EB0-1E28-C643-A22B-E2873530419C}" type="datetimeFigureOut">
              <a:rPr lang="en-US" smtClean="0"/>
              <a:t>16-06-22</a:t>
            </a:fld>
            <a:endParaRPr lang="en-US"/>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61947"/>
                </a:solidFill>
                <a:latin typeface="+mn-lt"/>
                <a:ea typeface="+mn-ea"/>
                <a:cs typeface="+mn-cs"/>
              </a:defRPr>
            </a:lvl1pPr>
          </a:lstStyle>
          <a:p>
            <a:endParaRPr lang="en-US"/>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61947"/>
                </a:solidFill>
                <a:latin typeface="Helvetica" charset="0"/>
                <a:cs typeface="+mn-cs"/>
              </a:defRPr>
            </a:lvl1pPr>
          </a:lstStyle>
          <a:p>
            <a:fld id="{C5BD3244-9F11-A94C-87AA-4A31B1DCF54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lgn="l" rtl="0" eaLnBrk="1" fontAlgn="base" hangingPunct="1">
        <a:spcBef>
          <a:spcPct val="0"/>
        </a:spcBef>
        <a:spcAft>
          <a:spcPct val="0"/>
        </a:spcAft>
        <a:defRPr sz="4400">
          <a:solidFill>
            <a:srgbClr val="061947"/>
          </a:solidFill>
          <a:latin typeface="+mj-lt"/>
          <a:ea typeface="ＭＳ Ｐゴシック" charset="0"/>
          <a:cs typeface="ＭＳ Ｐゴシック" charset="0"/>
        </a:defRPr>
      </a:lvl1pPr>
      <a:lvl2pPr algn="l" rtl="0" eaLnBrk="1" fontAlgn="base" hangingPunct="1">
        <a:spcBef>
          <a:spcPct val="0"/>
        </a:spcBef>
        <a:spcAft>
          <a:spcPct val="0"/>
        </a:spcAft>
        <a:defRPr sz="4400">
          <a:solidFill>
            <a:srgbClr val="061947"/>
          </a:solidFill>
          <a:latin typeface="Helvetica" pitchFamily="-107" charset="0"/>
          <a:ea typeface="ＭＳ Ｐゴシック" charset="0"/>
          <a:cs typeface="ＭＳ Ｐゴシック" charset="0"/>
        </a:defRPr>
      </a:lvl2pPr>
      <a:lvl3pPr algn="l" rtl="0" eaLnBrk="1" fontAlgn="base" hangingPunct="1">
        <a:spcBef>
          <a:spcPct val="0"/>
        </a:spcBef>
        <a:spcAft>
          <a:spcPct val="0"/>
        </a:spcAft>
        <a:defRPr sz="4400">
          <a:solidFill>
            <a:srgbClr val="061947"/>
          </a:solidFill>
          <a:latin typeface="Helvetica" pitchFamily="-107" charset="0"/>
          <a:ea typeface="ＭＳ Ｐゴシック" charset="0"/>
          <a:cs typeface="ＭＳ Ｐゴシック" charset="0"/>
        </a:defRPr>
      </a:lvl3pPr>
      <a:lvl4pPr algn="l" rtl="0" eaLnBrk="1" fontAlgn="base" hangingPunct="1">
        <a:spcBef>
          <a:spcPct val="0"/>
        </a:spcBef>
        <a:spcAft>
          <a:spcPct val="0"/>
        </a:spcAft>
        <a:defRPr sz="4400">
          <a:solidFill>
            <a:srgbClr val="061947"/>
          </a:solidFill>
          <a:latin typeface="Helvetica" pitchFamily="-107" charset="0"/>
          <a:ea typeface="ＭＳ Ｐゴシック" charset="0"/>
          <a:cs typeface="ＭＳ Ｐゴシック" charset="0"/>
        </a:defRPr>
      </a:lvl4pPr>
      <a:lvl5pPr algn="l" rtl="0" eaLnBrk="1" fontAlgn="base" hangingPunct="1">
        <a:spcBef>
          <a:spcPct val="0"/>
        </a:spcBef>
        <a:spcAft>
          <a:spcPct val="0"/>
        </a:spcAft>
        <a:defRPr sz="4400">
          <a:solidFill>
            <a:srgbClr val="061947"/>
          </a:solidFill>
          <a:latin typeface="Helvetica" pitchFamily="-107" charset="0"/>
          <a:ea typeface="ＭＳ Ｐゴシック" charset="0"/>
          <a:cs typeface="ＭＳ Ｐゴシック" charset="0"/>
        </a:defRPr>
      </a:lvl5pPr>
      <a:lvl6pPr marL="457200" algn="l" rtl="0" eaLnBrk="1" fontAlgn="base" hangingPunct="1">
        <a:spcBef>
          <a:spcPct val="0"/>
        </a:spcBef>
        <a:spcAft>
          <a:spcPct val="0"/>
        </a:spcAft>
        <a:defRPr sz="4400">
          <a:solidFill>
            <a:srgbClr val="061947"/>
          </a:solidFill>
          <a:latin typeface="Helvetica" pitchFamily="-107" charset="0"/>
        </a:defRPr>
      </a:lvl6pPr>
      <a:lvl7pPr marL="914400" algn="l" rtl="0" eaLnBrk="1" fontAlgn="base" hangingPunct="1">
        <a:spcBef>
          <a:spcPct val="0"/>
        </a:spcBef>
        <a:spcAft>
          <a:spcPct val="0"/>
        </a:spcAft>
        <a:defRPr sz="4400">
          <a:solidFill>
            <a:srgbClr val="061947"/>
          </a:solidFill>
          <a:latin typeface="Helvetica" pitchFamily="-107" charset="0"/>
        </a:defRPr>
      </a:lvl7pPr>
      <a:lvl8pPr marL="1371600" algn="l" rtl="0" eaLnBrk="1" fontAlgn="base" hangingPunct="1">
        <a:spcBef>
          <a:spcPct val="0"/>
        </a:spcBef>
        <a:spcAft>
          <a:spcPct val="0"/>
        </a:spcAft>
        <a:defRPr sz="4400">
          <a:solidFill>
            <a:srgbClr val="061947"/>
          </a:solidFill>
          <a:latin typeface="Helvetica" pitchFamily="-107" charset="0"/>
        </a:defRPr>
      </a:lvl8pPr>
      <a:lvl9pPr marL="1828800" algn="l" rtl="0" eaLnBrk="1" fontAlgn="base" hangingPunct="1">
        <a:spcBef>
          <a:spcPct val="0"/>
        </a:spcBef>
        <a:spcAft>
          <a:spcPct val="0"/>
        </a:spcAft>
        <a:defRPr sz="4400">
          <a:solidFill>
            <a:srgbClr val="061947"/>
          </a:solidFill>
          <a:latin typeface="Helvetica" pitchFamily="-107" charset="0"/>
        </a:defRPr>
      </a:lvl9pPr>
    </p:titleStyle>
    <p:bodyStyle>
      <a:lvl1pPr marL="342900" indent="-342900" algn="l" rtl="0" eaLnBrk="1" fontAlgn="base" hangingPunct="1">
        <a:spcBef>
          <a:spcPct val="20000"/>
        </a:spcBef>
        <a:spcAft>
          <a:spcPct val="0"/>
        </a:spcAft>
        <a:buChar char="•"/>
        <a:defRPr sz="3200">
          <a:solidFill>
            <a:srgbClr val="061947"/>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800">
          <a:solidFill>
            <a:srgbClr val="061947"/>
          </a:solidFill>
          <a:latin typeface="+mn-lt"/>
          <a:ea typeface="ＭＳ Ｐゴシック" pitchFamily="-107" charset="-128"/>
          <a:cs typeface="ＭＳ Ｐゴシック"/>
        </a:defRPr>
      </a:lvl2pPr>
      <a:lvl3pPr marL="1143000" indent="-228600" algn="l" rtl="0" eaLnBrk="1" fontAlgn="base" hangingPunct="1">
        <a:spcBef>
          <a:spcPct val="20000"/>
        </a:spcBef>
        <a:spcAft>
          <a:spcPct val="0"/>
        </a:spcAft>
        <a:buChar char="•"/>
        <a:defRPr sz="2400">
          <a:solidFill>
            <a:srgbClr val="061947"/>
          </a:solidFill>
          <a:latin typeface="+mn-lt"/>
          <a:ea typeface="ＭＳ Ｐゴシック" pitchFamily="-107" charset="-128"/>
          <a:cs typeface="ＭＳ Ｐゴシック"/>
        </a:defRPr>
      </a:lvl3pPr>
      <a:lvl4pPr marL="1600200" indent="-228600" algn="l" rtl="0" eaLnBrk="1" fontAlgn="base" hangingPunct="1">
        <a:spcBef>
          <a:spcPct val="20000"/>
        </a:spcBef>
        <a:spcAft>
          <a:spcPct val="0"/>
        </a:spcAft>
        <a:buChar char="–"/>
        <a:defRPr sz="2000">
          <a:solidFill>
            <a:srgbClr val="061947"/>
          </a:solidFill>
          <a:latin typeface="+mn-lt"/>
          <a:ea typeface="ＭＳ Ｐゴシック" pitchFamily="-107" charset="-128"/>
          <a:cs typeface="ＭＳ Ｐゴシック"/>
        </a:defRPr>
      </a:lvl4pPr>
      <a:lvl5pPr marL="2057400" indent="-228600" algn="l" rtl="0" eaLnBrk="1" fontAlgn="base" hangingPunct="1">
        <a:spcBef>
          <a:spcPct val="20000"/>
        </a:spcBef>
        <a:spcAft>
          <a:spcPct val="0"/>
        </a:spcAft>
        <a:buChar char="»"/>
        <a:defRPr sz="2000">
          <a:solidFill>
            <a:srgbClr val="061947"/>
          </a:solidFill>
          <a:latin typeface="+mn-lt"/>
          <a:ea typeface="ＭＳ Ｐゴシック" pitchFamily="-107" charset="-128"/>
          <a:cs typeface="ＭＳ Ｐゴシック"/>
        </a:defRPr>
      </a:lvl5pPr>
      <a:lvl6pPr marL="2514600" indent="-228600" algn="l" rtl="0" eaLnBrk="1" fontAlgn="base" hangingPunct="1">
        <a:spcBef>
          <a:spcPct val="20000"/>
        </a:spcBef>
        <a:spcAft>
          <a:spcPct val="0"/>
        </a:spcAft>
        <a:buChar char="»"/>
        <a:defRPr sz="2000">
          <a:solidFill>
            <a:srgbClr val="061947"/>
          </a:solidFill>
          <a:latin typeface="+mn-lt"/>
          <a:ea typeface="ＭＳ Ｐゴシック" pitchFamily="-107" charset="-128"/>
        </a:defRPr>
      </a:lvl6pPr>
      <a:lvl7pPr marL="2971800" indent="-228600" algn="l" rtl="0" eaLnBrk="1" fontAlgn="base" hangingPunct="1">
        <a:spcBef>
          <a:spcPct val="20000"/>
        </a:spcBef>
        <a:spcAft>
          <a:spcPct val="0"/>
        </a:spcAft>
        <a:buChar char="»"/>
        <a:defRPr sz="2000">
          <a:solidFill>
            <a:srgbClr val="061947"/>
          </a:solidFill>
          <a:latin typeface="+mn-lt"/>
          <a:ea typeface="ＭＳ Ｐゴシック" pitchFamily="-107" charset="-128"/>
        </a:defRPr>
      </a:lvl7pPr>
      <a:lvl8pPr marL="3429000" indent="-228600" algn="l" rtl="0" eaLnBrk="1" fontAlgn="base" hangingPunct="1">
        <a:spcBef>
          <a:spcPct val="20000"/>
        </a:spcBef>
        <a:spcAft>
          <a:spcPct val="0"/>
        </a:spcAft>
        <a:buChar char="»"/>
        <a:defRPr sz="2000">
          <a:solidFill>
            <a:srgbClr val="061947"/>
          </a:solidFill>
          <a:latin typeface="+mn-lt"/>
          <a:ea typeface="ＭＳ Ｐゴシック" pitchFamily="-107" charset="-128"/>
        </a:defRPr>
      </a:lvl8pPr>
      <a:lvl9pPr marL="3886200" indent="-228600" algn="l" rtl="0" eaLnBrk="1" fontAlgn="base" hangingPunct="1">
        <a:spcBef>
          <a:spcPct val="20000"/>
        </a:spcBef>
        <a:spcAft>
          <a:spcPct val="0"/>
        </a:spcAft>
        <a:buChar char="»"/>
        <a:defRPr sz="2000">
          <a:solidFill>
            <a:srgbClr val="061947"/>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cs typeface="+mn-cs"/>
              </a:defRPr>
            </a:lvl1pPr>
          </a:lstStyle>
          <a:p>
            <a:pPr>
              <a:defRPr/>
            </a:pPr>
            <a:fld id="{B85F6E63-6F4B-0F41-B118-593A2BA58FDB}" type="datetimeFigureOut">
              <a:rPr lang="en-US"/>
              <a:pPr>
                <a:defRPr/>
              </a:pPr>
              <a:t>16-06-22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cs typeface="+mn-cs"/>
              </a:defRPr>
            </a:lvl1pPr>
          </a:lstStyle>
          <a:p>
            <a:pPr>
              <a:defRPr/>
            </a:pPr>
            <a:fld id="{5481C59C-CAE2-4746-AD8A-81A03B86C0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Higher education in colleges: why isn’t there more of it?</a:t>
            </a:r>
            <a:endParaRPr lang="en-AU" dirty="0"/>
          </a:p>
        </p:txBody>
      </p:sp>
      <p:sp>
        <p:nvSpPr>
          <p:cNvPr id="3" name="Subtitle 2"/>
          <p:cNvSpPr>
            <a:spLocks noGrp="1"/>
          </p:cNvSpPr>
          <p:nvPr>
            <p:ph type="subTitle" idx="1"/>
          </p:nvPr>
        </p:nvSpPr>
        <p:spPr/>
        <p:txBody>
          <a:bodyPr>
            <a:normAutofit fontScale="92500" lnSpcReduction="20000"/>
          </a:bodyPr>
          <a:lstStyle/>
          <a:p>
            <a:r>
              <a:rPr lang="en-AU" dirty="0" smtClean="0"/>
              <a:t>Leesa Wheelahan</a:t>
            </a:r>
          </a:p>
          <a:p>
            <a:r>
              <a:rPr lang="en-CA" dirty="0"/>
              <a:t>Centre for Global Higher Education, UCL Institute of </a:t>
            </a:r>
            <a:r>
              <a:rPr lang="en-CA" dirty="0" smtClean="0"/>
              <a:t>Education</a:t>
            </a:r>
            <a:br>
              <a:rPr lang="en-CA" dirty="0" smtClean="0"/>
            </a:br>
            <a:r>
              <a:rPr lang="en-CA" dirty="0" smtClean="0"/>
              <a:t>23 June 2016</a:t>
            </a:r>
          </a:p>
          <a:p>
            <a:endParaRPr lang="en-CA" dirty="0"/>
          </a:p>
          <a:p>
            <a:endParaRPr lang="en-AU" dirty="0" smtClean="0"/>
          </a:p>
        </p:txBody>
      </p:sp>
    </p:spTree>
    <p:extLst>
      <p:ext uri="{BB962C8B-B14F-4D97-AF65-F5344CB8AC3E}">
        <p14:creationId xmlns:p14="http://schemas.microsoft.com/office/powerpoint/2010/main" val="25094218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we said in Australia</a:t>
            </a:r>
            <a:endParaRPr lang="en-AU" dirty="0"/>
          </a:p>
        </p:txBody>
      </p:sp>
      <p:sp>
        <p:nvSpPr>
          <p:cNvPr id="3" name="Content Placeholder 2"/>
          <p:cNvSpPr>
            <a:spLocks noGrp="1"/>
          </p:cNvSpPr>
          <p:nvPr>
            <p:ph idx="1"/>
          </p:nvPr>
        </p:nvSpPr>
        <p:spPr/>
        <p:txBody>
          <a:bodyPr/>
          <a:lstStyle/>
          <a:p>
            <a:r>
              <a:rPr lang="en-AU" dirty="0" smtClean="0"/>
              <a:t>“Degrees </a:t>
            </a:r>
            <a:r>
              <a:rPr lang="en-AU" dirty="0"/>
              <a:t>in technical and further education (TAFE) are relatively new, but are likely to grow as </a:t>
            </a:r>
            <a:r>
              <a:rPr lang="en-AU" dirty="0" smtClean="0"/>
              <a:t>a consequence </a:t>
            </a:r>
            <a:r>
              <a:rPr lang="en-AU" dirty="0"/>
              <a:t>of government policies that both seek to increase the percentage of </a:t>
            </a:r>
            <a:r>
              <a:rPr lang="en-AU" dirty="0" smtClean="0"/>
              <a:t>Australians holding </a:t>
            </a:r>
            <a:r>
              <a:rPr lang="en-AU" dirty="0"/>
              <a:t>a bachelor degree and create a more unified tertiary education sector</a:t>
            </a:r>
            <a:r>
              <a:rPr lang="en-AU" dirty="0" smtClean="0"/>
              <a:t>.” (Wheelahan, Moodie, </a:t>
            </a:r>
            <a:r>
              <a:rPr lang="en-AU" dirty="0" err="1" smtClean="0"/>
              <a:t>Billett</a:t>
            </a:r>
            <a:r>
              <a:rPr lang="en-AU" dirty="0" smtClean="0"/>
              <a:t> &amp; Kelly, 2009)</a:t>
            </a:r>
            <a:endParaRPr lang="en-AU" dirty="0"/>
          </a:p>
        </p:txBody>
      </p:sp>
    </p:spTree>
    <p:extLst>
      <p:ext uri="{BB962C8B-B14F-4D97-AF65-F5344CB8AC3E}">
        <p14:creationId xmlns:p14="http://schemas.microsoft.com/office/powerpoint/2010/main" val="11748781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What colleagues said in England</a:t>
            </a:r>
            <a:endParaRPr lang="en-AU" dirty="0"/>
          </a:p>
        </p:txBody>
      </p:sp>
      <p:sp>
        <p:nvSpPr>
          <p:cNvPr id="3" name="Content Placeholder 2"/>
          <p:cNvSpPr>
            <a:spLocks noGrp="1"/>
          </p:cNvSpPr>
          <p:nvPr>
            <p:ph idx="1"/>
          </p:nvPr>
        </p:nvSpPr>
        <p:spPr/>
        <p:txBody>
          <a:bodyPr/>
          <a:lstStyle/>
          <a:p>
            <a:r>
              <a:rPr lang="en-AU" dirty="0" smtClean="0"/>
              <a:t>“</a:t>
            </a:r>
            <a:r>
              <a:rPr lang="en-AU" dirty="0"/>
              <a:t>Colleges and universities that provide both further and higher education are a key component of government policies to expand participation in English undergraduate education. The opportunities for access and progression made available by these organisations are regarded as central</a:t>
            </a:r>
            <a:r>
              <a:rPr lang="en-AU" dirty="0" smtClean="0"/>
              <a:t>.” (</a:t>
            </a:r>
            <a:r>
              <a:rPr lang="en-AU" dirty="0" err="1" smtClean="0"/>
              <a:t>Bathmaker</a:t>
            </a:r>
            <a:r>
              <a:rPr lang="en-AU" dirty="0" smtClean="0"/>
              <a:t>, Brooks, Parry &amp; Smith, 2008)</a:t>
            </a:r>
            <a:endParaRPr lang="en-AU" dirty="0"/>
          </a:p>
        </p:txBody>
      </p:sp>
    </p:spTree>
    <p:extLst>
      <p:ext uri="{BB962C8B-B14F-4D97-AF65-F5344CB8AC3E}">
        <p14:creationId xmlns:p14="http://schemas.microsoft.com/office/powerpoint/2010/main" val="7746681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Growth hasn’t been as fast as we thought</a:t>
            </a:r>
            <a:endParaRPr lang="en-AU" dirty="0"/>
          </a:p>
        </p:txBody>
      </p:sp>
      <p:sp>
        <p:nvSpPr>
          <p:cNvPr id="3" name="Content Placeholder 2"/>
          <p:cNvSpPr>
            <a:spLocks noGrp="1"/>
          </p:cNvSpPr>
          <p:nvPr>
            <p:ph idx="1"/>
          </p:nvPr>
        </p:nvSpPr>
        <p:spPr/>
        <p:txBody>
          <a:bodyPr>
            <a:normAutofit lnSpcReduction="10000"/>
          </a:bodyPr>
          <a:lstStyle/>
          <a:p>
            <a:r>
              <a:rPr lang="en-AU" dirty="0" smtClean="0"/>
              <a:t>About 8% of HE in England in FE – Parry et al. 2012</a:t>
            </a:r>
          </a:p>
          <a:p>
            <a:r>
              <a:rPr lang="en-AU" dirty="0" smtClean="0"/>
              <a:t>Some growth in Australia, but still constrained</a:t>
            </a:r>
          </a:p>
          <a:p>
            <a:r>
              <a:rPr lang="en-AU" dirty="0" smtClean="0"/>
              <a:t>Canada – varies between provinces – government constraints </a:t>
            </a:r>
          </a:p>
          <a:p>
            <a:r>
              <a:rPr lang="en-AU" dirty="0" smtClean="0"/>
              <a:t>Growth in US, but many states can’t be in </a:t>
            </a:r>
            <a:r>
              <a:rPr lang="en-AU" i="1" dirty="0" smtClean="0"/>
              <a:t>direct</a:t>
            </a:r>
            <a:r>
              <a:rPr lang="en-AU" dirty="0" smtClean="0"/>
              <a:t> competition with universities – have to demonstrate a gap</a:t>
            </a:r>
            <a:endParaRPr lang="en-AU" dirty="0"/>
          </a:p>
        </p:txBody>
      </p:sp>
    </p:spTree>
    <p:extLst>
      <p:ext uri="{BB962C8B-B14F-4D97-AF65-F5344CB8AC3E}">
        <p14:creationId xmlns:p14="http://schemas.microsoft.com/office/powerpoint/2010/main" val="42744986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Screen Shot 2016-06-21 at 5.18.53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882" b="1031"/>
          <a:stretch/>
        </p:blipFill>
        <p:spPr>
          <a:xfrm>
            <a:off x="567647" y="257658"/>
            <a:ext cx="8010319" cy="6543138"/>
          </a:xfrm>
        </p:spPr>
      </p:pic>
    </p:spTree>
    <p:extLst>
      <p:ext uri="{BB962C8B-B14F-4D97-AF65-F5344CB8AC3E}">
        <p14:creationId xmlns:p14="http://schemas.microsoft.com/office/powerpoint/2010/main" val="7277822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95055"/>
            <a:ext cx="7360951" cy="1100247"/>
          </a:xfrm>
        </p:spPr>
        <p:txBody>
          <a:bodyPr>
            <a:normAutofit fontScale="90000"/>
          </a:bodyPr>
          <a:lstStyle/>
          <a:p>
            <a:r>
              <a:rPr lang="en-AU" sz="4000" dirty="0" smtClean="0"/>
              <a:t>Theorising this: Trow’s framework:</a:t>
            </a:r>
            <a:r>
              <a:rPr lang="en-AU" sz="4000" dirty="0"/>
              <a:t> </a:t>
            </a:r>
            <a:r>
              <a:rPr lang="en-AU" sz="4000" dirty="0" smtClean="0"/>
              <a:t>elite, mass &amp; universal HE systems</a:t>
            </a:r>
          </a:p>
        </p:txBody>
      </p:sp>
      <p:sp>
        <p:nvSpPr>
          <p:cNvPr id="9219" name="Content Placeholder 2"/>
          <p:cNvSpPr>
            <a:spLocks noGrp="1"/>
          </p:cNvSpPr>
          <p:nvPr>
            <p:ph idx="1"/>
          </p:nvPr>
        </p:nvSpPr>
        <p:spPr>
          <a:xfrm>
            <a:off x="457200" y="1958660"/>
            <a:ext cx="4402832" cy="4494676"/>
          </a:xfrm>
        </p:spPr>
        <p:txBody>
          <a:bodyPr/>
          <a:lstStyle/>
          <a:p>
            <a:r>
              <a:rPr lang="en-AU" sz="3600" dirty="0" smtClean="0"/>
              <a:t>Elite – up to 15%;</a:t>
            </a:r>
          </a:p>
          <a:p>
            <a:r>
              <a:rPr lang="en-AU" sz="3600" dirty="0"/>
              <a:t>M</a:t>
            </a:r>
            <a:r>
              <a:rPr lang="en-AU" sz="3600" dirty="0" smtClean="0"/>
              <a:t>ass – 16-50%</a:t>
            </a:r>
            <a:endParaRPr lang="en-AU" sz="3600" dirty="0"/>
          </a:p>
          <a:p>
            <a:r>
              <a:rPr lang="en-AU" sz="3600" dirty="0"/>
              <a:t>U</a:t>
            </a:r>
            <a:r>
              <a:rPr lang="en-AU" sz="3600" dirty="0" smtClean="0"/>
              <a:t>niversal – 50% &amp; above</a:t>
            </a:r>
          </a:p>
          <a:p>
            <a:endParaRPr lang="en-AU" sz="3600" dirty="0" smtClean="0"/>
          </a:p>
        </p:txBody>
      </p:sp>
      <p:sp>
        <p:nvSpPr>
          <p:cNvPr id="9220" name="Slide Number Placeholder 3"/>
          <p:cNvSpPr>
            <a:spLocks noGrp="1"/>
          </p:cNvSpPr>
          <p:nvPr>
            <p:ph type="sldNum" sz="quarter" idx="12"/>
          </p:nvPr>
        </p:nvSpPr>
        <p:spPr>
          <a:noFill/>
        </p:spPr>
        <p:txBody>
          <a:bodyPr/>
          <a:lstStyle/>
          <a:p>
            <a:fld id="{60303014-4BF8-4C84-95FD-23B90853DCB6}" type="slidenum">
              <a:rPr lang="en-US" smtClean="0">
                <a:ea typeface="ＭＳ Ｐゴシック" pitchFamily="34" charset="-128"/>
              </a:rPr>
              <a:pPr/>
              <a:t>14</a:t>
            </a:fld>
            <a:endParaRPr lang="en-US" smtClean="0">
              <a:ea typeface="ＭＳ Ｐゴシック" pitchFamily="34" charset="-128"/>
            </a:endParaRPr>
          </a:p>
        </p:txBody>
      </p:sp>
      <p:sp>
        <p:nvSpPr>
          <p:cNvPr id="5" name="Content Placeholder 4"/>
          <p:cNvSpPr>
            <a:spLocks noGrp="1"/>
          </p:cNvSpPr>
          <p:nvPr>
            <p:ph sz="half" idx="4294967295"/>
          </p:nvPr>
        </p:nvSpPr>
        <p:spPr>
          <a:xfrm>
            <a:off x="5105400" y="1268413"/>
            <a:ext cx="4038600" cy="4681537"/>
          </a:xfrm>
          <a:prstGeom prst="rect">
            <a:avLst/>
          </a:prstGeom>
        </p:spPr>
        <p:txBody>
          <a:bodyPr/>
          <a:lstStyle/>
          <a:p>
            <a:endParaRPr lang="en-AU" sz="2400" dirty="0" smtClean="0"/>
          </a:p>
          <a:p>
            <a:endParaRPr lang="en-AU" sz="2400" dirty="0" smtClean="0"/>
          </a:p>
          <a:p>
            <a:endParaRPr lang="en-AU" sz="2400" dirty="0" smtClean="0"/>
          </a:p>
          <a:p>
            <a:endParaRPr lang="en-AU" sz="2400" dirty="0"/>
          </a:p>
        </p:txBody>
      </p:sp>
      <p:pic>
        <p:nvPicPr>
          <p:cNvPr id="6" name="Picture 5" descr="Martin Trow.jpg"/>
          <p:cNvPicPr>
            <a:picLocks noChangeAspect="1"/>
          </p:cNvPicPr>
          <p:nvPr/>
        </p:nvPicPr>
        <p:blipFill>
          <a:blip r:embed="rId3" cstate="print"/>
          <a:stretch>
            <a:fillRect/>
          </a:stretch>
        </p:blipFill>
        <p:spPr>
          <a:xfrm>
            <a:off x="4844711" y="2125159"/>
            <a:ext cx="4053921" cy="345282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Elite system</a:t>
            </a:r>
            <a:endParaRPr lang="en-US" dirty="0"/>
          </a:p>
        </p:txBody>
      </p:sp>
      <p:sp>
        <p:nvSpPr>
          <p:cNvPr id="3" name="Content Placeholder 2"/>
          <p:cNvSpPr>
            <a:spLocks noGrp="1"/>
          </p:cNvSpPr>
          <p:nvPr>
            <p:ph idx="1"/>
          </p:nvPr>
        </p:nvSpPr>
        <p:spPr/>
        <p:txBody>
          <a:bodyPr>
            <a:noAutofit/>
          </a:bodyPr>
          <a:lstStyle/>
          <a:p>
            <a:r>
              <a:rPr lang="en-AU" dirty="0"/>
              <a:t>P</a:t>
            </a:r>
            <a:r>
              <a:rPr lang="en-AU" dirty="0" smtClean="0"/>
              <a:t>repare social elite</a:t>
            </a:r>
          </a:p>
          <a:p>
            <a:r>
              <a:rPr lang="en-AU" dirty="0" smtClean="0"/>
              <a:t>Curriculum ‘shapes mind &amp; character’</a:t>
            </a:r>
          </a:p>
          <a:p>
            <a:r>
              <a:rPr lang="en-AU" dirty="0" smtClean="0"/>
              <a:t>Highly structured academic &amp; professional knowledge</a:t>
            </a:r>
          </a:p>
          <a:p>
            <a:r>
              <a:rPr lang="en-AU" dirty="0" smtClean="0"/>
              <a:t>Strong boundaries between institution &amp; society</a:t>
            </a:r>
          </a:p>
          <a:p>
            <a:r>
              <a:rPr lang="en-AU" dirty="0" smtClean="0"/>
              <a:t>Train future leaders  in elite roles in  government &amp; learned professions</a:t>
            </a:r>
          </a:p>
          <a:p>
            <a:endParaRPr lang="en-US" dirty="0"/>
          </a:p>
        </p:txBody>
      </p:sp>
    </p:spTree>
    <p:extLst>
      <p:ext uri="{BB962C8B-B14F-4D97-AF65-F5344CB8AC3E}">
        <p14:creationId xmlns:p14="http://schemas.microsoft.com/office/powerpoint/2010/main" val="25393709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system</a:t>
            </a:r>
            <a:endParaRPr lang="en-US" dirty="0"/>
          </a:p>
        </p:txBody>
      </p:sp>
      <p:sp>
        <p:nvSpPr>
          <p:cNvPr id="3" name="Content Placeholder 2"/>
          <p:cNvSpPr>
            <a:spLocks noGrp="1"/>
          </p:cNvSpPr>
          <p:nvPr>
            <p:ph idx="1"/>
          </p:nvPr>
        </p:nvSpPr>
        <p:spPr/>
        <p:txBody>
          <a:bodyPr/>
          <a:lstStyle/>
          <a:p>
            <a:r>
              <a:rPr lang="en-AU" sz="2800" dirty="0" smtClean="0"/>
              <a:t>Mass – prepare segment of population for broader range technical &amp; economic leadership roles</a:t>
            </a:r>
          </a:p>
          <a:p>
            <a:r>
              <a:rPr lang="en-AU" sz="2800" dirty="0" smtClean="0"/>
              <a:t>Train experts for broader elite occupations – technical &amp; economic roles</a:t>
            </a:r>
          </a:p>
          <a:p>
            <a:r>
              <a:rPr lang="en-AU" sz="2800" dirty="0" smtClean="0"/>
              <a:t>Technical &amp; vocational </a:t>
            </a:r>
            <a:br>
              <a:rPr lang="en-AU" sz="2800" dirty="0" smtClean="0"/>
            </a:br>
            <a:r>
              <a:rPr lang="en-AU" sz="2800" dirty="0" smtClean="0"/>
              <a:t>begins its ascendency </a:t>
            </a:r>
            <a:br>
              <a:rPr lang="en-AU" sz="2800" dirty="0" smtClean="0"/>
            </a:br>
            <a:r>
              <a:rPr lang="en-AU" sz="2800" dirty="0" smtClean="0"/>
              <a:t>over the liberal &amp; general </a:t>
            </a:r>
            <a:br>
              <a:rPr lang="en-AU" sz="2800" dirty="0" smtClean="0"/>
            </a:br>
            <a:r>
              <a:rPr lang="en-AU" sz="2800" dirty="0" smtClean="0"/>
              <a:t>(after WWII)</a:t>
            </a:r>
          </a:p>
          <a:p>
            <a:endParaRPr lang="en-US" sz="2800" dirty="0"/>
          </a:p>
        </p:txBody>
      </p:sp>
      <p:pic>
        <p:nvPicPr>
          <p:cNvPr id="4" name="Picture 3" descr="crowded lecture hall_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9981" y="3423805"/>
            <a:ext cx="3586617" cy="2388687"/>
          </a:xfrm>
          <a:prstGeom prst="rect">
            <a:avLst/>
          </a:prstGeom>
        </p:spPr>
      </p:pic>
    </p:spTree>
    <p:extLst>
      <p:ext uri="{BB962C8B-B14F-4D97-AF65-F5344CB8AC3E}">
        <p14:creationId xmlns:p14="http://schemas.microsoft.com/office/powerpoint/2010/main" val="2043445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a:t>
            </a:r>
            <a:endParaRPr lang="en-US" dirty="0"/>
          </a:p>
        </p:txBody>
      </p:sp>
      <p:sp>
        <p:nvSpPr>
          <p:cNvPr id="3" name="Content Placeholder 2"/>
          <p:cNvSpPr>
            <a:spLocks noGrp="1"/>
          </p:cNvSpPr>
          <p:nvPr>
            <p:ph idx="1"/>
          </p:nvPr>
        </p:nvSpPr>
        <p:spPr/>
        <p:txBody>
          <a:bodyPr/>
          <a:lstStyle/>
          <a:p>
            <a:r>
              <a:rPr lang="en-AU" dirty="0" smtClean="0"/>
              <a:t>Universal – prepare whole population for rapid social &amp; technological change in advanced industrial society</a:t>
            </a:r>
          </a:p>
          <a:p>
            <a:r>
              <a:rPr lang="en-AU" dirty="0" smtClean="0"/>
              <a:t>Penalties for </a:t>
            </a:r>
            <a:br>
              <a:rPr lang="en-AU" dirty="0" smtClean="0"/>
            </a:br>
            <a:r>
              <a:rPr lang="en-AU" dirty="0" smtClean="0"/>
              <a:t>exclusion in </a:t>
            </a:r>
            <a:br>
              <a:rPr lang="en-AU" dirty="0" smtClean="0"/>
            </a:br>
            <a:r>
              <a:rPr lang="en-AU" dirty="0" smtClean="0"/>
              <a:t>universal systems</a:t>
            </a:r>
            <a:br>
              <a:rPr lang="en-AU" dirty="0" smtClean="0"/>
            </a:br>
            <a:r>
              <a:rPr lang="en-AU" dirty="0" smtClean="0"/>
              <a:t>worse than in </a:t>
            </a:r>
            <a:br>
              <a:rPr lang="en-AU" dirty="0" smtClean="0"/>
            </a:br>
            <a:r>
              <a:rPr lang="en-AU" dirty="0" smtClean="0"/>
              <a:t>elite systems</a:t>
            </a:r>
          </a:p>
        </p:txBody>
      </p:sp>
      <p:pic>
        <p:nvPicPr>
          <p:cNvPr id="4" name="Picture 3" descr="Universal_HE_metaphor_South Par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538" y="3401921"/>
            <a:ext cx="4332262" cy="3256184"/>
          </a:xfrm>
          <a:prstGeom prst="rect">
            <a:avLst/>
          </a:prstGeom>
        </p:spPr>
      </p:pic>
    </p:spTree>
    <p:extLst>
      <p:ext uri="{BB962C8B-B14F-4D97-AF65-F5344CB8AC3E}">
        <p14:creationId xmlns:p14="http://schemas.microsoft.com/office/powerpoint/2010/main" val="10590549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Marginson: </a:t>
            </a:r>
            <a:br>
              <a:rPr lang="en-AU" dirty="0" smtClean="0"/>
            </a:br>
            <a:r>
              <a:rPr lang="en-AU" dirty="0" smtClean="0"/>
              <a:t>High Participation Systems</a:t>
            </a:r>
            <a:endParaRPr lang="en-AU" dirty="0"/>
          </a:p>
        </p:txBody>
      </p:sp>
      <p:sp>
        <p:nvSpPr>
          <p:cNvPr id="3" name="Content Placeholder 2"/>
          <p:cNvSpPr>
            <a:spLocks noGrp="1"/>
          </p:cNvSpPr>
          <p:nvPr>
            <p:ph idx="1"/>
          </p:nvPr>
        </p:nvSpPr>
        <p:spPr>
          <a:xfrm>
            <a:off x="457200" y="1600200"/>
            <a:ext cx="8229600" cy="4874898"/>
          </a:xfrm>
        </p:spPr>
        <p:txBody>
          <a:bodyPr>
            <a:noAutofit/>
          </a:bodyPr>
          <a:lstStyle/>
          <a:p>
            <a:r>
              <a:rPr lang="en-AU" sz="2800" dirty="0" smtClean="0"/>
              <a:t>Gross tertiary enrolment rate exceeds 50%</a:t>
            </a:r>
          </a:p>
          <a:p>
            <a:r>
              <a:rPr lang="en-AU" sz="2800" dirty="0" smtClean="0"/>
              <a:t>Helpful in thinking through nature of expansion &amp; reasons for it</a:t>
            </a:r>
          </a:p>
          <a:p>
            <a:r>
              <a:rPr lang="en-AU" sz="2800" dirty="0" smtClean="0"/>
              <a:t>Arguments about ‘over-skilling’ miss the point</a:t>
            </a:r>
          </a:p>
          <a:p>
            <a:r>
              <a:rPr lang="en-AU" sz="2800" dirty="0" smtClean="0"/>
              <a:t>Access to HE mediates access to jobs, culture &amp; opportunity</a:t>
            </a:r>
          </a:p>
          <a:p>
            <a:r>
              <a:rPr lang="en-AU" sz="2800" dirty="0" smtClean="0"/>
              <a:t>Reason why degrees unlikely to be replaced with ‘badges’ etc</a:t>
            </a:r>
          </a:p>
          <a:p>
            <a:r>
              <a:rPr lang="en-AU" sz="2800" dirty="0"/>
              <a:t>Mechanism of social reproduction now </a:t>
            </a:r>
            <a:r>
              <a:rPr lang="en-AU" sz="2800" i="1" dirty="0"/>
              <a:t>relative</a:t>
            </a:r>
            <a:r>
              <a:rPr lang="en-AU" sz="2800" dirty="0"/>
              <a:t> advantage, rather than </a:t>
            </a:r>
            <a:r>
              <a:rPr lang="en-AU" sz="2800" dirty="0" smtClean="0"/>
              <a:t>exclusion</a:t>
            </a:r>
          </a:p>
          <a:p>
            <a:endParaRPr lang="en-AU" sz="2800" dirty="0"/>
          </a:p>
        </p:txBody>
      </p:sp>
    </p:spTree>
    <p:extLst>
      <p:ext uri="{BB962C8B-B14F-4D97-AF65-F5344CB8AC3E}">
        <p14:creationId xmlns:p14="http://schemas.microsoft.com/office/powerpoint/2010/main" val="37336609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smtClean="0"/>
              <a:t>But given HPS – why hasn’t HE in colleges grown more quickly?</a:t>
            </a:r>
            <a:endParaRPr lang="en-AU" dirty="0"/>
          </a:p>
        </p:txBody>
      </p:sp>
      <p:sp>
        <p:nvSpPr>
          <p:cNvPr id="5" name="Subtitle 4"/>
          <p:cNvSpPr>
            <a:spLocks noGrp="1"/>
          </p:cNvSpPr>
          <p:nvPr>
            <p:ph type="subTitle" idx="1"/>
          </p:nvPr>
        </p:nvSpPr>
        <p:spPr/>
        <p:txBody>
          <a:bodyPr/>
          <a:lstStyle/>
          <a:p>
            <a:endParaRPr lang="en-AU"/>
          </a:p>
        </p:txBody>
      </p:sp>
    </p:spTree>
    <p:extLst>
      <p:ext uri="{BB962C8B-B14F-4D97-AF65-F5344CB8AC3E}">
        <p14:creationId xmlns:p14="http://schemas.microsoft.com/office/powerpoint/2010/main" val="12159135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pPr marL="742950" indent="-742950" algn="l">
              <a:buFont typeface="+mj-lt"/>
              <a:buAutoNum type="arabicPeriod"/>
            </a:pPr>
            <a:r>
              <a:rPr lang="en-AU" dirty="0" smtClean="0"/>
              <a:t>If we have high participation systems…</a:t>
            </a:r>
            <a:endParaRPr lang="en-AU" dirty="0"/>
          </a:p>
        </p:txBody>
      </p:sp>
      <p:sp>
        <p:nvSpPr>
          <p:cNvPr id="6" name="Content Placeholder 5"/>
          <p:cNvSpPr>
            <a:spLocks noGrp="1"/>
          </p:cNvSpPr>
          <p:nvPr>
            <p:ph type="subTitle" idx="1"/>
          </p:nvPr>
        </p:nvSpPr>
        <p:spPr/>
        <p:txBody>
          <a:bodyPr>
            <a:normAutofit fontScale="92500"/>
          </a:bodyPr>
          <a:lstStyle/>
          <a:p>
            <a:pPr algn="l"/>
            <a:r>
              <a:rPr lang="en-AU" dirty="0" smtClean="0"/>
              <a:t>Why has there not been more growth in FE/ TAFE/ community colleges?</a:t>
            </a:r>
          </a:p>
          <a:p>
            <a:pPr algn="l"/>
            <a:r>
              <a:rPr lang="en-AU" dirty="0" smtClean="0"/>
              <a:t>Cheaper to deliver </a:t>
            </a:r>
            <a:endParaRPr lang="en-AU" dirty="0"/>
          </a:p>
        </p:txBody>
      </p:sp>
      <p:pic>
        <p:nvPicPr>
          <p:cNvPr id="7" name="Picture 6" descr="questions_answers_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756" y="4891332"/>
            <a:ext cx="1635760" cy="1752600"/>
          </a:xfrm>
          <a:prstGeom prst="rect">
            <a:avLst/>
          </a:prstGeom>
        </p:spPr>
      </p:pic>
    </p:spTree>
    <p:extLst>
      <p:ext uri="{BB962C8B-B14F-4D97-AF65-F5344CB8AC3E}">
        <p14:creationId xmlns:p14="http://schemas.microsoft.com/office/powerpoint/2010/main" val="33606576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1187450" y="365125"/>
            <a:ext cx="6464300" cy="1050925"/>
          </a:xfrm>
        </p:spPr>
        <p:txBody>
          <a:bodyPr>
            <a:normAutofit fontScale="90000"/>
          </a:bodyPr>
          <a:lstStyle/>
          <a:p>
            <a:r>
              <a:rPr lang="en-AU" dirty="0">
                <a:latin typeface="Open Sans Light" charset="0"/>
                <a:ea typeface="ＭＳ Ｐゴシック" charset="0"/>
                <a:cs typeface="Open Sans Light" charset="0"/>
              </a:rPr>
              <a:t>Differences in the markets</a:t>
            </a:r>
          </a:p>
        </p:txBody>
      </p:sp>
      <p:graphicFrame>
        <p:nvGraphicFramePr>
          <p:cNvPr id="4" name="Content Placeholder 3"/>
          <p:cNvGraphicFramePr>
            <a:graphicFrameLocks noGrp="1"/>
          </p:cNvGraphicFramePr>
          <p:nvPr>
            <p:ph sz="quarter" idx="11"/>
            <p:extLst>
              <p:ext uri="{D42A27DB-BD31-4B8C-83A1-F6EECF244321}">
                <p14:modId xmlns:p14="http://schemas.microsoft.com/office/powerpoint/2010/main" val="4036358926"/>
              </p:ext>
            </p:extLst>
          </p:nvPr>
        </p:nvGraphicFramePr>
        <p:xfrm>
          <a:off x="1117600" y="1751013"/>
          <a:ext cx="7345362" cy="4297680"/>
        </p:xfrm>
        <a:graphic>
          <a:graphicData uri="http://schemas.openxmlformats.org/drawingml/2006/table">
            <a:tbl>
              <a:tblPr firstRow="1" bandRow="1">
                <a:tableStyleId>{5C22544A-7EE6-4342-B048-85BDC9FD1C3A}</a:tableStyleId>
              </a:tblPr>
              <a:tblGrid>
                <a:gridCol w="2376562"/>
                <a:gridCol w="2232248"/>
                <a:gridCol w="2736552"/>
              </a:tblGrid>
              <a:tr h="370840">
                <a:tc>
                  <a:txBody>
                    <a:bodyPr/>
                    <a:lstStyle/>
                    <a:p>
                      <a:endParaRPr lang="en-AU" sz="2400" dirty="0"/>
                    </a:p>
                  </a:txBody>
                  <a:tcPr/>
                </a:tc>
                <a:tc>
                  <a:txBody>
                    <a:bodyPr/>
                    <a:lstStyle/>
                    <a:p>
                      <a:r>
                        <a:rPr lang="en-AU" sz="2400" dirty="0" smtClean="0"/>
                        <a:t>TAFE/colleges</a:t>
                      </a:r>
                      <a:endParaRPr lang="en-AU" sz="2400" dirty="0"/>
                    </a:p>
                  </a:txBody>
                  <a:tcPr/>
                </a:tc>
                <a:tc>
                  <a:txBody>
                    <a:bodyPr/>
                    <a:lstStyle/>
                    <a:p>
                      <a:r>
                        <a:rPr lang="en-AU" sz="2400" dirty="0" smtClean="0"/>
                        <a:t>Universities </a:t>
                      </a:r>
                      <a:endParaRPr lang="en-AU" sz="2400" dirty="0"/>
                    </a:p>
                  </a:txBody>
                  <a:tcPr/>
                </a:tc>
              </a:tr>
              <a:tr h="370840">
                <a:tc>
                  <a:txBody>
                    <a:bodyPr/>
                    <a:lstStyle/>
                    <a:p>
                      <a:r>
                        <a:rPr lang="en-AU" sz="2400" dirty="0" smtClean="0"/>
                        <a:t>Nature of market</a:t>
                      </a:r>
                      <a:endParaRPr lang="en-AU" sz="2400" dirty="0"/>
                    </a:p>
                  </a:txBody>
                  <a:tcPr/>
                </a:tc>
                <a:tc>
                  <a:txBody>
                    <a:bodyPr/>
                    <a:lstStyle/>
                    <a:p>
                      <a:r>
                        <a:rPr lang="en-AU" sz="2400" dirty="0" smtClean="0"/>
                        <a:t>Credential</a:t>
                      </a:r>
                      <a:endParaRPr lang="en-AU" sz="2400" dirty="0"/>
                    </a:p>
                  </a:txBody>
                  <a:tcPr/>
                </a:tc>
                <a:tc>
                  <a:txBody>
                    <a:bodyPr/>
                    <a:lstStyle/>
                    <a:p>
                      <a:r>
                        <a:rPr lang="en-AU" sz="2400" dirty="0" smtClean="0"/>
                        <a:t>Positional</a:t>
                      </a:r>
                      <a:r>
                        <a:rPr lang="en-AU" sz="2400" baseline="0" dirty="0" smtClean="0"/>
                        <a:t> goods</a:t>
                      </a:r>
                      <a:endParaRPr lang="en-AU" sz="2400" dirty="0"/>
                    </a:p>
                  </a:txBody>
                  <a:tcPr/>
                </a:tc>
              </a:tr>
              <a:tr h="370840">
                <a:tc>
                  <a:txBody>
                    <a:bodyPr/>
                    <a:lstStyle/>
                    <a:p>
                      <a:r>
                        <a:rPr lang="en-AU" sz="2400" dirty="0" smtClean="0"/>
                        <a:t>Product</a:t>
                      </a:r>
                      <a:endParaRPr lang="en-AU" sz="2400" dirty="0"/>
                    </a:p>
                  </a:txBody>
                  <a:tcPr/>
                </a:tc>
                <a:tc>
                  <a:txBody>
                    <a:bodyPr/>
                    <a:lstStyle/>
                    <a:p>
                      <a:r>
                        <a:rPr lang="en-AU" sz="2400" dirty="0" smtClean="0"/>
                        <a:t>Must be the same/varies</a:t>
                      </a:r>
                      <a:endParaRPr lang="en-AU" sz="2400" dirty="0"/>
                    </a:p>
                  </a:txBody>
                  <a:tcPr/>
                </a:tc>
                <a:tc>
                  <a:txBody>
                    <a:bodyPr/>
                    <a:lstStyle/>
                    <a:p>
                      <a:r>
                        <a:rPr lang="en-AU" sz="2400" dirty="0" smtClean="0"/>
                        <a:t>Different, but isomorphic</a:t>
                      </a:r>
                      <a:endParaRPr lang="en-AU" sz="2400" dirty="0"/>
                    </a:p>
                  </a:txBody>
                  <a:tcPr/>
                </a:tc>
              </a:tr>
              <a:tr h="370840">
                <a:tc>
                  <a:txBody>
                    <a:bodyPr/>
                    <a:lstStyle/>
                    <a:p>
                      <a:r>
                        <a:rPr lang="en-AU" sz="2400" dirty="0" smtClean="0"/>
                        <a:t>Accreditation </a:t>
                      </a:r>
                      <a:endParaRPr lang="en-AU" sz="2400" dirty="0"/>
                    </a:p>
                  </a:txBody>
                  <a:tcPr/>
                </a:tc>
                <a:tc>
                  <a:txBody>
                    <a:bodyPr/>
                    <a:lstStyle/>
                    <a:p>
                      <a:r>
                        <a:rPr lang="en-AU" sz="2400" dirty="0" smtClean="0"/>
                        <a:t>Usually external</a:t>
                      </a:r>
                      <a:endParaRPr lang="en-AU" sz="2400" dirty="0"/>
                    </a:p>
                  </a:txBody>
                  <a:tcPr/>
                </a:tc>
                <a:tc>
                  <a:txBody>
                    <a:bodyPr/>
                    <a:lstStyle/>
                    <a:p>
                      <a:r>
                        <a:rPr lang="en-AU" sz="2400" dirty="0" smtClean="0"/>
                        <a:t>Usually internal</a:t>
                      </a:r>
                      <a:endParaRPr lang="en-AU" sz="2400" dirty="0"/>
                    </a:p>
                  </a:txBody>
                  <a:tcPr/>
                </a:tc>
              </a:tr>
              <a:tr h="370840">
                <a:tc>
                  <a:txBody>
                    <a:bodyPr/>
                    <a:lstStyle/>
                    <a:p>
                      <a:r>
                        <a:rPr lang="en-AU" sz="2400" dirty="0" smtClean="0"/>
                        <a:t>Costs of entry</a:t>
                      </a:r>
                      <a:endParaRPr lang="en-AU" sz="2400" dirty="0"/>
                    </a:p>
                  </a:txBody>
                  <a:tcPr/>
                </a:tc>
                <a:tc>
                  <a:txBody>
                    <a:bodyPr/>
                    <a:lstStyle/>
                    <a:p>
                      <a:r>
                        <a:rPr lang="en-AU" sz="2400" dirty="0" smtClean="0"/>
                        <a:t>Lower</a:t>
                      </a:r>
                      <a:endParaRPr lang="en-AU" sz="2400" dirty="0"/>
                    </a:p>
                  </a:txBody>
                  <a:tcPr/>
                </a:tc>
                <a:tc>
                  <a:txBody>
                    <a:bodyPr/>
                    <a:lstStyle/>
                    <a:p>
                      <a:r>
                        <a:rPr lang="en-AU" sz="2400" dirty="0" smtClean="0"/>
                        <a:t>High</a:t>
                      </a:r>
                      <a:endParaRPr lang="en-AU" sz="2400" dirty="0"/>
                    </a:p>
                  </a:txBody>
                  <a:tcPr/>
                </a:tc>
              </a:tr>
              <a:tr h="370840">
                <a:tc>
                  <a:txBody>
                    <a:bodyPr/>
                    <a:lstStyle/>
                    <a:p>
                      <a:r>
                        <a:rPr lang="en-AU" sz="2400" dirty="0" smtClean="0"/>
                        <a:t>Institutional influence</a:t>
                      </a:r>
                      <a:endParaRPr lang="en-AU" sz="2400" dirty="0"/>
                    </a:p>
                  </a:txBody>
                  <a:tcPr/>
                </a:tc>
                <a:tc>
                  <a:txBody>
                    <a:bodyPr/>
                    <a:lstStyle/>
                    <a:p>
                      <a:r>
                        <a:rPr lang="en-AU" sz="2400" dirty="0" smtClean="0"/>
                        <a:t>Low</a:t>
                      </a:r>
                      <a:endParaRPr lang="en-AU" sz="2400" dirty="0"/>
                    </a:p>
                  </a:txBody>
                  <a:tcPr/>
                </a:tc>
                <a:tc>
                  <a:txBody>
                    <a:bodyPr/>
                    <a:lstStyle/>
                    <a:p>
                      <a:r>
                        <a:rPr lang="en-AU" sz="2400" dirty="0" smtClean="0"/>
                        <a:t>High</a:t>
                      </a:r>
                      <a:endParaRPr lang="en-AU" sz="2400" dirty="0"/>
                    </a:p>
                  </a:txBody>
                  <a:tcPr/>
                </a:tc>
              </a:tr>
              <a:tr h="370840">
                <a:tc>
                  <a:txBody>
                    <a:bodyPr/>
                    <a:lstStyle/>
                    <a:p>
                      <a:r>
                        <a:rPr lang="en-AU" sz="2400" dirty="0" smtClean="0"/>
                        <a:t>Public funding</a:t>
                      </a:r>
                      <a:endParaRPr lang="en-AU" sz="2400" dirty="0"/>
                    </a:p>
                  </a:txBody>
                  <a:tcPr/>
                </a:tc>
                <a:tc>
                  <a:txBody>
                    <a:bodyPr/>
                    <a:lstStyle/>
                    <a:p>
                      <a:r>
                        <a:rPr lang="en-AU" sz="2400" dirty="0" smtClean="0"/>
                        <a:t>None/franchise/direct</a:t>
                      </a:r>
                      <a:endParaRPr lang="en-AU" sz="2400" dirty="0"/>
                    </a:p>
                  </a:txBody>
                  <a:tcPr/>
                </a:tc>
                <a:tc>
                  <a:txBody>
                    <a:bodyPr/>
                    <a:lstStyle/>
                    <a:p>
                      <a:r>
                        <a:rPr lang="en-AU" sz="2400" dirty="0" smtClean="0"/>
                        <a:t>Public</a:t>
                      </a:r>
                      <a:endParaRPr lang="en-AU" sz="2400"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Dimensions of different systems: Clark</a:t>
            </a:r>
            <a:endParaRPr lang="en-US" dirty="0"/>
          </a:p>
        </p:txBody>
      </p:sp>
      <p:sp>
        <p:nvSpPr>
          <p:cNvPr id="3" name="Content Placeholder 2"/>
          <p:cNvSpPr>
            <a:spLocks noGrp="1"/>
          </p:cNvSpPr>
          <p:nvPr>
            <p:ph idx="1"/>
          </p:nvPr>
        </p:nvSpPr>
        <p:spPr>
          <a:xfrm>
            <a:off x="457199" y="1606615"/>
            <a:ext cx="6607176" cy="4659966"/>
          </a:xfrm>
        </p:spPr>
        <p:txBody>
          <a:bodyPr/>
          <a:lstStyle/>
          <a:p>
            <a:r>
              <a:rPr lang="en-US" sz="2800" dirty="0" smtClean="0"/>
              <a:t>3 ideal types – state, market &amp; </a:t>
            </a:r>
            <a:br>
              <a:rPr lang="en-US" sz="2800" dirty="0" smtClean="0"/>
            </a:br>
            <a:r>
              <a:rPr lang="en-US" sz="2800" dirty="0" smtClean="0"/>
              <a:t>professional system – interaction between 3</a:t>
            </a:r>
          </a:p>
          <a:p>
            <a:r>
              <a:rPr lang="en-US" sz="2800" dirty="0" smtClean="0"/>
              <a:t>“HE systems vary widely between dependence on authority &amp; dependence on exchange: the more loosely joined the system the greater the dependence on exchange”, p. 138</a:t>
            </a:r>
          </a:p>
          <a:p>
            <a:r>
              <a:rPr lang="en-US" sz="2800" dirty="0" smtClean="0"/>
              <a:t>Continuum – unitary &amp; unified state administration to market linkage</a:t>
            </a:r>
          </a:p>
          <a:p>
            <a:endParaRPr lang="en-US" sz="2800" dirty="0"/>
          </a:p>
        </p:txBody>
      </p:sp>
      <p:pic>
        <p:nvPicPr>
          <p:cNvPr id="4" name="Picture 3" descr="three-fingers.jpg"/>
          <p:cNvPicPr>
            <a:picLocks noChangeAspect="1"/>
          </p:cNvPicPr>
          <p:nvPr/>
        </p:nvPicPr>
        <p:blipFill rotWithShape="1">
          <a:blip r:embed="rId3">
            <a:extLst>
              <a:ext uri="{28A0092B-C50C-407E-A947-70E740481C1C}">
                <a14:useLocalDpi xmlns:a14="http://schemas.microsoft.com/office/drawing/2010/main" val="0"/>
              </a:ext>
            </a:extLst>
          </a:blip>
          <a:srcRect r="35071"/>
          <a:stretch/>
        </p:blipFill>
        <p:spPr>
          <a:xfrm>
            <a:off x="6683376" y="1606615"/>
            <a:ext cx="2254249" cy="4629149"/>
          </a:xfrm>
          <a:prstGeom prst="rect">
            <a:avLst/>
          </a:prstGeom>
        </p:spPr>
      </p:pic>
    </p:spTree>
    <p:extLst>
      <p:ext uri="{BB962C8B-B14F-4D97-AF65-F5344CB8AC3E}">
        <p14:creationId xmlns:p14="http://schemas.microsoft.com/office/powerpoint/2010/main" val="23084766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76400"/>
            <a:ext cx="3111960" cy="4343400"/>
          </a:xfrm>
        </p:spPr>
        <p:txBody>
          <a:bodyPr/>
          <a:lstStyle/>
          <a:p>
            <a:r>
              <a:rPr lang="en-US" dirty="0" smtClean="0"/>
              <a:t>Triangle of coordination</a:t>
            </a:r>
          </a:p>
          <a:p>
            <a:r>
              <a:rPr lang="en-US" dirty="0" smtClean="0"/>
              <a:t>Burton Clark writing in 1983</a:t>
            </a:r>
            <a:endParaRPr lang="en-US" dirty="0"/>
          </a:p>
        </p:txBody>
      </p:sp>
      <p:sp>
        <p:nvSpPr>
          <p:cNvPr id="4" name="Isosceles Triangle 3"/>
          <p:cNvSpPr/>
          <p:nvPr/>
        </p:nvSpPr>
        <p:spPr bwMode="auto">
          <a:xfrm rot="5400000">
            <a:off x="2728260" y="1185084"/>
            <a:ext cx="5894246" cy="4717036"/>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5" name="TextBox 4"/>
          <p:cNvSpPr txBox="1"/>
          <p:nvPr/>
        </p:nvSpPr>
        <p:spPr>
          <a:xfrm>
            <a:off x="3384081" y="1309743"/>
            <a:ext cx="962894" cy="369332"/>
          </a:xfrm>
          <a:prstGeom prst="rect">
            <a:avLst/>
          </a:prstGeom>
          <a:noFill/>
        </p:spPr>
        <p:txBody>
          <a:bodyPr wrap="square" rtlCol="0">
            <a:spAutoFit/>
          </a:bodyPr>
          <a:lstStyle/>
          <a:p>
            <a:r>
              <a:rPr lang="en-US" dirty="0" smtClean="0"/>
              <a:t>USSR</a:t>
            </a:r>
            <a:endParaRPr lang="en-US" dirty="0"/>
          </a:p>
        </p:txBody>
      </p:sp>
      <p:sp>
        <p:nvSpPr>
          <p:cNvPr id="6" name="TextBox 5"/>
          <p:cNvSpPr txBox="1"/>
          <p:nvPr/>
        </p:nvSpPr>
        <p:spPr>
          <a:xfrm>
            <a:off x="3518106" y="1947401"/>
            <a:ext cx="1114945" cy="369332"/>
          </a:xfrm>
          <a:prstGeom prst="rect">
            <a:avLst/>
          </a:prstGeom>
          <a:noFill/>
        </p:spPr>
        <p:txBody>
          <a:bodyPr wrap="square" rtlCol="0">
            <a:spAutoFit/>
          </a:bodyPr>
          <a:lstStyle/>
          <a:p>
            <a:r>
              <a:rPr lang="en-US" dirty="0" smtClean="0"/>
              <a:t>Sweden</a:t>
            </a:r>
            <a:endParaRPr lang="en-US" dirty="0"/>
          </a:p>
        </p:txBody>
      </p:sp>
      <p:sp>
        <p:nvSpPr>
          <p:cNvPr id="7" name="TextBox 6"/>
          <p:cNvSpPr txBox="1"/>
          <p:nvPr/>
        </p:nvSpPr>
        <p:spPr>
          <a:xfrm>
            <a:off x="3493512" y="2541840"/>
            <a:ext cx="962894" cy="369332"/>
          </a:xfrm>
          <a:prstGeom prst="rect">
            <a:avLst/>
          </a:prstGeom>
          <a:noFill/>
        </p:spPr>
        <p:txBody>
          <a:bodyPr wrap="square" rtlCol="0">
            <a:spAutoFit/>
          </a:bodyPr>
          <a:lstStyle/>
          <a:p>
            <a:r>
              <a:rPr lang="en-US" dirty="0" smtClean="0"/>
              <a:t>France</a:t>
            </a:r>
            <a:endParaRPr lang="en-US" dirty="0"/>
          </a:p>
        </p:txBody>
      </p:sp>
      <p:sp>
        <p:nvSpPr>
          <p:cNvPr id="8" name="TextBox 7"/>
          <p:cNvSpPr txBox="1"/>
          <p:nvPr/>
        </p:nvSpPr>
        <p:spPr>
          <a:xfrm>
            <a:off x="3384081" y="5286237"/>
            <a:ext cx="962894" cy="369332"/>
          </a:xfrm>
          <a:prstGeom prst="rect">
            <a:avLst/>
          </a:prstGeom>
          <a:noFill/>
        </p:spPr>
        <p:txBody>
          <a:bodyPr wrap="square" rtlCol="0">
            <a:spAutoFit/>
          </a:bodyPr>
          <a:lstStyle/>
          <a:p>
            <a:r>
              <a:rPr lang="en-US" dirty="0" smtClean="0"/>
              <a:t>Italy</a:t>
            </a:r>
            <a:endParaRPr lang="en-US" dirty="0"/>
          </a:p>
        </p:txBody>
      </p:sp>
      <p:sp>
        <p:nvSpPr>
          <p:cNvPr id="9" name="TextBox 8"/>
          <p:cNvSpPr txBox="1"/>
          <p:nvPr/>
        </p:nvSpPr>
        <p:spPr>
          <a:xfrm>
            <a:off x="4346975" y="3805697"/>
            <a:ext cx="962894" cy="369332"/>
          </a:xfrm>
          <a:prstGeom prst="rect">
            <a:avLst/>
          </a:prstGeom>
          <a:noFill/>
        </p:spPr>
        <p:txBody>
          <a:bodyPr wrap="square" rtlCol="0">
            <a:spAutoFit/>
          </a:bodyPr>
          <a:lstStyle/>
          <a:p>
            <a:r>
              <a:rPr lang="en-US" dirty="0" smtClean="0"/>
              <a:t>UK</a:t>
            </a:r>
            <a:endParaRPr lang="en-US" dirty="0"/>
          </a:p>
        </p:txBody>
      </p:sp>
      <p:sp>
        <p:nvSpPr>
          <p:cNvPr id="10" name="TextBox 9"/>
          <p:cNvSpPr txBox="1"/>
          <p:nvPr/>
        </p:nvSpPr>
        <p:spPr>
          <a:xfrm>
            <a:off x="4828422" y="3326670"/>
            <a:ext cx="928007" cy="369332"/>
          </a:xfrm>
          <a:prstGeom prst="rect">
            <a:avLst/>
          </a:prstGeom>
          <a:noFill/>
        </p:spPr>
        <p:txBody>
          <a:bodyPr wrap="square" rtlCol="0">
            <a:spAutoFit/>
          </a:bodyPr>
          <a:lstStyle/>
          <a:p>
            <a:r>
              <a:rPr lang="en-US" dirty="0" smtClean="0"/>
              <a:t>Japan</a:t>
            </a:r>
            <a:endParaRPr lang="en-US" dirty="0"/>
          </a:p>
        </p:txBody>
      </p:sp>
      <p:sp>
        <p:nvSpPr>
          <p:cNvPr id="11" name="TextBox 10"/>
          <p:cNvSpPr txBox="1"/>
          <p:nvPr/>
        </p:nvSpPr>
        <p:spPr>
          <a:xfrm>
            <a:off x="4432159" y="2911172"/>
            <a:ext cx="1114945" cy="369332"/>
          </a:xfrm>
          <a:prstGeom prst="rect">
            <a:avLst/>
          </a:prstGeom>
          <a:noFill/>
        </p:spPr>
        <p:txBody>
          <a:bodyPr wrap="square" rtlCol="0">
            <a:spAutoFit/>
          </a:bodyPr>
          <a:lstStyle/>
          <a:p>
            <a:r>
              <a:rPr lang="en-US" dirty="0" smtClean="0"/>
              <a:t>Canada</a:t>
            </a:r>
            <a:endParaRPr lang="en-US" dirty="0"/>
          </a:p>
        </p:txBody>
      </p:sp>
      <p:sp>
        <p:nvSpPr>
          <p:cNvPr id="12" name="TextBox 11"/>
          <p:cNvSpPr txBox="1"/>
          <p:nvPr/>
        </p:nvSpPr>
        <p:spPr>
          <a:xfrm>
            <a:off x="6489065" y="3358936"/>
            <a:ext cx="773744" cy="369332"/>
          </a:xfrm>
          <a:prstGeom prst="rect">
            <a:avLst/>
          </a:prstGeom>
          <a:noFill/>
        </p:spPr>
        <p:txBody>
          <a:bodyPr wrap="square" rtlCol="0">
            <a:spAutoFit/>
          </a:bodyPr>
          <a:lstStyle/>
          <a:p>
            <a:r>
              <a:rPr lang="en-US" dirty="0" smtClean="0"/>
              <a:t>US</a:t>
            </a:r>
            <a:endParaRPr lang="en-US" dirty="0"/>
          </a:p>
        </p:txBody>
      </p:sp>
      <p:sp>
        <p:nvSpPr>
          <p:cNvPr id="13" name="TextBox 12"/>
          <p:cNvSpPr txBox="1"/>
          <p:nvPr/>
        </p:nvSpPr>
        <p:spPr>
          <a:xfrm>
            <a:off x="8033901" y="3436365"/>
            <a:ext cx="1075638" cy="369332"/>
          </a:xfrm>
          <a:prstGeom prst="rect">
            <a:avLst/>
          </a:prstGeom>
          <a:noFill/>
        </p:spPr>
        <p:txBody>
          <a:bodyPr wrap="square" rtlCol="0">
            <a:spAutoFit/>
          </a:bodyPr>
          <a:lstStyle/>
          <a:p>
            <a:r>
              <a:rPr lang="en-US" dirty="0" smtClean="0"/>
              <a:t>Market</a:t>
            </a:r>
            <a:endParaRPr lang="en-US" dirty="0"/>
          </a:p>
        </p:txBody>
      </p:sp>
      <p:sp>
        <p:nvSpPr>
          <p:cNvPr id="14" name="TextBox 13"/>
          <p:cNvSpPr txBox="1"/>
          <p:nvPr/>
        </p:nvSpPr>
        <p:spPr>
          <a:xfrm>
            <a:off x="3536480" y="6248143"/>
            <a:ext cx="2547891" cy="369332"/>
          </a:xfrm>
          <a:prstGeom prst="rect">
            <a:avLst/>
          </a:prstGeom>
          <a:noFill/>
        </p:spPr>
        <p:txBody>
          <a:bodyPr wrap="square" rtlCol="0">
            <a:spAutoFit/>
          </a:bodyPr>
          <a:lstStyle/>
          <a:p>
            <a:r>
              <a:rPr lang="en-US" dirty="0" smtClean="0"/>
              <a:t>Academic oligarchy</a:t>
            </a:r>
            <a:endParaRPr lang="en-US" dirty="0"/>
          </a:p>
        </p:txBody>
      </p:sp>
      <p:sp>
        <p:nvSpPr>
          <p:cNvPr id="15" name="TextBox 14"/>
          <p:cNvSpPr txBox="1"/>
          <p:nvPr/>
        </p:nvSpPr>
        <p:spPr>
          <a:xfrm>
            <a:off x="3536481" y="317669"/>
            <a:ext cx="2219948" cy="369332"/>
          </a:xfrm>
          <a:prstGeom prst="rect">
            <a:avLst/>
          </a:prstGeom>
          <a:noFill/>
        </p:spPr>
        <p:txBody>
          <a:bodyPr wrap="square" rtlCol="0">
            <a:spAutoFit/>
          </a:bodyPr>
          <a:lstStyle/>
          <a:p>
            <a:r>
              <a:rPr lang="en-US" dirty="0" smtClean="0"/>
              <a:t>State authority</a:t>
            </a:r>
            <a:endParaRPr lang="en-US" dirty="0"/>
          </a:p>
        </p:txBody>
      </p:sp>
    </p:spTree>
    <p:extLst>
      <p:ext uri="{BB962C8B-B14F-4D97-AF65-F5344CB8AC3E}">
        <p14:creationId xmlns:p14="http://schemas.microsoft.com/office/powerpoint/2010/main" val="18810121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Governments construct systems</a:t>
            </a:r>
            <a:endParaRPr lang="en-AU" dirty="0"/>
          </a:p>
        </p:txBody>
      </p:sp>
      <p:sp>
        <p:nvSpPr>
          <p:cNvPr id="3" name="Content Placeholder 2"/>
          <p:cNvSpPr>
            <a:spLocks noGrp="1"/>
          </p:cNvSpPr>
          <p:nvPr>
            <p:ph idx="1"/>
          </p:nvPr>
        </p:nvSpPr>
        <p:spPr/>
        <p:txBody>
          <a:bodyPr/>
          <a:lstStyle/>
          <a:p>
            <a:r>
              <a:rPr lang="en-AU" dirty="0" smtClean="0"/>
              <a:t>Government authority</a:t>
            </a:r>
          </a:p>
          <a:p>
            <a:r>
              <a:rPr lang="en-AU" dirty="0" smtClean="0"/>
              <a:t>2 key limitations</a:t>
            </a:r>
          </a:p>
          <a:p>
            <a:pPr lvl="1"/>
            <a:r>
              <a:rPr lang="en-AU" dirty="0" smtClean="0"/>
              <a:t>Intermittent enthusiasm for differentiation</a:t>
            </a:r>
          </a:p>
          <a:p>
            <a:pPr lvl="1"/>
            <a:r>
              <a:rPr lang="en-AU" dirty="0" smtClean="0"/>
              <a:t>Markets</a:t>
            </a:r>
          </a:p>
          <a:p>
            <a:pPr lvl="1"/>
            <a:endParaRPr lang="en-AU" dirty="0"/>
          </a:p>
        </p:txBody>
      </p:sp>
    </p:spTree>
    <p:extLst>
      <p:ext uri="{BB962C8B-B14F-4D97-AF65-F5344CB8AC3E}">
        <p14:creationId xmlns:p14="http://schemas.microsoft.com/office/powerpoint/2010/main" val="7927482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Market authority: 3 markets in HE</a:t>
            </a:r>
            <a:endParaRPr lang="en-US" sz="3800" dirty="0"/>
          </a:p>
        </p:txBody>
      </p:sp>
      <p:sp>
        <p:nvSpPr>
          <p:cNvPr id="3" name="Content Placeholder 2"/>
          <p:cNvSpPr>
            <a:spLocks noGrp="1"/>
          </p:cNvSpPr>
          <p:nvPr>
            <p:ph idx="1"/>
          </p:nvPr>
        </p:nvSpPr>
        <p:spPr>
          <a:xfrm>
            <a:off x="457200" y="1676399"/>
            <a:ext cx="8229600" cy="4562475"/>
          </a:xfrm>
        </p:spPr>
        <p:txBody>
          <a:bodyPr>
            <a:normAutofit lnSpcReduction="10000"/>
          </a:bodyPr>
          <a:lstStyle/>
          <a:p>
            <a:r>
              <a:rPr lang="en-US" dirty="0" smtClean="0"/>
              <a:t>Consumer markets</a:t>
            </a:r>
          </a:p>
          <a:p>
            <a:pPr lvl="1"/>
            <a:r>
              <a:rPr lang="en-US" dirty="0" smtClean="0"/>
              <a:t>Competition – tuition fees, wares &amp; goods </a:t>
            </a:r>
          </a:p>
          <a:p>
            <a:pPr lvl="1"/>
            <a:r>
              <a:rPr lang="en-US" dirty="0" smtClean="0"/>
              <a:t>Consumer choice (government may shape)</a:t>
            </a:r>
          </a:p>
          <a:p>
            <a:r>
              <a:rPr lang="en-US" dirty="0" smtClean="0"/>
              <a:t>Labour markets</a:t>
            </a:r>
          </a:p>
          <a:p>
            <a:pPr lvl="1"/>
            <a:r>
              <a:rPr lang="en-US" dirty="0" smtClean="0"/>
              <a:t>Competition for faculty, administrators etc</a:t>
            </a:r>
          </a:p>
          <a:p>
            <a:r>
              <a:rPr lang="en-US" dirty="0" smtClean="0"/>
              <a:t>Institutional markets</a:t>
            </a:r>
          </a:p>
          <a:p>
            <a:pPr lvl="1"/>
            <a:r>
              <a:rPr lang="en-US" dirty="0" smtClean="0"/>
              <a:t>‘markets where enterprises interact with one another, instead of with consumers or employees’  Burton Clark</a:t>
            </a:r>
            <a:endParaRPr lang="en-US" dirty="0"/>
          </a:p>
        </p:txBody>
      </p:sp>
    </p:spTree>
    <p:extLst>
      <p:ext uri="{BB962C8B-B14F-4D97-AF65-F5344CB8AC3E}">
        <p14:creationId xmlns:p14="http://schemas.microsoft.com/office/powerpoint/2010/main" val="187689351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Government policies focus on consumer market – van </a:t>
            </a:r>
            <a:r>
              <a:rPr lang="en-US" dirty="0" err="1" smtClean="0"/>
              <a:t>Vught</a:t>
            </a:r>
            <a:endParaRPr lang="en-US" dirty="0"/>
          </a:p>
        </p:txBody>
      </p:sp>
      <p:sp>
        <p:nvSpPr>
          <p:cNvPr id="3" name="Content Placeholder 2"/>
          <p:cNvSpPr>
            <a:spLocks noGrp="1"/>
          </p:cNvSpPr>
          <p:nvPr>
            <p:ph idx="1"/>
          </p:nvPr>
        </p:nvSpPr>
        <p:spPr>
          <a:xfrm>
            <a:off x="457200" y="1549400"/>
            <a:ext cx="8432800" cy="4768850"/>
          </a:xfrm>
        </p:spPr>
        <p:txBody>
          <a:bodyPr/>
          <a:lstStyle/>
          <a:p>
            <a:r>
              <a:rPr lang="en-US" sz="2800" dirty="0" smtClean="0"/>
              <a:t>“It is the first market (consumer markets) that appears to be the object of many governmental policies that try to increase the coordinative capabilities of market forces in higher education. By increasing the capacity of the consumers of higher education outputs (students, clients) to choose among the various products of higher education institutions, these policies intend to strengthen the consumer market. However… these policies are usually only marginally effective.” (2008: 168)</a:t>
            </a:r>
            <a:endParaRPr lang="en-US" sz="2800" dirty="0"/>
          </a:p>
        </p:txBody>
      </p:sp>
    </p:spTree>
    <p:extLst>
      <p:ext uri="{BB962C8B-B14F-4D97-AF65-F5344CB8AC3E}">
        <p14:creationId xmlns:p14="http://schemas.microsoft.com/office/powerpoint/2010/main" val="125288074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for reputation</a:t>
            </a:r>
            <a:endParaRPr lang="en-US" dirty="0"/>
          </a:p>
        </p:txBody>
      </p:sp>
      <p:sp>
        <p:nvSpPr>
          <p:cNvPr id="3" name="Content Placeholder 2"/>
          <p:cNvSpPr>
            <a:spLocks noGrp="1"/>
          </p:cNvSpPr>
          <p:nvPr>
            <p:ph idx="1"/>
          </p:nvPr>
        </p:nvSpPr>
        <p:spPr/>
        <p:txBody>
          <a:bodyPr/>
          <a:lstStyle/>
          <a:p>
            <a:r>
              <a:rPr lang="en-US" dirty="0" smtClean="0"/>
              <a:t>“…HE institutions are first &amp; foremost each other’s competitors (on the institutional market). They compete among themselves for the best students, the best faculty, the largest research contracts, the highest endowments, etc. They compete for all the resources that may have an impact on their institutional reputation.”</a:t>
            </a:r>
          </a:p>
          <a:p>
            <a:pPr marL="457200" lvl="1" indent="0" algn="r">
              <a:buNone/>
            </a:pPr>
            <a:r>
              <a:rPr lang="en-US" dirty="0"/>
              <a:t> </a:t>
            </a:r>
            <a:r>
              <a:rPr lang="en-US" dirty="0" smtClean="0"/>
              <a:t>van </a:t>
            </a:r>
            <a:r>
              <a:rPr lang="en-US" dirty="0" err="1" smtClean="0"/>
              <a:t>Vught</a:t>
            </a:r>
            <a:r>
              <a:rPr lang="en-US" dirty="0" smtClean="0"/>
              <a:t> 2008: 168</a:t>
            </a:r>
            <a:endParaRPr lang="en-US" dirty="0"/>
          </a:p>
        </p:txBody>
      </p:sp>
    </p:spTree>
    <p:extLst>
      <p:ext uri="{BB962C8B-B14F-4D97-AF65-F5344CB8AC3E}">
        <p14:creationId xmlns:p14="http://schemas.microsoft.com/office/powerpoint/2010/main" val="198001631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bstacl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0" y="3038688"/>
            <a:ext cx="3698874" cy="3600237"/>
          </a:xfrm>
          <a:prstGeom prst="rect">
            <a:avLst/>
          </a:prstGeom>
        </p:spPr>
      </p:pic>
      <p:sp>
        <p:nvSpPr>
          <p:cNvPr id="2" name="Title 1"/>
          <p:cNvSpPr>
            <a:spLocks noGrp="1"/>
          </p:cNvSpPr>
          <p:nvPr>
            <p:ph type="title"/>
          </p:nvPr>
        </p:nvSpPr>
        <p:spPr/>
        <p:txBody>
          <a:bodyPr/>
          <a:lstStyle/>
          <a:p>
            <a:r>
              <a:rPr lang="en-US" dirty="0" smtClean="0"/>
              <a:t>Market for positional goods</a:t>
            </a:r>
            <a:endParaRPr lang="en-US" dirty="0"/>
          </a:p>
        </p:txBody>
      </p:sp>
      <p:sp>
        <p:nvSpPr>
          <p:cNvPr id="3" name="Content Placeholder 2"/>
          <p:cNvSpPr>
            <a:spLocks noGrp="1"/>
          </p:cNvSpPr>
          <p:nvPr>
            <p:ph idx="1"/>
          </p:nvPr>
        </p:nvSpPr>
        <p:spPr>
          <a:xfrm>
            <a:off x="457199" y="1676400"/>
            <a:ext cx="8385175" cy="4343400"/>
          </a:xfrm>
        </p:spPr>
        <p:txBody>
          <a:bodyPr/>
          <a:lstStyle/>
          <a:p>
            <a:r>
              <a:rPr lang="en-US" dirty="0" smtClean="0"/>
              <a:t>Students compete to get into high status universities, that lead to high status jobs</a:t>
            </a:r>
          </a:p>
          <a:p>
            <a:r>
              <a:rPr lang="en-US" dirty="0" smtClean="0"/>
              <a:t>Universities compete for students, research funding etc – reputation is everything</a:t>
            </a:r>
          </a:p>
          <a:p>
            <a:r>
              <a:rPr lang="en-US" dirty="0" smtClean="0"/>
              <a:t>Rankings illustrate that – </a:t>
            </a:r>
            <a:br>
              <a:rPr lang="en-US" dirty="0" smtClean="0"/>
            </a:br>
            <a:r>
              <a:rPr lang="en-US" dirty="0" smtClean="0"/>
              <a:t>shape institutional </a:t>
            </a:r>
            <a:br>
              <a:rPr lang="en-US" dirty="0" smtClean="0"/>
            </a:br>
            <a:r>
              <a:rPr lang="en-US" dirty="0" err="1" smtClean="0"/>
              <a:t>behaviours</a:t>
            </a:r>
            <a:endParaRPr lang="en-US" dirty="0" smtClean="0"/>
          </a:p>
          <a:p>
            <a:endParaRPr lang="en-US" dirty="0"/>
          </a:p>
        </p:txBody>
      </p:sp>
    </p:spTree>
    <p:extLst>
      <p:ext uri="{BB962C8B-B14F-4D97-AF65-F5344CB8AC3E}">
        <p14:creationId xmlns:p14="http://schemas.microsoft.com/office/powerpoint/2010/main" val="407474896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Academic oligarchy</a:t>
            </a:r>
            <a:endParaRPr lang="en-AU" dirty="0"/>
          </a:p>
        </p:txBody>
      </p:sp>
      <p:sp>
        <p:nvSpPr>
          <p:cNvPr id="3" name="Content Placeholder 2"/>
          <p:cNvSpPr>
            <a:spLocks noGrp="1"/>
          </p:cNvSpPr>
          <p:nvPr>
            <p:ph idx="1"/>
          </p:nvPr>
        </p:nvSpPr>
        <p:spPr/>
        <p:txBody>
          <a:bodyPr/>
          <a:lstStyle/>
          <a:p>
            <a:r>
              <a:rPr lang="en-AU" dirty="0" smtClean="0"/>
              <a:t>Complaints by colleges about accreditation processes</a:t>
            </a:r>
          </a:p>
          <a:p>
            <a:r>
              <a:rPr lang="en-AU" dirty="0" smtClean="0"/>
              <a:t>Vexed question</a:t>
            </a:r>
          </a:p>
          <a:p>
            <a:pPr lvl="1"/>
            <a:r>
              <a:rPr lang="en-AU" i="1" dirty="0" smtClean="0"/>
              <a:t>Is</a:t>
            </a:r>
            <a:r>
              <a:rPr lang="en-AU" dirty="0" smtClean="0"/>
              <a:t> a question of power</a:t>
            </a:r>
          </a:p>
          <a:p>
            <a:pPr lvl="1"/>
            <a:r>
              <a:rPr lang="en-AU" dirty="0" smtClean="0"/>
              <a:t>But also a question of standards &amp; quality</a:t>
            </a:r>
          </a:p>
          <a:p>
            <a:r>
              <a:rPr lang="en-AU" dirty="0" smtClean="0"/>
              <a:t>We need to problematise nature of knowledge in qualifications </a:t>
            </a:r>
            <a:endParaRPr lang="en-AU" dirty="0"/>
          </a:p>
        </p:txBody>
      </p:sp>
    </p:spTree>
    <p:extLst>
      <p:ext uri="{BB962C8B-B14F-4D97-AF65-F5344CB8AC3E}">
        <p14:creationId xmlns:p14="http://schemas.microsoft.com/office/powerpoint/2010/main" val="198099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smtClean="0"/>
              <a:t>Challenges facing colleges</a:t>
            </a:r>
            <a:endParaRPr lang="en-AU" dirty="0"/>
          </a:p>
        </p:txBody>
      </p:sp>
      <p:sp>
        <p:nvSpPr>
          <p:cNvPr id="5" name="Subtitle 4"/>
          <p:cNvSpPr>
            <a:spLocks noGrp="1"/>
          </p:cNvSpPr>
          <p:nvPr>
            <p:ph type="subTitle" idx="1"/>
          </p:nvPr>
        </p:nvSpPr>
        <p:spPr/>
        <p:txBody>
          <a:bodyPr/>
          <a:lstStyle/>
          <a:p>
            <a:endParaRPr lang="en-AU"/>
          </a:p>
        </p:txBody>
      </p:sp>
    </p:spTree>
    <p:extLst>
      <p:ext uri="{BB962C8B-B14F-4D97-AF65-F5344CB8AC3E}">
        <p14:creationId xmlns:p14="http://schemas.microsoft.com/office/powerpoint/2010/main" val="25660142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755775"/>
          </a:xfrm>
        </p:spPr>
        <p:txBody>
          <a:bodyPr>
            <a:normAutofit fontScale="90000"/>
          </a:bodyPr>
          <a:lstStyle/>
          <a:p>
            <a:pPr marL="742950" indent="-742950" algn="l">
              <a:buFont typeface="+mj-lt"/>
              <a:buAutoNum type="arabicPeriod" startAt="2"/>
            </a:pPr>
            <a:r>
              <a:rPr lang="en-AU" dirty="0" smtClean="0"/>
              <a:t>What is the nature of the new tertiary education system that is emerging?</a:t>
            </a:r>
            <a:endParaRPr lang="en-AU" dirty="0"/>
          </a:p>
        </p:txBody>
      </p:sp>
      <p:sp>
        <p:nvSpPr>
          <p:cNvPr id="5" name="Subtitle 4"/>
          <p:cNvSpPr>
            <a:spLocks noGrp="1"/>
          </p:cNvSpPr>
          <p:nvPr>
            <p:ph type="subTitle" idx="1"/>
          </p:nvPr>
        </p:nvSpPr>
        <p:spPr>
          <a:xfrm>
            <a:off x="1371599" y="3886200"/>
            <a:ext cx="7353627" cy="1752600"/>
          </a:xfrm>
        </p:spPr>
        <p:txBody>
          <a:bodyPr>
            <a:normAutofit/>
          </a:bodyPr>
          <a:lstStyle/>
          <a:p>
            <a:pPr algn="l"/>
            <a:r>
              <a:rPr lang="en-AU" dirty="0" smtClean="0"/>
              <a:t>What are the opportunities for students?</a:t>
            </a:r>
          </a:p>
          <a:p>
            <a:pPr algn="l"/>
            <a:r>
              <a:rPr lang="en-AU" dirty="0" smtClean="0"/>
              <a:t>What are the challenges for colleges?</a:t>
            </a:r>
            <a:endParaRPr lang="en-AU" dirty="0"/>
          </a:p>
        </p:txBody>
      </p:sp>
    </p:spTree>
    <p:extLst>
      <p:ext uri="{BB962C8B-B14F-4D97-AF65-F5344CB8AC3E}">
        <p14:creationId xmlns:p14="http://schemas.microsoft.com/office/powerpoint/2010/main" val="156667987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AU" smtClean="0"/>
              <a:t>Commonalities between Anglophone countries </a:t>
            </a:r>
          </a:p>
        </p:txBody>
      </p:sp>
      <p:sp>
        <p:nvSpPr>
          <p:cNvPr id="9219" name="Content Placeholder 2"/>
          <p:cNvSpPr>
            <a:spLocks noGrp="1"/>
          </p:cNvSpPr>
          <p:nvPr>
            <p:ph sz="half" idx="1"/>
          </p:nvPr>
        </p:nvSpPr>
        <p:spPr>
          <a:xfrm>
            <a:off x="457200" y="1600200"/>
            <a:ext cx="3957320" cy="4756150"/>
          </a:xfrm>
        </p:spPr>
        <p:txBody>
          <a:bodyPr>
            <a:noAutofit/>
          </a:bodyPr>
          <a:lstStyle/>
          <a:p>
            <a:r>
              <a:rPr lang="en-AU" sz="2400" dirty="0" smtClean="0"/>
              <a:t>All two tiers of tertiary education even if don’t have sharp curricular division</a:t>
            </a:r>
          </a:p>
          <a:p>
            <a:r>
              <a:rPr lang="en-AU" sz="2400" dirty="0" smtClean="0"/>
              <a:t>All have closer relationship with local communities &amp; employers</a:t>
            </a:r>
          </a:p>
          <a:p>
            <a:r>
              <a:rPr lang="en-AU" sz="2400" dirty="0" smtClean="0"/>
              <a:t>All have similar problems with universities – elitist</a:t>
            </a:r>
          </a:p>
          <a:p>
            <a:r>
              <a:rPr lang="en-AU" sz="2400" dirty="0" smtClean="0"/>
              <a:t>All are lower status, funded at lower rate, teaching only</a:t>
            </a:r>
          </a:p>
          <a:p>
            <a:endParaRPr lang="en-AU" sz="2400" dirty="0" smtClean="0"/>
          </a:p>
          <a:p>
            <a:endParaRPr lang="en-AU" sz="2400" dirty="0" smtClean="0"/>
          </a:p>
        </p:txBody>
      </p:sp>
      <p:sp>
        <p:nvSpPr>
          <p:cNvPr id="9220" name="Content Placeholder 5"/>
          <p:cNvSpPr>
            <a:spLocks noGrp="1"/>
          </p:cNvSpPr>
          <p:nvPr>
            <p:ph sz="half" idx="2"/>
          </p:nvPr>
        </p:nvSpPr>
        <p:spPr>
          <a:xfrm>
            <a:off x="4414519" y="1600200"/>
            <a:ext cx="4515305" cy="4525963"/>
          </a:xfrm>
        </p:spPr>
        <p:txBody>
          <a:bodyPr>
            <a:normAutofit/>
          </a:bodyPr>
          <a:lstStyle/>
          <a:p>
            <a:r>
              <a:rPr lang="en-AU" sz="2400" dirty="0"/>
              <a:t>F</a:t>
            </a:r>
            <a:r>
              <a:rPr lang="en-AU" sz="2400" dirty="0" smtClean="0"/>
              <a:t>eel </a:t>
            </a:r>
            <a:r>
              <a:rPr lang="en-AU" sz="2400" dirty="0"/>
              <a:t>accreditation process </a:t>
            </a:r>
            <a:r>
              <a:rPr lang="en-AU" sz="2400" dirty="0" smtClean="0"/>
              <a:t>enforces </a:t>
            </a:r>
            <a:r>
              <a:rPr lang="en-AU" sz="2400" dirty="0"/>
              <a:t>‘university’ mould</a:t>
            </a:r>
          </a:p>
          <a:p>
            <a:r>
              <a:rPr lang="en-AU" sz="2400" dirty="0" smtClean="0"/>
              <a:t>All </a:t>
            </a:r>
            <a:r>
              <a:rPr lang="en-AU" sz="2400" dirty="0"/>
              <a:t>under scrutiny, suspected of qualifications ‘not at same standard</a:t>
            </a:r>
            <a:r>
              <a:rPr lang="en-AU" sz="2400" dirty="0" smtClean="0"/>
              <a:t>’</a:t>
            </a:r>
            <a:endParaRPr lang="en-AU" sz="2400" dirty="0"/>
          </a:p>
        </p:txBody>
      </p:sp>
      <p:sp>
        <p:nvSpPr>
          <p:cNvPr id="9221" name="Slide Number Placeholder 3"/>
          <p:cNvSpPr>
            <a:spLocks noGrp="1"/>
          </p:cNvSpPr>
          <p:nvPr>
            <p:ph type="sldNum" sz="quarter" idx="10"/>
          </p:nvPr>
        </p:nvSpPr>
        <p:spPr>
          <a:noFill/>
        </p:spPr>
        <p:txBody>
          <a:bodyPr/>
          <a:lstStyle/>
          <a:p>
            <a:fld id="{3DB04AA8-073E-4F27-BFC3-0FD6EDF9967E}" type="slidenum">
              <a:rPr lang="en-US" smtClean="0">
                <a:latin typeface="Arial" pitchFamily="34" charset="0"/>
                <a:ea typeface="ＭＳ Ｐゴシック" pitchFamily="34" charset="-128"/>
              </a:rPr>
              <a:pPr/>
              <a:t>30</a:t>
            </a:fld>
            <a:endParaRPr lang="en-US" smtClean="0">
              <a:latin typeface="Arial" pitchFamily="34" charset="0"/>
              <a:ea typeface="ＭＳ Ｐゴシック" pitchFamily="34" charset="-128"/>
            </a:endParaRPr>
          </a:p>
        </p:txBody>
      </p:sp>
      <p:pic>
        <p:nvPicPr>
          <p:cNvPr id="9222" name="Picture 4" descr="Things in common.JPG"/>
          <p:cNvPicPr>
            <a:picLocks noChangeAspect="1"/>
          </p:cNvPicPr>
          <p:nvPr/>
        </p:nvPicPr>
        <p:blipFill>
          <a:blip r:embed="rId3" cstate="print"/>
          <a:srcRect/>
          <a:stretch>
            <a:fillRect/>
          </a:stretch>
        </p:blipFill>
        <p:spPr bwMode="auto">
          <a:xfrm>
            <a:off x="5003800" y="3586878"/>
            <a:ext cx="3676650" cy="24479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r>
              <a:rPr lang="en-AU" smtClean="0"/>
              <a:t>Commonalities between Anglophone countries cont…</a:t>
            </a:r>
          </a:p>
        </p:txBody>
      </p:sp>
      <p:sp>
        <p:nvSpPr>
          <p:cNvPr id="10243" name="Content Placeholder 2"/>
          <p:cNvSpPr>
            <a:spLocks noGrp="1"/>
          </p:cNvSpPr>
          <p:nvPr>
            <p:ph sz="half" idx="1"/>
          </p:nvPr>
        </p:nvSpPr>
        <p:spPr/>
        <p:txBody>
          <a:bodyPr>
            <a:noAutofit/>
          </a:bodyPr>
          <a:lstStyle/>
          <a:p>
            <a:r>
              <a:rPr lang="en-AU" sz="2400" dirty="0" smtClean="0"/>
              <a:t>Teachers in all systems say they need: lighter teaching loads; more time to prepare &amp; to engage in scholarship; &amp; access to better resources</a:t>
            </a:r>
          </a:p>
          <a:p>
            <a:r>
              <a:rPr lang="en-AU" sz="2400" dirty="0" smtClean="0"/>
              <a:t>Students in all more likely to come from disadvantaged backgrounds &amp; be underprepared</a:t>
            </a:r>
          </a:p>
        </p:txBody>
      </p:sp>
      <p:sp>
        <p:nvSpPr>
          <p:cNvPr id="10244" name="Content Placeholder 5"/>
          <p:cNvSpPr>
            <a:spLocks noGrp="1"/>
          </p:cNvSpPr>
          <p:nvPr>
            <p:ph sz="half" idx="2"/>
          </p:nvPr>
        </p:nvSpPr>
        <p:spPr>
          <a:xfrm>
            <a:off x="4648200" y="1600200"/>
            <a:ext cx="4038600" cy="4525963"/>
          </a:xfrm>
        </p:spPr>
        <p:txBody>
          <a:bodyPr>
            <a:normAutofit/>
          </a:bodyPr>
          <a:lstStyle/>
          <a:p>
            <a:r>
              <a:rPr lang="en-AU" sz="2400" dirty="0"/>
              <a:t>Students need to recognise that it is a ‘step-up’ to become HE students</a:t>
            </a:r>
          </a:p>
          <a:p>
            <a:pPr>
              <a:buFontTx/>
              <a:buNone/>
            </a:pPr>
            <a:endParaRPr lang="en-AU" sz="2400" dirty="0" smtClean="0"/>
          </a:p>
        </p:txBody>
      </p:sp>
      <p:sp>
        <p:nvSpPr>
          <p:cNvPr id="10245" name="Slide Number Placeholder 3"/>
          <p:cNvSpPr>
            <a:spLocks noGrp="1"/>
          </p:cNvSpPr>
          <p:nvPr>
            <p:ph type="sldNum" sz="quarter" idx="10"/>
          </p:nvPr>
        </p:nvSpPr>
        <p:spPr>
          <a:noFill/>
        </p:spPr>
        <p:txBody>
          <a:bodyPr/>
          <a:lstStyle/>
          <a:p>
            <a:endParaRPr lang="en-US" smtClean="0">
              <a:latin typeface="Arial" pitchFamily="34" charset="0"/>
              <a:ea typeface="ＭＳ Ｐゴシック" pitchFamily="34" charset="-128"/>
            </a:endParaRPr>
          </a:p>
        </p:txBody>
      </p:sp>
      <p:pic>
        <p:nvPicPr>
          <p:cNvPr id="10246" name="Picture 4" descr="book stairs.jpg"/>
          <p:cNvPicPr>
            <a:picLocks noChangeAspect="1"/>
          </p:cNvPicPr>
          <p:nvPr/>
        </p:nvPicPr>
        <p:blipFill>
          <a:blip r:embed="rId3" cstate="print"/>
          <a:srcRect/>
          <a:stretch>
            <a:fillRect/>
          </a:stretch>
        </p:blipFill>
        <p:spPr bwMode="auto">
          <a:xfrm>
            <a:off x="4787900" y="3213100"/>
            <a:ext cx="3810000" cy="2857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614363" y="404813"/>
            <a:ext cx="8134350" cy="863600"/>
          </a:xfrm>
        </p:spPr>
        <p:txBody>
          <a:bodyPr/>
          <a:lstStyle/>
          <a:p>
            <a:pPr eaLnBrk="1" hangingPunct="1"/>
            <a:r>
              <a:rPr lang="en-AU">
                <a:latin typeface="Arial" charset="0"/>
              </a:rPr>
              <a:t>Challenges  for colleges</a:t>
            </a:r>
          </a:p>
        </p:txBody>
      </p:sp>
      <p:sp>
        <p:nvSpPr>
          <p:cNvPr id="16386" name="Content Placeholder 2"/>
          <p:cNvSpPr>
            <a:spLocks noGrp="1"/>
          </p:cNvSpPr>
          <p:nvPr>
            <p:ph idx="1"/>
          </p:nvPr>
        </p:nvSpPr>
        <p:spPr>
          <a:xfrm>
            <a:off x="468313" y="1773238"/>
            <a:ext cx="5975350" cy="4319587"/>
          </a:xfrm>
        </p:spPr>
        <p:txBody>
          <a:bodyPr>
            <a:normAutofit fontScale="85000" lnSpcReduction="10000"/>
          </a:bodyPr>
          <a:lstStyle/>
          <a:p>
            <a:pPr eaLnBrk="1" hangingPunct="1">
              <a:lnSpc>
                <a:spcPct val="120000"/>
              </a:lnSpc>
              <a:defRPr/>
            </a:pPr>
            <a:r>
              <a:rPr lang="en-AU" dirty="0">
                <a:latin typeface="Arial" charset="0"/>
              </a:rPr>
              <a:t>What is </a:t>
            </a:r>
            <a:r>
              <a:rPr lang="en-AU" i="1" dirty="0">
                <a:latin typeface="Arial" charset="0"/>
              </a:rPr>
              <a:t>higher</a:t>
            </a:r>
            <a:r>
              <a:rPr lang="en-AU" dirty="0">
                <a:latin typeface="Arial" charset="0"/>
              </a:rPr>
              <a:t> education &amp; how do we know when we see it?</a:t>
            </a:r>
          </a:p>
          <a:p>
            <a:pPr eaLnBrk="1" hangingPunct="1">
              <a:lnSpc>
                <a:spcPct val="120000"/>
              </a:lnSpc>
              <a:defRPr/>
            </a:pPr>
            <a:r>
              <a:rPr lang="en-AU" dirty="0">
                <a:latin typeface="Arial" charset="0"/>
              </a:rPr>
              <a:t>Responding to credential creep while not succumbing to mission </a:t>
            </a:r>
            <a:r>
              <a:rPr lang="en-AU" dirty="0" smtClean="0">
                <a:latin typeface="Arial" charset="0"/>
              </a:rPr>
              <a:t>creep</a:t>
            </a:r>
          </a:p>
          <a:p>
            <a:pPr eaLnBrk="1" hangingPunct="1">
              <a:lnSpc>
                <a:spcPct val="120000"/>
              </a:lnSpc>
              <a:defRPr/>
            </a:pPr>
            <a:r>
              <a:rPr lang="en-AU" dirty="0" smtClean="0">
                <a:latin typeface="Arial" charset="0"/>
              </a:rPr>
              <a:t>Governance, economies of scale</a:t>
            </a:r>
            <a:endParaRPr lang="en-AU" dirty="0">
              <a:latin typeface="Arial" charset="0"/>
            </a:endParaRPr>
          </a:p>
          <a:p>
            <a:pPr eaLnBrk="1" hangingPunct="1">
              <a:lnSpc>
                <a:spcPct val="120000"/>
              </a:lnSpc>
              <a:defRPr/>
            </a:pPr>
            <a:r>
              <a:rPr lang="en-AU" dirty="0" smtClean="0">
                <a:latin typeface="Arial" charset="0"/>
              </a:rPr>
              <a:t>Will </a:t>
            </a:r>
            <a:r>
              <a:rPr lang="en-AU" dirty="0">
                <a:latin typeface="Arial" charset="0"/>
              </a:rPr>
              <a:t>always be under scrutiny</a:t>
            </a:r>
          </a:p>
          <a:p>
            <a:pPr eaLnBrk="1" hangingPunct="1">
              <a:lnSpc>
                <a:spcPct val="120000"/>
              </a:lnSpc>
              <a:defRPr/>
            </a:pPr>
            <a:r>
              <a:rPr lang="en-AU" dirty="0" smtClean="0">
                <a:latin typeface="Arial" charset="0"/>
              </a:rPr>
              <a:t>Build </a:t>
            </a:r>
            <a:r>
              <a:rPr lang="en-AU" dirty="0">
                <a:latin typeface="Arial" charset="0"/>
              </a:rPr>
              <a:t>the capacity </a:t>
            </a:r>
            <a:r>
              <a:rPr lang="en-AU" dirty="0" smtClean="0">
                <a:latin typeface="Arial" charset="0"/>
              </a:rPr>
              <a:t>of institutions</a:t>
            </a:r>
            <a:endParaRPr lang="en-AU" dirty="0">
              <a:latin typeface="Arial" charset="0"/>
            </a:endParaRPr>
          </a:p>
          <a:p>
            <a:pPr eaLnBrk="1" hangingPunct="1">
              <a:defRPr/>
            </a:pPr>
            <a:endParaRPr lang="en-AU" dirty="0">
              <a:latin typeface="Arial" charset="0"/>
            </a:endParaRPr>
          </a:p>
          <a:p>
            <a:pPr eaLnBrk="1" hangingPunct="1">
              <a:defRPr/>
            </a:pPr>
            <a:endParaRPr lang="en-AU" dirty="0">
              <a:latin typeface="Arial" charset="0"/>
            </a:endParaRPr>
          </a:p>
        </p:txBody>
      </p:sp>
      <p:sp>
        <p:nvSpPr>
          <p:cNvPr id="5017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35AB425-F4BD-8E48-A1B9-51BDC6311223}" type="slidenum">
              <a:rPr lang="en-US" sz="1000">
                <a:solidFill>
                  <a:schemeClr val="bg1"/>
                </a:solidFill>
              </a:rPr>
              <a:pPr/>
              <a:t>32</a:t>
            </a:fld>
            <a:endParaRPr lang="en-US" sz="1000">
              <a:solidFill>
                <a:schemeClr val="bg1"/>
              </a:solidFill>
            </a:endParaRPr>
          </a:p>
        </p:txBody>
      </p:sp>
      <p:pic>
        <p:nvPicPr>
          <p:cNvPr id="50180" name="Picture 4" descr="crocodile.jpg"/>
          <p:cNvPicPr>
            <a:picLocks noChangeAspect="1"/>
          </p:cNvPicPr>
          <p:nvPr/>
        </p:nvPicPr>
        <p:blipFill>
          <a:blip r:embed="rId3">
            <a:extLst>
              <a:ext uri="{28A0092B-C50C-407E-A947-70E740481C1C}">
                <a14:useLocalDpi xmlns:a14="http://schemas.microsoft.com/office/drawing/2010/main" val="0"/>
              </a:ext>
            </a:extLst>
          </a:blip>
          <a:srcRect l="24866"/>
          <a:stretch>
            <a:fillRect/>
          </a:stretch>
        </p:blipFill>
        <p:spPr bwMode="auto">
          <a:xfrm>
            <a:off x="6521450" y="1482725"/>
            <a:ext cx="2371725"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etito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1919" y="3914361"/>
            <a:ext cx="2963603" cy="2953724"/>
          </a:xfrm>
          <a:prstGeom prst="rect">
            <a:avLst/>
          </a:prstGeom>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Why isn’t there more HE in colleges in HPS?</a:t>
            </a:r>
          </a:p>
          <a:p>
            <a:pPr lvl="1"/>
            <a:r>
              <a:rPr lang="en-US" dirty="0" smtClean="0"/>
              <a:t>Market </a:t>
            </a:r>
            <a:r>
              <a:rPr lang="en-US" dirty="0" smtClean="0"/>
              <a:t>for positional goods</a:t>
            </a:r>
          </a:p>
          <a:p>
            <a:pPr lvl="1"/>
            <a:r>
              <a:rPr lang="en-US" dirty="0" smtClean="0"/>
              <a:t>Market for credentials – will include ‘bottom end’ of HE as well as VET/skills</a:t>
            </a:r>
          </a:p>
          <a:p>
            <a:pPr lvl="1"/>
            <a:r>
              <a:rPr lang="en-US" dirty="0"/>
              <a:t>C</a:t>
            </a:r>
            <a:r>
              <a:rPr lang="en-US" dirty="0" smtClean="0"/>
              <a:t>olleges </a:t>
            </a:r>
            <a:r>
              <a:rPr lang="en-US" dirty="0" smtClean="0"/>
              <a:t>can’t win in </a:t>
            </a:r>
            <a:r>
              <a:rPr lang="en-US" dirty="0" smtClean="0"/>
              <a:t>either</a:t>
            </a:r>
          </a:p>
          <a:p>
            <a:r>
              <a:rPr lang="en-AU" dirty="0"/>
              <a:t>What is the nature of the new tertiary education system that is emerging</a:t>
            </a:r>
            <a:r>
              <a:rPr lang="en-AU" dirty="0" smtClean="0"/>
              <a:t>?</a:t>
            </a:r>
          </a:p>
          <a:p>
            <a:pPr lvl="1"/>
            <a:r>
              <a:rPr lang="en-US" dirty="0"/>
              <a:t>More stratified, with different </a:t>
            </a:r>
            <a:r>
              <a:rPr lang="en-US" dirty="0" smtClean="0"/>
              <a:t>segments</a:t>
            </a:r>
          </a:p>
          <a:p>
            <a:pPr lvl="1"/>
            <a:r>
              <a:rPr lang="en-US" dirty="0" smtClean="0"/>
              <a:t>Offers opportunities, but reproduces</a:t>
            </a:r>
            <a:br>
              <a:rPr lang="en-US" dirty="0" smtClean="0"/>
            </a:br>
            <a:r>
              <a:rPr lang="en-US" dirty="0" smtClean="0"/>
              <a:t>disadvantage</a:t>
            </a:r>
            <a:endParaRPr lang="en-US" dirty="0"/>
          </a:p>
          <a:p>
            <a:pPr lvl="1"/>
            <a:endParaRPr lang="en-US" dirty="0"/>
          </a:p>
        </p:txBody>
      </p:sp>
    </p:spTree>
    <p:extLst>
      <p:ext uri="{BB962C8B-B14F-4D97-AF65-F5344CB8AC3E}">
        <p14:creationId xmlns:p14="http://schemas.microsoft.com/office/powerpoint/2010/main" val="25658357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Arguments</a:t>
            </a:r>
            <a:endParaRPr lang="en-AU" dirty="0"/>
          </a:p>
        </p:txBody>
      </p:sp>
      <p:sp>
        <p:nvSpPr>
          <p:cNvPr id="3" name="Content Placeholder 2"/>
          <p:cNvSpPr>
            <a:spLocks noGrp="1"/>
          </p:cNvSpPr>
          <p:nvPr>
            <p:ph idx="1"/>
          </p:nvPr>
        </p:nvSpPr>
        <p:spPr/>
        <p:txBody>
          <a:bodyPr/>
          <a:lstStyle/>
          <a:p>
            <a:pPr marL="514350" indent="-514350">
              <a:buFont typeface="+mj-lt"/>
              <a:buAutoNum type="arabicPeriod"/>
            </a:pPr>
            <a:r>
              <a:rPr lang="en-AU" dirty="0" smtClean="0"/>
              <a:t>Depends on government policy, but colleges can’t win in HE markets </a:t>
            </a:r>
          </a:p>
          <a:p>
            <a:pPr marL="514350" indent="-514350">
              <a:buFont typeface="+mj-lt"/>
              <a:buAutoNum type="arabicPeriod"/>
            </a:pPr>
            <a:r>
              <a:rPr lang="en-AU" dirty="0"/>
              <a:t>HE in </a:t>
            </a:r>
            <a:r>
              <a:rPr lang="en-AU" dirty="0" smtClean="0"/>
              <a:t>colleges opens </a:t>
            </a:r>
            <a:r>
              <a:rPr lang="en-AU" dirty="0"/>
              <a:t>new opportunities for </a:t>
            </a:r>
            <a:r>
              <a:rPr lang="en-AU" dirty="0" smtClean="0"/>
              <a:t>students but contributes </a:t>
            </a:r>
            <a:r>
              <a:rPr lang="en-AU" dirty="0"/>
              <a:t>to stratification &amp; maintenance of inequality</a:t>
            </a:r>
          </a:p>
          <a:p>
            <a:pPr marL="514350" indent="-514350">
              <a:buFont typeface="+mj-lt"/>
              <a:buAutoNum type="arabicPeriod"/>
            </a:pPr>
            <a:endParaRPr lang="en-AU" dirty="0" smtClean="0"/>
          </a:p>
          <a:p>
            <a:pPr marL="514350" indent="-514350">
              <a:buFont typeface="+mj-lt"/>
              <a:buAutoNum type="arabicPeriod"/>
            </a:pPr>
            <a:endParaRPr lang="en-AU" dirty="0"/>
          </a:p>
        </p:txBody>
      </p:sp>
    </p:spTree>
    <p:extLst>
      <p:ext uri="{BB962C8B-B14F-4D97-AF65-F5344CB8AC3E}">
        <p14:creationId xmlns:p14="http://schemas.microsoft.com/office/powerpoint/2010/main" val="40880781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Overview</a:t>
            </a:r>
            <a:endParaRPr lang="en-AU" dirty="0"/>
          </a:p>
        </p:txBody>
      </p:sp>
      <p:sp>
        <p:nvSpPr>
          <p:cNvPr id="3" name="Content Placeholder 2"/>
          <p:cNvSpPr>
            <a:spLocks noGrp="1"/>
          </p:cNvSpPr>
          <p:nvPr>
            <p:ph idx="1"/>
          </p:nvPr>
        </p:nvSpPr>
        <p:spPr/>
        <p:txBody>
          <a:bodyPr>
            <a:normAutofit fontScale="85000" lnSpcReduction="20000"/>
          </a:bodyPr>
          <a:lstStyle/>
          <a:p>
            <a:r>
              <a:rPr lang="en-AU" dirty="0" smtClean="0"/>
              <a:t>Periods of growth in Anglophone countries</a:t>
            </a:r>
          </a:p>
          <a:p>
            <a:r>
              <a:rPr lang="en-AU" dirty="0" smtClean="0"/>
              <a:t>‘Traditional’ arguments for growth</a:t>
            </a:r>
          </a:p>
          <a:p>
            <a:r>
              <a:rPr lang="en-AU" dirty="0"/>
              <a:t>HE in colleges in Anglophone </a:t>
            </a:r>
            <a:r>
              <a:rPr lang="en-AU" dirty="0" smtClean="0"/>
              <a:t>countries</a:t>
            </a:r>
          </a:p>
          <a:p>
            <a:r>
              <a:rPr lang="en-AU" dirty="0" smtClean="0"/>
              <a:t>We thought there would be more… </a:t>
            </a:r>
            <a:endParaRPr lang="en-AU" dirty="0"/>
          </a:p>
          <a:p>
            <a:r>
              <a:rPr lang="en-AU" dirty="0" smtClean="0"/>
              <a:t>Trow </a:t>
            </a:r>
            <a:r>
              <a:rPr lang="en-AU" dirty="0"/>
              <a:t>– elite, mass &amp; universal</a:t>
            </a:r>
          </a:p>
          <a:p>
            <a:r>
              <a:rPr lang="en-AU" dirty="0" smtClean="0"/>
              <a:t>High participation systems </a:t>
            </a:r>
          </a:p>
          <a:p>
            <a:r>
              <a:rPr lang="en-AU" dirty="0" smtClean="0"/>
              <a:t>Why hasn’t it grown more quickly?</a:t>
            </a:r>
          </a:p>
          <a:p>
            <a:r>
              <a:rPr lang="en-AU" dirty="0" smtClean="0"/>
              <a:t>Nature of the market(s)</a:t>
            </a:r>
          </a:p>
          <a:p>
            <a:r>
              <a:rPr lang="en-AU" dirty="0" smtClean="0"/>
              <a:t>One tertiary education system emerging – more stratified</a:t>
            </a:r>
          </a:p>
          <a:p>
            <a:r>
              <a:rPr lang="en-AU" dirty="0" smtClean="0"/>
              <a:t>Challenges for colleges</a:t>
            </a:r>
            <a:endParaRPr lang="en-AU" dirty="0"/>
          </a:p>
        </p:txBody>
      </p:sp>
    </p:spTree>
    <p:extLst>
      <p:ext uri="{BB962C8B-B14F-4D97-AF65-F5344CB8AC3E}">
        <p14:creationId xmlns:p14="http://schemas.microsoft.com/office/powerpoint/2010/main" val="11031557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normAutofit fontScale="90000"/>
          </a:bodyPr>
          <a:lstStyle/>
          <a:p>
            <a:pPr eaLnBrk="1" hangingPunct="1"/>
            <a:r>
              <a:rPr lang="en-US">
                <a:latin typeface="Helvetica" charset="0"/>
              </a:rPr>
              <a:t>Growth of HE in Anglophone countries</a:t>
            </a:r>
          </a:p>
        </p:txBody>
      </p:sp>
      <p:sp>
        <p:nvSpPr>
          <p:cNvPr id="31746" name="Content Placeholder 2"/>
          <p:cNvSpPr>
            <a:spLocks noGrp="1"/>
          </p:cNvSpPr>
          <p:nvPr>
            <p:ph idx="1"/>
          </p:nvPr>
        </p:nvSpPr>
        <p:spPr>
          <a:xfrm>
            <a:off x="457200" y="1557338"/>
            <a:ext cx="8229600" cy="4343400"/>
          </a:xfrm>
        </p:spPr>
        <p:txBody>
          <a:bodyPr/>
          <a:lstStyle/>
          <a:p>
            <a:pPr eaLnBrk="1" hangingPunct="1"/>
            <a:r>
              <a:rPr lang="en-AU" sz="2800">
                <a:latin typeface="Arial" charset="0"/>
                <a:ea typeface="ヒラギノ角ゴ Pro W3" charset="0"/>
                <a:cs typeface="ヒラギノ角ゴ Pro W3" charset="0"/>
              </a:rPr>
              <a:t>1st period 1950s &amp; 1960s </a:t>
            </a:r>
          </a:p>
          <a:p>
            <a:pPr eaLnBrk="1" hangingPunct="1"/>
            <a:r>
              <a:rPr lang="en-AU" sz="2800">
                <a:latin typeface="Arial" charset="0"/>
                <a:ea typeface="ヒラギノ角ゴ Pro W3" charset="0"/>
                <a:cs typeface="ヒラギノ角ゴ Pro W3" charset="0"/>
              </a:rPr>
              <a:t>2nd period – 1980s </a:t>
            </a:r>
          </a:p>
          <a:p>
            <a:pPr eaLnBrk="1" hangingPunct="1"/>
            <a:r>
              <a:rPr lang="en-AU" sz="2800">
                <a:latin typeface="Arial" charset="0"/>
              </a:rPr>
              <a:t>3</a:t>
            </a:r>
            <a:r>
              <a:rPr lang="en-AU" sz="2800" baseline="30000">
                <a:latin typeface="Arial" charset="0"/>
              </a:rPr>
              <a:t>rd</a:t>
            </a:r>
            <a:r>
              <a:rPr lang="en-AU" sz="2800">
                <a:latin typeface="Arial" charset="0"/>
              </a:rPr>
              <a:t> period – 2000s</a:t>
            </a:r>
            <a:endParaRPr lang="en-US" sz="2800">
              <a:latin typeface="Helvetica" charset="0"/>
            </a:endParaRPr>
          </a:p>
        </p:txBody>
      </p:sp>
      <p:sp>
        <p:nvSpPr>
          <p:cNvPr id="4" name="Slide Number Placeholder 3"/>
          <p:cNvSpPr>
            <a:spLocks noGrp="1"/>
          </p:cNvSpPr>
          <p:nvPr>
            <p:ph type="sldNum" sz="quarter" idx="12"/>
          </p:nvPr>
        </p:nvSpPr>
        <p:spPr/>
        <p:txBody>
          <a:bodyPr/>
          <a:lstStyle/>
          <a:p>
            <a:pPr>
              <a:defRPr/>
            </a:pPr>
            <a:endParaRPr lang="en-US"/>
          </a:p>
        </p:txBody>
      </p:sp>
      <p:pic>
        <p:nvPicPr>
          <p:cNvPr id="31748" name="Picture 5" descr="Building site Leggo05.jpg"/>
          <p:cNvPicPr>
            <a:picLocks noChangeAspect="1"/>
          </p:cNvPicPr>
          <p:nvPr/>
        </p:nvPicPr>
        <p:blipFill>
          <a:blip r:embed="rId3">
            <a:extLst>
              <a:ext uri="{28A0092B-C50C-407E-A947-70E740481C1C}">
                <a14:useLocalDpi xmlns:a14="http://schemas.microsoft.com/office/drawing/2010/main" val="0"/>
              </a:ext>
            </a:extLst>
          </a:blip>
          <a:srcRect l="6020" r="4012"/>
          <a:stretch>
            <a:fillRect/>
          </a:stretch>
        </p:blipFill>
        <p:spPr bwMode="auto">
          <a:xfrm>
            <a:off x="894278" y="3193548"/>
            <a:ext cx="7397343" cy="301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a:xfrm>
            <a:off x="447140" y="411436"/>
            <a:ext cx="7869774" cy="1112564"/>
          </a:xfrm>
        </p:spPr>
        <p:txBody>
          <a:bodyPr>
            <a:normAutofit fontScale="90000"/>
          </a:bodyPr>
          <a:lstStyle/>
          <a:p>
            <a:pPr eaLnBrk="1" hangingPunct="1">
              <a:defRPr/>
            </a:pPr>
            <a:r>
              <a:rPr lang="en-AU" dirty="0" smtClean="0">
                <a:latin typeface="Arial" charset="0"/>
              </a:rPr>
              <a:t>Rationale </a:t>
            </a:r>
            <a:r>
              <a:rPr lang="en-AU" dirty="0">
                <a:latin typeface="Arial" charset="0"/>
              </a:rPr>
              <a:t>for HE outside universities</a:t>
            </a:r>
          </a:p>
        </p:txBody>
      </p:sp>
      <p:pic>
        <p:nvPicPr>
          <p:cNvPr id="33794" name="Content Placeholder 5" descr="Work ready.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01675" y="1916113"/>
            <a:ext cx="4230688" cy="3744912"/>
          </a:xfrm>
        </p:spPr>
      </p:pic>
      <p:sp>
        <p:nvSpPr>
          <p:cNvPr id="33795" name="Content Placeholder 4"/>
          <p:cNvSpPr>
            <a:spLocks noGrp="1"/>
          </p:cNvSpPr>
          <p:nvPr>
            <p:ph sz="half" idx="4294967295"/>
          </p:nvPr>
        </p:nvSpPr>
        <p:spPr>
          <a:xfrm>
            <a:off x="5111750" y="1524000"/>
            <a:ext cx="3708400" cy="5073650"/>
          </a:xfrm>
        </p:spPr>
        <p:txBody>
          <a:bodyPr/>
          <a:lstStyle/>
          <a:p>
            <a:pPr eaLnBrk="1" hangingPunct="1"/>
            <a:r>
              <a:rPr lang="en-AU" sz="2800" dirty="0">
                <a:latin typeface="Arial" charset="0"/>
              </a:rPr>
              <a:t>More relevant applied provision &amp; graduates more work-ready</a:t>
            </a:r>
          </a:p>
          <a:p>
            <a:pPr eaLnBrk="1" hangingPunct="1"/>
            <a:r>
              <a:rPr lang="en-AU" sz="2800" dirty="0">
                <a:latin typeface="Arial" charset="0"/>
              </a:rPr>
              <a:t>More supportive pedagogy for disadvantaged students</a:t>
            </a:r>
          </a:p>
          <a:p>
            <a:pPr eaLnBrk="1" hangingPunct="1"/>
            <a:r>
              <a:rPr lang="en-AU" sz="2800" dirty="0" smtClean="0">
                <a:latin typeface="Arial" charset="0"/>
              </a:rPr>
              <a:t>Cheaper!</a:t>
            </a:r>
            <a:endParaRPr lang="en-AU" sz="2800" dirty="0">
              <a:latin typeface="Arial" charset="0"/>
            </a:endParaRPr>
          </a:p>
          <a:p>
            <a:pPr lvl="1" eaLnBrk="1" hangingPunct="1"/>
            <a:endParaRPr lang="en-AU" sz="2400"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smtClean="0"/>
              <a:t>We thought there would be a lot of growth of HE in colleges</a:t>
            </a:r>
            <a:endParaRPr lang="en-AU" dirty="0"/>
          </a:p>
        </p:txBody>
      </p:sp>
      <p:sp>
        <p:nvSpPr>
          <p:cNvPr id="5" name="Subtitle 4"/>
          <p:cNvSpPr>
            <a:spLocks noGrp="1"/>
          </p:cNvSpPr>
          <p:nvPr>
            <p:ph type="subTitle" idx="1"/>
          </p:nvPr>
        </p:nvSpPr>
        <p:spPr/>
        <p:txBody>
          <a:bodyPr/>
          <a:lstStyle/>
          <a:p>
            <a:endParaRPr lang="en-AU"/>
          </a:p>
        </p:txBody>
      </p:sp>
    </p:spTree>
    <p:extLst>
      <p:ext uri="{BB962C8B-B14F-4D97-AF65-F5344CB8AC3E}">
        <p14:creationId xmlns:p14="http://schemas.microsoft.com/office/powerpoint/2010/main" val="41957942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we said in Australia…</a:t>
            </a:r>
            <a:endParaRPr lang="en-AU" dirty="0"/>
          </a:p>
        </p:txBody>
      </p:sp>
      <p:sp>
        <p:nvSpPr>
          <p:cNvPr id="3" name="Content Placeholder 2"/>
          <p:cNvSpPr>
            <a:spLocks noGrp="1"/>
          </p:cNvSpPr>
          <p:nvPr>
            <p:ph idx="1"/>
          </p:nvPr>
        </p:nvSpPr>
        <p:spPr/>
        <p:txBody>
          <a:bodyPr>
            <a:normAutofit fontScale="92500" lnSpcReduction="10000"/>
          </a:bodyPr>
          <a:lstStyle/>
          <a:p>
            <a:r>
              <a:rPr lang="en-AU" dirty="0" smtClean="0"/>
              <a:t>“Unlike </a:t>
            </a:r>
            <a:r>
              <a:rPr lang="en-AU" dirty="0"/>
              <a:t>earlier periods of expansion of higher education which occurred through the growth </a:t>
            </a:r>
            <a:r>
              <a:rPr lang="en-AU" dirty="0" smtClean="0"/>
              <a:t>of university </a:t>
            </a:r>
            <a:r>
              <a:rPr lang="en-AU" dirty="0"/>
              <a:t>systems, this process of expansion is occurring through publicly funded non-</a:t>
            </a:r>
            <a:r>
              <a:rPr lang="en-AU" dirty="0" smtClean="0"/>
              <a:t>university providers </a:t>
            </a:r>
            <a:r>
              <a:rPr lang="en-AU" dirty="0"/>
              <a:t>in the more vocationally oriented sectors of tertiary education and through the </a:t>
            </a:r>
            <a:r>
              <a:rPr lang="en-AU" dirty="0" smtClean="0"/>
              <a:t>growth of </a:t>
            </a:r>
            <a:r>
              <a:rPr lang="en-AU" dirty="0"/>
              <a:t>private educational providers in Australia and in Anglophone countries with similar </a:t>
            </a:r>
            <a:r>
              <a:rPr lang="en-AU" dirty="0" smtClean="0"/>
              <a:t>systems” (Wheelahan, Moodie, </a:t>
            </a:r>
            <a:r>
              <a:rPr lang="en-AU" dirty="0" err="1" smtClean="0"/>
              <a:t>Billett</a:t>
            </a:r>
            <a:r>
              <a:rPr lang="en-AU" dirty="0" smtClean="0"/>
              <a:t> &amp; Kelly 2009)</a:t>
            </a:r>
            <a:endParaRPr lang="en-AU" dirty="0"/>
          </a:p>
        </p:txBody>
      </p:sp>
    </p:spTree>
    <p:extLst>
      <p:ext uri="{BB962C8B-B14F-4D97-AF65-F5344CB8AC3E}">
        <p14:creationId xmlns:p14="http://schemas.microsoft.com/office/powerpoint/2010/main" val="38434402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W_OISE_Powerpoint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2016_Wheelahan_Canadian_Soc_Assn_01.pptx</Template>
  <TotalTime>5147</TotalTime>
  <Words>4284</Words>
  <Application>Microsoft Macintosh PowerPoint</Application>
  <PresentationFormat>On-screen Show (4:3)</PresentationFormat>
  <Paragraphs>318</Paragraphs>
  <Slides>33</Slides>
  <Notes>26</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LW_OISE_Powerpoint format</vt:lpstr>
      <vt:lpstr>Custom Design</vt:lpstr>
      <vt:lpstr>Theme1</vt:lpstr>
      <vt:lpstr>Higher education in colleges: why isn’t there more of it?</vt:lpstr>
      <vt:lpstr>If we have high participation systems…</vt:lpstr>
      <vt:lpstr>What is the nature of the new tertiary education system that is emerging?</vt:lpstr>
      <vt:lpstr>Arguments</vt:lpstr>
      <vt:lpstr>Overview</vt:lpstr>
      <vt:lpstr>Growth of HE in Anglophone countries</vt:lpstr>
      <vt:lpstr>Rationale for HE outside universities</vt:lpstr>
      <vt:lpstr>We thought there would be a lot of growth of HE in colleges</vt:lpstr>
      <vt:lpstr>What we said in Australia…</vt:lpstr>
      <vt:lpstr>What we said in Australia</vt:lpstr>
      <vt:lpstr>What colleagues said in England</vt:lpstr>
      <vt:lpstr>Growth hasn’t been as fast as we thought</vt:lpstr>
      <vt:lpstr>PowerPoint Presentation</vt:lpstr>
      <vt:lpstr>Theorising this: Trow’s framework: elite, mass &amp; universal HE systems</vt:lpstr>
      <vt:lpstr>Elite system</vt:lpstr>
      <vt:lpstr>Mass system</vt:lpstr>
      <vt:lpstr>Universal</vt:lpstr>
      <vt:lpstr>Marginson:  High Participation Systems</vt:lpstr>
      <vt:lpstr>But given HPS – why hasn’t HE in colleges grown more quickly?</vt:lpstr>
      <vt:lpstr>Differences in the markets</vt:lpstr>
      <vt:lpstr>Dimensions of different systems: Clark</vt:lpstr>
      <vt:lpstr>PowerPoint Presentation</vt:lpstr>
      <vt:lpstr>Governments construct systems</vt:lpstr>
      <vt:lpstr>Market authority: 3 markets in HE</vt:lpstr>
      <vt:lpstr>Government policies focus on consumer market – van Vught</vt:lpstr>
      <vt:lpstr>Market for reputation</vt:lpstr>
      <vt:lpstr>Market for positional goods</vt:lpstr>
      <vt:lpstr>Academic oligarchy</vt:lpstr>
      <vt:lpstr>Challenges facing colleges</vt:lpstr>
      <vt:lpstr>Commonalities between Anglophone countries </vt:lpstr>
      <vt:lpstr>Commonalities between Anglophone countries cont…</vt:lpstr>
      <vt:lpstr>Challenges  for colleges</vt:lpstr>
      <vt:lpstr>Conclusion</vt:lpstr>
    </vt:vector>
  </TitlesOfParts>
  <Company>OISE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Leesa Wheelahan</dc:creator>
  <cp:lastModifiedBy>Leesa Wheelahan</cp:lastModifiedBy>
  <cp:revision>76</cp:revision>
  <dcterms:created xsi:type="dcterms:W3CDTF">2016-06-18T22:10:47Z</dcterms:created>
  <dcterms:modified xsi:type="dcterms:W3CDTF">2016-06-22T12:17:35Z</dcterms:modified>
</cp:coreProperties>
</file>