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charts/chart1.xml" ContentType="application/vnd.openxmlformats-officedocument.drawingml.chart+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notesSlides/notesSlide1.xml" ContentType="application/vnd.openxmlformats-officedocument.presentationml.notesSl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338" r:id="rId2"/>
    <p:sldId id="296" r:id="rId3"/>
    <p:sldId id="299" r:id="rId4"/>
    <p:sldId id="328" r:id="rId5"/>
    <p:sldId id="301" r:id="rId6"/>
    <p:sldId id="302" r:id="rId7"/>
    <p:sldId id="329" r:id="rId8"/>
    <p:sldId id="305" r:id="rId9"/>
    <p:sldId id="304" r:id="rId10"/>
    <p:sldId id="335" r:id="rId11"/>
    <p:sldId id="306" r:id="rId12"/>
    <p:sldId id="307" r:id="rId13"/>
    <p:sldId id="308" r:id="rId14"/>
    <p:sldId id="309" r:id="rId15"/>
    <p:sldId id="310" r:id="rId16"/>
    <p:sldId id="311" r:id="rId17"/>
    <p:sldId id="336" r:id="rId18"/>
    <p:sldId id="312" r:id="rId19"/>
    <p:sldId id="313" r:id="rId20"/>
    <p:sldId id="314" r:id="rId21"/>
    <p:sldId id="315" r:id="rId22"/>
    <p:sldId id="316" r:id="rId23"/>
    <p:sldId id="317" r:id="rId24"/>
    <p:sldId id="318" r:id="rId25"/>
    <p:sldId id="319" r:id="rId26"/>
    <p:sldId id="334" r:id="rId27"/>
    <p:sldId id="339" r:id="rId28"/>
    <p:sldId id="324" r:id="rId29"/>
    <p:sldId id="325" r:id="rId30"/>
    <p:sldId id="326" r:id="rId31"/>
    <p:sldId id="337" r:id="rId32"/>
    <p:sldId id="340" r:id="rId33"/>
    <p:sldId id="341" r:id="rId3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67" autoAdjust="0"/>
    <p:restoredTop sz="94660"/>
  </p:normalViewPr>
  <p:slideViewPr>
    <p:cSldViewPr snapToObjects="1">
      <p:cViewPr varScale="1">
        <p:scale>
          <a:sx n="103" d="100"/>
          <a:sy n="103" d="100"/>
        </p:scale>
        <p:origin x="132"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Sheet1!$D$20</c:f>
              <c:strCache>
                <c:ptCount val="1"/>
                <c:pt idx="0">
                  <c:v>1300</c:v>
                </c:pt>
              </c:strCache>
            </c:strRef>
          </c:tx>
          <c:spPr>
            <a:solidFill>
              <a:schemeClr val="accent1"/>
            </a:solidFill>
            <a:ln>
              <a:noFill/>
            </a:ln>
            <a:effectLst/>
            <a:sp3d/>
          </c:spPr>
          <c:invertIfNegative val="0"/>
          <c:cat>
            <c:strRef>
              <c:f>Sheet1!$C$21:$C$25</c:f>
              <c:strCache>
                <c:ptCount val="5"/>
                <c:pt idx="0">
                  <c:v>Italy</c:v>
                </c:pt>
                <c:pt idx="1">
                  <c:v>France</c:v>
                </c:pt>
                <c:pt idx="2">
                  <c:v>Spain</c:v>
                </c:pt>
                <c:pt idx="3">
                  <c:v>Scotland</c:v>
                </c:pt>
                <c:pt idx="4">
                  <c:v>England </c:v>
                </c:pt>
              </c:strCache>
            </c:strRef>
          </c:cat>
          <c:val>
            <c:numRef>
              <c:f>Sheet1!$D$21:$D$25</c:f>
              <c:numCache>
                <c:formatCode>General</c:formatCode>
                <c:ptCount val="5"/>
                <c:pt idx="0">
                  <c:v>5</c:v>
                </c:pt>
                <c:pt idx="1">
                  <c:v>5</c:v>
                </c:pt>
                <c:pt idx="2">
                  <c:v>2</c:v>
                </c:pt>
                <c:pt idx="3">
                  <c:v>0</c:v>
                </c:pt>
                <c:pt idx="4">
                  <c:v>2</c:v>
                </c:pt>
              </c:numCache>
            </c:numRef>
          </c:val>
        </c:ser>
        <c:ser>
          <c:idx val="1"/>
          <c:order val="1"/>
          <c:tx>
            <c:strRef>
              <c:f>Sheet1!$E$20</c:f>
              <c:strCache>
                <c:ptCount val="1"/>
                <c:pt idx="0">
                  <c:v>1378</c:v>
                </c:pt>
              </c:strCache>
            </c:strRef>
          </c:tx>
          <c:spPr>
            <a:solidFill>
              <a:schemeClr val="accent2"/>
            </a:solidFill>
            <a:ln>
              <a:noFill/>
            </a:ln>
            <a:effectLst/>
            <a:sp3d/>
          </c:spPr>
          <c:invertIfNegative val="0"/>
          <c:cat>
            <c:strRef>
              <c:f>Sheet1!$C$21:$C$25</c:f>
              <c:strCache>
                <c:ptCount val="5"/>
                <c:pt idx="0">
                  <c:v>Italy</c:v>
                </c:pt>
                <c:pt idx="1">
                  <c:v>France</c:v>
                </c:pt>
                <c:pt idx="2">
                  <c:v>Spain</c:v>
                </c:pt>
                <c:pt idx="3">
                  <c:v>Scotland</c:v>
                </c:pt>
                <c:pt idx="4">
                  <c:v>England </c:v>
                </c:pt>
              </c:strCache>
            </c:strRef>
          </c:cat>
          <c:val>
            <c:numRef>
              <c:f>Sheet1!$E$21:$E$25</c:f>
              <c:numCache>
                <c:formatCode>General</c:formatCode>
                <c:ptCount val="5"/>
                <c:pt idx="0">
                  <c:v>8</c:v>
                </c:pt>
                <c:pt idx="1">
                  <c:v>11</c:v>
                </c:pt>
                <c:pt idx="2">
                  <c:v>2</c:v>
                </c:pt>
                <c:pt idx="3">
                  <c:v>0</c:v>
                </c:pt>
                <c:pt idx="4">
                  <c:v>2</c:v>
                </c:pt>
              </c:numCache>
            </c:numRef>
          </c:val>
        </c:ser>
        <c:ser>
          <c:idx val="2"/>
          <c:order val="2"/>
          <c:tx>
            <c:strRef>
              <c:f>Sheet1!$F$20</c:f>
              <c:strCache>
                <c:ptCount val="1"/>
                <c:pt idx="0">
                  <c:v>1500</c:v>
                </c:pt>
              </c:strCache>
            </c:strRef>
          </c:tx>
          <c:spPr>
            <a:solidFill>
              <a:schemeClr val="accent3"/>
            </a:solidFill>
            <a:ln>
              <a:noFill/>
            </a:ln>
            <a:effectLst/>
            <a:sp3d/>
          </c:spPr>
          <c:invertIfNegative val="0"/>
          <c:cat>
            <c:strRef>
              <c:f>Sheet1!$C$21:$C$25</c:f>
              <c:strCache>
                <c:ptCount val="5"/>
                <c:pt idx="0">
                  <c:v>Italy</c:v>
                </c:pt>
                <c:pt idx="1">
                  <c:v>France</c:v>
                </c:pt>
                <c:pt idx="2">
                  <c:v>Spain</c:v>
                </c:pt>
                <c:pt idx="3">
                  <c:v>Scotland</c:v>
                </c:pt>
                <c:pt idx="4">
                  <c:v>England </c:v>
                </c:pt>
              </c:strCache>
            </c:strRef>
          </c:cat>
          <c:val>
            <c:numRef>
              <c:f>Sheet1!$F$21:$F$25</c:f>
              <c:numCache>
                <c:formatCode>General</c:formatCode>
                <c:ptCount val="5"/>
                <c:pt idx="0">
                  <c:v>12</c:v>
                </c:pt>
                <c:pt idx="1">
                  <c:v>18</c:v>
                </c:pt>
                <c:pt idx="2">
                  <c:v>10</c:v>
                </c:pt>
                <c:pt idx="3">
                  <c:v>3</c:v>
                </c:pt>
                <c:pt idx="4">
                  <c:v>2</c:v>
                </c:pt>
              </c:numCache>
            </c:numRef>
          </c:val>
        </c:ser>
        <c:ser>
          <c:idx val="3"/>
          <c:order val="3"/>
          <c:tx>
            <c:strRef>
              <c:f>Sheet1!$G$20</c:f>
              <c:strCache>
                <c:ptCount val="1"/>
                <c:pt idx="0">
                  <c:v>1790</c:v>
                </c:pt>
              </c:strCache>
            </c:strRef>
          </c:tx>
          <c:spPr>
            <a:solidFill>
              <a:schemeClr val="accent4"/>
            </a:solidFill>
            <a:ln>
              <a:noFill/>
            </a:ln>
            <a:effectLst/>
            <a:sp3d/>
          </c:spPr>
          <c:invertIfNegative val="0"/>
          <c:cat>
            <c:strRef>
              <c:f>Sheet1!$C$21:$C$25</c:f>
              <c:strCache>
                <c:ptCount val="5"/>
                <c:pt idx="0">
                  <c:v>Italy</c:v>
                </c:pt>
                <c:pt idx="1">
                  <c:v>France</c:v>
                </c:pt>
                <c:pt idx="2">
                  <c:v>Spain</c:v>
                </c:pt>
                <c:pt idx="3">
                  <c:v>Scotland</c:v>
                </c:pt>
                <c:pt idx="4">
                  <c:v>England </c:v>
                </c:pt>
              </c:strCache>
            </c:strRef>
          </c:cat>
          <c:val>
            <c:numRef>
              <c:f>Sheet1!$G$21:$G$25</c:f>
              <c:numCache>
                <c:formatCode>General</c:formatCode>
                <c:ptCount val="5"/>
                <c:pt idx="0">
                  <c:v>25</c:v>
                </c:pt>
                <c:pt idx="1">
                  <c:v>23</c:v>
                </c:pt>
                <c:pt idx="2">
                  <c:v>23</c:v>
                </c:pt>
                <c:pt idx="3">
                  <c:v>5</c:v>
                </c:pt>
                <c:pt idx="4">
                  <c:v>2</c:v>
                </c:pt>
              </c:numCache>
            </c:numRef>
          </c:val>
        </c:ser>
        <c:dLbls>
          <c:showLegendKey val="0"/>
          <c:showVal val="0"/>
          <c:showCatName val="0"/>
          <c:showSerName val="0"/>
          <c:showPercent val="0"/>
          <c:showBubbleSize val="0"/>
        </c:dLbls>
        <c:gapWidth val="150"/>
        <c:shape val="box"/>
        <c:axId val="392450856"/>
        <c:axId val="392451248"/>
        <c:axId val="0"/>
      </c:bar3DChart>
      <c:catAx>
        <c:axId val="3924508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392451248"/>
        <c:crosses val="autoZero"/>
        <c:auto val="1"/>
        <c:lblAlgn val="ctr"/>
        <c:lblOffset val="100"/>
        <c:noMultiLvlLbl val="0"/>
      </c:catAx>
      <c:valAx>
        <c:axId val="392451248"/>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2450856"/>
        <c:crosses val="autoZero"/>
        <c:crossBetween val="between"/>
      </c:valAx>
      <c:spPr>
        <a:noFill/>
        <a:ln>
          <a:noFill/>
        </a:ln>
        <a:effectLst/>
      </c:spPr>
    </c:plotArea>
    <c:legend>
      <c:legendPos val="b"/>
      <c:layout>
        <c:manualLayout>
          <c:xMode val="edge"/>
          <c:yMode val="edge"/>
          <c:x val="0.85808731788961201"/>
          <c:y val="8.3910741937307604E-2"/>
          <c:w val="7.6095800524934407E-2"/>
          <c:h val="0.3761403963562470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9552248-5C5D-7D42-B1F4-DCCF60C225A6}" type="datetimeFigureOut">
              <a:rPr lang="en-US" smtClean="0"/>
              <a:t>1/10/2018</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7A3E541-0117-0F49-9945-5701E71E87CF}" type="slidenum">
              <a:rPr lang="en-US" smtClean="0"/>
              <a:t>‹#›</a:t>
            </a:fld>
            <a:endParaRPr lang="en-US" dirty="0"/>
          </a:p>
        </p:txBody>
      </p:sp>
    </p:spTree>
    <p:extLst>
      <p:ext uri="{BB962C8B-B14F-4D97-AF65-F5344CB8AC3E}">
        <p14:creationId xmlns:p14="http://schemas.microsoft.com/office/powerpoint/2010/main" val="38904249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276310-7BB9-1141-B6A0-BDFAFA4A119E}" type="slidenum">
              <a:rPr lang="en-US" smtClean="0"/>
              <a:pPr/>
              <a:t>21</a:t>
            </a:fld>
            <a:endParaRPr lang="en-US" dirty="0"/>
          </a:p>
        </p:txBody>
      </p:sp>
    </p:spTree>
    <p:extLst>
      <p:ext uri="{BB962C8B-B14F-4D97-AF65-F5344CB8AC3E}">
        <p14:creationId xmlns:p14="http://schemas.microsoft.com/office/powerpoint/2010/main" val="2682904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Goudy Old Style" panose="02020502050305020303" pitchFamily="18" charset="0"/>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Goudy Old Style" panose="020205020503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4" name="Date Placeholder 3"/>
          <p:cNvSpPr>
            <a:spLocks noGrp="1"/>
          </p:cNvSpPr>
          <p:nvPr>
            <p:ph type="dt" sz="half" idx="10"/>
          </p:nvPr>
        </p:nvSpPr>
        <p:spPr/>
        <p:txBody>
          <a:bodyPr/>
          <a:lstStyle/>
          <a:p>
            <a:fld id="{ADF65BD3-C45F-2349-8C01-51B5B21B7147}" type="datetimeFigureOut">
              <a:rPr lang="en-US" smtClean="0"/>
              <a:t>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2A4E7D-04EB-504D-95B9-6753A482F145}"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oudy Old Style" panose="02020502050305020303" pitchFamily="18" charset="0"/>
              </a:defRPr>
            </a:lvl1pPr>
          </a:lstStyle>
          <a:p>
            <a:r>
              <a:rPr lang="en-GB" dirty="0" smtClean="0"/>
              <a:t>Click to edit Master title style</a:t>
            </a:r>
            <a:endParaRPr lang="en-US" dirty="0"/>
          </a:p>
        </p:txBody>
      </p:sp>
      <p:sp>
        <p:nvSpPr>
          <p:cNvPr id="3" name="Content Placeholder 2"/>
          <p:cNvSpPr>
            <a:spLocks noGrp="1"/>
          </p:cNvSpPr>
          <p:nvPr>
            <p:ph idx="1"/>
          </p:nvPr>
        </p:nvSpPr>
        <p:spPr/>
        <p:txBody>
          <a:bodyPr/>
          <a:lstStyle>
            <a:lvl1pPr>
              <a:defRPr>
                <a:latin typeface="Goudy Old Style" panose="02020502050305020303" pitchFamily="18" charset="0"/>
              </a:defRPr>
            </a:lvl1pPr>
            <a:lvl2pPr>
              <a:defRPr>
                <a:latin typeface="Goudy Old Style" panose="02020502050305020303" pitchFamily="18" charset="0"/>
              </a:defRPr>
            </a:lvl2pPr>
            <a:lvl3pPr>
              <a:defRPr>
                <a:latin typeface="Goudy Old Style" panose="02020502050305020303" pitchFamily="18" charset="0"/>
              </a:defRPr>
            </a:lvl3pPr>
            <a:lvl4pPr>
              <a:defRPr>
                <a:latin typeface="Goudy Old Style" panose="02020502050305020303" pitchFamily="18" charset="0"/>
              </a:defRPr>
            </a:lvl4pPr>
            <a:lvl5pPr>
              <a:defRPr>
                <a:latin typeface="Goudy Old Style" panose="02020502050305020303" pitchFamily="18"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ADF65BD3-C45F-2349-8C01-51B5B21B7147}" type="datetimeFigureOut">
              <a:rPr lang="en-US" smtClean="0"/>
              <a:t>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2A4E7D-04EB-504D-95B9-6753A482F145}" type="slidenum">
              <a:rPr lang="en-US" smtClean="0"/>
              <a:t>‹#›</a:t>
            </a:fld>
            <a:endParaRPr lang="en-US" dirty="0"/>
          </a:p>
        </p:txBody>
      </p:sp>
      <p:sp>
        <p:nvSpPr>
          <p:cNvPr id="7" name="Subtitle 2"/>
          <p:cNvSpPr txBox="1">
            <a:spLocks/>
          </p:cNvSpPr>
          <p:nvPr/>
        </p:nvSpPr>
        <p:spPr>
          <a:xfrm>
            <a:off x="323528" y="6165304"/>
            <a:ext cx="8496944" cy="94830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dirty="0" smtClean="0">
                <a:solidFill>
                  <a:schemeClr val="accent6">
                    <a:lumMod val="60000"/>
                    <a:lumOff val="40000"/>
                  </a:schemeClr>
                </a:solidFill>
                <a:latin typeface="Goudy Old Style" panose="02020502050305020303" pitchFamily="18" charset="0"/>
                <a:cs typeface="Aparajita" panose="020B0604020202020204" pitchFamily="34" charset="0"/>
              </a:rPr>
              <a:t>DAVID WILLETTS </a:t>
            </a:r>
            <a:r>
              <a:rPr lang="en-US" sz="2000" dirty="0" smtClean="0">
                <a:solidFill>
                  <a:schemeClr val="bg1">
                    <a:lumMod val="65000"/>
                  </a:schemeClr>
                </a:solidFill>
                <a:latin typeface="Goudy Old Style" panose="02020502050305020303" pitchFamily="18" charset="0"/>
                <a:cs typeface="Aparajita" panose="020B0604020202020204" pitchFamily="34" charset="0"/>
              </a:rPr>
              <a:t>A UNIVERSITY EDUCATION </a:t>
            </a:r>
            <a:endParaRPr lang="en-US" sz="2000" dirty="0">
              <a:solidFill>
                <a:schemeClr val="bg1">
                  <a:lumMod val="65000"/>
                </a:schemeClr>
              </a:solidFill>
              <a:latin typeface="Goudy Old Style" panose="02020502050305020303" pitchFamily="18" charset="0"/>
              <a:cs typeface="Aparajita" panose="020B0604020202020204" pitchFamily="34" charset="0"/>
            </a:endParaRPr>
          </a:p>
        </p:txBody>
      </p:sp>
      <p:pic>
        <p:nvPicPr>
          <p:cNvPr id="9" name="Picture 2" descr="Image result for mortar board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388424" y="116632"/>
            <a:ext cx="564778" cy="564778"/>
          </a:xfrm>
          <a:prstGeom prst="rect">
            <a:avLst/>
          </a:prstGeom>
          <a:noFill/>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ADF65BD3-C45F-2349-8C01-51B5B21B7147}" type="datetimeFigureOut">
              <a:rPr lang="en-US" smtClean="0"/>
              <a:t>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2A4E7D-04EB-504D-95B9-6753A482F145}" type="slidenum">
              <a:rPr lang="en-US" smtClean="0"/>
              <a:t>‹#›</a:t>
            </a:fld>
            <a:endParaRPr lang="en-US" dirty="0"/>
          </a:p>
        </p:txBody>
      </p:sp>
      <p:pic>
        <p:nvPicPr>
          <p:cNvPr id="8" name="Picture 2" descr="Image result for mortar board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388424" y="116632"/>
            <a:ext cx="564778" cy="564778"/>
          </a:xfrm>
          <a:prstGeom prst="rect">
            <a:avLst/>
          </a:prstGeom>
          <a:noFill/>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ADF65BD3-C45F-2349-8C01-51B5B21B7147}" type="datetimeFigureOut">
              <a:rPr lang="en-US" smtClean="0"/>
              <a:t>1/10/2018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2A4E7D-04EB-504D-95B9-6753A482F145}"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ADF65BD3-C45F-2349-8C01-51B5B21B7147}" type="datetimeFigureOut">
              <a:rPr lang="en-US" smtClean="0"/>
              <a:t>1/10/2018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2A4E7D-04EB-504D-95B9-6753A482F145}"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DF65BD3-C45F-2349-8C01-51B5B21B7147}" type="datetimeFigureOut">
              <a:rPr lang="en-US" smtClean="0"/>
              <a:t>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2A4E7D-04EB-504D-95B9-6753A482F14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DF65BD3-C45F-2349-8C01-51B5B21B7147}" type="datetimeFigureOut">
              <a:rPr lang="en-US" smtClean="0"/>
              <a:t>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2A4E7D-04EB-504D-95B9-6753A482F14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DF65BD3-C45F-2349-8C01-51B5B21B7147}" type="datetimeFigureOut">
              <a:rPr lang="en-US" smtClean="0"/>
              <a:t>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2A4E7D-04EB-504D-95B9-6753A482F14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DF65BD3-C45F-2349-8C01-51B5B21B7147}" type="datetimeFigureOut">
              <a:rPr lang="en-US" smtClean="0"/>
              <a:t>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2A4E7D-04EB-504D-95B9-6753A482F145}" type="slidenum">
              <a:rPr lang="en-US" smtClean="0"/>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F65BD3-C45F-2349-8C01-51B5B21B7147}" type="datetimeFigureOut">
              <a:rPr lang="en-US" smtClean="0"/>
              <a:t>1/10/2018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2A4E7D-04EB-504D-95B9-6753A482F14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8" r:id="rId8"/>
    <p:sldLayoutId id="2147483659" r:id="rId9"/>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3069" y="5307956"/>
            <a:ext cx="4977863" cy="959221"/>
          </a:xfrm>
        </p:spPr>
        <p:txBody>
          <a:bodyPr>
            <a:normAutofit fontScale="90000"/>
          </a:bodyPr>
          <a:lstStyle/>
          <a:p>
            <a:r>
              <a:rPr lang="en-US" sz="6000" spc="50" dirty="0" smtClean="0">
                <a:latin typeface="Goudy Old Style" panose="02020502050305020303" pitchFamily="18" charset="0"/>
              </a:rPr>
              <a:t>EDUCATION</a:t>
            </a:r>
            <a:endParaRPr lang="en-US" sz="6000" spc="50" dirty="0">
              <a:latin typeface="Goudy Old Style" panose="02020502050305020303" pitchFamily="18" charset="0"/>
            </a:endParaRPr>
          </a:p>
        </p:txBody>
      </p:sp>
      <p:sp>
        <p:nvSpPr>
          <p:cNvPr id="3" name="Subtitle 2"/>
          <p:cNvSpPr>
            <a:spLocks noGrp="1"/>
          </p:cNvSpPr>
          <p:nvPr>
            <p:ph type="subTitle" idx="1"/>
          </p:nvPr>
        </p:nvSpPr>
        <p:spPr>
          <a:xfrm>
            <a:off x="1856792" y="608484"/>
            <a:ext cx="5430416" cy="948308"/>
          </a:xfrm>
        </p:spPr>
        <p:txBody>
          <a:bodyPr>
            <a:normAutofit/>
          </a:bodyPr>
          <a:lstStyle/>
          <a:p>
            <a:r>
              <a:rPr lang="en-US" sz="4800" dirty="0" smtClean="0">
                <a:solidFill>
                  <a:schemeClr val="accent6">
                    <a:lumMod val="75000"/>
                  </a:schemeClr>
                </a:solidFill>
                <a:latin typeface="Goudy Old Style" panose="02020502050305020303" pitchFamily="18" charset="0"/>
                <a:cs typeface="Aparajita" panose="020B0604020202020204" pitchFamily="34" charset="0"/>
              </a:rPr>
              <a:t>DAVID WILLETTS</a:t>
            </a:r>
            <a:endParaRPr lang="en-US" sz="4800" dirty="0">
              <a:solidFill>
                <a:schemeClr val="accent6">
                  <a:lumMod val="75000"/>
                </a:schemeClr>
              </a:solidFill>
              <a:latin typeface="Goudy Old Style" panose="02020502050305020303" pitchFamily="18" charset="0"/>
              <a:cs typeface="Aparajita" panose="020B0604020202020204" pitchFamily="34" charset="0"/>
            </a:endParaRPr>
          </a:p>
        </p:txBody>
      </p:sp>
      <p:pic>
        <p:nvPicPr>
          <p:cNvPr id="19458" name="Picture 2" descr="Image result for mortar board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344491" y="2204864"/>
            <a:ext cx="2455019" cy="2455020"/>
          </a:xfrm>
          <a:prstGeom prst="rect">
            <a:avLst/>
          </a:prstGeom>
          <a:noFill/>
          <a:effectLst/>
          <a:extLst>
            <a:ext uri="{909E8E84-426E-40dd-AFC4-6F175D3DCCD1}">
              <a14:hiddenFill xmlns="" xmlns:a14="http://schemas.microsoft.com/office/drawing/2010/main">
                <a:solidFill>
                  <a:srgbClr val="FFFFFF"/>
                </a:solidFill>
              </a14:hiddenFill>
            </a:ext>
          </a:extLst>
        </p:spPr>
      </p:pic>
      <p:sp>
        <p:nvSpPr>
          <p:cNvPr id="10" name="Title 1"/>
          <p:cNvSpPr txBox="1">
            <a:spLocks/>
          </p:cNvSpPr>
          <p:nvPr/>
        </p:nvSpPr>
        <p:spPr>
          <a:xfrm>
            <a:off x="2083069" y="4685965"/>
            <a:ext cx="4843157" cy="1101601"/>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100" dirty="0" smtClean="0">
                <a:latin typeface="Goudy Old Style" panose="02020502050305020303" pitchFamily="18" charset="0"/>
              </a:rPr>
              <a:t> </a:t>
            </a:r>
            <a:r>
              <a:rPr lang="en-US" sz="4700" dirty="0" smtClean="0">
                <a:latin typeface="Goudy Old Style" panose="02020502050305020303" pitchFamily="18" charset="0"/>
              </a:rPr>
              <a:t>A UNIVERSITY</a:t>
            </a:r>
            <a:endParaRPr lang="en-US" sz="4700" spc="50" dirty="0">
              <a:latin typeface="Goudy Old Style" panose="02020502050305020303" pitchFamily="18" charset="0"/>
            </a:endParaRPr>
          </a:p>
        </p:txBody>
      </p:sp>
      <p:sp>
        <p:nvSpPr>
          <p:cNvPr id="6" name="Title 1"/>
          <p:cNvSpPr txBox="1">
            <a:spLocks/>
          </p:cNvSpPr>
          <p:nvPr/>
        </p:nvSpPr>
        <p:spPr>
          <a:xfrm>
            <a:off x="2083068" y="5858756"/>
            <a:ext cx="4843157" cy="1101601"/>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latin typeface="Goudy Old Style" panose="02020502050305020303" pitchFamily="18" charset="0"/>
              </a:rPr>
              <a:t>January 2018</a:t>
            </a:r>
            <a:endParaRPr lang="en-US" sz="2000" spc="50" dirty="0">
              <a:latin typeface="Goudy Old Style" panose="02020502050305020303" pitchFamily="18" charset="0"/>
            </a:endParaRPr>
          </a:p>
        </p:txBody>
      </p:sp>
    </p:spTree>
    <p:extLst>
      <p:ext uri="{BB962C8B-B14F-4D97-AF65-F5344CB8AC3E}">
        <p14:creationId xmlns:p14="http://schemas.microsoft.com/office/powerpoint/2010/main" val="1751574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Marx was right.  </a:t>
            </a:r>
            <a:endParaRPr lang="en-US" dirty="0"/>
          </a:p>
        </p:txBody>
      </p:sp>
      <p:sp>
        <p:nvSpPr>
          <p:cNvPr id="3" name="Content Placeholder 2"/>
          <p:cNvSpPr>
            <a:spLocks noGrp="1"/>
          </p:cNvSpPr>
          <p:nvPr>
            <p:ph idx="1"/>
          </p:nvPr>
        </p:nvSpPr>
        <p:spPr/>
        <p:txBody>
          <a:bodyPr/>
          <a:lstStyle/>
          <a:p>
            <a:pPr>
              <a:buNone/>
            </a:pPr>
            <a:r>
              <a:rPr lang="en-GB" dirty="0" smtClean="0"/>
              <a:t>   “</a:t>
            </a:r>
            <a:r>
              <a:rPr lang="en-GB" dirty="0"/>
              <a:t>If…higher education institutions are </a:t>
            </a:r>
            <a:r>
              <a:rPr lang="en-GB" dirty="0" smtClean="0"/>
              <a:t>also “</a:t>
            </a:r>
            <a:r>
              <a:rPr lang="en-GB" dirty="0"/>
              <a:t>free”, that only means in fact defraying the cost of education of the bourgeoisie from the general tax receipts.</a:t>
            </a:r>
            <a:r>
              <a:rPr lang="en-GB" dirty="0" smtClean="0"/>
              <a:t>”</a:t>
            </a:r>
          </a:p>
          <a:p>
            <a:pPr>
              <a:buNone/>
            </a:pPr>
            <a:endParaRPr lang="en-GB" dirty="0"/>
          </a:p>
          <a:p>
            <a:pPr>
              <a:buNone/>
            </a:pPr>
            <a:r>
              <a:rPr lang="en-GB" dirty="0" smtClean="0"/>
              <a:t>   Karl </a:t>
            </a:r>
            <a:r>
              <a:rPr lang="en-GB" dirty="0"/>
              <a:t>Marx, Critique of the </a:t>
            </a:r>
            <a:r>
              <a:rPr lang="en-GB" dirty="0" smtClean="0"/>
              <a:t>Gotha Programme </a:t>
            </a:r>
            <a:r>
              <a:rPr lang="en-GB" dirty="0"/>
              <a:t>1875</a:t>
            </a:r>
            <a:r>
              <a:rPr lang="en-GB" dirty="0" smtClean="0"/>
              <a:t>.</a:t>
            </a:r>
          </a:p>
          <a:p>
            <a:pPr>
              <a:buNone/>
            </a:pPr>
            <a:endParaRPr lang="en-US" dirty="0"/>
          </a:p>
        </p:txBody>
      </p:sp>
    </p:spTree>
    <p:extLst>
      <p:ext uri="{BB962C8B-B14F-4D97-AF65-F5344CB8AC3E}">
        <p14:creationId xmlns:p14="http://schemas.microsoft.com/office/powerpoint/2010/main" val="22039301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was Robbins</a:t>
            </a:r>
            <a:endParaRPr lang="en-US" dirty="0"/>
          </a:p>
        </p:txBody>
      </p:sp>
      <p:sp>
        <p:nvSpPr>
          <p:cNvPr id="3" name="Content Placeholder 2"/>
          <p:cNvSpPr>
            <a:spLocks noGrp="1"/>
          </p:cNvSpPr>
          <p:nvPr>
            <p:ph idx="1"/>
          </p:nvPr>
        </p:nvSpPr>
        <p:spPr/>
        <p:txBody>
          <a:bodyPr>
            <a:normAutofit/>
          </a:bodyPr>
          <a:lstStyle/>
          <a:p>
            <a:r>
              <a:rPr lang="en-GB" dirty="0" smtClean="0"/>
              <a:t>"</a:t>
            </a:r>
            <a:r>
              <a:rPr dirty="0" smtClean="0"/>
              <a:t>I </a:t>
            </a:r>
            <a:r>
              <a:rPr dirty="0"/>
              <a:t>have little doubt that, as time goes on and the advantages of higher education are more generally perceived, and the burdens of financing its </a:t>
            </a:r>
            <a:r>
              <a:rPr dirty="0" smtClean="0"/>
              <a:t>expansion </a:t>
            </a:r>
            <a:r>
              <a:rPr dirty="0"/>
              <a:t>are more severely felt, there may easily come a change in attitudes such that the equitable arguments for a considerable replacement of grants by loans will become practically relevant</a:t>
            </a:r>
            <a:r>
              <a:rPr dirty="0" smtClean="0"/>
              <a:t>.</a:t>
            </a:r>
            <a:r>
              <a:rPr lang="en-GB" dirty="0" smtClean="0"/>
              <a:t>"</a:t>
            </a:r>
            <a:r>
              <a:rPr dirty="0" smtClean="0"/>
              <a:t> </a:t>
            </a:r>
          </a:p>
          <a:p>
            <a:endParaRPr lang="en-US" dirty="0"/>
          </a:p>
        </p:txBody>
      </p:sp>
    </p:spTree>
    <p:extLst>
      <p:ext uri="{BB962C8B-B14F-4D97-AF65-F5344CB8AC3E}">
        <p14:creationId xmlns:p14="http://schemas.microsoft.com/office/powerpoint/2010/main" val="1401051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Four reasons for the current system</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dirty="0"/>
              <a:t>Principle – it is </a:t>
            </a:r>
            <a:r>
              <a:rPr lang="en-US" dirty="0" smtClean="0"/>
              <a:t>progressive</a:t>
            </a:r>
          </a:p>
          <a:p>
            <a:endParaRPr lang="en-US" dirty="0"/>
          </a:p>
          <a:p>
            <a:r>
              <a:rPr lang="en-US" dirty="0" smtClean="0"/>
              <a:t>The Economics </a:t>
            </a:r>
            <a:r>
              <a:rPr lang="en-US" dirty="0"/>
              <a:t>–</a:t>
            </a:r>
            <a:r>
              <a:rPr lang="en-US" dirty="0" smtClean="0"/>
              <a:t> investing in human capital </a:t>
            </a:r>
          </a:p>
          <a:p>
            <a:endParaRPr lang="en-US" dirty="0" smtClean="0"/>
          </a:p>
          <a:p>
            <a:r>
              <a:rPr lang="en-US" dirty="0" smtClean="0"/>
              <a:t>The Challenge – tackled under-funding of higher education and cutting public spending </a:t>
            </a:r>
          </a:p>
          <a:p>
            <a:pPr>
              <a:buNone/>
            </a:pPr>
            <a:endParaRPr lang="en-US" dirty="0" smtClean="0"/>
          </a:p>
          <a:p>
            <a:r>
              <a:rPr lang="en-US" dirty="0" smtClean="0"/>
              <a:t>The Opportunity – End of number controls</a:t>
            </a:r>
          </a:p>
        </p:txBody>
      </p:sp>
    </p:spTree>
    <p:extLst>
      <p:ext uri="{BB962C8B-B14F-4D97-AF65-F5344CB8AC3E}">
        <p14:creationId xmlns:p14="http://schemas.microsoft.com/office/powerpoint/2010/main" val="2759057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don’t we have price competition?”</a:t>
            </a:r>
            <a:endParaRPr lang="en-US" dirty="0"/>
          </a:p>
        </p:txBody>
      </p:sp>
      <p:sp>
        <p:nvSpPr>
          <p:cNvPr id="3" name="Content Placeholder 2"/>
          <p:cNvSpPr>
            <a:spLocks noGrp="1"/>
          </p:cNvSpPr>
          <p:nvPr>
            <p:ph idx="1"/>
          </p:nvPr>
        </p:nvSpPr>
        <p:spPr/>
        <p:txBody>
          <a:bodyPr/>
          <a:lstStyle/>
          <a:p>
            <a:r>
              <a:rPr lang="en-US" dirty="0" smtClean="0"/>
              <a:t>Income contingent  repayment </a:t>
            </a:r>
          </a:p>
          <a:p>
            <a:endParaRPr lang="en-US" dirty="0" smtClean="0"/>
          </a:p>
          <a:p>
            <a:r>
              <a:rPr lang="en-US" dirty="0" smtClean="0"/>
              <a:t>Competition for student numbers is a powerful incentive</a:t>
            </a:r>
          </a:p>
          <a:p>
            <a:endParaRPr lang="en-US" dirty="0" smtClean="0"/>
          </a:p>
          <a:p>
            <a:r>
              <a:rPr lang="en-US" dirty="0" smtClean="0"/>
              <a:t>No good criterion for price differentiation </a:t>
            </a:r>
            <a:endParaRPr lang="en-US" dirty="0"/>
          </a:p>
        </p:txBody>
      </p:sp>
    </p:spTree>
    <p:extLst>
      <p:ext uri="{BB962C8B-B14F-4D97-AF65-F5344CB8AC3E}">
        <p14:creationId xmlns:p14="http://schemas.microsoft.com/office/powerpoint/2010/main" val="24094439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Ranking universities (1 of 2)</a:t>
            </a:r>
            <a:endParaRPr lang="en-GB" dirty="0"/>
          </a:p>
        </p:txBody>
      </p:sp>
      <p:graphicFrame>
        <p:nvGraphicFramePr>
          <p:cNvPr id="6" name="Content Placeholder 5"/>
          <p:cNvGraphicFramePr>
            <a:graphicFrameLocks noGrp="1"/>
          </p:cNvGraphicFramePr>
          <p:nvPr>
            <p:ph idx="1"/>
            <p:extLst/>
          </p:nvPr>
        </p:nvGraphicFramePr>
        <p:xfrm>
          <a:off x="457200" y="1628802"/>
          <a:ext cx="8229600" cy="3960440"/>
        </p:xfrm>
        <a:graphic>
          <a:graphicData uri="http://schemas.openxmlformats.org/drawingml/2006/table">
            <a:tbl>
              <a:tblPr>
                <a:tableStyleId>{5C22544A-7EE6-4342-B048-85BDC9FD1C3A}</a:tableStyleId>
              </a:tblPr>
              <a:tblGrid>
                <a:gridCol w="4114800"/>
                <a:gridCol w="4114800"/>
              </a:tblGrid>
              <a:tr h="360040">
                <a:tc>
                  <a:txBody>
                    <a:bodyPr/>
                    <a:lstStyle/>
                    <a:p>
                      <a:pPr algn="l" fontAlgn="b"/>
                      <a:r>
                        <a:rPr lang="en-GB" sz="1800" u="none" strike="noStrike" dirty="0" smtClean="0">
                          <a:effectLst/>
                        </a:rPr>
                        <a:t>University </a:t>
                      </a:r>
                      <a:r>
                        <a:rPr lang="en-GB" sz="1800" u="none" strike="noStrike" dirty="0">
                          <a:effectLst/>
                        </a:rPr>
                        <a:t>of Oxford</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l" fontAlgn="b"/>
                      <a:r>
                        <a:rPr lang="en-GB" sz="1800" u="none" strike="noStrike" dirty="0" smtClean="0">
                          <a:effectLst/>
                        </a:rPr>
                        <a:t>University </a:t>
                      </a:r>
                      <a:r>
                        <a:rPr lang="en-GB" sz="1800" u="none" strike="noStrike" dirty="0">
                          <a:effectLst/>
                        </a:rPr>
                        <a:t>of Leeds</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r>
              <a:tr h="360040">
                <a:tc>
                  <a:txBody>
                    <a:bodyPr/>
                    <a:lstStyle/>
                    <a:p>
                      <a:pPr algn="l" fontAlgn="b"/>
                      <a:r>
                        <a:rPr lang="en-GB" sz="1800" u="none" strike="noStrike" dirty="0" smtClean="0">
                          <a:effectLst/>
                        </a:rPr>
                        <a:t>University </a:t>
                      </a:r>
                      <a:r>
                        <a:rPr lang="en-GB" sz="1800" u="none" strike="noStrike" dirty="0">
                          <a:effectLst/>
                        </a:rPr>
                        <a:t>of Cambridge</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l" fontAlgn="b"/>
                      <a:r>
                        <a:rPr lang="en-GB" sz="1800" u="none" strike="noStrike" dirty="0" smtClean="0">
                          <a:effectLst/>
                        </a:rPr>
                        <a:t>University </a:t>
                      </a:r>
                      <a:r>
                        <a:rPr lang="en-GB" sz="1800" u="none" strike="noStrike" dirty="0">
                          <a:effectLst/>
                        </a:rPr>
                        <a:t>of Birmingham</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r>
              <a:tr h="360040">
                <a:tc>
                  <a:txBody>
                    <a:bodyPr/>
                    <a:lstStyle/>
                    <a:p>
                      <a:pPr algn="l" fontAlgn="b"/>
                      <a:r>
                        <a:rPr lang="en-GB" sz="1800" u="none" strike="noStrike" dirty="0">
                          <a:effectLst/>
                        </a:rPr>
                        <a:t>University of Durham</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l" fontAlgn="b"/>
                      <a:r>
                        <a:rPr lang="en-GB" sz="1800" u="none" strike="noStrike" dirty="0" smtClean="0">
                          <a:effectLst/>
                        </a:rPr>
                        <a:t>University </a:t>
                      </a:r>
                      <a:r>
                        <a:rPr lang="en-GB" sz="1800" u="none" strike="noStrike" dirty="0">
                          <a:effectLst/>
                        </a:rPr>
                        <a:t>of Southampton</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r>
              <a:tr h="360040">
                <a:tc>
                  <a:txBody>
                    <a:bodyPr/>
                    <a:lstStyle/>
                    <a:p>
                      <a:pPr algn="l" fontAlgn="b"/>
                      <a:r>
                        <a:rPr lang="en-GB" sz="1800" u="none" strike="noStrike" dirty="0" smtClean="0">
                          <a:effectLst/>
                        </a:rPr>
                        <a:t>University </a:t>
                      </a:r>
                      <a:r>
                        <a:rPr lang="en-GB" sz="1800" u="none" strike="noStrike" dirty="0">
                          <a:effectLst/>
                        </a:rPr>
                        <a:t>of St Andrews</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l" fontAlgn="b"/>
                      <a:r>
                        <a:rPr lang="en-GB" sz="1800" u="none" strike="noStrike" dirty="0">
                          <a:effectLst/>
                        </a:rPr>
                        <a:t>Cardiff University</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r>
              <a:tr h="360040">
                <a:tc>
                  <a:txBody>
                    <a:bodyPr/>
                    <a:lstStyle/>
                    <a:p>
                      <a:pPr algn="l" fontAlgn="b"/>
                      <a:r>
                        <a:rPr lang="en-GB" sz="1800" u="none" strike="noStrike" dirty="0" smtClean="0">
                          <a:effectLst/>
                        </a:rPr>
                        <a:t>University </a:t>
                      </a:r>
                      <a:r>
                        <a:rPr lang="en-GB" sz="1800" u="none" strike="noStrike" dirty="0">
                          <a:effectLst/>
                        </a:rPr>
                        <a:t>of Bristol</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l" fontAlgn="b"/>
                      <a:r>
                        <a:rPr lang="en-GB" sz="1800" u="none" strike="noStrike" dirty="0" smtClean="0">
                          <a:effectLst/>
                        </a:rPr>
                        <a:t>University </a:t>
                      </a:r>
                      <a:r>
                        <a:rPr lang="en-GB" sz="1800" u="none" strike="noStrike" dirty="0">
                          <a:effectLst/>
                        </a:rPr>
                        <a:t>of East Anglia</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r>
              <a:tr h="360040">
                <a:tc>
                  <a:txBody>
                    <a:bodyPr/>
                    <a:lstStyle/>
                    <a:p>
                      <a:pPr algn="l" fontAlgn="b"/>
                      <a:r>
                        <a:rPr lang="en-GB" sz="1800" u="none" strike="noStrike" dirty="0" smtClean="0">
                          <a:effectLst/>
                        </a:rPr>
                        <a:t>University </a:t>
                      </a:r>
                      <a:r>
                        <a:rPr lang="en-GB" sz="1800" u="none" strike="noStrike" dirty="0">
                          <a:effectLst/>
                        </a:rPr>
                        <a:t>of Exeter</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l" fontAlgn="b"/>
                      <a:r>
                        <a:rPr lang="en-GB" sz="1800" u="none" strike="noStrike" dirty="0" smtClean="0">
                          <a:effectLst/>
                        </a:rPr>
                        <a:t>University </a:t>
                      </a:r>
                      <a:r>
                        <a:rPr lang="en-GB" sz="1800" u="none" strike="noStrike" dirty="0">
                          <a:effectLst/>
                        </a:rPr>
                        <a:t>of Liverpool</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r>
              <a:tr h="360040">
                <a:tc>
                  <a:txBody>
                    <a:bodyPr/>
                    <a:lstStyle/>
                    <a:p>
                      <a:pPr algn="l" fontAlgn="b"/>
                      <a:r>
                        <a:rPr lang="en-GB" sz="1800" u="none" strike="noStrike" dirty="0">
                          <a:effectLst/>
                        </a:rPr>
                        <a:t>Imperial College</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l" fontAlgn="b"/>
                      <a:r>
                        <a:rPr lang="en-GB" sz="1800" u="none" strike="noStrike" dirty="0" smtClean="0">
                          <a:effectLst/>
                        </a:rPr>
                        <a:t>University </a:t>
                      </a:r>
                      <a:r>
                        <a:rPr lang="en-GB" sz="1800" u="none" strike="noStrike" dirty="0">
                          <a:effectLst/>
                        </a:rPr>
                        <a:t>of Strathclyde</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r>
              <a:tr h="360040">
                <a:tc>
                  <a:txBody>
                    <a:bodyPr/>
                    <a:lstStyle/>
                    <a:p>
                      <a:pPr algn="l" fontAlgn="b"/>
                      <a:r>
                        <a:rPr lang="en-GB" sz="1800" u="none" strike="noStrike" dirty="0" smtClean="0">
                          <a:effectLst/>
                        </a:rPr>
                        <a:t>University </a:t>
                      </a:r>
                      <a:r>
                        <a:rPr lang="en-GB" sz="1800" u="none" strike="noStrike" dirty="0">
                          <a:effectLst/>
                        </a:rPr>
                        <a:t>of Edinburgh</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l" fontAlgn="b"/>
                      <a:r>
                        <a:rPr lang="en-GB" sz="1800" u="none" strike="noStrike" dirty="0">
                          <a:effectLst/>
                        </a:rPr>
                        <a:t>Heriot-Watt University</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r>
              <a:tr h="360040">
                <a:tc>
                  <a:txBody>
                    <a:bodyPr/>
                    <a:lstStyle/>
                    <a:p>
                      <a:pPr algn="l" fontAlgn="b"/>
                      <a:r>
                        <a:rPr lang="en-GB" sz="1800" u="none" strike="noStrike" dirty="0" smtClean="0">
                          <a:effectLst/>
                        </a:rPr>
                        <a:t>University </a:t>
                      </a:r>
                      <a:r>
                        <a:rPr lang="en-GB" sz="1800" u="none" strike="noStrike" dirty="0">
                          <a:effectLst/>
                        </a:rPr>
                        <a:t>of Warwick</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l" fontAlgn="b"/>
                      <a:r>
                        <a:rPr lang="en-GB" sz="1800" u="none" strike="noStrike" dirty="0">
                          <a:effectLst/>
                        </a:rPr>
                        <a:t>King's College London</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r>
              <a:tr h="360040">
                <a:tc>
                  <a:txBody>
                    <a:bodyPr/>
                    <a:lstStyle/>
                    <a:p>
                      <a:pPr algn="l" fontAlgn="b"/>
                      <a:r>
                        <a:rPr lang="en-GB" sz="1800" u="none" strike="noStrike" dirty="0" smtClean="0">
                          <a:effectLst/>
                        </a:rPr>
                        <a:t>University </a:t>
                      </a:r>
                      <a:r>
                        <a:rPr lang="en-GB" sz="1800" u="none" strike="noStrike" dirty="0">
                          <a:effectLst/>
                        </a:rPr>
                        <a:t>of York</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l" fontAlgn="b"/>
                      <a:r>
                        <a:rPr lang="en-GB" sz="1800" u="none" strike="noStrike" dirty="0">
                          <a:effectLst/>
                        </a:rPr>
                        <a:t>Oxford Brookes University</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r>
              <a:tr h="360040">
                <a:tc>
                  <a:txBody>
                    <a:bodyPr/>
                    <a:lstStyle/>
                    <a:p>
                      <a:pPr algn="l" fontAlgn="b"/>
                      <a:r>
                        <a:rPr lang="en-GB" sz="1800" u="none" strike="noStrike" dirty="0" smtClean="0">
                          <a:effectLst/>
                        </a:rPr>
                        <a:t>University </a:t>
                      </a:r>
                      <a:r>
                        <a:rPr lang="en-GB" sz="1800" u="none" strike="noStrike" dirty="0">
                          <a:effectLst/>
                        </a:rPr>
                        <a:t>of Sheffield</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l" fontAlgn="b"/>
                      <a:r>
                        <a:rPr lang="en-GB" sz="1800" u="none" strike="noStrike" dirty="0" smtClean="0">
                          <a:effectLst/>
                        </a:rPr>
                        <a:t>University </a:t>
                      </a:r>
                      <a:r>
                        <a:rPr lang="en-GB" sz="1800" u="none" strike="noStrike" dirty="0">
                          <a:effectLst/>
                        </a:rPr>
                        <a:t>of Surrey</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r>
            </a:tbl>
          </a:graphicData>
        </a:graphic>
      </p:graphicFrame>
    </p:spTree>
    <p:extLst>
      <p:ext uri="{BB962C8B-B14F-4D97-AF65-F5344CB8AC3E}">
        <p14:creationId xmlns:p14="http://schemas.microsoft.com/office/powerpoint/2010/main" val="21482973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Ranking universities </a:t>
            </a:r>
            <a:r>
              <a:rPr lang="en-GB" dirty="0" smtClean="0"/>
              <a:t>(2 </a:t>
            </a:r>
            <a:r>
              <a:rPr lang="en-GB" dirty="0"/>
              <a:t>of 2)</a:t>
            </a:r>
          </a:p>
        </p:txBody>
      </p:sp>
      <p:graphicFrame>
        <p:nvGraphicFramePr>
          <p:cNvPr id="5" name="Content Placeholder 4"/>
          <p:cNvGraphicFramePr>
            <a:graphicFrameLocks noGrp="1"/>
          </p:cNvGraphicFramePr>
          <p:nvPr>
            <p:ph idx="1"/>
            <p:extLst/>
          </p:nvPr>
        </p:nvGraphicFramePr>
        <p:xfrm>
          <a:off x="457200" y="1628801"/>
          <a:ext cx="8229600" cy="3994290"/>
        </p:xfrm>
        <a:graphic>
          <a:graphicData uri="http://schemas.openxmlformats.org/drawingml/2006/table">
            <a:tbl>
              <a:tblPr>
                <a:tableStyleId>{5C22544A-7EE6-4342-B048-85BDC9FD1C3A}</a:tableStyleId>
              </a:tblPr>
              <a:tblGrid>
                <a:gridCol w="4104456"/>
                <a:gridCol w="4125144"/>
              </a:tblGrid>
              <a:tr h="359993">
                <a:tc>
                  <a:txBody>
                    <a:bodyPr/>
                    <a:lstStyle/>
                    <a:p>
                      <a:pPr algn="l" fontAlgn="b"/>
                      <a:r>
                        <a:rPr lang="en-GB" sz="1800" u="none" strike="noStrike" dirty="0" smtClean="0">
                          <a:effectLst/>
                        </a:rPr>
                        <a:t>University </a:t>
                      </a:r>
                      <a:r>
                        <a:rPr lang="en-GB" sz="1800" u="none" strike="noStrike" dirty="0">
                          <a:effectLst/>
                        </a:rPr>
                        <a:t>of Dundee</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l" fontAlgn="b"/>
                      <a:r>
                        <a:rPr lang="en-GB" sz="1800" u="none" strike="noStrike" dirty="0">
                          <a:effectLst/>
                        </a:rPr>
                        <a:t>Edge Hill University</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r>
              <a:tr h="359993">
                <a:tc>
                  <a:txBody>
                    <a:bodyPr/>
                    <a:lstStyle/>
                    <a:p>
                      <a:pPr algn="l" fontAlgn="b"/>
                      <a:r>
                        <a:rPr lang="en-GB" sz="1800" u="none" strike="noStrike" dirty="0">
                          <a:effectLst/>
                        </a:rPr>
                        <a:t>Bournemouth University</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l" fontAlgn="b"/>
                      <a:r>
                        <a:rPr lang="en-GB" sz="1800" u="none" strike="noStrike" dirty="0" smtClean="0">
                          <a:effectLst/>
                        </a:rPr>
                        <a:t>University </a:t>
                      </a:r>
                      <a:r>
                        <a:rPr lang="en-GB" sz="1800" u="none" strike="noStrike" dirty="0">
                          <a:effectLst/>
                        </a:rPr>
                        <a:t>of Salford</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r>
              <a:tr h="359993">
                <a:tc>
                  <a:txBody>
                    <a:bodyPr/>
                    <a:lstStyle/>
                    <a:p>
                      <a:pPr algn="l" fontAlgn="b"/>
                      <a:r>
                        <a:rPr lang="en-GB" sz="1800" u="none" strike="noStrike" dirty="0" smtClean="0">
                          <a:effectLst/>
                        </a:rPr>
                        <a:t>University </a:t>
                      </a:r>
                      <a:r>
                        <a:rPr lang="en-GB" sz="1800" u="none" strike="noStrike" dirty="0">
                          <a:effectLst/>
                        </a:rPr>
                        <a:t>of Kent</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l" fontAlgn="b"/>
                      <a:r>
                        <a:rPr lang="en-GB" sz="1800" u="none" strike="noStrike" dirty="0">
                          <a:effectLst/>
                        </a:rPr>
                        <a:t>Brunel University London</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r>
              <a:tr h="394360">
                <a:tc>
                  <a:txBody>
                    <a:bodyPr/>
                    <a:lstStyle/>
                    <a:p>
                      <a:pPr algn="l" fontAlgn="b"/>
                      <a:r>
                        <a:rPr lang="en-GB" sz="1800" u="none" strike="noStrike" dirty="0" smtClean="0">
                          <a:effectLst/>
                        </a:rPr>
                        <a:t>University </a:t>
                      </a:r>
                      <a:r>
                        <a:rPr lang="en-GB" sz="1800" u="none" strike="noStrike" dirty="0">
                          <a:effectLst/>
                        </a:rPr>
                        <a:t>of Portsmouth</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l" fontAlgn="b"/>
                      <a:r>
                        <a:rPr lang="en-GB" sz="1800" u="none" strike="noStrike" dirty="0">
                          <a:effectLst/>
                        </a:rPr>
                        <a:t>Teesside University</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r>
              <a:tr h="359993">
                <a:tc>
                  <a:txBody>
                    <a:bodyPr/>
                    <a:lstStyle/>
                    <a:p>
                      <a:pPr algn="l" fontAlgn="b"/>
                      <a:r>
                        <a:rPr lang="en-GB" sz="1800" u="none" strike="noStrike" dirty="0" smtClean="0">
                          <a:effectLst/>
                        </a:rPr>
                        <a:t>Nottingham </a:t>
                      </a:r>
                      <a:r>
                        <a:rPr lang="en-GB" sz="1800" u="none" strike="noStrike" dirty="0">
                          <a:effectLst/>
                        </a:rPr>
                        <a:t>Trent University</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l" fontAlgn="b"/>
                      <a:r>
                        <a:rPr lang="en-GB" sz="1800" u="none" strike="noStrike" dirty="0" smtClean="0">
                          <a:effectLst/>
                        </a:rPr>
                        <a:t>University </a:t>
                      </a:r>
                      <a:r>
                        <a:rPr lang="en-GB" sz="1800" u="none" strike="noStrike" dirty="0">
                          <a:effectLst/>
                        </a:rPr>
                        <a:t>of Huddersfield</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r>
              <a:tr h="359993">
                <a:tc>
                  <a:txBody>
                    <a:bodyPr/>
                    <a:lstStyle/>
                    <a:p>
                      <a:pPr algn="l" fontAlgn="b"/>
                      <a:r>
                        <a:rPr lang="en-GB" sz="1800" u="none" strike="noStrike" dirty="0" smtClean="0">
                          <a:effectLst/>
                        </a:rPr>
                        <a:t>University </a:t>
                      </a:r>
                      <a:r>
                        <a:rPr lang="en-GB" sz="1800" u="none" strike="noStrike" dirty="0">
                          <a:effectLst/>
                        </a:rPr>
                        <a:t>of Hull</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l" fontAlgn="b"/>
                      <a:r>
                        <a:rPr lang="en-GB" sz="1800" u="none" strike="noStrike" dirty="0">
                          <a:effectLst/>
                        </a:rPr>
                        <a:t>University of Bedfordshire</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r>
              <a:tr h="359993">
                <a:tc>
                  <a:txBody>
                    <a:bodyPr/>
                    <a:lstStyle/>
                    <a:p>
                      <a:pPr algn="l" fontAlgn="b"/>
                      <a:r>
                        <a:rPr lang="en-GB" sz="1800" u="none" strike="noStrike" dirty="0" smtClean="0">
                          <a:effectLst/>
                        </a:rPr>
                        <a:t>University </a:t>
                      </a:r>
                      <a:r>
                        <a:rPr lang="en-GB" sz="1800" u="none" strike="noStrike" dirty="0">
                          <a:effectLst/>
                        </a:rPr>
                        <a:t>of Brighton</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l" fontAlgn="b"/>
                      <a:r>
                        <a:rPr lang="en-GB" sz="1800" u="none" strike="noStrike" dirty="0">
                          <a:effectLst/>
                        </a:rPr>
                        <a:t>London South Bank University</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r>
              <a:tr h="359993">
                <a:tc>
                  <a:txBody>
                    <a:bodyPr/>
                    <a:lstStyle/>
                    <a:p>
                      <a:pPr algn="l" fontAlgn="b"/>
                      <a:r>
                        <a:rPr lang="en-GB" sz="1800" u="none" strike="noStrike" dirty="0">
                          <a:effectLst/>
                        </a:rPr>
                        <a:t>University of Worcester</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l" fontAlgn="b"/>
                      <a:r>
                        <a:rPr lang="en-GB" sz="1800" u="none" strike="noStrike" dirty="0">
                          <a:effectLst/>
                        </a:rPr>
                        <a:t>London Metropolitan University</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r>
              <a:tr h="359993">
                <a:tc>
                  <a:txBody>
                    <a:bodyPr/>
                    <a:lstStyle/>
                    <a:p>
                      <a:pPr algn="l" fontAlgn="b"/>
                      <a:r>
                        <a:rPr lang="en-GB" sz="1800" u="none" strike="noStrike" dirty="0">
                          <a:effectLst/>
                        </a:rPr>
                        <a:t>Queen Mary University of London</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l" fontAlgn="b"/>
                      <a:r>
                        <a:rPr lang="en-GB" sz="1800" u="none" strike="noStrike" dirty="0" smtClean="0">
                          <a:effectLst/>
                        </a:rPr>
                        <a:t>University </a:t>
                      </a:r>
                      <a:r>
                        <a:rPr lang="en-GB" sz="1800" u="none" strike="noStrike" dirty="0">
                          <a:effectLst/>
                        </a:rPr>
                        <a:t>of East London</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r>
              <a:tr h="359993">
                <a:tc>
                  <a:txBody>
                    <a:bodyPr/>
                    <a:lstStyle/>
                    <a:p>
                      <a:pPr algn="l" fontAlgn="b"/>
                      <a:r>
                        <a:rPr lang="en-GB" sz="1800" u="none" strike="noStrike" dirty="0" smtClean="0">
                          <a:effectLst/>
                        </a:rPr>
                        <a:t>University </a:t>
                      </a:r>
                      <a:r>
                        <a:rPr lang="en-GB" sz="1800" u="none" strike="noStrike" dirty="0">
                          <a:effectLst/>
                        </a:rPr>
                        <a:t>of Lincoln</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l" fontAlgn="b"/>
                      <a:r>
                        <a:rPr lang="en-GB" sz="1800" u="none" strike="noStrike" dirty="0" smtClean="0">
                          <a:effectLst/>
                        </a:rPr>
                        <a:t>University </a:t>
                      </a:r>
                      <a:r>
                        <a:rPr lang="en-GB" sz="1800" u="none" strike="noStrike" dirty="0">
                          <a:effectLst/>
                        </a:rPr>
                        <a:t>of Wolverhampton</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r>
              <a:tr h="359993">
                <a:tc>
                  <a:txBody>
                    <a:bodyPr/>
                    <a:lstStyle/>
                    <a:p>
                      <a:pPr algn="l" fontAlgn="b"/>
                      <a:r>
                        <a:rPr lang="en-GB" sz="1800" u="none" strike="noStrike" dirty="0">
                          <a:effectLst/>
                        </a:rPr>
                        <a:t>University of Derby</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l" fontAlgn="b"/>
                      <a:r>
                        <a:rPr lang="en-GB" sz="1800" u="none" strike="noStrike" dirty="0" smtClean="0">
                          <a:effectLst/>
                        </a:rPr>
                        <a:t>University </a:t>
                      </a:r>
                      <a:r>
                        <a:rPr lang="en-GB" sz="1800" u="none" strike="noStrike" dirty="0">
                          <a:effectLst/>
                        </a:rPr>
                        <a:t>of Bradford</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r>
            </a:tbl>
          </a:graphicData>
        </a:graphic>
      </p:graphicFrame>
    </p:spTree>
    <p:extLst>
      <p:ext uri="{BB962C8B-B14F-4D97-AF65-F5344CB8AC3E}">
        <p14:creationId xmlns:p14="http://schemas.microsoft.com/office/powerpoint/2010/main" val="30355252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500" dirty="0" smtClean="0"/>
              <a:t>A clue to the rankings</a:t>
            </a:r>
            <a:endParaRPr lang="en-GB" sz="3500" dirty="0"/>
          </a:p>
        </p:txBody>
      </p:sp>
      <p:pic>
        <p:nvPicPr>
          <p:cNvPr id="4" name="Content Placeholder 3"/>
          <p:cNvPicPr>
            <a:picLocks noGrp="1" noChangeAspect="1"/>
          </p:cNvPicPr>
          <p:nvPr>
            <p:ph idx="1"/>
          </p:nvPr>
        </p:nvPicPr>
        <p:blipFill>
          <a:blip r:embed="rId3"/>
          <a:stretch>
            <a:fillRect/>
          </a:stretch>
        </p:blipFill>
        <p:spPr>
          <a:xfrm>
            <a:off x="2843808" y="1417638"/>
            <a:ext cx="3285387" cy="4525963"/>
          </a:xfrm>
          <a:prstGeom prst="rect">
            <a:avLst/>
          </a:prstGeom>
        </p:spPr>
      </p:pic>
    </p:spTree>
    <p:extLst>
      <p:ext uri="{BB962C8B-B14F-4D97-AF65-F5344CB8AC3E}">
        <p14:creationId xmlns:p14="http://schemas.microsoft.com/office/powerpoint/2010/main" val="39699224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500" dirty="0" smtClean="0"/>
              <a:t>Percentage of first degree full time entrants from NS-SEC 4-7, 2014-15 (1 of 2)</a:t>
            </a:r>
            <a:endParaRPr lang="en-GB" sz="3500" dirty="0"/>
          </a:p>
        </p:txBody>
      </p:sp>
      <p:graphicFrame>
        <p:nvGraphicFramePr>
          <p:cNvPr id="6" name="Content Placeholder 5"/>
          <p:cNvGraphicFramePr>
            <a:graphicFrameLocks noGrp="1"/>
          </p:cNvGraphicFramePr>
          <p:nvPr>
            <p:ph idx="1"/>
            <p:extLst/>
          </p:nvPr>
        </p:nvGraphicFramePr>
        <p:xfrm>
          <a:off x="457199" y="1628796"/>
          <a:ext cx="8229600" cy="3960445"/>
        </p:xfrm>
        <a:graphic>
          <a:graphicData uri="http://schemas.openxmlformats.org/drawingml/2006/table">
            <a:tbl>
              <a:tblPr>
                <a:tableStyleId>{5C22544A-7EE6-4342-B048-85BDC9FD1C3A}</a:tableStyleId>
              </a:tblPr>
              <a:tblGrid>
                <a:gridCol w="2962672"/>
                <a:gridCol w="504057"/>
                <a:gridCol w="648072"/>
                <a:gridCol w="3505199"/>
                <a:gridCol w="609600"/>
              </a:tblGrid>
              <a:tr h="355995">
                <a:tc>
                  <a:txBody>
                    <a:bodyPr/>
                    <a:lstStyle/>
                    <a:p>
                      <a:pPr algn="l" fontAlgn="b"/>
                      <a:r>
                        <a:rPr lang="en-GB" sz="1800" u="none" strike="noStrike" dirty="0" smtClean="0">
                          <a:effectLst/>
                          <a:latin typeface="+mn-lt"/>
                        </a:rPr>
                        <a:t>University </a:t>
                      </a:r>
                      <a:r>
                        <a:rPr lang="en-GB" sz="1800" u="none" strike="noStrike" dirty="0">
                          <a:effectLst/>
                          <a:latin typeface="+mn-lt"/>
                        </a:rPr>
                        <a:t>of Oxford</a:t>
                      </a:r>
                      <a:endParaRPr lang="en-GB" sz="1800" b="0" i="0" u="none" strike="noStrike" dirty="0">
                        <a:solidFill>
                          <a:srgbClr val="000000"/>
                        </a:solidFill>
                        <a:effectLst/>
                        <a:latin typeface="+mn-lt"/>
                      </a:endParaRPr>
                    </a:p>
                  </a:txBody>
                  <a:tcPr marL="9525" marR="9525" marT="9525" marB="0" anchor="b">
                    <a:noFill/>
                  </a:tcPr>
                </a:tc>
                <a:tc>
                  <a:txBody>
                    <a:bodyPr/>
                    <a:lstStyle/>
                    <a:p>
                      <a:pPr algn="r" fontAlgn="b"/>
                      <a:r>
                        <a:rPr lang="en-GB" sz="1800" u="none" strike="noStrike" dirty="0" smtClean="0">
                          <a:effectLst/>
                          <a:latin typeface="+mn-lt"/>
                        </a:rPr>
                        <a:t>10%</a:t>
                      </a:r>
                      <a:endParaRPr lang="en-GB" sz="1800" b="0" i="0" u="none" strike="noStrike" dirty="0">
                        <a:solidFill>
                          <a:srgbClr val="000000"/>
                        </a:solidFill>
                        <a:effectLst/>
                        <a:latin typeface="+mn-lt"/>
                      </a:endParaRPr>
                    </a:p>
                  </a:txBody>
                  <a:tcPr marL="9525" marR="9525" marT="9525" marB="0" anchor="b">
                    <a:noFill/>
                  </a:tcPr>
                </a:tc>
                <a:tc>
                  <a:txBody>
                    <a:bodyPr/>
                    <a:lstStyle/>
                    <a:p>
                      <a:pPr algn="l" fontAlgn="b"/>
                      <a:endParaRPr lang="en-GB" sz="1800" b="0" i="0" u="none" strike="noStrike" dirty="0">
                        <a:solidFill>
                          <a:srgbClr val="000000"/>
                        </a:solidFill>
                        <a:effectLst/>
                        <a:latin typeface="+mn-lt"/>
                      </a:endParaRPr>
                    </a:p>
                  </a:txBody>
                  <a:tcPr marL="9525" marR="9525" marT="9525" marB="0" anchor="b">
                    <a:noFill/>
                  </a:tcPr>
                </a:tc>
                <a:tc>
                  <a:txBody>
                    <a:bodyPr/>
                    <a:lstStyle/>
                    <a:p>
                      <a:pPr algn="l" fontAlgn="b"/>
                      <a:r>
                        <a:rPr lang="en-GB" sz="1800" u="none" strike="noStrike" dirty="0" smtClean="0">
                          <a:effectLst/>
                          <a:latin typeface="+mn-lt"/>
                        </a:rPr>
                        <a:t>University </a:t>
                      </a:r>
                      <a:r>
                        <a:rPr lang="en-GB" sz="1800" u="none" strike="noStrike" dirty="0">
                          <a:effectLst/>
                          <a:latin typeface="+mn-lt"/>
                        </a:rPr>
                        <a:t>of Leeds</a:t>
                      </a:r>
                      <a:endParaRPr lang="en-GB" sz="1800" b="0" i="0" u="none" strike="noStrike" dirty="0">
                        <a:solidFill>
                          <a:srgbClr val="000000"/>
                        </a:solidFill>
                        <a:effectLst/>
                        <a:latin typeface="+mn-lt"/>
                      </a:endParaRPr>
                    </a:p>
                  </a:txBody>
                  <a:tcPr marL="9525" marR="9525" marT="9525" marB="0" anchor="b">
                    <a:noFill/>
                  </a:tcPr>
                </a:tc>
                <a:tc>
                  <a:txBody>
                    <a:bodyPr/>
                    <a:lstStyle/>
                    <a:p>
                      <a:pPr algn="r" fontAlgn="b"/>
                      <a:r>
                        <a:rPr lang="en-GB" sz="1800" u="none" strike="noStrike" dirty="0" smtClean="0">
                          <a:effectLst/>
                          <a:latin typeface="+mn-lt"/>
                        </a:rPr>
                        <a:t>23%</a:t>
                      </a:r>
                      <a:endParaRPr lang="en-GB" sz="1800" b="0" i="0" u="none" strike="noStrike" dirty="0">
                        <a:solidFill>
                          <a:srgbClr val="000000"/>
                        </a:solidFill>
                        <a:effectLst/>
                        <a:latin typeface="+mn-lt"/>
                      </a:endParaRPr>
                    </a:p>
                  </a:txBody>
                  <a:tcPr marL="9525" marR="9525" marT="9525" marB="0" anchor="b">
                    <a:noFill/>
                  </a:tcPr>
                </a:tc>
              </a:tr>
              <a:tr h="355995">
                <a:tc>
                  <a:txBody>
                    <a:bodyPr/>
                    <a:lstStyle/>
                    <a:p>
                      <a:pPr algn="l" fontAlgn="b"/>
                      <a:r>
                        <a:rPr lang="en-GB" sz="1800" u="none" strike="noStrike" dirty="0" smtClean="0">
                          <a:effectLst/>
                          <a:latin typeface="+mn-lt"/>
                        </a:rPr>
                        <a:t>University </a:t>
                      </a:r>
                      <a:r>
                        <a:rPr lang="en-GB" sz="1800" u="none" strike="noStrike" dirty="0">
                          <a:effectLst/>
                          <a:latin typeface="+mn-lt"/>
                        </a:rPr>
                        <a:t>of Cambridge</a:t>
                      </a:r>
                      <a:endParaRPr lang="en-GB" sz="1800" b="0" i="0" u="none" strike="noStrike" dirty="0">
                        <a:solidFill>
                          <a:srgbClr val="000000"/>
                        </a:solidFill>
                        <a:effectLst/>
                        <a:latin typeface="+mn-lt"/>
                      </a:endParaRPr>
                    </a:p>
                  </a:txBody>
                  <a:tcPr marL="9525" marR="9525" marT="9525" marB="0" anchor="b">
                    <a:noFill/>
                  </a:tcPr>
                </a:tc>
                <a:tc>
                  <a:txBody>
                    <a:bodyPr/>
                    <a:lstStyle/>
                    <a:p>
                      <a:pPr algn="r" fontAlgn="b"/>
                      <a:r>
                        <a:rPr lang="en-GB" sz="1800" u="none" strike="noStrike" dirty="0" smtClean="0">
                          <a:effectLst/>
                          <a:latin typeface="+mn-lt"/>
                        </a:rPr>
                        <a:t>10%</a:t>
                      </a:r>
                      <a:endParaRPr lang="en-GB" sz="1800" b="0" i="0" u="none" strike="noStrike" dirty="0">
                        <a:solidFill>
                          <a:srgbClr val="000000"/>
                        </a:solidFill>
                        <a:effectLst/>
                        <a:latin typeface="+mn-lt"/>
                      </a:endParaRPr>
                    </a:p>
                  </a:txBody>
                  <a:tcPr marL="9525" marR="9525" marT="9525" marB="0" anchor="b">
                    <a:noFill/>
                  </a:tcPr>
                </a:tc>
                <a:tc>
                  <a:txBody>
                    <a:bodyPr/>
                    <a:lstStyle/>
                    <a:p>
                      <a:pPr algn="l" fontAlgn="b"/>
                      <a:endParaRPr lang="en-GB" sz="1800" b="0" i="0" u="none" strike="noStrike" dirty="0">
                        <a:solidFill>
                          <a:srgbClr val="000000"/>
                        </a:solidFill>
                        <a:effectLst/>
                        <a:latin typeface="+mn-lt"/>
                      </a:endParaRPr>
                    </a:p>
                  </a:txBody>
                  <a:tcPr marL="9525" marR="9525" marT="9525" marB="0" anchor="b">
                    <a:noFill/>
                  </a:tcPr>
                </a:tc>
                <a:tc>
                  <a:txBody>
                    <a:bodyPr/>
                    <a:lstStyle/>
                    <a:p>
                      <a:pPr algn="l" fontAlgn="b"/>
                      <a:r>
                        <a:rPr lang="en-GB" sz="1800" u="none" strike="noStrike" dirty="0" smtClean="0">
                          <a:effectLst/>
                          <a:latin typeface="+mn-lt"/>
                        </a:rPr>
                        <a:t>University </a:t>
                      </a:r>
                      <a:r>
                        <a:rPr lang="en-GB" sz="1800" u="none" strike="noStrike" dirty="0">
                          <a:effectLst/>
                          <a:latin typeface="+mn-lt"/>
                        </a:rPr>
                        <a:t>of Birmingham</a:t>
                      </a:r>
                      <a:endParaRPr lang="en-GB" sz="1800" b="0" i="0" u="none" strike="noStrike" dirty="0">
                        <a:solidFill>
                          <a:srgbClr val="000000"/>
                        </a:solidFill>
                        <a:effectLst/>
                        <a:latin typeface="+mn-lt"/>
                      </a:endParaRPr>
                    </a:p>
                  </a:txBody>
                  <a:tcPr marL="9525" marR="9525" marT="9525" marB="0" anchor="b">
                    <a:noFill/>
                  </a:tcPr>
                </a:tc>
                <a:tc>
                  <a:txBody>
                    <a:bodyPr/>
                    <a:lstStyle/>
                    <a:p>
                      <a:pPr algn="r" fontAlgn="b"/>
                      <a:r>
                        <a:rPr lang="en-GB" sz="1800" u="none" strike="noStrike" dirty="0" smtClean="0">
                          <a:effectLst/>
                          <a:latin typeface="+mn-lt"/>
                        </a:rPr>
                        <a:t>23%</a:t>
                      </a:r>
                      <a:endParaRPr lang="en-GB" sz="1800" b="0" i="0" u="none" strike="noStrike" dirty="0">
                        <a:solidFill>
                          <a:srgbClr val="000000"/>
                        </a:solidFill>
                        <a:effectLst/>
                        <a:latin typeface="+mn-lt"/>
                      </a:endParaRPr>
                    </a:p>
                  </a:txBody>
                  <a:tcPr marL="9525" marR="9525" marT="9525" marB="0" anchor="b">
                    <a:noFill/>
                  </a:tcPr>
                </a:tc>
              </a:tr>
              <a:tr h="355995">
                <a:tc>
                  <a:txBody>
                    <a:bodyPr/>
                    <a:lstStyle/>
                    <a:p>
                      <a:pPr algn="l" fontAlgn="b"/>
                      <a:r>
                        <a:rPr lang="en-GB" sz="1800" u="none" strike="noStrike" dirty="0">
                          <a:effectLst/>
                          <a:latin typeface="+mn-lt"/>
                        </a:rPr>
                        <a:t>University of Durham</a:t>
                      </a:r>
                      <a:endParaRPr lang="en-GB" sz="1800" b="0" i="0" u="none" strike="noStrike" dirty="0">
                        <a:solidFill>
                          <a:srgbClr val="000000"/>
                        </a:solidFill>
                        <a:effectLst/>
                        <a:latin typeface="+mn-lt"/>
                      </a:endParaRPr>
                    </a:p>
                  </a:txBody>
                  <a:tcPr marL="9525" marR="9525" marT="9525" marB="0" anchor="b">
                    <a:noFill/>
                  </a:tcPr>
                </a:tc>
                <a:tc>
                  <a:txBody>
                    <a:bodyPr/>
                    <a:lstStyle/>
                    <a:p>
                      <a:pPr algn="r" fontAlgn="b"/>
                      <a:r>
                        <a:rPr lang="en-GB" sz="1800" u="none" strike="noStrike" dirty="0" smtClean="0">
                          <a:effectLst/>
                          <a:latin typeface="+mn-lt"/>
                        </a:rPr>
                        <a:t>14%</a:t>
                      </a:r>
                      <a:endParaRPr lang="en-GB" sz="1800" b="0" i="0" u="none" strike="noStrike" dirty="0">
                        <a:solidFill>
                          <a:srgbClr val="000000"/>
                        </a:solidFill>
                        <a:effectLst/>
                        <a:latin typeface="+mn-lt"/>
                      </a:endParaRPr>
                    </a:p>
                  </a:txBody>
                  <a:tcPr marL="9525" marR="9525" marT="9525" marB="0" anchor="b">
                    <a:noFill/>
                  </a:tcPr>
                </a:tc>
                <a:tc>
                  <a:txBody>
                    <a:bodyPr/>
                    <a:lstStyle/>
                    <a:p>
                      <a:pPr algn="l" fontAlgn="b"/>
                      <a:endParaRPr lang="en-GB" sz="1800" b="0" i="0" u="none" strike="noStrike" dirty="0">
                        <a:solidFill>
                          <a:srgbClr val="000000"/>
                        </a:solidFill>
                        <a:effectLst/>
                        <a:latin typeface="+mn-lt"/>
                      </a:endParaRPr>
                    </a:p>
                  </a:txBody>
                  <a:tcPr marL="9525" marR="9525" marT="9525" marB="0" anchor="b">
                    <a:noFill/>
                  </a:tcPr>
                </a:tc>
                <a:tc>
                  <a:txBody>
                    <a:bodyPr/>
                    <a:lstStyle/>
                    <a:p>
                      <a:pPr algn="l" fontAlgn="b"/>
                      <a:r>
                        <a:rPr lang="en-GB" sz="1800" u="none" strike="noStrike" dirty="0" smtClean="0">
                          <a:effectLst/>
                          <a:latin typeface="+mn-lt"/>
                        </a:rPr>
                        <a:t>University </a:t>
                      </a:r>
                      <a:r>
                        <a:rPr lang="en-GB" sz="1800" u="none" strike="noStrike" dirty="0">
                          <a:effectLst/>
                          <a:latin typeface="+mn-lt"/>
                        </a:rPr>
                        <a:t>of Southampton</a:t>
                      </a:r>
                      <a:endParaRPr lang="en-GB" sz="1800" b="0" i="0" u="none" strike="noStrike" dirty="0">
                        <a:solidFill>
                          <a:srgbClr val="000000"/>
                        </a:solidFill>
                        <a:effectLst/>
                        <a:latin typeface="+mn-lt"/>
                      </a:endParaRPr>
                    </a:p>
                  </a:txBody>
                  <a:tcPr marL="9525" marR="9525" marT="9525" marB="0" anchor="b">
                    <a:noFill/>
                  </a:tcPr>
                </a:tc>
                <a:tc>
                  <a:txBody>
                    <a:bodyPr/>
                    <a:lstStyle/>
                    <a:p>
                      <a:pPr algn="r" fontAlgn="b"/>
                      <a:r>
                        <a:rPr lang="en-GB" sz="1800" u="none" strike="noStrike" dirty="0" smtClean="0">
                          <a:effectLst/>
                          <a:latin typeface="+mn-lt"/>
                        </a:rPr>
                        <a:t>23%</a:t>
                      </a:r>
                      <a:endParaRPr lang="en-GB" sz="1800" b="0" i="0" u="none" strike="noStrike" dirty="0">
                        <a:solidFill>
                          <a:srgbClr val="000000"/>
                        </a:solidFill>
                        <a:effectLst/>
                        <a:latin typeface="+mn-lt"/>
                      </a:endParaRPr>
                    </a:p>
                  </a:txBody>
                  <a:tcPr marL="9525" marR="9525" marT="9525" marB="0" anchor="b">
                    <a:noFill/>
                  </a:tcPr>
                </a:tc>
              </a:tr>
              <a:tr h="400495">
                <a:tc>
                  <a:txBody>
                    <a:bodyPr/>
                    <a:lstStyle/>
                    <a:p>
                      <a:pPr algn="l" fontAlgn="b"/>
                      <a:r>
                        <a:rPr lang="en-GB" sz="1800" u="none" strike="noStrike" dirty="0" smtClean="0">
                          <a:effectLst/>
                          <a:latin typeface="+mn-lt"/>
                        </a:rPr>
                        <a:t>University </a:t>
                      </a:r>
                      <a:r>
                        <a:rPr lang="en-GB" sz="1800" u="none" strike="noStrike" dirty="0">
                          <a:effectLst/>
                          <a:latin typeface="+mn-lt"/>
                        </a:rPr>
                        <a:t>of St Andrews</a:t>
                      </a:r>
                      <a:endParaRPr lang="en-GB" sz="1800" b="0" i="0" u="none" strike="noStrike" dirty="0">
                        <a:solidFill>
                          <a:srgbClr val="000000"/>
                        </a:solidFill>
                        <a:effectLst/>
                        <a:latin typeface="+mn-lt"/>
                      </a:endParaRPr>
                    </a:p>
                  </a:txBody>
                  <a:tcPr marL="9525" marR="9525" marT="9525" marB="0" anchor="b">
                    <a:noFill/>
                  </a:tcPr>
                </a:tc>
                <a:tc>
                  <a:txBody>
                    <a:bodyPr/>
                    <a:lstStyle/>
                    <a:p>
                      <a:pPr algn="r" fontAlgn="b"/>
                      <a:r>
                        <a:rPr lang="en-GB" sz="1800" u="none" strike="noStrike" dirty="0" smtClean="0">
                          <a:effectLst/>
                          <a:latin typeface="+mn-lt"/>
                        </a:rPr>
                        <a:t>14%</a:t>
                      </a:r>
                      <a:endParaRPr lang="en-GB" sz="1800" b="0" i="0" u="none" strike="noStrike" dirty="0">
                        <a:solidFill>
                          <a:srgbClr val="000000"/>
                        </a:solidFill>
                        <a:effectLst/>
                        <a:latin typeface="+mn-lt"/>
                      </a:endParaRPr>
                    </a:p>
                  </a:txBody>
                  <a:tcPr marL="9525" marR="9525" marT="9525" marB="0" anchor="b">
                    <a:noFill/>
                  </a:tcPr>
                </a:tc>
                <a:tc>
                  <a:txBody>
                    <a:bodyPr/>
                    <a:lstStyle/>
                    <a:p>
                      <a:pPr algn="l" fontAlgn="b"/>
                      <a:endParaRPr lang="en-GB" sz="1800" b="0" i="0" u="none" strike="noStrike" dirty="0">
                        <a:solidFill>
                          <a:srgbClr val="000000"/>
                        </a:solidFill>
                        <a:effectLst/>
                        <a:latin typeface="+mn-lt"/>
                      </a:endParaRPr>
                    </a:p>
                  </a:txBody>
                  <a:tcPr marL="9525" marR="9525" marT="9525" marB="0" anchor="b">
                    <a:noFill/>
                  </a:tcPr>
                </a:tc>
                <a:tc>
                  <a:txBody>
                    <a:bodyPr/>
                    <a:lstStyle/>
                    <a:p>
                      <a:pPr algn="l" fontAlgn="b"/>
                      <a:r>
                        <a:rPr lang="en-GB" sz="1800" u="none" strike="noStrike" dirty="0">
                          <a:effectLst/>
                          <a:latin typeface="+mn-lt"/>
                        </a:rPr>
                        <a:t>Cardiff University</a:t>
                      </a:r>
                      <a:endParaRPr lang="en-GB" sz="1800" b="0" i="0" u="none" strike="noStrike" dirty="0">
                        <a:solidFill>
                          <a:srgbClr val="000000"/>
                        </a:solidFill>
                        <a:effectLst/>
                        <a:latin typeface="+mn-lt"/>
                      </a:endParaRPr>
                    </a:p>
                  </a:txBody>
                  <a:tcPr marL="9525" marR="9525" marT="9525" marB="0" anchor="b">
                    <a:noFill/>
                  </a:tcPr>
                </a:tc>
                <a:tc>
                  <a:txBody>
                    <a:bodyPr/>
                    <a:lstStyle/>
                    <a:p>
                      <a:pPr algn="r" fontAlgn="b"/>
                      <a:r>
                        <a:rPr lang="en-GB" sz="1800" u="none" strike="noStrike" dirty="0" smtClean="0">
                          <a:effectLst/>
                          <a:latin typeface="+mn-lt"/>
                        </a:rPr>
                        <a:t>24%</a:t>
                      </a:r>
                      <a:endParaRPr lang="en-GB" sz="1800" b="0" i="0" u="none" strike="noStrike" dirty="0">
                        <a:solidFill>
                          <a:srgbClr val="000000"/>
                        </a:solidFill>
                        <a:effectLst/>
                        <a:latin typeface="+mn-lt"/>
                      </a:endParaRPr>
                    </a:p>
                  </a:txBody>
                  <a:tcPr marL="9525" marR="9525" marT="9525" marB="0" anchor="b">
                    <a:noFill/>
                  </a:tcPr>
                </a:tc>
              </a:tr>
              <a:tr h="355995">
                <a:tc>
                  <a:txBody>
                    <a:bodyPr/>
                    <a:lstStyle/>
                    <a:p>
                      <a:pPr algn="l" fontAlgn="b"/>
                      <a:r>
                        <a:rPr lang="en-GB" sz="1800" u="none" strike="noStrike" dirty="0" smtClean="0">
                          <a:effectLst/>
                          <a:latin typeface="+mn-lt"/>
                        </a:rPr>
                        <a:t>University </a:t>
                      </a:r>
                      <a:r>
                        <a:rPr lang="en-GB" sz="1800" u="none" strike="noStrike" dirty="0">
                          <a:effectLst/>
                          <a:latin typeface="+mn-lt"/>
                        </a:rPr>
                        <a:t>of Bristol</a:t>
                      </a:r>
                      <a:endParaRPr lang="en-GB" sz="1800" b="0" i="0" u="none" strike="noStrike" dirty="0">
                        <a:solidFill>
                          <a:srgbClr val="000000"/>
                        </a:solidFill>
                        <a:effectLst/>
                        <a:latin typeface="+mn-lt"/>
                      </a:endParaRPr>
                    </a:p>
                  </a:txBody>
                  <a:tcPr marL="9525" marR="9525" marT="9525" marB="0" anchor="b">
                    <a:noFill/>
                  </a:tcPr>
                </a:tc>
                <a:tc>
                  <a:txBody>
                    <a:bodyPr/>
                    <a:lstStyle/>
                    <a:p>
                      <a:pPr algn="r" fontAlgn="b"/>
                      <a:r>
                        <a:rPr lang="en-GB" sz="1800" u="none" strike="noStrike" dirty="0" smtClean="0">
                          <a:effectLst/>
                          <a:latin typeface="+mn-lt"/>
                        </a:rPr>
                        <a:t>15%</a:t>
                      </a:r>
                      <a:endParaRPr lang="en-GB" sz="1800" b="0" i="0" u="none" strike="noStrike" dirty="0">
                        <a:solidFill>
                          <a:srgbClr val="000000"/>
                        </a:solidFill>
                        <a:effectLst/>
                        <a:latin typeface="+mn-lt"/>
                      </a:endParaRPr>
                    </a:p>
                  </a:txBody>
                  <a:tcPr marL="9525" marR="9525" marT="9525" marB="0" anchor="b">
                    <a:noFill/>
                  </a:tcPr>
                </a:tc>
                <a:tc>
                  <a:txBody>
                    <a:bodyPr/>
                    <a:lstStyle/>
                    <a:p>
                      <a:pPr algn="l" fontAlgn="b"/>
                      <a:endParaRPr lang="en-GB" sz="1800" b="0" i="0" u="none" strike="noStrike" dirty="0">
                        <a:solidFill>
                          <a:srgbClr val="000000"/>
                        </a:solidFill>
                        <a:effectLst/>
                        <a:latin typeface="+mn-lt"/>
                      </a:endParaRPr>
                    </a:p>
                  </a:txBody>
                  <a:tcPr marL="9525" marR="9525" marT="9525" marB="0" anchor="b">
                    <a:noFill/>
                  </a:tcPr>
                </a:tc>
                <a:tc>
                  <a:txBody>
                    <a:bodyPr/>
                    <a:lstStyle/>
                    <a:p>
                      <a:pPr algn="l" fontAlgn="b"/>
                      <a:r>
                        <a:rPr lang="en-GB" sz="1800" u="none" strike="noStrike" dirty="0" smtClean="0">
                          <a:effectLst/>
                          <a:latin typeface="+mn-lt"/>
                        </a:rPr>
                        <a:t>University </a:t>
                      </a:r>
                      <a:r>
                        <a:rPr lang="en-GB" sz="1800" u="none" strike="noStrike" dirty="0">
                          <a:effectLst/>
                          <a:latin typeface="+mn-lt"/>
                        </a:rPr>
                        <a:t>of East Anglia</a:t>
                      </a:r>
                      <a:endParaRPr lang="en-GB" sz="1800" b="0" i="0" u="none" strike="noStrike" dirty="0">
                        <a:solidFill>
                          <a:srgbClr val="000000"/>
                        </a:solidFill>
                        <a:effectLst/>
                        <a:latin typeface="+mn-lt"/>
                      </a:endParaRPr>
                    </a:p>
                  </a:txBody>
                  <a:tcPr marL="9525" marR="9525" marT="9525" marB="0" anchor="b">
                    <a:noFill/>
                  </a:tcPr>
                </a:tc>
                <a:tc>
                  <a:txBody>
                    <a:bodyPr/>
                    <a:lstStyle/>
                    <a:p>
                      <a:pPr algn="r" fontAlgn="b"/>
                      <a:r>
                        <a:rPr lang="en-GB" sz="1800" u="none" strike="noStrike" dirty="0" smtClean="0">
                          <a:effectLst/>
                          <a:latin typeface="+mn-lt"/>
                        </a:rPr>
                        <a:t>25%</a:t>
                      </a:r>
                      <a:endParaRPr lang="en-GB" sz="1800" b="0" i="0" u="none" strike="noStrike" dirty="0">
                        <a:solidFill>
                          <a:srgbClr val="000000"/>
                        </a:solidFill>
                        <a:effectLst/>
                        <a:latin typeface="+mn-lt"/>
                      </a:endParaRPr>
                    </a:p>
                  </a:txBody>
                  <a:tcPr marL="9525" marR="9525" marT="9525" marB="0" anchor="b">
                    <a:noFill/>
                  </a:tcPr>
                </a:tc>
              </a:tr>
              <a:tr h="355995">
                <a:tc>
                  <a:txBody>
                    <a:bodyPr/>
                    <a:lstStyle/>
                    <a:p>
                      <a:pPr algn="l" fontAlgn="b"/>
                      <a:r>
                        <a:rPr lang="en-GB" sz="1800" u="none" strike="noStrike" dirty="0" smtClean="0">
                          <a:effectLst/>
                          <a:latin typeface="+mn-lt"/>
                        </a:rPr>
                        <a:t>University </a:t>
                      </a:r>
                      <a:r>
                        <a:rPr lang="en-GB" sz="1800" u="none" strike="noStrike" dirty="0">
                          <a:effectLst/>
                          <a:latin typeface="+mn-lt"/>
                        </a:rPr>
                        <a:t>of Exeter</a:t>
                      </a:r>
                      <a:endParaRPr lang="en-GB" sz="1800" b="0" i="0" u="none" strike="noStrike" dirty="0">
                        <a:solidFill>
                          <a:srgbClr val="000000"/>
                        </a:solidFill>
                        <a:effectLst/>
                        <a:latin typeface="+mn-lt"/>
                      </a:endParaRPr>
                    </a:p>
                  </a:txBody>
                  <a:tcPr marL="9525" marR="9525" marT="9525" marB="0" anchor="b">
                    <a:noFill/>
                  </a:tcPr>
                </a:tc>
                <a:tc>
                  <a:txBody>
                    <a:bodyPr/>
                    <a:lstStyle/>
                    <a:p>
                      <a:pPr algn="r" fontAlgn="b"/>
                      <a:r>
                        <a:rPr lang="en-GB" sz="1800" u="none" strike="noStrike" dirty="0" smtClean="0">
                          <a:effectLst/>
                          <a:latin typeface="+mn-lt"/>
                        </a:rPr>
                        <a:t>16%</a:t>
                      </a:r>
                      <a:endParaRPr lang="en-GB" sz="1800" b="0" i="0" u="none" strike="noStrike" dirty="0">
                        <a:solidFill>
                          <a:srgbClr val="000000"/>
                        </a:solidFill>
                        <a:effectLst/>
                        <a:latin typeface="+mn-lt"/>
                      </a:endParaRPr>
                    </a:p>
                  </a:txBody>
                  <a:tcPr marL="9525" marR="9525" marT="9525" marB="0" anchor="b">
                    <a:noFill/>
                  </a:tcPr>
                </a:tc>
                <a:tc>
                  <a:txBody>
                    <a:bodyPr/>
                    <a:lstStyle/>
                    <a:p>
                      <a:pPr algn="l" fontAlgn="b"/>
                      <a:endParaRPr lang="en-GB" sz="1800" b="0" i="0" u="none" strike="noStrike" dirty="0">
                        <a:solidFill>
                          <a:srgbClr val="000000"/>
                        </a:solidFill>
                        <a:effectLst/>
                        <a:latin typeface="+mn-lt"/>
                      </a:endParaRPr>
                    </a:p>
                  </a:txBody>
                  <a:tcPr marL="9525" marR="9525" marT="9525" marB="0" anchor="b">
                    <a:noFill/>
                  </a:tcPr>
                </a:tc>
                <a:tc>
                  <a:txBody>
                    <a:bodyPr/>
                    <a:lstStyle/>
                    <a:p>
                      <a:pPr algn="l" fontAlgn="b"/>
                      <a:r>
                        <a:rPr lang="en-GB" sz="1800" u="none" strike="noStrike" dirty="0" smtClean="0">
                          <a:effectLst/>
                          <a:latin typeface="+mn-lt"/>
                        </a:rPr>
                        <a:t>University </a:t>
                      </a:r>
                      <a:r>
                        <a:rPr lang="en-GB" sz="1800" u="none" strike="noStrike" dirty="0">
                          <a:effectLst/>
                          <a:latin typeface="+mn-lt"/>
                        </a:rPr>
                        <a:t>of Liverpool</a:t>
                      </a:r>
                      <a:endParaRPr lang="en-GB" sz="1800" b="0" i="0" u="none" strike="noStrike" dirty="0">
                        <a:solidFill>
                          <a:srgbClr val="000000"/>
                        </a:solidFill>
                        <a:effectLst/>
                        <a:latin typeface="+mn-lt"/>
                      </a:endParaRPr>
                    </a:p>
                  </a:txBody>
                  <a:tcPr marL="9525" marR="9525" marT="9525" marB="0" anchor="b">
                    <a:noFill/>
                  </a:tcPr>
                </a:tc>
                <a:tc>
                  <a:txBody>
                    <a:bodyPr/>
                    <a:lstStyle/>
                    <a:p>
                      <a:pPr algn="r" fontAlgn="b"/>
                      <a:r>
                        <a:rPr lang="en-GB" sz="1800" u="none" strike="noStrike" dirty="0" smtClean="0">
                          <a:effectLst/>
                          <a:latin typeface="+mn-lt"/>
                        </a:rPr>
                        <a:t>26%</a:t>
                      </a:r>
                      <a:endParaRPr lang="en-GB" sz="1800" b="0" i="0" u="none" strike="noStrike" dirty="0">
                        <a:solidFill>
                          <a:srgbClr val="000000"/>
                        </a:solidFill>
                        <a:effectLst/>
                        <a:latin typeface="+mn-lt"/>
                      </a:endParaRPr>
                    </a:p>
                  </a:txBody>
                  <a:tcPr marL="9525" marR="9525" marT="9525" marB="0" anchor="b">
                    <a:noFill/>
                  </a:tcPr>
                </a:tc>
              </a:tr>
              <a:tr h="355995">
                <a:tc>
                  <a:txBody>
                    <a:bodyPr/>
                    <a:lstStyle/>
                    <a:p>
                      <a:pPr algn="l" fontAlgn="b"/>
                      <a:r>
                        <a:rPr lang="en-GB" sz="1800" u="none" strike="noStrike" dirty="0">
                          <a:effectLst/>
                          <a:latin typeface="+mn-lt"/>
                        </a:rPr>
                        <a:t>Imperial College of </a:t>
                      </a:r>
                      <a:r>
                        <a:rPr lang="en-GB" sz="1800" u="none" strike="noStrike" dirty="0" smtClean="0">
                          <a:effectLst/>
                          <a:latin typeface="+mn-lt"/>
                        </a:rPr>
                        <a:t>Science</a:t>
                      </a:r>
                      <a:endParaRPr lang="en-GB" sz="1800" b="0" i="0" u="none" strike="noStrike" dirty="0">
                        <a:solidFill>
                          <a:srgbClr val="000000"/>
                        </a:solidFill>
                        <a:effectLst/>
                        <a:latin typeface="+mn-lt"/>
                      </a:endParaRPr>
                    </a:p>
                  </a:txBody>
                  <a:tcPr marL="9525" marR="9525" marT="9525" marB="0" anchor="b">
                    <a:noFill/>
                  </a:tcPr>
                </a:tc>
                <a:tc>
                  <a:txBody>
                    <a:bodyPr/>
                    <a:lstStyle/>
                    <a:p>
                      <a:pPr algn="r" fontAlgn="b"/>
                      <a:r>
                        <a:rPr lang="en-GB" sz="1800" u="none" strike="noStrike" dirty="0" smtClean="0">
                          <a:effectLst/>
                          <a:latin typeface="+mn-lt"/>
                        </a:rPr>
                        <a:t>16%</a:t>
                      </a:r>
                      <a:endParaRPr lang="en-GB" sz="1800" b="0" i="0" u="none" strike="noStrike" dirty="0">
                        <a:solidFill>
                          <a:srgbClr val="000000"/>
                        </a:solidFill>
                        <a:effectLst/>
                        <a:latin typeface="+mn-lt"/>
                      </a:endParaRPr>
                    </a:p>
                  </a:txBody>
                  <a:tcPr marL="9525" marR="9525" marT="9525" marB="0" anchor="b">
                    <a:noFill/>
                  </a:tcPr>
                </a:tc>
                <a:tc>
                  <a:txBody>
                    <a:bodyPr/>
                    <a:lstStyle/>
                    <a:p>
                      <a:pPr algn="l" fontAlgn="b"/>
                      <a:endParaRPr lang="en-GB" sz="1800" b="0" i="0" u="none" strike="noStrike" dirty="0">
                        <a:solidFill>
                          <a:srgbClr val="000000"/>
                        </a:solidFill>
                        <a:effectLst/>
                        <a:latin typeface="+mn-lt"/>
                      </a:endParaRPr>
                    </a:p>
                  </a:txBody>
                  <a:tcPr marL="9525" marR="9525" marT="9525" marB="0" anchor="b">
                    <a:noFill/>
                  </a:tcPr>
                </a:tc>
                <a:tc>
                  <a:txBody>
                    <a:bodyPr/>
                    <a:lstStyle/>
                    <a:p>
                      <a:pPr algn="l" fontAlgn="b"/>
                      <a:r>
                        <a:rPr lang="en-GB" sz="1800" u="none" strike="noStrike" dirty="0" smtClean="0">
                          <a:effectLst/>
                          <a:latin typeface="+mn-lt"/>
                        </a:rPr>
                        <a:t>University </a:t>
                      </a:r>
                      <a:r>
                        <a:rPr lang="en-GB" sz="1800" u="none" strike="noStrike" dirty="0">
                          <a:effectLst/>
                          <a:latin typeface="+mn-lt"/>
                        </a:rPr>
                        <a:t>of Strathclyde</a:t>
                      </a:r>
                      <a:endParaRPr lang="en-GB" sz="1800" b="0" i="0" u="none" strike="noStrike" dirty="0">
                        <a:solidFill>
                          <a:srgbClr val="000000"/>
                        </a:solidFill>
                        <a:effectLst/>
                        <a:latin typeface="+mn-lt"/>
                      </a:endParaRPr>
                    </a:p>
                  </a:txBody>
                  <a:tcPr marL="9525" marR="9525" marT="9525" marB="0" anchor="b">
                    <a:noFill/>
                  </a:tcPr>
                </a:tc>
                <a:tc>
                  <a:txBody>
                    <a:bodyPr/>
                    <a:lstStyle/>
                    <a:p>
                      <a:pPr algn="r" fontAlgn="b"/>
                      <a:r>
                        <a:rPr lang="en-GB" sz="1800" u="none" strike="noStrike" dirty="0" smtClean="0">
                          <a:effectLst/>
                          <a:latin typeface="+mn-lt"/>
                        </a:rPr>
                        <a:t>26%</a:t>
                      </a:r>
                      <a:endParaRPr lang="en-GB" sz="1800" b="0" i="0" u="none" strike="noStrike" dirty="0">
                        <a:solidFill>
                          <a:srgbClr val="000000"/>
                        </a:solidFill>
                        <a:effectLst/>
                        <a:latin typeface="+mn-lt"/>
                      </a:endParaRPr>
                    </a:p>
                  </a:txBody>
                  <a:tcPr marL="9525" marR="9525" marT="9525" marB="0" anchor="b">
                    <a:noFill/>
                  </a:tcPr>
                </a:tc>
              </a:tr>
              <a:tr h="355995">
                <a:tc>
                  <a:txBody>
                    <a:bodyPr/>
                    <a:lstStyle/>
                    <a:p>
                      <a:pPr algn="l" fontAlgn="b"/>
                      <a:r>
                        <a:rPr lang="en-GB" sz="1800" u="none" strike="noStrike" dirty="0" smtClean="0">
                          <a:effectLst/>
                          <a:latin typeface="+mn-lt"/>
                        </a:rPr>
                        <a:t>University </a:t>
                      </a:r>
                      <a:r>
                        <a:rPr lang="en-GB" sz="1800" u="none" strike="noStrike" dirty="0">
                          <a:effectLst/>
                          <a:latin typeface="+mn-lt"/>
                        </a:rPr>
                        <a:t>of Edinburgh</a:t>
                      </a:r>
                      <a:endParaRPr lang="en-GB" sz="1800" b="0" i="0" u="none" strike="noStrike" dirty="0">
                        <a:solidFill>
                          <a:srgbClr val="000000"/>
                        </a:solidFill>
                        <a:effectLst/>
                        <a:latin typeface="+mn-lt"/>
                      </a:endParaRPr>
                    </a:p>
                  </a:txBody>
                  <a:tcPr marL="9525" marR="9525" marT="9525" marB="0" anchor="b">
                    <a:noFill/>
                  </a:tcPr>
                </a:tc>
                <a:tc>
                  <a:txBody>
                    <a:bodyPr/>
                    <a:lstStyle/>
                    <a:p>
                      <a:pPr algn="r" fontAlgn="b"/>
                      <a:r>
                        <a:rPr lang="en-GB" sz="1800" u="none" strike="noStrike" dirty="0" smtClean="0">
                          <a:effectLst/>
                          <a:latin typeface="+mn-lt"/>
                        </a:rPr>
                        <a:t>19%</a:t>
                      </a:r>
                      <a:endParaRPr lang="en-GB" sz="1800" b="0" i="0" u="none" strike="noStrike" dirty="0">
                        <a:solidFill>
                          <a:srgbClr val="000000"/>
                        </a:solidFill>
                        <a:effectLst/>
                        <a:latin typeface="+mn-lt"/>
                      </a:endParaRPr>
                    </a:p>
                  </a:txBody>
                  <a:tcPr marL="9525" marR="9525" marT="9525" marB="0" anchor="b">
                    <a:noFill/>
                  </a:tcPr>
                </a:tc>
                <a:tc>
                  <a:txBody>
                    <a:bodyPr/>
                    <a:lstStyle/>
                    <a:p>
                      <a:pPr algn="l" fontAlgn="b"/>
                      <a:endParaRPr lang="en-GB" sz="1800" b="0" i="0" u="none" strike="noStrike" dirty="0">
                        <a:solidFill>
                          <a:srgbClr val="000000"/>
                        </a:solidFill>
                        <a:effectLst/>
                        <a:latin typeface="+mn-lt"/>
                      </a:endParaRPr>
                    </a:p>
                  </a:txBody>
                  <a:tcPr marL="9525" marR="9525" marT="9525" marB="0" anchor="b">
                    <a:noFill/>
                  </a:tcPr>
                </a:tc>
                <a:tc>
                  <a:txBody>
                    <a:bodyPr/>
                    <a:lstStyle/>
                    <a:p>
                      <a:pPr algn="l" fontAlgn="b"/>
                      <a:r>
                        <a:rPr lang="en-GB" sz="1800" u="none" strike="noStrike" dirty="0">
                          <a:effectLst/>
                          <a:latin typeface="+mn-lt"/>
                        </a:rPr>
                        <a:t>Heriot-Watt University</a:t>
                      </a:r>
                      <a:endParaRPr lang="en-GB" sz="1800" b="0" i="0" u="none" strike="noStrike" dirty="0">
                        <a:solidFill>
                          <a:srgbClr val="000000"/>
                        </a:solidFill>
                        <a:effectLst/>
                        <a:latin typeface="+mn-lt"/>
                      </a:endParaRPr>
                    </a:p>
                  </a:txBody>
                  <a:tcPr marL="9525" marR="9525" marT="9525" marB="0" anchor="b">
                    <a:noFill/>
                  </a:tcPr>
                </a:tc>
                <a:tc>
                  <a:txBody>
                    <a:bodyPr/>
                    <a:lstStyle/>
                    <a:p>
                      <a:pPr algn="r" fontAlgn="b"/>
                      <a:r>
                        <a:rPr lang="en-GB" sz="1800" u="none" strike="noStrike" dirty="0" smtClean="0">
                          <a:effectLst/>
                          <a:latin typeface="+mn-lt"/>
                        </a:rPr>
                        <a:t>26%</a:t>
                      </a:r>
                      <a:endParaRPr lang="en-GB" sz="1800" b="0" i="0" u="none" strike="noStrike" dirty="0">
                        <a:solidFill>
                          <a:srgbClr val="000000"/>
                        </a:solidFill>
                        <a:effectLst/>
                        <a:latin typeface="+mn-lt"/>
                      </a:endParaRPr>
                    </a:p>
                  </a:txBody>
                  <a:tcPr marL="9525" marR="9525" marT="9525" marB="0" anchor="b">
                    <a:noFill/>
                  </a:tcPr>
                </a:tc>
              </a:tr>
              <a:tr h="355995">
                <a:tc>
                  <a:txBody>
                    <a:bodyPr/>
                    <a:lstStyle/>
                    <a:p>
                      <a:pPr algn="l" fontAlgn="b"/>
                      <a:r>
                        <a:rPr lang="en-GB" sz="1800" u="none" strike="noStrike" dirty="0" smtClean="0">
                          <a:effectLst/>
                          <a:latin typeface="+mn-lt"/>
                        </a:rPr>
                        <a:t>University </a:t>
                      </a:r>
                      <a:r>
                        <a:rPr lang="en-GB" sz="1800" u="none" strike="noStrike" dirty="0">
                          <a:effectLst/>
                          <a:latin typeface="+mn-lt"/>
                        </a:rPr>
                        <a:t>of Warwick</a:t>
                      </a:r>
                      <a:endParaRPr lang="en-GB" sz="1800" b="0" i="0" u="none" strike="noStrike" dirty="0">
                        <a:solidFill>
                          <a:srgbClr val="000000"/>
                        </a:solidFill>
                        <a:effectLst/>
                        <a:latin typeface="+mn-lt"/>
                      </a:endParaRPr>
                    </a:p>
                  </a:txBody>
                  <a:tcPr marL="9525" marR="9525" marT="9525" marB="0" anchor="b">
                    <a:noFill/>
                  </a:tcPr>
                </a:tc>
                <a:tc>
                  <a:txBody>
                    <a:bodyPr/>
                    <a:lstStyle/>
                    <a:p>
                      <a:pPr algn="r" fontAlgn="b"/>
                      <a:r>
                        <a:rPr lang="en-GB" sz="1800" u="none" strike="noStrike" dirty="0" smtClean="0">
                          <a:effectLst/>
                          <a:latin typeface="+mn-lt"/>
                        </a:rPr>
                        <a:t>20%</a:t>
                      </a:r>
                      <a:endParaRPr lang="en-GB" sz="1800" b="0" i="0" u="none" strike="noStrike" dirty="0">
                        <a:solidFill>
                          <a:srgbClr val="000000"/>
                        </a:solidFill>
                        <a:effectLst/>
                        <a:latin typeface="+mn-lt"/>
                      </a:endParaRPr>
                    </a:p>
                  </a:txBody>
                  <a:tcPr marL="9525" marR="9525" marT="9525" marB="0" anchor="b">
                    <a:noFill/>
                  </a:tcPr>
                </a:tc>
                <a:tc>
                  <a:txBody>
                    <a:bodyPr/>
                    <a:lstStyle/>
                    <a:p>
                      <a:pPr algn="l" fontAlgn="b"/>
                      <a:endParaRPr lang="en-GB" sz="1800" b="0" i="0" u="none" strike="noStrike" dirty="0">
                        <a:solidFill>
                          <a:srgbClr val="000000"/>
                        </a:solidFill>
                        <a:effectLst/>
                        <a:latin typeface="+mn-lt"/>
                      </a:endParaRPr>
                    </a:p>
                  </a:txBody>
                  <a:tcPr marL="9525" marR="9525" marT="9525" marB="0" anchor="b">
                    <a:noFill/>
                  </a:tcPr>
                </a:tc>
                <a:tc>
                  <a:txBody>
                    <a:bodyPr/>
                    <a:lstStyle/>
                    <a:p>
                      <a:pPr algn="l" fontAlgn="b"/>
                      <a:r>
                        <a:rPr lang="en-GB" sz="1800" u="none" strike="noStrike" dirty="0">
                          <a:effectLst/>
                          <a:latin typeface="+mn-lt"/>
                        </a:rPr>
                        <a:t>King's College London</a:t>
                      </a:r>
                      <a:endParaRPr lang="en-GB" sz="1800" b="0" i="0" u="none" strike="noStrike" dirty="0">
                        <a:solidFill>
                          <a:srgbClr val="000000"/>
                        </a:solidFill>
                        <a:effectLst/>
                        <a:latin typeface="+mn-lt"/>
                      </a:endParaRPr>
                    </a:p>
                  </a:txBody>
                  <a:tcPr marL="9525" marR="9525" marT="9525" marB="0" anchor="b">
                    <a:noFill/>
                  </a:tcPr>
                </a:tc>
                <a:tc>
                  <a:txBody>
                    <a:bodyPr/>
                    <a:lstStyle/>
                    <a:p>
                      <a:pPr algn="r" fontAlgn="b"/>
                      <a:r>
                        <a:rPr lang="en-GB" sz="1800" u="none" strike="noStrike" dirty="0" smtClean="0">
                          <a:effectLst/>
                          <a:latin typeface="+mn-lt"/>
                        </a:rPr>
                        <a:t>26%</a:t>
                      </a:r>
                      <a:endParaRPr lang="en-GB" sz="1800" b="0" i="0" u="none" strike="noStrike" dirty="0">
                        <a:solidFill>
                          <a:srgbClr val="000000"/>
                        </a:solidFill>
                        <a:effectLst/>
                        <a:latin typeface="+mn-lt"/>
                      </a:endParaRPr>
                    </a:p>
                  </a:txBody>
                  <a:tcPr marL="9525" marR="9525" marT="9525" marB="0" anchor="b">
                    <a:noFill/>
                  </a:tcPr>
                </a:tc>
              </a:tr>
              <a:tr h="355995">
                <a:tc>
                  <a:txBody>
                    <a:bodyPr/>
                    <a:lstStyle/>
                    <a:p>
                      <a:pPr algn="l" fontAlgn="b"/>
                      <a:r>
                        <a:rPr lang="en-GB" sz="1800" u="none" strike="noStrike" dirty="0" smtClean="0">
                          <a:effectLst/>
                          <a:latin typeface="+mn-lt"/>
                        </a:rPr>
                        <a:t>University </a:t>
                      </a:r>
                      <a:r>
                        <a:rPr lang="en-GB" sz="1800" u="none" strike="noStrike" dirty="0">
                          <a:effectLst/>
                          <a:latin typeface="+mn-lt"/>
                        </a:rPr>
                        <a:t>of York</a:t>
                      </a:r>
                      <a:endParaRPr lang="en-GB" sz="1800" b="0" i="0" u="none" strike="noStrike" dirty="0">
                        <a:solidFill>
                          <a:srgbClr val="000000"/>
                        </a:solidFill>
                        <a:effectLst/>
                        <a:latin typeface="+mn-lt"/>
                      </a:endParaRPr>
                    </a:p>
                  </a:txBody>
                  <a:tcPr marL="9525" marR="9525" marT="9525" marB="0" anchor="b">
                    <a:noFill/>
                  </a:tcPr>
                </a:tc>
                <a:tc>
                  <a:txBody>
                    <a:bodyPr/>
                    <a:lstStyle/>
                    <a:p>
                      <a:pPr algn="r" fontAlgn="b"/>
                      <a:r>
                        <a:rPr lang="en-GB" sz="1800" u="none" strike="noStrike" dirty="0" smtClean="0">
                          <a:effectLst/>
                          <a:latin typeface="+mn-lt"/>
                        </a:rPr>
                        <a:t>20%</a:t>
                      </a:r>
                      <a:endParaRPr lang="en-GB" sz="1800" b="0" i="0" u="none" strike="noStrike" dirty="0">
                        <a:solidFill>
                          <a:srgbClr val="000000"/>
                        </a:solidFill>
                        <a:effectLst/>
                        <a:latin typeface="+mn-lt"/>
                      </a:endParaRPr>
                    </a:p>
                  </a:txBody>
                  <a:tcPr marL="9525" marR="9525" marT="9525" marB="0" anchor="b">
                    <a:noFill/>
                  </a:tcPr>
                </a:tc>
                <a:tc>
                  <a:txBody>
                    <a:bodyPr/>
                    <a:lstStyle/>
                    <a:p>
                      <a:pPr algn="l" fontAlgn="b"/>
                      <a:endParaRPr lang="en-GB" sz="1800" b="0" i="0" u="none" strike="noStrike" dirty="0">
                        <a:solidFill>
                          <a:srgbClr val="000000"/>
                        </a:solidFill>
                        <a:effectLst/>
                        <a:latin typeface="+mn-lt"/>
                      </a:endParaRPr>
                    </a:p>
                  </a:txBody>
                  <a:tcPr marL="9525" marR="9525" marT="9525" marB="0" anchor="b">
                    <a:noFill/>
                  </a:tcPr>
                </a:tc>
                <a:tc>
                  <a:txBody>
                    <a:bodyPr/>
                    <a:lstStyle/>
                    <a:p>
                      <a:pPr algn="l" fontAlgn="b"/>
                      <a:r>
                        <a:rPr lang="en-GB" sz="1800" u="none" strike="noStrike" dirty="0">
                          <a:effectLst/>
                          <a:latin typeface="+mn-lt"/>
                        </a:rPr>
                        <a:t>Oxford Brookes University</a:t>
                      </a:r>
                      <a:endParaRPr lang="en-GB" sz="1800" b="0" i="0" u="none" strike="noStrike" dirty="0">
                        <a:solidFill>
                          <a:srgbClr val="000000"/>
                        </a:solidFill>
                        <a:effectLst/>
                        <a:latin typeface="+mn-lt"/>
                      </a:endParaRPr>
                    </a:p>
                  </a:txBody>
                  <a:tcPr marL="9525" marR="9525" marT="9525" marB="0" anchor="b">
                    <a:noFill/>
                  </a:tcPr>
                </a:tc>
                <a:tc>
                  <a:txBody>
                    <a:bodyPr/>
                    <a:lstStyle/>
                    <a:p>
                      <a:pPr algn="r" fontAlgn="b"/>
                      <a:r>
                        <a:rPr lang="en-GB" sz="1800" u="none" strike="noStrike" dirty="0" smtClean="0">
                          <a:effectLst/>
                          <a:latin typeface="+mn-lt"/>
                        </a:rPr>
                        <a:t>28%</a:t>
                      </a:r>
                      <a:endParaRPr lang="en-GB" sz="1800" b="0" i="0" u="none" strike="noStrike" dirty="0">
                        <a:solidFill>
                          <a:srgbClr val="000000"/>
                        </a:solidFill>
                        <a:effectLst/>
                        <a:latin typeface="+mn-lt"/>
                      </a:endParaRPr>
                    </a:p>
                  </a:txBody>
                  <a:tcPr marL="9525" marR="9525" marT="9525" marB="0" anchor="b">
                    <a:noFill/>
                  </a:tcPr>
                </a:tc>
              </a:tr>
              <a:tr h="355995">
                <a:tc>
                  <a:txBody>
                    <a:bodyPr/>
                    <a:lstStyle/>
                    <a:p>
                      <a:pPr algn="l" fontAlgn="b"/>
                      <a:r>
                        <a:rPr lang="en-GB" sz="1800" u="none" strike="noStrike" dirty="0" smtClean="0">
                          <a:effectLst/>
                          <a:latin typeface="+mn-lt"/>
                        </a:rPr>
                        <a:t>University </a:t>
                      </a:r>
                      <a:r>
                        <a:rPr lang="en-GB" sz="1800" u="none" strike="noStrike" dirty="0">
                          <a:effectLst/>
                          <a:latin typeface="+mn-lt"/>
                        </a:rPr>
                        <a:t>of Sheffield</a:t>
                      </a:r>
                      <a:endParaRPr lang="en-GB" sz="1800" b="0" i="0" u="none" strike="noStrike" dirty="0">
                        <a:solidFill>
                          <a:srgbClr val="000000"/>
                        </a:solidFill>
                        <a:effectLst/>
                        <a:latin typeface="+mn-lt"/>
                      </a:endParaRPr>
                    </a:p>
                  </a:txBody>
                  <a:tcPr marL="9525" marR="9525" marT="9525" marB="0" anchor="b">
                    <a:noFill/>
                  </a:tcPr>
                </a:tc>
                <a:tc>
                  <a:txBody>
                    <a:bodyPr/>
                    <a:lstStyle/>
                    <a:p>
                      <a:pPr algn="r" fontAlgn="b"/>
                      <a:r>
                        <a:rPr lang="en-GB" sz="1800" u="none" strike="noStrike" dirty="0" smtClean="0">
                          <a:effectLst/>
                          <a:latin typeface="+mn-lt"/>
                        </a:rPr>
                        <a:t>21%</a:t>
                      </a:r>
                      <a:endParaRPr lang="en-GB" sz="1800" b="0" i="0" u="none" strike="noStrike" dirty="0">
                        <a:solidFill>
                          <a:srgbClr val="000000"/>
                        </a:solidFill>
                        <a:effectLst/>
                        <a:latin typeface="+mn-lt"/>
                      </a:endParaRPr>
                    </a:p>
                  </a:txBody>
                  <a:tcPr marL="9525" marR="9525" marT="9525" marB="0" anchor="b">
                    <a:noFill/>
                  </a:tcPr>
                </a:tc>
                <a:tc>
                  <a:txBody>
                    <a:bodyPr/>
                    <a:lstStyle/>
                    <a:p>
                      <a:pPr algn="l" fontAlgn="b"/>
                      <a:endParaRPr lang="en-GB" sz="1800" b="0" i="0" u="none" strike="noStrike" dirty="0">
                        <a:solidFill>
                          <a:srgbClr val="000000"/>
                        </a:solidFill>
                        <a:effectLst/>
                        <a:latin typeface="+mn-lt"/>
                      </a:endParaRPr>
                    </a:p>
                  </a:txBody>
                  <a:tcPr marL="9525" marR="9525" marT="9525" marB="0" anchor="b">
                    <a:noFill/>
                  </a:tcPr>
                </a:tc>
                <a:tc>
                  <a:txBody>
                    <a:bodyPr/>
                    <a:lstStyle/>
                    <a:p>
                      <a:pPr algn="l" fontAlgn="b"/>
                      <a:r>
                        <a:rPr lang="en-GB" sz="1800" u="none" strike="noStrike" dirty="0" smtClean="0">
                          <a:effectLst/>
                          <a:latin typeface="+mn-lt"/>
                        </a:rPr>
                        <a:t>University </a:t>
                      </a:r>
                      <a:r>
                        <a:rPr lang="en-GB" sz="1800" u="none" strike="noStrike" dirty="0">
                          <a:effectLst/>
                          <a:latin typeface="+mn-lt"/>
                        </a:rPr>
                        <a:t>of Surrey</a:t>
                      </a:r>
                      <a:endParaRPr lang="en-GB" sz="1800" b="0" i="0" u="none" strike="noStrike" dirty="0">
                        <a:solidFill>
                          <a:srgbClr val="000000"/>
                        </a:solidFill>
                        <a:effectLst/>
                        <a:latin typeface="+mn-lt"/>
                      </a:endParaRPr>
                    </a:p>
                  </a:txBody>
                  <a:tcPr marL="9525" marR="9525" marT="9525" marB="0" anchor="b">
                    <a:noFill/>
                  </a:tcPr>
                </a:tc>
                <a:tc>
                  <a:txBody>
                    <a:bodyPr/>
                    <a:lstStyle/>
                    <a:p>
                      <a:pPr algn="r" fontAlgn="b"/>
                      <a:r>
                        <a:rPr lang="en-GB" sz="1800" u="none" strike="noStrike" dirty="0" smtClean="0">
                          <a:effectLst/>
                          <a:latin typeface="+mn-lt"/>
                        </a:rPr>
                        <a:t>29%</a:t>
                      </a:r>
                      <a:endParaRPr lang="en-GB" sz="1800" b="0" i="0" u="none" strike="noStrike" dirty="0">
                        <a:solidFill>
                          <a:srgbClr val="000000"/>
                        </a:solidFill>
                        <a:effectLst/>
                        <a:latin typeface="+mn-lt"/>
                      </a:endParaRPr>
                    </a:p>
                  </a:txBody>
                  <a:tcPr marL="9525" marR="9525" marT="9525" marB="0" anchor="b">
                    <a:noFill/>
                  </a:tcPr>
                </a:tc>
              </a:tr>
            </a:tbl>
          </a:graphicData>
        </a:graphic>
      </p:graphicFrame>
    </p:spTree>
    <p:extLst>
      <p:ext uri="{BB962C8B-B14F-4D97-AF65-F5344CB8AC3E}">
        <p14:creationId xmlns:p14="http://schemas.microsoft.com/office/powerpoint/2010/main" val="40971877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500" dirty="0"/>
              <a:t>Percentage of </a:t>
            </a:r>
            <a:r>
              <a:rPr lang="en-GB" sz="3500" dirty="0" smtClean="0"/>
              <a:t>first-</a:t>
            </a:r>
            <a:r>
              <a:rPr lang="en-GB" sz="3500" dirty="0"/>
              <a:t>degree full time entrants from NS-SEC 4-7, 2014-15 </a:t>
            </a:r>
            <a:r>
              <a:rPr lang="en-GB" sz="3500" dirty="0" smtClean="0"/>
              <a:t>(2 </a:t>
            </a:r>
            <a:r>
              <a:rPr lang="en-GB" sz="3500" dirty="0"/>
              <a:t>of 2)</a:t>
            </a:r>
          </a:p>
        </p:txBody>
      </p:sp>
      <p:graphicFrame>
        <p:nvGraphicFramePr>
          <p:cNvPr id="4" name="Content Placeholder 3"/>
          <p:cNvGraphicFramePr>
            <a:graphicFrameLocks noGrp="1"/>
          </p:cNvGraphicFramePr>
          <p:nvPr>
            <p:ph idx="1"/>
            <p:extLst/>
          </p:nvPr>
        </p:nvGraphicFramePr>
        <p:xfrm>
          <a:off x="457200" y="1628801"/>
          <a:ext cx="8229601" cy="3960438"/>
        </p:xfrm>
        <a:graphic>
          <a:graphicData uri="http://schemas.openxmlformats.org/drawingml/2006/table">
            <a:tbl>
              <a:tblPr>
                <a:tableStyleId>{5C22544A-7EE6-4342-B048-85BDC9FD1C3A}</a:tableStyleId>
              </a:tblPr>
              <a:tblGrid>
                <a:gridCol w="2746648"/>
                <a:gridCol w="864096"/>
                <a:gridCol w="1008112"/>
                <a:gridCol w="3001145"/>
                <a:gridCol w="609600"/>
              </a:tblGrid>
              <a:tr h="330962">
                <a:tc>
                  <a:txBody>
                    <a:bodyPr/>
                    <a:lstStyle/>
                    <a:p>
                      <a:pPr algn="l" fontAlgn="b"/>
                      <a:r>
                        <a:rPr lang="en-GB" sz="1800" b="0" i="0" u="none" strike="noStrike" dirty="0" smtClean="0">
                          <a:solidFill>
                            <a:srgbClr val="000000"/>
                          </a:solidFill>
                          <a:effectLst/>
                          <a:latin typeface="+mn-lt"/>
                        </a:rPr>
                        <a:t>University </a:t>
                      </a:r>
                      <a:r>
                        <a:rPr lang="en-GB" sz="1800" b="0" i="0" u="none" strike="noStrike" dirty="0">
                          <a:solidFill>
                            <a:srgbClr val="000000"/>
                          </a:solidFill>
                          <a:effectLst/>
                          <a:latin typeface="+mn-lt"/>
                        </a:rPr>
                        <a:t>of Dundee</a:t>
                      </a:r>
                    </a:p>
                  </a:txBody>
                  <a:tcPr marL="9525" marR="9525" marT="9525" marB="0" anchor="b">
                    <a:noFill/>
                  </a:tcPr>
                </a:tc>
                <a:tc>
                  <a:txBody>
                    <a:bodyPr/>
                    <a:lstStyle/>
                    <a:p>
                      <a:pPr algn="r" fontAlgn="b"/>
                      <a:r>
                        <a:rPr lang="en-GB" sz="1800" b="0" i="0" u="none" strike="noStrike" dirty="0" smtClean="0">
                          <a:solidFill>
                            <a:srgbClr val="000000"/>
                          </a:solidFill>
                          <a:effectLst/>
                          <a:latin typeface="+mn-lt"/>
                        </a:rPr>
                        <a:t>29%</a:t>
                      </a:r>
                      <a:endParaRPr lang="en-GB" sz="1800" b="0" i="0" u="none" strike="noStrike" dirty="0">
                        <a:solidFill>
                          <a:srgbClr val="000000"/>
                        </a:solidFill>
                        <a:effectLst/>
                        <a:latin typeface="+mn-lt"/>
                      </a:endParaRPr>
                    </a:p>
                  </a:txBody>
                  <a:tcPr marL="9525" marR="9525" marT="9525" marB="0" anchor="b">
                    <a:noFill/>
                  </a:tcPr>
                </a:tc>
                <a:tc>
                  <a:txBody>
                    <a:bodyPr/>
                    <a:lstStyle/>
                    <a:p>
                      <a:pPr algn="l" fontAlgn="b"/>
                      <a:endParaRPr lang="en-GB" sz="1800" b="0" i="0" u="none" strike="noStrike" dirty="0">
                        <a:solidFill>
                          <a:srgbClr val="000000"/>
                        </a:solidFill>
                        <a:effectLst/>
                        <a:latin typeface="+mn-lt"/>
                      </a:endParaRPr>
                    </a:p>
                  </a:txBody>
                  <a:tcPr marL="9525" marR="9525" marT="9525" marB="0" anchor="b">
                    <a:noFill/>
                  </a:tcPr>
                </a:tc>
                <a:tc>
                  <a:txBody>
                    <a:bodyPr/>
                    <a:lstStyle/>
                    <a:p>
                      <a:pPr algn="l" fontAlgn="b"/>
                      <a:r>
                        <a:rPr lang="en-GB" sz="1800" b="0" i="0" u="none" strike="noStrike" dirty="0">
                          <a:solidFill>
                            <a:srgbClr val="000000"/>
                          </a:solidFill>
                          <a:effectLst/>
                          <a:latin typeface="+mn-lt"/>
                        </a:rPr>
                        <a:t>Edge Hill University</a:t>
                      </a:r>
                    </a:p>
                  </a:txBody>
                  <a:tcPr marL="9525" marR="9525" marT="9525" marB="0" anchor="b">
                    <a:noFill/>
                  </a:tcPr>
                </a:tc>
                <a:tc>
                  <a:txBody>
                    <a:bodyPr/>
                    <a:lstStyle/>
                    <a:p>
                      <a:pPr algn="r" fontAlgn="b"/>
                      <a:r>
                        <a:rPr lang="en-GB" sz="1800" b="0" i="0" u="none" strike="noStrike" dirty="0" smtClean="0">
                          <a:solidFill>
                            <a:srgbClr val="000000"/>
                          </a:solidFill>
                          <a:effectLst/>
                          <a:latin typeface="+mn-lt"/>
                        </a:rPr>
                        <a:t>39%</a:t>
                      </a:r>
                      <a:endParaRPr lang="en-GB" sz="1800" b="0" i="0" u="none" strike="noStrike" dirty="0">
                        <a:solidFill>
                          <a:srgbClr val="000000"/>
                        </a:solidFill>
                        <a:effectLst/>
                        <a:latin typeface="+mn-lt"/>
                      </a:endParaRPr>
                    </a:p>
                  </a:txBody>
                  <a:tcPr marL="9525" marR="9525" marT="9525" marB="0" anchor="b">
                    <a:noFill/>
                  </a:tcPr>
                </a:tc>
              </a:tr>
              <a:tr h="330962">
                <a:tc>
                  <a:txBody>
                    <a:bodyPr/>
                    <a:lstStyle/>
                    <a:p>
                      <a:pPr algn="l" fontAlgn="b"/>
                      <a:r>
                        <a:rPr lang="en-GB" sz="1800" b="0" i="0" u="none" strike="noStrike" dirty="0">
                          <a:solidFill>
                            <a:srgbClr val="000000"/>
                          </a:solidFill>
                          <a:effectLst/>
                          <a:latin typeface="+mn-lt"/>
                        </a:rPr>
                        <a:t>Bournemouth University</a:t>
                      </a:r>
                    </a:p>
                  </a:txBody>
                  <a:tcPr marL="9525" marR="9525" marT="9525" marB="0" anchor="b">
                    <a:noFill/>
                  </a:tcPr>
                </a:tc>
                <a:tc>
                  <a:txBody>
                    <a:bodyPr/>
                    <a:lstStyle/>
                    <a:p>
                      <a:pPr algn="r" fontAlgn="b"/>
                      <a:r>
                        <a:rPr lang="en-GB" sz="1800" b="0" i="0" u="none" strike="noStrike" dirty="0" smtClean="0">
                          <a:solidFill>
                            <a:srgbClr val="000000"/>
                          </a:solidFill>
                          <a:effectLst/>
                          <a:latin typeface="+mn-lt"/>
                        </a:rPr>
                        <a:t>31%</a:t>
                      </a:r>
                      <a:endParaRPr lang="en-GB" sz="1800" b="0" i="0" u="none" strike="noStrike" dirty="0">
                        <a:solidFill>
                          <a:srgbClr val="000000"/>
                        </a:solidFill>
                        <a:effectLst/>
                        <a:latin typeface="+mn-lt"/>
                      </a:endParaRPr>
                    </a:p>
                  </a:txBody>
                  <a:tcPr marL="9525" marR="9525" marT="9525" marB="0" anchor="b">
                    <a:noFill/>
                  </a:tcPr>
                </a:tc>
                <a:tc>
                  <a:txBody>
                    <a:bodyPr/>
                    <a:lstStyle/>
                    <a:p>
                      <a:pPr algn="l" fontAlgn="b"/>
                      <a:endParaRPr lang="en-GB" sz="1800" b="0" i="0" u="none" strike="noStrike" dirty="0">
                        <a:solidFill>
                          <a:srgbClr val="000000"/>
                        </a:solidFill>
                        <a:effectLst/>
                        <a:latin typeface="+mn-lt"/>
                      </a:endParaRPr>
                    </a:p>
                  </a:txBody>
                  <a:tcPr marL="9525" marR="9525" marT="9525" marB="0" anchor="b">
                    <a:noFill/>
                  </a:tcPr>
                </a:tc>
                <a:tc>
                  <a:txBody>
                    <a:bodyPr/>
                    <a:lstStyle/>
                    <a:p>
                      <a:pPr algn="l" fontAlgn="b"/>
                      <a:r>
                        <a:rPr lang="en-GB" sz="1800" b="0" i="0" u="none" strike="noStrike" dirty="0" smtClean="0">
                          <a:solidFill>
                            <a:srgbClr val="000000"/>
                          </a:solidFill>
                          <a:effectLst/>
                          <a:latin typeface="+mn-lt"/>
                        </a:rPr>
                        <a:t>University </a:t>
                      </a:r>
                      <a:r>
                        <a:rPr lang="en-GB" sz="1800" b="0" i="0" u="none" strike="noStrike" dirty="0">
                          <a:solidFill>
                            <a:srgbClr val="000000"/>
                          </a:solidFill>
                          <a:effectLst/>
                          <a:latin typeface="+mn-lt"/>
                        </a:rPr>
                        <a:t>of Salford</a:t>
                      </a:r>
                    </a:p>
                  </a:txBody>
                  <a:tcPr marL="9525" marR="9525" marT="9525" marB="0" anchor="b">
                    <a:noFill/>
                  </a:tcPr>
                </a:tc>
                <a:tc>
                  <a:txBody>
                    <a:bodyPr/>
                    <a:lstStyle/>
                    <a:p>
                      <a:pPr algn="r" fontAlgn="b"/>
                      <a:r>
                        <a:rPr lang="en-GB" sz="1800" b="0" i="0" u="none" strike="noStrike" dirty="0" smtClean="0">
                          <a:solidFill>
                            <a:srgbClr val="000000"/>
                          </a:solidFill>
                          <a:effectLst/>
                          <a:latin typeface="+mn-lt"/>
                        </a:rPr>
                        <a:t>42%</a:t>
                      </a:r>
                      <a:endParaRPr lang="en-GB" sz="1800" b="0" i="0" u="none" strike="noStrike" dirty="0">
                        <a:solidFill>
                          <a:srgbClr val="000000"/>
                        </a:solidFill>
                        <a:effectLst/>
                        <a:latin typeface="+mn-lt"/>
                      </a:endParaRPr>
                    </a:p>
                  </a:txBody>
                  <a:tcPr marL="9525" marR="9525" marT="9525" marB="0" anchor="b">
                    <a:noFill/>
                  </a:tcPr>
                </a:tc>
              </a:tr>
              <a:tr h="330962">
                <a:tc>
                  <a:txBody>
                    <a:bodyPr/>
                    <a:lstStyle/>
                    <a:p>
                      <a:pPr algn="l" fontAlgn="b"/>
                      <a:r>
                        <a:rPr lang="en-GB" sz="1800" b="0" i="0" u="none" strike="noStrike" dirty="0" smtClean="0">
                          <a:solidFill>
                            <a:srgbClr val="000000"/>
                          </a:solidFill>
                          <a:effectLst/>
                          <a:latin typeface="+mn-lt"/>
                        </a:rPr>
                        <a:t>University </a:t>
                      </a:r>
                      <a:r>
                        <a:rPr lang="en-GB" sz="1800" b="0" i="0" u="none" strike="noStrike" dirty="0">
                          <a:solidFill>
                            <a:srgbClr val="000000"/>
                          </a:solidFill>
                          <a:effectLst/>
                          <a:latin typeface="+mn-lt"/>
                        </a:rPr>
                        <a:t>of Kent</a:t>
                      </a:r>
                    </a:p>
                  </a:txBody>
                  <a:tcPr marL="9525" marR="9525" marT="9525" marB="0" anchor="b">
                    <a:noFill/>
                  </a:tcPr>
                </a:tc>
                <a:tc>
                  <a:txBody>
                    <a:bodyPr/>
                    <a:lstStyle/>
                    <a:p>
                      <a:pPr algn="r" fontAlgn="b"/>
                      <a:r>
                        <a:rPr lang="en-GB" sz="1800" b="0" i="0" u="none" strike="noStrike" dirty="0" smtClean="0">
                          <a:solidFill>
                            <a:srgbClr val="000000"/>
                          </a:solidFill>
                          <a:effectLst/>
                          <a:latin typeface="+mn-lt"/>
                        </a:rPr>
                        <a:t>33%</a:t>
                      </a:r>
                      <a:endParaRPr lang="en-GB" sz="1800" b="0" i="0" u="none" strike="noStrike" dirty="0">
                        <a:solidFill>
                          <a:srgbClr val="000000"/>
                        </a:solidFill>
                        <a:effectLst/>
                        <a:latin typeface="+mn-lt"/>
                      </a:endParaRPr>
                    </a:p>
                  </a:txBody>
                  <a:tcPr marL="9525" marR="9525" marT="9525" marB="0" anchor="b">
                    <a:noFill/>
                  </a:tcPr>
                </a:tc>
                <a:tc>
                  <a:txBody>
                    <a:bodyPr/>
                    <a:lstStyle/>
                    <a:p>
                      <a:pPr algn="l" fontAlgn="b"/>
                      <a:endParaRPr lang="en-GB" sz="1800" b="0" i="0" u="none" strike="noStrike" dirty="0">
                        <a:solidFill>
                          <a:srgbClr val="000000"/>
                        </a:solidFill>
                        <a:effectLst/>
                        <a:latin typeface="+mn-lt"/>
                      </a:endParaRPr>
                    </a:p>
                  </a:txBody>
                  <a:tcPr marL="9525" marR="9525" marT="9525" marB="0" anchor="b">
                    <a:noFill/>
                  </a:tcPr>
                </a:tc>
                <a:tc>
                  <a:txBody>
                    <a:bodyPr/>
                    <a:lstStyle/>
                    <a:p>
                      <a:pPr algn="l" fontAlgn="b"/>
                      <a:r>
                        <a:rPr lang="en-GB" sz="1800" b="0" i="0" u="none" strike="noStrike" dirty="0">
                          <a:solidFill>
                            <a:srgbClr val="000000"/>
                          </a:solidFill>
                          <a:effectLst/>
                          <a:latin typeface="+mn-lt"/>
                        </a:rPr>
                        <a:t>Brunel University London</a:t>
                      </a:r>
                    </a:p>
                  </a:txBody>
                  <a:tcPr marL="9525" marR="9525" marT="9525" marB="0" anchor="b">
                    <a:noFill/>
                  </a:tcPr>
                </a:tc>
                <a:tc>
                  <a:txBody>
                    <a:bodyPr/>
                    <a:lstStyle/>
                    <a:p>
                      <a:pPr algn="r" fontAlgn="b"/>
                      <a:r>
                        <a:rPr lang="en-GB" sz="1800" b="0" i="0" u="none" strike="noStrike" dirty="0" smtClean="0">
                          <a:solidFill>
                            <a:srgbClr val="000000"/>
                          </a:solidFill>
                          <a:effectLst/>
                          <a:latin typeface="+mn-lt"/>
                        </a:rPr>
                        <a:t>43%</a:t>
                      </a:r>
                      <a:endParaRPr lang="en-GB" sz="1800" b="0" i="0" u="none" strike="noStrike" dirty="0">
                        <a:solidFill>
                          <a:srgbClr val="000000"/>
                        </a:solidFill>
                        <a:effectLst/>
                        <a:latin typeface="+mn-lt"/>
                      </a:endParaRPr>
                    </a:p>
                  </a:txBody>
                  <a:tcPr marL="9525" marR="9525" marT="9525" marB="0" anchor="b">
                    <a:noFill/>
                  </a:tcPr>
                </a:tc>
              </a:tr>
              <a:tr h="330962">
                <a:tc>
                  <a:txBody>
                    <a:bodyPr/>
                    <a:lstStyle/>
                    <a:p>
                      <a:pPr algn="l" fontAlgn="b"/>
                      <a:r>
                        <a:rPr lang="en-GB" sz="1800" b="0" i="0" u="none" strike="noStrike" dirty="0" smtClean="0">
                          <a:solidFill>
                            <a:srgbClr val="000000"/>
                          </a:solidFill>
                          <a:effectLst/>
                          <a:latin typeface="+mn-lt"/>
                        </a:rPr>
                        <a:t>University </a:t>
                      </a:r>
                      <a:r>
                        <a:rPr lang="en-GB" sz="1800" b="0" i="0" u="none" strike="noStrike" dirty="0">
                          <a:solidFill>
                            <a:srgbClr val="000000"/>
                          </a:solidFill>
                          <a:effectLst/>
                          <a:latin typeface="+mn-lt"/>
                        </a:rPr>
                        <a:t>of Portsmouth</a:t>
                      </a:r>
                    </a:p>
                  </a:txBody>
                  <a:tcPr marL="9525" marR="9525" marT="9525" marB="0" anchor="b">
                    <a:noFill/>
                  </a:tcPr>
                </a:tc>
                <a:tc>
                  <a:txBody>
                    <a:bodyPr/>
                    <a:lstStyle/>
                    <a:p>
                      <a:pPr algn="r" fontAlgn="b"/>
                      <a:r>
                        <a:rPr lang="en-GB" sz="1800" b="0" i="0" u="none" strike="noStrike" dirty="0" smtClean="0">
                          <a:solidFill>
                            <a:srgbClr val="000000"/>
                          </a:solidFill>
                          <a:effectLst/>
                          <a:latin typeface="+mn-lt"/>
                        </a:rPr>
                        <a:t>33%</a:t>
                      </a:r>
                      <a:endParaRPr lang="en-GB" sz="1800" b="0" i="0" u="none" strike="noStrike" dirty="0">
                        <a:solidFill>
                          <a:srgbClr val="000000"/>
                        </a:solidFill>
                        <a:effectLst/>
                        <a:latin typeface="+mn-lt"/>
                      </a:endParaRPr>
                    </a:p>
                  </a:txBody>
                  <a:tcPr marL="9525" marR="9525" marT="9525" marB="0" anchor="b">
                    <a:noFill/>
                  </a:tcPr>
                </a:tc>
                <a:tc>
                  <a:txBody>
                    <a:bodyPr/>
                    <a:lstStyle/>
                    <a:p>
                      <a:pPr algn="l" fontAlgn="b"/>
                      <a:endParaRPr lang="en-GB" sz="1800" b="0" i="0" u="none" strike="noStrike" dirty="0">
                        <a:solidFill>
                          <a:srgbClr val="000000"/>
                        </a:solidFill>
                        <a:effectLst/>
                        <a:latin typeface="+mn-lt"/>
                      </a:endParaRPr>
                    </a:p>
                  </a:txBody>
                  <a:tcPr marL="9525" marR="9525" marT="9525" marB="0" anchor="b">
                    <a:noFill/>
                  </a:tcPr>
                </a:tc>
                <a:tc>
                  <a:txBody>
                    <a:bodyPr/>
                    <a:lstStyle/>
                    <a:p>
                      <a:pPr algn="l" fontAlgn="b"/>
                      <a:r>
                        <a:rPr lang="en-GB" sz="1800" b="0" i="0" u="none" strike="noStrike" dirty="0">
                          <a:solidFill>
                            <a:srgbClr val="000000"/>
                          </a:solidFill>
                          <a:effectLst/>
                          <a:latin typeface="+mn-lt"/>
                        </a:rPr>
                        <a:t>Teesside University</a:t>
                      </a:r>
                    </a:p>
                  </a:txBody>
                  <a:tcPr marL="9525" marR="9525" marT="9525" marB="0" anchor="b">
                    <a:noFill/>
                  </a:tcPr>
                </a:tc>
                <a:tc>
                  <a:txBody>
                    <a:bodyPr/>
                    <a:lstStyle/>
                    <a:p>
                      <a:pPr algn="r" fontAlgn="b"/>
                      <a:r>
                        <a:rPr lang="en-GB" sz="1800" b="0" i="0" u="none" strike="noStrike" dirty="0" smtClean="0">
                          <a:solidFill>
                            <a:srgbClr val="000000"/>
                          </a:solidFill>
                          <a:effectLst/>
                          <a:latin typeface="+mn-lt"/>
                        </a:rPr>
                        <a:t>46%</a:t>
                      </a:r>
                      <a:endParaRPr lang="en-GB" sz="1800" b="0" i="0" u="none" strike="noStrike" dirty="0">
                        <a:solidFill>
                          <a:srgbClr val="000000"/>
                        </a:solidFill>
                        <a:effectLst/>
                        <a:latin typeface="+mn-lt"/>
                      </a:endParaRPr>
                    </a:p>
                  </a:txBody>
                  <a:tcPr marL="9525" marR="9525" marT="9525" marB="0" anchor="b">
                    <a:noFill/>
                  </a:tcPr>
                </a:tc>
              </a:tr>
              <a:tr h="330962">
                <a:tc>
                  <a:txBody>
                    <a:bodyPr/>
                    <a:lstStyle/>
                    <a:p>
                      <a:pPr algn="l" fontAlgn="b"/>
                      <a:r>
                        <a:rPr lang="en-GB" sz="1800" b="0" i="0" u="none" strike="noStrike" dirty="0" smtClean="0">
                          <a:solidFill>
                            <a:srgbClr val="000000"/>
                          </a:solidFill>
                          <a:effectLst/>
                          <a:latin typeface="+mn-lt"/>
                        </a:rPr>
                        <a:t>Nottingham </a:t>
                      </a:r>
                      <a:r>
                        <a:rPr lang="en-GB" sz="1800" b="0" i="0" u="none" strike="noStrike" dirty="0">
                          <a:solidFill>
                            <a:srgbClr val="000000"/>
                          </a:solidFill>
                          <a:effectLst/>
                          <a:latin typeface="+mn-lt"/>
                        </a:rPr>
                        <a:t>Trent University</a:t>
                      </a:r>
                    </a:p>
                  </a:txBody>
                  <a:tcPr marL="9525" marR="9525" marT="9525" marB="0" anchor="b">
                    <a:noFill/>
                  </a:tcPr>
                </a:tc>
                <a:tc>
                  <a:txBody>
                    <a:bodyPr/>
                    <a:lstStyle/>
                    <a:p>
                      <a:pPr algn="r" fontAlgn="b"/>
                      <a:r>
                        <a:rPr lang="en-GB" sz="1800" b="0" i="0" u="none" strike="noStrike" dirty="0" smtClean="0">
                          <a:solidFill>
                            <a:srgbClr val="000000"/>
                          </a:solidFill>
                          <a:effectLst/>
                          <a:latin typeface="+mn-lt"/>
                        </a:rPr>
                        <a:t>33%</a:t>
                      </a:r>
                      <a:endParaRPr lang="en-GB" sz="1800" b="0" i="0" u="none" strike="noStrike" dirty="0">
                        <a:solidFill>
                          <a:srgbClr val="000000"/>
                        </a:solidFill>
                        <a:effectLst/>
                        <a:latin typeface="+mn-lt"/>
                      </a:endParaRPr>
                    </a:p>
                  </a:txBody>
                  <a:tcPr marL="9525" marR="9525" marT="9525" marB="0" anchor="b">
                    <a:noFill/>
                  </a:tcPr>
                </a:tc>
                <a:tc>
                  <a:txBody>
                    <a:bodyPr/>
                    <a:lstStyle/>
                    <a:p>
                      <a:pPr algn="l" fontAlgn="b"/>
                      <a:endParaRPr lang="en-GB" sz="1800" b="0" i="0" u="none" strike="noStrike" dirty="0">
                        <a:solidFill>
                          <a:srgbClr val="000000"/>
                        </a:solidFill>
                        <a:effectLst/>
                        <a:latin typeface="+mn-lt"/>
                      </a:endParaRPr>
                    </a:p>
                  </a:txBody>
                  <a:tcPr marL="9525" marR="9525" marT="9525" marB="0" anchor="b">
                    <a:noFill/>
                  </a:tcPr>
                </a:tc>
                <a:tc>
                  <a:txBody>
                    <a:bodyPr/>
                    <a:lstStyle/>
                    <a:p>
                      <a:pPr algn="l" fontAlgn="b"/>
                      <a:r>
                        <a:rPr lang="en-GB" sz="1800" b="0" i="0" u="none" strike="noStrike" dirty="0" smtClean="0">
                          <a:solidFill>
                            <a:srgbClr val="000000"/>
                          </a:solidFill>
                          <a:effectLst/>
                          <a:latin typeface="+mn-lt"/>
                        </a:rPr>
                        <a:t>University </a:t>
                      </a:r>
                      <a:r>
                        <a:rPr lang="en-GB" sz="1800" b="0" i="0" u="none" strike="noStrike" dirty="0">
                          <a:solidFill>
                            <a:srgbClr val="000000"/>
                          </a:solidFill>
                          <a:effectLst/>
                          <a:latin typeface="+mn-lt"/>
                        </a:rPr>
                        <a:t>of Huddersfield</a:t>
                      </a:r>
                    </a:p>
                  </a:txBody>
                  <a:tcPr marL="9525" marR="9525" marT="9525" marB="0" anchor="b">
                    <a:noFill/>
                  </a:tcPr>
                </a:tc>
                <a:tc>
                  <a:txBody>
                    <a:bodyPr/>
                    <a:lstStyle/>
                    <a:p>
                      <a:pPr algn="r" fontAlgn="b"/>
                      <a:r>
                        <a:rPr lang="en-GB" sz="1800" b="0" i="0" u="none" strike="noStrike" dirty="0" smtClean="0">
                          <a:solidFill>
                            <a:srgbClr val="000000"/>
                          </a:solidFill>
                          <a:effectLst/>
                          <a:latin typeface="+mn-lt"/>
                        </a:rPr>
                        <a:t>46%</a:t>
                      </a:r>
                      <a:endParaRPr lang="en-GB" sz="1800" b="0" i="0" u="none" strike="noStrike" dirty="0">
                        <a:solidFill>
                          <a:srgbClr val="000000"/>
                        </a:solidFill>
                        <a:effectLst/>
                        <a:latin typeface="+mn-lt"/>
                      </a:endParaRPr>
                    </a:p>
                  </a:txBody>
                  <a:tcPr marL="9525" marR="9525" marT="9525" marB="0" anchor="b">
                    <a:noFill/>
                  </a:tcPr>
                </a:tc>
              </a:tr>
              <a:tr h="330962">
                <a:tc>
                  <a:txBody>
                    <a:bodyPr/>
                    <a:lstStyle/>
                    <a:p>
                      <a:pPr algn="l" fontAlgn="b"/>
                      <a:r>
                        <a:rPr lang="en-GB" sz="1800" b="0" i="0" u="none" strike="noStrike" dirty="0" smtClean="0">
                          <a:solidFill>
                            <a:srgbClr val="000000"/>
                          </a:solidFill>
                          <a:effectLst/>
                          <a:latin typeface="+mn-lt"/>
                        </a:rPr>
                        <a:t>University </a:t>
                      </a:r>
                      <a:r>
                        <a:rPr lang="en-GB" sz="1800" b="0" i="0" u="none" strike="noStrike" dirty="0">
                          <a:solidFill>
                            <a:srgbClr val="000000"/>
                          </a:solidFill>
                          <a:effectLst/>
                          <a:latin typeface="+mn-lt"/>
                        </a:rPr>
                        <a:t>of Hull</a:t>
                      </a:r>
                    </a:p>
                  </a:txBody>
                  <a:tcPr marL="9525" marR="9525" marT="9525" marB="0" anchor="b">
                    <a:noFill/>
                  </a:tcPr>
                </a:tc>
                <a:tc>
                  <a:txBody>
                    <a:bodyPr/>
                    <a:lstStyle/>
                    <a:p>
                      <a:pPr algn="r" fontAlgn="b"/>
                      <a:r>
                        <a:rPr lang="en-GB" sz="1800" b="0" i="0" u="none" strike="noStrike" dirty="0" smtClean="0">
                          <a:solidFill>
                            <a:srgbClr val="000000"/>
                          </a:solidFill>
                          <a:effectLst/>
                          <a:latin typeface="+mn-lt"/>
                        </a:rPr>
                        <a:t>33%</a:t>
                      </a:r>
                      <a:endParaRPr lang="en-GB" sz="1800" b="0" i="0" u="none" strike="noStrike" dirty="0">
                        <a:solidFill>
                          <a:srgbClr val="000000"/>
                        </a:solidFill>
                        <a:effectLst/>
                        <a:latin typeface="+mn-lt"/>
                      </a:endParaRPr>
                    </a:p>
                  </a:txBody>
                  <a:tcPr marL="9525" marR="9525" marT="9525" marB="0" anchor="b">
                    <a:noFill/>
                  </a:tcPr>
                </a:tc>
                <a:tc>
                  <a:txBody>
                    <a:bodyPr/>
                    <a:lstStyle/>
                    <a:p>
                      <a:pPr algn="l" fontAlgn="b"/>
                      <a:endParaRPr lang="en-GB" sz="1800" b="0" i="0" u="none" strike="noStrike" dirty="0">
                        <a:solidFill>
                          <a:srgbClr val="000000"/>
                        </a:solidFill>
                        <a:effectLst/>
                        <a:latin typeface="+mn-lt"/>
                      </a:endParaRPr>
                    </a:p>
                  </a:txBody>
                  <a:tcPr marL="9525" marR="9525" marT="9525" marB="0" anchor="b">
                    <a:noFill/>
                  </a:tcPr>
                </a:tc>
                <a:tc>
                  <a:txBody>
                    <a:bodyPr/>
                    <a:lstStyle/>
                    <a:p>
                      <a:pPr algn="l" fontAlgn="b"/>
                      <a:r>
                        <a:rPr lang="en-GB" sz="1800" b="0" i="0" u="none" strike="noStrike" dirty="0">
                          <a:solidFill>
                            <a:srgbClr val="000000"/>
                          </a:solidFill>
                          <a:effectLst/>
                          <a:latin typeface="+mn-lt"/>
                        </a:rPr>
                        <a:t>University of Bedfordshire</a:t>
                      </a:r>
                    </a:p>
                  </a:txBody>
                  <a:tcPr marL="9525" marR="9525" marT="9525" marB="0" anchor="b">
                    <a:noFill/>
                  </a:tcPr>
                </a:tc>
                <a:tc>
                  <a:txBody>
                    <a:bodyPr/>
                    <a:lstStyle/>
                    <a:p>
                      <a:pPr algn="r" fontAlgn="b"/>
                      <a:r>
                        <a:rPr lang="en-GB" sz="1800" b="0" i="0" u="none" strike="noStrike" dirty="0" smtClean="0">
                          <a:solidFill>
                            <a:srgbClr val="000000"/>
                          </a:solidFill>
                          <a:effectLst/>
                          <a:latin typeface="+mn-lt"/>
                        </a:rPr>
                        <a:t>50%</a:t>
                      </a:r>
                      <a:endParaRPr lang="en-GB" sz="1800" b="0" i="0" u="none" strike="noStrike" dirty="0">
                        <a:solidFill>
                          <a:srgbClr val="000000"/>
                        </a:solidFill>
                        <a:effectLst/>
                        <a:latin typeface="+mn-lt"/>
                      </a:endParaRPr>
                    </a:p>
                  </a:txBody>
                  <a:tcPr marL="9525" marR="9525" marT="9525" marB="0" anchor="b">
                    <a:noFill/>
                  </a:tcPr>
                </a:tc>
              </a:tr>
              <a:tr h="330962">
                <a:tc>
                  <a:txBody>
                    <a:bodyPr/>
                    <a:lstStyle/>
                    <a:p>
                      <a:pPr algn="l" fontAlgn="b"/>
                      <a:r>
                        <a:rPr lang="en-GB" sz="1800" b="0" i="0" u="none" strike="noStrike" dirty="0" smtClean="0">
                          <a:solidFill>
                            <a:srgbClr val="000000"/>
                          </a:solidFill>
                          <a:effectLst/>
                          <a:latin typeface="+mn-lt"/>
                        </a:rPr>
                        <a:t>University </a:t>
                      </a:r>
                      <a:r>
                        <a:rPr lang="en-GB" sz="1800" b="0" i="0" u="none" strike="noStrike" dirty="0">
                          <a:solidFill>
                            <a:srgbClr val="000000"/>
                          </a:solidFill>
                          <a:effectLst/>
                          <a:latin typeface="+mn-lt"/>
                        </a:rPr>
                        <a:t>of Brighton</a:t>
                      </a:r>
                    </a:p>
                  </a:txBody>
                  <a:tcPr marL="9525" marR="9525" marT="9525" marB="0" anchor="b">
                    <a:noFill/>
                  </a:tcPr>
                </a:tc>
                <a:tc>
                  <a:txBody>
                    <a:bodyPr/>
                    <a:lstStyle/>
                    <a:p>
                      <a:pPr algn="r" fontAlgn="b"/>
                      <a:r>
                        <a:rPr lang="en-GB" sz="1800" b="0" i="0" u="none" strike="noStrike" dirty="0" smtClean="0">
                          <a:solidFill>
                            <a:srgbClr val="000000"/>
                          </a:solidFill>
                          <a:effectLst/>
                          <a:latin typeface="+mn-lt"/>
                        </a:rPr>
                        <a:t>34%</a:t>
                      </a:r>
                      <a:endParaRPr lang="en-GB" sz="1800" b="0" i="0" u="none" strike="noStrike" dirty="0">
                        <a:solidFill>
                          <a:srgbClr val="000000"/>
                        </a:solidFill>
                        <a:effectLst/>
                        <a:latin typeface="+mn-lt"/>
                      </a:endParaRPr>
                    </a:p>
                  </a:txBody>
                  <a:tcPr marL="9525" marR="9525" marT="9525" marB="0" anchor="b">
                    <a:noFill/>
                  </a:tcPr>
                </a:tc>
                <a:tc>
                  <a:txBody>
                    <a:bodyPr/>
                    <a:lstStyle/>
                    <a:p>
                      <a:pPr algn="l" fontAlgn="b"/>
                      <a:endParaRPr lang="en-GB" sz="1800" b="0" i="0" u="none" strike="noStrike" dirty="0">
                        <a:solidFill>
                          <a:srgbClr val="000000"/>
                        </a:solidFill>
                        <a:effectLst/>
                        <a:latin typeface="+mn-lt"/>
                      </a:endParaRPr>
                    </a:p>
                  </a:txBody>
                  <a:tcPr marL="9525" marR="9525" marT="9525" marB="0" anchor="b">
                    <a:noFill/>
                  </a:tcPr>
                </a:tc>
                <a:tc>
                  <a:txBody>
                    <a:bodyPr/>
                    <a:lstStyle/>
                    <a:p>
                      <a:pPr algn="l" fontAlgn="b"/>
                      <a:r>
                        <a:rPr lang="en-GB" sz="1800" b="0" i="0" u="none" strike="noStrike" dirty="0">
                          <a:solidFill>
                            <a:srgbClr val="000000"/>
                          </a:solidFill>
                          <a:effectLst/>
                          <a:latin typeface="+mn-lt"/>
                        </a:rPr>
                        <a:t>London South Bank University</a:t>
                      </a:r>
                    </a:p>
                  </a:txBody>
                  <a:tcPr marL="9525" marR="9525" marT="9525" marB="0" anchor="b">
                    <a:noFill/>
                  </a:tcPr>
                </a:tc>
                <a:tc>
                  <a:txBody>
                    <a:bodyPr/>
                    <a:lstStyle/>
                    <a:p>
                      <a:pPr algn="r" fontAlgn="b"/>
                      <a:r>
                        <a:rPr lang="en-GB" sz="1800" b="0" i="0" u="none" strike="noStrike" dirty="0" smtClean="0">
                          <a:solidFill>
                            <a:srgbClr val="000000"/>
                          </a:solidFill>
                          <a:effectLst/>
                          <a:latin typeface="+mn-lt"/>
                        </a:rPr>
                        <a:t>51%</a:t>
                      </a:r>
                      <a:endParaRPr lang="en-GB" sz="1800" b="0" i="0" u="none" strike="noStrike" dirty="0">
                        <a:solidFill>
                          <a:srgbClr val="000000"/>
                        </a:solidFill>
                        <a:effectLst/>
                        <a:latin typeface="+mn-lt"/>
                      </a:endParaRPr>
                    </a:p>
                  </a:txBody>
                  <a:tcPr marL="9525" marR="9525" marT="9525" marB="0" anchor="b">
                    <a:noFill/>
                  </a:tcPr>
                </a:tc>
              </a:tr>
              <a:tr h="330962">
                <a:tc>
                  <a:txBody>
                    <a:bodyPr/>
                    <a:lstStyle/>
                    <a:p>
                      <a:pPr algn="l" fontAlgn="b"/>
                      <a:r>
                        <a:rPr lang="en-GB" sz="1800" b="0" i="0" u="none" strike="noStrike" dirty="0">
                          <a:solidFill>
                            <a:srgbClr val="000000"/>
                          </a:solidFill>
                          <a:effectLst/>
                          <a:latin typeface="+mn-lt"/>
                        </a:rPr>
                        <a:t>University of Worcester</a:t>
                      </a:r>
                    </a:p>
                  </a:txBody>
                  <a:tcPr marL="9525" marR="9525" marT="9525" marB="0" anchor="b">
                    <a:noFill/>
                  </a:tcPr>
                </a:tc>
                <a:tc>
                  <a:txBody>
                    <a:bodyPr/>
                    <a:lstStyle/>
                    <a:p>
                      <a:pPr algn="r" fontAlgn="b"/>
                      <a:r>
                        <a:rPr lang="en-GB" sz="1800" b="0" i="0" u="none" strike="noStrike" dirty="0" smtClean="0">
                          <a:solidFill>
                            <a:srgbClr val="000000"/>
                          </a:solidFill>
                          <a:effectLst/>
                          <a:latin typeface="+mn-lt"/>
                        </a:rPr>
                        <a:t>37%</a:t>
                      </a:r>
                      <a:endParaRPr lang="en-GB" sz="1800" b="0" i="0" u="none" strike="noStrike" dirty="0">
                        <a:solidFill>
                          <a:srgbClr val="000000"/>
                        </a:solidFill>
                        <a:effectLst/>
                        <a:latin typeface="+mn-lt"/>
                      </a:endParaRPr>
                    </a:p>
                  </a:txBody>
                  <a:tcPr marL="9525" marR="9525" marT="9525" marB="0" anchor="b">
                    <a:noFill/>
                  </a:tcPr>
                </a:tc>
                <a:tc>
                  <a:txBody>
                    <a:bodyPr/>
                    <a:lstStyle/>
                    <a:p>
                      <a:pPr algn="l" fontAlgn="b"/>
                      <a:endParaRPr lang="en-GB" sz="1800" b="0" i="0" u="none" strike="noStrike" dirty="0">
                        <a:solidFill>
                          <a:srgbClr val="000000"/>
                        </a:solidFill>
                        <a:effectLst/>
                        <a:latin typeface="+mn-lt"/>
                      </a:endParaRPr>
                    </a:p>
                  </a:txBody>
                  <a:tcPr marL="9525" marR="9525" marT="9525" marB="0" anchor="b">
                    <a:noFill/>
                  </a:tcPr>
                </a:tc>
                <a:tc>
                  <a:txBody>
                    <a:bodyPr/>
                    <a:lstStyle/>
                    <a:p>
                      <a:pPr algn="l" fontAlgn="b"/>
                      <a:r>
                        <a:rPr lang="en-GB" sz="1800" b="0" i="0" u="none" strike="noStrike" dirty="0">
                          <a:solidFill>
                            <a:srgbClr val="000000"/>
                          </a:solidFill>
                          <a:effectLst/>
                          <a:latin typeface="+mn-lt"/>
                        </a:rPr>
                        <a:t>London Metropolitan University</a:t>
                      </a:r>
                    </a:p>
                  </a:txBody>
                  <a:tcPr marL="9525" marR="9525" marT="9525" marB="0" anchor="b">
                    <a:noFill/>
                  </a:tcPr>
                </a:tc>
                <a:tc>
                  <a:txBody>
                    <a:bodyPr/>
                    <a:lstStyle/>
                    <a:p>
                      <a:pPr algn="r" fontAlgn="b"/>
                      <a:r>
                        <a:rPr lang="en-GB" sz="1800" b="0" i="0" u="none" strike="noStrike" dirty="0" smtClean="0">
                          <a:solidFill>
                            <a:srgbClr val="000000"/>
                          </a:solidFill>
                          <a:effectLst/>
                          <a:latin typeface="+mn-lt"/>
                        </a:rPr>
                        <a:t>51%</a:t>
                      </a:r>
                      <a:endParaRPr lang="en-GB" sz="1800" b="0" i="0" u="none" strike="noStrike" dirty="0">
                        <a:solidFill>
                          <a:srgbClr val="000000"/>
                        </a:solidFill>
                        <a:effectLst/>
                        <a:latin typeface="+mn-lt"/>
                      </a:endParaRPr>
                    </a:p>
                  </a:txBody>
                  <a:tcPr marL="9525" marR="9525" marT="9525" marB="0" anchor="b">
                    <a:noFill/>
                  </a:tcPr>
                </a:tc>
              </a:tr>
              <a:tr h="650818">
                <a:tc>
                  <a:txBody>
                    <a:bodyPr/>
                    <a:lstStyle/>
                    <a:p>
                      <a:pPr algn="l" fontAlgn="b"/>
                      <a:r>
                        <a:rPr lang="en-GB" sz="1800" b="0" i="0" u="none" strike="noStrike" dirty="0">
                          <a:solidFill>
                            <a:srgbClr val="000000"/>
                          </a:solidFill>
                          <a:effectLst/>
                          <a:latin typeface="+mn-lt"/>
                        </a:rPr>
                        <a:t>Queen Mary </a:t>
                      </a:r>
                      <a:r>
                        <a:rPr lang="en-GB" sz="1800" b="0" i="0" u="none" strike="noStrike" dirty="0" smtClean="0">
                          <a:solidFill>
                            <a:srgbClr val="000000"/>
                          </a:solidFill>
                          <a:effectLst/>
                          <a:latin typeface="+mn-lt"/>
                        </a:rPr>
                        <a:t>University of London</a:t>
                      </a:r>
                      <a:endParaRPr lang="en-GB" sz="1800" b="0" i="0" u="none" strike="noStrike" dirty="0">
                        <a:solidFill>
                          <a:srgbClr val="000000"/>
                        </a:solidFill>
                        <a:effectLst/>
                        <a:latin typeface="+mn-lt"/>
                      </a:endParaRPr>
                    </a:p>
                  </a:txBody>
                  <a:tcPr marL="9525" marR="9525" marT="9525" marB="0" anchor="b">
                    <a:noFill/>
                  </a:tcPr>
                </a:tc>
                <a:tc>
                  <a:txBody>
                    <a:bodyPr/>
                    <a:lstStyle/>
                    <a:p>
                      <a:pPr algn="r" fontAlgn="b"/>
                      <a:r>
                        <a:rPr lang="en-GB" sz="1800" b="0" i="0" u="none" strike="noStrike" dirty="0" smtClean="0">
                          <a:solidFill>
                            <a:srgbClr val="000000"/>
                          </a:solidFill>
                          <a:effectLst/>
                          <a:latin typeface="+mn-lt"/>
                        </a:rPr>
                        <a:t>37%</a:t>
                      </a:r>
                      <a:endParaRPr lang="en-GB" sz="1800" b="0" i="0" u="none" strike="noStrike" dirty="0">
                        <a:solidFill>
                          <a:srgbClr val="000000"/>
                        </a:solidFill>
                        <a:effectLst/>
                        <a:latin typeface="+mn-lt"/>
                      </a:endParaRPr>
                    </a:p>
                  </a:txBody>
                  <a:tcPr marL="9525" marR="9525" marT="9525" marB="0" anchor="b">
                    <a:noFill/>
                  </a:tcPr>
                </a:tc>
                <a:tc>
                  <a:txBody>
                    <a:bodyPr/>
                    <a:lstStyle/>
                    <a:p>
                      <a:pPr algn="l" fontAlgn="b"/>
                      <a:endParaRPr lang="en-GB" sz="1800" b="0" i="0" u="none" strike="noStrike" dirty="0">
                        <a:solidFill>
                          <a:srgbClr val="000000"/>
                        </a:solidFill>
                        <a:effectLst/>
                        <a:latin typeface="+mn-lt"/>
                      </a:endParaRPr>
                    </a:p>
                  </a:txBody>
                  <a:tcPr marL="9525" marR="9525" marT="9525" marB="0" anchor="b">
                    <a:noFill/>
                  </a:tcPr>
                </a:tc>
                <a:tc>
                  <a:txBody>
                    <a:bodyPr/>
                    <a:lstStyle/>
                    <a:p>
                      <a:pPr algn="l" fontAlgn="b"/>
                      <a:r>
                        <a:rPr lang="en-GB" sz="1800" b="0" i="0" u="none" strike="noStrike" dirty="0" smtClean="0">
                          <a:solidFill>
                            <a:srgbClr val="000000"/>
                          </a:solidFill>
                          <a:effectLst/>
                          <a:latin typeface="+mn-lt"/>
                        </a:rPr>
                        <a:t>University </a:t>
                      </a:r>
                      <a:r>
                        <a:rPr lang="en-GB" sz="1800" b="0" i="0" u="none" strike="noStrike" dirty="0">
                          <a:solidFill>
                            <a:srgbClr val="000000"/>
                          </a:solidFill>
                          <a:effectLst/>
                          <a:latin typeface="+mn-lt"/>
                        </a:rPr>
                        <a:t>of East London</a:t>
                      </a:r>
                    </a:p>
                  </a:txBody>
                  <a:tcPr marL="9525" marR="9525" marT="9525" marB="0" anchor="b">
                    <a:noFill/>
                  </a:tcPr>
                </a:tc>
                <a:tc>
                  <a:txBody>
                    <a:bodyPr/>
                    <a:lstStyle/>
                    <a:p>
                      <a:pPr algn="r" fontAlgn="b"/>
                      <a:r>
                        <a:rPr lang="en-GB" sz="1800" b="0" i="0" u="none" strike="noStrike" dirty="0" smtClean="0">
                          <a:solidFill>
                            <a:srgbClr val="000000"/>
                          </a:solidFill>
                          <a:effectLst/>
                          <a:latin typeface="+mn-lt"/>
                        </a:rPr>
                        <a:t>55%</a:t>
                      </a:r>
                      <a:endParaRPr lang="en-GB" sz="1800" b="0" i="0" u="none" strike="noStrike" dirty="0">
                        <a:solidFill>
                          <a:srgbClr val="000000"/>
                        </a:solidFill>
                        <a:effectLst/>
                        <a:latin typeface="+mn-lt"/>
                      </a:endParaRPr>
                    </a:p>
                  </a:txBody>
                  <a:tcPr marL="9525" marR="9525" marT="9525" marB="0" anchor="b">
                    <a:noFill/>
                  </a:tcPr>
                </a:tc>
              </a:tr>
              <a:tr h="330962">
                <a:tc>
                  <a:txBody>
                    <a:bodyPr/>
                    <a:lstStyle/>
                    <a:p>
                      <a:pPr algn="l" fontAlgn="b"/>
                      <a:r>
                        <a:rPr lang="en-GB" sz="1800" b="0" i="0" u="none" strike="noStrike" dirty="0" smtClean="0">
                          <a:solidFill>
                            <a:srgbClr val="000000"/>
                          </a:solidFill>
                          <a:effectLst/>
                          <a:latin typeface="+mn-lt"/>
                        </a:rPr>
                        <a:t>University </a:t>
                      </a:r>
                      <a:r>
                        <a:rPr lang="en-GB" sz="1800" b="0" i="0" u="none" strike="noStrike" dirty="0">
                          <a:solidFill>
                            <a:srgbClr val="000000"/>
                          </a:solidFill>
                          <a:effectLst/>
                          <a:latin typeface="+mn-lt"/>
                        </a:rPr>
                        <a:t>of Lincoln</a:t>
                      </a:r>
                    </a:p>
                  </a:txBody>
                  <a:tcPr marL="9525" marR="9525" marT="9525" marB="0" anchor="b">
                    <a:noFill/>
                  </a:tcPr>
                </a:tc>
                <a:tc>
                  <a:txBody>
                    <a:bodyPr/>
                    <a:lstStyle/>
                    <a:p>
                      <a:pPr algn="r" fontAlgn="b"/>
                      <a:r>
                        <a:rPr lang="en-GB" sz="1800" b="0" i="0" u="none" strike="noStrike" dirty="0" smtClean="0">
                          <a:solidFill>
                            <a:srgbClr val="000000"/>
                          </a:solidFill>
                          <a:effectLst/>
                          <a:latin typeface="+mn-lt"/>
                        </a:rPr>
                        <a:t>37%</a:t>
                      </a:r>
                      <a:endParaRPr lang="en-GB" sz="1800" b="0" i="0" u="none" strike="noStrike" dirty="0">
                        <a:solidFill>
                          <a:srgbClr val="000000"/>
                        </a:solidFill>
                        <a:effectLst/>
                        <a:latin typeface="+mn-lt"/>
                      </a:endParaRPr>
                    </a:p>
                  </a:txBody>
                  <a:tcPr marL="9525" marR="9525" marT="9525" marB="0" anchor="b">
                    <a:noFill/>
                  </a:tcPr>
                </a:tc>
                <a:tc>
                  <a:txBody>
                    <a:bodyPr/>
                    <a:lstStyle/>
                    <a:p>
                      <a:pPr algn="l" fontAlgn="b"/>
                      <a:endParaRPr lang="en-GB" sz="1800" b="0" i="0" u="none" strike="noStrike" dirty="0">
                        <a:solidFill>
                          <a:srgbClr val="000000"/>
                        </a:solidFill>
                        <a:effectLst/>
                        <a:latin typeface="+mn-lt"/>
                      </a:endParaRPr>
                    </a:p>
                  </a:txBody>
                  <a:tcPr marL="9525" marR="9525" marT="9525" marB="0" anchor="b">
                    <a:noFill/>
                  </a:tcPr>
                </a:tc>
                <a:tc>
                  <a:txBody>
                    <a:bodyPr/>
                    <a:lstStyle/>
                    <a:p>
                      <a:pPr algn="l" fontAlgn="b"/>
                      <a:r>
                        <a:rPr lang="en-GB" sz="1800" b="0" i="0" u="none" strike="noStrike" dirty="0" smtClean="0">
                          <a:solidFill>
                            <a:srgbClr val="000000"/>
                          </a:solidFill>
                          <a:effectLst/>
                          <a:latin typeface="+mn-lt"/>
                        </a:rPr>
                        <a:t>University </a:t>
                      </a:r>
                      <a:r>
                        <a:rPr lang="en-GB" sz="1800" b="0" i="0" u="none" strike="noStrike" dirty="0">
                          <a:solidFill>
                            <a:srgbClr val="000000"/>
                          </a:solidFill>
                          <a:effectLst/>
                          <a:latin typeface="+mn-lt"/>
                        </a:rPr>
                        <a:t>of Wolverhampton</a:t>
                      </a:r>
                    </a:p>
                  </a:txBody>
                  <a:tcPr marL="9525" marR="9525" marT="9525" marB="0" anchor="b">
                    <a:noFill/>
                  </a:tcPr>
                </a:tc>
                <a:tc>
                  <a:txBody>
                    <a:bodyPr/>
                    <a:lstStyle/>
                    <a:p>
                      <a:pPr algn="r" fontAlgn="b"/>
                      <a:r>
                        <a:rPr lang="en-GB" sz="1800" b="0" i="0" u="none" strike="noStrike" dirty="0" smtClean="0">
                          <a:solidFill>
                            <a:srgbClr val="000000"/>
                          </a:solidFill>
                          <a:effectLst/>
                          <a:latin typeface="+mn-lt"/>
                        </a:rPr>
                        <a:t>57%</a:t>
                      </a:r>
                      <a:endParaRPr lang="en-GB" sz="1800" b="0" i="0" u="none" strike="noStrike" dirty="0">
                        <a:solidFill>
                          <a:srgbClr val="000000"/>
                        </a:solidFill>
                        <a:effectLst/>
                        <a:latin typeface="+mn-lt"/>
                      </a:endParaRPr>
                    </a:p>
                  </a:txBody>
                  <a:tcPr marL="9525" marR="9525" marT="9525" marB="0" anchor="b">
                    <a:noFill/>
                  </a:tcPr>
                </a:tc>
              </a:tr>
              <a:tr h="330962">
                <a:tc>
                  <a:txBody>
                    <a:bodyPr/>
                    <a:lstStyle/>
                    <a:p>
                      <a:pPr algn="l" fontAlgn="b"/>
                      <a:r>
                        <a:rPr lang="en-GB" sz="1800" b="0" i="0" u="none" strike="noStrike" dirty="0">
                          <a:solidFill>
                            <a:srgbClr val="000000"/>
                          </a:solidFill>
                          <a:effectLst/>
                          <a:latin typeface="+mn-lt"/>
                        </a:rPr>
                        <a:t>University of Derby</a:t>
                      </a:r>
                    </a:p>
                  </a:txBody>
                  <a:tcPr marL="9525" marR="9525" marT="9525" marB="0" anchor="b">
                    <a:noFill/>
                  </a:tcPr>
                </a:tc>
                <a:tc>
                  <a:txBody>
                    <a:bodyPr/>
                    <a:lstStyle/>
                    <a:p>
                      <a:pPr algn="r" fontAlgn="b"/>
                      <a:r>
                        <a:rPr lang="en-GB" sz="1800" b="0" i="0" u="none" strike="noStrike" dirty="0" smtClean="0">
                          <a:solidFill>
                            <a:srgbClr val="000000"/>
                          </a:solidFill>
                          <a:effectLst/>
                          <a:latin typeface="+mn-lt"/>
                        </a:rPr>
                        <a:t>39%</a:t>
                      </a:r>
                      <a:endParaRPr lang="en-GB" sz="1800" b="0" i="0" u="none" strike="noStrike" dirty="0">
                        <a:solidFill>
                          <a:srgbClr val="000000"/>
                        </a:solidFill>
                        <a:effectLst/>
                        <a:latin typeface="+mn-lt"/>
                      </a:endParaRPr>
                    </a:p>
                  </a:txBody>
                  <a:tcPr marL="9525" marR="9525" marT="9525" marB="0" anchor="b">
                    <a:noFill/>
                  </a:tcPr>
                </a:tc>
                <a:tc>
                  <a:txBody>
                    <a:bodyPr/>
                    <a:lstStyle/>
                    <a:p>
                      <a:pPr algn="l" fontAlgn="b"/>
                      <a:endParaRPr lang="en-GB" sz="1800" b="0" i="0" u="none" strike="noStrike" dirty="0">
                        <a:solidFill>
                          <a:srgbClr val="000000"/>
                        </a:solidFill>
                        <a:effectLst/>
                        <a:latin typeface="+mn-lt"/>
                      </a:endParaRPr>
                    </a:p>
                  </a:txBody>
                  <a:tcPr marL="9525" marR="9525" marT="9525" marB="0" anchor="b">
                    <a:noFill/>
                  </a:tcPr>
                </a:tc>
                <a:tc>
                  <a:txBody>
                    <a:bodyPr/>
                    <a:lstStyle/>
                    <a:p>
                      <a:pPr algn="l" fontAlgn="b"/>
                      <a:r>
                        <a:rPr lang="en-GB" sz="1800" b="0" i="0" u="none" strike="noStrike" dirty="0" smtClean="0">
                          <a:solidFill>
                            <a:srgbClr val="000000"/>
                          </a:solidFill>
                          <a:effectLst/>
                          <a:latin typeface="+mn-lt"/>
                        </a:rPr>
                        <a:t>University </a:t>
                      </a:r>
                      <a:r>
                        <a:rPr lang="en-GB" sz="1800" b="0" i="0" u="none" strike="noStrike" dirty="0">
                          <a:solidFill>
                            <a:srgbClr val="000000"/>
                          </a:solidFill>
                          <a:effectLst/>
                          <a:latin typeface="+mn-lt"/>
                        </a:rPr>
                        <a:t>of Bradford</a:t>
                      </a:r>
                    </a:p>
                  </a:txBody>
                  <a:tcPr marL="9525" marR="9525" marT="9525" marB="0" anchor="b">
                    <a:noFill/>
                  </a:tcPr>
                </a:tc>
                <a:tc>
                  <a:txBody>
                    <a:bodyPr/>
                    <a:lstStyle/>
                    <a:p>
                      <a:pPr algn="r" fontAlgn="b"/>
                      <a:r>
                        <a:rPr lang="en-GB" sz="1800" b="0" i="0" u="none" strike="noStrike" dirty="0" smtClean="0">
                          <a:solidFill>
                            <a:srgbClr val="000000"/>
                          </a:solidFill>
                          <a:effectLst/>
                          <a:latin typeface="+mn-lt"/>
                        </a:rPr>
                        <a:t>58%</a:t>
                      </a:r>
                      <a:endParaRPr lang="en-GB" sz="1800" b="0" i="0" u="none" strike="noStrike" dirty="0">
                        <a:solidFill>
                          <a:srgbClr val="000000"/>
                        </a:solidFill>
                        <a:effectLst/>
                        <a:latin typeface="+mn-lt"/>
                      </a:endParaRPr>
                    </a:p>
                  </a:txBody>
                  <a:tcPr marL="9525" marR="9525" marT="9525" marB="0" anchor="b">
                    <a:noFill/>
                  </a:tcPr>
                </a:tc>
              </a:tr>
            </a:tbl>
          </a:graphicData>
        </a:graphic>
      </p:graphicFrame>
    </p:spTree>
    <p:extLst>
      <p:ext uri="{BB962C8B-B14F-4D97-AF65-F5344CB8AC3E}">
        <p14:creationId xmlns:p14="http://schemas.microsoft.com/office/powerpoint/2010/main" val="34535127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“Good universities should charge more.” </a:t>
            </a:r>
            <a:endParaRPr lang="en-US" dirty="0"/>
          </a:p>
        </p:txBody>
      </p:sp>
      <p:sp>
        <p:nvSpPr>
          <p:cNvPr id="5" name="Content Placeholder 4"/>
          <p:cNvSpPr>
            <a:spLocks noGrp="1"/>
          </p:cNvSpPr>
          <p:nvPr>
            <p:ph idx="1"/>
          </p:nvPr>
        </p:nvSpPr>
        <p:spPr/>
        <p:txBody>
          <a:bodyPr>
            <a:normAutofit/>
          </a:bodyPr>
          <a:lstStyle/>
          <a:p>
            <a:pPr>
              <a:buNone/>
            </a:pPr>
            <a:r>
              <a:rPr lang="en-US" dirty="0" smtClean="0"/>
              <a:t>But what makes a university “good”?</a:t>
            </a:r>
          </a:p>
          <a:p>
            <a:pPr>
              <a:buNone/>
            </a:pPr>
            <a:r>
              <a:rPr lang="en-US" dirty="0" smtClean="0"/>
              <a:t>Graduates earn more because of</a:t>
            </a:r>
          </a:p>
          <a:p>
            <a:r>
              <a:rPr lang="en-US" dirty="0" smtClean="0"/>
              <a:t>Social background of parents</a:t>
            </a:r>
          </a:p>
          <a:p>
            <a:r>
              <a:rPr lang="en-US" dirty="0" smtClean="0"/>
              <a:t>Prior attainment of students</a:t>
            </a:r>
          </a:p>
          <a:p>
            <a:r>
              <a:rPr lang="en-US" dirty="0" smtClean="0"/>
              <a:t>Geographical location</a:t>
            </a:r>
          </a:p>
          <a:p>
            <a:pPr>
              <a:buNone/>
            </a:pPr>
            <a:r>
              <a:rPr lang="en-US" dirty="0" smtClean="0"/>
              <a:t>Move up rankings also because of</a:t>
            </a:r>
          </a:p>
          <a:p>
            <a:r>
              <a:rPr lang="en-US" dirty="0" smtClean="0"/>
              <a:t>Research Excellence</a:t>
            </a:r>
          </a:p>
          <a:p>
            <a:endParaRPr lang="en-US" dirty="0" smtClean="0"/>
          </a:p>
          <a:p>
            <a:pPr>
              <a:buNone/>
            </a:pPr>
            <a:endParaRPr lang="en-US" dirty="0" smtClean="0"/>
          </a:p>
        </p:txBody>
      </p:sp>
    </p:spTree>
    <p:extLst>
      <p:ext uri="{BB962C8B-B14F-4D97-AF65-F5344CB8AC3E}">
        <p14:creationId xmlns:p14="http://schemas.microsoft.com/office/powerpoint/2010/main" val="15437129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4" name="Title 1"/>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Goudy Old Style" panose="02020502050305020303" pitchFamily="18" charset="0"/>
                <a:ea typeface="+mj-ea"/>
                <a:cs typeface="+mj-cs"/>
              </a:defRPr>
            </a:lvl1pPr>
          </a:lstStyle>
          <a:p>
            <a:r>
              <a:rPr lang="en-US" dirty="0"/>
              <a:t>F</a:t>
            </a:r>
            <a:r>
              <a:rPr lang="en-US" dirty="0" smtClean="0"/>
              <a:t>irst there was Oxford and  then Cambridge</a:t>
            </a:r>
            <a:endParaRPr lang="en-US" dirty="0"/>
          </a:p>
        </p:txBody>
      </p:sp>
    </p:spTree>
    <p:extLst>
      <p:ext uri="{BB962C8B-B14F-4D97-AF65-F5344CB8AC3E}">
        <p14:creationId xmlns:p14="http://schemas.microsoft.com/office/powerpoint/2010/main" val="41171609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“Students on high paying courses should pay more”</a:t>
            </a:r>
            <a:endParaRPr lang="en-US" dirty="0"/>
          </a:p>
        </p:txBody>
      </p:sp>
      <p:sp>
        <p:nvSpPr>
          <p:cNvPr id="3" name="Content Placeholder 2"/>
          <p:cNvSpPr>
            <a:spLocks noGrp="1"/>
          </p:cNvSpPr>
          <p:nvPr>
            <p:ph idx="1"/>
          </p:nvPr>
        </p:nvSpPr>
        <p:spPr/>
        <p:txBody>
          <a:bodyPr/>
          <a:lstStyle/>
          <a:p>
            <a:r>
              <a:rPr lang="en-US" dirty="0" smtClean="0"/>
              <a:t>Law, Economics and Management</a:t>
            </a:r>
          </a:p>
          <a:p>
            <a:endParaRPr lang="en-US" dirty="0" smtClean="0"/>
          </a:p>
          <a:p>
            <a:r>
              <a:rPr lang="en-US" dirty="0" smtClean="0"/>
              <a:t>Medicine and STEM</a:t>
            </a:r>
          </a:p>
          <a:p>
            <a:endParaRPr lang="en-US" dirty="0" smtClean="0"/>
          </a:p>
          <a:p>
            <a:r>
              <a:rPr lang="en-US" dirty="0" smtClean="0"/>
              <a:t>Arts and Humanities</a:t>
            </a:r>
            <a:endParaRPr lang="en-US" dirty="0"/>
          </a:p>
        </p:txBody>
      </p:sp>
    </p:spTree>
    <p:extLst>
      <p:ext uri="{BB962C8B-B14F-4D97-AF65-F5344CB8AC3E}">
        <p14:creationId xmlns:p14="http://schemas.microsoft.com/office/powerpoint/2010/main" val="25712400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77187"/>
            <a:ext cx="8229600" cy="1143000"/>
          </a:xfrm>
        </p:spPr>
        <p:txBody>
          <a:bodyPr>
            <a:normAutofit fontScale="90000"/>
          </a:bodyPr>
          <a:lstStyle/>
          <a:p>
            <a:r>
              <a:rPr lang="en-US" dirty="0" smtClean="0"/>
              <a:t>Some bad ideas to change this system</a:t>
            </a:r>
            <a:endParaRPr lang="en-US" dirty="0"/>
          </a:p>
        </p:txBody>
      </p:sp>
      <p:sp>
        <p:nvSpPr>
          <p:cNvPr id="3" name="Content Placeholder 2"/>
          <p:cNvSpPr>
            <a:spLocks noGrp="1"/>
          </p:cNvSpPr>
          <p:nvPr>
            <p:ph idx="1"/>
          </p:nvPr>
        </p:nvSpPr>
        <p:spPr>
          <a:xfrm>
            <a:off x="457200" y="1805299"/>
            <a:ext cx="8229600" cy="4525963"/>
          </a:xfrm>
        </p:spPr>
        <p:txBody>
          <a:bodyPr>
            <a:normAutofit fontScale="92500" lnSpcReduction="20000"/>
          </a:bodyPr>
          <a:lstStyle/>
          <a:p>
            <a:pPr marL="0" indent="0">
              <a:buNone/>
            </a:pPr>
            <a:endParaRPr lang="en-US" sz="3000" dirty="0" smtClean="0"/>
          </a:p>
          <a:p>
            <a:r>
              <a:rPr lang="en-US" sz="3000" dirty="0" smtClean="0"/>
              <a:t>Differential fees – on what basis?</a:t>
            </a:r>
          </a:p>
          <a:p>
            <a:endParaRPr lang="en-US" sz="3000" dirty="0"/>
          </a:p>
          <a:p>
            <a:r>
              <a:rPr lang="en-US" sz="3000" dirty="0"/>
              <a:t> Cut fees and cut resource</a:t>
            </a:r>
            <a:endParaRPr lang="en-US" sz="3000" dirty="0" smtClean="0"/>
          </a:p>
          <a:p>
            <a:pPr marL="0" indent="0">
              <a:buNone/>
            </a:pPr>
            <a:r>
              <a:rPr lang="en-US" sz="3000" dirty="0" smtClean="0"/>
              <a:t>  </a:t>
            </a:r>
          </a:p>
          <a:p>
            <a:r>
              <a:rPr lang="en-US" sz="3000" dirty="0" smtClean="0"/>
              <a:t>A graduate tax – back to public spending</a:t>
            </a:r>
          </a:p>
          <a:p>
            <a:pPr marL="0" indent="0">
              <a:buNone/>
            </a:pPr>
            <a:endParaRPr lang="en-US" sz="3000" dirty="0" smtClean="0"/>
          </a:p>
          <a:p>
            <a:r>
              <a:rPr lang="en-US" sz="3000" dirty="0" smtClean="0"/>
              <a:t>Raise repayment threshold – is this the problem?</a:t>
            </a:r>
          </a:p>
          <a:p>
            <a:pPr marL="0" indent="0">
              <a:buNone/>
            </a:pPr>
            <a:endParaRPr lang="en-US" sz="3000" dirty="0" smtClean="0"/>
          </a:p>
          <a:p>
            <a:r>
              <a:rPr lang="en-US" sz="3000" dirty="0" smtClean="0"/>
              <a:t>Reallocate the “spending” to non-HE</a:t>
            </a:r>
          </a:p>
          <a:p>
            <a:endParaRPr lang="en-US" dirty="0"/>
          </a:p>
        </p:txBody>
      </p:sp>
    </p:spTree>
    <p:extLst>
      <p:ext uri="{BB962C8B-B14F-4D97-AF65-F5344CB8AC3E}">
        <p14:creationId xmlns:p14="http://schemas.microsoft.com/office/powerpoint/2010/main" val="32635742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9592" y="940622"/>
            <a:ext cx="6558897" cy="1331971"/>
          </a:xfrm>
        </p:spPr>
        <p:txBody>
          <a:bodyPr>
            <a:normAutofit fontScale="90000"/>
          </a:bodyPr>
          <a:lstStyle/>
          <a:p>
            <a:r>
              <a:rPr lang="en-US" sz="4900" dirty="0" smtClean="0"/>
              <a:t>Some better ideas to improve it</a:t>
            </a:r>
            <a:r>
              <a:rPr lang="en-US" sz="3300" b="1" dirty="0" smtClean="0"/>
              <a:t/>
            </a:r>
            <a:br>
              <a:rPr lang="en-US" sz="3300" b="1" dirty="0" smtClean="0"/>
            </a:br>
            <a:r>
              <a:rPr lang="en-US" dirty="0" smtClean="0"/>
              <a:t/>
            </a:r>
            <a:br>
              <a:rPr lang="en-US" dirty="0" smtClean="0"/>
            </a:br>
            <a:endParaRPr lang="en-US" dirty="0"/>
          </a:p>
        </p:txBody>
      </p:sp>
      <p:sp>
        <p:nvSpPr>
          <p:cNvPr id="3" name="Content Placeholder 2"/>
          <p:cNvSpPr>
            <a:spLocks noGrp="1"/>
          </p:cNvSpPr>
          <p:nvPr>
            <p:ph idx="1"/>
          </p:nvPr>
        </p:nvSpPr>
        <p:spPr>
          <a:xfrm>
            <a:off x="457200" y="1606608"/>
            <a:ext cx="8229600" cy="4525963"/>
          </a:xfrm>
        </p:spPr>
        <p:txBody>
          <a:bodyPr>
            <a:normAutofit fontScale="25000" lnSpcReduction="20000"/>
          </a:bodyPr>
          <a:lstStyle/>
          <a:p>
            <a:pPr marL="0" indent="0">
              <a:buNone/>
            </a:pPr>
            <a:endParaRPr lang="en-US" sz="9600" dirty="0" smtClean="0"/>
          </a:p>
          <a:p>
            <a:pPr marL="0" indent="0">
              <a:buNone/>
            </a:pPr>
            <a:r>
              <a:rPr lang="en-US" sz="9600" dirty="0" smtClean="0"/>
              <a:t>A </a:t>
            </a:r>
            <a:r>
              <a:rPr lang="en-US" sz="9600" dirty="0"/>
              <a:t>regular five year </a:t>
            </a:r>
            <a:r>
              <a:rPr lang="en-US" sz="9600" dirty="0" smtClean="0"/>
              <a:t>review</a:t>
            </a:r>
          </a:p>
          <a:p>
            <a:pPr marL="0" indent="0">
              <a:buNone/>
            </a:pPr>
            <a:endParaRPr lang="en-US" sz="9600" dirty="0" smtClean="0"/>
          </a:p>
          <a:p>
            <a:r>
              <a:rPr lang="en-US" sz="9600" dirty="0" smtClean="0"/>
              <a:t>Maintenance grant - more cash for students</a:t>
            </a:r>
          </a:p>
          <a:p>
            <a:pPr marL="0" indent="0">
              <a:buNone/>
            </a:pPr>
            <a:endParaRPr lang="en-US" sz="9600" dirty="0" smtClean="0"/>
          </a:p>
          <a:p>
            <a:r>
              <a:rPr lang="en-US" sz="9600" dirty="0" smtClean="0"/>
              <a:t>More </a:t>
            </a:r>
            <a:r>
              <a:rPr lang="en-US" sz="9600" dirty="0"/>
              <a:t> </a:t>
            </a:r>
            <a:r>
              <a:rPr lang="en-US" sz="9600" dirty="0" smtClean="0"/>
              <a:t>funding for </a:t>
            </a:r>
            <a:r>
              <a:rPr lang="en-US" sz="9600" dirty="0"/>
              <a:t>p</a:t>
            </a:r>
            <a:r>
              <a:rPr lang="en-US" sz="9600" dirty="0" smtClean="0"/>
              <a:t>art time students</a:t>
            </a:r>
          </a:p>
          <a:p>
            <a:endParaRPr lang="en-US" sz="9600" dirty="0" smtClean="0"/>
          </a:p>
          <a:p>
            <a:r>
              <a:rPr lang="en-US" sz="9600" dirty="0" smtClean="0"/>
              <a:t>A pupil premium for disadvantaged students</a:t>
            </a:r>
          </a:p>
          <a:p>
            <a:endParaRPr lang="en-US" sz="9600" dirty="0" smtClean="0"/>
          </a:p>
          <a:p>
            <a:r>
              <a:rPr lang="en-US" sz="9600" dirty="0" smtClean="0"/>
              <a:t>More funding for high cost courses – STEM</a:t>
            </a:r>
          </a:p>
          <a:p>
            <a:pPr>
              <a:buNone/>
            </a:pPr>
            <a:endParaRPr lang="en-US" sz="9600" dirty="0" smtClean="0"/>
          </a:p>
          <a:p>
            <a:r>
              <a:rPr lang="en-US" sz="9600" dirty="0" smtClean="0"/>
              <a:t>The interest rate?</a:t>
            </a:r>
          </a:p>
          <a:p>
            <a:endParaRPr lang="en-US" dirty="0" smtClean="0"/>
          </a:p>
          <a:p>
            <a:pPr>
              <a:buNone/>
            </a:pPr>
            <a:endParaRPr lang="en-US" dirty="0" smtClean="0"/>
          </a:p>
          <a:p>
            <a:pPr>
              <a:buNone/>
            </a:pPr>
            <a:endParaRPr lang="en-US" dirty="0" smtClean="0"/>
          </a:p>
          <a:p>
            <a:pPr>
              <a:buNone/>
            </a:pPr>
            <a:r>
              <a:rPr lang="en-US" dirty="0" smtClean="0"/>
              <a:t> </a:t>
            </a:r>
          </a:p>
          <a:p>
            <a:endParaRPr lang="en-US" dirty="0"/>
          </a:p>
        </p:txBody>
      </p:sp>
    </p:spTree>
    <p:extLst>
      <p:ext uri="{BB962C8B-B14F-4D97-AF65-F5344CB8AC3E}">
        <p14:creationId xmlns:p14="http://schemas.microsoft.com/office/powerpoint/2010/main" val="29758257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 The British Proble</a:t>
            </a:r>
            <a:r>
              <a:rPr lang="en-US" dirty="0"/>
              <a:t>m</a:t>
            </a:r>
          </a:p>
        </p:txBody>
      </p:sp>
      <p:sp>
        <p:nvSpPr>
          <p:cNvPr id="3" name="Content Placeholder 2"/>
          <p:cNvSpPr>
            <a:spLocks noGrp="1"/>
          </p:cNvSpPr>
          <p:nvPr>
            <p:ph idx="1"/>
          </p:nvPr>
        </p:nvSpPr>
        <p:spPr/>
        <p:txBody>
          <a:bodyPr>
            <a:normAutofit fontScale="85000" lnSpcReduction="20000"/>
          </a:bodyPr>
          <a:lstStyle/>
          <a:p>
            <a:r>
              <a:rPr lang="en-GB" dirty="0" smtClean="0"/>
              <a:t>“many of our industries have since the outbreak of war suffered through our inability to produce at home certain articles and materials required in trade processes, the manufacture of which has become localised abroad, and particularly in Germany, because science there has been more thoroughly and effectively applied to the solution of scientific problems bearing on trade and industry…A great part of all research will necessarily be done in Universities and Colleges which are already aided by the State…”</a:t>
            </a:r>
            <a:r>
              <a:rPr lang="en-GB" b="1" dirty="0" smtClean="0"/>
              <a:t> </a:t>
            </a:r>
            <a:r>
              <a:rPr lang="en-GB" i="1" dirty="0" smtClean="0"/>
              <a:t>Scheme for the organisation and development of scientific and industrial research</a:t>
            </a:r>
            <a:r>
              <a:rPr lang="en-GB" dirty="0" smtClean="0"/>
              <a:t> Cd 8005, July 1915. Paragraphs 1 and 5 </a:t>
            </a:r>
            <a:endParaRPr lang="en-US" dirty="0" smtClean="0"/>
          </a:p>
          <a:p>
            <a:endParaRPr lang="en-US" dirty="0"/>
          </a:p>
        </p:txBody>
      </p:sp>
    </p:spTree>
    <p:extLst>
      <p:ext uri="{BB962C8B-B14F-4D97-AF65-F5344CB8AC3E}">
        <p14:creationId xmlns:p14="http://schemas.microsoft.com/office/powerpoint/2010/main" val="2853436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funding</a:t>
            </a:r>
            <a:endParaRPr lang="en-US" dirty="0"/>
          </a:p>
        </p:txBody>
      </p:sp>
      <p:sp>
        <p:nvSpPr>
          <p:cNvPr id="3" name="Content Placeholder 2"/>
          <p:cNvSpPr>
            <a:spLocks noGrp="1"/>
          </p:cNvSpPr>
          <p:nvPr>
            <p:ph idx="1"/>
          </p:nvPr>
        </p:nvSpPr>
        <p:spPr/>
        <p:txBody>
          <a:bodyPr/>
          <a:lstStyle/>
          <a:p>
            <a:r>
              <a:rPr lang="en-US" dirty="0" smtClean="0"/>
              <a:t>Low trust transactional Research Council funding (£2.7b)</a:t>
            </a:r>
          </a:p>
          <a:p>
            <a:endParaRPr lang="en-US" dirty="0" smtClean="0"/>
          </a:p>
          <a:p>
            <a:r>
              <a:rPr lang="en-US" dirty="0" smtClean="0"/>
              <a:t>High trust patient substitute for endowment from HEFCE (£1.6b)</a:t>
            </a:r>
          </a:p>
          <a:p>
            <a:endParaRPr lang="en-US" dirty="0" smtClean="0"/>
          </a:p>
          <a:p>
            <a:r>
              <a:rPr lang="en-US" dirty="0" smtClean="0"/>
              <a:t>But a gap – no high trust funding outside universities.</a:t>
            </a:r>
            <a:endParaRPr lang="en-US" dirty="0"/>
          </a:p>
        </p:txBody>
      </p:sp>
    </p:spTree>
    <p:extLst>
      <p:ext uri="{BB962C8B-B14F-4D97-AF65-F5344CB8AC3E}">
        <p14:creationId xmlns:p14="http://schemas.microsoft.com/office/powerpoint/2010/main" val="16593103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R&amp;D as % of GDP</a:t>
            </a:r>
            <a:endParaRPr lang="en-US" dirty="0"/>
          </a:p>
        </p:txBody>
      </p:sp>
      <p:graphicFrame>
        <p:nvGraphicFramePr>
          <p:cNvPr id="4" name="Content Placeholder 3"/>
          <p:cNvGraphicFramePr>
            <a:graphicFrameLocks noGrp="1"/>
          </p:cNvGraphicFramePr>
          <p:nvPr>
            <p:ph idx="1"/>
          </p:nvPr>
        </p:nvGraphicFramePr>
        <p:xfrm>
          <a:off x="457200" y="2133600"/>
          <a:ext cx="8229600" cy="2430780"/>
        </p:xfrm>
        <a:graphic>
          <a:graphicData uri="http://schemas.openxmlformats.org/drawingml/2006/table">
            <a:tbl>
              <a:tblPr firstRow="1" bandRow="1">
                <a:tableStyleId>{6E25E649-3F16-4E02-A733-19D2CDBF48F0}</a:tableStyleId>
              </a:tblPr>
              <a:tblGrid>
                <a:gridCol w="1645920"/>
                <a:gridCol w="1645920"/>
                <a:gridCol w="1645920"/>
                <a:gridCol w="1645920"/>
                <a:gridCol w="1645920"/>
              </a:tblGrid>
              <a:tr h="370840">
                <a:tc>
                  <a:txBody>
                    <a:bodyPr/>
                    <a:lstStyle/>
                    <a:p>
                      <a:pPr algn="ctr">
                        <a:spcAft>
                          <a:spcPts val="1000"/>
                        </a:spcAft>
                      </a:pPr>
                      <a:endParaRPr lang="en-US" sz="1200" dirty="0">
                        <a:solidFill>
                          <a:srgbClr val="000000"/>
                        </a:solidFill>
                        <a:latin typeface="Times New Roman"/>
                        <a:ea typeface="Arial Unicode MS"/>
                        <a:cs typeface="Times New Roman"/>
                      </a:endParaRPr>
                    </a:p>
                  </a:txBody>
                  <a:tcPr marL="68580" marR="68580" marT="0" marB="0" anchor="ctr"/>
                </a:tc>
                <a:tc>
                  <a:txBody>
                    <a:bodyPr/>
                    <a:lstStyle/>
                    <a:p>
                      <a:pPr algn="ctr">
                        <a:spcAft>
                          <a:spcPts val="1000"/>
                        </a:spcAft>
                      </a:pPr>
                      <a:r>
                        <a:rPr lang="en-US" sz="1200" dirty="0">
                          <a:solidFill>
                            <a:srgbClr val="000000"/>
                          </a:solidFill>
                          <a:latin typeface="Times New Roman"/>
                          <a:ea typeface="Arial Unicode MS"/>
                          <a:cs typeface="Times New Roman"/>
                        </a:rPr>
                        <a:t>United Kingdom</a:t>
                      </a:r>
                      <a:endParaRPr lang="en-GB" sz="1200" dirty="0">
                        <a:latin typeface="Times New Roman"/>
                        <a:ea typeface="Cambria"/>
                        <a:cs typeface="Times New Roman"/>
                      </a:endParaRPr>
                    </a:p>
                  </a:txBody>
                  <a:tcPr marL="68580" marR="68580" marT="0" marB="0" anchor="ctr"/>
                </a:tc>
                <a:tc>
                  <a:txBody>
                    <a:bodyPr/>
                    <a:lstStyle/>
                    <a:p>
                      <a:pPr algn="ctr">
                        <a:spcAft>
                          <a:spcPts val="1000"/>
                        </a:spcAft>
                      </a:pPr>
                      <a:r>
                        <a:rPr lang="en-US" sz="1200" dirty="0">
                          <a:solidFill>
                            <a:srgbClr val="000000"/>
                          </a:solidFill>
                          <a:latin typeface="Times New Roman"/>
                          <a:ea typeface="Arial Unicode MS"/>
                          <a:cs typeface="Times New Roman"/>
                        </a:rPr>
                        <a:t>France</a:t>
                      </a:r>
                      <a:endParaRPr lang="en-GB" sz="1200" dirty="0">
                        <a:latin typeface="Times New Roman"/>
                        <a:ea typeface="Cambria"/>
                        <a:cs typeface="Times New Roman"/>
                      </a:endParaRPr>
                    </a:p>
                  </a:txBody>
                  <a:tcPr marL="68580" marR="68580" marT="0" marB="0" anchor="ctr"/>
                </a:tc>
                <a:tc>
                  <a:txBody>
                    <a:bodyPr/>
                    <a:lstStyle/>
                    <a:p>
                      <a:pPr algn="ctr">
                        <a:spcAft>
                          <a:spcPts val="1000"/>
                        </a:spcAft>
                      </a:pPr>
                      <a:r>
                        <a:rPr lang="en-US" sz="1200" dirty="0">
                          <a:solidFill>
                            <a:srgbClr val="000000"/>
                          </a:solidFill>
                          <a:latin typeface="Times New Roman"/>
                          <a:ea typeface="Arial Unicode MS"/>
                          <a:cs typeface="Times New Roman"/>
                        </a:rPr>
                        <a:t>Germany</a:t>
                      </a:r>
                      <a:endParaRPr lang="en-GB" sz="1200" dirty="0">
                        <a:latin typeface="Times New Roman"/>
                        <a:ea typeface="Cambria"/>
                        <a:cs typeface="Times New Roman"/>
                      </a:endParaRPr>
                    </a:p>
                  </a:txBody>
                  <a:tcPr marL="68580" marR="68580" marT="0" marB="0" anchor="ctr"/>
                </a:tc>
                <a:tc>
                  <a:txBody>
                    <a:bodyPr/>
                    <a:lstStyle/>
                    <a:p>
                      <a:pPr algn="ctr">
                        <a:spcAft>
                          <a:spcPts val="1000"/>
                        </a:spcAft>
                      </a:pPr>
                      <a:r>
                        <a:rPr lang="en-US" sz="1200" dirty="0">
                          <a:solidFill>
                            <a:srgbClr val="000000"/>
                          </a:solidFill>
                          <a:latin typeface="Times New Roman"/>
                          <a:ea typeface="Arial Unicode MS"/>
                          <a:cs typeface="Times New Roman"/>
                        </a:rPr>
                        <a:t>United States</a:t>
                      </a:r>
                      <a:endParaRPr lang="en-GB" sz="1200" dirty="0">
                        <a:latin typeface="Times New Roman"/>
                        <a:ea typeface="Cambria"/>
                        <a:cs typeface="Times New Roman"/>
                      </a:endParaRPr>
                    </a:p>
                  </a:txBody>
                  <a:tcPr marL="68580" marR="68580" marT="0" marB="0" anchor="ctr"/>
                </a:tc>
              </a:tr>
              <a:tr h="370840">
                <a:tc>
                  <a:txBody>
                    <a:bodyPr/>
                    <a:lstStyle/>
                    <a:p>
                      <a:pPr algn="ctr">
                        <a:spcAft>
                          <a:spcPts val="1000"/>
                        </a:spcAft>
                      </a:pPr>
                      <a:r>
                        <a:rPr lang="en-US" sz="1200" dirty="0">
                          <a:solidFill>
                            <a:srgbClr val="000000"/>
                          </a:solidFill>
                          <a:latin typeface="Times New Roman"/>
                          <a:ea typeface="Arial Unicode MS"/>
                          <a:cs typeface="Times New Roman"/>
                        </a:rPr>
                        <a:t>Total Gross Expenditure on R&amp;D (GERD)</a:t>
                      </a:r>
                      <a:endParaRPr lang="en-GB" sz="1200" dirty="0">
                        <a:latin typeface="Times New Roman"/>
                        <a:ea typeface="Cambria"/>
                        <a:cs typeface="Times New Roman"/>
                      </a:endParaRPr>
                    </a:p>
                  </a:txBody>
                  <a:tcPr marL="68580" marR="68580" marT="0" marB="0" anchor="ctr"/>
                </a:tc>
                <a:tc>
                  <a:txBody>
                    <a:bodyPr/>
                    <a:lstStyle/>
                    <a:p>
                      <a:pPr algn="ctr">
                        <a:spcAft>
                          <a:spcPts val="1000"/>
                        </a:spcAft>
                      </a:pPr>
                      <a:r>
                        <a:rPr lang="en-US" sz="1200" dirty="0">
                          <a:solidFill>
                            <a:srgbClr val="000000"/>
                          </a:solidFill>
                          <a:latin typeface="Times New Roman"/>
                          <a:ea typeface="Arial Unicode MS"/>
                          <a:cs typeface="Times New Roman"/>
                        </a:rPr>
                        <a:t>1.7</a:t>
                      </a:r>
                      <a:endParaRPr lang="en-GB" sz="1200" dirty="0">
                        <a:latin typeface="Times New Roman"/>
                        <a:ea typeface="Cambria"/>
                        <a:cs typeface="Times New Roman"/>
                      </a:endParaRPr>
                    </a:p>
                  </a:txBody>
                  <a:tcPr marL="68580" marR="68580" marT="0" marB="0" anchor="ctr"/>
                </a:tc>
                <a:tc>
                  <a:txBody>
                    <a:bodyPr/>
                    <a:lstStyle/>
                    <a:p>
                      <a:pPr algn="ctr">
                        <a:spcAft>
                          <a:spcPts val="1000"/>
                        </a:spcAft>
                      </a:pPr>
                      <a:r>
                        <a:rPr lang="en-US" sz="1200" dirty="0">
                          <a:solidFill>
                            <a:srgbClr val="000000"/>
                          </a:solidFill>
                          <a:latin typeface="Times New Roman"/>
                          <a:ea typeface="Arial Unicode MS"/>
                          <a:cs typeface="Times New Roman"/>
                        </a:rPr>
                        <a:t>2.26</a:t>
                      </a:r>
                      <a:endParaRPr lang="en-GB" sz="1200" dirty="0">
                        <a:latin typeface="Times New Roman"/>
                        <a:ea typeface="Cambria"/>
                        <a:cs typeface="Times New Roman"/>
                      </a:endParaRPr>
                    </a:p>
                  </a:txBody>
                  <a:tcPr marL="68580" marR="68580" marT="0" marB="0" anchor="ctr"/>
                </a:tc>
                <a:tc>
                  <a:txBody>
                    <a:bodyPr/>
                    <a:lstStyle/>
                    <a:p>
                      <a:pPr algn="ctr">
                        <a:spcAft>
                          <a:spcPts val="1000"/>
                        </a:spcAft>
                      </a:pPr>
                      <a:r>
                        <a:rPr lang="en-US" sz="1200" dirty="0">
                          <a:solidFill>
                            <a:srgbClr val="000000"/>
                          </a:solidFill>
                          <a:latin typeface="Times New Roman"/>
                          <a:ea typeface="Arial Unicode MS"/>
                          <a:cs typeface="Times New Roman"/>
                        </a:rPr>
                        <a:t>2.84</a:t>
                      </a:r>
                      <a:endParaRPr lang="en-GB" sz="1200" dirty="0">
                        <a:latin typeface="Times New Roman"/>
                        <a:ea typeface="Cambria"/>
                        <a:cs typeface="Times New Roman"/>
                      </a:endParaRPr>
                    </a:p>
                  </a:txBody>
                  <a:tcPr marL="68580" marR="68580" marT="0" marB="0" anchor="ctr"/>
                </a:tc>
                <a:tc>
                  <a:txBody>
                    <a:bodyPr/>
                    <a:lstStyle/>
                    <a:p>
                      <a:pPr algn="ctr">
                        <a:spcAft>
                          <a:spcPts val="1000"/>
                        </a:spcAft>
                      </a:pPr>
                      <a:r>
                        <a:rPr lang="en-US" sz="1200" dirty="0">
                          <a:solidFill>
                            <a:srgbClr val="000000"/>
                          </a:solidFill>
                          <a:latin typeface="Times New Roman"/>
                          <a:ea typeface="Arial Unicode MS"/>
                          <a:cs typeface="Times New Roman"/>
                        </a:rPr>
                        <a:t>2.74</a:t>
                      </a:r>
                      <a:endParaRPr lang="en-GB" sz="1200" dirty="0">
                        <a:latin typeface="Times New Roman"/>
                        <a:ea typeface="Cambria"/>
                        <a:cs typeface="Times New Roman"/>
                      </a:endParaRPr>
                    </a:p>
                  </a:txBody>
                  <a:tcPr marL="68580" marR="68580" marT="0" marB="0" anchor="ctr"/>
                </a:tc>
              </a:tr>
              <a:tr h="370840">
                <a:tc>
                  <a:txBody>
                    <a:bodyPr/>
                    <a:lstStyle/>
                    <a:p>
                      <a:pPr algn="ctr">
                        <a:spcAft>
                          <a:spcPts val="1000"/>
                        </a:spcAft>
                      </a:pPr>
                      <a:r>
                        <a:rPr lang="en-US" sz="1200" dirty="0">
                          <a:solidFill>
                            <a:srgbClr val="000000"/>
                          </a:solidFill>
                          <a:latin typeface="Times New Roman"/>
                          <a:ea typeface="Arial Unicode MS"/>
                          <a:cs typeface="Times New Roman"/>
                        </a:rPr>
                        <a:t>Business Sector R&amp;D (BERD)</a:t>
                      </a:r>
                      <a:endParaRPr lang="en-GB" sz="1200" dirty="0">
                        <a:latin typeface="Times New Roman"/>
                        <a:ea typeface="Cambria"/>
                        <a:cs typeface="Times New Roman"/>
                      </a:endParaRPr>
                    </a:p>
                  </a:txBody>
                  <a:tcPr marL="68580" marR="68580" marT="0" marB="0" anchor="ctr"/>
                </a:tc>
                <a:tc>
                  <a:txBody>
                    <a:bodyPr/>
                    <a:lstStyle/>
                    <a:p>
                      <a:pPr algn="ctr">
                        <a:spcAft>
                          <a:spcPts val="1000"/>
                        </a:spcAft>
                      </a:pPr>
                      <a:r>
                        <a:rPr lang="en-US" sz="1200" dirty="0">
                          <a:solidFill>
                            <a:srgbClr val="000000"/>
                          </a:solidFill>
                          <a:latin typeface="Times New Roman"/>
                          <a:ea typeface="Arial Unicode MS"/>
                          <a:cs typeface="Times New Roman"/>
                        </a:rPr>
                        <a:t>1.1</a:t>
                      </a:r>
                      <a:endParaRPr lang="en-GB" sz="1200" dirty="0">
                        <a:latin typeface="Times New Roman"/>
                        <a:ea typeface="Cambria"/>
                        <a:cs typeface="Times New Roman"/>
                      </a:endParaRPr>
                    </a:p>
                  </a:txBody>
                  <a:tcPr marL="68580" marR="68580" marT="0" marB="0" anchor="ctr"/>
                </a:tc>
                <a:tc>
                  <a:txBody>
                    <a:bodyPr/>
                    <a:lstStyle/>
                    <a:p>
                      <a:pPr algn="ctr">
                        <a:spcAft>
                          <a:spcPts val="1000"/>
                        </a:spcAft>
                      </a:pPr>
                      <a:r>
                        <a:rPr lang="en-US" sz="1200" dirty="0">
                          <a:solidFill>
                            <a:srgbClr val="000000"/>
                          </a:solidFill>
                          <a:latin typeface="Times New Roman"/>
                          <a:ea typeface="Arial Unicode MS"/>
                          <a:cs typeface="Times New Roman"/>
                        </a:rPr>
                        <a:t>1.46</a:t>
                      </a:r>
                      <a:endParaRPr lang="en-GB" sz="1200" dirty="0">
                        <a:latin typeface="Times New Roman"/>
                        <a:ea typeface="Cambria"/>
                        <a:cs typeface="Times New Roman"/>
                      </a:endParaRPr>
                    </a:p>
                  </a:txBody>
                  <a:tcPr marL="68580" marR="68580" marT="0" marB="0" anchor="ctr"/>
                </a:tc>
                <a:tc>
                  <a:txBody>
                    <a:bodyPr/>
                    <a:lstStyle/>
                    <a:p>
                      <a:pPr algn="ctr">
                        <a:spcAft>
                          <a:spcPts val="1000"/>
                        </a:spcAft>
                      </a:pPr>
                      <a:r>
                        <a:rPr lang="en-US" sz="1200" dirty="0">
                          <a:solidFill>
                            <a:srgbClr val="000000"/>
                          </a:solidFill>
                          <a:latin typeface="Times New Roman"/>
                          <a:ea typeface="Arial Unicode MS"/>
                          <a:cs typeface="Times New Roman"/>
                        </a:rPr>
                        <a:t>1.93</a:t>
                      </a:r>
                      <a:endParaRPr lang="en-GB" sz="1200" dirty="0">
                        <a:latin typeface="Times New Roman"/>
                        <a:ea typeface="Cambria"/>
                        <a:cs typeface="Times New Roman"/>
                      </a:endParaRPr>
                    </a:p>
                  </a:txBody>
                  <a:tcPr marL="68580" marR="68580" marT="0" marB="0" anchor="ctr"/>
                </a:tc>
                <a:tc>
                  <a:txBody>
                    <a:bodyPr/>
                    <a:lstStyle/>
                    <a:p>
                      <a:pPr algn="ctr">
                        <a:spcAft>
                          <a:spcPts val="1000"/>
                        </a:spcAft>
                      </a:pPr>
                      <a:r>
                        <a:rPr lang="en-US" sz="1200" dirty="0">
                          <a:solidFill>
                            <a:srgbClr val="000000"/>
                          </a:solidFill>
                          <a:latin typeface="Times New Roman"/>
                          <a:ea typeface="Arial Unicode MS"/>
                          <a:cs typeface="Times New Roman"/>
                        </a:rPr>
                        <a:t>1.94</a:t>
                      </a:r>
                      <a:endParaRPr lang="en-GB" sz="1200" dirty="0">
                        <a:latin typeface="Times New Roman"/>
                        <a:ea typeface="Cambria"/>
                        <a:cs typeface="Times New Roman"/>
                      </a:endParaRPr>
                    </a:p>
                  </a:txBody>
                  <a:tcPr marL="68580" marR="68580" marT="0" marB="0" anchor="ctr"/>
                </a:tc>
              </a:tr>
              <a:tr h="370840">
                <a:tc>
                  <a:txBody>
                    <a:bodyPr/>
                    <a:lstStyle/>
                    <a:p>
                      <a:pPr algn="ctr">
                        <a:spcAft>
                          <a:spcPts val="1000"/>
                        </a:spcAft>
                      </a:pPr>
                      <a:r>
                        <a:rPr lang="en-US" sz="1200" dirty="0">
                          <a:solidFill>
                            <a:srgbClr val="000000"/>
                          </a:solidFill>
                          <a:latin typeface="Times New Roman"/>
                          <a:ea typeface="Arial Unicode MS"/>
                          <a:cs typeface="Times New Roman"/>
                        </a:rPr>
                        <a:t>Higher Education R&amp;D (HERD)</a:t>
                      </a:r>
                      <a:endParaRPr lang="en-GB" sz="1200" dirty="0">
                        <a:latin typeface="Times New Roman"/>
                        <a:ea typeface="Cambria"/>
                        <a:cs typeface="Times New Roman"/>
                      </a:endParaRPr>
                    </a:p>
                  </a:txBody>
                  <a:tcPr marL="68580" marR="68580" marT="0" marB="0" anchor="ctr"/>
                </a:tc>
                <a:tc>
                  <a:txBody>
                    <a:bodyPr/>
                    <a:lstStyle/>
                    <a:p>
                      <a:pPr algn="ctr">
                        <a:spcAft>
                          <a:spcPts val="1000"/>
                        </a:spcAft>
                      </a:pPr>
                      <a:r>
                        <a:rPr lang="en-US" sz="1200" dirty="0">
                          <a:solidFill>
                            <a:srgbClr val="000000"/>
                          </a:solidFill>
                          <a:latin typeface="Times New Roman"/>
                          <a:ea typeface="Arial Unicode MS"/>
                          <a:cs typeface="Times New Roman"/>
                        </a:rPr>
                        <a:t>0.44</a:t>
                      </a:r>
                      <a:endParaRPr lang="en-GB" sz="1200" dirty="0">
                        <a:latin typeface="Times New Roman"/>
                        <a:ea typeface="Cambria"/>
                        <a:cs typeface="Times New Roman"/>
                      </a:endParaRPr>
                    </a:p>
                  </a:txBody>
                  <a:tcPr marL="68580" marR="68580" marT="0" marB="0" anchor="ctr"/>
                </a:tc>
                <a:tc>
                  <a:txBody>
                    <a:bodyPr/>
                    <a:lstStyle/>
                    <a:p>
                      <a:pPr algn="ctr">
                        <a:spcAft>
                          <a:spcPts val="1000"/>
                        </a:spcAft>
                      </a:pPr>
                      <a:r>
                        <a:rPr lang="en-US" sz="1200" dirty="0">
                          <a:solidFill>
                            <a:srgbClr val="000000"/>
                          </a:solidFill>
                          <a:latin typeface="Times New Roman"/>
                          <a:ea typeface="Arial Unicode MS"/>
                          <a:cs typeface="Times New Roman"/>
                        </a:rPr>
                        <a:t>0.46</a:t>
                      </a:r>
                      <a:endParaRPr lang="en-GB" sz="1200" dirty="0">
                        <a:latin typeface="Times New Roman"/>
                        <a:ea typeface="Cambria"/>
                        <a:cs typeface="Times New Roman"/>
                      </a:endParaRPr>
                    </a:p>
                  </a:txBody>
                  <a:tcPr marL="68580" marR="68580" marT="0" marB="0" anchor="ctr"/>
                </a:tc>
                <a:tc>
                  <a:txBody>
                    <a:bodyPr/>
                    <a:lstStyle/>
                    <a:p>
                      <a:pPr algn="ctr">
                        <a:spcAft>
                          <a:spcPts val="1000"/>
                        </a:spcAft>
                      </a:pPr>
                      <a:r>
                        <a:rPr lang="en-US" sz="1200" dirty="0">
                          <a:solidFill>
                            <a:srgbClr val="000000"/>
                          </a:solidFill>
                          <a:latin typeface="Times New Roman"/>
                          <a:ea typeface="Arial Unicode MS"/>
                          <a:cs typeface="Times New Roman"/>
                        </a:rPr>
                        <a:t>0.49</a:t>
                      </a:r>
                      <a:endParaRPr lang="en-GB" sz="1200" dirty="0">
                        <a:latin typeface="Times New Roman"/>
                        <a:ea typeface="Cambria"/>
                        <a:cs typeface="Times New Roman"/>
                      </a:endParaRPr>
                    </a:p>
                  </a:txBody>
                  <a:tcPr marL="68580" marR="68580" marT="0" marB="0" anchor="ctr"/>
                </a:tc>
                <a:tc>
                  <a:txBody>
                    <a:bodyPr/>
                    <a:lstStyle/>
                    <a:p>
                      <a:pPr algn="ctr">
                        <a:spcAft>
                          <a:spcPts val="1000"/>
                        </a:spcAft>
                      </a:pPr>
                      <a:r>
                        <a:rPr lang="en-US" sz="1200" dirty="0">
                          <a:solidFill>
                            <a:srgbClr val="000000"/>
                          </a:solidFill>
                          <a:latin typeface="Times New Roman"/>
                          <a:ea typeface="Arial Unicode MS"/>
                          <a:cs typeface="Times New Roman"/>
                        </a:rPr>
                        <a:t>0.39</a:t>
                      </a:r>
                      <a:endParaRPr lang="en-GB" sz="1200" dirty="0">
                        <a:latin typeface="Times New Roman"/>
                        <a:ea typeface="Cambria"/>
                        <a:cs typeface="Times New Roman"/>
                      </a:endParaRPr>
                    </a:p>
                  </a:txBody>
                  <a:tcPr marL="68580" marR="68580" marT="0" marB="0" anchor="ctr"/>
                </a:tc>
              </a:tr>
              <a:tr h="947420">
                <a:tc>
                  <a:txBody>
                    <a:bodyPr/>
                    <a:lstStyle/>
                    <a:p>
                      <a:pPr algn="ctr">
                        <a:spcAft>
                          <a:spcPts val="1000"/>
                        </a:spcAft>
                      </a:pPr>
                      <a:r>
                        <a:rPr lang="en-US" sz="1200" dirty="0">
                          <a:solidFill>
                            <a:srgbClr val="000000"/>
                          </a:solidFill>
                          <a:latin typeface="Times New Roman"/>
                          <a:ea typeface="Arial Unicode MS"/>
                          <a:cs typeface="Times New Roman"/>
                        </a:rPr>
                        <a:t>Government R&amp;D (GovERD)</a:t>
                      </a:r>
                      <a:endParaRPr lang="en-GB" sz="1200" dirty="0">
                        <a:latin typeface="Times New Roman"/>
                        <a:ea typeface="Cambria"/>
                        <a:cs typeface="Times New Roman"/>
                      </a:endParaRPr>
                    </a:p>
                  </a:txBody>
                  <a:tcPr marL="68580" marR="68580" marT="0" marB="0" anchor="ctr"/>
                </a:tc>
                <a:tc>
                  <a:txBody>
                    <a:bodyPr/>
                    <a:lstStyle/>
                    <a:p>
                      <a:pPr algn="ctr">
                        <a:spcAft>
                          <a:spcPts val="1000"/>
                        </a:spcAft>
                      </a:pPr>
                      <a:r>
                        <a:rPr lang="en-US" sz="1200" dirty="0">
                          <a:solidFill>
                            <a:srgbClr val="000000"/>
                          </a:solidFill>
                          <a:latin typeface="Times New Roman"/>
                          <a:ea typeface="Arial Unicode MS"/>
                          <a:cs typeface="Times New Roman"/>
                        </a:rPr>
                        <a:t>0.13</a:t>
                      </a:r>
                      <a:endParaRPr lang="en-GB" sz="1200" dirty="0">
                        <a:latin typeface="Times New Roman"/>
                        <a:ea typeface="Cambria"/>
                        <a:cs typeface="Times New Roman"/>
                      </a:endParaRPr>
                    </a:p>
                  </a:txBody>
                  <a:tcPr marL="68580" marR="68580" marT="0" marB="0" anchor="ctr"/>
                </a:tc>
                <a:tc>
                  <a:txBody>
                    <a:bodyPr/>
                    <a:lstStyle/>
                    <a:p>
                      <a:pPr algn="ctr">
                        <a:spcAft>
                          <a:spcPts val="1000"/>
                        </a:spcAft>
                      </a:pPr>
                      <a:r>
                        <a:rPr lang="en-US" sz="1200" dirty="0">
                          <a:solidFill>
                            <a:srgbClr val="000000"/>
                          </a:solidFill>
                          <a:latin typeface="Times New Roman"/>
                          <a:ea typeface="Arial Unicode MS"/>
                          <a:cs typeface="Times New Roman"/>
                        </a:rPr>
                        <a:t>0.3</a:t>
                      </a:r>
                      <a:endParaRPr lang="en-GB" sz="1200" dirty="0">
                        <a:latin typeface="Times New Roman"/>
                        <a:ea typeface="Cambria"/>
                        <a:cs typeface="Times New Roman"/>
                      </a:endParaRPr>
                    </a:p>
                  </a:txBody>
                  <a:tcPr marL="68580" marR="68580" marT="0" marB="0" anchor="ctr"/>
                </a:tc>
                <a:tc>
                  <a:txBody>
                    <a:bodyPr/>
                    <a:lstStyle/>
                    <a:p>
                      <a:pPr algn="ctr">
                        <a:spcAft>
                          <a:spcPts val="1000"/>
                        </a:spcAft>
                      </a:pPr>
                      <a:r>
                        <a:rPr lang="en-US" sz="1200" dirty="0">
                          <a:solidFill>
                            <a:srgbClr val="000000"/>
                          </a:solidFill>
                          <a:latin typeface="Times New Roman"/>
                          <a:ea typeface="Arial Unicode MS"/>
                          <a:cs typeface="Times New Roman"/>
                        </a:rPr>
                        <a:t>0.42</a:t>
                      </a:r>
                      <a:endParaRPr lang="en-GB" sz="1200" dirty="0">
                        <a:latin typeface="Times New Roman"/>
                        <a:ea typeface="Cambria"/>
                        <a:cs typeface="Times New Roman"/>
                      </a:endParaRPr>
                    </a:p>
                  </a:txBody>
                  <a:tcPr marL="68580" marR="68580" marT="0" marB="0" anchor="ctr"/>
                </a:tc>
                <a:tc>
                  <a:txBody>
                    <a:bodyPr/>
                    <a:lstStyle/>
                    <a:p>
                      <a:pPr algn="ctr">
                        <a:spcAft>
                          <a:spcPts val="1000"/>
                        </a:spcAft>
                      </a:pPr>
                      <a:r>
                        <a:rPr lang="en-US" sz="1200" dirty="0">
                          <a:solidFill>
                            <a:srgbClr val="000000"/>
                          </a:solidFill>
                          <a:latin typeface="Times New Roman"/>
                          <a:ea typeface="Arial Unicode MS"/>
                          <a:cs typeface="Times New Roman"/>
                        </a:rPr>
                        <a:t>0.31</a:t>
                      </a:r>
                      <a:endParaRPr lang="en-GB" sz="1200" dirty="0">
                        <a:latin typeface="Times New Roman"/>
                        <a:ea typeface="Cambria"/>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1969937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 R&amp;D % of Gross R&amp;D</a:t>
            </a:r>
            <a:endParaRPr lang="en-US" dirty="0"/>
          </a:p>
        </p:txBody>
      </p:sp>
      <p:graphicFrame>
        <p:nvGraphicFramePr>
          <p:cNvPr id="4" name="Content Placeholder 3"/>
          <p:cNvGraphicFramePr>
            <a:graphicFrameLocks noGrp="1"/>
          </p:cNvGraphicFramePr>
          <p:nvPr>
            <p:ph idx="1"/>
          </p:nvPr>
        </p:nvGraphicFramePr>
        <p:xfrm>
          <a:off x="457200" y="1600200"/>
          <a:ext cx="8229600" cy="4450080"/>
        </p:xfrm>
        <a:graphic>
          <a:graphicData uri="http://schemas.openxmlformats.org/drawingml/2006/table">
            <a:tbl>
              <a:tblPr firstRow="1" bandRow="1">
                <a:tableStyleId>{6E25E649-3F16-4E02-A733-19D2CDBF48F0}</a:tableStyleId>
              </a:tblPr>
              <a:tblGrid>
                <a:gridCol w="4114800"/>
                <a:gridCol w="4114800"/>
              </a:tblGrid>
              <a:tr h="370840">
                <a:tc>
                  <a:txBody>
                    <a:bodyPr/>
                    <a:lstStyle/>
                    <a:p>
                      <a:pPr algn="ctr">
                        <a:spcAft>
                          <a:spcPts val="1000"/>
                        </a:spcAft>
                      </a:pPr>
                      <a:r>
                        <a:rPr lang="en-US" sz="1200" b="1" dirty="0">
                          <a:solidFill>
                            <a:srgbClr val="000000"/>
                          </a:solidFill>
                          <a:latin typeface="Times New Roman"/>
                          <a:ea typeface="Arial Unicode MS"/>
                          <a:cs typeface="Times New Roman"/>
                        </a:rPr>
                        <a:t>COUNTRY</a:t>
                      </a:r>
                      <a:endParaRPr lang="en-GB" sz="1200" dirty="0">
                        <a:latin typeface="Times New Roman"/>
                        <a:ea typeface="Cambria"/>
                        <a:cs typeface="Times New Roman"/>
                      </a:endParaRPr>
                    </a:p>
                  </a:txBody>
                  <a:tcPr marL="68580" marR="68580" marT="0" marB="0"/>
                </a:tc>
                <a:tc>
                  <a:txBody>
                    <a:bodyPr/>
                    <a:lstStyle/>
                    <a:p>
                      <a:pPr algn="ctr">
                        <a:spcAft>
                          <a:spcPts val="1000"/>
                        </a:spcAft>
                      </a:pPr>
                      <a:r>
                        <a:rPr lang="en-US" sz="1200" b="1">
                          <a:solidFill>
                            <a:srgbClr val="000000"/>
                          </a:solidFill>
                          <a:latin typeface="Times New Roman"/>
                          <a:ea typeface="Arial Unicode MS"/>
                          <a:cs typeface="Times New Roman"/>
                        </a:rPr>
                        <a:t>HERD%GERD</a:t>
                      </a:r>
                      <a:endParaRPr lang="en-GB" sz="1200">
                        <a:latin typeface="Times New Roman"/>
                        <a:ea typeface="Cambria"/>
                        <a:cs typeface="Times New Roman"/>
                      </a:endParaRPr>
                    </a:p>
                  </a:txBody>
                  <a:tcPr marL="68580" marR="68580" marT="0" marB="0"/>
                </a:tc>
              </a:tr>
              <a:tr h="370840">
                <a:tc>
                  <a:txBody>
                    <a:bodyPr/>
                    <a:lstStyle/>
                    <a:p>
                      <a:pPr algn="ctr">
                        <a:spcAft>
                          <a:spcPts val="1000"/>
                        </a:spcAft>
                      </a:pPr>
                      <a:r>
                        <a:rPr lang="en-US" sz="1200">
                          <a:solidFill>
                            <a:srgbClr val="000000"/>
                          </a:solidFill>
                          <a:latin typeface="Times New Roman"/>
                          <a:ea typeface="Arial Unicode MS"/>
                          <a:cs typeface="Times New Roman"/>
                        </a:rPr>
                        <a:t>China (People's Republic of)</a:t>
                      </a:r>
                      <a:endParaRPr lang="en-GB" sz="1200">
                        <a:latin typeface="Times New Roman"/>
                        <a:ea typeface="Cambria"/>
                        <a:cs typeface="Times New Roman"/>
                      </a:endParaRPr>
                    </a:p>
                  </a:txBody>
                  <a:tcPr marL="68580" marR="68580" marT="0" marB="0"/>
                </a:tc>
                <a:tc>
                  <a:txBody>
                    <a:bodyPr/>
                    <a:lstStyle/>
                    <a:p>
                      <a:pPr algn="ctr">
                        <a:spcAft>
                          <a:spcPts val="1000"/>
                        </a:spcAft>
                      </a:pPr>
                      <a:r>
                        <a:rPr lang="en-US" sz="1200">
                          <a:solidFill>
                            <a:srgbClr val="000000"/>
                          </a:solidFill>
                          <a:latin typeface="Times New Roman"/>
                          <a:ea typeface="Arial Unicode MS"/>
                          <a:cs typeface="Times New Roman"/>
                        </a:rPr>
                        <a:t>6.9</a:t>
                      </a:r>
                      <a:endParaRPr lang="en-GB" sz="1200">
                        <a:latin typeface="Times New Roman"/>
                        <a:ea typeface="Cambria"/>
                        <a:cs typeface="Times New Roman"/>
                      </a:endParaRPr>
                    </a:p>
                  </a:txBody>
                  <a:tcPr marL="68580" marR="68580" marT="0" marB="0"/>
                </a:tc>
              </a:tr>
              <a:tr h="370840">
                <a:tc>
                  <a:txBody>
                    <a:bodyPr/>
                    <a:lstStyle/>
                    <a:p>
                      <a:pPr algn="ctr">
                        <a:spcAft>
                          <a:spcPts val="1000"/>
                        </a:spcAft>
                      </a:pPr>
                      <a:r>
                        <a:rPr lang="en-US" sz="1200">
                          <a:solidFill>
                            <a:srgbClr val="000000"/>
                          </a:solidFill>
                          <a:latin typeface="Times New Roman"/>
                          <a:ea typeface="Arial Unicode MS"/>
                          <a:cs typeface="Times New Roman"/>
                        </a:rPr>
                        <a:t>Korea</a:t>
                      </a:r>
                      <a:endParaRPr lang="en-GB" sz="1200">
                        <a:latin typeface="Times New Roman"/>
                        <a:ea typeface="Cambria"/>
                        <a:cs typeface="Times New Roman"/>
                      </a:endParaRPr>
                    </a:p>
                  </a:txBody>
                  <a:tcPr marL="68580" marR="68580" marT="0" marB="0"/>
                </a:tc>
                <a:tc>
                  <a:txBody>
                    <a:bodyPr/>
                    <a:lstStyle/>
                    <a:p>
                      <a:pPr algn="ctr">
                        <a:spcAft>
                          <a:spcPts val="1000"/>
                        </a:spcAft>
                      </a:pPr>
                      <a:r>
                        <a:rPr lang="en-US" sz="1200">
                          <a:solidFill>
                            <a:srgbClr val="000000"/>
                          </a:solidFill>
                          <a:latin typeface="Times New Roman"/>
                          <a:ea typeface="Arial Unicode MS"/>
                          <a:cs typeface="Times New Roman"/>
                        </a:rPr>
                        <a:t>9.1</a:t>
                      </a:r>
                      <a:endParaRPr lang="en-GB" sz="1200">
                        <a:latin typeface="Times New Roman"/>
                        <a:ea typeface="Cambria"/>
                        <a:cs typeface="Times New Roman"/>
                      </a:endParaRPr>
                    </a:p>
                  </a:txBody>
                  <a:tcPr marL="68580" marR="68580" marT="0" marB="0"/>
                </a:tc>
              </a:tr>
              <a:tr h="370840">
                <a:tc>
                  <a:txBody>
                    <a:bodyPr/>
                    <a:lstStyle/>
                    <a:p>
                      <a:pPr algn="ctr">
                        <a:spcAft>
                          <a:spcPts val="1000"/>
                        </a:spcAft>
                      </a:pPr>
                      <a:r>
                        <a:rPr lang="en-US" sz="1200">
                          <a:solidFill>
                            <a:srgbClr val="000000"/>
                          </a:solidFill>
                          <a:latin typeface="Times New Roman"/>
                          <a:ea typeface="Arial Unicode MS"/>
                          <a:cs typeface="Times New Roman"/>
                        </a:rPr>
                        <a:t>Japan</a:t>
                      </a:r>
                      <a:endParaRPr lang="en-GB" sz="1200">
                        <a:latin typeface="Times New Roman"/>
                        <a:ea typeface="Cambria"/>
                        <a:cs typeface="Times New Roman"/>
                      </a:endParaRPr>
                    </a:p>
                  </a:txBody>
                  <a:tcPr marL="68580" marR="68580" marT="0" marB="0"/>
                </a:tc>
                <a:tc>
                  <a:txBody>
                    <a:bodyPr/>
                    <a:lstStyle/>
                    <a:p>
                      <a:pPr algn="ctr">
                        <a:spcAft>
                          <a:spcPts val="1000"/>
                        </a:spcAft>
                      </a:pPr>
                      <a:r>
                        <a:rPr lang="en-US" sz="1200">
                          <a:solidFill>
                            <a:srgbClr val="000000"/>
                          </a:solidFill>
                          <a:latin typeface="Times New Roman"/>
                          <a:ea typeface="Arial Unicode MS"/>
                          <a:cs typeface="Times New Roman"/>
                        </a:rPr>
                        <a:t>12.6</a:t>
                      </a:r>
                      <a:endParaRPr lang="en-GB" sz="1200">
                        <a:latin typeface="Times New Roman"/>
                        <a:ea typeface="Cambria"/>
                        <a:cs typeface="Times New Roman"/>
                      </a:endParaRPr>
                    </a:p>
                  </a:txBody>
                  <a:tcPr marL="68580" marR="68580" marT="0" marB="0"/>
                </a:tc>
              </a:tr>
              <a:tr h="370840">
                <a:tc>
                  <a:txBody>
                    <a:bodyPr/>
                    <a:lstStyle/>
                    <a:p>
                      <a:pPr algn="ctr">
                        <a:spcAft>
                          <a:spcPts val="1000"/>
                        </a:spcAft>
                      </a:pPr>
                      <a:r>
                        <a:rPr lang="en-US" sz="1200" dirty="0">
                          <a:solidFill>
                            <a:srgbClr val="000000"/>
                          </a:solidFill>
                          <a:latin typeface="Times New Roman"/>
                          <a:ea typeface="Arial Unicode MS"/>
                          <a:cs typeface="Times New Roman"/>
                        </a:rPr>
                        <a:t>United States</a:t>
                      </a:r>
                      <a:endParaRPr lang="en-GB" sz="1200" dirty="0">
                        <a:latin typeface="Times New Roman"/>
                        <a:ea typeface="Cambria"/>
                        <a:cs typeface="Times New Roman"/>
                      </a:endParaRPr>
                    </a:p>
                  </a:txBody>
                  <a:tcPr marL="68580" marR="68580" marT="0" marB="0"/>
                </a:tc>
                <a:tc>
                  <a:txBody>
                    <a:bodyPr/>
                    <a:lstStyle/>
                    <a:p>
                      <a:pPr algn="ctr">
                        <a:spcAft>
                          <a:spcPts val="1000"/>
                        </a:spcAft>
                      </a:pPr>
                      <a:r>
                        <a:rPr lang="en-US" sz="1200">
                          <a:solidFill>
                            <a:srgbClr val="000000"/>
                          </a:solidFill>
                          <a:latin typeface="Times New Roman"/>
                          <a:ea typeface="Arial Unicode MS"/>
                          <a:cs typeface="Times New Roman"/>
                        </a:rPr>
                        <a:t>14.2</a:t>
                      </a:r>
                      <a:endParaRPr lang="en-GB" sz="1200">
                        <a:latin typeface="Times New Roman"/>
                        <a:ea typeface="Cambria"/>
                        <a:cs typeface="Times New Roman"/>
                      </a:endParaRPr>
                    </a:p>
                  </a:txBody>
                  <a:tcPr marL="68580" marR="68580" marT="0" marB="0"/>
                </a:tc>
              </a:tr>
              <a:tr h="370840">
                <a:tc>
                  <a:txBody>
                    <a:bodyPr/>
                    <a:lstStyle/>
                    <a:p>
                      <a:pPr algn="ctr">
                        <a:spcAft>
                          <a:spcPts val="1000"/>
                        </a:spcAft>
                      </a:pPr>
                      <a:r>
                        <a:rPr lang="en-US" sz="1200">
                          <a:solidFill>
                            <a:srgbClr val="000000"/>
                          </a:solidFill>
                          <a:latin typeface="Times New Roman"/>
                          <a:ea typeface="Arial Unicode MS"/>
                          <a:cs typeface="Times New Roman"/>
                        </a:rPr>
                        <a:t>Germany</a:t>
                      </a:r>
                      <a:endParaRPr lang="en-GB" sz="1200">
                        <a:latin typeface="Times New Roman"/>
                        <a:ea typeface="Cambria"/>
                        <a:cs typeface="Times New Roman"/>
                      </a:endParaRPr>
                    </a:p>
                  </a:txBody>
                  <a:tcPr marL="68580" marR="68580" marT="0" marB="0"/>
                </a:tc>
                <a:tc>
                  <a:txBody>
                    <a:bodyPr/>
                    <a:lstStyle/>
                    <a:p>
                      <a:pPr algn="ctr">
                        <a:spcAft>
                          <a:spcPts val="1000"/>
                        </a:spcAft>
                      </a:pPr>
                      <a:r>
                        <a:rPr lang="en-US" sz="1200">
                          <a:solidFill>
                            <a:srgbClr val="000000"/>
                          </a:solidFill>
                          <a:latin typeface="Times New Roman"/>
                          <a:ea typeface="Arial Unicode MS"/>
                          <a:cs typeface="Times New Roman"/>
                        </a:rPr>
                        <a:t>17.3</a:t>
                      </a:r>
                      <a:endParaRPr lang="en-GB" sz="1200">
                        <a:latin typeface="Times New Roman"/>
                        <a:ea typeface="Cambria"/>
                        <a:cs typeface="Times New Roman"/>
                      </a:endParaRPr>
                    </a:p>
                  </a:txBody>
                  <a:tcPr marL="68580" marR="68580" marT="0" marB="0"/>
                </a:tc>
              </a:tr>
              <a:tr h="370840">
                <a:tc>
                  <a:txBody>
                    <a:bodyPr/>
                    <a:lstStyle/>
                    <a:p>
                      <a:pPr algn="ctr">
                        <a:spcAft>
                          <a:spcPts val="1000"/>
                        </a:spcAft>
                      </a:pPr>
                      <a:r>
                        <a:rPr lang="en-US" sz="1200">
                          <a:solidFill>
                            <a:srgbClr val="000000"/>
                          </a:solidFill>
                          <a:latin typeface="Times New Roman"/>
                          <a:ea typeface="Arial Unicode MS"/>
                          <a:cs typeface="Times New Roman"/>
                        </a:rPr>
                        <a:t>France</a:t>
                      </a:r>
                      <a:endParaRPr lang="en-GB" sz="1200">
                        <a:latin typeface="Times New Roman"/>
                        <a:ea typeface="Cambria"/>
                        <a:cs typeface="Times New Roman"/>
                      </a:endParaRPr>
                    </a:p>
                  </a:txBody>
                  <a:tcPr marL="68580" marR="68580" marT="0" marB="0"/>
                </a:tc>
                <a:tc>
                  <a:txBody>
                    <a:bodyPr/>
                    <a:lstStyle/>
                    <a:p>
                      <a:pPr algn="ctr">
                        <a:spcAft>
                          <a:spcPts val="1000"/>
                        </a:spcAft>
                      </a:pPr>
                      <a:r>
                        <a:rPr lang="en-US" sz="1200">
                          <a:solidFill>
                            <a:srgbClr val="000000"/>
                          </a:solidFill>
                          <a:latin typeface="Times New Roman"/>
                          <a:ea typeface="Arial Unicode MS"/>
                          <a:cs typeface="Times New Roman"/>
                        </a:rPr>
                        <a:t>20.6</a:t>
                      </a:r>
                      <a:endParaRPr lang="en-GB" sz="1200">
                        <a:latin typeface="Times New Roman"/>
                        <a:ea typeface="Cambria"/>
                        <a:cs typeface="Times New Roman"/>
                      </a:endParaRPr>
                    </a:p>
                  </a:txBody>
                  <a:tcPr marL="68580" marR="68580" marT="0" marB="0"/>
                </a:tc>
              </a:tr>
              <a:tr h="370840">
                <a:tc>
                  <a:txBody>
                    <a:bodyPr/>
                    <a:lstStyle/>
                    <a:p>
                      <a:pPr algn="ctr">
                        <a:spcAft>
                          <a:spcPts val="1000"/>
                        </a:spcAft>
                      </a:pPr>
                      <a:r>
                        <a:rPr lang="en-US" sz="1200">
                          <a:solidFill>
                            <a:srgbClr val="000000"/>
                          </a:solidFill>
                          <a:latin typeface="Times New Roman"/>
                          <a:ea typeface="Arial Unicode MS"/>
                          <a:cs typeface="Times New Roman"/>
                        </a:rPr>
                        <a:t>Finland</a:t>
                      </a:r>
                      <a:endParaRPr lang="en-GB" sz="1200">
                        <a:latin typeface="Times New Roman"/>
                        <a:ea typeface="Cambria"/>
                        <a:cs typeface="Times New Roman"/>
                      </a:endParaRPr>
                    </a:p>
                  </a:txBody>
                  <a:tcPr marL="68580" marR="68580" marT="0" marB="0"/>
                </a:tc>
                <a:tc>
                  <a:txBody>
                    <a:bodyPr/>
                    <a:lstStyle/>
                    <a:p>
                      <a:pPr algn="ctr">
                        <a:spcAft>
                          <a:spcPts val="1000"/>
                        </a:spcAft>
                      </a:pPr>
                      <a:r>
                        <a:rPr lang="en-US" sz="1200">
                          <a:solidFill>
                            <a:srgbClr val="000000"/>
                          </a:solidFill>
                          <a:latin typeface="Times New Roman"/>
                          <a:ea typeface="Arial Unicode MS"/>
                          <a:cs typeface="Times New Roman"/>
                        </a:rPr>
                        <a:t>22.9</a:t>
                      </a:r>
                      <a:endParaRPr lang="en-GB" sz="1200">
                        <a:latin typeface="Times New Roman"/>
                        <a:ea typeface="Cambria"/>
                        <a:cs typeface="Times New Roman"/>
                      </a:endParaRPr>
                    </a:p>
                  </a:txBody>
                  <a:tcPr marL="68580" marR="68580" marT="0" marB="0"/>
                </a:tc>
              </a:tr>
              <a:tr h="370840">
                <a:tc>
                  <a:txBody>
                    <a:bodyPr/>
                    <a:lstStyle/>
                    <a:p>
                      <a:pPr algn="ctr">
                        <a:spcAft>
                          <a:spcPts val="1000"/>
                        </a:spcAft>
                      </a:pPr>
                      <a:r>
                        <a:rPr lang="en-US" sz="1200">
                          <a:solidFill>
                            <a:srgbClr val="000000"/>
                          </a:solidFill>
                          <a:latin typeface="Times New Roman"/>
                          <a:ea typeface="Arial Unicode MS"/>
                          <a:cs typeface="Times New Roman"/>
                        </a:rPr>
                        <a:t>United Kingdom</a:t>
                      </a:r>
                      <a:endParaRPr lang="en-GB" sz="1200">
                        <a:latin typeface="Times New Roman"/>
                        <a:ea typeface="Cambria"/>
                        <a:cs typeface="Times New Roman"/>
                      </a:endParaRPr>
                    </a:p>
                  </a:txBody>
                  <a:tcPr marL="68580" marR="68580" marT="0" marB="0"/>
                </a:tc>
                <a:tc>
                  <a:txBody>
                    <a:bodyPr/>
                    <a:lstStyle/>
                    <a:p>
                      <a:pPr algn="ctr">
                        <a:spcAft>
                          <a:spcPts val="1000"/>
                        </a:spcAft>
                      </a:pPr>
                      <a:r>
                        <a:rPr lang="en-US" sz="1200">
                          <a:solidFill>
                            <a:srgbClr val="000000"/>
                          </a:solidFill>
                          <a:latin typeface="Times New Roman"/>
                          <a:ea typeface="Arial Unicode MS"/>
                          <a:cs typeface="Times New Roman"/>
                        </a:rPr>
                        <a:t>26.1</a:t>
                      </a:r>
                      <a:endParaRPr lang="en-GB" sz="1200">
                        <a:latin typeface="Times New Roman"/>
                        <a:ea typeface="Cambria"/>
                        <a:cs typeface="Times New Roman"/>
                      </a:endParaRPr>
                    </a:p>
                  </a:txBody>
                  <a:tcPr marL="68580" marR="68580" marT="0" marB="0"/>
                </a:tc>
              </a:tr>
              <a:tr h="370840">
                <a:tc>
                  <a:txBody>
                    <a:bodyPr/>
                    <a:lstStyle/>
                    <a:p>
                      <a:pPr algn="ctr">
                        <a:spcAft>
                          <a:spcPts val="1000"/>
                        </a:spcAft>
                      </a:pPr>
                      <a:r>
                        <a:rPr lang="en-US" sz="1200">
                          <a:solidFill>
                            <a:srgbClr val="000000"/>
                          </a:solidFill>
                          <a:latin typeface="Times New Roman"/>
                          <a:ea typeface="Arial Unicode MS"/>
                          <a:cs typeface="Times New Roman"/>
                        </a:rPr>
                        <a:t>Sweden</a:t>
                      </a:r>
                      <a:endParaRPr lang="en-GB" sz="1200">
                        <a:latin typeface="Times New Roman"/>
                        <a:ea typeface="Cambria"/>
                        <a:cs typeface="Times New Roman"/>
                      </a:endParaRPr>
                    </a:p>
                  </a:txBody>
                  <a:tcPr marL="68580" marR="68580" marT="0" marB="0"/>
                </a:tc>
                <a:tc>
                  <a:txBody>
                    <a:bodyPr/>
                    <a:lstStyle/>
                    <a:p>
                      <a:pPr algn="ctr">
                        <a:spcAft>
                          <a:spcPts val="1000"/>
                        </a:spcAft>
                      </a:pPr>
                      <a:r>
                        <a:rPr lang="en-US" sz="1200">
                          <a:solidFill>
                            <a:srgbClr val="000000"/>
                          </a:solidFill>
                          <a:latin typeface="Times New Roman"/>
                          <a:ea typeface="Arial Unicode MS"/>
                          <a:cs typeface="Times New Roman"/>
                        </a:rPr>
                        <a:t>29.0</a:t>
                      </a:r>
                      <a:endParaRPr lang="en-GB" sz="1200">
                        <a:latin typeface="Times New Roman"/>
                        <a:ea typeface="Cambria"/>
                        <a:cs typeface="Times New Roman"/>
                      </a:endParaRPr>
                    </a:p>
                  </a:txBody>
                  <a:tcPr marL="68580" marR="68580" marT="0" marB="0"/>
                </a:tc>
              </a:tr>
              <a:tr h="370840">
                <a:tc>
                  <a:txBody>
                    <a:bodyPr/>
                    <a:lstStyle/>
                    <a:p>
                      <a:pPr algn="ctr">
                        <a:spcAft>
                          <a:spcPts val="1000"/>
                        </a:spcAft>
                      </a:pPr>
                      <a:r>
                        <a:rPr lang="en-US" sz="1200">
                          <a:solidFill>
                            <a:srgbClr val="000000"/>
                          </a:solidFill>
                          <a:latin typeface="Times New Roman"/>
                          <a:ea typeface="Arial Unicode MS"/>
                          <a:cs typeface="Times New Roman"/>
                        </a:rPr>
                        <a:t>Norway</a:t>
                      </a:r>
                      <a:endParaRPr lang="en-GB" sz="1200">
                        <a:latin typeface="Times New Roman"/>
                        <a:ea typeface="Cambria"/>
                        <a:cs typeface="Times New Roman"/>
                      </a:endParaRPr>
                    </a:p>
                  </a:txBody>
                  <a:tcPr marL="68580" marR="68580" marT="0" marB="0"/>
                </a:tc>
                <a:tc>
                  <a:txBody>
                    <a:bodyPr/>
                    <a:lstStyle/>
                    <a:p>
                      <a:pPr algn="ctr">
                        <a:spcAft>
                          <a:spcPts val="1000"/>
                        </a:spcAft>
                      </a:pPr>
                      <a:r>
                        <a:rPr lang="en-US" sz="1200">
                          <a:solidFill>
                            <a:srgbClr val="000000"/>
                          </a:solidFill>
                          <a:latin typeface="Times New Roman"/>
                          <a:ea typeface="Arial Unicode MS"/>
                          <a:cs typeface="Times New Roman"/>
                        </a:rPr>
                        <a:t>31.1</a:t>
                      </a:r>
                      <a:endParaRPr lang="en-GB" sz="1200">
                        <a:latin typeface="Times New Roman"/>
                        <a:ea typeface="Cambria"/>
                        <a:cs typeface="Times New Roman"/>
                      </a:endParaRPr>
                    </a:p>
                  </a:txBody>
                  <a:tcPr marL="68580" marR="68580" marT="0" marB="0"/>
                </a:tc>
              </a:tr>
              <a:tr h="370840">
                <a:tc>
                  <a:txBody>
                    <a:bodyPr/>
                    <a:lstStyle/>
                    <a:p>
                      <a:pPr algn="ctr">
                        <a:spcAft>
                          <a:spcPts val="1000"/>
                        </a:spcAft>
                      </a:pPr>
                      <a:r>
                        <a:rPr lang="en-US" sz="1200">
                          <a:solidFill>
                            <a:srgbClr val="000000"/>
                          </a:solidFill>
                          <a:latin typeface="Times New Roman"/>
                          <a:ea typeface="Arial Unicode MS"/>
                          <a:cs typeface="Times New Roman"/>
                        </a:rPr>
                        <a:t>Denmark</a:t>
                      </a:r>
                      <a:endParaRPr lang="en-GB" sz="1200">
                        <a:latin typeface="Times New Roman"/>
                        <a:ea typeface="Cambria"/>
                        <a:cs typeface="Times New Roman"/>
                      </a:endParaRPr>
                    </a:p>
                  </a:txBody>
                  <a:tcPr marL="68580" marR="68580" marT="0" marB="0"/>
                </a:tc>
                <a:tc>
                  <a:txBody>
                    <a:bodyPr/>
                    <a:lstStyle/>
                    <a:p>
                      <a:pPr algn="ctr">
                        <a:spcAft>
                          <a:spcPts val="1000"/>
                        </a:spcAft>
                      </a:pPr>
                      <a:r>
                        <a:rPr lang="en-US" sz="1200" dirty="0">
                          <a:solidFill>
                            <a:srgbClr val="000000"/>
                          </a:solidFill>
                          <a:latin typeface="Times New Roman"/>
                          <a:ea typeface="Arial Unicode MS"/>
                          <a:cs typeface="Times New Roman"/>
                        </a:rPr>
                        <a:t>33.2</a:t>
                      </a:r>
                      <a:endParaRPr lang="en-GB" sz="1200" dirty="0">
                        <a:latin typeface="Times New Roman"/>
                        <a:ea typeface="Cambria"/>
                        <a:cs typeface="Times New Roman"/>
                      </a:endParaRPr>
                    </a:p>
                  </a:txBody>
                  <a:tcPr marL="68580" marR="68580" marT="0" marB="0"/>
                </a:tc>
              </a:tr>
            </a:tbl>
          </a:graphicData>
        </a:graphic>
      </p:graphicFrame>
    </p:spTree>
    <p:extLst>
      <p:ext uri="{BB962C8B-B14F-4D97-AF65-F5344CB8AC3E}">
        <p14:creationId xmlns:p14="http://schemas.microsoft.com/office/powerpoint/2010/main" val="14490950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7" name="Title 1"/>
          <p:cNvSpPr txBox="1">
            <a:spLocks/>
          </p:cNvSpPr>
          <p:nvPr/>
        </p:nvSpPr>
        <p:spPr>
          <a:xfrm>
            <a:off x="427972" y="1340768"/>
            <a:ext cx="7776864" cy="3528392"/>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Goudy Old Style" panose="02020502050305020303" pitchFamily="18" charset="0"/>
                <a:ea typeface="+mj-ea"/>
                <a:cs typeface="+mj-cs"/>
              </a:defRPr>
            </a:lvl1p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16000" dirty="0" smtClean="0"/>
              <a:t/>
            </a:r>
            <a:br>
              <a:rPr lang="en-US" sz="16000" dirty="0" smtClean="0"/>
            </a:br>
            <a:r>
              <a:rPr lang="en-US" sz="16000" dirty="0" smtClean="0"/>
              <a:t>High on autonomy</a:t>
            </a:r>
            <a:br>
              <a:rPr lang="en-US" sz="16000" dirty="0" smtClean="0"/>
            </a:br>
            <a:r>
              <a:rPr lang="en-US" sz="16000" dirty="0" smtClean="0"/>
              <a:t/>
            </a:r>
            <a:br>
              <a:rPr lang="en-US" sz="16000" dirty="0" smtClean="0"/>
            </a:br>
            <a:r>
              <a:rPr lang="en-US" sz="16000" dirty="0" smtClean="0"/>
              <a:t>Low on application</a:t>
            </a:r>
            <a:br>
              <a:rPr lang="en-US" sz="16000" dirty="0" smtClean="0"/>
            </a:br>
            <a:r>
              <a:rPr lang="en-US" sz="16000" dirty="0" smtClean="0"/>
              <a:t/>
            </a:r>
            <a:br>
              <a:rPr lang="en-US" sz="16000" dirty="0" smtClean="0"/>
            </a:br>
            <a:r>
              <a:rPr lang="en-US" sz="16000" dirty="0" smtClean="0"/>
              <a:t>Good for the university rankings</a:t>
            </a:r>
            <a:br>
              <a:rPr lang="en-US" sz="16000" dirty="0" smtClean="0"/>
            </a:br>
            <a:r>
              <a:rPr lang="en-US" sz="16000" dirty="0" smtClean="0"/>
              <a:t/>
            </a:r>
            <a:br>
              <a:rPr lang="en-US" sz="16000" dirty="0" smtClean="0"/>
            </a:br>
            <a:r>
              <a:rPr lang="en-US" sz="16000" dirty="0" smtClean="0"/>
              <a:t>Bad for Innovation</a:t>
            </a:r>
            <a:endParaRPr lang="en-US" sz="16000" dirty="0"/>
          </a:p>
        </p:txBody>
      </p:sp>
      <p:sp>
        <p:nvSpPr>
          <p:cNvPr id="2" name="Rectangle 1"/>
          <p:cNvSpPr/>
          <p:nvPr/>
        </p:nvSpPr>
        <p:spPr>
          <a:xfrm>
            <a:off x="725132" y="458957"/>
            <a:ext cx="7182544" cy="769441"/>
          </a:xfrm>
          <a:prstGeom prst="rect">
            <a:avLst/>
          </a:prstGeom>
        </p:spPr>
        <p:txBody>
          <a:bodyPr wrap="square">
            <a:spAutoFit/>
          </a:bodyPr>
          <a:lstStyle/>
          <a:p>
            <a:pPr algn="ctr"/>
            <a:r>
              <a:rPr lang="en-US" sz="4400" dirty="0">
                <a:latin typeface="Goudy Old Style" panose="02020502050305020303" pitchFamily="18" charset="0"/>
                <a:ea typeface="+mj-ea"/>
                <a:cs typeface="+mj-cs"/>
              </a:rPr>
              <a:t>The British Model</a:t>
            </a:r>
            <a:endParaRPr lang="en-GB" sz="4400" dirty="0">
              <a:latin typeface="Goudy Old Style" panose="02020502050305020303" pitchFamily="18" charset="0"/>
              <a:ea typeface="+mj-ea"/>
              <a:cs typeface="+mj-cs"/>
            </a:endParaRPr>
          </a:p>
        </p:txBody>
      </p:sp>
    </p:spTree>
    <p:extLst>
      <p:ext uri="{BB962C8B-B14F-4D97-AF65-F5344CB8AC3E}">
        <p14:creationId xmlns:p14="http://schemas.microsoft.com/office/powerpoint/2010/main" val="41160673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Challenges</a:t>
            </a:r>
            <a:endParaRPr lang="en-US" dirty="0"/>
          </a:p>
        </p:txBody>
      </p:sp>
      <p:sp>
        <p:nvSpPr>
          <p:cNvPr id="3" name="Content Placeholder 2"/>
          <p:cNvSpPr>
            <a:spLocks noGrp="1"/>
          </p:cNvSpPr>
          <p:nvPr>
            <p:ph idx="1"/>
          </p:nvPr>
        </p:nvSpPr>
        <p:spPr/>
        <p:txBody>
          <a:bodyPr/>
          <a:lstStyle/>
          <a:p>
            <a:r>
              <a:rPr lang="en-US" dirty="0" smtClean="0"/>
              <a:t>Where: Brexit &amp; </a:t>
            </a:r>
            <a:r>
              <a:rPr lang="en-US" dirty="0" err="1" smtClean="0"/>
              <a:t>Globalisation</a:t>
            </a:r>
            <a:endParaRPr lang="en-US" dirty="0" smtClean="0"/>
          </a:p>
          <a:p>
            <a:endParaRPr lang="en-US" dirty="0" smtClean="0"/>
          </a:p>
          <a:p>
            <a:r>
              <a:rPr lang="en-US" dirty="0" smtClean="0"/>
              <a:t>How:    Technology</a:t>
            </a:r>
          </a:p>
          <a:p>
            <a:endParaRPr lang="en-US" dirty="0" smtClean="0"/>
          </a:p>
          <a:p>
            <a:r>
              <a:rPr lang="en-US" dirty="0" smtClean="0"/>
              <a:t>What:   The problems of specialisation </a:t>
            </a:r>
          </a:p>
          <a:p>
            <a:endParaRPr lang="en-US" dirty="0" smtClean="0"/>
          </a:p>
          <a:p>
            <a:endParaRPr lang="en-US" dirty="0"/>
          </a:p>
        </p:txBody>
      </p:sp>
    </p:spTree>
    <p:extLst>
      <p:ext uri="{BB962C8B-B14F-4D97-AF65-F5344CB8AC3E}">
        <p14:creationId xmlns:p14="http://schemas.microsoft.com/office/powerpoint/2010/main" val="5984476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Brexit &amp; Globalisation</a:t>
            </a:r>
          </a:p>
        </p:txBody>
      </p:sp>
      <p:sp>
        <p:nvSpPr>
          <p:cNvPr id="3" name="Content Placeholder 2"/>
          <p:cNvSpPr>
            <a:spLocks noGrp="1"/>
          </p:cNvSpPr>
          <p:nvPr>
            <p:ph idx="1"/>
          </p:nvPr>
        </p:nvSpPr>
        <p:spPr>
          <a:xfrm>
            <a:off x="457200" y="1326735"/>
            <a:ext cx="8229600" cy="4525963"/>
          </a:xfrm>
        </p:spPr>
        <p:txBody>
          <a:bodyPr>
            <a:normAutofit/>
          </a:bodyPr>
          <a:lstStyle/>
          <a:p>
            <a:r>
              <a:rPr lang="en-US" sz="2400" dirty="0" smtClean="0"/>
              <a:t>Student flows :post-study work and the MAC opportunity</a:t>
            </a:r>
          </a:p>
          <a:p>
            <a:endParaRPr lang="en-US" sz="2400" dirty="0" smtClean="0"/>
          </a:p>
          <a:p>
            <a:r>
              <a:rPr lang="en-US" sz="2400" dirty="0"/>
              <a:t>Taking fee loans abroad</a:t>
            </a:r>
          </a:p>
          <a:p>
            <a:pPr marL="0" indent="0">
              <a:buNone/>
            </a:pPr>
            <a:endParaRPr lang="en-US" sz="2400" dirty="0" smtClean="0"/>
          </a:p>
          <a:p>
            <a:r>
              <a:rPr lang="en-US" sz="2400" dirty="0" smtClean="0"/>
              <a:t>Staff flows</a:t>
            </a:r>
          </a:p>
          <a:p>
            <a:endParaRPr lang="en-US" sz="2400" dirty="0" smtClean="0"/>
          </a:p>
          <a:p>
            <a:r>
              <a:rPr lang="en-US" sz="2400" dirty="0" smtClean="0"/>
              <a:t>Horizon 2020 and after</a:t>
            </a:r>
          </a:p>
          <a:p>
            <a:endParaRPr lang="en-US" sz="2400" dirty="0" smtClean="0"/>
          </a:p>
          <a:p>
            <a:r>
              <a:rPr lang="en-US" sz="2400" dirty="0" smtClean="0"/>
              <a:t>A campus in the EU?</a:t>
            </a:r>
          </a:p>
          <a:p>
            <a:endParaRPr lang="en-US" sz="2400" dirty="0" smtClean="0"/>
          </a:p>
        </p:txBody>
      </p:sp>
    </p:spTree>
    <p:extLst>
      <p:ext uri="{BB962C8B-B14F-4D97-AF65-F5344CB8AC3E}">
        <p14:creationId xmlns:p14="http://schemas.microsoft.com/office/powerpoint/2010/main" val="38468063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i="0" baseline="0" dirty="0" smtClean="0">
                <a:effectLst/>
              </a:rPr>
              <a:t>Number of universities in European Countries (1300-1790)</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6043665"/>
              </p:ext>
            </p:extLst>
          </p:nvPr>
        </p:nvGraphicFramePr>
        <p:xfrm>
          <a:off x="628650" y="1825625"/>
          <a:ext cx="8191822"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44276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Technology today</a:t>
            </a:r>
            <a:endParaRPr lang="en-US" dirty="0"/>
          </a:p>
        </p:txBody>
      </p:sp>
      <p:pic>
        <p:nvPicPr>
          <p:cNvPr id="4" name="Content Placeholder 3"/>
          <p:cNvPicPr>
            <a:picLocks noGrp="1" noChangeAspect="1"/>
          </p:cNvPicPr>
          <p:nvPr>
            <p:ph idx="1"/>
          </p:nvPr>
        </p:nvPicPr>
        <p:blipFill>
          <a:blip r:embed="rId3"/>
          <a:stretch>
            <a:fillRect/>
          </a:stretch>
        </p:blipFill>
        <p:spPr>
          <a:xfrm>
            <a:off x="1759499" y="1618982"/>
            <a:ext cx="5625001" cy="4525963"/>
          </a:xfrm>
          <a:prstGeom prst="rect">
            <a:avLst/>
          </a:prstGeom>
        </p:spPr>
      </p:pic>
    </p:spTree>
    <p:extLst>
      <p:ext uri="{BB962C8B-B14F-4D97-AF65-F5344CB8AC3E}">
        <p14:creationId xmlns:p14="http://schemas.microsoft.com/office/powerpoint/2010/main" val="19115693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Technology tomorrow</a:t>
            </a:r>
            <a:endParaRPr lang="en-US" dirty="0"/>
          </a:p>
        </p:txBody>
      </p:sp>
      <p:sp>
        <p:nvSpPr>
          <p:cNvPr id="3" name="Content Placeholder 2"/>
          <p:cNvSpPr>
            <a:spLocks noGrp="1"/>
          </p:cNvSpPr>
          <p:nvPr>
            <p:ph idx="1"/>
          </p:nvPr>
        </p:nvSpPr>
        <p:spPr/>
        <p:txBody>
          <a:bodyPr/>
          <a:lstStyle/>
          <a:p>
            <a:r>
              <a:rPr lang="en-US" dirty="0" smtClean="0"/>
              <a:t>Disintermediated or disintermediator?</a:t>
            </a:r>
          </a:p>
          <a:p>
            <a:endParaRPr lang="en-US" dirty="0" smtClean="0"/>
          </a:p>
          <a:p>
            <a:r>
              <a:rPr lang="en-US" dirty="0" smtClean="0"/>
              <a:t>MOOCS v SPOCs. The  2U model for masters</a:t>
            </a:r>
          </a:p>
          <a:p>
            <a:endParaRPr lang="en-US" dirty="0" smtClean="0"/>
          </a:p>
          <a:p>
            <a:r>
              <a:rPr lang="en-US" dirty="0" smtClean="0"/>
              <a:t>Data Analytics – No back row</a:t>
            </a:r>
          </a:p>
          <a:p>
            <a:pPr marL="0" indent="0">
              <a:buNone/>
            </a:pPr>
            <a:endParaRPr lang="en-US" dirty="0" smtClean="0"/>
          </a:p>
        </p:txBody>
      </p:sp>
    </p:spTree>
    <p:extLst>
      <p:ext uri="{BB962C8B-B14F-4D97-AF65-F5344CB8AC3E}">
        <p14:creationId xmlns:p14="http://schemas.microsoft.com/office/powerpoint/2010/main" val="17763534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 broader education</a:t>
            </a:r>
            <a:endParaRPr lang="en-US" dirty="0"/>
          </a:p>
        </p:txBody>
      </p:sp>
      <p:pic>
        <p:nvPicPr>
          <p:cNvPr id="1026" name="Picture 1" descr="image002"/>
          <p:cNvPicPr>
            <a:picLocks noChangeAspect="1" noChangeArrowheads="1"/>
          </p:cNvPicPr>
          <p:nvPr/>
        </p:nvPicPr>
        <p:blipFill rotWithShape="1">
          <a:blip r:embed="rId3">
            <a:extLst>
              <a:ext uri="{28A0092B-C50C-407E-A947-70E740481C1C}">
                <a14:useLocalDpi xmlns:a14="http://schemas.microsoft.com/office/drawing/2010/main" val="0"/>
              </a:ext>
            </a:extLst>
          </a:blip>
          <a:srcRect l="8349" t="23624" r="7164" b="22376"/>
          <a:stretch/>
        </p:blipFill>
        <p:spPr bwMode="auto">
          <a:xfrm>
            <a:off x="1103165" y="3053536"/>
            <a:ext cx="6912769"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103165" y="1943627"/>
            <a:ext cx="6840760" cy="1077218"/>
          </a:xfrm>
          <a:prstGeom prst="rect">
            <a:avLst/>
          </a:prstGeom>
          <a:noFill/>
        </p:spPr>
        <p:txBody>
          <a:bodyPr wrap="square" rtlCol="0">
            <a:spAutoFit/>
          </a:bodyPr>
          <a:lstStyle/>
          <a:p>
            <a:r>
              <a:rPr lang="en-GB" sz="3200" dirty="0">
                <a:latin typeface="Goudy Old Style" panose="02020502050305020303" pitchFamily="18" charset="0"/>
              </a:rPr>
              <a:t>Percentages of girls and boys with </a:t>
            </a:r>
            <a:r>
              <a:rPr lang="en-GB" sz="3200" dirty="0" smtClean="0">
                <a:latin typeface="Goudy Old Style" panose="02020502050305020303" pitchFamily="18" charset="0"/>
              </a:rPr>
              <a:t>GCSE </a:t>
            </a:r>
            <a:r>
              <a:rPr lang="en-GB" sz="3200" dirty="0">
                <a:latin typeface="Goudy Old Style" panose="02020502050305020303" pitchFamily="18" charset="0"/>
              </a:rPr>
              <a:t>A* doing that subject at A Level </a:t>
            </a:r>
          </a:p>
        </p:txBody>
      </p:sp>
    </p:spTree>
    <p:extLst>
      <p:ext uri="{BB962C8B-B14F-4D97-AF65-F5344CB8AC3E}">
        <p14:creationId xmlns:p14="http://schemas.microsoft.com/office/powerpoint/2010/main" val="22541292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3069" y="5307956"/>
            <a:ext cx="4977863" cy="959221"/>
          </a:xfrm>
        </p:spPr>
        <p:txBody>
          <a:bodyPr>
            <a:normAutofit fontScale="90000"/>
          </a:bodyPr>
          <a:lstStyle/>
          <a:p>
            <a:r>
              <a:rPr lang="en-US" sz="6000" spc="50" dirty="0" smtClean="0">
                <a:latin typeface="Goudy Old Style" panose="02020502050305020303" pitchFamily="18" charset="0"/>
              </a:rPr>
              <a:t>EDUCATION</a:t>
            </a:r>
            <a:endParaRPr lang="en-US" sz="6000" spc="50" dirty="0">
              <a:latin typeface="Goudy Old Style" panose="02020502050305020303" pitchFamily="18" charset="0"/>
            </a:endParaRPr>
          </a:p>
        </p:txBody>
      </p:sp>
      <p:sp>
        <p:nvSpPr>
          <p:cNvPr id="3" name="Subtitle 2"/>
          <p:cNvSpPr>
            <a:spLocks noGrp="1"/>
          </p:cNvSpPr>
          <p:nvPr>
            <p:ph type="subTitle" idx="1"/>
          </p:nvPr>
        </p:nvSpPr>
        <p:spPr>
          <a:xfrm>
            <a:off x="1856792" y="608484"/>
            <a:ext cx="5430416" cy="948308"/>
          </a:xfrm>
        </p:spPr>
        <p:txBody>
          <a:bodyPr>
            <a:normAutofit/>
          </a:bodyPr>
          <a:lstStyle/>
          <a:p>
            <a:r>
              <a:rPr lang="en-US" sz="4800" dirty="0" smtClean="0">
                <a:solidFill>
                  <a:schemeClr val="accent6">
                    <a:lumMod val="75000"/>
                  </a:schemeClr>
                </a:solidFill>
                <a:latin typeface="Goudy Old Style" panose="02020502050305020303" pitchFamily="18" charset="0"/>
                <a:cs typeface="Aparajita" panose="020B0604020202020204" pitchFamily="34" charset="0"/>
              </a:rPr>
              <a:t>DAVID WILLETTS</a:t>
            </a:r>
            <a:endParaRPr lang="en-US" sz="4800" dirty="0">
              <a:solidFill>
                <a:schemeClr val="accent6">
                  <a:lumMod val="75000"/>
                </a:schemeClr>
              </a:solidFill>
              <a:latin typeface="Goudy Old Style" panose="02020502050305020303" pitchFamily="18" charset="0"/>
              <a:cs typeface="Aparajita" panose="020B0604020202020204" pitchFamily="34" charset="0"/>
            </a:endParaRPr>
          </a:p>
        </p:txBody>
      </p:sp>
      <p:pic>
        <p:nvPicPr>
          <p:cNvPr id="19458" name="Picture 2" descr="Image result for mortar board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344491" y="2204864"/>
            <a:ext cx="2455019" cy="2455020"/>
          </a:xfrm>
          <a:prstGeom prst="rect">
            <a:avLst/>
          </a:prstGeom>
          <a:noFill/>
          <a:effectLst/>
          <a:extLst>
            <a:ext uri="{909E8E84-426E-40dd-AFC4-6F175D3DCCD1}">
              <a14:hiddenFill xmlns="" xmlns:a14="http://schemas.microsoft.com/office/drawing/2010/main">
                <a:solidFill>
                  <a:srgbClr val="FFFFFF"/>
                </a:solidFill>
              </a14:hiddenFill>
            </a:ext>
          </a:extLst>
        </p:spPr>
      </p:pic>
      <p:sp>
        <p:nvSpPr>
          <p:cNvPr id="10" name="Title 1"/>
          <p:cNvSpPr txBox="1">
            <a:spLocks/>
          </p:cNvSpPr>
          <p:nvPr/>
        </p:nvSpPr>
        <p:spPr>
          <a:xfrm>
            <a:off x="2083069" y="4685965"/>
            <a:ext cx="4843157" cy="1101601"/>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100" dirty="0" smtClean="0">
                <a:latin typeface="Goudy Old Style" panose="02020502050305020303" pitchFamily="18" charset="0"/>
              </a:rPr>
              <a:t> </a:t>
            </a:r>
            <a:r>
              <a:rPr lang="en-US" sz="4700" dirty="0" smtClean="0">
                <a:latin typeface="Goudy Old Style" panose="02020502050305020303" pitchFamily="18" charset="0"/>
              </a:rPr>
              <a:t>A UNIVERSITY</a:t>
            </a:r>
            <a:endParaRPr lang="en-US" sz="4700" spc="50" dirty="0">
              <a:latin typeface="Goudy Old Style" panose="02020502050305020303" pitchFamily="18" charset="0"/>
            </a:endParaRPr>
          </a:p>
        </p:txBody>
      </p:sp>
      <p:sp>
        <p:nvSpPr>
          <p:cNvPr id="6" name="Title 1"/>
          <p:cNvSpPr txBox="1">
            <a:spLocks/>
          </p:cNvSpPr>
          <p:nvPr/>
        </p:nvSpPr>
        <p:spPr>
          <a:xfrm>
            <a:off x="2083068" y="5858756"/>
            <a:ext cx="4843157" cy="1101601"/>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latin typeface="Goudy Old Style" panose="02020502050305020303" pitchFamily="18" charset="0"/>
              </a:rPr>
              <a:t>January 2018</a:t>
            </a:r>
            <a:endParaRPr lang="en-US" sz="2000" spc="50" dirty="0">
              <a:latin typeface="Goudy Old Style" panose="02020502050305020303" pitchFamily="18" charset="0"/>
            </a:endParaRPr>
          </a:p>
        </p:txBody>
      </p:sp>
    </p:spTree>
    <p:extLst>
      <p:ext uri="{BB962C8B-B14F-4D97-AF65-F5344CB8AC3E}">
        <p14:creationId xmlns:p14="http://schemas.microsoft.com/office/powerpoint/2010/main" val="2508842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3" name="Subtitle 2"/>
          <p:cNvSpPr txBox="1">
            <a:spLocks/>
          </p:cNvSpPr>
          <p:nvPr/>
        </p:nvSpPr>
        <p:spPr>
          <a:xfrm>
            <a:off x="685800" y="2514600"/>
            <a:ext cx="7772400" cy="3124200"/>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Goudy Old Style" panose="02020502050305020303" pitchFamily="18"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oudy Old Style" panose="02020502050305020303" pitchFamily="18"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oudy Old Style" panose="02020502050305020303" pitchFamily="18"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oudy Old Style" panose="02020502050305020303" pitchFamily="18"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oudy Old Style" panose="02020502050305020303"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 Why universities and colleges should only be at Oxford and Cambridge I know no reason. It would be more advantageous to the good of all the people, to have Universities or Colleges, one at least in every great town or city in the nation as in London, York, Bristow, Exceter, Norwich and the like; and for the State to allow to these Colledges an honest and competent maintenance for some godly and learned men to teach the Tongues and Arts, under a due reformation.” </a:t>
            </a:r>
          </a:p>
          <a:p>
            <a:pPr marL="0" indent="0" algn="ctr">
              <a:buNone/>
            </a:pPr>
            <a:endParaRPr lang="en-US" dirty="0" smtClean="0"/>
          </a:p>
          <a:p>
            <a:pPr marL="0" indent="0" algn="ctr">
              <a:buNone/>
            </a:pPr>
            <a:r>
              <a:rPr lang="en-US" dirty="0" smtClean="0"/>
              <a:t>William Dell, Puritan master of Caius College, Cambridge speaking to the Westminster Assembly of Divines. 1643  </a:t>
            </a:r>
            <a:endParaRPr lang="en-US" dirty="0"/>
          </a:p>
        </p:txBody>
      </p:sp>
      <p:sp>
        <p:nvSpPr>
          <p:cNvPr id="5" name="Title 1"/>
          <p:cNvSpPr txBox="1">
            <a:spLocks/>
          </p:cNvSpPr>
          <p:nvPr/>
        </p:nvSpPr>
        <p:spPr>
          <a:xfrm>
            <a:off x="685800" y="685801"/>
            <a:ext cx="7772400" cy="182879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Goudy Old Style" panose="02020502050305020303" pitchFamily="18" charset="0"/>
                <a:ea typeface="+mj-ea"/>
                <a:cs typeface="+mj-cs"/>
              </a:defRPr>
            </a:lvl1pPr>
          </a:lstStyle>
          <a:p>
            <a:r>
              <a:rPr lang="en-US" dirty="0" smtClean="0"/>
              <a:t>Why not have more universities?</a:t>
            </a:r>
            <a:endParaRPr lang="en-US" dirty="0"/>
          </a:p>
        </p:txBody>
      </p:sp>
    </p:spTree>
    <p:extLst>
      <p:ext uri="{BB962C8B-B14F-4D97-AF65-F5344CB8AC3E}">
        <p14:creationId xmlns:p14="http://schemas.microsoft.com/office/powerpoint/2010/main" val="20882043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excellence and what is producer power?</a:t>
            </a:r>
            <a:endParaRPr lang="en-US" dirty="0"/>
          </a:p>
        </p:txBody>
      </p:sp>
      <p:sp>
        <p:nvSpPr>
          <p:cNvPr id="3" name="Content Placeholder 2"/>
          <p:cNvSpPr>
            <a:spLocks noGrp="1"/>
          </p:cNvSpPr>
          <p:nvPr>
            <p:ph idx="1"/>
          </p:nvPr>
        </p:nvSpPr>
        <p:spPr/>
        <p:txBody>
          <a:bodyPr/>
          <a:lstStyle/>
          <a:p>
            <a:pPr>
              <a:buNone/>
            </a:pPr>
            <a:r>
              <a:rPr lang="en-GB" dirty="0" smtClean="0"/>
              <a:t>“</a:t>
            </a:r>
            <a:r>
              <a:rPr dirty="0" smtClean="0"/>
              <a:t>The privileges of graduates in arts, in law, physick and divinity, when they can be obtained only by residing a certain number of years in certain universities, necessarily force a certain number of students to such universities, independent of the merit or reputation of the teachers.</a:t>
            </a:r>
            <a:r>
              <a:rPr lang="en-GB" dirty="0" smtClean="0"/>
              <a:t>”</a:t>
            </a:r>
          </a:p>
          <a:p>
            <a:pPr>
              <a:buNone/>
            </a:pPr>
            <a:r>
              <a:rPr lang="en-GB" dirty="0" smtClean="0"/>
              <a:t>Adam Smith </a:t>
            </a:r>
            <a:r>
              <a:rPr dirty="0" smtClean="0"/>
              <a:t> </a:t>
            </a:r>
          </a:p>
          <a:p>
            <a:pPr>
              <a:buNone/>
            </a:pPr>
            <a:endParaRPr lang="en-US" dirty="0"/>
          </a:p>
        </p:txBody>
      </p:sp>
    </p:spTree>
    <p:extLst>
      <p:ext uri="{BB962C8B-B14F-4D97-AF65-F5344CB8AC3E}">
        <p14:creationId xmlns:p14="http://schemas.microsoft.com/office/powerpoint/2010/main" val="28180669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Government Legislation on Universities: A case study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1854 The Oxford University Act</a:t>
            </a:r>
          </a:p>
          <a:p>
            <a:r>
              <a:rPr lang="en-US" dirty="0" smtClean="0"/>
              <a:t>1856 The Cambridge University Act</a:t>
            </a:r>
          </a:p>
          <a:p>
            <a:r>
              <a:rPr lang="en-US" dirty="0" smtClean="0"/>
              <a:t>1857 Oxford University Act 1857</a:t>
            </a:r>
          </a:p>
          <a:p>
            <a:r>
              <a:rPr lang="en-US" dirty="0" smtClean="0"/>
              <a:t>Universities of Oxford and Cambridge Act 1859</a:t>
            </a:r>
          </a:p>
          <a:p>
            <a:r>
              <a:rPr lang="en-US" dirty="0" smtClean="0"/>
              <a:t>Oxford University Act 1860</a:t>
            </a:r>
          </a:p>
          <a:p>
            <a:r>
              <a:rPr lang="en-US" dirty="0" smtClean="0"/>
              <a:t>Oxford University Act 1862</a:t>
            </a:r>
          </a:p>
          <a:p>
            <a:r>
              <a:rPr lang="en-US" dirty="0" smtClean="0"/>
              <a:t>Oxford University Vinerian Foundation Act 1865</a:t>
            </a:r>
          </a:p>
          <a:p>
            <a:r>
              <a:rPr lang="en-US" dirty="0" smtClean="0"/>
              <a:t>Universities Tests Act 1871</a:t>
            </a:r>
          </a:p>
          <a:p>
            <a:r>
              <a:rPr lang="en-US" dirty="0" smtClean="0"/>
              <a:t>1877 Universities of Oxford and Cambridge Act</a:t>
            </a:r>
          </a:p>
          <a:p>
            <a:r>
              <a:rPr lang="en-US" dirty="0" smtClean="0"/>
              <a:t>1880 Universities of Oxford and Cambridge (Limited Tenures) Act</a:t>
            </a:r>
          </a:p>
          <a:p>
            <a:endParaRPr lang="en-US" dirty="0"/>
          </a:p>
        </p:txBody>
      </p:sp>
    </p:spTree>
    <p:extLst>
      <p:ext uri="{BB962C8B-B14F-4D97-AF65-F5344CB8AC3E}">
        <p14:creationId xmlns:p14="http://schemas.microsoft.com/office/powerpoint/2010/main" val="6717661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7" name="Title 4"/>
          <p:cNvSpPr>
            <a:spLocks noGrp="1"/>
          </p:cNvSpPr>
          <p:nvPr>
            <p:ph type="title"/>
          </p:nvPr>
        </p:nvSpPr>
        <p:spPr/>
        <p:txBody>
          <a:bodyPr>
            <a:normAutofit fontScale="90000"/>
          </a:bodyPr>
          <a:lstStyle/>
          <a:p>
            <a:r>
              <a:rPr lang="en-US" dirty="0" smtClean="0"/>
              <a:t>Challenging the </a:t>
            </a:r>
            <a:r>
              <a:rPr lang="en-US" dirty="0" err="1" smtClean="0"/>
              <a:t>Edusceptics</a:t>
            </a:r>
            <a:r>
              <a:rPr lang="en-US" dirty="0" smtClean="0"/>
              <a:t> – </a:t>
            </a:r>
            <a:br>
              <a:rPr lang="en-US" dirty="0" smtClean="0"/>
            </a:br>
            <a:r>
              <a:rPr lang="en-US" dirty="0" smtClean="0"/>
              <a:t>the benefits of higher education</a:t>
            </a:r>
            <a:endParaRPr lang="en-US" dirty="0"/>
          </a:p>
        </p:txBody>
      </p:sp>
      <p:pic>
        <p:nvPicPr>
          <p:cNvPr id="6" name="Picture 5"/>
          <p:cNvPicPr/>
          <p:nvPr/>
        </p:nvPicPr>
        <p:blipFill rotWithShape="1">
          <a:blip r:embed="rId3">
            <a:extLst>
              <a:ext uri="{28A0092B-C50C-407E-A947-70E740481C1C}">
                <a14:useLocalDpi xmlns:a14="http://schemas.microsoft.com/office/drawing/2010/main" val="0"/>
              </a:ext>
            </a:extLst>
          </a:blip>
          <a:srcRect t="7988" b="6928"/>
          <a:stretch/>
        </p:blipFill>
        <p:spPr bwMode="auto">
          <a:xfrm>
            <a:off x="953598" y="1441157"/>
            <a:ext cx="7236804" cy="450921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60682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pay for it?  </a:t>
            </a:r>
            <a:endParaRPr lang="en-US" dirty="0"/>
          </a:p>
        </p:txBody>
      </p:sp>
      <p:sp>
        <p:nvSpPr>
          <p:cNvPr id="3" name="Content Placeholder 2"/>
          <p:cNvSpPr>
            <a:spLocks noGrp="1"/>
          </p:cNvSpPr>
          <p:nvPr>
            <p:ph idx="1"/>
          </p:nvPr>
        </p:nvSpPr>
        <p:spPr/>
        <p:txBody>
          <a:bodyPr/>
          <a:lstStyle/>
          <a:p>
            <a:pPr>
              <a:buNone/>
            </a:pPr>
            <a:r>
              <a:rPr lang="en-GB" dirty="0" smtClean="0"/>
              <a:t>  </a:t>
            </a:r>
            <a:endParaRPr lang="en-US" dirty="0"/>
          </a:p>
        </p:txBody>
      </p:sp>
      <p:pic>
        <p:nvPicPr>
          <p:cNvPr id="4" name="Picture 3"/>
          <p:cNvPicPr>
            <a:picLocks noChangeAspect="1"/>
          </p:cNvPicPr>
          <p:nvPr/>
        </p:nvPicPr>
        <p:blipFill>
          <a:blip r:embed="rId3"/>
          <a:stretch>
            <a:fillRect/>
          </a:stretch>
        </p:blipFill>
        <p:spPr>
          <a:xfrm>
            <a:off x="1490662" y="1600200"/>
            <a:ext cx="6162675" cy="4114800"/>
          </a:xfrm>
          <a:prstGeom prst="rect">
            <a:avLst/>
          </a:prstGeom>
        </p:spPr>
      </p:pic>
    </p:spTree>
    <p:extLst>
      <p:ext uri="{BB962C8B-B14F-4D97-AF65-F5344CB8AC3E}">
        <p14:creationId xmlns:p14="http://schemas.microsoft.com/office/powerpoint/2010/main" val="2154063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Median Wages: post-graduates, graduates, and non-graduates 2016 </a:t>
            </a:r>
            <a:endParaRPr lang="en-US" dirty="0"/>
          </a:p>
        </p:txBody>
      </p:sp>
      <p:pic>
        <p:nvPicPr>
          <p:cNvPr id="4" name="Picture 3"/>
          <p:cNvPicPr>
            <a:picLocks noChangeAspect="1"/>
          </p:cNvPicPr>
          <p:nvPr/>
        </p:nvPicPr>
        <p:blipFill>
          <a:blip r:embed="rId3"/>
          <a:stretch>
            <a:fillRect/>
          </a:stretch>
        </p:blipFill>
        <p:spPr>
          <a:xfrm>
            <a:off x="1187624" y="1916832"/>
            <a:ext cx="6408712" cy="4354672"/>
          </a:xfrm>
          <a:prstGeom prst="rect">
            <a:avLst/>
          </a:prstGeom>
        </p:spPr>
      </p:pic>
    </p:spTree>
    <p:extLst>
      <p:ext uri="{BB962C8B-B14F-4D97-AF65-F5344CB8AC3E}">
        <p14:creationId xmlns:p14="http://schemas.microsoft.com/office/powerpoint/2010/main" val="31255795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3123</TotalTime>
  <Words>1359</Words>
  <Application>Microsoft Office PowerPoint</Application>
  <PresentationFormat>On-screen Show (4:3)</PresentationFormat>
  <Paragraphs>317</Paragraphs>
  <Slides>33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 Unicode MS</vt:lpstr>
      <vt:lpstr>Aparajita</vt:lpstr>
      <vt:lpstr>Arial</vt:lpstr>
      <vt:lpstr>Calibri</vt:lpstr>
      <vt:lpstr>Cambria</vt:lpstr>
      <vt:lpstr>Goudy Old Style</vt:lpstr>
      <vt:lpstr>Times New Roman</vt:lpstr>
      <vt:lpstr>Office Theme</vt:lpstr>
      <vt:lpstr>EDUCATION</vt:lpstr>
      <vt:lpstr>PowerPoint Presentation</vt:lpstr>
      <vt:lpstr>Number of universities in European Countries (1300-1790)</vt:lpstr>
      <vt:lpstr>PowerPoint Presentation</vt:lpstr>
      <vt:lpstr>What is excellence and what is producer power?</vt:lpstr>
      <vt:lpstr>Government Legislation on Universities: A case study</vt:lpstr>
      <vt:lpstr>Challenging the Edusceptics –  the benefits of higher education</vt:lpstr>
      <vt:lpstr>How to pay for it?  </vt:lpstr>
      <vt:lpstr>Median Wages: post-graduates, graduates, and non-graduates 2016 </vt:lpstr>
      <vt:lpstr>Marx was right.  </vt:lpstr>
      <vt:lpstr>So was Robbins</vt:lpstr>
      <vt:lpstr>Four reasons for the current system</vt:lpstr>
      <vt:lpstr>“Why don’t we have price competition?”</vt:lpstr>
      <vt:lpstr>Ranking universities (1 of 2)</vt:lpstr>
      <vt:lpstr>Ranking universities (2 of 2)</vt:lpstr>
      <vt:lpstr>A clue to the rankings</vt:lpstr>
      <vt:lpstr>Percentage of first degree full time entrants from NS-SEC 4-7, 2014-15 (1 of 2)</vt:lpstr>
      <vt:lpstr>Percentage of first-degree full time entrants from NS-SEC 4-7, 2014-15 (2 of 2)</vt:lpstr>
      <vt:lpstr>“Good universities should charge more.” </vt:lpstr>
      <vt:lpstr>“Students on high paying courses should pay more”</vt:lpstr>
      <vt:lpstr>Some bad ideas to change this system</vt:lpstr>
      <vt:lpstr>Some better ideas to improve it  </vt:lpstr>
      <vt:lpstr>Innovation: The British Problem</vt:lpstr>
      <vt:lpstr>Dual funding</vt:lpstr>
      <vt:lpstr>Types of R&amp;D as % of GDP</vt:lpstr>
      <vt:lpstr>HE R&amp;D % of Gross R&amp;D</vt:lpstr>
      <vt:lpstr>PowerPoint Presentation</vt:lpstr>
      <vt:lpstr>Future Challenges</vt:lpstr>
      <vt:lpstr>Where: Brexit &amp; Globalisation</vt:lpstr>
      <vt:lpstr>Education Technology today</vt:lpstr>
      <vt:lpstr>Education Technology tomorrow</vt:lpstr>
      <vt:lpstr>What: A broader education</vt:lpstr>
      <vt:lpstr>EDUCATION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not have more universities?</dc:title>
  <dc:creator>David</dc:creator>
  <cp:lastModifiedBy>Sharmina Khanam</cp:lastModifiedBy>
  <cp:revision>68</cp:revision>
  <cp:lastPrinted>2017-11-22T14:34:24Z</cp:lastPrinted>
  <dcterms:created xsi:type="dcterms:W3CDTF">2017-11-18T06:53:06Z</dcterms:created>
  <dcterms:modified xsi:type="dcterms:W3CDTF">2018-01-10T15:46:24Z</dcterms:modified>
</cp:coreProperties>
</file>