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77" r:id="rId4"/>
    <p:sldId id="278" r:id="rId5"/>
    <p:sldId id="260" r:id="rId6"/>
    <p:sldId id="261" r:id="rId7"/>
    <p:sldId id="272" r:id="rId8"/>
    <p:sldId id="274" r:id="rId9"/>
    <p:sldId id="263" r:id="rId10"/>
    <p:sldId id="271" r:id="rId11"/>
    <p:sldId id="268" r:id="rId12"/>
    <p:sldId id="269" r:id="rId13"/>
    <p:sldId id="270" r:id="rId14"/>
    <p:sldId id="275" r:id="rId15"/>
    <p:sldId id="279" r:id="rId16"/>
    <p:sldId id="281" r:id="rId17"/>
    <p:sldId id="287" r:id="rId18"/>
    <p:sldId id="282" r:id="rId19"/>
    <p:sldId id="285" r:id="rId20"/>
    <p:sldId id="265" r:id="rId21"/>
    <p:sldId id="286" r:id="rId22"/>
    <p:sldId id="283" r:id="rId23"/>
    <p:sldId id="284" r:id="rId24"/>
    <p:sldId id="290" r:id="rId25"/>
    <p:sldId id="28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AC6C74-7511-4BF1-AF1F-CF05969F3412}">
          <p14:sldIdLst>
            <p14:sldId id="256"/>
            <p14:sldId id="259"/>
            <p14:sldId id="277"/>
            <p14:sldId id="278"/>
            <p14:sldId id="260"/>
            <p14:sldId id="261"/>
            <p14:sldId id="272"/>
            <p14:sldId id="274"/>
            <p14:sldId id="263"/>
            <p14:sldId id="271"/>
            <p14:sldId id="268"/>
            <p14:sldId id="269"/>
            <p14:sldId id="270"/>
            <p14:sldId id="275"/>
            <p14:sldId id="279"/>
            <p14:sldId id="281"/>
            <p14:sldId id="287"/>
            <p14:sldId id="282"/>
            <p14:sldId id="285"/>
            <p14:sldId id="265"/>
            <p14:sldId id="286"/>
            <p14:sldId id="283"/>
            <p14:sldId id="284"/>
            <p14:sldId id="290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dirty="0"/>
              <a:t>Over</a:t>
            </a:r>
            <a:r>
              <a:rPr lang="en-US" baseline="0" dirty="0"/>
              <a:t> 100,000 Cumulative Licenses</a:t>
            </a:r>
            <a:endParaRPr lang="en-US" dirty="0"/>
          </a:p>
        </c:rich>
      </c:tx>
      <c:layout>
        <c:manualLayout>
          <c:xMode val="edge"/>
          <c:yMode val="edge"/>
          <c:x val="0.10568744531933509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Sheet1!$A$1:$A$5</c:f>
              <c:numCache>
                <c:formatCode>General</c:formatCode>
                <c:ptCount val="5"/>
                <c:pt idx="0">
                  <c:v>1991</c:v>
                </c:pt>
                <c:pt idx="1">
                  <c:v>1997</c:v>
                </c:pt>
                <c:pt idx="2">
                  <c:v>2003</c:v>
                </c:pt>
                <c:pt idx="3">
                  <c:v>2009</c:v>
                </c:pt>
                <c:pt idx="4">
                  <c:v>2105</c:v>
                </c:pt>
              </c:numCache>
            </c:numRef>
          </c:cat>
          <c:val>
            <c:numRef>
              <c:f>Sheet1!$B$1:$B$5</c:f>
              <c:numCache>
                <c:formatCode>General</c:formatCode>
                <c:ptCount val="5"/>
                <c:pt idx="0">
                  <c:v>1229</c:v>
                </c:pt>
                <c:pt idx="1">
                  <c:v>3101</c:v>
                </c:pt>
                <c:pt idx="2">
                  <c:v>4516</c:v>
                </c:pt>
                <c:pt idx="3">
                  <c:v>5328</c:v>
                </c:pt>
                <c:pt idx="4">
                  <c:v>7942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83925888"/>
        <c:axId val="283929416"/>
      </c:barChart>
      <c:catAx>
        <c:axId val="28392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929416"/>
        <c:crosses val="autoZero"/>
        <c:auto val="1"/>
        <c:lblAlgn val="ctr"/>
        <c:lblOffset val="100"/>
        <c:noMultiLvlLbl val="0"/>
      </c:catAx>
      <c:valAx>
        <c:axId val="283929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392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dirty="0"/>
              <a:t>$37</a:t>
            </a:r>
            <a:r>
              <a:rPr lang="en-US" baseline="0" dirty="0"/>
              <a:t> b. in Cumulative Licensing Income</a:t>
            </a:r>
            <a:endParaRPr lang="en-US" dirty="0"/>
          </a:p>
        </c:rich>
      </c:tx>
      <c:layout>
        <c:manualLayout>
          <c:xMode val="edge"/>
          <c:yMode val="edge"/>
          <c:x val="0.10568744531933509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Sheet1!$A$1:$A$5</c:f>
              <c:numCache>
                <c:formatCode>General</c:formatCode>
                <c:ptCount val="5"/>
                <c:pt idx="0">
                  <c:v>1991</c:v>
                </c:pt>
                <c:pt idx="1">
                  <c:v>1997</c:v>
                </c:pt>
                <c:pt idx="2">
                  <c:v>2003</c:v>
                </c:pt>
                <c:pt idx="3">
                  <c:v>2009</c:v>
                </c:pt>
                <c:pt idx="4">
                  <c:v>2105</c:v>
                </c:pt>
              </c:numCache>
            </c:numRef>
          </c:cat>
          <c:val>
            <c:numRef>
              <c:f>Sheet1!$B$1:$B$5</c:f>
              <c:numCache>
                <c:formatCode>"$"#,##0_);[Red]\("$"#,##0\)</c:formatCode>
                <c:ptCount val="5"/>
                <c:pt idx="0">
                  <c:v>218</c:v>
                </c:pt>
                <c:pt idx="1">
                  <c:v>687</c:v>
                </c:pt>
                <c:pt idx="2">
                  <c:v>1419</c:v>
                </c:pt>
                <c:pt idx="3">
                  <c:v>2326</c:v>
                </c:pt>
                <c:pt idx="4">
                  <c:v>2520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83928240"/>
        <c:axId val="283928632"/>
      </c:barChart>
      <c:catAx>
        <c:axId val="2839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928632"/>
        <c:crosses val="autoZero"/>
        <c:auto val="1"/>
        <c:lblAlgn val="ctr"/>
        <c:lblOffset val="100"/>
        <c:noMultiLvlLbl val="0"/>
      </c:catAx>
      <c:valAx>
        <c:axId val="283928632"/>
        <c:scaling>
          <c:orientation val="minMax"/>
        </c:scaling>
        <c:delete val="1"/>
        <c:axPos val="l"/>
        <c:numFmt formatCode="&quot;$&quot;#,##0_);[Red]\(&quot;$&quot;#,##0\)" sourceLinked="1"/>
        <c:majorTickMark val="none"/>
        <c:minorTickMark val="none"/>
        <c:tickLblPos val="nextTo"/>
        <c:crossAx val="28392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Academic Professionalism &amp; Academic Innovationism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Accretion and/or Transition?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7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University-Industry Research Centers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1980: first NSF funding </a:t>
            </a:r>
            <a:r>
              <a:rPr lang="en-US" dirty="0" smtClean="0"/>
              <a:t>of University-Industry Research Centers.</a:t>
            </a:r>
          </a:p>
          <a:p>
            <a:endParaRPr lang="en-US" dirty="0" smtClean="0"/>
          </a:p>
          <a:p>
            <a:r>
              <a:rPr lang="en-US" dirty="0" smtClean="0"/>
              <a:t>Cohen, Florida, and Goe (1990): </a:t>
            </a:r>
            <a:r>
              <a:rPr lang="en-US" b="1" dirty="0" smtClean="0"/>
              <a:t>Estimate of 1,100 UIRCs and $1 b. in external support by 1989.</a:t>
            </a:r>
          </a:p>
          <a:p>
            <a:endParaRPr lang="en-US" dirty="0" smtClean="0"/>
          </a:p>
          <a:p>
            <a:r>
              <a:rPr lang="en-US" b="1" dirty="0" smtClean="0"/>
              <a:t>Notable examples</a:t>
            </a:r>
            <a:r>
              <a:rPr lang="en-US" dirty="0" smtClean="0"/>
              <a:t>:  Cal Tech’s Silicon Structures Program, MIT’s Polymer Processing Center, Microelectronics Center of North Carolina (MCNC), Minnesota Microelectronics and Information Sciences (MEIS).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About 70% of industry funding for university research channeled through UIRCs.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72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Mobilization in the 50 States: 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New York STAR Centers for Advanced Technology (1983)</a:t>
            </a:r>
          </a:p>
          <a:p>
            <a:r>
              <a:rPr lang="en-US" sz="2400" dirty="0" smtClean="0"/>
              <a:t>Georgia Research Alliance (1984)</a:t>
            </a:r>
          </a:p>
          <a:p>
            <a:r>
              <a:rPr lang="en-US" sz="2400" dirty="0" smtClean="0"/>
              <a:t>California Institutes of Science and Innovation (2000)</a:t>
            </a:r>
          </a:p>
          <a:p>
            <a:r>
              <a:rPr lang="en-US" sz="2400" dirty="0" smtClean="0"/>
              <a:t>UStar (2006)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38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Grand 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2957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Kenneth Wilson (1989)</a:t>
            </a:r>
            <a:r>
              <a:rPr lang="en-US" dirty="0" smtClean="0"/>
              <a:t>: </a:t>
            </a:r>
            <a:r>
              <a:rPr lang="en-US" dirty="0"/>
              <a:t>A</a:t>
            </a:r>
            <a:r>
              <a:rPr lang="en-US" dirty="0" smtClean="0"/>
              <a:t>dvocacy of supercomputering as “grand challenge”</a:t>
            </a:r>
          </a:p>
          <a:p>
            <a:r>
              <a:rPr lang="en-US" b="1" dirty="0" smtClean="0"/>
              <a:t>Bill and Melinda Gates (2003</a:t>
            </a:r>
            <a:r>
              <a:rPr lang="en-US" dirty="0" smtClean="0"/>
              <a:t>): Global Health Challenges ($458 m. initially)</a:t>
            </a:r>
          </a:p>
          <a:p>
            <a:r>
              <a:rPr lang="en-US" b="1" dirty="0" smtClean="0"/>
              <a:t>2001-2015</a:t>
            </a:r>
            <a:r>
              <a:rPr lang="en-US" dirty="0" smtClean="0"/>
              <a:t>: Huge growth in federal “grand challenge competitions.” As </a:t>
            </a:r>
            <a:r>
              <a:rPr lang="en-US" dirty="0"/>
              <a:t>of 2015, </a:t>
            </a:r>
            <a:r>
              <a:rPr lang="en-US" b="1" dirty="0"/>
              <a:t>440 </a:t>
            </a:r>
            <a:r>
              <a:rPr lang="en-US" b="1" dirty="0" smtClean="0"/>
              <a:t>challenges </a:t>
            </a:r>
            <a:r>
              <a:rPr lang="en-US" b="1" dirty="0"/>
              <a:t>had been conducted </a:t>
            </a:r>
            <a:r>
              <a:rPr lang="en-US" b="1" dirty="0" smtClean="0"/>
              <a:t>by federal </a:t>
            </a:r>
            <a:r>
              <a:rPr lang="en-US" b="1" dirty="0"/>
              <a:t>agencies with over $150 million </a:t>
            </a:r>
            <a:r>
              <a:rPr lang="en-US" b="1" dirty="0" smtClean="0"/>
              <a:t>in </a:t>
            </a:r>
            <a:r>
              <a:rPr lang="en-US" b="1" dirty="0"/>
              <a:t>prizes </a:t>
            </a:r>
            <a:r>
              <a:rPr lang="en-US" dirty="0"/>
              <a:t>awarded. </a:t>
            </a:r>
            <a:endParaRPr lang="en-US" dirty="0" smtClean="0"/>
          </a:p>
          <a:p>
            <a:r>
              <a:rPr lang="en-US" b="1" dirty="0" smtClean="0"/>
              <a:t>Obama’s “21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 </a:t>
            </a:r>
            <a:r>
              <a:rPr lang="en-US" b="1" dirty="0"/>
              <a:t>Grand </a:t>
            </a:r>
            <a:r>
              <a:rPr lang="en-US" b="1" dirty="0" smtClean="0"/>
              <a:t>Challenges”</a:t>
            </a:r>
            <a:r>
              <a:rPr lang="en-US" dirty="0" smtClean="0"/>
              <a:t> included: (1) mapping </a:t>
            </a:r>
            <a:r>
              <a:rPr lang="en-US" dirty="0"/>
              <a:t>the human brain, </a:t>
            </a:r>
            <a:r>
              <a:rPr lang="en-US" dirty="0" smtClean="0"/>
              <a:t>(2) making </a:t>
            </a:r>
            <a:r>
              <a:rPr lang="en-US" dirty="0"/>
              <a:t>solar energy cost competitive, </a:t>
            </a:r>
            <a:r>
              <a:rPr lang="en-US" dirty="0" smtClean="0"/>
              <a:t>(3) mapping </a:t>
            </a:r>
            <a:r>
              <a:rPr lang="en-US" dirty="0"/>
              <a:t>asteroids and preventing damage to Earth, </a:t>
            </a:r>
            <a:r>
              <a:rPr lang="en-US" dirty="0" smtClean="0"/>
              <a:t>and (4) </a:t>
            </a:r>
            <a:r>
              <a:rPr lang="en-US" dirty="0"/>
              <a:t>saving newborns lives in poor communities. </a:t>
            </a:r>
          </a:p>
          <a:p>
            <a:r>
              <a:rPr lang="en-US" b="1" dirty="0" smtClean="0"/>
              <a:t>Xprizes</a:t>
            </a:r>
            <a:r>
              <a:rPr lang="en-US" dirty="0" smtClean="0"/>
              <a:t>: Multimillion </a:t>
            </a:r>
            <a:r>
              <a:rPr lang="en-US" dirty="0"/>
              <a:t>dollar </a:t>
            </a:r>
            <a:r>
              <a:rPr lang="en-US" dirty="0" smtClean="0"/>
              <a:t>prizes </a:t>
            </a:r>
            <a:r>
              <a:rPr lang="en-US" dirty="0"/>
              <a:t>fielded on topics such as low-cost robotic space exploration, conversions of carbon emissions, wireless devices for remote diagnosis of illnesses, ocean discovery, advances in adult literacy, and contributions to artificial </a:t>
            </a:r>
            <a:r>
              <a:rPr lang="en-US" dirty="0" smtClean="0"/>
              <a:t>intelligence.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800" y="2111375"/>
            <a:ext cx="1428750" cy="220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613" y="453129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Interdisciplinary Cluster Hiring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Duke University </a:t>
            </a:r>
            <a:r>
              <a:rPr lang="en-US" dirty="0" smtClean="0"/>
              <a:t>(1988): “Crossing Boundaries”</a:t>
            </a:r>
          </a:p>
          <a:p>
            <a:r>
              <a:rPr lang="en-US" b="1" dirty="0" smtClean="0"/>
              <a:t>University of Southern California </a:t>
            </a:r>
            <a:r>
              <a:rPr lang="en-US" dirty="0" smtClean="0"/>
              <a:t>(1994)</a:t>
            </a:r>
            <a:endParaRPr lang="en-US" b="1" dirty="0" smtClean="0"/>
          </a:p>
          <a:p>
            <a:r>
              <a:rPr lang="en-US" b="1" dirty="0" smtClean="0"/>
              <a:t>University of Wisconsin-Madison </a:t>
            </a:r>
            <a:r>
              <a:rPr lang="en-US" dirty="0" smtClean="0"/>
              <a:t>Cluster Hiring Program (1998)</a:t>
            </a:r>
          </a:p>
          <a:p>
            <a:r>
              <a:rPr lang="en-US" b="1" dirty="0" smtClean="0"/>
              <a:t>Perhaps 50 research universities </a:t>
            </a:r>
            <a:r>
              <a:rPr lang="en-US" dirty="0" smtClean="0"/>
              <a:t>have engaged in large-scale cluster hiring programs over last 15 years.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8713" y="2603500"/>
            <a:ext cx="4824412" cy="33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Consequences &amp; Import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Entrepreneurial </a:t>
            </a:r>
            <a:r>
              <a:rPr lang="en-US" dirty="0" smtClean="0"/>
              <a:t>Universities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Industrial clusters</a:t>
            </a:r>
          </a:p>
          <a:p>
            <a:pPr marL="457200" indent="-457200">
              <a:buAutoNum type="arabicPeriod"/>
            </a:pPr>
            <a:r>
              <a:rPr lang="en-US" dirty="0" smtClean="0"/>
              <a:t>Universities </a:t>
            </a:r>
            <a:r>
              <a:rPr lang="en-US" dirty="0" smtClean="0"/>
              <a:t>role in top  </a:t>
            </a:r>
            <a:r>
              <a:rPr lang="en-US" dirty="0" smtClean="0"/>
              <a:t>inventions</a:t>
            </a:r>
          </a:p>
          <a:p>
            <a:pPr marL="457200" indent="-457200">
              <a:buAutoNum type="arabicPeriod"/>
            </a:pPr>
            <a:r>
              <a:rPr lang="en-US" dirty="0" smtClean="0"/>
              <a:t>Corporate dominance</a:t>
            </a:r>
          </a:p>
          <a:p>
            <a:pPr marL="457200" indent="-457200">
              <a:buAutoNum type="arabicPeriod"/>
            </a:pPr>
            <a:r>
              <a:rPr lang="en-US" dirty="0" smtClean="0"/>
              <a:t>New University Designs?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Two Entrepreneurial Universities </a:t>
            </a:r>
            <a:br>
              <a:rPr lang="en-US" b="1" dirty="0" smtClean="0"/>
            </a:br>
            <a:r>
              <a:rPr lang="en-US" b="1" dirty="0" smtClean="0"/>
              <a:t>Others Hope to Emulate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Stanford University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~5,000 companies started by Stanford faculty, students, or alumni </a:t>
            </a:r>
          </a:p>
          <a:p>
            <a:r>
              <a:rPr lang="en-US" dirty="0" smtClean="0"/>
              <a:t>53 largest of these firms had $267 b. in sales in 2010</a:t>
            </a:r>
          </a:p>
          <a:p>
            <a:r>
              <a:rPr lang="en-US" dirty="0" smtClean="0"/>
              <a:t>Same firms had market capitalization of $650 b.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u="sng" dirty="0" smtClean="0"/>
              <a:t>Source: </a:t>
            </a:r>
            <a:r>
              <a:rPr lang="en-US" sz="1400" dirty="0" smtClean="0"/>
              <a:t>Stanford University (2011)</a:t>
            </a:r>
            <a:endParaRPr lang="en-US" sz="1400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Mass. Institute of Technology 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~35,000 firms started by MIT faculty, students, or alumni, 30,000 still active.</a:t>
            </a:r>
          </a:p>
          <a:p>
            <a:r>
              <a:rPr lang="en-US" dirty="0" smtClean="0"/>
              <a:t>Estimate that these firms generate $19 trillion in annual revenues</a:t>
            </a:r>
          </a:p>
          <a:p>
            <a:r>
              <a:rPr lang="en-US" dirty="0" smtClean="0"/>
              <a:t>~4.6 m. people employed in these firms, 30% of which are located in Massachusetts.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400" u="sng" dirty="0" smtClean="0"/>
              <a:t>Source: </a:t>
            </a:r>
            <a:r>
              <a:rPr lang="en-US" sz="1400" dirty="0" smtClean="0"/>
              <a:t>Roberts, Murray, and Kim (2016)</a:t>
            </a:r>
            <a:endParaRPr lang="en-US" sz="1400" u="sng" dirty="0"/>
          </a:p>
        </p:txBody>
      </p:sp>
    </p:spTree>
    <p:extLst>
      <p:ext uri="{BB962C8B-B14F-4D97-AF65-F5344CB8AC3E}">
        <p14:creationId xmlns:p14="http://schemas.microsoft.com/office/powerpoint/2010/main" val="20116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Universities &amp; Industrial Clusters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Virtually all large research universities are trying to create them</a:t>
            </a:r>
            <a:r>
              <a:rPr lang="en-US" dirty="0" smtClean="0"/>
              <a:t>, but not all have succeeded.</a:t>
            </a:r>
          </a:p>
          <a:p>
            <a:r>
              <a:rPr lang="en-US" dirty="0" smtClean="0"/>
              <a:t>Notable </a:t>
            </a:r>
            <a:r>
              <a:rPr lang="en-US" dirty="0" smtClean="0"/>
              <a:t>examples: </a:t>
            </a:r>
            <a:r>
              <a:rPr lang="en-US" b="1" dirty="0" smtClean="0"/>
              <a:t>Research Triangle</a:t>
            </a:r>
            <a:r>
              <a:rPr lang="en-US" dirty="0" smtClean="0"/>
              <a:t>, </a:t>
            </a:r>
            <a:r>
              <a:rPr lang="en-US" b="1" dirty="0" smtClean="0"/>
              <a:t>UT-Austin Silicon Hills</a:t>
            </a:r>
            <a:r>
              <a:rPr lang="en-US" dirty="0" smtClean="0"/>
              <a:t>, </a:t>
            </a:r>
            <a:r>
              <a:rPr lang="en-US" b="1" dirty="0" smtClean="0"/>
              <a:t>UC San Diego telecommunications and biotechnology clusters</a:t>
            </a:r>
            <a:r>
              <a:rPr lang="en-US" dirty="0" smtClean="0"/>
              <a:t>, </a:t>
            </a:r>
            <a:r>
              <a:rPr lang="en-US" b="1" dirty="0" smtClean="0"/>
              <a:t>University of Michigan biotechnology </a:t>
            </a:r>
            <a:r>
              <a:rPr lang="en-US" b="1" dirty="0" smtClean="0"/>
              <a:t>corridor</a:t>
            </a:r>
            <a:endParaRPr lang="en-US" dirty="0" smtClean="0"/>
          </a:p>
          <a:p>
            <a:r>
              <a:rPr lang="en-US" b="1" dirty="0" smtClean="0"/>
              <a:t>Location in sparsely populated regional areas, with poor transportation networks and </a:t>
            </a:r>
            <a:r>
              <a:rPr lang="en-US" b="1" dirty="0" smtClean="0"/>
              <a:t>limited venture </a:t>
            </a:r>
            <a:r>
              <a:rPr lang="en-US" b="1" dirty="0" smtClean="0"/>
              <a:t>capital, hurts efforts</a:t>
            </a:r>
            <a:r>
              <a:rPr lang="en-US" dirty="0" smtClean="0"/>
              <a:t>.  Examples: University of Illinois, University of Wisconsin-Madison, Penn State, and Cornell University.</a:t>
            </a:r>
          </a:p>
          <a:p>
            <a:r>
              <a:rPr lang="en-US" b="1" dirty="0" smtClean="0"/>
              <a:t>Private universities with strong orientation to “knowledge for knowledge sake” also lag</a:t>
            </a:r>
            <a:r>
              <a:rPr lang="en-US" dirty="0" smtClean="0"/>
              <a:t>.  This group includes, e.g., the University of Chicago.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University of Utah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Located in Salt Lake City, a small city of </a:t>
            </a:r>
            <a:r>
              <a:rPr lang="en-US" dirty="0" smtClean="0"/>
              <a:t>fewer than </a:t>
            </a:r>
            <a:r>
              <a:rPr lang="en-US" dirty="0" smtClean="0"/>
              <a:t>200,000 people, </a:t>
            </a:r>
            <a:r>
              <a:rPr lang="en-US" b="1" dirty="0"/>
              <a:t>the </a:t>
            </a:r>
            <a:r>
              <a:rPr lang="en-US" b="1" dirty="0" smtClean="0"/>
              <a:t>University of Utah </a:t>
            </a:r>
            <a:r>
              <a:rPr lang="en-US" b="1" dirty="0"/>
              <a:t>was the leading producer of patents in the region </a:t>
            </a:r>
            <a:r>
              <a:rPr lang="en-US" dirty="0"/>
              <a:t>during the period 2009-2013. 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two decades between the mid-1990s and mid-2010s, </a:t>
            </a:r>
            <a:r>
              <a:rPr lang="en-US" b="1" dirty="0"/>
              <a:t>University of Utah </a:t>
            </a:r>
            <a:r>
              <a:rPr lang="en-US" b="1" dirty="0" smtClean="0"/>
              <a:t>researchers </a:t>
            </a:r>
            <a:r>
              <a:rPr lang="en-US" b="1" dirty="0"/>
              <a:t>spun off 180 companies, the 9</a:t>
            </a:r>
            <a:r>
              <a:rPr lang="en-US" b="1" baseline="30000" dirty="0"/>
              <a:t>th</a:t>
            </a:r>
            <a:r>
              <a:rPr lang="en-US" b="1" dirty="0"/>
              <a:t> highest rate in the </a:t>
            </a:r>
            <a:r>
              <a:rPr lang="en-US" b="1" dirty="0" smtClean="0"/>
              <a:t>country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</a:t>
            </a:r>
            <a:r>
              <a:rPr lang="en-US" dirty="0"/>
              <a:t>patents and companies produced by the University of Utah helped to create </a:t>
            </a:r>
            <a:r>
              <a:rPr lang="en-US" b="1" dirty="0"/>
              <a:t>regional clusters in information technology, aerospace, medical devices, and </a:t>
            </a:r>
            <a:r>
              <a:rPr lang="en-US" b="1" dirty="0" smtClean="0"/>
              <a:t>biopharmaceuticals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In </a:t>
            </a:r>
            <a:r>
              <a:rPr lang="en-US" dirty="0"/>
              <a:t>2006, </a:t>
            </a:r>
            <a:r>
              <a:rPr lang="en-US" b="1" dirty="0"/>
              <a:t>the state government pledged $180 million in support for hiring eminent scholars interested in commercialization </a:t>
            </a:r>
            <a:r>
              <a:rPr lang="en-US" dirty="0"/>
              <a:t>and by setting new priorities for future technology-based development in the areas of medical therapies, clean energy, and sensor </a:t>
            </a:r>
            <a:r>
              <a:rPr lang="en-US" dirty="0" smtClean="0"/>
              <a:t>technologies.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3" y="5283679"/>
            <a:ext cx="2058515" cy="1525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368" y="2796554"/>
            <a:ext cx="2293632" cy="23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Findings on University Role in 50 Top Inventions, 1955-2005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 40 percent of cases</a:t>
            </a:r>
            <a:r>
              <a:rPr lang="en-US" dirty="0" smtClean="0"/>
              <a:t>, university researchers were the most important contributor or a “very important” contributor.</a:t>
            </a:r>
          </a:p>
          <a:p>
            <a:r>
              <a:rPr lang="en-US" b="1" dirty="0" smtClean="0"/>
              <a:t>University researchers did not come exclusively from top universities.  </a:t>
            </a:r>
            <a:r>
              <a:rPr lang="en-US" dirty="0" smtClean="0"/>
              <a:t>Instead, spread out throughout the world and at a wide range of universities.</a:t>
            </a:r>
          </a:p>
          <a:p>
            <a:r>
              <a:rPr lang="en-US" b="1" dirty="0" smtClean="0"/>
              <a:t>University researchers were not involved exclusively at early research stage.  </a:t>
            </a:r>
            <a:r>
              <a:rPr lang="en-US" dirty="0" smtClean="0"/>
              <a:t>Instead, roughly equal distribution in early research, refining research, and development.</a:t>
            </a:r>
          </a:p>
          <a:p>
            <a:r>
              <a:rPr lang="en-US" b="1" dirty="0" smtClean="0"/>
              <a:t>In at least 60 percent of cases, state funding was instrumental</a:t>
            </a:r>
            <a:r>
              <a:rPr lang="en-US" dirty="0" smtClean="0"/>
              <a:t> in research and development of the invention.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Corporate Dominance in R&amp;D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majority </a:t>
            </a:r>
            <a:r>
              <a:rPr lang="en-US" dirty="0" smtClean="0"/>
              <a:t>of technological innovation comes from corporations.</a:t>
            </a:r>
          </a:p>
          <a:p>
            <a:r>
              <a:rPr lang="en-US" b="1" dirty="0" smtClean="0"/>
              <a:t>Corporations played the “most important” or a “very important” role in 70 percent of R&amp;D in top 50 inventions </a:t>
            </a:r>
            <a:r>
              <a:rPr lang="en-US" dirty="0" smtClean="0"/>
              <a:t>(not counting production).</a:t>
            </a:r>
          </a:p>
          <a:p>
            <a:r>
              <a:rPr lang="en-US" dirty="0" smtClean="0"/>
              <a:t>R&amp;D spending is dominated by corporations in the U.S.: </a:t>
            </a:r>
            <a:r>
              <a:rPr lang="en-US" b="1" dirty="0" smtClean="0"/>
              <a:t>66 percent of total R&amp;D is corporate. </a:t>
            </a:r>
            <a:r>
              <a:rPr lang="en-US" dirty="0" smtClean="0"/>
              <a:t> Much discussed disinvestment of corporate R&amp;D is limited to a few industries, such as pharmaceuticals and chemicals.</a:t>
            </a:r>
          </a:p>
          <a:p>
            <a:r>
              <a:rPr lang="en-US" b="1" dirty="0" smtClean="0"/>
              <a:t>Universities that succeed in regional economic development are typically aligned with pre-existing industrial concentrations</a:t>
            </a:r>
            <a:r>
              <a:rPr lang="en-US" dirty="0" smtClean="0"/>
              <a:t>.  Examples of Eli Lilly and UC San Diego and Microsoft and University of Washington.</a:t>
            </a:r>
          </a:p>
          <a:p>
            <a:r>
              <a:rPr lang="en-US" b="1" dirty="0" smtClean="0"/>
              <a:t>Corporate funding continues to constitute well under 10 percent of total university R&amp;D funding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Growth of Scientific Research Output of Top 188 U.S. Universities, 1980-2010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1980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R&amp;D Expenditures (all sources): </a:t>
            </a:r>
          </a:p>
          <a:p>
            <a:pPr marL="0" indent="0">
              <a:buNone/>
            </a:pPr>
            <a:r>
              <a:rPr lang="en-US" b="1" dirty="0" smtClean="0"/>
              <a:t>      $4.4 billion</a:t>
            </a:r>
            <a:r>
              <a:rPr lang="en-US" dirty="0" smtClean="0"/>
              <a:t>	</a:t>
            </a:r>
          </a:p>
          <a:p>
            <a:r>
              <a:rPr lang="en-US" dirty="0" smtClean="0"/>
              <a:t>Web of Science Publications: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b="1" dirty="0" smtClean="0"/>
              <a:t>191,000</a:t>
            </a:r>
          </a:p>
          <a:p>
            <a:r>
              <a:rPr lang="en-US" dirty="0" smtClean="0"/>
              <a:t>Web of Science Citations: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4.3 million </a:t>
            </a:r>
            <a:r>
              <a:rPr lang="en-US" dirty="0" smtClean="0"/>
              <a:t>(1980 articles measured in 				   2015)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u="sng" dirty="0" smtClean="0"/>
              <a:t>2010</a:t>
            </a:r>
            <a:endParaRPr lang="en-US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R&amp;D Expenditures (all sources):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$46.9 billion</a:t>
            </a:r>
          </a:p>
          <a:p>
            <a:r>
              <a:rPr lang="en-US" dirty="0" smtClean="0"/>
              <a:t>Web of Science Publications: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555,000</a:t>
            </a:r>
          </a:p>
          <a:p>
            <a:r>
              <a:rPr lang="en-US" dirty="0" smtClean="0"/>
              <a:t>Web of Science Citations: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10.7 million</a:t>
            </a:r>
            <a:r>
              <a:rPr lang="en-US" dirty="0" smtClean="0"/>
              <a:t> (2005 articles measured in 	  	      		    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Cumulative Patent Data, 1980-2015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 smtClean="0"/>
              <a:t>In U.S. Total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Disclosures: ???</a:t>
            </a:r>
          </a:p>
          <a:p>
            <a:r>
              <a:rPr lang="en-US" sz="2400" dirty="0" smtClean="0"/>
              <a:t>Patent Apps: 11,024,471</a:t>
            </a:r>
          </a:p>
          <a:p>
            <a:r>
              <a:rPr lang="en-US" sz="2400" dirty="0" smtClean="0"/>
              <a:t>Patents Awarded: 5,430,787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u="sng" dirty="0" smtClean="0"/>
              <a:t>Source</a:t>
            </a:r>
            <a:r>
              <a:rPr lang="en-US" dirty="0" smtClean="0"/>
              <a:t>: USPTO (2015)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 smtClean="0"/>
              <a:t>In U.S. Universities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Disclosures: 380,000</a:t>
            </a:r>
          </a:p>
          <a:p>
            <a:r>
              <a:rPr lang="en-US" sz="2400" dirty="0" smtClean="0"/>
              <a:t>Patent Apps: 206,000</a:t>
            </a:r>
          </a:p>
          <a:p>
            <a:r>
              <a:rPr lang="en-US" sz="2400" dirty="0" smtClean="0"/>
              <a:t>Patents Awarded: 84,000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u="sng" dirty="0" smtClean="0"/>
              <a:t>Source</a:t>
            </a:r>
            <a:r>
              <a:rPr lang="en-US" dirty="0" smtClean="0"/>
              <a:t>: AUTM (2015)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3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New American University Design?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Michael Crow’s </a:t>
            </a:r>
            <a:r>
              <a:rPr lang="en-US" b="1" dirty="0" smtClean="0"/>
              <a:t>Arizona State University </a:t>
            </a:r>
            <a:r>
              <a:rPr lang="en-US" dirty="0" smtClean="0"/>
              <a:t>wants to be a model of the future.</a:t>
            </a:r>
            <a:endParaRPr lang="en-US" b="1" dirty="0" smtClean="0"/>
          </a:p>
          <a:p>
            <a:r>
              <a:rPr lang="en-US" b="1" dirty="0" smtClean="0"/>
              <a:t>Focus on use-inspired research with potential economic impact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Very large size (80,000 plus students on four campuses</a:t>
            </a:r>
            <a:r>
              <a:rPr lang="en-US" dirty="0" smtClean="0"/>
              <a:t>).  Large online teaching component.  Justified as providing social innovation to accompany technological innovation.</a:t>
            </a:r>
          </a:p>
          <a:p>
            <a:r>
              <a:rPr lang="en-US" dirty="0" smtClean="0"/>
              <a:t>Very few traditional departments</a:t>
            </a:r>
            <a:r>
              <a:rPr lang="en-US" b="1" dirty="0" smtClean="0"/>
              <a:t>.  Schools and centers are all interdisciplinary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Rapid failure and rapid scaling of “successful innovations” are seen as part of organizational innovation.  </a:t>
            </a:r>
            <a:r>
              <a:rPr lang="en-US" b="1" dirty="0" smtClean="0"/>
              <a:t>Large-scale use of technology for instruction and advising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269" y="5695950"/>
            <a:ext cx="3924300" cy="116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6091" y="2492375"/>
            <a:ext cx="15240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4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Weaknesses &amp; Compatibilities</a:t>
            </a:r>
          </a:p>
          <a:p>
            <a:pPr marL="457200" indent="-457200">
              <a:buAutoNum type="arabicPeriod"/>
            </a:pPr>
            <a:r>
              <a:rPr lang="en-US" dirty="0" smtClean="0"/>
              <a:t>Main Points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21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Weaknesses and Compatibilities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Weaknesses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Both states and corporations have short time horizons and can be unreliable partners.</a:t>
            </a:r>
          </a:p>
          <a:p>
            <a:r>
              <a:rPr lang="en-US" dirty="0" smtClean="0"/>
              <a:t>Delays in publication, conflicts of interest, and conflicts of commitment have not yet been fully resolved.</a:t>
            </a:r>
          </a:p>
          <a:p>
            <a:r>
              <a:rPr lang="en-US" dirty="0" smtClean="0"/>
              <a:t>“Gold rush mentality” by university administrators can lead to poor investment decisions.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Compatibilities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66536"/>
            <a:ext cx="4825159" cy="29789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Entrepreneurial scientists and engineers publish as much or more than other scientists and engineers.</a:t>
            </a:r>
          </a:p>
          <a:p>
            <a:r>
              <a:rPr lang="en-US" dirty="0" smtClean="0"/>
              <a:t>Universities that have pursued an entrepreneurial path have been among the most upwardly mobile in total scientific output since 1980.</a:t>
            </a:r>
          </a:p>
          <a:p>
            <a:r>
              <a:rPr lang="en-US" dirty="0" smtClean="0"/>
              <a:t>In so far as it is possible to determine, curiosity-driven basic research has not been imperiled.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0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 Sum…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Universities’ role in technology-based economic development</a:t>
            </a:r>
            <a:r>
              <a:rPr lang="en-US" dirty="0" smtClean="0"/>
              <a:t> is </a:t>
            </a:r>
            <a:r>
              <a:rPr lang="en-US" dirty="0" smtClean="0"/>
              <a:t>still quite limited</a:t>
            </a:r>
            <a:r>
              <a:rPr lang="en-US" dirty="0" smtClean="0"/>
              <a:t>, but </a:t>
            </a:r>
            <a:r>
              <a:rPr lang="en-US" b="1" dirty="0" smtClean="0"/>
              <a:t>much more consequential than many realize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general, </a:t>
            </a:r>
            <a:r>
              <a:rPr lang="en-US" b="1" dirty="0" smtClean="0"/>
              <a:t>academic innovationism does not appear to threaten academic professionalism</a:t>
            </a:r>
            <a:r>
              <a:rPr lang="en-US" dirty="0" smtClean="0"/>
              <a:t>, but instead is compatible with </a:t>
            </a:r>
            <a:r>
              <a:rPr lang="en-US" dirty="0" smtClean="0"/>
              <a:t>it and </a:t>
            </a:r>
            <a:r>
              <a:rPr lang="en-US" dirty="0" smtClean="0"/>
              <a:t>could be an aid to it.</a:t>
            </a:r>
          </a:p>
          <a:p>
            <a:r>
              <a:rPr lang="en-US" dirty="0" smtClean="0"/>
              <a:t>However, </a:t>
            </a:r>
            <a:r>
              <a:rPr lang="en-US" b="1" dirty="0" smtClean="0"/>
              <a:t>some new university designs represent a larger challenge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Both </a:t>
            </a:r>
            <a:r>
              <a:rPr lang="en-US" b="1" dirty="0" smtClean="0"/>
              <a:t>states and corporations have short time horizons </a:t>
            </a:r>
            <a:r>
              <a:rPr lang="en-US" dirty="0" smtClean="0"/>
              <a:t>and are consequently unreliable partners.  </a:t>
            </a:r>
            <a:r>
              <a:rPr lang="en-US" b="1" dirty="0" smtClean="0"/>
              <a:t>Corporations</a:t>
            </a:r>
            <a:r>
              <a:rPr lang="en-US" dirty="0" smtClean="0"/>
              <a:t> remain </a:t>
            </a:r>
            <a:r>
              <a:rPr lang="en-US" b="1" dirty="0" smtClean="0"/>
              <a:t>the dominant force in innovation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Many universities are not favorably situated ecologically </a:t>
            </a:r>
            <a:r>
              <a:rPr lang="en-US" dirty="0" smtClean="0"/>
              <a:t>to play an important role in regional economic development.</a:t>
            </a:r>
          </a:p>
          <a:p>
            <a:r>
              <a:rPr lang="en-US" dirty="0" smtClean="0"/>
              <a:t>Universities will be </a:t>
            </a:r>
            <a:r>
              <a:rPr lang="en-US" b="1" dirty="0" smtClean="0"/>
              <a:t>distended </a:t>
            </a:r>
            <a:r>
              <a:rPr lang="en-US" dirty="0" smtClean="0"/>
              <a:t>by academic innovationism, </a:t>
            </a:r>
            <a:r>
              <a:rPr lang="en-US" b="1" dirty="0" smtClean="0"/>
              <a:t>but not transformed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75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Questions??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Growth of U.S. Adult Population with Postsecondary Degrees, 1987-2010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As of 2015</a:t>
            </a:r>
            <a:r>
              <a:rPr lang="en-US" dirty="0"/>
              <a:t>:</a:t>
            </a:r>
            <a:endParaRPr lang="en-US" dirty="0" smtClean="0"/>
          </a:p>
          <a:p>
            <a:r>
              <a:rPr lang="en-US" u="sng" dirty="0" smtClean="0"/>
              <a:t>Bachelor’s Degrees</a:t>
            </a:r>
            <a:r>
              <a:rPr lang="en-US" dirty="0" smtClean="0"/>
              <a:t>: </a:t>
            </a:r>
            <a:r>
              <a:rPr lang="en-US" b="1" dirty="0" smtClean="0"/>
              <a:t>68.9 m</a:t>
            </a:r>
            <a:r>
              <a:rPr lang="en-US" dirty="0" smtClean="0"/>
              <a:t>. (32.5% of population age 25+)</a:t>
            </a:r>
          </a:p>
          <a:p>
            <a:r>
              <a:rPr lang="en-US" u="sng" dirty="0" smtClean="0"/>
              <a:t>Advanced Degrees</a:t>
            </a:r>
            <a:r>
              <a:rPr lang="en-US" dirty="0" smtClean="0"/>
              <a:t>: </a:t>
            </a:r>
            <a:r>
              <a:rPr lang="en-US" b="1" dirty="0" smtClean="0"/>
              <a:t>25.5 m.</a:t>
            </a:r>
            <a:r>
              <a:rPr lang="en-US" dirty="0" smtClean="0"/>
              <a:t> (12% of population age 25+)</a:t>
            </a:r>
          </a:p>
          <a:p>
            <a:r>
              <a:rPr lang="en-US" u="sng" dirty="0" smtClean="0"/>
              <a:t>First Professional/Doctorate Degrees</a:t>
            </a:r>
            <a:r>
              <a:rPr lang="en-US" dirty="0" smtClean="0"/>
              <a:t>: </a:t>
            </a:r>
            <a:r>
              <a:rPr lang="en-US" b="1" dirty="0" smtClean="0"/>
              <a:t>10.1 m.</a:t>
            </a:r>
            <a:r>
              <a:rPr lang="en-US" dirty="0" smtClean="0"/>
              <a:t> (5% of population age 25+)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dirty="0" smtClean="0"/>
              <a:t>Source: National Center for Education Statistics (2015)</a:t>
            </a:r>
            <a:endParaRPr lang="en-US" sz="1200" dirty="0"/>
          </a:p>
        </p:txBody>
      </p:sp>
      <p:pic>
        <p:nvPicPr>
          <p:cNvPr id="1026" name="Picture 2" descr="Image result for trends in u.s. postsecondary degrees awar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9" y="2524664"/>
            <a:ext cx="5516140" cy="417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77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Historical Context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Context</a:t>
            </a:r>
          </a:p>
          <a:p>
            <a:pPr marL="457200" indent="-457200">
              <a:buAutoNum type="arabicPeriod"/>
            </a:pPr>
            <a:r>
              <a:rPr lang="en-US" dirty="0" smtClean="0"/>
              <a:t>Key Legislation</a:t>
            </a:r>
          </a:p>
          <a:p>
            <a:pPr marL="457200" indent="-457200">
              <a:buAutoNum type="arabicPeriod"/>
            </a:pPr>
            <a:r>
              <a:rPr lang="en-US" dirty="0" smtClean="0"/>
              <a:t>Explanations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1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Context of Competitiveness Policy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R. Solow (1956, 1957) comparative studies of economic </a:t>
            </a:r>
            <a:r>
              <a:rPr lang="en-US" dirty="0"/>
              <a:t>g</a:t>
            </a:r>
            <a:r>
              <a:rPr lang="en-US" dirty="0" smtClean="0"/>
              <a:t>rowth: </a:t>
            </a:r>
            <a:r>
              <a:rPr lang="en-US" b="1" dirty="0" smtClean="0"/>
              <a:t>87% residual </a:t>
            </a:r>
            <a:r>
              <a:rPr lang="en-US" dirty="0" smtClean="0"/>
              <a:t>after primary factors of production (land, labor, and capital) taken into account.  E. Denison (1985): ~</a:t>
            </a:r>
            <a:r>
              <a:rPr lang="en-US" b="1" dirty="0" smtClean="0"/>
              <a:t>66%</a:t>
            </a:r>
            <a:r>
              <a:rPr lang="en-US" dirty="0" smtClean="0"/>
              <a:t> of residual due to </a:t>
            </a:r>
            <a:r>
              <a:rPr lang="en-US" b="1" dirty="0" smtClean="0"/>
              <a:t>technological innovation</a:t>
            </a:r>
            <a:r>
              <a:rPr lang="en-US" dirty="0" smtClean="0"/>
              <a:t>; ~</a:t>
            </a:r>
            <a:r>
              <a:rPr lang="en-US" b="1" dirty="0" smtClean="0"/>
              <a:t>33%</a:t>
            </a:r>
            <a:r>
              <a:rPr lang="en-US" dirty="0" smtClean="0"/>
              <a:t> due to </a:t>
            </a:r>
            <a:r>
              <a:rPr lang="en-US" b="1" dirty="0" smtClean="0"/>
              <a:t>improvements in human capital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U.S. competitive </a:t>
            </a:r>
            <a:r>
              <a:rPr lang="en-US" dirty="0"/>
              <a:t>s</a:t>
            </a:r>
            <a:r>
              <a:rPr lang="en-US" dirty="0" smtClean="0"/>
              <a:t>ituation in 1970s: </a:t>
            </a:r>
            <a:r>
              <a:rPr lang="en-US" b="1" dirty="0" smtClean="0"/>
              <a:t>After-tax profits 10% in 1965; 4.5% in 1975</a:t>
            </a:r>
            <a:r>
              <a:rPr lang="en-US" dirty="0" smtClean="0"/>
              <a:t>.  </a:t>
            </a:r>
            <a:r>
              <a:rPr lang="en-US" b="1" dirty="0" smtClean="0"/>
              <a:t>Productivity gains plateauing at 1% per year</a:t>
            </a:r>
            <a:r>
              <a:rPr lang="en-US" dirty="0" smtClean="0"/>
              <a:t>.  Japanese industry surging in steel, automobiles, machine tools, and consumer electronics.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Boyer/Cohen discovery of </a:t>
            </a:r>
            <a:r>
              <a:rPr lang="en-US" b="1" dirty="0" smtClean="0"/>
              <a:t>gene splicing technology </a:t>
            </a:r>
            <a:r>
              <a:rPr lang="en-US" dirty="0" smtClean="0"/>
              <a:t>(1973) creates an entirely new industry in late 1970s and early 1980s from academic science.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55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Legislation of the 1980s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Bayh-Dole Act of 1980</a:t>
            </a:r>
            <a:r>
              <a:rPr lang="en-US" dirty="0" smtClean="0"/>
              <a:t>: Reduces restrictions on university patenting of discoveries made with federal funds and encourages licensing of patented discoveries to private firms.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Stevenson-Wydler Act of 1980</a:t>
            </a:r>
            <a:r>
              <a:rPr lang="en-US" dirty="0" smtClean="0"/>
              <a:t>: Required federal laboratories to actively participate in technology transfer activities.</a:t>
            </a:r>
          </a:p>
          <a:p>
            <a:endParaRPr lang="en-US" dirty="0"/>
          </a:p>
          <a:p>
            <a:r>
              <a:rPr lang="en-US" b="1" dirty="0" smtClean="0"/>
              <a:t>National Cooperative Research Act of 1984</a:t>
            </a:r>
            <a:r>
              <a:rPr lang="en-US" dirty="0" smtClean="0"/>
              <a:t>: Provided special anti-trust status to R&amp;D joint ventures and encouraged broad government-industry-university cooperative funding.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98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Actors, Ideologies, &amp; Policy Windows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The corporate influence argument</a:t>
            </a:r>
            <a:r>
              <a:rPr lang="en-US" sz="2400" dirty="0" smtClean="0"/>
              <a:t>: S. Slaughter and G.R. Rhoades (1996)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 smtClean="0"/>
              <a:t>The state interest/ideological convergence argument</a:t>
            </a:r>
            <a:r>
              <a:rPr lang="en-US" sz="2400" dirty="0" smtClean="0"/>
              <a:t>: E.P. Berman (2012)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 smtClean="0"/>
              <a:t>The policy window argument</a:t>
            </a:r>
            <a:r>
              <a:rPr lang="en-US" sz="2400" dirty="0" smtClean="0"/>
              <a:t>: J. Kingdon (1984)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08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Mechanisms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Patenting/Licensing</a:t>
            </a:r>
          </a:p>
          <a:p>
            <a:pPr marL="457200" indent="-457200">
              <a:buAutoNum type="arabicPeriod"/>
            </a:pPr>
            <a:r>
              <a:rPr lang="en-US" dirty="0" smtClean="0"/>
              <a:t>University-Industry Research Centers</a:t>
            </a:r>
          </a:p>
          <a:p>
            <a:pPr marL="457200" indent="-457200">
              <a:buAutoNum type="arabicPeriod"/>
            </a:pPr>
            <a:r>
              <a:rPr lang="en-US" dirty="0" smtClean="0"/>
              <a:t>50 State Mobilization</a:t>
            </a:r>
          </a:p>
          <a:p>
            <a:pPr marL="457200" indent="-457200">
              <a:buAutoNum type="arabicPeriod"/>
            </a:pPr>
            <a:r>
              <a:rPr lang="en-US" dirty="0" smtClean="0"/>
              <a:t>Grand Challenges</a:t>
            </a:r>
          </a:p>
          <a:p>
            <a:pPr marL="457200" indent="-457200">
              <a:buAutoNum type="arabicPeriod"/>
            </a:pPr>
            <a:r>
              <a:rPr lang="en-US" dirty="0" smtClean="0"/>
              <a:t>Interdisciplinary Cluster Hiring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9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Licenses and Licensing Income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Licenses Executed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Licensing Income (in millions)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44604556"/>
              </p:ext>
            </p:extLst>
          </p:nvPr>
        </p:nvGraphicFramePr>
        <p:xfrm>
          <a:off x="1155700" y="3179763"/>
          <a:ext cx="4824413" cy="284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78114058"/>
              </p:ext>
            </p:extLst>
          </p:nvPr>
        </p:nvGraphicFramePr>
        <p:xfrm>
          <a:off x="6208713" y="3179763"/>
          <a:ext cx="4824412" cy="284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41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690</TotalTime>
  <Words>1694</Words>
  <Application>Microsoft Office PowerPoint</Application>
  <PresentationFormat>Widescreen</PresentationFormat>
  <Paragraphs>164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Ion Boardroom</vt:lpstr>
      <vt:lpstr>Academic Professionalism &amp; Academic Innovationism</vt:lpstr>
      <vt:lpstr>Growth of Scientific Research Output of Top 188 U.S. Universities, 1980-2010</vt:lpstr>
      <vt:lpstr>Growth of U.S. Adult Population with Postsecondary Degrees, 1987-2010</vt:lpstr>
      <vt:lpstr>Historical Context</vt:lpstr>
      <vt:lpstr>Context of Competitiveness Policy</vt:lpstr>
      <vt:lpstr>Key Legislation of the 1980s</vt:lpstr>
      <vt:lpstr>Actors, Ideologies, &amp; Policy Windows</vt:lpstr>
      <vt:lpstr>Mechanisms</vt:lpstr>
      <vt:lpstr>Licenses and Licensing Income</vt:lpstr>
      <vt:lpstr>University-Industry Research Centers</vt:lpstr>
      <vt:lpstr>Mobilization in the 50 States: Examples</vt:lpstr>
      <vt:lpstr>Grand Challenges</vt:lpstr>
      <vt:lpstr>Interdisciplinary Cluster Hiring</vt:lpstr>
      <vt:lpstr>Consequences &amp; Import</vt:lpstr>
      <vt:lpstr>Two Entrepreneurial Universities  Others Hope to Emulate</vt:lpstr>
      <vt:lpstr>Universities &amp; Industrial Clusters</vt:lpstr>
      <vt:lpstr>University of Utah Example</vt:lpstr>
      <vt:lpstr>Findings on University Role in 50 Top Inventions, 1955-2005</vt:lpstr>
      <vt:lpstr>Corporate Dominance in R&amp;D</vt:lpstr>
      <vt:lpstr>Cumulative Patent Data, 1980-2015</vt:lpstr>
      <vt:lpstr>The New American University Design?</vt:lpstr>
      <vt:lpstr>Conclusions</vt:lpstr>
      <vt:lpstr>Weaknesses and Compatibilities</vt:lpstr>
      <vt:lpstr>In Sum…</vt:lpstr>
      <vt:lpstr>Questions??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Professionalism &amp; Academic Innovationism</dc:title>
  <dc:creator>Owner</dc:creator>
  <cp:lastModifiedBy>Owner</cp:lastModifiedBy>
  <cp:revision>91</cp:revision>
  <dcterms:created xsi:type="dcterms:W3CDTF">2017-04-18T08:37:33Z</dcterms:created>
  <dcterms:modified xsi:type="dcterms:W3CDTF">2017-04-20T06:23:55Z</dcterms:modified>
</cp:coreProperties>
</file>