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xls" ContentType="application/vnd.ms-excel"/>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82" r:id="rId2"/>
    <p:sldId id="394" r:id="rId3"/>
    <p:sldId id="395" r:id="rId4"/>
    <p:sldId id="393" r:id="rId5"/>
    <p:sldId id="392" r:id="rId6"/>
    <p:sldId id="369" r:id="rId7"/>
    <p:sldId id="396" r:id="rId8"/>
    <p:sldId id="397" r:id="rId9"/>
    <p:sldId id="371" r:id="rId10"/>
    <p:sldId id="401" r:id="rId11"/>
    <p:sldId id="398" r:id="rId12"/>
    <p:sldId id="402" r:id="rId13"/>
    <p:sldId id="407" r:id="rId14"/>
    <p:sldId id="387" r:id="rId15"/>
    <p:sldId id="380" r:id="rId16"/>
    <p:sldId id="403" r:id="rId17"/>
    <p:sldId id="390" r:id="rId18"/>
    <p:sldId id="400" r:id="rId19"/>
    <p:sldId id="376" r:id="rId20"/>
    <p:sldId id="409" r:id="rId21"/>
    <p:sldId id="411" r:id="rId22"/>
    <p:sldId id="412" r:id="rId23"/>
    <p:sldId id="404" r:id="rId24"/>
    <p:sldId id="415" r:id="rId25"/>
    <p:sldId id="414" r:id="rId26"/>
    <p:sldId id="413" r:id="rId27"/>
    <p:sldId id="40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7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1"/>
    <p:restoredTop sz="94655"/>
  </p:normalViewPr>
  <p:slideViewPr>
    <p:cSldViewPr snapToGrid="0" snapToObjects="1">
      <p:cViewPr>
        <p:scale>
          <a:sx n="95" d="100"/>
          <a:sy n="95" d="100"/>
        </p:scale>
        <p:origin x="3656" y="864"/>
      </p:cViewPr>
      <p:guideLst>
        <p:guide orient="horz" pos="2160"/>
        <p:guide pos="2880"/>
      </p:guideLst>
    </p:cSldViewPr>
  </p:slideViewPr>
  <p:notesTextViewPr>
    <p:cViewPr>
      <p:scale>
        <a:sx n="100" d="100"/>
        <a:sy n="100" d="100"/>
      </p:scale>
      <p:origin x="0" y="0"/>
    </p:cViewPr>
  </p:notesTextViewPr>
  <p:notesViewPr>
    <p:cSldViewPr snapToGrid="0" snapToObjects="1">
      <p:cViewPr>
        <p:scale>
          <a:sx n="150" d="100"/>
          <a:sy n="150" d="100"/>
        </p:scale>
        <p:origin x="2360" y="-27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package" Target="../embeddings/Microsoft_Excel_Worksheet2.xlsx"/><Relationship Id="rId1" Type="http://schemas.microsoft.com/office/2011/relationships/chartStyle" Target="style2.xml"/><Relationship Id="rId2"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 Id="rId2"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World</c:v>
                </c:pt>
              </c:strCache>
            </c:strRef>
          </c:tx>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Sheet1!$A$2:$A$45</c:f>
              <c:numCache>
                <c:formatCode>General</c:formatCode>
                <c:ptCount val="44"/>
                <c:pt idx="0">
                  <c:v>1971.0</c:v>
                </c:pt>
                <c:pt idx="1">
                  <c:v>1972.0</c:v>
                </c:pt>
                <c:pt idx="2">
                  <c:v>1973.0</c:v>
                </c:pt>
                <c:pt idx="3">
                  <c:v>1974.0</c:v>
                </c:pt>
                <c:pt idx="4">
                  <c:v>1975.0</c:v>
                </c:pt>
                <c:pt idx="5">
                  <c:v>1976.0</c:v>
                </c:pt>
                <c:pt idx="6">
                  <c:v>1977.0</c:v>
                </c:pt>
                <c:pt idx="7">
                  <c:v>1978.0</c:v>
                </c:pt>
                <c:pt idx="8">
                  <c:v>1979.0</c:v>
                </c:pt>
                <c:pt idx="9">
                  <c:v>1980.0</c:v>
                </c:pt>
                <c:pt idx="10">
                  <c:v>1981.0</c:v>
                </c:pt>
                <c:pt idx="11">
                  <c:v>1982.0</c:v>
                </c:pt>
                <c:pt idx="12">
                  <c:v>1983.0</c:v>
                </c:pt>
                <c:pt idx="13">
                  <c:v>1984.0</c:v>
                </c:pt>
                <c:pt idx="14">
                  <c:v>1985.0</c:v>
                </c:pt>
                <c:pt idx="15">
                  <c:v>1986.0</c:v>
                </c:pt>
                <c:pt idx="16">
                  <c:v>1987.0</c:v>
                </c:pt>
                <c:pt idx="17">
                  <c:v>1988.0</c:v>
                </c:pt>
                <c:pt idx="18">
                  <c:v>1989.0</c:v>
                </c:pt>
                <c:pt idx="19">
                  <c:v>1990.0</c:v>
                </c:pt>
                <c:pt idx="20">
                  <c:v>1991.0</c:v>
                </c:pt>
                <c:pt idx="21">
                  <c:v>1992.0</c:v>
                </c:pt>
                <c:pt idx="22">
                  <c:v>1993.0</c:v>
                </c:pt>
                <c:pt idx="23">
                  <c:v>1994.0</c:v>
                </c:pt>
                <c:pt idx="24">
                  <c:v>1995.0</c:v>
                </c:pt>
                <c:pt idx="25">
                  <c:v>1996.0</c:v>
                </c:pt>
                <c:pt idx="26">
                  <c:v>1997.0</c:v>
                </c:pt>
                <c:pt idx="27">
                  <c:v>1998.0</c:v>
                </c:pt>
                <c:pt idx="28">
                  <c:v>1999.0</c:v>
                </c:pt>
                <c:pt idx="29">
                  <c:v>2000.0</c:v>
                </c:pt>
                <c:pt idx="30">
                  <c:v>2001.0</c:v>
                </c:pt>
                <c:pt idx="31">
                  <c:v>2002.0</c:v>
                </c:pt>
                <c:pt idx="32">
                  <c:v>2003.0</c:v>
                </c:pt>
                <c:pt idx="33">
                  <c:v>2004.0</c:v>
                </c:pt>
                <c:pt idx="34">
                  <c:v>2005.0</c:v>
                </c:pt>
                <c:pt idx="35">
                  <c:v>2006.0</c:v>
                </c:pt>
                <c:pt idx="36">
                  <c:v>2007.0</c:v>
                </c:pt>
                <c:pt idx="37">
                  <c:v>2008.0</c:v>
                </c:pt>
                <c:pt idx="38">
                  <c:v>2009.0</c:v>
                </c:pt>
                <c:pt idx="39">
                  <c:v>2010.0</c:v>
                </c:pt>
                <c:pt idx="40">
                  <c:v>2011.0</c:v>
                </c:pt>
                <c:pt idx="41">
                  <c:v>2012.0</c:v>
                </c:pt>
                <c:pt idx="42">
                  <c:v>2013.0</c:v>
                </c:pt>
                <c:pt idx="43">
                  <c:v>2014.0</c:v>
                </c:pt>
              </c:numCache>
            </c:numRef>
          </c:cat>
          <c:val>
            <c:numRef>
              <c:f>Sheet1!$B$2:$B$45</c:f>
              <c:numCache>
                <c:formatCode>General</c:formatCode>
                <c:ptCount val="44"/>
                <c:pt idx="0">
                  <c:v>9.91</c:v>
                </c:pt>
                <c:pt idx="1">
                  <c:v>10.1</c:v>
                </c:pt>
                <c:pt idx="2">
                  <c:v>10.33</c:v>
                </c:pt>
                <c:pt idx="3">
                  <c:v>10.65</c:v>
                </c:pt>
                <c:pt idx="4">
                  <c:v>11.12</c:v>
                </c:pt>
                <c:pt idx="5">
                  <c:v>11.6</c:v>
                </c:pt>
                <c:pt idx="6">
                  <c:v>11.67</c:v>
                </c:pt>
                <c:pt idx="7">
                  <c:v>11.94</c:v>
                </c:pt>
                <c:pt idx="8">
                  <c:v>12.09</c:v>
                </c:pt>
                <c:pt idx="9">
                  <c:v>12.26</c:v>
                </c:pt>
                <c:pt idx="10">
                  <c:v>12.53</c:v>
                </c:pt>
                <c:pt idx="11">
                  <c:v>12.68</c:v>
                </c:pt>
                <c:pt idx="12">
                  <c:v>12.85</c:v>
                </c:pt>
                <c:pt idx="13">
                  <c:v>13.04</c:v>
                </c:pt>
                <c:pt idx="14">
                  <c:v>13.11</c:v>
                </c:pt>
                <c:pt idx="15">
                  <c:v>13.21</c:v>
                </c:pt>
                <c:pt idx="16">
                  <c:v>13.34</c:v>
                </c:pt>
                <c:pt idx="17">
                  <c:v>13.24</c:v>
                </c:pt>
                <c:pt idx="18">
                  <c:v>13.38</c:v>
                </c:pt>
                <c:pt idx="19">
                  <c:v>13.6</c:v>
                </c:pt>
                <c:pt idx="20">
                  <c:v>13.78</c:v>
                </c:pt>
                <c:pt idx="21">
                  <c:v>14.0</c:v>
                </c:pt>
                <c:pt idx="22">
                  <c:v>14.37</c:v>
                </c:pt>
                <c:pt idx="23">
                  <c:v>14.9</c:v>
                </c:pt>
                <c:pt idx="24">
                  <c:v>15.38</c:v>
                </c:pt>
                <c:pt idx="25">
                  <c:v>16.1</c:v>
                </c:pt>
                <c:pt idx="26">
                  <c:v>16.72</c:v>
                </c:pt>
                <c:pt idx="27">
                  <c:v>17.24</c:v>
                </c:pt>
                <c:pt idx="28">
                  <c:v>18.22</c:v>
                </c:pt>
                <c:pt idx="29">
                  <c:v>18.95</c:v>
                </c:pt>
                <c:pt idx="30">
                  <c:v>20.0</c:v>
                </c:pt>
                <c:pt idx="31">
                  <c:v>21.49</c:v>
                </c:pt>
                <c:pt idx="32">
                  <c:v>22.49</c:v>
                </c:pt>
                <c:pt idx="33">
                  <c:v>23.39</c:v>
                </c:pt>
                <c:pt idx="34">
                  <c:v>24.08</c:v>
                </c:pt>
                <c:pt idx="35">
                  <c:v>24.89</c:v>
                </c:pt>
                <c:pt idx="36">
                  <c:v>25.7</c:v>
                </c:pt>
                <c:pt idx="37">
                  <c:v>26.72</c:v>
                </c:pt>
                <c:pt idx="38">
                  <c:v>27.75</c:v>
                </c:pt>
                <c:pt idx="39">
                  <c:v>29.18</c:v>
                </c:pt>
                <c:pt idx="40">
                  <c:v>30.86</c:v>
                </c:pt>
                <c:pt idx="41">
                  <c:v>32.01</c:v>
                </c:pt>
                <c:pt idx="42">
                  <c:v>32.88</c:v>
                </c:pt>
                <c:pt idx="43">
                  <c:v>34.5</c:v>
                </c:pt>
              </c:numCache>
            </c:numRef>
          </c:val>
        </c:ser>
        <c:dLbls>
          <c:showLegendKey val="0"/>
          <c:showVal val="0"/>
          <c:showCatName val="0"/>
          <c:showSerName val="0"/>
          <c:showPercent val="0"/>
          <c:showBubbleSize val="0"/>
        </c:dLbls>
        <c:gapWidth val="69"/>
        <c:overlap val="-27"/>
        <c:axId val="2131843104"/>
        <c:axId val="2131846784"/>
      </c:barChart>
      <c:lineChart>
        <c:grouping val="standard"/>
        <c:varyColors val="0"/>
        <c:ser>
          <c:idx val="1"/>
          <c:order val="1"/>
          <c:tx>
            <c:strRef>
              <c:f>Sheet1!$C$1</c:f>
              <c:strCache>
                <c:ptCount val="1"/>
                <c:pt idx="0">
                  <c:v>North America and Western Europe</c:v>
                </c:pt>
              </c:strCache>
            </c:strRef>
          </c:tx>
          <c:spPr>
            <a:ln w="41275" cap="rnd">
              <a:solidFill>
                <a:srgbClr val="FF0000"/>
              </a:solidFill>
              <a:round/>
            </a:ln>
            <a:effectLst/>
          </c:spPr>
          <c:marker>
            <c:symbol val="none"/>
          </c:marker>
          <c:cat>
            <c:numRef>
              <c:f>Sheet1!$A$2:$A$45</c:f>
              <c:numCache>
                <c:formatCode>General</c:formatCode>
                <c:ptCount val="44"/>
                <c:pt idx="0">
                  <c:v>1971.0</c:v>
                </c:pt>
                <c:pt idx="1">
                  <c:v>1972.0</c:v>
                </c:pt>
                <c:pt idx="2">
                  <c:v>1973.0</c:v>
                </c:pt>
                <c:pt idx="3">
                  <c:v>1974.0</c:v>
                </c:pt>
                <c:pt idx="4">
                  <c:v>1975.0</c:v>
                </c:pt>
                <c:pt idx="5">
                  <c:v>1976.0</c:v>
                </c:pt>
                <c:pt idx="6">
                  <c:v>1977.0</c:v>
                </c:pt>
                <c:pt idx="7">
                  <c:v>1978.0</c:v>
                </c:pt>
                <c:pt idx="8">
                  <c:v>1979.0</c:v>
                </c:pt>
                <c:pt idx="9">
                  <c:v>1980.0</c:v>
                </c:pt>
                <c:pt idx="10">
                  <c:v>1981.0</c:v>
                </c:pt>
                <c:pt idx="11">
                  <c:v>1982.0</c:v>
                </c:pt>
                <c:pt idx="12">
                  <c:v>1983.0</c:v>
                </c:pt>
                <c:pt idx="13">
                  <c:v>1984.0</c:v>
                </c:pt>
                <c:pt idx="14">
                  <c:v>1985.0</c:v>
                </c:pt>
                <c:pt idx="15">
                  <c:v>1986.0</c:v>
                </c:pt>
                <c:pt idx="16">
                  <c:v>1987.0</c:v>
                </c:pt>
                <c:pt idx="17">
                  <c:v>1988.0</c:v>
                </c:pt>
                <c:pt idx="18">
                  <c:v>1989.0</c:v>
                </c:pt>
                <c:pt idx="19">
                  <c:v>1990.0</c:v>
                </c:pt>
                <c:pt idx="20">
                  <c:v>1991.0</c:v>
                </c:pt>
                <c:pt idx="21">
                  <c:v>1992.0</c:v>
                </c:pt>
                <c:pt idx="22">
                  <c:v>1993.0</c:v>
                </c:pt>
                <c:pt idx="23">
                  <c:v>1994.0</c:v>
                </c:pt>
                <c:pt idx="24">
                  <c:v>1995.0</c:v>
                </c:pt>
                <c:pt idx="25">
                  <c:v>1996.0</c:v>
                </c:pt>
                <c:pt idx="26">
                  <c:v>1997.0</c:v>
                </c:pt>
                <c:pt idx="27">
                  <c:v>1998.0</c:v>
                </c:pt>
                <c:pt idx="28">
                  <c:v>1999.0</c:v>
                </c:pt>
                <c:pt idx="29">
                  <c:v>2000.0</c:v>
                </c:pt>
                <c:pt idx="30">
                  <c:v>2001.0</c:v>
                </c:pt>
                <c:pt idx="31">
                  <c:v>2002.0</c:v>
                </c:pt>
                <c:pt idx="32">
                  <c:v>2003.0</c:v>
                </c:pt>
                <c:pt idx="33">
                  <c:v>2004.0</c:v>
                </c:pt>
                <c:pt idx="34">
                  <c:v>2005.0</c:v>
                </c:pt>
                <c:pt idx="35">
                  <c:v>2006.0</c:v>
                </c:pt>
                <c:pt idx="36">
                  <c:v>2007.0</c:v>
                </c:pt>
                <c:pt idx="37">
                  <c:v>2008.0</c:v>
                </c:pt>
                <c:pt idx="38">
                  <c:v>2009.0</c:v>
                </c:pt>
                <c:pt idx="39">
                  <c:v>2010.0</c:v>
                </c:pt>
                <c:pt idx="40">
                  <c:v>2011.0</c:v>
                </c:pt>
                <c:pt idx="41">
                  <c:v>2012.0</c:v>
                </c:pt>
                <c:pt idx="42">
                  <c:v>2013.0</c:v>
                </c:pt>
                <c:pt idx="43">
                  <c:v>2014.0</c:v>
                </c:pt>
              </c:numCache>
            </c:numRef>
          </c:cat>
          <c:val>
            <c:numRef>
              <c:f>Sheet1!$C$2:$C$45</c:f>
              <c:numCache>
                <c:formatCode>General</c:formatCode>
                <c:ptCount val="44"/>
                <c:pt idx="0">
                  <c:v>30.82</c:v>
                </c:pt>
                <c:pt idx="1">
                  <c:v>32.09</c:v>
                </c:pt>
                <c:pt idx="2">
                  <c:v>33.24</c:v>
                </c:pt>
                <c:pt idx="3">
                  <c:v>34.03</c:v>
                </c:pt>
                <c:pt idx="4">
                  <c:v>35.63</c:v>
                </c:pt>
                <c:pt idx="5">
                  <c:v>37.94</c:v>
                </c:pt>
                <c:pt idx="6">
                  <c:v>37.64</c:v>
                </c:pt>
                <c:pt idx="7">
                  <c:v>38.24</c:v>
                </c:pt>
                <c:pt idx="8">
                  <c:v>37.9</c:v>
                </c:pt>
                <c:pt idx="9">
                  <c:v>38.48</c:v>
                </c:pt>
                <c:pt idx="10">
                  <c:v>39.37</c:v>
                </c:pt>
                <c:pt idx="11">
                  <c:v>39.99</c:v>
                </c:pt>
                <c:pt idx="12">
                  <c:v>40.4</c:v>
                </c:pt>
                <c:pt idx="13">
                  <c:v>40.85</c:v>
                </c:pt>
                <c:pt idx="14">
                  <c:v>41.05</c:v>
                </c:pt>
                <c:pt idx="15">
                  <c:v>41.67</c:v>
                </c:pt>
                <c:pt idx="16">
                  <c:v>42.93</c:v>
                </c:pt>
                <c:pt idx="17">
                  <c:v>44.43</c:v>
                </c:pt>
                <c:pt idx="18">
                  <c:v>46.22</c:v>
                </c:pt>
                <c:pt idx="19">
                  <c:v>48.63</c:v>
                </c:pt>
                <c:pt idx="20">
                  <c:v>50.68</c:v>
                </c:pt>
                <c:pt idx="21">
                  <c:v>53.81</c:v>
                </c:pt>
                <c:pt idx="22">
                  <c:v>55.95</c:v>
                </c:pt>
                <c:pt idx="23">
                  <c:v>58.0</c:v>
                </c:pt>
                <c:pt idx="24">
                  <c:v>59.44</c:v>
                </c:pt>
                <c:pt idx="25">
                  <c:v>60.52</c:v>
                </c:pt>
                <c:pt idx="26">
                  <c:v>60.16</c:v>
                </c:pt>
                <c:pt idx="27">
                  <c:v>59.21</c:v>
                </c:pt>
                <c:pt idx="28">
                  <c:v>61.04</c:v>
                </c:pt>
                <c:pt idx="29">
                  <c:v>59.98</c:v>
                </c:pt>
                <c:pt idx="30">
                  <c:v>61.15</c:v>
                </c:pt>
                <c:pt idx="31">
                  <c:v>66.25</c:v>
                </c:pt>
                <c:pt idx="32">
                  <c:v>67.83</c:v>
                </c:pt>
                <c:pt idx="33">
                  <c:v>68.38</c:v>
                </c:pt>
                <c:pt idx="34">
                  <c:v>69.13</c:v>
                </c:pt>
                <c:pt idx="35">
                  <c:v>69.51</c:v>
                </c:pt>
                <c:pt idx="36">
                  <c:v>70.03</c:v>
                </c:pt>
                <c:pt idx="37">
                  <c:v>71.02</c:v>
                </c:pt>
                <c:pt idx="38">
                  <c:v>73.23</c:v>
                </c:pt>
                <c:pt idx="39">
                  <c:v>76.74</c:v>
                </c:pt>
                <c:pt idx="40">
                  <c:v>78.58</c:v>
                </c:pt>
                <c:pt idx="41">
                  <c:v>78.95</c:v>
                </c:pt>
                <c:pt idx="42">
                  <c:v>76.58</c:v>
                </c:pt>
                <c:pt idx="43">
                  <c:v>76.4</c:v>
                </c:pt>
              </c:numCache>
            </c:numRef>
          </c:val>
          <c:smooth val="0"/>
        </c:ser>
        <c:ser>
          <c:idx val="2"/>
          <c:order val="2"/>
          <c:tx>
            <c:strRef>
              <c:f>Sheet1!$D$1</c:f>
              <c:strCache>
                <c:ptCount val="1"/>
                <c:pt idx="0">
                  <c:v>UK</c:v>
                </c:pt>
              </c:strCache>
            </c:strRef>
          </c:tx>
          <c:spPr>
            <a:ln w="47625" cap="sq">
              <a:solidFill>
                <a:srgbClr val="002060"/>
              </a:solidFill>
              <a:prstDash val="sysDot"/>
              <a:round/>
            </a:ln>
            <a:effectLst/>
          </c:spPr>
          <c:marker>
            <c:symbol val="none"/>
          </c:marker>
          <c:cat>
            <c:numRef>
              <c:f>Sheet1!$A$2:$A$45</c:f>
              <c:numCache>
                <c:formatCode>General</c:formatCode>
                <c:ptCount val="44"/>
                <c:pt idx="0">
                  <c:v>1971.0</c:v>
                </c:pt>
                <c:pt idx="1">
                  <c:v>1972.0</c:v>
                </c:pt>
                <c:pt idx="2">
                  <c:v>1973.0</c:v>
                </c:pt>
                <c:pt idx="3">
                  <c:v>1974.0</c:v>
                </c:pt>
                <c:pt idx="4">
                  <c:v>1975.0</c:v>
                </c:pt>
                <c:pt idx="5">
                  <c:v>1976.0</c:v>
                </c:pt>
                <c:pt idx="6">
                  <c:v>1977.0</c:v>
                </c:pt>
                <c:pt idx="7">
                  <c:v>1978.0</c:v>
                </c:pt>
                <c:pt idx="8">
                  <c:v>1979.0</c:v>
                </c:pt>
                <c:pt idx="9">
                  <c:v>1980.0</c:v>
                </c:pt>
                <c:pt idx="10">
                  <c:v>1981.0</c:v>
                </c:pt>
                <c:pt idx="11">
                  <c:v>1982.0</c:v>
                </c:pt>
                <c:pt idx="12">
                  <c:v>1983.0</c:v>
                </c:pt>
                <c:pt idx="13">
                  <c:v>1984.0</c:v>
                </c:pt>
                <c:pt idx="14">
                  <c:v>1985.0</c:v>
                </c:pt>
                <c:pt idx="15">
                  <c:v>1986.0</c:v>
                </c:pt>
                <c:pt idx="16">
                  <c:v>1987.0</c:v>
                </c:pt>
                <c:pt idx="17">
                  <c:v>1988.0</c:v>
                </c:pt>
                <c:pt idx="18">
                  <c:v>1989.0</c:v>
                </c:pt>
                <c:pt idx="19">
                  <c:v>1990.0</c:v>
                </c:pt>
                <c:pt idx="20">
                  <c:v>1991.0</c:v>
                </c:pt>
                <c:pt idx="21">
                  <c:v>1992.0</c:v>
                </c:pt>
                <c:pt idx="22">
                  <c:v>1993.0</c:v>
                </c:pt>
                <c:pt idx="23">
                  <c:v>1994.0</c:v>
                </c:pt>
                <c:pt idx="24">
                  <c:v>1995.0</c:v>
                </c:pt>
                <c:pt idx="25">
                  <c:v>1996.0</c:v>
                </c:pt>
                <c:pt idx="26">
                  <c:v>1997.0</c:v>
                </c:pt>
                <c:pt idx="27">
                  <c:v>1998.0</c:v>
                </c:pt>
                <c:pt idx="28">
                  <c:v>1999.0</c:v>
                </c:pt>
                <c:pt idx="29">
                  <c:v>2000.0</c:v>
                </c:pt>
                <c:pt idx="30">
                  <c:v>2001.0</c:v>
                </c:pt>
                <c:pt idx="31">
                  <c:v>2002.0</c:v>
                </c:pt>
                <c:pt idx="32">
                  <c:v>2003.0</c:v>
                </c:pt>
                <c:pt idx="33">
                  <c:v>2004.0</c:v>
                </c:pt>
                <c:pt idx="34">
                  <c:v>2005.0</c:v>
                </c:pt>
                <c:pt idx="35">
                  <c:v>2006.0</c:v>
                </c:pt>
                <c:pt idx="36">
                  <c:v>2007.0</c:v>
                </c:pt>
                <c:pt idx="37">
                  <c:v>2008.0</c:v>
                </c:pt>
                <c:pt idx="38">
                  <c:v>2009.0</c:v>
                </c:pt>
                <c:pt idx="39">
                  <c:v>2010.0</c:v>
                </c:pt>
                <c:pt idx="40">
                  <c:v>2011.0</c:v>
                </c:pt>
                <c:pt idx="41">
                  <c:v>2012.0</c:v>
                </c:pt>
                <c:pt idx="42">
                  <c:v>2013.0</c:v>
                </c:pt>
                <c:pt idx="43">
                  <c:v>2014.0</c:v>
                </c:pt>
              </c:numCache>
            </c:numRef>
          </c:cat>
          <c:val>
            <c:numRef>
              <c:f>Sheet1!$D$2:$D$45</c:f>
              <c:numCache>
                <c:formatCode>General</c:formatCode>
                <c:ptCount val="44"/>
                <c:pt idx="0">
                  <c:v>14.6</c:v>
                </c:pt>
                <c:pt idx="1">
                  <c:v>15.4</c:v>
                </c:pt>
                <c:pt idx="2">
                  <c:v>16.1</c:v>
                </c:pt>
                <c:pt idx="3">
                  <c:v>16.8</c:v>
                </c:pt>
                <c:pt idx="4">
                  <c:v>18.6</c:v>
                </c:pt>
                <c:pt idx="5">
                  <c:v>19.2</c:v>
                </c:pt>
                <c:pt idx="6">
                  <c:v>19.3</c:v>
                </c:pt>
                <c:pt idx="7">
                  <c:v>19.1</c:v>
                </c:pt>
                <c:pt idx="8">
                  <c:v>19.2</c:v>
                </c:pt>
                <c:pt idx="9">
                  <c:v>18.8</c:v>
                </c:pt>
                <c:pt idx="10">
                  <c:v>18.9</c:v>
                </c:pt>
                <c:pt idx="11">
                  <c:v>19.0</c:v>
                </c:pt>
                <c:pt idx="12">
                  <c:v>21.1</c:v>
                </c:pt>
                <c:pt idx="13">
                  <c:v>21.1</c:v>
                </c:pt>
                <c:pt idx="14">
                  <c:v>21.0</c:v>
                </c:pt>
                <c:pt idx="15">
                  <c:v>21.5</c:v>
                </c:pt>
                <c:pt idx="16">
                  <c:v>22.5</c:v>
                </c:pt>
                <c:pt idx="17">
                  <c:v>23.3</c:v>
                </c:pt>
                <c:pt idx="18">
                  <c:v>24.4</c:v>
                </c:pt>
                <c:pt idx="19">
                  <c:v>26.5</c:v>
                </c:pt>
                <c:pt idx="20">
                  <c:v>29.2</c:v>
                </c:pt>
                <c:pt idx="21">
                  <c:v>33.2</c:v>
                </c:pt>
                <c:pt idx="22">
                  <c:v>38.0</c:v>
                </c:pt>
                <c:pt idx="23">
                  <c:v>42.8</c:v>
                </c:pt>
                <c:pt idx="24">
                  <c:v>48.3</c:v>
                </c:pt>
                <c:pt idx="25">
                  <c:v>50.1</c:v>
                </c:pt>
                <c:pt idx="26">
                  <c:v>53.3</c:v>
                </c:pt>
                <c:pt idx="27">
                  <c:v>55.6</c:v>
                </c:pt>
                <c:pt idx="28">
                  <c:v>60.2</c:v>
                </c:pt>
                <c:pt idx="29">
                  <c:v>58.5</c:v>
                </c:pt>
                <c:pt idx="30">
                  <c:v>59.3</c:v>
                </c:pt>
                <c:pt idx="31">
                  <c:v>62.6</c:v>
                </c:pt>
                <c:pt idx="32">
                  <c:v>62.1</c:v>
                </c:pt>
                <c:pt idx="33">
                  <c:v>59.4</c:v>
                </c:pt>
                <c:pt idx="34">
                  <c:v>59.0</c:v>
                </c:pt>
                <c:pt idx="35">
                  <c:v>59.1</c:v>
                </c:pt>
                <c:pt idx="36">
                  <c:v>58.7</c:v>
                </c:pt>
                <c:pt idx="37">
                  <c:v>58.9</c:v>
                </c:pt>
                <c:pt idx="38">
                  <c:v>58.2</c:v>
                </c:pt>
                <c:pt idx="39">
                  <c:v>59.1</c:v>
                </c:pt>
                <c:pt idx="40">
                  <c:v>59.0</c:v>
                </c:pt>
                <c:pt idx="41">
                  <c:v>59.2</c:v>
                </c:pt>
                <c:pt idx="42">
                  <c:v>56.9</c:v>
                </c:pt>
                <c:pt idx="43">
                  <c:v>56.5</c:v>
                </c:pt>
              </c:numCache>
            </c:numRef>
          </c:val>
          <c:smooth val="0"/>
        </c:ser>
        <c:dLbls>
          <c:showLegendKey val="0"/>
          <c:showVal val="0"/>
          <c:showCatName val="0"/>
          <c:showSerName val="0"/>
          <c:showPercent val="0"/>
          <c:showBubbleSize val="0"/>
        </c:dLbls>
        <c:marker val="1"/>
        <c:smooth val="0"/>
        <c:axId val="2131843104"/>
        <c:axId val="2131846784"/>
      </c:lineChart>
      <c:catAx>
        <c:axId val="213184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846784"/>
        <c:crosses val="autoZero"/>
        <c:auto val="1"/>
        <c:lblAlgn val="ctr"/>
        <c:lblOffset val="100"/>
        <c:noMultiLvlLbl val="0"/>
      </c:catAx>
      <c:valAx>
        <c:axId val="2131846784"/>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1843104"/>
        <c:crosses val="autoZero"/>
        <c:crossBetween val="between"/>
      </c:valAx>
      <c:spPr>
        <a:solidFill>
          <a:srgbClr val="0070C0">
            <a:alpha val="15000"/>
          </a:srgbClr>
        </a:solidFill>
        <a:ln>
          <a:solidFill>
            <a:srgbClr val="FF0000"/>
          </a:solid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China</c:v>
                </c:pt>
              </c:strCache>
            </c:strRef>
          </c:tx>
          <c:spPr>
            <a:blipFill>
              <a:blip xmlns:r="http://schemas.openxmlformats.org/officeDocument/2006/relationships" r:embed="rId3"/>
              <a:stretch>
                <a:fillRect/>
              </a:stretch>
            </a:blipFill>
            <a:ln w="6350">
              <a:solidFill>
                <a:srgbClr val="FF0000"/>
              </a:solidFill>
            </a:ln>
            <a:effectLst/>
          </c:spPr>
          <c:invertIfNegative val="0"/>
          <c:dPt>
            <c:idx val="2"/>
            <c:invertIfNegative val="0"/>
            <c:bubble3D val="0"/>
            <c:spPr>
              <a:blipFill>
                <a:blip xmlns:r="http://schemas.openxmlformats.org/officeDocument/2006/relationships" r:embed="rId3"/>
                <a:stretch>
                  <a:fillRect/>
                </a:stretch>
              </a:blipFill>
              <a:ln w="6350">
                <a:solidFill>
                  <a:srgbClr val="FF0000"/>
                </a:solidFill>
              </a:ln>
              <a:effectLst/>
            </c:spPr>
            <c:pictureOptions>
              <c:pictureFormat val="stack"/>
            </c:pictureOptions>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1974.0</c:v>
                </c:pt>
                <c:pt idx="1">
                  <c:v>1994.0</c:v>
                </c:pt>
                <c:pt idx="2">
                  <c:v>2014.0</c:v>
                </c:pt>
              </c:numCache>
            </c:numRef>
          </c:cat>
          <c:val>
            <c:numRef>
              <c:f>Sheet1!$B$2:$B$4</c:f>
              <c:numCache>
                <c:formatCode>General</c:formatCode>
                <c:ptCount val="3"/>
                <c:pt idx="0">
                  <c:v>0.3</c:v>
                </c:pt>
                <c:pt idx="1">
                  <c:v>3.7</c:v>
                </c:pt>
                <c:pt idx="2">
                  <c:v>39.4</c:v>
                </c:pt>
              </c:numCache>
            </c:numRef>
          </c:val>
        </c:ser>
        <c:ser>
          <c:idx val="1"/>
          <c:order val="1"/>
          <c:tx>
            <c:strRef>
              <c:f>Sheet1!$C$1</c:f>
              <c:strCache>
                <c:ptCount val="1"/>
                <c:pt idx="0">
                  <c:v>India</c:v>
                </c:pt>
              </c:strCache>
            </c:strRef>
          </c:tx>
          <c:spPr>
            <a:solidFill>
              <a:srgbClr val="00B050"/>
            </a:solidFill>
            <a:ln w="6350">
              <a:solidFill>
                <a:srgbClr val="FF0000"/>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1974.0</c:v>
                </c:pt>
                <c:pt idx="1">
                  <c:v>1994.0</c:v>
                </c:pt>
                <c:pt idx="2">
                  <c:v>2014.0</c:v>
                </c:pt>
              </c:numCache>
            </c:numRef>
          </c:cat>
          <c:val>
            <c:numRef>
              <c:f>Sheet1!$C$2:$C$4</c:f>
              <c:numCache>
                <c:formatCode>General</c:formatCode>
                <c:ptCount val="3"/>
                <c:pt idx="0">
                  <c:v>5.0</c:v>
                </c:pt>
                <c:pt idx="1">
                  <c:v>5.6</c:v>
                </c:pt>
                <c:pt idx="2">
                  <c:v>26.5</c:v>
                </c:pt>
              </c:numCache>
            </c:numRef>
          </c:val>
        </c:ser>
        <c:ser>
          <c:idx val="2"/>
          <c:order val="2"/>
          <c:tx>
            <c:strRef>
              <c:f>Sheet1!$D$1</c:f>
              <c:strCache>
                <c:ptCount val="1"/>
                <c:pt idx="0">
                  <c:v>Indonesia</c:v>
                </c:pt>
              </c:strCache>
            </c:strRef>
          </c:tx>
          <c:spPr>
            <a:solidFill>
              <a:schemeClr val="bg1"/>
            </a:solidFill>
            <a:ln w="6350">
              <a:solidFill>
                <a:srgbClr val="FF0000"/>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1974.0</c:v>
                </c:pt>
                <c:pt idx="1">
                  <c:v>1994.0</c:v>
                </c:pt>
                <c:pt idx="2">
                  <c:v>2014.0</c:v>
                </c:pt>
              </c:numCache>
            </c:numRef>
          </c:cat>
          <c:val>
            <c:numRef>
              <c:f>Sheet1!$D$2:$D$4</c:f>
              <c:numCache>
                <c:formatCode>General</c:formatCode>
                <c:ptCount val="3"/>
                <c:pt idx="0">
                  <c:v>2.6</c:v>
                </c:pt>
                <c:pt idx="1">
                  <c:v>20.5</c:v>
                </c:pt>
                <c:pt idx="2">
                  <c:v>31.0</c:v>
                </c:pt>
              </c:numCache>
            </c:numRef>
          </c:val>
        </c:ser>
        <c:dLbls>
          <c:showLegendKey val="0"/>
          <c:showVal val="0"/>
          <c:showCatName val="0"/>
          <c:showSerName val="0"/>
          <c:showPercent val="0"/>
          <c:showBubbleSize val="0"/>
        </c:dLbls>
        <c:gapWidth val="219"/>
        <c:overlap val="-27"/>
        <c:axId val="2114410096"/>
        <c:axId val="2114413488"/>
      </c:barChart>
      <c:catAx>
        <c:axId val="2114410096"/>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14413488"/>
        <c:crosses val="autoZero"/>
        <c:auto val="1"/>
        <c:lblAlgn val="ctr"/>
        <c:lblOffset val="100"/>
        <c:noMultiLvlLbl val="0"/>
      </c:catAx>
      <c:valAx>
        <c:axId val="2114413488"/>
        <c:scaling>
          <c:orientation val="minMax"/>
          <c:max val="50.0"/>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14410096"/>
        <c:crosses val="autoZero"/>
        <c:crossBetween val="between"/>
      </c:valAx>
      <c:spPr>
        <a:solidFill>
          <a:schemeClr val="bg1">
            <a:lumMod val="85000"/>
            <a:alpha val="75000"/>
          </a:schemeClr>
        </a:solidFill>
        <a:ln w="3175">
          <a:solidFill>
            <a:srgbClr val="FF0000"/>
          </a:solidFill>
        </a:ln>
        <a:effectLst/>
      </c:spPr>
    </c:plotArea>
    <c:legend>
      <c:legendPos val="b"/>
      <c:layout>
        <c:manualLayout>
          <c:xMode val="edge"/>
          <c:yMode val="edge"/>
          <c:x val="0.242431679355189"/>
          <c:y val="0.882961030107489"/>
          <c:w val="0.496930382346109"/>
          <c:h val="0.098328552508807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1"/>
          <c:tx>
            <c:strRef>
              <c:f>Sheet1!$D$1</c:f>
              <c:strCache>
                <c:ptCount val="1"/>
                <c:pt idx="0">
                  <c:v>agriculture as share of labour (%)</c:v>
                </c:pt>
              </c:strCache>
            </c:strRef>
          </c:tx>
          <c:spPr>
            <a:solidFill>
              <a:schemeClr val="accent5">
                <a:alpha val="50000"/>
              </a:schemeClr>
            </a:solidFill>
            <a:ln>
              <a:noFill/>
            </a:ln>
            <a:effectLst/>
          </c:spPr>
          <c:cat>
            <c:numRef>
              <c:f>Sheet1!$A$2:$A$25</c:f>
              <c:numCache>
                <c:formatCode>General</c:formatCode>
                <c:ptCount val="24"/>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numCache>
            </c:numRef>
          </c:cat>
          <c:val>
            <c:numRef>
              <c:f>Sheet1!$D$2:$D$25</c:f>
              <c:numCache>
                <c:formatCode>General</c:formatCode>
                <c:ptCount val="24"/>
                <c:pt idx="0">
                  <c:v>56.0</c:v>
                </c:pt>
                <c:pt idx="1">
                  <c:v>54.0</c:v>
                </c:pt>
                <c:pt idx="2">
                  <c:v>55.0</c:v>
                </c:pt>
                <c:pt idx="3">
                  <c:v>51.0</c:v>
                </c:pt>
                <c:pt idx="4">
                  <c:v>46.0</c:v>
                </c:pt>
                <c:pt idx="5">
                  <c:v>44.0</c:v>
                </c:pt>
                <c:pt idx="6">
                  <c:v>44.0</c:v>
                </c:pt>
                <c:pt idx="7">
                  <c:v>41.0</c:v>
                </c:pt>
                <c:pt idx="8">
                  <c:v>45.0</c:v>
                </c:pt>
                <c:pt idx="9">
                  <c:v>43.0</c:v>
                </c:pt>
                <c:pt idx="10">
                  <c:v>45.0</c:v>
                </c:pt>
                <c:pt idx="11">
                  <c:v>44.0</c:v>
                </c:pt>
                <c:pt idx="12">
                  <c:v>44.0</c:v>
                </c:pt>
                <c:pt idx="13">
                  <c:v>46.0</c:v>
                </c:pt>
                <c:pt idx="14">
                  <c:v>43.0</c:v>
                </c:pt>
                <c:pt idx="15">
                  <c:v>44.0</c:v>
                </c:pt>
                <c:pt idx="16">
                  <c:v>42.0</c:v>
                </c:pt>
                <c:pt idx="17">
                  <c:v>41.0</c:v>
                </c:pt>
                <c:pt idx="18">
                  <c:v>40.0</c:v>
                </c:pt>
                <c:pt idx="19">
                  <c:v>40.0</c:v>
                </c:pt>
                <c:pt idx="20">
                  <c:v>38.0</c:v>
                </c:pt>
                <c:pt idx="21">
                  <c:v>36.0</c:v>
                </c:pt>
                <c:pt idx="22">
                  <c:v>35.0</c:v>
                </c:pt>
                <c:pt idx="23">
                  <c:v>35.0</c:v>
                </c:pt>
              </c:numCache>
            </c:numRef>
          </c:val>
        </c:ser>
        <c:dLbls>
          <c:showLegendKey val="0"/>
          <c:showVal val="0"/>
          <c:showCatName val="0"/>
          <c:showSerName val="0"/>
          <c:showPercent val="0"/>
          <c:showBubbleSize val="0"/>
        </c:dLbls>
        <c:axId val="2114423408"/>
        <c:axId val="2114426704"/>
      </c:areaChart>
      <c:lineChart>
        <c:grouping val="standard"/>
        <c:varyColors val="0"/>
        <c:ser>
          <c:idx val="1"/>
          <c:order val="0"/>
          <c:tx>
            <c:strRef>
              <c:f>Sheet1!$C$1</c:f>
              <c:strCache>
                <c:ptCount val="1"/>
                <c:pt idx="0">
                  <c:v>urban share of population (%)</c:v>
                </c:pt>
              </c:strCache>
            </c:strRef>
          </c:tx>
          <c:spPr>
            <a:ln w="76200" cap="sq">
              <a:solidFill>
                <a:schemeClr val="accent4"/>
              </a:solidFill>
              <a:prstDash val="sysDot"/>
              <a:round/>
            </a:ln>
            <a:effectLst/>
          </c:spPr>
          <c:marker>
            <c:symbol val="none"/>
          </c:marker>
          <c:cat>
            <c:numRef>
              <c:f>Sheet1!$A$2:$A$25</c:f>
              <c:numCache>
                <c:formatCode>General</c:formatCode>
                <c:ptCount val="24"/>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numCache>
            </c:numRef>
          </c:cat>
          <c:val>
            <c:numRef>
              <c:f>Sheet1!$C$2:$C$25</c:f>
              <c:numCache>
                <c:formatCode>General</c:formatCode>
                <c:ptCount val="24"/>
                <c:pt idx="0">
                  <c:v>31.0</c:v>
                </c:pt>
                <c:pt idx="1">
                  <c:v>32.0</c:v>
                </c:pt>
                <c:pt idx="2">
                  <c:v>33.0</c:v>
                </c:pt>
                <c:pt idx="3">
                  <c:v>34.0</c:v>
                </c:pt>
                <c:pt idx="4">
                  <c:v>35.0</c:v>
                </c:pt>
                <c:pt idx="5">
                  <c:v>36.0</c:v>
                </c:pt>
                <c:pt idx="6">
                  <c:v>38.0</c:v>
                </c:pt>
                <c:pt idx="7">
                  <c:v>40.0</c:v>
                </c:pt>
                <c:pt idx="8">
                  <c:v>42.0</c:v>
                </c:pt>
                <c:pt idx="9">
                  <c:v>42.0</c:v>
                </c:pt>
                <c:pt idx="10">
                  <c:v>42.0</c:v>
                </c:pt>
                <c:pt idx="11">
                  <c:v>43.0</c:v>
                </c:pt>
                <c:pt idx="12">
                  <c:v>44.0</c:v>
                </c:pt>
                <c:pt idx="13">
                  <c:v>44.0</c:v>
                </c:pt>
                <c:pt idx="14">
                  <c:v>45.0</c:v>
                </c:pt>
                <c:pt idx="15">
                  <c:v>46.0</c:v>
                </c:pt>
                <c:pt idx="16">
                  <c:v>47.0</c:v>
                </c:pt>
                <c:pt idx="17">
                  <c:v>48.0</c:v>
                </c:pt>
                <c:pt idx="18">
                  <c:v>48.0</c:v>
                </c:pt>
                <c:pt idx="19">
                  <c:v>49.0</c:v>
                </c:pt>
                <c:pt idx="20">
                  <c:v>50.0</c:v>
                </c:pt>
                <c:pt idx="21">
                  <c:v>51.0</c:v>
                </c:pt>
                <c:pt idx="22">
                  <c:v>51.0</c:v>
                </c:pt>
                <c:pt idx="23">
                  <c:v>52.0</c:v>
                </c:pt>
              </c:numCache>
            </c:numRef>
          </c:val>
          <c:smooth val="0"/>
        </c:ser>
        <c:dLbls>
          <c:showLegendKey val="0"/>
          <c:showVal val="0"/>
          <c:showCatName val="0"/>
          <c:showSerName val="0"/>
          <c:showPercent val="0"/>
          <c:showBubbleSize val="0"/>
        </c:dLbls>
        <c:marker val="1"/>
        <c:smooth val="0"/>
        <c:axId val="2114423408"/>
        <c:axId val="2114426704"/>
      </c:lineChart>
      <c:catAx>
        <c:axId val="211442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47" b="0" i="0" u="none" strike="noStrike" kern="1200" baseline="0">
                <a:solidFill>
                  <a:schemeClr val="tx1">
                    <a:lumMod val="65000"/>
                    <a:lumOff val="35000"/>
                  </a:schemeClr>
                </a:solidFill>
                <a:latin typeface="+mn-lt"/>
                <a:ea typeface="+mn-ea"/>
                <a:cs typeface="+mn-cs"/>
              </a:defRPr>
            </a:pPr>
            <a:endParaRPr lang="en-US"/>
          </a:p>
        </c:txPr>
        <c:crossAx val="2114426704"/>
        <c:crosses val="autoZero"/>
        <c:auto val="1"/>
        <c:lblAlgn val="ctr"/>
        <c:lblOffset val="100"/>
        <c:noMultiLvlLbl val="0"/>
      </c:catAx>
      <c:valAx>
        <c:axId val="2114426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442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2"/>
          <c:tx>
            <c:strRef>
              <c:f>Sheet1!$D$1</c:f>
              <c:strCache>
                <c:ptCount val="1"/>
                <c:pt idx="0">
                  <c:v>agriculture as share of labour (%)</c:v>
                </c:pt>
              </c:strCache>
            </c:strRef>
          </c:tx>
          <c:spPr>
            <a:solidFill>
              <a:schemeClr val="accent5">
                <a:alpha val="40000"/>
              </a:schemeClr>
            </a:solidFill>
            <a:ln>
              <a:noFill/>
            </a:ln>
            <a:effectLst/>
          </c:spPr>
          <c:cat>
            <c:numRef>
              <c:f>Sheet1!$A$2:$A$25</c:f>
              <c:numCache>
                <c:formatCode>General</c:formatCode>
                <c:ptCount val="24"/>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numCache>
            </c:numRef>
          </c:cat>
          <c:val>
            <c:numRef>
              <c:f>Sheet1!$D$2:$D$25</c:f>
              <c:numCache>
                <c:formatCode>General</c:formatCode>
                <c:ptCount val="24"/>
                <c:pt idx="0">
                  <c:v>56.0</c:v>
                </c:pt>
                <c:pt idx="1">
                  <c:v>54.0</c:v>
                </c:pt>
                <c:pt idx="2">
                  <c:v>55.0</c:v>
                </c:pt>
                <c:pt idx="3">
                  <c:v>51.0</c:v>
                </c:pt>
                <c:pt idx="4">
                  <c:v>46.0</c:v>
                </c:pt>
                <c:pt idx="5">
                  <c:v>44.0</c:v>
                </c:pt>
                <c:pt idx="6">
                  <c:v>44.0</c:v>
                </c:pt>
                <c:pt idx="7">
                  <c:v>41.0</c:v>
                </c:pt>
                <c:pt idx="8">
                  <c:v>45.0</c:v>
                </c:pt>
                <c:pt idx="9">
                  <c:v>43.0</c:v>
                </c:pt>
                <c:pt idx="10">
                  <c:v>45.0</c:v>
                </c:pt>
                <c:pt idx="11">
                  <c:v>44.0</c:v>
                </c:pt>
                <c:pt idx="12">
                  <c:v>44.0</c:v>
                </c:pt>
                <c:pt idx="13">
                  <c:v>46.0</c:v>
                </c:pt>
                <c:pt idx="14">
                  <c:v>43.0</c:v>
                </c:pt>
                <c:pt idx="15">
                  <c:v>44.0</c:v>
                </c:pt>
                <c:pt idx="16">
                  <c:v>42.0</c:v>
                </c:pt>
                <c:pt idx="17">
                  <c:v>41.0</c:v>
                </c:pt>
                <c:pt idx="18">
                  <c:v>40.0</c:v>
                </c:pt>
                <c:pt idx="19">
                  <c:v>40.0</c:v>
                </c:pt>
                <c:pt idx="20">
                  <c:v>38.0</c:v>
                </c:pt>
                <c:pt idx="21">
                  <c:v>36.0</c:v>
                </c:pt>
                <c:pt idx="22">
                  <c:v>35.0</c:v>
                </c:pt>
                <c:pt idx="23">
                  <c:v>35.0</c:v>
                </c:pt>
              </c:numCache>
            </c:numRef>
          </c:val>
        </c:ser>
        <c:dLbls>
          <c:showLegendKey val="0"/>
          <c:showVal val="0"/>
          <c:showCatName val="0"/>
          <c:showSerName val="0"/>
          <c:showPercent val="0"/>
          <c:showBubbleSize val="0"/>
        </c:dLbls>
        <c:axId val="2085714384"/>
        <c:axId val="2118255120"/>
      </c:areaChart>
      <c:barChart>
        <c:barDir val="col"/>
        <c:grouping val="clustered"/>
        <c:varyColors val="0"/>
        <c:ser>
          <c:idx val="0"/>
          <c:order val="0"/>
          <c:tx>
            <c:strRef>
              <c:f>Sheet1!$B$1</c:f>
              <c:strCache>
                <c:ptCount val="1"/>
                <c:pt idx="0">
                  <c:v>GTER (%)</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General</c:formatCode>
                <c:ptCount val="24"/>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numCache>
            </c:numRef>
          </c:cat>
          <c:val>
            <c:numRef>
              <c:f>Sheet1!$B$2:$B$25</c:f>
              <c:numCache>
                <c:formatCode>General</c:formatCode>
                <c:ptCount val="24"/>
                <c:pt idx="0">
                  <c:v>8.0</c:v>
                </c:pt>
                <c:pt idx="1">
                  <c:v>9.0</c:v>
                </c:pt>
                <c:pt idx="2">
                  <c:v>9.0</c:v>
                </c:pt>
                <c:pt idx="3">
                  <c:v>9.0</c:v>
                </c:pt>
                <c:pt idx="4">
                  <c:v>11.0</c:v>
                </c:pt>
                <c:pt idx="5">
                  <c:v>11.0</c:v>
                </c:pt>
                <c:pt idx="6">
                  <c:v>12.0</c:v>
                </c:pt>
                <c:pt idx="7">
                  <c:v>13.0</c:v>
                </c:pt>
                <c:pt idx="8">
                  <c:v>13.0</c:v>
                </c:pt>
                <c:pt idx="9">
                  <c:v>15.0</c:v>
                </c:pt>
                <c:pt idx="10">
                  <c:v>15.0</c:v>
                </c:pt>
                <c:pt idx="11">
                  <c:v>14.0</c:v>
                </c:pt>
                <c:pt idx="12">
                  <c:v>15.0</c:v>
                </c:pt>
                <c:pt idx="13">
                  <c:v>16.0</c:v>
                </c:pt>
                <c:pt idx="14">
                  <c:v>17.0</c:v>
                </c:pt>
                <c:pt idx="15">
                  <c:v>17.0</c:v>
                </c:pt>
                <c:pt idx="16">
                  <c:v>17.0</c:v>
                </c:pt>
                <c:pt idx="17">
                  <c:v>18.0</c:v>
                </c:pt>
                <c:pt idx="18">
                  <c:v>21.0</c:v>
                </c:pt>
                <c:pt idx="19">
                  <c:v>23.0</c:v>
                </c:pt>
                <c:pt idx="20">
                  <c:v>24.0</c:v>
                </c:pt>
                <c:pt idx="21">
                  <c:v>27.0</c:v>
                </c:pt>
                <c:pt idx="22">
                  <c:v>31.0</c:v>
                </c:pt>
                <c:pt idx="23">
                  <c:v>31.0</c:v>
                </c:pt>
              </c:numCache>
            </c:numRef>
          </c:val>
        </c:ser>
        <c:dLbls>
          <c:showLegendKey val="0"/>
          <c:showVal val="0"/>
          <c:showCatName val="0"/>
          <c:showSerName val="0"/>
          <c:showPercent val="0"/>
          <c:showBubbleSize val="0"/>
        </c:dLbls>
        <c:gapWidth val="65"/>
        <c:overlap val="-27"/>
        <c:axId val="2085714384"/>
        <c:axId val="2118255120"/>
      </c:barChart>
      <c:lineChart>
        <c:grouping val="standard"/>
        <c:varyColors val="0"/>
        <c:ser>
          <c:idx val="1"/>
          <c:order val="1"/>
          <c:tx>
            <c:strRef>
              <c:f>Sheet1!$C$1</c:f>
              <c:strCache>
                <c:ptCount val="1"/>
                <c:pt idx="0">
                  <c:v>urban share of population (%)</c:v>
                </c:pt>
              </c:strCache>
            </c:strRef>
          </c:tx>
          <c:spPr>
            <a:ln w="76200" cap="sq">
              <a:solidFill>
                <a:schemeClr val="accent4"/>
              </a:solidFill>
              <a:prstDash val="sysDot"/>
              <a:round/>
            </a:ln>
            <a:effectLst/>
          </c:spPr>
          <c:marker>
            <c:symbol val="none"/>
          </c:marker>
          <c:cat>
            <c:numRef>
              <c:f>Sheet1!$A$2:$A$25</c:f>
              <c:numCache>
                <c:formatCode>General</c:formatCode>
                <c:ptCount val="24"/>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numCache>
            </c:numRef>
          </c:cat>
          <c:val>
            <c:numRef>
              <c:f>Sheet1!$C$2:$C$25</c:f>
              <c:numCache>
                <c:formatCode>General</c:formatCode>
                <c:ptCount val="24"/>
                <c:pt idx="0">
                  <c:v>31.0</c:v>
                </c:pt>
                <c:pt idx="1">
                  <c:v>32.0</c:v>
                </c:pt>
                <c:pt idx="2">
                  <c:v>33.0</c:v>
                </c:pt>
                <c:pt idx="3">
                  <c:v>34.0</c:v>
                </c:pt>
                <c:pt idx="4">
                  <c:v>35.0</c:v>
                </c:pt>
                <c:pt idx="5">
                  <c:v>36.0</c:v>
                </c:pt>
                <c:pt idx="6">
                  <c:v>38.0</c:v>
                </c:pt>
                <c:pt idx="7">
                  <c:v>40.0</c:v>
                </c:pt>
                <c:pt idx="8">
                  <c:v>42.0</c:v>
                </c:pt>
                <c:pt idx="9">
                  <c:v>42.0</c:v>
                </c:pt>
                <c:pt idx="10">
                  <c:v>42.0</c:v>
                </c:pt>
                <c:pt idx="11">
                  <c:v>43.0</c:v>
                </c:pt>
                <c:pt idx="12">
                  <c:v>44.0</c:v>
                </c:pt>
                <c:pt idx="13">
                  <c:v>44.0</c:v>
                </c:pt>
                <c:pt idx="14">
                  <c:v>45.0</c:v>
                </c:pt>
                <c:pt idx="15">
                  <c:v>46.0</c:v>
                </c:pt>
                <c:pt idx="16">
                  <c:v>47.0</c:v>
                </c:pt>
                <c:pt idx="17">
                  <c:v>48.0</c:v>
                </c:pt>
                <c:pt idx="18">
                  <c:v>48.0</c:v>
                </c:pt>
                <c:pt idx="19">
                  <c:v>49.0</c:v>
                </c:pt>
                <c:pt idx="20">
                  <c:v>50.0</c:v>
                </c:pt>
                <c:pt idx="21">
                  <c:v>51.0</c:v>
                </c:pt>
                <c:pt idx="22">
                  <c:v>51.0</c:v>
                </c:pt>
                <c:pt idx="23">
                  <c:v>52.0</c:v>
                </c:pt>
              </c:numCache>
            </c:numRef>
          </c:val>
          <c:smooth val="0"/>
        </c:ser>
        <c:dLbls>
          <c:showLegendKey val="0"/>
          <c:showVal val="0"/>
          <c:showCatName val="0"/>
          <c:showSerName val="0"/>
          <c:showPercent val="0"/>
          <c:showBubbleSize val="0"/>
        </c:dLbls>
        <c:marker val="1"/>
        <c:smooth val="0"/>
        <c:axId val="2085714384"/>
        <c:axId val="2118255120"/>
      </c:lineChart>
      <c:catAx>
        <c:axId val="208571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47" b="0" i="0" u="none" strike="noStrike" kern="1200" baseline="0">
                <a:solidFill>
                  <a:schemeClr val="tx1">
                    <a:lumMod val="65000"/>
                    <a:lumOff val="35000"/>
                  </a:schemeClr>
                </a:solidFill>
                <a:latin typeface="+mn-lt"/>
                <a:ea typeface="+mn-ea"/>
                <a:cs typeface="+mn-cs"/>
              </a:defRPr>
            </a:pPr>
            <a:endParaRPr lang="en-US"/>
          </a:p>
        </c:txPr>
        <c:crossAx val="2118255120"/>
        <c:crosses val="autoZero"/>
        <c:auto val="1"/>
        <c:lblAlgn val="ctr"/>
        <c:lblOffset val="100"/>
        <c:noMultiLvlLbl val="0"/>
      </c:catAx>
      <c:valAx>
        <c:axId val="2118255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85714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Higher Education Participation Index</c:v>
                </c:pt>
              </c:strCache>
            </c:strRef>
          </c:tx>
          <c:spPr>
            <a:solidFill>
              <a:schemeClr val="bg1">
                <a:lumMod val="65000"/>
                <a:alpha val="85000"/>
              </a:schemeClr>
            </a:solidFill>
            <a:ln>
              <a:noFill/>
            </a:ln>
            <a:effectLst/>
          </c:spPr>
          <c:invertIfNegative val="0"/>
          <c:dPt>
            <c:idx val="18"/>
            <c:invertIfNegative val="0"/>
            <c:bubble3D val="0"/>
            <c:spPr>
              <a:solidFill>
                <a:srgbClr val="FF0000">
                  <a:alpha val="85000"/>
                </a:srgbClr>
              </a:solidFill>
              <a:ln w="6350">
                <a:solidFill>
                  <a:schemeClr val="accent4"/>
                </a:solidFill>
              </a:ln>
              <a:effectLst/>
            </c:spPr>
          </c:dPt>
          <c:cat>
            <c:strRef>
              <c:f>Sheet1!$A$2:$A$32</c:f>
              <c:strCache>
                <c:ptCount val="31"/>
                <c:pt idx="0">
                  <c:v>South Korea</c:v>
                </c:pt>
                <c:pt idx="1">
                  <c:v>United States</c:v>
                </c:pt>
                <c:pt idx="2">
                  <c:v>Ireland</c:v>
                </c:pt>
                <c:pt idx="3">
                  <c:v>Australia</c:v>
                </c:pt>
                <c:pt idx="4">
                  <c:v>Canada</c:v>
                </c:pt>
                <c:pt idx="5">
                  <c:v>Finland</c:v>
                </c:pt>
                <c:pt idx="6">
                  <c:v>Slovenia</c:v>
                </c:pt>
                <c:pt idx="7">
                  <c:v>Spain</c:v>
                </c:pt>
                <c:pt idx="8">
                  <c:v>Belgium</c:v>
                </c:pt>
                <c:pt idx="9">
                  <c:v>Norway</c:v>
                </c:pt>
                <c:pt idx="10">
                  <c:v>Denmark</c:v>
                </c:pt>
                <c:pt idx="11">
                  <c:v>Netherlands</c:v>
                </c:pt>
                <c:pt idx="12">
                  <c:v>New Zealand</c:v>
                </c:pt>
                <c:pt idx="13">
                  <c:v>Poland</c:v>
                </c:pt>
                <c:pt idx="14">
                  <c:v>Iceland</c:v>
                </c:pt>
                <c:pt idx="15">
                  <c:v>Israel</c:v>
                </c:pt>
                <c:pt idx="16">
                  <c:v>Estonia</c:v>
                </c:pt>
                <c:pt idx="17">
                  <c:v>France</c:v>
                </c:pt>
                <c:pt idx="18">
                  <c:v>UK </c:v>
                </c:pt>
                <c:pt idx="19">
                  <c:v>Chile</c:v>
                </c:pt>
                <c:pt idx="20">
                  <c:v>Austria</c:v>
                </c:pt>
                <c:pt idx="21">
                  <c:v>Sweden</c:v>
                </c:pt>
                <c:pt idx="22">
                  <c:v>Switzerland</c:v>
                </c:pt>
                <c:pt idx="23">
                  <c:v>Turkey</c:v>
                </c:pt>
                <c:pt idx="24">
                  <c:v>Portugal</c:v>
                </c:pt>
                <c:pt idx="25">
                  <c:v>Czech Republic</c:v>
                </c:pt>
                <c:pt idx="26">
                  <c:v>Hungary</c:v>
                </c:pt>
                <c:pt idx="27">
                  <c:v>Germany</c:v>
                </c:pt>
                <c:pt idx="28">
                  <c:v>Slovak Republic</c:v>
                </c:pt>
                <c:pt idx="29">
                  <c:v>Italy</c:v>
                </c:pt>
                <c:pt idx="30">
                  <c:v>Mexico</c:v>
                </c:pt>
              </c:strCache>
            </c:strRef>
          </c:cat>
          <c:val>
            <c:numRef>
              <c:f>Sheet1!$B$2:$B$32</c:f>
              <c:numCache>
                <c:formatCode>General</c:formatCode>
                <c:ptCount val="31"/>
                <c:pt idx="0">
                  <c:v>98.4</c:v>
                </c:pt>
                <c:pt idx="1">
                  <c:v>76.8</c:v>
                </c:pt>
                <c:pt idx="2">
                  <c:v>75.7</c:v>
                </c:pt>
                <c:pt idx="3">
                  <c:v>73.7</c:v>
                </c:pt>
                <c:pt idx="4">
                  <c:v>72.9</c:v>
                </c:pt>
                <c:pt idx="5">
                  <c:v>72.7</c:v>
                </c:pt>
                <c:pt idx="6">
                  <c:v>72.6</c:v>
                </c:pt>
                <c:pt idx="7">
                  <c:v>71.2</c:v>
                </c:pt>
                <c:pt idx="8">
                  <c:v>70.5</c:v>
                </c:pt>
                <c:pt idx="9">
                  <c:v>69.2</c:v>
                </c:pt>
                <c:pt idx="10">
                  <c:v>69.1</c:v>
                </c:pt>
                <c:pt idx="11">
                  <c:v>66.6</c:v>
                </c:pt>
                <c:pt idx="12">
                  <c:v>66.5</c:v>
                </c:pt>
                <c:pt idx="13">
                  <c:v>65.1</c:v>
                </c:pt>
                <c:pt idx="14">
                  <c:v>65.1</c:v>
                </c:pt>
                <c:pt idx="15">
                  <c:v>64.0</c:v>
                </c:pt>
                <c:pt idx="16">
                  <c:v>63.9</c:v>
                </c:pt>
                <c:pt idx="17">
                  <c:v>63.8</c:v>
                </c:pt>
                <c:pt idx="18">
                  <c:v>62.2</c:v>
                </c:pt>
                <c:pt idx="19">
                  <c:v>61.7</c:v>
                </c:pt>
                <c:pt idx="20">
                  <c:v>61.7</c:v>
                </c:pt>
                <c:pt idx="21">
                  <c:v>60.8</c:v>
                </c:pt>
                <c:pt idx="22">
                  <c:v>58.0</c:v>
                </c:pt>
                <c:pt idx="23">
                  <c:v>56.9</c:v>
                </c:pt>
                <c:pt idx="24">
                  <c:v>54.1</c:v>
                </c:pt>
                <c:pt idx="25">
                  <c:v>53.1</c:v>
                </c:pt>
                <c:pt idx="26">
                  <c:v>49.7</c:v>
                </c:pt>
                <c:pt idx="27">
                  <c:v>49.0</c:v>
                </c:pt>
                <c:pt idx="28">
                  <c:v>47.4</c:v>
                </c:pt>
                <c:pt idx="29">
                  <c:v>47.3</c:v>
                </c:pt>
                <c:pt idx="30">
                  <c:v>32.3</c:v>
                </c:pt>
              </c:numCache>
            </c:numRef>
          </c:val>
        </c:ser>
        <c:dLbls>
          <c:showLegendKey val="0"/>
          <c:showVal val="0"/>
          <c:showCatName val="0"/>
          <c:showSerName val="0"/>
          <c:showPercent val="0"/>
          <c:showBubbleSize val="0"/>
        </c:dLbls>
        <c:gapWidth val="71"/>
        <c:overlap val="-27"/>
        <c:axId val="2114857632"/>
        <c:axId val="2114861152"/>
      </c:barChart>
      <c:lineChart>
        <c:grouping val="standard"/>
        <c:varyColors val="0"/>
        <c:ser>
          <c:idx val="1"/>
          <c:order val="1"/>
          <c:tx>
            <c:strRef>
              <c:f>Sheet1!$C$1</c:f>
              <c:strCache>
                <c:ptCount val="1"/>
                <c:pt idx="0">
                  <c:v>Gross Enrolment Rate (%)</c:v>
                </c:pt>
              </c:strCache>
            </c:strRef>
          </c:tx>
          <c:spPr>
            <a:ln w="28575" cap="rnd">
              <a:noFill/>
              <a:round/>
            </a:ln>
            <a:effectLst/>
          </c:spPr>
          <c:marker>
            <c:symbol val="circle"/>
            <c:size val="5"/>
            <c:spPr>
              <a:solidFill>
                <a:schemeClr val="bg1"/>
              </a:solidFill>
              <a:ln w="44450">
                <a:solidFill>
                  <a:schemeClr val="accent2"/>
                </a:solidFill>
              </a:ln>
              <a:effectLst/>
            </c:spPr>
          </c:marker>
          <c:dPt>
            <c:idx val="18"/>
            <c:marker>
              <c:symbol val="circle"/>
              <c:size val="5"/>
              <c:spPr>
                <a:solidFill>
                  <a:schemeClr val="bg1"/>
                </a:solidFill>
                <a:ln w="44450">
                  <a:solidFill>
                    <a:schemeClr val="bg1">
                      <a:lumMod val="95000"/>
                    </a:schemeClr>
                  </a:solidFill>
                </a:ln>
                <a:effectLst/>
              </c:spPr>
            </c:marker>
            <c:bubble3D val="0"/>
          </c:dPt>
          <c:cat>
            <c:strRef>
              <c:f>Sheet1!$A$2:$A$32</c:f>
              <c:strCache>
                <c:ptCount val="31"/>
                <c:pt idx="0">
                  <c:v>South Korea</c:v>
                </c:pt>
                <c:pt idx="1">
                  <c:v>United States</c:v>
                </c:pt>
                <c:pt idx="2">
                  <c:v>Ireland</c:v>
                </c:pt>
                <c:pt idx="3">
                  <c:v>Australia</c:v>
                </c:pt>
                <c:pt idx="4">
                  <c:v>Canada</c:v>
                </c:pt>
                <c:pt idx="5">
                  <c:v>Finland</c:v>
                </c:pt>
                <c:pt idx="6">
                  <c:v>Slovenia</c:v>
                </c:pt>
                <c:pt idx="7">
                  <c:v>Spain</c:v>
                </c:pt>
                <c:pt idx="8">
                  <c:v>Belgium</c:v>
                </c:pt>
                <c:pt idx="9">
                  <c:v>Norway</c:v>
                </c:pt>
                <c:pt idx="10">
                  <c:v>Denmark</c:v>
                </c:pt>
                <c:pt idx="11">
                  <c:v>Netherlands</c:v>
                </c:pt>
                <c:pt idx="12">
                  <c:v>New Zealand</c:v>
                </c:pt>
                <c:pt idx="13">
                  <c:v>Poland</c:v>
                </c:pt>
                <c:pt idx="14">
                  <c:v>Iceland</c:v>
                </c:pt>
                <c:pt idx="15">
                  <c:v>Israel</c:v>
                </c:pt>
                <c:pt idx="16">
                  <c:v>Estonia</c:v>
                </c:pt>
                <c:pt idx="17">
                  <c:v>France</c:v>
                </c:pt>
                <c:pt idx="18">
                  <c:v>UK </c:v>
                </c:pt>
                <c:pt idx="19">
                  <c:v>Chile</c:v>
                </c:pt>
                <c:pt idx="20">
                  <c:v>Austria</c:v>
                </c:pt>
                <c:pt idx="21">
                  <c:v>Sweden</c:v>
                </c:pt>
                <c:pt idx="22">
                  <c:v>Switzerland</c:v>
                </c:pt>
                <c:pt idx="23">
                  <c:v>Turkey</c:v>
                </c:pt>
                <c:pt idx="24">
                  <c:v>Portugal</c:v>
                </c:pt>
                <c:pt idx="25">
                  <c:v>Czech Republic</c:v>
                </c:pt>
                <c:pt idx="26">
                  <c:v>Hungary</c:v>
                </c:pt>
                <c:pt idx="27">
                  <c:v>Germany</c:v>
                </c:pt>
                <c:pt idx="28">
                  <c:v>Slovak Republic</c:v>
                </c:pt>
                <c:pt idx="29">
                  <c:v>Italy</c:v>
                </c:pt>
                <c:pt idx="30">
                  <c:v>Mexico</c:v>
                </c:pt>
              </c:strCache>
            </c:strRef>
          </c:cat>
          <c:val>
            <c:numRef>
              <c:f>Sheet1!$C$2:$C$32</c:f>
              <c:numCache>
                <c:formatCode>General</c:formatCode>
                <c:ptCount val="31"/>
                <c:pt idx="0">
                  <c:v>95.3</c:v>
                </c:pt>
                <c:pt idx="1">
                  <c:v>88.8</c:v>
                </c:pt>
                <c:pt idx="2">
                  <c:v>73.2</c:v>
                </c:pt>
                <c:pt idx="3">
                  <c:v>86.6</c:v>
                </c:pt>
                <c:pt idx="4">
                  <c:v>63.1</c:v>
                </c:pt>
                <c:pt idx="5">
                  <c:v>91.1</c:v>
                </c:pt>
                <c:pt idx="6">
                  <c:v>85.2</c:v>
                </c:pt>
                <c:pt idx="7">
                  <c:v>87.1</c:v>
                </c:pt>
                <c:pt idx="8">
                  <c:v>72.3</c:v>
                </c:pt>
                <c:pt idx="9">
                  <c:v>76.1</c:v>
                </c:pt>
                <c:pt idx="10">
                  <c:v>81.2</c:v>
                </c:pt>
                <c:pt idx="11">
                  <c:v>78.5</c:v>
                </c:pt>
                <c:pt idx="12">
                  <c:v>79.7</c:v>
                </c:pt>
                <c:pt idx="13">
                  <c:v>71.2</c:v>
                </c:pt>
                <c:pt idx="14">
                  <c:v>82.2</c:v>
                </c:pt>
                <c:pt idx="15">
                  <c:v>66.3</c:v>
                </c:pt>
                <c:pt idx="16">
                  <c:v>72.9</c:v>
                </c:pt>
                <c:pt idx="17">
                  <c:v>62.1</c:v>
                </c:pt>
                <c:pt idx="18">
                  <c:v>56.9</c:v>
                </c:pt>
                <c:pt idx="19">
                  <c:v>83.8</c:v>
                </c:pt>
                <c:pt idx="20">
                  <c:v>80.4</c:v>
                </c:pt>
                <c:pt idx="21">
                  <c:v>63.4</c:v>
                </c:pt>
                <c:pt idx="22">
                  <c:v>56.3</c:v>
                </c:pt>
                <c:pt idx="23">
                  <c:v>79.0</c:v>
                </c:pt>
                <c:pt idx="24">
                  <c:v>66.2</c:v>
                </c:pt>
                <c:pt idx="25">
                  <c:v>65.4</c:v>
                </c:pt>
                <c:pt idx="26">
                  <c:v>57.0</c:v>
                </c:pt>
                <c:pt idx="27">
                  <c:v>61.1</c:v>
                </c:pt>
                <c:pt idx="28">
                  <c:v>54.4</c:v>
                </c:pt>
                <c:pt idx="29">
                  <c:v>63.5</c:v>
                </c:pt>
                <c:pt idx="30">
                  <c:v>29.2</c:v>
                </c:pt>
              </c:numCache>
            </c:numRef>
          </c:val>
          <c:smooth val="0"/>
        </c:ser>
        <c:dLbls>
          <c:showLegendKey val="0"/>
          <c:showVal val="0"/>
          <c:showCatName val="0"/>
          <c:showSerName val="0"/>
          <c:showPercent val="0"/>
          <c:showBubbleSize val="0"/>
        </c:dLbls>
        <c:marker val="1"/>
        <c:smooth val="0"/>
        <c:axId val="2114857632"/>
        <c:axId val="2114861152"/>
      </c:lineChart>
      <c:catAx>
        <c:axId val="2114857632"/>
        <c:scaling>
          <c:orientation val="minMax"/>
        </c:scaling>
        <c:delete val="0"/>
        <c:axPos val="b"/>
        <c:numFmt formatCode="General" sourceLinked="1"/>
        <c:majorTickMark val="none"/>
        <c:minorTickMark val="none"/>
        <c:tickLblPos val="nextTo"/>
        <c:spPr>
          <a:noFill/>
          <a:ln w="3175" cap="flat" cmpd="sng" algn="ctr">
            <a:solidFill>
              <a:schemeClr val="accent4"/>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4861152"/>
        <c:crosses val="autoZero"/>
        <c:auto val="1"/>
        <c:lblAlgn val="ctr"/>
        <c:lblOffset val="100"/>
        <c:noMultiLvlLbl val="0"/>
      </c:catAx>
      <c:valAx>
        <c:axId val="2114861152"/>
        <c:scaling>
          <c:orientation val="minMax"/>
          <c:max val="100.0"/>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4857632"/>
        <c:crosses val="autoZero"/>
        <c:crossBetween val="between"/>
      </c:valAx>
      <c:spPr>
        <a:solidFill>
          <a:schemeClr val="bg1">
            <a:lumMod val="85000"/>
            <a:alpha val="51000"/>
          </a:schemeClr>
        </a:solidFill>
        <a:ln w="3175">
          <a:solidFill>
            <a:schemeClr val="accent4"/>
          </a:solid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1"/>
          <c:tx>
            <c:strRef>
              <c:f>Sheet1!$C$1</c:f>
              <c:strCache>
                <c:ptCount val="1"/>
                <c:pt idx="0">
                  <c:v>tertiary education students</c:v>
                </c:pt>
              </c:strCache>
            </c:strRef>
          </c:tx>
          <c:spPr>
            <a:solidFill>
              <a:schemeClr val="accent5">
                <a:alpha val="90000"/>
              </a:schemeClr>
            </a:solidFill>
            <a:ln w="50800" cmpd="sng">
              <a:noFill/>
              <a:prstDash val="solid"/>
            </a:ln>
            <a:effectLst>
              <a:glow rad="25400">
                <a:schemeClr val="bg1"/>
              </a:glow>
            </a:effectLst>
          </c:spPr>
          <c:invertIfNegative val="0"/>
          <c:cat>
            <c:numRef>
              <c:f>Sheet1!$A$2:$A$45</c:f>
              <c:numCache>
                <c:formatCode>General</c:formatCode>
                <c:ptCount val="44"/>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pt idx="43">
                  <c:v>2013.0</c:v>
                </c:pt>
              </c:numCache>
            </c:numRef>
          </c:cat>
          <c:val>
            <c:numRef>
              <c:f>Sheet1!$C$2:$C$45</c:f>
              <c:numCache>
                <c:formatCode>General</c:formatCode>
                <c:ptCount val="44"/>
                <c:pt idx="0">
                  <c:v>1.0</c:v>
                </c:pt>
                <c:pt idx="1">
                  <c:v>1.033</c:v>
                </c:pt>
                <c:pt idx="2">
                  <c:v>1.089</c:v>
                </c:pt>
                <c:pt idx="3">
                  <c:v>1.143</c:v>
                </c:pt>
                <c:pt idx="4">
                  <c:v>1.201</c:v>
                </c:pt>
                <c:pt idx="5">
                  <c:v>1.272</c:v>
                </c:pt>
                <c:pt idx="6">
                  <c:v>1.348</c:v>
                </c:pt>
                <c:pt idx="7">
                  <c:v>1.379</c:v>
                </c:pt>
                <c:pt idx="8">
                  <c:v>1.433</c:v>
                </c:pt>
                <c:pt idx="9">
                  <c:v>1.476</c:v>
                </c:pt>
                <c:pt idx="10">
                  <c:v>1.528</c:v>
                </c:pt>
                <c:pt idx="11">
                  <c:v>1.601</c:v>
                </c:pt>
                <c:pt idx="12">
                  <c:v>1.661</c:v>
                </c:pt>
                <c:pt idx="13">
                  <c:v>1.725</c:v>
                </c:pt>
                <c:pt idx="14">
                  <c:v>1.813</c:v>
                </c:pt>
                <c:pt idx="15">
                  <c:v>1.861</c:v>
                </c:pt>
                <c:pt idx="16">
                  <c:v>1.89</c:v>
                </c:pt>
                <c:pt idx="17">
                  <c:v>1.941</c:v>
                </c:pt>
                <c:pt idx="18">
                  <c:v>1.96</c:v>
                </c:pt>
                <c:pt idx="19">
                  <c:v>2.012999999999999</c:v>
                </c:pt>
                <c:pt idx="20">
                  <c:v>2.075</c:v>
                </c:pt>
                <c:pt idx="21">
                  <c:v>2.13</c:v>
                </c:pt>
                <c:pt idx="22">
                  <c:v>2.184</c:v>
                </c:pt>
                <c:pt idx="23">
                  <c:v>2.256</c:v>
                </c:pt>
                <c:pt idx="24">
                  <c:v>2.35</c:v>
                </c:pt>
                <c:pt idx="25">
                  <c:v>2.451999999999999</c:v>
                </c:pt>
                <c:pt idx="26">
                  <c:v>2.543</c:v>
                </c:pt>
                <c:pt idx="27">
                  <c:v>2.658</c:v>
                </c:pt>
                <c:pt idx="28">
                  <c:v>2.737</c:v>
                </c:pt>
                <c:pt idx="29">
                  <c:v>2.918</c:v>
                </c:pt>
                <c:pt idx="30">
                  <c:v>3.069</c:v>
                </c:pt>
                <c:pt idx="31">
                  <c:v>3.287</c:v>
                </c:pt>
                <c:pt idx="32">
                  <c:v>3.599</c:v>
                </c:pt>
                <c:pt idx="33">
                  <c:v>3.862</c:v>
                </c:pt>
                <c:pt idx="34">
                  <c:v>4.082</c:v>
                </c:pt>
                <c:pt idx="35">
                  <c:v>4.293</c:v>
                </c:pt>
                <c:pt idx="36">
                  <c:v>4.539</c:v>
                </c:pt>
                <c:pt idx="37">
                  <c:v>4.791</c:v>
                </c:pt>
                <c:pt idx="38">
                  <c:v>5.065999999999994</c:v>
                </c:pt>
                <c:pt idx="39">
                  <c:v>5.311999999999998</c:v>
                </c:pt>
                <c:pt idx="40">
                  <c:v>5.6</c:v>
                </c:pt>
                <c:pt idx="41">
                  <c:v>5.894999999999992</c:v>
                </c:pt>
                <c:pt idx="42">
                  <c:v>6.07</c:v>
                </c:pt>
                <c:pt idx="43">
                  <c:v>6.118999999999994</c:v>
                </c:pt>
              </c:numCache>
            </c:numRef>
          </c:val>
        </c:ser>
        <c:dLbls>
          <c:showLegendKey val="0"/>
          <c:showVal val="0"/>
          <c:showCatName val="0"/>
          <c:showSerName val="0"/>
          <c:showPercent val="0"/>
          <c:showBubbleSize val="0"/>
        </c:dLbls>
        <c:gapWidth val="39"/>
        <c:axId val="2118375936"/>
        <c:axId val="2118392144"/>
      </c:barChart>
      <c:lineChart>
        <c:grouping val="standard"/>
        <c:varyColors val="0"/>
        <c:ser>
          <c:idx val="0"/>
          <c:order val="0"/>
          <c:tx>
            <c:strRef>
              <c:f>Sheet1!$B$1</c:f>
              <c:strCache>
                <c:ptCount val="1"/>
                <c:pt idx="0">
                  <c:v>world GDP (constant prices)</c:v>
                </c:pt>
              </c:strCache>
            </c:strRef>
          </c:tx>
          <c:spPr>
            <a:ln>
              <a:solidFill>
                <a:srgbClr val="FF0000"/>
              </a:solidFill>
            </a:ln>
            <a:effectLst>
              <a:glow rad="50800">
                <a:schemeClr val="bg1"/>
              </a:glow>
            </a:effectLst>
          </c:spPr>
          <c:marker>
            <c:symbol val="none"/>
          </c:marker>
          <c:cat>
            <c:numRef>
              <c:f>Sheet1!$A$2:$A$45</c:f>
              <c:numCache>
                <c:formatCode>General</c:formatCode>
                <c:ptCount val="44"/>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pt idx="43">
                  <c:v>2013.0</c:v>
                </c:pt>
              </c:numCache>
            </c:numRef>
          </c:cat>
          <c:val>
            <c:numRef>
              <c:f>Sheet1!$B$2:$B$45</c:f>
              <c:numCache>
                <c:formatCode>General</c:formatCode>
                <c:ptCount val="44"/>
                <c:pt idx="0">
                  <c:v>1.0</c:v>
                </c:pt>
                <c:pt idx="1">
                  <c:v>1.041</c:v>
                </c:pt>
                <c:pt idx="2">
                  <c:v>1.099</c:v>
                </c:pt>
                <c:pt idx="3">
                  <c:v>1.169</c:v>
                </c:pt>
                <c:pt idx="4">
                  <c:v>1.189</c:v>
                </c:pt>
                <c:pt idx="5">
                  <c:v>1.198</c:v>
                </c:pt>
                <c:pt idx="6">
                  <c:v>1.259</c:v>
                </c:pt>
                <c:pt idx="7">
                  <c:v>1.31</c:v>
                </c:pt>
                <c:pt idx="8">
                  <c:v>1.366</c:v>
                </c:pt>
                <c:pt idx="9">
                  <c:v>1.423</c:v>
                </c:pt>
                <c:pt idx="10">
                  <c:v>1.449</c:v>
                </c:pt>
                <c:pt idx="11">
                  <c:v>1.479</c:v>
                </c:pt>
                <c:pt idx="12">
                  <c:v>1.485</c:v>
                </c:pt>
                <c:pt idx="13">
                  <c:v>1.524</c:v>
                </c:pt>
                <c:pt idx="14">
                  <c:v>1.595</c:v>
                </c:pt>
                <c:pt idx="15">
                  <c:v>1.656</c:v>
                </c:pt>
                <c:pt idx="16">
                  <c:v>1.709</c:v>
                </c:pt>
                <c:pt idx="17">
                  <c:v>1.77</c:v>
                </c:pt>
                <c:pt idx="18">
                  <c:v>1.853</c:v>
                </c:pt>
                <c:pt idx="19">
                  <c:v>1.923</c:v>
                </c:pt>
                <c:pt idx="20">
                  <c:v>1.98</c:v>
                </c:pt>
                <c:pt idx="21">
                  <c:v>2.007</c:v>
                </c:pt>
                <c:pt idx="22">
                  <c:v>2.046</c:v>
                </c:pt>
                <c:pt idx="23">
                  <c:v>2.079</c:v>
                </c:pt>
                <c:pt idx="24">
                  <c:v>2.144</c:v>
                </c:pt>
                <c:pt idx="25">
                  <c:v>2.207</c:v>
                </c:pt>
                <c:pt idx="26">
                  <c:v>2.279</c:v>
                </c:pt>
                <c:pt idx="27">
                  <c:v>2.363</c:v>
                </c:pt>
                <c:pt idx="28">
                  <c:v>2.423</c:v>
                </c:pt>
                <c:pt idx="29">
                  <c:v>2.505</c:v>
                </c:pt>
                <c:pt idx="30">
                  <c:v>2.612</c:v>
                </c:pt>
                <c:pt idx="31">
                  <c:v>2.659</c:v>
                </c:pt>
                <c:pt idx="32">
                  <c:v>2.714</c:v>
                </c:pt>
                <c:pt idx="33">
                  <c:v>2.79</c:v>
                </c:pt>
                <c:pt idx="34">
                  <c:v>2.906</c:v>
                </c:pt>
                <c:pt idx="35">
                  <c:v>3.01</c:v>
                </c:pt>
                <c:pt idx="36">
                  <c:v>3.134</c:v>
                </c:pt>
                <c:pt idx="37">
                  <c:v>3.257</c:v>
                </c:pt>
                <c:pt idx="38">
                  <c:v>3.306</c:v>
                </c:pt>
                <c:pt idx="39">
                  <c:v>3.237</c:v>
                </c:pt>
                <c:pt idx="40">
                  <c:v>3.369</c:v>
                </c:pt>
                <c:pt idx="41">
                  <c:v>3.465</c:v>
                </c:pt>
                <c:pt idx="42">
                  <c:v>3.542</c:v>
                </c:pt>
                <c:pt idx="43">
                  <c:v>3.626</c:v>
                </c:pt>
              </c:numCache>
            </c:numRef>
          </c:val>
          <c:smooth val="0"/>
        </c:ser>
        <c:ser>
          <c:idx val="2"/>
          <c:order val="2"/>
          <c:tx>
            <c:strRef>
              <c:f>Sheet1!$D$1</c:f>
              <c:strCache>
                <c:ptCount val="1"/>
                <c:pt idx="0">
                  <c:v>world population</c:v>
                </c:pt>
              </c:strCache>
            </c:strRef>
          </c:tx>
          <c:spPr>
            <a:ln>
              <a:solidFill>
                <a:schemeClr val="tx1"/>
              </a:solidFill>
            </a:ln>
            <a:effectLst>
              <a:glow rad="50800">
                <a:schemeClr val="bg1"/>
              </a:glow>
            </a:effectLst>
          </c:spPr>
          <c:marker>
            <c:symbol val="none"/>
          </c:marker>
          <c:cat>
            <c:numRef>
              <c:f>Sheet1!$A$2:$A$45</c:f>
              <c:numCache>
                <c:formatCode>General</c:formatCode>
                <c:ptCount val="44"/>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pt idx="43">
                  <c:v>2013.0</c:v>
                </c:pt>
              </c:numCache>
            </c:numRef>
          </c:cat>
          <c:val>
            <c:numRef>
              <c:f>Sheet1!$D$2:$D$45</c:f>
              <c:numCache>
                <c:formatCode>General</c:formatCode>
                <c:ptCount val="44"/>
                <c:pt idx="0">
                  <c:v>1.0</c:v>
                </c:pt>
                <c:pt idx="1">
                  <c:v>1.021</c:v>
                </c:pt>
                <c:pt idx="2">
                  <c:v>1.042</c:v>
                </c:pt>
                <c:pt idx="3">
                  <c:v>1.062</c:v>
                </c:pt>
                <c:pt idx="4">
                  <c:v>1.083</c:v>
                </c:pt>
                <c:pt idx="5">
                  <c:v>1.103</c:v>
                </c:pt>
                <c:pt idx="6">
                  <c:v>1.123</c:v>
                </c:pt>
                <c:pt idx="7">
                  <c:v>1.142</c:v>
                </c:pt>
                <c:pt idx="8">
                  <c:v>1.163</c:v>
                </c:pt>
                <c:pt idx="9">
                  <c:v>1.183</c:v>
                </c:pt>
                <c:pt idx="10">
                  <c:v>1.204</c:v>
                </c:pt>
                <c:pt idx="11">
                  <c:v>1.225</c:v>
                </c:pt>
                <c:pt idx="12">
                  <c:v>1.247</c:v>
                </c:pt>
                <c:pt idx="13">
                  <c:v>1.269</c:v>
                </c:pt>
                <c:pt idx="14">
                  <c:v>1.29</c:v>
                </c:pt>
                <c:pt idx="15">
                  <c:v>1.313</c:v>
                </c:pt>
                <c:pt idx="16">
                  <c:v>1.336</c:v>
                </c:pt>
                <c:pt idx="17">
                  <c:v>1.36</c:v>
                </c:pt>
                <c:pt idx="18">
                  <c:v>1.384</c:v>
                </c:pt>
                <c:pt idx="19">
                  <c:v>1.407999999999999</c:v>
                </c:pt>
                <c:pt idx="20">
                  <c:v>1.431999999999999</c:v>
                </c:pt>
                <c:pt idx="21">
                  <c:v>1.455</c:v>
                </c:pt>
                <c:pt idx="22">
                  <c:v>1.478</c:v>
                </c:pt>
                <c:pt idx="23">
                  <c:v>1.5</c:v>
                </c:pt>
                <c:pt idx="24">
                  <c:v>1.523</c:v>
                </c:pt>
                <c:pt idx="25">
                  <c:v>1.566</c:v>
                </c:pt>
                <c:pt idx="26">
                  <c:v>1.568</c:v>
                </c:pt>
                <c:pt idx="27">
                  <c:v>1.59</c:v>
                </c:pt>
                <c:pt idx="28">
                  <c:v>1.612</c:v>
                </c:pt>
                <c:pt idx="29">
                  <c:v>1.634</c:v>
                </c:pt>
                <c:pt idx="30">
                  <c:v>1.655</c:v>
                </c:pt>
                <c:pt idx="31">
                  <c:v>1.676</c:v>
                </c:pt>
                <c:pt idx="32">
                  <c:v>1.697</c:v>
                </c:pt>
                <c:pt idx="33">
                  <c:v>1.718</c:v>
                </c:pt>
                <c:pt idx="34">
                  <c:v>1.739</c:v>
                </c:pt>
                <c:pt idx="35">
                  <c:v>1.76</c:v>
                </c:pt>
                <c:pt idx="36">
                  <c:v>1.782</c:v>
                </c:pt>
                <c:pt idx="37">
                  <c:v>1.803</c:v>
                </c:pt>
                <c:pt idx="38">
                  <c:v>1.824</c:v>
                </c:pt>
                <c:pt idx="39">
                  <c:v>1.846</c:v>
                </c:pt>
                <c:pt idx="40">
                  <c:v>1.867</c:v>
                </c:pt>
                <c:pt idx="41">
                  <c:v>1.889</c:v>
                </c:pt>
                <c:pt idx="42">
                  <c:v>1.91</c:v>
                </c:pt>
                <c:pt idx="43">
                  <c:v>1.931999999999999</c:v>
                </c:pt>
              </c:numCache>
            </c:numRef>
          </c:val>
          <c:smooth val="0"/>
        </c:ser>
        <c:dLbls>
          <c:showLegendKey val="0"/>
          <c:showVal val="0"/>
          <c:showCatName val="0"/>
          <c:showSerName val="0"/>
          <c:showPercent val="0"/>
          <c:showBubbleSize val="0"/>
        </c:dLbls>
        <c:marker val="1"/>
        <c:smooth val="0"/>
        <c:axId val="2118375936"/>
        <c:axId val="2118392144"/>
      </c:lineChart>
      <c:catAx>
        <c:axId val="2118375936"/>
        <c:scaling>
          <c:orientation val="minMax"/>
        </c:scaling>
        <c:delete val="0"/>
        <c:axPos val="b"/>
        <c:numFmt formatCode="General" sourceLinked="1"/>
        <c:majorTickMark val="out"/>
        <c:minorTickMark val="none"/>
        <c:tickLblPos val="nextTo"/>
        <c:txPr>
          <a:bodyPr rot="5400000" vert="horz"/>
          <a:lstStyle/>
          <a:p>
            <a:pPr>
              <a:defRPr sz="1100" baseline="0"/>
            </a:pPr>
            <a:endParaRPr lang="en-US"/>
          </a:p>
        </c:txPr>
        <c:crossAx val="2118392144"/>
        <c:crosses val="autoZero"/>
        <c:auto val="1"/>
        <c:lblAlgn val="ctr"/>
        <c:lblOffset val="100"/>
        <c:noMultiLvlLbl val="0"/>
      </c:catAx>
      <c:valAx>
        <c:axId val="2118392144"/>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crossAx val="2118375936"/>
        <c:crosses val="autoZero"/>
        <c:crossBetween val="between"/>
      </c:valAx>
      <c:spPr>
        <a:solidFill>
          <a:schemeClr val="accent5">
            <a:lumMod val="20000"/>
            <a:lumOff val="80000"/>
          </a:schemeClr>
        </a:solidFill>
      </c:spPr>
    </c:plotArea>
    <c:legend>
      <c:legendPos val="b"/>
      <c:legendEntry>
        <c:idx val="1"/>
        <c:delete val="1"/>
      </c:legendEntry>
      <c:layout>
        <c:manualLayout>
          <c:xMode val="edge"/>
          <c:yMode val="edge"/>
          <c:x val="0.19032595647023"/>
          <c:y val="0.897369506463274"/>
          <c:w val="0.655727411027316"/>
          <c:h val="0.102630493536726"/>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bg1">
                <a:lumMod val="65000"/>
              </a:schemeClr>
            </a:solidFill>
            <a:ln>
              <a:noFill/>
            </a:ln>
            <a:effectLst/>
          </c:spPr>
          <c:invertIfNegative val="0"/>
          <c:dPt>
            <c:idx val="17"/>
            <c:invertIfNegative val="0"/>
            <c:bubble3D val="0"/>
            <c:spPr>
              <a:solidFill>
                <a:srgbClr val="FF0000"/>
              </a:solidFill>
              <a:ln>
                <a:solidFill>
                  <a:srgbClr val="FF0000"/>
                </a:solidFill>
              </a:ln>
              <a:effectLst/>
            </c:spPr>
          </c:dPt>
          <c:dPt>
            <c:idx val="18"/>
            <c:invertIfNegative val="0"/>
            <c:bubble3D val="0"/>
            <c:spPr>
              <a:solidFill>
                <a:srgbClr val="FF0000"/>
              </a:solidFill>
              <a:ln>
                <a:solidFill>
                  <a:srgbClr val="FF0000"/>
                </a:solid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South Korea</c:v>
                </c:pt>
                <c:pt idx="1">
                  <c:v>Finland</c:v>
                </c:pt>
                <c:pt idx="2">
                  <c:v>Norway</c:v>
                </c:pt>
                <c:pt idx="3">
                  <c:v>Sweden</c:v>
                </c:pt>
                <c:pt idx="4">
                  <c:v>Canada</c:v>
                </c:pt>
                <c:pt idx="5">
                  <c:v>Russia</c:v>
                </c:pt>
                <c:pt idx="6">
                  <c:v>Netherlands</c:v>
                </c:pt>
                <c:pt idx="7">
                  <c:v>Denmark</c:v>
                </c:pt>
                <c:pt idx="8">
                  <c:v>Ireland</c:v>
                </c:pt>
                <c:pt idx="9">
                  <c:v>Spain</c:v>
                </c:pt>
                <c:pt idx="10">
                  <c:v>Australia</c:v>
                </c:pt>
                <c:pt idx="11">
                  <c:v>Estonia</c:v>
                </c:pt>
                <c:pt idx="12">
                  <c:v>Austria</c:v>
                </c:pt>
                <c:pt idx="13">
                  <c:v>Germany</c:v>
                </c:pt>
                <c:pt idx="14">
                  <c:v>Japan</c:v>
                </c:pt>
                <c:pt idx="15">
                  <c:v>Flanders (Belgium)</c:v>
                </c:pt>
                <c:pt idx="16">
                  <c:v>France</c:v>
                </c:pt>
                <c:pt idx="17">
                  <c:v>N. Ireland (UK)</c:v>
                </c:pt>
                <c:pt idx="18">
                  <c:v>England (UK)</c:v>
                </c:pt>
                <c:pt idx="19">
                  <c:v>USA</c:v>
                </c:pt>
                <c:pt idx="20">
                  <c:v>Italy</c:v>
                </c:pt>
                <c:pt idx="21">
                  <c:v>Poland</c:v>
                </c:pt>
              </c:strCache>
            </c:strRef>
          </c:cat>
          <c:val>
            <c:numRef>
              <c:f>Sheet1!$B$2:$B$23</c:f>
              <c:numCache>
                <c:formatCode>General</c:formatCode>
                <c:ptCount val="22"/>
                <c:pt idx="0">
                  <c:v>1.1</c:v>
                </c:pt>
                <c:pt idx="1">
                  <c:v>1.4</c:v>
                </c:pt>
                <c:pt idx="2">
                  <c:v>2.0</c:v>
                </c:pt>
                <c:pt idx="3">
                  <c:v>2.3</c:v>
                </c:pt>
                <c:pt idx="4">
                  <c:v>2.6</c:v>
                </c:pt>
                <c:pt idx="5">
                  <c:v>2.6</c:v>
                </c:pt>
                <c:pt idx="6">
                  <c:v>2.8</c:v>
                </c:pt>
                <c:pt idx="7">
                  <c:v>3.0</c:v>
                </c:pt>
                <c:pt idx="8">
                  <c:v>3.3</c:v>
                </c:pt>
                <c:pt idx="9">
                  <c:v>3.9</c:v>
                </c:pt>
                <c:pt idx="10">
                  <c:v>4.3</c:v>
                </c:pt>
                <c:pt idx="11">
                  <c:v>4.7</c:v>
                </c:pt>
                <c:pt idx="12">
                  <c:v>5.1</c:v>
                </c:pt>
                <c:pt idx="13">
                  <c:v>5.1</c:v>
                </c:pt>
                <c:pt idx="14">
                  <c:v>5.1</c:v>
                </c:pt>
                <c:pt idx="15">
                  <c:v>5.7</c:v>
                </c:pt>
                <c:pt idx="16">
                  <c:v>6.0</c:v>
                </c:pt>
                <c:pt idx="17">
                  <c:v>6.1</c:v>
                </c:pt>
                <c:pt idx="18">
                  <c:v>6.3</c:v>
                </c:pt>
                <c:pt idx="19">
                  <c:v>6.8</c:v>
                </c:pt>
                <c:pt idx="20">
                  <c:v>9.5</c:v>
                </c:pt>
                <c:pt idx="21">
                  <c:v>9.5</c:v>
                </c:pt>
              </c:numCache>
            </c:numRef>
          </c:val>
        </c:ser>
        <c:dLbls>
          <c:showLegendKey val="0"/>
          <c:showVal val="0"/>
          <c:showCatName val="0"/>
          <c:showSerName val="0"/>
          <c:showPercent val="0"/>
          <c:showBubbleSize val="0"/>
        </c:dLbls>
        <c:gapWidth val="56"/>
        <c:overlap val="-30"/>
        <c:axId val="2114896864"/>
        <c:axId val="2114900288"/>
      </c:barChart>
      <c:catAx>
        <c:axId val="2114896864"/>
        <c:scaling>
          <c:orientation val="minMax"/>
        </c:scaling>
        <c:delete val="0"/>
        <c:axPos val="l"/>
        <c:numFmt formatCode="General" sourceLinked="1"/>
        <c:majorTickMark val="none"/>
        <c:minorTickMark val="none"/>
        <c:tickLblPos val="nextTo"/>
        <c:spPr>
          <a:noFill/>
          <a:ln w="3175" cap="flat" cmpd="sng" algn="ctr">
            <a:solidFill>
              <a:schemeClr val="accent4"/>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4900288"/>
        <c:crosses val="autoZero"/>
        <c:auto val="1"/>
        <c:lblAlgn val="ctr"/>
        <c:lblOffset val="100"/>
        <c:noMultiLvlLbl val="0"/>
      </c:catAx>
      <c:valAx>
        <c:axId val="2114900288"/>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14896864"/>
        <c:crosses val="autoZero"/>
        <c:crossBetween val="between"/>
      </c:valAx>
      <c:spPr>
        <a:solidFill>
          <a:schemeClr val="bg1">
            <a:lumMod val="85000"/>
            <a:alpha val="50000"/>
          </a:schemeClr>
        </a:solidFill>
        <a:ln w="3175">
          <a:solidFill>
            <a:schemeClr val="accent4"/>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Below upper secondary education</c:v>
                </c:pt>
              </c:strCache>
            </c:strRef>
          </c:tx>
          <c:spPr>
            <a:solidFill>
              <a:srgbClr val="002060"/>
            </a:solidFill>
            <a:ln>
              <a:noFill/>
            </a:ln>
            <a:effectLst/>
          </c:spPr>
          <c:invertIfNegative val="0"/>
          <c:dPt>
            <c:idx val="10"/>
            <c:invertIfNegative val="0"/>
            <c:bubble3D val="0"/>
            <c:spPr>
              <a:solidFill>
                <a:srgbClr val="FF0000"/>
              </a:solidFill>
              <a:ln>
                <a:noFill/>
              </a:ln>
              <a:effectLst/>
            </c:spPr>
          </c:dPt>
          <c:dPt>
            <c:idx val="13"/>
            <c:invertIfNegative val="0"/>
            <c:bubble3D val="0"/>
            <c:spPr>
              <a:solidFill>
                <a:srgbClr val="002060"/>
              </a:solidFill>
              <a:ln>
                <a:noFill/>
              </a:ln>
              <a:effectLst/>
            </c:spPr>
          </c:dPt>
          <c:dPt>
            <c:idx val="15"/>
            <c:invertIfNegative val="0"/>
            <c:bubble3D val="0"/>
            <c:spPr>
              <a:solidFill>
                <a:srgbClr val="FF0000"/>
              </a:solidFill>
              <a:ln>
                <a:noFill/>
              </a:ln>
              <a:effectLst/>
            </c:spPr>
          </c:dPt>
          <c:cat>
            <c:strRef>
              <c:f>Sheet1!$A$2:$A$23</c:f>
              <c:strCache>
                <c:ptCount val="22"/>
                <c:pt idx="0">
                  <c:v>Denmark</c:v>
                </c:pt>
                <c:pt idx="1">
                  <c:v>Norway</c:v>
                </c:pt>
                <c:pt idx="2">
                  <c:v>Sweden</c:v>
                </c:pt>
                <c:pt idx="3">
                  <c:v>Netherlands</c:v>
                </c:pt>
                <c:pt idx="4">
                  <c:v>Finland</c:v>
                </c:pt>
                <c:pt idx="5">
                  <c:v>United States</c:v>
                </c:pt>
                <c:pt idx="6">
                  <c:v>Spain</c:v>
                </c:pt>
                <c:pt idx="7">
                  <c:v>Canada</c:v>
                </c:pt>
                <c:pt idx="8">
                  <c:v>Austria</c:v>
                </c:pt>
                <c:pt idx="9">
                  <c:v>Australia</c:v>
                </c:pt>
                <c:pt idx="10">
                  <c:v>England</c:v>
                </c:pt>
                <c:pt idx="11">
                  <c:v>Poland</c:v>
                </c:pt>
                <c:pt idx="12">
                  <c:v>Japan</c:v>
                </c:pt>
                <c:pt idx="13">
                  <c:v>Ireland</c:v>
                </c:pt>
                <c:pt idx="14">
                  <c:v>Germany</c:v>
                </c:pt>
                <c:pt idx="15">
                  <c:v>Northern Ireland</c:v>
                </c:pt>
                <c:pt idx="16">
                  <c:v>South Korea</c:v>
                </c:pt>
                <c:pt idx="17">
                  <c:v>France</c:v>
                </c:pt>
                <c:pt idx="18">
                  <c:v>Czech Republic</c:v>
                </c:pt>
                <c:pt idx="19">
                  <c:v>Italy</c:v>
                </c:pt>
                <c:pt idx="20">
                  <c:v>Estonia</c:v>
                </c:pt>
                <c:pt idx="21">
                  <c:v>Slovak Republic</c:v>
                </c:pt>
              </c:strCache>
            </c:strRef>
          </c:cat>
          <c:val>
            <c:numRef>
              <c:f>Sheet1!$B$2:$B$23</c:f>
              <c:numCache>
                <c:formatCode>General</c:formatCode>
                <c:ptCount val="22"/>
                <c:pt idx="0">
                  <c:v>32.0</c:v>
                </c:pt>
                <c:pt idx="1">
                  <c:v>24.0</c:v>
                </c:pt>
                <c:pt idx="2">
                  <c:v>24.0</c:v>
                </c:pt>
                <c:pt idx="3">
                  <c:v>21.0</c:v>
                </c:pt>
                <c:pt idx="4">
                  <c:v>19.0</c:v>
                </c:pt>
                <c:pt idx="5">
                  <c:v>12.0</c:v>
                </c:pt>
                <c:pt idx="6">
                  <c:v>15.0</c:v>
                </c:pt>
                <c:pt idx="7">
                  <c:v>20.0</c:v>
                </c:pt>
                <c:pt idx="8">
                  <c:v>14.0</c:v>
                </c:pt>
                <c:pt idx="9">
                  <c:v>16.0</c:v>
                </c:pt>
                <c:pt idx="10">
                  <c:v>11.0</c:v>
                </c:pt>
                <c:pt idx="11">
                  <c:v>10.0</c:v>
                </c:pt>
                <c:pt idx="12">
                  <c:v>11.0</c:v>
                </c:pt>
                <c:pt idx="13">
                  <c:v>11.0</c:v>
                </c:pt>
                <c:pt idx="14">
                  <c:v>9.0</c:v>
                </c:pt>
                <c:pt idx="15">
                  <c:v>7.0</c:v>
                </c:pt>
                <c:pt idx="16">
                  <c:v>8.0</c:v>
                </c:pt>
                <c:pt idx="17">
                  <c:v>6.0</c:v>
                </c:pt>
                <c:pt idx="18">
                  <c:v>7.0</c:v>
                </c:pt>
                <c:pt idx="19">
                  <c:v>5.0</c:v>
                </c:pt>
                <c:pt idx="20">
                  <c:v>7.0</c:v>
                </c:pt>
                <c:pt idx="21">
                  <c:v>5.0</c:v>
                </c:pt>
              </c:numCache>
            </c:numRef>
          </c:val>
        </c:ser>
        <c:ser>
          <c:idx val="1"/>
          <c:order val="1"/>
          <c:tx>
            <c:strRef>
              <c:f>Sheet1!$C$1</c:f>
              <c:strCache>
                <c:ptCount val="1"/>
                <c:pt idx="0">
                  <c:v>Upper secondary education</c:v>
                </c:pt>
              </c:strCache>
            </c:strRef>
          </c:tx>
          <c:spPr>
            <a:solidFill>
              <a:srgbClr val="0070C0"/>
            </a:solidFill>
            <a:ln>
              <a:noFill/>
            </a:ln>
            <a:effectLst/>
          </c:spPr>
          <c:invertIfNegative val="0"/>
          <c:dPt>
            <c:idx val="10"/>
            <c:invertIfNegative val="0"/>
            <c:bubble3D val="0"/>
            <c:spPr>
              <a:solidFill>
                <a:srgbClr val="FF0000">
                  <a:alpha val="57000"/>
                </a:srgbClr>
              </a:solidFill>
              <a:ln>
                <a:noFill/>
              </a:ln>
              <a:effectLst/>
            </c:spPr>
          </c:dPt>
          <c:dPt>
            <c:idx val="13"/>
            <c:invertIfNegative val="0"/>
            <c:bubble3D val="0"/>
            <c:spPr>
              <a:solidFill>
                <a:srgbClr val="0070C0"/>
              </a:solidFill>
              <a:ln>
                <a:noFill/>
              </a:ln>
              <a:effectLst/>
            </c:spPr>
          </c:dPt>
          <c:dPt>
            <c:idx val="15"/>
            <c:invertIfNegative val="0"/>
            <c:bubble3D val="0"/>
            <c:spPr>
              <a:solidFill>
                <a:srgbClr val="FF0000">
                  <a:alpha val="57000"/>
                </a:srgbClr>
              </a:solidFill>
              <a:ln>
                <a:noFill/>
              </a:ln>
              <a:effectLst/>
            </c:spPr>
          </c:dPt>
          <c:cat>
            <c:strRef>
              <c:f>Sheet1!$A$2:$A$23</c:f>
              <c:strCache>
                <c:ptCount val="22"/>
                <c:pt idx="0">
                  <c:v>Denmark</c:v>
                </c:pt>
                <c:pt idx="1">
                  <c:v>Norway</c:v>
                </c:pt>
                <c:pt idx="2">
                  <c:v>Sweden</c:v>
                </c:pt>
                <c:pt idx="3">
                  <c:v>Netherlands</c:v>
                </c:pt>
                <c:pt idx="4">
                  <c:v>Finland</c:v>
                </c:pt>
                <c:pt idx="5">
                  <c:v>United States</c:v>
                </c:pt>
                <c:pt idx="6">
                  <c:v>Spain</c:v>
                </c:pt>
                <c:pt idx="7">
                  <c:v>Canada</c:v>
                </c:pt>
                <c:pt idx="8">
                  <c:v>Austria</c:v>
                </c:pt>
                <c:pt idx="9">
                  <c:v>Australia</c:v>
                </c:pt>
                <c:pt idx="10">
                  <c:v>England</c:v>
                </c:pt>
                <c:pt idx="11">
                  <c:v>Poland</c:v>
                </c:pt>
                <c:pt idx="12">
                  <c:v>Japan</c:v>
                </c:pt>
                <c:pt idx="13">
                  <c:v>Ireland</c:v>
                </c:pt>
                <c:pt idx="14">
                  <c:v>Germany</c:v>
                </c:pt>
                <c:pt idx="15">
                  <c:v>Northern Ireland</c:v>
                </c:pt>
                <c:pt idx="16">
                  <c:v>South Korea</c:v>
                </c:pt>
                <c:pt idx="17">
                  <c:v>France</c:v>
                </c:pt>
                <c:pt idx="18">
                  <c:v>Czech Republic</c:v>
                </c:pt>
                <c:pt idx="19">
                  <c:v>Italy</c:v>
                </c:pt>
                <c:pt idx="20">
                  <c:v>Estonia</c:v>
                </c:pt>
                <c:pt idx="21">
                  <c:v>Slovak Republic</c:v>
                </c:pt>
              </c:strCache>
            </c:strRef>
          </c:cat>
          <c:val>
            <c:numRef>
              <c:f>Sheet1!$C$2:$C$23</c:f>
              <c:numCache>
                <c:formatCode>General</c:formatCode>
                <c:ptCount val="22"/>
                <c:pt idx="0">
                  <c:v>10.0</c:v>
                </c:pt>
                <c:pt idx="1">
                  <c:v>5.0</c:v>
                </c:pt>
                <c:pt idx="2">
                  <c:v>8.0</c:v>
                </c:pt>
                <c:pt idx="3">
                  <c:v>9.0</c:v>
                </c:pt>
                <c:pt idx="4">
                  <c:v>8.0</c:v>
                </c:pt>
                <c:pt idx="5">
                  <c:v>6.0</c:v>
                </c:pt>
                <c:pt idx="6">
                  <c:v>4.0</c:v>
                </c:pt>
                <c:pt idx="7">
                  <c:v>1.0</c:v>
                </c:pt>
                <c:pt idx="8">
                  <c:v>7.0</c:v>
                </c:pt>
                <c:pt idx="9">
                  <c:v>3.0</c:v>
                </c:pt>
                <c:pt idx="10">
                  <c:v>6.0</c:v>
                </c:pt>
                <c:pt idx="11">
                  <c:v>3.0</c:v>
                </c:pt>
                <c:pt idx="12">
                  <c:v>4.0</c:v>
                </c:pt>
                <c:pt idx="13">
                  <c:v>3.0</c:v>
                </c:pt>
                <c:pt idx="14">
                  <c:v>1.0</c:v>
                </c:pt>
                <c:pt idx="15">
                  <c:v>8.0</c:v>
                </c:pt>
                <c:pt idx="16">
                  <c:v>1.0</c:v>
                </c:pt>
                <c:pt idx="17">
                  <c:v>3.0</c:v>
                </c:pt>
                <c:pt idx="19">
                  <c:v>6.0</c:v>
                </c:pt>
                <c:pt idx="20">
                  <c:v>0.0</c:v>
                </c:pt>
                <c:pt idx="21">
                  <c:v>2.0</c:v>
                </c:pt>
              </c:numCache>
            </c:numRef>
          </c:val>
        </c:ser>
        <c:ser>
          <c:idx val="2"/>
          <c:order val="2"/>
          <c:tx>
            <c:strRef>
              <c:f>Sheet1!$D$1</c:f>
              <c:strCache>
                <c:ptCount val="1"/>
                <c:pt idx="0">
                  <c:v>Tertiary education</c:v>
                </c:pt>
              </c:strCache>
            </c:strRef>
          </c:tx>
          <c:spPr>
            <a:solidFill>
              <a:srgbClr val="00B0F0"/>
            </a:solidFill>
            <a:ln>
              <a:noFill/>
            </a:ln>
            <a:effectLst/>
          </c:spPr>
          <c:invertIfNegative val="0"/>
          <c:dPt>
            <c:idx val="10"/>
            <c:invertIfNegative val="0"/>
            <c:bubble3D val="0"/>
            <c:spPr>
              <a:solidFill>
                <a:srgbClr val="FF0000">
                  <a:alpha val="23000"/>
                </a:srgbClr>
              </a:solidFill>
              <a:ln>
                <a:noFill/>
              </a:ln>
              <a:effectLst/>
            </c:spPr>
          </c:dPt>
          <c:dPt>
            <c:idx val="13"/>
            <c:invertIfNegative val="0"/>
            <c:bubble3D val="0"/>
            <c:spPr>
              <a:solidFill>
                <a:srgbClr val="00B0F0"/>
              </a:solidFill>
              <a:ln>
                <a:noFill/>
              </a:ln>
              <a:effectLst/>
            </c:spPr>
          </c:dPt>
          <c:dPt>
            <c:idx val="15"/>
            <c:invertIfNegative val="0"/>
            <c:bubble3D val="0"/>
            <c:spPr>
              <a:solidFill>
                <a:srgbClr val="FF0000">
                  <a:alpha val="19000"/>
                </a:srgbClr>
              </a:solidFill>
              <a:ln>
                <a:noFill/>
              </a:ln>
              <a:effectLst/>
            </c:spPr>
          </c:dPt>
          <c:cat>
            <c:strRef>
              <c:f>Sheet1!$A$2:$A$23</c:f>
              <c:strCache>
                <c:ptCount val="22"/>
                <c:pt idx="0">
                  <c:v>Denmark</c:v>
                </c:pt>
                <c:pt idx="1">
                  <c:v>Norway</c:v>
                </c:pt>
                <c:pt idx="2">
                  <c:v>Sweden</c:v>
                </c:pt>
                <c:pt idx="3">
                  <c:v>Netherlands</c:v>
                </c:pt>
                <c:pt idx="4">
                  <c:v>Finland</c:v>
                </c:pt>
                <c:pt idx="5">
                  <c:v>United States</c:v>
                </c:pt>
                <c:pt idx="6">
                  <c:v>Spain</c:v>
                </c:pt>
                <c:pt idx="7">
                  <c:v>Canada</c:v>
                </c:pt>
                <c:pt idx="8">
                  <c:v>Austria</c:v>
                </c:pt>
                <c:pt idx="9">
                  <c:v>Australia</c:v>
                </c:pt>
                <c:pt idx="10">
                  <c:v>England</c:v>
                </c:pt>
                <c:pt idx="11">
                  <c:v>Poland</c:v>
                </c:pt>
                <c:pt idx="12">
                  <c:v>Japan</c:v>
                </c:pt>
                <c:pt idx="13">
                  <c:v>Ireland</c:v>
                </c:pt>
                <c:pt idx="14">
                  <c:v>Germany</c:v>
                </c:pt>
                <c:pt idx="15">
                  <c:v>Northern Ireland</c:v>
                </c:pt>
                <c:pt idx="16">
                  <c:v>South Korea</c:v>
                </c:pt>
                <c:pt idx="17">
                  <c:v>France</c:v>
                </c:pt>
                <c:pt idx="18">
                  <c:v>Czech Republic</c:v>
                </c:pt>
                <c:pt idx="19">
                  <c:v>Italy</c:v>
                </c:pt>
                <c:pt idx="20">
                  <c:v>Estonia</c:v>
                </c:pt>
                <c:pt idx="21">
                  <c:v>Slovak Republic</c:v>
                </c:pt>
              </c:strCache>
            </c:strRef>
          </c:cat>
          <c:val>
            <c:numRef>
              <c:f>Sheet1!$D$2:$D$23</c:f>
              <c:numCache>
                <c:formatCode>General</c:formatCode>
                <c:ptCount val="22"/>
                <c:pt idx="0">
                  <c:v>19.0</c:v>
                </c:pt>
                <c:pt idx="1">
                  <c:v>20.0</c:v>
                </c:pt>
                <c:pt idx="2">
                  <c:v>16.0</c:v>
                </c:pt>
                <c:pt idx="3">
                  <c:v>17.0</c:v>
                </c:pt>
                <c:pt idx="4">
                  <c:v>14.0</c:v>
                </c:pt>
                <c:pt idx="5">
                  <c:v>15.0</c:v>
                </c:pt>
                <c:pt idx="6">
                  <c:v>12.0</c:v>
                </c:pt>
                <c:pt idx="7">
                  <c:v>9.0</c:v>
                </c:pt>
                <c:pt idx="8">
                  <c:v>9.0</c:v>
                </c:pt>
                <c:pt idx="9">
                  <c:v>11.0</c:v>
                </c:pt>
                <c:pt idx="10">
                  <c:v>10.0</c:v>
                </c:pt>
                <c:pt idx="11">
                  <c:v>13.0</c:v>
                </c:pt>
                <c:pt idx="12">
                  <c:v>9.0</c:v>
                </c:pt>
                <c:pt idx="13">
                  <c:v>8.0</c:v>
                </c:pt>
                <c:pt idx="14">
                  <c:v>12.0</c:v>
                </c:pt>
                <c:pt idx="15">
                  <c:v>4.0</c:v>
                </c:pt>
                <c:pt idx="16">
                  <c:v>8.0</c:v>
                </c:pt>
                <c:pt idx="17">
                  <c:v>8.0</c:v>
                </c:pt>
                <c:pt idx="18">
                  <c:v>10.0</c:v>
                </c:pt>
                <c:pt idx="19">
                  <c:v>4.0</c:v>
                </c:pt>
                <c:pt idx="20">
                  <c:v>8.0</c:v>
                </c:pt>
                <c:pt idx="21">
                  <c:v>6.0</c:v>
                </c:pt>
              </c:numCache>
            </c:numRef>
          </c:val>
        </c:ser>
        <c:dLbls>
          <c:showLegendKey val="0"/>
          <c:showVal val="0"/>
          <c:showCatName val="0"/>
          <c:showSerName val="0"/>
          <c:showPercent val="0"/>
          <c:showBubbleSize val="0"/>
        </c:dLbls>
        <c:gapWidth val="55"/>
        <c:overlap val="100"/>
        <c:axId val="2114731248"/>
        <c:axId val="2083392224"/>
      </c:barChart>
      <c:catAx>
        <c:axId val="2114731248"/>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83392224"/>
        <c:crosses val="autoZero"/>
        <c:auto val="1"/>
        <c:lblAlgn val="ctr"/>
        <c:lblOffset val="100"/>
        <c:noMultiLvlLbl val="0"/>
      </c:catAx>
      <c:valAx>
        <c:axId val="2083392224"/>
        <c:scaling>
          <c:orientation val="minMax"/>
          <c:max val="100.0"/>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4731248"/>
        <c:crosses val="autoZero"/>
        <c:crossBetween val="between"/>
      </c:valAx>
      <c:spPr>
        <a:solidFill>
          <a:schemeClr val="bg1">
            <a:lumMod val="85000"/>
            <a:alpha val="60000"/>
          </a:schemeClr>
        </a:solidFill>
        <a:ln w="3175">
          <a:solidFill>
            <a:srgbClr val="FF0000"/>
          </a:solidFill>
        </a:ln>
        <a:effectLst/>
      </c:spPr>
    </c:plotArea>
    <c:legend>
      <c:legendPos val="b"/>
      <c:layout>
        <c:manualLayout>
          <c:xMode val="edge"/>
          <c:yMode val="edge"/>
          <c:x val="0.05"/>
          <c:y val="0.900849830190835"/>
          <c:w val="0.920061728395062"/>
          <c:h val="0.076701908522009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Below upper secondary education</c:v>
                </c:pt>
              </c:strCache>
            </c:strRef>
          </c:tx>
          <c:spPr>
            <a:solidFill>
              <a:srgbClr val="002060"/>
            </a:solidFill>
            <a:ln>
              <a:noFill/>
            </a:ln>
            <a:effectLst/>
          </c:spPr>
          <c:invertIfNegative val="0"/>
          <c:dPt>
            <c:idx val="10"/>
            <c:invertIfNegative val="0"/>
            <c:bubble3D val="0"/>
            <c:spPr>
              <a:solidFill>
                <a:srgbClr val="FF0000"/>
              </a:solidFill>
              <a:ln>
                <a:noFill/>
              </a:ln>
              <a:effectLst/>
            </c:spPr>
          </c:dPt>
          <c:dPt>
            <c:idx val="13"/>
            <c:invertIfNegative val="0"/>
            <c:bubble3D val="0"/>
            <c:spPr>
              <a:solidFill>
                <a:srgbClr val="FF0000"/>
              </a:solidFill>
              <a:ln>
                <a:noFill/>
              </a:ln>
              <a:effectLst/>
            </c:spPr>
          </c:dPt>
          <c:cat>
            <c:strRef>
              <c:f>Sheet1!$A$2:$A$21</c:f>
              <c:strCache>
                <c:ptCount val="20"/>
                <c:pt idx="0">
                  <c:v>Norway</c:v>
                </c:pt>
                <c:pt idx="1">
                  <c:v>Denmark</c:v>
                </c:pt>
                <c:pt idx="2">
                  <c:v>Finland</c:v>
                </c:pt>
                <c:pt idx="3">
                  <c:v>United States</c:v>
                </c:pt>
                <c:pt idx="4">
                  <c:v>Netherlands</c:v>
                </c:pt>
                <c:pt idx="5">
                  <c:v>Sweden</c:v>
                </c:pt>
                <c:pt idx="6">
                  <c:v>Australia</c:v>
                </c:pt>
                <c:pt idx="7">
                  <c:v>Austria</c:v>
                </c:pt>
                <c:pt idx="8">
                  <c:v>Canada</c:v>
                </c:pt>
                <c:pt idx="9">
                  <c:v>South Korea</c:v>
                </c:pt>
                <c:pt idx="10">
                  <c:v>England</c:v>
                </c:pt>
                <c:pt idx="11">
                  <c:v>Ireland</c:v>
                </c:pt>
                <c:pt idx="12">
                  <c:v>Japan</c:v>
                </c:pt>
                <c:pt idx="13">
                  <c:v>Northern Ireland</c:v>
                </c:pt>
                <c:pt idx="14">
                  <c:v>Slovak Republic</c:v>
                </c:pt>
                <c:pt idx="15">
                  <c:v>Germany</c:v>
                </c:pt>
                <c:pt idx="16">
                  <c:v>Spain</c:v>
                </c:pt>
                <c:pt idx="17">
                  <c:v>Estonia</c:v>
                </c:pt>
                <c:pt idx="18">
                  <c:v>Italy</c:v>
                </c:pt>
                <c:pt idx="19">
                  <c:v>Czech Republic</c:v>
                </c:pt>
              </c:strCache>
            </c:strRef>
          </c:cat>
          <c:val>
            <c:numRef>
              <c:f>Sheet1!$B$2:$B$21</c:f>
              <c:numCache>
                <c:formatCode>General</c:formatCode>
                <c:ptCount val="20"/>
                <c:pt idx="0">
                  <c:v>35.0</c:v>
                </c:pt>
                <c:pt idx="1">
                  <c:v>42.0</c:v>
                </c:pt>
                <c:pt idx="2">
                  <c:v>32.0</c:v>
                </c:pt>
                <c:pt idx="3">
                  <c:v>26.0</c:v>
                </c:pt>
                <c:pt idx="4">
                  <c:v>27.0</c:v>
                </c:pt>
                <c:pt idx="5">
                  <c:v>35.0</c:v>
                </c:pt>
                <c:pt idx="6">
                  <c:v>24.0</c:v>
                </c:pt>
                <c:pt idx="7">
                  <c:v>20.0</c:v>
                </c:pt>
                <c:pt idx="8">
                  <c:v>22.0</c:v>
                </c:pt>
                <c:pt idx="9">
                  <c:v>33.0</c:v>
                </c:pt>
                <c:pt idx="10">
                  <c:v>20.0</c:v>
                </c:pt>
                <c:pt idx="11">
                  <c:v>15.0</c:v>
                </c:pt>
                <c:pt idx="12">
                  <c:v>17.0</c:v>
                </c:pt>
                <c:pt idx="13">
                  <c:v>10.0</c:v>
                </c:pt>
                <c:pt idx="14">
                  <c:v>13.0</c:v>
                </c:pt>
                <c:pt idx="15">
                  <c:v>16.0</c:v>
                </c:pt>
                <c:pt idx="16">
                  <c:v>20.0</c:v>
                </c:pt>
                <c:pt idx="17">
                  <c:v>14.0</c:v>
                </c:pt>
                <c:pt idx="18">
                  <c:v>12.0</c:v>
                </c:pt>
                <c:pt idx="19">
                  <c:v>21.0</c:v>
                </c:pt>
              </c:numCache>
            </c:numRef>
          </c:val>
        </c:ser>
        <c:ser>
          <c:idx val="1"/>
          <c:order val="1"/>
          <c:tx>
            <c:strRef>
              <c:f>Sheet1!$C$1</c:f>
              <c:strCache>
                <c:ptCount val="1"/>
                <c:pt idx="0">
                  <c:v>Upper secondary education</c:v>
                </c:pt>
              </c:strCache>
            </c:strRef>
          </c:tx>
          <c:spPr>
            <a:solidFill>
              <a:srgbClr val="0070C0"/>
            </a:solidFill>
            <a:ln>
              <a:noFill/>
            </a:ln>
            <a:effectLst/>
          </c:spPr>
          <c:invertIfNegative val="0"/>
          <c:dPt>
            <c:idx val="10"/>
            <c:invertIfNegative val="0"/>
            <c:bubble3D val="0"/>
            <c:spPr>
              <a:solidFill>
                <a:srgbClr val="FF0000">
                  <a:alpha val="57000"/>
                </a:srgbClr>
              </a:solidFill>
              <a:ln>
                <a:noFill/>
              </a:ln>
              <a:effectLst/>
            </c:spPr>
          </c:dPt>
          <c:dPt>
            <c:idx val="13"/>
            <c:invertIfNegative val="0"/>
            <c:bubble3D val="0"/>
            <c:spPr>
              <a:solidFill>
                <a:srgbClr val="FF0000">
                  <a:alpha val="57000"/>
                </a:srgbClr>
              </a:solidFill>
              <a:ln>
                <a:noFill/>
              </a:ln>
              <a:effectLst/>
            </c:spPr>
          </c:dPt>
          <c:cat>
            <c:strRef>
              <c:f>Sheet1!$A$2:$A$21</c:f>
              <c:strCache>
                <c:ptCount val="20"/>
                <c:pt idx="0">
                  <c:v>Norway</c:v>
                </c:pt>
                <c:pt idx="1">
                  <c:v>Denmark</c:v>
                </c:pt>
                <c:pt idx="2">
                  <c:v>Finland</c:v>
                </c:pt>
                <c:pt idx="3">
                  <c:v>United States</c:v>
                </c:pt>
                <c:pt idx="4">
                  <c:v>Netherlands</c:v>
                </c:pt>
                <c:pt idx="5">
                  <c:v>Sweden</c:v>
                </c:pt>
                <c:pt idx="6">
                  <c:v>Australia</c:v>
                </c:pt>
                <c:pt idx="7">
                  <c:v>Austria</c:v>
                </c:pt>
                <c:pt idx="8">
                  <c:v>Canada</c:v>
                </c:pt>
                <c:pt idx="9">
                  <c:v>South Korea</c:v>
                </c:pt>
                <c:pt idx="10">
                  <c:v>England</c:v>
                </c:pt>
                <c:pt idx="11">
                  <c:v>Ireland</c:v>
                </c:pt>
                <c:pt idx="12">
                  <c:v>Japan</c:v>
                </c:pt>
                <c:pt idx="13">
                  <c:v>Northern Ireland</c:v>
                </c:pt>
                <c:pt idx="14">
                  <c:v>Slovak Republic</c:v>
                </c:pt>
                <c:pt idx="15">
                  <c:v>Germany</c:v>
                </c:pt>
                <c:pt idx="16">
                  <c:v>Spain</c:v>
                </c:pt>
                <c:pt idx="17">
                  <c:v>Estonia</c:v>
                </c:pt>
                <c:pt idx="18">
                  <c:v>Italy</c:v>
                </c:pt>
                <c:pt idx="19">
                  <c:v>Czech Republic</c:v>
                </c:pt>
              </c:strCache>
            </c:strRef>
          </c:cat>
          <c:val>
            <c:numRef>
              <c:f>Sheet1!$C$2:$C$21</c:f>
              <c:numCache>
                <c:formatCode>General</c:formatCode>
                <c:ptCount val="20"/>
                <c:pt idx="0">
                  <c:v>9.0</c:v>
                </c:pt>
                <c:pt idx="1">
                  <c:v>5.0</c:v>
                </c:pt>
                <c:pt idx="2">
                  <c:v>10.0</c:v>
                </c:pt>
                <c:pt idx="3">
                  <c:v>15.0</c:v>
                </c:pt>
                <c:pt idx="4">
                  <c:v>9.0</c:v>
                </c:pt>
                <c:pt idx="5">
                  <c:v>8.0</c:v>
                </c:pt>
                <c:pt idx="6">
                  <c:v>6.0</c:v>
                </c:pt>
                <c:pt idx="7">
                  <c:v>10.0</c:v>
                </c:pt>
                <c:pt idx="8">
                  <c:v>9.0</c:v>
                </c:pt>
                <c:pt idx="10">
                  <c:v>9.0</c:v>
                </c:pt>
                <c:pt idx="11">
                  <c:v>11.0</c:v>
                </c:pt>
                <c:pt idx="12">
                  <c:v>5.0</c:v>
                </c:pt>
                <c:pt idx="13">
                  <c:v>11.0</c:v>
                </c:pt>
                <c:pt idx="14">
                  <c:v>7.0</c:v>
                </c:pt>
                <c:pt idx="15">
                  <c:v>5.0</c:v>
                </c:pt>
                <c:pt idx="16">
                  <c:v>3.0</c:v>
                </c:pt>
                <c:pt idx="17">
                  <c:v>7.0</c:v>
                </c:pt>
                <c:pt idx="18">
                  <c:v>7.0</c:v>
                </c:pt>
              </c:numCache>
            </c:numRef>
          </c:val>
        </c:ser>
        <c:ser>
          <c:idx val="2"/>
          <c:order val="2"/>
          <c:tx>
            <c:strRef>
              <c:f>Sheet1!$D$1</c:f>
              <c:strCache>
                <c:ptCount val="1"/>
                <c:pt idx="0">
                  <c:v>Tertiary education</c:v>
                </c:pt>
              </c:strCache>
            </c:strRef>
          </c:tx>
          <c:spPr>
            <a:solidFill>
              <a:srgbClr val="00B0F0"/>
            </a:solidFill>
            <a:ln>
              <a:noFill/>
            </a:ln>
            <a:effectLst/>
          </c:spPr>
          <c:invertIfNegative val="0"/>
          <c:dPt>
            <c:idx val="10"/>
            <c:invertIfNegative val="0"/>
            <c:bubble3D val="0"/>
            <c:spPr>
              <a:solidFill>
                <a:srgbClr val="FF0000">
                  <a:alpha val="23000"/>
                </a:srgbClr>
              </a:solidFill>
              <a:ln>
                <a:noFill/>
              </a:ln>
              <a:effectLst/>
            </c:spPr>
          </c:dPt>
          <c:dPt>
            <c:idx val="13"/>
            <c:invertIfNegative val="0"/>
            <c:bubble3D val="0"/>
            <c:spPr>
              <a:solidFill>
                <a:srgbClr val="FF0000">
                  <a:alpha val="19000"/>
                </a:srgbClr>
              </a:solidFill>
              <a:ln>
                <a:noFill/>
              </a:ln>
              <a:effectLst/>
            </c:spPr>
          </c:dPt>
          <c:cat>
            <c:strRef>
              <c:f>Sheet1!$A$2:$A$21</c:f>
              <c:strCache>
                <c:ptCount val="20"/>
                <c:pt idx="0">
                  <c:v>Norway</c:v>
                </c:pt>
                <c:pt idx="1">
                  <c:v>Denmark</c:v>
                </c:pt>
                <c:pt idx="2">
                  <c:v>Finland</c:v>
                </c:pt>
                <c:pt idx="3">
                  <c:v>United States</c:v>
                </c:pt>
                <c:pt idx="4">
                  <c:v>Netherlands</c:v>
                </c:pt>
                <c:pt idx="5">
                  <c:v>Sweden</c:v>
                </c:pt>
                <c:pt idx="6">
                  <c:v>Australia</c:v>
                </c:pt>
                <c:pt idx="7">
                  <c:v>Austria</c:v>
                </c:pt>
                <c:pt idx="8">
                  <c:v>Canada</c:v>
                </c:pt>
                <c:pt idx="9">
                  <c:v>South Korea</c:v>
                </c:pt>
                <c:pt idx="10">
                  <c:v>England</c:v>
                </c:pt>
                <c:pt idx="11">
                  <c:v>Ireland</c:v>
                </c:pt>
                <c:pt idx="12">
                  <c:v>Japan</c:v>
                </c:pt>
                <c:pt idx="13">
                  <c:v>Northern Ireland</c:v>
                </c:pt>
                <c:pt idx="14">
                  <c:v>Slovak Republic</c:v>
                </c:pt>
                <c:pt idx="15">
                  <c:v>Germany</c:v>
                </c:pt>
                <c:pt idx="16">
                  <c:v>Spain</c:v>
                </c:pt>
                <c:pt idx="17">
                  <c:v>Estonia</c:v>
                </c:pt>
                <c:pt idx="18">
                  <c:v>Italy</c:v>
                </c:pt>
                <c:pt idx="19">
                  <c:v>Czech Republic</c:v>
                </c:pt>
              </c:strCache>
            </c:strRef>
          </c:cat>
          <c:val>
            <c:numRef>
              <c:f>Sheet1!$D$2:$D$21</c:f>
              <c:numCache>
                <c:formatCode>General</c:formatCode>
                <c:ptCount val="20"/>
                <c:pt idx="0">
                  <c:v>20.0</c:v>
                </c:pt>
                <c:pt idx="1">
                  <c:v>12.0</c:v>
                </c:pt>
                <c:pt idx="2">
                  <c:v>15.0</c:v>
                </c:pt>
                <c:pt idx="3">
                  <c:v>15.0</c:v>
                </c:pt>
                <c:pt idx="4">
                  <c:v>19.0</c:v>
                </c:pt>
                <c:pt idx="5">
                  <c:v>11.0</c:v>
                </c:pt>
                <c:pt idx="6">
                  <c:v>14.0</c:v>
                </c:pt>
                <c:pt idx="7">
                  <c:v>13.0</c:v>
                </c:pt>
                <c:pt idx="8">
                  <c:v>11.0</c:v>
                </c:pt>
                <c:pt idx="9">
                  <c:v>7.0</c:v>
                </c:pt>
                <c:pt idx="10">
                  <c:v>10.0</c:v>
                </c:pt>
                <c:pt idx="11">
                  <c:v>13.0</c:v>
                </c:pt>
                <c:pt idx="12">
                  <c:v>12.0</c:v>
                </c:pt>
                <c:pt idx="13">
                  <c:v>13.0</c:v>
                </c:pt>
                <c:pt idx="14">
                  <c:v>14.0</c:v>
                </c:pt>
                <c:pt idx="15">
                  <c:v>11.0</c:v>
                </c:pt>
                <c:pt idx="16">
                  <c:v>8.0</c:v>
                </c:pt>
                <c:pt idx="17">
                  <c:v>9.0</c:v>
                </c:pt>
                <c:pt idx="18">
                  <c:v>11.0</c:v>
                </c:pt>
                <c:pt idx="19">
                  <c:v>8.0</c:v>
                </c:pt>
              </c:numCache>
            </c:numRef>
          </c:val>
        </c:ser>
        <c:dLbls>
          <c:showLegendKey val="0"/>
          <c:showVal val="0"/>
          <c:showCatName val="0"/>
          <c:showSerName val="0"/>
          <c:showPercent val="0"/>
          <c:showBubbleSize val="0"/>
        </c:dLbls>
        <c:gapWidth val="55"/>
        <c:overlap val="100"/>
        <c:axId val="2132508912"/>
        <c:axId val="2117690880"/>
      </c:barChart>
      <c:catAx>
        <c:axId val="2132508912"/>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17690880"/>
        <c:crosses val="autoZero"/>
        <c:auto val="1"/>
        <c:lblAlgn val="ctr"/>
        <c:lblOffset val="100"/>
        <c:noMultiLvlLbl val="0"/>
      </c:catAx>
      <c:valAx>
        <c:axId val="2117690880"/>
        <c:scaling>
          <c:orientation val="minMax"/>
          <c:max val="100.0"/>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2508912"/>
        <c:crosses val="autoZero"/>
        <c:crossBetween val="between"/>
      </c:valAx>
      <c:spPr>
        <a:solidFill>
          <a:schemeClr val="bg1">
            <a:lumMod val="85000"/>
            <a:alpha val="60000"/>
          </a:schemeClr>
        </a:solidFill>
        <a:ln w="3175">
          <a:solidFill>
            <a:srgbClr val="FF0000"/>
          </a:solidFill>
        </a:ln>
        <a:effectLst/>
      </c:spPr>
    </c:plotArea>
    <c:legend>
      <c:legendPos val="b"/>
      <c:layout>
        <c:manualLayout>
          <c:xMode val="edge"/>
          <c:yMode val="edge"/>
          <c:x val="0.05"/>
          <c:y val="0.900849830190835"/>
          <c:w val="0.920061728395062"/>
          <c:h val="0.076701908522009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drawing1.xml><?xml version="1.0" encoding="utf-8"?>
<c:userShapes xmlns:c="http://schemas.openxmlformats.org/drawingml/2006/chart">
  <cdr:relSizeAnchor xmlns:cdr="http://schemas.openxmlformats.org/drawingml/2006/chartDrawing">
    <cdr:from>
      <cdr:x>0.5667</cdr:x>
      <cdr:y>0.04771</cdr:y>
    </cdr:from>
    <cdr:to>
      <cdr:x>0.98131</cdr:x>
      <cdr:y>0.11943</cdr:y>
    </cdr:to>
    <cdr:sp macro="" textlink="">
      <cdr:nvSpPr>
        <cdr:cNvPr id="2" name="TextBox 1"/>
        <cdr:cNvSpPr txBox="1"/>
      </cdr:nvSpPr>
      <cdr:spPr>
        <a:xfrm xmlns:a="http://schemas.openxmlformats.org/drawingml/2006/main">
          <a:off x="4747979" y="222896"/>
          <a:ext cx="3473751" cy="3350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smtClean="0"/>
            <a:t>Tertiary education enrolment 6.2</a:t>
          </a:r>
          <a:endParaRPr lang="en-US" sz="1800" b="1" dirty="0"/>
        </a:p>
      </cdr:txBody>
    </cdr:sp>
  </cdr:relSizeAnchor>
  <cdr:relSizeAnchor xmlns:cdr="http://schemas.openxmlformats.org/drawingml/2006/chartDrawing">
    <cdr:from>
      <cdr:x>0.78721</cdr:x>
      <cdr:y>0.46263</cdr:y>
    </cdr:from>
    <cdr:to>
      <cdr:x>0.96399</cdr:x>
      <cdr:y>0.53737</cdr:y>
    </cdr:to>
    <cdr:sp macro="" textlink="">
      <cdr:nvSpPr>
        <cdr:cNvPr id="3" name="TextBox 2"/>
        <cdr:cNvSpPr txBox="1"/>
      </cdr:nvSpPr>
      <cdr:spPr>
        <a:xfrm xmlns:a="http://schemas.openxmlformats.org/drawingml/2006/main">
          <a:off x="6595515" y="2161414"/>
          <a:ext cx="1481126" cy="3491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smtClean="0">
              <a:solidFill>
                <a:schemeClr val="tx1"/>
              </a:solidFill>
            </a:rPr>
            <a:t>Real GDP 3.6</a:t>
          </a:r>
          <a:endParaRPr lang="en-US" sz="1800" b="1" dirty="0">
            <a:solidFill>
              <a:schemeClr val="tx1"/>
            </a:solidFill>
          </a:endParaRPr>
        </a:p>
      </cdr:txBody>
    </cdr:sp>
  </cdr:relSizeAnchor>
  <cdr:relSizeAnchor xmlns:cdr="http://schemas.openxmlformats.org/drawingml/2006/chartDrawing">
    <cdr:from>
      <cdr:x>0.04271</cdr:x>
      <cdr:y>0.60344</cdr:y>
    </cdr:from>
    <cdr:to>
      <cdr:x>0.11944</cdr:x>
      <cdr:y>0.68688</cdr:y>
    </cdr:to>
    <cdr:sp macro="" textlink="">
      <cdr:nvSpPr>
        <cdr:cNvPr id="5" name="TextBox 4"/>
        <cdr:cNvSpPr txBox="1"/>
      </cdr:nvSpPr>
      <cdr:spPr>
        <a:xfrm xmlns:a="http://schemas.openxmlformats.org/drawingml/2006/main">
          <a:off x="357821" y="2819300"/>
          <a:ext cx="642872" cy="3898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1.0</a:t>
          </a:r>
          <a:endParaRPr lang="en-US" sz="1800" dirty="0"/>
        </a:p>
      </cdr:txBody>
    </cdr:sp>
  </cdr:relSizeAnchor>
  <cdr:relSizeAnchor xmlns:cdr="http://schemas.openxmlformats.org/drawingml/2006/chartDrawing">
    <cdr:from>
      <cdr:x>0.73063</cdr:x>
      <cdr:y>0.60618</cdr:y>
    </cdr:from>
    <cdr:to>
      <cdr:x>0.96399</cdr:x>
      <cdr:y>0.69317</cdr:y>
    </cdr:to>
    <cdr:sp macro="" textlink="">
      <cdr:nvSpPr>
        <cdr:cNvPr id="4" name="TextBox 3"/>
        <cdr:cNvSpPr txBox="1"/>
      </cdr:nvSpPr>
      <cdr:spPr>
        <a:xfrm xmlns:a="http://schemas.openxmlformats.org/drawingml/2006/main">
          <a:off x="6121462" y="2832100"/>
          <a:ext cx="1955179" cy="406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smtClean="0">
              <a:solidFill>
                <a:schemeClr val="tx1"/>
              </a:solidFill>
            </a:rPr>
            <a:t>Population 1.9</a:t>
          </a:r>
          <a:endParaRPr lang="en-US" sz="1800" b="1"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892A15-29D0-D341-8B08-9AF0A367D445}" type="datetimeFigureOut">
              <a:rPr lang="en-US" smtClean="0"/>
              <a:t>5/4/17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1A8A9A-3F11-4945-B83B-8B2D4CB174F2}" type="slidenum">
              <a:rPr lang="en-US" smtClean="0"/>
              <a:t>‹#›</a:t>
            </a:fld>
            <a:endParaRPr lang="en-US"/>
          </a:p>
        </p:txBody>
      </p:sp>
    </p:spTree>
    <p:extLst>
      <p:ext uri="{BB962C8B-B14F-4D97-AF65-F5344CB8AC3E}">
        <p14:creationId xmlns:p14="http://schemas.microsoft.com/office/powerpoint/2010/main" val="1552590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FBAC44-91AB-EC41-ADE5-1A2846857E17}" type="datetimeFigureOut">
              <a:rPr lang="en-US" smtClean="0"/>
              <a:t>5/4/17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4C9CB2-6D55-3748-9E84-9F5714C4F176}" type="slidenum">
              <a:rPr lang="en-US" smtClean="0"/>
              <a:t>‹#›</a:t>
            </a:fld>
            <a:endParaRPr lang="en-US"/>
          </a:p>
        </p:txBody>
      </p:sp>
    </p:spTree>
    <p:extLst>
      <p:ext uri="{BB962C8B-B14F-4D97-AF65-F5344CB8AC3E}">
        <p14:creationId xmlns:p14="http://schemas.microsoft.com/office/powerpoint/2010/main" val="1572551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sz="1400" dirty="0"/>
          </a:p>
        </p:txBody>
      </p:sp>
      <p:sp>
        <p:nvSpPr>
          <p:cNvPr id="4" name="Slide Number Placeholder 3"/>
          <p:cNvSpPr>
            <a:spLocks noGrp="1"/>
          </p:cNvSpPr>
          <p:nvPr>
            <p:ph type="sldNum" sz="quarter" idx="10"/>
          </p:nvPr>
        </p:nvSpPr>
        <p:spPr/>
        <p:txBody>
          <a:bodyPr/>
          <a:lstStyle/>
          <a:p>
            <a:fld id="{244C9CB2-6D55-3748-9E84-9F5714C4F176}" type="slidenum">
              <a:rPr lang="en-US" smtClean="0"/>
              <a:t>6</a:t>
            </a:fld>
            <a:endParaRPr lang="en-US" dirty="0"/>
          </a:p>
        </p:txBody>
      </p:sp>
    </p:spTree>
    <p:extLst>
      <p:ext uri="{BB962C8B-B14F-4D97-AF65-F5344CB8AC3E}">
        <p14:creationId xmlns:p14="http://schemas.microsoft.com/office/powerpoint/2010/main" val="122358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7E040278-A723-4040-90E7-3EBB4F83C16E}" type="slidenum">
              <a:rPr lang="en-US" smtClean="0"/>
              <a:t>15</a:t>
            </a:fld>
            <a:endParaRPr lang="en-US" dirty="0"/>
          </a:p>
        </p:txBody>
      </p:sp>
    </p:spTree>
    <p:extLst>
      <p:ext uri="{BB962C8B-B14F-4D97-AF65-F5344CB8AC3E}">
        <p14:creationId xmlns:p14="http://schemas.microsoft.com/office/powerpoint/2010/main" val="1316835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E22BD1-BB71-FF45-9C0D-DABB51930BD7}" type="datetimeFigureOut">
              <a:rPr lang="en-US" smtClean="0"/>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34235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E22BD1-BB71-FF45-9C0D-DABB51930BD7}" type="datetimeFigureOut">
              <a:rPr lang="en-US" smtClean="0"/>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3140849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E22BD1-BB71-FF45-9C0D-DABB51930BD7}" type="datetimeFigureOut">
              <a:rPr lang="en-US" smtClean="0"/>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428737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E22BD1-BB71-FF45-9C0D-DABB51930BD7}" type="datetimeFigureOut">
              <a:rPr lang="en-US" smtClean="0"/>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397616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E22BD1-BB71-FF45-9C0D-DABB51930BD7}" type="datetimeFigureOut">
              <a:rPr lang="en-US" smtClean="0"/>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1487046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E22BD1-BB71-FF45-9C0D-DABB51930BD7}" type="datetimeFigureOut">
              <a:rPr lang="en-US" smtClean="0"/>
              <a:t>5/4/17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1264163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E22BD1-BB71-FF45-9C0D-DABB51930BD7}" type="datetimeFigureOut">
              <a:rPr lang="en-US" smtClean="0"/>
              <a:t>5/4/17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2626440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E22BD1-BB71-FF45-9C0D-DABB51930BD7}" type="datetimeFigureOut">
              <a:rPr lang="en-US" smtClean="0"/>
              <a:t>5/4/17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110877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22BD1-BB71-FF45-9C0D-DABB51930BD7}" type="datetimeFigureOut">
              <a:rPr lang="en-US" smtClean="0"/>
              <a:t>5/4/17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403413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E22BD1-BB71-FF45-9C0D-DABB51930BD7}" type="datetimeFigureOut">
              <a:rPr lang="en-US" smtClean="0"/>
              <a:t>5/4/17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172508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E22BD1-BB71-FF45-9C0D-DABB51930BD7}" type="datetimeFigureOut">
              <a:rPr lang="en-US" smtClean="0"/>
              <a:t>5/4/17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21342129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22BD1-BB71-FF45-9C0D-DABB51930BD7}" type="datetimeFigureOut">
              <a:rPr lang="en-US" smtClean="0"/>
              <a:t>5/4/17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72D5A6-1CFA-2D47-87E9-5AA2E2B2E260}" type="slidenum">
              <a:rPr lang="en-US" smtClean="0"/>
              <a:t>‹#›</a:t>
            </a:fld>
            <a:endParaRPr lang="en-US" dirty="0"/>
          </a:p>
        </p:txBody>
      </p:sp>
    </p:spTree>
    <p:extLst>
      <p:ext uri="{BB962C8B-B14F-4D97-AF65-F5344CB8AC3E}">
        <p14:creationId xmlns:p14="http://schemas.microsoft.com/office/powerpoint/2010/main" val="1028593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Excel_97_-_2004_Worksheet1.xls"/><Relationship Id="rId5"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Excel_97_-_2004_Worksheet2.xls"/><Relationship Id="rId5" Type="http://schemas.openxmlformats.org/officeDocument/2006/relationships/image" Target="../media/image12.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f"/><Relationship Id="rId3" Type="http://schemas.openxmlformats.org/officeDocument/2006/relationships/image" Target="../media/image1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 Id="rId3"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329" y="1671754"/>
            <a:ext cx="7993169" cy="2204446"/>
          </a:xfrm>
        </p:spPr>
        <p:txBody>
          <a:bodyPr>
            <a:normAutofit fontScale="90000"/>
          </a:bodyPr>
          <a:lstStyle/>
          <a:p>
            <a:r>
              <a:rPr lang="en-GB" sz="3600" b="1" dirty="0" smtClean="0">
                <a:solidFill>
                  <a:srgbClr val="0070C0"/>
                </a:solidFill>
              </a:rPr>
              <a:t/>
            </a:r>
            <a:br>
              <a:rPr lang="en-GB" sz="3600" b="1" dirty="0" smtClean="0">
                <a:solidFill>
                  <a:srgbClr val="0070C0"/>
                </a:solidFill>
              </a:rPr>
            </a:br>
            <a:r>
              <a:rPr lang="en-GB" sz="3600" b="1" dirty="0" smtClean="0">
                <a:solidFill>
                  <a:srgbClr val="0070C0"/>
                </a:solidFill>
              </a:rPr>
              <a:t>The </a:t>
            </a:r>
            <a:r>
              <a:rPr lang="en-GB" sz="3600" b="1" dirty="0">
                <a:solidFill>
                  <a:srgbClr val="0070C0"/>
                </a:solidFill>
              </a:rPr>
              <a:t>world-wide trend to high participation societies </a:t>
            </a:r>
            <a:r>
              <a:rPr lang="en-GB" sz="3600" b="1" dirty="0" smtClean="0">
                <a:solidFill>
                  <a:srgbClr val="0070C0"/>
                </a:solidFill>
              </a:rPr>
              <a:t>and what it means</a:t>
            </a:r>
            <a:br>
              <a:rPr lang="en-GB" sz="3600" b="1" dirty="0" smtClean="0">
                <a:solidFill>
                  <a:srgbClr val="0070C0"/>
                </a:solidFill>
              </a:rPr>
            </a:br>
            <a:r>
              <a:rPr lang="en-GB" sz="2000" dirty="0">
                <a:solidFill>
                  <a:srgbClr val="0070C0"/>
                </a:solidFill>
              </a:rPr>
              <a:t/>
            </a:r>
            <a:br>
              <a:rPr lang="en-GB" sz="2000" dirty="0">
                <a:solidFill>
                  <a:srgbClr val="0070C0"/>
                </a:solidFill>
              </a:rPr>
            </a:br>
            <a:r>
              <a:rPr lang="en-GB" sz="2000" dirty="0"/>
              <a:t> </a:t>
            </a:r>
            <a:br>
              <a:rPr lang="en-GB" sz="2000" dirty="0"/>
            </a:br>
            <a:r>
              <a:rPr lang="en-GB" sz="2000" dirty="0"/>
              <a:t> </a:t>
            </a:r>
            <a:br>
              <a:rPr lang="en-GB" sz="2000" dirty="0"/>
            </a:br>
            <a:endParaRPr lang="en-GB" sz="2000" dirty="0"/>
          </a:p>
        </p:txBody>
      </p:sp>
      <p:pic>
        <p:nvPicPr>
          <p:cNvPr id="4" name="Picture 3"/>
          <p:cNvPicPr>
            <a:picLocks noChangeAspect="1"/>
          </p:cNvPicPr>
          <p:nvPr/>
        </p:nvPicPr>
        <p:blipFill>
          <a:blip r:embed="rId2"/>
          <a:stretch>
            <a:fillRect/>
          </a:stretch>
        </p:blipFill>
        <p:spPr>
          <a:xfrm>
            <a:off x="6685401" y="4054904"/>
            <a:ext cx="2458599" cy="2387336"/>
          </a:xfrm>
          <a:prstGeom prst="rect">
            <a:avLst/>
          </a:prstGeom>
        </p:spPr>
      </p:pic>
      <p:sp>
        <p:nvSpPr>
          <p:cNvPr id="3" name="Subtitle 2"/>
          <p:cNvSpPr>
            <a:spLocks noGrp="1"/>
          </p:cNvSpPr>
          <p:nvPr>
            <p:ph type="subTitle" idx="1"/>
          </p:nvPr>
        </p:nvSpPr>
        <p:spPr>
          <a:xfrm>
            <a:off x="723333" y="3324566"/>
            <a:ext cx="6212541" cy="2150200"/>
          </a:xfrm>
        </p:spPr>
        <p:txBody>
          <a:bodyPr>
            <a:normAutofit/>
          </a:bodyPr>
          <a:lstStyle/>
          <a:p>
            <a:r>
              <a:rPr lang="en-US" sz="2000" dirty="0" smtClean="0">
                <a:solidFill>
                  <a:schemeClr val="tx1">
                    <a:lumMod val="50000"/>
                    <a:lumOff val="50000"/>
                  </a:schemeClr>
                </a:solidFill>
              </a:rPr>
              <a:t>Simon Marginson</a:t>
            </a:r>
          </a:p>
          <a:p>
            <a:r>
              <a:rPr lang="en-US" sz="2000" dirty="0" smtClean="0">
                <a:solidFill>
                  <a:schemeClr val="tx1">
                    <a:lumMod val="50000"/>
                    <a:lumOff val="50000"/>
                  </a:schemeClr>
                </a:solidFill>
              </a:rPr>
              <a:t>ESRC/HEFCE Centre for Global Higher Education</a:t>
            </a:r>
          </a:p>
          <a:p>
            <a:r>
              <a:rPr lang="en-US" sz="2000" dirty="0" smtClean="0">
                <a:solidFill>
                  <a:schemeClr val="tx1">
                    <a:lumMod val="50000"/>
                    <a:lumOff val="50000"/>
                  </a:schemeClr>
                </a:solidFill>
              </a:rPr>
              <a:t>UCL Institute of Education, University College London</a:t>
            </a:r>
            <a:endParaRPr lang="en-US" sz="1200" dirty="0" smtClean="0">
              <a:solidFill>
                <a:schemeClr val="tx1">
                  <a:lumMod val="50000"/>
                  <a:lumOff val="50000"/>
                </a:schemeClr>
              </a:solidFill>
            </a:endParaRPr>
          </a:p>
          <a:p>
            <a:endParaRPr lang="en-US" sz="1200" dirty="0">
              <a:solidFill>
                <a:schemeClr val="tx1">
                  <a:lumMod val="50000"/>
                  <a:lumOff val="50000"/>
                </a:schemeClr>
              </a:solidFill>
            </a:endParaRPr>
          </a:p>
          <a:p>
            <a:r>
              <a:rPr lang="en-GB" sz="2000" b="1" i="1" dirty="0">
                <a:solidFill>
                  <a:schemeClr val="bg1">
                    <a:lumMod val="65000"/>
                  </a:schemeClr>
                </a:solidFill>
              </a:rPr>
              <a:t>Bath Spa University, 2 May </a:t>
            </a:r>
            <a:r>
              <a:rPr lang="en-GB" sz="2000" b="1" i="1" dirty="0" smtClean="0">
                <a:solidFill>
                  <a:schemeClr val="bg1">
                    <a:lumMod val="65000"/>
                  </a:schemeClr>
                </a:solidFill>
              </a:rPr>
              <a:t>2017</a:t>
            </a:r>
            <a:endParaRPr lang="en-US" sz="2000" b="1" i="1" dirty="0">
              <a:solidFill>
                <a:schemeClr val="bg1">
                  <a:lumMod val="65000"/>
                </a:schemeClr>
              </a:solidFill>
            </a:endParaRPr>
          </a:p>
        </p:txBody>
      </p:sp>
      <p:sp>
        <p:nvSpPr>
          <p:cNvPr id="5" name="TextBox 4"/>
          <p:cNvSpPr txBox="1"/>
          <p:nvPr/>
        </p:nvSpPr>
        <p:spPr>
          <a:xfrm>
            <a:off x="191065" y="513002"/>
            <a:ext cx="8713695" cy="1323439"/>
          </a:xfrm>
          <a:prstGeom prst="rect">
            <a:avLst/>
          </a:prstGeom>
          <a:noFill/>
        </p:spPr>
        <p:txBody>
          <a:bodyPr wrap="square" rtlCol="0">
            <a:spAutoFit/>
          </a:bodyPr>
          <a:lstStyle/>
          <a:p>
            <a:pPr algn="ctr"/>
            <a:r>
              <a:rPr lang="en-GB" sz="4000" b="1" dirty="0">
                <a:solidFill>
                  <a:srgbClr val="FF0000"/>
                </a:solidFill>
              </a:rPr>
              <a:t>Higher education </a:t>
            </a:r>
            <a:r>
              <a:rPr lang="en-GB" sz="4000" b="1" dirty="0" smtClean="0">
                <a:solidFill>
                  <a:srgbClr val="FF0000"/>
                </a:solidFill>
              </a:rPr>
              <a:t>anywhere </a:t>
            </a:r>
          </a:p>
          <a:p>
            <a:pPr algn="ctr"/>
            <a:r>
              <a:rPr lang="en-GB" sz="4000" b="1" dirty="0" smtClean="0">
                <a:solidFill>
                  <a:srgbClr val="FF0000"/>
                </a:solidFill>
              </a:rPr>
              <a:t>and everywhere</a:t>
            </a:r>
            <a:endParaRPr lang="en-US" sz="4000" dirty="0"/>
          </a:p>
        </p:txBody>
      </p:sp>
    </p:spTree>
    <p:extLst>
      <p:ext uri="{BB962C8B-B14F-4D97-AF65-F5344CB8AC3E}">
        <p14:creationId xmlns:p14="http://schemas.microsoft.com/office/powerpoint/2010/main" val="15112638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71" y="274638"/>
            <a:ext cx="8807823" cy="1143000"/>
          </a:xfrm>
        </p:spPr>
        <p:txBody>
          <a:bodyPr>
            <a:normAutofit/>
          </a:bodyPr>
          <a:lstStyle/>
          <a:p>
            <a:r>
              <a:rPr lang="en-US" sz="3200" b="1" i="1" dirty="0">
                <a:solidFill>
                  <a:srgbClr val="0070C0"/>
                </a:solidFill>
              </a:rPr>
              <a:t>Comparative </a:t>
            </a:r>
            <a:r>
              <a:rPr lang="en-US" sz="3200" b="1" i="1" dirty="0" smtClean="0">
                <a:solidFill>
                  <a:srgbClr val="0070C0"/>
                </a:solidFill>
              </a:rPr>
              <a:t>tertiary-level participation </a:t>
            </a:r>
            <a:r>
              <a:rPr lang="en-US" sz="3200" b="1" i="1" dirty="0">
                <a:solidFill>
                  <a:srgbClr val="0070C0"/>
                </a:solidFill>
              </a:rPr>
              <a:t>in the UK: </a:t>
            </a:r>
            <a:r>
              <a:rPr lang="en-US" sz="3200" b="1" i="1" dirty="0" smtClean="0">
                <a:solidFill>
                  <a:srgbClr val="0070C0"/>
                </a:solidFill>
              </a:rPr>
              <a:t/>
            </a:r>
            <a:br>
              <a:rPr lang="en-US" sz="3200" b="1" i="1" dirty="0" smtClean="0">
                <a:solidFill>
                  <a:srgbClr val="0070C0"/>
                </a:solidFill>
              </a:rPr>
            </a:br>
            <a:r>
              <a:rPr lang="en-US" sz="3200" b="1" i="1" dirty="0" smtClean="0">
                <a:solidFill>
                  <a:srgbClr val="0070C0"/>
                </a:solidFill>
              </a:rPr>
              <a:t>The </a:t>
            </a:r>
            <a:r>
              <a:rPr lang="en-US" sz="3200" b="1" i="1" dirty="0">
                <a:solidFill>
                  <a:srgbClr val="0070C0"/>
                </a:solidFill>
              </a:rPr>
              <a:t>Clancy </a:t>
            </a:r>
            <a:r>
              <a:rPr lang="en-US" sz="3200" b="1" i="1" dirty="0" smtClean="0">
                <a:solidFill>
                  <a:srgbClr val="0070C0"/>
                </a:solidFill>
              </a:rPr>
              <a:t>Index for OECD countries</a:t>
            </a:r>
            <a:endParaRPr lang="en-US" sz="3200"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973146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2558820"/>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63500"/>
            <a:ext cx="8229600" cy="1438275"/>
          </a:xfrm>
        </p:spPr>
        <p:txBody>
          <a:bodyPr/>
          <a:lstStyle/>
          <a:p>
            <a:r>
              <a:rPr lang="en-US" altLang="x-none" sz="3200" b="1" i="1" dirty="0">
                <a:solidFill>
                  <a:srgbClr val="0070C0"/>
                </a:solidFill>
              </a:rPr>
              <a:t>Effect of international students on rate of entry into degree </a:t>
            </a:r>
            <a:r>
              <a:rPr lang="en-US" altLang="x-none" sz="3200" b="1" i="1" dirty="0" err="1">
                <a:solidFill>
                  <a:srgbClr val="0070C0"/>
                </a:solidFill>
              </a:rPr>
              <a:t>programmes</a:t>
            </a:r>
            <a:r>
              <a:rPr lang="en-US" altLang="x-none" sz="3200" b="1" i="1" dirty="0">
                <a:solidFill>
                  <a:srgbClr val="0070C0"/>
                </a:solidFill>
              </a:rPr>
              <a:t> by age 25</a:t>
            </a:r>
            <a:r>
              <a:rPr lang="en-US" altLang="x-none" sz="3200" b="1" i="1" dirty="0">
                <a:solidFill>
                  <a:srgbClr val="000090"/>
                </a:solidFill>
              </a:rPr>
              <a:t/>
            </a:r>
            <a:br>
              <a:rPr lang="en-US" altLang="x-none" sz="3200" b="1" i="1" dirty="0">
                <a:solidFill>
                  <a:srgbClr val="000090"/>
                </a:solidFill>
              </a:rPr>
            </a:br>
            <a:r>
              <a:rPr lang="en-US" altLang="x-none" sz="1600" dirty="0">
                <a:latin typeface="+mn-lt"/>
              </a:rPr>
              <a:t>OECD average includes international </a:t>
            </a:r>
            <a:r>
              <a:rPr lang="en-US" altLang="x-none" sz="1600" dirty="0" smtClean="0">
                <a:latin typeface="+mn-lt"/>
              </a:rPr>
              <a:t>students</a:t>
            </a:r>
            <a:endParaRPr lang="en-US" altLang="x-none" sz="1600" dirty="0">
              <a:latin typeface="+mn-lt"/>
            </a:endParaRPr>
          </a:p>
        </p:txBody>
      </p:sp>
      <p:graphicFrame>
        <p:nvGraphicFramePr>
          <p:cNvPr id="40962" name="Content Placeholder 3"/>
          <p:cNvGraphicFramePr>
            <a:graphicFrameLocks noGrp="1"/>
          </p:cNvGraphicFramePr>
          <p:nvPr>
            <p:ph idx="1"/>
            <p:extLst>
              <p:ext uri="{D42A27DB-BD31-4B8C-83A1-F6EECF244321}">
                <p14:modId xmlns:p14="http://schemas.microsoft.com/office/powerpoint/2010/main" val="895150947"/>
              </p:ext>
            </p:extLst>
          </p:nvPr>
        </p:nvGraphicFramePr>
        <p:xfrm>
          <a:off x="188913" y="1655763"/>
          <a:ext cx="8780462" cy="4892675"/>
        </p:xfrm>
        <a:graphic>
          <a:graphicData uri="http://schemas.openxmlformats.org/presentationml/2006/ole">
            <mc:AlternateContent xmlns:mc="http://schemas.openxmlformats.org/markup-compatibility/2006">
              <mc:Choice xmlns:v="urn:schemas-microsoft-com:vml" Requires="v">
                <p:oleObj spid="_x0000_s1045" name="Chart" r:id="rId4" imgW="8775700" imgH="4889500" progId="Excel.Chart.8">
                  <p:embed/>
                </p:oleObj>
              </mc:Choice>
              <mc:Fallback>
                <p:oleObj name="Chart" r:id="rId4" imgW="8775700" imgH="4889500"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3" y="1655763"/>
                        <a:ext cx="8780462" cy="4892675"/>
                      </a:xfrm>
                      <a:prstGeom prst="rect">
                        <a:avLst/>
                      </a:prstGeom>
                      <a:noFill/>
                      <a:ln w="3175">
                        <a:solidFill>
                          <a:schemeClr val="accent4"/>
                        </a:solidFill>
                      </a:ln>
                    </p:spPr>
                  </p:pic>
                </p:oleObj>
              </mc:Fallback>
            </mc:AlternateContent>
          </a:graphicData>
        </a:graphic>
      </p:graphicFrame>
    </p:spTree>
    <p:extLst>
      <p:ext uri="{BB962C8B-B14F-4D97-AF65-F5344CB8AC3E}">
        <p14:creationId xmlns:p14="http://schemas.microsoft.com/office/powerpoint/2010/main" val="185834552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i="1" dirty="0">
                <a:solidFill>
                  <a:srgbClr val="0070C0"/>
                </a:solidFill>
              </a:rPr>
              <a:t>What is driving the </a:t>
            </a:r>
            <a:r>
              <a:rPr lang="en-US" sz="3600" b="1" i="1" dirty="0" smtClean="0">
                <a:solidFill>
                  <a:srgbClr val="0070C0"/>
                </a:solidFill>
              </a:rPr>
              <a:t>near universal growth </a:t>
            </a:r>
            <a:r>
              <a:rPr lang="en-US" sz="3600" b="1" i="1" dirty="0">
                <a:solidFill>
                  <a:srgbClr val="0070C0"/>
                </a:solidFill>
              </a:rPr>
              <a:t>of </a:t>
            </a:r>
            <a:r>
              <a:rPr lang="en-US" sz="3600" b="1" i="1" dirty="0" smtClean="0">
                <a:solidFill>
                  <a:srgbClr val="0070C0"/>
                </a:solidFill>
              </a:rPr>
              <a:t/>
            </a:r>
            <a:br>
              <a:rPr lang="en-US" sz="3600" b="1" i="1" dirty="0" smtClean="0">
                <a:solidFill>
                  <a:srgbClr val="0070C0"/>
                </a:solidFill>
              </a:rPr>
            </a:br>
            <a:r>
              <a:rPr lang="en-US" sz="3600" b="1" i="1" dirty="0" smtClean="0">
                <a:solidFill>
                  <a:srgbClr val="0070C0"/>
                </a:solidFill>
              </a:rPr>
              <a:t>tertiary </a:t>
            </a:r>
            <a:r>
              <a:rPr lang="en-US" sz="3600" b="1" i="1" dirty="0">
                <a:solidFill>
                  <a:srgbClr val="0070C0"/>
                </a:solidFill>
              </a:rPr>
              <a:t>and higher education?</a:t>
            </a:r>
            <a:r>
              <a:rPr lang="en-GB" dirty="0"/>
              <a:t> </a:t>
            </a:r>
            <a:endParaRPr lang="en-US" dirty="0"/>
          </a:p>
        </p:txBody>
      </p:sp>
      <p:pic>
        <p:nvPicPr>
          <p:cNvPr id="3" name="Picture 2"/>
          <p:cNvPicPr>
            <a:picLocks noChangeAspect="1"/>
          </p:cNvPicPr>
          <p:nvPr/>
        </p:nvPicPr>
        <p:blipFill>
          <a:blip r:embed="rId2"/>
          <a:stretch>
            <a:fillRect/>
          </a:stretch>
        </p:blipFill>
        <p:spPr>
          <a:xfrm>
            <a:off x="1360223" y="1726918"/>
            <a:ext cx="6423554" cy="4817665"/>
          </a:xfrm>
          <a:prstGeom prst="rect">
            <a:avLst/>
          </a:prstGeom>
          <a:ln w="6350">
            <a:solidFill>
              <a:srgbClr val="FF0000"/>
            </a:solidFill>
          </a:ln>
        </p:spPr>
      </p:pic>
    </p:spTree>
    <p:extLst>
      <p:ext uri="{BB962C8B-B14F-4D97-AF65-F5344CB8AC3E}">
        <p14:creationId xmlns:p14="http://schemas.microsoft.com/office/powerpoint/2010/main" val="108742305"/>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solidFill>
                  <a:srgbClr val="0070C0"/>
                </a:solidFill>
              </a:rPr>
              <a:t>The spread of higher education </a:t>
            </a:r>
            <a:br>
              <a:rPr lang="en-US" sz="3200" b="1" i="1" dirty="0" smtClean="0">
                <a:solidFill>
                  <a:srgbClr val="0070C0"/>
                </a:solidFill>
              </a:rPr>
            </a:br>
            <a:r>
              <a:rPr lang="en-US" sz="3200" b="1" i="1" dirty="0" smtClean="0">
                <a:solidFill>
                  <a:srgbClr val="0070C0"/>
                </a:solidFill>
              </a:rPr>
              <a:t>through the workforce </a:t>
            </a:r>
            <a:endParaRPr lang="en-US" sz="3200" b="1" i="1" dirty="0">
              <a:solidFill>
                <a:srgbClr val="0070C0"/>
              </a:solidFill>
            </a:endParaRPr>
          </a:p>
        </p:txBody>
      </p:sp>
      <p:sp>
        <p:nvSpPr>
          <p:cNvPr id="3" name="Content Placeholder 2"/>
          <p:cNvSpPr>
            <a:spLocks noGrp="1"/>
          </p:cNvSpPr>
          <p:nvPr>
            <p:ph idx="1"/>
          </p:nvPr>
        </p:nvSpPr>
        <p:spPr>
          <a:xfrm>
            <a:off x="457200" y="1855694"/>
            <a:ext cx="8229600" cy="4525963"/>
          </a:xfrm>
        </p:spPr>
        <p:txBody>
          <a:bodyPr/>
          <a:lstStyle/>
          <a:p>
            <a:pPr marL="0" indent="0">
              <a:buNone/>
            </a:pPr>
            <a:r>
              <a:rPr lang="en-US" sz="2800" dirty="0" smtClean="0"/>
              <a:t>‘</a:t>
            </a:r>
            <a:r>
              <a:rPr lang="en-US" sz="2800" dirty="0"/>
              <a:t>What mass higher education does is to break the old rigid connection between education and the occupational structure’ that </a:t>
            </a:r>
            <a:r>
              <a:rPr lang="en-US" sz="2800" dirty="0" smtClean="0"/>
              <a:t>prevented </a:t>
            </a:r>
            <a:r>
              <a:rPr lang="en-US" sz="2800" dirty="0"/>
              <a:t>graduates from taking non-graduate </a:t>
            </a:r>
            <a:r>
              <a:rPr lang="en-US" sz="2800" dirty="0" smtClean="0"/>
              <a:t>jobs.</a:t>
            </a:r>
            <a:r>
              <a:rPr lang="en-GB" sz="2800" dirty="0" smtClean="0"/>
              <a:t> </a:t>
            </a:r>
            <a:endParaRPr lang="en-US" sz="2800" dirty="0" smtClean="0"/>
          </a:p>
          <a:p>
            <a:pPr marL="0" indent="0">
              <a:buNone/>
            </a:pPr>
            <a:endParaRPr lang="en-GB" sz="1200" dirty="0"/>
          </a:p>
          <a:p>
            <a:pPr marL="400050" lvl="1" indent="0">
              <a:buNone/>
            </a:pPr>
            <a:r>
              <a:rPr lang="en-GB" sz="1400" dirty="0"/>
              <a:t>~ Martin </a:t>
            </a:r>
            <a:r>
              <a:rPr lang="en-GB" sz="1400" dirty="0" err="1"/>
              <a:t>Trow</a:t>
            </a:r>
            <a:r>
              <a:rPr lang="en-GB" sz="1400" dirty="0"/>
              <a:t>, </a:t>
            </a:r>
            <a:r>
              <a:rPr lang="en-GB" sz="1400" i="1" dirty="0"/>
              <a:t>Problems in the Transition from Elite to Mass Higher Education</a:t>
            </a:r>
            <a:r>
              <a:rPr lang="en-GB" sz="1400" dirty="0"/>
              <a:t>, Carnegie Commission on Higher Education, Berkeley, 1973.</a:t>
            </a:r>
          </a:p>
          <a:p>
            <a:pPr marL="0" indent="0">
              <a:buNone/>
            </a:pPr>
            <a:endParaRPr lang="en-US" dirty="0"/>
          </a:p>
        </p:txBody>
      </p:sp>
      <p:pic>
        <p:nvPicPr>
          <p:cNvPr id="4" name="Picture 3"/>
          <p:cNvPicPr>
            <a:picLocks noChangeAspect="1"/>
          </p:cNvPicPr>
          <p:nvPr/>
        </p:nvPicPr>
        <p:blipFill>
          <a:blip r:embed="rId2"/>
          <a:stretch>
            <a:fillRect/>
          </a:stretch>
        </p:blipFill>
        <p:spPr>
          <a:xfrm>
            <a:off x="4957809" y="4425577"/>
            <a:ext cx="1209909" cy="1706282"/>
          </a:xfrm>
          <a:prstGeom prst="rect">
            <a:avLst/>
          </a:prstGeom>
        </p:spPr>
      </p:pic>
    </p:spTree>
    <p:extLst>
      <p:ext uri="{BB962C8B-B14F-4D97-AF65-F5344CB8AC3E}">
        <p14:creationId xmlns:p14="http://schemas.microsoft.com/office/powerpoint/2010/main" val="174418839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solidFill>
                  <a:srgbClr val="0070C0"/>
                </a:solidFill>
              </a:rPr>
              <a:t>The dynamic of open-ended growth</a:t>
            </a:r>
            <a:endParaRPr lang="en-US" sz="3200" b="1" i="1" dirty="0">
              <a:solidFill>
                <a:srgbClr val="0070C0"/>
              </a:solidFill>
            </a:endParaRPr>
          </a:p>
        </p:txBody>
      </p:sp>
      <p:sp>
        <p:nvSpPr>
          <p:cNvPr id="3" name="Content Placeholder 2"/>
          <p:cNvSpPr>
            <a:spLocks noGrp="1"/>
          </p:cNvSpPr>
          <p:nvPr>
            <p:ph idx="1"/>
          </p:nvPr>
        </p:nvSpPr>
        <p:spPr>
          <a:xfrm>
            <a:off x="457200" y="1855694"/>
            <a:ext cx="8229600" cy="4525963"/>
          </a:xfrm>
        </p:spPr>
        <p:txBody>
          <a:bodyPr>
            <a:normAutofit/>
          </a:bodyPr>
          <a:lstStyle/>
          <a:p>
            <a:pPr marL="0" indent="0">
              <a:buNone/>
            </a:pPr>
            <a:r>
              <a:rPr lang="en-GB" sz="2800" dirty="0"/>
              <a:t>‘It seems to me very unlikely that any advanced industrial society can or will be able to stabilize the numbers going on to some form of higher education any time in the near future.’ </a:t>
            </a:r>
            <a:endParaRPr lang="en-GB" sz="2800" dirty="0" smtClean="0"/>
          </a:p>
          <a:p>
            <a:pPr marL="0" indent="0">
              <a:buNone/>
            </a:pPr>
            <a:endParaRPr lang="en-GB" sz="1200" dirty="0"/>
          </a:p>
          <a:p>
            <a:pPr marL="400050" lvl="1" indent="0">
              <a:buNone/>
            </a:pPr>
            <a:r>
              <a:rPr lang="en-GB" sz="1400" dirty="0"/>
              <a:t>~ Martin </a:t>
            </a:r>
            <a:r>
              <a:rPr lang="en-GB" sz="1400" dirty="0" err="1"/>
              <a:t>Trow</a:t>
            </a:r>
            <a:r>
              <a:rPr lang="en-GB" sz="1400" dirty="0"/>
              <a:t>, </a:t>
            </a:r>
            <a:r>
              <a:rPr lang="en-GB" sz="1400" i="1" dirty="0"/>
              <a:t>Problems in the Transition from Elite to Mass Higher Education</a:t>
            </a:r>
            <a:r>
              <a:rPr lang="en-GB" sz="1400" dirty="0"/>
              <a:t>, Carnegie Commission on Higher Education, Berkeley, </a:t>
            </a:r>
            <a:r>
              <a:rPr lang="en-GB" sz="1400" dirty="0" smtClean="0"/>
              <a:t>1973.</a:t>
            </a:r>
            <a:endParaRPr lang="en-GB" sz="1400" dirty="0"/>
          </a:p>
          <a:p>
            <a:endParaRPr lang="en-US" dirty="0"/>
          </a:p>
        </p:txBody>
      </p:sp>
    </p:spTree>
    <p:extLst>
      <p:ext uri="{BB962C8B-B14F-4D97-AF65-F5344CB8AC3E}">
        <p14:creationId xmlns:p14="http://schemas.microsoft.com/office/powerpoint/2010/main" val="85340267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6" y="114300"/>
            <a:ext cx="8342220" cy="1828800"/>
          </a:xfrm>
        </p:spPr>
        <p:txBody>
          <a:bodyPr>
            <a:normAutofit/>
          </a:bodyPr>
          <a:lstStyle/>
          <a:p>
            <a:r>
              <a:rPr lang="en-US" sz="3200" b="1" i="1" dirty="0">
                <a:solidFill>
                  <a:srgbClr val="0070C0"/>
                </a:solidFill>
                <a:ea typeface="Gill Sans SemiBold" charset="0"/>
                <a:cs typeface="Gill Sans SemiBold" charset="0"/>
              </a:rPr>
              <a:t>World </a:t>
            </a:r>
            <a:r>
              <a:rPr lang="en-US" sz="3200" b="1" i="1" dirty="0" smtClean="0">
                <a:solidFill>
                  <a:srgbClr val="0070C0"/>
                </a:solidFill>
                <a:ea typeface="Gill Sans SemiBold" charset="0"/>
                <a:cs typeface="Gill Sans SemiBold" charset="0"/>
              </a:rPr>
              <a:t>GDP, population and tertiary enrolment, 1970-2012 (1970 = 1.0) </a:t>
            </a:r>
            <a:r>
              <a:rPr lang="en-US" sz="3200" b="1" dirty="0">
                <a:solidFill>
                  <a:srgbClr val="0070C0"/>
                </a:solidFill>
              </a:rPr>
              <a:t/>
            </a:r>
            <a:br>
              <a:rPr lang="en-US" sz="3200" b="1" dirty="0">
                <a:solidFill>
                  <a:srgbClr val="0070C0"/>
                </a:solidFill>
              </a:rPr>
            </a:br>
            <a:r>
              <a:rPr lang="en-US" sz="1800" b="0" dirty="0">
                <a:solidFill>
                  <a:schemeClr val="tx1"/>
                </a:solidFill>
              </a:rPr>
              <a:t>1970 </a:t>
            </a:r>
            <a:r>
              <a:rPr lang="en-US" sz="1800" b="0" dirty="0" smtClean="0">
                <a:solidFill>
                  <a:schemeClr val="tx1"/>
                </a:solidFill>
              </a:rPr>
              <a:t>= 1.0</a:t>
            </a:r>
            <a:r>
              <a:rPr lang="en-US" sz="1800" b="0" dirty="0">
                <a:solidFill>
                  <a:schemeClr val="tx1"/>
                </a:solidFill>
              </a:rPr>
              <a:t>.  </a:t>
            </a:r>
            <a:r>
              <a:rPr lang="en-US" sz="1800" b="0" dirty="0" smtClean="0">
                <a:solidFill>
                  <a:schemeClr val="tx1"/>
                </a:solidFill>
              </a:rPr>
              <a:t>Constant price GDP. Data </a:t>
            </a:r>
            <a:r>
              <a:rPr lang="en-US" sz="1800" b="0" dirty="0">
                <a:solidFill>
                  <a:schemeClr val="tx1"/>
                </a:solidFill>
              </a:rPr>
              <a:t>from World Bank, UNESCO </a:t>
            </a:r>
            <a:r>
              <a:rPr lang="en-US" sz="1800" b="0" dirty="0" smtClean="0">
                <a:solidFill>
                  <a:schemeClr val="tx1"/>
                </a:solidFill>
              </a:rPr>
              <a:t>Institute of Statistics</a:t>
            </a:r>
            <a:endParaRPr lang="en-US" sz="1800" b="0" dirty="0">
              <a:solidFill>
                <a:schemeClr val="tx1"/>
              </a:solidFill>
            </a:endParaRPr>
          </a:p>
        </p:txBody>
      </p:sp>
      <p:graphicFrame>
        <p:nvGraphicFramePr>
          <p:cNvPr id="4" name="Content Placeholder 3"/>
          <p:cNvGraphicFramePr>
            <a:graphicFrameLocks noGrp="1"/>
          </p:cNvGraphicFramePr>
          <p:nvPr>
            <p:ph idx="1"/>
            <p:extLst/>
          </p:nvPr>
        </p:nvGraphicFramePr>
        <p:xfrm>
          <a:off x="465605" y="1943099"/>
          <a:ext cx="8378358" cy="4672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7445907"/>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0786"/>
          </a:xfrm>
        </p:spPr>
        <p:txBody>
          <a:bodyPr>
            <a:normAutofit/>
          </a:bodyPr>
          <a:lstStyle/>
          <a:p>
            <a:r>
              <a:rPr lang="en-US" sz="3200" b="1" i="1" dirty="0" smtClean="0">
                <a:solidFill>
                  <a:srgbClr val="0070C0"/>
                </a:solidFill>
              </a:rPr>
              <a:t>GDP and GTER, 2013 or nearest year</a:t>
            </a:r>
            <a:endParaRPr lang="en-US" sz="3200" b="1" i="1"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1952668"/>
              </p:ext>
            </p:extLst>
          </p:nvPr>
        </p:nvGraphicFramePr>
        <p:xfrm>
          <a:off x="605116" y="1156447"/>
          <a:ext cx="8081683" cy="5232698"/>
        </p:xfrm>
        <a:graphic>
          <a:graphicData uri="http://schemas.openxmlformats.org/drawingml/2006/table">
            <a:tbl>
              <a:tblPr firstRow="1" bandRow="1">
                <a:tableStyleId>{5C22544A-7EE6-4342-B048-85BDC9FD1C3A}</a:tableStyleId>
              </a:tblPr>
              <a:tblGrid>
                <a:gridCol w="3736692"/>
                <a:gridCol w="1440427"/>
                <a:gridCol w="1499683"/>
                <a:gridCol w="1404881"/>
              </a:tblGrid>
              <a:tr h="1048871">
                <a:tc>
                  <a:txBody>
                    <a:bodyPr/>
                    <a:lstStyle/>
                    <a:p>
                      <a:r>
                        <a:rPr lang="en-US" sz="1800" dirty="0" smtClean="0"/>
                        <a:t>GDP per head in nation </a:t>
                      </a:r>
                    </a:p>
                    <a:p>
                      <a:r>
                        <a:rPr lang="en-US" sz="1800" dirty="0" smtClean="0"/>
                        <a:t>(2011 USD, PPP)</a:t>
                      </a:r>
                    </a:p>
                    <a:p>
                      <a:endParaRPr lang="en-US" sz="1800" dirty="0"/>
                    </a:p>
                  </a:txBody>
                  <a:tcPr/>
                </a:tc>
                <a:tc gridSpan="3">
                  <a:txBody>
                    <a:bodyPr/>
                    <a:lstStyle/>
                    <a:p>
                      <a:r>
                        <a:rPr lang="en-US" sz="1800" dirty="0" smtClean="0"/>
                        <a:t>Number</a:t>
                      </a:r>
                      <a:r>
                        <a:rPr lang="en-US" sz="1800" baseline="0" dirty="0" smtClean="0"/>
                        <a:t> of countries at each level of massification, as measured by the GTER (</a:t>
                      </a:r>
                      <a:r>
                        <a:rPr lang="en-US" sz="1800" dirty="0" smtClean="0"/>
                        <a:t>Gross Tertiary Enrolment Ratio)</a:t>
                      </a:r>
                      <a:endParaRPr lang="en-US" sz="1800" dirty="0"/>
                    </a:p>
                  </a:txBody>
                  <a:tcPr/>
                </a:tc>
                <a:tc hMerge="1">
                  <a:txBody>
                    <a:bodyPr/>
                    <a:lstStyle/>
                    <a:p>
                      <a:endParaRPr lang="en-US"/>
                    </a:p>
                  </a:txBody>
                  <a:tcPr/>
                </a:tc>
                <a:tc hMerge="1">
                  <a:txBody>
                    <a:bodyPr/>
                    <a:lstStyle/>
                    <a:p>
                      <a:endParaRPr lang="en-US"/>
                    </a:p>
                  </a:txBody>
                  <a:tcPr/>
                </a:tc>
              </a:tr>
              <a:tr h="435685">
                <a:tc>
                  <a:txBody>
                    <a:bodyPr/>
                    <a:lstStyle/>
                    <a:p>
                      <a:endParaRPr lang="en-US" sz="2400" dirty="0"/>
                    </a:p>
                  </a:txBody>
                  <a:tcPr/>
                </a:tc>
                <a:tc>
                  <a:txBody>
                    <a:bodyPr/>
                    <a:lstStyle/>
                    <a:p>
                      <a:pPr algn="ctr"/>
                      <a:r>
                        <a:rPr lang="en-US" sz="2000" baseline="0" dirty="0" smtClean="0"/>
                        <a:t>GTER </a:t>
                      </a:r>
                    </a:p>
                    <a:p>
                      <a:pPr algn="ctr"/>
                      <a:r>
                        <a:rPr lang="en-US" sz="2000" baseline="0" dirty="0" smtClean="0"/>
                        <a:t>above 50%</a:t>
                      </a:r>
                    </a:p>
                  </a:txBody>
                  <a:tcPr/>
                </a:tc>
                <a:tc>
                  <a:txBody>
                    <a:bodyPr/>
                    <a:lstStyle/>
                    <a:p>
                      <a:pPr algn="ctr"/>
                      <a:r>
                        <a:rPr lang="en-US" sz="2000" baseline="0" dirty="0" smtClean="0"/>
                        <a:t>GTER </a:t>
                      </a:r>
                    </a:p>
                    <a:p>
                      <a:pPr algn="ctr"/>
                      <a:r>
                        <a:rPr lang="en-US" sz="2000" baseline="0" dirty="0" smtClean="0"/>
                        <a:t>15-50%</a:t>
                      </a:r>
                    </a:p>
                  </a:txBody>
                  <a:tcPr/>
                </a:tc>
                <a:tc>
                  <a:txBody>
                    <a:bodyPr/>
                    <a:lstStyle/>
                    <a:p>
                      <a:pPr algn="ctr"/>
                      <a:r>
                        <a:rPr lang="en-US" sz="2000" baseline="0" dirty="0" smtClean="0"/>
                        <a:t>GTER below 15%</a:t>
                      </a:r>
                    </a:p>
                  </a:txBody>
                  <a:tcPr/>
                </a:tc>
              </a:tr>
              <a:tr h="551329">
                <a:tc>
                  <a:txBody>
                    <a:bodyPr/>
                    <a:lstStyle/>
                    <a:p>
                      <a:r>
                        <a:rPr lang="en-US" sz="2400" dirty="0" smtClean="0"/>
                        <a:t>Above $30,000 per head</a:t>
                      </a:r>
                      <a:endParaRPr lang="en-US" sz="2400" dirty="0"/>
                    </a:p>
                  </a:txBody>
                  <a:tcPr/>
                </a:tc>
                <a:tc>
                  <a:txBody>
                    <a:bodyPr/>
                    <a:lstStyle/>
                    <a:p>
                      <a:pPr algn="ctr"/>
                      <a:r>
                        <a:rPr lang="en-US" sz="2400" dirty="0" smtClean="0"/>
                        <a:t>25</a:t>
                      </a:r>
                      <a:endParaRPr lang="en-US" sz="2400" baseline="0" dirty="0" smtClean="0"/>
                    </a:p>
                  </a:txBody>
                  <a:tcPr/>
                </a:tc>
                <a:tc>
                  <a:txBody>
                    <a:bodyPr/>
                    <a:lstStyle/>
                    <a:p>
                      <a:pPr algn="ctr"/>
                      <a:r>
                        <a:rPr lang="en-US" sz="2400" baseline="0" dirty="0" smtClean="0"/>
                        <a:t>10</a:t>
                      </a:r>
                    </a:p>
                  </a:txBody>
                  <a:tcPr/>
                </a:tc>
                <a:tc>
                  <a:txBody>
                    <a:bodyPr/>
                    <a:lstStyle/>
                    <a:p>
                      <a:pPr algn="ctr"/>
                      <a:r>
                        <a:rPr lang="en-US" sz="2400" baseline="0" dirty="0" smtClean="0"/>
                        <a:t>  0</a:t>
                      </a:r>
                    </a:p>
                  </a:txBody>
                  <a:tcPr/>
                </a:tc>
              </a:tr>
              <a:tr h="551330">
                <a:tc>
                  <a:txBody>
                    <a:bodyPr/>
                    <a:lstStyle/>
                    <a:p>
                      <a:r>
                        <a:rPr lang="en-US" sz="2400" dirty="0" smtClean="0"/>
                        <a:t>$20,001-30,000 per head</a:t>
                      </a:r>
                      <a:endParaRPr lang="en-US" sz="2400" dirty="0"/>
                    </a:p>
                  </a:txBody>
                  <a:tcPr/>
                </a:tc>
                <a:tc>
                  <a:txBody>
                    <a:bodyPr/>
                    <a:lstStyle/>
                    <a:p>
                      <a:pPr algn="ctr"/>
                      <a:r>
                        <a:rPr lang="en-US" sz="2400" dirty="0" smtClean="0"/>
                        <a:t>15</a:t>
                      </a:r>
                      <a:endParaRPr lang="en-US" sz="2400" baseline="0"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  3</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  1</a:t>
                      </a:r>
                    </a:p>
                  </a:txBody>
                  <a:tcPr/>
                </a:tc>
              </a:tr>
              <a:tr h="591670">
                <a:tc>
                  <a:txBody>
                    <a:bodyPr/>
                    <a:lstStyle/>
                    <a:p>
                      <a:r>
                        <a:rPr lang="en-US" sz="2400" dirty="0" smtClean="0"/>
                        <a:t>$10,001-20,000</a:t>
                      </a:r>
                      <a:r>
                        <a:rPr lang="en-US" sz="2400" baseline="0" dirty="0" smtClean="0"/>
                        <a:t> per head</a:t>
                      </a:r>
                      <a:endParaRPr lang="en-US" sz="2400" dirty="0"/>
                    </a:p>
                  </a:txBody>
                  <a:tcPr/>
                </a:tc>
                <a:tc>
                  <a:txBody>
                    <a:bodyPr/>
                    <a:lstStyle/>
                    <a:p>
                      <a:pPr algn="ctr"/>
                      <a:r>
                        <a:rPr lang="en-US" sz="2400" dirty="0" smtClean="0"/>
                        <a:t>14</a:t>
                      </a:r>
                      <a:endParaRPr lang="en-US" sz="2400" baseline="0"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17</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  2</a:t>
                      </a:r>
                    </a:p>
                  </a:txBody>
                  <a:tcPr/>
                </a:tc>
              </a:tr>
              <a:tr h="551330">
                <a:tc>
                  <a:txBody>
                    <a:bodyPr/>
                    <a:lstStyle/>
                    <a:p>
                      <a:r>
                        <a:rPr lang="en-US" sz="2400" dirty="0" smtClean="0"/>
                        <a:t>$5001-10,000 per head</a:t>
                      </a:r>
                      <a:endParaRPr lang="en-US" sz="2400" dirty="0"/>
                    </a:p>
                  </a:txBody>
                  <a:tcPr/>
                </a:tc>
                <a:tc>
                  <a:txBody>
                    <a:bodyPr/>
                    <a:lstStyle/>
                    <a:p>
                      <a:pPr algn="ctr"/>
                      <a:r>
                        <a:rPr lang="en-US" sz="2400" baseline="0" dirty="0" smtClean="0"/>
                        <a:t>  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13</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  7</a:t>
                      </a:r>
                    </a:p>
                  </a:txBody>
                  <a:tcPr/>
                </a:tc>
              </a:tr>
              <a:tr h="618564">
                <a:tc>
                  <a:txBody>
                    <a:bodyPr/>
                    <a:lstStyle/>
                    <a:p>
                      <a:r>
                        <a:rPr lang="en-US" sz="2400" dirty="0" smtClean="0"/>
                        <a:t>$5000 or less per head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  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13</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32</a:t>
                      </a:r>
                    </a:p>
                  </a:txBody>
                  <a:tcPr/>
                </a:tc>
              </a:tr>
              <a:tr h="618564">
                <a:tc>
                  <a:txBody>
                    <a:bodyPr/>
                    <a:lstStyle/>
                    <a:p>
                      <a:r>
                        <a:rPr lang="en-US" sz="2400" dirty="0" smtClean="0"/>
                        <a:t>total</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56</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56</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t>42</a:t>
                      </a:r>
                    </a:p>
                  </a:txBody>
                  <a:tcPr/>
                </a:tc>
              </a:tr>
            </a:tbl>
          </a:graphicData>
        </a:graphic>
      </p:graphicFrame>
    </p:spTree>
    <p:extLst>
      <p:ext uri="{BB962C8B-B14F-4D97-AF65-F5344CB8AC3E}">
        <p14:creationId xmlns:p14="http://schemas.microsoft.com/office/powerpoint/2010/main" val="181423861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615"/>
            <a:ext cx="9009529" cy="1379350"/>
          </a:xfrm>
        </p:spPr>
        <p:txBody>
          <a:bodyPr>
            <a:noAutofit/>
          </a:bodyPr>
          <a:lstStyle/>
          <a:p>
            <a:r>
              <a:rPr lang="en-US" sz="3200" b="1" i="1" dirty="0">
                <a:solidFill>
                  <a:srgbClr val="0070C0"/>
                </a:solidFill>
              </a:rPr>
              <a:t>Proportion of population living in urban areas (%) </a:t>
            </a:r>
            <a:r>
              <a:rPr lang="en-US" sz="3200" b="1" i="1" dirty="0" smtClean="0">
                <a:solidFill>
                  <a:srgbClr val="0070C0"/>
                </a:solidFill>
              </a:rPr>
              <a:t/>
            </a:r>
            <a:br>
              <a:rPr lang="en-US" sz="3200" b="1" i="1" dirty="0" smtClean="0">
                <a:solidFill>
                  <a:srgbClr val="0070C0"/>
                </a:solidFill>
              </a:rPr>
            </a:br>
            <a:r>
              <a:rPr lang="en-US" sz="3200" b="1" i="1" dirty="0" smtClean="0">
                <a:solidFill>
                  <a:srgbClr val="0070C0"/>
                </a:solidFill>
              </a:rPr>
              <a:t>and </a:t>
            </a:r>
            <a:r>
              <a:rPr lang="en-US" sz="3200" b="1" i="1" dirty="0">
                <a:solidFill>
                  <a:srgbClr val="0070C0"/>
                </a:solidFill>
              </a:rPr>
              <a:t>Gross Tertiary Enrolment Ratio </a:t>
            </a:r>
            <a:r>
              <a:rPr lang="en-US" sz="3200" b="1" i="1" dirty="0" smtClean="0">
                <a:solidFill>
                  <a:srgbClr val="0070C0"/>
                </a:solidFill>
              </a:rPr>
              <a:t>(%), 2011 </a:t>
            </a:r>
            <a:r>
              <a:rPr lang="en-US" sz="3200" b="1" i="1" dirty="0" smtClean="0">
                <a:solidFill>
                  <a:srgbClr val="002060"/>
                </a:solidFill>
              </a:rPr>
              <a:t/>
            </a:r>
            <a:br>
              <a:rPr lang="en-US" sz="3200" b="1" i="1" dirty="0" smtClean="0">
                <a:solidFill>
                  <a:srgbClr val="002060"/>
                </a:solidFill>
              </a:rPr>
            </a:br>
            <a:r>
              <a:rPr lang="en-US" sz="1800" dirty="0"/>
              <a:t>W</a:t>
            </a:r>
            <a:r>
              <a:rPr lang="en-US" sz="1800" dirty="0" smtClean="0"/>
              <a:t>orld’s </a:t>
            </a:r>
            <a:r>
              <a:rPr lang="en-US" sz="1800" dirty="0"/>
              <a:t>largest nations by population, arranged in order of intensity of </a:t>
            </a:r>
            <a:r>
              <a:rPr lang="en-US" sz="1800" dirty="0" err="1" smtClean="0"/>
              <a:t>urbanisation</a:t>
            </a:r>
            <a:endParaRPr lang="en-GB" sz="1800" dirty="0"/>
          </a:p>
        </p:txBody>
      </p:sp>
      <p:pic>
        <p:nvPicPr>
          <p:cNvPr id="3" name="Picture 2"/>
          <p:cNvPicPr>
            <a:picLocks noChangeAspect="1"/>
          </p:cNvPicPr>
          <p:nvPr/>
        </p:nvPicPr>
        <p:blipFill>
          <a:blip r:embed="rId2"/>
          <a:stretch>
            <a:fillRect/>
          </a:stretch>
        </p:blipFill>
        <p:spPr>
          <a:xfrm>
            <a:off x="603434" y="1664041"/>
            <a:ext cx="7795934" cy="4547628"/>
          </a:xfrm>
          <a:prstGeom prst="rect">
            <a:avLst/>
          </a:prstGeom>
        </p:spPr>
      </p:pic>
      <p:sp>
        <p:nvSpPr>
          <p:cNvPr id="4" name="TextBox 3"/>
          <p:cNvSpPr txBox="1"/>
          <p:nvPr/>
        </p:nvSpPr>
        <p:spPr>
          <a:xfrm>
            <a:off x="603434" y="6211669"/>
            <a:ext cx="7922001" cy="415498"/>
          </a:xfrm>
          <a:prstGeom prst="rect">
            <a:avLst/>
          </a:prstGeom>
          <a:noFill/>
        </p:spPr>
        <p:txBody>
          <a:bodyPr wrap="square" rtlCol="0">
            <a:spAutoFit/>
          </a:bodyPr>
          <a:lstStyle/>
          <a:p>
            <a:r>
              <a:rPr lang="en-US" sz="1000" dirty="0"/>
              <a:t>Selection of countries was based on 20 largest by population. 2011 GTER data not available for Brazil, Nigeria, Philippines and Ethiopia. Next countries in order of size were Thailand, UK, Italy, South Africa, Myanmar and South Korea. Full data were not available for South Africa and </a:t>
            </a:r>
            <a:r>
              <a:rPr lang="en-US" sz="1000" dirty="0" err="1"/>
              <a:t>Mynmar</a:t>
            </a:r>
            <a:r>
              <a:rPr lang="en-GB" sz="1000" dirty="0"/>
              <a:t> </a:t>
            </a:r>
            <a:endParaRPr lang="en-US" sz="1000" dirty="0"/>
          </a:p>
        </p:txBody>
      </p:sp>
    </p:spTree>
    <p:extLst>
      <p:ext uri="{BB962C8B-B14F-4D97-AF65-F5344CB8AC3E}">
        <p14:creationId xmlns:p14="http://schemas.microsoft.com/office/powerpoint/2010/main" val="1579535886"/>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21025"/>
            <a:ext cx="8592671" cy="1613646"/>
          </a:xfrm>
        </p:spPr>
        <p:txBody>
          <a:bodyPr>
            <a:normAutofit fontScale="90000"/>
          </a:bodyPr>
          <a:lstStyle/>
          <a:p>
            <a:r>
              <a:rPr lang="en-US" altLang="x-none" sz="3600" b="1" i="1" dirty="0">
                <a:solidFill>
                  <a:srgbClr val="0070C0"/>
                </a:solidFill>
              </a:rPr>
              <a:t>Breaking through? </a:t>
            </a:r>
            <a:r>
              <a:rPr lang="en-US" altLang="x-none" sz="3600" b="1" i="1" dirty="0" smtClean="0">
                <a:solidFill>
                  <a:srgbClr val="0070C0"/>
                </a:solidFill>
              </a:rPr>
              <a:t>Disadvantage facing 20-34 </a:t>
            </a:r>
            <a:r>
              <a:rPr lang="en-US" altLang="x-none" sz="3600" b="1" i="1" dirty="0">
                <a:solidFill>
                  <a:srgbClr val="0070C0"/>
                </a:solidFill>
              </a:rPr>
              <a:t>year olds </a:t>
            </a:r>
            <a:r>
              <a:rPr lang="en-US" altLang="x-none" sz="3600" b="1" i="1" dirty="0" smtClean="0">
                <a:solidFill>
                  <a:srgbClr val="0070C0"/>
                </a:solidFill>
              </a:rPr>
              <a:t>without </a:t>
            </a:r>
            <a:r>
              <a:rPr lang="en-US" altLang="x-none" sz="3600" b="1" i="1" dirty="0">
                <a:solidFill>
                  <a:srgbClr val="0070C0"/>
                </a:solidFill>
              </a:rPr>
              <a:t>tertiary-educated parents, 2012</a:t>
            </a:r>
            <a:br>
              <a:rPr lang="en-US" altLang="x-none" sz="3600" b="1" i="1" dirty="0">
                <a:solidFill>
                  <a:srgbClr val="0070C0"/>
                </a:solidFill>
              </a:rPr>
            </a:br>
            <a:r>
              <a:rPr lang="en-US" altLang="x-none" sz="1600" dirty="0"/>
              <a:t>For example in Poland, a 20-34 year old person with at least one tertiary-educated parent is 9.5 times as likely to participate in tertiary education, as a person whose parents had less than upper secondary education. Data: OECD</a:t>
            </a:r>
            <a:br>
              <a:rPr lang="en-US" altLang="x-none" sz="1600" dirty="0"/>
            </a:br>
            <a:endParaRPr lang="en-US" sz="1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4874633"/>
              </p:ext>
            </p:extLst>
          </p:nvPr>
        </p:nvGraphicFramePr>
        <p:xfrm>
          <a:off x="336176" y="1734670"/>
          <a:ext cx="8485094" cy="48274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666033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39739" y="180507"/>
            <a:ext cx="8775661" cy="1990165"/>
          </a:xfrm>
        </p:spPr>
        <p:txBody>
          <a:bodyPr>
            <a:normAutofit/>
          </a:bodyPr>
          <a:lstStyle/>
          <a:p>
            <a:r>
              <a:rPr lang="en-US" altLang="en-US" sz="3200" b="1" i="1" dirty="0">
                <a:solidFill>
                  <a:srgbClr val="0070C0"/>
                </a:solidFill>
                <a:ea typeface="Gill Sans SemiBold" charset="0"/>
                <a:cs typeface="Gill Sans SemiBold" charset="0"/>
              </a:rPr>
              <a:t>Social inequality in achieved college </a:t>
            </a:r>
            <a:r>
              <a:rPr lang="en-US" altLang="en-US" sz="3200" b="1" i="1" dirty="0" smtClean="0">
                <a:solidFill>
                  <a:srgbClr val="0070C0"/>
                </a:solidFill>
                <a:ea typeface="Gill Sans SemiBold" charset="0"/>
                <a:cs typeface="Gill Sans SemiBold" charset="0"/>
              </a:rPr>
              <a:t>degrees </a:t>
            </a:r>
            <a:br>
              <a:rPr lang="en-US" altLang="en-US" sz="3200" b="1" i="1" dirty="0" smtClean="0">
                <a:solidFill>
                  <a:srgbClr val="0070C0"/>
                </a:solidFill>
                <a:ea typeface="Gill Sans SemiBold" charset="0"/>
                <a:cs typeface="Gill Sans SemiBold" charset="0"/>
              </a:rPr>
            </a:br>
            <a:r>
              <a:rPr lang="en-US" altLang="en-US" sz="3200" b="1" i="1" dirty="0" smtClean="0">
                <a:solidFill>
                  <a:srgbClr val="0070C0"/>
                </a:solidFill>
                <a:ea typeface="Gill Sans SemiBold" charset="0"/>
                <a:cs typeface="Gill Sans SemiBold" charset="0"/>
              </a:rPr>
              <a:t>USA, </a:t>
            </a:r>
            <a:r>
              <a:rPr lang="en-US" altLang="en-US" sz="3200" b="1" i="1" dirty="0">
                <a:solidFill>
                  <a:srgbClr val="0070C0"/>
                </a:solidFill>
                <a:ea typeface="Gill Sans SemiBold" charset="0"/>
                <a:cs typeface="Gill Sans SemiBold" charset="0"/>
              </a:rPr>
              <a:t>1970/2013</a:t>
            </a:r>
            <a:br>
              <a:rPr lang="en-US" altLang="en-US" sz="3200" b="1" i="1" dirty="0">
                <a:solidFill>
                  <a:srgbClr val="0070C0"/>
                </a:solidFill>
                <a:ea typeface="Gill Sans SemiBold" charset="0"/>
                <a:cs typeface="Gill Sans SemiBold" charset="0"/>
              </a:rPr>
            </a:br>
            <a:r>
              <a:rPr lang="en-US" altLang="en-US" sz="2400" dirty="0">
                <a:solidFill>
                  <a:srgbClr val="C00000"/>
                </a:solidFill>
              </a:rPr>
              <a:t>Bachelor degree by age 24, family income </a:t>
            </a:r>
            <a:r>
              <a:rPr lang="en-US" altLang="en-US" sz="2400" dirty="0" smtClean="0">
                <a:solidFill>
                  <a:srgbClr val="C00000"/>
                </a:solidFill>
              </a:rPr>
              <a:t>quartile</a:t>
            </a:r>
            <a:r>
              <a:rPr lang="en-US" altLang="en-US" sz="1300" dirty="0" smtClean="0">
                <a:solidFill>
                  <a:srgbClr val="C00000"/>
                </a:solidFill>
              </a:rPr>
              <a:t/>
            </a:r>
            <a:br>
              <a:rPr lang="en-US" altLang="en-US" sz="1300" dirty="0" smtClean="0">
                <a:solidFill>
                  <a:srgbClr val="C00000"/>
                </a:solidFill>
              </a:rPr>
            </a:br>
            <a:r>
              <a:rPr lang="en-US" altLang="en-US" sz="1300" i="1" dirty="0"/>
              <a:t/>
            </a:r>
            <a:br>
              <a:rPr lang="en-US" altLang="en-US" sz="1300" i="1" dirty="0"/>
            </a:br>
            <a:r>
              <a:rPr lang="en-US" altLang="en-US" sz="1800" b="0" dirty="0">
                <a:solidFill>
                  <a:schemeClr val="tx1"/>
                </a:solidFill>
              </a:rPr>
              <a:t>Source:  The PELL Institute and Penn Ahead, 2015</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453592787"/>
              </p:ext>
            </p:extLst>
          </p:nvPr>
        </p:nvGraphicFramePr>
        <p:xfrm>
          <a:off x="349624" y="2283946"/>
          <a:ext cx="8323729" cy="4593197"/>
        </p:xfrm>
        <a:graphic>
          <a:graphicData uri="http://schemas.openxmlformats.org/presentationml/2006/ole">
            <mc:AlternateContent xmlns:mc="http://schemas.openxmlformats.org/markup-compatibility/2006">
              <mc:Choice xmlns:v="urn:schemas-microsoft-com:vml" Requires="v">
                <p:oleObj spid="_x0000_s27709" name="Chart" r:id="rId4" imgW="8326448" imgH="4626482" progId="Excel.Chart.8">
                  <p:embed/>
                </p:oleObj>
              </mc:Choice>
              <mc:Fallback>
                <p:oleObj name="Chart" r:id="rId4" imgW="8326448" imgH="4626482"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624" y="2283946"/>
                        <a:ext cx="8323729" cy="4593197"/>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10448296"/>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063"/>
            <a:ext cx="8229600" cy="1143000"/>
          </a:xfrm>
        </p:spPr>
        <p:txBody>
          <a:bodyPr>
            <a:normAutofit/>
          </a:bodyPr>
          <a:lstStyle/>
          <a:p>
            <a:r>
              <a:rPr lang="en-US" sz="3200" b="1" i="1" dirty="0" smtClean="0">
                <a:solidFill>
                  <a:srgbClr val="0070C0"/>
                </a:solidFill>
              </a:rPr>
              <a:t>There’s politics, there are political issues </a:t>
            </a:r>
            <a:r>
              <a:rPr lang="mr-IN" sz="3200" b="1" i="1" dirty="0" smtClean="0">
                <a:solidFill>
                  <a:srgbClr val="0070C0"/>
                </a:solidFill>
              </a:rPr>
              <a:t>…</a:t>
            </a:r>
            <a:r>
              <a:rPr lang="en-US" sz="3200" b="1" i="1" dirty="0" smtClean="0">
                <a:solidFill>
                  <a:srgbClr val="0070C0"/>
                </a:solidFill>
              </a:rPr>
              <a:t/>
            </a:r>
            <a:br>
              <a:rPr lang="en-US" sz="3200" b="1" i="1" dirty="0" smtClean="0">
                <a:solidFill>
                  <a:srgbClr val="0070C0"/>
                </a:solidFill>
              </a:rPr>
            </a:br>
            <a:r>
              <a:rPr lang="en-US" sz="3200" b="1" i="1" dirty="0" smtClean="0">
                <a:solidFill>
                  <a:srgbClr val="0070C0"/>
                </a:solidFill>
              </a:rPr>
              <a:t> and there are long term trends shaping both</a:t>
            </a:r>
            <a:endParaRPr lang="en-US" sz="3200" b="1" i="1" dirty="0">
              <a:solidFill>
                <a:srgbClr val="0070C0"/>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9926" y="1833777"/>
            <a:ext cx="3632074" cy="2724056"/>
          </a:xfrm>
          <a:prstGeom prst="rect">
            <a:avLst/>
          </a:prstGeom>
          <a:ln w="6350">
            <a:solidFill>
              <a:srgbClr val="FF0000"/>
            </a:solidFill>
          </a:ln>
        </p:spPr>
      </p:pic>
      <p:sp>
        <p:nvSpPr>
          <p:cNvPr id="4" name="TextBox 3"/>
          <p:cNvSpPr txBox="1"/>
          <p:nvPr/>
        </p:nvSpPr>
        <p:spPr>
          <a:xfrm>
            <a:off x="939926" y="4829547"/>
            <a:ext cx="3173505" cy="584775"/>
          </a:xfrm>
          <a:prstGeom prst="rect">
            <a:avLst/>
          </a:prstGeom>
          <a:noFill/>
        </p:spPr>
        <p:txBody>
          <a:bodyPr wrap="square" rtlCol="0">
            <a:spAutoFit/>
          </a:bodyPr>
          <a:lstStyle/>
          <a:p>
            <a:r>
              <a:rPr lang="en-US" sz="1600" dirty="0" smtClean="0"/>
              <a:t>The election: ’Strong and stable leadership’ but for what?</a:t>
            </a:r>
            <a:endParaRPr lang="en-US" sz="1600" dirty="0"/>
          </a:p>
        </p:txBody>
      </p:sp>
      <p:pic>
        <p:nvPicPr>
          <p:cNvPr id="5" name="Picture 4"/>
          <p:cNvPicPr>
            <a:picLocks noChangeAspect="1"/>
          </p:cNvPicPr>
          <p:nvPr/>
        </p:nvPicPr>
        <p:blipFill>
          <a:blip r:embed="rId3"/>
          <a:stretch>
            <a:fillRect/>
          </a:stretch>
        </p:blipFill>
        <p:spPr>
          <a:xfrm>
            <a:off x="5674659" y="1833777"/>
            <a:ext cx="2286000" cy="1371600"/>
          </a:xfrm>
          <a:prstGeom prst="rect">
            <a:avLst/>
          </a:prstGeom>
          <a:ln w="6350">
            <a:solidFill>
              <a:srgbClr val="FF0000"/>
            </a:solidFill>
          </a:ln>
        </p:spPr>
      </p:pic>
      <p:pic>
        <p:nvPicPr>
          <p:cNvPr id="6" name="Picture 5"/>
          <p:cNvPicPr>
            <a:picLocks noChangeAspect="1"/>
          </p:cNvPicPr>
          <p:nvPr/>
        </p:nvPicPr>
        <p:blipFill>
          <a:blip r:embed="rId4"/>
          <a:stretch>
            <a:fillRect/>
          </a:stretch>
        </p:blipFill>
        <p:spPr>
          <a:xfrm>
            <a:off x="5674659" y="3372003"/>
            <a:ext cx="2286000" cy="2336800"/>
          </a:xfrm>
          <a:prstGeom prst="rect">
            <a:avLst/>
          </a:prstGeom>
          <a:ln w="6350">
            <a:solidFill>
              <a:srgbClr val="FF0000"/>
            </a:solidFill>
          </a:ln>
        </p:spPr>
      </p:pic>
      <p:sp>
        <p:nvSpPr>
          <p:cNvPr id="8" name="TextBox 7"/>
          <p:cNvSpPr txBox="1"/>
          <p:nvPr/>
        </p:nvSpPr>
        <p:spPr>
          <a:xfrm>
            <a:off x="5674659" y="5875429"/>
            <a:ext cx="2393576" cy="584775"/>
          </a:xfrm>
          <a:prstGeom prst="rect">
            <a:avLst/>
          </a:prstGeom>
          <a:noFill/>
        </p:spPr>
        <p:txBody>
          <a:bodyPr wrap="square" rtlCol="0">
            <a:spAutoFit/>
          </a:bodyPr>
          <a:lstStyle/>
          <a:p>
            <a:r>
              <a:rPr lang="en-US" sz="1600" dirty="0" smtClean="0"/>
              <a:t>Brexit: Looks like a v. big boo-boo, but life goes on</a:t>
            </a:r>
            <a:endParaRPr lang="en-US" sz="1600" dirty="0"/>
          </a:p>
        </p:txBody>
      </p:sp>
    </p:spTree>
    <p:extLst>
      <p:ext uri="{BB962C8B-B14F-4D97-AF65-F5344CB8AC3E}">
        <p14:creationId xmlns:p14="http://schemas.microsoft.com/office/powerpoint/2010/main" val="8454009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7"/>
            <a:ext cx="8458200" cy="1607951"/>
          </a:xfrm>
        </p:spPr>
        <p:txBody>
          <a:bodyPr>
            <a:normAutofit fontScale="90000"/>
          </a:bodyPr>
          <a:lstStyle/>
          <a:p>
            <a:r>
              <a:rPr lang="en-US" sz="3200" b="1" i="1" dirty="0">
                <a:solidFill>
                  <a:srgbClr val="0070C0"/>
                </a:solidFill>
              </a:rPr>
              <a:t>Stratification </a:t>
            </a:r>
            <a:r>
              <a:rPr lang="en-US" sz="3200" b="1" i="1" dirty="0" smtClean="0">
                <a:solidFill>
                  <a:srgbClr val="0070C0"/>
                </a:solidFill>
              </a:rPr>
              <a:t>within </a:t>
            </a:r>
            <a:r>
              <a:rPr lang="en-US" sz="3200" b="1" i="1" dirty="0">
                <a:solidFill>
                  <a:srgbClr val="0070C0"/>
                </a:solidFill>
              </a:rPr>
              <a:t>high </a:t>
            </a:r>
            <a:r>
              <a:rPr lang="en-US" sz="3200" b="1" i="1" dirty="0" smtClean="0">
                <a:solidFill>
                  <a:srgbClr val="0070C0"/>
                </a:solidFill>
              </a:rPr>
              <a:t>participation: UK</a:t>
            </a:r>
            <a:br>
              <a:rPr lang="en-US" sz="3200" b="1" i="1" dirty="0" smtClean="0">
                <a:solidFill>
                  <a:srgbClr val="0070C0"/>
                </a:solidFill>
              </a:rPr>
            </a:br>
            <a:r>
              <a:rPr lang="en-US" sz="2400" dirty="0" smtClean="0"/>
              <a:t>Rate of entry to university tiers, by school background combined entry data for 1996, 1998, 2000, 2002, 2004 and 2006 </a:t>
            </a:r>
            <a:r>
              <a:rPr lang="en-US" sz="1300" dirty="0" smtClean="0"/>
              <a:t/>
            </a:r>
            <a:br>
              <a:rPr lang="en-US" sz="1300" dirty="0" smtClean="0"/>
            </a:br>
            <a:r>
              <a:rPr lang="en-US" sz="1300" dirty="0" smtClean="0"/>
              <a:t/>
            </a:r>
            <a:br>
              <a:rPr lang="en-US" sz="1300" dirty="0" smtClean="0"/>
            </a:br>
            <a:r>
              <a:rPr lang="en-US" sz="2000" dirty="0" smtClean="0"/>
              <a:t>Source: Boliver 2011</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75495870"/>
              </p:ext>
            </p:extLst>
          </p:nvPr>
        </p:nvGraphicFramePr>
        <p:xfrm>
          <a:off x="349624" y="2461093"/>
          <a:ext cx="8337176" cy="3410084"/>
        </p:xfrm>
        <a:graphic>
          <a:graphicData uri="http://schemas.openxmlformats.org/drawingml/2006/table">
            <a:tbl>
              <a:tblPr firstRow="1" bandRow="1">
                <a:tableStyleId>{5C22544A-7EE6-4342-B048-85BDC9FD1C3A}</a:tableStyleId>
              </a:tblPr>
              <a:tblGrid>
                <a:gridCol w="3106270"/>
                <a:gridCol w="1811574"/>
                <a:gridCol w="1811837"/>
                <a:gridCol w="1607495"/>
              </a:tblGrid>
              <a:tr h="941204">
                <a:tc>
                  <a:txBody>
                    <a:bodyPr/>
                    <a:lstStyle/>
                    <a:p>
                      <a:r>
                        <a:rPr lang="en-US" dirty="0" smtClean="0"/>
                        <a:t>Entrants to higher education</a:t>
                      </a:r>
                      <a:endParaRPr lang="en-US" dirty="0"/>
                    </a:p>
                  </a:txBody>
                  <a:tcPr/>
                </a:tc>
                <a:tc>
                  <a:txBody>
                    <a:bodyPr/>
                    <a:lstStyle/>
                    <a:p>
                      <a:pPr algn="ctr"/>
                      <a:r>
                        <a:rPr lang="en-US" dirty="0" smtClean="0"/>
                        <a:t>Russell Group</a:t>
                      </a:r>
                      <a:r>
                        <a:rPr lang="en-US" baseline="0" dirty="0" smtClean="0"/>
                        <a:t> universities</a:t>
                      </a:r>
                    </a:p>
                    <a:p>
                      <a:pPr algn="ctr"/>
                      <a:r>
                        <a:rPr lang="en-US" baseline="0" dirty="0" smtClean="0"/>
                        <a:t>%</a:t>
                      </a:r>
                      <a:endParaRPr lang="en-US" dirty="0"/>
                    </a:p>
                  </a:txBody>
                  <a:tcPr/>
                </a:tc>
                <a:tc>
                  <a:txBody>
                    <a:bodyPr/>
                    <a:lstStyle/>
                    <a:p>
                      <a:pPr algn="ctr"/>
                      <a:r>
                        <a:rPr lang="en-US" dirty="0" smtClean="0"/>
                        <a:t>Other pre-1992</a:t>
                      </a:r>
                      <a:r>
                        <a:rPr lang="en-US" baseline="0" dirty="0" smtClean="0"/>
                        <a:t> universities</a:t>
                      </a:r>
                    </a:p>
                    <a:p>
                      <a:pPr algn="ctr"/>
                      <a:r>
                        <a:rPr lang="en-US" baseline="0" dirty="0" smtClean="0"/>
                        <a:t>%</a:t>
                      </a:r>
                      <a:endParaRPr lang="en-US" dirty="0"/>
                    </a:p>
                  </a:txBody>
                  <a:tcPr/>
                </a:tc>
                <a:tc>
                  <a:txBody>
                    <a:bodyPr/>
                    <a:lstStyle/>
                    <a:p>
                      <a:pPr algn="ctr"/>
                      <a:r>
                        <a:rPr lang="en-US" dirty="0" smtClean="0"/>
                        <a:t>Post-1991 universities</a:t>
                      </a:r>
                    </a:p>
                    <a:p>
                      <a:pPr algn="ctr"/>
                      <a:r>
                        <a:rPr lang="en-US" dirty="0" smtClean="0"/>
                        <a:t>%</a:t>
                      </a:r>
                      <a:endParaRPr lang="en-US" dirty="0"/>
                    </a:p>
                  </a:txBody>
                  <a:tcPr/>
                </a:tc>
              </a:tr>
              <a:tr h="658842">
                <a:tc>
                  <a:txBody>
                    <a:bodyPr/>
                    <a:lstStyle/>
                    <a:p>
                      <a:r>
                        <a:rPr lang="en-US" sz="2400" dirty="0" smtClean="0"/>
                        <a:t>All entrants</a:t>
                      </a:r>
                    </a:p>
                    <a:p>
                      <a:endParaRPr lang="en-US" sz="2400" dirty="0"/>
                    </a:p>
                  </a:txBody>
                  <a:tcPr/>
                </a:tc>
                <a:tc>
                  <a:txBody>
                    <a:bodyPr/>
                    <a:lstStyle/>
                    <a:p>
                      <a:pPr algn="ctr"/>
                      <a:r>
                        <a:rPr lang="en-US" sz="2400" dirty="0" smtClean="0"/>
                        <a:t>22</a:t>
                      </a:r>
                      <a:endParaRPr lang="en-US" sz="2400" dirty="0"/>
                    </a:p>
                  </a:txBody>
                  <a:tcPr/>
                </a:tc>
                <a:tc>
                  <a:txBody>
                    <a:bodyPr/>
                    <a:lstStyle/>
                    <a:p>
                      <a:pPr algn="ctr"/>
                      <a:r>
                        <a:rPr lang="en-US" sz="2400" dirty="0" smtClean="0"/>
                        <a:t>20</a:t>
                      </a:r>
                      <a:endParaRPr lang="en-US" sz="2400" dirty="0"/>
                    </a:p>
                  </a:txBody>
                  <a:tcPr/>
                </a:tc>
                <a:tc>
                  <a:txBody>
                    <a:bodyPr/>
                    <a:lstStyle/>
                    <a:p>
                      <a:pPr algn="ctr"/>
                      <a:r>
                        <a:rPr lang="en-US" sz="2400" dirty="0" smtClean="0"/>
                        <a:t>58</a:t>
                      </a:r>
                      <a:endParaRPr lang="en-US" sz="2400" dirty="0"/>
                    </a:p>
                  </a:txBody>
                  <a:tcPr/>
                </a:tc>
              </a:tr>
              <a:tr h="658842">
                <a:tc>
                  <a:txBody>
                    <a:bodyPr/>
                    <a:lstStyle/>
                    <a:p>
                      <a:r>
                        <a:rPr lang="en-US" sz="2400" dirty="0" smtClean="0"/>
                        <a:t>Private school entrants</a:t>
                      </a:r>
                    </a:p>
                    <a:p>
                      <a:endParaRPr lang="en-US" sz="2400" dirty="0"/>
                    </a:p>
                  </a:txBody>
                  <a:tcPr/>
                </a:tc>
                <a:tc>
                  <a:txBody>
                    <a:bodyPr/>
                    <a:lstStyle/>
                    <a:p>
                      <a:pPr algn="ctr"/>
                      <a:r>
                        <a:rPr lang="en-US" sz="2400" dirty="0" smtClean="0"/>
                        <a:t>53</a:t>
                      </a:r>
                      <a:endParaRPr lang="en-US" sz="2400" dirty="0"/>
                    </a:p>
                  </a:txBody>
                  <a:tcPr/>
                </a:tc>
                <a:tc>
                  <a:txBody>
                    <a:bodyPr/>
                    <a:lstStyle/>
                    <a:p>
                      <a:pPr algn="ctr"/>
                      <a:r>
                        <a:rPr lang="en-US" sz="2400" dirty="0" smtClean="0"/>
                        <a:t>24</a:t>
                      </a:r>
                      <a:endParaRPr lang="en-US" sz="2400" dirty="0"/>
                    </a:p>
                  </a:txBody>
                  <a:tcPr/>
                </a:tc>
                <a:tc>
                  <a:txBody>
                    <a:bodyPr/>
                    <a:lstStyle/>
                    <a:p>
                      <a:pPr algn="ctr"/>
                      <a:r>
                        <a:rPr lang="en-US" sz="2400" dirty="0" smtClean="0"/>
                        <a:t>23</a:t>
                      </a:r>
                      <a:endParaRPr lang="en-US" sz="2400" dirty="0"/>
                    </a:p>
                  </a:txBody>
                  <a:tcPr/>
                </a:tc>
              </a:tr>
              <a:tr h="658842">
                <a:tc>
                  <a:txBody>
                    <a:bodyPr/>
                    <a:lstStyle/>
                    <a:p>
                      <a:r>
                        <a:rPr lang="en-US" sz="2400" dirty="0" smtClean="0"/>
                        <a:t>State</a:t>
                      </a:r>
                      <a:r>
                        <a:rPr lang="en-US" sz="2400" baseline="0" dirty="0" smtClean="0"/>
                        <a:t> school entrants</a:t>
                      </a:r>
                    </a:p>
                    <a:p>
                      <a:endParaRPr lang="en-US" sz="2400" dirty="0"/>
                    </a:p>
                  </a:txBody>
                  <a:tcPr/>
                </a:tc>
                <a:tc>
                  <a:txBody>
                    <a:bodyPr/>
                    <a:lstStyle/>
                    <a:p>
                      <a:pPr algn="ctr"/>
                      <a:r>
                        <a:rPr lang="en-US" sz="2400" dirty="0" smtClean="0"/>
                        <a:t>20</a:t>
                      </a:r>
                      <a:endParaRPr lang="en-US" sz="2400" dirty="0"/>
                    </a:p>
                  </a:txBody>
                  <a:tcPr/>
                </a:tc>
                <a:tc>
                  <a:txBody>
                    <a:bodyPr/>
                    <a:lstStyle/>
                    <a:p>
                      <a:pPr algn="ctr"/>
                      <a:r>
                        <a:rPr lang="en-US" sz="2400" dirty="0" smtClean="0"/>
                        <a:t>20</a:t>
                      </a:r>
                      <a:endParaRPr lang="en-US" sz="2400" dirty="0"/>
                    </a:p>
                  </a:txBody>
                  <a:tcPr/>
                </a:tc>
                <a:tc>
                  <a:txBody>
                    <a:bodyPr/>
                    <a:lstStyle/>
                    <a:p>
                      <a:pPr algn="ctr"/>
                      <a:r>
                        <a:rPr lang="en-US" sz="2400" dirty="0" smtClean="0"/>
                        <a:t>60</a:t>
                      </a:r>
                      <a:endParaRPr lang="en-US" sz="2400" dirty="0"/>
                    </a:p>
                  </a:txBody>
                  <a:tcPr/>
                </a:tc>
              </a:tr>
            </a:tbl>
          </a:graphicData>
        </a:graphic>
      </p:graphicFrame>
    </p:spTree>
    <p:extLst>
      <p:ext uri="{BB962C8B-B14F-4D97-AF65-F5344CB8AC3E}">
        <p14:creationId xmlns:p14="http://schemas.microsoft.com/office/powerpoint/2010/main" val="160806668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i="1" dirty="0" smtClean="0">
                <a:solidFill>
                  <a:srgbClr val="0070C0"/>
                </a:solidFill>
              </a:rPr>
              <a:t>Different higher </a:t>
            </a:r>
            <a:r>
              <a:rPr lang="en-GB" sz="3600" b="1" i="1" dirty="0">
                <a:solidFill>
                  <a:srgbClr val="0070C0"/>
                </a:solidFill>
              </a:rPr>
              <a:t>education system settings </a:t>
            </a:r>
            <a:r>
              <a:rPr lang="en-GB" sz="3600" b="1" i="1" dirty="0" smtClean="0">
                <a:solidFill>
                  <a:srgbClr val="0070C0"/>
                </a:solidFill>
              </a:rPr>
              <a:t>change patterns of social equality/inequality</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9787" y="1565556"/>
            <a:ext cx="4653629" cy="5091490"/>
          </a:xfrm>
          <a:prstGeom prst="rect">
            <a:avLst/>
          </a:prstGeom>
          <a:ln w="6350">
            <a:solidFill>
              <a:srgbClr val="FF0000"/>
            </a:solidFill>
          </a:ln>
        </p:spPr>
      </p:pic>
    </p:spTree>
    <p:extLst>
      <p:ext uri="{BB962C8B-B14F-4D97-AF65-F5344CB8AC3E}">
        <p14:creationId xmlns:p14="http://schemas.microsoft.com/office/powerpoint/2010/main" val="31979320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297"/>
            <a:ext cx="8229600" cy="1143000"/>
          </a:xfrm>
        </p:spPr>
        <p:txBody>
          <a:bodyPr>
            <a:normAutofit/>
          </a:bodyPr>
          <a:lstStyle/>
          <a:p>
            <a:r>
              <a:rPr lang="en-US" sz="3200" b="1" i="1" dirty="0" smtClean="0">
                <a:solidFill>
                  <a:srgbClr val="0070C0"/>
                </a:solidFill>
              </a:rPr>
              <a:t>Research finds people with tertiary education, on average </a:t>
            </a:r>
            <a:r>
              <a:rPr lang="mr-IN" sz="3200" b="1" i="1" dirty="0" smtClean="0">
                <a:solidFill>
                  <a:srgbClr val="0070C0"/>
                </a:solidFill>
              </a:rPr>
              <a:t>…</a:t>
            </a:r>
            <a:endParaRPr lang="en-US" sz="3200" b="1" i="1" dirty="0">
              <a:solidFill>
                <a:srgbClr val="0070C0"/>
              </a:solidFill>
            </a:endParaRPr>
          </a:p>
        </p:txBody>
      </p:sp>
      <p:sp>
        <p:nvSpPr>
          <p:cNvPr id="3" name="Content Placeholder 2"/>
          <p:cNvSpPr>
            <a:spLocks noGrp="1"/>
          </p:cNvSpPr>
          <p:nvPr>
            <p:ph idx="1"/>
          </p:nvPr>
        </p:nvSpPr>
        <p:spPr>
          <a:xfrm>
            <a:off x="457200" y="1377297"/>
            <a:ext cx="8229600" cy="4525963"/>
          </a:xfrm>
        </p:spPr>
        <p:txBody>
          <a:bodyPr>
            <a:normAutofit lnSpcReduction="10000"/>
          </a:bodyPr>
          <a:lstStyle/>
          <a:p>
            <a:r>
              <a:rPr lang="en-US" sz="2400" dirty="0" smtClean="0"/>
              <a:t>Have a larger range of employment options</a:t>
            </a:r>
          </a:p>
          <a:p>
            <a:r>
              <a:rPr lang="en-US" sz="2400" dirty="0" smtClean="0"/>
              <a:t>Are </a:t>
            </a:r>
            <a:r>
              <a:rPr lang="en-US" sz="2400" dirty="0"/>
              <a:t>more likely to be in good </a:t>
            </a:r>
            <a:r>
              <a:rPr lang="en-US" sz="2400" dirty="0" smtClean="0"/>
              <a:t>health, </a:t>
            </a:r>
            <a:r>
              <a:rPr lang="en-US" sz="2400" dirty="0"/>
              <a:t>as are their families</a:t>
            </a:r>
          </a:p>
          <a:p>
            <a:r>
              <a:rPr lang="en-US" sz="2400" dirty="0" smtClean="0"/>
              <a:t>Have more advanced levels of skill in the use of information and communications technology</a:t>
            </a:r>
          </a:p>
          <a:p>
            <a:r>
              <a:rPr lang="en-US" sz="2400" dirty="0" smtClean="0"/>
              <a:t>Are more geographically mobile, independent of income level (suggesting greater personal confidence and agency freedom)</a:t>
            </a:r>
          </a:p>
          <a:p>
            <a:r>
              <a:rPr lang="en-US" sz="2400" dirty="0" smtClean="0"/>
              <a:t>Report higher levels of inter-personal trust (again suggesting greater personal agency) </a:t>
            </a:r>
          </a:p>
          <a:p>
            <a:r>
              <a:rPr lang="en-US" sz="2400" dirty="0" smtClean="0"/>
              <a:t>Are more likely to state that they have a say in government (likewise suggesting </a:t>
            </a:r>
            <a:r>
              <a:rPr lang="en-US" sz="2400" dirty="0"/>
              <a:t>greater personal agency) </a:t>
            </a:r>
            <a:endParaRPr lang="en-US" sz="2400" dirty="0" smtClean="0"/>
          </a:p>
          <a:p>
            <a:r>
              <a:rPr lang="en-US" sz="2400" dirty="0" smtClean="0"/>
              <a:t>Are more positive about migration and cultural diversity</a:t>
            </a:r>
            <a:endParaRPr lang="en-US" sz="2400" dirty="0"/>
          </a:p>
        </p:txBody>
      </p:sp>
      <p:sp>
        <p:nvSpPr>
          <p:cNvPr id="5" name="TextBox 4"/>
          <p:cNvSpPr txBox="1"/>
          <p:nvPr/>
        </p:nvSpPr>
        <p:spPr>
          <a:xfrm>
            <a:off x="3227294" y="5655080"/>
            <a:ext cx="5459506" cy="954107"/>
          </a:xfrm>
          <a:prstGeom prst="rect">
            <a:avLst/>
          </a:prstGeom>
          <a:noFill/>
        </p:spPr>
        <p:txBody>
          <a:bodyPr wrap="square" rtlCol="0">
            <a:spAutoFit/>
          </a:bodyPr>
          <a:lstStyle/>
          <a:p>
            <a:pPr marL="285750" indent="-285750">
              <a:buFontTx/>
              <a:buChar char="-"/>
            </a:pPr>
            <a:r>
              <a:rPr lang="en-US" sz="1400" dirty="0" smtClean="0"/>
              <a:t>Walter McMahon, </a:t>
            </a:r>
            <a:r>
              <a:rPr lang="en-US" sz="1400" i="1" dirty="0" smtClean="0"/>
              <a:t>Higher Learning, Greater Good </a:t>
            </a:r>
            <a:r>
              <a:rPr lang="en-US" sz="1400" dirty="0" smtClean="0"/>
              <a:t>(2009)</a:t>
            </a:r>
          </a:p>
          <a:p>
            <a:pPr marL="285750" indent="-285750">
              <a:buFontTx/>
              <a:buChar char="-"/>
            </a:pPr>
            <a:r>
              <a:rPr lang="en-US" sz="1400" dirty="0" smtClean="0"/>
              <a:t>OECD, </a:t>
            </a:r>
            <a:r>
              <a:rPr lang="en-US" sz="1400" i="1" dirty="0" smtClean="0"/>
              <a:t>Education at a Glance </a:t>
            </a:r>
            <a:r>
              <a:rPr lang="en-US" sz="1400" dirty="0" smtClean="0"/>
              <a:t>(2015)</a:t>
            </a:r>
          </a:p>
          <a:p>
            <a:pPr marL="285750" indent="-285750">
              <a:buFontTx/>
              <a:buChar char="-"/>
            </a:pPr>
            <a:r>
              <a:rPr lang="en-US" sz="1400" i="1" dirty="0" smtClean="0"/>
              <a:t>OECD, Perspectives </a:t>
            </a:r>
            <a:r>
              <a:rPr lang="en-US" sz="1400" i="1" dirty="0"/>
              <a:t>on Global Development 2017: International migration in a shifting world</a:t>
            </a:r>
            <a:r>
              <a:rPr lang="en-US" sz="1400" dirty="0"/>
              <a:t> (2016)</a:t>
            </a:r>
            <a:r>
              <a:rPr lang="en-GB" sz="1400" dirty="0"/>
              <a:t> </a:t>
            </a:r>
            <a:endParaRPr lang="en-US" sz="1400" dirty="0"/>
          </a:p>
        </p:txBody>
      </p:sp>
    </p:spTree>
    <p:extLst>
      <p:ext uri="{BB962C8B-B14F-4D97-AF65-F5344CB8AC3E}">
        <p14:creationId xmlns:p14="http://schemas.microsoft.com/office/powerpoint/2010/main" val="104309615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solidFill>
                  <a:srgbClr val="0070C0"/>
                </a:solidFill>
              </a:rPr>
              <a:t>Educational level and ICT and problem solving skills, OECD survey, selected countries</a:t>
            </a:r>
            <a:endParaRPr lang="en-US" sz="3200" b="1" i="1"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5568484"/>
              </p:ext>
            </p:extLst>
          </p:nvPr>
        </p:nvGraphicFramePr>
        <p:xfrm>
          <a:off x="457200" y="1417638"/>
          <a:ext cx="8229600" cy="5249039"/>
        </p:xfrm>
        <a:graphic>
          <a:graphicData uri="http://schemas.openxmlformats.org/drawingml/2006/table">
            <a:tbl>
              <a:tblPr firstRow="1" bandRow="1">
                <a:tableStyleId>{5C22544A-7EE6-4342-B048-85BDC9FD1C3A}</a:tableStyleId>
              </a:tblPr>
              <a:tblGrid>
                <a:gridCol w="1645920"/>
                <a:gridCol w="1460351"/>
                <a:gridCol w="1831489"/>
                <a:gridCol w="1758875"/>
                <a:gridCol w="1532965"/>
              </a:tblGrid>
              <a:tr h="932180">
                <a:tc>
                  <a:txBody>
                    <a:bodyPr/>
                    <a:lstStyle/>
                    <a:p>
                      <a:r>
                        <a:rPr lang="en-US" dirty="0" smtClean="0"/>
                        <a:t>Country</a:t>
                      </a:r>
                      <a:endParaRPr lang="en-US" dirty="0"/>
                    </a:p>
                  </a:txBody>
                  <a:tcPr/>
                </a:tc>
                <a:tc>
                  <a:txBody>
                    <a:bodyPr/>
                    <a:lstStyle/>
                    <a:p>
                      <a:r>
                        <a:rPr lang="en-US" dirty="0" smtClean="0"/>
                        <a:t>GTER 2013</a:t>
                      </a:r>
                    </a:p>
                    <a:p>
                      <a:pPr algn="ctr"/>
                      <a:r>
                        <a:rPr lang="en-US" dirty="0" smtClean="0"/>
                        <a:t>(%)</a:t>
                      </a:r>
                      <a:endParaRPr lang="en-US" dirty="0"/>
                    </a:p>
                  </a:txBody>
                  <a:tcPr/>
                </a:tc>
                <a:tc gridSpan="3">
                  <a:txBody>
                    <a:bodyPr/>
                    <a:lstStyle/>
                    <a:p>
                      <a:r>
                        <a:rPr lang="en-US" dirty="0" smtClean="0"/>
                        <a:t>Proportion of 25-34 year olds with ‘good ICT and problem solving skills’,</a:t>
                      </a:r>
                      <a:r>
                        <a:rPr lang="en-US" baseline="0" dirty="0" smtClean="0"/>
                        <a:t> </a:t>
                      </a:r>
                      <a:r>
                        <a:rPr lang="en-US" dirty="0" smtClean="0"/>
                        <a:t>by highest completed educational qualification, nine </a:t>
                      </a:r>
                      <a:r>
                        <a:rPr lang="en-US" baseline="0" dirty="0" smtClean="0"/>
                        <a:t>countries, 2012</a:t>
                      </a:r>
                      <a:endParaRPr lang="en-US" dirty="0"/>
                    </a:p>
                  </a:txBody>
                  <a:tcPr/>
                </a:tc>
                <a:tc hMerge="1">
                  <a:txBody>
                    <a:bodyPr/>
                    <a:lstStyle/>
                    <a:p>
                      <a:endParaRPr lang="en-US" dirty="0"/>
                    </a:p>
                  </a:txBody>
                  <a:tcPr/>
                </a:tc>
                <a:tc hMerge="1">
                  <a:txBody>
                    <a:bodyPr/>
                    <a:lstStyle/>
                    <a:p>
                      <a:endParaRPr lang="en-US" dirty="0"/>
                    </a:p>
                  </a:txBody>
                  <a:tcPr/>
                </a:tc>
              </a:tr>
              <a:tr h="378051">
                <a:tc>
                  <a:txBody>
                    <a:bodyPr/>
                    <a:lstStyle/>
                    <a:p>
                      <a:endParaRPr lang="en-US"/>
                    </a:p>
                  </a:txBody>
                  <a:tcPr/>
                </a:tc>
                <a:tc>
                  <a:txBody>
                    <a:bodyPr/>
                    <a:lstStyle/>
                    <a:p>
                      <a:endParaRPr lang="en-US" dirty="0"/>
                    </a:p>
                  </a:txBody>
                  <a:tcPr/>
                </a:tc>
                <a:tc>
                  <a:txBody>
                    <a:bodyPr/>
                    <a:lstStyle/>
                    <a:p>
                      <a:pPr algn="ctr"/>
                      <a:r>
                        <a:rPr lang="en-US" dirty="0" smtClean="0"/>
                        <a:t>below upper</a:t>
                      </a:r>
                      <a:r>
                        <a:rPr lang="en-US" baseline="0" dirty="0" smtClean="0"/>
                        <a:t> secondary education (%)</a:t>
                      </a:r>
                      <a:endParaRPr lang="en-US" dirty="0"/>
                    </a:p>
                  </a:txBody>
                  <a:tcPr/>
                </a:tc>
                <a:tc>
                  <a:txBody>
                    <a:bodyPr/>
                    <a:lstStyle/>
                    <a:p>
                      <a:pPr algn="ctr"/>
                      <a:r>
                        <a:rPr lang="en-US" dirty="0" smtClean="0"/>
                        <a:t>upper secondary or post-school non-tertiary</a:t>
                      </a:r>
                      <a:r>
                        <a:rPr lang="en-US" baseline="0" dirty="0" smtClean="0"/>
                        <a:t> (</a:t>
                      </a:r>
                      <a:r>
                        <a:rPr lang="en-US" dirty="0" smtClean="0"/>
                        <a:t>%)</a:t>
                      </a:r>
                      <a:endParaRPr lang="en-US" dirty="0"/>
                    </a:p>
                  </a:txBody>
                  <a:tcPr/>
                </a:tc>
                <a:tc>
                  <a:txBody>
                    <a:bodyPr/>
                    <a:lstStyle/>
                    <a:p>
                      <a:pPr algn="ctr"/>
                      <a:r>
                        <a:rPr lang="en-US" dirty="0" smtClean="0"/>
                        <a:t>tertiary education</a:t>
                      </a:r>
                    </a:p>
                    <a:p>
                      <a:pPr algn="ctr"/>
                      <a:r>
                        <a:rPr lang="en-US" dirty="0" smtClean="0"/>
                        <a:t>(%)</a:t>
                      </a:r>
                      <a:endParaRPr lang="en-US" dirty="0"/>
                    </a:p>
                  </a:txBody>
                  <a:tcPr/>
                </a:tc>
              </a:tr>
              <a:tr h="378051">
                <a:tc>
                  <a:txBody>
                    <a:bodyPr/>
                    <a:lstStyle/>
                    <a:p>
                      <a:r>
                        <a:rPr lang="en-US" dirty="0" smtClean="0"/>
                        <a:t>Finland</a:t>
                      </a:r>
                      <a:endParaRPr lang="en-US" dirty="0"/>
                    </a:p>
                  </a:txBody>
                  <a:tcPr/>
                </a:tc>
                <a:tc>
                  <a:txBody>
                    <a:bodyPr/>
                    <a:lstStyle/>
                    <a:p>
                      <a:pPr algn="ctr"/>
                      <a:r>
                        <a:rPr lang="en-US" dirty="0" smtClean="0"/>
                        <a:t>91</a:t>
                      </a:r>
                      <a:endParaRPr lang="en-US" dirty="0"/>
                    </a:p>
                  </a:txBody>
                  <a:tcPr/>
                </a:tc>
                <a:tc>
                  <a:txBody>
                    <a:bodyPr/>
                    <a:lstStyle/>
                    <a:p>
                      <a:pPr algn="ctr"/>
                      <a:r>
                        <a:rPr lang="en-US" dirty="0" smtClean="0"/>
                        <a:t>  9</a:t>
                      </a:r>
                      <a:endParaRPr lang="en-US" dirty="0"/>
                    </a:p>
                  </a:txBody>
                  <a:tcPr/>
                </a:tc>
                <a:tc>
                  <a:txBody>
                    <a:bodyPr/>
                    <a:lstStyle/>
                    <a:p>
                      <a:pPr algn="ctr"/>
                      <a:r>
                        <a:rPr lang="en-US" dirty="0" smtClean="0"/>
                        <a:t>29</a:t>
                      </a:r>
                      <a:endParaRPr lang="en-US" dirty="0"/>
                    </a:p>
                  </a:txBody>
                  <a:tcPr/>
                </a:tc>
                <a:tc>
                  <a:txBody>
                    <a:bodyPr/>
                    <a:lstStyle/>
                    <a:p>
                      <a:pPr algn="ctr"/>
                      <a:r>
                        <a:rPr lang="en-US" dirty="0" smtClean="0"/>
                        <a:t>57</a:t>
                      </a:r>
                      <a:endParaRPr lang="en-US" dirty="0"/>
                    </a:p>
                  </a:txBody>
                  <a:tcPr/>
                </a:tc>
              </a:tr>
              <a:tr h="378051">
                <a:tc>
                  <a:txBody>
                    <a:bodyPr/>
                    <a:lstStyle/>
                    <a:p>
                      <a:r>
                        <a:rPr lang="en-US" dirty="0" smtClean="0"/>
                        <a:t>United States</a:t>
                      </a:r>
                      <a:endParaRPr lang="en-US" dirty="0"/>
                    </a:p>
                  </a:txBody>
                  <a:tcPr/>
                </a:tc>
                <a:tc>
                  <a:txBody>
                    <a:bodyPr/>
                    <a:lstStyle/>
                    <a:p>
                      <a:pPr algn="ctr"/>
                      <a:r>
                        <a:rPr lang="en-US" dirty="0" smtClean="0"/>
                        <a:t>89</a:t>
                      </a:r>
                      <a:endParaRPr lang="en-US" dirty="0"/>
                    </a:p>
                  </a:txBody>
                  <a:tcPr/>
                </a:tc>
                <a:tc>
                  <a:txBody>
                    <a:bodyPr/>
                    <a:lstStyle/>
                    <a:p>
                      <a:pPr algn="ctr"/>
                      <a:r>
                        <a:rPr lang="en-US" dirty="0" smtClean="0"/>
                        <a:t>  3</a:t>
                      </a:r>
                      <a:endParaRPr lang="en-US" dirty="0"/>
                    </a:p>
                  </a:txBody>
                  <a:tcPr/>
                </a:tc>
                <a:tc>
                  <a:txBody>
                    <a:bodyPr/>
                    <a:lstStyle/>
                    <a:p>
                      <a:pPr algn="ctr"/>
                      <a:r>
                        <a:rPr lang="en-US" dirty="0" smtClean="0"/>
                        <a:t>21</a:t>
                      </a:r>
                      <a:endParaRPr lang="en-US" dirty="0"/>
                    </a:p>
                  </a:txBody>
                  <a:tcPr/>
                </a:tc>
                <a:tc>
                  <a:txBody>
                    <a:bodyPr/>
                    <a:lstStyle/>
                    <a:p>
                      <a:pPr algn="ctr"/>
                      <a:r>
                        <a:rPr lang="en-US" dirty="0" smtClean="0"/>
                        <a:t>51</a:t>
                      </a:r>
                      <a:endParaRPr lang="en-US" dirty="0"/>
                    </a:p>
                  </a:txBody>
                  <a:tcPr/>
                </a:tc>
              </a:tr>
              <a:tr h="378051">
                <a:tc>
                  <a:txBody>
                    <a:bodyPr/>
                    <a:lstStyle/>
                    <a:p>
                      <a:r>
                        <a:rPr lang="en-US" dirty="0" smtClean="0"/>
                        <a:t>Australia</a:t>
                      </a:r>
                      <a:endParaRPr lang="en-US" dirty="0"/>
                    </a:p>
                  </a:txBody>
                  <a:tcPr/>
                </a:tc>
                <a:tc>
                  <a:txBody>
                    <a:bodyPr/>
                    <a:lstStyle/>
                    <a:p>
                      <a:pPr algn="ctr"/>
                      <a:r>
                        <a:rPr lang="en-US" dirty="0" smtClean="0"/>
                        <a:t>87</a:t>
                      </a:r>
                      <a:endParaRPr lang="en-US" dirty="0"/>
                    </a:p>
                  </a:txBody>
                  <a:tcPr/>
                </a:tc>
                <a:tc>
                  <a:txBody>
                    <a:bodyPr/>
                    <a:lstStyle/>
                    <a:p>
                      <a:pPr algn="ctr"/>
                      <a:r>
                        <a:rPr lang="en-US" dirty="0" smtClean="0"/>
                        <a:t>15</a:t>
                      </a:r>
                      <a:endParaRPr lang="en-US" dirty="0"/>
                    </a:p>
                  </a:txBody>
                  <a:tcPr/>
                </a:tc>
                <a:tc>
                  <a:txBody>
                    <a:bodyPr/>
                    <a:lstStyle/>
                    <a:p>
                      <a:pPr algn="ctr"/>
                      <a:r>
                        <a:rPr lang="en-US" dirty="0" smtClean="0"/>
                        <a:t>33</a:t>
                      </a:r>
                      <a:endParaRPr lang="en-US" dirty="0"/>
                    </a:p>
                  </a:txBody>
                  <a:tcPr/>
                </a:tc>
                <a:tc>
                  <a:txBody>
                    <a:bodyPr/>
                    <a:lstStyle/>
                    <a:p>
                      <a:pPr algn="ctr"/>
                      <a:r>
                        <a:rPr lang="en-US" dirty="0" smtClean="0"/>
                        <a:t>56</a:t>
                      </a:r>
                      <a:endParaRPr lang="en-US" dirty="0"/>
                    </a:p>
                  </a:txBody>
                  <a:tcPr/>
                </a:tc>
              </a:tr>
              <a:tr h="378051">
                <a:tc>
                  <a:txBody>
                    <a:bodyPr/>
                    <a:lstStyle/>
                    <a:p>
                      <a:r>
                        <a:rPr lang="en-US" dirty="0" smtClean="0"/>
                        <a:t>Russia</a:t>
                      </a:r>
                      <a:endParaRPr lang="en-US" dirty="0"/>
                    </a:p>
                  </a:txBody>
                  <a:tcPr/>
                </a:tc>
                <a:tc>
                  <a:txBody>
                    <a:bodyPr/>
                    <a:lstStyle/>
                    <a:p>
                      <a:pPr algn="ctr"/>
                      <a:r>
                        <a:rPr lang="en-US" dirty="0" smtClean="0"/>
                        <a:t>78</a:t>
                      </a:r>
                      <a:endParaRPr lang="en-US" dirty="0"/>
                    </a:p>
                  </a:txBody>
                  <a:tcPr/>
                </a:tc>
                <a:tc>
                  <a:txBody>
                    <a:bodyPr/>
                    <a:lstStyle/>
                    <a:p>
                      <a:pPr algn="ctr"/>
                      <a:r>
                        <a:rPr lang="en-US" dirty="0" smtClean="0"/>
                        <a:t>13</a:t>
                      </a:r>
                      <a:endParaRPr lang="en-US" dirty="0"/>
                    </a:p>
                  </a:txBody>
                  <a:tcPr/>
                </a:tc>
                <a:tc>
                  <a:txBody>
                    <a:bodyPr/>
                    <a:lstStyle/>
                    <a:p>
                      <a:pPr algn="ctr"/>
                      <a:r>
                        <a:rPr lang="en-US" dirty="0" smtClean="0"/>
                        <a:t>16</a:t>
                      </a:r>
                      <a:endParaRPr lang="en-US" dirty="0"/>
                    </a:p>
                  </a:txBody>
                  <a:tcPr/>
                </a:tc>
                <a:tc>
                  <a:txBody>
                    <a:bodyPr/>
                    <a:lstStyle/>
                    <a:p>
                      <a:pPr algn="ctr"/>
                      <a:r>
                        <a:rPr lang="en-US" dirty="0" smtClean="0"/>
                        <a:t>27</a:t>
                      </a:r>
                      <a:endParaRPr lang="en-US" dirty="0"/>
                    </a:p>
                  </a:txBody>
                  <a:tcPr/>
                </a:tc>
              </a:tr>
              <a:tr h="378051">
                <a:tc>
                  <a:txBody>
                    <a:bodyPr/>
                    <a:lstStyle/>
                    <a:p>
                      <a:r>
                        <a:rPr lang="en-US" dirty="0" smtClean="0"/>
                        <a:t>Norway</a:t>
                      </a:r>
                      <a:endParaRPr lang="en-US" dirty="0"/>
                    </a:p>
                  </a:txBody>
                  <a:tcPr/>
                </a:tc>
                <a:tc>
                  <a:txBody>
                    <a:bodyPr/>
                    <a:lstStyle/>
                    <a:p>
                      <a:pPr algn="ctr"/>
                      <a:r>
                        <a:rPr lang="en-US" dirty="0" smtClean="0"/>
                        <a:t>76</a:t>
                      </a:r>
                      <a:endParaRPr lang="en-US" dirty="0"/>
                    </a:p>
                  </a:txBody>
                  <a:tcPr/>
                </a:tc>
                <a:tc>
                  <a:txBody>
                    <a:bodyPr/>
                    <a:lstStyle/>
                    <a:p>
                      <a:pPr algn="ctr"/>
                      <a:r>
                        <a:rPr lang="en-US" dirty="0" smtClean="0"/>
                        <a:t>15</a:t>
                      </a:r>
                      <a:endParaRPr lang="en-US" dirty="0"/>
                    </a:p>
                  </a:txBody>
                  <a:tcPr/>
                </a:tc>
                <a:tc>
                  <a:txBody>
                    <a:bodyPr/>
                    <a:lstStyle/>
                    <a:p>
                      <a:pPr algn="ctr"/>
                      <a:r>
                        <a:rPr lang="en-US" dirty="0" smtClean="0"/>
                        <a:t>32</a:t>
                      </a:r>
                      <a:endParaRPr lang="en-US" dirty="0"/>
                    </a:p>
                  </a:txBody>
                  <a:tcPr/>
                </a:tc>
                <a:tc>
                  <a:txBody>
                    <a:bodyPr/>
                    <a:lstStyle/>
                    <a:p>
                      <a:pPr algn="ctr"/>
                      <a:r>
                        <a:rPr lang="en-US" dirty="0" smtClean="0"/>
                        <a:t>59</a:t>
                      </a:r>
                      <a:endParaRPr lang="en-US" dirty="0"/>
                    </a:p>
                  </a:txBody>
                  <a:tcPr/>
                </a:tc>
              </a:tr>
              <a:tr h="378051">
                <a:tc>
                  <a:txBody>
                    <a:bodyPr/>
                    <a:lstStyle/>
                    <a:p>
                      <a:r>
                        <a:rPr lang="en-US" dirty="0" smtClean="0"/>
                        <a:t>Poland</a:t>
                      </a:r>
                      <a:endParaRPr lang="en-US" dirty="0"/>
                    </a:p>
                  </a:txBody>
                  <a:tcPr/>
                </a:tc>
                <a:tc>
                  <a:txBody>
                    <a:bodyPr/>
                    <a:lstStyle/>
                    <a:p>
                      <a:pPr algn="ctr"/>
                      <a:r>
                        <a:rPr lang="en-US" dirty="0" smtClean="0"/>
                        <a:t>71</a:t>
                      </a:r>
                      <a:endParaRPr lang="en-US" dirty="0"/>
                    </a:p>
                  </a:txBody>
                  <a:tcPr/>
                </a:tc>
                <a:tc>
                  <a:txBody>
                    <a:bodyPr/>
                    <a:lstStyle/>
                    <a:p>
                      <a:pPr algn="ctr"/>
                      <a:r>
                        <a:rPr lang="en-US" dirty="0" smtClean="0"/>
                        <a:t>  2</a:t>
                      </a:r>
                      <a:endParaRPr lang="en-US" dirty="0"/>
                    </a:p>
                  </a:txBody>
                  <a:tcPr/>
                </a:tc>
                <a:tc>
                  <a:txBody>
                    <a:bodyPr/>
                    <a:lstStyle/>
                    <a:p>
                      <a:pPr algn="ctr"/>
                      <a:r>
                        <a:rPr lang="en-US" dirty="0" smtClean="0"/>
                        <a:t>  7</a:t>
                      </a:r>
                      <a:endParaRPr lang="en-US" dirty="0"/>
                    </a:p>
                  </a:txBody>
                  <a:tcPr/>
                </a:tc>
                <a:tc>
                  <a:txBody>
                    <a:bodyPr/>
                    <a:lstStyle/>
                    <a:p>
                      <a:pPr algn="ctr"/>
                      <a:r>
                        <a:rPr lang="en-US" dirty="0" smtClean="0"/>
                        <a:t>37</a:t>
                      </a:r>
                      <a:endParaRPr lang="en-US" dirty="0"/>
                    </a:p>
                  </a:txBody>
                  <a:tcPr/>
                </a:tc>
              </a:tr>
              <a:tr h="378051">
                <a:tc>
                  <a:txBody>
                    <a:bodyPr/>
                    <a:lstStyle/>
                    <a:p>
                      <a:r>
                        <a:rPr lang="en-US" dirty="0" smtClean="0"/>
                        <a:t>Japan</a:t>
                      </a:r>
                      <a:endParaRPr lang="en-US" dirty="0"/>
                    </a:p>
                  </a:txBody>
                  <a:tcPr/>
                </a:tc>
                <a:tc>
                  <a:txBody>
                    <a:bodyPr/>
                    <a:lstStyle/>
                    <a:p>
                      <a:pPr algn="ctr"/>
                      <a:r>
                        <a:rPr lang="en-US" dirty="0" smtClean="0"/>
                        <a:t>62</a:t>
                      </a:r>
                      <a:endParaRPr lang="en-US" dirty="0"/>
                    </a:p>
                  </a:txBody>
                  <a:tcPr/>
                </a:tc>
                <a:tc>
                  <a:txBody>
                    <a:bodyPr/>
                    <a:lstStyle/>
                    <a:p>
                      <a:pPr algn="ctr"/>
                      <a:r>
                        <a:rPr lang="en-US" dirty="0" smtClean="0"/>
                        <a:t>  8</a:t>
                      </a:r>
                      <a:endParaRPr lang="en-US" dirty="0"/>
                    </a:p>
                  </a:txBody>
                  <a:tcPr/>
                </a:tc>
                <a:tc>
                  <a:txBody>
                    <a:bodyPr/>
                    <a:lstStyle/>
                    <a:p>
                      <a:pPr algn="ctr"/>
                      <a:r>
                        <a:rPr lang="en-US" dirty="0" smtClean="0"/>
                        <a:t>24</a:t>
                      </a:r>
                      <a:endParaRPr lang="en-US" dirty="0"/>
                    </a:p>
                  </a:txBody>
                  <a:tcPr/>
                </a:tc>
                <a:tc>
                  <a:txBody>
                    <a:bodyPr/>
                    <a:lstStyle/>
                    <a:p>
                      <a:pPr algn="ctr"/>
                      <a:r>
                        <a:rPr lang="en-US" dirty="0" smtClean="0"/>
                        <a:t>49</a:t>
                      </a:r>
                      <a:endParaRPr lang="en-US" dirty="0"/>
                    </a:p>
                  </a:txBody>
                  <a:tcPr/>
                </a:tc>
              </a:tr>
              <a:tr h="378051">
                <a:tc>
                  <a:txBody>
                    <a:bodyPr/>
                    <a:lstStyle/>
                    <a:p>
                      <a:r>
                        <a:rPr lang="en-US" dirty="0" smtClean="0"/>
                        <a:t>England (UK)</a:t>
                      </a:r>
                      <a:endParaRPr lang="en-US" dirty="0"/>
                    </a:p>
                  </a:txBody>
                  <a:tcPr/>
                </a:tc>
                <a:tc>
                  <a:txBody>
                    <a:bodyPr/>
                    <a:lstStyle/>
                    <a:p>
                      <a:pPr algn="ctr"/>
                      <a:r>
                        <a:rPr lang="en-US" dirty="0" smtClean="0"/>
                        <a:t>57</a:t>
                      </a:r>
                      <a:endParaRPr lang="en-US" dirty="0"/>
                    </a:p>
                  </a:txBody>
                  <a:tcPr/>
                </a:tc>
                <a:tc>
                  <a:txBody>
                    <a:bodyPr/>
                    <a:lstStyle/>
                    <a:p>
                      <a:pPr algn="ctr"/>
                      <a:r>
                        <a:rPr lang="en-US" dirty="0" smtClean="0"/>
                        <a:t>10</a:t>
                      </a:r>
                      <a:endParaRPr lang="en-US" dirty="0"/>
                    </a:p>
                  </a:txBody>
                  <a:tcPr/>
                </a:tc>
                <a:tc>
                  <a:txBody>
                    <a:bodyPr/>
                    <a:lstStyle/>
                    <a:p>
                      <a:pPr algn="ctr"/>
                      <a:r>
                        <a:rPr lang="en-US" dirty="0" smtClean="0"/>
                        <a:t>30</a:t>
                      </a:r>
                      <a:endParaRPr lang="en-US" dirty="0"/>
                    </a:p>
                  </a:txBody>
                  <a:tcPr/>
                </a:tc>
                <a:tc>
                  <a:txBody>
                    <a:bodyPr/>
                    <a:lstStyle/>
                    <a:p>
                      <a:pPr algn="ctr"/>
                      <a:r>
                        <a:rPr lang="en-US" dirty="0" smtClean="0"/>
                        <a:t>53</a:t>
                      </a:r>
                      <a:endParaRPr lang="en-US" dirty="0"/>
                    </a:p>
                  </a:txBody>
                  <a:tcPr/>
                </a:tc>
              </a:tr>
              <a:tr h="378051">
                <a:tc>
                  <a:txBody>
                    <a:bodyPr/>
                    <a:lstStyle/>
                    <a:p>
                      <a:r>
                        <a:rPr lang="en-US" dirty="0" smtClean="0"/>
                        <a:t>Canada</a:t>
                      </a:r>
                      <a:endParaRPr lang="en-US" dirty="0"/>
                    </a:p>
                  </a:txBody>
                  <a:tcPr/>
                </a:tc>
                <a:tc>
                  <a:txBody>
                    <a:bodyPr/>
                    <a:lstStyle/>
                    <a:p>
                      <a:pPr algn="ctr"/>
                      <a:r>
                        <a:rPr lang="en-US" dirty="0" err="1" smtClean="0"/>
                        <a:t>n.a</a:t>
                      </a:r>
                      <a:r>
                        <a:rPr lang="en-US" dirty="0" smtClean="0"/>
                        <a:t>.</a:t>
                      </a:r>
                      <a:endParaRPr lang="en-US" dirty="0"/>
                    </a:p>
                  </a:txBody>
                  <a:tcPr/>
                </a:tc>
                <a:tc>
                  <a:txBody>
                    <a:bodyPr/>
                    <a:lstStyle/>
                    <a:p>
                      <a:pPr algn="ctr"/>
                      <a:r>
                        <a:rPr lang="en-US" dirty="0" smtClean="0"/>
                        <a:t>  5</a:t>
                      </a:r>
                      <a:endParaRPr lang="en-US" dirty="0"/>
                    </a:p>
                  </a:txBody>
                  <a:tcPr/>
                </a:tc>
                <a:tc>
                  <a:txBody>
                    <a:bodyPr/>
                    <a:lstStyle/>
                    <a:p>
                      <a:pPr algn="ctr"/>
                      <a:r>
                        <a:rPr lang="en-US" dirty="0" smtClean="0"/>
                        <a:t>26</a:t>
                      </a:r>
                      <a:endParaRPr lang="en-US" dirty="0"/>
                    </a:p>
                  </a:txBody>
                  <a:tcPr/>
                </a:tc>
                <a:tc>
                  <a:txBody>
                    <a:bodyPr/>
                    <a:lstStyle/>
                    <a:p>
                      <a:pPr algn="ctr"/>
                      <a:r>
                        <a:rPr lang="en-US" dirty="0" smtClean="0"/>
                        <a:t>47</a:t>
                      </a:r>
                      <a:endParaRPr lang="en-US" dirty="0"/>
                    </a:p>
                  </a:txBody>
                  <a:tcPr/>
                </a:tc>
              </a:tr>
            </a:tbl>
          </a:graphicData>
        </a:graphic>
      </p:graphicFrame>
    </p:spTree>
    <p:extLst>
      <p:ext uri="{BB962C8B-B14F-4D97-AF65-F5344CB8AC3E}">
        <p14:creationId xmlns:p14="http://schemas.microsoft.com/office/powerpoint/2010/main" val="107318977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solidFill>
                  <a:srgbClr val="0070C0"/>
                </a:solidFill>
              </a:rPr>
              <a:t>Level of education and interpersonal trust (%)</a:t>
            </a:r>
            <a:endParaRPr lang="en-US" sz="3200" b="1" i="1"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152764"/>
              </p:ext>
            </p:extLst>
          </p:nvPr>
        </p:nvGraphicFramePr>
        <p:xfrm>
          <a:off x="457200" y="1600200"/>
          <a:ext cx="8229600" cy="48543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034480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solidFill>
                  <a:srgbClr val="0070C0"/>
                </a:solidFill>
              </a:rPr>
              <a:t>Level of education and belief that the person has a say in government (%)</a:t>
            </a:r>
            <a:endParaRPr lang="en-US" sz="3200" b="1" i="1"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5983766"/>
              </p:ext>
            </p:extLst>
          </p:nvPr>
        </p:nvGraphicFramePr>
        <p:xfrm>
          <a:off x="457200" y="1600200"/>
          <a:ext cx="8229600" cy="48543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345145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274638"/>
            <a:ext cx="8552330" cy="1143000"/>
          </a:xfrm>
        </p:spPr>
        <p:txBody>
          <a:bodyPr>
            <a:normAutofit/>
          </a:bodyPr>
          <a:lstStyle/>
          <a:p>
            <a:r>
              <a:rPr lang="en-US" sz="3200" b="1" i="1" dirty="0" smtClean="0">
                <a:solidFill>
                  <a:srgbClr val="0070C0"/>
                </a:solidFill>
              </a:rPr>
              <a:t>The new politics of higher </a:t>
            </a:r>
            <a:r>
              <a:rPr lang="en-US" sz="3200" b="1" i="1" smtClean="0">
                <a:solidFill>
                  <a:srgbClr val="0070C0"/>
                </a:solidFill>
              </a:rPr>
              <a:t>educated societies?</a:t>
            </a:r>
            <a:endParaRPr lang="en-US" sz="3200" dirty="0">
              <a:solidFill>
                <a:srgbClr val="0070C0"/>
              </a:solidFill>
            </a:endParaRPr>
          </a:p>
        </p:txBody>
      </p:sp>
      <p:pic>
        <p:nvPicPr>
          <p:cNvPr id="3" name="Picture 2"/>
          <p:cNvPicPr>
            <a:picLocks noChangeAspect="1"/>
          </p:cNvPicPr>
          <p:nvPr/>
        </p:nvPicPr>
        <p:blipFill>
          <a:blip r:embed="rId2"/>
          <a:stretch>
            <a:fillRect/>
          </a:stretch>
        </p:blipFill>
        <p:spPr>
          <a:xfrm>
            <a:off x="810189" y="1538662"/>
            <a:ext cx="6995828" cy="4200519"/>
          </a:xfrm>
          <a:prstGeom prst="rect">
            <a:avLst/>
          </a:prstGeom>
          <a:ln w="3175">
            <a:solidFill>
              <a:srgbClr val="FF0000"/>
            </a:solidFill>
          </a:ln>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3905" y="5169424"/>
            <a:ext cx="1869141" cy="1381562"/>
          </a:xfrm>
          <a:prstGeom prst="rect">
            <a:avLst/>
          </a:prstGeom>
          <a:ln w="6350">
            <a:solidFill>
              <a:srgbClr val="FF0000"/>
            </a:solidFill>
          </a:ln>
        </p:spPr>
      </p:pic>
    </p:spTree>
    <p:extLst>
      <p:ext uri="{BB962C8B-B14F-4D97-AF65-F5344CB8AC3E}">
        <p14:creationId xmlns:p14="http://schemas.microsoft.com/office/powerpoint/2010/main" val="82846099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44606" y="1103532"/>
          <a:ext cx="8272463" cy="5337610"/>
        </p:xfrm>
        <a:graphic>
          <a:graphicData uri="http://schemas.openxmlformats.org/drawingml/2006/table">
            <a:tbl>
              <a:tblPr firstRow="1" bandRow="1">
                <a:tableStyleId>{5C22544A-7EE6-4342-B048-85BDC9FD1C3A}</a:tableStyleId>
              </a:tblPr>
              <a:tblGrid>
                <a:gridCol w="3671888"/>
                <a:gridCol w="2386012"/>
                <a:gridCol w="2214563"/>
              </a:tblGrid>
              <a:tr h="295835">
                <a:tc>
                  <a:txBody>
                    <a:bodyPr/>
                    <a:lstStyle/>
                    <a:p>
                      <a:endParaRPr lang="en-US" sz="2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dirty="0" smtClean="0"/>
                        <a:t>LEAVE</a:t>
                      </a:r>
                      <a:endParaRPr lang="en-US" sz="2400" dirty="0"/>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t>REMAIN</a:t>
                      </a:r>
                      <a:endParaRPr lang="en-US" sz="2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618566">
                <a:tc>
                  <a:txBody>
                    <a:bodyPr/>
                    <a:lstStyle/>
                    <a:p>
                      <a:r>
                        <a:rPr lang="en-US" sz="2400" dirty="0" smtClean="0"/>
                        <a:t>Total </a:t>
                      </a:r>
                      <a:r>
                        <a:rPr lang="en-US" sz="1400" dirty="0" smtClean="0"/>
                        <a:t>(same for men and women)</a:t>
                      </a:r>
                      <a:endParaRPr lang="en-US" sz="1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dirty="0" smtClean="0"/>
                        <a:t>52</a:t>
                      </a:r>
                      <a:endParaRPr lang="en-US" sz="2400" dirty="0"/>
                    </a:p>
                  </a:txBody>
                  <a:tcPr>
                    <a:lnB w="12700" cap="flat" cmpd="sng" algn="ctr">
                      <a:solidFill>
                        <a:schemeClr val="tx1"/>
                      </a:solidFill>
                      <a:prstDash val="solid"/>
                      <a:round/>
                      <a:headEnd type="none" w="med" len="med"/>
                      <a:tailEnd type="none" w="med" len="med"/>
                    </a:lnB>
                  </a:tcPr>
                </a:tc>
                <a:tc>
                  <a:txBody>
                    <a:bodyPr/>
                    <a:lstStyle/>
                    <a:p>
                      <a:pPr algn="ctr"/>
                      <a:r>
                        <a:rPr lang="en-US" sz="2400" dirty="0" smtClean="0"/>
                        <a:t>48</a:t>
                      </a:r>
                      <a:endParaRPr lang="en-US" sz="2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443753">
                <a:tc>
                  <a:txBody>
                    <a:bodyPr/>
                    <a:lstStyle/>
                    <a:p>
                      <a:r>
                        <a:rPr lang="en-US" sz="2400" b="1" dirty="0" smtClean="0">
                          <a:solidFill>
                            <a:schemeClr val="bg1"/>
                          </a:solidFill>
                        </a:rPr>
                        <a:t>EXIT POLLS</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solidFill>
                  </a:tcPr>
                </a:tc>
                <a:tc>
                  <a:txBody>
                    <a:bodyPr/>
                    <a:lstStyle/>
                    <a:p>
                      <a:endParaRPr lang="en-US" dirty="0"/>
                    </a:p>
                  </a:txBody>
                  <a:tcPr>
                    <a:lnT w="12700" cap="flat" cmpd="sng" algn="ctr">
                      <a:solidFill>
                        <a:schemeClr val="tx1"/>
                      </a:solidFill>
                      <a:prstDash val="solid"/>
                      <a:round/>
                      <a:headEnd type="none" w="med" len="med"/>
                      <a:tailEnd type="none" w="med" len="med"/>
                    </a:lnT>
                    <a:solidFill>
                      <a:schemeClr val="accent1"/>
                    </a:solidFill>
                  </a:tcPr>
                </a:tc>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r>
              <a:tr h="470647">
                <a:tc>
                  <a:txBody>
                    <a:bodyPr/>
                    <a:lstStyle/>
                    <a:p>
                      <a:r>
                        <a:rPr lang="en-US" sz="2400" dirty="0" smtClean="0"/>
                        <a:t>18-24 years</a:t>
                      </a:r>
                      <a:endParaRPr lang="en-US" sz="2400" dirty="0"/>
                    </a:p>
                  </a:txBody>
                  <a:tcPr>
                    <a:lnL w="12700" cap="flat" cmpd="sng" algn="ctr">
                      <a:solidFill>
                        <a:schemeClr val="tx1"/>
                      </a:solidFill>
                      <a:prstDash val="solid"/>
                      <a:round/>
                      <a:headEnd type="none" w="med" len="med"/>
                      <a:tailEnd type="none" w="med" len="med"/>
                    </a:lnL>
                  </a:tcPr>
                </a:tc>
                <a:tc>
                  <a:txBody>
                    <a:bodyPr/>
                    <a:lstStyle/>
                    <a:p>
                      <a:pPr algn="ctr"/>
                      <a:r>
                        <a:rPr lang="en-US" sz="2400" dirty="0" smtClean="0"/>
                        <a:t>27</a:t>
                      </a:r>
                      <a:endParaRPr lang="en-US" sz="2400" dirty="0"/>
                    </a:p>
                  </a:txBody>
                  <a:tcPr/>
                </a:tc>
                <a:tc>
                  <a:txBody>
                    <a:bodyPr/>
                    <a:lstStyle/>
                    <a:p>
                      <a:pPr algn="ctr"/>
                      <a:r>
                        <a:rPr lang="en-US" sz="2400" dirty="0" smtClean="0"/>
                        <a:t>73</a:t>
                      </a:r>
                      <a:endParaRPr lang="en-US" sz="2400" dirty="0"/>
                    </a:p>
                  </a:txBody>
                  <a:tcPr>
                    <a:lnR w="12700" cap="flat" cmpd="sng" algn="ctr">
                      <a:solidFill>
                        <a:schemeClr val="tx1"/>
                      </a:solidFill>
                      <a:prstDash val="solid"/>
                      <a:round/>
                      <a:headEnd type="none" w="med" len="med"/>
                      <a:tailEnd type="none" w="med" len="med"/>
                    </a:lnR>
                  </a:tcPr>
                </a:tc>
              </a:tr>
              <a:tr h="416858">
                <a:tc>
                  <a:txBody>
                    <a:bodyPr/>
                    <a:lstStyle/>
                    <a:p>
                      <a:r>
                        <a:rPr lang="en-US" sz="2400" dirty="0" smtClean="0"/>
                        <a:t>Higher degree</a:t>
                      </a:r>
                      <a:endParaRPr lang="en-US" sz="2400" dirty="0"/>
                    </a:p>
                  </a:txBody>
                  <a:tcPr>
                    <a:lnL w="12700" cap="flat" cmpd="sng" algn="ctr">
                      <a:solidFill>
                        <a:schemeClr val="tx1"/>
                      </a:solidFill>
                      <a:prstDash val="solid"/>
                      <a:round/>
                      <a:headEnd type="none" w="med" len="med"/>
                      <a:tailEnd type="none" w="med" len="med"/>
                    </a:lnL>
                  </a:tcPr>
                </a:tc>
                <a:tc>
                  <a:txBody>
                    <a:bodyPr/>
                    <a:lstStyle/>
                    <a:p>
                      <a:pPr algn="ctr"/>
                      <a:r>
                        <a:rPr lang="en-US" sz="2400" dirty="0" smtClean="0"/>
                        <a:t>36</a:t>
                      </a:r>
                      <a:endParaRPr lang="en-US" sz="2400" dirty="0"/>
                    </a:p>
                  </a:txBody>
                  <a:tcPr/>
                </a:tc>
                <a:tc>
                  <a:txBody>
                    <a:bodyPr/>
                    <a:lstStyle/>
                    <a:p>
                      <a:pPr algn="ctr"/>
                      <a:r>
                        <a:rPr lang="en-US" sz="2400" dirty="0" smtClean="0"/>
                        <a:t>64</a:t>
                      </a:r>
                      <a:endParaRPr lang="en-US" sz="2400" dirty="0"/>
                    </a:p>
                  </a:txBody>
                  <a:tcPr>
                    <a:lnR w="12700" cap="flat" cmpd="sng" algn="ctr">
                      <a:solidFill>
                        <a:schemeClr val="tx1"/>
                      </a:solidFill>
                      <a:prstDash val="solid"/>
                      <a:round/>
                      <a:headEnd type="none" w="med" len="med"/>
                      <a:tailEnd type="none" w="med" len="med"/>
                    </a:lnR>
                  </a:tcPr>
                </a:tc>
              </a:tr>
              <a:tr h="470647">
                <a:tc>
                  <a:txBody>
                    <a:bodyPr/>
                    <a:lstStyle/>
                    <a:p>
                      <a:r>
                        <a:rPr lang="en-US" sz="2400" dirty="0" smtClean="0"/>
                        <a:t>First degree</a:t>
                      </a:r>
                      <a:endParaRPr lang="en-US" sz="2400" dirty="0"/>
                    </a:p>
                  </a:txBody>
                  <a:tcPr>
                    <a:lnL w="12700" cap="flat" cmpd="sng" algn="ctr">
                      <a:solidFill>
                        <a:schemeClr val="tx1"/>
                      </a:solidFill>
                      <a:prstDash val="solid"/>
                      <a:round/>
                      <a:headEnd type="none" w="med" len="med"/>
                      <a:tailEnd type="none" w="med" len="med"/>
                    </a:lnL>
                  </a:tcPr>
                </a:tc>
                <a:tc>
                  <a:txBody>
                    <a:bodyPr/>
                    <a:lstStyle/>
                    <a:p>
                      <a:pPr algn="ctr"/>
                      <a:r>
                        <a:rPr lang="en-US" sz="2400" dirty="0" smtClean="0"/>
                        <a:t>43</a:t>
                      </a:r>
                      <a:endParaRPr lang="en-US" sz="2400" dirty="0"/>
                    </a:p>
                  </a:txBody>
                  <a:tcPr/>
                </a:tc>
                <a:tc>
                  <a:txBody>
                    <a:bodyPr/>
                    <a:lstStyle/>
                    <a:p>
                      <a:pPr algn="ctr"/>
                      <a:r>
                        <a:rPr lang="en-US" sz="2400" dirty="0" smtClean="0"/>
                        <a:t>57</a:t>
                      </a:r>
                      <a:endParaRPr lang="en-US" sz="2400" dirty="0"/>
                    </a:p>
                  </a:txBody>
                  <a:tcPr>
                    <a:lnR w="12700" cap="flat" cmpd="sng" algn="ctr">
                      <a:solidFill>
                        <a:schemeClr val="tx1"/>
                      </a:solidFill>
                      <a:prstDash val="solid"/>
                      <a:round/>
                      <a:headEnd type="none" w="med" len="med"/>
                      <a:tailEnd type="none" w="med" len="med"/>
                    </a:lnR>
                  </a:tcPr>
                </a:tc>
              </a:tr>
              <a:tr h="457200">
                <a:tc>
                  <a:txBody>
                    <a:bodyPr/>
                    <a:lstStyle/>
                    <a:p>
                      <a:r>
                        <a:rPr lang="en-US" sz="2400" dirty="0" smtClean="0"/>
                        <a:t>Secondary education</a:t>
                      </a:r>
                      <a:endParaRPr lang="en-US" sz="2400" dirty="0"/>
                    </a:p>
                  </a:txBody>
                  <a:tcPr>
                    <a:lnL w="12700" cap="flat" cmpd="sng" algn="ctr">
                      <a:solidFill>
                        <a:schemeClr val="tx1"/>
                      </a:solidFill>
                      <a:prstDash val="solid"/>
                      <a:round/>
                      <a:headEnd type="none" w="med" len="med"/>
                      <a:tailEnd type="none" w="med" len="med"/>
                    </a:lnL>
                  </a:tcPr>
                </a:tc>
                <a:tc>
                  <a:txBody>
                    <a:bodyPr/>
                    <a:lstStyle/>
                    <a:p>
                      <a:pPr algn="ctr"/>
                      <a:r>
                        <a:rPr lang="en-US" sz="2400" dirty="0" smtClean="0"/>
                        <a:t>64</a:t>
                      </a:r>
                      <a:endParaRPr lang="en-US" sz="2400" dirty="0"/>
                    </a:p>
                  </a:txBody>
                  <a:tcPr/>
                </a:tc>
                <a:tc>
                  <a:txBody>
                    <a:bodyPr/>
                    <a:lstStyle/>
                    <a:p>
                      <a:pPr algn="ctr"/>
                      <a:r>
                        <a:rPr lang="en-US" sz="2400" dirty="0" smtClean="0"/>
                        <a:t>36</a:t>
                      </a:r>
                      <a:endParaRPr lang="en-US" sz="2400" dirty="0"/>
                    </a:p>
                  </a:txBody>
                  <a:tcPr>
                    <a:lnR w="12700" cap="flat" cmpd="sng" algn="ctr">
                      <a:solidFill>
                        <a:schemeClr val="tx1"/>
                      </a:solidFill>
                      <a:prstDash val="solid"/>
                      <a:round/>
                      <a:headEnd type="none" w="med" len="med"/>
                      <a:tailEnd type="none" w="med" len="med"/>
                    </a:lnR>
                  </a:tcPr>
                </a:tc>
              </a:tr>
              <a:tr h="523562">
                <a:tc>
                  <a:txBody>
                    <a:bodyPr/>
                    <a:lstStyle/>
                    <a:p>
                      <a:r>
                        <a:rPr lang="en-US" sz="2400" dirty="0" smtClean="0"/>
                        <a:t>Primary education </a:t>
                      </a:r>
                      <a:endParaRPr lang="en-US" sz="2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dirty="0" smtClean="0"/>
                        <a:t>72</a:t>
                      </a:r>
                      <a:endParaRPr lang="en-US" sz="2400" dirty="0"/>
                    </a:p>
                  </a:txBody>
                  <a:tcPr>
                    <a:lnB w="12700" cap="flat" cmpd="sng" algn="ctr">
                      <a:solidFill>
                        <a:schemeClr val="tx1"/>
                      </a:solidFill>
                      <a:prstDash val="solid"/>
                      <a:round/>
                      <a:headEnd type="none" w="med" len="med"/>
                      <a:tailEnd type="none" w="med" len="med"/>
                    </a:lnB>
                  </a:tcPr>
                </a:tc>
                <a:tc>
                  <a:txBody>
                    <a:bodyPr/>
                    <a:lstStyle/>
                    <a:p>
                      <a:pPr algn="ctr"/>
                      <a:r>
                        <a:rPr lang="en-US" sz="2400" dirty="0" smtClean="0"/>
                        <a:t>28</a:t>
                      </a:r>
                      <a:endParaRPr lang="en-US" sz="2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430306">
                <a:tc gridSpan="3">
                  <a:txBody>
                    <a:bodyPr/>
                    <a:lstStyle/>
                    <a:p>
                      <a:r>
                        <a:rPr lang="en-US" sz="2400" b="1" dirty="0" smtClean="0">
                          <a:solidFill>
                            <a:schemeClr val="bg1"/>
                          </a:solidFill>
                        </a:rPr>
                        <a:t>KINGS COLLEGE LONDON STUDY</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hMerge="1">
                  <a:txBody>
                    <a:bodyPr/>
                    <a:lstStyle/>
                    <a:p>
                      <a:pPr algn="ctr"/>
                      <a:endParaRPr lang="en-US" sz="2400" dirty="0"/>
                    </a:p>
                  </a:txBody>
                  <a:tcPr>
                    <a:lnT w="12700" cap="flat" cmpd="sng" algn="ctr">
                      <a:solidFill>
                        <a:schemeClr val="tx1"/>
                      </a:solidFill>
                      <a:prstDash val="solid"/>
                      <a:round/>
                      <a:headEnd type="none" w="med" len="med"/>
                      <a:tailEnd type="none" w="med" len="med"/>
                    </a:lnT>
                  </a:tcPr>
                </a:tc>
                <a:tc hMerge="1">
                  <a:txBody>
                    <a:bodyPr/>
                    <a:lstStyle/>
                    <a:p>
                      <a:pPr algn="ctr"/>
                      <a:endParaRPr lang="en-US" sz="2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510988">
                <a:tc>
                  <a:txBody>
                    <a:bodyPr/>
                    <a:lstStyle/>
                    <a:p>
                      <a:r>
                        <a:rPr lang="en-US" sz="2400" dirty="0" smtClean="0"/>
                        <a:t>Degree holders</a:t>
                      </a:r>
                      <a:endParaRPr lang="en-US" sz="2400" dirty="0"/>
                    </a:p>
                  </a:txBody>
                  <a:tcPr>
                    <a:lnL w="12700" cap="flat" cmpd="sng" algn="ctr">
                      <a:solidFill>
                        <a:schemeClr val="tx1"/>
                      </a:solidFill>
                      <a:prstDash val="solid"/>
                      <a:round/>
                      <a:headEnd type="none" w="med" len="med"/>
                      <a:tailEnd type="none" w="med" len="med"/>
                    </a:lnL>
                  </a:tcPr>
                </a:tc>
                <a:tc>
                  <a:txBody>
                    <a:bodyPr/>
                    <a:lstStyle/>
                    <a:p>
                      <a:pPr algn="ctr"/>
                      <a:r>
                        <a:rPr lang="en-US" sz="2400" dirty="0" smtClean="0"/>
                        <a:t>26</a:t>
                      </a:r>
                      <a:endParaRPr lang="en-US" sz="2400" dirty="0"/>
                    </a:p>
                  </a:txBody>
                  <a:tcPr/>
                </a:tc>
                <a:tc>
                  <a:txBody>
                    <a:bodyPr/>
                    <a:lstStyle/>
                    <a:p>
                      <a:pPr algn="ctr"/>
                      <a:r>
                        <a:rPr lang="en-US" sz="2400" dirty="0" smtClean="0"/>
                        <a:t>74</a:t>
                      </a:r>
                      <a:endParaRPr lang="en-US" sz="2400" dirty="0"/>
                    </a:p>
                  </a:txBody>
                  <a:tcPr>
                    <a:lnR w="12700" cap="flat" cmpd="sng" algn="ctr">
                      <a:solidFill>
                        <a:schemeClr val="tx1"/>
                      </a:solidFill>
                      <a:prstDash val="solid"/>
                      <a:round/>
                      <a:headEnd type="none" w="med" len="med"/>
                      <a:tailEnd type="none" w="med" len="med"/>
                    </a:lnR>
                  </a:tcPr>
                </a:tc>
              </a:tr>
              <a:tr h="416859">
                <a:tc>
                  <a:txBody>
                    <a:bodyPr/>
                    <a:lstStyle/>
                    <a:p>
                      <a:r>
                        <a:rPr lang="en-US" sz="2400" dirty="0" smtClean="0"/>
                        <a:t>No qualifications</a:t>
                      </a:r>
                      <a:endParaRPr lang="en-US" sz="2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dirty="0" smtClean="0"/>
                        <a:t>78</a:t>
                      </a:r>
                      <a:endParaRPr lang="en-US" sz="2400" dirty="0"/>
                    </a:p>
                  </a:txBody>
                  <a:tcPr>
                    <a:lnB w="12700" cap="flat" cmpd="sng" algn="ctr">
                      <a:solidFill>
                        <a:schemeClr val="tx1"/>
                      </a:solidFill>
                      <a:prstDash val="solid"/>
                      <a:round/>
                      <a:headEnd type="none" w="med" len="med"/>
                      <a:tailEnd type="none" w="med" len="med"/>
                    </a:lnB>
                  </a:tcPr>
                </a:tc>
                <a:tc>
                  <a:txBody>
                    <a:bodyPr/>
                    <a:lstStyle/>
                    <a:p>
                      <a:pPr algn="ctr"/>
                      <a:r>
                        <a:rPr lang="en-US" sz="2400" dirty="0" smtClean="0"/>
                        <a:t>22</a:t>
                      </a:r>
                      <a:endParaRPr lang="en-US" sz="2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544606" y="201706"/>
            <a:ext cx="7994277" cy="584775"/>
          </a:xfrm>
          <a:prstGeom prst="rect">
            <a:avLst/>
          </a:prstGeom>
          <a:noFill/>
        </p:spPr>
        <p:txBody>
          <a:bodyPr wrap="square" rtlCol="0">
            <a:spAutoFit/>
          </a:bodyPr>
          <a:lstStyle/>
          <a:p>
            <a:pPr algn="ctr"/>
            <a:r>
              <a:rPr lang="en-US" sz="3200" b="1" i="1" dirty="0" smtClean="0">
                <a:solidFill>
                  <a:srgbClr val="0070C0"/>
                </a:solidFill>
              </a:rPr>
              <a:t>Brexit and educational level, June 2016</a:t>
            </a:r>
            <a:endParaRPr lang="en-US" sz="3200" b="1" i="1" dirty="0">
              <a:solidFill>
                <a:srgbClr val="0070C0"/>
              </a:solidFill>
            </a:endParaRPr>
          </a:p>
        </p:txBody>
      </p:sp>
    </p:spTree>
    <p:extLst>
      <p:ext uri="{BB962C8B-B14F-4D97-AF65-F5344CB8AC3E}">
        <p14:creationId xmlns:p14="http://schemas.microsoft.com/office/powerpoint/2010/main" val="84374640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solidFill>
                  <a:srgbClr val="0070C0"/>
                </a:solidFill>
              </a:rPr>
              <a:t>The long-term social trends are often more global than national in form</a:t>
            </a:r>
            <a:endParaRPr lang="en-US" sz="3200" b="1" i="1" dirty="0">
              <a:solidFill>
                <a:srgbClr val="0070C0"/>
              </a:solidFill>
            </a:endParaRPr>
          </a:p>
        </p:txBody>
      </p:sp>
      <p:pic>
        <p:nvPicPr>
          <p:cNvPr id="3" name="Picture 2"/>
          <p:cNvPicPr>
            <a:picLocks noChangeAspect="1"/>
          </p:cNvPicPr>
          <p:nvPr/>
        </p:nvPicPr>
        <p:blipFill>
          <a:blip r:embed="rId2"/>
          <a:stretch>
            <a:fillRect/>
          </a:stretch>
        </p:blipFill>
        <p:spPr>
          <a:xfrm>
            <a:off x="199987" y="1579002"/>
            <a:ext cx="8744026" cy="4066989"/>
          </a:xfrm>
          <a:prstGeom prst="rect">
            <a:avLst/>
          </a:prstGeom>
        </p:spPr>
      </p:pic>
      <p:sp>
        <p:nvSpPr>
          <p:cNvPr id="5" name="TextBox 4"/>
          <p:cNvSpPr txBox="1"/>
          <p:nvPr/>
        </p:nvSpPr>
        <p:spPr>
          <a:xfrm>
            <a:off x="1680882" y="6095959"/>
            <a:ext cx="6475194" cy="369332"/>
          </a:xfrm>
          <a:prstGeom prst="rect">
            <a:avLst/>
          </a:prstGeom>
          <a:noFill/>
        </p:spPr>
        <p:txBody>
          <a:bodyPr wrap="square" rtlCol="0">
            <a:spAutoFit/>
          </a:bodyPr>
          <a:lstStyle/>
          <a:p>
            <a:r>
              <a:rPr lang="en-US" dirty="0" smtClean="0"/>
              <a:t>This includes the massive worldwide growth of higher education</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4501" y="6087015"/>
            <a:ext cx="683150" cy="663349"/>
          </a:xfrm>
          <a:prstGeom prst="rect">
            <a:avLst/>
          </a:prstGeom>
        </p:spPr>
      </p:pic>
    </p:spTree>
    <p:extLst>
      <p:ext uri="{BB962C8B-B14F-4D97-AF65-F5344CB8AC3E}">
        <p14:creationId xmlns:p14="http://schemas.microsoft.com/office/powerpoint/2010/main" val="141438159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4603"/>
            <a:ext cx="8229600" cy="1143000"/>
          </a:xfrm>
        </p:spPr>
        <p:txBody>
          <a:bodyPr>
            <a:normAutofit fontScale="90000"/>
          </a:bodyPr>
          <a:lstStyle/>
          <a:p>
            <a:r>
              <a:rPr lang="en-GB" sz="3600" b="1" i="1" dirty="0">
                <a:solidFill>
                  <a:srgbClr val="0070C0"/>
                </a:solidFill>
              </a:rPr>
              <a:t>Higher education anywhere and </a:t>
            </a:r>
            <a:r>
              <a:rPr lang="en-GB" sz="3600" b="1" i="1" dirty="0" smtClean="0">
                <a:solidFill>
                  <a:srgbClr val="0070C0"/>
                </a:solidFill>
              </a:rPr>
              <a:t>everywhere: coverage</a:t>
            </a:r>
            <a:r>
              <a:rPr lang="en-US" sz="3600" b="1" i="1" dirty="0" smtClean="0">
                <a:solidFill>
                  <a:srgbClr val="0070C0"/>
                </a:solidFill>
              </a:rPr>
              <a:t> of topic</a:t>
            </a:r>
            <a:endParaRPr lang="en-US" dirty="0">
              <a:solidFill>
                <a:srgbClr val="0070C0"/>
              </a:solidFill>
            </a:endParaRPr>
          </a:p>
        </p:txBody>
      </p:sp>
      <p:sp>
        <p:nvSpPr>
          <p:cNvPr id="3" name="Content Placeholder 2"/>
          <p:cNvSpPr>
            <a:spLocks noGrp="1"/>
          </p:cNvSpPr>
          <p:nvPr>
            <p:ph idx="1"/>
          </p:nvPr>
        </p:nvSpPr>
        <p:spPr>
          <a:xfrm>
            <a:off x="591671" y="2138083"/>
            <a:ext cx="8095129" cy="4464424"/>
          </a:xfrm>
        </p:spPr>
        <p:txBody>
          <a:bodyPr>
            <a:normAutofit/>
          </a:bodyPr>
          <a:lstStyle/>
          <a:p>
            <a:pPr marL="514350" indent="-514350">
              <a:buFont typeface="+mj-lt"/>
              <a:buAutoNum type="arabicPeriod"/>
            </a:pPr>
            <a:r>
              <a:rPr lang="en-US" sz="2800" dirty="0" smtClean="0"/>
              <a:t>The worldwide growth of higher/tertiary education</a:t>
            </a:r>
          </a:p>
          <a:p>
            <a:pPr marL="514350" indent="-514350">
              <a:buFont typeface="+mj-lt"/>
              <a:buAutoNum type="arabicPeriod"/>
            </a:pPr>
            <a:r>
              <a:rPr lang="en-US" sz="2800" dirty="0" smtClean="0"/>
              <a:t>What is driving educational growth?</a:t>
            </a:r>
          </a:p>
          <a:p>
            <a:pPr marL="514350" indent="-514350">
              <a:buFont typeface="+mj-lt"/>
              <a:buAutoNum type="arabicPeriod"/>
            </a:pPr>
            <a:r>
              <a:rPr lang="en-US" sz="2800" dirty="0" smtClean="0"/>
              <a:t>Growth, social mobility and inequality</a:t>
            </a:r>
          </a:p>
          <a:p>
            <a:pPr marL="514350" indent="-514350">
              <a:buFont typeface="+mj-lt"/>
              <a:buAutoNum type="arabicPeriod"/>
            </a:pPr>
            <a:r>
              <a:rPr lang="en-US" sz="2800" dirty="0" smtClean="0"/>
              <a:t>What is a high participation society?</a:t>
            </a:r>
            <a:endParaRPr lang="en-US" sz="2800" dirty="0"/>
          </a:p>
        </p:txBody>
      </p:sp>
      <p:pic>
        <p:nvPicPr>
          <p:cNvPr id="4" name="Picture 3"/>
          <p:cNvPicPr>
            <a:picLocks noChangeAspect="1"/>
          </p:cNvPicPr>
          <p:nvPr/>
        </p:nvPicPr>
        <p:blipFill>
          <a:blip r:embed="rId2"/>
          <a:stretch>
            <a:fillRect/>
          </a:stretch>
        </p:blipFill>
        <p:spPr>
          <a:xfrm>
            <a:off x="6521823" y="3725382"/>
            <a:ext cx="2458599" cy="2387336"/>
          </a:xfrm>
          <a:prstGeom prst="rect">
            <a:avLst/>
          </a:prstGeom>
        </p:spPr>
      </p:pic>
    </p:spTree>
    <p:extLst>
      <p:ext uri="{BB962C8B-B14F-4D97-AF65-F5344CB8AC3E}">
        <p14:creationId xmlns:p14="http://schemas.microsoft.com/office/powerpoint/2010/main" val="154832424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6494" cy="1325562"/>
          </a:xfrm>
        </p:spPr>
        <p:txBody>
          <a:bodyPr>
            <a:noAutofit/>
          </a:bodyPr>
          <a:lstStyle/>
          <a:p>
            <a:r>
              <a:rPr lang="en-US" altLang="en-US" sz="3200" b="1" i="1" dirty="0">
                <a:solidFill>
                  <a:srgbClr val="0070C0"/>
                </a:solidFill>
                <a:ea typeface="Gill Sans SemiBold" charset="0"/>
                <a:cs typeface="Gill Sans SemiBold" charset="0"/>
              </a:rPr>
              <a:t>Gross Tertiary Enrolment Ratio (GTER, %): World, UK, North America/Western Europe, </a:t>
            </a:r>
            <a:br>
              <a:rPr lang="en-US" altLang="en-US" sz="3200" b="1" i="1" dirty="0">
                <a:solidFill>
                  <a:srgbClr val="0070C0"/>
                </a:solidFill>
                <a:ea typeface="Gill Sans SemiBold" charset="0"/>
                <a:cs typeface="Gill Sans SemiBold" charset="0"/>
              </a:rPr>
            </a:br>
            <a:r>
              <a:rPr lang="en-US" altLang="en-US" sz="3200" b="1" i="1" dirty="0">
                <a:solidFill>
                  <a:srgbClr val="0070C0"/>
                </a:solidFill>
                <a:ea typeface="Gill Sans SemiBold" charset="0"/>
                <a:cs typeface="Gill Sans SemiBold" charset="0"/>
              </a:rPr>
              <a:t>1971-2014</a:t>
            </a:r>
            <a:endParaRPr lang="en-US" sz="3200"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6192074"/>
              </p:ext>
            </p:extLst>
          </p:nvPr>
        </p:nvGraphicFramePr>
        <p:xfrm>
          <a:off x="457199" y="1600200"/>
          <a:ext cx="8364071" cy="49485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837706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7915276" cy="1525587"/>
          </a:xfrm>
        </p:spPr>
        <p:txBody>
          <a:bodyPr>
            <a:normAutofit/>
          </a:bodyPr>
          <a:lstStyle/>
          <a:p>
            <a:r>
              <a:rPr lang="en-US" sz="3200" b="1" i="1" dirty="0" smtClean="0">
                <a:solidFill>
                  <a:srgbClr val="0070C0"/>
                </a:solidFill>
                <a:ea typeface="Gill Sans SemiBold" charset="0"/>
                <a:cs typeface="Gill Sans SemiBold" charset="0"/>
              </a:rPr>
              <a:t>Regional Gross Tertiary Enrolment Ratios (%), 1970, 1990, 2010 and 2014</a:t>
            </a:r>
            <a:endParaRPr lang="en-US" sz="2000" b="0"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3668765"/>
              </p:ext>
            </p:extLst>
          </p:nvPr>
        </p:nvGraphicFramePr>
        <p:xfrm>
          <a:off x="457198" y="1800224"/>
          <a:ext cx="8538885" cy="4631360"/>
        </p:xfrm>
        <a:graphic>
          <a:graphicData uri="http://schemas.openxmlformats.org/drawingml/2006/table">
            <a:tbl>
              <a:tblPr firstRow="1" bandRow="1">
                <a:tableStyleId>{35758FB7-9AC5-4552-8A53-C91805E547FA}</a:tableStyleId>
              </a:tblPr>
              <a:tblGrid>
                <a:gridCol w="3299117"/>
                <a:gridCol w="1152604"/>
                <a:gridCol w="1189925"/>
                <a:gridCol w="1028097"/>
                <a:gridCol w="1869142"/>
              </a:tblGrid>
              <a:tr h="426520">
                <a:tc>
                  <a:txBody>
                    <a:bodyPr/>
                    <a:lstStyle/>
                    <a:p>
                      <a:endParaRPr lang="en-US" sz="1600" dirty="0">
                        <a:latin typeface="+mn-lt"/>
                      </a:endParaRPr>
                    </a:p>
                  </a:txBody>
                  <a:tcPr/>
                </a:tc>
                <a:tc>
                  <a:txBody>
                    <a:bodyPr/>
                    <a:lstStyle/>
                    <a:p>
                      <a:pPr algn="ctr">
                        <a:spcAft>
                          <a:spcPts val="0"/>
                        </a:spcAft>
                      </a:pPr>
                      <a:r>
                        <a:rPr lang="en-US" sz="2000" dirty="0">
                          <a:effectLst/>
                        </a:rPr>
                        <a:t>1970</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1990</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2010</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smtClean="0">
                          <a:effectLst/>
                        </a:rPr>
                        <a:t>2014</a:t>
                      </a:r>
                      <a:endParaRPr lang="en-GB" sz="2000" dirty="0">
                        <a:solidFill>
                          <a:schemeClr val="bg1">
                            <a:lumMod val="85000"/>
                          </a:schemeClr>
                        </a:solidFill>
                        <a:effectLst/>
                        <a:latin typeface="+mn-lt"/>
                        <a:ea typeface="ＭＳ 明朝"/>
                        <a:cs typeface="Times New Roman"/>
                      </a:endParaRPr>
                    </a:p>
                  </a:txBody>
                  <a:tcPr marL="68580" marR="68580" marT="0" marB="0"/>
                </a:tc>
              </a:tr>
              <a:tr h="600933">
                <a:tc>
                  <a:txBody>
                    <a:bodyPr/>
                    <a:lstStyle/>
                    <a:p>
                      <a:pPr>
                        <a:spcAft>
                          <a:spcPts val="0"/>
                        </a:spcAft>
                      </a:pPr>
                      <a:r>
                        <a:rPr lang="en-US" sz="2000" dirty="0">
                          <a:effectLst/>
                        </a:rPr>
                        <a:t>World</a:t>
                      </a:r>
                      <a:endParaRPr lang="en-GB" sz="2000" dirty="0">
                        <a:effectLst/>
                      </a:endParaRPr>
                    </a:p>
                    <a:p>
                      <a:pPr>
                        <a:spcAft>
                          <a:spcPts val="0"/>
                        </a:spcAft>
                      </a:pPr>
                      <a:r>
                        <a:rPr lang="en-US" sz="2000" dirty="0">
                          <a:effectLst/>
                        </a:rPr>
                        <a:t> </a:t>
                      </a:r>
                      <a:endParaRPr lang="en-GB" sz="2000" b="1"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10.0</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13.6</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29.3</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smtClean="0">
                          <a:effectLst/>
                        </a:rPr>
                        <a:t>34.5</a:t>
                      </a:r>
                      <a:endParaRPr lang="en-GB" sz="2000" dirty="0">
                        <a:effectLst/>
                        <a:latin typeface="+mn-lt"/>
                        <a:ea typeface="ＭＳ 明朝"/>
                        <a:cs typeface="Times New Roman"/>
                      </a:endParaRPr>
                    </a:p>
                  </a:txBody>
                  <a:tcPr marL="68580" marR="68580" marT="0" marB="0"/>
                </a:tc>
              </a:tr>
              <a:tr h="426520">
                <a:tc>
                  <a:txBody>
                    <a:bodyPr/>
                    <a:lstStyle/>
                    <a:p>
                      <a:pPr>
                        <a:spcAft>
                          <a:spcPts val="0"/>
                        </a:spcAft>
                      </a:pPr>
                      <a:r>
                        <a:rPr lang="en-US" sz="2000" dirty="0">
                          <a:effectLst/>
                        </a:rPr>
                        <a:t>North </a:t>
                      </a:r>
                      <a:r>
                        <a:rPr lang="en-US" sz="2000" dirty="0" smtClean="0">
                          <a:effectLst/>
                        </a:rPr>
                        <a:t>America/</a:t>
                      </a:r>
                      <a:r>
                        <a:rPr lang="en-US" sz="2000" baseline="0" dirty="0" smtClean="0">
                          <a:effectLst/>
                        </a:rPr>
                        <a:t> </a:t>
                      </a:r>
                      <a:r>
                        <a:rPr lang="en-US" sz="2000" dirty="0" smtClean="0">
                          <a:effectLst/>
                        </a:rPr>
                        <a:t>W. </a:t>
                      </a:r>
                      <a:r>
                        <a:rPr lang="en-US" sz="2000" dirty="0">
                          <a:effectLst/>
                        </a:rPr>
                        <a:t>Europe</a:t>
                      </a:r>
                      <a:endParaRPr lang="en-GB" sz="2000" b="1" dirty="0">
                        <a:effectLst/>
                        <a:latin typeface="+mn-lt"/>
                        <a:ea typeface="ＭＳ 明朝"/>
                        <a:cs typeface="Times New Roman"/>
                      </a:endParaRPr>
                    </a:p>
                  </a:txBody>
                  <a:tcPr marL="68580" marR="68580" marT="0" marB="0"/>
                </a:tc>
                <a:tc>
                  <a:txBody>
                    <a:bodyPr/>
                    <a:lstStyle/>
                    <a:p>
                      <a:pPr algn="ctr">
                        <a:spcAft>
                          <a:spcPts val="0"/>
                        </a:spcAft>
                      </a:pPr>
                      <a:r>
                        <a:rPr lang="en-US" sz="2000">
                          <a:effectLst/>
                        </a:rPr>
                        <a:t>30.6</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a:effectLst/>
                        </a:rPr>
                        <a:t>48.6</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76.9</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smtClean="0">
                          <a:effectLst/>
                        </a:rPr>
                        <a:t>76.4</a:t>
                      </a:r>
                      <a:endParaRPr lang="en-GB" sz="2000" dirty="0">
                        <a:effectLst/>
                        <a:latin typeface="+mn-lt"/>
                        <a:ea typeface="ＭＳ 明朝"/>
                        <a:cs typeface="Times New Roman"/>
                      </a:endParaRPr>
                    </a:p>
                  </a:txBody>
                  <a:tcPr marL="68580" marR="68580" marT="0" marB="0"/>
                </a:tc>
              </a:tr>
              <a:tr h="426520">
                <a:tc>
                  <a:txBody>
                    <a:bodyPr/>
                    <a:lstStyle/>
                    <a:p>
                      <a:pPr>
                        <a:spcAft>
                          <a:spcPts val="0"/>
                        </a:spcAft>
                      </a:pPr>
                      <a:r>
                        <a:rPr lang="en-US" sz="2000" dirty="0" smtClean="0">
                          <a:effectLst/>
                        </a:rPr>
                        <a:t>Central</a:t>
                      </a:r>
                      <a:r>
                        <a:rPr lang="en-US" sz="2000" baseline="0" dirty="0" smtClean="0">
                          <a:effectLst/>
                        </a:rPr>
                        <a:t> and </a:t>
                      </a:r>
                      <a:r>
                        <a:rPr lang="en-US" sz="2000" dirty="0" smtClean="0">
                          <a:effectLst/>
                        </a:rPr>
                        <a:t>Eastern </a:t>
                      </a:r>
                      <a:r>
                        <a:rPr lang="en-US" sz="2000" dirty="0">
                          <a:effectLst/>
                        </a:rPr>
                        <a:t>Europe</a:t>
                      </a:r>
                      <a:endParaRPr lang="en-GB" sz="2000" b="1" dirty="0">
                        <a:effectLst/>
                        <a:latin typeface="+mn-lt"/>
                        <a:ea typeface="ＭＳ 明朝"/>
                        <a:cs typeface="Times New Roman"/>
                      </a:endParaRPr>
                    </a:p>
                  </a:txBody>
                  <a:tcPr marL="68580" marR="68580" marT="0" marB="0"/>
                </a:tc>
                <a:tc>
                  <a:txBody>
                    <a:bodyPr/>
                    <a:lstStyle/>
                    <a:p>
                      <a:pPr algn="ctr">
                        <a:spcAft>
                          <a:spcPts val="0"/>
                        </a:spcAft>
                      </a:pPr>
                      <a:r>
                        <a:rPr lang="en-US" sz="2000">
                          <a:effectLst/>
                        </a:rPr>
                        <a:t>30.2</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a:effectLst/>
                        </a:rPr>
                        <a:t>33.9</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67.9</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smtClean="0">
                          <a:effectLst/>
                        </a:rPr>
                        <a:t>74.4</a:t>
                      </a:r>
                      <a:endParaRPr lang="en-GB" sz="2000" dirty="0">
                        <a:effectLst/>
                        <a:latin typeface="+mn-lt"/>
                        <a:ea typeface="ＭＳ 明朝"/>
                        <a:cs typeface="Times New Roman"/>
                      </a:endParaRPr>
                    </a:p>
                  </a:txBody>
                  <a:tcPr marL="68580" marR="68580" marT="0" marB="0"/>
                </a:tc>
              </a:tr>
              <a:tr h="426520">
                <a:tc>
                  <a:txBody>
                    <a:bodyPr/>
                    <a:lstStyle/>
                    <a:p>
                      <a:pPr>
                        <a:spcAft>
                          <a:spcPts val="0"/>
                        </a:spcAft>
                      </a:pPr>
                      <a:r>
                        <a:rPr lang="en-US" sz="2000" dirty="0">
                          <a:effectLst/>
                        </a:rPr>
                        <a:t>Latin </a:t>
                      </a:r>
                      <a:r>
                        <a:rPr lang="en-US" sz="2000" dirty="0" smtClean="0">
                          <a:effectLst/>
                        </a:rPr>
                        <a:t>America</a:t>
                      </a:r>
                      <a:r>
                        <a:rPr lang="en-US" sz="2000" baseline="0" dirty="0" smtClean="0">
                          <a:effectLst/>
                        </a:rPr>
                        <a:t> and</a:t>
                      </a:r>
                      <a:r>
                        <a:rPr lang="en-US" sz="2000" dirty="0" smtClean="0">
                          <a:effectLst/>
                        </a:rPr>
                        <a:t> Caribbean </a:t>
                      </a:r>
                      <a:endParaRPr lang="en-GB" sz="2000" b="1" dirty="0">
                        <a:effectLst/>
                        <a:latin typeface="+mn-lt"/>
                        <a:ea typeface="ＭＳ 明朝"/>
                        <a:cs typeface="Times New Roman"/>
                      </a:endParaRPr>
                    </a:p>
                  </a:txBody>
                  <a:tcPr marL="68580" marR="68580" marT="0" marB="0"/>
                </a:tc>
                <a:tc>
                  <a:txBody>
                    <a:bodyPr/>
                    <a:lstStyle/>
                    <a:p>
                      <a:pPr algn="ctr">
                        <a:spcAft>
                          <a:spcPts val="0"/>
                        </a:spcAft>
                      </a:pPr>
                      <a:r>
                        <a:rPr lang="en-US" sz="2000">
                          <a:effectLst/>
                        </a:rPr>
                        <a:t>  6.9</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a:effectLst/>
                        </a:rPr>
                        <a:t>16.9</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a:effectLst/>
                        </a:rPr>
                        <a:t>40.9</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dirty="0" smtClean="0">
                          <a:effectLst/>
                        </a:rPr>
                        <a:t>44.7</a:t>
                      </a:r>
                      <a:endParaRPr lang="en-GB" sz="2000" dirty="0">
                        <a:effectLst/>
                        <a:latin typeface="+mn-lt"/>
                        <a:ea typeface="ＭＳ 明朝"/>
                        <a:cs typeface="Times New Roman"/>
                      </a:endParaRPr>
                    </a:p>
                  </a:txBody>
                  <a:tcPr marL="68580" marR="68580" marT="0" marB="0"/>
                </a:tc>
              </a:tr>
              <a:tr h="426520">
                <a:tc>
                  <a:txBody>
                    <a:bodyPr/>
                    <a:lstStyle/>
                    <a:p>
                      <a:pPr>
                        <a:spcAft>
                          <a:spcPts val="0"/>
                        </a:spcAft>
                      </a:pPr>
                      <a:r>
                        <a:rPr lang="en-US" sz="2000" dirty="0">
                          <a:effectLst/>
                        </a:rPr>
                        <a:t>East Asia </a:t>
                      </a:r>
                      <a:r>
                        <a:rPr lang="en-US" sz="2000" dirty="0" smtClean="0">
                          <a:effectLst/>
                        </a:rPr>
                        <a:t>and </a:t>
                      </a:r>
                      <a:r>
                        <a:rPr lang="en-US" sz="2000" dirty="0">
                          <a:effectLst/>
                        </a:rPr>
                        <a:t>Pacific</a:t>
                      </a:r>
                      <a:endParaRPr lang="en-GB" sz="2000" b="1" dirty="0">
                        <a:solidFill>
                          <a:schemeClr val="bg1">
                            <a:lumMod val="85000"/>
                          </a:schemeClr>
                        </a:solidFill>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  2.9</a:t>
                      </a:r>
                      <a:endParaRPr lang="en-GB" sz="2000" dirty="0">
                        <a:solidFill>
                          <a:schemeClr val="bg1">
                            <a:lumMod val="85000"/>
                          </a:schemeClr>
                        </a:solidFill>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  7.3</a:t>
                      </a:r>
                      <a:endParaRPr lang="en-GB" sz="2000" dirty="0">
                        <a:solidFill>
                          <a:schemeClr val="bg1">
                            <a:lumMod val="85000"/>
                          </a:schemeClr>
                        </a:solidFill>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27.3</a:t>
                      </a:r>
                      <a:endParaRPr lang="en-GB" sz="2000" dirty="0">
                        <a:solidFill>
                          <a:schemeClr val="bg1">
                            <a:lumMod val="85000"/>
                          </a:schemeClr>
                        </a:solidFill>
                        <a:effectLst/>
                        <a:latin typeface="+mn-lt"/>
                        <a:ea typeface="ＭＳ 明朝"/>
                        <a:cs typeface="Times New Roman"/>
                      </a:endParaRPr>
                    </a:p>
                  </a:txBody>
                  <a:tcPr marL="68580" marR="68580" marT="0" marB="0"/>
                </a:tc>
                <a:tc>
                  <a:txBody>
                    <a:bodyPr/>
                    <a:lstStyle/>
                    <a:p>
                      <a:pPr algn="ctr">
                        <a:spcAft>
                          <a:spcPts val="0"/>
                        </a:spcAft>
                      </a:pPr>
                      <a:r>
                        <a:rPr lang="en-US" sz="2000" dirty="0" smtClean="0">
                          <a:effectLst/>
                        </a:rPr>
                        <a:t>39.1</a:t>
                      </a:r>
                      <a:endParaRPr lang="en-GB" sz="2000" dirty="0">
                        <a:solidFill>
                          <a:schemeClr val="bg1">
                            <a:lumMod val="85000"/>
                          </a:schemeClr>
                        </a:solidFill>
                        <a:effectLst/>
                        <a:latin typeface="+mn-lt"/>
                        <a:ea typeface="ＭＳ 明朝"/>
                        <a:cs typeface="Times New Roman"/>
                      </a:endParaRPr>
                    </a:p>
                  </a:txBody>
                  <a:tcPr marL="68580" marR="68580" marT="0" marB="0"/>
                </a:tc>
              </a:tr>
              <a:tr h="426520">
                <a:tc>
                  <a:txBody>
                    <a:bodyPr/>
                    <a:lstStyle/>
                    <a:p>
                      <a:pPr>
                        <a:spcAft>
                          <a:spcPts val="0"/>
                        </a:spcAft>
                      </a:pPr>
                      <a:r>
                        <a:rPr lang="en-US" sz="2000" dirty="0">
                          <a:effectLst/>
                        </a:rPr>
                        <a:t>Arab States</a:t>
                      </a:r>
                      <a:endParaRPr lang="en-GB" sz="2000" b="1"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  6.0</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11.4</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a:effectLst/>
                        </a:rPr>
                        <a:t>25.5</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dirty="0" smtClean="0">
                          <a:effectLst/>
                        </a:rPr>
                        <a:t>28.9</a:t>
                      </a:r>
                      <a:endParaRPr lang="en-GB" sz="2000" dirty="0">
                        <a:effectLst/>
                        <a:latin typeface="+mn-lt"/>
                        <a:ea typeface="ＭＳ 明朝"/>
                        <a:cs typeface="Times New Roman"/>
                      </a:endParaRPr>
                    </a:p>
                  </a:txBody>
                  <a:tcPr marL="68580" marR="68580" marT="0" marB="0"/>
                </a:tc>
              </a:tr>
              <a:tr h="426520">
                <a:tc>
                  <a:txBody>
                    <a:bodyPr/>
                    <a:lstStyle/>
                    <a:p>
                      <a:pPr>
                        <a:spcAft>
                          <a:spcPts val="0"/>
                        </a:spcAft>
                      </a:pPr>
                      <a:r>
                        <a:rPr lang="en-US" sz="2000" dirty="0">
                          <a:effectLst/>
                        </a:rPr>
                        <a:t>Central Asia</a:t>
                      </a:r>
                      <a:endParaRPr lang="en-GB" sz="2000" b="1" dirty="0">
                        <a:effectLst/>
                        <a:latin typeface="+mn-lt"/>
                        <a:ea typeface="ＭＳ 明朝"/>
                        <a:cs typeface="Times New Roman"/>
                      </a:endParaRPr>
                    </a:p>
                  </a:txBody>
                  <a:tcPr marL="68580" marR="68580" marT="0" marB="0"/>
                </a:tc>
                <a:tc>
                  <a:txBody>
                    <a:bodyPr/>
                    <a:lstStyle/>
                    <a:p>
                      <a:pPr algn="ctr">
                        <a:spcAft>
                          <a:spcPts val="0"/>
                        </a:spcAft>
                      </a:pPr>
                      <a:r>
                        <a:rPr lang="en-US" sz="2000">
                          <a:effectLst/>
                        </a:rPr>
                        <a:t>n.a.</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a:effectLst/>
                        </a:rPr>
                        <a:t>25.3</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26.7</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smtClean="0">
                          <a:effectLst/>
                        </a:rPr>
                        <a:t>25.7</a:t>
                      </a:r>
                      <a:endParaRPr lang="en-GB" sz="2000" dirty="0">
                        <a:effectLst/>
                        <a:latin typeface="+mn-lt"/>
                        <a:ea typeface="ＭＳ 明朝"/>
                        <a:cs typeface="Times New Roman"/>
                      </a:endParaRPr>
                    </a:p>
                  </a:txBody>
                  <a:tcPr marL="68580" marR="68580" marT="0" marB="0"/>
                </a:tc>
              </a:tr>
              <a:tr h="426520">
                <a:tc>
                  <a:txBody>
                    <a:bodyPr/>
                    <a:lstStyle/>
                    <a:p>
                      <a:pPr>
                        <a:spcAft>
                          <a:spcPts val="0"/>
                        </a:spcAft>
                      </a:pPr>
                      <a:r>
                        <a:rPr lang="en-US" sz="2000" dirty="0">
                          <a:effectLst/>
                        </a:rPr>
                        <a:t>South and West Asia</a:t>
                      </a:r>
                      <a:endParaRPr lang="en-GB" sz="2000" b="1" dirty="0">
                        <a:effectLst/>
                        <a:latin typeface="+mn-lt"/>
                        <a:ea typeface="ＭＳ 明朝"/>
                        <a:cs typeface="Times New Roman"/>
                      </a:endParaRPr>
                    </a:p>
                  </a:txBody>
                  <a:tcPr marL="68580" marR="68580" marT="0" marB="0"/>
                </a:tc>
                <a:tc>
                  <a:txBody>
                    <a:bodyPr/>
                    <a:lstStyle/>
                    <a:p>
                      <a:pPr algn="ctr">
                        <a:spcAft>
                          <a:spcPts val="0"/>
                        </a:spcAft>
                      </a:pPr>
                      <a:r>
                        <a:rPr lang="en-US" sz="2000">
                          <a:effectLst/>
                        </a:rPr>
                        <a:t>  4.2</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a:effectLst/>
                        </a:rPr>
                        <a:t>  5.7</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a:effectLst/>
                        </a:rPr>
                        <a:t>17.4</a:t>
                      </a:r>
                      <a:endParaRPr lang="en-GB" sz="200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22.8</a:t>
                      </a:r>
                      <a:endParaRPr lang="en-GB" sz="2000" dirty="0">
                        <a:effectLst/>
                        <a:latin typeface="+mn-lt"/>
                        <a:ea typeface="ＭＳ 明朝"/>
                        <a:cs typeface="Times New Roman"/>
                      </a:endParaRPr>
                    </a:p>
                  </a:txBody>
                  <a:tcPr marL="68580" marR="68580" marT="0" marB="0"/>
                </a:tc>
              </a:tr>
              <a:tr h="600933">
                <a:tc>
                  <a:txBody>
                    <a:bodyPr/>
                    <a:lstStyle/>
                    <a:p>
                      <a:pPr>
                        <a:spcAft>
                          <a:spcPts val="0"/>
                        </a:spcAft>
                      </a:pPr>
                      <a:r>
                        <a:rPr lang="en-US" sz="2000" dirty="0">
                          <a:effectLst/>
                        </a:rPr>
                        <a:t>Sub-Saharan Africa</a:t>
                      </a:r>
                      <a:endParaRPr lang="en-GB" sz="2000" dirty="0">
                        <a:effectLst/>
                      </a:endParaRPr>
                    </a:p>
                    <a:p>
                      <a:pPr>
                        <a:spcAft>
                          <a:spcPts val="0"/>
                        </a:spcAft>
                      </a:pPr>
                      <a:r>
                        <a:rPr lang="en-US" sz="2000" dirty="0">
                          <a:effectLst/>
                        </a:rPr>
                        <a:t> </a:t>
                      </a:r>
                      <a:endParaRPr lang="en-GB" sz="2000" b="1"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  0.9</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  3.0</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a:effectLst/>
                        </a:rPr>
                        <a:t>    7.7</a:t>
                      </a:r>
                      <a:endParaRPr lang="en-GB" sz="2000" dirty="0">
                        <a:effectLst/>
                        <a:latin typeface="+mn-lt"/>
                        <a:ea typeface="ＭＳ 明朝"/>
                        <a:cs typeface="Times New Roman"/>
                      </a:endParaRPr>
                    </a:p>
                  </a:txBody>
                  <a:tcPr marL="68580" marR="68580" marT="0" marB="0"/>
                </a:tc>
                <a:tc>
                  <a:txBody>
                    <a:bodyPr/>
                    <a:lstStyle/>
                    <a:p>
                      <a:pPr algn="ctr">
                        <a:spcAft>
                          <a:spcPts val="0"/>
                        </a:spcAft>
                      </a:pPr>
                      <a:r>
                        <a:rPr lang="en-US" sz="2000" dirty="0" smtClean="0">
                          <a:effectLst/>
                        </a:rPr>
                        <a:t>  8.2</a:t>
                      </a:r>
                      <a:endParaRPr lang="en-GB" sz="2000" dirty="0">
                        <a:effectLst/>
                        <a:latin typeface="+mn-lt"/>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62539469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200" b="1" i="1" dirty="0" smtClean="0">
                <a:solidFill>
                  <a:srgbClr val="0070C0"/>
                </a:solidFill>
              </a:rPr>
              <a:t>Tertiary participation rate in </a:t>
            </a:r>
            <a:r>
              <a:rPr lang="en-US" sz="3200" b="1" i="1" dirty="0">
                <a:solidFill>
                  <a:srgbClr val="0070C0"/>
                </a:solidFill>
              </a:rPr>
              <a:t>Indonesia, </a:t>
            </a:r>
            <a:r>
              <a:rPr lang="en-US" sz="3200" b="1" i="1" dirty="0" smtClean="0">
                <a:solidFill>
                  <a:srgbClr val="0070C0"/>
                </a:solidFill>
              </a:rPr>
              <a:t>China, India</a:t>
            </a:r>
            <a:br>
              <a:rPr lang="en-US" sz="3200" b="1" i="1" dirty="0" smtClean="0">
                <a:solidFill>
                  <a:srgbClr val="0070C0"/>
                </a:solidFill>
              </a:rPr>
            </a:br>
            <a:r>
              <a:rPr lang="en-US" sz="3200" b="1" i="1" dirty="0" smtClean="0">
                <a:solidFill>
                  <a:srgbClr val="0070C0"/>
                </a:solidFill>
              </a:rPr>
              <a:t>1974, 1994, 2014 (%)</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15536215"/>
              </p:ext>
            </p:extLst>
          </p:nvPr>
        </p:nvGraphicFramePr>
        <p:xfrm>
          <a:off x="457199" y="1600200"/>
          <a:ext cx="8417860" cy="460664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746812" y="6389406"/>
            <a:ext cx="3926542" cy="307777"/>
          </a:xfrm>
          <a:prstGeom prst="rect">
            <a:avLst/>
          </a:prstGeom>
          <a:noFill/>
        </p:spPr>
        <p:txBody>
          <a:bodyPr wrap="square" rtlCol="0">
            <a:spAutoFit/>
          </a:bodyPr>
          <a:lstStyle/>
          <a:p>
            <a:r>
              <a:rPr lang="en-US" sz="1400" dirty="0" smtClean="0"/>
              <a:t>In </a:t>
            </a:r>
            <a:r>
              <a:rPr lang="en-US" sz="1400" smtClean="0"/>
              <a:t>India the UNESCO </a:t>
            </a:r>
            <a:r>
              <a:rPr lang="en-US" sz="1400" dirty="0" smtClean="0"/>
              <a:t>data are for 1973, 1995, 2014</a:t>
            </a:r>
            <a:endParaRPr lang="en-US" sz="1400" dirty="0"/>
          </a:p>
        </p:txBody>
      </p:sp>
    </p:spTree>
    <p:extLst>
      <p:ext uri="{BB962C8B-B14F-4D97-AF65-F5344CB8AC3E}">
        <p14:creationId xmlns:p14="http://schemas.microsoft.com/office/powerpoint/2010/main" val="91749297"/>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i="1" dirty="0" smtClean="0">
                <a:solidFill>
                  <a:srgbClr val="0070C0"/>
                </a:solidFill>
                <a:ea typeface="Gill Sans SemiBold" charset="0"/>
                <a:cs typeface="Gill Sans SemiBold" charset="0"/>
              </a:rPr>
              <a:t>GTER and </a:t>
            </a:r>
            <a:r>
              <a:rPr lang="en-US" sz="3200" b="1" i="1" dirty="0" err="1" smtClean="0">
                <a:solidFill>
                  <a:srgbClr val="0070C0"/>
                </a:solidFill>
                <a:ea typeface="Gill Sans SemiBold" charset="0"/>
                <a:cs typeface="Gill Sans SemiBold" charset="0"/>
              </a:rPr>
              <a:t>urbanisation</a:t>
            </a:r>
            <a:r>
              <a:rPr lang="en-US" sz="3200" b="1" i="1" dirty="0" smtClean="0">
                <a:solidFill>
                  <a:srgbClr val="0070C0"/>
                </a:solidFill>
                <a:ea typeface="Gill Sans SemiBold" charset="0"/>
                <a:cs typeface="Gill Sans SemiBold" charset="0"/>
              </a:rPr>
              <a:t> in Indonesia</a:t>
            </a:r>
            <a:br>
              <a:rPr lang="en-US" sz="3200" b="1" i="1" dirty="0" smtClean="0">
                <a:solidFill>
                  <a:srgbClr val="0070C0"/>
                </a:solidFill>
                <a:ea typeface="Gill Sans SemiBold" charset="0"/>
                <a:cs typeface="Gill Sans SemiBold" charset="0"/>
              </a:rPr>
            </a:br>
            <a:r>
              <a:rPr lang="en-US" sz="3200" b="1" i="1" dirty="0" smtClean="0">
                <a:solidFill>
                  <a:srgbClr val="0070C0"/>
                </a:solidFill>
                <a:ea typeface="Gill Sans SemiBold" charset="0"/>
                <a:cs typeface="Gill Sans SemiBold" charset="0"/>
              </a:rPr>
              <a:t>1990-2013 (1)</a:t>
            </a:r>
            <a:endParaRPr lang="en-US" sz="3200" b="1" i="1" dirty="0">
              <a:solidFill>
                <a:srgbClr val="0070C0"/>
              </a:solidFill>
              <a:ea typeface="Gill Sans SemiBold" charset="0"/>
              <a:cs typeface="Gill Sans SemiBold"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7805533"/>
              </p:ext>
            </p:extLst>
          </p:nvPr>
        </p:nvGraphicFramePr>
        <p:xfrm>
          <a:off x="457200" y="1417638"/>
          <a:ext cx="8229600" cy="49545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670576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i="1" dirty="0" smtClean="0">
                <a:solidFill>
                  <a:srgbClr val="0070C0"/>
                </a:solidFill>
                <a:ea typeface="Gill Sans SemiBold" charset="0"/>
                <a:cs typeface="Gill Sans SemiBold" charset="0"/>
              </a:rPr>
              <a:t>GTER and </a:t>
            </a:r>
            <a:r>
              <a:rPr lang="en-US" sz="3200" b="1" i="1" dirty="0" err="1" smtClean="0">
                <a:solidFill>
                  <a:srgbClr val="0070C0"/>
                </a:solidFill>
                <a:ea typeface="Gill Sans SemiBold" charset="0"/>
                <a:cs typeface="Gill Sans SemiBold" charset="0"/>
              </a:rPr>
              <a:t>urbanisation</a:t>
            </a:r>
            <a:r>
              <a:rPr lang="en-US" sz="3200" b="1" i="1" dirty="0" smtClean="0">
                <a:solidFill>
                  <a:srgbClr val="0070C0"/>
                </a:solidFill>
                <a:ea typeface="Gill Sans SemiBold" charset="0"/>
                <a:cs typeface="Gill Sans SemiBold" charset="0"/>
              </a:rPr>
              <a:t> in Indonesia</a:t>
            </a:r>
            <a:br>
              <a:rPr lang="en-US" sz="3200" b="1" i="1" dirty="0" smtClean="0">
                <a:solidFill>
                  <a:srgbClr val="0070C0"/>
                </a:solidFill>
                <a:ea typeface="Gill Sans SemiBold" charset="0"/>
                <a:cs typeface="Gill Sans SemiBold" charset="0"/>
              </a:rPr>
            </a:br>
            <a:r>
              <a:rPr lang="en-US" sz="3200" b="1" i="1" dirty="0" smtClean="0">
                <a:solidFill>
                  <a:srgbClr val="0070C0"/>
                </a:solidFill>
                <a:ea typeface="Gill Sans SemiBold" charset="0"/>
                <a:cs typeface="Gill Sans SemiBold" charset="0"/>
              </a:rPr>
              <a:t>1990-2013 (2)</a:t>
            </a:r>
            <a:endParaRPr lang="en-US" sz="3200" b="1" i="1" dirty="0">
              <a:solidFill>
                <a:srgbClr val="0070C0"/>
              </a:solidFill>
              <a:ea typeface="Gill Sans SemiBold" charset="0"/>
              <a:cs typeface="Gill Sans SemiBold"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4022796"/>
              </p:ext>
            </p:extLst>
          </p:nvPr>
        </p:nvGraphicFramePr>
        <p:xfrm>
          <a:off x="457200" y="1417638"/>
          <a:ext cx="8229600" cy="49545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181715"/>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5984</TotalTime>
  <Words>1000</Words>
  <Application>Microsoft Macintosh PowerPoint</Application>
  <PresentationFormat>On-screen Show (4:3)</PresentationFormat>
  <Paragraphs>249</Paragraphs>
  <Slides>27</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Gill Sans SemiBold</vt:lpstr>
      <vt:lpstr>Mangal</vt:lpstr>
      <vt:lpstr>ＭＳ 明朝</vt:lpstr>
      <vt:lpstr>Times New Roman</vt:lpstr>
      <vt:lpstr>Office Theme</vt:lpstr>
      <vt:lpstr>Chart</vt:lpstr>
      <vt:lpstr> The world-wide trend to high participation societies and what it means      </vt:lpstr>
      <vt:lpstr>There’s politics, there are political issues …  and there are long term trends shaping both</vt:lpstr>
      <vt:lpstr>The long-term social trends are often more global than national in form</vt:lpstr>
      <vt:lpstr>Higher education anywhere and everywhere: coverage of topic</vt:lpstr>
      <vt:lpstr>Gross Tertiary Enrolment Ratio (GTER, %): World, UK, North America/Western Europe,  1971-2014</vt:lpstr>
      <vt:lpstr>Regional Gross Tertiary Enrolment Ratios (%), 1970, 1990, 2010 and 2014</vt:lpstr>
      <vt:lpstr>Tertiary participation rate in Indonesia, China, India 1974, 1994, 2014 (%)</vt:lpstr>
      <vt:lpstr>GTER and urbanisation in Indonesia 1990-2013 (1)</vt:lpstr>
      <vt:lpstr>GTER and urbanisation in Indonesia 1990-2013 (2)</vt:lpstr>
      <vt:lpstr>Comparative tertiary-level participation in the UK:  The Clancy Index for OECD countries</vt:lpstr>
      <vt:lpstr>Effect of international students on rate of entry into degree programmes by age 25 OECD average includes international students</vt:lpstr>
      <vt:lpstr>What is driving the near universal growth of  tertiary and higher education? </vt:lpstr>
      <vt:lpstr>The spread of higher education  through the workforce </vt:lpstr>
      <vt:lpstr>The dynamic of open-ended growth</vt:lpstr>
      <vt:lpstr>World GDP, population and tertiary enrolment, 1970-2012 (1970 = 1.0)  1970 = 1.0.  Constant price GDP. Data from World Bank, UNESCO Institute of Statistics</vt:lpstr>
      <vt:lpstr>GDP and GTER, 2013 or nearest year</vt:lpstr>
      <vt:lpstr>Proportion of population living in urban areas (%)  and Gross Tertiary Enrolment Ratio (%), 2011  World’s largest nations by population, arranged in order of intensity of urbanisation</vt:lpstr>
      <vt:lpstr>Breaking through? Disadvantage facing 20-34 year olds without tertiary-educated parents, 2012 For example in Poland, a 20-34 year old person with at least one tertiary-educated parent is 9.5 times as likely to participate in tertiary education, as a person whose parents had less than upper secondary education. Data: OECD </vt:lpstr>
      <vt:lpstr>Social inequality in achieved college degrees  USA, 1970/2013 Bachelor degree by age 24, family income quartile  Source:  The PELL Institute and Penn Ahead, 2015</vt:lpstr>
      <vt:lpstr>Stratification within high participation: UK Rate of entry to university tiers, by school background combined entry data for 1996, 1998, 2000, 2002, 2004 and 2006   Source: Boliver 2011</vt:lpstr>
      <vt:lpstr>Different higher education system settings change patterns of social equality/inequality</vt:lpstr>
      <vt:lpstr>Research finds people with tertiary education, on average …</vt:lpstr>
      <vt:lpstr>Educational level and ICT and problem solving skills, OECD survey, selected countries</vt:lpstr>
      <vt:lpstr>Level of education and interpersonal trust (%)</vt:lpstr>
      <vt:lpstr>Level of education and belief that the person has a say in government (%)</vt:lpstr>
      <vt:lpstr>The new politics of higher educated societies?</vt:lpstr>
      <vt:lpstr>PowerPoint Presentation</vt:lpstr>
    </vt:vector>
  </TitlesOfParts>
  <Company>Michigan State University</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Competition, segmentation, and vertical stratification in high participation systems </dc:title>
  <dc:creator>Brendan Cantwell</dc:creator>
  <cp:lastModifiedBy>Microsoft Office User</cp:lastModifiedBy>
  <cp:revision>285</cp:revision>
  <cp:lastPrinted>2016-09-03T22:03:36Z</cp:lastPrinted>
  <dcterms:created xsi:type="dcterms:W3CDTF">2015-09-06T09:01:00Z</dcterms:created>
  <dcterms:modified xsi:type="dcterms:W3CDTF">2017-05-04T15:34:55Z</dcterms:modified>
</cp:coreProperties>
</file>