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483" r:id="rId2"/>
    <p:sldId id="467" r:id="rId3"/>
    <p:sldId id="478" r:id="rId4"/>
    <p:sldId id="491" r:id="rId5"/>
    <p:sldId id="504" r:id="rId6"/>
    <p:sldId id="476" r:id="rId7"/>
    <p:sldId id="492" r:id="rId8"/>
    <p:sldId id="489" r:id="rId9"/>
    <p:sldId id="482" r:id="rId10"/>
    <p:sldId id="485" r:id="rId11"/>
    <p:sldId id="468" r:id="rId12"/>
    <p:sldId id="486" r:id="rId13"/>
    <p:sldId id="487" r:id="rId14"/>
    <p:sldId id="488" r:id="rId15"/>
    <p:sldId id="490" r:id="rId16"/>
    <p:sldId id="484" r:id="rId17"/>
    <p:sldId id="475" r:id="rId18"/>
    <p:sldId id="472" r:id="rId19"/>
    <p:sldId id="493" r:id="rId20"/>
    <p:sldId id="494" r:id="rId21"/>
    <p:sldId id="495" r:id="rId22"/>
    <p:sldId id="496" r:id="rId23"/>
    <p:sldId id="497" r:id="rId24"/>
    <p:sldId id="498" r:id="rId25"/>
    <p:sldId id="499" r:id="rId26"/>
    <p:sldId id="500" r:id="rId27"/>
    <p:sldId id="501" r:id="rId28"/>
    <p:sldId id="502" r:id="rId29"/>
    <p:sldId id="503" r:id="rId30"/>
    <p:sldId id="50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7F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44"/>
    <p:restoredTop sz="94616"/>
  </p:normalViewPr>
  <p:slideViewPr>
    <p:cSldViewPr snapToGrid="0" snapToObjects="1">
      <p:cViewPr varScale="1">
        <p:scale>
          <a:sx n="106" d="100"/>
          <a:sy n="106" d="100"/>
        </p:scale>
        <p:origin x="200" y="280"/>
      </p:cViewPr>
      <p:guideLst>
        <p:guide orient="horz" pos="2160"/>
        <p:guide pos="2880"/>
      </p:guideLst>
    </p:cSldViewPr>
  </p:slideViewPr>
  <p:notesTextViewPr>
    <p:cViewPr>
      <p:scale>
        <a:sx n="100" d="100"/>
        <a:sy n="100" d="100"/>
      </p:scale>
      <p:origin x="0" y="0"/>
    </p:cViewPr>
  </p:notesTextViewPr>
  <p:notesViewPr>
    <p:cSldViewPr snapToGrid="0" snapToObjects="1">
      <p:cViewPr>
        <p:scale>
          <a:sx n="150" d="100"/>
          <a:sy n="150" d="100"/>
        </p:scale>
        <p:origin x="2360" y="-27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1"/>
          <c:order val="1"/>
          <c:tx>
            <c:strRef>
              <c:f>Sheet1!$C$1</c:f>
              <c:strCache>
                <c:ptCount val="1"/>
                <c:pt idx="0">
                  <c:v>tertiary education students</c:v>
                </c:pt>
              </c:strCache>
            </c:strRef>
          </c:tx>
          <c:spPr>
            <a:solidFill>
              <a:schemeClr val="accent5">
                <a:alpha val="90000"/>
              </a:schemeClr>
            </a:solidFill>
            <a:ln w="50800" cmpd="sng">
              <a:noFill/>
              <a:prstDash val="solid"/>
            </a:ln>
            <a:effectLst>
              <a:glow rad="25400">
                <a:schemeClr val="bg1"/>
              </a:glow>
            </a:effectLst>
          </c:spPr>
          <c:invertIfNegative val="0"/>
          <c:cat>
            <c:numRef>
              <c:f>Sheet1!$A$2:$A$45</c:f>
              <c:numCache>
                <c:formatCode>General</c:formatCode>
                <c:ptCount val="4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numCache>
            </c:numRef>
          </c:cat>
          <c:val>
            <c:numRef>
              <c:f>Sheet1!$C$2:$C$45</c:f>
              <c:numCache>
                <c:formatCode>General</c:formatCode>
                <c:ptCount val="44"/>
                <c:pt idx="0">
                  <c:v>1</c:v>
                </c:pt>
                <c:pt idx="1">
                  <c:v>1.0329999999999999</c:v>
                </c:pt>
                <c:pt idx="2">
                  <c:v>1.089</c:v>
                </c:pt>
                <c:pt idx="3">
                  <c:v>1.143</c:v>
                </c:pt>
                <c:pt idx="4">
                  <c:v>1.2010000000000001</c:v>
                </c:pt>
                <c:pt idx="5">
                  <c:v>1.272</c:v>
                </c:pt>
                <c:pt idx="6">
                  <c:v>1.3480000000000001</c:v>
                </c:pt>
                <c:pt idx="7">
                  <c:v>1.379</c:v>
                </c:pt>
                <c:pt idx="8">
                  <c:v>1.4330000000000001</c:v>
                </c:pt>
                <c:pt idx="9">
                  <c:v>1.476</c:v>
                </c:pt>
                <c:pt idx="10">
                  <c:v>1.528</c:v>
                </c:pt>
                <c:pt idx="11">
                  <c:v>1.601</c:v>
                </c:pt>
                <c:pt idx="12">
                  <c:v>1.661</c:v>
                </c:pt>
                <c:pt idx="13">
                  <c:v>1.7250000000000001</c:v>
                </c:pt>
                <c:pt idx="14">
                  <c:v>1.8129999999999999</c:v>
                </c:pt>
                <c:pt idx="15">
                  <c:v>1.861</c:v>
                </c:pt>
                <c:pt idx="16">
                  <c:v>1.89</c:v>
                </c:pt>
                <c:pt idx="17">
                  <c:v>1.9410000000000001</c:v>
                </c:pt>
                <c:pt idx="18">
                  <c:v>1.96</c:v>
                </c:pt>
                <c:pt idx="19">
                  <c:v>2.012999999999999</c:v>
                </c:pt>
                <c:pt idx="20">
                  <c:v>2.0750000000000002</c:v>
                </c:pt>
                <c:pt idx="21">
                  <c:v>2.13</c:v>
                </c:pt>
                <c:pt idx="22">
                  <c:v>2.1840000000000002</c:v>
                </c:pt>
                <c:pt idx="23">
                  <c:v>2.2559999999999998</c:v>
                </c:pt>
                <c:pt idx="24">
                  <c:v>2.35</c:v>
                </c:pt>
                <c:pt idx="25">
                  <c:v>2.4519999999999991</c:v>
                </c:pt>
                <c:pt idx="26">
                  <c:v>2.5430000000000001</c:v>
                </c:pt>
                <c:pt idx="27">
                  <c:v>2.6579999999999999</c:v>
                </c:pt>
                <c:pt idx="28">
                  <c:v>2.7370000000000001</c:v>
                </c:pt>
                <c:pt idx="29">
                  <c:v>2.9180000000000001</c:v>
                </c:pt>
                <c:pt idx="30">
                  <c:v>3.069</c:v>
                </c:pt>
                <c:pt idx="31">
                  <c:v>3.2869999999999999</c:v>
                </c:pt>
                <c:pt idx="32">
                  <c:v>3.5990000000000002</c:v>
                </c:pt>
                <c:pt idx="33">
                  <c:v>3.8620000000000001</c:v>
                </c:pt>
                <c:pt idx="34">
                  <c:v>4.0819999999999999</c:v>
                </c:pt>
                <c:pt idx="35">
                  <c:v>4.2930000000000001</c:v>
                </c:pt>
                <c:pt idx="36">
                  <c:v>4.5389999999999997</c:v>
                </c:pt>
                <c:pt idx="37">
                  <c:v>4.7910000000000004</c:v>
                </c:pt>
                <c:pt idx="38">
                  <c:v>5.0659999999999936</c:v>
                </c:pt>
                <c:pt idx="39">
                  <c:v>5.3119999999999976</c:v>
                </c:pt>
                <c:pt idx="40">
                  <c:v>5.6</c:v>
                </c:pt>
                <c:pt idx="41">
                  <c:v>5.8949999999999836</c:v>
                </c:pt>
                <c:pt idx="42">
                  <c:v>6.07</c:v>
                </c:pt>
                <c:pt idx="43">
                  <c:v>6.1189999999999944</c:v>
                </c:pt>
              </c:numCache>
            </c:numRef>
          </c:val>
          <c:extLst>
            <c:ext xmlns:c16="http://schemas.microsoft.com/office/drawing/2014/chart" uri="{C3380CC4-5D6E-409C-BE32-E72D297353CC}">
              <c16:uniqueId val="{00000000-4549-E14C-944A-A1D3D79BD77A}"/>
            </c:ext>
          </c:extLst>
        </c:ser>
        <c:dLbls>
          <c:showLegendKey val="0"/>
          <c:showVal val="0"/>
          <c:showCatName val="0"/>
          <c:showSerName val="0"/>
          <c:showPercent val="0"/>
          <c:showBubbleSize val="0"/>
        </c:dLbls>
        <c:gapWidth val="39"/>
        <c:axId val="-353513968"/>
        <c:axId val="-353512192"/>
      </c:barChart>
      <c:lineChart>
        <c:grouping val="standard"/>
        <c:varyColors val="0"/>
        <c:ser>
          <c:idx val="0"/>
          <c:order val="0"/>
          <c:tx>
            <c:strRef>
              <c:f>Sheet1!$B$1</c:f>
              <c:strCache>
                <c:ptCount val="1"/>
                <c:pt idx="0">
                  <c:v>world GDP (constant prices)</c:v>
                </c:pt>
              </c:strCache>
            </c:strRef>
          </c:tx>
          <c:spPr>
            <a:ln>
              <a:solidFill>
                <a:srgbClr val="FF0000"/>
              </a:solidFill>
            </a:ln>
            <a:effectLst>
              <a:glow rad="50800">
                <a:schemeClr val="bg1"/>
              </a:glow>
            </a:effectLst>
          </c:spPr>
          <c:marker>
            <c:symbol val="none"/>
          </c:marker>
          <c:cat>
            <c:numRef>
              <c:f>Sheet1!$A$2:$A$45</c:f>
              <c:numCache>
                <c:formatCode>General</c:formatCode>
                <c:ptCount val="4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numCache>
            </c:numRef>
          </c:cat>
          <c:val>
            <c:numRef>
              <c:f>Sheet1!$B$2:$B$45</c:f>
              <c:numCache>
                <c:formatCode>General</c:formatCode>
                <c:ptCount val="44"/>
                <c:pt idx="0">
                  <c:v>1</c:v>
                </c:pt>
                <c:pt idx="1">
                  <c:v>1.0409999999999999</c:v>
                </c:pt>
                <c:pt idx="2">
                  <c:v>1.099</c:v>
                </c:pt>
                <c:pt idx="3">
                  <c:v>1.169</c:v>
                </c:pt>
                <c:pt idx="4">
                  <c:v>1.1890000000000001</c:v>
                </c:pt>
                <c:pt idx="5">
                  <c:v>1.198</c:v>
                </c:pt>
                <c:pt idx="6">
                  <c:v>1.2589999999999999</c:v>
                </c:pt>
                <c:pt idx="7">
                  <c:v>1.31</c:v>
                </c:pt>
                <c:pt idx="8">
                  <c:v>1.3660000000000001</c:v>
                </c:pt>
                <c:pt idx="9">
                  <c:v>1.423</c:v>
                </c:pt>
                <c:pt idx="10">
                  <c:v>1.4490000000000001</c:v>
                </c:pt>
                <c:pt idx="11">
                  <c:v>1.4790000000000001</c:v>
                </c:pt>
                <c:pt idx="12">
                  <c:v>1.4850000000000001</c:v>
                </c:pt>
                <c:pt idx="13">
                  <c:v>1.524</c:v>
                </c:pt>
                <c:pt idx="14">
                  <c:v>1.595</c:v>
                </c:pt>
                <c:pt idx="15">
                  <c:v>1.6559999999999999</c:v>
                </c:pt>
                <c:pt idx="16">
                  <c:v>1.7090000000000001</c:v>
                </c:pt>
                <c:pt idx="17">
                  <c:v>1.77</c:v>
                </c:pt>
                <c:pt idx="18">
                  <c:v>1.853</c:v>
                </c:pt>
                <c:pt idx="19">
                  <c:v>1.923</c:v>
                </c:pt>
                <c:pt idx="20">
                  <c:v>1.98</c:v>
                </c:pt>
                <c:pt idx="21">
                  <c:v>2.0070000000000001</c:v>
                </c:pt>
                <c:pt idx="22">
                  <c:v>2.0459999999999998</c:v>
                </c:pt>
                <c:pt idx="23">
                  <c:v>2.0790000000000002</c:v>
                </c:pt>
                <c:pt idx="24">
                  <c:v>2.1440000000000001</c:v>
                </c:pt>
                <c:pt idx="25">
                  <c:v>2.2069999999999999</c:v>
                </c:pt>
                <c:pt idx="26">
                  <c:v>2.2789999999999999</c:v>
                </c:pt>
                <c:pt idx="27">
                  <c:v>2.363</c:v>
                </c:pt>
                <c:pt idx="28">
                  <c:v>2.423</c:v>
                </c:pt>
                <c:pt idx="29">
                  <c:v>2.5049999999999999</c:v>
                </c:pt>
                <c:pt idx="30">
                  <c:v>2.6120000000000001</c:v>
                </c:pt>
                <c:pt idx="31">
                  <c:v>2.6589999999999998</c:v>
                </c:pt>
                <c:pt idx="32">
                  <c:v>2.714</c:v>
                </c:pt>
                <c:pt idx="33">
                  <c:v>2.79</c:v>
                </c:pt>
                <c:pt idx="34">
                  <c:v>2.9060000000000001</c:v>
                </c:pt>
                <c:pt idx="35">
                  <c:v>3.01</c:v>
                </c:pt>
                <c:pt idx="36">
                  <c:v>3.1339999999999999</c:v>
                </c:pt>
                <c:pt idx="37">
                  <c:v>3.2570000000000001</c:v>
                </c:pt>
                <c:pt idx="38">
                  <c:v>3.306</c:v>
                </c:pt>
                <c:pt idx="39">
                  <c:v>3.2370000000000001</c:v>
                </c:pt>
                <c:pt idx="40">
                  <c:v>3.3690000000000002</c:v>
                </c:pt>
                <c:pt idx="41">
                  <c:v>3.4649999999999999</c:v>
                </c:pt>
                <c:pt idx="42">
                  <c:v>3.5419999999999998</c:v>
                </c:pt>
                <c:pt idx="43">
                  <c:v>3.6259999999999999</c:v>
                </c:pt>
              </c:numCache>
            </c:numRef>
          </c:val>
          <c:smooth val="0"/>
          <c:extLst>
            <c:ext xmlns:c16="http://schemas.microsoft.com/office/drawing/2014/chart" uri="{C3380CC4-5D6E-409C-BE32-E72D297353CC}">
              <c16:uniqueId val="{00000001-4549-E14C-944A-A1D3D79BD77A}"/>
            </c:ext>
          </c:extLst>
        </c:ser>
        <c:ser>
          <c:idx val="2"/>
          <c:order val="2"/>
          <c:tx>
            <c:strRef>
              <c:f>Sheet1!$D$1</c:f>
              <c:strCache>
                <c:ptCount val="1"/>
                <c:pt idx="0">
                  <c:v>world population</c:v>
                </c:pt>
              </c:strCache>
            </c:strRef>
          </c:tx>
          <c:spPr>
            <a:ln>
              <a:solidFill>
                <a:schemeClr val="tx1"/>
              </a:solidFill>
            </a:ln>
            <a:effectLst>
              <a:glow rad="50800">
                <a:schemeClr val="bg1"/>
              </a:glow>
            </a:effectLst>
          </c:spPr>
          <c:marker>
            <c:symbol val="none"/>
          </c:marker>
          <c:cat>
            <c:numRef>
              <c:f>Sheet1!$A$2:$A$45</c:f>
              <c:numCache>
                <c:formatCode>General</c:formatCode>
                <c:ptCount val="44"/>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numCache>
            </c:numRef>
          </c:cat>
          <c:val>
            <c:numRef>
              <c:f>Sheet1!$D$2:$D$45</c:f>
              <c:numCache>
                <c:formatCode>General</c:formatCode>
                <c:ptCount val="44"/>
                <c:pt idx="0">
                  <c:v>1</c:v>
                </c:pt>
                <c:pt idx="1">
                  <c:v>1.0209999999999999</c:v>
                </c:pt>
                <c:pt idx="2">
                  <c:v>1.042</c:v>
                </c:pt>
                <c:pt idx="3">
                  <c:v>1.0620000000000001</c:v>
                </c:pt>
                <c:pt idx="4">
                  <c:v>1.083</c:v>
                </c:pt>
                <c:pt idx="5">
                  <c:v>1.103</c:v>
                </c:pt>
                <c:pt idx="6">
                  <c:v>1.123</c:v>
                </c:pt>
                <c:pt idx="7">
                  <c:v>1.1419999999999999</c:v>
                </c:pt>
                <c:pt idx="8">
                  <c:v>1.163</c:v>
                </c:pt>
                <c:pt idx="9">
                  <c:v>1.1830000000000001</c:v>
                </c:pt>
                <c:pt idx="10">
                  <c:v>1.204</c:v>
                </c:pt>
                <c:pt idx="11">
                  <c:v>1.2250000000000001</c:v>
                </c:pt>
                <c:pt idx="12">
                  <c:v>1.2470000000000001</c:v>
                </c:pt>
                <c:pt idx="13">
                  <c:v>1.2689999999999999</c:v>
                </c:pt>
                <c:pt idx="14">
                  <c:v>1.29</c:v>
                </c:pt>
                <c:pt idx="15">
                  <c:v>1.3129999999999999</c:v>
                </c:pt>
                <c:pt idx="16">
                  <c:v>1.3360000000000001</c:v>
                </c:pt>
                <c:pt idx="17">
                  <c:v>1.36</c:v>
                </c:pt>
                <c:pt idx="18">
                  <c:v>1.3839999999999999</c:v>
                </c:pt>
                <c:pt idx="19">
                  <c:v>1.407999999999999</c:v>
                </c:pt>
                <c:pt idx="20">
                  <c:v>1.4319999999999991</c:v>
                </c:pt>
                <c:pt idx="21">
                  <c:v>1.4550000000000001</c:v>
                </c:pt>
                <c:pt idx="22">
                  <c:v>1.478</c:v>
                </c:pt>
                <c:pt idx="23">
                  <c:v>1.5</c:v>
                </c:pt>
                <c:pt idx="24">
                  <c:v>1.5229999999999999</c:v>
                </c:pt>
                <c:pt idx="25">
                  <c:v>1.5660000000000001</c:v>
                </c:pt>
                <c:pt idx="26">
                  <c:v>1.5680000000000001</c:v>
                </c:pt>
                <c:pt idx="27">
                  <c:v>1.59</c:v>
                </c:pt>
                <c:pt idx="28">
                  <c:v>1.6120000000000001</c:v>
                </c:pt>
                <c:pt idx="29">
                  <c:v>1.6339999999999999</c:v>
                </c:pt>
                <c:pt idx="30">
                  <c:v>1.655</c:v>
                </c:pt>
                <c:pt idx="31">
                  <c:v>1.6759999999999999</c:v>
                </c:pt>
                <c:pt idx="32">
                  <c:v>1.6970000000000001</c:v>
                </c:pt>
                <c:pt idx="33">
                  <c:v>1.718</c:v>
                </c:pt>
                <c:pt idx="34">
                  <c:v>1.7390000000000001</c:v>
                </c:pt>
                <c:pt idx="35">
                  <c:v>1.76</c:v>
                </c:pt>
                <c:pt idx="36">
                  <c:v>1.782</c:v>
                </c:pt>
                <c:pt idx="37">
                  <c:v>1.8029999999999999</c:v>
                </c:pt>
                <c:pt idx="38">
                  <c:v>1.8240000000000001</c:v>
                </c:pt>
                <c:pt idx="39">
                  <c:v>1.8460000000000001</c:v>
                </c:pt>
                <c:pt idx="40">
                  <c:v>1.867</c:v>
                </c:pt>
                <c:pt idx="41">
                  <c:v>1.889</c:v>
                </c:pt>
                <c:pt idx="42">
                  <c:v>1.91</c:v>
                </c:pt>
                <c:pt idx="43">
                  <c:v>1.9319999999999991</c:v>
                </c:pt>
              </c:numCache>
            </c:numRef>
          </c:val>
          <c:smooth val="0"/>
          <c:extLst>
            <c:ext xmlns:c16="http://schemas.microsoft.com/office/drawing/2014/chart" uri="{C3380CC4-5D6E-409C-BE32-E72D297353CC}">
              <c16:uniqueId val="{00000002-4549-E14C-944A-A1D3D79BD77A}"/>
            </c:ext>
          </c:extLst>
        </c:ser>
        <c:dLbls>
          <c:showLegendKey val="0"/>
          <c:showVal val="0"/>
          <c:showCatName val="0"/>
          <c:showSerName val="0"/>
          <c:showPercent val="0"/>
          <c:showBubbleSize val="0"/>
        </c:dLbls>
        <c:marker val="1"/>
        <c:smooth val="0"/>
        <c:axId val="-353513968"/>
        <c:axId val="-353512192"/>
      </c:lineChart>
      <c:catAx>
        <c:axId val="-353513968"/>
        <c:scaling>
          <c:orientation val="minMax"/>
        </c:scaling>
        <c:delete val="0"/>
        <c:axPos val="b"/>
        <c:numFmt formatCode="General" sourceLinked="1"/>
        <c:majorTickMark val="out"/>
        <c:minorTickMark val="none"/>
        <c:tickLblPos val="nextTo"/>
        <c:txPr>
          <a:bodyPr rot="5400000" vert="horz"/>
          <a:lstStyle/>
          <a:p>
            <a:pPr>
              <a:defRPr sz="1100" baseline="0"/>
            </a:pPr>
            <a:endParaRPr lang="en-US"/>
          </a:p>
        </c:txPr>
        <c:crossAx val="-353512192"/>
        <c:crosses val="autoZero"/>
        <c:auto val="1"/>
        <c:lblAlgn val="ctr"/>
        <c:lblOffset val="100"/>
        <c:noMultiLvlLbl val="0"/>
      </c:catAx>
      <c:valAx>
        <c:axId val="-353512192"/>
        <c:scaling>
          <c:orientation val="minMax"/>
        </c:scaling>
        <c:delete val="0"/>
        <c:axPos val="l"/>
        <c:majorGridlines>
          <c:spPr>
            <a:ln>
              <a:solidFill>
                <a:schemeClr val="bg1">
                  <a:lumMod val="75000"/>
                </a:schemeClr>
              </a:solidFill>
            </a:ln>
          </c:spPr>
        </c:majorGridlines>
        <c:numFmt formatCode="General" sourceLinked="1"/>
        <c:majorTickMark val="out"/>
        <c:minorTickMark val="none"/>
        <c:tickLblPos val="nextTo"/>
        <c:crossAx val="-353513968"/>
        <c:crosses val="autoZero"/>
        <c:crossBetween val="between"/>
      </c:valAx>
      <c:spPr>
        <a:solidFill>
          <a:schemeClr val="accent5">
            <a:lumMod val="20000"/>
            <a:lumOff val="80000"/>
          </a:schemeClr>
        </a:solidFill>
      </c:spPr>
    </c:plotArea>
    <c:legend>
      <c:legendPos val="b"/>
      <c:legendEntry>
        <c:idx val="1"/>
        <c:delete val="1"/>
      </c:legendEntry>
      <c:layout>
        <c:manualLayout>
          <c:xMode val="edge"/>
          <c:yMode val="edge"/>
          <c:x val="0.19032595647023001"/>
          <c:y val="0.89736950646327396"/>
          <c:w val="0.65572741102731602"/>
          <c:h val="0.102630493536726"/>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70C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Sheet1!$A$2:$A$45</c:f>
              <c:numCache>
                <c:formatCode>General</c:formatCode>
                <c:ptCount val="44"/>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numCache>
            </c:numRef>
          </c:cat>
          <c:val>
            <c:numRef>
              <c:f>Sheet1!$B$2:$B$45</c:f>
              <c:numCache>
                <c:formatCode>General</c:formatCode>
                <c:ptCount val="44"/>
                <c:pt idx="0">
                  <c:v>9.91</c:v>
                </c:pt>
                <c:pt idx="1">
                  <c:v>10.1</c:v>
                </c:pt>
                <c:pt idx="2">
                  <c:v>10.33</c:v>
                </c:pt>
                <c:pt idx="3">
                  <c:v>10.65</c:v>
                </c:pt>
                <c:pt idx="4">
                  <c:v>11.12</c:v>
                </c:pt>
                <c:pt idx="5">
                  <c:v>11.6</c:v>
                </c:pt>
                <c:pt idx="6">
                  <c:v>11.67</c:v>
                </c:pt>
                <c:pt idx="7">
                  <c:v>11.94</c:v>
                </c:pt>
                <c:pt idx="8">
                  <c:v>12.09</c:v>
                </c:pt>
                <c:pt idx="9">
                  <c:v>12.26</c:v>
                </c:pt>
                <c:pt idx="10">
                  <c:v>12.53</c:v>
                </c:pt>
                <c:pt idx="11">
                  <c:v>12.68</c:v>
                </c:pt>
                <c:pt idx="12">
                  <c:v>12.85</c:v>
                </c:pt>
                <c:pt idx="13">
                  <c:v>13.04</c:v>
                </c:pt>
                <c:pt idx="14">
                  <c:v>13.11</c:v>
                </c:pt>
                <c:pt idx="15">
                  <c:v>13.21</c:v>
                </c:pt>
                <c:pt idx="16">
                  <c:v>13.34</c:v>
                </c:pt>
                <c:pt idx="17">
                  <c:v>13.24</c:v>
                </c:pt>
                <c:pt idx="18">
                  <c:v>13.38</c:v>
                </c:pt>
                <c:pt idx="19">
                  <c:v>13.6</c:v>
                </c:pt>
                <c:pt idx="20">
                  <c:v>13.78</c:v>
                </c:pt>
                <c:pt idx="21">
                  <c:v>14</c:v>
                </c:pt>
                <c:pt idx="22">
                  <c:v>14.37</c:v>
                </c:pt>
                <c:pt idx="23">
                  <c:v>14.9</c:v>
                </c:pt>
                <c:pt idx="24">
                  <c:v>15.38</c:v>
                </c:pt>
                <c:pt idx="25">
                  <c:v>16.100000000000001</c:v>
                </c:pt>
                <c:pt idx="26">
                  <c:v>16.72</c:v>
                </c:pt>
                <c:pt idx="27">
                  <c:v>17.239999999999998</c:v>
                </c:pt>
                <c:pt idx="28">
                  <c:v>18.22</c:v>
                </c:pt>
                <c:pt idx="29">
                  <c:v>18.95</c:v>
                </c:pt>
                <c:pt idx="30">
                  <c:v>20</c:v>
                </c:pt>
                <c:pt idx="31">
                  <c:v>21.49</c:v>
                </c:pt>
                <c:pt idx="32">
                  <c:v>22.49</c:v>
                </c:pt>
                <c:pt idx="33">
                  <c:v>23.39</c:v>
                </c:pt>
                <c:pt idx="34">
                  <c:v>24.08</c:v>
                </c:pt>
                <c:pt idx="35">
                  <c:v>24.89</c:v>
                </c:pt>
                <c:pt idx="36">
                  <c:v>25.7</c:v>
                </c:pt>
                <c:pt idx="37">
                  <c:v>26.72</c:v>
                </c:pt>
                <c:pt idx="38">
                  <c:v>27.75</c:v>
                </c:pt>
                <c:pt idx="39">
                  <c:v>29.18</c:v>
                </c:pt>
                <c:pt idx="40">
                  <c:v>30.86</c:v>
                </c:pt>
                <c:pt idx="41">
                  <c:v>32.01</c:v>
                </c:pt>
                <c:pt idx="42">
                  <c:v>32.880000000000003</c:v>
                </c:pt>
                <c:pt idx="43">
                  <c:v>34.5</c:v>
                </c:pt>
              </c:numCache>
            </c:numRef>
          </c:val>
          <c:extLst>
            <c:ext xmlns:c16="http://schemas.microsoft.com/office/drawing/2014/chart" uri="{C3380CC4-5D6E-409C-BE32-E72D297353CC}">
              <c16:uniqueId val="{00000000-2204-3744-BBBB-B44394CB3ABE}"/>
            </c:ext>
          </c:extLst>
        </c:ser>
        <c:ser>
          <c:idx val="1"/>
          <c:order val="1"/>
          <c:tx>
            <c:strRef>
              <c:f>Sheet1!$C$1</c:f>
              <c:strCache>
                <c:ptCount val="1"/>
                <c:pt idx="0">
                  <c:v>North America and Western Europe</c:v>
                </c:pt>
              </c:strCache>
            </c:strRef>
          </c:tx>
          <c:spPr>
            <a:solidFill>
              <a:schemeClr val="bg1">
                <a:lumMod val="65000"/>
              </a:schemeClr>
            </a:solidFill>
            <a:ln w="41275">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Sheet1!$A$2:$A$45</c:f>
              <c:numCache>
                <c:formatCode>General</c:formatCode>
                <c:ptCount val="44"/>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numCache>
            </c:numRef>
          </c:cat>
          <c:val>
            <c:numRef>
              <c:f>Sheet1!$C$2:$C$45</c:f>
              <c:numCache>
                <c:formatCode>General</c:formatCode>
                <c:ptCount val="44"/>
                <c:pt idx="0">
                  <c:v>30.82</c:v>
                </c:pt>
                <c:pt idx="1">
                  <c:v>32.090000000000003</c:v>
                </c:pt>
                <c:pt idx="2">
                  <c:v>33.24</c:v>
                </c:pt>
                <c:pt idx="3">
                  <c:v>34.03</c:v>
                </c:pt>
                <c:pt idx="4">
                  <c:v>35.630000000000003</c:v>
                </c:pt>
                <c:pt idx="5">
                  <c:v>37.94</c:v>
                </c:pt>
                <c:pt idx="6">
                  <c:v>37.64</c:v>
                </c:pt>
                <c:pt idx="7">
                  <c:v>38.24</c:v>
                </c:pt>
                <c:pt idx="8">
                  <c:v>37.9</c:v>
                </c:pt>
                <c:pt idx="9">
                  <c:v>38.479999999999997</c:v>
                </c:pt>
                <c:pt idx="10">
                  <c:v>39.369999999999997</c:v>
                </c:pt>
                <c:pt idx="11">
                  <c:v>39.99</c:v>
                </c:pt>
                <c:pt idx="12">
                  <c:v>40.4</c:v>
                </c:pt>
                <c:pt idx="13">
                  <c:v>40.85</c:v>
                </c:pt>
                <c:pt idx="14">
                  <c:v>41.05</c:v>
                </c:pt>
                <c:pt idx="15">
                  <c:v>41.67</c:v>
                </c:pt>
                <c:pt idx="16">
                  <c:v>42.93</c:v>
                </c:pt>
                <c:pt idx="17">
                  <c:v>44.43</c:v>
                </c:pt>
                <c:pt idx="18">
                  <c:v>46.22</c:v>
                </c:pt>
                <c:pt idx="19">
                  <c:v>48.63</c:v>
                </c:pt>
                <c:pt idx="20">
                  <c:v>50.68</c:v>
                </c:pt>
                <c:pt idx="21">
                  <c:v>53.81</c:v>
                </c:pt>
                <c:pt idx="22">
                  <c:v>55.95</c:v>
                </c:pt>
                <c:pt idx="23">
                  <c:v>58</c:v>
                </c:pt>
                <c:pt idx="24">
                  <c:v>59.44</c:v>
                </c:pt>
                <c:pt idx="25">
                  <c:v>60.52</c:v>
                </c:pt>
                <c:pt idx="26">
                  <c:v>60.16</c:v>
                </c:pt>
                <c:pt idx="27">
                  <c:v>59.21</c:v>
                </c:pt>
                <c:pt idx="28">
                  <c:v>61.04</c:v>
                </c:pt>
                <c:pt idx="29">
                  <c:v>59.98</c:v>
                </c:pt>
                <c:pt idx="30">
                  <c:v>61.15</c:v>
                </c:pt>
                <c:pt idx="31">
                  <c:v>66.25</c:v>
                </c:pt>
                <c:pt idx="32">
                  <c:v>67.83</c:v>
                </c:pt>
                <c:pt idx="33">
                  <c:v>68.38</c:v>
                </c:pt>
                <c:pt idx="34">
                  <c:v>69.13</c:v>
                </c:pt>
                <c:pt idx="35">
                  <c:v>69.510000000000005</c:v>
                </c:pt>
                <c:pt idx="36">
                  <c:v>70.03</c:v>
                </c:pt>
                <c:pt idx="37">
                  <c:v>71.02</c:v>
                </c:pt>
                <c:pt idx="38">
                  <c:v>73.23</c:v>
                </c:pt>
                <c:pt idx="39">
                  <c:v>76.739999999999995</c:v>
                </c:pt>
                <c:pt idx="40">
                  <c:v>78.58</c:v>
                </c:pt>
                <c:pt idx="41">
                  <c:v>78.95</c:v>
                </c:pt>
                <c:pt idx="42">
                  <c:v>76.58</c:v>
                </c:pt>
                <c:pt idx="43">
                  <c:v>76.400000000000006</c:v>
                </c:pt>
              </c:numCache>
            </c:numRef>
          </c:val>
          <c:extLst>
            <c:ext xmlns:c16="http://schemas.microsoft.com/office/drawing/2014/chart" uri="{C3380CC4-5D6E-409C-BE32-E72D297353CC}">
              <c16:uniqueId val="{00000001-2204-3744-BBBB-B44394CB3ABE}"/>
            </c:ext>
          </c:extLst>
        </c:ser>
        <c:dLbls>
          <c:showLegendKey val="0"/>
          <c:showVal val="0"/>
          <c:showCatName val="0"/>
          <c:showSerName val="0"/>
          <c:showPercent val="0"/>
          <c:showBubbleSize val="0"/>
        </c:dLbls>
        <c:gapWidth val="0"/>
        <c:overlap val="30"/>
        <c:axId val="-547544736"/>
        <c:axId val="-326836080"/>
      </c:barChart>
      <c:lineChart>
        <c:grouping val="standard"/>
        <c:varyColors val="0"/>
        <c:ser>
          <c:idx val="2"/>
          <c:order val="2"/>
          <c:tx>
            <c:strRef>
              <c:f>Sheet1!$D$1</c:f>
              <c:strCache>
                <c:ptCount val="1"/>
                <c:pt idx="0">
                  <c:v>UK</c:v>
                </c:pt>
              </c:strCache>
            </c:strRef>
          </c:tx>
          <c:spPr>
            <a:ln w="25400" cap="rnd">
              <a:solidFill>
                <a:schemeClr val="tx1"/>
              </a:solidFill>
              <a:prstDash val="sysDot"/>
              <a:round/>
            </a:ln>
            <a:effectLst/>
          </c:spPr>
          <c:marker>
            <c:symbol val="none"/>
          </c:marker>
          <c:cat>
            <c:numRef>
              <c:f>Sheet1!$A$2:$A$45</c:f>
              <c:numCache>
                <c:formatCode>General</c:formatCode>
                <c:ptCount val="44"/>
                <c:pt idx="0">
                  <c:v>1971</c:v>
                </c:pt>
                <c:pt idx="1">
                  <c:v>1972</c:v>
                </c:pt>
                <c:pt idx="2">
                  <c:v>1973</c:v>
                </c:pt>
                <c:pt idx="3">
                  <c:v>1974</c:v>
                </c:pt>
                <c:pt idx="4">
                  <c:v>1975</c:v>
                </c:pt>
                <c:pt idx="5">
                  <c:v>1976</c:v>
                </c:pt>
                <c:pt idx="6">
                  <c:v>1977</c:v>
                </c:pt>
                <c:pt idx="7">
                  <c:v>1978</c:v>
                </c:pt>
                <c:pt idx="8">
                  <c:v>1979</c:v>
                </c:pt>
                <c:pt idx="9">
                  <c:v>1980</c:v>
                </c:pt>
                <c:pt idx="10">
                  <c:v>1981</c:v>
                </c:pt>
                <c:pt idx="11">
                  <c:v>1982</c:v>
                </c:pt>
                <c:pt idx="12">
                  <c:v>1983</c:v>
                </c:pt>
                <c:pt idx="13">
                  <c:v>1984</c:v>
                </c:pt>
                <c:pt idx="14">
                  <c:v>1985</c:v>
                </c:pt>
                <c:pt idx="15">
                  <c:v>1986</c:v>
                </c:pt>
                <c:pt idx="16">
                  <c:v>1987</c:v>
                </c:pt>
                <c:pt idx="17">
                  <c:v>1988</c:v>
                </c:pt>
                <c:pt idx="18">
                  <c:v>1989</c:v>
                </c:pt>
                <c:pt idx="19">
                  <c:v>1990</c:v>
                </c:pt>
                <c:pt idx="20">
                  <c:v>1991</c:v>
                </c:pt>
                <c:pt idx="21">
                  <c:v>1992</c:v>
                </c:pt>
                <c:pt idx="22">
                  <c:v>1993</c:v>
                </c:pt>
                <c:pt idx="23">
                  <c:v>1994</c:v>
                </c:pt>
                <c:pt idx="24">
                  <c:v>1995</c:v>
                </c:pt>
                <c:pt idx="25">
                  <c:v>1996</c:v>
                </c:pt>
                <c:pt idx="26">
                  <c:v>1997</c:v>
                </c:pt>
                <c:pt idx="27">
                  <c:v>1998</c:v>
                </c:pt>
                <c:pt idx="28">
                  <c:v>1999</c:v>
                </c:pt>
                <c:pt idx="29">
                  <c:v>2000</c:v>
                </c:pt>
                <c:pt idx="30">
                  <c:v>2001</c:v>
                </c:pt>
                <c:pt idx="31">
                  <c:v>2002</c:v>
                </c:pt>
                <c:pt idx="32">
                  <c:v>2003</c:v>
                </c:pt>
                <c:pt idx="33">
                  <c:v>2004</c:v>
                </c:pt>
                <c:pt idx="34">
                  <c:v>2005</c:v>
                </c:pt>
                <c:pt idx="35">
                  <c:v>2006</c:v>
                </c:pt>
                <c:pt idx="36">
                  <c:v>2007</c:v>
                </c:pt>
                <c:pt idx="37">
                  <c:v>2008</c:v>
                </c:pt>
                <c:pt idx="38">
                  <c:v>2009</c:v>
                </c:pt>
                <c:pt idx="39">
                  <c:v>2010</c:v>
                </c:pt>
                <c:pt idx="40">
                  <c:v>2011</c:v>
                </c:pt>
                <c:pt idx="41">
                  <c:v>2012</c:v>
                </c:pt>
                <c:pt idx="42">
                  <c:v>2013</c:v>
                </c:pt>
                <c:pt idx="43">
                  <c:v>2014</c:v>
                </c:pt>
              </c:numCache>
            </c:numRef>
          </c:cat>
          <c:val>
            <c:numRef>
              <c:f>Sheet1!$D$2:$D$45</c:f>
              <c:numCache>
                <c:formatCode>General</c:formatCode>
                <c:ptCount val="44"/>
                <c:pt idx="0">
                  <c:v>14.57</c:v>
                </c:pt>
                <c:pt idx="1">
                  <c:v>15.44</c:v>
                </c:pt>
                <c:pt idx="2">
                  <c:v>16.09</c:v>
                </c:pt>
                <c:pt idx="3">
                  <c:v>16.75</c:v>
                </c:pt>
                <c:pt idx="4">
                  <c:v>15.58</c:v>
                </c:pt>
                <c:pt idx="5">
                  <c:v>19.21</c:v>
                </c:pt>
                <c:pt idx="6">
                  <c:v>19.34</c:v>
                </c:pt>
                <c:pt idx="7">
                  <c:v>19.13</c:v>
                </c:pt>
                <c:pt idx="8">
                  <c:v>19.16</c:v>
                </c:pt>
                <c:pt idx="9">
                  <c:v>18.84</c:v>
                </c:pt>
                <c:pt idx="10">
                  <c:v>18.88</c:v>
                </c:pt>
                <c:pt idx="11">
                  <c:v>18.96</c:v>
                </c:pt>
                <c:pt idx="12">
                  <c:v>21.06</c:v>
                </c:pt>
                <c:pt idx="13">
                  <c:v>21.07</c:v>
                </c:pt>
                <c:pt idx="14">
                  <c:v>21</c:v>
                </c:pt>
                <c:pt idx="15">
                  <c:v>21.52</c:v>
                </c:pt>
                <c:pt idx="16">
                  <c:v>22.54</c:v>
                </c:pt>
                <c:pt idx="17">
                  <c:v>23.31</c:v>
                </c:pt>
                <c:pt idx="18">
                  <c:v>24.39</c:v>
                </c:pt>
                <c:pt idx="19">
                  <c:v>26.47</c:v>
                </c:pt>
                <c:pt idx="20">
                  <c:v>29.17</c:v>
                </c:pt>
                <c:pt idx="21">
                  <c:v>33.22</c:v>
                </c:pt>
                <c:pt idx="22">
                  <c:v>37.979999999999997</c:v>
                </c:pt>
                <c:pt idx="23">
                  <c:v>42.81</c:v>
                </c:pt>
                <c:pt idx="24">
                  <c:v>48.25</c:v>
                </c:pt>
                <c:pt idx="25">
                  <c:v>50.08</c:v>
                </c:pt>
                <c:pt idx="26">
                  <c:v>53.3</c:v>
                </c:pt>
                <c:pt idx="27">
                  <c:v>55.57</c:v>
                </c:pt>
                <c:pt idx="28">
                  <c:v>60.16</c:v>
                </c:pt>
                <c:pt idx="29">
                  <c:v>58.52</c:v>
                </c:pt>
                <c:pt idx="30">
                  <c:v>59.31</c:v>
                </c:pt>
                <c:pt idx="31">
                  <c:v>62.6</c:v>
                </c:pt>
                <c:pt idx="32">
                  <c:v>62.09</c:v>
                </c:pt>
                <c:pt idx="33">
                  <c:v>59.36</c:v>
                </c:pt>
                <c:pt idx="34">
                  <c:v>59</c:v>
                </c:pt>
                <c:pt idx="35">
                  <c:v>59.13</c:v>
                </c:pt>
                <c:pt idx="36">
                  <c:v>58.65</c:v>
                </c:pt>
                <c:pt idx="37">
                  <c:v>56.87</c:v>
                </c:pt>
                <c:pt idx="38">
                  <c:v>58.15</c:v>
                </c:pt>
                <c:pt idx="39">
                  <c:v>59.07</c:v>
                </c:pt>
                <c:pt idx="40">
                  <c:v>58.99</c:v>
                </c:pt>
                <c:pt idx="41">
                  <c:v>59.22</c:v>
                </c:pt>
                <c:pt idx="42">
                  <c:v>59.22</c:v>
                </c:pt>
                <c:pt idx="43">
                  <c:v>59.22</c:v>
                </c:pt>
              </c:numCache>
            </c:numRef>
          </c:val>
          <c:smooth val="0"/>
          <c:extLst>
            <c:ext xmlns:c16="http://schemas.microsoft.com/office/drawing/2014/chart" uri="{C3380CC4-5D6E-409C-BE32-E72D297353CC}">
              <c16:uniqueId val="{00000002-2204-3744-BBBB-B44394CB3ABE}"/>
            </c:ext>
          </c:extLst>
        </c:ser>
        <c:dLbls>
          <c:showLegendKey val="0"/>
          <c:showVal val="0"/>
          <c:showCatName val="0"/>
          <c:showSerName val="0"/>
          <c:showPercent val="0"/>
          <c:showBubbleSize val="0"/>
        </c:dLbls>
        <c:marker val="1"/>
        <c:smooth val="0"/>
        <c:axId val="-547544736"/>
        <c:axId val="-326836080"/>
      </c:lineChart>
      <c:catAx>
        <c:axId val="-54754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26836080"/>
        <c:crosses val="autoZero"/>
        <c:auto val="1"/>
        <c:lblAlgn val="ctr"/>
        <c:lblOffset val="100"/>
        <c:noMultiLvlLbl val="0"/>
      </c:catAx>
      <c:valAx>
        <c:axId val="-3268360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47544736"/>
        <c:crosses val="autoZero"/>
        <c:crossBetween val="between"/>
      </c:valAx>
      <c:spPr>
        <a:solidFill>
          <a:srgbClr val="0070C0">
            <a:alpha val="15000"/>
          </a:srgbClr>
        </a:solidFill>
        <a:ln>
          <a:solidFill>
            <a:srgbClr val="FF0000"/>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world</c:v>
                </c:pt>
              </c:strCache>
            </c:strRef>
          </c:tx>
          <c:spPr>
            <a:solidFill>
              <a:srgbClr val="002060">
                <a:alpha val="45000"/>
              </a:srgbClr>
            </a:solidFill>
            <a:ln>
              <a:noFill/>
            </a:ln>
            <a:effectLst/>
          </c:spPr>
          <c:invertIfNegative val="0"/>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1192446</c:v>
                </c:pt>
                <c:pt idx="1">
                  <c:v>1309104</c:v>
                </c:pt>
                <c:pt idx="2">
                  <c:v>1481643</c:v>
                </c:pt>
                <c:pt idx="3">
                  <c:v>1567422</c:v>
                </c:pt>
                <c:pt idx="4">
                  <c:v>1661634</c:v>
                </c:pt>
                <c:pt idx="5">
                  <c:v>1752431</c:v>
                </c:pt>
                <c:pt idx="6">
                  <c:v>1861148</c:v>
                </c:pt>
                <c:pt idx="7">
                  <c:v>1958148</c:v>
                </c:pt>
                <c:pt idx="8">
                  <c:v>2070735</c:v>
                </c:pt>
                <c:pt idx="9">
                  <c:v>2137315</c:v>
                </c:pt>
                <c:pt idx="10">
                  <c:v>2217046</c:v>
                </c:pt>
                <c:pt idx="11">
                  <c:v>2300684</c:v>
                </c:pt>
                <c:pt idx="12">
                  <c:v>2305909</c:v>
                </c:pt>
                <c:pt idx="13">
                  <c:v>2295608</c:v>
                </c:pt>
              </c:numCache>
            </c:numRef>
          </c:val>
          <c:extLst>
            <c:ext xmlns:c16="http://schemas.microsoft.com/office/drawing/2014/chart" uri="{C3380CC4-5D6E-409C-BE32-E72D297353CC}">
              <c16:uniqueId val="{00000000-9950-B343-ADD2-E34E35F40C5A}"/>
            </c:ext>
          </c:extLst>
        </c:ser>
        <c:dLbls>
          <c:showLegendKey val="0"/>
          <c:showVal val="0"/>
          <c:showCatName val="0"/>
          <c:showSerName val="0"/>
          <c:showPercent val="0"/>
          <c:showBubbleSize val="0"/>
        </c:dLbls>
        <c:gapWidth val="45"/>
        <c:overlap val="21"/>
        <c:axId val="247298960"/>
        <c:axId val="81167968"/>
      </c:barChart>
      <c:catAx>
        <c:axId val="247298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167968"/>
        <c:crosses val="autoZero"/>
        <c:auto val="1"/>
        <c:lblAlgn val="ctr"/>
        <c:lblOffset val="100"/>
        <c:noMultiLvlLbl val="0"/>
      </c:catAx>
      <c:valAx>
        <c:axId val="81167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298960"/>
        <c:crosses val="autoZero"/>
        <c:crossBetween val="between"/>
      </c:valAx>
      <c:spPr>
        <a:solidFill>
          <a:schemeClr val="bg1">
            <a:lumMod val="85000"/>
            <a:alpha val="50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ndard"/>
        <c:varyColors val="0"/>
        <c:ser>
          <c:idx val="0"/>
          <c:order val="0"/>
          <c:tx>
            <c:strRef>
              <c:f>Sheet1!$B$1</c:f>
              <c:strCache>
                <c:ptCount val="1"/>
                <c:pt idx="0">
                  <c:v>United States</c:v>
                </c:pt>
              </c:strCache>
            </c:strRef>
          </c:tx>
          <c:spPr>
            <a:pattFill prst="pct25">
              <a:fgClr>
                <a:srgbClr val="FF0000"/>
              </a:fgClr>
              <a:bgClr>
                <a:schemeClr val="bg1"/>
              </a:bgClr>
            </a:pattFill>
            <a:ln w="3175">
              <a:solidFill>
                <a:srgbClr val="FF0000"/>
              </a:solidFill>
            </a:ln>
            <a:effectLst/>
          </c:spP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Sheet1!$B$2:$B$15</c:f>
              <c:numCache>
                <c:formatCode>#,##0</c:formatCode>
                <c:ptCount val="14"/>
                <c:pt idx="0">
                  <c:v>321766</c:v>
                </c:pt>
                <c:pt idx="1">
                  <c:v>347874</c:v>
                </c:pt>
                <c:pt idx="2">
                  <c:v>379701</c:v>
                </c:pt>
                <c:pt idx="3">
                  <c:v>383115</c:v>
                </c:pt>
                <c:pt idx="4">
                  <c:v>389452</c:v>
                </c:pt>
                <c:pt idx="5">
                  <c:v>391933</c:v>
                </c:pt>
                <c:pt idx="6">
                  <c:v>398871</c:v>
                </c:pt>
                <c:pt idx="7">
                  <c:v>409853</c:v>
                </c:pt>
                <c:pt idx="8">
                  <c:v>424938</c:v>
                </c:pt>
                <c:pt idx="9">
                  <c:v>432312</c:v>
                </c:pt>
                <c:pt idx="10">
                  <c:v>435212</c:v>
                </c:pt>
                <c:pt idx="11">
                  <c:v>440230</c:v>
                </c:pt>
                <c:pt idx="12">
                  <c:v>429139</c:v>
                </c:pt>
                <c:pt idx="13">
                  <c:v>408985</c:v>
                </c:pt>
              </c:numCache>
            </c:numRef>
          </c:val>
          <c:extLst>
            <c:ext xmlns:c16="http://schemas.microsoft.com/office/drawing/2014/chart" uri="{C3380CC4-5D6E-409C-BE32-E72D297353CC}">
              <c16:uniqueId val="{00000000-C32D-B041-AAC7-5352F2B20DD9}"/>
            </c:ext>
          </c:extLst>
        </c:ser>
        <c:dLbls>
          <c:showLegendKey val="0"/>
          <c:showVal val="0"/>
          <c:showCatName val="0"/>
          <c:showSerName val="0"/>
          <c:showPercent val="0"/>
          <c:showBubbleSize val="0"/>
        </c:dLbls>
        <c:axId val="128864816"/>
        <c:axId val="128866512"/>
      </c:areaChart>
      <c:barChart>
        <c:barDir val="col"/>
        <c:grouping val="clustered"/>
        <c:varyColors val="0"/>
        <c:ser>
          <c:idx val="1"/>
          <c:order val="1"/>
          <c:tx>
            <c:strRef>
              <c:f>Sheet1!$C$1</c:f>
              <c:strCache>
                <c:ptCount val="1"/>
                <c:pt idx="0">
                  <c:v>China</c:v>
                </c:pt>
              </c:strCache>
            </c:strRef>
          </c:tx>
          <c:spPr>
            <a:solidFill>
              <a:srgbClr val="FF0000">
                <a:alpha val="67000"/>
              </a:srgbClr>
            </a:solidFill>
            <a:ln>
              <a:noFill/>
            </a:ln>
            <a:effectLst/>
          </c:spPr>
          <c:invertIfNegative val="0"/>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Sheet1!$C$2:$C$15</c:f>
              <c:numCache>
                <c:formatCode>#,##0</c:formatCode>
                <c:ptCount val="14"/>
                <c:pt idx="0">
                  <c:v>86621</c:v>
                </c:pt>
                <c:pt idx="1">
                  <c:v>119755</c:v>
                </c:pt>
                <c:pt idx="2">
                  <c:v>164747</c:v>
                </c:pt>
                <c:pt idx="3">
                  <c:v>189760</c:v>
                </c:pt>
                <c:pt idx="4">
                  <c:v>215700</c:v>
                </c:pt>
                <c:pt idx="5">
                  <c:v>249973</c:v>
                </c:pt>
                <c:pt idx="6">
                  <c:v>290330</c:v>
                </c:pt>
                <c:pt idx="7">
                  <c:v>316915</c:v>
                </c:pt>
                <c:pt idx="8">
                  <c:v>334045</c:v>
                </c:pt>
                <c:pt idx="9">
                  <c:v>332082</c:v>
                </c:pt>
                <c:pt idx="10">
                  <c:v>362973</c:v>
                </c:pt>
                <c:pt idx="11">
                  <c:v>393963</c:v>
                </c:pt>
                <c:pt idx="12">
                  <c:v>411268</c:v>
                </c:pt>
                <c:pt idx="13">
                  <c:v>426165</c:v>
                </c:pt>
              </c:numCache>
            </c:numRef>
          </c:val>
          <c:extLst>
            <c:ext xmlns:c16="http://schemas.microsoft.com/office/drawing/2014/chart" uri="{C3380CC4-5D6E-409C-BE32-E72D297353CC}">
              <c16:uniqueId val="{00000001-C32D-B041-AAC7-5352F2B20DD9}"/>
            </c:ext>
          </c:extLst>
        </c:ser>
        <c:dLbls>
          <c:showLegendKey val="0"/>
          <c:showVal val="0"/>
          <c:showCatName val="0"/>
          <c:showSerName val="0"/>
          <c:showPercent val="0"/>
          <c:showBubbleSize val="0"/>
        </c:dLbls>
        <c:gapWidth val="56"/>
        <c:overlap val="-16"/>
        <c:axId val="128864816"/>
        <c:axId val="128866512"/>
      </c:barChart>
      <c:lineChart>
        <c:grouping val="standard"/>
        <c:varyColors val="0"/>
        <c:ser>
          <c:idx val="2"/>
          <c:order val="2"/>
          <c:tx>
            <c:strRef>
              <c:f>Sheet1!$D$1</c:f>
              <c:strCache>
                <c:ptCount val="1"/>
                <c:pt idx="0">
                  <c:v>United Kingdom</c:v>
                </c:pt>
              </c:strCache>
            </c:strRef>
          </c:tx>
          <c:spPr>
            <a:ln w="34925" cap="rnd">
              <a:solidFill>
                <a:schemeClr val="tx1"/>
              </a:solidFill>
              <a:prstDash val="sysDot"/>
              <a:round/>
            </a:ln>
            <a:effectLst/>
          </c:spPr>
          <c:marker>
            <c:symbol val="none"/>
          </c:marker>
          <c:cat>
            <c:numRef>
              <c:f>Sheet1!$A$2:$A$15</c:f>
              <c:numCache>
                <c:formatCode>General</c:formatCode>
                <c:ptCount val="14"/>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numCache>
            </c:numRef>
          </c:cat>
          <c:val>
            <c:numRef>
              <c:f>Sheet1!$D$2:$D$15</c:f>
              <c:numCache>
                <c:formatCode>#,##0</c:formatCode>
                <c:ptCount val="14"/>
                <c:pt idx="0">
                  <c:v>74600</c:v>
                </c:pt>
                <c:pt idx="1">
                  <c:v>78314</c:v>
                </c:pt>
                <c:pt idx="2">
                  <c:v>84993</c:v>
                </c:pt>
                <c:pt idx="3">
                  <c:v>88061</c:v>
                </c:pt>
                <c:pt idx="4">
                  <c:v>91352</c:v>
                </c:pt>
                <c:pt idx="5">
                  <c:v>92001</c:v>
                </c:pt>
                <c:pt idx="6">
                  <c:v>94757</c:v>
                </c:pt>
                <c:pt idx="7">
                  <c:v>95489</c:v>
                </c:pt>
                <c:pt idx="8">
                  <c:v>98480</c:v>
                </c:pt>
                <c:pt idx="9">
                  <c:v>101367</c:v>
                </c:pt>
                <c:pt idx="10">
                  <c:v>103051</c:v>
                </c:pt>
                <c:pt idx="11">
                  <c:v>102971</c:v>
                </c:pt>
                <c:pt idx="12">
                  <c:v>101407</c:v>
                </c:pt>
                <c:pt idx="13">
                  <c:v>97527</c:v>
                </c:pt>
              </c:numCache>
            </c:numRef>
          </c:val>
          <c:smooth val="0"/>
          <c:extLst>
            <c:ext xmlns:c16="http://schemas.microsoft.com/office/drawing/2014/chart" uri="{C3380CC4-5D6E-409C-BE32-E72D297353CC}">
              <c16:uniqueId val="{00000002-C32D-B041-AAC7-5352F2B20DD9}"/>
            </c:ext>
          </c:extLst>
        </c:ser>
        <c:dLbls>
          <c:showLegendKey val="0"/>
          <c:showVal val="0"/>
          <c:showCatName val="0"/>
          <c:showSerName val="0"/>
          <c:showPercent val="0"/>
          <c:showBubbleSize val="0"/>
        </c:dLbls>
        <c:marker val="1"/>
        <c:smooth val="0"/>
        <c:axId val="128864816"/>
        <c:axId val="128866512"/>
      </c:lineChart>
      <c:catAx>
        <c:axId val="128864816"/>
        <c:scaling>
          <c:orientation val="minMax"/>
        </c:scaling>
        <c:delete val="0"/>
        <c:axPos val="b"/>
        <c:numFmt formatCode="General" sourceLinked="1"/>
        <c:majorTickMark val="none"/>
        <c:minorTickMark val="none"/>
        <c:tickLblPos val="nextTo"/>
        <c:spPr>
          <a:noFill/>
          <a:ln w="3175" cap="flat" cmpd="sng" algn="ctr">
            <a:solidFill>
              <a:srgbClr val="FF0000"/>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28866512"/>
        <c:crosses val="autoZero"/>
        <c:auto val="1"/>
        <c:lblAlgn val="ctr"/>
        <c:lblOffset val="100"/>
        <c:noMultiLvlLbl val="0"/>
      </c:catAx>
      <c:valAx>
        <c:axId val="128866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8864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0.5667</cdr:x>
      <cdr:y>0.04771</cdr:y>
    </cdr:from>
    <cdr:to>
      <cdr:x>0.98131</cdr:x>
      <cdr:y>0.11943</cdr:y>
    </cdr:to>
    <cdr:sp macro="" textlink="">
      <cdr:nvSpPr>
        <cdr:cNvPr id="2" name="TextBox 1"/>
        <cdr:cNvSpPr txBox="1"/>
      </cdr:nvSpPr>
      <cdr:spPr>
        <a:xfrm xmlns:a="http://schemas.openxmlformats.org/drawingml/2006/main">
          <a:off x="4747979" y="222896"/>
          <a:ext cx="3473751" cy="3350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t>Tertiary education enrolment 6.2</a:t>
          </a:r>
        </a:p>
      </cdr:txBody>
    </cdr:sp>
  </cdr:relSizeAnchor>
  <cdr:relSizeAnchor xmlns:cdr="http://schemas.openxmlformats.org/drawingml/2006/chartDrawing">
    <cdr:from>
      <cdr:x>0.78721</cdr:x>
      <cdr:y>0.46263</cdr:y>
    </cdr:from>
    <cdr:to>
      <cdr:x>0.96399</cdr:x>
      <cdr:y>0.53737</cdr:y>
    </cdr:to>
    <cdr:sp macro="" textlink="">
      <cdr:nvSpPr>
        <cdr:cNvPr id="3" name="TextBox 2"/>
        <cdr:cNvSpPr txBox="1"/>
      </cdr:nvSpPr>
      <cdr:spPr>
        <a:xfrm xmlns:a="http://schemas.openxmlformats.org/drawingml/2006/main">
          <a:off x="6595515" y="2161414"/>
          <a:ext cx="1481126" cy="3491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Real GDP 3.6</a:t>
          </a:r>
        </a:p>
      </cdr:txBody>
    </cdr:sp>
  </cdr:relSizeAnchor>
  <cdr:relSizeAnchor xmlns:cdr="http://schemas.openxmlformats.org/drawingml/2006/chartDrawing">
    <cdr:from>
      <cdr:x>0.04271</cdr:x>
      <cdr:y>0.60344</cdr:y>
    </cdr:from>
    <cdr:to>
      <cdr:x>0.11944</cdr:x>
      <cdr:y>0.68688</cdr:y>
    </cdr:to>
    <cdr:sp macro="" textlink="">
      <cdr:nvSpPr>
        <cdr:cNvPr id="5" name="TextBox 4"/>
        <cdr:cNvSpPr txBox="1"/>
      </cdr:nvSpPr>
      <cdr:spPr>
        <a:xfrm xmlns:a="http://schemas.openxmlformats.org/drawingml/2006/main">
          <a:off x="357821" y="2819300"/>
          <a:ext cx="642872" cy="3898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dirty="0"/>
            <a:t>1.0</a:t>
          </a:r>
        </a:p>
      </cdr:txBody>
    </cdr:sp>
  </cdr:relSizeAnchor>
  <cdr:relSizeAnchor xmlns:cdr="http://schemas.openxmlformats.org/drawingml/2006/chartDrawing">
    <cdr:from>
      <cdr:x>0.73063</cdr:x>
      <cdr:y>0.60618</cdr:y>
    </cdr:from>
    <cdr:to>
      <cdr:x>0.96399</cdr:x>
      <cdr:y>0.69317</cdr:y>
    </cdr:to>
    <cdr:sp macro="" textlink="">
      <cdr:nvSpPr>
        <cdr:cNvPr id="4" name="TextBox 3"/>
        <cdr:cNvSpPr txBox="1"/>
      </cdr:nvSpPr>
      <cdr:spPr>
        <a:xfrm xmlns:a="http://schemas.openxmlformats.org/drawingml/2006/main">
          <a:off x="6121462" y="2832100"/>
          <a:ext cx="1955179" cy="406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b="1" dirty="0">
              <a:solidFill>
                <a:schemeClr val="tx1"/>
              </a:solidFill>
            </a:rPr>
            <a:t>Population 1.9</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892A15-29D0-D341-8B08-9AF0A367D445}" type="datetimeFigureOut">
              <a:rPr lang="en-US" smtClean="0"/>
              <a:t>2/17/18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1A8A9A-3F11-4945-B83B-8B2D4CB174F2}" type="slidenum">
              <a:rPr lang="en-US" smtClean="0"/>
              <a:t>‹#›</a:t>
            </a:fld>
            <a:endParaRPr lang="en-US"/>
          </a:p>
        </p:txBody>
      </p:sp>
    </p:spTree>
    <p:extLst>
      <p:ext uri="{BB962C8B-B14F-4D97-AF65-F5344CB8AC3E}">
        <p14:creationId xmlns:p14="http://schemas.microsoft.com/office/powerpoint/2010/main" val="15525900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FBAC44-91AB-EC41-ADE5-1A2846857E17}" type="datetimeFigureOut">
              <a:rPr lang="en-US" smtClean="0"/>
              <a:t>2/17/18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4C9CB2-6D55-3748-9E84-9F5714C4F176}" type="slidenum">
              <a:rPr lang="en-US" smtClean="0"/>
              <a:t>‹#›</a:t>
            </a:fld>
            <a:endParaRPr lang="en-US"/>
          </a:p>
        </p:txBody>
      </p:sp>
    </p:spTree>
    <p:extLst>
      <p:ext uri="{BB962C8B-B14F-4D97-AF65-F5344CB8AC3E}">
        <p14:creationId xmlns:p14="http://schemas.microsoft.com/office/powerpoint/2010/main" val="15725511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7E040278-A723-4040-90E7-3EBB4F83C16E}" type="slidenum">
              <a:rPr lang="en-US" smtClean="0"/>
              <a:t>2</a:t>
            </a:fld>
            <a:endParaRPr lang="en-US" dirty="0"/>
          </a:p>
        </p:txBody>
      </p:sp>
    </p:spTree>
    <p:extLst>
      <p:ext uri="{BB962C8B-B14F-4D97-AF65-F5344CB8AC3E}">
        <p14:creationId xmlns:p14="http://schemas.microsoft.com/office/powerpoint/2010/main" val="170757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128"/>
              </a:defRPr>
            </a:lvl1pPr>
            <a:lvl2pPr marL="742950" indent="-285750" defTabSz="455613" eaLnBrk="0" hangingPunct="0">
              <a:defRPr sz="2400">
                <a:solidFill>
                  <a:schemeClr val="tx1"/>
                </a:solidFill>
                <a:latin typeface="Arial" charset="0"/>
                <a:ea typeface="ＭＳ Ｐゴシック" charset="-128"/>
              </a:defRPr>
            </a:lvl2pPr>
            <a:lvl3pPr marL="1143000" indent="-228600" defTabSz="455613" eaLnBrk="0" hangingPunct="0">
              <a:defRPr sz="2400">
                <a:solidFill>
                  <a:schemeClr val="tx1"/>
                </a:solidFill>
                <a:latin typeface="Arial" charset="0"/>
                <a:ea typeface="ＭＳ Ｐゴシック" charset="-128"/>
              </a:defRPr>
            </a:lvl3pPr>
            <a:lvl4pPr marL="1600200" indent="-228600" defTabSz="455613" eaLnBrk="0" hangingPunct="0">
              <a:defRPr sz="2400">
                <a:solidFill>
                  <a:schemeClr val="tx1"/>
                </a:solidFill>
                <a:latin typeface="Arial" charset="0"/>
                <a:ea typeface="ＭＳ Ｐゴシック" charset="-128"/>
              </a:defRPr>
            </a:lvl4pPr>
            <a:lvl5pPr marL="2057400" indent="-228600" defTabSz="455613" eaLnBrk="0" hangingPunct="0">
              <a:defRPr sz="2400">
                <a:solidFill>
                  <a:schemeClr val="tx1"/>
                </a:solidFill>
                <a:latin typeface="Arial" charset="0"/>
                <a:ea typeface="ＭＳ Ｐゴシック" charset="-128"/>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D622471-0C84-4640-8E33-301C0244B811}" type="slidenum">
              <a:rPr lang="en-US" altLang="en-US" sz="1200">
                <a:latin typeface="Calibri" charset="0"/>
              </a:rPr>
              <a:pPr eaLnBrk="1" hangingPunct="1"/>
              <a:t>7</a:t>
            </a:fld>
            <a:endParaRPr lang="en-US" altLang="en-US" sz="1200">
              <a:latin typeface="Calibri" charset="0"/>
            </a:endParaRPr>
          </a:p>
        </p:txBody>
      </p:sp>
    </p:spTree>
    <p:extLst>
      <p:ext uri="{BB962C8B-B14F-4D97-AF65-F5344CB8AC3E}">
        <p14:creationId xmlns:p14="http://schemas.microsoft.com/office/powerpoint/2010/main" val="1716521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DE22BD1-BB71-FF45-9C0D-DABB51930BD7}"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4235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22BD1-BB71-FF45-9C0D-DABB51930BD7}"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14084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22BD1-BB71-FF45-9C0D-DABB51930BD7}"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428737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E22BD1-BB71-FF45-9C0D-DABB51930BD7}"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3976160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E22BD1-BB71-FF45-9C0D-DABB51930BD7}" type="datetimeFigureOut">
              <a:rPr lang="en-US" smtClean="0"/>
              <a:t>2/17/18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487046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E22BD1-BB71-FF45-9C0D-DABB51930BD7}"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264163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E22BD1-BB71-FF45-9C0D-DABB51930BD7}" type="datetimeFigureOut">
              <a:rPr lang="en-US" smtClean="0"/>
              <a:t>2/17/18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2626440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E22BD1-BB71-FF45-9C0D-DABB51930BD7}" type="datetimeFigureOut">
              <a:rPr lang="en-US" smtClean="0"/>
              <a:t>2/17/18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1087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E22BD1-BB71-FF45-9C0D-DABB51930BD7}" type="datetimeFigureOut">
              <a:rPr lang="en-US" smtClean="0"/>
              <a:t>2/17/18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403413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22BD1-BB71-FF45-9C0D-DABB51930BD7}"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172508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E22BD1-BB71-FF45-9C0D-DABB51930BD7}" type="datetimeFigureOut">
              <a:rPr lang="en-US" smtClean="0"/>
              <a:t>2/17/18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872D5A6-1CFA-2D47-87E9-5AA2E2B2E260}" type="slidenum">
              <a:rPr lang="en-US" smtClean="0"/>
              <a:t>‹#›</a:t>
            </a:fld>
            <a:endParaRPr lang="en-US" dirty="0"/>
          </a:p>
        </p:txBody>
      </p:sp>
    </p:spTree>
    <p:extLst>
      <p:ext uri="{BB962C8B-B14F-4D97-AF65-F5344CB8AC3E}">
        <p14:creationId xmlns:p14="http://schemas.microsoft.com/office/powerpoint/2010/main" val="213421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22BD1-BB71-FF45-9C0D-DABB51930BD7}" type="datetimeFigureOut">
              <a:rPr lang="en-US" smtClean="0"/>
              <a:t>2/17/18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72D5A6-1CFA-2D47-87E9-5AA2E2B2E260}" type="slidenum">
              <a:rPr lang="en-US" smtClean="0"/>
              <a:t>‹#›</a:t>
            </a:fld>
            <a:endParaRPr lang="en-US" dirty="0"/>
          </a:p>
        </p:txBody>
      </p:sp>
    </p:spTree>
    <p:extLst>
      <p:ext uri="{BB962C8B-B14F-4D97-AF65-F5344CB8AC3E}">
        <p14:creationId xmlns:p14="http://schemas.microsoft.com/office/powerpoint/2010/main" val="1028593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970673"/>
            <a:ext cx="8059004" cy="5657459"/>
          </a:xfrm>
          <a:noFill/>
        </p:spPr>
        <p:txBody>
          <a:bodyPr>
            <a:normAutofit/>
          </a:bodyPr>
          <a:lstStyle/>
          <a:p>
            <a:r>
              <a:rPr lang="en-GB" sz="4000" b="1" dirty="0">
                <a:solidFill>
                  <a:srgbClr val="FF0000"/>
                </a:solidFill>
              </a:rPr>
              <a:t>Building a global research centre on higher education in turbulent times</a:t>
            </a:r>
            <a:br>
              <a:rPr lang="en-GB" dirty="0"/>
            </a:br>
            <a:br>
              <a:rPr lang="en-US" sz="1200" i="1" dirty="0">
                <a:ea typeface="Georgia" charset="0"/>
                <a:cs typeface="Georgia" charset="0"/>
              </a:rPr>
            </a:br>
            <a:br>
              <a:rPr lang="en-US" sz="1200" i="1" dirty="0">
                <a:ea typeface="Georgia" charset="0"/>
                <a:cs typeface="Georgia" charset="0"/>
              </a:rPr>
            </a:br>
            <a:br>
              <a:rPr lang="en-US" sz="1200" i="1" dirty="0">
                <a:ea typeface="Georgia" charset="0"/>
                <a:cs typeface="Georgia" charset="0"/>
              </a:rPr>
            </a:br>
            <a:br>
              <a:rPr lang="en-US" sz="1200" i="1" dirty="0">
                <a:ea typeface="Georgia" charset="0"/>
                <a:cs typeface="Georgia" charset="0"/>
              </a:rPr>
            </a:br>
            <a:r>
              <a:rPr lang="en-US" sz="2800" dirty="0">
                <a:solidFill>
                  <a:schemeClr val="bg1">
                    <a:lumMod val="50000"/>
                  </a:schemeClr>
                </a:solidFill>
                <a:ea typeface="Georgia" charset="0"/>
                <a:cs typeface="Georgia" charset="0"/>
              </a:rPr>
              <a:t>Simon Marginson</a:t>
            </a:r>
            <a:br>
              <a:rPr lang="en-US" sz="2800" dirty="0">
                <a:solidFill>
                  <a:schemeClr val="bg1">
                    <a:lumMod val="50000"/>
                  </a:schemeClr>
                </a:solidFill>
                <a:ea typeface="Georgia" charset="0"/>
                <a:cs typeface="Georgia" charset="0"/>
              </a:rPr>
            </a:br>
            <a:r>
              <a:rPr lang="en-US" sz="2800" dirty="0">
                <a:solidFill>
                  <a:schemeClr val="bg1">
                    <a:lumMod val="50000"/>
                  </a:schemeClr>
                </a:solidFill>
                <a:ea typeface="Georgia" charset="0"/>
                <a:cs typeface="Georgia" charset="0"/>
              </a:rPr>
              <a:t>Director, ESRC/HEFCE Centre for </a:t>
            </a:r>
            <a:br>
              <a:rPr lang="en-US" sz="2800" dirty="0">
                <a:solidFill>
                  <a:schemeClr val="bg1">
                    <a:lumMod val="50000"/>
                  </a:schemeClr>
                </a:solidFill>
                <a:ea typeface="Georgia" charset="0"/>
                <a:cs typeface="Georgia" charset="0"/>
              </a:rPr>
            </a:br>
            <a:r>
              <a:rPr lang="en-US" sz="2800" dirty="0">
                <a:solidFill>
                  <a:schemeClr val="bg1">
                    <a:lumMod val="50000"/>
                  </a:schemeClr>
                </a:solidFill>
                <a:ea typeface="Georgia" charset="0"/>
                <a:cs typeface="Georgia" charset="0"/>
              </a:rPr>
              <a:t>Global Higher Education</a:t>
            </a:r>
            <a:br>
              <a:rPr lang="en-US" sz="2800" dirty="0">
                <a:solidFill>
                  <a:schemeClr val="bg1">
                    <a:lumMod val="50000"/>
                  </a:schemeClr>
                </a:solidFill>
                <a:ea typeface="Georgia" charset="0"/>
                <a:cs typeface="Georgia" charset="0"/>
              </a:rPr>
            </a:br>
            <a:br>
              <a:rPr lang="en-US" sz="2800" dirty="0">
                <a:solidFill>
                  <a:schemeClr val="bg1">
                    <a:lumMod val="50000"/>
                  </a:schemeClr>
                </a:solidFill>
                <a:ea typeface="Georgia" charset="0"/>
                <a:cs typeface="Georgia" charset="0"/>
              </a:rPr>
            </a:br>
            <a:r>
              <a:rPr lang="en-US" sz="2800" dirty="0">
                <a:solidFill>
                  <a:schemeClr val="bg1">
                    <a:lumMod val="50000"/>
                  </a:schemeClr>
                </a:solidFill>
                <a:ea typeface="Georgia" charset="0"/>
                <a:cs typeface="Georgia" charset="0"/>
              </a:rPr>
              <a:t>Bristol Conversations in Education</a:t>
            </a:r>
            <a:br>
              <a:rPr lang="en-US" sz="2800" dirty="0">
                <a:solidFill>
                  <a:schemeClr val="bg1">
                    <a:lumMod val="50000"/>
                  </a:schemeClr>
                </a:solidFill>
                <a:ea typeface="Georgia" charset="0"/>
                <a:cs typeface="Georgia" charset="0"/>
              </a:rPr>
            </a:br>
            <a:r>
              <a:rPr lang="en-US" sz="2800" dirty="0">
                <a:solidFill>
                  <a:schemeClr val="bg1">
                    <a:lumMod val="50000"/>
                  </a:schemeClr>
                </a:solidFill>
                <a:ea typeface="Georgia" charset="0"/>
                <a:cs typeface="Georgia" charset="0"/>
              </a:rPr>
              <a:t>21 February 2018</a:t>
            </a:r>
            <a:br>
              <a:rPr lang="en-US" sz="2800" dirty="0">
                <a:solidFill>
                  <a:schemeClr val="bg1">
                    <a:lumMod val="50000"/>
                  </a:schemeClr>
                </a:solidFill>
                <a:ea typeface="Georgia" charset="0"/>
                <a:cs typeface="Georgia" charset="0"/>
              </a:rPr>
            </a:br>
            <a:br>
              <a:rPr lang="en-US" sz="1000" dirty="0">
                <a:solidFill>
                  <a:schemeClr val="bg1">
                    <a:lumMod val="50000"/>
                  </a:schemeClr>
                </a:solidFill>
                <a:ea typeface="Georgia" charset="0"/>
                <a:cs typeface="Georgia" charset="0"/>
              </a:rPr>
            </a:br>
            <a:br>
              <a:rPr lang="en-US" sz="1000" dirty="0">
                <a:solidFill>
                  <a:schemeClr val="bg1">
                    <a:lumMod val="50000"/>
                  </a:schemeClr>
                </a:solidFill>
                <a:ea typeface="Georgia" charset="0"/>
                <a:cs typeface="Georgia" charset="0"/>
              </a:rPr>
            </a:br>
            <a:endParaRPr lang="en-US" sz="2000" i="1" dirty="0">
              <a:solidFill>
                <a:schemeClr val="bg1">
                  <a:lumMod val="50000"/>
                </a:schemeClr>
              </a:solidFill>
              <a:ea typeface="Georgia" charset="0"/>
              <a:cs typeface="Georgia" charset="0"/>
            </a:endParaRPr>
          </a:p>
        </p:txBody>
      </p:sp>
    </p:spTree>
    <p:extLst>
      <p:ext uri="{BB962C8B-B14F-4D97-AF65-F5344CB8AC3E}">
        <p14:creationId xmlns:p14="http://schemas.microsoft.com/office/powerpoint/2010/main" val="1202158469"/>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1AE6-1126-D544-B5A9-389E4A4454DE}"/>
              </a:ext>
            </a:extLst>
          </p:cNvPr>
          <p:cNvSpPr>
            <a:spLocks noGrp="1"/>
          </p:cNvSpPr>
          <p:nvPr>
            <p:ph type="title"/>
          </p:nvPr>
        </p:nvSpPr>
        <p:spPr>
          <a:xfrm>
            <a:off x="457200" y="118228"/>
            <a:ext cx="8277726" cy="988678"/>
          </a:xfrm>
        </p:spPr>
        <p:txBody>
          <a:bodyPr>
            <a:normAutofit/>
          </a:bodyPr>
          <a:lstStyle/>
          <a:p>
            <a:r>
              <a:rPr lang="en-GB" sz="3600" b="1" dirty="0">
                <a:solidFill>
                  <a:srgbClr val="0070C0"/>
                </a:solidFill>
              </a:rPr>
              <a:t>Some of CGHE’s formal stakeholders</a:t>
            </a:r>
          </a:p>
        </p:txBody>
      </p:sp>
      <p:sp>
        <p:nvSpPr>
          <p:cNvPr id="3" name="Content Placeholder 2">
            <a:extLst>
              <a:ext uri="{FF2B5EF4-FFF2-40B4-BE49-F238E27FC236}">
                <a16:creationId xmlns:a16="http://schemas.microsoft.com/office/drawing/2014/main" id="{91872A78-72A4-EC43-B218-21EDD2AF446E}"/>
              </a:ext>
            </a:extLst>
          </p:cNvPr>
          <p:cNvSpPr>
            <a:spLocks noGrp="1"/>
          </p:cNvSpPr>
          <p:nvPr>
            <p:ph idx="1"/>
          </p:nvPr>
        </p:nvSpPr>
        <p:spPr>
          <a:xfrm>
            <a:off x="770021" y="914400"/>
            <a:ext cx="7291137" cy="5666873"/>
          </a:xfrm>
        </p:spPr>
        <p:txBody>
          <a:bodyPr>
            <a:noAutofit/>
          </a:bodyPr>
          <a:lstStyle/>
          <a:p>
            <a:pPr>
              <a:buFont typeface="Arial" panose="020B0604020202020204" pitchFamily="34" charset="0"/>
              <a:buChar char="•"/>
              <a:defRPr/>
            </a:pPr>
            <a:r>
              <a:rPr lang="en-US" sz="1600" dirty="0">
                <a:solidFill>
                  <a:srgbClr val="FF0000"/>
                </a:solidFill>
                <a:cs typeface="Helvetica" charset="0"/>
              </a:rPr>
              <a:t>BEIS</a:t>
            </a:r>
          </a:p>
          <a:p>
            <a:pPr>
              <a:buFont typeface="Arial" panose="020B0604020202020204" pitchFamily="34" charset="0"/>
              <a:buChar char="•"/>
              <a:defRPr/>
            </a:pPr>
            <a:r>
              <a:rPr lang="en-US" sz="1600" dirty="0" err="1">
                <a:solidFill>
                  <a:srgbClr val="FF0000"/>
                </a:solidFill>
                <a:cs typeface="Helvetica" charset="0"/>
              </a:rPr>
              <a:t>DfE</a:t>
            </a:r>
            <a:endParaRPr lang="en-US" sz="1600" dirty="0">
              <a:solidFill>
                <a:srgbClr val="FF0000"/>
              </a:solidFill>
              <a:cs typeface="Helvetica" charset="0"/>
            </a:endParaRPr>
          </a:p>
          <a:p>
            <a:pPr>
              <a:buFont typeface="Arial" panose="020B0604020202020204" pitchFamily="34" charset="0"/>
              <a:buChar char="•"/>
              <a:defRPr/>
            </a:pPr>
            <a:r>
              <a:rPr lang="en-US" sz="1600" dirty="0" err="1">
                <a:cs typeface="Helvetica" charset="0"/>
              </a:rPr>
              <a:t>GuildHE</a:t>
            </a:r>
            <a:endParaRPr lang="en-US" sz="1600" dirty="0">
              <a:cs typeface="Helvetica" charset="0"/>
            </a:endParaRPr>
          </a:p>
          <a:p>
            <a:pPr>
              <a:buFont typeface="Arial" panose="020B0604020202020204" pitchFamily="34" charset="0"/>
              <a:buChar char="•"/>
              <a:defRPr/>
            </a:pPr>
            <a:r>
              <a:rPr lang="en-US" sz="1600" dirty="0">
                <a:solidFill>
                  <a:srgbClr val="FF0000"/>
                </a:solidFill>
                <a:cs typeface="Helvetica" charset="0"/>
              </a:rPr>
              <a:t>HEFCE / Office for Students</a:t>
            </a:r>
          </a:p>
          <a:p>
            <a:pPr>
              <a:buFont typeface="Arial" panose="020B0604020202020204" pitchFamily="34" charset="0"/>
              <a:buChar char="•"/>
              <a:defRPr/>
            </a:pPr>
            <a:r>
              <a:rPr lang="en-US" sz="1600" dirty="0">
                <a:cs typeface="Helvetica" charset="0"/>
              </a:rPr>
              <a:t>Higher Education Academy (HEA)</a:t>
            </a:r>
          </a:p>
          <a:p>
            <a:pPr>
              <a:buFont typeface="Arial" panose="020B0604020202020204" pitchFamily="34" charset="0"/>
              <a:buChar char="•"/>
              <a:defRPr/>
            </a:pPr>
            <a:r>
              <a:rPr lang="en-US" sz="1600" dirty="0">
                <a:solidFill>
                  <a:srgbClr val="FF0000"/>
                </a:solidFill>
                <a:cs typeface="Helvetica" charset="0"/>
              </a:rPr>
              <a:t>Higher Education Policy Institute (HEPI)</a:t>
            </a:r>
          </a:p>
          <a:p>
            <a:pPr>
              <a:buFont typeface="Arial" panose="020B0604020202020204" pitchFamily="34" charset="0"/>
              <a:buChar char="•"/>
              <a:defRPr/>
            </a:pPr>
            <a:r>
              <a:rPr lang="en-US" sz="1600" dirty="0">
                <a:cs typeface="Helvetica" charset="0"/>
              </a:rPr>
              <a:t>Institute for Public Policy Research (IPPR)</a:t>
            </a:r>
          </a:p>
          <a:p>
            <a:pPr>
              <a:buFont typeface="Arial" panose="020B0604020202020204" pitchFamily="34" charset="0"/>
              <a:buChar char="•"/>
              <a:defRPr/>
            </a:pPr>
            <a:r>
              <a:rPr lang="en-US" sz="1600" dirty="0">
                <a:solidFill>
                  <a:srgbClr val="FF0000"/>
                </a:solidFill>
                <a:cs typeface="Helvetica" charset="0"/>
              </a:rPr>
              <a:t>National Union of Students (NUS)</a:t>
            </a:r>
          </a:p>
          <a:p>
            <a:pPr>
              <a:buFont typeface="Arial" panose="020B0604020202020204" pitchFamily="34" charset="0"/>
              <a:buChar char="•"/>
              <a:defRPr/>
            </a:pPr>
            <a:r>
              <a:rPr lang="en-US" sz="1600" dirty="0">
                <a:cs typeface="Helvetica" charset="0"/>
              </a:rPr>
              <a:t>Society for Research into Higher Education (SRHE)</a:t>
            </a:r>
          </a:p>
          <a:p>
            <a:pPr>
              <a:buFont typeface="Arial" panose="020B0604020202020204" pitchFamily="34" charset="0"/>
              <a:buChar char="•"/>
              <a:defRPr/>
            </a:pPr>
            <a:r>
              <a:rPr lang="en-US" sz="1600" dirty="0">
                <a:solidFill>
                  <a:srgbClr val="FF0000"/>
                </a:solidFill>
                <a:cs typeface="Helvetica" charset="0"/>
              </a:rPr>
              <a:t>Times Higher Education (THE</a:t>
            </a:r>
            <a:r>
              <a:rPr lang="en-US" sz="1600" dirty="0">
                <a:cs typeface="Helvetica" charset="0"/>
              </a:rPr>
              <a:t>)</a:t>
            </a:r>
          </a:p>
          <a:p>
            <a:pPr>
              <a:buFont typeface="Arial" panose="020B0604020202020204" pitchFamily="34" charset="0"/>
              <a:buChar char="•"/>
              <a:defRPr/>
            </a:pPr>
            <a:r>
              <a:rPr lang="en-US" sz="1600" dirty="0">
                <a:solidFill>
                  <a:srgbClr val="FF0000"/>
                </a:solidFill>
                <a:cs typeface="Helvetica" charset="0"/>
              </a:rPr>
              <a:t>UKCISA</a:t>
            </a:r>
          </a:p>
          <a:p>
            <a:pPr>
              <a:buFont typeface="Arial" panose="020B0604020202020204" pitchFamily="34" charset="0"/>
              <a:buChar char="•"/>
              <a:defRPr/>
            </a:pPr>
            <a:r>
              <a:rPr lang="en-US" sz="1600" dirty="0">
                <a:solidFill>
                  <a:srgbClr val="FF0000"/>
                </a:solidFill>
                <a:cs typeface="Helvetica" charset="0"/>
              </a:rPr>
              <a:t>Universities UK (UUK)</a:t>
            </a:r>
          </a:p>
          <a:p>
            <a:pPr>
              <a:buFont typeface="Arial" panose="020B0604020202020204" pitchFamily="34" charset="0"/>
              <a:buChar char="•"/>
              <a:defRPr/>
            </a:pPr>
            <a:r>
              <a:rPr lang="en-US" sz="1600" dirty="0">
                <a:solidFill>
                  <a:srgbClr val="FF0000"/>
                </a:solidFill>
                <a:cs typeface="Helvetica" charset="0"/>
              </a:rPr>
              <a:t>Universities UK International Unit</a:t>
            </a:r>
          </a:p>
          <a:p>
            <a:pPr>
              <a:buFont typeface="Arial" panose="020B0604020202020204" pitchFamily="34" charset="0"/>
              <a:buChar char="•"/>
              <a:defRPr/>
            </a:pPr>
            <a:r>
              <a:rPr lang="en-US" sz="1600" dirty="0">
                <a:cs typeface="Helvetica" charset="0"/>
              </a:rPr>
              <a:t>University and College Union (UCU)</a:t>
            </a:r>
          </a:p>
          <a:p>
            <a:pPr>
              <a:buFont typeface="Arial" panose="020B0604020202020204" pitchFamily="34" charset="0"/>
              <a:buChar char="•"/>
              <a:defRPr/>
            </a:pPr>
            <a:r>
              <a:rPr lang="en-US" sz="1600" i="1" dirty="0">
                <a:cs typeface="Helvetica" charset="0"/>
              </a:rPr>
              <a:t>Which?</a:t>
            </a:r>
          </a:p>
          <a:p>
            <a:pPr>
              <a:buFont typeface="Arial" panose="020B0604020202020204" pitchFamily="34" charset="0"/>
              <a:buChar char="•"/>
              <a:defRPr/>
            </a:pPr>
            <a:r>
              <a:rPr lang="en-US" sz="1600" dirty="0" err="1">
                <a:solidFill>
                  <a:srgbClr val="FF0000"/>
                </a:solidFill>
                <a:cs typeface="Helvetica" charset="0"/>
              </a:rPr>
              <a:t>WonkHE</a:t>
            </a:r>
            <a:endParaRPr lang="en-GB" sz="1600" dirty="0">
              <a:solidFill>
                <a:srgbClr val="FF0000"/>
              </a:solidFill>
            </a:endParaRPr>
          </a:p>
        </p:txBody>
      </p:sp>
      <p:pic>
        <p:nvPicPr>
          <p:cNvPr id="4" name="Picture 3">
            <a:extLst>
              <a:ext uri="{FF2B5EF4-FFF2-40B4-BE49-F238E27FC236}">
                <a16:creationId xmlns:a16="http://schemas.microsoft.com/office/drawing/2014/main" id="{60248CB2-4292-4348-9554-FA80AEEFE4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7" y="5940844"/>
            <a:ext cx="554422" cy="640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3734155"/>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17462" y="129194"/>
            <a:ext cx="9144000" cy="1237194"/>
          </a:xfrm>
        </p:spPr>
        <p:txBody>
          <a:bodyPr>
            <a:normAutofit/>
          </a:bodyPr>
          <a:lstStyle/>
          <a:p>
            <a:pPr>
              <a:defRPr/>
            </a:pPr>
            <a:r>
              <a:rPr lang="en-GB" sz="3600" b="1" dirty="0" err="1">
                <a:solidFill>
                  <a:srgbClr val="0070C0"/>
                </a:solidFill>
                <a:ea typeface="Georgia" charset="0"/>
                <a:cs typeface="Georgia" charset="0"/>
              </a:rPr>
              <a:t>Glonacal</a:t>
            </a:r>
            <a:r>
              <a:rPr lang="en-GB" sz="3600" b="1" dirty="0">
                <a:solidFill>
                  <a:srgbClr val="0070C0"/>
                </a:solidFill>
                <a:ea typeface="Georgia" charset="0"/>
                <a:cs typeface="Georgia" charset="0"/>
              </a:rPr>
              <a:t> positionality in higher education (global, national, local) </a:t>
            </a:r>
            <a:endParaRPr lang="en-US" sz="3600" b="1" dirty="0">
              <a:solidFill>
                <a:srgbClr val="0070C0"/>
              </a:solidFill>
              <a:ea typeface="ＭＳ Ｐゴシック" charset="0"/>
            </a:endParaRPr>
          </a:p>
        </p:txBody>
      </p:sp>
      <p:sp>
        <p:nvSpPr>
          <p:cNvPr id="41986" name="Content Placeholder 2"/>
          <p:cNvSpPr>
            <a:spLocks noGrp="1"/>
          </p:cNvSpPr>
          <p:nvPr>
            <p:ph idx="1"/>
          </p:nvPr>
        </p:nvSpPr>
        <p:spPr>
          <a:xfrm>
            <a:off x="211138" y="1386717"/>
            <a:ext cx="8686800" cy="2882900"/>
          </a:xfrm>
        </p:spPr>
        <p:txBody>
          <a:bodyPr>
            <a:normAutofit/>
          </a:bodyPr>
          <a:lstStyle/>
          <a:p>
            <a:pPr>
              <a:defRPr/>
            </a:pPr>
            <a:r>
              <a:rPr lang="en-US" sz="1800" dirty="0">
                <a:ea typeface="Georgia" charset="0"/>
                <a:cs typeface="Georgia" charset="0"/>
              </a:rPr>
              <a:t>Higher education is formed and regulated in </a:t>
            </a:r>
            <a:r>
              <a:rPr lang="en-US" sz="1800" i="1" dirty="0">
                <a:ea typeface="Georgia" charset="0"/>
                <a:cs typeface="Georgia" charset="0"/>
              </a:rPr>
              <a:t>national (</a:t>
            </a:r>
            <a:r>
              <a:rPr lang="en-US" sz="1800" dirty="0">
                <a:ea typeface="Georgia" charset="0"/>
                <a:cs typeface="Georgia" charset="0"/>
              </a:rPr>
              <a:t>and also in Europe pan-national regional) systems</a:t>
            </a:r>
          </a:p>
          <a:p>
            <a:pPr>
              <a:defRPr/>
            </a:pPr>
            <a:r>
              <a:rPr lang="en-US" sz="1800" i="1" dirty="0">
                <a:ea typeface="Georgia" charset="0"/>
                <a:cs typeface="Georgia" charset="0"/>
              </a:rPr>
              <a:t>Local</a:t>
            </a:r>
            <a:r>
              <a:rPr lang="en-US" sz="1800" dirty="0">
                <a:ea typeface="Georgia" charset="0"/>
                <a:cs typeface="Georgia" charset="0"/>
              </a:rPr>
              <a:t> individual and institutional agents and practices are central </a:t>
            </a:r>
          </a:p>
          <a:p>
            <a:pPr>
              <a:defRPr/>
            </a:pPr>
            <a:r>
              <a:rPr lang="en-US" sz="1800" i="1" dirty="0">
                <a:ea typeface="Georgia" charset="0"/>
                <a:cs typeface="Georgia" charset="0"/>
              </a:rPr>
              <a:t>Global</a:t>
            </a:r>
            <a:r>
              <a:rPr lang="en-US" sz="1800" dirty="0">
                <a:ea typeface="Georgia" charset="0"/>
                <a:cs typeface="Georgia" charset="0"/>
              </a:rPr>
              <a:t> agents, flows, systems and patterns, e.g. in research science, policy borrowing, are increasingly obvious</a:t>
            </a:r>
          </a:p>
          <a:p>
            <a:pPr>
              <a:defRPr/>
            </a:pPr>
            <a:r>
              <a:rPr lang="en-US" sz="1800" dirty="0">
                <a:ea typeface="Georgia" charset="0"/>
                <a:cs typeface="Georgia" charset="0"/>
              </a:rPr>
              <a:t>(On a good day) national and institutional HE strategy </a:t>
            </a:r>
            <a:r>
              <a:rPr lang="en-US" sz="1800" dirty="0" err="1">
                <a:ea typeface="Georgia" charset="0"/>
                <a:cs typeface="Georgia" charset="0"/>
              </a:rPr>
              <a:t>institutionalises</a:t>
            </a:r>
            <a:r>
              <a:rPr lang="en-US" sz="1800" dirty="0">
                <a:ea typeface="Georgia" charset="0"/>
                <a:cs typeface="Georgia" charset="0"/>
              </a:rPr>
              <a:t> and </a:t>
            </a:r>
            <a:r>
              <a:rPr lang="en-US" sz="1800" dirty="0" err="1">
                <a:ea typeface="Georgia" charset="0"/>
                <a:cs typeface="Georgia" charset="0"/>
              </a:rPr>
              <a:t>synchronises</a:t>
            </a:r>
            <a:r>
              <a:rPr lang="en-US" sz="1800" dirty="0">
                <a:ea typeface="Georgia" charset="0"/>
                <a:cs typeface="Georgia" charset="0"/>
              </a:rPr>
              <a:t> all three dimensions</a:t>
            </a:r>
          </a:p>
          <a:p>
            <a:pPr>
              <a:defRPr/>
            </a:pPr>
            <a:r>
              <a:rPr lang="en-US" sz="1800" dirty="0">
                <a:ea typeface="Georgia" charset="0"/>
                <a:cs typeface="Georgia" charset="0"/>
              </a:rPr>
              <a:t>We need to bring the global to local HE, and local/national UK HE to the global</a:t>
            </a:r>
          </a:p>
        </p:txBody>
      </p:sp>
      <p:sp>
        <p:nvSpPr>
          <p:cNvPr id="4" name="Isosceles Triangle 3"/>
          <p:cNvSpPr/>
          <p:nvPr/>
        </p:nvSpPr>
        <p:spPr>
          <a:xfrm>
            <a:off x="5029200" y="3913188"/>
            <a:ext cx="2725738" cy="2082800"/>
          </a:xfrm>
          <a:prstGeom prst="triangle">
            <a:avLst/>
          </a:prstGeom>
          <a:pattFill prst="trellis">
            <a:fgClr>
              <a:schemeClr val="accent1"/>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1988" name="TextBox 4"/>
          <p:cNvSpPr txBox="1">
            <a:spLocks noChangeArrowheads="1"/>
          </p:cNvSpPr>
          <p:nvPr/>
        </p:nvSpPr>
        <p:spPr bwMode="auto">
          <a:xfrm>
            <a:off x="4554538" y="4673600"/>
            <a:ext cx="129857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i="1" dirty="0">
                <a:latin typeface="+mn-lt"/>
                <a:ea typeface="Georgia" charset="0"/>
                <a:cs typeface="Georgia" charset="0"/>
              </a:rPr>
              <a:t>global</a:t>
            </a:r>
          </a:p>
        </p:txBody>
      </p:sp>
      <p:sp>
        <p:nvSpPr>
          <p:cNvPr id="41989" name="TextBox 5"/>
          <p:cNvSpPr txBox="1">
            <a:spLocks noChangeArrowheads="1"/>
          </p:cNvSpPr>
          <p:nvPr/>
        </p:nvSpPr>
        <p:spPr bwMode="auto">
          <a:xfrm>
            <a:off x="6954838" y="4232275"/>
            <a:ext cx="15462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i="1" dirty="0">
                <a:latin typeface="+mn-lt"/>
                <a:ea typeface="Georgia" charset="0"/>
                <a:cs typeface="Georgia" charset="0"/>
              </a:rPr>
              <a:t>national</a:t>
            </a:r>
          </a:p>
        </p:txBody>
      </p:sp>
      <p:sp>
        <p:nvSpPr>
          <p:cNvPr id="41990" name="TextBox 6"/>
          <p:cNvSpPr txBox="1">
            <a:spLocks noChangeArrowheads="1"/>
          </p:cNvSpPr>
          <p:nvPr/>
        </p:nvSpPr>
        <p:spPr bwMode="auto">
          <a:xfrm>
            <a:off x="5853113" y="6043613"/>
            <a:ext cx="1168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i="1" dirty="0">
                <a:latin typeface="+mn-lt"/>
                <a:ea typeface="Georgia" charset="0"/>
                <a:cs typeface="Georgia" charset="0"/>
              </a:rPr>
              <a:t>local</a:t>
            </a:r>
          </a:p>
        </p:txBody>
      </p:sp>
      <p:sp>
        <p:nvSpPr>
          <p:cNvPr id="41991" name="TextBox 1"/>
          <p:cNvSpPr txBox="1">
            <a:spLocks noChangeArrowheads="1"/>
          </p:cNvSpPr>
          <p:nvPr/>
        </p:nvSpPr>
        <p:spPr bwMode="auto">
          <a:xfrm>
            <a:off x="5589588" y="4843463"/>
            <a:ext cx="165893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000090"/>
                </a:solidFill>
                <a:latin typeface="+mj-lt"/>
                <a:ea typeface="Georgia" charset="0"/>
                <a:cs typeface="Georgia" charset="0"/>
              </a:rPr>
              <a:t>Higher</a:t>
            </a:r>
          </a:p>
          <a:p>
            <a:pPr algn="ctr" eaLnBrk="1" hangingPunct="1">
              <a:defRPr/>
            </a:pPr>
            <a:r>
              <a:rPr lang="en-US" b="1" dirty="0">
                <a:solidFill>
                  <a:srgbClr val="000090"/>
                </a:solidFill>
                <a:latin typeface="+mj-lt"/>
                <a:ea typeface="Georgia" charset="0"/>
                <a:cs typeface="Georgia" charset="0"/>
              </a:rPr>
              <a:t>education</a:t>
            </a:r>
          </a:p>
        </p:txBody>
      </p:sp>
      <p:pic>
        <p:nvPicPr>
          <p:cNvPr id="9" name="Picture 8">
            <a:extLst>
              <a:ext uri="{FF2B5EF4-FFF2-40B4-BE49-F238E27FC236}">
                <a16:creationId xmlns:a16="http://schemas.microsoft.com/office/drawing/2014/main" id="{EF9A3BC7-66C1-2E47-B70E-73FB3BA3587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5248" y="5729727"/>
            <a:ext cx="461006" cy="532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7570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a:xfrm>
            <a:off x="457200" y="0"/>
            <a:ext cx="8094663" cy="1165225"/>
          </a:xfrm>
        </p:spPr>
        <p:txBody>
          <a:bodyPr>
            <a:normAutofit/>
          </a:bodyPr>
          <a:lstStyle/>
          <a:p>
            <a:pPr>
              <a:defRPr/>
            </a:pPr>
            <a:r>
              <a:rPr lang="en-US" sz="3600" b="1" dirty="0">
                <a:solidFill>
                  <a:srgbClr val="0070C0"/>
                </a:solidFill>
                <a:ea typeface="Georgia" charset="0"/>
                <a:cs typeface="Georgia" charset="0"/>
              </a:rPr>
              <a:t>CGHE </a:t>
            </a:r>
            <a:r>
              <a:rPr lang="en-US" sz="3600" b="1" dirty="0" err="1">
                <a:solidFill>
                  <a:srgbClr val="0070C0"/>
                </a:solidFill>
                <a:ea typeface="Georgia" charset="0"/>
                <a:cs typeface="Georgia" charset="0"/>
              </a:rPr>
              <a:t>Programme</a:t>
            </a:r>
            <a:r>
              <a:rPr lang="en-US" sz="3600" b="1" dirty="0">
                <a:solidFill>
                  <a:srgbClr val="0070C0"/>
                </a:solidFill>
                <a:ea typeface="Georgia" charset="0"/>
                <a:cs typeface="Georgia" charset="0"/>
              </a:rPr>
              <a:t> 1: Global </a:t>
            </a:r>
            <a:br>
              <a:rPr lang="en-US" dirty="0">
                <a:solidFill>
                  <a:srgbClr val="0070C0"/>
                </a:solidFill>
                <a:ea typeface="Georgia" charset="0"/>
                <a:cs typeface="Georgia" charset="0"/>
              </a:rPr>
            </a:br>
            <a:r>
              <a:rPr lang="en-US" sz="2000" b="0" i="1" dirty="0" err="1">
                <a:solidFill>
                  <a:srgbClr val="0070C0"/>
                </a:solidFill>
                <a:ea typeface="Georgia" charset="0"/>
                <a:cs typeface="Georgia" charset="0"/>
              </a:rPr>
              <a:t>Globalisation</a:t>
            </a:r>
            <a:r>
              <a:rPr lang="en-US" sz="2000" b="0" i="1" dirty="0">
                <a:solidFill>
                  <a:srgbClr val="0070C0"/>
                </a:solidFill>
                <a:ea typeface="Georgia" charset="0"/>
                <a:cs typeface="Georgia" charset="0"/>
              </a:rPr>
              <a:t>, UK higher education and the public contributions of HEIs </a:t>
            </a:r>
          </a:p>
        </p:txBody>
      </p:sp>
      <p:graphicFrame>
        <p:nvGraphicFramePr>
          <p:cNvPr id="4" name="Content Placeholder 3"/>
          <p:cNvGraphicFramePr>
            <a:graphicFrameLocks noGrp="1"/>
          </p:cNvGraphicFramePr>
          <p:nvPr>
            <p:ph idx="1"/>
            <p:extLst/>
          </p:nvPr>
        </p:nvGraphicFramePr>
        <p:xfrm>
          <a:off x="136476" y="1317033"/>
          <a:ext cx="8816454" cy="5041975"/>
        </p:xfrm>
        <a:graphic>
          <a:graphicData uri="http://schemas.openxmlformats.org/drawingml/2006/table">
            <a:tbl>
              <a:tblPr/>
              <a:tblGrid>
                <a:gridCol w="2464904">
                  <a:extLst>
                    <a:ext uri="{9D8B030D-6E8A-4147-A177-3AD203B41FA5}">
                      <a16:colId xmlns:a16="http://schemas.microsoft.com/office/drawing/2014/main" val="20000"/>
                    </a:ext>
                  </a:extLst>
                </a:gridCol>
                <a:gridCol w="1932577">
                  <a:extLst>
                    <a:ext uri="{9D8B030D-6E8A-4147-A177-3AD203B41FA5}">
                      <a16:colId xmlns:a16="http://schemas.microsoft.com/office/drawing/2014/main" val="20001"/>
                    </a:ext>
                  </a:extLst>
                </a:gridCol>
                <a:gridCol w="2402083">
                  <a:extLst>
                    <a:ext uri="{9D8B030D-6E8A-4147-A177-3AD203B41FA5}">
                      <a16:colId xmlns:a16="http://schemas.microsoft.com/office/drawing/2014/main" val="20002"/>
                    </a:ext>
                  </a:extLst>
                </a:gridCol>
                <a:gridCol w="2016890">
                  <a:extLst>
                    <a:ext uri="{9D8B030D-6E8A-4147-A177-3AD203B41FA5}">
                      <a16:colId xmlns:a16="http://schemas.microsoft.com/office/drawing/2014/main" val="20003"/>
                    </a:ext>
                  </a:extLst>
                </a:gridCol>
              </a:tblGrid>
              <a:tr h="473532">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PROJECT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Existing data </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mn-lt"/>
                          <a:ea typeface="Georgia" charset="0"/>
                          <a:cs typeface="Georgia" charset="0"/>
                        </a:rPr>
                        <a:t>New data generated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Possible impacts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94161">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1.1 Public goods in HE (6 countries) (Marginson)</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nil</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200 interviews, case studies 6 countries, OECD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Concept. framework for public role HE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579056">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600" b="0" i="0" u="none" strike="noStrike" cap="none" normalizeH="0" baseline="0" dirty="0">
                          <a:ln>
                            <a:noFill/>
                          </a:ln>
                          <a:solidFill>
                            <a:schemeClr val="tx1"/>
                          </a:solidFill>
                          <a:effectLst/>
                          <a:latin typeface="+mn-lt"/>
                          <a:ea typeface="Georgia" charset="0"/>
                          <a:cs typeface="Georgia" charset="0"/>
                        </a:rPr>
                        <a:t>1.1 </a:t>
                      </a:r>
                      <a:r>
                        <a:rPr kumimoji="0" lang="en-US" altLang="en-US" sz="1600" b="0" i="0" u="none" strike="noStrike" cap="none" normalizeH="0" baseline="0" dirty="0" err="1">
                          <a:ln>
                            <a:noFill/>
                          </a:ln>
                          <a:solidFill>
                            <a:schemeClr val="tx1"/>
                          </a:solidFill>
                          <a:effectLst/>
                          <a:latin typeface="+mn-lt"/>
                          <a:ea typeface="Georgia" charset="0"/>
                          <a:cs typeface="Georgia" charset="0"/>
                        </a:rPr>
                        <a:t>Internationalisation</a:t>
                      </a:r>
                      <a:r>
                        <a:rPr kumimoji="0" lang="en-US" altLang="en-US" sz="1600" b="0" i="0" u="none" strike="noStrike" cap="none" normalizeH="0" baseline="0" dirty="0">
                          <a:ln>
                            <a:noFill/>
                          </a:ln>
                          <a:solidFill>
                            <a:schemeClr val="tx1"/>
                          </a:solidFill>
                          <a:effectLst/>
                          <a:latin typeface="+mn-lt"/>
                          <a:ea typeface="Georgia" charset="0"/>
                          <a:cs typeface="Georgia" charset="0"/>
                        </a:rPr>
                        <a:t> (4 countries) (Marginson)</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nil</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100 interviews, case studies 4 countries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Tensions </a:t>
                      </a:r>
                      <a:r>
                        <a:rPr kumimoji="0" lang="en-US" altLang="en-US" sz="1600" b="0" i="0" u="none" strike="noStrike" cap="none" normalizeH="0" baseline="0" dirty="0" err="1">
                          <a:ln>
                            <a:noFill/>
                          </a:ln>
                          <a:solidFill>
                            <a:schemeClr val="tx1"/>
                          </a:solidFill>
                          <a:effectLst/>
                          <a:latin typeface="+mn-lt"/>
                          <a:ea typeface="Georgia" charset="0"/>
                          <a:cs typeface="Georgia" charset="0"/>
                        </a:rPr>
                        <a:t>internat’n</a:t>
                      </a:r>
                      <a:r>
                        <a:rPr kumimoji="0" lang="en-US" altLang="en-US" sz="1600" b="0" i="0" u="none" strike="noStrike" cap="none" normalizeH="0" baseline="0" dirty="0">
                          <a:ln>
                            <a:noFill/>
                          </a:ln>
                          <a:solidFill>
                            <a:schemeClr val="tx1"/>
                          </a:solidFill>
                          <a:effectLst/>
                          <a:latin typeface="+mn-lt"/>
                          <a:ea typeface="Georgia" charset="0"/>
                          <a:cs typeface="Georgia" charset="0"/>
                        </a:rPr>
                        <a:t> and other policies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82378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1.3 UK HE research engagement with industry (</a:t>
                      </a:r>
                      <a:r>
                        <a:rPr kumimoji="0" lang="en-US" altLang="en-US" sz="1600" b="0" i="0" u="none" strike="noStrike" cap="none" normalizeH="0" baseline="0" dirty="0" err="1">
                          <a:ln>
                            <a:noFill/>
                          </a:ln>
                          <a:solidFill>
                            <a:schemeClr val="tx1"/>
                          </a:solidFill>
                          <a:effectLst/>
                          <a:latin typeface="+mn-lt"/>
                          <a:ea typeface="Georgia" charset="0"/>
                          <a:cs typeface="Georgia" charset="0"/>
                        </a:rPr>
                        <a:t>Tijssen</a:t>
                      </a:r>
                      <a:r>
                        <a:rPr kumimoji="0" lang="en-US" altLang="en-US" sz="1600" b="0" i="0" u="none" strike="noStrike" cap="none" normalizeH="0" baseline="0" dirty="0">
                          <a:ln>
                            <a:noFill/>
                          </a:ln>
                          <a:solidFill>
                            <a:schemeClr val="tx1"/>
                          </a:solidFill>
                          <a:effectLst/>
                          <a:latin typeface="+mn-lt"/>
                          <a:ea typeface="Georgia" charset="0"/>
                          <a:cs typeface="Georgia"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mn-lt"/>
                          <a:ea typeface="Georgia" charset="0"/>
                          <a:cs typeface="Georgia" charset="0"/>
                        </a:rPr>
                        <a:t>Web of Science (licensed to Leiden CWTS)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Survey of 300 UK researchers, 20 interviews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Strengths and weaknesses UK industry links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82378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1.4 HE governance in UK nations and Europe (Shattock)</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mn-lt"/>
                          <a:ea typeface="Georgia" charset="0"/>
                          <a:cs typeface="Georgia" charset="0"/>
                        </a:rPr>
                        <a:t>HESA, OECD, European Commission</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5 UK and European case studies, 120 interviews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Optimal governance models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82378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1.5 UK international graduates, outcomes in East Asia (</a:t>
                      </a:r>
                      <a:r>
                        <a:rPr lang="en-US" altLang="en-US" sz="1600" baseline="0" dirty="0" err="1">
                          <a:latin typeface="+mn-lt"/>
                          <a:ea typeface="Georgia" charset="0"/>
                          <a:cs typeface="Georgia" charset="0"/>
                        </a:rPr>
                        <a:t>Mok</a:t>
                      </a:r>
                      <a:r>
                        <a:rPr lang="en-US" altLang="en-US" sz="1600" baseline="0" dirty="0">
                          <a:latin typeface="+mn-lt"/>
                          <a:ea typeface="Georgia" charset="0"/>
                          <a:cs typeface="Georgia" charset="0"/>
                        </a:rPr>
                        <a:t>)</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HEI alumni lists?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graduates survey (800) &amp; interviews, employer interviews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Int’l graduate employability and value add</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5"/>
                  </a:ext>
                </a:extLst>
              </a:tr>
              <a:tr h="82378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1.6 </a:t>
                      </a:r>
                      <a:r>
                        <a:rPr lang="en-GB" sz="1600" kern="1200" dirty="0">
                          <a:solidFill>
                            <a:schemeClr val="tx1"/>
                          </a:solidFill>
                          <a:effectLst/>
                          <a:latin typeface="+mn-lt"/>
                          <a:ea typeface="Georgia" charset="0"/>
                          <a:cs typeface="Georgia" charset="0"/>
                        </a:rPr>
                        <a:t>ESRC/NRF Partnership: access, </a:t>
                      </a:r>
                      <a:r>
                        <a:rPr lang="en-GB" sz="1600" kern="1200" baseline="0" dirty="0">
                          <a:solidFill>
                            <a:schemeClr val="tx1"/>
                          </a:solidFill>
                          <a:effectLst/>
                          <a:latin typeface="+mn-lt"/>
                          <a:ea typeface="Georgia" charset="0"/>
                          <a:cs typeface="Georgia" charset="0"/>
                        </a:rPr>
                        <a:t>outcomes</a:t>
                      </a:r>
                      <a:r>
                        <a:rPr lang="en-US" sz="1600" dirty="0">
                          <a:effectLst/>
                          <a:latin typeface="+mn-lt"/>
                          <a:ea typeface="Georgia" charset="0"/>
                          <a:cs typeface="Georgia" charset="0"/>
                        </a:rPr>
                        <a:t> (Ashwin)</a:t>
                      </a:r>
                      <a:endParaRPr lang="en-US" altLang="en-US" sz="1600" baseline="0" dirty="0">
                        <a:latin typeface="+mn-lt"/>
                        <a:ea typeface="Georgia" charset="0"/>
                        <a:cs typeface="Georgia" charset="0"/>
                      </a:endParaRP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nil</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Workshop and network records</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en-US" altLang="en-US" sz="1600" baseline="0" dirty="0">
                          <a:latin typeface="+mn-lt"/>
                          <a:ea typeface="Georgia" charset="0"/>
                          <a:cs typeface="Georgia" charset="0"/>
                        </a:rPr>
                        <a:t>Understanding South African HE</a:t>
                      </a:r>
                    </a:p>
                  </a:txBody>
                  <a:tcPr marT="45725" marB="4572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6"/>
                  </a:ext>
                </a:extLst>
              </a:tr>
            </a:tbl>
          </a:graphicData>
        </a:graphic>
      </p:graphicFrame>
      <p:pic>
        <p:nvPicPr>
          <p:cNvPr id="5" name="Picture 4">
            <a:extLst>
              <a:ext uri="{FF2B5EF4-FFF2-40B4-BE49-F238E27FC236}">
                <a16:creationId xmlns:a16="http://schemas.microsoft.com/office/drawing/2014/main" id="{B29A1F3B-0A2C-5846-998C-DFE037C1A08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8594" y="6245062"/>
            <a:ext cx="277211" cy="32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06001"/>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457200" y="151808"/>
            <a:ext cx="8094663" cy="1165225"/>
          </a:xfrm>
        </p:spPr>
        <p:txBody>
          <a:bodyPr/>
          <a:lstStyle/>
          <a:p>
            <a:pPr>
              <a:defRPr/>
            </a:pPr>
            <a:r>
              <a:rPr lang="en-US" sz="3600" b="1" dirty="0">
                <a:solidFill>
                  <a:srgbClr val="0070C0"/>
                </a:solidFill>
                <a:ea typeface="Georgia" charset="0"/>
                <a:cs typeface="Georgia" charset="0"/>
              </a:rPr>
              <a:t>CGHE </a:t>
            </a:r>
            <a:r>
              <a:rPr lang="en-US" sz="3600" b="1" dirty="0" err="1">
                <a:solidFill>
                  <a:srgbClr val="0070C0"/>
                </a:solidFill>
                <a:ea typeface="Georgia" charset="0"/>
                <a:cs typeface="Georgia" charset="0"/>
              </a:rPr>
              <a:t>Programme</a:t>
            </a:r>
            <a:r>
              <a:rPr lang="en-US" sz="3600" b="1" dirty="0">
                <a:solidFill>
                  <a:srgbClr val="0070C0"/>
                </a:solidFill>
                <a:ea typeface="Georgia" charset="0"/>
                <a:cs typeface="Georgia" charset="0"/>
              </a:rPr>
              <a:t> 2: National</a:t>
            </a:r>
            <a:br>
              <a:rPr lang="en-US" dirty="0">
                <a:solidFill>
                  <a:srgbClr val="0070C0"/>
                </a:solidFill>
                <a:ea typeface="Georgia" charset="0"/>
                <a:cs typeface="Georgia" charset="0"/>
              </a:rPr>
            </a:br>
            <a:r>
              <a:rPr lang="en-US" sz="2000" b="0" i="1" dirty="0">
                <a:solidFill>
                  <a:srgbClr val="0070C0"/>
                </a:solidFill>
                <a:ea typeface="Georgia" charset="0"/>
                <a:cs typeface="Georgia" charset="0"/>
              </a:rPr>
              <a:t>Socio-economic implications of high participation higher education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7574386"/>
              </p:ext>
            </p:extLst>
          </p:nvPr>
        </p:nvGraphicFramePr>
        <p:xfrm>
          <a:off x="318594" y="1229891"/>
          <a:ext cx="8543497" cy="5102313"/>
        </p:xfrm>
        <a:graphic>
          <a:graphicData uri="http://schemas.openxmlformats.org/drawingml/2006/table">
            <a:tbl>
              <a:tblPr firstRow="1" bandRow="1">
                <a:tableStyleId>{5C22544A-7EE6-4342-B048-85BDC9FD1C3A}</a:tableStyleId>
              </a:tblPr>
              <a:tblGrid>
                <a:gridCol w="2348623">
                  <a:extLst>
                    <a:ext uri="{9D8B030D-6E8A-4147-A177-3AD203B41FA5}">
                      <a16:colId xmlns:a16="http://schemas.microsoft.com/office/drawing/2014/main" val="20000"/>
                    </a:ext>
                  </a:extLst>
                </a:gridCol>
                <a:gridCol w="1842455">
                  <a:extLst>
                    <a:ext uri="{9D8B030D-6E8A-4147-A177-3AD203B41FA5}">
                      <a16:colId xmlns:a16="http://schemas.microsoft.com/office/drawing/2014/main" val="20001"/>
                    </a:ext>
                  </a:extLst>
                </a:gridCol>
                <a:gridCol w="2287882">
                  <a:extLst>
                    <a:ext uri="{9D8B030D-6E8A-4147-A177-3AD203B41FA5}">
                      <a16:colId xmlns:a16="http://schemas.microsoft.com/office/drawing/2014/main" val="20002"/>
                    </a:ext>
                  </a:extLst>
                </a:gridCol>
                <a:gridCol w="2064537">
                  <a:extLst>
                    <a:ext uri="{9D8B030D-6E8A-4147-A177-3AD203B41FA5}">
                      <a16:colId xmlns:a16="http://schemas.microsoft.com/office/drawing/2014/main" val="20003"/>
                    </a:ext>
                  </a:extLst>
                </a:gridCol>
              </a:tblGrid>
              <a:tr h="694186">
                <a:tc>
                  <a:txBody>
                    <a:bodyPr/>
                    <a:lstStyle/>
                    <a:p>
                      <a:r>
                        <a:rPr lang="en-US" sz="1600" dirty="0">
                          <a:latin typeface="+mn-lt"/>
                          <a:ea typeface="Georgia" charset="0"/>
                          <a:cs typeface="Georgia" charset="0"/>
                        </a:rPr>
                        <a:t>PROJECT</a:t>
                      </a:r>
                    </a:p>
                  </a:txBody>
                  <a:tcPr marL="91446" marR="91446" marT="45722" marB="45722"/>
                </a:tc>
                <a:tc>
                  <a:txBody>
                    <a:bodyPr/>
                    <a:lstStyle/>
                    <a:p>
                      <a:r>
                        <a:rPr lang="en-US" sz="1600" dirty="0">
                          <a:latin typeface="+mn-lt"/>
                          <a:ea typeface="Georgia" charset="0"/>
                          <a:cs typeface="Georgia" charset="0"/>
                        </a:rPr>
                        <a:t>Existing</a:t>
                      </a:r>
                      <a:r>
                        <a:rPr lang="en-US" sz="1600" baseline="0" dirty="0">
                          <a:latin typeface="+mn-lt"/>
                          <a:ea typeface="Georgia" charset="0"/>
                          <a:cs typeface="Georgia" charset="0"/>
                        </a:rPr>
                        <a:t> data </a:t>
                      </a:r>
                      <a:endParaRPr lang="en-US" sz="1600" dirty="0">
                        <a:latin typeface="+mn-lt"/>
                        <a:ea typeface="Georgia" charset="0"/>
                        <a:cs typeface="Georgia" charset="0"/>
                      </a:endParaRPr>
                    </a:p>
                  </a:txBody>
                  <a:tcPr marL="91446" marR="91446" marT="45722" marB="45722"/>
                </a:tc>
                <a:tc>
                  <a:txBody>
                    <a:bodyPr/>
                    <a:lstStyle/>
                    <a:p>
                      <a:r>
                        <a:rPr lang="en-US" sz="1600" dirty="0">
                          <a:latin typeface="+mn-lt"/>
                          <a:ea typeface="Georgia" charset="0"/>
                          <a:cs typeface="Georgia" charset="0"/>
                        </a:rPr>
                        <a:t>New data generated</a:t>
                      </a:r>
                    </a:p>
                  </a:txBody>
                  <a:tcPr marL="91446" marR="91446" marT="45722" marB="45722"/>
                </a:tc>
                <a:tc>
                  <a:txBody>
                    <a:bodyPr/>
                    <a:lstStyle/>
                    <a:p>
                      <a:r>
                        <a:rPr lang="en-US" sz="1600" dirty="0">
                          <a:latin typeface="+mn-lt"/>
                          <a:ea typeface="Georgia" charset="0"/>
                          <a:cs typeface="Georgia" charset="0"/>
                        </a:rPr>
                        <a:t>Possible impacts</a:t>
                      </a:r>
                    </a:p>
                  </a:txBody>
                  <a:tcPr marL="91446" marR="91446" marT="45722" marB="45722"/>
                </a:tc>
                <a:extLst>
                  <a:ext uri="{0D108BD9-81ED-4DB2-BD59-A6C34878D82A}">
                    <a16:rowId xmlns:a16="http://schemas.microsoft.com/office/drawing/2014/main" val="10000"/>
                  </a:ext>
                </a:extLst>
              </a:tr>
              <a:tr h="880430">
                <a:tc>
                  <a:txBody>
                    <a:bodyPr/>
                    <a:lstStyle/>
                    <a:p>
                      <a:r>
                        <a:rPr lang="en-US" sz="1600" dirty="0">
                          <a:solidFill>
                            <a:srgbClr val="000000"/>
                          </a:solidFill>
                          <a:latin typeface="+mn-lt"/>
                          <a:ea typeface="Georgia" charset="0"/>
                          <a:cs typeface="Georgia" charset="0"/>
                        </a:rPr>
                        <a:t>2.1</a:t>
                      </a:r>
                      <a:r>
                        <a:rPr lang="en-US" sz="1600" baseline="0" dirty="0">
                          <a:solidFill>
                            <a:srgbClr val="000000"/>
                          </a:solidFill>
                          <a:latin typeface="+mn-lt"/>
                          <a:ea typeface="Georgia" charset="0"/>
                          <a:cs typeface="Georgia" charset="0"/>
                        </a:rPr>
                        <a:t> </a:t>
                      </a:r>
                      <a:r>
                        <a:rPr lang="en-US" sz="1600" baseline="0" dirty="0" err="1">
                          <a:solidFill>
                            <a:srgbClr val="000000"/>
                          </a:solidFill>
                          <a:latin typeface="+mn-lt"/>
                          <a:ea typeface="Georgia" charset="0"/>
                          <a:cs typeface="Georgia" charset="0"/>
                        </a:rPr>
                        <a:t>Macroeconomy</a:t>
                      </a:r>
                      <a:r>
                        <a:rPr lang="en-US" sz="1600" baseline="0" dirty="0">
                          <a:solidFill>
                            <a:srgbClr val="000000"/>
                          </a:solidFill>
                          <a:latin typeface="+mn-lt"/>
                          <a:ea typeface="Georgia" charset="0"/>
                          <a:cs typeface="Georgia" charset="0"/>
                        </a:rPr>
                        <a:t> and participation</a:t>
                      </a:r>
                    </a:p>
                    <a:p>
                      <a:r>
                        <a:rPr lang="en-US" sz="1600" baseline="0" dirty="0">
                          <a:solidFill>
                            <a:srgbClr val="000000"/>
                          </a:solidFill>
                          <a:latin typeface="+mn-lt"/>
                          <a:ea typeface="Georgia" charset="0"/>
                          <a:cs typeface="Georgia" charset="0"/>
                        </a:rPr>
                        <a:t>(</a:t>
                      </a:r>
                      <a:r>
                        <a:rPr lang="en-US" sz="1600" baseline="0" dirty="0" err="1">
                          <a:solidFill>
                            <a:srgbClr val="000000"/>
                          </a:solidFill>
                          <a:latin typeface="+mn-lt"/>
                          <a:ea typeface="Georgia" charset="0"/>
                          <a:cs typeface="Georgia" charset="0"/>
                        </a:rPr>
                        <a:t>Carpentier</a:t>
                      </a:r>
                      <a:r>
                        <a:rPr lang="en-US" sz="1600" baseline="0" dirty="0">
                          <a:solidFill>
                            <a:srgbClr val="000000"/>
                          </a:solidFill>
                          <a:latin typeface="+mn-lt"/>
                          <a:ea typeface="Georgia" charset="0"/>
                          <a:cs typeface="Georgia" charset="0"/>
                        </a:rPr>
                        <a:t>)</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HESA,</a:t>
                      </a:r>
                      <a:r>
                        <a:rPr lang="en-US" sz="1600" baseline="0" dirty="0">
                          <a:solidFill>
                            <a:srgbClr val="000000"/>
                          </a:solidFill>
                          <a:latin typeface="+mn-lt"/>
                          <a:ea typeface="Georgia" charset="0"/>
                          <a:cs typeface="Georgia" charset="0"/>
                        </a:rPr>
                        <a:t> earlier Uni. Funding Council, Grants</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Composite data set for growth, finance, participation</a:t>
                      </a:r>
                    </a:p>
                  </a:txBody>
                  <a:tcPr marL="91446" marR="91446" marT="45722" marB="45722"/>
                </a:tc>
                <a:tc>
                  <a:txBody>
                    <a:bodyPr/>
                    <a:lstStyle/>
                    <a:p>
                      <a:r>
                        <a:rPr lang="en-US" sz="1600" dirty="0">
                          <a:solidFill>
                            <a:srgbClr val="000000"/>
                          </a:solidFill>
                          <a:latin typeface="+mn-lt"/>
                          <a:ea typeface="Georgia" charset="0"/>
                          <a:cs typeface="Georgia" charset="0"/>
                        </a:rPr>
                        <a:t>Longer-term </a:t>
                      </a:r>
                      <a:r>
                        <a:rPr lang="en-US" sz="1600" baseline="0" dirty="0">
                          <a:solidFill>
                            <a:srgbClr val="000000"/>
                          </a:solidFill>
                          <a:latin typeface="+mn-lt"/>
                          <a:ea typeface="Georgia" charset="0"/>
                          <a:cs typeface="Georgia" charset="0"/>
                        </a:rPr>
                        <a:t>thinking about growth</a:t>
                      </a:r>
                      <a:endParaRPr lang="en-US" sz="1600" dirty="0">
                        <a:solidFill>
                          <a:srgbClr val="000000"/>
                        </a:solidFill>
                        <a:latin typeface="+mn-lt"/>
                        <a:ea typeface="Georgia" charset="0"/>
                        <a:cs typeface="Georgia" charset="0"/>
                      </a:endParaRPr>
                    </a:p>
                  </a:txBody>
                  <a:tcPr marL="91446" marR="91446" marT="45722" marB="45722"/>
                </a:tc>
                <a:extLst>
                  <a:ext uri="{0D108BD9-81ED-4DB2-BD59-A6C34878D82A}">
                    <a16:rowId xmlns:a16="http://schemas.microsoft.com/office/drawing/2014/main" val="10001"/>
                  </a:ext>
                </a:extLst>
              </a:tr>
              <a:tr h="822878">
                <a:tc>
                  <a:txBody>
                    <a:bodyPr/>
                    <a:lstStyle/>
                    <a:p>
                      <a:r>
                        <a:rPr lang="en-US" sz="1600" dirty="0">
                          <a:solidFill>
                            <a:srgbClr val="000000"/>
                          </a:solidFill>
                          <a:latin typeface="+mn-lt"/>
                          <a:ea typeface="Georgia" charset="0"/>
                          <a:cs typeface="Georgia" charset="0"/>
                        </a:rPr>
                        <a:t>2.2 HE choices and destinations</a:t>
                      </a:r>
                      <a:r>
                        <a:rPr lang="en-US" sz="1600" baseline="0" dirty="0">
                          <a:solidFill>
                            <a:srgbClr val="000000"/>
                          </a:solidFill>
                          <a:latin typeface="+mn-lt"/>
                          <a:ea typeface="Georgia" charset="0"/>
                          <a:cs typeface="Georgia" charset="0"/>
                        </a:rPr>
                        <a:t> (</a:t>
                      </a:r>
                      <a:r>
                        <a:rPr lang="en-US" sz="1600" baseline="0" dirty="0" err="1">
                          <a:solidFill>
                            <a:srgbClr val="000000"/>
                          </a:solidFill>
                          <a:latin typeface="+mn-lt"/>
                          <a:ea typeface="Georgia" charset="0"/>
                          <a:cs typeface="Georgia" charset="0"/>
                        </a:rPr>
                        <a:t>Dearden</a:t>
                      </a:r>
                      <a:r>
                        <a:rPr lang="en-US" sz="1600" baseline="0" dirty="0">
                          <a:solidFill>
                            <a:srgbClr val="000000"/>
                          </a:solidFill>
                          <a:latin typeface="+mn-lt"/>
                          <a:ea typeface="Georgia" charset="0"/>
                          <a:cs typeface="Georgia" charset="0"/>
                        </a:rPr>
                        <a:t>)</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err="1">
                          <a:solidFill>
                            <a:srgbClr val="000000"/>
                          </a:solidFill>
                          <a:latin typeface="+mn-lt"/>
                          <a:ea typeface="Georgia" charset="0"/>
                          <a:cs typeface="Georgia" charset="0"/>
                        </a:rPr>
                        <a:t>Labour</a:t>
                      </a:r>
                      <a:r>
                        <a:rPr lang="en-US" sz="1600" dirty="0">
                          <a:solidFill>
                            <a:srgbClr val="000000"/>
                          </a:solidFill>
                          <a:latin typeface="+mn-lt"/>
                          <a:ea typeface="Georgia" charset="0"/>
                          <a:cs typeface="Georgia" charset="0"/>
                        </a:rPr>
                        <a:t> force survey, LSYPE,</a:t>
                      </a:r>
                      <a:r>
                        <a:rPr lang="en-US" sz="1600" baseline="0" dirty="0">
                          <a:solidFill>
                            <a:srgbClr val="000000"/>
                          </a:solidFill>
                          <a:latin typeface="+mn-lt"/>
                          <a:ea typeface="Georgia" charset="0"/>
                          <a:cs typeface="Georgia" charset="0"/>
                        </a:rPr>
                        <a:t> HESA</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Nil (empirical analysis using existing data)</a:t>
                      </a:r>
                    </a:p>
                  </a:txBody>
                  <a:tcPr marL="91446" marR="91446" marT="45722" marB="45722"/>
                </a:tc>
                <a:tc>
                  <a:txBody>
                    <a:bodyPr/>
                    <a:lstStyle/>
                    <a:p>
                      <a:r>
                        <a:rPr lang="en-US" sz="1600" dirty="0">
                          <a:solidFill>
                            <a:srgbClr val="000000"/>
                          </a:solidFill>
                          <a:latin typeface="+mn-lt"/>
                          <a:ea typeface="Georgia" charset="0"/>
                          <a:cs typeface="Georgia" charset="0"/>
                        </a:rPr>
                        <a:t>Financial costs, incentives and equity gaps</a:t>
                      </a:r>
                    </a:p>
                  </a:txBody>
                  <a:tcPr marL="91446" marR="91446" marT="45722" marB="45722"/>
                </a:tc>
                <a:extLst>
                  <a:ext uri="{0D108BD9-81ED-4DB2-BD59-A6C34878D82A}">
                    <a16:rowId xmlns:a16="http://schemas.microsoft.com/office/drawing/2014/main" val="10002"/>
                  </a:ext>
                </a:extLst>
              </a:tr>
              <a:tr h="836395">
                <a:tc>
                  <a:txBody>
                    <a:bodyPr/>
                    <a:lstStyle/>
                    <a:p>
                      <a:r>
                        <a:rPr lang="en-US" sz="1600" dirty="0">
                          <a:solidFill>
                            <a:srgbClr val="000000"/>
                          </a:solidFill>
                          <a:latin typeface="+mn-lt"/>
                          <a:ea typeface="Georgia" charset="0"/>
                          <a:cs typeface="Georgia" charset="0"/>
                        </a:rPr>
                        <a:t>2.3</a:t>
                      </a:r>
                      <a:r>
                        <a:rPr lang="en-US" sz="1600" baseline="0" dirty="0">
                          <a:solidFill>
                            <a:srgbClr val="000000"/>
                          </a:solidFill>
                          <a:latin typeface="+mn-lt"/>
                          <a:ea typeface="Georgia" charset="0"/>
                          <a:cs typeface="Georgia" charset="0"/>
                        </a:rPr>
                        <a:t> Graduate </a:t>
                      </a:r>
                      <a:r>
                        <a:rPr lang="en-US" sz="1600" baseline="0" dirty="0" err="1">
                          <a:solidFill>
                            <a:srgbClr val="000000"/>
                          </a:solidFill>
                          <a:latin typeface="+mn-lt"/>
                          <a:ea typeface="Georgia" charset="0"/>
                          <a:cs typeface="Georgia" charset="0"/>
                        </a:rPr>
                        <a:t>labour</a:t>
                      </a:r>
                      <a:r>
                        <a:rPr lang="en-US" sz="1600" baseline="0" dirty="0">
                          <a:solidFill>
                            <a:srgbClr val="000000"/>
                          </a:solidFill>
                          <a:latin typeface="+mn-lt"/>
                          <a:ea typeface="Georgia" charset="0"/>
                          <a:cs typeface="Georgia" charset="0"/>
                        </a:rPr>
                        <a:t> market in UK and Europe (Green)</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Numerous from UK,</a:t>
                      </a:r>
                      <a:r>
                        <a:rPr lang="en-US" sz="1600" baseline="0" dirty="0">
                          <a:solidFill>
                            <a:srgbClr val="000000"/>
                          </a:solidFill>
                          <a:latin typeface="+mn-lt"/>
                          <a:ea typeface="Georgia" charset="0"/>
                          <a:cs typeface="Georgia" charset="0"/>
                        </a:rPr>
                        <a:t> European, OECD sources</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Nil (empirical analysis using existing data)</a:t>
                      </a:r>
                    </a:p>
                  </a:txBody>
                  <a:tcPr marL="91446" marR="91446" marT="45722" marB="45722"/>
                </a:tc>
                <a:tc>
                  <a:txBody>
                    <a:bodyPr/>
                    <a:lstStyle/>
                    <a:p>
                      <a:r>
                        <a:rPr lang="en-US" sz="1600" dirty="0">
                          <a:solidFill>
                            <a:srgbClr val="000000"/>
                          </a:solidFill>
                          <a:latin typeface="+mn-lt"/>
                          <a:ea typeface="Georgia" charset="0"/>
                          <a:cs typeface="Georgia" charset="0"/>
                        </a:rPr>
                        <a:t>Employability, take on mismatch, dispersed returns</a:t>
                      </a:r>
                    </a:p>
                  </a:txBody>
                  <a:tcPr marL="91446" marR="91446" marT="45722" marB="45722"/>
                </a:tc>
                <a:extLst>
                  <a:ext uri="{0D108BD9-81ED-4DB2-BD59-A6C34878D82A}">
                    <a16:rowId xmlns:a16="http://schemas.microsoft.com/office/drawing/2014/main" val="10003"/>
                  </a:ext>
                </a:extLst>
              </a:tr>
              <a:tr h="934169">
                <a:tc>
                  <a:txBody>
                    <a:bodyPr/>
                    <a:lstStyle/>
                    <a:p>
                      <a:r>
                        <a:rPr lang="en-US" sz="1600" dirty="0">
                          <a:solidFill>
                            <a:srgbClr val="000000"/>
                          </a:solidFill>
                          <a:latin typeface="+mn-lt"/>
                          <a:ea typeface="Georgia" charset="0"/>
                          <a:cs typeface="Georgia" charset="0"/>
                        </a:rPr>
                        <a:t>2.4 Effects of loans financing</a:t>
                      </a:r>
                      <a:r>
                        <a:rPr lang="en-US" sz="1600" baseline="0" dirty="0">
                          <a:solidFill>
                            <a:srgbClr val="000000"/>
                          </a:solidFill>
                          <a:latin typeface="+mn-lt"/>
                          <a:ea typeface="Georgia" charset="0"/>
                          <a:cs typeface="Georgia" charset="0"/>
                        </a:rPr>
                        <a:t>,</a:t>
                      </a:r>
                      <a:r>
                        <a:rPr lang="en-US" sz="1600" dirty="0">
                          <a:solidFill>
                            <a:srgbClr val="000000"/>
                          </a:solidFill>
                          <a:latin typeface="+mn-lt"/>
                          <a:ea typeface="Georgia" charset="0"/>
                          <a:cs typeface="Georgia" charset="0"/>
                        </a:rPr>
                        <a:t> UK &amp; USA (</a:t>
                      </a:r>
                      <a:r>
                        <a:rPr lang="en-US" sz="1600" dirty="0" err="1">
                          <a:solidFill>
                            <a:srgbClr val="000000"/>
                          </a:solidFill>
                          <a:latin typeface="+mn-lt"/>
                          <a:ea typeface="Georgia" charset="0"/>
                          <a:cs typeface="Georgia" charset="0"/>
                        </a:rPr>
                        <a:t>Callender</a:t>
                      </a:r>
                      <a:r>
                        <a:rPr lang="en-US" sz="1600" dirty="0">
                          <a:solidFill>
                            <a:srgbClr val="000000"/>
                          </a:solidFill>
                          <a:latin typeface="+mn-lt"/>
                          <a:ea typeface="Georgia" charset="0"/>
                          <a:cs typeface="Georgia" charset="0"/>
                        </a:rPr>
                        <a:t> &amp;</a:t>
                      </a:r>
                      <a:r>
                        <a:rPr lang="en-US" sz="1600" baseline="0" dirty="0">
                          <a:solidFill>
                            <a:srgbClr val="000000"/>
                          </a:solidFill>
                          <a:latin typeface="+mn-lt"/>
                          <a:ea typeface="Georgia" charset="0"/>
                          <a:cs typeface="Georgia" charset="0"/>
                        </a:rPr>
                        <a:t> Heller)</a:t>
                      </a:r>
                      <a:endParaRPr lang="en-US" sz="1600" dirty="0">
                        <a:solidFill>
                          <a:srgbClr val="000000"/>
                        </a:solidFill>
                        <a:latin typeface="+mn-lt"/>
                        <a:ea typeface="Georgia" charset="0"/>
                        <a:cs typeface="Georgia" charset="0"/>
                      </a:endParaRPr>
                    </a:p>
                  </a:txBody>
                  <a:tcPr marL="91446" marR="91446" marT="45722" marB="45722"/>
                </a:tc>
                <a:tc>
                  <a:txBody>
                    <a:bodyPr/>
                    <a:lstStyle/>
                    <a:p>
                      <a:r>
                        <a:rPr lang="en-US" sz="1600" dirty="0">
                          <a:solidFill>
                            <a:srgbClr val="000000"/>
                          </a:solidFill>
                          <a:latin typeface="+mn-lt"/>
                          <a:ea typeface="Georgia" charset="0"/>
                          <a:cs typeface="Georgia" charset="0"/>
                        </a:rPr>
                        <a:t>Student loans Company, US sources</a:t>
                      </a:r>
                    </a:p>
                  </a:txBody>
                  <a:tcPr marL="91446" marR="91446" marT="45722" marB="45722"/>
                </a:tc>
                <a:tc>
                  <a:txBody>
                    <a:bodyPr/>
                    <a:lstStyle/>
                    <a:p>
                      <a:r>
                        <a:rPr lang="en-US" sz="1600" dirty="0">
                          <a:solidFill>
                            <a:srgbClr val="000000"/>
                          </a:solidFill>
                          <a:latin typeface="+mn-lt"/>
                          <a:ea typeface="Georgia" charset="0"/>
                          <a:cs typeface="Georgia" charset="0"/>
                        </a:rPr>
                        <a:t>Surveys 4000 (UK) &amp; 5000 (US) graduates, 10 focus groups</a:t>
                      </a:r>
                    </a:p>
                  </a:txBody>
                  <a:tcPr marL="91446" marR="91446" marT="45722" marB="45722"/>
                </a:tc>
                <a:tc>
                  <a:txBody>
                    <a:bodyPr/>
                    <a:lstStyle/>
                    <a:p>
                      <a:r>
                        <a:rPr lang="en-US" sz="1600" dirty="0">
                          <a:solidFill>
                            <a:srgbClr val="000000"/>
                          </a:solidFill>
                          <a:latin typeface="+mn-lt"/>
                          <a:ea typeface="Georgia" charset="0"/>
                          <a:cs typeface="Georgia" charset="0"/>
                        </a:rPr>
                        <a:t>Impact student loans in graduate lives</a:t>
                      </a:r>
                    </a:p>
                  </a:txBody>
                  <a:tcPr marL="91446" marR="91446" marT="45722" marB="45722"/>
                </a:tc>
                <a:extLst>
                  <a:ext uri="{0D108BD9-81ED-4DB2-BD59-A6C34878D82A}">
                    <a16:rowId xmlns:a16="http://schemas.microsoft.com/office/drawing/2014/main" val="10004"/>
                  </a:ext>
                </a:extLst>
              </a:tr>
              <a:tr h="934169">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2.5 Comparative (4-nation) financial base UK HE (Chapman)</a:t>
                      </a:r>
                    </a:p>
                  </a:txBody>
                  <a:tcPr marT="45727" marB="45727" horzOverflow="overflow"/>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chemeClr val="tx1"/>
                          </a:solidFill>
                          <a:effectLst/>
                          <a:latin typeface="+mn-lt"/>
                          <a:ea typeface="Georgia" charset="0"/>
                          <a:cs typeface="Georgia" charset="0"/>
                        </a:rPr>
                        <a:t>Labour</a:t>
                      </a:r>
                      <a:r>
                        <a:rPr kumimoji="0" lang="en-US" altLang="en-US" sz="1600" b="0" i="0" u="none" strike="noStrike" cap="none" normalizeH="0" baseline="0" dirty="0">
                          <a:ln>
                            <a:noFill/>
                          </a:ln>
                          <a:solidFill>
                            <a:schemeClr val="tx1"/>
                          </a:solidFill>
                          <a:effectLst/>
                          <a:latin typeface="+mn-lt"/>
                          <a:ea typeface="Georgia" charset="0"/>
                          <a:cs typeface="Georgia" charset="0"/>
                        </a:rPr>
                        <a:t> Force surveys, census and other </a:t>
                      </a:r>
                    </a:p>
                  </a:txBody>
                  <a:tcPr marT="45727" marB="45727" horzOverflow="overflow"/>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Nil (empirical analysis using existing data)</a:t>
                      </a:r>
                    </a:p>
                  </a:txBody>
                  <a:tcPr marT="45727" marB="45727" horzOverflow="overflow"/>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Georgia" charset="0"/>
                          <a:cs typeface="Georgia" charset="0"/>
                        </a:rPr>
                        <a:t>Parameters for student loans schemes</a:t>
                      </a:r>
                    </a:p>
                  </a:txBody>
                  <a:tcPr marT="45727" marB="45727" horzOverflow="overflow"/>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B8F4E3ED-C0DA-A145-8FEC-0B4F2F561CB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332204"/>
            <a:ext cx="277211" cy="32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611870"/>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a:xfrm>
            <a:off x="457200" y="274638"/>
            <a:ext cx="8094663" cy="1165225"/>
          </a:xfrm>
        </p:spPr>
        <p:txBody>
          <a:bodyPr>
            <a:normAutofit/>
          </a:bodyPr>
          <a:lstStyle/>
          <a:p>
            <a:pPr>
              <a:defRPr/>
            </a:pPr>
            <a:r>
              <a:rPr lang="en-US" sz="3600" b="1" dirty="0">
                <a:solidFill>
                  <a:srgbClr val="0070C0"/>
                </a:solidFill>
                <a:ea typeface="Georgia" charset="0"/>
                <a:cs typeface="Georgia" charset="0"/>
              </a:rPr>
              <a:t>CGHE </a:t>
            </a:r>
            <a:r>
              <a:rPr lang="en-US" sz="3600" b="1" dirty="0" err="1">
                <a:solidFill>
                  <a:srgbClr val="0070C0"/>
                </a:solidFill>
                <a:ea typeface="Georgia" charset="0"/>
                <a:cs typeface="Georgia" charset="0"/>
              </a:rPr>
              <a:t>Programme</a:t>
            </a:r>
            <a:r>
              <a:rPr lang="en-US" sz="3600" b="1" dirty="0">
                <a:solidFill>
                  <a:srgbClr val="0070C0"/>
                </a:solidFill>
                <a:ea typeface="Georgia" charset="0"/>
                <a:cs typeface="Georgia" charset="0"/>
              </a:rPr>
              <a:t> 3: Local </a:t>
            </a:r>
            <a:br>
              <a:rPr lang="en-US" sz="4000" dirty="0">
                <a:solidFill>
                  <a:srgbClr val="000090"/>
                </a:solidFill>
                <a:ea typeface="Georgia" charset="0"/>
                <a:cs typeface="Georgia" charset="0"/>
              </a:rPr>
            </a:br>
            <a:r>
              <a:rPr lang="en-US" sz="2000" b="0" i="1" dirty="0">
                <a:solidFill>
                  <a:srgbClr val="0070C0"/>
                </a:solidFill>
                <a:ea typeface="Georgia" charset="0"/>
                <a:cs typeface="Georgia" charset="0"/>
              </a:rPr>
              <a:t>Institutions, people and learning in local/global higher education settings</a:t>
            </a:r>
          </a:p>
        </p:txBody>
      </p:sp>
      <p:graphicFrame>
        <p:nvGraphicFramePr>
          <p:cNvPr id="4" name="Content Placeholder 3"/>
          <p:cNvGraphicFramePr>
            <a:graphicFrameLocks noGrp="1"/>
          </p:cNvGraphicFramePr>
          <p:nvPr>
            <p:ph idx="1"/>
            <p:extLst/>
          </p:nvPr>
        </p:nvGraphicFramePr>
        <p:xfrm>
          <a:off x="457200" y="1392072"/>
          <a:ext cx="8415338" cy="5199112"/>
        </p:xfrm>
        <a:graphic>
          <a:graphicData uri="http://schemas.openxmlformats.org/drawingml/2006/table">
            <a:tbl>
              <a:tblPr/>
              <a:tblGrid>
                <a:gridCol w="229235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276542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tblGrid>
              <a:tr h="777922">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PROJECT</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Existing data sets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mn-lt"/>
                          <a:ea typeface="Georgia" charset="0"/>
                          <a:cs typeface="Georgia" charset="0"/>
                        </a:rPr>
                        <a:t>New data generated</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FFFFFF"/>
                          </a:solidFill>
                          <a:effectLst/>
                          <a:latin typeface="+mn-lt"/>
                          <a:ea typeface="Georgia" charset="0"/>
                          <a:cs typeface="Georgia" charset="0"/>
                        </a:rPr>
                        <a:t>Possible policy impacts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8423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3.1 Alternative HE provision (Parry)</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ea typeface="Georgia" charset="0"/>
                          <a:cs typeface="Georgia" charset="0"/>
                        </a:rPr>
                        <a:t>HESA, ILR and agencies in UK nations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Survey 600+ private providers, case studies D&amp;OL, 80 interviews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ea typeface="Georgia" charset="0"/>
                          <a:cs typeface="Georgia" charset="0"/>
                        </a:rPr>
                        <a:t>Map of UK HE and intra-system links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88423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ea typeface="Georgia" charset="0"/>
                          <a:cs typeface="Georgia" charset="0"/>
                        </a:rPr>
                        <a:t>3.2 Future HE workforce (Locke)</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HESA, </a:t>
                      </a:r>
                      <a:r>
                        <a:rPr kumimoji="0" lang="en-US" altLang="en-US" sz="1600" b="0" i="0" u="none" strike="noStrike" cap="none" normalizeH="0" baseline="0" dirty="0" err="1">
                          <a:ln>
                            <a:noFill/>
                          </a:ln>
                          <a:solidFill>
                            <a:srgbClr val="000000"/>
                          </a:solidFill>
                          <a:effectLst/>
                          <a:latin typeface="+mn-lt"/>
                          <a:ea typeface="Georgia" charset="0"/>
                          <a:cs typeface="Georgia" charset="0"/>
                        </a:rPr>
                        <a:t>Labour</a:t>
                      </a:r>
                      <a:r>
                        <a:rPr kumimoji="0" lang="en-US" altLang="en-US" sz="1600" b="0" i="0" u="none" strike="noStrike" cap="none" normalizeH="0" baseline="0" dirty="0">
                          <a:ln>
                            <a:noFill/>
                          </a:ln>
                          <a:solidFill>
                            <a:srgbClr val="000000"/>
                          </a:solidFill>
                          <a:effectLst/>
                          <a:latin typeface="+mn-lt"/>
                          <a:ea typeface="Georgia" charset="0"/>
                          <a:cs typeface="Georgia" charset="0"/>
                        </a:rPr>
                        <a:t> Force Survey, CAP, OECD</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Survey 5000 acad., 60 interviews, 12 panels, 10 int’l experts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ea typeface="Georgia" charset="0"/>
                          <a:cs typeface="Georgia" charset="0"/>
                        </a:rPr>
                        <a:t>Future demand and supply for academics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88423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3.3 Knowledge, curriculum, students (Ashwin)</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mn-lt"/>
                          <a:ea typeface="Georgia" charset="0"/>
                          <a:cs typeface="Georgia" charset="0"/>
                        </a:rPr>
                        <a:t>Data from prior ESRC projects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student 1000 surveys, 438 interviews, 28 teaching sites, 280 work samples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STEM curricula and learning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3"/>
                  </a:ext>
                </a:extLst>
              </a:tr>
              <a:tr h="884238">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3.4 MOOCs and online pedagogies (</a:t>
                      </a:r>
                      <a:r>
                        <a:rPr kumimoji="0" lang="en-US" altLang="en-US" sz="1600" b="0" i="0" u="none" strike="noStrike" cap="none" normalizeH="0" baseline="0" dirty="0" err="1">
                          <a:ln>
                            <a:noFill/>
                          </a:ln>
                          <a:solidFill>
                            <a:srgbClr val="000000"/>
                          </a:solidFill>
                          <a:effectLst/>
                          <a:latin typeface="+mn-lt"/>
                          <a:ea typeface="Georgia" charset="0"/>
                          <a:cs typeface="Georgia" charset="0"/>
                        </a:rPr>
                        <a:t>Laurillard</a:t>
                      </a:r>
                      <a:r>
                        <a:rPr kumimoji="0" lang="en-US" altLang="en-US" sz="1600" b="0" i="0" u="none" strike="noStrike" cap="none" normalizeH="0" baseline="0" dirty="0">
                          <a:ln>
                            <a:noFill/>
                          </a:ln>
                          <a:solidFill>
                            <a:srgbClr val="000000"/>
                          </a:solidFill>
                          <a:effectLst/>
                          <a:latin typeface="+mn-lt"/>
                          <a:ea typeface="Georgia" charset="0"/>
                          <a:cs typeface="Georgia" charset="0"/>
                        </a:rPr>
                        <a:t>)</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nil</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Questions in MOOC platform surveys, 100 interviews staff, students</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charset="0"/>
                        <a:defRPr sz="2400">
                          <a:solidFill>
                            <a:schemeClr val="tx1"/>
                          </a:solidFill>
                          <a:latin typeface="Gill Sans" charset="0"/>
                          <a:ea typeface="ＭＳ Ｐゴシック" charset="-128"/>
                        </a:defRPr>
                      </a:lvl1pPr>
                      <a:lvl2pPr marL="742950" indent="-285750" eaLnBrk="0" hangingPunct="0">
                        <a:spcBef>
                          <a:spcPct val="20000"/>
                        </a:spcBef>
                        <a:buFont typeface="Arial" charset="0"/>
                        <a:defRPr sz="2000">
                          <a:solidFill>
                            <a:schemeClr val="tx1"/>
                          </a:solidFill>
                          <a:latin typeface="Gill Sans" charset="0"/>
                          <a:ea typeface="ＭＳ Ｐゴシック" charset="-128"/>
                        </a:defRPr>
                      </a:lvl2pPr>
                      <a:lvl3pPr marL="1143000" indent="-228600" eaLnBrk="0" hangingPunct="0">
                        <a:spcBef>
                          <a:spcPct val="20000"/>
                        </a:spcBef>
                        <a:buFont typeface="Arial" charset="0"/>
                        <a:defRPr>
                          <a:solidFill>
                            <a:schemeClr val="tx1"/>
                          </a:solidFill>
                          <a:latin typeface="Gill Sans" charset="0"/>
                          <a:ea typeface="ＭＳ Ｐゴシック" charset="-128"/>
                        </a:defRPr>
                      </a:lvl3pPr>
                      <a:lvl4pPr marL="1600200" indent="-228600" eaLnBrk="0" hangingPunct="0">
                        <a:spcBef>
                          <a:spcPct val="20000"/>
                        </a:spcBef>
                        <a:buFont typeface="Arial" charset="0"/>
                        <a:defRPr>
                          <a:solidFill>
                            <a:schemeClr val="tx1"/>
                          </a:solidFill>
                          <a:latin typeface="Gill Sans" charset="0"/>
                          <a:ea typeface="ＭＳ Ｐゴシック" charset="-128"/>
                        </a:defRPr>
                      </a:lvl4pPr>
                      <a:lvl5pPr marL="2057400" indent="-228600" eaLnBrk="0" hangingPunct="0">
                        <a:spcBef>
                          <a:spcPct val="20000"/>
                        </a:spcBef>
                        <a:buFont typeface="Arial" charset="0"/>
                        <a:defRPr>
                          <a:solidFill>
                            <a:schemeClr val="tx1"/>
                          </a:solidFill>
                          <a:latin typeface="Gill Sans"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Gill Sans"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Cost implications of online learning</a:t>
                      </a:r>
                    </a:p>
                  </a:txBody>
                  <a:tcPr marT="45727" marB="4572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4"/>
                  </a:ext>
                </a:extLst>
              </a:tr>
              <a:tr h="8842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3.5 Brexit and UK higher education (Marginson)</a:t>
                      </a:r>
                    </a:p>
                  </a:txBody>
                  <a:tcPr marT="45727" marB="45727"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nil</a:t>
                      </a:r>
                    </a:p>
                  </a:txBody>
                  <a:tcPr marT="45727" marB="4572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Case studies including interviews in 12 UK universities</a:t>
                      </a:r>
                    </a:p>
                  </a:txBody>
                  <a:tcPr marT="45727" marB="45727"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mn-lt"/>
                          <a:ea typeface="Georgia" charset="0"/>
                          <a:cs typeface="Georgia" charset="0"/>
                        </a:rPr>
                        <a:t>HEI strategies for managing Brexit</a:t>
                      </a:r>
                    </a:p>
                  </a:txBody>
                  <a:tcPr marT="45727" marB="45727"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bl>
          </a:graphicData>
        </a:graphic>
      </p:graphicFrame>
      <p:pic>
        <p:nvPicPr>
          <p:cNvPr id="5" name="Picture 4">
            <a:extLst>
              <a:ext uri="{FF2B5EF4-FFF2-40B4-BE49-F238E27FC236}">
                <a16:creationId xmlns:a16="http://schemas.microsoft.com/office/drawing/2014/main" id="{7214EC48-2483-F849-84CE-9A1CD2CDCB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446" y="6431076"/>
            <a:ext cx="277211" cy="320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60333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753"/>
            <a:ext cx="8229600" cy="591636"/>
          </a:xfrm>
        </p:spPr>
        <p:txBody>
          <a:bodyPr>
            <a:normAutofit fontScale="90000"/>
          </a:bodyPr>
          <a:lstStyle/>
          <a:p>
            <a:pPr>
              <a:defRPr/>
            </a:pPr>
            <a:r>
              <a:rPr lang="en-US" sz="3600" b="1" dirty="0">
                <a:solidFill>
                  <a:srgbClr val="0070C0"/>
                </a:solidFill>
                <a:latin typeface="+mj-lt"/>
              </a:rPr>
              <a:t>Some bigger questions</a:t>
            </a:r>
          </a:p>
        </p:txBody>
      </p:sp>
      <p:sp>
        <p:nvSpPr>
          <p:cNvPr id="3" name="Content Placeholder 2"/>
          <p:cNvSpPr>
            <a:spLocks noGrp="1"/>
          </p:cNvSpPr>
          <p:nvPr>
            <p:ph idx="1"/>
          </p:nvPr>
        </p:nvSpPr>
        <p:spPr>
          <a:xfrm>
            <a:off x="457200" y="910389"/>
            <a:ext cx="8229600" cy="5341938"/>
          </a:xfrm>
        </p:spPr>
        <p:txBody>
          <a:bodyPr/>
          <a:lstStyle/>
          <a:p>
            <a:pPr>
              <a:defRPr/>
            </a:pPr>
            <a:r>
              <a:rPr lang="en-US" sz="2400" dirty="0">
                <a:latin typeface="+mj-lt"/>
              </a:rPr>
              <a:t>What is UK HE contributing to cognitive formation and social learning, and how does the UK compare with other systems?</a:t>
            </a:r>
          </a:p>
          <a:p>
            <a:pPr>
              <a:defRPr/>
            </a:pPr>
            <a:r>
              <a:rPr lang="en-US" sz="2400" dirty="0">
                <a:latin typeface="+mj-lt"/>
              </a:rPr>
              <a:t>How well prepared for the future is HE governance, management, financing and academic and research capacity?</a:t>
            </a:r>
          </a:p>
          <a:p>
            <a:pPr>
              <a:defRPr/>
            </a:pPr>
            <a:r>
              <a:rPr lang="en-US" sz="2400" dirty="0">
                <a:latin typeface="+mj-lt"/>
              </a:rPr>
              <a:t>How can HE enhance social mobility and why are we failing to improve the social mix in the top HEIs in the UK?</a:t>
            </a:r>
          </a:p>
          <a:p>
            <a:pPr>
              <a:defRPr/>
            </a:pPr>
            <a:r>
              <a:rPr lang="en-US" sz="2400" dirty="0">
                <a:latin typeface="+mj-lt"/>
              </a:rPr>
              <a:t>What is the contribution of European cooperation to HE and research in the UK and ultimately to global HE?</a:t>
            </a:r>
          </a:p>
          <a:p>
            <a:pPr>
              <a:defRPr/>
            </a:pPr>
            <a:r>
              <a:rPr lang="en-US" sz="2400" dirty="0">
                <a:latin typeface="+mj-lt"/>
              </a:rPr>
              <a:t>How can we build a broader highway between UK HE and the fast emerging science and learning systems in East Asia?</a:t>
            </a:r>
          </a:p>
          <a:p>
            <a:pPr>
              <a:defRPr/>
            </a:pPr>
            <a:r>
              <a:rPr lang="en-US" sz="2400" b="1" i="1" dirty="0">
                <a:latin typeface="+mj-lt"/>
              </a:rPr>
              <a:t>What is HE and what values are added by it? </a:t>
            </a:r>
            <a:r>
              <a:rPr lang="en-US" sz="2400" dirty="0">
                <a:latin typeface="+mj-lt"/>
              </a:rPr>
              <a:t>How can we deepen our theoretical and empirical understanding of HE and its social and economic effects?</a:t>
            </a:r>
          </a:p>
          <a:p>
            <a:pPr>
              <a:defRPr/>
            </a:pPr>
            <a:endParaRPr lang="en-US" sz="2400" dirty="0">
              <a:latin typeface="+mj-lt"/>
            </a:endParaRPr>
          </a:p>
        </p:txBody>
      </p:sp>
      <p:pic>
        <p:nvPicPr>
          <p:cNvPr id="4" name="Picture 3">
            <a:extLst>
              <a:ext uri="{FF2B5EF4-FFF2-40B4-BE49-F238E27FC236}">
                <a16:creationId xmlns:a16="http://schemas.microsoft.com/office/drawing/2014/main" id="{ED26CB30-EDD9-AA43-8517-340E30086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433" y="6252327"/>
            <a:ext cx="343142" cy="39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534693"/>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6D209-B223-A14E-9A44-F230132436E5}"/>
              </a:ext>
            </a:extLst>
          </p:cNvPr>
          <p:cNvSpPr>
            <a:spLocks noGrp="1"/>
          </p:cNvSpPr>
          <p:nvPr>
            <p:ph type="title"/>
          </p:nvPr>
        </p:nvSpPr>
        <p:spPr>
          <a:xfrm>
            <a:off x="96253" y="274638"/>
            <a:ext cx="8746958" cy="1143000"/>
          </a:xfrm>
        </p:spPr>
        <p:txBody>
          <a:bodyPr>
            <a:noAutofit/>
          </a:bodyPr>
          <a:lstStyle/>
          <a:p>
            <a:r>
              <a:rPr lang="en-GB" sz="3600" b="1" dirty="0">
                <a:solidFill>
                  <a:srgbClr val="0070C0"/>
                </a:solidFill>
              </a:rPr>
              <a:t>Since November 2015 the ground has shifted</a:t>
            </a:r>
          </a:p>
        </p:txBody>
      </p:sp>
      <p:sp>
        <p:nvSpPr>
          <p:cNvPr id="3" name="Content Placeholder 2">
            <a:extLst>
              <a:ext uri="{FF2B5EF4-FFF2-40B4-BE49-F238E27FC236}">
                <a16:creationId xmlns:a16="http://schemas.microsoft.com/office/drawing/2014/main" id="{75536DAE-F9AE-6A4C-B712-D746C4DE7AA5}"/>
              </a:ext>
            </a:extLst>
          </p:cNvPr>
          <p:cNvSpPr>
            <a:spLocks noGrp="1"/>
          </p:cNvSpPr>
          <p:nvPr>
            <p:ph idx="1"/>
          </p:nvPr>
        </p:nvSpPr>
        <p:spPr/>
        <p:txBody>
          <a:bodyPr>
            <a:normAutofit/>
          </a:bodyPr>
          <a:lstStyle/>
          <a:p>
            <a:r>
              <a:rPr lang="en-GB" sz="2400" dirty="0"/>
              <a:t>June 2016 referendum and Brexit</a:t>
            </a:r>
          </a:p>
          <a:p>
            <a:r>
              <a:rPr lang="en-GB" sz="2400" dirty="0"/>
              <a:t>Migration resistance and international education</a:t>
            </a:r>
          </a:p>
          <a:p>
            <a:r>
              <a:rPr lang="en-GB" sz="2400" dirty="0"/>
              <a:t>Populism in UK and United states brings a new questioning of higher education in relation to elitism, inequality and its relations with local communities</a:t>
            </a:r>
          </a:p>
          <a:p>
            <a:r>
              <a:rPr lang="en-GB" sz="2400" dirty="0"/>
              <a:t>Growing subordination of those without degrees</a:t>
            </a:r>
          </a:p>
          <a:p>
            <a:r>
              <a:rPr lang="en-GB" sz="2400" dirty="0"/>
              <a:t>Growing talk about ‘too many graduates’</a:t>
            </a:r>
          </a:p>
          <a:p>
            <a:r>
              <a:rPr lang="en-GB" sz="2400" dirty="0"/>
              <a:t>Free speech debate / cultural wars</a:t>
            </a:r>
          </a:p>
          <a:p>
            <a:r>
              <a:rPr lang="en-GB" sz="2400" dirty="0"/>
              <a:t>Destabilisation of the UK fees/tuition loans system</a:t>
            </a:r>
          </a:p>
          <a:p>
            <a:r>
              <a:rPr lang="en-GB" sz="2400" dirty="0"/>
              <a:t>Continuing rise and rise of China  </a:t>
            </a:r>
            <a:r>
              <a:rPr lang="en-GB" sz="2800" dirty="0"/>
              <a:t>  </a:t>
            </a:r>
          </a:p>
        </p:txBody>
      </p:sp>
      <p:pic>
        <p:nvPicPr>
          <p:cNvPr id="4" name="Picture 3">
            <a:extLst>
              <a:ext uri="{FF2B5EF4-FFF2-40B4-BE49-F238E27FC236}">
                <a16:creationId xmlns:a16="http://schemas.microsoft.com/office/drawing/2014/main" id="{88550A4B-B7BB-F242-B01A-92E262428F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078" y="6126163"/>
            <a:ext cx="435255" cy="50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594701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181" y="300764"/>
            <a:ext cx="8734567" cy="1143000"/>
          </a:xfrm>
          <a:solidFill>
            <a:schemeClr val="bg1"/>
          </a:solidFill>
        </p:spPr>
        <p:txBody>
          <a:bodyPr>
            <a:noAutofit/>
          </a:bodyPr>
          <a:lstStyle/>
          <a:p>
            <a:r>
              <a:rPr lang="en-US" sz="3600" b="1" dirty="0">
                <a:solidFill>
                  <a:srgbClr val="0070C0"/>
                </a:solidFill>
                <a:ea typeface="Georgia" charset="0"/>
                <a:cs typeface="Georgia" charset="0"/>
              </a:rPr>
              <a:t>Momentum of economic globalization slows</a:t>
            </a:r>
          </a:p>
        </p:txBody>
      </p:sp>
      <p:pic>
        <p:nvPicPr>
          <p:cNvPr id="4" name="Content Placeholder 3"/>
          <p:cNvPicPr>
            <a:picLocks noGrp="1" noChangeAspect="1"/>
          </p:cNvPicPr>
          <p:nvPr>
            <p:ph idx="1"/>
          </p:nvPr>
        </p:nvPicPr>
        <p:blipFill>
          <a:blip r:embed="rId2"/>
          <a:stretch>
            <a:fillRect/>
          </a:stretch>
        </p:blipFill>
        <p:spPr>
          <a:xfrm>
            <a:off x="457200" y="1962128"/>
            <a:ext cx="8229600" cy="4063365"/>
          </a:xfrm>
          <a:prstGeom prst="rect">
            <a:avLst/>
          </a:prstGeom>
        </p:spPr>
      </p:pic>
      <p:sp>
        <p:nvSpPr>
          <p:cNvPr id="5" name="TextBox 4"/>
          <p:cNvSpPr txBox="1"/>
          <p:nvPr/>
        </p:nvSpPr>
        <p:spPr>
          <a:xfrm>
            <a:off x="4937760" y="6025493"/>
            <a:ext cx="3749040" cy="307777"/>
          </a:xfrm>
          <a:prstGeom prst="rect">
            <a:avLst/>
          </a:prstGeom>
          <a:noFill/>
        </p:spPr>
        <p:txBody>
          <a:bodyPr wrap="square" rtlCol="0">
            <a:spAutoFit/>
          </a:bodyPr>
          <a:lstStyle/>
          <a:p>
            <a:r>
              <a:rPr lang="en-US" sz="1400" i="1" dirty="0">
                <a:latin typeface="Georgia" charset="0"/>
                <a:ea typeface="Georgia" charset="0"/>
                <a:cs typeface="Georgia" charset="0"/>
              </a:rPr>
              <a:t>Source: The Economist, 28 January 2017</a:t>
            </a:r>
          </a:p>
        </p:txBody>
      </p:sp>
    </p:spTree>
    <p:extLst>
      <p:ext uri="{BB962C8B-B14F-4D97-AF65-F5344CB8AC3E}">
        <p14:creationId xmlns:p14="http://schemas.microsoft.com/office/powerpoint/2010/main" val="25575050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0070C0"/>
                </a:solidFill>
                <a:ea typeface="Georgia" charset="0"/>
                <a:cs typeface="Georgia" charset="0"/>
              </a:rPr>
              <a:t>Problems and potentials</a:t>
            </a:r>
          </a:p>
        </p:txBody>
      </p:sp>
      <p:sp>
        <p:nvSpPr>
          <p:cNvPr id="3" name="Content Placeholder 2"/>
          <p:cNvSpPr>
            <a:spLocks noGrp="1"/>
          </p:cNvSpPr>
          <p:nvPr>
            <p:ph idx="1"/>
          </p:nvPr>
        </p:nvSpPr>
        <p:spPr>
          <a:xfrm>
            <a:off x="955343" y="1723030"/>
            <a:ext cx="7929349" cy="4800599"/>
          </a:xfrm>
        </p:spPr>
        <p:txBody>
          <a:bodyPr>
            <a:normAutofit lnSpcReduction="10000"/>
          </a:bodyPr>
          <a:lstStyle/>
          <a:p>
            <a:pPr>
              <a:lnSpc>
                <a:spcPct val="110000"/>
              </a:lnSpc>
            </a:pPr>
            <a:r>
              <a:rPr lang="en-US" sz="2400" dirty="0">
                <a:ea typeface="Georgia" charset="0"/>
                <a:cs typeface="Georgia" charset="0"/>
              </a:rPr>
              <a:t>Where is </a:t>
            </a:r>
            <a:r>
              <a:rPr lang="en-US" sz="2400" dirty="0" err="1">
                <a:ea typeface="Georgia" charset="0"/>
                <a:cs typeface="Georgia" charset="0"/>
              </a:rPr>
              <a:t>globalisation</a:t>
            </a:r>
            <a:r>
              <a:rPr lang="en-US" sz="2400" dirty="0">
                <a:ea typeface="Georgia" charset="0"/>
                <a:cs typeface="Georgia" charset="0"/>
              </a:rPr>
              <a:t> going in higher education? </a:t>
            </a:r>
          </a:p>
          <a:p>
            <a:pPr>
              <a:lnSpc>
                <a:spcPct val="110000"/>
              </a:lnSpc>
            </a:pPr>
            <a:r>
              <a:rPr lang="en-US" sz="2400" dirty="0">
                <a:ea typeface="Georgia" charset="0"/>
                <a:cs typeface="Georgia" charset="0"/>
              </a:rPr>
              <a:t>Will UK HE become more or less open after Brexit?</a:t>
            </a:r>
          </a:p>
          <a:p>
            <a:pPr>
              <a:lnSpc>
                <a:spcPct val="110000"/>
              </a:lnSpc>
            </a:pPr>
            <a:r>
              <a:rPr lang="en-US" sz="2400" dirty="0">
                <a:ea typeface="Georgia" charset="0"/>
                <a:cs typeface="Georgia" charset="0"/>
              </a:rPr>
              <a:t>Will higher education enrolments keep expanding</a:t>
            </a:r>
          </a:p>
          <a:p>
            <a:pPr>
              <a:lnSpc>
                <a:spcPct val="110000"/>
              </a:lnSpc>
            </a:pPr>
            <a:r>
              <a:rPr lang="en-US" sz="2400" dirty="0">
                <a:ea typeface="Georgia" charset="0"/>
                <a:cs typeface="Georgia" charset="0"/>
              </a:rPr>
              <a:t>Can the stratification of higher education be modified? Can elite WCUs become more inclusive?</a:t>
            </a:r>
          </a:p>
          <a:p>
            <a:pPr>
              <a:lnSpc>
                <a:spcPct val="110000"/>
              </a:lnSpc>
            </a:pPr>
            <a:r>
              <a:rPr lang="en-US" sz="2400" dirty="0">
                <a:ea typeface="Georgia" charset="0"/>
                <a:cs typeface="Georgia" charset="0"/>
              </a:rPr>
              <a:t>What does higher education offer to those outside the sector altogether? (e.g. many in rural populations)</a:t>
            </a:r>
          </a:p>
          <a:p>
            <a:pPr>
              <a:lnSpc>
                <a:spcPct val="110000"/>
              </a:lnSpc>
            </a:pPr>
            <a:r>
              <a:rPr lang="en-US" sz="2400" dirty="0">
                <a:ea typeface="Georgia" charset="0"/>
                <a:cs typeface="Georgia" charset="0"/>
              </a:rPr>
              <a:t>How can science be defended and advanced? How can the practices of free inquiry be advanced worldwide?</a:t>
            </a:r>
          </a:p>
          <a:p>
            <a:pPr>
              <a:lnSpc>
                <a:spcPct val="110000"/>
              </a:lnSpc>
            </a:pPr>
            <a:r>
              <a:rPr lang="en-US" sz="2400" dirty="0">
                <a:ea typeface="Georgia" charset="0"/>
                <a:cs typeface="Georgia" charset="0"/>
              </a:rPr>
              <a:t>How can WCUs further their cooperation and joint contribution to the global common good?</a:t>
            </a:r>
          </a:p>
        </p:txBody>
      </p:sp>
    </p:spTree>
    <p:extLst>
      <p:ext uri="{BB962C8B-B14F-4D97-AF65-F5344CB8AC3E}">
        <p14:creationId xmlns:p14="http://schemas.microsoft.com/office/powerpoint/2010/main" val="16052546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60947"/>
            <a:ext cx="8879304" cy="3188369"/>
          </a:xfrm>
          <a:noFill/>
        </p:spPr>
        <p:txBody>
          <a:bodyPr>
            <a:normAutofit fontScale="90000"/>
          </a:bodyPr>
          <a:lstStyle/>
          <a:p>
            <a:r>
              <a:rPr lang="en-GB" sz="3600" b="1" dirty="0">
                <a:solidFill>
                  <a:srgbClr val="0070C0"/>
                </a:solidFill>
                <a:ea typeface="Georgia" charset="0"/>
                <a:cs typeface="Georgia" charset="0"/>
              </a:rPr>
              <a:t>Brexit, trade, migration </a:t>
            </a:r>
            <a:br>
              <a:rPr lang="en-GB" sz="3600" b="1" dirty="0">
                <a:solidFill>
                  <a:srgbClr val="0070C0"/>
                </a:solidFill>
                <a:ea typeface="Georgia" charset="0"/>
                <a:cs typeface="Georgia" charset="0"/>
              </a:rPr>
            </a:br>
            <a:r>
              <a:rPr lang="en-GB" sz="3600" b="1" dirty="0">
                <a:solidFill>
                  <a:srgbClr val="0070C0"/>
                </a:solidFill>
                <a:ea typeface="Georgia" charset="0"/>
                <a:cs typeface="Georgia" charset="0"/>
              </a:rPr>
              <a:t>and higher education</a:t>
            </a:r>
            <a:br>
              <a:rPr lang="en-GB" sz="1300" dirty="0">
                <a:solidFill>
                  <a:srgbClr val="FF0000"/>
                </a:solidFill>
                <a:latin typeface="Georgia" charset="0"/>
                <a:ea typeface="Georgia" charset="0"/>
                <a:cs typeface="Georgia" charset="0"/>
              </a:rPr>
            </a:br>
            <a:br>
              <a:rPr lang="en-GB" sz="1300" dirty="0">
                <a:solidFill>
                  <a:srgbClr val="FF0000"/>
                </a:solidFill>
                <a:latin typeface="Georgia" charset="0"/>
                <a:ea typeface="Georgia" charset="0"/>
                <a:cs typeface="Georgia" charset="0"/>
              </a:rPr>
            </a:br>
            <a:r>
              <a:rPr lang="en-GB" sz="2700" b="1" dirty="0">
                <a:solidFill>
                  <a:srgbClr val="FF0000"/>
                </a:solidFill>
                <a:ea typeface="Georgia" charset="0"/>
                <a:cs typeface="Georgia" charset="0"/>
              </a:rPr>
              <a:t>CGHE project 3.5</a:t>
            </a:r>
            <a:br>
              <a:rPr lang="en-GB" sz="2400" dirty="0">
                <a:ea typeface="Georgia" charset="0"/>
                <a:cs typeface="Georgia" charset="0"/>
              </a:rPr>
            </a:br>
            <a:r>
              <a:rPr lang="en-GB" sz="2000" dirty="0">
                <a:ea typeface="Georgia" charset="0"/>
                <a:cs typeface="Georgia" charset="0"/>
              </a:rPr>
              <a:t>Simon Marginson, William Locke, </a:t>
            </a:r>
            <a:r>
              <a:rPr lang="en-GB" sz="2000" dirty="0" err="1">
                <a:ea typeface="Georgia" charset="0"/>
                <a:cs typeface="Georgia" charset="0"/>
              </a:rPr>
              <a:t>Vassiliki</a:t>
            </a:r>
            <a:r>
              <a:rPr lang="en-GB" sz="2000" dirty="0">
                <a:ea typeface="Georgia" charset="0"/>
                <a:cs typeface="Georgia" charset="0"/>
              </a:rPr>
              <a:t> </a:t>
            </a:r>
            <a:r>
              <a:rPr lang="en-GB" sz="2000" dirty="0" err="1">
                <a:ea typeface="Georgia" charset="0"/>
                <a:cs typeface="Georgia" charset="0"/>
              </a:rPr>
              <a:t>Papatsiba</a:t>
            </a:r>
            <a:br>
              <a:rPr lang="en-GB" sz="2000" dirty="0">
                <a:ea typeface="Georgia" charset="0"/>
                <a:cs typeface="Georgia" charset="0"/>
              </a:rPr>
            </a:br>
            <a:r>
              <a:rPr lang="en-GB" sz="2000" dirty="0">
                <a:ea typeface="Georgia" charset="0"/>
                <a:cs typeface="Georgia" charset="0"/>
              </a:rPr>
              <a:t>postdoc </a:t>
            </a:r>
            <a:r>
              <a:rPr lang="en-GB" sz="2000" dirty="0" err="1">
                <a:ea typeface="Georgia" charset="0"/>
                <a:cs typeface="Georgia" charset="0"/>
              </a:rPr>
              <a:t>Ludovic</a:t>
            </a:r>
            <a:r>
              <a:rPr lang="en-GB" sz="2000" dirty="0">
                <a:ea typeface="Georgia" charset="0"/>
                <a:cs typeface="Georgia" charset="0"/>
              </a:rPr>
              <a:t> </a:t>
            </a:r>
            <a:r>
              <a:rPr lang="en-GB" sz="2000" dirty="0" err="1">
                <a:ea typeface="Georgia" charset="0"/>
                <a:cs typeface="Georgia" charset="0"/>
              </a:rPr>
              <a:t>Highman</a:t>
            </a:r>
            <a:br>
              <a:rPr lang="en-US" sz="2400" i="1" dirty="0">
                <a:ea typeface="Georgia" charset="0"/>
                <a:cs typeface="Georgia" charset="0"/>
              </a:rPr>
            </a:br>
            <a:br>
              <a:rPr lang="en-US" sz="1200" i="1" dirty="0">
                <a:latin typeface="Georgia" charset="0"/>
                <a:ea typeface="Georgia" charset="0"/>
                <a:cs typeface="Georgia" charset="0"/>
              </a:rPr>
            </a:br>
            <a:br>
              <a:rPr lang="en-US" sz="1200" i="1" dirty="0">
                <a:latin typeface="Georgia" charset="0"/>
                <a:ea typeface="Georgia" charset="0"/>
                <a:cs typeface="Georgia" charset="0"/>
              </a:rPr>
            </a:br>
            <a:br>
              <a:rPr lang="en-US" sz="1200" i="1" dirty="0">
                <a:latin typeface="Georgia" charset="0"/>
                <a:ea typeface="Georgia" charset="0"/>
                <a:cs typeface="Georgia" charset="0"/>
              </a:rPr>
            </a:br>
            <a:br>
              <a:rPr lang="en-US" sz="1200" i="1" dirty="0">
                <a:latin typeface="Georgia" charset="0"/>
                <a:ea typeface="Georgia" charset="0"/>
                <a:cs typeface="Georgia" charset="0"/>
              </a:rPr>
            </a:br>
            <a:br>
              <a:rPr lang="en-US" sz="1000" dirty="0">
                <a:solidFill>
                  <a:schemeClr val="bg1">
                    <a:lumMod val="50000"/>
                  </a:schemeClr>
                </a:solidFill>
                <a:latin typeface="Georgia" charset="0"/>
                <a:ea typeface="Georgia" charset="0"/>
                <a:cs typeface="Georgia" charset="0"/>
              </a:rPr>
            </a:br>
            <a:endParaRPr lang="en-US" sz="2000" i="1" dirty="0">
              <a:solidFill>
                <a:schemeClr val="bg1">
                  <a:lumMod val="50000"/>
                </a:schemeClr>
              </a:solidFill>
              <a:latin typeface="Georgia" charset="0"/>
              <a:ea typeface="Georgia" charset="0"/>
              <a:cs typeface="Georgia" charset="0"/>
            </a:endParaRPr>
          </a:p>
        </p:txBody>
      </p:sp>
      <p:pic>
        <p:nvPicPr>
          <p:cNvPr id="3" name="Picture 2">
            <a:extLst>
              <a:ext uri="{FF2B5EF4-FFF2-40B4-BE49-F238E27FC236}">
                <a16:creationId xmlns:a16="http://schemas.microsoft.com/office/drawing/2014/main" id="{36412F19-016A-504E-BA6A-2FE6997B4126}"/>
              </a:ext>
            </a:extLst>
          </p:cNvPr>
          <p:cNvPicPr>
            <a:picLocks noChangeAspect="1"/>
          </p:cNvPicPr>
          <p:nvPr/>
        </p:nvPicPr>
        <p:blipFill>
          <a:blip r:embed="rId2"/>
          <a:stretch>
            <a:fillRect/>
          </a:stretch>
        </p:blipFill>
        <p:spPr>
          <a:xfrm>
            <a:off x="2448426" y="2768653"/>
            <a:ext cx="4343402" cy="3126821"/>
          </a:xfrm>
          <a:prstGeom prst="rect">
            <a:avLst/>
          </a:prstGeom>
          <a:ln w="3175">
            <a:solidFill>
              <a:schemeClr val="bg1">
                <a:lumMod val="65000"/>
              </a:schemeClr>
            </a:solidFill>
          </a:ln>
        </p:spPr>
      </p:pic>
      <p:pic>
        <p:nvPicPr>
          <p:cNvPr id="4" name="Picture 3">
            <a:extLst>
              <a:ext uri="{FF2B5EF4-FFF2-40B4-BE49-F238E27FC236}">
                <a16:creationId xmlns:a16="http://schemas.microsoft.com/office/drawing/2014/main" id="{0C95F975-2643-F143-9625-031B348D01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89" y="6187366"/>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5727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6" y="114300"/>
            <a:ext cx="8342220" cy="1828800"/>
          </a:xfrm>
        </p:spPr>
        <p:txBody>
          <a:bodyPr>
            <a:normAutofit/>
          </a:bodyPr>
          <a:lstStyle/>
          <a:p>
            <a:r>
              <a:rPr lang="en-GB" sz="3600" b="1" dirty="0">
                <a:solidFill>
                  <a:srgbClr val="0070C0"/>
                </a:solidFill>
                <a:ea typeface="Georgia" charset="0"/>
                <a:cs typeface="Georgia" charset="0"/>
              </a:rPr>
              <a:t>Worldwide growth of enrolment in tertiary education since 1970</a:t>
            </a:r>
            <a:endParaRPr lang="en-US" sz="3600" b="1" dirty="0">
              <a:solidFill>
                <a:schemeClr val="tx1"/>
              </a:solidFill>
              <a:ea typeface="Georgia" charset="0"/>
              <a:cs typeface="Georgia" charset="0"/>
            </a:endParaRPr>
          </a:p>
        </p:txBody>
      </p:sp>
      <p:graphicFrame>
        <p:nvGraphicFramePr>
          <p:cNvPr id="4" name="Content Placeholder 3"/>
          <p:cNvGraphicFramePr>
            <a:graphicFrameLocks noGrp="1"/>
          </p:cNvGraphicFramePr>
          <p:nvPr>
            <p:ph idx="1"/>
            <p:extLst/>
          </p:nvPr>
        </p:nvGraphicFramePr>
        <p:xfrm>
          <a:off x="465605" y="1943099"/>
          <a:ext cx="8378358" cy="4672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7154960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0070C0"/>
                </a:solidFill>
                <a:ea typeface="Georgia" charset="0"/>
                <a:cs typeface="Georgia" charset="0"/>
              </a:rPr>
              <a:t>The project research questions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400" dirty="0">
                <a:ea typeface="Georgia" charset="0"/>
                <a:cs typeface="Georgia" charset="0"/>
              </a:rPr>
              <a:t>What are the perceived implications of Brexit for UK HEIs as their executive leaders and other operational personnel see it?</a:t>
            </a:r>
          </a:p>
          <a:p>
            <a:pPr marL="514350" indent="-514350">
              <a:buFont typeface="+mj-lt"/>
              <a:buAutoNum type="arabicPeriod"/>
            </a:pPr>
            <a:r>
              <a:rPr lang="en-US" sz="2400" dirty="0">
                <a:ea typeface="Georgia" charset="0"/>
                <a:cs typeface="Georgia" charset="0"/>
              </a:rPr>
              <a:t>What are the </a:t>
            </a:r>
            <a:r>
              <a:rPr lang="en-US" sz="2400" dirty="0" err="1">
                <a:ea typeface="Georgia" charset="0"/>
                <a:cs typeface="Georgia" charset="0"/>
              </a:rPr>
              <a:t>organisational</a:t>
            </a:r>
            <a:r>
              <a:rPr lang="en-US" sz="2400" dirty="0">
                <a:ea typeface="Georgia" charset="0"/>
                <a:cs typeface="Georgia" charset="0"/>
              </a:rPr>
              <a:t> capabilities of UK HEIs to monitor their environment and to judge, strategize, respond, initiate and make changes, in relation to Brexit?</a:t>
            </a:r>
          </a:p>
          <a:p>
            <a:pPr marL="514350" indent="-514350">
              <a:buFont typeface="+mj-lt"/>
              <a:buAutoNum type="arabicPeriod"/>
            </a:pPr>
            <a:r>
              <a:rPr lang="en-US" sz="2400" dirty="0">
                <a:ea typeface="Georgia" charset="0"/>
                <a:cs typeface="Georgia" charset="0"/>
              </a:rPr>
              <a:t>How are these factors differentiated by HEI? What does this mean for HE system design?</a:t>
            </a:r>
          </a:p>
        </p:txBody>
      </p:sp>
      <p:pic>
        <p:nvPicPr>
          <p:cNvPr id="4" name="Picture 3">
            <a:extLst>
              <a:ext uri="{FF2B5EF4-FFF2-40B4-BE49-F238E27FC236}">
                <a16:creationId xmlns:a16="http://schemas.microsoft.com/office/drawing/2014/main" id="{0484695D-D05C-F448-B4B7-6FA91100B3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9858" y="5907128"/>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539120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0070C0"/>
                </a:solidFill>
                <a:ea typeface="Georgia" charset="0"/>
                <a:cs typeface="Georgia" charset="0"/>
              </a:rPr>
              <a:t>EU countries and UK higher education</a:t>
            </a:r>
          </a:p>
        </p:txBody>
      </p:sp>
      <p:sp>
        <p:nvSpPr>
          <p:cNvPr id="3" name="Content Placeholder 2"/>
          <p:cNvSpPr>
            <a:spLocks noGrp="1"/>
          </p:cNvSpPr>
          <p:nvPr>
            <p:ph idx="1"/>
          </p:nvPr>
        </p:nvSpPr>
        <p:spPr/>
        <p:txBody>
          <a:bodyPr>
            <a:normAutofit/>
          </a:bodyPr>
          <a:lstStyle/>
          <a:p>
            <a:r>
              <a:rPr lang="en-GB" sz="2400" dirty="0">
                <a:ea typeface="Georgia" charset="0"/>
                <a:cs typeface="Georgia" charset="0"/>
              </a:rPr>
              <a:t>Incoming EU-citizen students in UK HEIs </a:t>
            </a:r>
            <a:r>
              <a:rPr lang="en-GB" sz="2400" dirty="0">
                <a:solidFill>
                  <a:srgbClr val="FF0000"/>
                </a:solidFill>
                <a:ea typeface="Georgia" charset="0"/>
                <a:cs typeface="Georgia" charset="0"/>
              </a:rPr>
              <a:t>and their fees</a:t>
            </a:r>
          </a:p>
          <a:p>
            <a:r>
              <a:rPr lang="en-GB" sz="2400" dirty="0">
                <a:ea typeface="Georgia" charset="0"/>
                <a:cs typeface="Georgia" charset="0"/>
              </a:rPr>
              <a:t>Contribution of EU PhD students to UK research</a:t>
            </a:r>
          </a:p>
          <a:p>
            <a:r>
              <a:rPr lang="en-GB" sz="2400" dirty="0">
                <a:ea typeface="Georgia" charset="0"/>
                <a:cs typeface="Georgia" charset="0"/>
              </a:rPr>
              <a:t>Outgoing Erasmus students</a:t>
            </a:r>
          </a:p>
          <a:p>
            <a:r>
              <a:rPr lang="en-GB" sz="2400" dirty="0">
                <a:ea typeface="Georgia" charset="0"/>
                <a:cs typeface="Georgia" charset="0"/>
              </a:rPr>
              <a:t>EU-citizen staff in UK HEIs</a:t>
            </a:r>
          </a:p>
          <a:p>
            <a:r>
              <a:rPr lang="en-GB" sz="2400" dirty="0">
                <a:ea typeface="Georgia" charset="0"/>
                <a:cs typeface="Georgia" charset="0"/>
              </a:rPr>
              <a:t>Future staff recruitment out of EU countries</a:t>
            </a:r>
          </a:p>
          <a:p>
            <a:r>
              <a:rPr lang="en-GB" sz="2400" dirty="0">
                <a:solidFill>
                  <a:srgbClr val="FF0000"/>
                </a:solidFill>
                <a:ea typeface="Georgia" charset="0"/>
                <a:cs typeface="Georgia" charset="0"/>
              </a:rPr>
              <a:t>Access to EU funds for research (Horizon 2020 </a:t>
            </a:r>
            <a:r>
              <a:rPr lang="en-GB" sz="2400" dirty="0" err="1">
                <a:solidFill>
                  <a:srgbClr val="FF0000"/>
                </a:solidFill>
                <a:ea typeface="Georgia" charset="0"/>
                <a:cs typeface="Georgia" charset="0"/>
              </a:rPr>
              <a:t>etc</a:t>
            </a:r>
            <a:r>
              <a:rPr lang="en-GB" sz="2400" dirty="0">
                <a:solidFill>
                  <a:srgbClr val="FF0000"/>
                </a:solidFill>
                <a:ea typeface="Georgia" charset="0"/>
                <a:cs typeface="Georgia" charset="0"/>
              </a:rPr>
              <a:t>)</a:t>
            </a:r>
          </a:p>
          <a:p>
            <a:r>
              <a:rPr lang="en-GB" sz="2400" dirty="0">
                <a:solidFill>
                  <a:srgbClr val="FF0000"/>
                </a:solidFill>
                <a:ea typeface="Georgia" charset="0"/>
                <a:cs typeface="Georgia" charset="0"/>
              </a:rPr>
              <a:t>European Regional Development Fund and loans from European Investment Bank</a:t>
            </a:r>
          </a:p>
          <a:p>
            <a:r>
              <a:rPr lang="en-GB" sz="2400" dirty="0">
                <a:solidFill>
                  <a:srgbClr val="FF0000"/>
                </a:solidFill>
                <a:ea typeface="Georgia" charset="0"/>
                <a:cs typeface="Georgia" charset="0"/>
              </a:rPr>
              <a:t>[associated] capacity of HEIs to grow non EU international</a:t>
            </a:r>
            <a:endParaRPr lang="en-GB" sz="2400" dirty="0">
              <a:solidFill>
                <a:srgbClr val="FF0000"/>
              </a:solidFill>
              <a:latin typeface="Georgia" charset="0"/>
              <a:ea typeface="Georgia" charset="0"/>
              <a:cs typeface="Georgia" charset="0"/>
            </a:endParaRPr>
          </a:p>
        </p:txBody>
      </p:sp>
      <p:pic>
        <p:nvPicPr>
          <p:cNvPr id="4" name="Picture 3">
            <a:extLst>
              <a:ext uri="{FF2B5EF4-FFF2-40B4-BE49-F238E27FC236}">
                <a16:creationId xmlns:a16="http://schemas.microsoft.com/office/drawing/2014/main" id="{C4B0DCF4-5F34-1D47-B42C-A16ED31A02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889" y="6187366"/>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49754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421" y="180514"/>
            <a:ext cx="8693624" cy="1143000"/>
          </a:xfrm>
        </p:spPr>
        <p:txBody>
          <a:bodyPr>
            <a:normAutofit/>
          </a:bodyPr>
          <a:lstStyle/>
          <a:p>
            <a:r>
              <a:rPr lang="en-GB" sz="3600" b="1" dirty="0">
                <a:solidFill>
                  <a:srgbClr val="0070C0"/>
                </a:solidFill>
                <a:ea typeface="Georgia" charset="0"/>
                <a:cs typeface="Georgia" charset="0"/>
              </a:rPr>
              <a:t>Non-UK EU students, 2015-16</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94182876"/>
              </p:ext>
            </p:extLst>
          </p:nvPr>
        </p:nvGraphicFramePr>
        <p:xfrm>
          <a:off x="409433" y="1132261"/>
          <a:ext cx="8229600" cy="4876800"/>
        </p:xfrm>
        <a:graphic>
          <a:graphicData uri="http://schemas.openxmlformats.org/drawingml/2006/table">
            <a:tbl>
              <a:tblPr firstRow="1" bandRow="1">
                <a:tableStyleId>{5C22544A-7EE6-4342-B048-85BDC9FD1C3A}</a:tableStyleId>
              </a:tblPr>
              <a:tblGrid>
                <a:gridCol w="3261815">
                  <a:extLst>
                    <a:ext uri="{9D8B030D-6E8A-4147-A177-3AD203B41FA5}">
                      <a16:colId xmlns:a16="http://schemas.microsoft.com/office/drawing/2014/main" val="20000"/>
                    </a:ext>
                  </a:extLst>
                </a:gridCol>
                <a:gridCol w="2565779">
                  <a:extLst>
                    <a:ext uri="{9D8B030D-6E8A-4147-A177-3AD203B41FA5}">
                      <a16:colId xmlns:a16="http://schemas.microsoft.com/office/drawing/2014/main" val="20001"/>
                    </a:ext>
                  </a:extLst>
                </a:gridCol>
                <a:gridCol w="2402006">
                  <a:extLst>
                    <a:ext uri="{9D8B030D-6E8A-4147-A177-3AD203B41FA5}">
                      <a16:colId xmlns:a16="http://schemas.microsoft.com/office/drawing/2014/main" val="20002"/>
                    </a:ext>
                  </a:extLst>
                </a:gridCol>
              </a:tblGrid>
              <a:tr h="370840">
                <a:tc>
                  <a:txBody>
                    <a:bodyPr/>
                    <a:lstStyle/>
                    <a:p>
                      <a:r>
                        <a:rPr lang="en-GB" dirty="0">
                          <a:latin typeface="+mn-lt"/>
                          <a:ea typeface="Georgia" charset="0"/>
                          <a:cs typeface="Georgia" charset="0"/>
                        </a:rPr>
                        <a:t>University</a:t>
                      </a:r>
                    </a:p>
                  </a:txBody>
                  <a:tcPr/>
                </a:tc>
                <a:tc>
                  <a:txBody>
                    <a:bodyPr/>
                    <a:lstStyle/>
                    <a:p>
                      <a:pPr algn="ctr"/>
                      <a:r>
                        <a:rPr lang="en-GB" dirty="0">
                          <a:latin typeface="+mn-lt"/>
                          <a:ea typeface="Georgia" charset="0"/>
                          <a:cs typeface="Georgia" charset="0"/>
                        </a:rPr>
                        <a:t>Number of non-UK </a:t>
                      </a:r>
                    </a:p>
                    <a:p>
                      <a:pPr algn="ctr"/>
                      <a:r>
                        <a:rPr lang="en-GB" dirty="0">
                          <a:latin typeface="+mn-lt"/>
                          <a:ea typeface="Georgia" charset="0"/>
                          <a:cs typeface="Georgia" charset="0"/>
                        </a:rPr>
                        <a:t>EU students</a:t>
                      </a:r>
                    </a:p>
                  </a:txBody>
                  <a:tcPr/>
                </a:tc>
                <a:tc>
                  <a:txBody>
                    <a:bodyPr/>
                    <a:lstStyle/>
                    <a:p>
                      <a:pPr algn="ctr"/>
                      <a:r>
                        <a:rPr lang="en-GB" dirty="0">
                          <a:latin typeface="+mn-lt"/>
                          <a:ea typeface="Georgia" charset="0"/>
                          <a:cs typeface="Georgia" charset="0"/>
                        </a:rPr>
                        <a:t>Proportion of all </a:t>
                      </a:r>
                    </a:p>
                    <a:p>
                      <a:pPr algn="ctr"/>
                      <a:r>
                        <a:rPr lang="en-GB" dirty="0">
                          <a:latin typeface="+mn-lt"/>
                          <a:ea typeface="Georgia" charset="0"/>
                          <a:cs typeface="Georgia" charset="0"/>
                        </a:rPr>
                        <a:t>enrolled students</a:t>
                      </a:r>
                    </a:p>
                    <a:p>
                      <a:pPr algn="ctr"/>
                      <a:r>
                        <a:rPr lang="en-GB" dirty="0">
                          <a:latin typeface="+mn-lt"/>
                          <a:ea typeface="Georgia" charset="0"/>
                          <a:cs typeface="Georgia" charset="0"/>
                        </a:rPr>
                        <a:t>%</a:t>
                      </a:r>
                    </a:p>
                  </a:txBody>
                  <a:tcPr/>
                </a:tc>
                <a:extLst>
                  <a:ext uri="{0D108BD9-81ED-4DB2-BD59-A6C34878D82A}">
                    <a16:rowId xmlns:a16="http://schemas.microsoft.com/office/drawing/2014/main" val="10000"/>
                  </a:ext>
                </a:extLst>
              </a:tr>
              <a:tr h="370840">
                <a:tc>
                  <a:txBody>
                    <a:bodyPr/>
                    <a:lstStyle/>
                    <a:p>
                      <a:r>
                        <a:rPr lang="en-GB" sz="2000" dirty="0">
                          <a:latin typeface="+mn-lt"/>
                          <a:ea typeface="Georgia" charset="0"/>
                          <a:cs typeface="Georgia" charset="0"/>
                        </a:rPr>
                        <a:t>University College London</a:t>
                      </a:r>
                    </a:p>
                  </a:txBody>
                  <a:tcPr/>
                </a:tc>
                <a:tc>
                  <a:txBody>
                    <a:bodyPr/>
                    <a:lstStyle/>
                    <a:p>
                      <a:pPr algn="ctr"/>
                      <a:r>
                        <a:rPr lang="en-GB" sz="2000" dirty="0">
                          <a:latin typeface="+mn-lt"/>
                          <a:ea typeface="Georgia" charset="0"/>
                          <a:cs typeface="Georgia" charset="0"/>
                        </a:rPr>
                        <a:t>4175</a:t>
                      </a:r>
                    </a:p>
                  </a:txBody>
                  <a:tcPr/>
                </a:tc>
                <a:tc>
                  <a:txBody>
                    <a:bodyPr/>
                    <a:lstStyle/>
                    <a:p>
                      <a:pPr algn="ctr"/>
                      <a:r>
                        <a:rPr lang="en-GB" sz="2000" dirty="0">
                          <a:latin typeface="+mn-lt"/>
                          <a:ea typeface="Georgia" charset="0"/>
                          <a:cs typeface="Georgia" charset="0"/>
                        </a:rPr>
                        <a:t>11.2</a:t>
                      </a:r>
                    </a:p>
                  </a:txBody>
                  <a:tcPr/>
                </a:tc>
                <a:extLst>
                  <a:ext uri="{0D108BD9-81ED-4DB2-BD59-A6C34878D82A}">
                    <a16:rowId xmlns:a16="http://schemas.microsoft.com/office/drawing/2014/main" val="10001"/>
                  </a:ext>
                </a:extLst>
              </a:tr>
              <a:tr h="370840">
                <a:tc>
                  <a:txBody>
                    <a:bodyPr/>
                    <a:lstStyle/>
                    <a:p>
                      <a:r>
                        <a:rPr lang="en-GB" sz="2000" dirty="0">
                          <a:latin typeface="+mn-lt"/>
                          <a:ea typeface="Georgia" charset="0"/>
                          <a:cs typeface="Georgia" charset="0"/>
                        </a:rPr>
                        <a:t>King’s College London</a:t>
                      </a:r>
                    </a:p>
                  </a:txBody>
                  <a:tcPr/>
                </a:tc>
                <a:tc>
                  <a:txBody>
                    <a:bodyPr/>
                    <a:lstStyle/>
                    <a:p>
                      <a:pPr algn="ctr"/>
                      <a:r>
                        <a:rPr lang="en-GB" sz="2000" dirty="0">
                          <a:latin typeface="+mn-lt"/>
                          <a:ea typeface="Georgia" charset="0"/>
                          <a:cs typeface="Georgia" charset="0"/>
                        </a:rPr>
                        <a:t>3535</a:t>
                      </a:r>
                    </a:p>
                  </a:txBody>
                  <a:tcPr/>
                </a:tc>
                <a:tc>
                  <a:txBody>
                    <a:bodyPr/>
                    <a:lstStyle/>
                    <a:p>
                      <a:pPr algn="ctr"/>
                      <a:r>
                        <a:rPr lang="en-GB" sz="2000" dirty="0">
                          <a:latin typeface="+mn-lt"/>
                          <a:ea typeface="Georgia" charset="0"/>
                          <a:cs typeface="Georgia" charset="0"/>
                        </a:rPr>
                        <a:t>12.2</a:t>
                      </a:r>
                    </a:p>
                  </a:txBody>
                  <a:tcPr/>
                </a:tc>
                <a:extLst>
                  <a:ext uri="{0D108BD9-81ED-4DB2-BD59-A6C34878D82A}">
                    <a16:rowId xmlns:a16="http://schemas.microsoft.com/office/drawing/2014/main" val="10002"/>
                  </a:ext>
                </a:extLst>
              </a:tr>
              <a:tr h="370840">
                <a:tc>
                  <a:txBody>
                    <a:bodyPr/>
                    <a:lstStyle/>
                    <a:p>
                      <a:r>
                        <a:rPr lang="en-GB" sz="2000" dirty="0">
                          <a:latin typeface="+mn-lt"/>
                          <a:ea typeface="Georgia" charset="0"/>
                          <a:cs typeface="Georgia" charset="0"/>
                        </a:rPr>
                        <a:t>U Edinburgh</a:t>
                      </a:r>
                    </a:p>
                  </a:txBody>
                  <a:tcPr/>
                </a:tc>
                <a:tc>
                  <a:txBody>
                    <a:bodyPr/>
                    <a:lstStyle/>
                    <a:p>
                      <a:pPr algn="ctr"/>
                      <a:r>
                        <a:rPr lang="en-GB" sz="2000" dirty="0">
                          <a:latin typeface="+mn-lt"/>
                          <a:ea typeface="Georgia" charset="0"/>
                          <a:cs typeface="Georgia" charset="0"/>
                        </a:rPr>
                        <a:t>3505</a:t>
                      </a:r>
                    </a:p>
                  </a:txBody>
                  <a:tcPr/>
                </a:tc>
                <a:tc>
                  <a:txBody>
                    <a:bodyPr/>
                    <a:lstStyle/>
                    <a:p>
                      <a:pPr algn="ctr"/>
                      <a:r>
                        <a:rPr lang="en-GB" sz="2000" dirty="0">
                          <a:latin typeface="+mn-lt"/>
                          <a:ea typeface="Georgia" charset="0"/>
                          <a:cs typeface="Georgia" charset="0"/>
                        </a:rPr>
                        <a:t>11.5</a:t>
                      </a:r>
                    </a:p>
                  </a:txBody>
                  <a:tcPr/>
                </a:tc>
                <a:extLst>
                  <a:ext uri="{0D108BD9-81ED-4DB2-BD59-A6C34878D82A}">
                    <a16:rowId xmlns:a16="http://schemas.microsoft.com/office/drawing/2014/main" val="10003"/>
                  </a:ext>
                </a:extLst>
              </a:tr>
              <a:tr h="370840">
                <a:tc>
                  <a:txBody>
                    <a:bodyPr/>
                    <a:lstStyle/>
                    <a:p>
                      <a:r>
                        <a:rPr lang="en-GB" sz="2000" dirty="0">
                          <a:latin typeface="+mn-lt"/>
                          <a:ea typeface="Georgia" charset="0"/>
                          <a:cs typeface="Georgia" charset="0"/>
                        </a:rPr>
                        <a:t>U Glasgow</a:t>
                      </a:r>
                    </a:p>
                  </a:txBody>
                  <a:tcPr/>
                </a:tc>
                <a:tc>
                  <a:txBody>
                    <a:bodyPr/>
                    <a:lstStyle/>
                    <a:p>
                      <a:pPr algn="ctr"/>
                      <a:r>
                        <a:rPr lang="en-GB" sz="2000" dirty="0">
                          <a:latin typeface="+mn-lt"/>
                          <a:ea typeface="Georgia" charset="0"/>
                          <a:cs typeface="Georgia" charset="0"/>
                        </a:rPr>
                        <a:t>2895</a:t>
                      </a:r>
                    </a:p>
                  </a:txBody>
                  <a:tcPr/>
                </a:tc>
                <a:tc>
                  <a:txBody>
                    <a:bodyPr/>
                    <a:lstStyle/>
                    <a:p>
                      <a:pPr algn="ctr"/>
                      <a:r>
                        <a:rPr lang="en-GB" sz="2000" dirty="0">
                          <a:latin typeface="+mn-lt"/>
                          <a:ea typeface="Georgia" charset="0"/>
                          <a:cs typeface="Georgia" charset="0"/>
                        </a:rPr>
                        <a:t>10.6</a:t>
                      </a:r>
                    </a:p>
                  </a:txBody>
                  <a:tcPr/>
                </a:tc>
                <a:extLst>
                  <a:ext uri="{0D108BD9-81ED-4DB2-BD59-A6C34878D82A}">
                    <a16:rowId xmlns:a16="http://schemas.microsoft.com/office/drawing/2014/main" val="10004"/>
                  </a:ext>
                </a:extLst>
              </a:tr>
              <a:tr h="370840">
                <a:tc>
                  <a:txBody>
                    <a:bodyPr/>
                    <a:lstStyle/>
                    <a:p>
                      <a:r>
                        <a:rPr lang="en-GB" sz="2000" dirty="0">
                          <a:latin typeface="+mn-lt"/>
                          <a:ea typeface="Georgia" charset="0"/>
                          <a:cs typeface="Georgia" charset="0"/>
                        </a:rPr>
                        <a:t>Imperial</a:t>
                      </a:r>
                    </a:p>
                  </a:txBody>
                  <a:tcPr/>
                </a:tc>
                <a:tc>
                  <a:txBody>
                    <a:bodyPr/>
                    <a:lstStyle/>
                    <a:p>
                      <a:pPr algn="ctr"/>
                      <a:r>
                        <a:rPr lang="en-GB" sz="2000" dirty="0">
                          <a:latin typeface="+mn-lt"/>
                          <a:ea typeface="Georgia" charset="0"/>
                          <a:cs typeface="Georgia" charset="0"/>
                        </a:rPr>
                        <a:t>2760</a:t>
                      </a:r>
                    </a:p>
                  </a:txBody>
                  <a:tcPr/>
                </a:tc>
                <a:tc>
                  <a:txBody>
                    <a:bodyPr/>
                    <a:lstStyle/>
                    <a:p>
                      <a:pPr algn="ctr"/>
                      <a:r>
                        <a:rPr lang="en-GB" sz="2000" dirty="0">
                          <a:latin typeface="+mn-lt"/>
                          <a:ea typeface="Georgia" charset="0"/>
                          <a:cs typeface="Georgia" charset="0"/>
                        </a:rPr>
                        <a:t>16.2</a:t>
                      </a:r>
                    </a:p>
                  </a:txBody>
                  <a:tcPr/>
                </a:tc>
                <a:extLst>
                  <a:ext uri="{0D108BD9-81ED-4DB2-BD59-A6C34878D82A}">
                    <a16:rowId xmlns:a16="http://schemas.microsoft.com/office/drawing/2014/main" val="10005"/>
                  </a:ext>
                </a:extLst>
              </a:tr>
              <a:tr h="370840">
                <a:tc>
                  <a:txBody>
                    <a:bodyPr/>
                    <a:lstStyle/>
                    <a:p>
                      <a:r>
                        <a:rPr lang="en-GB" sz="2000" dirty="0">
                          <a:latin typeface="+mn-lt"/>
                          <a:ea typeface="Georgia" charset="0"/>
                          <a:cs typeface="Georgia" charset="0"/>
                        </a:rPr>
                        <a:t>U Oxford</a:t>
                      </a:r>
                    </a:p>
                  </a:txBody>
                  <a:tcPr/>
                </a:tc>
                <a:tc>
                  <a:txBody>
                    <a:bodyPr/>
                    <a:lstStyle/>
                    <a:p>
                      <a:pPr algn="ctr"/>
                      <a:r>
                        <a:rPr lang="en-GB" sz="2000" dirty="0">
                          <a:latin typeface="+mn-lt"/>
                          <a:ea typeface="Georgia" charset="0"/>
                          <a:cs typeface="Georgia" charset="0"/>
                        </a:rPr>
                        <a:t>2670</a:t>
                      </a:r>
                    </a:p>
                  </a:txBody>
                  <a:tcPr/>
                </a:tc>
                <a:tc>
                  <a:txBody>
                    <a:bodyPr/>
                    <a:lstStyle/>
                    <a:p>
                      <a:pPr algn="ctr"/>
                      <a:r>
                        <a:rPr lang="en-GB" sz="2000" dirty="0">
                          <a:latin typeface="+mn-lt"/>
                          <a:ea typeface="Georgia" charset="0"/>
                          <a:cs typeface="Georgia" charset="0"/>
                        </a:rPr>
                        <a:t>10.7</a:t>
                      </a:r>
                    </a:p>
                  </a:txBody>
                  <a:tcPr/>
                </a:tc>
                <a:extLst>
                  <a:ext uri="{0D108BD9-81ED-4DB2-BD59-A6C34878D82A}">
                    <a16:rowId xmlns:a16="http://schemas.microsoft.com/office/drawing/2014/main" val="10006"/>
                  </a:ext>
                </a:extLst>
              </a:tr>
              <a:tr h="370840">
                <a:tc>
                  <a:txBody>
                    <a:bodyPr/>
                    <a:lstStyle/>
                    <a:p>
                      <a:r>
                        <a:rPr lang="en-GB" sz="2000" dirty="0">
                          <a:latin typeface="+mn-lt"/>
                          <a:ea typeface="Georgia" charset="0"/>
                          <a:cs typeface="Georgia" charset="0"/>
                        </a:rPr>
                        <a:t>U Aberdeen</a:t>
                      </a:r>
                    </a:p>
                  </a:txBody>
                  <a:tcPr/>
                </a:tc>
                <a:tc>
                  <a:txBody>
                    <a:bodyPr/>
                    <a:lstStyle/>
                    <a:p>
                      <a:pPr algn="ctr"/>
                      <a:r>
                        <a:rPr lang="en-GB" sz="2000" dirty="0">
                          <a:latin typeface="+mn-lt"/>
                          <a:ea typeface="Georgia" charset="0"/>
                          <a:cs typeface="Georgia" charset="0"/>
                        </a:rPr>
                        <a:t>2505</a:t>
                      </a:r>
                    </a:p>
                  </a:txBody>
                  <a:tcPr/>
                </a:tc>
                <a:tc>
                  <a:txBody>
                    <a:bodyPr/>
                    <a:lstStyle/>
                    <a:p>
                      <a:pPr algn="ctr"/>
                      <a:r>
                        <a:rPr lang="en-GB" sz="2000" dirty="0">
                          <a:latin typeface="+mn-lt"/>
                          <a:ea typeface="Georgia" charset="0"/>
                          <a:cs typeface="Georgia" charset="0"/>
                        </a:rPr>
                        <a:t>17.9</a:t>
                      </a:r>
                    </a:p>
                  </a:txBody>
                  <a:tcPr/>
                </a:tc>
                <a:extLst>
                  <a:ext uri="{0D108BD9-81ED-4DB2-BD59-A6C34878D82A}">
                    <a16:rowId xmlns:a16="http://schemas.microsoft.com/office/drawing/2014/main" val="10007"/>
                  </a:ext>
                </a:extLst>
              </a:tr>
              <a:tr h="370840">
                <a:tc>
                  <a:txBody>
                    <a:bodyPr/>
                    <a:lstStyle/>
                    <a:p>
                      <a:r>
                        <a:rPr lang="en-GB" sz="2000" dirty="0">
                          <a:latin typeface="+mn-lt"/>
                          <a:ea typeface="Georgia" charset="0"/>
                          <a:cs typeface="Georgia" charset="0"/>
                        </a:rPr>
                        <a:t>U Cambridge</a:t>
                      </a:r>
                    </a:p>
                  </a:txBody>
                  <a:tcPr/>
                </a:tc>
                <a:tc>
                  <a:txBody>
                    <a:bodyPr/>
                    <a:lstStyle/>
                    <a:p>
                      <a:pPr algn="ctr"/>
                      <a:r>
                        <a:rPr lang="en-GB" sz="2000" dirty="0">
                          <a:latin typeface="+mn-lt"/>
                          <a:ea typeface="Georgia" charset="0"/>
                          <a:cs typeface="Georgia" charset="0"/>
                        </a:rPr>
                        <a:t>2420</a:t>
                      </a:r>
                    </a:p>
                  </a:txBody>
                  <a:tcPr/>
                </a:tc>
                <a:tc>
                  <a:txBody>
                    <a:bodyPr/>
                    <a:lstStyle/>
                    <a:p>
                      <a:pPr algn="ctr"/>
                      <a:r>
                        <a:rPr lang="en-GB" sz="2000" dirty="0">
                          <a:latin typeface="+mn-lt"/>
                          <a:ea typeface="Georgia" charset="0"/>
                          <a:cs typeface="Georgia" charset="0"/>
                        </a:rPr>
                        <a:t>12.3</a:t>
                      </a:r>
                    </a:p>
                  </a:txBody>
                  <a:tcPr/>
                </a:tc>
                <a:extLst>
                  <a:ext uri="{0D108BD9-81ED-4DB2-BD59-A6C34878D82A}">
                    <a16:rowId xmlns:a16="http://schemas.microsoft.com/office/drawing/2014/main" val="10008"/>
                  </a:ext>
                </a:extLst>
              </a:tr>
              <a:tr h="370840">
                <a:tc>
                  <a:txBody>
                    <a:bodyPr/>
                    <a:lstStyle/>
                    <a:p>
                      <a:r>
                        <a:rPr lang="en-GB" sz="2000" dirty="0">
                          <a:latin typeface="+mn-lt"/>
                          <a:ea typeface="Georgia" charset="0"/>
                          <a:cs typeface="Georgia" charset="0"/>
                        </a:rPr>
                        <a:t>U Manchester</a:t>
                      </a:r>
                    </a:p>
                  </a:txBody>
                  <a:tcPr/>
                </a:tc>
                <a:tc>
                  <a:txBody>
                    <a:bodyPr/>
                    <a:lstStyle/>
                    <a:p>
                      <a:pPr algn="ctr"/>
                      <a:r>
                        <a:rPr lang="en-GB" sz="2000" dirty="0">
                          <a:latin typeface="+mn-lt"/>
                          <a:ea typeface="Georgia" charset="0"/>
                          <a:cs typeface="Georgia" charset="0"/>
                        </a:rPr>
                        <a:t>2345</a:t>
                      </a:r>
                    </a:p>
                  </a:txBody>
                  <a:tcPr/>
                </a:tc>
                <a:tc>
                  <a:txBody>
                    <a:bodyPr/>
                    <a:lstStyle/>
                    <a:p>
                      <a:pPr algn="ctr"/>
                      <a:r>
                        <a:rPr lang="en-GB" sz="2000" dirty="0">
                          <a:latin typeface="+mn-lt"/>
                          <a:ea typeface="Georgia" charset="0"/>
                          <a:cs typeface="Georgia" charset="0"/>
                        </a:rPr>
                        <a:t>  5.9</a:t>
                      </a:r>
                    </a:p>
                  </a:txBody>
                  <a:tcPr/>
                </a:tc>
                <a:extLst>
                  <a:ext uri="{0D108BD9-81ED-4DB2-BD59-A6C34878D82A}">
                    <a16:rowId xmlns:a16="http://schemas.microsoft.com/office/drawing/2014/main" val="10009"/>
                  </a:ext>
                </a:extLst>
              </a:tr>
              <a:tr h="370840">
                <a:tc>
                  <a:txBody>
                    <a:bodyPr/>
                    <a:lstStyle/>
                    <a:p>
                      <a:r>
                        <a:rPr lang="en-GB" sz="2000" dirty="0">
                          <a:latin typeface="+mn-lt"/>
                          <a:ea typeface="Georgia" charset="0"/>
                          <a:cs typeface="Georgia" charset="0"/>
                        </a:rPr>
                        <a:t>U of the Arts London</a:t>
                      </a:r>
                    </a:p>
                  </a:txBody>
                  <a:tcPr/>
                </a:tc>
                <a:tc>
                  <a:txBody>
                    <a:bodyPr/>
                    <a:lstStyle/>
                    <a:p>
                      <a:pPr algn="ctr"/>
                      <a:r>
                        <a:rPr lang="en-GB" sz="2000" dirty="0">
                          <a:latin typeface="+mn-lt"/>
                          <a:ea typeface="Georgia" charset="0"/>
                          <a:cs typeface="Georgia" charset="0"/>
                        </a:rPr>
                        <a:t>2320</a:t>
                      </a:r>
                    </a:p>
                  </a:txBody>
                  <a:tcPr/>
                </a:tc>
                <a:tc>
                  <a:txBody>
                    <a:bodyPr/>
                    <a:lstStyle/>
                    <a:p>
                      <a:pPr algn="ctr"/>
                      <a:r>
                        <a:rPr lang="en-GB" sz="2000" dirty="0">
                          <a:latin typeface="+mn-lt"/>
                          <a:ea typeface="Georgia" charset="0"/>
                          <a:cs typeface="Georgia" charset="0"/>
                        </a:rPr>
                        <a:t>12.7</a:t>
                      </a:r>
                    </a:p>
                  </a:txBody>
                  <a:tcPr/>
                </a:tc>
                <a:extLst>
                  <a:ext uri="{0D108BD9-81ED-4DB2-BD59-A6C34878D82A}">
                    <a16:rowId xmlns:a16="http://schemas.microsoft.com/office/drawing/2014/main" val="10010"/>
                  </a:ext>
                </a:extLst>
              </a:tr>
            </a:tbl>
          </a:graphicData>
        </a:graphic>
      </p:graphicFrame>
      <p:sp>
        <p:nvSpPr>
          <p:cNvPr id="5" name="TextBox 4"/>
          <p:cNvSpPr txBox="1"/>
          <p:nvPr/>
        </p:nvSpPr>
        <p:spPr>
          <a:xfrm>
            <a:off x="6059606" y="6388562"/>
            <a:ext cx="2579427" cy="307777"/>
          </a:xfrm>
          <a:prstGeom prst="rect">
            <a:avLst/>
          </a:prstGeom>
          <a:noFill/>
        </p:spPr>
        <p:txBody>
          <a:bodyPr wrap="square" rtlCol="0">
            <a:spAutoFit/>
          </a:bodyPr>
          <a:lstStyle/>
          <a:p>
            <a:r>
              <a:rPr lang="en-GB" sz="1400" i="1" dirty="0">
                <a:ea typeface="Georgia" charset="0"/>
                <a:cs typeface="Georgia" charset="0"/>
              </a:rPr>
              <a:t>Source: HESA</a:t>
            </a:r>
          </a:p>
        </p:txBody>
      </p:sp>
      <p:pic>
        <p:nvPicPr>
          <p:cNvPr id="6" name="Picture 5">
            <a:extLst>
              <a:ext uri="{FF2B5EF4-FFF2-40B4-BE49-F238E27FC236}">
                <a16:creationId xmlns:a16="http://schemas.microsoft.com/office/drawing/2014/main" id="{38C79E67-493F-9240-B11B-2E5BC5F55C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7510" y="6215744"/>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8670911"/>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61005590"/>
              </p:ext>
            </p:extLst>
          </p:nvPr>
        </p:nvGraphicFramePr>
        <p:xfrm>
          <a:off x="457200" y="1352341"/>
          <a:ext cx="8229600" cy="4480560"/>
        </p:xfrm>
        <a:graphic>
          <a:graphicData uri="http://schemas.openxmlformats.org/drawingml/2006/table">
            <a:tbl>
              <a:tblPr firstRow="1" bandRow="1">
                <a:tableStyleId>{5C22544A-7EE6-4342-B048-85BDC9FD1C3A}</a:tableStyleId>
              </a:tblPr>
              <a:tblGrid>
                <a:gridCol w="6178858">
                  <a:extLst>
                    <a:ext uri="{9D8B030D-6E8A-4147-A177-3AD203B41FA5}">
                      <a16:colId xmlns:a16="http://schemas.microsoft.com/office/drawing/2014/main" val="20000"/>
                    </a:ext>
                  </a:extLst>
                </a:gridCol>
                <a:gridCol w="2050742">
                  <a:extLst>
                    <a:ext uri="{9D8B030D-6E8A-4147-A177-3AD203B41FA5}">
                      <a16:colId xmlns:a16="http://schemas.microsoft.com/office/drawing/2014/main" val="20001"/>
                    </a:ext>
                  </a:extLst>
                </a:gridCol>
              </a:tblGrid>
              <a:tr h="803366">
                <a:tc>
                  <a:txBody>
                    <a:bodyPr/>
                    <a:lstStyle/>
                    <a:p>
                      <a:r>
                        <a:rPr lang="en-US" sz="1600" b="1" dirty="0">
                          <a:latin typeface="+mn-lt"/>
                          <a:ea typeface="Georgia" charset="0"/>
                          <a:cs typeface="Georgia" charset="0"/>
                        </a:rPr>
                        <a:t>University</a:t>
                      </a:r>
                    </a:p>
                  </a:txBody>
                  <a:tcPr/>
                </a:tc>
                <a:tc>
                  <a:txBody>
                    <a:bodyPr/>
                    <a:lstStyle/>
                    <a:p>
                      <a:r>
                        <a:rPr lang="en-US" sz="1600" b="1" dirty="0">
                          <a:latin typeface="+mn-lt"/>
                          <a:ea typeface="Georgia" charset="0"/>
                          <a:cs typeface="Georgia" charset="0"/>
                        </a:rPr>
                        <a:t>Income from </a:t>
                      </a:r>
                    </a:p>
                    <a:p>
                      <a:r>
                        <a:rPr lang="en-US" sz="1600" b="1" dirty="0">
                          <a:latin typeface="+mn-lt"/>
                          <a:ea typeface="Georgia" charset="0"/>
                          <a:cs typeface="Georgia" charset="0"/>
                        </a:rPr>
                        <a:t>EU bodies 2014-15</a:t>
                      </a:r>
                    </a:p>
                    <a:p>
                      <a:pPr algn="ctr"/>
                      <a:r>
                        <a:rPr lang="en-US" sz="1600" b="1" dirty="0">
                          <a:latin typeface="+mn-lt"/>
                          <a:ea typeface="Georgia" charset="0"/>
                          <a:cs typeface="Georgia" charset="0"/>
                        </a:rPr>
                        <a:t>£s</a:t>
                      </a:r>
                    </a:p>
                  </a:txBody>
                  <a:tcPr/>
                </a:tc>
                <a:extLst>
                  <a:ext uri="{0D108BD9-81ED-4DB2-BD59-A6C34878D82A}">
                    <a16:rowId xmlns:a16="http://schemas.microsoft.com/office/drawing/2014/main" val="10000"/>
                  </a:ext>
                </a:extLst>
              </a:tr>
              <a:tr h="354242">
                <a:tc>
                  <a:txBody>
                    <a:bodyPr/>
                    <a:lstStyle/>
                    <a:p>
                      <a:r>
                        <a:rPr lang="en-US" sz="1800" dirty="0">
                          <a:latin typeface="+mn-lt"/>
                          <a:ea typeface="Georgia" charset="0"/>
                          <a:cs typeface="Georgia" charset="0"/>
                        </a:rPr>
                        <a:t>Oxford</a:t>
                      </a:r>
                    </a:p>
                  </a:txBody>
                  <a:tcPr/>
                </a:tc>
                <a:tc>
                  <a:txBody>
                    <a:bodyPr/>
                    <a:lstStyle/>
                    <a:p>
                      <a:pPr algn="ctr"/>
                      <a:r>
                        <a:rPr lang="en-US" sz="1800" dirty="0">
                          <a:latin typeface="+mn-lt"/>
                          <a:ea typeface="Georgia" charset="0"/>
                          <a:cs typeface="Georgia" charset="0"/>
                        </a:rPr>
                        <a:t>60.3</a:t>
                      </a:r>
                    </a:p>
                  </a:txBody>
                  <a:tcPr/>
                </a:tc>
                <a:extLst>
                  <a:ext uri="{0D108BD9-81ED-4DB2-BD59-A6C34878D82A}">
                    <a16:rowId xmlns:a16="http://schemas.microsoft.com/office/drawing/2014/main" val="10001"/>
                  </a:ext>
                </a:extLst>
              </a:tr>
              <a:tr h="354242">
                <a:tc>
                  <a:txBody>
                    <a:bodyPr/>
                    <a:lstStyle/>
                    <a:p>
                      <a:r>
                        <a:rPr lang="en-US" sz="1800" dirty="0">
                          <a:latin typeface="+mn-lt"/>
                          <a:ea typeface="Georgia" charset="0"/>
                          <a:cs typeface="Georgia" charset="0"/>
                        </a:rPr>
                        <a:t>Cambridge</a:t>
                      </a:r>
                    </a:p>
                  </a:txBody>
                  <a:tcPr/>
                </a:tc>
                <a:tc>
                  <a:txBody>
                    <a:bodyPr/>
                    <a:lstStyle/>
                    <a:p>
                      <a:pPr algn="ctr"/>
                      <a:r>
                        <a:rPr lang="en-US" sz="1800" dirty="0">
                          <a:latin typeface="+mn-lt"/>
                          <a:ea typeface="Georgia" charset="0"/>
                          <a:cs typeface="Georgia" charset="0"/>
                        </a:rPr>
                        <a:t>59.5</a:t>
                      </a:r>
                    </a:p>
                  </a:txBody>
                  <a:tcPr/>
                </a:tc>
                <a:extLst>
                  <a:ext uri="{0D108BD9-81ED-4DB2-BD59-A6C34878D82A}">
                    <a16:rowId xmlns:a16="http://schemas.microsoft.com/office/drawing/2014/main" val="10002"/>
                  </a:ext>
                </a:extLst>
              </a:tr>
              <a:tr h="354242">
                <a:tc>
                  <a:txBody>
                    <a:bodyPr/>
                    <a:lstStyle/>
                    <a:p>
                      <a:r>
                        <a:rPr lang="en-US" sz="1800" dirty="0">
                          <a:latin typeface="+mn-lt"/>
                          <a:ea typeface="Georgia" charset="0"/>
                          <a:cs typeface="Georgia" charset="0"/>
                        </a:rPr>
                        <a:t>UCL</a:t>
                      </a:r>
                    </a:p>
                  </a:txBody>
                  <a:tcPr/>
                </a:tc>
                <a:tc>
                  <a:txBody>
                    <a:bodyPr/>
                    <a:lstStyle/>
                    <a:p>
                      <a:pPr algn="ctr"/>
                      <a:r>
                        <a:rPr lang="en-US" sz="1800" dirty="0">
                          <a:latin typeface="+mn-lt"/>
                          <a:ea typeface="Georgia" charset="0"/>
                          <a:cs typeface="Georgia" charset="0"/>
                        </a:rPr>
                        <a:t>45.7</a:t>
                      </a:r>
                    </a:p>
                  </a:txBody>
                  <a:tcPr/>
                </a:tc>
                <a:extLst>
                  <a:ext uri="{0D108BD9-81ED-4DB2-BD59-A6C34878D82A}">
                    <a16:rowId xmlns:a16="http://schemas.microsoft.com/office/drawing/2014/main" val="10003"/>
                  </a:ext>
                </a:extLst>
              </a:tr>
              <a:tr h="354242">
                <a:tc>
                  <a:txBody>
                    <a:bodyPr/>
                    <a:lstStyle/>
                    <a:p>
                      <a:r>
                        <a:rPr lang="en-US" sz="1800" dirty="0">
                          <a:latin typeface="+mn-lt"/>
                          <a:ea typeface="Georgia" charset="0"/>
                          <a:cs typeface="Georgia" charset="0"/>
                        </a:rPr>
                        <a:t>Imperial</a:t>
                      </a:r>
                    </a:p>
                  </a:txBody>
                  <a:tcPr/>
                </a:tc>
                <a:tc>
                  <a:txBody>
                    <a:bodyPr/>
                    <a:lstStyle/>
                    <a:p>
                      <a:pPr algn="ctr"/>
                      <a:r>
                        <a:rPr lang="en-US" sz="1800" dirty="0">
                          <a:latin typeface="+mn-lt"/>
                          <a:ea typeface="Georgia" charset="0"/>
                          <a:cs typeface="Georgia" charset="0"/>
                        </a:rPr>
                        <a:t>41.9</a:t>
                      </a:r>
                    </a:p>
                  </a:txBody>
                  <a:tcPr/>
                </a:tc>
                <a:extLst>
                  <a:ext uri="{0D108BD9-81ED-4DB2-BD59-A6C34878D82A}">
                    <a16:rowId xmlns:a16="http://schemas.microsoft.com/office/drawing/2014/main" val="10004"/>
                  </a:ext>
                </a:extLst>
              </a:tr>
              <a:tr h="354242">
                <a:tc>
                  <a:txBody>
                    <a:bodyPr/>
                    <a:lstStyle/>
                    <a:p>
                      <a:r>
                        <a:rPr lang="en-US" sz="1800" dirty="0">
                          <a:latin typeface="+mn-lt"/>
                          <a:ea typeface="Georgia" charset="0"/>
                          <a:cs typeface="Georgia" charset="0"/>
                        </a:rPr>
                        <a:t>Edinburgh</a:t>
                      </a:r>
                    </a:p>
                  </a:txBody>
                  <a:tcPr/>
                </a:tc>
                <a:tc>
                  <a:txBody>
                    <a:bodyPr/>
                    <a:lstStyle/>
                    <a:p>
                      <a:pPr algn="ctr"/>
                      <a:r>
                        <a:rPr lang="en-US" sz="1800" dirty="0">
                          <a:latin typeface="+mn-lt"/>
                          <a:ea typeface="Georgia" charset="0"/>
                          <a:cs typeface="Georgia" charset="0"/>
                        </a:rPr>
                        <a:t>25.7</a:t>
                      </a:r>
                    </a:p>
                  </a:txBody>
                  <a:tcPr/>
                </a:tc>
                <a:extLst>
                  <a:ext uri="{0D108BD9-81ED-4DB2-BD59-A6C34878D82A}">
                    <a16:rowId xmlns:a16="http://schemas.microsoft.com/office/drawing/2014/main" val="10005"/>
                  </a:ext>
                </a:extLst>
              </a:tr>
              <a:tr h="354242">
                <a:tc>
                  <a:txBody>
                    <a:bodyPr/>
                    <a:lstStyle/>
                    <a:p>
                      <a:r>
                        <a:rPr lang="en-US" sz="1800" dirty="0">
                          <a:latin typeface="+mn-lt"/>
                          <a:ea typeface="Georgia" charset="0"/>
                          <a:cs typeface="Georgia" charset="0"/>
                        </a:rPr>
                        <a:t>KCL</a:t>
                      </a:r>
                    </a:p>
                  </a:txBody>
                  <a:tcPr/>
                </a:tc>
                <a:tc>
                  <a:txBody>
                    <a:bodyPr/>
                    <a:lstStyle/>
                    <a:p>
                      <a:pPr algn="ctr"/>
                      <a:r>
                        <a:rPr lang="en-US" sz="1800" dirty="0">
                          <a:latin typeface="+mn-lt"/>
                          <a:ea typeface="Georgia" charset="0"/>
                          <a:cs typeface="Georgia" charset="0"/>
                        </a:rPr>
                        <a:t>24.8</a:t>
                      </a:r>
                    </a:p>
                  </a:txBody>
                  <a:tcPr/>
                </a:tc>
                <a:extLst>
                  <a:ext uri="{0D108BD9-81ED-4DB2-BD59-A6C34878D82A}">
                    <a16:rowId xmlns:a16="http://schemas.microsoft.com/office/drawing/2014/main" val="10006"/>
                  </a:ext>
                </a:extLst>
              </a:tr>
              <a:tr h="354242">
                <a:tc>
                  <a:txBody>
                    <a:bodyPr/>
                    <a:lstStyle/>
                    <a:p>
                      <a:r>
                        <a:rPr lang="en-US" sz="1800" dirty="0">
                          <a:latin typeface="+mn-lt"/>
                          <a:ea typeface="Georgia" charset="0"/>
                          <a:cs typeface="Georgia" charset="0"/>
                        </a:rPr>
                        <a:t>Manchester</a:t>
                      </a:r>
                    </a:p>
                  </a:txBody>
                  <a:tcPr/>
                </a:tc>
                <a:tc>
                  <a:txBody>
                    <a:bodyPr/>
                    <a:lstStyle/>
                    <a:p>
                      <a:pPr algn="ctr"/>
                      <a:r>
                        <a:rPr lang="en-US" sz="1800" dirty="0">
                          <a:latin typeface="+mn-lt"/>
                          <a:ea typeface="Georgia" charset="0"/>
                          <a:cs typeface="Georgia" charset="0"/>
                        </a:rPr>
                        <a:t>23.7</a:t>
                      </a:r>
                    </a:p>
                  </a:txBody>
                  <a:tcPr/>
                </a:tc>
                <a:extLst>
                  <a:ext uri="{0D108BD9-81ED-4DB2-BD59-A6C34878D82A}">
                    <a16:rowId xmlns:a16="http://schemas.microsoft.com/office/drawing/2014/main" val="10007"/>
                  </a:ext>
                </a:extLst>
              </a:tr>
              <a:tr h="354242">
                <a:tc>
                  <a:txBody>
                    <a:bodyPr/>
                    <a:lstStyle/>
                    <a:p>
                      <a:r>
                        <a:rPr lang="en-US" sz="1800" dirty="0">
                          <a:latin typeface="+mn-lt"/>
                          <a:ea typeface="Georgia" charset="0"/>
                          <a:cs typeface="Georgia" charset="0"/>
                        </a:rPr>
                        <a:t>Sheffield</a:t>
                      </a:r>
                    </a:p>
                  </a:txBody>
                  <a:tcPr/>
                </a:tc>
                <a:tc>
                  <a:txBody>
                    <a:bodyPr/>
                    <a:lstStyle/>
                    <a:p>
                      <a:pPr algn="ctr"/>
                      <a:r>
                        <a:rPr lang="en-US" sz="1800" dirty="0">
                          <a:latin typeface="+mn-lt"/>
                          <a:ea typeface="Georgia" charset="0"/>
                          <a:cs typeface="Georgia" charset="0"/>
                        </a:rPr>
                        <a:t>20.4</a:t>
                      </a:r>
                    </a:p>
                  </a:txBody>
                  <a:tcPr/>
                </a:tc>
                <a:extLst>
                  <a:ext uri="{0D108BD9-81ED-4DB2-BD59-A6C34878D82A}">
                    <a16:rowId xmlns:a16="http://schemas.microsoft.com/office/drawing/2014/main" val="10008"/>
                  </a:ext>
                </a:extLst>
              </a:tr>
              <a:tr h="354242">
                <a:tc>
                  <a:txBody>
                    <a:bodyPr/>
                    <a:lstStyle/>
                    <a:p>
                      <a:r>
                        <a:rPr lang="en-US" sz="1800" dirty="0">
                          <a:latin typeface="+mn-lt"/>
                          <a:ea typeface="Georgia" charset="0"/>
                          <a:cs typeface="Georgia" charset="0"/>
                        </a:rPr>
                        <a:t>Bristol</a:t>
                      </a:r>
                    </a:p>
                  </a:txBody>
                  <a:tcPr/>
                </a:tc>
                <a:tc>
                  <a:txBody>
                    <a:bodyPr/>
                    <a:lstStyle/>
                    <a:p>
                      <a:pPr algn="ctr"/>
                      <a:r>
                        <a:rPr lang="en-US" sz="1800" dirty="0">
                          <a:latin typeface="+mn-lt"/>
                          <a:ea typeface="Georgia" charset="0"/>
                          <a:cs typeface="Georgia" charset="0"/>
                        </a:rPr>
                        <a:t>18.6</a:t>
                      </a:r>
                    </a:p>
                  </a:txBody>
                  <a:tcPr/>
                </a:tc>
                <a:extLst>
                  <a:ext uri="{0D108BD9-81ED-4DB2-BD59-A6C34878D82A}">
                    <a16:rowId xmlns:a16="http://schemas.microsoft.com/office/drawing/2014/main" val="10009"/>
                  </a:ext>
                </a:extLst>
              </a:tr>
              <a:tr h="354242">
                <a:tc>
                  <a:txBody>
                    <a:bodyPr/>
                    <a:lstStyle/>
                    <a:p>
                      <a:r>
                        <a:rPr lang="en-US" sz="1800" dirty="0">
                          <a:latin typeface="+mn-lt"/>
                          <a:ea typeface="Georgia" charset="0"/>
                          <a:cs typeface="Georgia" charset="0"/>
                        </a:rPr>
                        <a:t>Leeds</a:t>
                      </a:r>
                    </a:p>
                  </a:txBody>
                  <a:tcPr/>
                </a:tc>
                <a:tc>
                  <a:txBody>
                    <a:bodyPr/>
                    <a:lstStyle/>
                    <a:p>
                      <a:pPr algn="ctr"/>
                      <a:r>
                        <a:rPr lang="en-US" sz="1800" dirty="0">
                          <a:latin typeface="+mn-lt"/>
                          <a:ea typeface="Georgia" charset="0"/>
                          <a:cs typeface="Georgia" charset="0"/>
                        </a:rPr>
                        <a:t>18.2</a:t>
                      </a:r>
                    </a:p>
                  </a:txBody>
                  <a:tcPr/>
                </a:tc>
                <a:extLst>
                  <a:ext uri="{0D108BD9-81ED-4DB2-BD59-A6C34878D82A}">
                    <a16:rowId xmlns:a16="http://schemas.microsoft.com/office/drawing/2014/main" val="10010"/>
                  </a:ext>
                </a:extLst>
              </a:tr>
            </a:tbl>
          </a:graphicData>
        </a:graphic>
      </p:graphicFrame>
      <p:sp>
        <p:nvSpPr>
          <p:cNvPr id="5" name="Title 1"/>
          <p:cNvSpPr>
            <a:spLocks noGrp="1"/>
          </p:cNvSpPr>
          <p:nvPr>
            <p:ph type="title"/>
          </p:nvPr>
        </p:nvSpPr>
        <p:spPr>
          <a:xfrm>
            <a:off x="0" y="209341"/>
            <a:ext cx="9144000" cy="1143000"/>
          </a:xfrm>
          <a:noFill/>
        </p:spPr>
        <p:txBody>
          <a:bodyPr>
            <a:noAutofit/>
          </a:bodyPr>
          <a:lstStyle/>
          <a:p>
            <a:r>
              <a:rPr lang="en-US" sz="3600" b="1" dirty="0">
                <a:solidFill>
                  <a:srgbClr val="0070C0"/>
                </a:solidFill>
                <a:ea typeface="Georgia" charset="0"/>
                <a:cs typeface="Georgia" charset="0"/>
              </a:rPr>
              <a:t>Ten UK universities with the </a:t>
            </a:r>
            <a:br>
              <a:rPr lang="en-US" sz="3600" b="1" dirty="0">
                <a:solidFill>
                  <a:srgbClr val="0070C0"/>
                </a:solidFill>
                <a:ea typeface="Georgia" charset="0"/>
                <a:cs typeface="Georgia" charset="0"/>
              </a:rPr>
            </a:br>
            <a:r>
              <a:rPr lang="en-US" sz="3600" b="1" dirty="0">
                <a:solidFill>
                  <a:srgbClr val="0070C0"/>
                </a:solidFill>
                <a:ea typeface="Georgia" charset="0"/>
                <a:cs typeface="Georgia" charset="0"/>
              </a:rPr>
              <a:t>most EU funding 2014-15</a:t>
            </a:r>
            <a:endParaRPr lang="en-US" sz="3600" b="1" dirty="0">
              <a:solidFill>
                <a:srgbClr val="0070C0"/>
              </a:solidFill>
            </a:endParaRPr>
          </a:p>
        </p:txBody>
      </p:sp>
      <p:sp>
        <p:nvSpPr>
          <p:cNvPr id="6" name="TextBox 5"/>
          <p:cNvSpPr txBox="1"/>
          <p:nvPr/>
        </p:nvSpPr>
        <p:spPr>
          <a:xfrm>
            <a:off x="5747657" y="6377221"/>
            <a:ext cx="2939143" cy="307777"/>
          </a:xfrm>
          <a:prstGeom prst="rect">
            <a:avLst/>
          </a:prstGeom>
          <a:noFill/>
        </p:spPr>
        <p:txBody>
          <a:bodyPr wrap="square" rtlCol="0">
            <a:spAutoFit/>
          </a:bodyPr>
          <a:lstStyle/>
          <a:p>
            <a:r>
              <a:rPr lang="en-US" sz="1400" i="1" dirty="0">
                <a:ea typeface="Georgia" charset="0"/>
                <a:cs typeface="Georgia" charset="0"/>
              </a:rPr>
              <a:t>Source: </a:t>
            </a:r>
            <a:r>
              <a:rPr lang="en-US" sz="1400" i="1" dirty="0" err="1">
                <a:ea typeface="Georgia" charset="0"/>
                <a:cs typeface="Georgia" charset="0"/>
              </a:rPr>
              <a:t>Technopolis</a:t>
            </a:r>
            <a:r>
              <a:rPr lang="en-US" sz="1400" i="1" dirty="0">
                <a:ea typeface="Georgia" charset="0"/>
                <a:cs typeface="Georgia" charset="0"/>
              </a:rPr>
              <a:t>, May 2017</a:t>
            </a:r>
          </a:p>
        </p:txBody>
      </p:sp>
      <p:pic>
        <p:nvPicPr>
          <p:cNvPr id="7" name="Picture 6">
            <a:extLst>
              <a:ext uri="{FF2B5EF4-FFF2-40B4-BE49-F238E27FC236}">
                <a16:creationId xmlns:a16="http://schemas.microsoft.com/office/drawing/2014/main" id="{7224E035-7040-F343-830F-DF3089F197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1573" y="6138031"/>
            <a:ext cx="379238" cy="393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04683"/>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rgbClr val="0070C0"/>
                </a:solidFill>
                <a:ea typeface="Georgia" charset="0"/>
                <a:cs typeface="Georgia" charset="0"/>
              </a:rPr>
              <a:t>Project research activities 2017-2018</a:t>
            </a:r>
          </a:p>
        </p:txBody>
      </p:sp>
      <p:sp>
        <p:nvSpPr>
          <p:cNvPr id="3" name="Content Placeholder 2"/>
          <p:cNvSpPr>
            <a:spLocks noGrp="1"/>
          </p:cNvSpPr>
          <p:nvPr>
            <p:ph idx="1"/>
          </p:nvPr>
        </p:nvSpPr>
        <p:spPr>
          <a:xfrm>
            <a:off x="553452" y="1327140"/>
            <a:ext cx="8229600" cy="4950725"/>
          </a:xfrm>
        </p:spPr>
        <p:txBody>
          <a:bodyPr>
            <a:normAutofit lnSpcReduction="10000"/>
          </a:bodyPr>
          <a:lstStyle/>
          <a:p>
            <a:r>
              <a:rPr lang="en-GB" sz="2400" dirty="0">
                <a:ea typeface="Georgia" charset="0"/>
                <a:cs typeface="Georgia" charset="0"/>
              </a:rPr>
              <a:t>Nested case studies (interviews, documents) in twelve UK universities in the four nations. The list includes:</a:t>
            </a:r>
          </a:p>
          <a:p>
            <a:pPr marL="850900" indent="-365125">
              <a:buFontTx/>
              <a:buChar char="-"/>
            </a:pPr>
            <a:r>
              <a:rPr lang="en-GB" sz="1600" dirty="0">
                <a:ea typeface="Georgia" charset="0"/>
                <a:cs typeface="Georgia" charset="0"/>
              </a:rPr>
              <a:t>U Manchester (interviews completed)</a:t>
            </a:r>
          </a:p>
          <a:p>
            <a:pPr marL="850900" indent="-365125">
              <a:buFontTx/>
              <a:buChar char="-"/>
            </a:pPr>
            <a:r>
              <a:rPr lang="en-GB" sz="1600" dirty="0">
                <a:ea typeface="Georgia" charset="0"/>
                <a:cs typeface="Georgia" charset="0"/>
              </a:rPr>
              <a:t>South Wales (interviews completed)</a:t>
            </a:r>
          </a:p>
          <a:p>
            <a:pPr marL="850900" indent="-365125">
              <a:buFontTx/>
              <a:buChar char="-"/>
            </a:pPr>
            <a:r>
              <a:rPr lang="en-GB" sz="1600" dirty="0">
                <a:ea typeface="Georgia" charset="0"/>
                <a:cs typeface="Georgia" charset="0"/>
              </a:rPr>
              <a:t>Belfast (commenced)</a:t>
            </a:r>
          </a:p>
          <a:p>
            <a:pPr marL="850900" indent="-365125">
              <a:buFontTx/>
              <a:buChar char="-"/>
            </a:pPr>
            <a:r>
              <a:rPr lang="en-GB" sz="1600" dirty="0">
                <a:ea typeface="Georgia" charset="0"/>
                <a:cs typeface="Georgia" charset="0"/>
              </a:rPr>
              <a:t>Durham (about to commence)</a:t>
            </a:r>
          </a:p>
          <a:p>
            <a:pPr marL="850900" indent="-365125">
              <a:buFontTx/>
              <a:buChar char="-"/>
            </a:pPr>
            <a:r>
              <a:rPr lang="en-GB" sz="1600" dirty="0">
                <a:ea typeface="Georgia" charset="0"/>
                <a:cs typeface="Georgia" charset="0"/>
              </a:rPr>
              <a:t>SOAS</a:t>
            </a:r>
          </a:p>
          <a:p>
            <a:pPr marL="850900" indent="-365125">
              <a:buFontTx/>
              <a:buChar char="-"/>
            </a:pPr>
            <a:r>
              <a:rPr lang="en-GB" sz="1600" dirty="0">
                <a:ea typeface="Georgia" charset="0"/>
                <a:cs typeface="Georgia" charset="0"/>
              </a:rPr>
              <a:t>Coventry</a:t>
            </a:r>
          </a:p>
          <a:p>
            <a:pPr marL="850900" indent="-365125">
              <a:buFontTx/>
              <a:buChar char="-"/>
            </a:pPr>
            <a:r>
              <a:rPr lang="en-GB" sz="1600" dirty="0">
                <a:ea typeface="Georgia" charset="0"/>
                <a:cs typeface="Georgia" charset="0"/>
              </a:rPr>
              <a:t>Exeter</a:t>
            </a:r>
          </a:p>
          <a:p>
            <a:pPr marL="850900" indent="-365125">
              <a:buFontTx/>
              <a:buChar char="-"/>
            </a:pPr>
            <a:r>
              <a:rPr lang="en-GB" sz="1600" dirty="0">
                <a:ea typeface="Georgia" charset="0"/>
                <a:cs typeface="Georgia" charset="0"/>
              </a:rPr>
              <a:t>St Andrews</a:t>
            </a:r>
          </a:p>
          <a:p>
            <a:pPr marL="850900" indent="-365125">
              <a:buFontTx/>
              <a:buChar char="-"/>
            </a:pPr>
            <a:r>
              <a:rPr lang="en-GB" sz="1600" dirty="0">
                <a:ea typeface="Georgia" charset="0"/>
                <a:cs typeface="Georgia" charset="0"/>
              </a:rPr>
              <a:t>Sheffield Hallam</a:t>
            </a:r>
          </a:p>
          <a:p>
            <a:pPr marL="850900" indent="-365125">
              <a:buFontTx/>
              <a:buChar char="-"/>
            </a:pPr>
            <a:r>
              <a:rPr lang="en-GB" sz="1600" dirty="0" err="1">
                <a:ea typeface="Georgia" charset="0"/>
                <a:cs typeface="Georgia" charset="0"/>
              </a:rPr>
              <a:t>Keele</a:t>
            </a:r>
            <a:endParaRPr lang="en-GB" sz="1600" dirty="0">
              <a:ea typeface="Georgia" charset="0"/>
              <a:cs typeface="Georgia" charset="0"/>
            </a:endParaRPr>
          </a:p>
          <a:p>
            <a:pPr marL="850900" indent="-365125">
              <a:buFontTx/>
              <a:buChar char="-"/>
            </a:pPr>
            <a:r>
              <a:rPr lang="en-GB" sz="1600" dirty="0">
                <a:ea typeface="Georgia" charset="0"/>
                <a:cs typeface="Georgia" charset="0"/>
              </a:rPr>
              <a:t>Aberdeen</a:t>
            </a:r>
            <a:endParaRPr lang="en-GB" sz="2400" dirty="0">
              <a:ea typeface="Georgia" charset="0"/>
              <a:cs typeface="Georgia" charset="0"/>
            </a:endParaRPr>
          </a:p>
          <a:p>
            <a:r>
              <a:rPr lang="en-GB" sz="2400" dirty="0">
                <a:ea typeface="Georgia" charset="0"/>
                <a:cs typeface="Georgia" charset="0"/>
              </a:rPr>
              <a:t> Two public ‘impact’ events to discuss the consequences of Brexit, institutional capacity to respond, and strategies</a:t>
            </a:r>
          </a:p>
          <a:p>
            <a:r>
              <a:rPr lang="en-GB" sz="2400" dirty="0">
                <a:ea typeface="Georgia" charset="0"/>
                <a:cs typeface="Georgia" charset="0"/>
              </a:rPr>
              <a:t>Public circulation of data on Brexit and UK higher education</a:t>
            </a:r>
            <a:r>
              <a:rPr lang="en-GB" sz="2400" dirty="0">
                <a:latin typeface="Georgia" charset="0"/>
                <a:ea typeface="Georgia" charset="0"/>
                <a:cs typeface="Georgia" charset="0"/>
              </a:rPr>
              <a:t> </a:t>
            </a:r>
          </a:p>
        </p:txBody>
      </p:sp>
      <p:pic>
        <p:nvPicPr>
          <p:cNvPr id="4" name="Picture 3">
            <a:extLst>
              <a:ext uri="{FF2B5EF4-FFF2-40B4-BE49-F238E27FC236}">
                <a16:creationId xmlns:a16="http://schemas.microsoft.com/office/drawing/2014/main" id="{4128F465-5A18-F043-B15A-C5553661F3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8300" y="6277865"/>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6323037"/>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97A4-51B1-AD49-9C8E-5E17C1EE8EFE}"/>
              </a:ext>
            </a:extLst>
          </p:cNvPr>
          <p:cNvSpPr>
            <a:spLocks noGrp="1"/>
          </p:cNvSpPr>
          <p:nvPr>
            <p:ph type="title"/>
          </p:nvPr>
        </p:nvSpPr>
        <p:spPr/>
        <p:txBody>
          <a:bodyPr>
            <a:normAutofit/>
          </a:bodyPr>
          <a:lstStyle/>
          <a:p>
            <a:r>
              <a:rPr lang="en-GB" sz="3600" b="1" dirty="0">
                <a:solidFill>
                  <a:srgbClr val="0070C0"/>
                </a:solidFill>
              </a:rPr>
              <a:t>Findings 1. Brexit as uncertainty</a:t>
            </a:r>
          </a:p>
        </p:txBody>
      </p:sp>
      <p:sp>
        <p:nvSpPr>
          <p:cNvPr id="3" name="Content Placeholder 2">
            <a:extLst>
              <a:ext uri="{FF2B5EF4-FFF2-40B4-BE49-F238E27FC236}">
                <a16:creationId xmlns:a16="http://schemas.microsoft.com/office/drawing/2014/main" id="{AB95F281-0BCF-C547-8A29-9F60B8860B97}"/>
              </a:ext>
            </a:extLst>
          </p:cNvPr>
          <p:cNvSpPr>
            <a:spLocks noGrp="1"/>
          </p:cNvSpPr>
          <p:nvPr>
            <p:ph idx="1"/>
          </p:nvPr>
        </p:nvSpPr>
        <p:spPr>
          <a:xfrm>
            <a:off x="457201" y="2057401"/>
            <a:ext cx="8133347" cy="3817018"/>
          </a:xfrm>
        </p:spPr>
        <p:txBody>
          <a:bodyPr>
            <a:normAutofit/>
          </a:bodyPr>
          <a:lstStyle/>
          <a:p>
            <a:r>
              <a:rPr lang="en-GB" sz="1800" dirty="0"/>
              <a:t>‘we don’t really know what is going to happen and it changes from week to week, I don't think the Government knows’ (Russell Group prof science)</a:t>
            </a:r>
          </a:p>
          <a:p>
            <a:r>
              <a:rPr lang="en-GB" sz="1800" dirty="0"/>
              <a:t>‘volatility is alright but uncertainty is difficult… you can’t put firm plans in place… There are more variables in play now than there have been for a long time’ (Russell Group finance executive) </a:t>
            </a:r>
          </a:p>
          <a:p>
            <a:r>
              <a:rPr lang="en-GB" sz="1800" dirty="0"/>
              <a:t>‘I’m not aware of anything beyond a firm realisation that we absolutely depend on funding from European sources’ (Russell Group prof science) </a:t>
            </a:r>
          </a:p>
          <a:p>
            <a:r>
              <a:rPr lang="en-GB" sz="1800" dirty="0"/>
              <a:t>‘In the event of a disruptive exercise there will be a slow rebuild’ (Russell Group executive) </a:t>
            </a:r>
          </a:p>
          <a:p>
            <a:r>
              <a:rPr lang="en-GB" sz="1800" dirty="0"/>
              <a:t>‘We could be into the next government cycle before the impact really becomes visible’ (Post-1992 executive)</a:t>
            </a:r>
          </a:p>
          <a:p>
            <a:r>
              <a:rPr lang="en-GB" sz="1800" dirty="0"/>
              <a:t>‘No-one understands what’s happening’ (Post-1992 student leader)</a:t>
            </a:r>
          </a:p>
          <a:p>
            <a:endParaRPr lang="en-GB" sz="1800" dirty="0">
              <a:latin typeface="Georgia" panose="02040502050405020303" pitchFamily="18" charset="0"/>
            </a:endParaRPr>
          </a:p>
          <a:p>
            <a:endParaRPr lang="en-GB" sz="1800" dirty="0">
              <a:latin typeface="Georgia" panose="02040502050405020303" pitchFamily="18" charset="0"/>
            </a:endParaRPr>
          </a:p>
        </p:txBody>
      </p:sp>
      <p:pic>
        <p:nvPicPr>
          <p:cNvPr id="4" name="Picture 3">
            <a:extLst>
              <a:ext uri="{FF2B5EF4-FFF2-40B4-BE49-F238E27FC236}">
                <a16:creationId xmlns:a16="http://schemas.microsoft.com/office/drawing/2014/main" id="{9EC7C694-DC7E-2D4D-8343-1DA3552BBA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268" y="6187366"/>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785486"/>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97A4-51B1-AD49-9C8E-5E17C1EE8EFE}"/>
              </a:ext>
            </a:extLst>
          </p:cNvPr>
          <p:cNvSpPr>
            <a:spLocks noGrp="1"/>
          </p:cNvSpPr>
          <p:nvPr>
            <p:ph type="title"/>
          </p:nvPr>
        </p:nvSpPr>
        <p:spPr/>
        <p:txBody>
          <a:bodyPr>
            <a:normAutofit/>
          </a:bodyPr>
          <a:lstStyle/>
          <a:p>
            <a:r>
              <a:rPr lang="en-GB" sz="3600" b="1" dirty="0">
                <a:solidFill>
                  <a:srgbClr val="0070C0"/>
                </a:solidFill>
              </a:rPr>
              <a:t>Findings 2. Brexit as feelings</a:t>
            </a:r>
          </a:p>
        </p:txBody>
      </p:sp>
      <p:sp>
        <p:nvSpPr>
          <p:cNvPr id="3" name="Content Placeholder 2">
            <a:extLst>
              <a:ext uri="{FF2B5EF4-FFF2-40B4-BE49-F238E27FC236}">
                <a16:creationId xmlns:a16="http://schemas.microsoft.com/office/drawing/2014/main" id="{AB95F281-0BCF-C547-8A29-9F60B8860B97}"/>
              </a:ext>
            </a:extLst>
          </p:cNvPr>
          <p:cNvSpPr>
            <a:spLocks noGrp="1"/>
          </p:cNvSpPr>
          <p:nvPr>
            <p:ph idx="1"/>
          </p:nvPr>
        </p:nvSpPr>
        <p:spPr>
          <a:xfrm>
            <a:off x="457200" y="2057401"/>
            <a:ext cx="8229600" cy="3756860"/>
          </a:xfrm>
        </p:spPr>
        <p:txBody>
          <a:bodyPr>
            <a:normAutofit lnSpcReduction="10000"/>
          </a:bodyPr>
          <a:lstStyle/>
          <a:p>
            <a:r>
              <a:rPr lang="en-GB" sz="1800" dirty="0"/>
              <a:t>‘I see this as a huge problem, so it’s a huge threat’ (Russell Group executive)</a:t>
            </a:r>
          </a:p>
          <a:p>
            <a:r>
              <a:rPr lang="en-GB" sz="1800" dirty="0"/>
              <a:t>… ‘the whole consequential impact on overseas students and the mood music it sets’ (Russell Group finance executive)</a:t>
            </a:r>
          </a:p>
          <a:p>
            <a:r>
              <a:rPr lang="en-GB" sz="1800" dirty="0"/>
              <a:t>‘EU staff are sort of angry or, you know, why should I stay…’ (Russell Group executive)</a:t>
            </a:r>
          </a:p>
          <a:p>
            <a:r>
              <a:rPr lang="en-GB" sz="1800" dirty="0"/>
              <a:t>‘This is one big shooting self in the foot exercise’ (Russell Group executive)</a:t>
            </a:r>
          </a:p>
          <a:p>
            <a:r>
              <a:rPr lang="en-GB" sz="1800" dirty="0"/>
              <a:t>‘I think we see ourselves as European first and British second …. I was working with people who I knew and liked’ (Russell Group prof science)</a:t>
            </a:r>
          </a:p>
          <a:p>
            <a:r>
              <a:rPr lang="en-GB" sz="1800" dirty="0"/>
              <a:t>‘I was quite devastated’ (Post-1992 Board of governors)</a:t>
            </a:r>
          </a:p>
          <a:p>
            <a:r>
              <a:rPr lang="en-GB" sz="1800" dirty="0"/>
              <a:t>‘it questions your whole value set’ (Post-1992 executive) </a:t>
            </a:r>
          </a:p>
          <a:p>
            <a:r>
              <a:rPr lang="en-GB" sz="1800" dirty="0"/>
              <a:t>‘What worries me is that [in Europe] we are not picking up a sense of ”we want to keep the UK as partners at all costs”’ (Post-1992 executive) </a:t>
            </a:r>
          </a:p>
        </p:txBody>
      </p:sp>
      <p:pic>
        <p:nvPicPr>
          <p:cNvPr id="4" name="Picture 3">
            <a:extLst>
              <a:ext uri="{FF2B5EF4-FFF2-40B4-BE49-F238E27FC236}">
                <a16:creationId xmlns:a16="http://schemas.microsoft.com/office/drawing/2014/main" id="{4775D3E4-14E6-8C4E-8E68-DC46D693D40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362" y="6127208"/>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8882635"/>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97A4-51B1-AD49-9C8E-5E17C1EE8EFE}"/>
              </a:ext>
            </a:extLst>
          </p:cNvPr>
          <p:cNvSpPr>
            <a:spLocks noGrp="1"/>
          </p:cNvSpPr>
          <p:nvPr>
            <p:ph type="title"/>
          </p:nvPr>
        </p:nvSpPr>
        <p:spPr>
          <a:xfrm>
            <a:off x="96253" y="274638"/>
            <a:ext cx="8590547" cy="1143000"/>
          </a:xfrm>
        </p:spPr>
        <p:txBody>
          <a:bodyPr>
            <a:noAutofit/>
          </a:bodyPr>
          <a:lstStyle/>
          <a:p>
            <a:r>
              <a:rPr lang="en-GB" sz="3600" b="1" dirty="0">
                <a:solidFill>
                  <a:srgbClr val="0070C0"/>
                </a:solidFill>
              </a:rPr>
              <a:t>Findings 3. Brexit as differential positions</a:t>
            </a:r>
          </a:p>
        </p:txBody>
      </p:sp>
      <p:sp>
        <p:nvSpPr>
          <p:cNvPr id="3" name="Content Placeholder 2">
            <a:extLst>
              <a:ext uri="{FF2B5EF4-FFF2-40B4-BE49-F238E27FC236}">
                <a16:creationId xmlns:a16="http://schemas.microsoft.com/office/drawing/2014/main" id="{AB95F281-0BCF-C547-8A29-9F60B8860B97}"/>
              </a:ext>
            </a:extLst>
          </p:cNvPr>
          <p:cNvSpPr>
            <a:spLocks noGrp="1"/>
          </p:cNvSpPr>
          <p:nvPr>
            <p:ph idx="1"/>
          </p:nvPr>
        </p:nvSpPr>
        <p:spPr>
          <a:xfrm>
            <a:off x="457200" y="2057401"/>
            <a:ext cx="8229600" cy="3720765"/>
          </a:xfrm>
        </p:spPr>
        <p:txBody>
          <a:bodyPr>
            <a:normAutofit/>
          </a:bodyPr>
          <a:lstStyle/>
          <a:p>
            <a:r>
              <a:rPr lang="en-GB" sz="1800" dirty="0"/>
              <a:t>‘Most universities are reliant on international students to cross fund research and yet you’ve got the government saying, we value research but we don’t value international students … most research intensive universities… they’re the ones most at risk at the moment’ (Russell Group finance executive)</a:t>
            </a:r>
          </a:p>
          <a:p>
            <a:r>
              <a:rPr lang="en-GB" sz="1800" dirty="0"/>
              <a:t>‘We at the top end are being pushed away from coordination roles in projects, whereas the lower end, who are possibly less critical to [European] projects, seem to have lost them altogether’ (Russell Group executive) </a:t>
            </a:r>
          </a:p>
          <a:p>
            <a:r>
              <a:rPr lang="en-GB" sz="1800" dirty="0"/>
              <a:t>‘the impact will not be equal across the whole sector’ (Post-1992 executive) </a:t>
            </a:r>
          </a:p>
          <a:p>
            <a:r>
              <a:rPr lang="en-GB" sz="1800" dirty="0"/>
              <a:t>What happens with the Shared Prosperity Fund is critically important to us’ (Post-1992 executive)</a:t>
            </a:r>
          </a:p>
          <a:p>
            <a:r>
              <a:rPr lang="en-GB" sz="1800" dirty="0"/>
              <a:t>‘In Wales you are so much closer to government than you are if you work in a university in England’ (Post-1992 executive)</a:t>
            </a:r>
          </a:p>
          <a:p>
            <a:endParaRPr lang="en-GB" sz="1800" dirty="0">
              <a:latin typeface="Georgia" panose="02040502050405020303" pitchFamily="18" charset="0"/>
            </a:endParaRPr>
          </a:p>
        </p:txBody>
      </p:sp>
      <p:pic>
        <p:nvPicPr>
          <p:cNvPr id="4" name="Picture 3">
            <a:extLst>
              <a:ext uri="{FF2B5EF4-FFF2-40B4-BE49-F238E27FC236}">
                <a16:creationId xmlns:a16="http://schemas.microsoft.com/office/drawing/2014/main" id="{366BB533-5DD7-FA4E-BC07-CCCA1E629C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268" y="6091114"/>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516842"/>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97A4-51B1-AD49-9C8E-5E17C1EE8EFE}"/>
              </a:ext>
            </a:extLst>
          </p:cNvPr>
          <p:cNvSpPr>
            <a:spLocks noGrp="1"/>
          </p:cNvSpPr>
          <p:nvPr>
            <p:ph type="title"/>
          </p:nvPr>
        </p:nvSpPr>
        <p:spPr>
          <a:xfrm>
            <a:off x="457200" y="321846"/>
            <a:ext cx="8229600" cy="857250"/>
          </a:xfrm>
        </p:spPr>
        <p:txBody>
          <a:bodyPr>
            <a:normAutofit/>
          </a:bodyPr>
          <a:lstStyle/>
          <a:p>
            <a:r>
              <a:rPr lang="en-GB" sz="3600" b="1" dirty="0">
                <a:solidFill>
                  <a:srgbClr val="0070C0"/>
                </a:solidFill>
              </a:rPr>
              <a:t>Findings 4. Brexit as tentative actions</a:t>
            </a:r>
          </a:p>
        </p:txBody>
      </p:sp>
      <p:sp>
        <p:nvSpPr>
          <p:cNvPr id="3" name="Content Placeholder 2">
            <a:extLst>
              <a:ext uri="{FF2B5EF4-FFF2-40B4-BE49-F238E27FC236}">
                <a16:creationId xmlns:a16="http://schemas.microsoft.com/office/drawing/2014/main" id="{AB95F281-0BCF-C547-8A29-9F60B8860B97}"/>
              </a:ext>
            </a:extLst>
          </p:cNvPr>
          <p:cNvSpPr>
            <a:spLocks noGrp="1"/>
          </p:cNvSpPr>
          <p:nvPr>
            <p:ph idx="1"/>
          </p:nvPr>
        </p:nvSpPr>
        <p:spPr>
          <a:xfrm>
            <a:off x="457200" y="1564107"/>
            <a:ext cx="8229600" cy="4286249"/>
          </a:xfrm>
        </p:spPr>
        <p:txBody>
          <a:bodyPr>
            <a:normAutofit/>
          </a:bodyPr>
          <a:lstStyle/>
          <a:p>
            <a:r>
              <a:rPr lang="en-GB" sz="1800" dirty="0"/>
              <a:t>‘people want to catch the last wagon before it all disappears’ (Russell group prof science)</a:t>
            </a:r>
          </a:p>
          <a:p>
            <a:r>
              <a:rPr lang="en-GB" sz="1800" dirty="0"/>
              <a:t>‘the world’s going to be what the world is, it’s not within our control’ (Russell Group finance executive)</a:t>
            </a:r>
          </a:p>
          <a:p>
            <a:r>
              <a:rPr lang="en-GB" sz="1800" dirty="0"/>
              <a:t>‘We’re going to suddenly have to make decisions about EU students, EU postgrads, people on different types of contract, research grants, reapplying for new research grants and all that … it’s going to be a testing environment’ (Russell Group executive)</a:t>
            </a:r>
          </a:p>
          <a:p>
            <a:r>
              <a:rPr lang="en-GB" sz="1800" dirty="0"/>
              <a:t>‘we’re all finding it too hard to think of a strategy [laughs] … I think you have to recognise that not all of it is in your control and you have to have several strategies ... we are quite agile in working out what we want to do but seeing it through might take longer’ (Post-1992 executive)</a:t>
            </a:r>
          </a:p>
          <a:p>
            <a:r>
              <a:rPr lang="en-GB" sz="1800" dirty="0"/>
              <a:t>‘As we start drifting towards the exit days it’s going to become more difficult… a different set of rules’ (Post-1992 executive) </a:t>
            </a:r>
          </a:p>
          <a:p>
            <a:endParaRPr lang="en-GB" sz="1800" dirty="0">
              <a:latin typeface="Georgia" panose="02040502050405020303" pitchFamily="18" charset="0"/>
            </a:endParaRPr>
          </a:p>
          <a:p>
            <a:endParaRPr lang="en-GB" sz="1800" dirty="0">
              <a:latin typeface="Georgia" panose="02040502050405020303" pitchFamily="18" charset="0"/>
            </a:endParaRPr>
          </a:p>
        </p:txBody>
      </p:sp>
      <p:pic>
        <p:nvPicPr>
          <p:cNvPr id="4" name="Picture 3">
            <a:extLst>
              <a:ext uri="{FF2B5EF4-FFF2-40B4-BE49-F238E27FC236}">
                <a16:creationId xmlns:a16="http://schemas.microsoft.com/office/drawing/2014/main" id="{85C3883D-515F-4F4E-A9FB-FE2D16E1C8F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2363" y="6016332"/>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481948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297A4-51B1-AD49-9C8E-5E17C1EE8EFE}"/>
              </a:ext>
            </a:extLst>
          </p:cNvPr>
          <p:cNvSpPr>
            <a:spLocks noGrp="1"/>
          </p:cNvSpPr>
          <p:nvPr>
            <p:ph type="title"/>
          </p:nvPr>
        </p:nvSpPr>
        <p:spPr>
          <a:xfrm>
            <a:off x="348916" y="413524"/>
            <a:ext cx="8229600" cy="857250"/>
          </a:xfrm>
        </p:spPr>
        <p:txBody>
          <a:bodyPr>
            <a:normAutofit/>
          </a:bodyPr>
          <a:lstStyle/>
          <a:p>
            <a:r>
              <a:rPr lang="en-GB" sz="3600" b="1" dirty="0">
                <a:solidFill>
                  <a:srgbClr val="0070C0"/>
                </a:solidFill>
              </a:rPr>
              <a:t>Findings 5. Brexit as global repositioning?</a:t>
            </a:r>
          </a:p>
        </p:txBody>
      </p:sp>
      <p:sp>
        <p:nvSpPr>
          <p:cNvPr id="3" name="Content Placeholder 2">
            <a:extLst>
              <a:ext uri="{FF2B5EF4-FFF2-40B4-BE49-F238E27FC236}">
                <a16:creationId xmlns:a16="http://schemas.microsoft.com/office/drawing/2014/main" id="{AB95F281-0BCF-C547-8A29-9F60B8860B97}"/>
              </a:ext>
            </a:extLst>
          </p:cNvPr>
          <p:cNvSpPr>
            <a:spLocks noGrp="1"/>
          </p:cNvSpPr>
          <p:nvPr>
            <p:ph idx="1"/>
          </p:nvPr>
        </p:nvSpPr>
        <p:spPr>
          <a:xfrm>
            <a:off x="457200" y="1732423"/>
            <a:ext cx="8373979" cy="4644314"/>
          </a:xfrm>
        </p:spPr>
        <p:txBody>
          <a:bodyPr>
            <a:normAutofit/>
          </a:bodyPr>
          <a:lstStyle/>
          <a:p>
            <a:r>
              <a:rPr lang="en-GB" sz="1800" dirty="0"/>
              <a:t>‘Everyone thinks the UK is mad, everyone thinks we’re crazy’ (Russell group prof science)</a:t>
            </a:r>
          </a:p>
          <a:p>
            <a:r>
              <a:rPr lang="en-GB" sz="1800" dirty="0"/>
              <a:t>‘Global R&amp;D has shifted to the Far East, so it’s more likely we’ll work with companies from there than in the past’ (Russell group executive)</a:t>
            </a:r>
          </a:p>
          <a:p>
            <a:r>
              <a:rPr lang="en-GB" sz="1800" dirty="0"/>
              <a:t>‘maybe I’m a pessimist but … rather than having a relationship with Germany we sort of have a relationship with Saudi Arabia as our biggest ally…’ (Russell group executive) </a:t>
            </a:r>
          </a:p>
          <a:p>
            <a:r>
              <a:rPr lang="en-GB" sz="1800" dirty="0"/>
              <a:t>We are developing close bespoke alliances with selected universities in Europe and also beyond Europe (Russell group executive)</a:t>
            </a:r>
          </a:p>
          <a:p>
            <a:r>
              <a:rPr lang="en-GB" sz="1800" dirty="0"/>
              <a:t>Each faculty is choosing different global relationships (Russell group executive)</a:t>
            </a:r>
          </a:p>
          <a:p>
            <a:r>
              <a:rPr lang="en-GB" sz="1800" dirty="0"/>
              <a:t>We have no choice but to hedge against uncertainty with new markets [but] … ‘we ignore at our peril our local community’ (Post-1992 Board of governors)</a:t>
            </a:r>
          </a:p>
          <a:p>
            <a:r>
              <a:rPr lang="en-GB" sz="1800" dirty="0"/>
              <a:t>‘Relying on the old Commonwealth countries is an error’ (Post-1992 executive)</a:t>
            </a:r>
          </a:p>
          <a:p>
            <a:endParaRPr lang="en-GB" sz="1800" dirty="0">
              <a:latin typeface="Georgia" panose="02040502050405020303" pitchFamily="18" charset="0"/>
            </a:endParaRPr>
          </a:p>
        </p:txBody>
      </p:sp>
      <p:pic>
        <p:nvPicPr>
          <p:cNvPr id="4" name="Picture 3">
            <a:extLst>
              <a:ext uri="{FF2B5EF4-FFF2-40B4-BE49-F238E27FC236}">
                <a16:creationId xmlns:a16="http://schemas.microsoft.com/office/drawing/2014/main" id="{235F1747-3F46-784A-9F65-28D270DE2E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268" y="6157702"/>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37258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1325562"/>
          </a:xfrm>
        </p:spPr>
        <p:txBody>
          <a:bodyPr>
            <a:noAutofit/>
          </a:bodyPr>
          <a:lstStyle/>
          <a:p>
            <a:r>
              <a:rPr lang="en-US" altLang="en-US" sz="3600" b="1" dirty="0">
                <a:solidFill>
                  <a:srgbClr val="0070C0"/>
                </a:solidFill>
                <a:ea typeface="Georgia" charset="0"/>
                <a:cs typeface="Georgia" charset="0"/>
              </a:rPr>
              <a:t>Gross Enrolment Ratio tertiary education (%) </a:t>
            </a:r>
            <a:br>
              <a:rPr lang="en-US" altLang="en-US" sz="2800" dirty="0">
                <a:solidFill>
                  <a:srgbClr val="0070C0"/>
                </a:solidFill>
                <a:ea typeface="Georgia" charset="0"/>
                <a:cs typeface="Georgia" charset="0"/>
              </a:rPr>
            </a:br>
            <a:r>
              <a:rPr lang="en-US" altLang="en-US" sz="2400" dirty="0">
                <a:ea typeface="Georgia" charset="0"/>
                <a:cs typeface="Georgia" charset="0"/>
              </a:rPr>
              <a:t>World, North America/Western Europe, UK, 1971-2014</a:t>
            </a:r>
            <a:endParaRPr lang="en-US" sz="2400" dirty="0">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48782089"/>
              </p:ext>
            </p:extLst>
          </p:nvPr>
        </p:nvGraphicFramePr>
        <p:xfrm>
          <a:off x="457199" y="1600200"/>
          <a:ext cx="8364071" cy="49485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9855778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76393-F633-0648-9844-1F4BA02526A2}"/>
              </a:ext>
            </a:extLst>
          </p:cNvPr>
          <p:cNvSpPr>
            <a:spLocks noGrp="1"/>
          </p:cNvSpPr>
          <p:nvPr>
            <p:ph type="title"/>
          </p:nvPr>
        </p:nvSpPr>
        <p:spPr/>
        <p:txBody>
          <a:bodyPr>
            <a:normAutofit/>
          </a:bodyPr>
          <a:lstStyle/>
          <a:p>
            <a:r>
              <a:rPr lang="en-GB" sz="3600" b="1" dirty="0">
                <a:solidFill>
                  <a:srgbClr val="FF0000"/>
                </a:solidFill>
              </a:rPr>
              <a:t>Thank you for taking part</a:t>
            </a:r>
            <a:br>
              <a:rPr lang="en-GB" sz="3600" b="1" dirty="0">
                <a:solidFill>
                  <a:srgbClr val="FF0000"/>
                </a:solidFill>
              </a:rPr>
            </a:br>
            <a:r>
              <a:rPr lang="en-GB" sz="2700" b="1" dirty="0">
                <a:solidFill>
                  <a:srgbClr val="0070C0"/>
                </a:solidFill>
              </a:rPr>
              <a:t>(I hope it wasn’t too boring . . .)</a:t>
            </a:r>
          </a:p>
        </p:txBody>
      </p:sp>
      <p:sp>
        <p:nvSpPr>
          <p:cNvPr id="3" name="Content Placeholder 2">
            <a:extLst>
              <a:ext uri="{FF2B5EF4-FFF2-40B4-BE49-F238E27FC236}">
                <a16:creationId xmlns:a16="http://schemas.microsoft.com/office/drawing/2014/main" id="{3A46A8A9-1E2E-E447-B744-8CD1B53F40FE}"/>
              </a:ext>
            </a:extLst>
          </p:cNvPr>
          <p:cNvSpPr>
            <a:spLocks noGrp="1"/>
          </p:cNvSpPr>
          <p:nvPr>
            <p:ph idx="1"/>
          </p:nvPr>
        </p:nvSpPr>
        <p:spPr>
          <a:xfrm>
            <a:off x="457200" y="1600200"/>
            <a:ext cx="8229600" cy="4908884"/>
          </a:xfrm>
        </p:spPr>
        <p:txBody>
          <a:bodyPr>
            <a:normAutofit/>
          </a:bodyPr>
          <a:lstStyle/>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endParaRPr lang="en-GB" sz="1800" dirty="0"/>
          </a:p>
          <a:p>
            <a:pPr marL="0" indent="0" algn="ctr">
              <a:buNone/>
            </a:pPr>
            <a:r>
              <a:rPr lang="en-GB" sz="1600" b="1" dirty="0"/>
              <a:t>http://</a:t>
            </a:r>
            <a:r>
              <a:rPr lang="en-GB" sz="1600" b="1" dirty="0" err="1"/>
              <a:t>www.researchcghe.org</a:t>
            </a:r>
            <a:r>
              <a:rPr lang="en-GB" sz="1600" b="1" dirty="0"/>
              <a:t>/about/researchers/</a:t>
            </a:r>
            <a:r>
              <a:rPr lang="en-GB" sz="1600" b="1" dirty="0" err="1"/>
              <a:t>simon-marginson</a:t>
            </a:r>
            <a:r>
              <a:rPr lang="en-GB" sz="1600" b="1" dirty="0"/>
              <a:t>/</a:t>
            </a:r>
          </a:p>
          <a:p>
            <a:pPr marL="0" indent="0" algn="ctr">
              <a:buNone/>
            </a:pPr>
            <a:r>
              <a:rPr lang="en-GB" sz="1600" b="1" dirty="0" err="1"/>
              <a:t>s.marginson@ucl.ac.uk</a:t>
            </a:r>
            <a:endParaRPr lang="en-GB" sz="1600" b="1" dirty="0"/>
          </a:p>
          <a:p>
            <a:pPr marL="0" indent="0" algn="ctr">
              <a:buNone/>
            </a:pPr>
            <a:endParaRPr lang="en-GB" sz="1800" dirty="0"/>
          </a:p>
        </p:txBody>
      </p:sp>
      <p:pic>
        <p:nvPicPr>
          <p:cNvPr id="7" name="Picture 6">
            <a:extLst>
              <a:ext uri="{FF2B5EF4-FFF2-40B4-BE49-F238E27FC236}">
                <a16:creationId xmlns:a16="http://schemas.microsoft.com/office/drawing/2014/main" id="{A9C3E2CE-B771-574D-BDE1-5D6A81C0C792}"/>
              </a:ext>
            </a:extLst>
          </p:cNvPr>
          <p:cNvPicPr>
            <a:picLocks noChangeAspect="1"/>
          </p:cNvPicPr>
          <p:nvPr/>
        </p:nvPicPr>
        <p:blipFill>
          <a:blip r:embed="rId2"/>
          <a:stretch>
            <a:fillRect/>
          </a:stretch>
        </p:blipFill>
        <p:spPr>
          <a:xfrm>
            <a:off x="1309604" y="1600200"/>
            <a:ext cx="6524792" cy="3262397"/>
          </a:xfrm>
          <a:prstGeom prst="rect">
            <a:avLst/>
          </a:prstGeom>
          <a:ln w="3175">
            <a:solidFill>
              <a:schemeClr val="tx1"/>
            </a:solidFill>
          </a:ln>
        </p:spPr>
      </p:pic>
      <p:pic>
        <p:nvPicPr>
          <p:cNvPr id="8" name="Picture 7">
            <a:extLst>
              <a:ext uri="{FF2B5EF4-FFF2-40B4-BE49-F238E27FC236}">
                <a16:creationId xmlns:a16="http://schemas.microsoft.com/office/drawing/2014/main" id="{0F830CD2-BA44-7640-A59A-4A61262177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381" y="6071014"/>
            <a:ext cx="379238" cy="438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144443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04653-2BC0-9D4C-B7B5-22DEE4166B0D}"/>
              </a:ext>
            </a:extLst>
          </p:cNvPr>
          <p:cNvSpPr>
            <a:spLocks noGrp="1"/>
          </p:cNvSpPr>
          <p:nvPr>
            <p:ph type="title"/>
          </p:nvPr>
        </p:nvSpPr>
        <p:spPr>
          <a:xfrm>
            <a:off x="276726" y="286670"/>
            <a:ext cx="8590547" cy="1143000"/>
          </a:xfrm>
        </p:spPr>
        <p:txBody>
          <a:bodyPr>
            <a:noAutofit/>
          </a:bodyPr>
          <a:lstStyle/>
          <a:p>
            <a:r>
              <a:rPr lang="en-GB" sz="3600" b="1" dirty="0">
                <a:solidFill>
                  <a:srgbClr val="0070C0"/>
                </a:solidFill>
              </a:rPr>
              <a:t>World growth in research papers 2003-2016</a:t>
            </a:r>
          </a:p>
        </p:txBody>
      </p:sp>
      <p:graphicFrame>
        <p:nvGraphicFramePr>
          <p:cNvPr id="4" name="Content Placeholder 3">
            <a:extLst>
              <a:ext uri="{FF2B5EF4-FFF2-40B4-BE49-F238E27FC236}">
                <a16:creationId xmlns:a16="http://schemas.microsoft.com/office/drawing/2014/main" id="{7CE76DD4-75D4-3B47-A822-BD9C43146686}"/>
              </a:ext>
            </a:extLst>
          </p:cNvPr>
          <p:cNvGraphicFramePr>
            <a:graphicFrameLocks noGrp="1"/>
          </p:cNvGraphicFramePr>
          <p:nvPr>
            <p:ph idx="1"/>
            <p:extLst>
              <p:ext uri="{D42A27DB-BD31-4B8C-83A1-F6EECF244321}">
                <p14:modId xmlns:p14="http://schemas.microsoft.com/office/powerpoint/2010/main" val="129799787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637069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1D2B6-6CED-F046-B0E9-8887CCB0BD70}"/>
              </a:ext>
            </a:extLst>
          </p:cNvPr>
          <p:cNvSpPr>
            <a:spLocks noGrp="1"/>
          </p:cNvSpPr>
          <p:nvPr>
            <p:ph type="title"/>
          </p:nvPr>
        </p:nvSpPr>
        <p:spPr>
          <a:xfrm>
            <a:off x="192505" y="0"/>
            <a:ext cx="8229600" cy="1143000"/>
          </a:xfrm>
        </p:spPr>
        <p:txBody>
          <a:bodyPr>
            <a:normAutofit fontScale="90000"/>
          </a:bodyPr>
          <a:lstStyle/>
          <a:p>
            <a:r>
              <a:rPr lang="en-US" sz="4000" b="1" dirty="0">
                <a:solidFill>
                  <a:srgbClr val="0070C0"/>
                </a:solidFill>
                <a:ea typeface="Georgia" charset="0"/>
                <a:cs typeface="Georgia" charset="0"/>
              </a:rPr>
              <a:t>Number of research papers 2003-2016:</a:t>
            </a:r>
            <a:br>
              <a:rPr lang="en-US" sz="4000" b="1" dirty="0">
                <a:solidFill>
                  <a:srgbClr val="0070C0"/>
                </a:solidFill>
                <a:ea typeface="Georgia" charset="0"/>
                <a:cs typeface="Georgia" charset="0"/>
              </a:rPr>
            </a:br>
            <a:r>
              <a:rPr lang="en-US" sz="4000" b="1" dirty="0">
                <a:solidFill>
                  <a:srgbClr val="0070C0"/>
                </a:solidFill>
                <a:ea typeface="Georgia" charset="0"/>
                <a:cs typeface="Georgia" charset="0"/>
              </a:rPr>
              <a:t> USA, China, UK</a:t>
            </a:r>
            <a:endParaRPr lang="en-GB" dirty="0"/>
          </a:p>
        </p:txBody>
      </p:sp>
      <p:graphicFrame>
        <p:nvGraphicFramePr>
          <p:cNvPr id="4" name="Content Placeholder 3">
            <a:extLst>
              <a:ext uri="{FF2B5EF4-FFF2-40B4-BE49-F238E27FC236}">
                <a16:creationId xmlns:a16="http://schemas.microsoft.com/office/drawing/2014/main" id="{DA07E6A1-1EC9-7744-A5E7-CEA6BF09FEE4}"/>
              </a:ext>
            </a:extLst>
          </p:cNvPr>
          <p:cNvGraphicFramePr>
            <a:graphicFrameLocks noGrp="1"/>
          </p:cNvGraphicFramePr>
          <p:nvPr>
            <p:ph idx="1"/>
            <p:extLst>
              <p:ext uri="{D42A27DB-BD31-4B8C-83A1-F6EECF244321}">
                <p14:modId xmlns:p14="http://schemas.microsoft.com/office/powerpoint/2010/main" val="2329887284"/>
              </p:ext>
            </p:extLst>
          </p:nvPr>
        </p:nvGraphicFramePr>
        <p:xfrm>
          <a:off x="433137" y="1299410"/>
          <a:ext cx="8229600" cy="50171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257158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412" y="156753"/>
            <a:ext cx="8734925" cy="1136491"/>
          </a:xfrm>
        </p:spPr>
        <p:txBody>
          <a:bodyPr>
            <a:noAutofit/>
          </a:bodyPr>
          <a:lstStyle/>
          <a:p>
            <a:r>
              <a:rPr lang="en-GB" sz="3600" b="1" dirty="0">
                <a:solidFill>
                  <a:srgbClr val="0070C0"/>
                </a:solidFill>
                <a:ea typeface="Georgia" charset="0"/>
                <a:cs typeface="Georgia" charset="0"/>
              </a:rPr>
              <a:t>Top 10% papers in maths, computing, physical sciences, engineering, 2012-2015</a:t>
            </a:r>
            <a:endParaRPr lang="en-US" sz="3600" b="1" dirty="0">
              <a:solidFill>
                <a:srgbClr val="0070C0"/>
              </a:solidFill>
              <a:latin typeface="Georgia" charset="0"/>
              <a:ea typeface="Georgia" charset="0"/>
              <a:cs typeface="Georgia"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85162399"/>
              </p:ext>
            </p:extLst>
          </p:nvPr>
        </p:nvGraphicFramePr>
        <p:xfrm>
          <a:off x="563628" y="1293245"/>
          <a:ext cx="7652792" cy="5242423"/>
        </p:xfrm>
        <a:graphic>
          <a:graphicData uri="http://schemas.openxmlformats.org/drawingml/2006/table">
            <a:tbl>
              <a:tblPr firstRow="1" bandRow="1">
                <a:tableStyleId>{5C22544A-7EE6-4342-B048-85BDC9FD1C3A}</a:tableStyleId>
              </a:tblPr>
              <a:tblGrid>
                <a:gridCol w="1258284">
                  <a:extLst>
                    <a:ext uri="{9D8B030D-6E8A-4147-A177-3AD203B41FA5}">
                      <a16:colId xmlns:a16="http://schemas.microsoft.com/office/drawing/2014/main" val="20000"/>
                    </a:ext>
                  </a:extLst>
                </a:gridCol>
                <a:gridCol w="3685802">
                  <a:extLst>
                    <a:ext uri="{9D8B030D-6E8A-4147-A177-3AD203B41FA5}">
                      <a16:colId xmlns:a16="http://schemas.microsoft.com/office/drawing/2014/main" val="20001"/>
                    </a:ext>
                  </a:extLst>
                </a:gridCol>
                <a:gridCol w="2708706">
                  <a:extLst>
                    <a:ext uri="{9D8B030D-6E8A-4147-A177-3AD203B41FA5}">
                      <a16:colId xmlns:a16="http://schemas.microsoft.com/office/drawing/2014/main" val="20002"/>
                    </a:ext>
                  </a:extLst>
                </a:gridCol>
              </a:tblGrid>
              <a:tr h="614206">
                <a:tc>
                  <a:txBody>
                    <a:bodyPr/>
                    <a:lstStyle/>
                    <a:p>
                      <a:pPr algn="ctr"/>
                      <a:r>
                        <a:rPr lang="en-US" sz="1400" dirty="0">
                          <a:latin typeface="+mn-lt"/>
                          <a:ea typeface="Georgia" charset="0"/>
                          <a:cs typeface="Georgia" charset="0"/>
                        </a:rPr>
                        <a:t>World rank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400" dirty="0">
                          <a:latin typeface="+mn-lt"/>
                          <a:ea typeface="Georgia" charset="0"/>
                          <a:cs typeface="Georgia" charset="0"/>
                        </a:rPr>
                        <a:t>University</a:t>
                      </a:r>
                      <a:r>
                        <a:rPr lang="en-US" sz="1400" baseline="0" dirty="0">
                          <a:latin typeface="+mn-lt"/>
                          <a:ea typeface="Georgia" charset="0"/>
                          <a:cs typeface="Georgia" charset="0"/>
                        </a:rPr>
                        <a:t> and system</a:t>
                      </a:r>
                      <a:endParaRPr lang="en-US" sz="1400" dirty="0">
                        <a:latin typeface="+mn-lt"/>
                        <a:ea typeface="Georgia" charset="0"/>
                        <a:cs typeface="Georgia"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mn-lt"/>
                          <a:ea typeface="Georgia" charset="0"/>
                          <a:cs typeface="Georgia" charset="0"/>
                        </a:rPr>
                        <a:t>High citation papers in Mathematics, Computing, Physical Sciences and Engineering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28175">
                <a:tc>
                  <a:txBody>
                    <a:bodyPr/>
                    <a:lstStyle/>
                    <a:p>
                      <a:pPr algn="ctr"/>
                      <a:r>
                        <a:rPr lang="en-US" sz="1800" baseline="0" dirty="0">
                          <a:latin typeface="+mn-lt"/>
                          <a:ea typeface="Georgia" charset="0"/>
                          <a:cs typeface="Georgia" charset="0"/>
                        </a:rPr>
                        <a:t>  1</a:t>
                      </a:r>
                      <a:endParaRPr lang="en-US" sz="1800" dirty="0">
                        <a:latin typeface="+mn-lt"/>
                        <a:ea typeface="Georgia" charset="0"/>
                        <a:cs typeface="Georgia"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800" dirty="0">
                          <a:latin typeface="+mn-lt"/>
                          <a:ea typeface="Georgia" charset="0"/>
                          <a:cs typeface="Georgia" charset="0"/>
                        </a:rPr>
                        <a:t>Tsinghua U   </a:t>
                      </a:r>
                      <a:r>
                        <a:rPr lang="en-US" sz="1400" dirty="0">
                          <a:latin typeface="+mn-lt"/>
                          <a:ea typeface="Georgia" charset="0"/>
                          <a:cs typeface="Georgia" charset="0"/>
                        </a:rPr>
                        <a:t>CHINA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1421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28175">
                <a:tc>
                  <a:txBody>
                    <a:bodyPr/>
                    <a:lstStyle/>
                    <a:p>
                      <a:pPr algn="ctr"/>
                      <a:r>
                        <a:rPr lang="en-US" sz="1800" dirty="0">
                          <a:latin typeface="+mn-lt"/>
                          <a:ea typeface="Georgia" charset="0"/>
                          <a:cs typeface="Georgia" charset="0"/>
                        </a:rPr>
                        <a:t>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MIT   </a:t>
                      </a:r>
                      <a:r>
                        <a:rPr lang="en-US" sz="1400" dirty="0">
                          <a:latin typeface="+mn-lt"/>
                          <a:ea typeface="Georgia" charset="0"/>
                          <a:cs typeface="Georgia" charset="0"/>
                        </a:rPr>
                        <a:t>USA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1420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28175">
                <a:tc>
                  <a:txBody>
                    <a:bodyPr/>
                    <a:lstStyle/>
                    <a:p>
                      <a:pPr algn="ctr"/>
                      <a:r>
                        <a:rPr lang="en-US" sz="1800" dirty="0">
                          <a:latin typeface="+mn-lt"/>
                          <a:ea typeface="Georgia" charset="0"/>
                          <a:cs typeface="Georgia" charset="0"/>
                        </a:rPr>
                        <a:t>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UC Berkeley   </a:t>
                      </a:r>
                      <a:r>
                        <a:rPr lang="en-US" sz="1400" dirty="0">
                          <a:latin typeface="+mn-lt"/>
                          <a:ea typeface="Georgia" charset="0"/>
                          <a:cs typeface="Georgia" charset="0"/>
                        </a:rPr>
                        <a:t>USA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1360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28175">
                <a:tc>
                  <a:txBody>
                    <a:bodyPr/>
                    <a:lstStyle/>
                    <a:p>
                      <a:pPr algn="ctr"/>
                      <a:r>
                        <a:rPr lang="en-US" sz="1800" dirty="0">
                          <a:latin typeface="+mn-lt"/>
                          <a:ea typeface="Georgia" charset="0"/>
                          <a:cs typeface="Georgia" charset="0"/>
                        </a:rPr>
                        <a:t>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mn-lt"/>
                          <a:ea typeface="Georgia" charset="0"/>
                          <a:cs typeface="Georgia" charset="0"/>
                        </a:rPr>
                        <a:t>Nanyang TU   </a:t>
                      </a:r>
                      <a:r>
                        <a:rPr lang="en-US" sz="1400" dirty="0">
                          <a:latin typeface="+mn-lt"/>
                          <a:ea typeface="Georgia" charset="0"/>
                          <a:cs typeface="Georgia" charset="0"/>
                        </a:rPr>
                        <a:t>SINGAPORE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1190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28175">
                <a:tc>
                  <a:txBody>
                    <a:bodyPr/>
                    <a:lstStyle/>
                    <a:p>
                      <a:pPr algn="ctr"/>
                      <a:r>
                        <a:rPr lang="en-US" sz="1800" dirty="0">
                          <a:latin typeface="+mn-lt"/>
                          <a:ea typeface="Georgia" charset="0"/>
                          <a:cs typeface="Georgia" charset="0"/>
                        </a:rPr>
                        <a:t>  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Stanford U   </a:t>
                      </a:r>
                      <a:r>
                        <a:rPr lang="en-US" sz="1400" dirty="0">
                          <a:latin typeface="+mn-lt"/>
                          <a:ea typeface="Georgia" charset="0"/>
                          <a:cs typeface="Georgia" charset="0"/>
                        </a:rPr>
                        <a:t>USA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1184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8175">
                <a:tc>
                  <a:txBody>
                    <a:bodyPr/>
                    <a:lstStyle/>
                    <a:p>
                      <a:pPr algn="ctr"/>
                      <a:r>
                        <a:rPr lang="en-US" sz="1800" dirty="0">
                          <a:latin typeface="+mn-lt"/>
                          <a:ea typeface="Georgia" charset="0"/>
                          <a:cs typeface="Georgia" charset="0"/>
                        </a:rPr>
                        <a:t>  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Zhejiang U   </a:t>
                      </a:r>
                      <a:r>
                        <a:rPr lang="en-US" sz="1400" dirty="0">
                          <a:latin typeface="+mn-lt"/>
                          <a:ea typeface="Georgia" charset="0"/>
                          <a:cs typeface="Georgia" charset="0"/>
                        </a:rPr>
                        <a:t>CHINA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1113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328175">
                <a:tc>
                  <a:txBody>
                    <a:bodyPr/>
                    <a:lstStyle/>
                    <a:p>
                      <a:pPr algn="ctr"/>
                      <a:r>
                        <a:rPr lang="en-US" sz="1800" dirty="0">
                          <a:latin typeface="+mn-lt"/>
                          <a:ea typeface="Georgia" charset="0"/>
                          <a:cs typeface="Georgia" charset="0"/>
                        </a:rPr>
                        <a:t>  7</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mn-lt"/>
                          <a:ea typeface="Georgia" charset="0"/>
                          <a:cs typeface="Georgia" charset="0"/>
                        </a:rPr>
                        <a:t>Harvard U   </a:t>
                      </a:r>
                      <a:r>
                        <a:rPr lang="en-US" sz="1400" dirty="0">
                          <a:latin typeface="+mn-lt"/>
                          <a:ea typeface="Georgia" charset="0"/>
                          <a:cs typeface="Georgia" charset="0"/>
                        </a:rPr>
                        <a:t>USA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1008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28175">
                <a:tc>
                  <a:txBody>
                    <a:bodyPr/>
                    <a:lstStyle/>
                    <a:p>
                      <a:pPr algn="ctr"/>
                      <a:r>
                        <a:rPr lang="en-US" sz="1800" dirty="0">
                          <a:latin typeface="+mn-lt"/>
                          <a:ea typeface="Georgia" charset="0"/>
                          <a:cs typeface="Georgia" charset="0"/>
                        </a:rPr>
                        <a:t>  8</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National U   </a:t>
                      </a:r>
                      <a:r>
                        <a:rPr lang="en-US" sz="1400" dirty="0">
                          <a:latin typeface="+mn-lt"/>
                          <a:ea typeface="Georgia" charset="0"/>
                          <a:cs typeface="Georgia" charset="0"/>
                        </a:rPr>
                        <a:t>SINGAPORE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aseline="0" dirty="0">
                          <a:latin typeface="+mn-lt"/>
                          <a:ea typeface="Georgia" charset="0"/>
                          <a:cs typeface="Georgia" charset="0"/>
                        </a:rPr>
                        <a:t>  </a:t>
                      </a:r>
                      <a:r>
                        <a:rPr lang="en-US" sz="1800" dirty="0">
                          <a:latin typeface="+mn-lt"/>
                          <a:ea typeface="Georgia" charset="0"/>
                          <a:cs typeface="Georgia" charset="0"/>
                        </a:rPr>
                        <a:t>975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328175">
                <a:tc>
                  <a:txBody>
                    <a:bodyPr/>
                    <a:lstStyle/>
                    <a:p>
                      <a:pPr algn="ctr"/>
                      <a:r>
                        <a:rPr lang="en-US" sz="1800" dirty="0">
                          <a:latin typeface="+mn-lt"/>
                          <a:ea typeface="Georgia" charset="0"/>
                          <a:cs typeface="Georgia" charset="0"/>
                        </a:rPr>
                        <a:t>  9</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U Cambridge  </a:t>
                      </a:r>
                      <a:r>
                        <a:rPr lang="en-US" sz="1400" dirty="0">
                          <a:latin typeface="+mn-lt"/>
                          <a:ea typeface="Georgia" charset="0"/>
                          <a:cs typeface="Georgia" charset="0"/>
                        </a:rPr>
                        <a:t>UK</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aseline="0" dirty="0">
                          <a:latin typeface="+mn-lt"/>
                          <a:ea typeface="Georgia" charset="0"/>
                          <a:cs typeface="Georgia" charset="0"/>
                        </a:rPr>
                        <a:t>  </a:t>
                      </a:r>
                      <a:r>
                        <a:rPr lang="en-US" sz="1800" dirty="0">
                          <a:latin typeface="+mn-lt"/>
                          <a:ea typeface="Georgia" charset="0"/>
                          <a:cs typeface="Georgia" charset="0"/>
                        </a:rPr>
                        <a:t>936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453342">
                <a:tc>
                  <a:txBody>
                    <a:bodyPr/>
                    <a:lstStyle/>
                    <a:p>
                      <a:pPr algn="ctr"/>
                      <a:r>
                        <a:rPr lang="en-US" sz="1800" dirty="0">
                          <a:latin typeface="+mn-lt"/>
                          <a:ea typeface="Georgia" charset="0"/>
                          <a:cs typeface="Georgia" charset="0"/>
                        </a:rPr>
                        <a:t>10</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a:latin typeface="+mn-lt"/>
                          <a:ea typeface="Georgia" charset="0"/>
                          <a:cs typeface="Georgia" charset="0"/>
                        </a:rPr>
                        <a:t>ETH Zurich</a:t>
                      </a:r>
                      <a:r>
                        <a:rPr lang="en-US" sz="1800" baseline="0" dirty="0">
                          <a:latin typeface="+mn-lt"/>
                          <a:ea typeface="Georgia" charset="0"/>
                          <a:cs typeface="Georgia" charset="0"/>
                        </a:rPr>
                        <a:t>   </a:t>
                      </a:r>
                      <a:r>
                        <a:rPr lang="en-US" sz="1400" baseline="0" dirty="0">
                          <a:latin typeface="+mn-lt"/>
                          <a:ea typeface="Georgia" charset="0"/>
                          <a:cs typeface="Georgia" charset="0"/>
                        </a:rPr>
                        <a:t>SWITZERLAND</a:t>
                      </a:r>
                      <a:endParaRPr lang="en-US" sz="1400" dirty="0">
                        <a:latin typeface="+mn-lt"/>
                        <a:ea typeface="Georgia" charset="0"/>
                        <a:cs typeface="Georgia"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   842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399961">
                <a:tc>
                  <a:txBody>
                    <a:bodyPr/>
                    <a:lstStyle/>
                    <a:p>
                      <a:pPr algn="ctr"/>
                      <a:r>
                        <a:rPr lang="en-US" sz="1800" dirty="0">
                          <a:latin typeface="+mn-lt"/>
                          <a:ea typeface="Georgia" charset="0"/>
                          <a:cs typeface="Georgia" charset="0"/>
                        </a:rPr>
                        <a:t>11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mn-lt"/>
                          <a:ea typeface="Georgia" charset="0"/>
                          <a:cs typeface="Georgia" charset="0"/>
                        </a:rPr>
                        <a:t>U Science</a:t>
                      </a:r>
                      <a:r>
                        <a:rPr lang="en-US" sz="1800" baseline="0" dirty="0">
                          <a:latin typeface="+mn-lt"/>
                          <a:ea typeface="Georgia" charset="0"/>
                          <a:cs typeface="Georgia" charset="0"/>
                        </a:rPr>
                        <a:t> and Technology   </a:t>
                      </a:r>
                      <a:r>
                        <a:rPr lang="en-US" sz="1400" baseline="0" dirty="0">
                          <a:latin typeface="+mn-lt"/>
                          <a:ea typeface="Georgia" charset="0"/>
                          <a:cs typeface="Georgia" charset="0"/>
                        </a:rPr>
                        <a:t>CHINA</a:t>
                      </a:r>
                      <a:endParaRPr lang="en-US" sz="1400" dirty="0">
                        <a:latin typeface="+mn-lt"/>
                        <a:ea typeface="Georgia" charset="0"/>
                        <a:cs typeface="Georgia"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   835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328175">
                <a:tc>
                  <a:txBody>
                    <a:bodyPr/>
                    <a:lstStyle/>
                    <a:p>
                      <a:pPr algn="ctr"/>
                      <a:r>
                        <a:rPr lang="en-US" sz="1800" dirty="0">
                          <a:latin typeface="+mn-lt"/>
                          <a:ea typeface="Georgia" charset="0"/>
                          <a:cs typeface="Georgia" charset="0"/>
                        </a:rPr>
                        <a:t>12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800" dirty="0">
                          <a:latin typeface="+mn-lt"/>
                          <a:ea typeface="Georgia" charset="0"/>
                          <a:cs typeface="Georgia" charset="0"/>
                        </a:rPr>
                        <a:t>Shanghai Jiao Tong</a:t>
                      </a:r>
                      <a:r>
                        <a:rPr lang="en-US" sz="1800" baseline="0" dirty="0">
                          <a:latin typeface="+mn-lt"/>
                          <a:ea typeface="Georgia" charset="0"/>
                          <a:cs typeface="Georgia" charset="0"/>
                        </a:rPr>
                        <a:t> U</a:t>
                      </a:r>
                      <a:r>
                        <a:rPr lang="en-US" sz="1800" dirty="0">
                          <a:latin typeface="+mn-lt"/>
                          <a:ea typeface="Georgia" charset="0"/>
                          <a:cs typeface="Georgia" charset="0"/>
                        </a:rPr>
                        <a:t>    </a:t>
                      </a:r>
                      <a:r>
                        <a:rPr lang="en-US" sz="1400" dirty="0">
                          <a:latin typeface="+mn-lt"/>
                          <a:ea typeface="Georgia" charset="0"/>
                          <a:cs typeface="Georgia" charset="0"/>
                        </a:rPr>
                        <a:t>CHINA</a:t>
                      </a:r>
                      <a:r>
                        <a:rPr lang="en-US" sz="1800" dirty="0">
                          <a:latin typeface="+mn-lt"/>
                          <a:ea typeface="Georgia" charset="0"/>
                          <a:cs typeface="Georgia" charset="0"/>
                        </a:rPr>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mn-lt"/>
                          <a:ea typeface="Georgia" charset="0"/>
                          <a:cs typeface="Georgia" charset="0"/>
                        </a:rPr>
                        <a:t>   834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2839430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a:xfrm>
            <a:off x="0" y="49213"/>
            <a:ext cx="9144000" cy="995816"/>
          </a:xfrm>
        </p:spPr>
        <p:txBody>
          <a:bodyPr>
            <a:normAutofit/>
          </a:bodyPr>
          <a:lstStyle/>
          <a:p>
            <a:r>
              <a:rPr lang="en-US" altLang="en-US" sz="3600" b="1" dirty="0">
                <a:solidFill>
                  <a:srgbClr val="0070C0"/>
                </a:solidFill>
                <a:ea typeface="Georgia" charset="0"/>
                <a:cs typeface="Georgia" charset="0"/>
              </a:rPr>
              <a:t>Largest research universities</a:t>
            </a:r>
            <a:br>
              <a:rPr lang="en-US" altLang="en-US" sz="3600" dirty="0">
                <a:solidFill>
                  <a:srgbClr val="0070C0"/>
                </a:solidFill>
                <a:ea typeface="Georgia" charset="0"/>
                <a:cs typeface="Georgia" charset="0"/>
              </a:rPr>
            </a:br>
            <a:r>
              <a:rPr lang="en-US" altLang="en-US" sz="2000" dirty="0">
                <a:latin typeface="+mn-lt"/>
                <a:ea typeface="Georgia" charset="0"/>
                <a:cs typeface="Georgia" charset="0"/>
              </a:rPr>
              <a:t>Number of science papers, and high citation (top 10%) papers, 2012-2015</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06067476"/>
              </p:ext>
            </p:extLst>
          </p:nvPr>
        </p:nvGraphicFramePr>
        <p:xfrm>
          <a:off x="186489" y="1129250"/>
          <a:ext cx="8771021" cy="5538077"/>
        </p:xfrm>
        <a:graphic>
          <a:graphicData uri="http://schemas.openxmlformats.org/drawingml/2006/table">
            <a:tbl>
              <a:tblPr firstRow="1" bandRow="1">
                <a:tableStyleId>{5C22544A-7EE6-4342-B048-85BDC9FD1C3A}</a:tableStyleId>
              </a:tblPr>
              <a:tblGrid>
                <a:gridCol w="686781">
                  <a:extLst>
                    <a:ext uri="{9D8B030D-6E8A-4147-A177-3AD203B41FA5}">
                      <a16:colId xmlns:a16="http://schemas.microsoft.com/office/drawing/2014/main" val="20000"/>
                    </a:ext>
                  </a:extLst>
                </a:gridCol>
                <a:gridCol w="3103166">
                  <a:extLst>
                    <a:ext uri="{9D8B030D-6E8A-4147-A177-3AD203B41FA5}">
                      <a16:colId xmlns:a16="http://schemas.microsoft.com/office/drawing/2014/main" val="20001"/>
                    </a:ext>
                  </a:extLst>
                </a:gridCol>
                <a:gridCol w="1594185">
                  <a:extLst>
                    <a:ext uri="{9D8B030D-6E8A-4147-A177-3AD203B41FA5}">
                      <a16:colId xmlns:a16="http://schemas.microsoft.com/office/drawing/2014/main" val="20002"/>
                    </a:ext>
                  </a:extLst>
                </a:gridCol>
                <a:gridCol w="1858878">
                  <a:extLst>
                    <a:ext uri="{9D8B030D-6E8A-4147-A177-3AD203B41FA5}">
                      <a16:colId xmlns:a16="http://schemas.microsoft.com/office/drawing/2014/main" val="20003"/>
                    </a:ext>
                  </a:extLst>
                </a:gridCol>
                <a:gridCol w="1528011">
                  <a:extLst>
                    <a:ext uri="{9D8B030D-6E8A-4147-A177-3AD203B41FA5}">
                      <a16:colId xmlns:a16="http://schemas.microsoft.com/office/drawing/2014/main" val="1886719118"/>
                    </a:ext>
                  </a:extLst>
                </a:gridCol>
              </a:tblGrid>
              <a:tr h="125305">
                <a:tc>
                  <a:txBody>
                    <a:bodyPr/>
                    <a:lstStyle/>
                    <a:p>
                      <a:endParaRPr lang="en-US" sz="1400" dirty="0">
                        <a:latin typeface="+mn-lt"/>
                        <a:ea typeface="Georgia" charset="0"/>
                        <a:cs typeface="Georgia" charset="0"/>
                      </a:endParaRPr>
                    </a:p>
                  </a:txBody>
                  <a:tcPr marL="91429" marR="91429" marT="45712" marB="45712"/>
                </a:tc>
                <a:tc>
                  <a:txBody>
                    <a:bodyPr/>
                    <a:lstStyle/>
                    <a:p>
                      <a:r>
                        <a:rPr lang="en-US" sz="1200" dirty="0">
                          <a:latin typeface="+mn-lt"/>
                          <a:ea typeface="Georgia" charset="0"/>
                          <a:cs typeface="Georgia" charset="0"/>
                        </a:rPr>
                        <a:t>university</a:t>
                      </a:r>
                    </a:p>
                  </a:txBody>
                  <a:tcPr marL="91429" marR="91429" marT="45712" marB="45712"/>
                </a:tc>
                <a:tc>
                  <a:txBody>
                    <a:bodyPr/>
                    <a:lstStyle/>
                    <a:p>
                      <a:r>
                        <a:rPr lang="en-US" sz="1200" dirty="0">
                          <a:latin typeface="+mn-lt"/>
                          <a:ea typeface="Georgia" charset="0"/>
                          <a:cs typeface="Georgia" charset="0"/>
                        </a:rPr>
                        <a:t>country</a:t>
                      </a:r>
                    </a:p>
                  </a:txBody>
                  <a:tcPr marL="91429" marR="91429" marT="45712" marB="45712"/>
                </a:tc>
                <a:tc>
                  <a:txBody>
                    <a:bodyPr/>
                    <a:lstStyle/>
                    <a:p>
                      <a:pPr algn="ctr"/>
                      <a:r>
                        <a:rPr lang="en-US" sz="1200" dirty="0">
                          <a:latin typeface="+mn-lt"/>
                          <a:ea typeface="Georgia" charset="0"/>
                          <a:cs typeface="Georgia" charset="0"/>
                        </a:rPr>
                        <a:t>papers </a:t>
                      </a:r>
                    </a:p>
                    <a:p>
                      <a:pPr algn="ctr"/>
                      <a:r>
                        <a:rPr lang="en-US" sz="1200" dirty="0">
                          <a:latin typeface="+mn-lt"/>
                          <a:ea typeface="Georgia" charset="0"/>
                          <a:cs typeface="Georgia" charset="0"/>
                        </a:rPr>
                        <a:t>2012-15</a:t>
                      </a:r>
                      <a:endParaRPr lang="en-US" sz="1200" b="1" dirty="0">
                        <a:latin typeface="+mn-lt"/>
                        <a:ea typeface="Georgia" charset="0"/>
                        <a:cs typeface="Georgia" charset="0"/>
                      </a:endParaRPr>
                    </a:p>
                  </a:txBody>
                  <a:tcPr marL="91429" marR="91429" marT="45712" marB="45712"/>
                </a:tc>
                <a:tc>
                  <a:txBody>
                    <a:bodyPr/>
                    <a:lstStyle/>
                    <a:p>
                      <a:pPr algn="ctr"/>
                      <a:r>
                        <a:rPr lang="en-US" sz="1200" b="1" dirty="0">
                          <a:latin typeface="+mn-lt"/>
                          <a:ea typeface="Georgia" charset="0"/>
                          <a:cs typeface="Georgia" charset="0"/>
                        </a:rPr>
                        <a:t>top 10% papers 2012-15</a:t>
                      </a:r>
                    </a:p>
                  </a:txBody>
                  <a:tcPr marL="91429" marR="91429" marT="45712" marB="45712"/>
                </a:tc>
                <a:extLst>
                  <a:ext uri="{0D108BD9-81ED-4DB2-BD59-A6C34878D82A}">
                    <a16:rowId xmlns:a16="http://schemas.microsoft.com/office/drawing/2014/main" val="10000"/>
                  </a:ext>
                </a:extLst>
              </a:tr>
              <a:tr h="335045">
                <a:tc>
                  <a:txBody>
                    <a:bodyPr/>
                    <a:lstStyle/>
                    <a:p>
                      <a:pPr algn="ctr"/>
                      <a:r>
                        <a:rPr lang="en-US" sz="1600" dirty="0">
                          <a:solidFill>
                            <a:srgbClr val="000000"/>
                          </a:solidFill>
                          <a:latin typeface="+mn-lt"/>
                          <a:ea typeface="Georgia" charset="0"/>
                          <a:cs typeface="Georgia" charset="0"/>
                        </a:rPr>
                        <a:t>1</a:t>
                      </a:r>
                    </a:p>
                  </a:txBody>
                  <a:tcPr marL="91429" marR="91429" marT="45712" marB="45712"/>
                </a:tc>
                <a:tc>
                  <a:txBody>
                    <a:bodyPr/>
                    <a:lstStyle/>
                    <a:p>
                      <a:r>
                        <a:rPr lang="en-US" sz="1600" dirty="0">
                          <a:latin typeface="+mn-lt"/>
                          <a:ea typeface="Georgia" charset="0"/>
                          <a:cs typeface="Georgia" charset="0"/>
                        </a:rPr>
                        <a:t>Harvard U</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31,678</a:t>
                      </a:r>
                    </a:p>
                  </a:txBody>
                  <a:tcPr marL="91429" marR="91429" marT="45712" marB="45712"/>
                </a:tc>
                <a:tc>
                  <a:txBody>
                    <a:bodyPr/>
                    <a:lstStyle/>
                    <a:p>
                      <a:pPr algn="ctr"/>
                      <a:r>
                        <a:rPr lang="en-US" sz="1600" dirty="0">
                          <a:latin typeface="+mn-lt"/>
                          <a:ea typeface="Georgia" charset="0"/>
                          <a:cs typeface="Georgia" charset="0"/>
                        </a:rPr>
                        <a:t>7134</a:t>
                      </a:r>
                    </a:p>
                  </a:txBody>
                  <a:tcPr marL="91429" marR="91429" marT="45712" marB="45712"/>
                </a:tc>
                <a:extLst>
                  <a:ext uri="{0D108BD9-81ED-4DB2-BD59-A6C34878D82A}">
                    <a16:rowId xmlns:a16="http://schemas.microsoft.com/office/drawing/2014/main" val="10001"/>
                  </a:ext>
                </a:extLst>
              </a:tr>
              <a:tr h="335045">
                <a:tc>
                  <a:txBody>
                    <a:bodyPr/>
                    <a:lstStyle/>
                    <a:p>
                      <a:pPr marL="0" marR="0" indent="0" algn="ctr" defTabSz="457088" rtl="0" eaLnBrk="1" fontAlgn="auto" latinLnBrk="0" hangingPunct="1">
                        <a:lnSpc>
                          <a:spcPct val="100000"/>
                        </a:lnSpc>
                        <a:spcBef>
                          <a:spcPts val="0"/>
                        </a:spcBef>
                        <a:spcAft>
                          <a:spcPts val="0"/>
                        </a:spcAft>
                        <a:buClrTx/>
                        <a:buSzTx/>
                        <a:buFontTx/>
                        <a:buNone/>
                        <a:tabLst/>
                        <a:defRPr/>
                      </a:pPr>
                      <a:r>
                        <a:rPr lang="en-US" sz="1600" dirty="0">
                          <a:solidFill>
                            <a:srgbClr val="000000"/>
                          </a:solidFill>
                          <a:latin typeface="+mn-lt"/>
                          <a:ea typeface="Georgia" charset="0"/>
                          <a:cs typeface="Georgia" charset="0"/>
                        </a:rPr>
                        <a:t>2</a:t>
                      </a:r>
                    </a:p>
                  </a:txBody>
                  <a:tcPr marL="91429" marR="91429" marT="45712" marB="45712"/>
                </a:tc>
                <a:tc>
                  <a:txBody>
                    <a:bodyPr/>
                    <a:lstStyle/>
                    <a:p>
                      <a:pPr marL="0" marR="0" indent="0" algn="l" defTabSz="457088" rtl="0" eaLnBrk="1" fontAlgn="auto" latinLnBrk="0" hangingPunct="1">
                        <a:lnSpc>
                          <a:spcPct val="100000"/>
                        </a:lnSpc>
                        <a:spcBef>
                          <a:spcPts val="0"/>
                        </a:spcBef>
                        <a:spcAft>
                          <a:spcPts val="0"/>
                        </a:spcAft>
                        <a:buClrTx/>
                        <a:buSzTx/>
                        <a:buFontTx/>
                        <a:buNone/>
                        <a:tabLst/>
                        <a:defRPr/>
                      </a:pPr>
                      <a:r>
                        <a:rPr lang="en-US" sz="1600" dirty="0">
                          <a:latin typeface="+mn-lt"/>
                          <a:ea typeface="Georgia" charset="0"/>
                          <a:cs typeface="Georgia" charset="0"/>
                        </a:rPr>
                        <a:t>U Toronto</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CANADA</a:t>
                      </a:r>
                    </a:p>
                  </a:txBody>
                  <a:tcPr marL="91429" marR="91429" marT="45712" marB="45712"/>
                </a:tc>
                <a:tc>
                  <a:txBody>
                    <a:bodyPr/>
                    <a:lstStyle/>
                    <a:p>
                      <a:pPr algn="ctr"/>
                      <a:r>
                        <a:rPr lang="en-US" sz="1600" dirty="0">
                          <a:latin typeface="+mn-lt"/>
                          <a:ea typeface="Georgia" charset="0"/>
                          <a:cs typeface="Georgia" charset="0"/>
                        </a:rPr>
                        <a:t>21,737</a:t>
                      </a:r>
                    </a:p>
                  </a:txBody>
                  <a:tcPr marL="91429" marR="91429" marT="45712" marB="45712"/>
                </a:tc>
                <a:tc>
                  <a:txBody>
                    <a:bodyPr/>
                    <a:lstStyle/>
                    <a:p>
                      <a:pPr algn="ctr"/>
                      <a:r>
                        <a:rPr lang="en-US" sz="1600" dirty="0">
                          <a:latin typeface="+mn-lt"/>
                          <a:ea typeface="Georgia" charset="0"/>
                          <a:cs typeface="Georgia" charset="0"/>
                        </a:rPr>
                        <a:t>2980</a:t>
                      </a:r>
                    </a:p>
                  </a:txBody>
                  <a:tcPr marL="91429" marR="91429" marT="45712" marB="45712"/>
                </a:tc>
                <a:extLst>
                  <a:ext uri="{0D108BD9-81ED-4DB2-BD59-A6C34878D82A}">
                    <a16:rowId xmlns:a16="http://schemas.microsoft.com/office/drawing/2014/main" val="10002"/>
                  </a:ext>
                </a:extLst>
              </a:tr>
              <a:tr h="343285">
                <a:tc>
                  <a:txBody>
                    <a:bodyPr/>
                    <a:lstStyle/>
                    <a:p>
                      <a:pPr algn="ctr"/>
                      <a:r>
                        <a:rPr lang="en-US" sz="1600" dirty="0">
                          <a:solidFill>
                            <a:srgbClr val="000000"/>
                          </a:solidFill>
                          <a:latin typeface="+mn-lt"/>
                          <a:ea typeface="Georgia" charset="0"/>
                          <a:cs typeface="Georgia" charset="0"/>
                        </a:rPr>
                        <a:t>3</a:t>
                      </a:r>
                    </a:p>
                  </a:txBody>
                  <a:tcPr marL="91429" marR="91429" marT="45712" marB="45712"/>
                </a:tc>
                <a:tc>
                  <a:txBody>
                    <a:bodyPr/>
                    <a:lstStyle/>
                    <a:p>
                      <a:r>
                        <a:rPr lang="en-US" sz="1600" dirty="0">
                          <a:latin typeface="+mn-lt"/>
                          <a:ea typeface="Georgia" charset="0"/>
                          <a:cs typeface="Georgia" charset="0"/>
                        </a:rPr>
                        <a:t>Zhejiang U</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CHINA</a:t>
                      </a:r>
                    </a:p>
                  </a:txBody>
                  <a:tcPr marL="91429" marR="91429" marT="45712" marB="45712"/>
                </a:tc>
                <a:tc>
                  <a:txBody>
                    <a:bodyPr/>
                    <a:lstStyle/>
                    <a:p>
                      <a:pPr algn="ctr"/>
                      <a:r>
                        <a:rPr lang="en-US" sz="1600" dirty="0">
                          <a:latin typeface="+mn-lt"/>
                          <a:ea typeface="Georgia" charset="0"/>
                          <a:cs typeface="Georgia" charset="0"/>
                        </a:rPr>
                        <a:t>19,061</a:t>
                      </a:r>
                    </a:p>
                  </a:txBody>
                  <a:tcPr marL="91429" marR="91429" marT="45712" marB="45712"/>
                </a:tc>
                <a:tc>
                  <a:txBody>
                    <a:bodyPr/>
                    <a:lstStyle/>
                    <a:p>
                      <a:pPr algn="ctr"/>
                      <a:r>
                        <a:rPr lang="en-US" sz="1600" dirty="0">
                          <a:latin typeface="+mn-lt"/>
                          <a:ea typeface="Georgia" charset="0"/>
                          <a:cs typeface="Georgia" charset="0"/>
                        </a:rPr>
                        <a:t>1762</a:t>
                      </a:r>
                    </a:p>
                  </a:txBody>
                  <a:tcPr marL="91429" marR="91429" marT="45712" marB="45712"/>
                </a:tc>
                <a:extLst>
                  <a:ext uri="{0D108BD9-81ED-4DB2-BD59-A6C34878D82A}">
                    <a16:rowId xmlns:a16="http://schemas.microsoft.com/office/drawing/2014/main" val="10003"/>
                  </a:ext>
                </a:extLst>
              </a:tr>
              <a:tr h="300298">
                <a:tc>
                  <a:txBody>
                    <a:bodyPr/>
                    <a:lstStyle/>
                    <a:p>
                      <a:pPr algn="ctr"/>
                      <a:r>
                        <a:rPr lang="en-US" sz="1600" dirty="0">
                          <a:solidFill>
                            <a:srgbClr val="000000"/>
                          </a:solidFill>
                          <a:latin typeface="+mn-lt"/>
                          <a:ea typeface="Georgia" charset="0"/>
                          <a:cs typeface="Georgia" charset="0"/>
                        </a:rPr>
                        <a:t>4</a:t>
                      </a:r>
                    </a:p>
                  </a:txBody>
                  <a:tcPr marL="91429" marR="91429" marT="45712" marB="45712"/>
                </a:tc>
                <a:tc>
                  <a:txBody>
                    <a:bodyPr/>
                    <a:lstStyle/>
                    <a:p>
                      <a:r>
                        <a:rPr lang="en-US" sz="1600" baseline="0" dirty="0">
                          <a:latin typeface="+mn-lt"/>
                          <a:ea typeface="Georgia" charset="0"/>
                          <a:cs typeface="Georgia" charset="0"/>
                        </a:rPr>
                        <a:t>U Michigan</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18,270</a:t>
                      </a:r>
                    </a:p>
                  </a:txBody>
                  <a:tcPr marL="91429" marR="91429" marT="45712" marB="45712"/>
                </a:tc>
                <a:tc>
                  <a:txBody>
                    <a:bodyPr/>
                    <a:lstStyle/>
                    <a:p>
                      <a:pPr algn="ctr"/>
                      <a:r>
                        <a:rPr lang="en-US" sz="1600" dirty="0">
                          <a:latin typeface="+mn-lt"/>
                          <a:ea typeface="Georgia" charset="0"/>
                          <a:cs typeface="Georgia" charset="0"/>
                        </a:rPr>
                        <a:t>2798</a:t>
                      </a:r>
                    </a:p>
                  </a:txBody>
                  <a:tcPr marL="91429" marR="91429" marT="45712" marB="45712"/>
                </a:tc>
                <a:extLst>
                  <a:ext uri="{0D108BD9-81ED-4DB2-BD59-A6C34878D82A}">
                    <a16:rowId xmlns:a16="http://schemas.microsoft.com/office/drawing/2014/main" val="10004"/>
                  </a:ext>
                </a:extLst>
              </a:tr>
              <a:tr h="306228">
                <a:tc>
                  <a:txBody>
                    <a:bodyPr/>
                    <a:lstStyle/>
                    <a:p>
                      <a:pPr algn="ctr"/>
                      <a:r>
                        <a:rPr lang="en-US" sz="1600" dirty="0">
                          <a:solidFill>
                            <a:srgbClr val="000000"/>
                          </a:solidFill>
                          <a:latin typeface="+mn-lt"/>
                          <a:ea typeface="Georgia" charset="0"/>
                          <a:cs typeface="Georgia" charset="0"/>
                        </a:rPr>
                        <a:t>5</a:t>
                      </a:r>
                    </a:p>
                  </a:txBody>
                  <a:tcPr marL="91429" marR="91429" marT="45712" marB="45712"/>
                </a:tc>
                <a:tc>
                  <a:txBody>
                    <a:bodyPr/>
                    <a:lstStyle/>
                    <a:p>
                      <a:r>
                        <a:rPr lang="en-US" sz="1600" dirty="0">
                          <a:latin typeface="+mn-lt"/>
                          <a:ea typeface="Georgia" charset="0"/>
                          <a:cs typeface="Georgia" charset="0"/>
                        </a:rPr>
                        <a:t>Shanghai Jiao Tong U</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CHINA</a:t>
                      </a:r>
                    </a:p>
                  </a:txBody>
                  <a:tcPr marL="91429" marR="91429" marT="45712" marB="45712"/>
                </a:tc>
                <a:tc>
                  <a:txBody>
                    <a:bodyPr/>
                    <a:lstStyle/>
                    <a:p>
                      <a:pPr algn="ctr"/>
                      <a:r>
                        <a:rPr lang="en-US" sz="1600" dirty="0">
                          <a:latin typeface="+mn-lt"/>
                          <a:ea typeface="Georgia" charset="0"/>
                          <a:cs typeface="Georgia" charset="0"/>
                        </a:rPr>
                        <a:t>18,245</a:t>
                      </a:r>
                    </a:p>
                  </a:txBody>
                  <a:tcPr marL="91429" marR="91429" marT="45712" marB="45712"/>
                </a:tc>
                <a:tc>
                  <a:txBody>
                    <a:bodyPr/>
                    <a:lstStyle/>
                    <a:p>
                      <a:pPr algn="ctr"/>
                      <a:r>
                        <a:rPr lang="en-US" sz="1600" dirty="0">
                          <a:latin typeface="+mn-lt"/>
                          <a:ea typeface="Georgia" charset="0"/>
                          <a:cs typeface="Georgia" charset="0"/>
                        </a:rPr>
                        <a:t>1538</a:t>
                      </a:r>
                    </a:p>
                  </a:txBody>
                  <a:tcPr marL="91429" marR="91429" marT="45712" marB="45712"/>
                </a:tc>
                <a:extLst>
                  <a:ext uri="{0D108BD9-81ED-4DB2-BD59-A6C34878D82A}">
                    <a16:rowId xmlns:a16="http://schemas.microsoft.com/office/drawing/2014/main" val="10005"/>
                  </a:ext>
                </a:extLst>
              </a:tr>
              <a:tr h="339454">
                <a:tc>
                  <a:txBody>
                    <a:bodyPr/>
                    <a:lstStyle/>
                    <a:p>
                      <a:pPr algn="ctr"/>
                      <a:r>
                        <a:rPr lang="en-US" sz="1600" dirty="0">
                          <a:solidFill>
                            <a:srgbClr val="000000"/>
                          </a:solidFill>
                          <a:latin typeface="+mn-lt"/>
                          <a:ea typeface="Georgia" charset="0"/>
                          <a:cs typeface="Georgia" charset="0"/>
                        </a:rPr>
                        <a:t>6</a:t>
                      </a:r>
                    </a:p>
                  </a:txBody>
                  <a:tcPr marL="91429" marR="91429" marT="45712" marB="45712"/>
                </a:tc>
                <a:tc>
                  <a:txBody>
                    <a:bodyPr/>
                    <a:lstStyle/>
                    <a:p>
                      <a:r>
                        <a:rPr lang="en-US" sz="1600" dirty="0">
                          <a:latin typeface="+mn-lt"/>
                          <a:ea typeface="Georgia" charset="0"/>
                          <a:cs typeface="Georgia" charset="0"/>
                        </a:rPr>
                        <a:t>Johns Hopkins</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16,368</a:t>
                      </a:r>
                    </a:p>
                  </a:txBody>
                  <a:tcPr marL="91429" marR="91429" marT="45712" marB="45712"/>
                </a:tc>
                <a:tc>
                  <a:txBody>
                    <a:bodyPr/>
                    <a:lstStyle/>
                    <a:p>
                      <a:pPr algn="ctr"/>
                      <a:r>
                        <a:rPr lang="en-US" sz="1600" dirty="0">
                          <a:latin typeface="+mn-lt"/>
                          <a:ea typeface="Georgia" charset="0"/>
                          <a:cs typeface="Georgia" charset="0"/>
                        </a:rPr>
                        <a:t>2649</a:t>
                      </a:r>
                    </a:p>
                  </a:txBody>
                  <a:tcPr marL="91429" marR="91429" marT="45712" marB="45712"/>
                </a:tc>
                <a:extLst>
                  <a:ext uri="{0D108BD9-81ED-4DB2-BD59-A6C34878D82A}">
                    <a16:rowId xmlns:a16="http://schemas.microsoft.com/office/drawing/2014/main" val="10006"/>
                  </a:ext>
                </a:extLst>
              </a:tr>
              <a:tr h="272955">
                <a:tc>
                  <a:txBody>
                    <a:bodyPr/>
                    <a:lstStyle/>
                    <a:p>
                      <a:pPr algn="ctr"/>
                      <a:r>
                        <a:rPr lang="en-US" sz="1600" dirty="0">
                          <a:latin typeface="+mn-lt"/>
                          <a:ea typeface="Georgia" charset="0"/>
                          <a:cs typeface="Georgia" charset="0"/>
                        </a:rPr>
                        <a:t>7</a:t>
                      </a:r>
                    </a:p>
                  </a:txBody>
                  <a:tcPr marL="91429" marR="91429" marT="45712" marB="45712"/>
                </a:tc>
                <a:tc>
                  <a:txBody>
                    <a:bodyPr/>
                    <a:lstStyle/>
                    <a:p>
                      <a:r>
                        <a:rPr lang="en-US" sz="1600" dirty="0">
                          <a:latin typeface="+mn-lt"/>
                          <a:ea typeface="Georgia" charset="0"/>
                          <a:cs typeface="Georgia" charset="0"/>
                        </a:rPr>
                        <a:t>U Sao Paulo</a:t>
                      </a:r>
                    </a:p>
                  </a:txBody>
                  <a:tcPr marL="91429" marR="91429" marT="45712" marB="45712"/>
                </a:tc>
                <a:tc>
                  <a:txBody>
                    <a:bodyPr/>
                    <a:lstStyle/>
                    <a:p>
                      <a:r>
                        <a:rPr lang="en-US" sz="1400" dirty="0">
                          <a:latin typeface="+mn-lt"/>
                          <a:ea typeface="Georgia" charset="0"/>
                          <a:cs typeface="Georgia" charset="0"/>
                        </a:rPr>
                        <a:t>BRAZIL</a:t>
                      </a:r>
                    </a:p>
                  </a:txBody>
                  <a:tcPr marL="91429" marR="91429" marT="45712" marB="45712"/>
                </a:tc>
                <a:tc>
                  <a:txBody>
                    <a:bodyPr/>
                    <a:lstStyle/>
                    <a:p>
                      <a:pPr algn="ctr"/>
                      <a:r>
                        <a:rPr lang="en-US" sz="1600" dirty="0">
                          <a:latin typeface="+mn-lt"/>
                          <a:ea typeface="Georgia" charset="0"/>
                          <a:cs typeface="Georgia" charset="0"/>
                        </a:rPr>
                        <a:t>15,314</a:t>
                      </a:r>
                    </a:p>
                  </a:txBody>
                  <a:tcPr marL="91429" marR="91429" marT="45712" marB="45712"/>
                </a:tc>
                <a:tc>
                  <a:txBody>
                    <a:bodyPr/>
                    <a:lstStyle/>
                    <a:p>
                      <a:pPr algn="ctr"/>
                      <a:r>
                        <a:rPr lang="en-US" sz="1600" dirty="0">
                          <a:latin typeface="+mn-lt"/>
                          <a:ea typeface="Georgia" charset="0"/>
                          <a:cs typeface="Georgia" charset="0"/>
                        </a:rPr>
                        <a:t>  875</a:t>
                      </a:r>
                    </a:p>
                  </a:txBody>
                  <a:tcPr marL="91429" marR="91429" marT="45712" marB="45712"/>
                </a:tc>
                <a:extLst>
                  <a:ext uri="{0D108BD9-81ED-4DB2-BD59-A6C34878D82A}">
                    <a16:rowId xmlns:a16="http://schemas.microsoft.com/office/drawing/2014/main" val="10007"/>
                  </a:ext>
                </a:extLst>
              </a:tr>
              <a:tr h="292533">
                <a:tc>
                  <a:txBody>
                    <a:bodyPr/>
                    <a:lstStyle/>
                    <a:p>
                      <a:pPr algn="ctr"/>
                      <a:r>
                        <a:rPr lang="en-US" sz="1600" dirty="0">
                          <a:solidFill>
                            <a:srgbClr val="000000"/>
                          </a:solidFill>
                          <a:latin typeface="+mn-lt"/>
                          <a:ea typeface="Georgia" charset="0"/>
                          <a:cs typeface="Georgia" charset="0"/>
                        </a:rPr>
                        <a:t>8</a:t>
                      </a:r>
                    </a:p>
                  </a:txBody>
                  <a:tcPr marL="91429" marR="91429" marT="45712" marB="45712"/>
                </a:tc>
                <a:tc>
                  <a:txBody>
                    <a:bodyPr/>
                    <a:lstStyle/>
                    <a:p>
                      <a:r>
                        <a:rPr lang="en-US" sz="1600" dirty="0">
                          <a:latin typeface="+mn-lt"/>
                          <a:ea typeface="Georgia" charset="0"/>
                          <a:cs typeface="Georgia" charset="0"/>
                        </a:rPr>
                        <a:t>Stanford U</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15,113</a:t>
                      </a:r>
                    </a:p>
                  </a:txBody>
                  <a:tcPr marL="91429" marR="91429" marT="45712" marB="45712"/>
                </a:tc>
                <a:tc>
                  <a:txBody>
                    <a:bodyPr/>
                    <a:lstStyle/>
                    <a:p>
                      <a:pPr algn="ctr"/>
                      <a:r>
                        <a:rPr lang="en-US" sz="1600" dirty="0">
                          <a:latin typeface="+mn-lt"/>
                          <a:ea typeface="Georgia" charset="0"/>
                          <a:cs typeface="Georgia" charset="0"/>
                        </a:rPr>
                        <a:t>3372</a:t>
                      </a:r>
                    </a:p>
                  </a:txBody>
                  <a:tcPr marL="91429" marR="91429" marT="45712" marB="45712"/>
                </a:tc>
                <a:extLst>
                  <a:ext uri="{0D108BD9-81ED-4DB2-BD59-A6C34878D82A}">
                    <a16:rowId xmlns:a16="http://schemas.microsoft.com/office/drawing/2014/main" val="10008"/>
                  </a:ext>
                </a:extLst>
              </a:tr>
              <a:tr h="335045">
                <a:tc>
                  <a:txBody>
                    <a:bodyPr/>
                    <a:lstStyle/>
                    <a:p>
                      <a:pPr algn="ctr"/>
                      <a:r>
                        <a:rPr lang="en-US" sz="1600" dirty="0">
                          <a:solidFill>
                            <a:srgbClr val="000000"/>
                          </a:solidFill>
                          <a:latin typeface="+mn-lt"/>
                          <a:ea typeface="Georgia" charset="0"/>
                          <a:cs typeface="Georgia" charset="0"/>
                        </a:rPr>
                        <a:t>9</a:t>
                      </a:r>
                    </a:p>
                  </a:txBody>
                  <a:tcPr marL="91429" marR="91429" marT="45712" marB="45712"/>
                </a:tc>
                <a:tc>
                  <a:txBody>
                    <a:bodyPr/>
                    <a:lstStyle/>
                    <a:p>
                      <a:r>
                        <a:rPr lang="en-US" sz="1600" dirty="0">
                          <a:latin typeface="+mn-lt"/>
                          <a:ea typeface="Georgia" charset="0"/>
                          <a:cs typeface="Georgia" charset="0"/>
                        </a:rPr>
                        <a:t>Seoul</a:t>
                      </a:r>
                      <a:r>
                        <a:rPr lang="en-US" sz="1600" baseline="0" dirty="0">
                          <a:latin typeface="+mn-lt"/>
                          <a:ea typeface="Georgia" charset="0"/>
                          <a:cs typeface="Georgia" charset="0"/>
                        </a:rPr>
                        <a:t> National U</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SOUTH KOREA</a:t>
                      </a:r>
                    </a:p>
                  </a:txBody>
                  <a:tcPr marL="91429" marR="91429" marT="45712" marB="45712"/>
                </a:tc>
                <a:tc>
                  <a:txBody>
                    <a:bodyPr/>
                    <a:lstStyle/>
                    <a:p>
                      <a:pPr algn="ctr"/>
                      <a:r>
                        <a:rPr lang="en-US" sz="1600" dirty="0">
                          <a:latin typeface="+mn-lt"/>
                          <a:ea typeface="Georgia" charset="0"/>
                          <a:cs typeface="Georgia" charset="0"/>
                        </a:rPr>
                        <a:t>15,004</a:t>
                      </a:r>
                    </a:p>
                  </a:txBody>
                  <a:tcPr marL="91429" marR="91429" marT="45712" marB="45712"/>
                </a:tc>
                <a:tc>
                  <a:txBody>
                    <a:bodyPr/>
                    <a:lstStyle/>
                    <a:p>
                      <a:pPr algn="ctr"/>
                      <a:r>
                        <a:rPr lang="en-US" sz="1600" dirty="0">
                          <a:latin typeface="+mn-lt"/>
                          <a:ea typeface="Georgia" charset="0"/>
                          <a:cs typeface="Georgia" charset="0"/>
                        </a:rPr>
                        <a:t>1182</a:t>
                      </a:r>
                    </a:p>
                  </a:txBody>
                  <a:tcPr marL="91429" marR="91429" marT="45712" marB="45712"/>
                </a:tc>
                <a:extLst>
                  <a:ext uri="{0D108BD9-81ED-4DB2-BD59-A6C34878D82A}">
                    <a16:rowId xmlns:a16="http://schemas.microsoft.com/office/drawing/2014/main" val="10009"/>
                  </a:ext>
                </a:extLst>
              </a:tr>
              <a:tr h="318041">
                <a:tc>
                  <a:txBody>
                    <a:bodyPr/>
                    <a:lstStyle/>
                    <a:p>
                      <a:pPr algn="ctr"/>
                      <a:r>
                        <a:rPr lang="en-US" sz="1600" dirty="0">
                          <a:latin typeface="+mn-lt"/>
                          <a:ea typeface="Georgia" charset="0"/>
                          <a:cs typeface="Georgia" charset="0"/>
                        </a:rPr>
                        <a:t>10</a:t>
                      </a:r>
                    </a:p>
                  </a:txBody>
                  <a:tcPr marL="91429" marR="91429" marT="45712" marB="45712"/>
                </a:tc>
                <a:tc>
                  <a:txBody>
                    <a:bodyPr/>
                    <a:lstStyle/>
                    <a:p>
                      <a:r>
                        <a:rPr lang="en-US" sz="1600" dirty="0">
                          <a:latin typeface="+mn-lt"/>
                          <a:ea typeface="Georgia" charset="0"/>
                          <a:cs typeface="Georgia" charset="0"/>
                        </a:rPr>
                        <a:t>U Tokyo</a:t>
                      </a:r>
                    </a:p>
                  </a:txBody>
                  <a:tcPr marL="91429" marR="91429" marT="45712" marB="45712"/>
                </a:tc>
                <a:tc>
                  <a:txBody>
                    <a:bodyPr/>
                    <a:lstStyle/>
                    <a:p>
                      <a:r>
                        <a:rPr lang="en-US" sz="1400" dirty="0">
                          <a:latin typeface="+mn-lt"/>
                          <a:ea typeface="Georgia" charset="0"/>
                          <a:cs typeface="Georgia" charset="0"/>
                        </a:rPr>
                        <a:t>JAPAN</a:t>
                      </a:r>
                    </a:p>
                  </a:txBody>
                  <a:tcPr marL="91429" marR="91429" marT="45712" marB="45712"/>
                </a:tc>
                <a:tc>
                  <a:txBody>
                    <a:bodyPr/>
                    <a:lstStyle/>
                    <a:p>
                      <a:pPr algn="ctr"/>
                      <a:r>
                        <a:rPr lang="en-US" sz="1600" dirty="0">
                          <a:latin typeface="+mn-lt"/>
                          <a:ea typeface="Georgia" charset="0"/>
                          <a:cs typeface="Georgia" charset="0"/>
                        </a:rPr>
                        <a:t>14,943</a:t>
                      </a:r>
                    </a:p>
                  </a:txBody>
                  <a:tcPr marL="91429" marR="91429" marT="45712" marB="45712"/>
                </a:tc>
                <a:tc>
                  <a:txBody>
                    <a:bodyPr/>
                    <a:lstStyle/>
                    <a:p>
                      <a:pPr algn="ctr"/>
                      <a:r>
                        <a:rPr lang="en-US" sz="1600" dirty="0">
                          <a:latin typeface="+mn-lt"/>
                          <a:ea typeface="Georgia" charset="0"/>
                          <a:cs typeface="Georgia" charset="0"/>
                        </a:rPr>
                        <a:t>1333</a:t>
                      </a:r>
                    </a:p>
                  </a:txBody>
                  <a:tcPr marL="91429" marR="91429" marT="45712" marB="45712"/>
                </a:tc>
                <a:extLst>
                  <a:ext uri="{0D108BD9-81ED-4DB2-BD59-A6C34878D82A}">
                    <a16:rowId xmlns:a16="http://schemas.microsoft.com/office/drawing/2014/main" val="10010"/>
                  </a:ext>
                </a:extLst>
              </a:tr>
              <a:tr h="335045">
                <a:tc>
                  <a:txBody>
                    <a:bodyPr/>
                    <a:lstStyle/>
                    <a:p>
                      <a:pPr algn="ctr"/>
                      <a:r>
                        <a:rPr lang="en-US" sz="1600" dirty="0">
                          <a:solidFill>
                            <a:srgbClr val="000000"/>
                          </a:solidFill>
                          <a:latin typeface="+mn-lt"/>
                          <a:ea typeface="Georgia" charset="0"/>
                          <a:cs typeface="Georgia" charset="0"/>
                        </a:rPr>
                        <a:t>11</a:t>
                      </a:r>
                    </a:p>
                  </a:txBody>
                  <a:tcPr marL="91429" marR="91429" marT="45712" marB="45712"/>
                </a:tc>
                <a:tc>
                  <a:txBody>
                    <a:bodyPr/>
                    <a:lstStyle/>
                    <a:p>
                      <a:r>
                        <a:rPr lang="en-US" sz="1600" dirty="0">
                          <a:solidFill>
                            <a:srgbClr val="000000"/>
                          </a:solidFill>
                          <a:latin typeface="+mn-lt"/>
                          <a:ea typeface="Georgia" charset="0"/>
                          <a:cs typeface="Georgia" charset="0"/>
                        </a:rPr>
                        <a:t>Tsinghua U</a:t>
                      </a:r>
                    </a:p>
                  </a:txBody>
                  <a:tcPr marL="91429" marR="91429" marT="45712" marB="45712"/>
                </a:tc>
                <a:tc>
                  <a:txBody>
                    <a:bodyPr/>
                    <a:lstStyle/>
                    <a:p>
                      <a:r>
                        <a:rPr lang="en-US" sz="1400" dirty="0">
                          <a:latin typeface="+mn-lt"/>
                          <a:ea typeface="Georgia" charset="0"/>
                          <a:cs typeface="Georgia" charset="0"/>
                        </a:rPr>
                        <a:t>CHINA</a:t>
                      </a:r>
                    </a:p>
                  </a:txBody>
                  <a:tcPr marL="91429" marR="91429" marT="45712" marB="45712"/>
                </a:tc>
                <a:tc>
                  <a:txBody>
                    <a:bodyPr/>
                    <a:lstStyle/>
                    <a:p>
                      <a:pPr algn="ctr"/>
                      <a:r>
                        <a:rPr lang="en-US" sz="1600" dirty="0">
                          <a:latin typeface="+mn-lt"/>
                          <a:ea typeface="Georgia" charset="0"/>
                          <a:cs typeface="Georgia" charset="0"/>
                        </a:rPr>
                        <a:t>14,930</a:t>
                      </a:r>
                    </a:p>
                  </a:txBody>
                  <a:tcPr marL="91429" marR="91429" marT="45712" marB="45712"/>
                </a:tc>
                <a:tc>
                  <a:txBody>
                    <a:bodyPr/>
                    <a:lstStyle/>
                    <a:p>
                      <a:pPr algn="ctr"/>
                      <a:r>
                        <a:rPr lang="en-US" sz="1600" dirty="0">
                          <a:latin typeface="+mn-lt"/>
                          <a:ea typeface="Georgia" charset="0"/>
                          <a:cs typeface="Georgia" charset="0"/>
                        </a:rPr>
                        <a:t>1768</a:t>
                      </a:r>
                    </a:p>
                  </a:txBody>
                  <a:tcPr marL="91429" marR="91429" marT="45712" marB="45712"/>
                </a:tc>
                <a:extLst>
                  <a:ext uri="{0D108BD9-81ED-4DB2-BD59-A6C34878D82A}">
                    <a16:rowId xmlns:a16="http://schemas.microsoft.com/office/drawing/2014/main" val="10011"/>
                  </a:ext>
                </a:extLst>
              </a:tr>
              <a:tr h="302605">
                <a:tc>
                  <a:txBody>
                    <a:bodyPr/>
                    <a:lstStyle/>
                    <a:p>
                      <a:pPr algn="ctr"/>
                      <a:r>
                        <a:rPr lang="en-US" sz="1600" dirty="0">
                          <a:solidFill>
                            <a:srgbClr val="000000"/>
                          </a:solidFill>
                          <a:latin typeface="+mn-lt"/>
                          <a:ea typeface="Georgia" charset="0"/>
                          <a:cs typeface="Georgia" charset="0"/>
                        </a:rPr>
                        <a:t>12</a:t>
                      </a:r>
                    </a:p>
                  </a:txBody>
                  <a:tcPr marL="91429" marR="91429" marT="45712" marB="45712"/>
                </a:tc>
                <a:tc>
                  <a:txBody>
                    <a:bodyPr/>
                    <a:lstStyle/>
                    <a:p>
                      <a:r>
                        <a:rPr lang="en-US" sz="1600" dirty="0">
                          <a:solidFill>
                            <a:srgbClr val="000000"/>
                          </a:solidFill>
                          <a:latin typeface="+mn-lt"/>
                          <a:ea typeface="Georgia" charset="0"/>
                          <a:cs typeface="Georgia" charset="0"/>
                        </a:rPr>
                        <a:t>U Washington - Seattle</a:t>
                      </a: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14,163</a:t>
                      </a:r>
                    </a:p>
                  </a:txBody>
                  <a:tcPr marL="91429" marR="91429" marT="45712" marB="45712"/>
                </a:tc>
                <a:tc>
                  <a:txBody>
                    <a:bodyPr/>
                    <a:lstStyle/>
                    <a:p>
                      <a:pPr algn="ctr"/>
                      <a:r>
                        <a:rPr lang="en-US" sz="1600" dirty="0">
                          <a:latin typeface="+mn-lt"/>
                          <a:ea typeface="Georgia" charset="0"/>
                          <a:cs typeface="Georgia" charset="0"/>
                        </a:rPr>
                        <a:t>2436</a:t>
                      </a:r>
                    </a:p>
                  </a:txBody>
                  <a:tcPr marL="91429" marR="91429" marT="45712" marB="45712"/>
                </a:tc>
                <a:extLst>
                  <a:ext uri="{0D108BD9-81ED-4DB2-BD59-A6C34878D82A}">
                    <a16:rowId xmlns:a16="http://schemas.microsoft.com/office/drawing/2014/main" val="10012"/>
                  </a:ext>
                </a:extLst>
              </a:tr>
              <a:tr h="335045">
                <a:tc>
                  <a:txBody>
                    <a:bodyPr/>
                    <a:lstStyle/>
                    <a:p>
                      <a:pPr algn="ctr"/>
                      <a:r>
                        <a:rPr lang="en-US" sz="1600" dirty="0">
                          <a:solidFill>
                            <a:srgbClr val="000000"/>
                          </a:solidFill>
                          <a:latin typeface="+mn-lt"/>
                          <a:ea typeface="Georgia" charset="0"/>
                          <a:cs typeface="Georgia" charset="0"/>
                        </a:rPr>
                        <a:t>13</a:t>
                      </a:r>
                    </a:p>
                  </a:txBody>
                  <a:tcPr marL="91429" marR="91429" marT="45712" marB="45712"/>
                </a:tc>
                <a:tc>
                  <a:txBody>
                    <a:bodyPr/>
                    <a:lstStyle/>
                    <a:p>
                      <a:r>
                        <a:rPr lang="en-US" sz="1600" dirty="0">
                          <a:solidFill>
                            <a:srgbClr val="000000"/>
                          </a:solidFill>
                          <a:latin typeface="+mn-lt"/>
                          <a:ea typeface="Georgia" charset="0"/>
                          <a:cs typeface="Georgia" charset="0"/>
                        </a:rPr>
                        <a:t>U Oxford</a:t>
                      </a:r>
                    </a:p>
                  </a:txBody>
                  <a:tcPr marL="91429" marR="91429" marT="45712" marB="45712"/>
                </a:tc>
                <a:tc>
                  <a:txBody>
                    <a:bodyPr/>
                    <a:lstStyle/>
                    <a:p>
                      <a:r>
                        <a:rPr lang="en-US" sz="1400" dirty="0">
                          <a:latin typeface="+mn-lt"/>
                          <a:ea typeface="Georgia" charset="0"/>
                          <a:cs typeface="Georgia" charset="0"/>
                        </a:rPr>
                        <a:t>UNITED KINGDOM</a:t>
                      </a:r>
                    </a:p>
                  </a:txBody>
                  <a:tcPr marL="91429" marR="91429" marT="45712" marB="45712"/>
                </a:tc>
                <a:tc>
                  <a:txBody>
                    <a:bodyPr/>
                    <a:lstStyle/>
                    <a:p>
                      <a:pPr algn="ctr"/>
                      <a:r>
                        <a:rPr lang="en-US" sz="1600" dirty="0">
                          <a:latin typeface="+mn-lt"/>
                          <a:ea typeface="Georgia" charset="0"/>
                          <a:cs typeface="Georgia" charset="0"/>
                        </a:rPr>
                        <a:t>13,981</a:t>
                      </a:r>
                    </a:p>
                  </a:txBody>
                  <a:tcPr marL="91429" marR="91429" marT="45712" marB="45712"/>
                </a:tc>
                <a:tc>
                  <a:txBody>
                    <a:bodyPr/>
                    <a:lstStyle/>
                    <a:p>
                      <a:pPr algn="ctr"/>
                      <a:r>
                        <a:rPr lang="en-US" sz="1600" dirty="0">
                          <a:latin typeface="+mn-lt"/>
                          <a:ea typeface="Georgia" charset="0"/>
                          <a:cs typeface="Georgia" charset="0"/>
                        </a:rPr>
                        <a:t>2570</a:t>
                      </a:r>
                    </a:p>
                  </a:txBody>
                  <a:tcPr marL="91429" marR="91429" marT="45712" marB="45712"/>
                </a:tc>
                <a:extLst>
                  <a:ext uri="{0D108BD9-81ED-4DB2-BD59-A6C34878D82A}">
                    <a16:rowId xmlns:a16="http://schemas.microsoft.com/office/drawing/2014/main" val="10013"/>
                  </a:ext>
                </a:extLst>
              </a:tr>
              <a:tr h="351880">
                <a:tc>
                  <a:txBody>
                    <a:bodyPr/>
                    <a:lstStyle/>
                    <a:p>
                      <a:pPr algn="ctr"/>
                      <a:r>
                        <a:rPr lang="en-US" sz="1600" dirty="0">
                          <a:solidFill>
                            <a:srgbClr val="000000"/>
                          </a:solidFill>
                          <a:latin typeface="+mn-lt"/>
                          <a:ea typeface="Georgia" charset="0"/>
                          <a:cs typeface="Georgia" charset="0"/>
                        </a:rPr>
                        <a:t>14</a:t>
                      </a:r>
                    </a:p>
                  </a:txBody>
                  <a:tcPr marL="91429" marR="91429" marT="45712" marB="45712"/>
                </a:tc>
                <a:tc>
                  <a:txBody>
                    <a:bodyPr/>
                    <a:lstStyle/>
                    <a:p>
                      <a:r>
                        <a:rPr lang="en-US" sz="1600" dirty="0">
                          <a:latin typeface="+mn-lt"/>
                          <a:ea typeface="Georgia" charset="0"/>
                          <a:cs typeface="Georgia" charset="0"/>
                        </a:rPr>
                        <a:t>U California</a:t>
                      </a:r>
                      <a:r>
                        <a:rPr lang="en-US" sz="1600" baseline="0" dirty="0">
                          <a:latin typeface="+mn-lt"/>
                          <a:ea typeface="Georgia" charset="0"/>
                          <a:cs typeface="Georgia" charset="0"/>
                        </a:rPr>
                        <a:t> Los Angeles</a:t>
                      </a:r>
                      <a:endParaRPr lang="en-US" sz="1600" dirty="0">
                        <a:solidFill>
                          <a:srgbClr val="000000"/>
                        </a:solidFill>
                        <a:latin typeface="+mn-lt"/>
                        <a:ea typeface="Georgia" charset="0"/>
                        <a:cs typeface="Georgia" charset="0"/>
                      </a:endParaRPr>
                    </a:p>
                  </a:txBody>
                  <a:tcPr marL="91429" marR="91429" marT="45712" marB="45712"/>
                </a:tc>
                <a:tc>
                  <a:txBody>
                    <a:bodyPr/>
                    <a:lstStyle/>
                    <a:p>
                      <a:r>
                        <a:rPr lang="en-US" sz="1400" dirty="0">
                          <a:latin typeface="+mn-lt"/>
                          <a:ea typeface="Georgia" charset="0"/>
                          <a:cs typeface="Georgia" charset="0"/>
                        </a:rPr>
                        <a:t>UNITED STATES</a:t>
                      </a:r>
                    </a:p>
                  </a:txBody>
                  <a:tcPr marL="91429" marR="91429" marT="45712" marB="45712"/>
                </a:tc>
                <a:tc>
                  <a:txBody>
                    <a:bodyPr/>
                    <a:lstStyle/>
                    <a:p>
                      <a:pPr algn="ctr"/>
                      <a:r>
                        <a:rPr lang="en-US" sz="1600" dirty="0">
                          <a:latin typeface="+mn-lt"/>
                          <a:ea typeface="Georgia" charset="0"/>
                          <a:cs typeface="Georgia" charset="0"/>
                        </a:rPr>
                        <a:t>13,898</a:t>
                      </a:r>
                    </a:p>
                  </a:txBody>
                  <a:tcPr marL="91429" marR="91429" marT="45712" marB="45712"/>
                </a:tc>
                <a:tc>
                  <a:txBody>
                    <a:bodyPr/>
                    <a:lstStyle/>
                    <a:p>
                      <a:pPr algn="ctr"/>
                      <a:r>
                        <a:rPr lang="en-US" sz="1600" dirty="0">
                          <a:latin typeface="+mn-lt"/>
                          <a:ea typeface="Georgia" charset="0"/>
                          <a:cs typeface="Georgia" charset="0"/>
                        </a:rPr>
                        <a:t>2398</a:t>
                      </a:r>
                    </a:p>
                  </a:txBody>
                  <a:tcPr marL="91429" marR="91429" marT="45712" marB="45712"/>
                </a:tc>
                <a:extLst>
                  <a:ext uri="{0D108BD9-81ED-4DB2-BD59-A6C34878D82A}">
                    <a16:rowId xmlns:a16="http://schemas.microsoft.com/office/drawing/2014/main" val="10014"/>
                  </a:ext>
                </a:extLst>
              </a:tr>
              <a:tr h="358370">
                <a:tc>
                  <a:txBody>
                    <a:bodyPr/>
                    <a:lstStyle/>
                    <a:p>
                      <a:pPr algn="ctr"/>
                      <a:r>
                        <a:rPr lang="en-US" sz="1600" dirty="0">
                          <a:solidFill>
                            <a:srgbClr val="000000"/>
                          </a:solidFill>
                          <a:latin typeface="+mn-lt"/>
                          <a:ea typeface="Georgia" charset="0"/>
                          <a:cs typeface="Georgia" charset="0"/>
                        </a:rPr>
                        <a:t>15</a:t>
                      </a:r>
                    </a:p>
                  </a:txBody>
                  <a:tcPr marL="91429" marR="91429" marT="45712" marB="45712">
                    <a:lnB w="12700" cap="flat" cmpd="sng" algn="ctr">
                      <a:solidFill>
                        <a:schemeClr val="tx1"/>
                      </a:solidFill>
                      <a:prstDash val="solid"/>
                      <a:round/>
                      <a:headEnd type="none" w="med" len="med"/>
                      <a:tailEnd type="none" w="med" len="med"/>
                    </a:lnB>
                  </a:tcPr>
                </a:tc>
                <a:tc>
                  <a:txBody>
                    <a:bodyPr/>
                    <a:lstStyle/>
                    <a:p>
                      <a:r>
                        <a:rPr lang="en-US" sz="1600" dirty="0">
                          <a:solidFill>
                            <a:srgbClr val="000000"/>
                          </a:solidFill>
                          <a:latin typeface="+mn-lt"/>
                          <a:ea typeface="Georgia" charset="0"/>
                          <a:cs typeface="Georgia" charset="0"/>
                        </a:rPr>
                        <a:t>Peking U</a:t>
                      </a:r>
                    </a:p>
                  </a:txBody>
                  <a:tcPr marL="91429" marR="91429" marT="45712" marB="45712">
                    <a:lnB w="12700" cap="flat" cmpd="sng" algn="ctr">
                      <a:solidFill>
                        <a:schemeClr val="tx1"/>
                      </a:solidFill>
                      <a:prstDash val="solid"/>
                      <a:round/>
                      <a:headEnd type="none" w="med" len="med"/>
                      <a:tailEnd type="none" w="med" len="med"/>
                    </a:lnB>
                  </a:tcPr>
                </a:tc>
                <a:tc>
                  <a:txBody>
                    <a:bodyPr/>
                    <a:lstStyle/>
                    <a:p>
                      <a:r>
                        <a:rPr lang="en-US" sz="1400" dirty="0">
                          <a:latin typeface="+mn-lt"/>
                          <a:ea typeface="Georgia" charset="0"/>
                          <a:cs typeface="Georgia" charset="0"/>
                        </a:rPr>
                        <a:t>CHINA</a:t>
                      </a:r>
                    </a:p>
                  </a:txBody>
                  <a:tcPr marL="91429" marR="91429" marT="45712" marB="45712">
                    <a:lnB w="12700" cap="flat" cmpd="sng" algn="ctr">
                      <a:solidFill>
                        <a:schemeClr val="tx1"/>
                      </a:solidFill>
                      <a:prstDash val="solid"/>
                      <a:round/>
                      <a:headEnd type="none" w="med" len="med"/>
                      <a:tailEnd type="none" w="med" len="med"/>
                    </a:lnB>
                  </a:tcPr>
                </a:tc>
                <a:tc>
                  <a:txBody>
                    <a:bodyPr/>
                    <a:lstStyle/>
                    <a:p>
                      <a:pPr algn="ctr"/>
                      <a:r>
                        <a:rPr lang="en-US" sz="1600" dirty="0">
                          <a:latin typeface="+mn-lt"/>
                          <a:ea typeface="Georgia" charset="0"/>
                          <a:cs typeface="Georgia" charset="0"/>
                        </a:rPr>
                        <a:t>13,779</a:t>
                      </a:r>
                    </a:p>
                  </a:txBody>
                  <a:tcPr marL="91429" marR="91429" marT="45712" marB="45712">
                    <a:lnB w="12700" cap="flat" cmpd="sng" algn="ctr">
                      <a:solidFill>
                        <a:schemeClr val="tx1"/>
                      </a:solidFill>
                      <a:prstDash val="solid"/>
                      <a:round/>
                      <a:headEnd type="none" w="med" len="med"/>
                      <a:tailEnd type="none" w="med" len="med"/>
                    </a:lnB>
                  </a:tcPr>
                </a:tc>
                <a:tc>
                  <a:txBody>
                    <a:bodyPr/>
                    <a:lstStyle/>
                    <a:p>
                      <a:pPr algn="ctr"/>
                      <a:r>
                        <a:rPr lang="en-US" sz="1600" dirty="0">
                          <a:latin typeface="+mn-lt"/>
                          <a:ea typeface="Georgia" charset="0"/>
                          <a:cs typeface="Georgia" charset="0"/>
                        </a:rPr>
                        <a:t>1403</a:t>
                      </a:r>
                    </a:p>
                  </a:txBody>
                  <a:tcPr marL="91429" marR="91429" marT="45712" marB="45712">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60799026"/>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8EE7F2FD-FFF6-3C46-8308-042BD642B0C7}"/>
              </a:ext>
            </a:extLst>
          </p:cNvPr>
          <p:cNvSpPr>
            <a:spLocks noGrp="1"/>
          </p:cNvSpPr>
          <p:nvPr>
            <p:ph type="title"/>
          </p:nvPr>
        </p:nvSpPr>
        <p:spPr>
          <a:xfrm>
            <a:off x="1804737" y="274637"/>
            <a:ext cx="6809874" cy="1485900"/>
          </a:xfrm>
        </p:spPr>
        <p:txBody>
          <a:bodyPr>
            <a:normAutofit fontScale="90000"/>
          </a:bodyPr>
          <a:lstStyle/>
          <a:p>
            <a:pPr>
              <a:defRPr/>
            </a:pPr>
            <a:r>
              <a:rPr lang="en-US" sz="4000" b="1" dirty="0">
                <a:solidFill>
                  <a:srgbClr val="0070C0"/>
                </a:solidFill>
                <a:ea typeface="ＭＳ Ｐゴシック" charset="0"/>
              </a:rPr>
              <a:t>ESRC/HEFCE </a:t>
            </a:r>
            <a:r>
              <a:rPr lang="en-US" sz="4000" b="1" dirty="0">
                <a:solidFill>
                  <a:srgbClr val="0070C0"/>
                </a:solidFill>
                <a:latin typeface="+mj-lt"/>
                <a:ea typeface="ＭＳ Ｐゴシック" charset="0"/>
              </a:rPr>
              <a:t>Centre for Global </a:t>
            </a:r>
            <a:br>
              <a:rPr lang="en-US" sz="4000" b="1" dirty="0">
                <a:solidFill>
                  <a:srgbClr val="0070C0"/>
                </a:solidFill>
                <a:latin typeface="+mj-lt"/>
                <a:ea typeface="ＭＳ Ｐゴシック" charset="0"/>
              </a:rPr>
            </a:br>
            <a:r>
              <a:rPr lang="en-US" sz="4000" b="1" dirty="0">
                <a:solidFill>
                  <a:srgbClr val="0070C0"/>
                </a:solidFill>
                <a:latin typeface="+mj-lt"/>
                <a:ea typeface="ＭＳ Ｐゴシック" charset="0"/>
              </a:rPr>
              <a:t>Higher Education (CGHE</a:t>
            </a:r>
            <a:r>
              <a:rPr lang="en-US" sz="4000" dirty="0">
                <a:solidFill>
                  <a:srgbClr val="0070C0"/>
                </a:solidFill>
                <a:ea typeface="ＭＳ Ｐゴシック" charset="0"/>
              </a:rPr>
              <a:t>)</a:t>
            </a:r>
            <a:br>
              <a:rPr lang="en-US" sz="4000" dirty="0">
                <a:solidFill>
                  <a:srgbClr val="0070C0"/>
                </a:solidFill>
                <a:ea typeface="ＭＳ Ｐゴシック" charset="0"/>
              </a:rPr>
            </a:br>
            <a:r>
              <a:rPr lang="en-US" sz="2700" b="1" dirty="0">
                <a:solidFill>
                  <a:srgbClr val="FF0000"/>
                </a:solidFill>
                <a:ea typeface="ＭＳ Ｐゴシック" charset="0"/>
              </a:rPr>
              <a:t>http://</a:t>
            </a:r>
            <a:r>
              <a:rPr lang="en-US" sz="2700" b="1" dirty="0" err="1">
                <a:solidFill>
                  <a:srgbClr val="FF0000"/>
                </a:solidFill>
                <a:ea typeface="ＭＳ Ｐゴシック" charset="0"/>
              </a:rPr>
              <a:t>www.researchcghe.org</a:t>
            </a:r>
            <a:endParaRPr lang="en-US" sz="2700" b="1" dirty="0">
              <a:solidFill>
                <a:srgbClr val="FF0000"/>
              </a:solidFill>
              <a:ea typeface="ＭＳ Ｐゴシック" charset="0"/>
            </a:endParaRPr>
          </a:p>
        </p:txBody>
      </p:sp>
      <p:sp>
        <p:nvSpPr>
          <p:cNvPr id="48130" name="Content Placeholder 2">
            <a:extLst>
              <a:ext uri="{FF2B5EF4-FFF2-40B4-BE49-F238E27FC236}">
                <a16:creationId xmlns:a16="http://schemas.microsoft.com/office/drawing/2014/main" id="{8F98A763-64B4-1F41-8887-9296ABA70485}"/>
              </a:ext>
            </a:extLst>
          </p:cNvPr>
          <p:cNvSpPr>
            <a:spLocks noGrp="1"/>
          </p:cNvSpPr>
          <p:nvPr>
            <p:ph idx="1"/>
          </p:nvPr>
        </p:nvSpPr>
        <p:spPr>
          <a:xfrm>
            <a:off x="660400" y="2145548"/>
            <a:ext cx="7823200" cy="4605337"/>
          </a:xfrm>
        </p:spPr>
        <p:txBody>
          <a:bodyPr/>
          <a:lstStyle/>
          <a:p>
            <a:r>
              <a:rPr lang="en-US" altLang="en-US" sz="2400" dirty="0">
                <a:latin typeface="Calibri" panose="020F0502020204030204" pitchFamily="34" charset="0"/>
                <a:ea typeface="ＭＳ Ｐゴシック" panose="020B0600070205080204" pitchFamily="34" charset="-128"/>
              </a:rPr>
              <a:t>£6.5 million in funding November 2015 to November 2020</a:t>
            </a:r>
          </a:p>
          <a:p>
            <a:r>
              <a:rPr lang="en-US" altLang="en-US" sz="2400" dirty="0">
                <a:latin typeface="Calibri" panose="020F0502020204030204" pitchFamily="34" charset="0"/>
                <a:ea typeface="ＭＳ Ｐゴシック" panose="020B0600070205080204" pitchFamily="34" charset="-128"/>
              </a:rPr>
              <a:t>Five UK and eight international partner universities </a:t>
            </a:r>
          </a:p>
          <a:p>
            <a:r>
              <a:rPr lang="en-US" altLang="en-US" sz="2400" dirty="0">
                <a:latin typeface="Calibri" panose="020F0502020204030204" pitchFamily="34" charset="0"/>
                <a:ea typeface="ＭＳ Ｐゴシック" panose="020B0600070205080204" pitchFamily="34" charset="-128"/>
              </a:rPr>
              <a:t>16 individual research projects and one partnership project, each of 1.5 to 4 years in duration, </a:t>
            </a:r>
            <a:r>
              <a:rPr lang="en-US" altLang="en-US" sz="2400" dirty="0" err="1">
                <a:latin typeface="Calibri" panose="020F0502020204030204" pitchFamily="34" charset="0"/>
                <a:ea typeface="ＭＳ Ｐゴシック" panose="020B0600070205080204" pitchFamily="34" charset="-128"/>
              </a:rPr>
              <a:t>organised</a:t>
            </a:r>
            <a:r>
              <a:rPr lang="en-US" altLang="en-US" sz="2400" dirty="0">
                <a:latin typeface="Calibri" panose="020F0502020204030204" pitchFamily="34" charset="0"/>
                <a:ea typeface="ＭＳ Ｐゴシック" panose="020B0600070205080204" pitchFamily="34" charset="-128"/>
              </a:rPr>
              <a:t> in three Research </a:t>
            </a:r>
            <a:r>
              <a:rPr lang="en-US" altLang="en-US" sz="2400" dirty="0" err="1">
                <a:latin typeface="Calibri" panose="020F0502020204030204" pitchFamily="34" charset="0"/>
                <a:ea typeface="ＭＳ Ｐゴシック" panose="020B0600070205080204" pitchFamily="34" charset="-128"/>
              </a:rPr>
              <a:t>Programmes</a:t>
            </a:r>
            <a:r>
              <a:rPr lang="en-US" altLang="en-US" sz="2400" dirty="0">
                <a:latin typeface="Calibri" panose="020F0502020204030204" pitchFamily="34" charset="0"/>
                <a:ea typeface="ＭＳ Ｐゴシック" panose="020B0600070205080204" pitchFamily="34" charset="-128"/>
              </a:rPr>
              <a:t>: global, national, local</a:t>
            </a:r>
          </a:p>
          <a:p>
            <a:r>
              <a:rPr lang="en-US" altLang="en-US" sz="2400" dirty="0">
                <a:latin typeface="Calibri" panose="020F0502020204030204" pitchFamily="34" charset="0"/>
                <a:ea typeface="ＭＳ Ｐゴシック" panose="020B0600070205080204" pitchFamily="34" charset="-128"/>
              </a:rPr>
              <a:t>Secretariat at UCL Institute of Education with Director, two part-time DDs, Administrator, Communications Officer, eight UK-based Research Associates (six RAs offshore)</a:t>
            </a:r>
          </a:p>
          <a:p>
            <a:r>
              <a:rPr lang="en-US" altLang="en-US" sz="2400" dirty="0">
                <a:latin typeface="Calibri" panose="020F0502020204030204" pitchFamily="34" charset="0"/>
                <a:ea typeface="ＭＳ Ｐゴシック" panose="020B0600070205080204" pitchFamily="34" charset="-128"/>
              </a:rPr>
              <a:t>Annual conference, weekly seminars, one-off symposia</a:t>
            </a:r>
          </a:p>
          <a:p>
            <a:r>
              <a:rPr lang="en-US" altLang="en-US" sz="2400" dirty="0">
                <a:latin typeface="Calibri" panose="020F0502020204030204" pitchFamily="34" charset="0"/>
                <a:ea typeface="ＭＳ Ｐゴシック" panose="020B0600070205080204" pitchFamily="34" charset="-128"/>
              </a:rPr>
              <a:t>Working Papers, Policy Briefings, Book series, blogs </a:t>
            </a:r>
            <a:r>
              <a:rPr lang="en-US" altLang="en-US" sz="2400" dirty="0" err="1">
                <a:latin typeface="Calibri" panose="020F0502020204030204" pitchFamily="34" charset="0"/>
                <a:ea typeface="ＭＳ Ｐゴシック" panose="020B0600070205080204" pitchFamily="34" charset="-128"/>
              </a:rPr>
              <a:t>etc</a:t>
            </a:r>
            <a:endParaRPr lang="en-US" altLang="en-US" sz="2400" dirty="0">
              <a:latin typeface="Calibri" panose="020F0502020204030204" pitchFamily="34" charset="0"/>
              <a:ea typeface="ＭＳ Ｐゴシック" panose="020B0600070205080204" pitchFamily="34" charset="-128"/>
            </a:endParaRPr>
          </a:p>
        </p:txBody>
      </p:sp>
      <p:pic>
        <p:nvPicPr>
          <p:cNvPr id="4" name="Picture 3">
            <a:extLst>
              <a:ext uri="{FF2B5EF4-FFF2-40B4-BE49-F238E27FC236}">
                <a16:creationId xmlns:a16="http://schemas.microsoft.com/office/drawing/2014/main" id="{B567F873-2F69-8042-9FC5-73EEE77C6B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779" y="466476"/>
            <a:ext cx="1120274" cy="1294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4238157"/>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GB" sz="3600" b="1" dirty="0">
                <a:solidFill>
                  <a:srgbClr val="0070C0"/>
                </a:solidFill>
              </a:rPr>
              <a:t>CGHE’s 13 Partners (5 UK + 8 international)</a:t>
            </a:r>
          </a:p>
        </p:txBody>
      </p:sp>
      <p:sp>
        <p:nvSpPr>
          <p:cNvPr id="3" name="Content Placeholder 2"/>
          <p:cNvSpPr>
            <a:spLocks noGrp="1"/>
          </p:cNvSpPr>
          <p:nvPr>
            <p:ph idx="1"/>
          </p:nvPr>
        </p:nvSpPr>
        <p:spPr/>
        <p:txBody>
          <a:bodyPr>
            <a:normAutofit/>
          </a:bodyPr>
          <a:lstStyle/>
          <a:p>
            <a:r>
              <a:rPr lang="en-GB" sz="2400" dirty="0"/>
              <a:t>UCL IOE, Bath, Durham, Lancaster, Sheffield </a:t>
            </a:r>
            <a:r>
              <a:rPr lang="en-GB" sz="2400" dirty="0">
                <a:solidFill>
                  <a:srgbClr val="0070C0"/>
                </a:solidFill>
              </a:rPr>
              <a:t>UK</a:t>
            </a:r>
          </a:p>
          <a:p>
            <a:r>
              <a:rPr lang="en-GB" sz="2400" dirty="0"/>
              <a:t>Shanghai Jiao Tong U </a:t>
            </a:r>
            <a:r>
              <a:rPr lang="en-GB" sz="2400" dirty="0">
                <a:solidFill>
                  <a:srgbClr val="0070C0"/>
                </a:solidFill>
              </a:rPr>
              <a:t>CHINA</a:t>
            </a:r>
          </a:p>
          <a:p>
            <a:r>
              <a:rPr lang="en-GB" sz="2400" dirty="0" err="1"/>
              <a:t>Lingnan</a:t>
            </a:r>
            <a:r>
              <a:rPr lang="en-GB" sz="2400" dirty="0"/>
              <a:t> U </a:t>
            </a:r>
            <a:r>
              <a:rPr lang="en-GB" sz="2400" dirty="0">
                <a:solidFill>
                  <a:srgbClr val="0070C0"/>
                </a:solidFill>
              </a:rPr>
              <a:t>HONG KONG SAR</a:t>
            </a:r>
          </a:p>
          <a:p>
            <a:r>
              <a:rPr lang="en-GB" sz="2400" dirty="0"/>
              <a:t>Hiroshima U </a:t>
            </a:r>
            <a:r>
              <a:rPr lang="en-GB" sz="2400" dirty="0">
                <a:solidFill>
                  <a:srgbClr val="0070C0"/>
                </a:solidFill>
              </a:rPr>
              <a:t>JAPAN</a:t>
            </a:r>
          </a:p>
          <a:p>
            <a:r>
              <a:rPr lang="en-GB" sz="2400" dirty="0"/>
              <a:t>Australian National University </a:t>
            </a:r>
            <a:r>
              <a:rPr lang="en-GB" sz="2400" dirty="0">
                <a:solidFill>
                  <a:srgbClr val="0070C0"/>
                </a:solidFill>
              </a:rPr>
              <a:t>AUSTRALIA</a:t>
            </a:r>
          </a:p>
          <a:p>
            <a:r>
              <a:rPr lang="en-GB" sz="2400" dirty="0"/>
              <a:t>University of Cape Town </a:t>
            </a:r>
            <a:r>
              <a:rPr lang="en-GB" sz="2400" dirty="0">
                <a:solidFill>
                  <a:srgbClr val="0070C0"/>
                </a:solidFill>
              </a:rPr>
              <a:t>SOUTH AFRICA</a:t>
            </a:r>
          </a:p>
          <a:p>
            <a:r>
              <a:rPr lang="en-GB" sz="2400" dirty="0"/>
              <a:t>University of Michigan </a:t>
            </a:r>
            <a:r>
              <a:rPr lang="en-GB" sz="2400" dirty="0">
                <a:solidFill>
                  <a:srgbClr val="0070C0"/>
                </a:solidFill>
              </a:rPr>
              <a:t>UNITED STATES</a:t>
            </a:r>
          </a:p>
          <a:p>
            <a:r>
              <a:rPr lang="en-GB" sz="2400" dirty="0"/>
              <a:t>Dublin Institute of Technology </a:t>
            </a:r>
            <a:r>
              <a:rPr lang="en-GB" sz="2400" dirty="0">
                <a:solidFill>
                  <a:srgbClr val="0070C0"/>
                </a:solidFill>
              </a:rPr>
              <a:t>IRELAND</a:t>
            </a:r>
          </a:p>
          <a:p>
            <a:r>
              <a:rPr lang="en-GB" sz="2400" dirty="0"/>
              <a:t>Leiden University </a:t>
            </a:r>
            <a:r>
              <a:rPr lang="en-GB" sz="2400" dirty="0">
                <a:solidFill>
                  <a:srgbClr val="0070C0"/>
                </a:solidFill>
              </a:rPr>
              <a:t>NETHERLANDS</a:t>
            </a:r>
          </a:p>
        </p:txBody>
      </p:sp>
      <p:pic>
        <p:nvPicPr>
          <p:cNvPr id="4" name="Picture 3">
            <a:extLst>
              <a:ext uri="{FF2B5EF4-FFF2-40B4-BE49-F238E27FC236}">
                <a16:creationId xmlns:a16="http://schemas.microsoft.com/office/drawing/2014/main" id="{96003F44-E907-EF4A-8AF9-C5EF2827CF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0337" y="6068598"/>
            <a:ext cx="415758" cy="480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60202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14182</TotalTime>
  <Words>2678</Words>
  <Application>Microsoft Macintosh PowerPoint</Application>
  <PresentationFormat>On-screen Show (4:3)</PresentationFormat>
  <Paragraphs>426</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Calibri</vt:lpstr>
      <vt:lpstr>Georgia</vt:lpstr>
      <vt:lpstr>Helvetica</vt:lpstr>
      <vt:lpstr>Office Theme</vt:lpstr>
      <vt:lpstr>Building a global research centre on higher education in turbulent times     Simon Marginson Director, ESRC/HEFCE Centre for  Global Higher Education  Bristol Conversations in Education 21 February 2018   </vt:lpstr>
      <vt:lpstr>Worldwide growth of enrolment in tertiary education since 1970</vt:lpstr>
      <vt:lpstr>Gross Enrolment Ratio tertiary education (%)  World, North America/Western Europe, UK, 1971-2014</vt:lpstr>
      <vt:lpstr>World growth in research papers 2003-2016</vt:lpstr>
      <vt:lpstr>Number of research papers 2003-2016:  USA, China, UK</vt:lpstr>
      <vt:lpstr>Top 10% papers in maths, computing, physical sciences, engineering, 2012-2015</vt:lpstr>
      <vt:lpstr>Largest research universities Number of science papers, and high citation (top 10%) papers, 2012-2015</vt:lpstr>
      <vt:lpstr>ESRC/HEFCE Centre for Global  Higher Education (CGHE) http://www.researchcghe.org</vt:lpstr>
      <vt:lpstr>CGHE’s 13 Partners (5 UK + 8 international)</vt:lpstr>
      <vt:lpstr>Some of CGHE’s formal stakeholders</vt:lpstr>
      <vt:lpstr>Glonacal positionality in higher education (global, national, local) </vt:lpstr>
      <vt:lpstr>CGHE Programme 1: Global  Globalisation, UK higher education and the public contributions of HEIs </vt:lpstr>
      <vt:lpstr>CGHE Programme 2: National Socio-economic implications of high participation higher education</vt:lpstr>
      <vt:lpstr>CGHE Programme 3: Local  Institutions, people and learning in local/global higher education settings</vt:lpstr>
      <vt:lpstr>Some bigger questions</vt:lpstr>
      <vt:lpstr>Since November 2015 the ground has shifted</vt:lpstr>
      <vt:lpstr>Momentum of economic globalization slows</vt:lpstr>
      <vt:lpstr>Problems and potentials</vt:lpstr>
      <vt:lpstr>Brexit, trade, migration  and higher education  CGHE project 3.5 Simon Marginson, William Locke, Vassiliki Papatsiba postdoc Ludovic Highman      </vt:lpstr>
      <vt:lpstr>The project research questions</vt:lpstr>
      <vt:lpstr>EU countries and UK higher education</vt:lpstr>
      <vt:lpstr>Non-UK EU students, 2015-16</vt:lpstr>
      <vt:lpstr>Ten UK universities with the  most EU funding 2014-15</vt:lpstr>
      <vt:lpstr>Project research activities 2017-2018</vt:lpstr>
      <vt:lpstr>Findings 1. Brexit as uncertainty</vt:lpstr>
      <vt:lpstr>Findings 2. Brexit as feelings</vt:lpstr>
      <vt:lpstr>Findings 3. Brexit as differential positions</vt:lpstr>
      <vt:lpstr>Findings 4. Brexit as tentative actions</vt:lpstr>
      <vt:lpstr>Findings 5. Brexit as global repositioning?</vt:lpstr>
      <vt:lpstr>Thank you for taking part (I hope it wasn’t too boring . . .)</vt:lpstr>
    </vt:vector>
  </TitlesOfParts>
  <Company>Michigan State University</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Competition, segmentation, and vertical stratification in high participation systems </dc:title>
  <dc:creator>Brendan Cantwell</dc:creator>
  <cp:lastModifiedBy>Simon Marginson</cp:lastModifiedBy>
  <cp:revision>726</cp:revision>
  <cp:lastPrinted>2016-09-03T22:03:36Z</cp:lastPrinted>
  <dcterms:created xsi:type="dcterms:W3CDTF">2015-09-06T09:01:00Z</dcterms:created>
  <dcterms:modified xsi:type="dcterms:W3CDTF">2018-02-17T20:54:26Z</dcterms:modified>
</cp:coreProperties>
</file>