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672" r:id="rId2"/>
    <p:sldMasterId id="2147483733" r:id="rId3"/>
    <p:sldMasterId id="2147483724" r:id="rId4"/>
  </p:sldMasterIdLst>
  <p:notesMasterIdLst>
    <p:notesMasterId r:id="rId45"/>
  </p:notesMasterIdLst>
  <p:sldIdLst>
    <p:sldId id="256" r:id="rId5"/>
    <p:sldId id="289" r:id="rId6"/>
    <p:sldId id="331" r:id="rId7"/>
    <p:sldId id="332" r:id="rId8"/>
    <p:sldId id="366" r:id="rId9"/>
    <p:sldId id="333" r:id="rId10"/>
    <p:sldId id="334" r:id="rId11"/>
    <p:sldId id="335" r:id="rId12"/>
    <p:sldId id="319" r:id="rId13"/>
    <p:sldId id="320" r:id="rId14"/>
    <p:sldId id="322" r:id="rId15"/>
    <p:sldId id="336" r:id="rId16"/>
    <p:sldId id="337" r:id="rId17"/>
    <p:sldId id="338" r:id="rId18"/>
    <p:sldId id="339" r:id="rId19"/>
    <p:sldId id="345" r:id="rId20"/>
    <p:sldId id="340" r:id="rId21"/>
    <p:sldId id="341" r:id="rId22"/>
    <p:sldId id="346" r:id="rId23"/>
    <p:sldId id="290" r:id="rId24"/>
    <p:sldId id="291" r:id="rId25"/>
    <p:sldId id="342" r:id="rId26"/>
    <p:sldId id="343" r:id="rId27"/>
    <p:sldId id="347" r:id="rId28"/>
    <p:sldId id="351" r:id="rId29"/>
    <p:sldId id="352" r:id="rId30"/>
    <p:sldId id="353" r:id="rId31"/>
    <p:sldId id="354" r:id="rId32"/>
    <p:sldId id="355" r:id="rId33"/>
    <p:sldId id="361" r:id="rId34"/>
    <p:sldId id="357" r:id="rId35"/>
    <p:sldId id="358" r:id="rId36"/>
    <p:sldId id="359" r:id="rId37"/>
    <p:sldId id="362" r:id="rId38"/>
    <p:sldId id="363" r:id="rId39"/>
    <p:sldId id="364" r:id="rId40"/>
    <p:sldId id="365" r:id="rId41"/>
    <p:sldId id="330" r:id="rId42"/>
    <p:sldId id="323" r:id="rId43"/>
    <p:sldId id="294" r:id="rId44"/>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5"/>
    <p:restoredTop sz="84734" autoAdjust="0"/>
  </p:normalViewPr>
  <p:slideViewPr>
    <p:cSldViewPr>
      <p:cViewPr varScale="1">
        <p:scale>
          <a:sx n="145" d="100"/>
          <a:sy n="145" d="100"/>
        </p:scale>
        <p:origin x="161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34CD0-1E24-4D64-9035-31BAE7158CCA}" type="datetimeFigureOut">
              <a:rPr lang="en-US" smtClean="0"/>
              <a:t>3/26/18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B6D4B-2D63-408C-AA91-3D4EB6532860}" type="slidenum">
              <a:rPr lang="en-US" smtClean="0"/>
              <a:t>‹#›</a:t>
            </a:fld>
            <a:endParaRPr lang="en-US"/>
          </a:p>
        </p:txBody>
      </p:sp>
    </p:spTree>
    <p:extLst>
      <p:ext uri="{BB962C8B-B14F-4D97-AF65-F5344CB8AC3E}">
        <p14:creationId xmlns:p14="http://schemas.microsoft.com/office/powerpoint/2010/main" val="420212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5CB6D4B-2D63-408C-AA91-3D4EB6532860}" type="slidenum">
              <a:rPr lang="en-US" smtClean="0"/>
              <a:t>1</a:t>
            </a:fld>
            <a:endParaRPr lang="en-US"/>
          </a:p>
        </p:txBody>
      </p:sp>
    </p:spTree>
    <p:extLst>
      <p:ext uri="{BB962C8B-B14F-4D97-AF65-F5344CB8AC3E}">
        <p14:creationId xmlns:p14="http://schemas.microsoft.com/office/powerpoint/2010/main" val="228680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11</a:t>
            </a:fld>
            <a:endParaRPr lang="en-US"/>
          </a:p>
        </p:txBody>
      </p:sp>
    </p:spTree>
    <p:extLst>
      <p:ext uri="{BB962C8B-B14F-4D97-AF65-F5344CB8AC3E}">
        <p14:creationId xmlns:p14="http://schemas.microsoft.com/office/powerpoint/2010/main" val="414908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5CB6D4B-2D63-408C-AA91-3D4EB6532860}" type="slidenum">
              <a:rPr lang="en-US" smtClean="0"/>
              <a:t>17</a:t>
            </a:fld>
            <a:endParaRPr lang="en-US"/>
          </a:p>
        </p:txBody>
      </p:sp>
    </p:spTree>
    <p:extLst>
      <p:ext uri="{BB962C8B-B14F-4D97-AF65-F5344CB8AC3E}">
        <p14:creationId xmlns:p14="http://schemas.microsoft.com/office/powerpoint/2010/main" val="320882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19</a:t>
            </a:fld>
            <a:endParaRPr lang="en-US"/>
          </a:p>
        </p:txBody>
      </p:sp>
    </p:spTree>
    <p:extLst>
      <p:ext uri="{BB962C8B-B14F-4D97-AF65-F5344CB8AC3E}">
        <p14:creationId xmlns:p14="http://schemas.microsoft.com/office/powerpoint/2010/main" val="138004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smtClean="0"/>
          </a:p>
        </p:txBody>
      </p:sp>
      <p:sp>
        <p:nvSpPr>
          <p:cNvPr id="4" name="Slide Number Placeholder 3"/>
          <p:cNvSpPr>
            <a:spLocks noGrp="1"/>
          </p:cNvSpPr>
          <p:nvPr>
            <p:ph type="sldNum" sz="quarter" idx="10"/>
          </p:nvPr>
        </p:nvSpPr>
        <p:spPr/>
        <p:txBody>
          <a:bodyPr/>
          <a:lstStyle/>
          <a:p>
            <a:fld id="{15CB6D4B-2D63-408C-AA91-3D4EB6532860}" type="slidenum">
              <a:rPr lang="en-US" smtClean="0"/>
              <a:t>20</a:t>
            </a:fld>
            <a:endParaRPr lang="en-US"/>
          </a:p>
        </p:txBody>
      </p:sp>
    </p:spTree>
    <p:extLst>
      <p:ext uri="{BB962C8B-B14F-4D97-AF65-F5344CB8AC3E}">
        <p14:creationId xmlns:p14="http://schemas.microsoft.com/office/powerpoint/2010/main" val="553558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21</a:t>
            </a:fld>
            <a:endParaRPr lang="en-US"/>
          </a:p>
        </p:txBody>
      </p:sp>
    </p:spTree>
    <p:extLst>
      <p:ext uri="{BB962C8B-B14F-4D97-AF65-F5344CB8AC3E}">
        <p14:creationId xmlns:p14="http://schemas.microsoft.com/office/powerpoint/2010/main" val="207020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23</a:t>
            </a:fld>
            <a:endParaRPr lang="en-US"/>
          </a:p>
        </p:txBody>
      </p:sp>
    </p:spTree>
    <p:extLst>
      <p:ext uri="{BB962C8B-B14F-4D97-AF65-F5344CB8AC3E}">
        <p14:creationId xmlns:p14="http://schemas.microsoft.com/office/powerpoint/2010/main" val="424506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24</a:t>
            </a:fld>
            <a:endParaRPr lang="en-US"/>
          </a:p>
        </p:txBody>
      </p:sp>
    </p:spTree>
    <p:extLst>
      <p:ext uri="{BB962C8B-B14F-4D97-AF65-F5344CB8AC3E}">
        <p14:creationId xmlns:p14="http://schemas.microsoft.com/office/powerpoint/2010/main" val="1282914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38</a:t>
            </a:fld>
            <a:endParaRPr lang="en-US"/>
          </a:p>
        </p:txBody>
      </p:sp>
    </p:spTree>
    <p:extLst>
      <p:ext uri="{BB962C8B-B14F-4D97-AF65-F5344CB8AC3E}">
        <p14:creationId xmlns:p14="http://schemas.microsoft.com/office/powerpoint/2010/main" val="1144947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39</a:t>
            </a:fld>
            <a:endParaRPr lang="en-US"/>
          </a:p>
        </p:txBody>
      </p:sp>
    </p:spTree>
    <p:extLst>
      <p:ext uri="{BB962C8B-B14F-4D97-AF65-F5344CB8AC3E}">
        <p14:creationId xmlns:p14="http://schemas.microsoft.com/office/powerpoint/2010/main" val="309297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2</a:t>
            </a:fld>
            <a:endParaRPr lang="en-US"/>
          </a:p>
        </p:txBody>
      </p:sp>
    </p:spTree>
    <p:extLst>
      <p:ext uri="{BB962C8B-B14F-4D97-AF65-F5344CB8AC3E}">
        <p14:creationId xmlns:p14="http://schemas.microsoft.com/office/powerpoint/2010/main" val="419617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3</a:t>
            </a:fld>
            <a:endParaRPr lang="en-US"/>
          </a:p>
        </p:txBody>
      </p:sp>
    </p:spTree>
    <p:extLst>
      <p:ext uri="{BB962C8B-B14F-4D97-AF65-F5344CB8AC3E}">
        <p14:creationId xmlns:p14="http://schemas.microsoft.com/office/powerpoint/2010/main" val="397958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4</a:t>
            </a:fld>
            <a:endParaRPr lang="en-US"/>
          </a:p>
        </p:txBody>
      </p:sp>
    </p:spTree>
    <p:extLst>
      <p:ext uri="{BB962C8B-B14F-4D97-AF65-F5344CB8AC3E}">
        <p14:creationId xmlns:p14="http://schemas.microsoft.com/office/powerpoint/2010/main" val="264094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5</a:t>
            </a:fld>
            <a:endParaRPr lang="en-US"/>
          </a:p>
        </p:txBody>
      </p:sp>
    </p:spTree>
    <p:extLst>
      <p:ext uri="{BB962C8B-B14F-4D97-AF65-F5344CB8AC3E}">
        <p14:creationId xmlns:p14="http://schemas.microsoft.com/office/powerpoint/2010/main" val="11993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6</a:t>
            </a:fld>
            <a:endParaRPr lang="en-US"/>
          </a:p>
        </p:txBody>
      </p:sp>
    </p:spTree>
    <p:extLst>
      <p:ext uri="{BB962C8B-B14F-4D97-AF65-F5344CB8AC3E}">
        <p14:creationId xmlns:p14="http://schemas.microsoft.com/office/powerpoint/2010/main" val="3634553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5CB6D4B-2D63-408C-AA91-3D4EB6532860}" type="slidenum">
              <a:rPr lang="en-US" smtClean="0"/>
              <a:t>7</a:t>
            </a:fld>
            <a:endParaRPr lang="en-US"/>
          </a:p>
        </p:txBody>
      </p:sp>
    </p:spTree>
    <p:extLst>
      <p:ext uri="{BB962C8B-B14F-4D97-AF65-F5344CB8AC3E}">
        <p14:creationId xmlns:p14="http://schemas.microsoft.com/office/powerpoint/2010/main" val="109955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Highly skilled worker migration</a:t>
            </a:r>
          </a:p>
          <a:p>
            <a:pPr lvl="1"/>
            <a:r>
              <a:rPr lang="en-GB" dirty="0" smtClean="0"/>
              <a:t>Globalisation of higher education</a:t>
            </a:r>
          </a:p>
          <a:p>
            <a:pPr lvl="1"/>
            <a:r>
              <a:rPr lang="en-GB" dirty="0" smtClean="0"/>
              <a:t>Global youth mobility cultures</a:t>
            </a:r>
          </a:p>
          <a:p>
            <a:pPr lvl="1"/>
            <a:r>
              <a:rPr lang="en-GB" dirty="0" smtClean="0"/>
              <a:t>Product and driver of class distinction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CB6D4B-2D63-408C-AA91-3D4EB65328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832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B6D4B-2D63-408C-AA91-3D4EB6532860}" type="slidenum">
              <a:rPr lang="en-US" smtClean="0"/>
              <a:t>9</a:t>
            </a:fld>
            <a:endParaRPr lang="en-US"/>
          </a:p>
        </p:txBody>
      </p:sp>
    </p:spTree>
    <p:extLst>
      <p:ext uri="{BB962C8B-B14F-4D97-AF65-F5344CB8AC3E}">
        <p14:creationId xmlns:p14="http://schemas.microsoft.com/office/powerpoint/2010/main" val="31707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 Id="rId3"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jpe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eg"/><Relationship Id="rId3"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jpe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8.jpeg"/><Relationship Id="rId3"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0.jpeg"/><Relationship Id="rId3"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jpeg"/><Relationship Id="rId3" Type="http://schemas.openxmlformats.org/officeDocument/2006/relationships/image" Target="../media/image2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2.jpeg"/><Relationship Id="rId3" Type="http://schemas.openxmlformats.org/officeDocument/2006/relationships/image" Target="../media/image2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en-US" smtClean="0"/>
              <a:t>Click to edit Master title style</a:t>
            </a:r>
            <a:endParaRPr lang="fi-FI" dirty="0"/>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pic>
        <p:nvPicPr>
          <p:cNvPr id="6" name="Kuva 5" descr="JYU_tunnus_pysty_FIN-ENG_ne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47360" y="1045883"/>
            <a:ext cx="2047442" cy="1332266"/>
          </a:xfrm>
          <a:prstGeom prst="rect">
            <a:avLst/>
          </a:prstGeom>
        </p:spPr>
      </p:pic>
      <p:sp>
        <p:nvSpPr>
          <p:cNvPr id="13" name="Suorakulmio 12"/>
          <p:cNvSpPr/>
          <p:nvPr userDrawn="1"/>
        </p:nvSpPr>
        <p:spPr>
          <a:xfrm>
            <a:off x="0" y="6693646"/>
            <a:ext cx="9144000" cy="170489"/>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382011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smtClean="0"/>
              <a:t>Click to edit Master title style</a:t>
            </a:r>
            <a:endParaRPr lang="fi-FI" dirty="0"/>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3" name="Ryhmitä 22"/>
          <p:cNvGrpSpPr/>
          <p:nvPr userDrawn="1"/>
        </p:nvGrpSpPr>
        <p:grpSpPr>
          <a:xfrm>
            <a:off x="457201" y="0"/>
            <a:ext cx="763388" cy="1028096"/>
            <a:chOff x="457200" y="-1"/>
            <a:chExt cx="827393" cy="1114295"/>
          </a:xfrm>
        </p:grpSpPr>
        <p:sp>
          <p:nvSpPr>
            <p:cNvPr id="24" name="Suorakulmio 23"/>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7" name="Kuva 26"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26351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7">
    <p:spTree>
      <p:nvGrpSpPr>
        <p:cNvPr id="1" name=""/>
        <p:cNvGrpSpPr/>
        <p:nvPr/>
      </p:nvGrpSpPr>
      <p:grpSpPr>
        <a:xfrm>
          <a:off x="0" y="0"/>
          <a:ext cx="0" cy="0"/>
          <a:chOff x="0" y="0"/>
          <a:chExt cx="0" cy="0"/>
        </a:xfrm>
      </p:grpSpPr>
      <p:pic>
        <p:nvPicPr>
          <p:cNvPr id="5" name="Kuva 4" descr="DSC_02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smtClean="0"/>
              <a:t>Click to edit Master title style</a:t>
            </a:r>
            <a:endParaRPr lang="fi-FI" dirty="0"/>
          </a:p>
        </p:txBody>
      </p:sp>
      <p:sp>
        <p:nvSpPr>
          <p:cNvPr id="24"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grpSp>
        <p:nvGrpSpPr>
          <p:cNvPr id="15" name="Ryhmitä 14"/>
          <p:cNvGrpSpPr/>
          <p:nvPr userDrawn="1"/>
        </p:nvGrpSpPr>
        <p:grpSpPr>
          <a:xfrm>
            <a:off x="457201" y="0"/>
            <a:ext cx="763388" cy="1028096"/>
            <a:chOff x="457200" y="-1"/>
            <a:chExt cx="827393" cy="1114295"/>
          </a:xfrm>
        </p:grpSpPr>
        <p:sp>
          <p:nvSpPr>
            <p:cNvPr id="25" name="Suorakulmio 24"/>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7" name="Kuva 26"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118580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äliotsikkodia DT1">
    <p:spTree>
      <p:nvGrpSpPr>
        <p:cNvPr id="1" name=""/>
        <p:cNvGrpSpPr/>
        <p:nvPr/>
      </p:nvGrpSpPr>
      <p:grpSpPr>
        <a:xfrm>
          <a:off x="0" y="0"/>
          <a:ext cx="0" cy="0"/>
          <a:chOff x="0" y="0"/>
          <a:chExt cx="0" cy="0"/>
        </a:xfrm>
      </p:grpSpPr>
      <p:pic>
        <p:nvPicPr>
          <p:cNvPr id="4" name="Kuva 3" descr="DSC_0919_duotone copy.ps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smtClean="0"/>
              <a:t>Click to edit Master title style</a:t>
            </a:r>
            <a:endParaRPr lang="fi-FI" dirty="0"/>
          </a:p>
        </p:txBody>
      </p:sp>
      <p:sp>
        <p:nvSpPr>
          <p:cNvPr id="3"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Suorakulmio 13"/>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2" name="Ryhmitä 21"/>
          <p:cNvGrpSpPr/>
          <p:nvPr userDrawn="1"/>
        </p:nvGrpSpPr>
        <p:grpSpPr>
          <a:xfrm>
            <a:off x="457201" y="0"/>
            <a:ext cx="763388" cy="1028096"/>
            <a:chOff x="457200" y="-1"/>
            <a:chExt cx="827393" cy="1114295"/>
          </a:xfrm>
        </p:grpSpPr>
        <p:sp>
          <p:nvSpPr>
            <p:cNvPr id="23" name="Suorakulmio 22"/>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3"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122827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DT2">
    <p:spTree>
      <p:nvGrpSpPr>
        <p:cNvPr id="1" name=""/>
        <p:cNvGrpSpPr/>
        <p:nvPr/>
      </p:nvGrpSpPr>
      <p:grpSpPr>
        <a:xfrm>
          <a:off x="0" y="0"/>
          <a:ext cx="0" cy="0"/>
          <a:chOff x="0" y="0"/>
          <a:chExt cx="0" cy="0"/>
        </a:xfrm>
      </p:grpSpPr>
      <p:pic>
        <p:nvPicPr>
          <p:cNvPr id="5" name="Kuva 4" descr="DSC2134_duoton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smtClean="0"/>
              <a:t>Click to edit Master title style</a:t>
            </a:r>
            <a:endParaRPr lang="fi-FI" dirty="0"/>
          </a:p>
        </p:txBody>
      </p:sp>
      <p:sp>
        <p:nvSpPr>
          <p:cNvPr id="22"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grpSp>
        <p:nvGrpSpPr>
          <p:cNvPr id="15" name="Ryhmitä 14"/>
          <p:cNvGrpSpPr/>
          <p:nvPr userDrawn="1"/>
        </p:nvGrpSpPr>
        <p:grpSpPr>
          <a:xfrm>
            <a:off x="457201" y="0"/>
            <a:ext cx="763388" cy="1028096"/>
            <a:chOff x="457200" y="-1"/>
            <a:chExt cx="827393" cy="1114295"/>
          </a:xfrm>
        </p:grpSpPr>
        <p:sp>
          <p:nvSpPr>
            <p:cNvPr id="25" name="Suorakulmio 24"/>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7" name="Kuva 26"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23"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55499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DT3">
    <p:spTree>
      <p:nvGrpSpPr>
        <p:cNvPr id="1" name=""/>
        <p:cNvGrpSpPr/>
        <p:nvPr/>
      </p:nvGrpSpPr>
      <p:grpSpPr>
        <a:xfrm>
          <a:off x="0" y="0"/>
          <a:ext cx="0" cy="0"/>
          <a:chOff x="0" y="0"/>
          <a:chExt cx="0" cy="0"/>
        </a:xfrm>
      </p:grpSpPr>
      <p:pic>
        <p:nvPicPr>
          <p:cNvPr id="4" name="Kuva 3" descr="DSC_9739_duoton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smtClean="0"/>
              <a:t>Click to edit Master title style</a:t>
            </a:r>
            <a:endParaRPr lang="fi-FI" dirty="0"/>
          </a:p>
        </p:txBody>
      </p:sp>
      <p:sp>
        <p:nvSpPr>
          <p:cNvPr id="22"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grpSp>
        <p:nvGrpSpPr>
          <p:cNvPr id="15" name="Ryhmitä 14"/>
          <p:cNvGrpSpPr/>
          <p:nvPr userDrawn="1"/>
        </p:nvGrpSpPr>
        <p:grpSpPr>
          <a:xfrm>
            <a:off x="457201" y="0"/>
            <a:ext cx="763388" cy="1028096"/>
            <a:chOff x="457200" y="-1"/>
            <a:chExt cx="827393" cy="1114295"/>
          </a:xfrm>
        </p:grpSpPr>
        <p:sp>
          <p:nvSpPr>
            <p:cNvPr id="25" name="Suorakulmio 24"/>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7" name="Kuva 26"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23"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1811938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DT4">
    <p:spTree>
      <p:nvGrpSpPr>
        <p:cNvPr id="1" name=""/>
        <p:cNvGrpSpPr/>
        <p:nvPr/>
      </p:nvGrpSpPr>
      <p:grpSpPr>
        <a:xfrm>
          <a:off x="0" y="0"/>
          <a:ext cx="0" cy="0"/>
          <a:chOff x="0" y="0"/>
          <a:chExt cx="0" cy="0"/>
        </a:xfrm>
      </p:grpSpPr>
      <p:pic>
        <p:nvPicPr>
          <p:cNvPr id="5" name="Kuva 4" descr="DSC_1320_duoton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40487"/>
          </a:xfrm>
          <a:prstGeom prst="rect">
            <a:avLst/>
          </a:prstGeom>
        </p:spPr>
      </p:pic>
      <p:sp>
        <p:nvSpPr>
          <p:cNvPr id="14" name="Suorakulmio 13"/>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tsikko 1"/>
          <p:cNvSpPr>
            <a:spLocks noGrp="1"/>
          </p:cNvSpPr>
          <p:nvPr>
            <p:ph type="ctrTitle"/>
          </p:nvPr>
        </p:nvSpPr>
        <p:spPr>
          <a:xfrm>
            <a:off x="457200" y="2778004"/>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smtClean="0"/>
              <a:t>Click to edit Master title style</a:t>
            </a:r>
            <a:endParaRPr lang="fi-FI" dirty="0"/>
          </a:p>
        </p:txBody>
      </p:sp>
      <p:sp>
        <p:nvSpPr>
          <p:cNvPr id="22" name="Alaotsikko 2"/>
          <p:cNvSpPr>
            <a:spLocks noGrp="1"/>
          </p:cNvSpPr>
          <p:nvPr>
            <p:ph type="subTitle" idx="1"/>
          </p:nvPr>
        </p:nvSpPr>
        <p:spPr>
          <a:xfrm>
            <a:off x="457200" y="4795121"/>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grpSp>
        <p:nvGrpSpPr>
          <p:cNvPr id="15" name="Ryhmitä 14"/>
          <p:cNvGrpSpPr/>
          <p:nvPr userDrawn="1"/>
        </p:nvGrpSpPr>
        <p:grpSpPr>
          <a:xfrm>
            <a:off x="457201" y="0"/>
            <a:ext cx="763388" cy="1028096"/>
            <a:chOff x="457200" y="-1"/>
            <a:chExt cx="827393" cy="1114295"/>
          </a:xfrm>
        </p:grpSpPr>
        <p:sp>
          <p:nvSpPr>
            <p:cNvPr id="25" name="Suorakulmio 24"/>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7" name="Kuva 26"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23"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388470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DT5">
    <p:spTree>
      <p:nvGrpSpPr>
        <p:cNvPr id="1" name=""/>
        <p:cNvGrpSpPr/>
        <p:nvPr/>
      </p:nvGrpSpPr>
      <p:grpSpPr>
        <a:xfrm>
          <a:off x="0" y="0"/>
          <a:ext cx="0" cy="0"/>
          <a:chOff x="0" y="0"/>
          <a:chExt cx="0" cy="0"/>
        </a:xfrm>
      </p:grpSpPr>
      <p:pic>
        <p:nvPicPr>
          <p:cNvPr id="4" name="Kuva 3" descr="duotone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Otsikko 1"/>
          <p:cNvSpPr>
            <a:spLocks noGrp="1"/>
          </p:cNvSpPr>
          <p:nvPr>
            <p:ph type="ctrTitle"/>
          </p:nvPr>
        </p:nvSpPr>
        <p:spPr>
          <a:xfrm>
            <a:off x="3191307" y="2255337"/>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en-US" smtClean="0"/>
              <a:t>Click to edit Master title style</a:t>
            </a:r>
            <a:endParaRPr lang="fi-FI" dirty="0"/>
          </a:p>
        </p:txBody>
      </p:sp>
      <p:sp>
        <p:nvSpPr>
          <p:cNvPr id="18" name="Alaotsikko 2"/>
          <p:cNvSpPr>
            <a:spLocks noGrp="1"/>
          </p:cNvSpPr>
          <p:nvPr>
            <p:ph type="subTitle" idx="1"/>
          </p:nvPr>
        </p:nvSpPr>
        <p:spPr>
          <a:xfrm>
            <a:off x="3191307" y="4272454"/>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14" name="Suorakulmio 13"/>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Ryhmitä 14"/>
          <p:cNvGrpSpPr/>
          <p:nvPr userDrawn="1"/>
        </p:nvGrpSpPr>
        <p:grpSpPr>
          <a:xfrm>
            <a:off x="7872685" y="0"/>
            <a:ext cx="763388" cy="1028096"/>
            <a:chOff x="457200" y="-1"/>
            <a:chExt cx="827393" cy="1114295"/>
          </a:xfrm>
        </p:grpSpPr>
        <p:sp>
          <p:nvSpPr>
            <p:cNvPr id="23" name="Suorakulmio 22"/>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3"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2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306017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Päivämäärän paikkamerkki 3"/>
          <p:cNvSpPr>
            <a:spLocks noGrp="1"/>
          </p:cNvSpPr>
          <p:nvPr>
            <p:ph type="dt" sz="half" idx="10"/>
          </p:nvPr>
        </p:nvSpPr>
        <p:spPr/>
        <p:txBody>
          <a:bodyPr/>
          <a:lstStyle>
            <a:lvl1pPr>
              <a:defRPr/>
            </a:lvl1pPr>
          </a:lstStyle>
          <a:p>
            <a:fld id="{17C8E4AB-DFA0-4D31-9A0F-0AF21C8A93F2}" type="datetime3">
              <a:rPr lang="en-US" smtClean="0"/>
              <a:t>26 March 2018</a:t>
            </a:fld>
            <a:endParaRPr lang="en-US"/>
          </a:p>
        </p:txBody>
      </p:sp>
      <p:sp>
        <p:nvSpPr>
          <p:cNvPr id="5" name="Alatunnisteen paikkamerkki 4"/>
          <p:cNvSpPr>
            <a:spLocks noGrp="1"/>
          </p:cNvSpPr>
          <p:nvPr>
            <p:ph type="ftr" sz="quarter" idx="11"/>
          </p:nvPr>
        </p:nvSpPr>
        <p:spPr/>
        <p:txBody>
          <a:bodyPr/>
          <a:lstStyle>
            <a:lvl1pPr>
              <a:defRPr/>
            </a:lvl1pPr>
          </a:lstStyle>
          <a:p>
            <a:endParaRPr lang="en-US"/>
          </a:p>
        </p:txBody>
      </p:sp>
      <p:sp>
        <p:nvSpPr>
          <p:cNvPr id="6" name="Dian numeron paikkamerkki 5"/>
          <p:cNvSpPr>
            <a:spLocks noGrp="1"/>
          </p:cNvSpPr>
          <p:nvPr>
            <p:ph type="sldNum" sz="quarter" idx="12"/>
          </p:nvPr>
        </p:nvSpPr>
        <p:spPr/>
        <p:txBody>
          <a:bodyPr/>
          <a:lstStyle>
            <a:lvl1pPr>
              <a:defRPr/>
            </a:lvl1pPr>
          </a:lstStyle>
          <a:p>
            <a:fld id="{194B0CD8-22CB-4EB1-9BD2-3678B1BC3098}" type="slidenum">
              <a:rPr lang="en-US"/>
              <a:pPr/>
              <a:t>‹#›</a:t>
            </a:fld>
            <a:endParaRPr lang="en-US"/>
          </a:p>
        </p:txBody>
      </p:sp>
    </p:spTree>
    <p:extLst>
      <p:ext uri="{BB962C8B-B14F-4D97-AF65-F5344CB8AC3E}">
        <p14:creationId xmlns:p14="http://schemas.microsoft.com/office/powerpoint/2010/main" val="991496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smtClean="0"/>
              <a:t>Muokkaa perustyylejä naps.</a:t>
            </a:r>
            <a:endParaRPr lang="fi-FI" dirty="0"/>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68666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45657E-C81B-47C4-BE55-BDA7CC7C81CB}" type="datetime1">
              <a:rPr lang="fi-FI" smtClean="0"/>
              <a:pPr/>
              <a:t>26.3.2018</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Ryhmitä 15"/>
          <p:cNvGrpSpPr/>
          <p:nvPr userDrawn="1"/>
        </p:nvGrpSpPr>
        <p:grpSpPr>
          <a:xfrm>
            <a:off x="457201" y="0"/>
            <a:ext cx="763388" cy="1028096"/>
            <a:chOff x="457200" y="-1"/>
            <a:chExt cx="827393" cy="1114295"/>
          </a:xfrm>
        </p:grpSpPr>
        <p:sp>
          <p:nvSpPr>
            <p:cNvPr id="17" name="Suorakulmio 16"/>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17"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Tree>
    <p:extLst>
      <p:ext uri="{BB962C8B-B14F-4D97-AF65-F5344CB8AC3E}">
        <p14:creationId xmlns:p14="http://schemas.microsoft.com/office/powerpoint/2010/main" val="234539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4" name="Kuva 3" descr="DSC_1299_duoton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Otsikko 1"/>
          <p:cNvSpPr>
            <a:spLocks noGrp="1"/>
          </p:cNvSpPr>
          <p:nvPr>
            <p:ph type="ctrTitle"/>
          </p:nvPr>
        </p:nvSpPr>
        <p:spPr>
          <a:xfrm>
            <a:off x="1708374" y="1952491"/>
            <a:ext cx="5727252" cy="1906777"/>
          </a:xfrm>
          <a:effectLst>
            <a:outerShdw blurRad="76200" dist="38100" dir="2700000" algn="tl" rotWithShape="0">
              <a:schemeClr val="tx2">
                <a:alpha val="60000"/>
              </a:schemeClr>
            </a:outerShdw>
          </a:effectLst>
        </p:spPr>
        <p:txBody>
          <a:bodyPr anchor="b">
            <a:noAutofit/>
          </a:bodyPr>
          <a:lstStyle>
            <a:lvl1pPr algn="ctr">
              <a:defRPr sz="4000">
                <a:solidFill>
                  <a:schemeClr val="bg1"/>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1708374" y="3969608"/>
            <a:ext cx="5727252" cy="875930"/>
          </a:xfrm>
          <a:effectLst>
            <a:outerShdw blurRad="76200" dist="38100" dir="2700000" algn="tl" rotWithShape="0">
              <a:schemeClr val="tx2">
                <a:alpha val="60000"/>
              </a:schemeClr>
            </a:outerShdw>
          </a:effectLst>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pic>
        <p:nvPicPr>
          <p:cNvPr id="6" name="Kuva 5" descr="JYU_tunnus_pysty_FIN-ENG_neg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0144" y="4928407"/>
            <a:ext cx="1881873" cy="1224530"/>
          </a:xfrm>
          <a:prstGeom prst="rect">
            <a:avLst/>
          </a:prstGeom>
        </p:spPr>
      </p:pic>
      <p:sp>
        <p:nvSpPr>
          <p:cNvPr id="13"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defRPr>
            </a:lvl1pPr>
          </a:lstStyle>
          <a:p>
            <a:fld id="{21A8D66E-D4C1-438C-8B85-C19A0838289F}" type="datetime1">
              <a:rPr lang="fi-FI" smtClean="0"/>
              <a:pPr/>
              <a:t>26.3.2018</a:t>
            </a:fld>
            <a:endParaRPr lang="fi-FI" dirty="0"/>
          </a:p>
        </p:txBody>
      </p:sp>
      <p:sp>
        <p:nvSpPr>
          <p:cNvPr id="14"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a:cs typeface="Helvetica"/>
              </a:defRPr>
            </a:lvl1p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15"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548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9" name="Suorakulmio 8"/>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2" name="Otsikko 1"/>
          <p:cNvSpPr>
            <a:spLocks noGrp="1"/>
          </p:cNvSpPr>
          <p:nvPr>
            <p:ph type="title"/>
          </p:nvPr>
        </p:nvSpPr>
        <p:spPr/>
        <p:txBody>
          <a:bodyPr/>
          <a:lstStyle>
            <a:lvl1pPr>
              <a:defRPr>
                <a:latin typeface="Helvetica" pitchFamily="34" charset="0"/>
              </a:defRPr>
            </a:lvl1pPr>
          </a:lstStyle>
          <a:p>
            <a:r>
              <a:rPr lang="fi-FI" smtClean="0"/>
              <a:t>Muokkaa perustyylejä naps.</a:t>
            </a:r>
            <a:endParaRPr lang="fi-FI"/>
          </a:p>
        </p:txBody>
      </p:sp>
      <p:sp>
        <p:nvSpPr>
          <p:cNvPr id="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1293773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grpSp>
        <p:nvGrpSpPr>
          <p:cNvPr id="19" name="Ryhmitä 18"/>
          <p:cNvGrpSpPr/>
          <p:nvPr userDrawn="1"/>
        </p:nvGrpSpPr>
        <p:grpSpPr>
          <a:xfrm>
            <a:off x="457201" y="0"/>
            <a:ext cx="763388" cy="1028096"/>
            <a:chOff x="457200" y="-1"/>
            <a:chExt cx="827393" cy="1114295"/>
          </a:xfrm>
        </p:grpSpPr>
        <p:sp>
          <p:nvSpPr>
            <p:cNvPr id="20" name="Suorakulmio 19"/>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381718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grpSp>
        <p:nvGrpSpPr>
          <p:cNvPr id="19" name="Ryhmitä 18"/>
          <p:cNvGrpSpPr/>
          <p:nvPr userDrawn="1"/>
        </p:nvGrpSpPr>
        <p:grpSpPr>
          <a:xfrm>
            <a:off x="457201" y="0"/>
            <a:ext cx="763388" cy="1028096"/>
            <a:chOff x="457200" y="-1"/>
            <a:chExt cx="827393" cy="1114295"/>
          </a:xfrm>
        </p:grpSpPr>
        <p:sp>
          <p:nvSpPr>
            <p:cNvPr id="20" name="Suorakulmio 19"/>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0"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45657E-C81B-47C4-BE55-BDA7CC7C81CB}" type="datetime1">
              <a:rPr lang="fi-FI" smtClean="0"/>
              <a:pPr/>
              <a:t>26.3.2018</a:t>
            </a:fld>
            <a:endParaRPr lang="fi-FI" dirty="0"/>
          </a:p>
        </p:txBody>
      </p:sp>
    </p:spTree>
    <p:extLst>
      <p:ext uri="{BB962C8B-B14F-4D97-AF65-F5344CB8AC3E}">
        <p14:creationId xmlns:p14="http://schemas.microsoft.com/office/powerpoint/2010/main" val="37403631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45657E-C81B-47C4-BE55-BDA7CC7C81CB}" type="datetime1">
              <a:rPr lang="fi-FI" smtClean="0"/>
              <a:pPr/>
              <a:t>26.3.2018</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Ryhmitä 15"/>
          <p:cNvGrpSpPr/>
          <p:nvPr userDrawn="1"/>
        </p:nvGrpSpPr>
        <p:grpSpPr>
          <a:xfrm>
            <a:off x="457201" y="0"/>
            <a:ext cx="763388" cy="1028096"/>
            <a:chOff x="457200" y="-1"/>
            <a:chExt cx="827393" cy="1114295"/>
          </a:xfrm>
        </p:grpSpPr>
        <p:sp>
          <p:nvSpPr>
            <p:cNvPr id="17" name="Suorakulmio 16"/>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17"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Tree>
    <p:extLst>
      <p:ext uri="{BB962C8B-B14F-4D97-AF65-F5344CB8AC3E}">
        <p14:creationId xmlns:p14="http://schemas.microsoft.com/office/powerpoint/2010/main" val="505199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27FF40-B8EF-44D5-A1E0-87F23FB88C8B}" type="datetime1">
              <a:rPr lang="fi-FI" smtClean="0"/>
              <a:pPr/>
              <a:t>26.3.2018</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Ryhmitä 15"/>
          <p:cNvGrpSpPr/>
          <p:nvPr userDrawn="1"/>
        </p:nvGrpSpPr>
        <p:grpSpPr>
          <a:xfrm>
            <a:off x="457201" y="0"/>
            <a:ext cx="763388" cy="1028096"/>
            <a:chOff x="457200" y="-1"/>
            <a:chExt cx="827393" cy="1114295"/>
          </a:xfrm>
        </p:grpSpPr>
        <p:sp>
          <p:nvSpPr>
            <p:cNvPr id="17" name="Suorakulmio 16"/>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17" descr="JYU_tunnus-2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Tree>
    <p:extLst>
      <p:ext uri="{BB962C8B-B14F-4D97-AF65-F5344CB8AC3E}">
        <p14:creationId xmlns:p14="http://schemas.microsoft.com/office/powerpoint/2010/main" val="2390906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CBA730CD-C22B-4C1C-BB64-A524C293575F}" type="datetime1">
              <a:rPr lang="fi-FI" smtClean="0"/>
              <a:pPr/>
              <a:t>26.3.2018</a:t>
            </a:fld>
            <a:endParaRPr lang="fi-FI" dirty="0"/>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8" name="Ryhmitä 17"/>
          <p:cNvGrpSpPr/>
          <p:nvPr userDrawn="1"/>
        </p:nvGrpSpPr>
        <p:grpSpPr>
          <a:xfrm>
            <a:off x="457201" y="0"/>
            <a:ext cx="763388" cy="1028096"/>
            <a:chOff x="457200" y="-1"/>
            <a:chExt cx="827393" cy="1114295"/>
          </a:xfrm>
        </p:grpSpPr>
        <p:sp>
          <p:nvSpPr>
            <p:cNvPr id="19" name="Suorakulmio 18"/>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Tree>
    <p:extLst>
      <p:ext uri="{BB962C8B-B14F-4D97-AF65-F5344CB8AC3E}">
        <p14:creationId xmlns:p14="http://schemas.microsoft.com/office/powerpoint/2010/main" val="3340500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8" name="Ryhmitä 17"/>
          <p:cNvGrpSpPr/>
          <p:nvPr userDrawn="1"/>
        </p:nvGrpSpPr>
        <p:grpSpPr>
          <a:xfrm>
            <a:off x="457201" y="0"/>
            <a:ext cx="763388" cy="1028096"/>
            <a:chOff x="457200" y="-1"/>
            <a:chExt cx="827393" cy="1114295"/>
          </a:xfrm>
        </p:grpSpPr>
        <p:sp>
          <p:nvSpPr>
            <p:cNvPr id="19" name="Suorakulmio 18"/>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345617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8" name="Ryhmitä 17"/>
          <p:cNvGrpSpPr/>
          <p:nvPr userDrawn="1"/>
        </p:nvGrpSpPr>
        <p:grpSpPr>
          <a:xfrm>
            <a:off x="457201" y="0"/>
            <a:ext cx="763388" cy="1028096"/>
            <a:chOff x="457200" y="-1"/>
            <a:chExt cx="827393" cy="1114295"/>
          </a:xfrm>
        </p:grpSpPr>
        <p:sp>
          <p:nvSpPr>
            <p:cNvPr id="19" name="Suorakulmio 18"/>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descr="JYU_tunnus-2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4162793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smtClean="0"/>
              <a:t>Muokkaa perustyylejä naps.</a:t>
            </a:r>
            <a:endParaRPr lang="fi-FI" dirty="0"/>
          </a:p>
        </p:txBody>
      </p:sp>
      <p:sp>
        <p:nvSpPr>
          <p:cNvPr id="8" name="Suorakulmio 7"/>
          <p:cNvSpPr/>
          <p:nvPr userDrawn="1"/>
        </p:nvSpPr>
        <p:spPr>
          <a:xfrm>
            <a:off x="0" y="3764582"/>
            <a:ext cx="9144000" cy="11265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smtClean="0"/>
              <a:t>Muokkaa tekstin perustyylejä napsauttamalla</a:t>
            </a:r>
          </a:p>
        </p:txBody>
      </p:sp>
      <p:grpSp>
        <p:nvGrpSpPr>
          <p:cNvPr id="17" name="Ryhmitä 16"/>
          <p:cNvGrpSpPr/>
          <p:nvPr userDrawn="1"/>
        </p:nvGrpSpPr>
        <p:grpSpPr>
          <a:xfrm>
            <a:off x="457201" y="0"/>
            <a:ext cx="763388" cy="1028096"/>
            <a:chOff x="457200" y="-1"/>
            <a:chExt cx="827393" cy="1114295"/>
          </a:xfrm>
        </p:grpSpPr>
        <p:sp>
          <p:nvSpPr>
            <p:cNvPr id="19" name="Suorakulmio 18"/>
            <p:cNvSpPr/>
            <p:nvPr userDrawn="1"/>
          </p:nvSpPr>
          <p:spPr>
            <a:xfrm>
              <a:off x="457200" y="-1"/>
              <a:ext cx="827393" cy="11142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129805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smtClean="0"/>
              <a:t>Muokkaa perustyylejä naps.</a:t>
            </a:r>
            <a:endParaRPr lang="fi-FI" dirty="0"/>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smtClean="0"/>
              <a:t>Muokkaa tekstin perustyylejä napsauttamalla</a:t>
            </a:r>
          </a:p>
        </p:txBody>
      </p:sp>
      <p:grpSp>
        <p:nvGrpSpPr>
          <p:cNvPr id="16" name="Ryhmitä 15"/>
          <p:cNvGrpSpPr/>
          <p:nvPr userDrawn="1"/>
        </p:nvGrpSpPr>
        <p:grpSpPr>
          <a:xfrm>
            <a:off x="457201" y="0"/>
            <a:ext cx="763388" cy="1028096"/>
            <a:chOff x="457200" y="-1"/>
            <a:chExt cx="827393" cy="1114295"/>
          </a:xfrm>
        </p:grpSpPr>
        <p:sp>
          <p:nvSpPr>
            <p:cNvPr id="18" name="Suorakulmio 17"/>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47316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8_Otsikkodia">
    <p:spTree>
      <p:nvGrpSpPr>
        <p:cNvPr id="1" name=""/>
        <p:cNvGrpSpPr/>
        <p:nvPr/>
      </p:nvGrpSpPr>
      <p:grpSpPr>
        <a:xfrm>
          <a:off x="0" y="0"/>
          <a:ext cx="0" cy="0"/>
          <a:chOff x="0" y="0"/>
          <a:chExt cx="0" cy="0"/>
        </a:xfrm>
      </p:grpSpPr>
      <p:pic>
        <p:nvPicPr>
          <p:cNvPr id="5" name="Kuva 4" descr="DSC 3006_duoton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Otsikko 1"/>
          <p:cNvSpPr>
            <a:spLocks noGrp="1"/>
          </p:cNvSpPr>
          <p:nvPr>
            <p:ph type="ctrTitle"/>
          </p:nvPr>
        </p:nvSpPr>
        <p:spPr>
          <a:xfrm>
            <a:off x="1708374" y="1952491"/>
            <a:ext cx="5727252" cy="1906777"/>
          </a:xfrm>
          <a:effectLst>
            <a:outerShdw blurRad="76200" dist="38100" dir="2700000" algn="tl" rotWithShape="0">
              <a:schemeClr val="tx2">
                <a:alpha val="60000"/>
              </a:schemeClr>
            </a:outerShdw>
          </a:effectLst>
        </p:spPr>
        <p:txBody>
          <a:bodyPr anchor="b">
            <a:noAutofit/>
          </a:bodyPr>
          <a:lstStyle>
            <a:lvl1pPr algn="ctr">
              <a:defRPr sz="4000">
                <a:solidFill>
                  <a:schemeClr val="bg1"/>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1708374" y="3969608"/>
            <a:ext cx="5727252" cy="875930"/>
          </a:xfrm>
          <a:effectLst>
            <a:outerShdw blurRad="76200" dist="38100" dir="2700000" algn="tl" rotWithShape="0">
              <a:schemeClr val="tx2">
                <a:alpha val="60000"/>
              </a:schemeClr>
            </a:outerShdw>
          </a:effectLst>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pic>
        <p:nvPicPr>
          <p:cNvPr id="13" name="Kuva 12" descr="JYU_tunnus_pysty_FIN-ENG_neg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0144" y="4928407"/>
            <a:ext cx="1881873" cy="1224530"/>
          </a:xfrm>
          <a:prstGeom prst="rect">
            <a:avLst/>
          </a:prstGeom>
        </p:spPr>
      </p:pic>
      <p:sp>
        <p:nvSpPr>
          <p:cNvPr id="15"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a:cs typeface="Helvetica"/>
              </a:defRPr>
            </a:lvl1pPr>
          </a:lstStyle>
          <a:p>
            <a:r>
              <a:rPr lang="fi-FI" b="1" dirty="0" smtClean="0">
                <a:solidFill>
                  <a:schemeClr val="tx2"/>
                </a:solidFill>
              </a:rPr>
              <a:t>JYU. </a:t>
            </a:r>
            <a:r>
              <a:rPr lang="fi-FI" b="1" dirty="0" err="1" smtClean="0"/>
              <a:t>Since</a:t>
            </a:r>
            <a:r>
              <a:rPr lang="fi-FI" b="1" dirty="0" smtClean="0"/>
              <a:t> 1863.</a:t>
            </a:r>
          </a:p>
        </p:txBody>
      </p:sp>
      <p:sp>
        <p:nvSpPr>
          <p:cNvPr id="16"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654668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smtClean="0"/>
              <a:t>Muokkaa perustyylejä naps.</a:t>
            </a:r>
            <a:endParaRPr lang="fi-FI" dirty="0"/>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1518678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1" name="Suorakulmio 10"/>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2" name="Otsikko 1"/>
          <p:cNvSpPr>
            <a:spLocks noGrp="1"/>
          </p:cNvSpPr>
          <p:nvPr>
            <p:ph type="title"/>
          </p:nvPr>
        </p:nvSpPr>
        <p:spPr/>
        <p:txBody>
          <a:bodyPr/>
          <a:lstStyle>
            <a:lvl1pPr>
              <a:defRPr>
                <a:latin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31263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2" name="Otsikko 1"/>
          <p:cNvSpPr>
            <a:spLocks noGrp="1"/>
          </p:cNvSpPr>
          <p:nvPr>
            <p:ph type="title"/>
          </p:nvPr>
        </p:nvSpPr>
        <p:spPr/>
        <p:txBody>
          <a:bodyPr/>
          <a:lstStyle>
            <a:lvl1pPr>
              <a:defRPr>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1"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837577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Suorakulmio 8"/>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2" name="Otsikko 1"/>
          <p:cNvSpPr>
            <a:spLocks noGrp="1"/>
          </p:cNvSpPr>
          <p:nvPr>
            <p:ph type="title"/>
          </p:nvPr>
        </p:nvSpPr>
        <p:spPr/>
        <p:txBody>
          <a:bodyPr/>
          <a:lstStyle>
            <a:lvl1pPr>
              <a:defRPr>
                <a:latin typeface="Helvetica" pitchFamily="34" charset="0"/>
              </a:defRPr>
            </a:lvl1pPr>
          </a:lstStyle>
          <a:p>
            <a:r>
              <a:rPr lang="fi-FI" smtClean="0"/>
              <a:t>Muokkaa perustyylejä naps.</a:t>
            </a:r>
            <a:endParaRPr lang="fi-FI"/>
          </a:p>
        </p:txBody>
      </p:sp>
      <p:sp>
        <p:nvSpPr>
          <p:cNvPr id="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3156148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8" name="Suorakulmio 7"/>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6"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832733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1" name="Suorakulmio 10"/>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407054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8" name="Suorakulmio 7"/>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smtClean="0"/>
              <a:t>Muokkaa perustyylejä naps.</a:t>
            </a:r>
            <a:endParaRPr lang="fi-FI" dirty="0"/>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3907522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2" name="Suorakulmio 11"/>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2" name="Otsikko 1"/>
          <p:cNvSpPr>
            <a:spLocks noGrp="1"/>
          </p:cNvSpPr>
          <p:nvPr>
            <p:ph type="title"/>
          </p:nvPr>
        </p:nvSpPr>
        <p:spPr/>
        <p:txBody>
          <a:bodyPr/>
          <a:lstStyle>
            <a:lvl1pPr>
              <a:defRPr>
                <a:latin typeface="Helvetica" pitchFamily="34" charset="0"/>
              </a:defRPr>
            </a:lvl1p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1856268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5753100" y="274638"/>
            <a:ext cx="2057400" cy="5851525"/>
          </a:xfrm>
        </p:spPr>
        <p:txBody>
          <a:bodyPr vert="eaVert"/>
          <a:lstStyle>
            <a:lvl1pPr>
              <a:defRPr>
                <a:latin typeface="Helvetica" pitchFamily="34" charset="0"/>
              </a:defRPr>
            </a:lvl1pPr>
          </a:lstStyle>
          <a:p>
            <a:r>
              <a:rPr lang="fi-FI" dirty="0" smtClean="0"/>
              <a:t>Muokkaa perustyylejä naps.</a:t>
            </a:r>
            <a:endParaRPr lang="fi-FI" dirty="0"/>
          </a:p>
        </p:txBody>
      </p:sp>
      <p:sp>
        <p:nvSpPr>
          <p:cNvPr id="3" name="Pystysuoran tekstin paikkamerkki 2"/>
          <p:cNvSpPr>
            <a:spLocks noGrp="1"/>
          </p:cNvSpPr>
          <p:nvPr>
            <p:ph type="body" orient="vert" idx="1"/>
          </p:nvPr>
        </p:nvSpPr>
        <p:spPr>
          <a:xfrm>
            <a:off x="457200" y="274638"/>
            <a:ext cx="5143500" cy="5851525"/>
          </a:xfrm>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uorakulmio 8"/>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1"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2"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4" name="Ryhmitä 13"/>
          <p:cNvGrpSpPr/>
          <p:nvPr userDrawn="1"/>
        </p:nvGrpSpPr>
        <p:grpSpPr>
          <a:xfrm rot="5400000">
            <a:off x="8248258" y="142284"/>
            <a:ext cx="763388" cy="1028096"/>
            <a:chOff x="457200" y="-1"/>
            <a:chExt cx="827393" cy="1114295"/>
          </a:xfrm>
        </p:grpSpPr>
        <p:sp>
          <p:nvSpPr>
            <p:cNvPr id="15" name="Suorakulmio 14"/>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6" name="Kuva 15" descr="JYU_tunnus-2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26554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Kuvadia 1">
    <p:spTree>
      <p:nvGrpSpPr>
        <p:cNvPr id="1" name=""/>
        <p:cNvGrpSpPr/>
        <p:nvPr/>
      </p:nvGrpSpPr>
      <p:grpSpPr>
        <a:xfrm>
          <a:off x="0" y="0"/>
          <a:ext cx="0" cy="0"/>
          <a:chOff x="0" y="0"/>
          <a:chExt cx="0" cy="0"/>
        </a:xfrm>
      </p:grpSpPr>
      <p:pic>
        <p:nvPicPr>
          <p:cNvPr id="5" name="Kuva 4" descr="DSC_950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7" name="Alatunnisteen paikkamerkki 4"/>
          <p:cNvSpPr>
            <a:spLocks noGrp="1"/>
          </p:cNvSpPr>
          <p:nvPr>
            <p:ph type="ftr" sz="quarter" idx="11"/>
          </p:nvPr>
        </p:nvSpPr>
        <p:spPr>
          <a:xfrm>
            <a:off x="5343906" y="6520805"/>
            <a:ext cx="2147658" cy="180989"/>
          </a:xfrm>
        </p:spPr>
        <p:txBody>
          <a:bodyPr/>
          <a:lstStyle>
            <a:lvl1pPr algn="r">
              <a:defRPr sz="900">
                <a:solidFill>
                  <a:schemeClr val="bg1"/>
                </a:solidFill>
                <a:latin typeface="Helvetica"/>
                <a:cs typeface="Helvetica"/>
              </a:defRPr>
            </a:lvl1pPr>
          </a:lstStyle>
          <a:p>
            <a:r>
              <a:rPr lang="fi-FI" b="1" dirty="0" smtClean="0">
                <a:solidFill>
                  <a:schemeClr val="accent1"/>
                </a:solidFill>
              </a:rPr>
              <a:t>JYU. </a:t>
            </a:r>
            <a:r>
              <a:rPr lang="fi-FI" b="1" dirty="0" err="1" smtClean="0"/>
              <a:t>Since</a:t>
            </a:r>
            <a:r>
              <a:rPr lang="fi-FI" b="1" dirty="0" smtClean="0"/>
              <a:t> 1863.</a:t>
            </a:r>
          </a:p>
        </p:txBody>
      </p:sp>
      <p:sp>
        <p:nvSpPr>
          <p:cNvPr id="8" name="Dian numeron paikkamerkki 5"/>
          <p:cNvSpPr>
            <a:spLocks noGrp="1"/>
          </p:cNvSpPr>
          <p:nvPr>
            <p:ph type="sldNum" sz="quarter" idx="12"/>
          </p:nvPr>
        </p:nvSpPr>
        <p:spPr>
          <a:xfrm>
            <a:off x="8564975" y="6520805"/>
            <a:ext cx="454016" cy="180989"/>
          </a:xfr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Kuva 10" descr="JYU_tunnus_vaaka_FIN_neg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5613406"/>
            <a:ext cx="2456184" cy="1088388"/>
          </a:xfrm>
          <a:prstGeom prst="rect">
            <a:avLst/>
          </a:prstGeom>
          <a:effectLst>
            <a:outerShdw blurRad="50800" dir="2700000" algn="tl" rotWithShape="0">
              <a:prstClr val="black"/>
            </a:outerShdw>
          </a:effectLst>
        </p:spPr>
      </p:pic>
      <p:sp>
        <p:nvSpPr>
          <p:cNvPr id="12" name="Päivämäärän paikkamerkki 3"/>
          <p:cNvSpPr>
            <a:spLocks noGrp="1"/>
          </p:cNvSpPr>
          <p:nvPr>
            <p:ph type="dt" sz="half" idx="10"/>
          </p:nvPr>
        </p:nvSpPr>
        <p:spPr>
          <a:xfrm>
            <a:off x="7617453" y="6520805"/>
            <a:ext cx="831227" cy="180989"/>
          </a:xfrm>
        </p:spPr>
        <p:txBody>
          <a:bodyPr/>
          <a:lstStyle>
            <a:lvl1pPr algn="ctr">
              <a:defRPr sz="900">
                <a:solidFill>
                  <a:schemeClr val="bg1"/>
                </a:solidFill>
              </a:defRPr>
            </a:lvl1pPr>
          </a:lstStyle>
          <a:p>
            <a:fld id="{EA09D8CB-31E3-46A8-AE6A-C58BF3914EDB}" type="datetime1">
              <a:rPr lang="fi-FI" smtClean="0"/>
              <a:pPr/>
              <a:t>26.3.2018</a:t>
            </a:fld>
            <a:endParaRPr lang="fi-FI" dirty="0"/>
          </a:p>
        </p:txBody>
      </p:sp>
    </p:spTree>
    <p:extLst>
      <p:ext uri="{BB962C8B-B14F-4D97-AF65-F5344CB8AC3E}">
        <p14:creationId xmlns:p14="http://schemas.microsoft.com/office/powerpoint/2010/main" val="342707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9_Otsikkodia">
    <p:spTree>
      <p:nvGrpSpPr>
        <p:cNvPr id="1" name=""/>
        <p:cNvGrpSpPr/>
        <p:nvPr/>
      </p:nvGrpSpPr>
      <p:grpSpPr>
        <a:xfrm>
          <a:off x="0" y="0"/>
          <a:ext cx="0" cy="0"/>
          <a:chOff x="0" y="0"/>
          <a:chExt cx="0" cy="0"/>
        </a:xfrm>
      </p:grpSpPr>
      <p:pic>
        <p:nvPicPr>
          <p:cNvPr id="7" name="Kuva 6" descr="DSC_1438_duoton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Otsikko 1"/>
          <p:cNvSpPr>
            <a:spLocks noGrp="1"/>
          </p:cNvSpPr>
          <p:nvPr>
            <p:ph type="ctrTitle"/>
          </p:nvPr>
        </p:nvSpPr>
        <p:spPr>
          <a:xfrm>
            <a:off x="1708374" y="1952491"/>
            <a:ext cx="5727252" cy="1906777"/>
          </a:xfrm>
          <a:effectLst>
            <a:outerShdw blurRad="76200" dist="38100" dir="2700000" algn="tl" rotWithShape="0">
              <a:schemeClr val="tx2">
                <a:alpha val="60000"/>
              </a:schemeClr>
            </a:outerShdw>
          </a:effectLst>
        </p:spPr>
        <p:txBody>
          <a:bodyPr anchor="b">
            <a:noAutofit/>
          </a:bodyPr>
          <a:lstStyle>
            <a:lvl1pPr algn="ctr">
              <a:defRPr sz="4000">
                <a:solidFill>
                  <a:schemeClr val="bg1"/>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1708374" y="3969608"/>
            <a:ext cx="5727252" cy="875930"/>
          </a:xfrm>
          <a:effectLst>
            <a:outerShdw blurRad="76200" dist="38100" dir="2700000" algn="tl" rotWithShape="0">
              <a:schemeClr val="tx2">
                <a:alpha val="60000"/>
              </a:schemeClr>
            </a:outerShdw>
          </a:effectLst>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pic>
        <p:nvPicPr>
          <p:cNvPr id="13" name="Kuva 12" descr="JYU_tunnus_pysty_FIN-ENG_neg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0144" y="4928407"/>
            <a:ext cx="1881873" cy="1224530"/>
          </a:xfrm>
          <a:prstGeom prst="rect">
            <a:avLst/>
          </a:prstGeom>
        </p:spPr>
      </p:pic>
      <p:sp>
        <p:nvSpPr>
          <p:cNvPr id="15"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a:cs typeface="Helvetica"/>
              </a:defRPr>
            </a:lvl1p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16"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1079862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Kuvadia 2">
    <p:spTree>
      <p:nvGrpSpPr>
        <p:cNvPr id="1" name=""/>
        <p:cNvGrpSpPr/>
        <p:nvPr/>
      </p:nvGrpSpPr>
      <p:grpSpPr>
        <a:xfrm>
          <a:off x="0" y="0"/>
          <a:ext cx="0" cy="0"/>
          <a:chOff x="0" y="0"/>
          <a:chExt cx="0" cy="0"/>
        </a:xfrm>
      </p:grpSpPr>
      <p:pic>
        <p:nvPicPr>
          <p:cNvPr id="2" name="Kuva 1"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Alatunnisteen paikkamerkki 4"/>
          <p:cNvSpPr>
            <a:spLocks noGrp="1"/>
          </p:cNvSpPr>
          <p:nvPr>
            <p:ph type="ftr" sz="quarter" idx="11"/>
          </p:nvPr>
        </p:nvSpPr>
        <p:spPr>
          <a:xfrm>
            <a:off x="5343906" y="6520805"/>
            <a:ext cx="2147658" cy="180989"/>
          </a:xfrm>
        </p:spPr>
        <p:txBody>
          <a:bodyPr/>
          <a:lstStyle>
            <a:lvl1pPr algn="r">
              <a:defRPr sz="900">
                <a:solidFill>
                  <a:schemeClr val="bg1"/>
                </a:solidFill>
                <a:latin typeface="Helvetica"/>
                <a:cs typeface="Helvetica"/>
              </a:defRPr>
            </a:lvl1pPr>
          </a:lstStyle>
          <a:p>
            <a:r>
              <a:rPr lang="fi-FI" b="1" dirty="0" smtClean="0">
                <a:solidFill>
                  <a:srgbClr val="F1563F"/>
                </a:solidFill>
              </a:rPr>
              <a:t>JYU. </a:t>
            </a:r>
            <a:r>
              <a:rPr lang="fi-FI" b="1" dirty="0" err="1" smtClean="0"/>
              <a:t>Since</a:t>
            </a:r>
            <a:r>
              <a:rPr lang="fi-FI" b="1" dirty="0" smtClean="0"/>
              <a:t> 1863.</a:t>
            </a:r>
          </a:p>
        </p:txBody>
      </p:sp>
      <p:sp>
        <p:nvSpPr>
          <p:cNvPr id="8" name="Dian numeron paikkamerkki 5"/>
          <p:cNvSpPr>
            <a:spLocks noGrp="1"/>
          </p:cNvSpPr>
          <p:nvPr>
            <p:ph type="sldNum" sz="quarter" idx="12"/>
          </p:nvPr>
        </p:nvSpPr>
        <p:spPr>
          <a:xfrm>
            <a:off x="8564975" y="6520805"/>
            <a:ext cx="454016" cy="180989"/>
          </a:xfr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Kuva 11" descr="JYU_tunnus_vaaka_FIN_neg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5613406"/>
            <a:ext cx="2456184" cy="1088388"/>
          </a:xfrm>
          <a:prstGeom prst="rect">
            <a:avLst/>
          </a:prstGeom>
          <a:effectLst>
            <a:outerShdw blurRad="50800" dir="2700000" algn="tl" rotWithShape="0">
              <a:prstClr val="black"/>
            </a:outerShdw>
          </a:effectLst>
        </p:spPr>
      </p:pic>
      <p:sp>
        <p:nvSpPr>
          <p:cNvPr id="11" name="Päivämäärän paikkamerkki 3"/>
          <p:cNvSpPr>
            <a:spLocks noGrp="1"/>
          </p:cNvSpPr>
          <p:nvPr>
            <p:ph type="dt" sz="half" idx="10"/>
          </p:nvPr>
        </p:nvSpPr>
        <p:spPr>
          <a:xfrm>
            <a:off x="7617453" y="6520805"/>
            <a:ext cx="831227" cy="180989"/>
          </a:xfrm>
        </p:spPr>
        <p:txBody>
          <a:bodyPr/>
          <a:lstStyle>
            <a:lvl1pPr algn="ctr">
              <a:defRPr sz="900">
                <a:solidFill>
                  <a:schemeClr val="bg1"/>
                </a:solidFill>
              </a:defRPr>
            </a:lvl1pPr>
          </a:lstStyle>
          <a:p>
            <a:fld id="{EA09D8CB-31E3-46A8-AE6A-C58BF3914EDB}" type="datetime1">
              <a:rPr lang="fi-FI" smtClean="0"/>
              <a:pPr/>
              <a:t>26.3.2018</a:t>
            </a:fld>
            <a:endParaRPr lang="fi-FI" dirty="0"/>
          </a:p>
        </p:txBody>
      </p:sp>
    </p:spTree>
    <p:extLst>
      <p:ext uri="{BB962C8B-B14F-4D97-AF65-F5344CB8AC3E}">
        <p14:creationId xmlns:p14="http://schemas.microsoft.com/office/powerpoint/2010/main" val="278815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Kuvadia 3">
    <p:spTree>
      <p:nvGrpSpPr>
        <p:cNvPr id="1" name=""/>
        <p:cNvGrpSpPr/>
        <p:nvPr/>
      </p:nvGrpSpPr>
      <p:grpSpPr>
        <a:xfrm>
          <a:off x="0" y="0"/>
          <a:ext cx="0" cy="0"/>
          <a:chOff x="0" y="0"/>
          <a:chExt cx="0" cy="0"/>
        </a:xfrm>
      </p:grpSpPr>
      <p:pic>
        <p:nvPicPr>
          <p:cNvPr id="3" name="Kuva 2" descr="DSC_0676.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Alatunnisteen paikkamerkki 4"/>
          <p:cNvSpPr>
            <a:spLocks noGrp="1"/>
          </p:cNvSpPr>
          <p:nvPr>
            <p:ph type="ftr" sz="quarter" idx="11"/>
          </p:nvPr>
        </p:nvSpPr>
        <p:spPr>
          <a:xfrm>
            <a:off x="5343906" y="6520805"/>
            <a:ext cx="2147658" cy="180989"/>
          </a:xfrm>
        </p:spPr>
        <p:txBody>
          <a:bodyPr/>
          <a:lstStyle>
            <a:lvl1pPr algn="r">
              <a:defRPr sz="900">
                <a:solidFill>
                  <a:schemeClr val="bg1"/>
                </a:solidFill>
                <a:latin typeface="Helvetica"/>
                <a:cs typeface="Helvetica"/>
              </a:defRPr>
            </a:lvl1pPr>
          </a:lstStyle>
          <a:p>
            <a:r>
              <a:rPr lang="fi-FI" b="1" dirty="0" smtClean="0">
                <a:solidFill>
                  <a:srgbClr val="F1563F"/>
                </a:solidFill>
              </a:rPr>
              <a:t>JYU. </a:t>
            </a:r>
            <a:r>
              <a:rPr lang="fi-FI" b="1" dirty="0" err="1" smtClean="0"/>
              <a:t>Since</a:t>
            </a:r>
            <a:r>
              <a:rPr lang="fi-FI" b="1" dirty="0" smtClean="0"/>
              <a:t> 1863.</a:t>
            </a:r>
          </a:p>
        </p:txBody>
      </p:sp>
      <p:sp>
        <p:nvSpPr>
          <p:cNvPr id="8" name="Dian numeron paikkamerkki 5"/>
          <p:cNvSpPr>
            <a:spLocks noGrp="1"/>
          </p:cNvSpPr>
          <p:nvPr>
            <p:ph type="sldNum" sz="quarter" idx="12"/>
          </p:nvPr>
        </p:nvSpPr>
        <p:spPr>
          <a:xfrm>
            <a:off x="8564975" y="6520805"/>
            <a:ext cx="454016" cy="180989"/>
          </a:xfr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Kuva 11" descr="JYU_tunnus_vaaka_FIN_neg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5613406"/>
            <a:ext cx="2456184" cy="1088388"/>
          </a:xfrm>
          <a:prstGeom prst="rect">
            <a:avLst/>
          </a:prstGeom>
          <a:effectLst>
            <a:outerShdw blurRad="50800" dir="2700000" algn="tl" rotWithShape="0">
              <a:prstClr val="black"/>
            </a:outerShdw>
          </a:effectLst>
        </p:spPr>
      </p:pic>
      <p:sp>
        <p:nvSpPr>
          <p:cNvPr id="11" name="Päivämäärän paikkamerkki 3"/>
          <p:cNvSpPr>
            <a:spLocks noGrp="1"/>
          </p:cNvSpPr>
          <p:nvPr>
            <p:ph type="dt" sz="half" idx="10"/>
          </p:nvPr>
        </p:nvSpPr>
        <p:spPr>
          <a:xfrm>
            <a:off x="7617453" y="6520805"/>
            <a:ext cx="831227" cy="180989"/>
          </a:xfrm>
        </p:spPr>
        <p:txBody>
          <a:bodyPr/>
          <a:lstStyle>
            <a:lvl1pPr algn="ctr">
              <a:defRPr sz="900">
                <a:solidFill>
                  <a:schemeClr val="bg1"/>
                </a:solidFill>
              </a:defRPr>
            </a:lvl1pPr>
          </a:lstStyle>
          <a:p>
            <a:fld id="{EA09D8CB-31E3-46A8-AE6A-C58BF3914EDB}" type="datetime1">
              <a:rPr lang="fi-FI" smtClean="0"/>
              <a:pPr/>
              <a:t>26.3.2018</a:t>
            </a:fld>
            <a:endParaRPr lang="fi-FI" dirty="0"/>
          </a:p>
        </p:txBody>
      </p:sp>
    </p:spTree>
    <p:extLst>
      <p:ext uri="{BB962C8B-B14F-4D97-AF65-F5344CB8AC3E}">
        <p14:creationId xmlns:p14="http://schemas.microsoft.com/office/powerpoint/2010/main" val="3342691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Kuvadia 4">
    <p:spTree>
      <p:nvGrpSpPr>
        <p:cNvPr id="1" name=""/>
        <p:cNvGrpSpPr/>
        <p:nvPr/>
      </p:nvGrpSpPr>
      <p:grpSpPr>
        <a:xfrm>
          <a:off x="0" y="0"/>
          <a:ext cx="0" cy="0"/>
          <a:chOff x="0" y="0"/>
          <a:chExt cx="0" cy="0"/>
        </a:xfrm>
      </p:grpSpPr>
      <p:pic>
        <p:nvPicPr>
          <p:cNvPr id="4" name="Kuva 3" descr="DSC_10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Päivämäärän paikkamerkki 3"/>
          <p:cNvSpPr>
            <a:spLocks noGrp="1"/>
          </p:cNvSpPr>
          <p:nvPr>
            <p:ph type="dt" sz="half" idx="10"/>
          </p:nvPr>
        </p:nvSpPr>
        <p:spPr>
          <a:xfrm>
            <a:off x="7617453" y="6520805"/>
            <a:ext cx="831227" cy="180989"/>
          </a:xfrm>
        </p:spPr>
        <p:txBody>
          <a:bodyPr/>
          <a:lstStyle>
            <a:lvl1pPr algn="ctr">
              <a:defRPr sz="900">
                <a:solidFill>
                  <a:schemeClr val="bg1"/>
                </a:solidFill>
              </a:defRPr>
            </a:lvl1pPr>
          </a:lstStyle>
          <a:p>
            <a:fld id="{EA09D8CB-31E3-46A8-AE6A-C58BF3914EDB}" type="datetime1">
              <a:rPr lang="fi-FI" smtClean="0"/>
              <a:pPr/>
              <a:t>26.3.2018</a:t>
            </a:fld>
            <a:endParaRPr lang="fi-FI" dirty="0"/>
          </a:p>
        </p:txBody>
      </p:sp>
      <p:sp>
        <p:nvSpPr>
          <p:cNvPr id="7" name="Alatunnisteen paikkamerkki 4"/>
          <p:cNvSpPr>
            <a:spLocks noGrp="1"/>
          </p:cNvSpPr>
          <p:nvPr>
            <p:ph type="ftr" sz="quarter" idx="11"/>
          </p:nvPr>
        </p:nvSpPr>
        <p:spPr>
          <a:xfrm>
            <a:off x="5343906" y="6520805"/>
            <a:ext cx="2147658" cy="180989"/>
          </a:xfrm>
        </p:spPr>
        <p:txBody>
          <a:bodyPr/>
          <a:lstStyle>
            <a:lvl1pPr algn="r">
              <a:defRPr sz="900">
                <a:solidFill>
                  <a:schemeClr val="bg1"/>
                </a:solidFill>
                <a:latin typeface="Helvetica"/>
                <a:cs typeface="Helvetica"/>
              </a:defRPr>
            </a:lvl1pPr>
          </a:lstStyle>
          <a:p>
            <a:r>
              <a:rPr lang="fi-FI" b="1" dirty="0" smtClean="0">
                <a:solidFill>
                  <a:srgbClr val="F1563F"/>
                </a:solidFill>
              </a:rPr>
              <a:t>JYU. </a:t>
            </a:r>
            <a:r>
              <a:rPr lang="fi-FI" b="1" dirty="0" err="1" smtClean="0"/>
              <a:t>Since</a:t>
            </a:r>
            <a:r>
              <a:rPr lang="fi-FI" b="1" dirty="0" smtClean="0"/>
              <a:t> 1863.</a:t>
            </a:r>
          </a:p>
        </p:txBody>
      </p:sp>
      <p:sp>
        <p:nvSpPr>
          <p:cNvPr id="8" name="Dian numeron paikkamerkki 5"/>
          <p:cNvSpPr>
            <a:spLocks noGrp="1"/>
          </p:cNvSpPr>
          <p:nvPr>
            <p:ph type="sldNum" sz="quarter" idx="12"/>
          </p:nvPr>
        </p:nvSpPr>
        <p:spPr>
          <a:xfrm>
            <a:off x="8564975" y="6520805"/>
            <a:ext cx="454016" cy="180989"/>
          </a:xfr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Kuva 11" descr="JYU_tunnus_vaaka_FIN_neg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5613406"/>
            <a:ext cx="2456184" cy="1088388"/>
          </a:xfrm>
          <a:prstGeom prst="rect">
            <a:avLst/>
          </a:prstGeom>
          <a:effectLst>
            <a:outerShdw blurRad="50800" dir="2700000" algn="tl" rotWithShape="0">
              <a:prstClr val="black"/>
            </a:outerShdw>
          </a:effectLst>
        </p:spPr>
      </p:pic>
    </p:spTree>
    <p:extLst>
      <p:ext uri="{BB962C8B-B14F-4D97-AF65-F5344CB8AC3E}">
        <p14:creationId xmlns:p14="http://schemas.microsoft.com/office/powerpoint/2010/main" val="212141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dia 1">
    <p:spTree>
      <p:nvGrpSpPr>
        <p:cNvPr id="1" name=""/>
        <p:cNvGrpSpPr/>
        <p:nvPr/>
      </p:nvGrpSpPr>
      <p:grpSpPr>
        <a:xfrm>
          <a:off x="0" y="0"/>
          <a:ext cx="0" cy="0"/>
          <a:chOff x="0" y="0"/>
          <a:chExt cx="0" cy="0"/>
        </a:xfrm>
      </p:grpSpPr>
      <p:pic>
        <p:nvPicPr>
          <p:cNvPr id="7" name="Kuva 6"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728181"/>
            <a:ext cx="4411494" cy="1906777"/>
          </a:xfrm>
          <a:effectLst>
            <a:outerShdw blurRad="76200" dist="38100" dir="2700000" algn="tl" rotWithShape="0">
              <a:schemeClr val="tx2">
                <a:alpha val="60000"/>
              </a:schemeClr>
            </a:outerShdw>
          </a:effectLst>
        </p:spPr>
        <p:txBody>
          <a:bodyPr anchor="b">
            <a:noAutofit/>
          </a:bodyPr>
          <a:lstStyle>
            <a:lvl1pPr algn="l">
              <a:defRPr sz="4000">
                <a:solidFill>
                  <a:schemeClr val="bg1"/>
                </a:solidFill>
                <a:latin typeface="Helvetica" pitchFamily="34" charset="0"/>
              </a:defRPr>
            </a:lvl1pPr>
          </a:lstStyle>
          <a:p>
            <a:r>
              <a:rPr lang="en-US" smtClean="0"/>
              <a:t>Click to edit Master title style</a:t>
            </a:r>
            <a:endParaRPr lang="fi-FI" dirty="0"/>
          </a:p>
        </p:txBody>
      </p:sp>
      <p:sp>
        <p:nvSpPr>
          <p:cNvPr id="3" name="Alaotsikko 2"/>
          <p:cNvSpPr>
            <a:spLocks noGrp="1"/>
          </p:cNvSpPr>
          <p:nvPr>
            <p:ph type="subTitle" idx="1"/>
          </p:nvPr>
        </p:nvSpPr>
        <p:spPr>
          <a:xfrm>
            <a:off x="457200" y="4745298"/>
            <a:ext cx="4411494" cy="1106530"/>
          </a:xfrm>
          <a:effectLst>
            <a:outerShdw blurRad="76200" dist="38100" dir="2700000" algn="tl" rotWithShape="0">
              <a:schemeClr val="tx2">
                <a:alpha val="60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1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0" name="Suora yhdysviiva 1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3" name="Ryhmitä 12"/>
          <p:cNvGrpSpPr/>
          <p:nvPr userDrawn="1"/>
        </p:nvGrpSpPr>
        <p:grpSpPr>
          <a:xfrm>
            <a:off x="457201" y="0"/>
            <a:ext cx="763388" cy="1028096"/>
            <a:chOff x="457200" y="-1"/>
            <a:chExt cx="827393" cy="1114295"/>
          </a:xfrm>
        </p:grpSpPr>
        <p:sp>
          <p:nvSpPr>
            <p:cNvPr id="16" name="Suorakulmio 15"/>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66720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5" name="Kuva 4" descr="_DSC83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smtClean="0"/>
              <a:t>Click to edit Master title style</a:t>
            </a:r>
            <a:endParaRPr lang="fi-FI" dirty="0"/>
          </a:p>
        </p:txBody>
      </p:sp>
      <p:sp>
        <p:nvSpPr>
          <p:cNvPr id="25"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grpSp>
        <p:nvGrpSpPr>
          <p:cNvPr id="28" name="Ryhmitä 27"/>
          <p:cNvGrpSpPr/>
          <p:nvPr userDrawn="1"/>
        </p:nvGrpSpPr>
        <p:grpSpPr>
          <a:xfrm>
            <a:off x="457201" y="0"/>
            <a:ext cx="763388" cy="1028096"/>
            <a:chOff x="457200" y="-1"/>
            <a:chExt cx="827393" cy="1114295"/>
          </a:xfrm>
        </p:grpSpPr>
        <p:sp>
          <p:nvSpPr>
            <p:cNvPr id="29" name="Suorakulmio 28"/>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30" name="Kuva 29"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429104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Väliotsikkodia 3">
    <p:spTree>
      <p:nvGrpSpPr>
        <p:cNvPr id="1" name=""/>
        <p:cNvGrpSpPr/>
        <p:nvPr/>
      </p:nvGrpSpPr>
      <p:grpSpPr>
        <a:xfrm>
          <a:off x="0" y="0"/>
          <a:ext cx="0" cy="0"/>
          <a:chOff x="0" y="0"/>
          <a:chExt cx="0" cy="0"/>
        </a:xfrm>
      </p:grpSpPr>
      <p:pic>
        <p:nvPicPr>
          <p:cNvPr id="4" name="Kuva 3"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smtClean="0"/>
              <a:t>Click to edit Master title style</a:t>
            </a:r>
            <a:endParaRPr lang="fi-FI" dirty="0"/>
          </a:p>
        </p:txBody>
      </p:sp>
      <p:sp>
        <p:nvSpPr>
          <p:cNvPr id="3"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14" name="Suorakulmio 13"/>
          <p:cNvSpPr/>
          <p:nvPr userDrawn="1"/>
        </p:nvSpPr>
        <p:spPr>
          <a:xfrm>
            <a:off x="0" y="6540486"/>
            <a:ext cx="9144000" cy="323650"/>
          </a:xfrm>
          <a:prstGeom prst="rect">
            <a:avLst/>
          </a:prstGeom>
          <a:solidFill>
            <a:srgbClr val="C29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Ryhmitä 14"/>
          <p:cNvGrpSpPr/>
          <p:nvPr userDrawn="1"/>
        </p:nvGrpSpPr>
        <p:grpSpPr>
          <a:xfrm>
            <a:off x="457201" y="0"/>
            <a:ext cx="763388" cy="1028096"/>
            <a:chOff x="457200" y="-1"/>
            <a:chExt cx="827393" cy="1114295"/>
          </a:xfrm>
        </p:grpSpPr>
        <p:sp>
          <p:nvSpPr>
            <p:cNvPr id="23" name="Suorakulmio 22"/>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5" name="Kuva 24"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125097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4">
    <p:spTree>
      <p:nvGrpSpPr>
        <p:cNvPr id="1" name=""/>
        <p:cNvGrpSpPr/>
        <p:nvPr/>
      </p:nvGrpSpPr>
      <p:grpSpPr>
        <a:xfrm>
          <a:off x="0" y="0"/>
          <a:ext cx="0" cy="0"/>
          <a:chOff x="0" y="0"/>
          <a:chExt cx="0" cy="0"/>
        </a:xfrm>
      </p:grpSpPr>
      <p:pic>
        <p:nvPicPr>
          <p:cNvPr id="5" name="Kuva 4" descr="DSC_06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smtClean="0"/>
              <a:t>Click to edit Master title style</a:t>
            </a:r>
            <a:endParaRPr lang="fi-FI" dirty="0"/>
          </a:p>
        </p:txBody>
      </p:sp>
      <p:sp>
        <p:nvSpPr>
          <p:cNvPr id="24"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grpSp>
        <p:nvGrpSpPr>
          <p:cNvPr id="15" name="Ryhmitä 14"/>
          <p:cNvGrpSpPr/>
          <p:nvPr userDrawn="1"/>
        </p:nvGrpSpPr>
        <p:grpSpPr>
          <a:xfrm>
            <a:off x="457201" y="0"/>
            <a:ext cx="763388" cy="1028096"/>
            <a:chOff x="457200" y="-1"/>
            <a:chExt cx="827393" cy="1114295"/>
          </a:xfrm>
        </p:grpSpPr>
        <p:sp>
          <p:nvSpPr>
            <p:cNvPr id="25" name="Suorakulmio 24"/>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7" name="Kuva 26"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387601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Väliotsikkodia 5">
    <p:spTree>
      <p:nvGrpSpPr>
        <p:cNvPr id="1" name=""/>
        <p:cNvGrpSpPr/>
        <p:nvPr/>
      </p:nvGrpSpPr>
      <p:grpSpPr>
        <a:xfrm>
          <a:off x="0" y="0"/>
          <a:ext cx="0" cy="0"/>
          <a:chOff x="0" y="0"/>
          <a:chExt cx="0" cy="0"/>
        </a:xfrm>
      </p:grpSpPr>
      <p:pic>
        <p:nvPicPr>
          <p:cNvPr id="4" name="Kuva 3" descr="DSC_97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3191307" y="2830749"/>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en-US" smtClean="0"/>
              <a:t>Click to edit Master title style</a:t>
            </a:r>
            <a:endParaRPr lang="fi-FI" dirty="0"/>
          </a:p>
        </p:txBody>
      </p:sp>
      <p:sp>
        <p:nvSpPr>
          <p:cNvPr id="3" name="Alaotsikko 2"/>
          <p:cNvSpPr>
            <a:spLocks noGrp="1"/>
          </p:cNvSpPr>
          <p:nvPr>
            <p:ph type="subTitle" idx="1"/>
          </p:nvPr>
        </p:nvSpPr>
        <p:spPr>
          <a:xfrm>
            <a:off x="3191307" y="4847866"/>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17" name="Suorakulmio 16"/>
          <p:cNvSpPr/>
          <p:nvPr userDrawn="1"/>
        </p:nvSpPr>
        <p:spPr>
          <a:xfrm>
            <a:off x="0" y="6540486"/>
            <a:ext cx="9144000" cy="3236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Ryhmitä 14"/>
          <p:cNvGrpSpPr/>
          <p:nvPr userDrawn="1"/>
        </p:nvGrpSpPr>
        <p:grpSpPr>
          <a:xfrm>
            <a:off x="7872685" y="0"/>
            <a:ext cx="763388" cy="1028096"/>
            <a:chOff x="457200" y="-1"/>
            <a:chExt cx="827393" cy="1114295"/>
          </a:xfrm>
        </p:grpSpPr>
        <p:sp>
          <p:nvSpPr>
            <p:cNvPr id="23" name="Suorakulmio 22"/>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5" name="Kuva 24" descr="JYU_tunnus-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67030534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20" Type="http://schemas.openxmlformats.org/officeDocument/2006/relationships/image" Target="../media/image20.png"/><Relationship Id="rId21" Type="http://schemas.openxmlformats.org/officeDocument/2006/relationships/image" Target="../media/image21.png"/><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Relationship Id="rId17" Type="http://schemas.openxmlformats.org/officeDocument/2006/relationships/slideLayout" Target="../slideLayouts/slideLayout37.xml"/><Relationship Id="rId18" Type="http://schemas.openxmlformats.org/officeDocument/2006/relationships/theme" Target="../theme/theme2.xml"/><Relationship Id="rId19" Type="http://schemas.openxmlformats.org/officeDocument/2006/relationships/image" Target="../media/image7.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9362FDF5-0D5A-45F3-A2FF-CDA2E3444C38}" type="datetime1">
              <a:rPr lang="fi-FI" smtClean="0"/>
              <a:pPr/>
              <a:t>26.3.2018</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dirty="0" smtClean="0">
                <a:solidFill>
                  <a:schemeClr val="accent1"/>
                </a:solidFill>
              </a:rPr>
              <a:t>JYU.</a:t>
            </a:r>
            <a:r>
              <a:rPr lang="fi-FI" b="1" dirty="0" smtClean="0"/>
              <a:t> </a:t>
            </a:r>
            <a:r>
              <a:rPr lang="fi-FI" b="1" dirty="0" err="1" smtClean="0"/>
              <a:t>Since</a:t>
            </a:r>
            <a:r>
              <a:rPr lang="fi-FI" b="1" dirty="0" smtClean="0"/>
              <a:t> 1863.</a:t>
            </a:r>
            <a:endParaRPr lang="fi-FI" b="1" dirty="0"/>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dirty="0"/>
          </a:p>
        </p:txBody>
      </p:sp>
    </p:spTree>
    <p:extLst>
      <p:ext uri="{BB962C8B-B14F-4D97-AF65-F5344CB8AC3E}">
        <p14:creationId xmlns:p14="http://schemas.microsoft.com/office/powerpoint/2010/main" val="10624504"/>
      </p:ext>
    </p:extLst>
  </p:cSld>
  <p:clrMap bg1="lt1" tx1="dk1" bg2="lt2" tx2="dk2" accent1="accent1" accent2="accent2" accent3="accent3" accent4="accent4" accent5="accent5" accent6="accent6" hlink="hlink" folHlink="folHlink"/>
  <p:sldLayoutIdLst>
    <p:sldLayoutId id="2147483748" r:id="rId1"/>
    <p:sldLayoutId id="2147483707" r:id="rId2"/>
    <p:sldLayoutId id="2147483708" r:id="rId3"/>
    <p:sldLayoutId id="2147483709" r:id="rId4"/>
    <p:sldLayoutId id="2147483689" r:id="rId5"/>
    <p:sldLayoutId id="2147483701" r:id="rId6"/>
    <p:sldLayoutId id="2147483702" r:id="rId7"/>
    <p:sldLayoutId id="2147483703" r:id="rId8"/>
    <p:sldLayoutId id="2147483704" r:id="rId9"/>
    <p:sldLayoutId id="2147483706" r:id="rId10"/>
    <p:sldLayoutId id="2147483705" r:id="rId11"/>
    <p:sldLayoutId id="2147483710" r:id="rId12"/>
    <p:sldLayoutId id="2147483711" r:id="rId13"/>
    <p:sldLayoutId id="2147483712" r:id="rId14"/>
    <p:sldLayoutId id="2147483713" r:id="rId15"/>
    <p:sldLayoutId id="2147483714" r:id="rId16"/>
    <p:sldLayoutId id="2147483753" r:id="rId17"/>
    <p:sldLayoutId id="2147483755" r:id="rId18"/>
    <p:sldLayoutId id="2147483758" r:id="rId19"/>
    <p:sldLayoutId id="2147483759" r:id="rId20"/>
  </p:sldLayoutIdLst>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fld id="{18F083AE-6A17-432F-8D0A-64661EFCEDA8}" type="datetime1">
              <a:rPr lang="fi-FI" smtClean="0"/>
              <a:pPr/>
              <a:t>26.3.2018</a:t>
            </a:fld>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Ryhmitä 18"/>
          <p:cNvGrpSpPr/>
          <p:nvPr/>
        </p:nvGrpSpPr>
        <p:grpSpPr>
          <a:xfrm>
            <a:off x="7923412" y="0"/>
            <a:ext cx="763388" cy="1028096"/>
            <a:chOff x="457200" y="-1"/>
            <a:chExt cx="827393" cy="1114295"/>
          </a:xfrm>
        </p:grpSpPr>
        <p:sp>
          <p:nvSpPr>
            <p:cNvPr id="20" name="Suorakulmio 19"/>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1" name="Kuva 20" descr="JYU_tunnus-25.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Tree>
    <p:extLst>
      <p:ext uri="{BB962C8B-B14F-4D97-AF65-F5344CB8AC3E}">
        <p14:creationId xmlns:p14="http://schemas.microsoft.com/office/powerpoint/2010/main" val="2586980288"/>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750" r:id="rId4"/>
    <p:sldLayoutId id="2147483752" r:id="rId5"/>
    <p:sldLayoutId id="2147483719" r:id="rId6"/>
    <p:sldLayoutId id="2147483717" r:id="rId7"/>
    <p:sldLayoutId id="2147483651" r:id="rId8"/>
    <p:sldLayoutId id="2147483722" r:id="rId9"/>
    <p:sldLayoutId id="2147483718"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0"/>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1"/>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a:cs typeface="Helvetica"/>
              </a:defRPr>
            </a:lvl1pPr>
          </a:lstStyle>
          <a:p>
            <a:r>
              <a:rPr lang="fi-FI" dirty="0" smtClean="0"/>
              <a:t>25.4.2017</a:t>
            </a:r>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a:cs typeface="Helvetica"/>
              </a:defRPr>
            </a:lvl1pPr>
          </a:lstStyle>
          <a:p>
            <a:r>
              <a:rPr lang="en-US" smtClean="0"/>
              <a:t>JYU. Since 1863.</a:t>
            </a:r>
            <a:endParaRPr lang="fi-FI" dirty="0"/>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fld id="{D0733F34-F495-8241-B2FA-79989A321230}" type="slidenum">
              <a:rPr lang="fi-FI" smtClean="0"/>
              <a:pPr/>
              <a:t>‹#›</a:t>
            </a:fld>
            <a:endParaRPr lang="fi-FI" dirty="0"/>
          </a:p>
        </p:txBody>
      </p:sp>
    </p:spTree>
    <p:extLst>
      <p:ext uri="{BB962C8B-B14F-4D97-AF65-F5344CB8AC3E}">
        <p14:creationId xmlns:p14="http://schemas.microsoft.com/office/powerpoint/2010/main" val="1880339826"/>
      </p:ext>
    </p:extLst>
  </p:cSld>
  <p:clrMap bg1="lt1" tx1="dk1" bg2="lt2" tx2="dk2" accent1="accent1" accent2="accent2" accent3="accent3" accent4="accent4" accent5="accent5" accent6="accent6" hlink="hlink" folHlink="folHlink"/>
  <p:sldLayoutIdLst>
    <p:sldLayoutId id="2147483744" r:id="rId1"/>
  </p:sldLayoutIdLst>
  <p:hf hdr="0"/>
  <p:txStyles>
    <p:titleStyle>
      <a:lvl1pPr algn="ctr" defTabSz="457200" rtl="0" eaLnBrk="1" latinLnBrk="0" hangingPunct="1">
        <a:lnSpc>
          <a:spcPct val="100000"/>
        </a:lnSpc>
        <a:spcBef>
          <a:spcPct val="0"/>
        </a:spcBef>
        <a:buNone/>
        <a:defRPr sz="3600" b="1"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ct val="20000"/>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ct val="20000"/>
        </a:spcBef>
        <a:buClr>
          <a:schemeClr val="accent1"/>
        </a:buClr>
        <a:buSzPct val="100000"/>
        <a:buFontTx/>
        <a:buBlip>
          <a:blip r:embed="rId3"/>
        </a:buBlip>
        <a:defRPr sz="2800" kern="1200">
          <a:solidFill>
            <a:schemeClr val="tx2"/>
          </a:solidFill>
          <a:latin typeface="Helvetica"/>
          <a:ea typeface="+mn-ea"/>
          <a:cs typeface="Helvetica"/>
        </a:defRPr>
      </a:lvl2pPr>
      <a:lvl3pPr marL="1143000" indent="-228600" algn="l" defTabSz="457200" rtl="0" eaLnBrk="1" latinLnBrk="0" hangingPunct="1">
        <a:lnSpc>
          <a:spcPct val="100000"/>
        </a:lnSpc>
        <a:spcBef>
          <a:spcPct val="20000"/>
        </a:spcBef>
        <a:buClr>
          <a:schemeClr val="accent1"/>
        </a:buClr>
        <a:buSzPct val="100000"/>
        <a:buFontTx/>
        <a:buBlip>
          <a:blip r:embed="rId4"/>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ct val="20000"/>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ct val="20000"/>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34" charset="0"/>
                <a:cs typeface="Helvetica" pitchFamily="34" charset="0"/>
              </a:defRPr>
            </a:lvl1pPr>
          </a:lstStyle>
          <a:p>
            <a:r>
              <a:rPr lang="fi-FI" smtClean="0"/>
              <a:t>25.4.2017</a:t>
            </a:r>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34" charset="0"/>
                <a:cs typeface="Helvetica" pitchFamily="34" charset="0"/>
              </a:defRPr>
            </a:lvl1pPr>
          </a:lstStyle>
          <a:p>
            <a:r>
              <a:rPr lang="en-US" smtClean="0"/>
              <a:t>JYU. Since 1863.</a:t>
            </a:r>
            <a:endParaRPr lang="fi-FI" dirty="0"/>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34" charset="0"/>
                <a:cs typeface="Helvetica" pitchFamily="34" charset="0"/>
              </a:defRPr>
            </a:lvl1pPr>
          </a:lstStyle>
          <a:p>
            <a:fld id="{48E4C842-9D56-0E4E-9344-4F6611C27506}" type="slidenum">
              <a:rPr lang="fi-FI" smtClean="0"/>
              <a:pPr/>
              <a:t>‹#›</a:t>
            </a:fld>
            <a:endParaRPr lang="fi-FI" dirty="0"/>
          </a:p>
        </p:txBody>
      </p:sp>
    </p:spTree>
    <p:extLst>
      <p:ext uri="{BB962C8B-B14F-4D97-AF65-F5344CB8AC3E}">
        <p14:creationId xmlns:p14="http://schemas.microsoft.com/office/powerpoint/2010/main" val="543240562"/>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46" r:id="rId3"/>
    <p:sldLayoutId id="2147483747" r:id="rId4"/>
  </p:sldLayoutIdLst>
  <p:hf hdr="0"/>
  <p:txStyles>
    <p:titleStyle>
      <a:lvl1pPr algn="ctr" defTabSz="457200" rtl="0" eaLnBrk="1" latinLnBrk="0" hangingPunct="1">
        <a:lnSpc>
          <a:spcPct val="80000"/>
        </a:lnSpc>
        <a:spcBef>
          <a:spcPct val="0"/>
        </a:spcBef>
        <a:buNone/>
        <a:defRPr sz="3600" b="1" kern="1200">
          <a:solidFill>
            <a:schemeClr val="bg1"/>
          </a:solidFill>
          <a:latin typeface="Helvetica" pitchFamily="34" charset="0"/>
          <a:ea typeface="+mj-ea"/>
          <a:cs typeface="Helvetica" pitchFamily="34" charset="0"/>
        </a:defRPr>
      </a:lvl1pPr>
    </p:titleStyle>
    <p:bodyStyle>
      <a:lvl1pPr marL="342900" indent="-342900" algn="l" defTabSz="457200" rtl="0" eaLnBrk="1" latinLnBrk="0" hangingPunct="1">
        <a:lnSpc>
          <a:spcPct val="90000"/>
        </a:lnSpc>
        <a:spcBef>
          <a:spcPct val="20000"/>
        </a:spcBef>
        <a:buFont typeface="Arial"/>
        <a:buChar char="•"/>
        <a:defRPr sz="3200" kern="1200">
          <a:solidFill>
            <a:srgbClr val="FFFFFF"/>
          </a:solidFill>
          <a:latin typeface="Helvetica" pitchFamily="34" charset="0"/>
          <a:ea typeface="+mn-ea"/>
          <a:cs typeface="Helvetica" pitchFamily="34" charset="0"/>
        </a:defRPr>
      </a:lvl1pPr>
      <a:lvl2pPr marL="742950" indent="-285750" algn="l" defTabSz="457200" rtl="0" eaLnBrk="1" latinLnBrk="0" hangingPunct="1">
        <a:lnSpc>
          <a:spcPct val="90000"/>
        </a:lnSpc>
        <a:spcBef>
          <a:spcPct val="20000"/>
        </a:spcBef>
        <a:buFont typeface="Arial"/>
        <a:buChar char="–"/>
        <a:defRPr sz="2800" kern="1200">
          <a:solidFill>
            <a:srgbClr val="FFFFFF"/>
          </a:solidFill>
          <a:latin typeface="Helvetica" pitchFamily="34" charset="0"/>
          <a:ea typeface="+mn-ea"/>
          <a:cs typeface="Helvetica" pitchFamily="34" charset="0"/>
        </a:defRPr>
      </a:lvl2pPr>
      <a:lvl3pPr marL="1143000" indent="-228600" algn="l" defTabSz="457200" rtl="0" eaLnBrk="1" latinLnBrk="0" hangingPunct="1">
        <a:lnSpc>
          <a:spcPct val="90000"/>
        </a:lnSpc>
        <a:spcBef>
          <a:spcPct val="20000"/>
        </a:spcBef>
        <a:buFont typeface="Arial"/>
        <a:buChar char="•"/>
        <a:defRPr sz="2400" kern="1200">
          <a:solidFill>
            <a:srgbClr val="FFFFFF"/>
          </a:solidFill>
          <a:latin typeface="Helvetica" pitchFamily="34" charset="0"/>
          <a:ea typeface="+mn-ea"/>
          <a:cs typeface="Helvetica" pitchFamily="34" charset="0"/>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Helvetica" pitchFamily="34" charset="0"/>
          <a:ea typeface="+mn-ea"/>
          <a:cs typeface="Helvetica" pitchFamily="34" charset="0"/>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Helvetica" pitchFamily="34" charset="0"/>
          <a:ea typeface="+mn-ea"/>
          <a:cs typeface="Helvetic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cid:image001.png@01D3B62B.39A303F0"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3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harles.f.mathies@jyu.f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15862"/>
            <a:ext cx="9144000" cy="1259036"/>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fi-FI" dirty="0">
              <a:solidFill>
                <a:schemeClr val="bg1"/>
              </a:solidFill>
            </a:endParaRPr>
          </a:p>
        </p:txBody>
      </p:sp>
      <p:sp>
        <p:nvSpPr>
          <p:cNvPr id="2" name="Title 1"/>
          <p:cNvSpPr>
            <a:spLocks noGrp="1"/>
          </p:cNvSpPr>
          <p:nvPr>
            <p:ph type="ctrTitle"/>
          </p:nvPr>
        </p:nvSpPr>
        <p:spPr>
          <a:xfrm>
            <a:off x="539552" y="2403287"/>
            <a:ext cx="8025423" cy="1241738"/>
          </a:xfrm>
        </p:spPr>
        <p:txBody>
          <a:bodyPr/>
          <a:lstStyle/>
          <a:p>
            <a:r>
              <a:rPr lang="en-US" dirty="0" smtClean="0"/>
              <a:t>International Student Migration:</a:t>
            </a:r>
            <a:br>
              <a:rPr lang="en-US" dirty="0" smtClean="0"/>
            </a:br>
            <a:r>
              <a:rPr lang="en-US" dirty="0" smtClean="0"/>
              <a:t>Evidence from Finland</a:t>
            </a:r>
            <a:endParaRPr lang="en-US" dirty="0"/>
          </a:p>
        </p:txBody>
      </p:sp>
      <p:sp>
        <p:nvSpPr>
          <p:cNvPr id="3" name="Subtitle 2"/>
          <p:cNvSpPr>
            <a:spLocks noGrp="1"/>
          </p:cNvSpPr>
          <p:nvPr>
            <p:ph type="subTitle" idx="1"/>
          </p:nvPr>
        </p:nvSpPr>
        <p:spPr>
          <a:xfrm>
            <a:off x="1708374" y="3746426"/>
            <a:ext cx="5727252" cy="402654"/>
          </a:xfrm>
        </p:spPr>
        <p:txBody>
          <a:bodyPr>
            <a:noAutofit/>
          </a:bodyPr>
          <a:lstStyle/>
          <a:p>
            <a:r>
              <a:rPr lang="en-US" sz="2800" dirty="0" smtClean="0">
                <a:solidFill>
                  <a:schemeClr val="bg1"/>
                </a:solidFill>
              </a:rPr>
              <a:t>Charles Mathies</a:t>
            </a:r>
          </a:p>
        </p:txBody>
      </p:sp>
      <p:sp>
        <p:nvSpPr>
          <p:cNvPr id="4" name="Footer Placeholder 3"/>
          <p:cNvSpPr>
            <a:spLocks noGrp="1"/>
          </p:cNvSpPr>
          <p:nvPr>
            <p:ph type="ftr" sz="quarter" idx="3"/>
          </p:nvPr>
        </p:nvSpPr>
        <p:spPr>
          <a:xfrm>
            <a:off x="5343907" y="6424451"/>
            <a:ext cx="2147658" cy="222113"/>
          </a:xfrm>
        </p:spPr>
        <p:txBody>
          <a:bodyPr/>
          <a:lstStyle/>
          <a:p>
            <a:r>
              <a:rPr lang="fi-FI" b="1" dirty="0" smtClean="0">
                <a:solidFill>
                  <a:schemeClr val="tx1"/>
                </a:solidFill>
              </a:rPr>
              <a:t>JYU. </a:t>
            </a:r>
            <a:r>
              <a:rPr lang="en-GB" b="1" dirty="0" smtClean="0">
                <a:solidFill>
                  <a:schemeClr val="tx1"/>
                </a:solidFill>
              </a:rPr>
              <a:t>Since</a:t>
            </a:r>
            <a:r>
              <a:rPr lang="fi-FI" b="1" dirty="0" smtClean="0">
                <a:solidFill>
                  <a:schemeClr val="tx1"/>
                </a:solidFill>
              </a:rPr>
              <a:t> 1863.</a:t>
            </a:r>
            <a:endParaRPr lang="fi-FI" b="1" dirty="0">
              <a:solidFill>
                <a:schemeClr val="tx1"/>
              </a:solidFill>
            </a:endParaRPr>
          </a:p>
        </p:txBody>
      </p:sp>
      <p:sp>
        <p:nvSpPr>
          <p:cNvPr id="5" name="Slide Number Placeholder 4"/>
          <p:cNvSpPr>
            <a:spLocks noGrp="1"/>
          </p:cNvSpPr>
          <p:nvPr>
            <p:ph type="sldNum" sz="quarter" idx="4"/>
          </p:nvPr>
        </p:nvSpPr>
        <p:spPr/>
        <p:txBody>
          <a:bodyPr/>
          <a:lstStyle/>
          <a:p>
            <a:fld id="{0FE3988A-0109-0B40-965D-9E0ED41EFEE4}" type="slidenum">
              <a:rPr lang="fi-FI" smtClean="0">
                <a:solidFill>
                  <a:schemeClr val="tx1"/>
                </a:solidFill>
              </a:rPr>
              <a:pPr/>
              <a:t>1</a:t>
            </a:fld>
            <a:endParaRPr lang="fi-FI" dirty="0">
              <a:solidFill>
                <a:schemeClr val="tx1"/>
              </a:solidFill>
            </a:endParaRPr>
          </a:p>
        </p:txBody>
      </p:sp>
      <p:sp>
        <p:nvSpPr>
          <p:cNvPr id="8" name="Rectangle 7"/>
          <p:cNvSpPr/>
          <p:nvPr/>
        </p:nvSpPr>
        <p:spPr>
          <a:xfrm>
            <a:off x="6228184" y="5445224"/>
            <a:ext cx="2915816" cy="1015663"/>
          </a:xfrm>
          <a:prstGeom prst="rect">
            <a:avLst/>
          </a:prstGeom>
        </p:spPr>
        <p:txBody>
          <a:bodyPr wrap="square">
            <a:spAutoFit/>
          </a:bodyPr>
          <a:lstStyle/>
          <a:p>
            <a:pPr algn="ctr"/>
            <a:r>
              <a:rPr lang="en-GB" sz="2000" dirty="0" smtClean="0"/>
              <a:t>Migration, </a:t>
            </a:r>
            <a:r>
              <a:rPr lang="en-GB" sz="2000" dirty="0" err="1" smtClean="0"/>
              <a:t>Mobilities</a:t>
            </a:r>
            <a:r>
              <a:rPr lang="en-GB" sz="2000" dirty="0" smtClean="0"/>
              <a:t> &amp; Internationalization</a:t>
            </a:r>
          </a:p>
          <a:p>
            <a:pPr algn="ctr"/>
            <a:r>
              <a:rPr lang="en-GB" sz="2000" dirty="0" smtClean="0"/>
              <a:t>(</a:t>
            </a:r>
            <a:r>
              <a:rPr lang="en-GB" sz="2000" dirty="0" err="1" smtClean="0"/>
              <a:t>miGroup</a:t>
            </a:r>
            <a:r>
              <a:rPr lang="en-GB" sz="2000" dirty="0" smtClean="0"/>
              <a:t>)</a:t>
            </a:r>
            <a:endParaRPr lang="en-GB" sz="2000" dirty="0"/>
          </a:p>
        </p:txBody>
      </p:sp>
      <p:sp>
        <p:nvSpPr>
          <p:cNvPr id="11" name="TextBox 10"/>
          <p:cNvSpPr txBox="1"/>
          <p:nvPr/>
        </p:nvSpPr>
        <p:spPr>
          <a:xfrm>
            <a:off x="1907704" y="4521894"/>
            <a:ext cx="5328592" cy="923330"/>
          </a:xfrm>
          <a:prstGeom prst="rect">
            <a:avLst/>
          </a:prstGeom>
          <a:noFill/>
        </p:spPr>
        <p:txBody>
          <a:bodyPr wrap="square" rtlCol="0">
            <a:spAutoFit/>
          </a:bodyPr>
          <a:lstStyle/>
          <a:p>
            <a:pPr algn="ctr"/>
            <a:r>
              <a:rPr lang="en-GB" dirty="0" smtClean="0">
                <a:solidFill>
                  <a:schemeClr val="bg1"/>
                </a:solidFill>
              </a:rPr>
              <a:t>Centre For Global Higher Education: Seminar 74</a:t>
            </a:r>
          </a:p>
          <a:p>
            <a:pPr algn="ctr"/>
            <a:r>
              <a:rPr lang="fi-FI" dirty="0" smtClean="0">
                <a:solidFill>
                  <a:schemeClr val="bg1"/>
                </a:solidFill>
              </a:rPr>
              <a:t>UCL Institute of </a:t>
            </a:r>
            <a:r>
              <a:rPr lang="en-GB" dirty="0" smtClean="0">
                <a:solidFill>
                  <a:schemeClr val="bg1"/>
                </a:solidFill>
              </a:rPr>
              <a:t>Education</a:t>
            </a:r>
          </a:p>
          <a:p>
            <a:pPr algn="ctr"/>
            <a:r>
              <a:rPr lang="fi-FI" dirty="0" smtClean="0">
                <a:solidFill>
                  <a:schemeClr val="bg1"/>
                </a:solidFill>
              </a:rPr>
              <a:t>22.3.2018</a:t>
            </a:r>
            <a:endParaRPr lang="fi-FI"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 y="5421502"/>
            <a:ext cx="2624906" cy="1247858"/>
          </a:xfrm>
          <a:prstGeom prst="rect">
            <a:avLst/>
          </a:prstGeom>
        </p:spPr>
      </p:pic>
      <p:pic>
        <p:nvPicPr>
          <p:cNvPr id="13" name="Picture 12" descr="KTL-50 tunnus fin"/>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995936" y="5415861"/>
            <a:ext cx="1150075" cy="1253499"/>
          </a:xfrm>
          <a:prstGeom prst="rect">
            <a:avLst/>
          </a:prstGeom>
          <a:noFill/>
          <a:ln>
            <a:noFill/>
          </a:ln>
        </p:spPr>
      </p:pic>
    </p:spTree>
    <p:extLst>
      <p:ext uri="{BB962C8B-B14F-4D97-AF65-F5344CB8AC3E}">
        <p14:creationId xmlns:p14="http://schemas.microsoft.com/office/powerpoint/2010/main" val="1049045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Student Perspective</a:t>
            </a:r>
            <a:endParaRPr lang="en-GB" dirty="0"/>
          </a:p>
        </p:txBody>
      </p:sp>
      <p:sp>
        <p:nvSpPr>
          <p:cNvPr id="11" name="Content Placeholder 10"/>
          <p:cNvSpPr>
            <a:spLocks noGrp="1"/>
          </p:cNvSpPr>
          <p:nvPr>
            <p:ph idx="1"/>
          </p:nvPr>
        </p:nvSpPr>
        <p:spPr>
          <a:xfrm>
            <a:off x="457200" y="1600200"/>
            <a:ext cx="8686800" cy="4824413"/>
          </a:xfrm>
        </p:spPr>
        <p:txBody>
          <a:bodyPr>
            <a:normAutofit fontScale="85000" lnSpcReduction="10000"/>
          </a:bodyPr>
          <a:lstStyle/>
          <a:p>
            <a:r>
              <a:rPr lang="en-GB" dirty="0" smtClean="0"/>
              <a:t>International students desire to acquire skills (“career-</a:t>
            </a:r>
            <a:r>
              <a:rPr lang="en-GB" dirty="0"/>
              <a:t>e</a:t>
            </a:r>
            <a:r>
              <a:rPr lang="en-GB" dirty="0" smtClean="0"/>
              <a:t>nhancing investment” p.178; i.e. human capital investment) to compete in global/regional labour markets (King &amp; </a:t>
            </a:r>
            <a:r>
              <a:rPr lang="en-GB" dirty="0" err="1" smtClean="0"/>
              <a:t>Sondhi</a:t>
            </a:r>
            <a:r>
              <a:rPr lang="en-GB" dirty="0" smtClean="0"/>
              <a:t> 2018)</a:t>
            </a:r>
          </a:p>
          <a:p>
            <a:r>
              <a:rPr lang="en-GB" dirty="0"/>
              <a:t>ISM is a dynamic process where an individual student’s agency is simultaneously constrained and enabled by external factors such as government or institutional policy, family considerations &amp; labour market opportunities (</a:t>
            </a:r>
            <a:r>
              <a:rPr lang="en-GB" dirty="0" err="1"/>
              <a:t>Mosneaga</a:t>
            </a:r>
            <a:r>
              <a:rPr lang="en-GB" dirty="0"/>
              <a:t> &amp; </a:t>
            </a:r>
            <a:r>
              <a:rPr lang="en-GB" dirty="0" err="1"/>
              <a:t>Winther</a:t>
            </a:r>
            <a:r>
              <a:rPr lang="en-GB" dirty="0"/>
              <a:t> 2013)</a:t>
            </a:r>
          </a:p>
          <a:p>
            <a:r>
              <a:rPr lang="en-GB" dirty="0" smtClean="0"/>
              <a:t>ISM recognizes international students having the freedom of traveling and living in different places and cultures as a desirable lifestyle (King &amp; </a:t>
            </a:r>
            <a:r>
              <a:rPr lang="en-GB" dirty="0" err="1" smtClean="0"/>
              <a:t>Sondhi</a:t>
            </a:r>
            <a:r>
              <a:rPr lang="en-GB" dirty="0" smtClean="0"/>
              <a:t> 2018)</a:t>
            </a:r>
            <a:endParaRPr lang="en-GB" dirty="0"/>
          </a:p>
        </p:txBody>
      </p:sp>
      <p:sp>
        <p:nvSpPr>
          <p:cNvPr id="4" name="Date Placeholder 3"/>
          <p:cNvSpPr>
            <a:spLocks noGrp="1"/>
          </p:cNvSpPr>
          <p:nvPr>
            <p:ph type="dt" sz="half" idx="10"/>
          </p:nvPr>
        </p:nvSpPr>
        <p:spPr/>
        <p:txBody>
          <a:bodyPr/>
          <a:lstStyle/>
          <a:p>
            <a:fld id="{CBA730CD-C22B-4C1C-BB64-A524C293575F}" type="datetime1">
              <a:rPr lang="fi-FI" smtClean="0"/>
              <a:pPr/>
              <a:t>26.3.2018</a:t>
            </a:fld>
            <a:endParaRPr lang="fi-FI" dirty="0"/>
          </a:p>
        </p:txBody>
      </p:sp>
      <p:sp>
        <p:nvSpPr>
          <p:cNvPr id="5" name="Footer Placeholder 4"/>
          <p:cNvSpPr>
            <a:spLocks noGrp="1"/>
          </p:cNvSpPr>
          <p:nvPr>
            <p:ph type="ftr" sz="quarter" idx="4294967295"/>
          </p:nvPr>
        </p:nvSpPr>
        <p:spPr>
          <a:xfrm>
            <a:off x="6996113" y="6424613"/>
            <a:ext cx="2147887" cy="180975"/>
          </a:xfrm>
        </p:spPr>
        <p:txBody>
          <a:bodyPr/>
          <a:lstStyle/>
          <a:p>
            <a:r>
              <a:rPr lang="fi-FI" b="1" smtClean="0">
                <a:solidFill>
                  <a:srgbClr val="002957"/>
                </a:solidFill>
              </a:rPr>
              <a:t>JYU. </a:t>
            </a:r>
            <a:r>
              <a:rPr lang="fi-FI" b="1" smtClean="0"/>
              <a:t>Since 1863.</a:t>
            </a:r>
            <a:endParaRPr lang="fi-FI" b="1" dirty="0" smtClean="0"/>
          </a:p>
        </p:txBody>
      </p:sp>
      <p:sp>
        <p:nvSpPr>
          <p:cNvPr id="6" name="Slide Number Placeholder 5"/>
          <p:cNvSpPr>
            <a:spLocks noGrp="1"/>
          </p:cNvSpPr>
          <p:nvPr>
            <p:ph type="sldNum" sz="quarter" idx="4294967295"/>
          </p:nvPr>
        </p:nvSpPr>
        <p:spPr>
          <a:xfrm>
            <a:off x="8689975" y="6424613"/>
            <a:ext cx="454025" cy="180975"/>
          </a:xfrm>
        </p:spPr>
        <p:txBody>
          <a:bodyPr/>
          <a:lstStyle/>
          <a:p>
            <a:fld id="{0FE3988A-0109-0B40-965D-9E0ED41EFEE4}" type="slidenum">
              <a:rPr lang="fi-FI" smtClean="0"/>
              <a:pPr/>
              <a:t>10</a:t>
            </a:fld>
            <a:endParaRPr lang="fi-FI" dirty="0"/>
          </a:p>
        </p:txBody>
      </p:sp>
    </p:spTree>
    <p:extLst>
      <p:ext uri="{BB962C8B-B14F-4D97-AF65-F5344CB8AC3E}">
        <p14:creationId xmlns:p14="http://schemas.microsoft.com/office/powerpoint/2010/main" val="374983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Gov’t/</a:t>
            </a:r>
            <a:r>
              <a:rPr lang="en-GB" dirty="0" err="1" smtClean="0"/>
              <a:t>Univ</a:t>
            </a:r>
            <a:r>
              <a:rPr lang="en-GB" dirty="0" smtClean="0"/>
              <a:t> Perspective</a:t>
            </a:r>
            <a:endParaRPr lang="en-GB" dirty="0"/>
          </a:p>
        </p:txBody>
      </p:sp>
      <p:sp>
        <p:nvSpPr>
          <p:cNvPr id="11" name="Content Placeholder 10"/>
          <p:cNvSpPr>
            <a:spLocks noGrp="1"/>
          </p:cNvSpPr>
          <p:nvPr>
            <p:ph idx="1"/>
          </p:nvPr>
        </p:nvSpPr>
        <p:spPr>
          <a:xfrm>
            <a:off x="457200" y="1600200"/>
            <a:ext cx="8686800" cy="4824413"/>
          </a:xfrm>
        </p:spPr>
        <p:txBody>
          <a:bodyPr>
            <a:normAutofit fontScale="92500" lnSpcReduction="20000"/>
          </a:bodyPr>
          <a:lstStyle/>
          <a:p>
            <a:r>
              <a:rPr lang="en-GB" dirty="0" smtClean="0"/>
              <a:t>Countries/Regions seek to attract international students to increase the supply of highly-skilled workers into their labour markets (King &amp; </a:t>
            </a:r>
            <a:r>
              <a:rPr lang="en-GB" dirty="0" err="1" smtClean="0"/>
              <a:t>Sondhi</a:t>
            </a:r>
            <a:r>
              <a:rPr lang="en-GB" dirty="0"/>
              <a:t> </a:t>
            </a:r>
            <a:r>
              <a:rPr lang="en-GB" dirty="0" smtClean="0"/>
              <a:t>2018, </a:t>
            </a:r>
            <a:r>
              <a:rPr lang="en-GB" dirty="0" err="1" smtClean="0"/>
              <a:t>Ziguras</a:t>
            </a:r>
            <a:r>
              <a:rPr lang="en-GB" dirty="0" smtClean="0"/>
              <a:t> &amp; Law 2006)</a:t>
            </a:r>
          </a:p>
          <a:p>
            <a:r>
              <a:rPr lang="en-GB" dirty="0" smtClean="0"/>
              <a:t>Counter-act concerns over decreasing or low-birth rates and ageing population</a:t>
            </a:r>
          </a:p>
          <a:p>
            <a:r>
              <a:rPr lang="en-GB" dirty="0" smtClean="0"/>
              <a:t>Training (educating) international students within national boarders is cheaper (&amp; easier) than recruiting skilled workers … students are trained (more readily employable) for that national labour market (</a:t>
            </a:r>
            <a:r>
              <a:rPr lang="en-GB" dirty="0" err="1" smtClean="0"/>
              <a:t>Ziguras</a:t>
            </a:r>
            <a:r>
              <a:rPr lang="en-GB" dirty="0" smtClean="0"/>
              <a:t> &amp; Law 2006)</a:t>
            </a:r>
          </a:p>
          <a:p>
            <a:r>
              <a:rPr lang="en-GB" dirty="0" smtClean="0">
                <a:sym typeface="Wingdings" panose="05000000000000000000" pitchFamily="2" charset="2"/>
              </a:rPr>
              <a:t>Want for academic prestige (i.e. rankings)</a:t>
            </a:r>
            <a:endParaRPr lang="en-GB" dirty="0"/>
          </a:p>
        </p:txBody>
      </p:sp>
      <p:sp>
        <p:nvSpPr>
          <p:cNvPr id="4" name="Date Placeholder 3"/>
          <p:cNvSpPr>
            <a:spLocks noGrp="1"/>
          </p:cNvSpPr>
          <p:nvPr>
            <p:ph type="dt" sz="half" idx="10"/>
          </p:nvPr>
        </p:nvSpPr>
        <p:spPr/>
        <p:txBody>
          <a:bodyPr/>
          <a:lstStyle/>
          <a:p>
            <a:fld id="{CBA730CD-C22B-4C1C-BB64-A524C293575F}" type="datetime1">
              <a:rPr lang="fi-FI" smtClean="0"/>
              <a:pPr/>
              <a:t>26.3.2018</a:t>
            </a:fld>
            <a:endParaRPr lang="fi-FI" dirty="0"/>
          </a:p>
        </p:txBody>
      </p:sp>
      <p:sp>
        <p:nvSpPr>
          <p:cNvPr id="5" name="Footer Placeholder 4"/>
          <p:cNvSpPr>
            <a:spLocks noGrp="1"/>
          </p:cNvSpPr>
          <p:nvPr>
            <p:ph type="ftr" sz="quarter" idx="4294967295"/>
          </p:nvPr>
        </p:nvSpPr>
        <p:spPr>
          <a:xfrm>
            <a:off x="6996113" y="6424613"/>
            <a:ext cx="2147887" cy="180975"/>
          </a:xfrm>
        </p:spPr>
        <p:txBody>
          <a:bodyPr/>
          <a:lstStyle/>
          <a:p>
            <a:r>
              <a:rPr lang="fi-FI" b="1" smtClean="0">
                <a:solidFill>
                  <a:srgbClr val="002957"/>
                </a:solidFill>
              </a:rPr>
              <a:t>JYU. </a:t>
            </a:r>
            <a:r>
              <a:rPr lang="fi-FI" b="1" smtClean="0"/>
              <a:t>Since 1863.</a:t>
            </a:r>
            <a:endParaRPr lang="fi-FI" b="1" dirty="0" smtClean="0"/>
          </a:p>
        </p:txBody>
      </p:sp>
      <p:sp>
        <p:nvSpPr>
          <p:cNvPr id="6" name="Slide Number Placeholder 5"/>
          <p:cNvSpPr>
            <a:spLocks noGrp="1"/>
          </p:cNvSpPr>
          <p:nvPr>
            <p:ph type="sldNum" sz="quarter" idx="4294967295"/>
          </p:nvPr>
        </p:nvSpPr>
        <p:spPr>
          <a:xfrm>
            <a:off x="8689975" y="6424613"/>
            <a:ext cx="454025" cy="180975"/>
          </a:xfrm>
        </p:spPr>
        <p:txBody>
          <a:bodyPr/>
          <a:lstStyle/>
          <a:p>
            <a:fld id="{0FE3988A-0109-0B40-965D-9E0ED41EFEE4}" type="slidenum">
              <a:rPr lang="fi-FI" smtClean="0"/>
              <a:pPr/>
              <a:t>11</a:t>
            </a:fld>
            <a:endParaRPr lang="fi-FI" dirty="0"/>
          </a:p>
        </p:txBody>
      </p:sp>
    </p:spTree>
    <p:extLst>
      <p:ext uri="{BB962C8B-B14F-4D97-AF65-F5344CB8AC3E}">
        <p14:creationId xmlns:p14="http://schemas.microsoft.com/office/powerpoint/2010/main" val="113888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Theoretical Framework</a:t>
            </a:r>
          </a:p>
        </p:txBody>
      </p:sp>
      <p:sp>
        <p:nvSpPr>
          <p:cNvPr id="12" name="Content Placeholder 11"/>
          <p:cNvSpPr>
            <a:spLocks noGrp="1"/>
          </p:cNvSpPr>
          <p:nvPr>
            <p:ph idx="1"/>
          </p:nvPr>
        </p:nvSpPr>
        <p:spPr>
          <a:xfrm>
            <a:off x="457200" y="1600200"/>
            <a:ext cx="8579296" cy="4853136"/>
          </a:xfrm>
        </p:spPr>
        <p:txBody>
          <a:bodyPr>
            <a:normAutofit lnSpcReduction="10000"/>
          </a:bodyPr>
          <a:lstStyle/>
          <a:p>
            <a:r>
              <a:rPr lang="en-GB" dirty="0" smtClean="0"/>
              <a:t>We </a:t>
            </a:r>
            <a:r>
              <a:rPr lang="en-GB" dirty="0"/>
              <a:t>hypothesize that family ties and labour market opportunities influence international students’ </a:t>
            </a:r>
            <a:r>
              <a:rPr lang="en-GB" dirty="0" smtClean="0"/>
              <a:t>staying in Finland and outcomes </a:t>
            </a:r>
            <a:r>
              <a:rPr lang="en-GB" dirty="0"/>
              <a:t>in the Finnish labour market and society</a:t>
            </a:r>
            <a:r>
              <a:rPr lang="en-GB" dirty="0" smtClean="0"/>
              <a:t>.</a:t>
            </a:r>
          </a:p>
          <a:p>
            <a:r>
              <a:rPr lang="en-GB" dirty="0" smtClean="0"/>
              <a:t>We also hypothesize </a:t>
            </a:r>
            <a:r>
              <a:rPr lang="en-GB" dirty="0"/>
              <a:t>that post-financial crisis international graduates experienced decreased levels of employment and earnings (i.e. labour market </a:t>
            </a:r>
            <a:r>
              <a:rPr lang="en-GB" dirty="0" smtClean="0"/>
              <a:t>outcomes) which impacts family </a:t>
            </a:r>
            <a:r>
              <a:rPr lang="en-GB" dirty="0"/>
              <a:t>outcomes (marriage rates, having kids, etc.)</a:t>
            </a:r>
          </a:p>
        </p:txBody>
      </p:sp>
      <p:sp>
        <p:nvSpPr>
          <p:cNvPr id="4" name="Date Placeholder 3"/>
          <p:cNvSpPr>
            <a:spLocks noGrp="1"/>
          </p:cNvSpPr>
          <p:nvPr>
            <p:ph type="dt" sz="half" idx="10"/>
          </p:nvPr>
        </p:nvSpPr>
        <p:spPr/>
        <p:txBody>
          <a:bodyPr/>
          <a:lstStyle/>
          <a:p>
            <a:fld id="{21A8D66E-D4C1-438C-8B85-C19A0838289F}" type="datetime1">
              <a:rPr lang="fi-FI" smtClean="0"/>
              <a:pPr/>
              <a:t>26.3.2018</a:t>
            </a:fld>
            <a:endParaRPr lang="fi-FI" dirty="0"/>
          </a:p>
        </p:txBody>
      </p:sp>
      <p:sp>
        <p:nvSpPr>
          <p:cNvPr id="5" name="Footer Placeholder 4"/>
          <p:cNvSpPr>
            <a:spLocks noGrp="1"/>
          </p:cNvSpPr>
          <p:nvPr>
            <p:ph type="ftr" sz="quarter" idx="11"/>
          </p:nvPr>
        </p:nvSpPr>
        <p:spPr/>
        <p:txBody>
          <a:bodyPr/>
          <a:lstStyle/>
          <a:p>
            <a:r>
              <a:rPr lang="fi-FI" b="1" smtClean="0">
                <a:solidFill>
                  <a:schemeClr val="accent1"/>
                </a:solidFill>
              </a:rPr>
              <a:t>JYU.</a:t>
            </a:r>
            <a:r>
              <a:rPr lang="fi-FI" b="1" smtClean="0"/>
              <a:t> Since 1863.</a:t>
            </a:r>
            <a:endParaRPr lang="fi-FI" b="1" dirty="0" smtClean="0"/>
          </a:p>
        </p:txBody>
      </p:sp>
      <p:sp>
        <p:nvSpPr>
          <p:cNvPr id="6" name="Slide Number Placeholder 5"/>
          <p:cNvSpPr>
            <a:spLocks noGrp="1"/>
          </p:cNvSpPr>
          <p:nvPr>
            <p:ph type="sldNum" sz="quarter" idx="12"/>
          </p:nvPr>
        </p:nvSpPr>
        <p:spPr/>
        <p:txBody>
          <a:bodyPr/>
          <a:lstStyle/>
          <a:p>
            <a:fld id="{0FE3988A-0109-0B40-965D-9E0ED41EFEE4}" type="slidenum">
              <a:rPr lang="fi-FI" smtClean="0"/>
              <a:pPr/>
              <a:t>12</a:t>
            </a:fld>
            <a:endParaRPr lang="fi-FI" dirty="0"/>
          </a:p>
        </p:txBody>
      </p:sp>
    </p:spTree>
    <p:extLst>
      <p:ext uri="{BB962C8B-B14F-4D97-AF65-F5344CB8AC3E}">
        <p14:creationId xmlns:p14="http://schemas.microsoft.com/office/powerpoint/2010/main" val="18742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A8D66E-D4C1-438C-8B85-C19A0838289F}" type="datetime1">
              <a:rPr lang="fi-FI" smtClean="0"/>
              <a:pPr/>
              <a:t>26.3.2018</a:t>
            </a:fld>
            <a:endParaRPr lang="fi-FI" dirty="0"/>
          </a:p>
        </p:txBody>
      </p:sp>
      <p:sp>
        <p:nvSpPr>
          <p:cNvPr id="5" name="Footer Placeholder 4"/>
          <p:cNvSpPr>
            <a:spLocks noGrp="1"/>
          </p:cNvSpPr>
          <p:nvPr>
            <p:ph type="ftr" sz="quarter" idx="3"/>
          </p:nvPr>
        </p:nvSpPr>
        <p:spPr/>
        <p:txBody>
          <a:bodyPr/>
          <a:lstStyle/>
          <a:p>
            <a:r>
              <a:rPr lang="fi-FI" b="1" smtClean="0">
                <a:solidFill>
                  <a:schemeClr val="accent1"/>
                </a:solidFill>
              </a:rPr>
              <a:t>JYU.</a:t>
            </a:r>
            <a:r>
              <a:rPr lang="fi-FI" b="1" smtClean="0"/>
              <a:t> Since 1863.</a:t>
            </a:r>
            <a:endParaRPr lang="fi-FI" b="1" dirty="0" smtClean="0"/>
          </a:p>
        </p:txBody>
      </p:sp>
      <p:sp>
        <p:nvSpPr>
          <p:cNvPr id="6" name="Slide Number Placeholder 5"/>
          <p:cNvSpPr>
            <a:spLocks noGrp="1"/>
          </p:cNvSpPr>
          <p:nvPr>
            <p:ph type="sldNum" sz="quarter" idx="4"/>
          </p:nvPr>
        </p:nvSpPr>
        <p:spPr/>
        <p:txBody>
          <a:bodyPr/>
          <a:lstStyle/>
          <a:p>
            <a:fld id="{0FE3988A-0109-0B40-965D-9E0ED41EFEE4}" type="slidenum">
              <a:rPr lang="fi-FI" smtClean="0"/>
              <a:pPr/>
              <a:t>13</a:t>
            </a:fld>
            <a:endParaRPr lang="fi-FI" dirty="0"/>
          </a:p>
        </p:txBody>
      </p:sp>
      <p:sp>
        <p:nvSpPr>
          <p:cNvPr id="9" name="TextBox 8"/>
          <p:cNvSpPr txBox="1"/>
          <p:nvPr/>
        </p:nvSpPr>
        <p:spPr>
          <a:xfrm>
            <a:off x="251520" y="663074"/>
            <a:ext cx="8892480" cy="4278094"/>
          </a:xfrm>
          <a:prstGeom prst="rect">
            <a:avLst/>
          </a:prstGeom>
          <a:noFill/>
        </p:spPr>
        <p:txBody>
          <a:bodyPr wrap="square" rtlCol="0">
            <a:spAutoFit/>
          </a:bodyPr>
          <a:lstStyle/>
          <a:p>
            <a:pPr marL="571500" indent="-571500">
              <a:buFontTx/>
              <a:buChar char="-"/>
            </a:pPr>
            <a:r>
              <a:rPr lang="en-US" sz="4000" dirty="0" smtClean="0">
                <a:solidFill>
                  <a:schemeClr val="bg1"/>
                </a:solidFill>
              </a:rPr>
              <a:t>2 Basic Questions: </a:t>
            </a:r>
          </a:p>
          <a:p>
            <a:pPr marL="1028700" lvl="1" indent="-571500">
              <a:buFontTx/>
              <a:buChar char="-"/>
            </a:pPr>
            <a:r>
              <a:rPr lang="en-US" sz="3200" dirty="0" smtClean="0">
                <a:solidFill>
                  <a:schemeClr val="bg1"/>
                </a:solidFill>
              </a:rPr>
              <a:t>“What influences international students to stay in Finland after graduation?”</a:t>
            </a:r>
          </a:p>
          <a:p>
            <a:pPr marL="1028700" lvl="1" indent="-571500">
              <a:buFontTx/>
              <a:buChar char="-"/>
            </a:pPr>
            <a:r>
              <a:rPr lang="en-US" sz="3200" dirty="0" smtClean="0">
                <a:solidFill>
                  <a:schemeClr val="bg1"/>
                </a:solidFill>
              </a:rPr>
              <a:t>“</a:t>
            </a:r>
            <a:r>
              <a:rPr lang="en-US" sz="3200" dirty="0">
                <a:solidFill>
                  <a:schemeClr val="bg1"/>
                </a:solidFill>
              </a:rPr>
              <a:t>What </a:t>
            </a:r>
            <a:r>
              <a:rPr lang="en-US" sz="3200" dirty="0" smtClean="0">
                <a:solidFill>
                  <a:schemeClr val="bg1"/>
                </a:solidFill>
              </a:rPr>
              <a:t>happens if </a:t>
            </a:r>
            <a:r>
              <a:rPr lang="en-US" sz="3200" dirty="0">
                <a:solidFill>
                  <a:schemeClr val="bg1"/>
                </a:solidFill>
              </a:rPr>
              <a:t>they </a:t>
            </a:r>
            <a:r>
              <a:rPr lang="en-US" sz="3200" dirty="0" smtClean="0">
                <a:solidFill>
                  <a:schemeClr val="bg1"/>
                </a:solidFill>
              </a:rPr>
              <a:t>stay?”</a:t>
            </a:r>
          </a:p>
          <a:p>
            <a:pPr marL="571500" indent="-571500">
              <a:buFontTx/>
              <a:buChar char="-"/>
            </a:pPr>
            <a:r>
              <a:rPr lang="en-US" sz="4000" dirty="0" smtClean="0">
                <a:solidFill>
                  <a:schemeClr val="bg1"/>
                </a:solidFill>
              </a:rPr>
              <a:t>Follow-up Questions:</a:t>
            </a:r>
          </a:p>
          <a:p>
            <a:pPr marL="1028700" lvl="1" indent="-571500">
              <a:buFontTx/>
              <a:buChar char="-"/>
            </a:pPr>
            <a:r>
              <a:rPr lang="en-US" sz="3200" dirty="0" smtClean="0">
                <a:solidFill>
                  <a:schemeClr val="bg1"/>
                </a:solidFill>
              </a:rPr>
              <a:t>“Differences between International &amp; Finnish students?”</a:t>
            </a:r>
          </a:p>
          <a:p>
            <a:pPr marL="1028700" lvl="1" indent="-571500">
              <a:buFontTx/>
              <a:buChar char="-"/>
            </a:pPr>
            <a:r>
              <a:rPr lang="en-US" sz="3200" dirty="0" smtClean="0">
                <a:solidFill>
                  <a:schemeClr val="bg1"/>
                </a:solidFill>
              </a:rPr>
              <a:t>“Differences pre/post-FC?”</a:t>
            </a:r>
          </a:p>
        </p:txBody>
      </p:sp>
    </p:spTree>
    <p:extLst>
      <p:ext uri="{BB962C8B-B14F-4D97-AF65-F5344CB8AC3E}">
        <p14:creationId xmlns:p14="http://schemas.microsoft.com/office/powerpoint/2010/main" val="234021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Research</a:t>
            </a:r>
            <a:r>
              <a:rPr lang="fi-FI" dirty="0" smtClean="0"/>
              <a:t> Design</a:t>
            </a:r>
            <a:endParaRPr lang="fi-FI" dirty="0"/>
          </a:p>
        </p:txBody>
      </p:sp>
      <p:sp>
        <p:nvSpPr>
          <p:cNvPr id="8" name="Content Placeholder 7"/>
          <p:cNvSpPr>
            <a:spLocks noGrp="1"/>
          </p:cNvSpPr>
          <p:nvPr>
            <p:ph idx="1"/>
          </p:nvPr>
        </p:nvSpPr>
        <p:spPr>
          <a:xfrm>
            <a:off x="457200" y="1600200"/>
            <a:ext cx="8686800" cy="4992688"/>
          </a:xfrm>
        </p:spPr>
        <p:txBody>
          <a:bodyPr>
            <a:normAutofit/>
          </a:bodyPr>
          <a:lstStyle/>
          <a:p>
            <a:r>
              <a:rPr lang="en-US" sz="8000" dirty="0" smtClean="0"/>
              <a:t>Data Protections!</a:t>
            </a:r>
            <a:endParaRPr lang="en-US" sz="8000" dirty="0"/>
          </a:p>
        </p:txBody>
      </p:sp>
      <p:sp>
        <p:nvSpPr>
          <p:cNvPr id="4" name="Date Placeholder 3"/>
          <p:cNvSpPr>
            <a:spLocks noGrp="1"/>
          </p:cNvSpPr>
          <p:nvPr>
            <p:ph type="dt" sz="half" idx="10"/>
          </p:nvPr>
        </p:nvSpPr>
        <p:spPr/>
        <p:txBody>
          <a:bodyPr/>
          <a:lstStyle/>
          <a:p>
            <a:fld id="{21A8D66E-D4C1-438C-8B85-C19A0838289F}" type="datetime1">
              <a:rPr lang="fi-FI" smtClean="0"/>
              <a:pPr/>
              <a:t>26.3.2018</a:t>
            </a:fld>
            <a:endParaRPr lang="fi-FI" dirty="0"/>
          </a:p>
        </p:txBody>
      </p:sp>
      <p:sp>
        <p:nvSpPr>
          <p:cNvPr id="5" name="Footer Placeholder 4"/>
          <p:cNvSpPr>
            <a:spLocks noGrp="1"/>
          </p:cNvSpPr>
          <p:nvPr>
            <p:ph type="ftr" sz="quarter" idx="4294967295"/>
          </p:nvPr>
        </p:nvSpPr>
        <p:spPr>
          <a:xfrm>
            <a:off x="6996113" y="6592888"/>
            <a:ext cx="2147887" cy="180975"/>
          </a:xfrm>
        </p:spPr>
        <p:txBody>
          <a:bodyPr/>
          <a:lstStyle/>
          <a:p>
            <a:r>
              <a:rPr lang="fi-FI" b="1" smtClean="0">
                <a:solidFill>
                  <a:schemeClr val="accent1"/>
                </a:solidFill>
              </a:rPr>
              <a:t>JYU.</a:t>
            </a:r>
            <a:r>
              <a:rPr lang="fi-FI" b="1" smtClean="0"/>
              <a:t> Since 1863.</a:t>
            </a:r>
            <a:endParaRPr lang="fi-FI" b="1" dirty="0" smtClean="0"/>
          </a:p>
        </p:txBody>
      </p:sp>
      <p:sp>
        <p:nvSpPr>
          <p:cNvPr id="6" name="Slide Number Placeholder 5"/>
          <p:cNvSpPr>
            <a:spLocks noGrp="1"/>
          </p:cNvSpPr>
          <p:nvPr>
            <p:ph type="sldNum" sz="quarter" idx="4294967295"/>
          </p:nvPr>
        </p:nvSpPr>
        <p:spPr>
          <a:xfrm>
            <a:off x="8689975" y="6592888"/>
            <a:ext cx="454025" cy="180975"/>
          </a:xfrm>
        </p:spPr>
        <p:txBody>
          <a:bodyPr/>
          <a:lstStyle/>
          <a:p>
            <a:fld id="{0FE3988A-0109-0B40-965D-9E0ED41EFEE4}" type="slidenum">
              <a:rPr lang="fi-FI" smtClean="0"/>
              <a:pPr/>
              <a:t>14</a:t>
            </a:fld>
            <a:endParaRPr lang="fi-FI" dirty="0"/>
          </a:p>
        </p:txBody>
      </p:sp>
    </p:spTree>
    <p:extLst>
      <p:ext uri="{BB962C8B-B14F-4D97-AF65-F5344CB8AC3E}">
        <p14:creationId xmlns:p14="http://schemas.microsoft.com/office/powerpoint/2010/main" val="3654737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Research Design</a:t>
            </a:r>
            <a:endParaRPr lang="en-US" dirty="0"/>
          </a:p>
        </p:txBody>
      </p:sp>
      <p:sp>
        <p:nvSpPr>
          <p:cNvPr id="8" name="Content Placeholder 7"/>
          <p:cNvSpPr>
            <a:spLocks noGrp="1"/>
          </p:cNvSpPr>
          <p:nvPr>
            <p:ph idx="1"/>
          </p:nvPr>
        </p:nvSpPr>
        <p:spPr>
          <a:xfrm>
            <a:off x="457200" y="1600200"/>
            <a:ext cx="8686800" cy="4853136"/>
          </a:xfrm>
        </p:spPr>
        <p:txBody>
          <a:bodyPr>
            <a:normAutofit fontScale="85000" lnSpcReduction="20000"/>
          </a:bodyPr>
          <a:lstStyle/>
          <a:p>
            <a:r>
              <a:rPr lang="en-US" dirty="0" smtClean="0"/>
              <a:t>Samples:</a:t>
            </a:r>
            <a:endParaRPr lang="en-US" dirty="0"/>
          </a:p>
          <a:p>
            <a:pPr marL="457200" lvl="1" indent="0">
              <a:buNone/>
            </a:pPr>
            <a:r>
              <a:rPr lang="en-US" b="1" u="sng" dirty="0" smtClean="0"/>
              <a:t>Staying:</a:t>
            </a:r>
            <a:r>
              <a:rPr lang="en-US" b="1" dirty="0" smtClean="0"/>
              <a:t> </a:t>
            </a:r>
            <a:r>
              <a:rPr lang="en-US" dirty="0" smtClean="0"/>
              <a:t>All </a:t>
            </a:r>
            <a:r>
              <a:rPr lang="en-US" dirty="0"/>
              <a:t>international students who completed their degree in a </a:t>
            </a:r>
            <a:r>
              <a:rPr lang="en-US" dirty="0" smtClean="0"/>
              <a:t>university (14) or university </a:t>
            </a:r>
            <a:r>
              <a:rPr lang="en-US" dirty="0"/>
              <a:t>of applied sciences </a:t>
            </a:r>
            <a:r>
              <a:rPr lang="en-US" dirty="0" smtClean="0"/>
              <a:t>(24) in </a:t>
            </a:r>
            <a:r>
              <a:rPr lang="en-US" dirty="0"/>
              <a:t>Finland from </a:t>
            </a:r>
            <a:r>
              <a:rPr lang="en-US" dirty="0" smtClean="0"/>
              <a:t>1999 </a:t>
            </a:r>
            <a:r>
              <a:rPr lang="en-US" dirty="0"/>
              <a:t>to </a:t>
            </a:r>
            <a:r>
              <a:rPr lang="en-US" dirty="0" smtClean="0"/>
              <a:t>2011 </a:t>
            </a:r>
            <a:r>
              <a:rPr lang="en-US" dirty="0"/>
              <a:t>(</a:t>
            </a:r>
            <a:r>
              <a:rPr lang="en-US" dirty="0" smtClean="0"/>
              <a:t>N=10,273)</a:t>
            </a:r>
          </a:p>
          <a:p>
            <a:pPr lvl="2">
              <a:buFont typeface="Arial" panose="020B0604020202020204" pitchFamily="34" charset="0"/>
              <a:buChar char="•"/>
            </a:pPr>
            <a:r>
              <a:rPr lang="en-US" sz="2800" dirty="0" smtClean="0"/>
              <a:t>Controlled for various conditions in data</a:t>
            </a:r>
          </a:p>
          <a:p>
            <a:pPr marL="457200" lvl="1" indent="0">
              <a:buNone/>
            </a:pPr>
            <a:r>
              <a:rPr lang="en-US" b="1" u="sng" dirty="0" smtClean="0"/>
              <a:t>Returns:</a:t>
            </a:r>
            <a:r>
              <a:rPr lang="en-US" b="1" dirty="0" smtClean="0"/>
              <a:t> </a:t>
            </a:r>
            <a:r>
              <a:rPr lang="en-US" dirty="0" smtClean="0"/>
              <a:t>All </a:t>
            </a:r>
            <a:r>
              <a:rPr lang="en-US" dirty="0"/>
              <a:t>international students who completed their degree in a </a:t>
            </a:r>
            <a:r>
              <a:rPr lang="en-US" dirty="0" smtClean="0"/>
              <a:t>university </a:t>
            </a:r>
            <a:r>
              <a:rPr lang="en-US" dirty="0"/>
              <a:t>(14) &amp; </a:t>
            </a:r>
            <a:r>
              <a:rPr lang="en-US" dirty="0" smtClean="0"/>
              <a:t>university </a:t>
            </a:r>
            <a:r>
              <a:rPr lang="en-US" dirty="0"/>
              <a:t>of applied sciences (24) in Finland from </a:t>
            </a:r>
            <a:r>
              <a:rPr lang="en-US" dirty="0" smtClean="0"/>
              <a:t>2006 </a:t>
            </a:r>
            <a:r>
              <a:rPr lang="en-US" dirty="0"/>
              <a:t>to 2011 (</a:t>
            </a:r>
            <a:r>
              <a:rPr lang="en-US" dirty="0" smtClean="0"/>
              <a:t>N=7,416)</a:t>
            </a:r>
            <a:endParaRPr lang="en-US" dirty="0"/>
          </a:p>
          <a:p>
            <a:pPr lvl="1"/>
            <a:r>
              <a:rPr lang="en-US" dirty="0"/>
              <a:t>Removed individuals who:</a:t>
            </a:r>
          </a:p>
          <a:p>
            <a:pPr lvl="2"/>
            <a:r>
              <a:rPr lang="en-US" sz="2800" dirty="0"/>
              <a:t>Completed secondary education in Finland (</a:t>
            </a:r>
            <a:r>
              <a:rPr lang="en-US" sz="2800" dirty="0" smtClean="0"/>
              <a:t>2,222)</a:t>
            </a:r>
            <a:endParaRPr lang="en-US" sz="2800" dirty="0"/>
          </a:p>
          <a:p>
            <a:pPr lvl="2"/>
            <a:r>
              <a:rPr lang="en-US" sz="2800" dirty="0"/>
              <a:t>Speak Finnish/Swedish as first/native lang. </a:t>
            </a:r>
            <a:r>
              <a:rPr lang="en-US" sz="2800" dirty="0" smtClean="0"/>
              <a:t>(167)</a:t>
            </a:r>
            <a:endParaRPr lang="en-US" sz="2800" dirty="0"/>
          </a:p>
          <a:p>
            <a:pPr lvl="2"/>
            <a:r>
              <a:rPr lang="en-US" sz="2800" dirty="0"/>
              <a:t>Over 45 years old at start of studies </a:t>
            </a:r>
            <a:r>
              <a:rPr lang="en-US" sz="2800" dirty="0" smtClean="0"/>
              <a:t>(170)</a:t>
            </a:r>
            <a:endParaRPr lang="en-US" sz="2800" dirty="0"/>
          </a:p>
          <a:p>
            <a:pPr lvl="2"/>
            <a:r>
              <a:rPr lang="en-US" sz="2800" dirty="0"/>
              <a:t>Bachelors degree earners in Univ. </a:t>
            </a:r>
            <a:r>
              <a:rPr lang="en-US" sz="2800" dirty="0" smtClean="0"/>
              <a:t>(224)</a:t>
            </a:r>
            <a:endParaRPr lang="en-US" sz="2800" dirty="0"/>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
        <p:nvSpPr>
          <p:cNvPr id="4" name="Footer Placeholder 3"/>
          <p:cNvSpPr>
            <a:spLocks noGrp="1"/>
          </p:cNvSpPr>
          <p:nvPr>
            <p:ph type="ftr" sz="quarter" idx="11"/>
          </p:nvPr>
        </p:nvSpPr>
        <p:spPr/>
        <p:txBody>
          <a:bodyPr/>
          <a:lstStyle/>
          <a:p>
            <a:r>
              <a:rPr lang="fi-FI" b="1" smtClean="0">
                <a:solidFill>
                  <a:schemeClr val="accent1"/>
                </a:solidFill>
              </a:rPr>
              <a:t>JYU.</a:t>
            </a:r>
            <a:r>
              <a:rPr lang="fi-FI" b="1" smtClean="0"/>
              <a:t> Since 1863.</a:t>
            </a:r>
            <a:endParaRPr lang="fi-FI" b="1" dirty="0" smtClean="0"/>
          </a:p>
        </p:txBody>
      </p:sp>
      <p:sp>
        <p:nvSpPr>
          <p:cNvPr id="5" name="Slide Number Placeholder 4"/>
          <p:cNvSpPr>
            <a:spLocks noGrp="1"/>
          </p:cNvSpPr>
          <p:nvPr>
            <p:ph type="sldNum" sz="quarter" idx="12"/>
          </p:nvPr>
        </p:nvSpPr>
        <p:spPr/>
        <p:txBody>
          <a:bodyPr/>
          <a:lstStyle/>
          <a:p>
            <a:fld id="{0FE3988A-0109-0B40-965D-9E0ED41EFEE4}" type="slidenum">
              <a:rPr lang="fi-FI" smtClean="0"/>
              <a:pPr/>
              <a:t>15</a:t>
            </a:fld>
            <a:endParaRPr lang="fi-FI" dirty="0"/>
          </a:p>
        </p:txBody>
      </p:sp>
    </p:spTree>
    <p:extLst>
      <p:ext uri="{BB962C8B-B14F-4D97-AF65-F5344CB8AC3E}">
        <p14:creationId xmlns:p14="http://schemas.microsoft.com/office/powerpoint/2010/main" val="12038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animEffect transition="in" filter="fade">
                                      <p:cBhvr>
                                        <p:cTn id="30"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Research</a:t>
            </a:r>
            <a:r>
              <a:rPr lang="fi-FI" dirty="0" smtClean="0"/>
              <a:t> Design</a:t>
            </a:r>
            <a:endParaRPr lang="fi-FI" dirty="0"/>
          </a:p>
        </p:txBody>
      </p:sp>
      <p:sp>
        <p:nvSpPr>
          <p:cNvPr id="8" name="Content Placeholder 7"/>
          <p:cNvSpPr>
            <a:spLocks noGrp="1"/>
          </p:cNvSpPr>
          <p:nvPr>
            <p:ph idx="1"/>
          </p:nvPr>
        </p:nvSpPr>
        <p:spPr>
          <a:xfrm>
            <a:off x="457200" y="1600200"/>
            <a:ext cx="8686800" cy="4992688"/>
          </a:xfrm>
        </p:spPr>
        <p:txBody>
          <a:bodyPr>
            <a:normAutofit/>
          </a:bodyPr>
          <a:lstStyle/>
          <a:p>
            <a:r>
              <a:rPr lang="en-US" sz="3400" dirty="0"/>
              <a:t>Combined data </a:t>
            </a:r>
            <a:r>
              <a:rPr lang="en-US" sz="3400" dirty="0" smtClean="0"/>
              <a:t>from </a:t>
            </a:r>
            <a:r>
              <a:rPr lang="en-US" sz="3400" dirty="0"/>
              <a:t>national registries</a:t>
            </a:r>
          </a:p>
          <a:p>
            <a:pPr lvl="1"/>
            <a:r>
              <a:rPr lang="en-US" dirty="0" smtClean="0"/>
              <a:t>By Finnish personal ID via </a:t>
            </a:r>
            <a:r>
              <a:rPr lang="en-US" dirty="0"/>
              <a:t>Statistics Finland</a:t>
            </a:r>
          </a:p>
          <a:p>
            <a:pPr lvl="1"/>
            <a:r>
              <a:rPr lang="en-US" dirty="0"/>
              <a:t>Track for 3 years after graduation</a:t>
            </a:r>
          </a:p>
          <a:p>
            <a:pPr lvl="1"/>
            <a:r>
              <a:rPr lang="en-US" dirty="0"/>
              <a:t>Use highest degree earned for cohort placement</a:t>
            </a:r>
          </a:p>
          <a:p>
            <a:r>
              <a:rPr lang="en-US" sz="3400" dirty="0"/>
              <a:t>Student Registry </a:t>
            </a:r>
            <a:r>
              <a:rPr lang="en-US" sz="3400" dirty="0" smtClean="0"/>
              <a:t>Files</a:t>
            </a:r>
            <a:endParaRPr lang="en-US" sz="3400" dirty="0"/>
          </a:p>
          <a:p>
            <a:r>
              <a:rPr lang="en-US" sz="3400" dirty="0" smtClean="0"/>
              <a:t>Finnish </a:t>
            </a:r>
            <a:r>
              <a:rPr lang="en-US" sz="3400" dirty="0"/>
              <a:t>Longitudinal Census </a:t>
            </a:r>
            <a:r>
              <a:rPr lang="en-US" sz="3400" dirty="0" smtClean="0"/>
              <a:t>Files</a:t>
            </a:r>
            <a:endParaRPr lang="en-US" sz="3400" dirty="0"/>
          </a:p>
          <a:p>
            <a:r>
              <a:rPr lang="en-US" sz="3400" dirty="0" smtClean="0"/>
              <a:t>Finnish </a:t>
            </a:r>
            <a:r>
              <a:rPr lang="en-US" sz="3400" dirty="0"/>
              <a:t>Employment </a:t>
            </a:r>
            <a:r>
              <a:rPr lang="en-US" sz="3400" dirty="0" smtClean="0"/>
              <a:t>Files</a:t>
            </a:r>
            <a:endParaRPr lang="en-US" sz="3400" dirty="0"/>
          </a:p>
          <a:p>
            <a:r>
              <a:rPr lang="en-US" sz="3400" dirty="0" smtClean="0"/>
              <a:t>Income </a:t>
            </a:r>
            <a:r>
              <a:rPr lang="en-US" sz="3400" dirty="0"/>
              <a:t>Distribution </a:t>
            </a:r>
            <a:r>
              <a:rPr lang="en-US" sz="3400" dirty="0" smtClean="0"/>
              <a:t>Statistics</a:t>
            </a:r>
            <a:endParaRPr lang="en-US" sz="3400" dirty="0"/>
          </a:p>
        </p:txBody>
      </p:sp>
      <p:sp>
        <p:nvSpPr>
          <p:cNvPr id="4" name="Date Placeholder 3"/>
          <p:cNvSpPr>
            <a:spLocks noGrp="1"/>
          </p:cNvSpPr>
          <p:nvPr>
            <p:ph type="dt" sz="half" idx="10"/>
          </p:nvPr>
        </p:nvSpPr>
        <p:spPr/>
        <p:txBody>
          <a:bodyPr/>
          <a:lstStyle/>
          <a:p>
            <a:fld id="{21A8D66E-D4C1-438C-8B85-C19A0838289F}" type="datetime1">
              <a:rPr lang="fi-FI" smtClean="0"/>
              <a:pPr/>
              <a:t>26.3.2018</a:t>
            </a:fld>
            <a:endParaRPr lang="fi-FI" dirty="0"/>
          </a:p>
        </p:txBody>
      </p:sp>
      <p:sp>
        <p:nvSpPr>
          <p:cNvPr id="5" name="Footer Placeholder 4"/>
          <p:cNvSpPr>
            <a:spLocks noGrp="1"/>
          </p:cNvSpPr>
          <p:nvPr>
            <p:ph type="ftr" sz="quarter" idx="4294967295"/>
          </p:nvPr>
        </p:nvSpPr>
        <p:spPr>
          <a:xfrm>
            <a:off x="6996113" y="6592888"/>
            <a:ext cx="2147887" cy="180975"/>
          </a:xfrm>
        </p:spPr>
        <p:txBody>
          <a:bodyPr/>
          <a:lstStyle/>
          <a:p>
            <a:r>
              <a:rPr lang="fi-FI" b="1" smtClean="0">
                <a:solidFill>
                  <a:schemeClr val="accent1"/>
                </a:solidFill>
              </a:rPr>
              <a:t>JYU.</a:t>
            </a:r>
            <a:r>
              <a:rPr lang="fi-FI" b="1" smtClean="0"/>
              <a:t> Since 1863.</a:t>
            </a:r>
            <a:endParaRPr lang="fi-FI" b="1" dirty="0" smtClean="0"/>
          </a:p>
        </p:txBody>
      </p:sp>
      <p:sp>
        <p:nvSpPr>
          <p:cNvPr id="6" name="Slide Number Placeholder 5"/>
          <p:cNvSpPr>
            <a:spLocks noGrp="1"/>
          </p:cNvSpPr>
          <p:nvPr>
            <p:ph type="sldNum" sz="quarter" idx="4294967295"/>
          </p:nvPr>
        </p:nvSpPr>
        <p:spPr>
          <a:xfrm>
            <a:off x="8689975" y="6592888"/>
            <a:ext cx="454025" cy="180975"/>
          </a:xfrm>
        </p:spPr>
        <p:txBody>
          <a:bodyPr/>
          <a:lstStyle/>
          <a:p>
            <a:fld id="{0FE3988A-0109-0B40-965D-9E0ED41EFEE4}" type="slidenum">
              <a:rPr lang="fi-FI" smtClean="0"/>
              <a:pPr/>
              <a:t>16</a:t>
            </a:fld>
            <a:endParaRPr lang="fi-FI" dirty="0"/>
          </a:p>
        </p:txBody>
      </p:sp>
    </p:spTree>
    <p:extLst>
      <p:ext uri="{BB962C8B-B14F-4D97-AF65-F5344CB8AC3E}">
        <p14:creationId xmlns:p14="http://schemas.microsoft.com/office/powerpoint/2010/main" val="232780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Research</a:t>
            </a:r>
            <a:r>
              <a:rPr lang="fi-FI" dirty="0" smtClean="0"/>
              <a:t> Design</a:t>
            </a:r>
            <a:endParaRPr lang="fi-FI"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57200" y="1600200"/>
                <a:ext cx="8686800" cy="4992688"/>
              </a:xfrm>
            </p:spPr>
            <p:txBody>
              <a:bodyPr>
                <a:normAutofit fontScale="85000" lnSpcReduction="10000"/>
              </a:bodyPr>
              <a:lstStyle/>
              <a:p>
                <a:r>
                  <a:rPr lang="en-GB" dirty="0" smtClean="0"/>
                  <a:t>Staying</a:t>
                </a:r>
                <a:r>
                  <a:rPr lang="fi-FI" dirty="0" smtClean="0"/>
                  <a:t>:</a:t>
                </a:r>
              </a:p>
              <a:p>
                <a:pPr lvl="1"/>
                <a:r>
                  <a:rPr lang="en-GB" dirty="0" smtClean="0"/>
                  <a:t>Logistic</a:t>
                </a:r>
                <a:r>
                  <a:rPr lang="fi-FI" dirty="0" smtClean="0"/>
                  <a:t> regression </a:t>
                </a:r>
                <a:r>
                  <a:rPr lang="en-GB" dirty="0" smtClean="0"/>
                  <a:t>model(s</a:t>
                </a:r>
                <a:r>
                  <a:rPr lang="fi-FI" dirty="0" smtClean="0"/>
                  <a:t>) &amp; </a:t>
                </a:r>
                <a:r>
                  <a:rPr lang="en-GB" dirty="0" smtClean="0"/>
                  <a:t>Interactions</a:t>
                </a:r>
              </a:p>
              <a:p>
                <a:pPr lvl="1"/>
                <a14:m>
                  <m:oMath xmlns:m="http://schemas.openxmlformats.org/officeDocument/2006/math">
                    <m:r>
                      <a:rPr lang="en-GB" i="1">
                        <a:latin typeface="Cambria Math" charset="0"/>
                      </a:rPr>
                      <m:t>𝑃</m:t>
                    </m:r>
                    <m:d>
                      <m:dPr>
                        <m:ctrlPr>
                          <a:rPr lang="fi-FI" i="1">
                            <a:latin typeface="Cambria Math" charset="0"/>
                          </a:rPr>
                        </m:ctrlPr>
                      </m:dPr>
                      <m:e>
                        <m:r>
                          <a:rPr lang="en-GB" i="1">
                            <a:latin typeface="Cambria Math" charset="0"/>
                          </a:rPr>
                          <m:t>𝑦</m:t>
                        </m:r>
                        <m:r>
                          <a:rPr lang="en-GB" i="1">
                            <a:latin typeface="Cambria Math" charset="0"/>
                          </a:rPr>
                          <m:t>=1</m:t>
                        </m:r>
                      </m:e>
                    </m:d>
                    <m:r>
                      <a:rPr lang="en-GB" i="1">
                        <a:latin typeface="Cambria Math" charset="0"/>
                      </a:rPr>
                      <m:t>=</m:t>
                    </m:r>
                    <m:r>
                      <a:rPr lang="en-GB" i="1">
                        <a:latin typeface="Cambria Math" charset="0"/>
                      </a:rPr>
                      <m:t>𝑃</m:t>
                    </m:r>
                    <m:d>
                      <m:dPr>
                        <m:ctrlPr>
                          <a:rPr lang="fi-FI" i="1">
                            <a:latin typeface="Cambria Math" charset="0"/>
                          </a:rPr>
                        </m:ctrlPr>
                      </m:dPr>
                      <m:e>
                        <m:sSub>
                          <m:sSubPr>
                            <m:ctrlPr>
                              <a:rPr lang="fi-FI" i="1">
                                <a:latin typeface="Cambria Math" charset="0"/>
                              </a:rPr>
                            </m:ctrlPr>
                          </m:sSubPr>
                          <m:e>
                            <m:r>
                              <a:rPr lang="en-GB" i="1">
                                <a:latin typeface="Cambria Math" charset="0"/>
                              </a:rPr>
                              <m:t>𝑦</m:t>
                            </m:r>
                          </m:e>
                          <m:sub>
                            <m:r>
                              <a:rPr lang="en-GB" i="1">
                                <a:latin typeface="Cambria Math" charset="0"/>
                              </a:rPr>
                              <m:t>𝑖</m:t>
                            </m:r>
                          </m:sub>
                        </m:sSub>
                      </m:e>
                    </m:d>
                    <m:r>
                      <a:rPr lang="en-GB" i="1">
                        <a:latin typeface="Cambria Math" charset="0"/>
                      </a:rPr>
                      <m:t>=</m:t>
                    </m:r>
                    <m:sSub>
                      <m:sSubPr>
                        <m:ctrlPr>
                          <a:rPr lang="fi-FI" i="1">
                            <a:latin typeface="Cambria Math" charset="0"/>
                          </a:rPr>
                        </m:ctrlPr>
                      </m:sSubPr>
                      <m:e>
                        <m:r>
                          <a:rPr lang="en-GB" i="1">
                            <a:latin typeface="Cambria Math" charset="0"/>
                          </a:rPr>
                          <m:t>𝐹</m:t>
                        </m:r>
                        <m:r>
                          <a:rPr lang="en-GB" i="1">
                            <a:latin typeface="Cambria Math" charset="0"/>
                          </a:rPr>
                          <m:t>(</m:t>
                        </m:r>
                        <m:r>
                          <a:rPr lang="en-GB" i="1">
                            <a:latin typeface="Cambria Math" charset="0"/>
                          </a:rPr>
                          <m:t>𝛽</m:t>
                        </m:r>
                      </m:e>
                      <m:sub>
                        <m:r>
                          <a:rPr lang="en-GB" i="1">
                            <a:latin typeface="Cambria Math" charset="0"/>
                          </a:rPr>
                          <m:t>0</m:t>
                        </m:r>
                      </m:sub>
                    </m:sSub>
                    <m:r>
                      <a:rPr lang="en-GB" i="1">
                        <a:latin typeface="Cambria Math" charset="0"/>
                      </a:rPr>
                      <m:t>+</m:t>
                    </m:r>
                    <m:sSub>
                      <m:sSubPr>
                        <m:ctrlPr>
                          <a:rPr lang="fi-FI" i="1">
                            <a:latin typeface="Cambria Math" charset="0"/>
                          </a:rPr>
                        </m:ctrlPr>
                      </m:sSubPr>
                      <m:e>
                        <m:r>
                          <a:rPr lang="en-GB" i="1">
                            <a:latin typeface="Cambria Math" charset="0"/>
                          </a:rPr>
                          <m:t>𝛽</m:t>
                        </m:r>
                        <m:r>
                          <a:rPr lang="en-GB" i="1">
                            <a:latin typeface="Cambria Math" charset="0"/>
                          </a:rPr>
                          <m:t>𝑖</m:t>
                        </m:r>
                      </m:e>
                      <m:sub>
                        <m:r>
                          <a:rPr lang="en-GB" i="1">
                            <a:latin typeface="Cambria Math" charset="0"/>
                          </a:rPr>
                          <m:t>1</m:t>
                        </m:r>
                      </m:sub>
                    </m:sSub>
                    <m:sSub>
                      <m:sSubPr>
                        <m:ctrlPr>
                          <a:rPr lang="fi-FI" i="1">
                            <a:latin typeface="Cambria Math" charset="0"/>
                          </a:rPr>
                        </m:ctrlPr>
                      </m:sSubPr>
                      <m:e>
                        <m:r>
                          <a:rPr lang="en-GB" i="1">
                            <a:latin typeface="Cambria Math" charset="0"/>
                          </a:rPr>
                          <m:t>𝑋</m:t>
                        </m:r>
                      </m:e>
                      <m:sub>
                        <m:r>
                          <a:rPr lang="en-GB" i="1">
                            <a:latin typeface="Cambria Math" charset="0"/>
                          </a:rPr>
                          <m:t>1</m:t>
                        </m:r>
                      </m:sub>
                    </m:sSub>
                    <m:r>
                      <a:rPr lang="en-GB" i="1">
                        <a:latin typeface="Cambria Math" charset="0"/>
                      </a:rPr>
                      <m:t>+ ... +</m:t>
                    </m:r>
                    <m:sSub>
                      <m:sSubPr>
                        <m:ctrlPr>
                          <a:rPr lang="fi-FI" i="1">
                            <a:latin typeface="Cambria Math" charset="0"/>
                          </a:rPr>
                        </m:ctrlPr>
                      </m:sSubPr>
                      <m:e>
                        <m:r>
                          <a:rPr lang="en-GB" i="1">
                            <a:latin typeface="Cambria Math" charset="0"/>
                          </a:rPr>
                          <m:t>𝛽</m:t>
                        </m:r>
                      </m:e>
                      <m:sub>
                        <m:r>
                          <a:rPr lang="en-GB" i="1">
                            <a:latin typeface="Cambria Math" charset="0"/>
                          </a:rPr>
                          <m:t>𝐽</m:t>
                        </m:r>
                      </m:sub>
                    </m:sSub>
                    <m:sSub>
                      <m:sSubPr>
                        <m:ctrlPr>
                          <a:rPr lang="fi-FI" i="1">
                            <a:latin typeface="Cambria Math" charset="0"/>
                          </a:rPr>
                        </m:ctrlPr>
                      </m:sSubPr>
                      <m:e>
                        <m:r>
                          <a:rPr lang="en-GB" i="1">
                            <a:latin typeface="Cambria Math" charset="0"/>
                          </a:rPr>
                          <m:t>𝑋</m:t>
                        </m:r>
                      </m:e>
                      <m:sub>
                        <m:r>
                          <a:rPr lang="en-GB" i="1">
                            <a:latin typeface="Cambria Math" charset="0"/>
                          </a:rPr>
                          <m:t>𝐽</m:t>
                        </m:r>
                      </m:sub>
                    </m:sSub>
                    <m:r>
                      <a:rPr lang="en-GB" i="1">
                        <a:latin typeface="Cambria Math" charset="0"/>
                      </a:rPr>
                      <m:t>+</m:t>
                    </m:r>
                    <m:sSub>
                      <m:sSubPr>
                        <m:ctrlPr>
                          <a:rPr lang="fi-FI" i="1">
                            <a:latin typeface="Cambria Math" charset="0"/>
                          </a:rPr>
                        </m:ctrlPr>
                      </m:sSubPr>
                      <m:e>
                        <m:r>
                          <a:rPr lang="en-GB" i="1">
                            <a:latin typeface="Cambria Math" charset="0"/>
                          </a:rPr>
                          <m:t>𝑢</m:t>
                        </m:r>
                      </m:e>
                      <m:sub>
                        <m:r>
                          <a:rPr lang="en-GB" i="1">
                            <a:latin typeface="Cambria Math" charset="0"/>
                          </a:rPr>
                          <m:t>𝑖</m:t>
                        </m:r>
                      </m:sub>
                    </m:sSub>
                    <m:r>
                      <a:rPr lang="en-GB" i="1">
                        <a:latin typeface="Cambria Math" charset="0"/>
                      </a:rPr>
                      <m:t>)</m:t>
                    </m:r>
                  </m:oMath>
                </a14:m>
                <a:endParaRPr lang="fi-FI" dirty="0"/>
              </a:p>
              <a:p>
                <a:pPr lvl="2"/>
                <a14:m>
                  <m:oMath xmlns:m="http://schemas.openxmlformats.org/officeDocument/2006/math">
                    <m:sSub>
                      <m:sSubPr>
                        <m:ctrlPr>
                          <a:rPr lang="fi-FI" i="1">
                            <a:latin typeface="Cambria Math" charset="0"/>
                          </a:rPr>
                        </m:ctrlPr>
                      </m:sSubPr>
                      <m:e>
                        <m:r>
                          <a:rPr lang="en-GB" i="1">
                            <a:latin typeface="Cambria Math" charset="0"/>
                          </a:rPr>
                          <m:t>𝑦</m:t>
                        </m:r>
                      </m:e>
                      <m:sub>
                        <m:r>
                          <a:rPr lang="en-GB" i="1">
                            <a:latin typeface="Cambria Math" charset="0"/>
                          </a:rPr>
                          <m:t>𝑖</m:t>
                        </m:r>
                      </m:sub>
                    </m:sSub>
                  </m:oMath>
                </a14:m>
                <a:r>
                  <a:rPr lang="en-GB" dirty="0"/>
                  <a:t> is a binary indicator showing if an international student stays in Finland 3 years after </a:t>
                </a:r>
                <a:r>
                  <a:rPr lang="en-GB" dirty="0" smtClean="0"/>
                  <a:t>graduation</a:t>
                </a:r>
              </a:p>
              <a:p>
                <a:pPr lvl="2"/>
                <a14:m>
                  <m:oMath xmlns:m="http://schemas.openxmlformats.org/officeDocument/2006/math">
                    <m:sSub>
                      <m:sSubPr>
                        <m:ctrlPr>
                          <a:rPr lang="fi-FI" i="1">
                            <a:latin typeface="Cambria Math" charset="0"/>
                          </a:rPr>
                        </m:ctrlPr>
                      </m:sSubPr>
                      <m:e>
                        <m:r>
                          <a:rPr lang="en-GB" i="1">
                            <a:latin typeface="Cambria Math" charset="0"/>
                          </a:rPr>
                          <m:t>𝛽</m:t>
                        </m:r>
                      </m:e>
                      <m:sub>
                        <m:r>
                          <a:rPr lang="en-GB" i="1">
                            <a:latin typeface="Cambria Math" charset="0"/>
                          </a:rPr>
                          <m:t>1  </m:t>
                        </m:r>
                      </m:sub>
                    </m:sSub>
                    <m:r>
                      <a:rPr lang="en-GB" i="1">
                        <a:latin typeface="Cambria Math" charset="0"/>
                      </a:rPr>
                      <m:t>,</m:t>
                    </m:r>
                    <m:sSub>
                      <m:sSubPr>
                        <m:ctrlPr>
                          <a:rPr lang="fi-FI" i="1">
                            <a:latin typeface="Cambria Math" charset="0"/>
                          </a:rPr>
                        </m:ctrlPr>
                      </m:sSubPr>
                      <m:e>
                        <m:r>
                          <a:rPr lang="en-GB" i="1">
                            <a:latin typeface="Cambria Math" charset="0"/>
                          </a:rPr>
                          <m:t>𝛽</m:t>
                        </m:r>
                      </m:e>
                      <m:sub>
                        <m:r>
                          <a:rPr lang="en-GB" i="1">
                            <a:latin typeface="Cambria Math" charset="0"/>
                          </a:rPr>
                          <m:t>2</m:t>
                        </m:r>
                      </m:sub>
                    </m:sSub>
                    <m:r>
                      <a:rPr lang="en-GB" i="1">
                        <a:latin typeface="Cambria Math" charset="0"/>
                      </a:rPr>
                      <m:t>, …, </m:t>
                    </m:r>
                    <m:sSub>
                      <m:sSubPr>
                        <m:ctrlPr>
                          <a:rPr lang="fi-FI" i="1">
                            <a:latin typeface="Cambria Math" charset="0"/>
                          </a:rPr>
                        </m:ctrlPr>
                      </m:sSubPr>
                      <m:e>
                        <m:r>
                          <a:rPr lang="en-GB" i="1">
                            <a:latin typeface="Cambria Math" charset="0"/>
                          </a:rPr>
                          <m:t>𝛽</m:t>
                        </m:r>
                      </m:e>
                      <m:sub>
                        <m:r>
                          <a:rPr lang="en-GB" i="1">
                            <a:latin typeface="Cambria Math" charset="0"/>
                          </a:rPr>
                          <m:t>𝐽</m:t>
                        </m:r>
                      </m:sub>
                    </m:sSub>
                  </m:oMath>
                </a14:m>
                <a:r>
                  <a:rPr lang="en-GB" dirty="0"/>
                  <a:t> </a:t>
                </a:r>
                <a:r>
                  <a:rPr lang="en-GB" dirty="0" smtClean="0"/>
                  <a:t>coefficients </a:t>
                </a:r>
                <a:r>
                  <a:rPr lang="en-GB" dirty="0"/>
                  <a:t>of family </a:t>
                </a:r>
                <a:r>
                  <a:rPr lang="en-GB" dirty="0" smtClean="0"/>
                  <a:t>ties/labour </a:t>
                </a:r>
                <a:r>
                  <a:rPr lang="en-GB" dirty="0"/>
                  <a:t>market </a:t>
                </a:r>
                <a:r>
                  <a:rPr lang="en-GB" dirty="0" smtClean="0"/>
                  <a:t>opportunities</a:t>
                </a:r>
                <a:endParaRPr lang="fi-FI" dirty="0"/>
              </a:p>
              <a:p>
                <a:pPr lvl="2"/>
                <a14:m>
                  <m:oMath xmlns:m="http://schemas.openxmlformats.org/officeDocument/2006/math">
                    <m:sSub>
                      <m:sSubPr>
                        <m:ctrlPr>
                          <a:rPr lang="fi-FI" i="1">
                            <a:latin typeface="Cambria Math" charset="0"/>
                          </a:rPr>
                        </m:ctrlPr>
                      </m:sSubPr>
                      <m:e>
                        <m:r>
                          <a:rPr lang="en-GB" i="1">
                            <a:latin typeface="Cambria Math" charset="0"/>
                          </a:rPr>
                          <m:t>𝑋</m:t>
                        </m:r>
                      </m:e>
                      <m:sub>
                        <m:r>
                          <a:rPr lang="en-GB" i="1">
                            <a:latin typeface="Cambria Math" charset="0"/>
                          </a:rPr>
                          <m:t>1</m:t>
                        </m:r>
                      </m:sub>
                    </m:sSub>
                    <m:r>
                      <a:rPr lang="en-GB" i="1">
                        <a:latin typeface="Cambria Math" charset="0"/>
                      </a:rPr>
                      <m:t>, </m:t>
                    </m:r>
                    <m:sSub>
                      <m:sSubPr>
                        <m:ctrlPr>
                          <a:rPr lang="fi-FI" i="1">
                            <a:latin typeface="Cambria Math" charset="0"/>
                          </a:rPr>
                        </m:ctrlPr>
                      </m:sSubPr>
                      <m:e>
                        <m:r>
                          <a:rPr lang="en-GB" i="1">
                            <a:latin typeface="Cambria Math" charset="0"/>
                          </a:rPr>
                          <m:t>𝑋</m:t>
                        </m:r>
                      </m:e>
                      <m:sub>
                        <m:r>
                          <a:rPr lang="en-GB" i="1">
                            <a:latin typeface="Cambria Math" charset="0"/>
                          </a:rPr>
                          <m:t>2</m:t>
                        </m:r>
                      </m:sub>
                    </m:sSub>
                    <m:r>
                      <a:rPr lang="en-GB" i="1">
                        <a:latin typeface="Cambria Math" charset="0"/>
                      </a:rPr>
                      <m:t>, …, </m:t>
                    </m:r>
                    <m:sSub>
                      <m:sSubPr>
                        <m:ctrlPr>
                          <a:rPr lang="fi-FI" i="1">
                            <a:latin typeface="Cambria Math" charset="0"/>
                          </a:rPr>
                        </m:ctrlPr>
                      </m:sSubPr>
                      <m:e>
                        <m:r>
                          <a:rPr lang="en-GB" i="1">
                            <a:latin typeface="Cambria Math" charset="0"/>
                          </a:rPr>
                          <m:t>𝑋</m:t>
                        </m:r>
                      </m:e>
                      <m:sub>
                        <m:r>
                          <a:rPr lang="en-GB" i="1">
                            <a:latin typeface="Cambria Math" charset="0"/>
                          </a:rPr>
                          <m:t>𝐽</m:t>
                        </m:r>
                      </m:sub>
                    </m:sSub>
                  </m:oMath>
                </a14:m>
                <a:r>
                  <a:rPr lang="en-GB" dirty="0"/>
                  <a:t> </a:t>
                </a:r>
                <a:r>
                  <a:rPr lang="en-GB" dirty="0" smtClean="0"/>
                  <a:t>variables </a:t>
                </a:r>
                <a:r>
                  <a:rPr lang="en-GB" dirty="0"/>
                  <a:t>of family </a:t>
                </a:r>
                <a:r>
                  <a:rPr lang="en-GB" dirty="0" smtClean="0"/>
                  <a:t>ties/labour </a:t>
                </a:r>
                <a:r>
                  <a:rPr lang="en-GB" dirty="0"/>
                  <a:t>market </a:t>
                </a:r>
                <a:r>
                  <a:rPr lang="en-GB" dirty="0" smtClean="0"/>
                  <a:t>opportunities</a:t>
                </a:r>
              </a:p>
              <a:p>
                <a:pPr lvl="2"/>
                <a14:m>
                  <m:oMath xmlns:m="http://schemas.openxmlformats.org/officeDocument/2006/math">
                    <m:sSub>
                      <m:sSubPr>
                        <m:ctrlPr>
                          <a:rPr lang="fi-FI" i="1">
                            <a:latin typeface="Cambria Math" charset="0"/>
                          </a:rPr>
                        </m:ctrlPr>
                      </m:sSubPr>
                      <m:e>
                        <m:r>
                          <a:rPr lang="en-GB" i="1">
                            <a:latin typeface="Cambria Math" charset="0"/>
                          </a:rPr>
                          <m:t>𝑢</m:t>
                        </m:r>
                      </m:e>
                      <m:sub>
                        <m:r>
                          <a:rPr lang="en-GB" i="1">
                            <a:latin typeface="Cambria Math" charset="0"/>
                          </a:rPr>
                          <m:t>𝑖</m:t>
                        </m:r>
                      </m:sub>
                    </m:sSub>
                  </m:oMath>
                </a14:m>
                <a:r>
                  <a:rPr lang="en-GB" dirty="0"/>
                  <a:t> is the error term</a:t>
                </a:r>
                <a:endParaRPr lang="en-US" dirty="0" smtClean="0"/>
              </a:p>
              <a:p>
                <a:pPr marL="457200" lvl="1" indent="0">
                  <a:buNone/>
                </a:pPr>
                <a:r>
                  <a:rPr lang="en-GB" dirty="0" smtClean="0"/>
                  <a:t>Note</a:t>
                </a:r>
                <a:r>
                  <a:rPr lang="en-GB" dirty="0"/>
                  <a:t>: If we would make causal claims, then the error term would not be allowed to correlate with other covariates. But we make no causal claims (!) we just show conditional correlations. When we show coefficients, they are marginal effects evaluated at the means</a:t>
                </a:r>
                <a:endParaRPr lang="fi-FI" dirty="0" smtClean="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57200" y="1600200"/>
                <a:ext cx="8686800" cy="4992688"/>
              </a:xfrm>
              <a:blipFill>
                <a:blip r:embed="rId4"/>
                <a:stretch>
                  <a:fillRect l="-1193" t="-1954" r="-1123" b="-2076"/>
                </a:stretch>
              </a:blipFill>
            </p:spPr>
            <p:txBody>
              <a:bodyPr/>
              <a:lstStyle/>
              <a:p>
                <a:r>
                  <a:rPr lang="fi-FI">
                    <a:noFill/>
                  </a:rPr>
                  <a:t> </a:t>
                </a:r>
              </a:p>
            </p:txBody>
          </p:sp>
        </mc:Fallback>
      </mc:AlternateContent>
      <p:sp>
        <p:nvSpPr>
          <p:cNvPr id="4" name="Date Placeholder 3"/>
          <p:cNvSpPr>
            <a:spLocks noGrp="1"/>
          </p:cNvSpPr>
          <p:nvPr>
            <p:ph type="dt" sz="half" idx="10"/>
          </p:nvPr>
        </p:nvSpPr>
        <p:spPr/>
        <p:txBody>
          <a:bodyPr/>
          <a:lstStyle/>
          <a:p>
            <a:fld id="{21A8D66E-D4C1-438C-8B85-C19A0838289F}" type="datetime1">
              <a:rPr lang="fi-FI" smtClean="0"/>
              <a:pPr/>
              <a:t>26.3.2018</a:t>
            </a:fld>
            <a:endParaRPr lang="fi-FI" dirty="0"/>
          </a:p>
        </p:txBody>
      </p:sp>
      <p:sp>
        <p:nvSpPr>
          <p:cNvPr id="5" name="Footer Placeholder 4"/>
          <p:cNvSpPr>
            <a:spLocks noGrp="1"/>
          </p:cNvSpPr>
          <p:nvPr>
            <p:ph type="ftr" sz="quarter" idx="4294967295"/>
          </p:nvPr>
        </p:nvSpPr>
        <p:spPr>
          <a:xfrm>
            <a:off x="6996113" y="6592888"/>
            <a:ext cx="2147887" cy="180975"/>
          </a:xfrm>
        </p:spPr>
        <p:txBody>
          <a:bodyPr/>
          <a:lstStyle/>
          <a:p>
            <a:r>
              <a:rPr lang="fi-FI" b="1" smtClean="0">
                <a:solidFill>
                  <a:schemeClr val="accent1"/>
                </a:solidFill>
              </a:rPr>
              <a:t>JYU.</a:t>
            </a:r>
            <a:r>
              <a:rPr lang="fi-FI" b="1" smtClean="0"/>
              <a:t> Since 1863.</a:t>
            </a:r>
            <a:endParaRPr lang="fi-FI" b="1" dirty="0" smtClean="0"/>
          </a:p>
        </p:txBody>
      </p:sp>
      <p:sp>
        <p:nvSpPr>
          <p:cNvPr id="6" name="Slide Number Placeholder 5"/>
          <p:cNvSpPr>
            <a:spLocks noGrp="1"/>
          </p:cNvSpPr>
          <p:nvPr>
            <p:ph type="sldNum" sz="quarter" idx="4294967295"/>
          </p:nvPr>
        </p:nvSpPr>
        <p:spPr>
          <a:xfrm>
            <a:off x="8689975" y="6592888"/>
            <a:ext cx="454025" cy="180975"/>
          </a:xfrm>
        </p:spPr>
        <p:txBody>
          <a:bodyPr/>
          <a:lstStyle/>
          <a:p>
            <a:fld id="{0FE3988A-0109-0B40-965D-9E0ED41EFEE4}" type="slidenum">
              <a:rPr lang="fi-FI" smtClean="0"/>
              <a:pPr/>
              <a:t>17</a:t>
            </a:fld>
            <a:endParaRPr lang="fi-FI" dirty="0"/>
          </a:p>
        </p:txBody>
      </p:sp>
    </p:spTree>
    <p:extLst>
      <p:ext uri="{BB962C8B-B14F-4D97-AF65-F5344CB8AC3E}">
        <p14:creationId xmlns:p14="http://schemas.microsoft.com/office/powerpoint/2010/main" val="4105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fade">
                                      <p:cBhvr>
                                        <p:cTn id="2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dirty="0" err="1" smtClean="0"/>
              <a:t>Research</a:t>
            </a:r>
            <a:r>
              <a:rPr lang="fi-FI" dirty="0" smtClean="0"/>
              <a:t> Design</a:t>
            </a:r>
            <a:endParaRPr lang="fi-FI" dirty="0"/>
          </a:p>
        </p:txBody>
      </p:sp>
      <p:sp>
        <p:nvSpPr>
          <p:cNvPr id="8" name="Content Placeholder 7"/>
          <p:cNvSpPr>
            <a:spLocks noGrp="1"/>
          </p:cNvSpPr>
          <p:nvPr>
            <p:ph idx="1"/>
          </p:nvPr>
        </p:nvSpPr>
        <p:spPr>
          <a:xfrm>
            <a:off x="457200" y="1600200"/>
            <a:ext cx="8686800" cy="4992688"/>
          </a:xfrm>
        </p:spPr>
        <p:txBody>
          <a:bodyPr>
            <a:normAutofit/>
          </a:bodyPr>
          <a:lstStyle/>
          <a:p>
            <a:r>
              <a:rPr lang="fi-FI" dirty="0" err="1" smtClean="0"/>
              <a:t>Returns</a:t>
            </a:r>
            <a:r>
              <a:rPr lang="fi-FI" dirty="0" smtClean="0"/>
              <a:t>:</a:t>
            </a:r>
          </a:p>
          <a:p>
            <a:pPr lvl="1"/>
            <a:r>
              <a:rPr lang="en-US" sz="3200" dirty="0" smtClean="0"/>
              <a:t>T-Test</a:t>
            </a:r>
          </a:p>
          <a:p>
            <a:pPr lvl="2"/>
            <a:r>
              <a:rPr lang="en-US" sz="2600" dirty="0" smtClean="0"/>
              <a:t>Comparisons international </a:t>
            </a:r>
            <a:r>
              <a:rPr lang="en-US" sz="2600" dirty="0"/>
              <a:t>vs. Finnish </a:t>
            </a:r>
            <a:r>
              <a:rPr lang="en-US" sz="2600" dirty="0" smtClean="0"/>
              <a:t>graduates</a:t>
            </a:r>
          </a:p>
          <a:p>
            <a:pPr lvl="2"/>
            <a:r>
              <a:rPr lang="en-US" sz="2600" dirty="0"/>
              <a:t>Pre/Post Financial crisis (2008</a:t>
            </a:r>
            <a:r>
              <a:rPr lang="en-US" sz="2600" dirty="0" smtClean="0"/>
              <a:t>)</a:t>
            </a:r>
          </a:p>
          <a:p>
            <a:pPr lvl="2"/>
            <a:r>
              <a:rPr lang="en-US" sz="2600" dirty="0" smtClean="0"/>
              <a:t>Returns </a:t>
            </a:r>
            <a:r>
              <a:rPr lang="en-US" sz="2600" dirty="0"/>
              <a:t>in </a:t>
            </a:r>
            <a:r>
              <a:rPr lang="en-US" sz="2600" dirty="0" err="1"/>
              <a:t>labour</a:t>
            </a:r>
            <a:r>
              <a:rPr lang="en-US" sz="2600" dirty="0"/>
              <a:t> </a:t>
            </a:r>
            <a:r>
              <a:rPr lang="en-US" sz="2600" dirty="0" smtClean="0"/>
              <a:t>market/society</a:t>
            </a:r>
          </a:p>
          <a:p>
            <a:pPr lvl="1"/>
            <a:r>
              <a:rPr lang="en-GB" sz="3200" dirty="0" smtClean="0"/>
              <a:t>Oaxaca-Blinder </a:t>
            </a:r>
            <a:r>
              <a:rPr lang="en-US" sz="3200" dirty="0"/>
              <a:t>Decomposition</a:t>
            </a:r>
            <a:endParaRPr lang="en-US" sz="3200" dirty="0"/>
          </a:p>
          <a:p>
            <a:pPr lvl="2"/>
            <a:r>
              <a:rPr lang="en-GB" sz="2600" dirty="0"/>
              <a:t>Explain differences in total wage gap (between Finnish and international graduates) 3-years after graduation using observed background factors (gender, age, field of education, etc.)</a:t>
            </a:r>
            <a:endParaRPr lang="en-US" sz="2600" dirty="0"/>
          </a:p>
          <a:p>
            <a:pPr lvl="1"/>
            <a:endParaRPr lang="fi-FI" dirty="0" smtClean="0"/>
          </a:p>
        </p:txBody>
      </p:sp>
      <p:sp>
        <p:nvSpPr>
          <p:cNvPr id="4" name="Date Placeholder 3"/>
          <p:cNvSpPr>
            <a:spLocks noGrp="1"/>
          </p:cNvSpPr>
          <p:nvPr>
            <p:ph type="dt" sz="half" idx="10"/>
          </p:nvPr>
        </p:nvSpPr>
        <p:spPr/>
        <p:txBody>
          <a:bodyPr/>
          <a:lstStyle/>
          <a:p>
            <a:fld id="{21A8D66E-D4C1-438C-8B85-C19A0838289F}" type="datetime1">
              <a:rPr lang="fi-FI" smtClean="0"/>
              <a:pPr/>
              <a:t>26.3.2018</a:t>
            </a:fld>
            <a:endParaRPr lang="fi-FI" dirty="0"/>
          </a:p>
        </p:txBody>
      </p:sp>
      <p:sp>
        <p:nvSpPr>
          <p:cNvPr id="5" name="Footer Placeholder 4"/>
          <p:cNvSpPr>
            <a:spLocks noGrp="1"/>
          </p:cNvSpPr>
          <p:nvPr>
            <p:ph type="ftr" sz="quarter" idx="4294967295"/>
          </p:nvPr>
        </p:nvSpPr>
        <p:spPr>
          <a:xfrm>
            <a:off x="6996113" y="6592888"/>
            <a:ext cx="2147887" cy="180975"/>
          </a:xfrm>
        </p:spPr>
        <p:txBody>
          <a:bodyPr/>
          <a:lstStyle/>
          <a:p>
            <a:r>
              <a:rPr lang="fi-FI" b="1" smtClean="0">
                <a:solidFill>
                  <a:schemeClr val="accent1"/>
                </a:solidFill>
              </a:rPr>
              <a:t>JYU.</a:t>
            </a:r>
            <a:r>
              <a:rPr lang="fi-FI" b="1" smtClean="0"/>
              <a:t> Since 1863.</a:t>
            </a:r>
            <a:endParaRPr lang="fi-FI" b="1" dirty="0" smtClean="0"/>
          </a:p>
        </p:txBody>
      </p:sp>
      <p:sp>
        <p:nvSpPr>
          <p:cNvPr id="6" name="Slide Number Placeholder 5"/>
          <p:cNvSpPr>
            <a:spLocks noGrp="1"/>
          </p:cNvSpPr>
          <p:nvPr>
            <p:ph type="sldNum" sz="quarter" idx="4294967295"/>
          </p:nvPr>
        </p:nvSpPr>
        <p:spPr>
          <a:xfrm>
            <a:off x="8689975" y="6592888"/>
            <a:ext cx="454025" cy="180975"/>
          </a:xfrm>
        </p:spPr>
        <p:txBody>
          <a:bodyPr/>
          <a:lstStyle/>
          <a:p>
            <a:fld id="{0FE3988A-0109-0B40-965D-9E0ED41EFEE4}" type="slidenum">
              <a:rPr lang="fi-FI" smtClean="0"/>
              <a:pPr/>
              <a:t>18</a:t>
            </a:fld>
            <a:endParaRPr lang="fi-FI" dirty="0"/>
          </a:p>
        </p:txBody>
      </p:sp>
    </p:spTree>
    <p:extLst>
      <p:ext uri="{BB962C8B-B14F-4D97-AF65-F5344CB8AC3E}">
        <p14:creationId xmlns:p14="http://schemas.microsoft.com/office/powerpoint/2010/main" val="304314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3727409" y="5373216"/>
            <a:ext cx="5444766" cy="1106530"/>
          </a:xfrm>
        </p:spPr>
        <p:txBody>
          <a:bodyPr>
            <a:normAutofit/>
          </a:bodyPr>
          <a:lstStyle/>
          <a:p>
            <a:r>
              <a:rPr lang="en-GB" sz="3600" dirty="0" smtClean="0"/>
              <a:t>Results</a:t>
            </a:r>
            <a:r>
              <a:rPr lang="fi-FI" sz="3600" dirty="0" smtClean="0"/>
              <a:t>: </a:t>
            </a:r>
            <a:r>
              <a:rPr lang="en-GB" sz="3600" dirty="0" smtClean="0"/>
              <a:t>Staying</a:t>
            </a:r>
            <a:endParaRPr lang="en-GB" sz="3600" dirty="0"/>
          </a:p>
        </p:txBody>
      </p:sp>
      <p:sp>
        <p:nvSpPr>
          <p:cNvPr id="6" name="Slide Number Placeholder 5"/>
          <p:cNvSpPr>
            <a:spLocks noGrp="1"/>
          </p:cNvSpPr>
          <p:nvPr>
            <p:ph type="sldNum" sz="quarter" idx="4"/>
          </p:nvPr>
        </p:nvSpPr>
        <p:spPr/>
        <p:txBody>
          <a:bodyPr/>
          <a:lstStyle/>
          <a:p>
            <a:fld id="{194B0CD8-22CB-4EB1-9BD2-3678B1BC3098}" type="slidenum">
              <a:rPr lang="en-US" smtClean="0"/>
              <a:pPr/>
              <a:t>19</a:t>
            </a:fld>
            <a:endParaRPr lang="en-US"/>
          </a:p>
        </p:txBody>
      </p:sp>
      <p:sp>
        <p:nvSpPr>
          <p:cNvPr id="4" name="Date Placeholder 3"/>
          <p:cNvSpPr>
            <a:spLocks noGrp="1"/>
          </p:cNvSpPr>
          <p:nvPr>
            <p:ph type="dt" sz="half" idx="10"/>
          </p:nvPr>
        </p:nvSpPr>
        <p:spPr/>
        <p:txBody>
          <a:bodyPr/>
          <a:lstStyle/>
          <a:p>
            <a:fld id="{21A8D66E-D4C1-438C-8B85-C19A0838289F}" type="datetime1">
              <a:rPr lang="fi-FI"/>
              <a:pPr/>
              <a:t>26.3.2018</a:t>
            </a:fld>
            <a:endParaRPr lang="en-US" dirty="0"/>
          </a:p>
        </p:txBody>
      </p:sp>
    </p:spTree>
    <p:extLst>
      <p:ext uri="{BB962C8B-B14F-4D97-AF65-F5344CB8AC3E}">
        <p14:creationId xmlns:p14="http://schemas.microsoft.com/office/powerpoint/2010/main" val="2369124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GB" b="0" dirty="0" smtClean="0"/>
              <a:t>Support of Research</a:t>
            </a:r>
            <a:endParaRPr lang="en-GB" b="0" dirty="0"/>
          </a:p>
        </p:txBody>
      </p:sp>
      <p:sp>
        <p:nvSpPr>
          <p:cNvPr id="2" name="Content Placeholder 1"/>
          <p:cNvSpPr>
            <a:spLocks noGrp="1"/>
          </p:cNvSpPr>
          <p:nvPr>
            <p:ph idx="1"/>
          </p:nvPr>
        </p:nvSpPr>
        <p:spPr>
          <a:xfrm>
            <a:off x="457200" y="1600200"/>
            <a:ext cx="8435280" cy="4525963"/>
          </a:xfrm>
        </p:spPr>
        <p:txBody>
          <a:bodyPr/>
          <a:lstStyle/>
          <a:p>
            <a:r>
              <a:rPr lang="en-GB" dirty="0" smtClean="0"/>
              <a:t>Academy of Finland Research Fellowship: International student migration and mobility in Finland &amp; Europe; Research </a:t>
            </a:r>
            <a:r>
              <a:rPr lang="en-GB" dirty="0"/>
              <a:t>Council for Culture and </a:t>
            </a:r>
            <a:r>
              <a:rPr lang="en-GB" dirty="0" smtClean="0"/>
              <a:t>Society – Grant </a:t>
            </a:r>
            <a:r>
              <a:rPr lang="en-GB" dirty="0"/>
              <a:t>#</a:t>
            </a:r>
            <a:r>
              <a:rPr lang="en-GB" dirty="0" smtClean="0"/>
              <a:t>310508, 9.2017-8.2022</a:t>
            </a:r>
          </a:p>
          <a:p>
            <a:r>
              <a:rPr lang="en-US" dirty="0" smtClean="0">
                <a:solidFill>
                  <a:schemeClr val="bg1"/>
                </a:solidFill>
              </a:rPr>
              <a:t>Part </a:t>
            </a:r>
            <a:r>
              <a:rPr lang="en-US" dirty="0">
                <a:solidFill>
                  <a:schemeClr val="bg1"/>
                </a:solidFill>
              </a:rPr>
              <a:t>of </a:t>
            </a:r>
            <a:r>
              <a:rPr lang="en-US" dirty="0" smtClean="0">
                <a:solidFill>
                  <a:schemeClr val="bg1"/>
                </a:solidFill>
              </a:rPr>
              <a:t>research project </a:t>
            </a:r>
            <a:r>
              <a:rPr lang="en-US" dirty="0">
                <a:solidFill>
                  <a:schemeClr val="bg1"/>
                </a:solidFill>
              </a:rPr>
              <a:t>HCLA-RED (Human capital, </a:t>
            </a:r>
            <a:r>
              <a:rPr lang="en-US" dirty="0" err="1">
                <a:solidFill>
                  <a:schemeClr val="bg1"/>
                </a:solidFill>
              </a:rPr>
              <a:t>labour</a:t>
            </a:r>
            <a:r>
              <a:rPr lang="en-US" dirty="0">
                <a:solidFill>
                  <a:schemeClr val="bg1"/>
                </a:solidFill>
              </a:rPr>
              <a:t> markets, &amp; regional development</a:t>
            </a:r>
            <a:r>
              <a:rPr lang="en-US" dirty="0" smtClean="0">
                <a:solidFill>
                  <a:schemeClr val="bg1"/>
                </a:solidFill>
              </a:rPr>
              <a:t>) @ JSBE</a:t>
            </a:r>
            <a:endParaRPr lang="fi-FI" dirty="0">
              <a:solidFill>
                <a:schemeClr val="bg1"/>
              </a:solidFill>
            </a:endParaRPr>
          </a:p>
        </p:txBody>
      </p:sp>
      <p:sp>
        <p:nvSpPr>
          <p:cNvPr id="4" name="Date Placeholder 3"/>
          <p:cNvSpPr>
            <a:spLocks noGrp="1"/>
          </p:cNvSpPr>
          <p:nvPr>
            <p:ph type="dt" sz="half" idx="10"/>
          </p:nvPr>
        </p:nvSpPr>
        <p:spPr/>
        <p:txBody>
          <a:bodyPr/>
          <a:lstStyle/>
          <a:p>
            <a:fld id="{21A8D66E-D4C1-438C-8B85-C19A0838289F}" type="datetime1">
              <a:rPr lang="fi-FI" smtClean="0"/>
              <a:pPr/>
              <a:t>26.3.2018</a:t>
            </a:fld>
            <a:endParaRPr lang="fi-FI" dirty="0"/>
          </a:p>
        </p:txBody>
      </p:sp>
      <p:sp>
        <p:nvSpPr>
          <p:cNvPr id="5" name="Footer Placeholder 4"/>
          <p:cNvSpPr>
            <a:spLocks noGrp="1"/>
          </p:cNvSpPr>
          <p:nvPr>
            <p:ph type="ftr" sz="quarter" idx="4294967295"/>
          </p:nvPr>
        </p:nvSpPr>
        <p:spPr>
          <a:xfrm>
            <a:off x="6996113" y="6592888"/>
            <a:ext cx="2147887" cy="180975"/>
          </a:xfrm>
        </p:spPr>
        <p:txBody>
          <a:body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6" name="Slide Number Placeholder 5"/>
          <p:cNvSpPr>
            <a:spLocks noGrp="1"/>
          </p:cNvSpPr>
          <p:nvPr>
            <p:ph type="sldNum" sz="quarter" idx="4294967295"/>
          </p:nvPr>
        </p:nvSpPr>
        <p:spPr>
          <a:xfrm>
            <a:off x="8689975" y="6592888"/>
            <a:ext cx="454025" cy="180975"/>
          </a:xfrm>
        </p:spPr>
        <p:txBody>
          <a:bodyPr/>
          <a:lstStyle/>
          <a:p>
            <a:fld id="{0FE3988A-0109-0B40-965D-9E0ED41EFEE4}" type="slidenum">
              <a:rPr lang="fi-FI" smtClean="0"/>
              <a:pPr/>
              <a:t>2</a:t>
            </a:fld>
            <a:endParaRPr lang="fi-FI" dirty="0"/>
          </a:p>
        </p:txBody>
      </p:sp>
    </p:spTree>
    <p:extLst>
      <p:ext uri="{BB962C8B-B14F-4D97-AF65-F5344CB8AC3E}">
        <p14:creationId xmlns:p14="http://schemas.microsoft.com/office/powerpoint/2010/main" val="3597888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3000" dirty="0" smtClean="0"/>
              <a:t>Do International students stay (Finland) after graduation?</a:t>
            </a:r>
            <a:endParaRPr lang="en-US" sz="3000" dirty="0"/>
          </a:p>
        </p:txBody>
      </p:sp>
      <p:sp>
        <p:nvSpPr>
          <p:cNvPr id="12" name="Content Placeholder 11"/>
          <p:cNvSpPr>
            <a:spLocks noGrp="1"/>
          </p:cNvSpPr>
          <p:nvPr>
            <p:ph idx="1"/>
          </p:nvPr>
        </p:nvSpPr>
        <p:spPr>
          <a:xfrm>
            <a:off x="457200" y="1600201"/>
            <a:ext cx="8686800" cy="1180728"/>
          </a:xfrm>
        </p:spPr>
        <p:txBody>
          <a:bodyPr>
            <a:noAutofit/>
          </a:bodyPr>
          <a:lstStyle/>
          <a:p>
            <a:r>
              <a:rPr lang="en-US" sz="2800" dirty="0" smtClean="0"/>
              <a:t>Finland has a high rate of international students staying 3-years after graduation (~66%, 1999-2011)</a:t>
            </a:r>
            <a:endParaRPr lang="en-GB" sz="2800" dirty="0"/>
          </a:p>
        </p:txBody>
      </p:sp>
      <p:sp>
        <p:nvSpPr>
          <p:cNvPr id="4" name="Date Placeholder 3"/>
          <p:cNvSpPr>
            <a:spLocks noGrp="1"/>
          </p:cNvSpPr>
          <p:nvPr>
            <p:ph type="dt" sz="half" idx="10"/>
          </p:nvPr>
        </p:nvSpPr>
        <p:spPr/>
        <p:txBody>
          <a:bodyPr/>
          <a:lstStyle/>
          <a:p>
            <a:fld id="{21A8D66E-D4C1-438C-8B85-C19A0838289F}" type="datetime1">
              <a:rPr lang="fi-FI" smtClean="0"/>
              <a:pPr/>
              <a:t>26.3.2018</a:t>
            </a:fld>
            <a:endParaRPr lang="fi-FI" dirty="0"/>
          </a:p>
        </p:txBody>
      </p:sp>
      <p:sp>
        <p:nvSpPr>
          <p:cNvPr id="5" name="Footer Placeholder 4"/>
          <p:cNvSpPr>
            <a:spLocks noGrp="1"/>
          </p:cNvSpPr>
          <p:nvPr>
            <p:ph type="ftr" sz="quarter" idx="11"/>
          </p:nvPr>
        </p:nvSpPr>
        <p:spPr/>
        <p:txBody>
          <a:body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6" name="Slide Number Placeholder 5"/>
          <p:cNvSpPr>
            <a:spLocks noGrp="1"/>
          </p:cNvSpPr>
          <p:nvPr>
            <p:ph type="sldNum" sz="quarter" idx="12"/>
          </p:nvPr>
        </p:nvSpPr>
        <p:spPr/>
        <p:txBody>
          <a:bodyPr/>
          <a:lstStyle/>
          <a:p>
            <a:fld id="{0FE3988A-0109-0B40-965D-9E0ED41EFEE4}" type="slidenum">
              <a:rPr lang="fi-FI" smtClean="0"/>
              <a:pPr/>
              <a:t>20</a:t>
            </a:fld>
            <a:endParaRPr lang="fi-FI" dirty="0"/>
          </a:p>
        </p:txBody>
      </p:sp>
      <p:graphicFrame>
        <p:nvGraphicFramePr>
          <p:cNvPr id="10" name="Table 9"/>
          <p:cNvGraphicFramePr>
            <a:graphicFrameLocks noGrp="1"/>
          </p:cNvGraphicFramePr>
          <p:nvPr>
            <p:extLst>
              <p:ext uri="{D42A27DB-BD31-4B8C-83A1-F6EECF244321}">
                <p14:modId xmlns:p14="http://schemas.microsoft.com/office/powerpoint/2010/main" val="911344521"/>
              </p:ext>
            </p:extLst>
          </p:nvPr>
        </p:nvGraphicFramePr>
        <p:xfrm>
          <a:off x="107504" y="3172677"/>
          <a:ext cx="8892480" cy="3143043"/>
        </p:xfrm>
        <a:graphic>
          <a:graphicData uri="http://schemas.openxmlformats.org/drawingml/2006/table">
            <a:tbl>
              <a:tblPr firstRow="1" firstCol="1" bandRow="1"/>
              <a:tblGrid>
                <a:gridCol w="781708">
                  <a:extLst>
                    <a:ext uri="{9D8B030D-6E8A-4147-A177-3AD203B41FA5}">
                      <a16:colId xmlns:a16="http://schemas.microsoft.com/office/drawing/2014/main" xmlns="" val="4090512093"/>
                    </a:ext>
                  </a:extLst>
                </a:gridCol>
                <a:gridCol w="1448065">
                  <a:extLst>
                    <a:ext uri="{9D8B030D-6E8A-4147-A177-3AD203B41FA5}">
                      <a16:colId xmlns:a16="http://schemas.microsoft.com/office/drawing/2014/main" xmlns="" val="1786220181"/>
                    </a:ext>
                  </a:extLst>
                </a:gridCol>
                <a:gridCol w="1114887">
                  <a:extLst>
                    <a:ext uri="{9D8B030D-6E8A-4147-A177-3AD203B41FA5}">
                      <a16:colId xmlns:a16="http://schemas.microsoft.com/office/drawing/2014/main" xmlns="" val="2028167011"/>
                    </a:ext>
                  </a:extLst>
                </a:gridCol>
                <a:gridCol w="1114887">
                  <a:extLst>
                    <a:ext uri="{9D8B030D-6E8A-4147-A177-3AD203B41FA5}">
                      <a16:colId xmlns:a16="http://schemas.microsoft.com/office/drawing/2014/main" xmlns="" val="2789849438"/>
                    </a:ext>
                  </a:extLst>
                </a:gridCol>
                <a:gridCol w="256623">
                  <a:extLst>
                    <a:ext uri="{9D8B030D-6E8A-4147-A177-3AD203B41FA5}">
                      <a16:colId xmlns:a16="http://schemas.microsoft.com/office/drawing/2014/main" xmlns="" val="420225131"/>
                    </a:ext>
                  </a:extLst>
                </a:gridCol>
                <a:gridCol w="1469407">
                  <a:extLst>
                    <a:ext uri="{9D8B030D-6E8A-4147-A177-3AD203B41FA5}">
                      <a16:colId xmlns:a16="http://schemas.microsoft.com/office/drawing/2014/main" xmlns="" val="792279962"/>
                    </a:ext>
                  </a:extLst>
                </a:gridCol>
                <a:gridCol w="1359154">
                  <a:extLst>
                    <a:ext uri="{9D8B030D-6E8A-4147-A177-3AD203B41FA5}">
                      <a16:colId xmlns:a16="http://schemas.microsoft.com/office/drawing/2014/main" xmlns="" val="1684100758"/>
                    </a:ext>
                  </a:extLst>
                </a:gridCol>
                <a:gridCol w="1347749">
                  <a:extLst>
                    <a:ext uri="{9D8B030D-6E8A-4147-A177-3AD203B41FA5}">
                      <a16:colId xmlns:a16="http://schemas.microsoft.com/office/drawing/2014/main" xmlns="" val="1655578297"/>
                    </a:ext>
                  </a:extLst>
                </a:gridCol>
              </a:tblGrid>
              <a:tr h="328165">
                <a:tc>
                  <a:txBody>
                    <a:bodyPr/>
                    <a:lstStyle/>
                    <a:p>
                      <a:pPr>
                        <a:lnSpc>
                          <a:spcPct val="107000"/>
                        </a:lnSpc>
                        <a:spcAft>
                          <a:spcPts val="0"/>
                        </a:spcAft>
                      </a:pPr>
                      <a:r>
                        <a:rPr lang="en-GB"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3">
                  <a:txBody>
                    <a:bodyPr/>
                    <a:lstStyle/>
                    <a:p>
                      <a:pPr algn="ctr">
                        <a:lnSpc>
                          <a:spcPct val="107000"/>
                        </a:lnSpc>
                        <a:spcAft>
                          <a:spcPts val="0"/>
                        </a:spcAft>
                      </a:pPr>
                      <a:r>
                        <a:rPr lang="en-GB" sz="1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Graduates by institution</a:t>
                      </a:r>
                      <a:endParaRPr lang="fi-FI"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Staying 3 years after graduation</a:t>
                      </a:r>
                      <a:endParaRPr lang="fi-FI"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972650864"/>
                  </a:ext>
                </a:extLst>
              </a:tr>
              <a:tr h="656330">
                <a:tc>
                  <a:txBody>
                    <a:bodyPr/>
                    <a:lstStyle/>
                    <a:p>
                      <a:pPr>
                        <a:lnSpc>
                          <a:spcPct val="107000"/>
                        </a:lnSpc>
                        <a:spcAft>
                          <a:spcPts val="0"/>
                        </a:spcAft>
                      </a:pPr>
                      <a:r>
                        <a:rPr lang="en-GB"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Applied university</a:t>
                      </a:r>
                      <a:endParaRPr lang="fi-F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Univ - Master</a:t>
                      </a:r>
                      <a:endParaRPr lang="fi-F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Univ - Doctoral</a:t>
                      </a:r>
                      <a:endParaRPr lang="fi-F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Applied university</a:t>
                      </a:r>
                      <a:endParaRPr lang="fi-F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Univ - Master</a:t>
                      </a:r>
                      <a:endParaRPr lang="fi-F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Univ - Doctoral</a:t>
                      </a:r>
                      <a:endParaRPr lang="fi-F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4709047"/>
                  </a:ext>
                </a:extLst>
              </a:tr>
              <a:tr h="328165">
                <a:tc gridSpan="8">
                  <a:txBody>
                    <a:bodyPr/>
                    <a:lstStyle/>
                    <a:p>
                      <a:pPr>
                        <a:lnSpc>
                          <a:spcPct val="107000"/>
                        </a:lnSpc>
                        <a:spcAft>
                          <a:spcPts val="0"/>
                        </a:spcAft>
                      </a:pPr>
                      <a:r>
                        <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Panel A: All international students</a:t>
                      </a:r>
                      <a:endParaRPr lang="fi-FI"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842515916"/>
                  </a:ext>
                </a:extLst>
              </a:tr>
              <a:tr h="328165">
                <a:tc>
                  <a:txBody>
                    <a:bodyPr/>
                    <a:lstStyle/>
                    <a:p>
                      <a:pPr>
                        <a:lnSpc>
                          <a:spcPct val="107000"/>
                        </a:lnSpc>
                        <a:spcAft>
                          <a:spcPts val="0"/>
                        </a:spcAft>
                      </a:pPr>
                      <a:r>
                        <a:rPr lang="en-GB"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fi-FI"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3705</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5049</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1519</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0.74</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0.67</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0.65</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4564727"/>
                  </a:ext>
                </a:extLst>
              </a:tr>
              <a:tr h="328165">
                <a:tc gridSpan="8">
                  <a:txBody>
                    <a:bodyPr/>
                    <a:lstStyle/>
                    <a:p>
                      <a:pPr>
                        <a:lnSpc>
                          <a:spcPct val="107000"/>
                        </a:lnSpc>
                        <a:spcAft>
                          <a:spcPts val="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Panel B: Those who did not live in Finland before enrolment</a:t>
                      </a:r>
                      <a:endParaRPr lang="fi-F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22782578"/>
                  </a:ext>
                </a:extLst>
              </a:tr>
              <a:tr h="328165">
                <a:tc>
                  <a:txBody>
                    <a:bodyPr/>
                    <a:lstStyle/>
                    <a:p>
                      <a:pPr>
                        <a:lnSpc>
                          <a:spcPct val="107000"/>
                        </a:lnSpc>
                        <a:spcAft>
                          <a:spcPts val="0"/>
                        </a:spcAft>
                      </a:pPr>
                      <a:r>
                        <a:rPr lang="en-GB"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fi-F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2281</a:t>
                      </a:r>
                      <a:endParaRPr lang="fi-FI"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3963</a:t>
                      </a:r>
                      <a:endParaRPr lang="fi-FI"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1145</a:t>
                      </a:r>
                      <a:endParaRPr lang="fi-FI"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0.67</a:t>
                      </a:r>
                      <a:endParaRPr lang="fi-FI"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0.64</a:t>
                      </a:r>
                      <a:endParaRPr lang="fi-FI"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0.63</a:t>
                      </a:r>
                      <a:endParaRPr lang="fi-FI"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3062639"/>
                  </a:ext>
                </a:extLst>
              </a:tr>
              <a:tr h="328165">
                <a:tc gridSpan="8">
                  <a:txBody>
                    <a:bodyPr/>
                    <a:lstStyle/>
                    <a:p>
                      <a:pPr>
                        <a:lnSpc>
                          <a:spcPct val="107000"/>
                        </a:lnSpc>
                        <a:spcAft>
                          <a:spcPts val="0"/>
                        </a:spcAft>
                      </a:pPr>
                      <a:r>
                        <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Panel C: Those who did not live in Finland before enrolment year and originate outside EU28</a:t>
                      </a:r>
                      <a:endParaRPr lang="fi-FI"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94811405"/>
                  </a:ext>
                </a:extLst>
              </a:tr>
              <a:tr h="328165">
                <a:tc>
                  <a:txBody>
                    <a:bodyPr/>
                    <a:lstStyle/>
                    <a:p>
                      <a:pPr>
                        <a:lnSpc>
                          <a:spcPct val="107000"/>
                        </a:lnSpc>
                        <a:spcAft>
                          <a:spcPts val="0"/>
                        </a:spcAft>
                      </a:pPr>
                      <a:r>
                        <a:rPr lang="en-GB"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fi-FI"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1936</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2917</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721</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0.67</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0.65</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0.62</a:t>
                      </a:r>
                      <a:endParaRPr lang="fi-FI"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3122159"/>
                  </a:ext>
                </a:extLst>
              </a:tr>
            </a:tbl>
          </a:graphicData>
        </a:graphic>
      </p:graphicFrame>
    </p:spTree>
    <p:extLst>
      <p:ext uri="{BB962C8B-B14F-4D97-AF65-F5344CB8AC3E}">
        <p14:creationId xmlns:p14="http://schemas.microsoft.com/office/powerpoint/2010/main" val="150466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259632" y="11585"/>
            <a:ext cx="4680520" cy="1257176"/>
          </a:xfrm>
        </p:spPr>
        <p:txBody>
          <a:bodyPr/>
          <a:lstStyle/>
          <a:p>
            <a:r>
              <a:rPr lang="en-US" dirty="0" smtClean="0"/>
              <a:t>Factors influencing to stay</a:t>
            </a:r>
            <a:endParaRPr lang="en-US" dirty="0"/>
          </a:p>
        </p:txBody>
      </p:sp>
      <p:sp>
        <p:nvSpPr>
          <p:cNvPr id="12" name="Content Placeholder 11"/>
          <p:cNvSpPr>
            <a:spLocks noGrp="1"/>
          </p:cNvSpPr>
          <p:nvPr>
            <p:ph idx="1"/>
          </p:nvPr>
        </p:nvSpPr>
        <p:spPr>
          <a:xfrm>
            <a:off x="107504" y="1484784"/>
            <a:ext cx="5472608" cy="4968552"/>
          </a:xfrm>
        </p:spPr>
        <p:txBody>
          <a:bodyPr>
            <a:normAutofit fontScale="85000" lnSpcReduction="20000"/>
          </a:bodyPr>
          <a:lstStyle/>
          <a:p>
            <a:r>
              <a:rPr lang="en-GB" sz="3200" u="sng" dirty="0" smtClean="0"/>
              <a:t>Age:</a:t>
            </a:r>
            <a:r>
              <a:rPr lang="en-GB" sz="3200" dirty="0" smtClean="0"/>
              <a:t> Older + </a:t>
            </a:r>
          </a:p>
          <a:p>
            <a:r>
              <a:rPr lang="en-GB" sz="3200" u="sng" dirty="0" smtClean="0"/>
              <a:t>Level </a:t>
            </a:r>
            <a:r>
              <a:rPr lang="en-GB" sz="3200" u="sng" dirty="0"/>
              <a:t>of </a:t>
            </a:r>
            <a:r>
              <a:rPr lang="en-GB" sz="3200" u="sng" dirty="0" smtClean="0"/>
              <a:t>Education</a:t>
            </a:r>
            <a:r>
              <a:rPr lang="en-GB" sz="3200" dirty="0" smtClean="0"/>
              <a:t>: Higher –</a:t>
            </a:r>
          </a:p>
          <a:p>
            <a:r>
              <a:rPr lang="en-GB" sz="3200" u="sng" dirty="0" smtClean="0"/>
              <a:t>Gender:</a:t>
            </a:r>
            <a:r>
              <a:rPr lang="en-GB" sz="3200" dirty="0" smtClean="0"/>
              <a:t> No </a:t>
            </a:r>
            <a:r>
              <a:rPr lang="en-GB" sz="3200" dirty="0"/>
              <a:t>impact</a:t>
            </a:r>
          </a:p>
          <a:p>
            <a:r>
              <a:rPr lang="en-GB" sz="3200" u="sng" dirty="0" smtClean="0"/>
              <a:t>Marriage:</a:t>
            </a:r>
            <a:r>
              <a:rPr lang="en-GB" sz="3200" dirty="0" smtClean="0"/>
              <a:t> +</a:t>
            </a:r>
          </a:p>
          <a:p>
            <a:r>
              <a:rPr lang="en-GB" sz="3200" u="sng" dirty="0" smtClean="0"/>
              <a:t>Children:</a:t>
            </a:r>
            <a:r>
              <a:rPr lang="en-GB" sz="3200" dirty="0" smtClean="0"/>
              <a:t> +</a:t>
            </a:r>
          </a:p>
          <a:p>
            <a:r>
              <a:rPr lang="en-GB" sz="3200" u="sng" dirty="0" smtClean="0"/>
              <a:t>Parents:</a:t>
            </a:r>
            <a:r>
              <a:rPr lang="en-GB" sz="3200" dirty="0" smtClean="0"/>
              <a:t> +</a:t>
            </a:r>
          </a:p>
          <a:p>
            <a:r>
              <a:rPr lang="en-GB" sz="3200" u="sng" dirty="0" smtClean="0"/>
              <a:t>Employment:</a:t>
            </a:r>
            <a:r>
              <a:rPr lang="en-GB" sz="3200" dirty="0" smtClean="0"/>
              <a:t> +</a:t>
            </a:r>
          </a:p>
          <a:p>
            <a:r>
              <a:rPr lang="en-GB" sz="3200" u="sng" dirty="0" smtClean="0"/>
              <a:t>HEI Region</a:t>
            </a:r>
            <a:r>
              <a:rPr lang="en-GB" sz="3200" dirty="0" smtClean="0"/>
              <a:t>: Other +</a:t>
            </a:r>
          </a:p>
          <a:p>
            <a:r>
              <a:rPr lang="en-GB" sz="3200" u="sng" dirty="0" smtClean="0"/>
              <a:t>Discipline:</a:t>
            </a:r>
            <a:r>
              <a:rPr lang="en-GB" sz="3200" dirty="0" smtClean="0"/>
              <a:t> STEM+</a:t>
            </a:r>
          </a:p>
          <a:p>
            <a:r>
              <a:rPr lang="en-GB" sz="3200" u="sng" dirty="0" smtClean="0"/>
              <a:t>Nationality:</a:t>
            </a:r>
            <a:r>
              <a:rPr lang="en-GB" sz="3200" dirty="0" smtClean="0"/>
              <a:t> - Asian, </a:t>
            </a:r>
          </a:p>
          <a:p>
            <a:r>
              <a:rPr lang="en-GB" sz="3200" dirty="0" smtClean="0"/>
              <a:t>+ Non-EU/Turkey</a:t>
            </a:r>
          </a:p>
        </p:txBody>
      </p:sp>
      <p:sp>
        <p:nvSpPr>
          <p:cNvPr id="4" name="Date Placeholder 3"/>
          <p:cNvSpPr>
            <a:spLocks noGrp="1"/>
          </p:cNvSpPr>
          <p:nvPr>
            <p:ph type="dt" sz="half" idx="10"/>
          </p:nvPr>
        </p:nvSpPr>
        <p:spPr/>
        <p:txBody>
          <a:bodyPr/>
          <a:lstStyle/>
          <a:p>
            <a:fld id="{21A8D66E-D4C1-438C-8B85-C19A0838289F}" type="datetime1">
              <a:rPr lang="fi-FI" smtClean="0"/>
              <a:pPr/>
              <a:t>26.3.2018</a:t>
            </a:fld>
            <a:endParaRPr lang="fi-FI" dirty="0"/>
          </a:p>
        </p:txBody>
      </p:sp>
      <p:sp>
        <p:nvSpPr>
          <p:cNvPr id="5" name="Footer Placeholder 4"/>
          <p:cNvSpPr>
            <a:spLocks noGrp="1"/>
          </p:cNvSpPr>
          <p:nvPr>
            <p:ph type="ftr" sz="quarter" idx="11"/>
          </p:nvPr>
        </p:nvSpPr>
        <p:spPr/>
        <p:txBody>
          <a:bodyPr/>
          <a:lstStyle/>
          <a:p>
            <a:r>
              <a:rPr lang="fi-FI" b="1" smtClean="0">
                <a:solidFill>
                  <a:schemeClr val="accent1"/>
                </a:solidFill>
              </a:rPr>
              <a:t>JYU.</a:t>
            </a:r>
            <a:r>
              <a:rPr lang="fi-FI" b="1" smtClean="0"/>
              <a:t> Since 1863.</a:t>
            </a:r>
            <a:endParaRPr lang="fi-FI" b="1" dirty="0" smtClean="0"/>
          </a:p>
        </p:txBody>
      </p:sp>
      <p:sp>
        <p:nvSpPr>
          <p:cNvPr id="6" name="Slide Number Placeholder 5"/>
          <p:cNvSpPr>
            <a:spLocks noGrp="1"/>
          </p:cNvSpPr>
          <p:nvPr>
            <p:ph type="sldNum" sz="quarter" idx="12"/>
          </p:nvPr>
        </p:nvSpPr>
        <p:spPr/>
        <p:txBody>
          <a:bodyPr/>
          <a:lstStyle/>
          <a:p>
            <a:fld id="{0FE3988A-0109-0B40-965D-9E0ED41EFEE4}" type="slidenum">
              <a:rPr lang="fi-FI" smtClean="0"/>
              <a:pPr/>
              <a:t>21</a:t>
            </a:fld>
            <a:endParaRPr lang="fi-FI" dirty="0"/>
          </a:p>
        </p:txBody>
      </p:sp>
    </p:spTree>
    <p:extLst>
      <p:ext uri="{BB962C8B-B14F-4D97-AF65-F5344CB8AC3E}">
        <p14:creationId xmlns:p14="http://schemas.microsoft.com/office/powerpoint/2010/main" val="333547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arn(inVertical)">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barn(inVertical)">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barn(inVertical)">
                                      <p:cBhvr>
                                        <p:cTn id="47" dur="500"/>
                                        <p:tgtEl>
                                          <p:spTgt spid="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barn(inVertical)">
                                      <p:cBhvr>
                                        <p:cTn id="52" dur="500"/>
                                        <p:tgtEl>
                                          <p:spTgt spid="12">
                                            <p:txEl>
                                              <p:pRg st="9" end="9"/>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12">
                                            <p:txEl>
                                              <p:pRg st="10" end="10"/>
                                            </p:txEl>
                                          </p:spTgt>
                                        </p:tgtEl>
                                        <p:attrNameLst>
                                          <p:attrName>style.visibility</p:attrName>
                                        </p:attrNameLst>
                                      </p:cBhvr>
                                      <p:to>
                                        <p:strVal val="visible"/>
                                      </p:to>
                                    </p:set>
                                    <p:animEffect transition="in" filter="barn(inVertical)">
                                      <p:cBhvr>
                                        <p:cTn id="55"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Martial Status and Employment</a:t>
            </a:r>
            <a:endParaRPr lang="en-GB" dirty="0"/>
          </a:p>
        </p:txBody>
      </p:sp>
      <p:sp>
        <p:nvSpPr>
          <p:cNvPr id="5" name="Footer Placeholder 4"/>
          <p:cNvSpPr>
            <a:spLocks noGrp="1"/>
          </p:cNvSpPr>
          <p:nvPr>
            <p:ph type="ftr" sz="quarter" idx="11"/>
          </p:nvPr>
        </p:nvSpPr>
        <p:spPr/>
        <p:txBody>
          <a:bodyPr/>
          <a:lstStyle/>
          <a:p>
            <a:r>
              <a:rPr lang="fi-FI" b="1" smtClean="0">
                <a:solidFill>
                  <a:schemeClr val="accent1"/>
                </a:solidFill>
              </a:rPr>
              <a:t>JYU.</a:t>
            </a:r>
            <a:r>
              <a:rPr lang="fi-FI" b="1" smtClean="0"/>
              <a:t> Since 1863.</a:t>
            </a:r>
            <a:endParaRPr lang="fi-FI" b="1" dirty="0" smtClean="0"/>
          </a:p>
        </p:txBody>
      </p:sp>
      <p:pic>
        <p:nvPicPr>
          <p:cNvPr id="13" name="Picture 12"/>
          <p:cNvPicPr>
            <a:picLocks noChangeAspect="1"/>
          </p:cNvPicPr>
          <p:nvPr/>
        </p:nvPicPr>
        <p:blipFill>
          <a:blip r:embed="rId2"/>
          <a:stretch>
            <a:fillRect/>
          </a:stretch>
        </p:blipFill>
        <p:spPr>
          <a:xfrm>
            <a:off x="710191" y="1196752"/>
            <a:ext cx="7822249" cy="5979033"/>
          </a:xfrm>
          <a:prstGeom prst="rect">
            <a:avLst/>
          </a:prstGeom>
          <a:solidFill>
            <a:schemeClr val="bg1"/>
          </a:solidFill>
        </p:spPr>
      </p:pic>
    </p:spTree>
    <p:extLst>
      <p:ext uri="{BB962C8B-B14F-4D97-AF65-F5344CB8AC3E}">
        <p14:creationId xmlns:p14="http://schemas.microsoft.com/office/powerpoint/2010/main" val="30666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HEI Region and Degree Type</a:t>
            </a:r>
            <a:endParaRPr lang="en-GB" dirty="0"/>
          </a:p>
        </p:txBody>
      </p:sp>
      <p:sp>
        <p:nvSpPr>
          <p:cNvPr id="5" name="Footer Placeholder 4"/>
          <p:cNvSpPr>
            <a:spLocks noGrp="1"/>
          </p:cNvSpPr>
          <p:nvPr>
            <p:ph type="ftr" sz="quarter" idx="11"/>
          </p:nvPr>
        </p:nvSpPr>
        <p:spPr/>
        <p:txBody>
          <a:bodyPr/>
          <a:lstStyle/>
          <a:p>
            <a:r>
              <a:rPr lang="fi-FI" b="1" smtClean="0">
                <a:solidFill>
                  <a:schemeClr val="accent1"/>
                </a:solidFill>
              </a:rPr>
              <a:t>JYU.</a:t>
            </a:r>
            <a:r>
              <a:rPr lang="fi-FI" b="1" smtClean="0"/>
              <a:t> Since 1863.</a:t>
            </a:r>
            <a:endParaRPr lang="fi-FI" b="1" dirty="0" smtClean="0"/>
          </a:p>
        </p:txBody>
      </p:sp>
      <p:pic>
        <p:nvPicPr>
          <p:cNvPr id="3" name="Picture 2"/>
          <p:cNvPicPr>
            <a:picLocks noChangeAspect="1"/>
          </p:cNvPicPr>
          <p:nvPr/>
        </p:nvPicPr>
        <p:blipFill>
          <a:blip r:embed="rId3"/>
          <a:stretch>
            <a:fillRect/>
          </a:stretch>
        </p:blipFill>
        <p:spPr>
          <a:xfrm>
            <a:off x="702180" y="1196752"/>
            <a:ext cx="7830260" cy="5985156"/>
          </a:xfrm>
          <a:prstGeom prst="rect">
            <a:avLst/>
          </a:prstGeom>
          <a:solidFill>
            <a:schemeClr val="bg1"/>
          </a:solidFill>
        </p:spPr>
      </p:pic>
    </p:spTree>
    <p:extLst>
      <p:ext uri="{BB962C8B-B14F-4D97-AF65-F5344CB8AC3E}">
        <p14:creationId xmlns:p14="http://schemas.microsoft.com/office/powerpoint/2010/main" val="250747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5292080" y="5634838"/>
            <a:ext cx="3856613" cy="1106530"/>
          </a:xfrm>
        </p:spPr>
        <p:txBody>
          <a:bodyPr>
            <a:normAutofit/>
          </a:bodyPr>
          <a:lstStyle/>
          <a:p>
            <a:r>
              <a:rPr lang="en-GB" sz="3600" dirty="0" smtClean="0"/>
              <a:t>Results</a:t>
            </a:r>
            <a:r>
              <a:rPr lang="fi-FI" sz="3600" dirty="0" smtClean="0"/>
              <a:t>: </a:t>
            </a:r>
            <a:r>
              <a:rPr lang="en-GB" sz="3600" dirty="0" smtClean="0"/>
              <a:t>Returns</a:t>
            </a:r>
            <a:endParaRPr lang="en-GB" sz="3600" dirty="0"/>
          </a:p>
        </p:txBody>
      </p:sp>
      <p:sp>
        <p:nvSpPr>
          <p:cNvPr id="6" name="Slide Number Placeholder 5"/>
          <p:cNvSpPr>
            <a:spLocks noGrp="1"/>
          </p:cNvSpPr>
          <p:nvPr>
            <p:ph type="sldNum" sz="quarter" idx="4"/>
          </p:nvPr>
        </p:nvSpPr>
        <p:spPr/>
        <p:txBody>
          <a:bodyPr/>
          <a:lstStyle/>
          <a:p>
            <a:fld id="{194B0CD8-22CB-4EB1-9BD2-3678B1BC3098}" type="slidenum">
              <a:rPr lang="en-US" smtClean="0"/>
              <a:pPr/>
              <a:t>24</a:t>
            </a:fld>
            <a:endParaRPr lang="en-US"/>
          </a:p>
        </p:txBody>
      </p:sp>
      <p:sp>
        <p:nvSpPr>
          <p:cNvPr id="4" name="Date Placeholder 3"/>
          <p:cNvSpPr>
            <a:spLocks noGrp="1"/>
          </p:cNvSpPr>
          <p:nvPr>
            <p:ph type="dt" sz="half" idx="10"/>
          </p:nvPr>
        </p:nvSpPr>
        <p:spPr/>
        <p:txBody>
          <a:bodyPr/>
          <a:lstStyle/>
          <a:p>
            <a:fld id="{21A8D66E-D4C1-438C-8B85-C19A0838289F}" type="datetime1">
              <a:rPr lang="fi-FI"/>
              <a:pPr/>
              <a:t>26.3.2018</a:t>
            </a:fld>
            <a:endParaRPr lang="en-US" dirty="0"/>
          </a:p>
        </p:txBody>
      </p:sp>
    </p:spTree>
    <p:extLst>
      <p:ext uri="{BB962C8B-B14F-4D97-AF65-F5344CB8AC3E}">
        <p14:creationId xmlns:p14="http://schemas.microsoft.com/office/powerpoint/2010/main" val="2466088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4" name="Slide Number Placeholder 3"/>
          <p:cNvSpPr>
            <a:spLocks noGrp="1"/>
          </p:cNvSpPr>
          <p:nvPr>
            <p:ph type="sldNum" sz="quarter" idx="12"/>
          </p:nvPr>
        </p:nvSpPr>
        <p:spPr/>
        <p:txBody>
          <a:bodyPr/>
          <a:lstStyle/>
          <a:p>
            <a:fld id="{0FE3988A-0109-0B40-965D-9E0ED41EFEE4}" type="slidenum">
              <a:rPr lang="fi-FI" smtClean="0"/>
              <a:pPr/>
              <a:t>25</a:t>
            </a:fld>
            <a:endParaRPr lang="fi-FI" dirty="0"/>
          </a:p>
        </p:txBody>
      </p:sp>
      <p:sp>
        <p:nvSpPr>
          <p:cNvPr id="9" name="Title 8"/>
          <p:cNvSpPr>
            <a:spLocks noGrp="1"/>
          </p:cNvSpPr>
          <p:nvPr>
            <p:ph type="title"/>
          </p:nvPr>
        </p:nvSpPr>
        <p:spPr/>
        <p:txBody>
          <a:bodyPr>
            <a:normAutofit fontScale="90000"/>
          </a:bodyPr>
          <a:lstStyle/>
          <a:p>
            <a:r>
              <a:rPr lang="en-US" dirty="0"/>
              <a:t>Returns &amp; Compare w/Finns</a:t>
            </a:r>
            <a:br>
              <a:rPr lang="en-US" dirty="0"/>
            </a:br>
            <a:r>
              <a:rPr lang="en-US" dirty="0"/>
              <a:t>3 years after graduation</a:t>
            </a:r>
          </a:p>
        </p:txBody>
      </p:sp>
      <p:sp>
        <p:nvSpPr>
          <p:cNvPr id="10" name="Content Placeholder 9"/>
          <p:cNvSpPr>
            <a:spLocks noGrp="1"/>
          </p:cNvSpPr>
          <p:nvPr>
            <p:ph idx="1"/>
          </p:nvPr>
        </p:nvSpPr>
        <p:spPr>
          <a:xfrm>
            <a:off x="457200" y="1844699"/>
            <a:ext cx="8507288" cy="4557156"/>
          </a:xfrm>
        </p:spPr>
        <p:txBody>
          <a:bodyPr>
            <a:normAutofit fontScale="85000" lnSpcReduction="20000"/>
          </a:bodyPr>
          <a:lstStyle/>
          <a:p>
            <a:r>
              <a:rPr lang="en-US" dirty="0"/>
              <a:t>Differences in family life by degree types</a:t>
            </a:r>
          </a:p>
          <a:p>
            <a:pPr lvl="1"/>
            <a:r>
              <a:rPr lang="en-US" dirty="0" smtClean="0"/>
              <a:t>Marriage </a:t>
            </a:r>
            <a:r>
              <a:rPr lang="en-US" dirty="0" smtClean="0">
                <a:sym typeface="Wingdings" panose="05000000000000000000" pitchFamily="2" charset="2"/>
              </a:rPr>
              <a:t> </a:t>
            </a:r>
            <a:r>
              <a:rPr lang="en-US" dirty="0" smtClean="0"/>
              <a:t>Higher level of degree = </a:t>
            </a:r>
            <a:r>
              <a:rPr lang="en-US" dirty="0" smtClean="0">
                <a:sym typeface="Wingdings" panose="05000000000000000000" pitchFamily="2" charset="2"/>
              </a:rPr>
              <a:t>higher rate</a:t>
            </a:r>
            <a:endParaRPr lang="en-US" dirty="0" smtClean="0"/>
          </a:p>
          <a:p>
            <a:pPr lvl="2"/>
            <a:r>
              <a:rPr lang="en-US" dirty="0" smtClean="0">
                <a:sym typeface="Wingdings"/>
              </a:rPr>
              <a:t>Little </a:t>
            </a:r>
            <a:r>
              <a:rPr lang="en-US" dirty="0">
                <a:sym typeface="Wingdings"/>
              </a:rPr>
              <a:t>change </a:t>
            </a:r>
            <a:r>
              <a:rPr lang="en-US" dirty="0" smtClean="0">
                <a:sym typeface="Wingdings"/>
              </a:rPr>
              <a:t>post-FC; Differences for UAS, LC, Other</a:t>
            </a:r>
          </a:p>
          <a:p>
            <a:pPr lvl="1"/>
            <a:r>
              <a:rPr lang="en-US" dirty="0" smtClean="0"/>
              <a:t>Kids </a:t>
            </a:r>
            <a:r>
              <a:rPr lang="en-US" dirty="0" smtClean="0">
                <a:sym typeface="Wingdings" panose="05000000000000000000" pitchFamily="2" charset="2"/>
              </a:rPr>
              <a:t>Drop in rates of having kids for all post-FC</a:t>
            </a:r>
            <a:endParaRPr lang="en-US" dirty="0" smtClean="0"/>
          </a:p>
          <a:p>
            <a:r>
              <a:rPr lang="en-US" dirty="0" smtClean="0"/>
              <a:t>Home </a:t>
            </a:r>
            <a:r>
              <a:rPr lang="en-US" dirty="0"/>
              <a:t>ownership </a:t>
            </a:r>
            <a:r>
              <a:rPr lang="en-US" dirty="0">
                <a:sym typeface="Wingdings"/>
              </a:rPr>
              <a:t> large </a:t>
            </a:r>
            <a:r>
              <a:rPr lang="en-US" dirty="0" smtClean="0">
                <a:sym typeface="Wingdings"/>
              </a:rPr>
              <a:t>differences</a:t>
            </a:r>
          </a:p>
          <a:p>
            <a:pPr lvl="1"/>
            <a:r>
              <a:rPr lang="en-US" dirty="0" smtClean="0">
                <a:sym typeface="Wingdings"/>
              </a:rPr>
              <a:t>Grew post-FC (12-25% pre; 24-33%post)</a:t>
            </a:r>
            <a:endParaRPr lang="en-US" dirty="0">
              <a:sym typeface="Wingdings"/>
            </a:endParaRPr>
          </a:p>
          <a:p>
            <a:r>
              <a:rPr lang="en-US" dirty="0" smtClean="0"/>
              <a:t>Living in Study Region </a:t>
            </a:r>
            <a:r>
              <a:rPr lang="en-US" dirty="0" smtClean="0">
                <a:sym typeface="Wingdings" panose="05000000000000000000" pitchFamily="2" charset="2"/>
              </a:rPr>
              <a:t></a:t>
            </a:r>
          </a:p>
          <a:p>
            <a:pPr lvl="1"/>
            <a:r>
              <a:rPr lang="en-US" dirty="0" smtClean="0">
                <a:sym typeface="Wingdings" panose="05000000000000000000" pitchFamily="2" charset="2"/>
              </a:rPr>
              <a:t>Small differences by degree type</a:t>
            </a:r>
          </a:p>
          <a:p>
            <a:pPr lvl="1"/>
            <a:r>
              <a:rPr lang="en-US" dirty="0" smtClean="0">
                <a:sym typeface="Wingdings" panose="05000000000000000000" pitchFamily="2" charset="2"/>
              </a:rPr>
              <a:t>Little change pre/post FC (across degree types/regions)</a:t>
            </a:r>
          </a:p>
          <a:p>
            <a:pPr lvl="1"/>
            <a:r>
              <a:rPr lang="en-US" dirty="0" smtClean="0">
                <a:sym typeface="Wingdings" panose="05000000000000000000" pitchFamily="2" charset="2"/>
              </a:rPr>
              <a:t>Region  Capital had highest retention (over 85%), Large City (over 60%), other region (30-50%)</a:t>
            </a:r>
            <a:endParaRPr lang="en-US" dirty="0"/>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82170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fade">
                                      <p:cBhvr>
                                        <p:cTn id="32" dur="500"/>
                                        <p:tgtEl>
                                          <p:spTgt spid="10">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fade">
                                      <p:cBhvr>
                                        <p:cTn id="35" dur="500"/>
                                        <p:tgtEl>
                                          <p:spTgt spid="10">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xEl>
                                              <p:pRg st="9" end="9"/>
                                            </p:txEl>
                                          </p:spTgt>
                                        </p:tgtEl>
                                        <p:attrNameLst>
                                          <p:attrName>style.visibility</p:attrName>
                                        </p:attrNameLst>
                                      </p:cBhvr>
                                      <p:to>
                                        <p:strVal val="visible"/>
                                      </p:to>
                                    </p:set>
                                    <p:animEffect transition="in" filter="fade">
                                      <p:cBhvr>
                                        <p:cTn id="38"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4" name="Slide Number Placeholder 3"/>
          <p:cNvSpPr>
            <a:spLocks noGrp="1"/>
          </p:cNvSpPr>
          <p:nvPr>
            <p:ph type="sldNum" sz="quarter" idx="12"/>
          </p:nvPr>
        </p:nvSpPr>
        <p:spPr/>
        <p:txBody>
          <a:bodyPr/>
          <a:lstStyle/>
          <a:p>
            <a:fld id="{0FE3988A-0109-0B40-965D-9E0ED41EFEE4}" type="slidenum">
              <a:rPr lang="fi-FI" smtClean="0"/>
              <a:pPr/>
              <a:t>26</a:t>
            </a:fld>
            <a:endParaRPr lang="fi-FI" dirty="0"/>
          </a:p>
        </p:txBody>
      </p:sp>
      <p:sp>
        <p:nvSpPr>
          <p:cNvPr id="9" name="Title 8"/>
          <p:cNvSpPr>
            <a:spLocks noGrp="1"/>
          </p:cNvSpPr>
          <p:nvPr>
            <p:ph type="title"/>
          </p:nvPr>
        </p:nvSpPr>
        <p:spPr/>
        <p:txBody>
          <a:bodyPr>
            <a:normAutofit fontScale="90000"/>
          </a:bodyPr>
          <a:lstStyle/>
          <a:p>
            <a:r>
              <a:rPr lang="en-US" dirty="0"/>
              <a:t>Returns &amp; Compare w/Finns</a:t>
            </a:r>
            <a:br>
              <a:rPr lang="en-US" dirty="0"/>
            </a:br>
            <a:r>
              <a:rPr lang="en-US" dirty="0"/>
              <a:t>3 years after graduation</a:t>
            </a:r>
          </a:p>
        </p:txBody>
      </p:sp>
      <p:sp>
        <p:nvSpPr>
          <p:cNvPr id="10" name="Content Placeholder 9"/>
          <p:cNvSpPr>
            <a:spLocks noGrp="1"/>
          </p:cNvSpPr>
          <p:nvPr>
            <p:ph idx="1"/>
          </p:nvPr>
        </p:nvSpPr>
        <p:spPr>
          <a:xfrm>
            <a:off x="457200" y="1844698"/>
            <a:ext cx="8686800" cy="4680645"/>
          </a:xfrm>
        </p:spPr>
        <p:txBody>
          <a:bodyPr>
            <a:normAutofit fontScale="92500" lnSpcReduction="10000"/>
          </a:bodyPr>
          <a:lstStyle/>
          <a:p>
            <a:r>
              <a:rPr lang="en-GB" dirty="0" smtClean="0"/>
              <a:t>Finnish grads employed at higher rate than Intl grads pre-FC (6-14%) and post-FC (9-11%) regardless of degree type/region</a:t>
            </a:r>
          </a:p>
          <a:p>
            <a:r>
              <a:rPr lang="en-GB" dirty="0" smtClean="0"/>
              <a:t>WC employment </a:t>
            </a:r>
            <a:r>
              <a:rPr lang="en-GB" dirty="0" smtClean="0">
                <a:sym typeface="Wingdings" panose="05000000000000000000" pitchFamily="2" charset="2"/>
              </a:rPr>
              <a:t></a:t>
            </a:r>
          </a:p>
          <a:p>
            <a:pPr lvl="1"/>
            <a:r>
              <a:rPr lang="en-GB" dirty="0" smtClean="0">
                <a:sym typeface="Wingdings" panose="05000000000000000000" pitchFamily="2" charset="2"/>
              </a:rPr>
              <a:t>Finns= Roughly similar pre-/post-FC (degree/region)</a:t>
            </a:r>
          </a:p>
          <a:p>
            <a:pPr lvl="1"/>
            <a:r>
              <a:rPr lang="en-GB" dirty="0" smtClean="0">
                <a:sym typeface="Wingdings" panose="05000000000000000000" pitchFamily="2" charset="2"/>
              </a:rPr>
              <a:t>UAS=WC employ dropped 16% post-FC (27% difference between Finn/Intl)</a:t>
            </a:r>
          </a:p>
          <a:p>
            <a:pPr lvl="1"/>
            <a:r>
              <a:rPr lang="en-GB" dirty="0" smtClean="0">
                <a:sym typeface="Wingdings" panose="05000000000000000000" pitchFamily="2" charset="2"/>
              </a:rPr>
              <a:t>Mast &amp; PhD= No difference (Finn/Intl) pre/post-FC</a:t>
            </a:r>
          </a:p>
          <a:p>
            <a:pPr lvl="1"/>
            <a:r>
              <a:rPr lang="en-GB" dirty="0" smtClean="0">
                <a:sym typeface="Wingdings" panose="05000000000000000000" pitchFamily="2" charset="2"/>
              </a:rPr>
              <a:t>Regions: Differences grew all regions pre-FC (4-9%) and post-FC  (9-19%), other </a:t>
            </a:r>
            <a:r>
              <a:rPr lang="en-GB" dirty="0" err="1" smtClean="0">
                <a:sym typeface="Wingdings" panose="05000000000000000000" pitchFamily="2" charset="2"/>
              </a:rPr>
              <a:t>intl</a:t>
            </a:r>
            <a:r>
              <a:rPr lang="en-GB" dirty="0" smtClean="0">
                <a:sym typeface="Wingdings" panose="05000000000000000000" pitchFamily="2" charset="2"/>
              </a:rPr>
              <a:t> biggest drop</a:t>
            </a:r>
            <a:endParaRPr lang="en-GB" dirty="0" smtClean="0"/>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377455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4" name="Slide Number Placeholder 3"/>
          <p:cNvSpPr>
            <a:spLocks noGrp="1"/>
          </p:cNvSpPr>
          <p:nvPr>
            <p:ph type="sldNum" sz="quarter" idx="12"/>
          </p:nvPr>
        </p:nvSpPr>
        <p:spPr/>
        <p:txBody>
          <a:bodyPr/>
          <a:lstStyle/>
          <a:p>
            <a:fld id="{0FE3988A-0109-0B40-965D-9E0ED41EFEE4}" type="slidenum">
              <a:rPr lang="fi-FI" smtClean="0"/>
              <a:pPr/>
              <a:t>27</a:t>
            </a:fld>
            <a:endParaRPr lang="fi-FI" dirty="0"/>
          </a:p>
        </p:txBody>
      </p:sp>
      <p:sp>
        <p:nvSpPr>
          <p:cNvPr id="9" name="Title 8"/>
          <p:cNvSpPr>
            <a:spLocks noGrp="1"/>
          </p:cNvSpPr>
          <p:nvPr>
            <p:ph type="title"/>
          </p:nvPr>
        </p:nvSpPr>
        <p:spPr/>
        <p:txBody>
          <a:bodyPr>
            <a:normAutofit fontScale="90000"/>
          </a:bodyPr>
          <a:lstStyle/>
          <a:p>
            <a:r>
              <a:rPr lang="en-US" dirty="0"/>
              <a:t>Returns &amp; Compare w/Finns</a:t>
            </a:r>
            <a:br>
              <a:rPr lang="en-US" dirty="0"/>
            </a:br>
            <a:r>
              <a:rPr lang="en-US" dirty="0"/>
              <a:t>3 years after graduation</a:t>
            </a:r>
          </a:p>
        </p:txBody>
      </p:sp>
      <p:sp>
        <p:nvSpPr>
          <p:cNvPr id="10" name="Content Placeholder 9"/>
          <p:cNvSpPr>
            <a:spLocks noGrp="1"/>
          </p:cNvSpPr>
          <p:nvPr>
            <p:ph idx="1"/>
          </p:nvPr>
        </p:nvSpPr>
        <p:spPr>
          <a:xfrm>
            <a:off x="457200" y="1844698"/>
            <a:ext cx="8686800" cy="4680645"/>
          </a:xfrm>
        </p:spPr>
        <p:txBody>
          <a:bodyPr>
            <a:normAutofit fontScale="77500" lnSpcReduction="20000"/>
          </a:bodyPr>
          <a:lstStyle/>
          <a:p>
            <a:r>
              <a:rPr lang="en-US" dirty="0"/>
              <a:t>In general, Finns earn more than Intl graduates</a:t>
            </a:r>
          </a:p>
          <a:p>
            <a:pPr lvl="1"/>
            <a:r>
              <a:rPr lang="en-US" dirty="0"/>
              <a:t>Regardless of degree </a:t>
            </a:r>
            <a:r>
              <a:rPr lang="en-US" dirty="0" smtClean="0"/>
              <a:t>type/region and pre/post-FC</a:t>
            </a:r>
          </a:p>
          <a:p>
            <a:r>
              <a:rPr lang="en-US" dirty="0" smtClean="0"/>
              <a:t>No </a:t>
            </a:r>
            <a:r>
              <a:rPr lang="en-US" dirty="0"/>
              <a:t>major changes in earnings pre/post-FC (all groups)</a:t>
            </a:r>
          </a:p>
          <a:p>
            <a:r>
              <a:rPr lang="en-US" dirty="0" smtClean="0"/>
              <a:t>WC employment only </a:t>
            </a:r>
            <a:r>
              <a:rPr lang="en-US" dirty="0" smtClean="0">
                <a:sym typeface="Wingdings"/>
              </a:rPr>
              <a:t></a:t>
            </a:r>
            <a:r>
              <a:rPr lang="en-US" dirty="0" smtClean="0"/>
              <a:t> differences reduce (UAS Post, masters, </a:t>
            </a:r>
            <a:r>
              <a:rPr lang="en-US" dirty="0" err="1" smtClean="0"/>
              <a:t>Phd</a:t>
            </a:r>
            <a:r>
              <a:rPr lang="en-US" dirty="0" smtClean="0"/>
              <a:t>, Capital region, Large City post) or go away (UAS pre, other region, Large City pre)</a:t>
            </a:r>
          </a:p>
          <a:p>
            <a:r>
              <a:rPr lang="en-US" dirty="0" smtClean="0"/>
              <a:t>Private vs. Non-Private sector earnings</a:t>
            </a:r>
          </a:p>
          <a:p>
            <a:pPr lvl="1"/>
            <a:r>
              <a:rPr lang="en-US" dirty="0" smtClean="0"/>
              <a:t>Private sector had higher earnings (all areas)</a:t>
            </a:r>
          </a:p>
          <a:p>
            <a:pPr lvl="1"/>
            <a:r>
              <a:rPr lang="en-US" dirty="0" smtClean="0"/>
              <a:t>Differences in private sector earnings between Finns &amp; Intl for all degree types and regions, except for PhD</a:t>
            </a:r>
          </a:p>
          <a:p>
            <a:pPr lvl="1"/>
            <a:r>
              <a:rPr lang="en-US" dirty="0" smtClean="0"/>
              <a:t>Earnings differences in </a:t>
            </a:r>
            <a:r>
              <a:rPr lang="en-US" dirty="0"/>
              <a:t>non-private </a:t>
            </a:r>
            <a:r>
              <a:rPr lang="en-US" dirty="0" smtClean="0"/>
              <a:t>sector increased with higher level of degree; similar difference by regions</a:t>
            </a:r>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3070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9632" y="1"/>
            <a:ext cx="4752528" cy="1196752"/>
          </a:xfrm>
        </p:spPr>
        <p:txBody>
          <a:bodyPr/>
          <a:lstStyle/>
          <a:p>
            <a:r>
              <a:rPr lang="en-US" dirty="0" smtClean="0"/>
              <a:t>Decomposition</a:t>
            </a:r>
            <a:endParaRPr lang="en-US" dirty="0"/>
          </a:p>
        </p:txBody>
      </p:sp>
      <p:sp>
        <p:nvSpPr>
          <p:cNvPr id="8" name="Content Placeholder 7"/>
          <p:cNvSpPr>
            <a:spLocks noGrp="1"/>
          </p:cNvSpPr>
          <p:nvPr>
            <p:ph idx="1"/>
          </p:nvPr>
        </p:nvSpPr>
        <p:spPr>
          <a:xfrm>
            <a:off x="0" y="1052736"/>
            <a:ext cx="5220072" cy="5544616"/>
          </a:xfrm>
        </p:spPr>
        <p:txBody>
          <a:bodyPr>
            <a:normAutofit/>
          </a:bodyPr>
          <a:lstStyle/>
          <a:p>
            <a:pPr marL="342900" lvl="1" indent="-342900">
              <a:buFont typeface="Arial"/>
              <a:buChar char="•"/>
            </a:pPr>
            <a:r>
              <a:rPr lang="en-GB" sz="2400" u="sng" dirty="0" smtClean="0">
                <a:solidFill>
                  <a:schemeClr val="tx2"/>
                </a:solidFill>
              </a:rPr>
              <a:t>The analysis</a:t>
            </a:r>
            <a:r>
              <a:rPr lang="en-GB" sz="2400" dirty="0" smtClean="0">
                <a:solidFill>
                  <a:schemeClr val="tx2"/>
                </a:solidFill>
              </a:rPr>
              <a:t>: The unexplained </a:t>
            </a:r>
            <a:r>
              <a:rPr lang="en-GB" sz="2400" dirty="0">
                <a:solidFill>
                  <a:schemeClr val="tx2"/>
                </a:solidFill>
              </a:rPr>
              <a:t>difference with positive sign indicates that international graduates are paid </a:t>
            </a:r>
            <a:r>
              <a:rPr lang="en-GB" sz="2400" dirty="0" smtClean="0">
                <a:solidFill>
                  <a:schemeClr val="tx2"/>
                </a:solidFill>
              </a:rPr>
              <a:t>less annually than </a:t>
            </a:r>
            <a:r>
              <a:rPr lang="en-GB" sz="2400" dirty="0">
                <a:solidFill>
                  <a:schemeClr val="tx2"/>
                </a:solidFill>
              </a:rPr>
              <a:t>similar Finnish graduates (i.e. those who have similar observed characteristics</a:t>
            </a:r>
            <a:r>
              <a:rPr lang="en-GB" sz="2400" dirty="0" smtClean="0">
                <a:solidFill>
                  <a:schemeClr val="tx2"/>
                </a:solidFill>
              </a:rPr>
              <a:t>)</a:t>
            </a:r>
          </a:p>
          <a:p>
            <a:pPr marL="342900" lvl="1" indent="-342900">
              <a:buFont typeface="Arial"/>
              <a:buChar char="•"/>
            </a:pPr>
            <a:r>
              <a:rPr lang="en-GB" sz="2400" u="sng" dirty="0" smtClean="0">
                <a:solidFill>
                  <a:schemeClr val="tx2"/>
                </a:solidFill>
              </a:rPr>
              <a:t>Private Sector</a:t>
            </a:r>
            <a:r>
              <a:rPr lang="en-GB" sz="2400" dirty="0" smtClean="0">
                <a:solidFill>
                  <a:schemeClr val="tx2"/>
                </a:solidFill>
              </a:rPr>
              <a:t>: Unexplained difference dropped post FC  across all degree types</a:t>
            </a:r>
          </a:p>
          <a:p>
            <a:pPr marL="342900" lvl="1" indent="-342900">
              <a:buFont typeface="Arial"/>
              <a:buChar char="•"/>
            </a:pPr>
            <a:r>
              <a:rPr lang="en-GB" sz="2400" u="sng" dirty="0" smtClean="0">
                <a:solidFill>
                  <a:schemeClr val="tx2"/>
                </a:solidFill>
              </a:rPr>
              <a:t>Public Sector</a:t>
            </a:r>
            <a:r>
              <a:rPr lang="en-GB" sz="2400" dirty="0" smtClean="0">
                <a:solidFill>
                  <a:schemeClr val="tx2"/>
                </a:solidFill>
              </a:rPr>
              <a:t>: Unexplained differences increased for         UAS &amp; masters, while PhD deceased</a:t>
            </a:r>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
        <p:nvSpPr>
          <p:cNvPr id="2" name="Footer Placeholder 1"/>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28</a:t>
            </a:fld>
            <a:endParaRPr lang="fi-FI" dirty="0"/>
          </a:p>
        </p:txBody>
      </p:sp>
    </p:spTree>
    <p:extLst>
      <p:ext uri="{BB962C8B-B14F-4D97-AF65-F5344CB8AC3E}">
        <p14:creationId xmlns:p14="http://schemas.microsoft.com/office/powerpoint/2010/main" val="385333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3995936" cy="6858000"/>
          </a:xfrm>
        </p:spPr>
        <p:txBody>
          <a:bodyPr>
            <a:normAutofit/>
          </a:bodyPr>
          <a:lstStyle/>
          <a:p>
            <a:r>
              <a:rPr lang="en-GB" dirty="0"/>
              <a:t>FIGURE 1: Unexplained wage difference by degree and sector before and after the financial </a:t>
            </a:r>
            <a:r>
              <a:rPr lang="en-GB" dirty="0" smtClean="0"/>
              <a:t>crises</a:t>
            </a:r>
            <a:endParaRPr lang="en-US" dirty="0"/>
          </a:p>
        </p:txBody>
      </p:sp>
      <p:sp>
        <p:nvSpPr>
          <p:cNvPr id="2" name="Footer Placeholder 1"/>
          <p:cNvSpPr>
            <a:spLocks noGrp="1"/>
          </p:cNvSpPr>
          <p:nvPr>
            <p:ph type="ftr" sz="quarter" idx="3"/>
          </p:nvPr>
        </p:nvSpPr>
        <p:spPr/>
        <p:txBody>
          <a:bodyPr/>
          <a:lstStyle/>
          <a:p>
            <a:r>
              <a:rPr lang="fi-FI" b="1" smtClean="0">
                <a:solidFill>
                  <a:srgbClr val="002957"/>
                </a:solidFill>
              </a:rPr>
              <a:t>JYU. </a:t>
            </a:r>
            <a:r>
              <a:rPr lang="fi-FI" b="1" smtClean="0"/>
              <a:t>Since 1863.</a:t>
            </a:r>
            <a:endParaRPr lang="fi-FI" b="1" dirty="0" smtClean="0"/>
          </a:p>
        </p:txBody>
      </p:sp>
      <p:sp>
        <p:nvSpPr>
          <p:cNvPr id="3" name="Slide Number Placeholder 2"/>
          <p:cNvSpPr>
            <a:spLocks noGrp="1"/>
          </p:cNvSpPr>
          <p:nvPr>
            <p:ph type="sldNum" sz="quarter" idx="4"/>
          </p:nvPr>
        </p:nvSpPr>
        <p:spPr/>
        <p:txBody>
          <a:bodyPr/>
          <a:lstStyle/>
          <a:p>
            <a:fld id="{0FE3988A-0109-0B40-965D-9E0ED41EFEE4}" type="slidenum">
              <a:rPr lang="fi-FI" smtClean="0"/>
              <a:pPr/>
              <a:t>29</a:t>
            </a:fld>
            <a:endParaRPr lang="fi-FI" dirty="0"/>
          </a:p>
        </p:txBody>
      </p:sp>
      <p:sp>
        <p:nvSpPr>
          <p:cNvPr id="6" name="Date Placeholder 5"/>
          <p:cNvSpPr>
            <a:spLocks noGrp="1"/>
          </p:cNvSpPr>
          <p:nvPr>
            <p:ph type="dt" sz="half" idx="10"/>
          </p:nvPr>
        </p:nvSpPr>
        <p:spPr/>
        <p:txBody>
          <a:bodyPr/>
          <a:lstStyle/>
          <a:p>
            <a:fld id="{E045657E-C81B-47C4-BE55-BDA7CC7C81CB}" type="datetime1">
              <a:rPr lang="fi-FI" smtClean="0"/>
              <a:pPr/>
              <a:t>26.3.2018</a:t>
            </a:fld>
            <a:endParaRPr lang="fi-FI" dirty="0"/>
          </a:p>
        </p:txBody>
      </p:sp>
      <p:pic>
        <p:nvPicPr>
          <p:cNvPr id="8" name="Kuva 1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384"/>
            <a:ext cx="5112568" cy="6885384"/>
          </a:xfrm>
          <a:prstGeom prst="rect">
            <a:avLst/>
          </a:prstGeom>
          <a:noFill/>
        </p:spPr>
      </p:pic>
    </p:spTree>
    <p:extLst>
      <p:ext uri="{BB962C8B-B14F-4D97-AF65-F5344CB8AC3E}">
        <p14:creationId xmlns:p14="http://schemas.microsoft.com/office/powerpoint/2010/main" val="3883537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1640" y="116632"/>
            <a:ext cx="4741260" cy="1589105"/>
          </a:xfrm>
        </p:spPr>
        <p:txBody>
          <a:bodyPr>
            <a:normAutofit fontScale="90000"/>
          </a:bodyPr>
          <a:lstStyle/>
          <a:p>
            <a:r>
              <a:rPr lang="en-GB" dirty="0" smtClean="0"/>
              <a:t>ISM: Evidence from Finland on who stays, why, and returns in labour market</a:t>
            </a:r>
            <a:endParaRPr lang="en-GB" dirty="0"/>
          </a:p>
        </p:txBody>
      </p:sp>
      <p:sp>
        <p:nvSpPr>
          <p:cNvPr id="8" name="Content Placeholder 7"/>
          <p:cNvSpPr>
            <a:spLocks noGrp="1"/>
          </p:cNvSpPr>
          <p:nvPr>
            <p:ph idx="1"/>
          </p:nvPr>
        </p:nvSpPr>
        <p:spPr>
          <a:xfrm>
            <a:off x="0" y="1916832"/>
            <a:ext cx="4355976" cy="4608512"/>
          </a:xfrm>
        </p:spPr>
        <p:txBody>
          <a:bodyPr>
            <a:normAutofit/>
          </a:bodyPr>
          <a:lstStyle/>
          <a:p>
            <a:r>
              <a:rPr lang="en-GB" sz="2400" dirty="0" smtClean="0"/>
              <a:t>Source: 3 papers</a:t>
            </a:r>
          </a:p>
          <a:p>
            <a:pPr marL="342900" indent="-342900">
              <a:buFontTx/>
              <a:buChar char="-"/>
            </a:pPr>
            <a:r>
              <a:rPr lang="en-GB" sz="2400" dirty="0" smtClean="0"/>
              <a:t>Do they stay or go? Analysis of international students in Finland</a:t>
            </a:r>
          </a:p>
          <a:p>
            <a:pPr marL="342900" indent="-342900">
              <a:buFontTx/>
              <a:buChar char="-"/>
            </a:pPr>
            <a:r>
              <a:rPr lang="en-GB" sz="2400" dirty="0" smtClean="0"/>
              <a:t>What if they stay? International students and returns in labour market</a:t>
            </a:r>
          </a:p>
          <a:p>
            <a:pPr marL="342900" indent="-342900">
              <a:buFontTx/>
              <a:buChar char="-"/>
            </a:pPr>
            <a:r>
              <a:rPr lang="en-GB" sz="2400" dirty="0" smtClean="0"/>
              <a:t>Private sector employability of international students: Evidence from Finland</a:t>
            </a:r>
          </a:p>
          <a:p>
            <a:pPr marL="342900" indent="-342900">
              <a:buFontTx/>
              <a:buChar char="-"/>
            </a:pPr>
            <a:r>
              <a:rPr lang="en-GB" sz="2400" dirty="0" smtClean="0"/>
              <a:t>With </a:t>
            </a:r>
            <a:r>
              <a:rPr lang="en-GB" sz="2400" dirty="0" err="1" smtClean="0"/>
              <a:t>Hannu</a:t>
            </a:r>
            <a:r>
              <a:rPr lang="en-GB" sz="2400" dirty="0" smtClean="0"/>
              <a:t> </a:t>
            </a:r>
            <a:r>
              <a:rPr lang="en-GB" sz="2400" dirty="0" err="1" smtClean="0"/>
              <a:t>Karhunen</a:t>
            </a:r>
            <a:endParaRPr lang="en-GB" sz="2400" dirty="0" smtClean="0"/>
          </a:p>
          <a:p>
            <a:endParaRPr lang="en-GB" sz="2400" dirty="0"/>
          </a:p>
        </p:txBody>
      </p:sp>
      <p:sp>
        <p:nvSpPr>
          <p:cNvPr id="4" name="Date Placeholder 3"/>
          <p:cNvSpPr>
            <a:spLocks noGrp="1"/>
          </p:cNvSpPr>
          <p:nvPr>
            <p:ph type="dt" sz="half" idx="10"/>
          </p:nvPr>
        </p:nvSpPr>
        <p:spPr/>
        <p:txBody>
          <a:bodyPr/>
          <a:lstStyle/>
          <a:p>
            <a:fld id="{21A8D66E-D4C1-438C-8B85-C19A0838289F}" type="datetime1">
              <a:rPr lang="fi-FI"/>
              <a:pPr/>
              <a:t>26.3.2018</a:t>
            </a:fld>
            <a:endParaRPr lang="en-US" dirty="0"/>
          </a:p>
        </p:txBody>
      </p:sp>
      <p:sp>
        <p:nvSpPr>
          <p:cNvPr id="5" name="Footer Placeholder 4"/>
          <p:cNvSpPr>
            <a:spLocks noGrp="1"/>
          </p:cNvSpPr>
          <p:nvPr>
            <p:ph type="ftr" sz="quarter" idx="11"/>
          </p:nvPr>
        </p:nvSpPr>
        <p:spPr/>
        <p:txBody>
          <a:bodyPr/>
          <a:lstStyle/>
          <a:p>
            <a:r>
              <a:rPr lang="fi-FI" b="1" dirty="0">
                <a:solidFill>
                  <a:schemeClr val="accent1"/>
                </a:solidFill>
              </a:rPr>
              <a:t>JYU.</a:t>
            </a:r>
            <a:r>
              <a:rPr lang="fi-FI" b="1" dirty="0"/>
              <a:t> </a:t>
            </a:r>
            <a:r>
              <a:rPr lang="fi-FI" b="1" dirty="0" err="1"/>
              <a:t>Since</a:t>
            </a:r>
            <a:r>
              <a:rPr lang="fi-FI" b="1" dirty="0"/>
              <a:t> 1863.</a:t>
            </a:r>
          </a:p>
          <a:p>
            <a:endParaRPr lang="en-US" dirty="0"/>
          </a:p>
        </p:txBody>
      </p:sp>
      <p:sp>
        <p:nvSpPr>
          <p:cNvPr id="6" name="Slide Number Placeholder 5"/>
          <p:cNvSpPr>
            <a:spLocks noGrp="1"/>
          </p:cNvSpPr>
          <p:nvPr>
            <p:ph type="sldNum" sz="quarter" idx="12"/>
          </p:nvPr>
        </p:nvSpPr>
        <p:spPr/>
        <p:txBody>
          <a:bodyPr/>
          <a:lstStyle/>
          <a:p>
            <a:fld id="{194B0CD8-22CB-4EB1-9BD2-3678B1BC3098}" type="slidenum">
              <a:rPr lang="en-US" smtClean="0"/>
              <a:pPr/>
              <a:t>3</a:t>
            </a:fld>
            <a:endParaRPr lang="en-US" dirty="0"/>
          </a:p>
        </p:txBody>
      </p:sp>
    </p:spTree>
    <p:extLst>
      <p:ext uri="{BB962C8B-B14F-4D97-AF65-F5344CB8AC3E}">
        <p14:creationId xmlns:p14="http://schemas.microsoft.com/office/powerpoint/2010/main" val="192733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724" y="2708920"/>
            <a:ext cx="3894252" cy="849776"/>
          </a:xfrm>
        </p:spPr>
        <p:txBody>
          <a:bodyPr/>
          <a:lstStyle/>
          <a:p>
            <a:r>
              <a:rPr lang="en-US" dirty="0" smtClean="0"/>
              <a:t>Decomposition</a:t>
            </a:r>
            <a:endParaRPr lang="en-US" dirty="0"/>
          </a:p>
        </p:txBody>
      </p:sp>
      <p:sp>
        <p:nvSpPr>
          <p:cNvPr id="8" name="Text Placeholder 7"/>
          <p:cNvSpPr>
            <a:spLocks noGrp="1"/>
          </p:cNvSpPr>
          <p:nvPr>
            <p:ph type="body" idx="1"/>
          </p:nvPr>
        </p:nvSpPr>
        <p:spPr>
          <a:xfrm>
            <a:off x="18229" y="3429000"/>
            <a:ext cx="4697787" cy="3096344"/>
          </a:xfrm>
        </p:spPr>
        <p:txBody>
          <a:bodyPr>
            <a:normAutofit/>
          </a:bodyPr>
          <a:lstStyle/>
          <a:p>
            <a:pPr marL="342900" lvl="1" indent="-342900">
              <a:buFont typeface="Arial"/>
              <a:buChar char="•"/>
            </a:pPr>
            <a:r>
              <a:rPr lang="en-GB" sz="2400" u="sng" dirty="0" smtClean="0">
                <a:solidFill>
                  <a:schemeClr val="tx2"/>
                </a:solidFill>
              </a:rPr>
              <a:t>Private sector</a:t>
            </a:r>
            <a:r>
              <a:rPr lang="en-GB" sz="2400" dirty="0" smtClean="0">
                <a:solidFill>
                  <a:schemeClr val="tx2"/>
                </a:solidFill>
              </a:rPr>
              <a:t>: Unexplained differences dropped post-FC across all regions</a:t>
            </a:r>
          </a:p>
          <a:p>
            <a:pPr marL="342900" lvl="1" indent="-342900">
              <a:buFont typeface="Arial"/>
              <a:buChar char="•"/>
            </a:pPr>
            <a:r>
              <a:rPr lang="en-GB" sz="2400" dirty="0" smtClean="0">
                <a:solidFill>
                  <a:schemeClr val="tx2"/>
                </a:solidFill>
              </a:rPr>
              <a:t>Differences post-FC were insignificant (@0.05) for all regions</a:t>
            </a:r>
            <a:endParaRPr lang="en-US" dirty="0" smtClean="0"/>
          </a:p>
        </p:txBody>
      </p:sp>
      <p:sp>
        <p:nvSpPr>
          <p:cNvPr id="5" name="Date Placeholder 4"/>
          <p:cNvSpPr>
            <a:spLocks noGrp="1"/>
          </p:cNvSpPr>
          <p:nvPr>
            <p:ph type="dt" sz="half" idx="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1A8D66E-D4C1-438C-8B85-C19A0838289F}"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26.3.2018</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3" name="Footer Placeholder 2"/>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002957"/>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7" name="Content Placeholder 6"/>
          <p:cNvSpPr>
            <a:spLocks noGrp="1"/>
          </p:cNvSpPr>
          <p:nvPr>
            <p:ph sz="half" idx="11"/>
          </p:nvPr>
        </p:nvSpPr>
        <p:spPr>
          <a:xfrm>
            <a:off x="4716016" y="3429000"/>
            <a:ext cx="4427984" cy="3024336"/>
          </a:xfrm>
        </p:spPr>
        <p:txBody>
          <a:bodyPr>
            <a:normAutofit/>
          </a:bodyPr>
          <a:lstStyle/>
          <a:p>
            <a:pPr marL="342900" lvl="1" indent="-342900">
              <a:buFont typeface="Arial"/>
              <a:buChar char="•"/>
            </a:pPr>
            <a:r>
              <a:rPr lang="en-GB" sz="2400" u="sng" dirty="0" smtClean="0">
                <a:solidFill>
                  <a:schemeClr val="tx2"/>
                </a:solidFill>
              </a:rPr>
              <a:t>Public Sector</a:t>
            </a:r>
            <a:r>
              <a:rPr lang="en-GB" sz="2400" dirty="0" smtClean="0">
                <a:solidFill>
                  <a:schemeClr val="tx2"/>
                </a:solidFill>
              </a:rPr>
              <a:t>: Unexplained difference deceased for Large City region, increased for Capital &amp; Other</a:t>
            </a:r>
          </a:p>
          <a:p>
            <a:endParaRPr lang="en-US" dirty="0"/>
          </a:p>
        </p:txBody>
      </p:sp>
    </p:spTree>
    <p:extLst>
      <p:ext uri="{BB962C8B-B14F-4D97-AF65-F5344CB8AC3E}">
        <p14:creationId xmlns:p14="http://schemas.microsoft.com/office/powerpoint/2010/main" val="20422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51921" cy="6858000"/>
          </a:xfrm>
        </p:spPr>
        <p:txBody>
          <a:bodyPr>
            <a:normAutofit/>
          </a:bodyPr>
          <a:lstStyle/>
          <a:p>
            <a:r>
              <a:rPr lang="en-GB" dirty="0"/>
              <a:t>FIGURE 2: Unexplained wage difference by graduation region and sector before and after the financial </a:t>
            </a:r>
            <a:r>
              <a:rPr lang="en-GB" dirty="0" smtClean="0"/>
              <a:t>crises</a:t>
            </a:r>
            <a:endParaRPr lang="en-US" dirty="0"/>
          </a:p>
        </p:txBody>
      </p:sp>
      <p:sp>
        <p:nvSpPr>
          <p:cNvPr id="3" name="Footer Placeholder 2"/>
          <p:cNvSpPr>
            <a:spLocks noGrp="1"/>
          </p:cNvSpPr>
          <p:nvPr>
            <p:ph type="ftr" sz="quarter" idx="3"/>
          </p:nvPr>
        </p:nvSpPr>
        <p:spPr/>
        <p:txBody>
          <a:bodyPr/>
          <a:lstStyle/>
          <a:p>
            <a:r>
              <a:rPr lang="fi-FI" b="1" smtClean="0">
                <a:solidFill>
                  <a:srgbClr val="002957"/>
                </a:solidFill>
              </a:rPr>
              <a:t>JYU. </a:t>
            </a:r>
            <a:r>
              <a:rPr lang="fi-FI" b="1" smtClean="0"/>
              <a:t>Since 1863.</a:t>
            </a:r>
            <a:endParaRPr lang="fi-FI" b="1" dirty="0" smtClean="0"/>
          </a:p>
        </p:txBody>
      </p:sp>
      <p:sp>
        <p:nvSpPr>
          <p:cNvPr id="4" name="Slide Number Placeholder 3"/>
          <p:cNvSpPr>
            <a:spLocks noGrp="1"/>
          </p:cNvSpPr>
          <p:nvPr>
            <p:ph type="sldNum" sz="quarter" idx="4"/>
          </p:nvPr>
        </p:nvSpPr>
        <p:spPr/>
        <p:txBody>
          <a:bodyPr/>
          <a:lstStyle/>
          <a:p>
            <a:fld id="{0FE3988A-0109-0B40-965D-9E0ED41EFEE4}" type="slidenum">
              <a:rPr lang="fi-FI" smtClean="0"/>
              <a:pPr/>
              <a:t>31</a:t>
            </a:fld>
            <a:endParaRPr lang="fi-FI" dirty="0"/>
          </a:p>
        </p:txBody>
      </p:sp>
      <p:sp>
        <p:nvSpPr>
          <p:cNvPr id="5" name="Date Placeholder 4"/>
          <p:cNvSpPr>
            <a:spLocks noGrp="1"/>
          </p:cNvSpPr>
          <p:nvPr>
            <p:ph type="dt" sz="half" idx="10"/>
          </p:nvPr>
        </p:nvSpPr>
        <p:spPr/>
        <p:txBody>
          <a:bodyPr/>
          <a:lstStyle/>
          <a:p>
            <a:fld id="{21A8D66E-D4C1-438C-8B85-C19A0838289F}" type="datetime1">
              <a:rPr lang="fi-FI" smtClean="0"/>
              <a:pPr/>
              <a:t>26.3.2018</a:t>
            </a:fld>
            <a:endParaRPr lang="fi-FI" dirty="0"/>
          </a:p>
        </p:txBody>
      </p:sp>
      <p:pic>
        <p:nvPicPr>
          <p:cNvPr id="6" name="Kuva 12"/>
          <p:cNvPicPr/>
          <p:nvPr/>
        </p:nvPicPr>
        <p:blipFill>
          <a:blip r:embed="rId2">
            <a:extLst>
              <a:ext uri="{28A0092B-C50C-407E-A947-70E740481C1C}">
                <a14:useLocalDpi xmlns:a14="http://schemas.microsoft.com/office/drawing/2010/main" val="0"/>
              </a:ext>
            </a:extLst>
          </a:blip>
          <a:srcRect/>
          <a:stretch>
            <a:fillRect/>
          </a:stretch>
        </p:blipFill>
        <p:spPr bwMode="auto">
          <a:xfrm>
            <a:off x="3851921" y="-21986"/>
            <a:ext cx="5324904" cy="6879986"/>
          </a:xfrm>
          <a:prstGeom prst="rect">
            <a:avLst/>
          </a:prstGeom>
          <a:noFill/>
        </p:spPr>
      </p:pic>
    </p:spTree>
    <p:extLst>
      <p:ext uri="{BB962C8B-B14F-4D97-AF65-F5344CB8AC3E}">
        <p14:creationId xmlns:p14="http://schemas.microsoft.com/office/powerpoint/2010/main" val="958167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4" name="Slide Number Placeholder 3"/>
          <p:cNvSpPr>
            <a:spLocks noGrp="1"/>
          </p:cNvSpPr>
          <p:nvPr>
            <p:ph type="sldNum" sz="quarter" idx="12"/>
          </p:nvPr>
        </p:nvSpPr>
        <p:spPr/>
        <p:txBody>
          <a:bodyPr/>
          <a:lstStyle/>
          <a:p>
            <a:fld id="{0FE3988A-0109-0B40-965D-9E0ED41EFEE4}" type="slidenum">
              <a:rPr lang="fi-FI" smtClean="0"/>
              <a:pPr/>
              <a:t>32</a:t>
            </a:fld>
            <a:endParaRPr lang="fi-FI" dirty="0"/>
          </a:p>
        </p:txBody>
      </p:sp>
      <p:sp>
        <p:nvSpPr>
          <p:cNvPr id="9" name="Title 8"/>
          <p:cNvSpPr>
            <a:spLocks noGrp="1"/>
          </p:cNvSpPr>
          <p:nvPr>
            <p:ph type="title"/>
          </p:nvPr>
        </p:nvSpPr>
        <p:spPr/>
        <p:txBody>
          <a:bodyPr>
            <a:normAutofit fontScale="90000"/>
          </a:bodyPr>
          <a:lstStyle/>
          <a:p>
            <a:r>
              <a:rPr lang="en-US" dirty="0"/>
              <a:t>Returns &amp; Compare w/Finns</a:t>
            </a:r>
            <a:br>
              <a:rPr lang="en-US" dirty="0"/>
            </a:br>
            <a:r>
              <a:rPr lang="en-US" dirty="0"/>
              <a:t>3 years after graduation</a:t>
            </a:r>
          </a:p>
        </p:txBody>
      </p:sp>
      <p:sp>
        <p:nvSpPr>
          <p:cNvPr id="10" name="Content Placeholder 9"/>
          <p:cNvSpPr>
            <a:spLocks noGrp="1"/>
          </p:cNvSpPr>
          <p:nvPr>
            <p:ph idx="1"/>
          </p:nvPr>
        </p:nvSpPr>
        <p:spPr>
          <a:xfrm>
            <a:off x="457200" y="1844698"/>
            <a:ext cx="8686800" cy="4680645"/>
          </a:xfrm>
        </p:spPr>
        <p:txBody>
          <a:bodyPr>
            <a:normAutofit lnSpcReduction="10000"/>
          </a:bodyPr>
          <a:lstStyle/>
          <a:p>
            <a:r>
              <a:rPr lang="en-US" dirty="0" smtClean="0"/>
              <a:t>Finns</a:t>
            </a:r>
            <a:r>
              <a:rPr lang="en-US" dirty="0"/>
              <a:t>, in general, pay more (</a:t>
            </a:r>
            <a:r>
              <a:rPr lang="en-GB" dirty="0"/>
              <a:t>€) </a:t>
            </a:r>
            <a:r>
              <a:rPr lang="en-US" dirty="0"/>
              <a:t>transfer payments (e.g. taxes) than </a:t>
            </a:r>
            <a:r>
              <a:rPr lang="en-US" dirty="0" smtClean="0"/>
              <a:t>International graduates </a:t>
            </a:r>
            <a:r>
              <a:rPr lang="en-US" dirty="0"/>
              <a:t>across degree types/regions</a:t>
            </a:r>
          </a:p>
          <a:p>
            <a:pPr lvl="1"/>
            <a:r>
              <a:rPr lang="en-US" dirty="0"/>
              <a:t>Likely due to Finns having higher </a:t>
            </a:r>
            <a:r>
              <a:rPr lang="en-US" dirty="0" smtClean="0"/>
              <a:t>avg. </a:t>
            </a:r>
            <a:r>
              <a:rPr lang="en-US" dirty="0"/>
              <a:t>earnings</a:t>
            </a:r>
          </a:p>
          <a:p>
            <a:r>
              <a:rPr lang="en-US" dirty="0" smtClean="0"/>
              <a:t>UAS Intl </a:t>
            </a:r>
            <a:r>
              <a:rPr lang="en-US" dirty="0"/>
              <a:t>grads have higher </a:t>
            </a:r>
            <a:r>
              <a:rPr lang="en-US" dirty="0" smtClean="0"/>
              <a:t>rates </a:t>
            </a:r>
            <a:r>
              <a:rPr lang="en-US" dirty="0"/>
              <a:t>of receiving </a:t>
            </a:r>
            <a:r>
              <a:rPr lang="en-US" dirty="0" smtClean="0"/>
              <a:t>&amp; amounts (€s) transfers payments</a:t>
            </a:r>
          </a:p>
          <a:p>
            <a:r>
              <a:rPr lang="en-US" dirty="0" smtClean="0"/>
              <a:t>Intl Grads </a:t>
            </a:r>
            <a:r>
              <a:rPr lang="en-US" dirty="0" smtClean="0">
                <a:sym typeface="Wingdings" panose="05000000000000000000" pitchFamily="2" charset="2"/>
              </a:rPr>
              <a:t></a:t>
            </a:r>
            <a:r>
              <a:rPr lang="en-US" dirty="0" smtClean="0"/>
              <a:t> masters, PhD, all regions either no difference or Finns received transfer payments at slightly higher rate or amount</a:t>
            </a:r>
            <a:endParaRPr lang="en-US" dirty="0"/>
          </a:p>
          <a:p>
            <a:endParaRPr lang="en-US" dirty="0" smtClean="0"/>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87307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4" name="Slide Number Placeholder 3"/>
          <p:cNvSpPr>
            <a:spLocks noGrp="1"/>
          </p:cNvSpPr>
          <p:nvPr>
            <p:ph type="sldNum" sz="quarter" idx="12"/>
          </p:nvPr>
        </p:nvSpPr>
        <p:spPr/>
        <p:txBody>
          <a:bodyPr/>
          <a:lstStyle/>
          <a:p>
            <a:fld id="{0FE3988A-0109-0B40-965D-9E0ED41EFEE4}" type="slidenum">
              <a:rPr lang="fi-FI" smtClean="0"/>
              <a:pPr/>
              <a:t>33</a:t>
            </a:fld>
            <a:endParaRPr lang="fi-FI" dirty="0"/>
          </a:p>
        </p:txBody>
      </p:sp>
      <p:sp>
        <p:nvSpPr>
          <p:cNvPr id="9" name="Title 8"/>
          <p:cNvSpPr>
            <a:spLocks noGrp="1"/>
          </p:cNvSpPr>
          <p:nvPr>
            <p:ph type="title"/>
          </p:nvPr>
        </p:nvSpPr>
        <p:spPr/>
        <p:txBody>
          <a:bodyPr>
            <a:normAutofit fontScale="90000"/>
          </a:bodyPr>
          <a:lstStyle/>
          <a:p>
            <a:r>
              <a:rPr lang="en-US" dirty="0"/>
              <a:t>Returns &amp; Compare w/Finns</a:t>
            </a:r>
            <a:br>
              <a:rPr lang="en-US" dirty="0"/>
            </a:br>
            <a:r>
              <a:rPr lang="en-US" dirty="0"/>
              <a:t>3 years after graduation</a:t>
            </a:r>
          </a:p>
        </p:txBody>
      </p:sp>
      <p:sp>
        <p:nvSpPr>
          <p:cNvPr id="10" name="Content Placeholder 9"/>
          <p:cNvSpPr>
            <a:spLocks noGrp="1"/>
          </p:cNvSpPr>
          <p:nvPr>
            <p:ph idx="1"/>
          </p:nvPr>
        </p:nvSpPr>
        <p:spPr>
          <a:xfrm>
            <a:off x="457200" y="1844698"/>
            <a:ext cx="8686800" cy="4680645"/>
          </a:xfrm>
        </p:spPr>
        <p:txBody>
          <a:bodyPr>
            <a:normAutofit fontScale="92500"/>
          </a:bodyPr>
          <a:lstStyle/>
          <a:p>
            <a:r>
              <a:rPr lang="en-US" dirty="0"/>
              <a:t>Considering tax revenue/transfers received only, Intl grads pay less for every euro received than Finns in every grouping (degree type </a:t>
            </a:r>
            <a:r>
              <a:rPr lang="en-US" dirty="0" smtClean="0"/>
              <a:t>&amp; region)</a:t>
            </a:r>
            <a:endParaRPr lang="en-US" dirty="0"/>
          </a:p>
          <a:p>
            <a:pPr lvl="1"/>
            <a:r>
              <a:rPr lang="en-GB" dirty="0"/>
              <a:t>UAS: Finn= </a:t>
            </a:r>
            <a:r>
              <a:rPr lang="en-GB" dirty="0" smtClean="0"/>
              <a:t>2.80, </a:t>
            </a:r>
            <a:r>
              <a:rPr lang="en-GB" dirty="0"/>
              <a:t>Intl= </a:t>
            </a:r>
            <a:r>
              <a:rPr lang="en-GB" dirty="0" smtClean="0"/>
              <a:t>1.72</a:t>
            </a:r>
            <a:r>
              <a:rPr lang="en-GB" dirty="0" smtClean="0">
                <a:solidFill>
                  <a:srgbClr val="FF0000"/>
                </a:solidFill>
              </a:rPr>
              <a:t>|</a:t>
            </a:r>
            <a:r>
              <a:rPr lang="en-GB" dirty="0" smtClean="0"/>
              <a:t> Finn= 2.80, Intl= 1.69</a:t>
            </a:r>
            <a:endParaRPr lang="en-US" dirty="0"/>
          </a:p>
          <a:p>
            <a:pPr lvl="1"/>
            <a:r>
              <a:rPr lang="en-GB" dirty="0"/>
              <a:t>Masters: Finn= </a:t>
            </a:r>
            <a:r>
              <a:rPr lang="en-GB" dirty="0" smtClean="0"/>
              <a:t>3.77, </a:t>
            </a:r>
            <a:r>
              <a:rPr lang="en-GB" dirty="0"/>
              <a:t>Intl= </a:t>
            </a:r>
            <a:r>
              <a:rPr lang="en-GB" dirty="0" smtClean="0"/>
              <a:t>3.10</a:t>
            </a:r>
            <a:r>
              <a:rPr lang="en-GB" dirty="0" smtClean="0">
                <a:solidFill>
                  <a:srgbClr val="FF0000"/>
                </a:solidFill>
              </a:rPr>
              <a:t>|</a:t>
            </a:r>
            <a:r>
              <a:rPr lang="en-GB" dirty="0" smtClean="0"/>
              <a:t> Finn= 3.80, Intl=2.88</a:t>
            </a:r>
            <a:endParaRPr lang="en-US" dirty="0"/>
          </a:p>
          <a:p>
            <a:pPr lvl="1"/>
            <a:r>
              <a:rPr lang="en-GB" dirty="0"/>
              <a:t>Doctoral: Finn= </a:t>
            </a:r>
            <a:r>
              <a:rPr lang="en-GB" dirty="0" smtClean="0"/>
              <a:t>5.01, </a:t>
            </a:r>
            <a:r>
              <a:rPr lang="en-GB" dirty="0"/>
              <a:t>Intl= </a:t>
            </a:r>
            <a:r>
              <a:rPr lang="en-GB" dirty="0" smtClean="0"/>
              <a:t>4.18</a:t>
            </a:r>
            <a:r>
              <a:rPr lang="en-GB" dirty="0" smtClean="0">
                <a:solidFill>
                  <a:srgbClr val="FF0000"/>
                </a:solidFill>
              </a:rPr>
              <a:t>|</a:t>
            </a:r>
            <a:r>
              <a:rPr lang="en-GB" dirty="0" smtClean="0"/>
              <a:t> Finn= 4.15, Intl=3.51</a:t>
            </a:r>
            <a:endParaRPr lang="en-US" dirty="0"/>
          </a:p>
          <a:p>
            <a:r>
              <a:rPr lang="en-US" dirty="0"/>
              <a:t>All Intl degrees are economical </a:t>
            </a:r>
            <a:r>
              <a:rPr lang="en-US" dirty="0" smtClean="0"/>
              <a:t>positive (€2,390 - €9350), FC reduced (€400-1,200) amount</a:t>
            </a:r>
            <a:endParaRPr lang="en-GB" dirty="0"/>
          </a:p>
          <a:p>
            <a:pPr lvl="1"/>
            <a:r>
              <a:rPr lang="en-GB" dirty="0"/>
              <a:t>Cost educating Intl = €7000 year (CIMO 2015</a:t>
            </a:r>
            <a:r>
              <a:rPr lang="en-GB" dirty="0" smtClean="0"/>
              <a:t>)</a:t>
            </a:r>
            <a:endParaRPr lang="en-US" dirty="0"/>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42895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34</a:t>
            </a:fld>
            <a:endParaRPr lang="fi-FI" dirty="0"/>
          </a:p>
        </p:txBody>
      </p:sp>
      <p:sp>
        <p:nvSpPr>
          <p:cNvPr id="4" name="Title 3"/>
          <p:cNvSpPr>
            <a:spLocks noGrp="1"/>
          </p:cNvSpPr>
          <p:nvPr>
            <p:ph type="title"/>
          </p:nvPr>
        </p:nvSpPr>
        <p:spPr/>
        <p:txBody>
          <a:bodyPr/>
          <a:lstStyle/>
          <a:p>
            <a:r>
              <a:rPr lang="en-GB" dirty="0" smtClean="0"/>
              <a:t>Conclusions/Implications</a:t>
            </a:r>
            <a:endParaRPr lang="en-GB" dirty="0"/>
          </a:p>
        </p:txBody>
      </p:sp>
      <p:sp>
        <p:nvSpPr>
          <p:cNvPr id="5" name="Content Placeholder 4"/>
          <p:cNvSpPr>
            <a:spLocks noGrp="1"/>
          </p:cNvSpPr>
          <p:nvPr>
            <p:ph idx="1"/>
          </p:nvPr>
        </p:nvSpPr>
        <p:spPr>
          <a:xfrm>
            <a:off x="457200" y="1844699"/>
            <a:ext cx="8686800" cy="4557156"/>
          </a:xfrm>
        </p:spPr>
        <p:txBody>
          <a:bodyPr>
            <a:normAutofit/>
          </a:bodyPr>
          <a:lstStyle/>
          <a:p>
            <a:r>
              <a:rPr lang="en-US" dirty="0"/>
              <a:t>ISM, as a theoretical framework worked well in explaining why international graduates stay in Finland</a:t>
            </a:r>
          </a:p>
          <a:p>
            <a:pPr lvl="1"/>
            <a:r>
              <a:rPr lang="en-US" dirty="0"/>
              <a:t>Family ties and </a:t>
            </a:r>
            <a:r>
              <a:rPr lang="en-US" dirty="0" err="1"/>
              <a:t>labour</a:t>
            </a:r>
            <a:r>
              <a:rPr lang="en-US" dirty="0"/>
              <a:t> market opportunities positively influenced Intl graduates to stay</a:t>
            </a:r>
          </a:p>
          <a:p>
            <a:r>
              <a:rPr lang="en-US" dirty="0" smtClean="0"/>
              <a:t>While </a:t>
            </a:r>
            <a:r>
              <a:rPr lang="en-US" dirty="0"/>
              <a:t>Finland has high stay rate, the overall # of Intl students is quite low</a:t>
            </a:r>
          </a:p>
          <a:p>
            <a:pPr lvl="1"/>
            <a:r>
              <a:rPr lang="en-US" dirty="0"/>
              <a:t>Impact of Intl graduates on Finnish </a:t>
            </a:r>
            <a:r>
              <a:rPr lang="en-US" dirty="0" err="1"/>
              <a:t>labour</a:t>
            </a:r>
            <a:r>
              <a:rPr lang="en-US" dirty="0"/>
              <a:t> market/society is muted due to small overall size</a:t>
            </a:r>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13289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35</a:t>
            </a:fld>
            <a:endParaRPr lang="fi-FI" dirty="0"/>
          </a:p>
        </p:txBody>
      </p:sp>
      <p:sp>
        <p:nvSpPr>
          <p:cNvPr id="4" name="Title 3"/>
          <p:cNvSpPr>
            <a:spLocks noGrp="1"/>
          </p:cNvSpPr>
          <p:nvPr>
            <p:ph type="title"/>
          </p:nvPr>
        </p:nvSpPr>
        <p:spPr/>
        <p:txBody>
          <a:bodyPr/>
          <a:lstStyle/>
          <a:p>
            <a:r>
              <a:rPr lang="en-GB" dirty="0" smtClean="0"/>
              <a:t>Conclusions/Implications</a:t>
            </a:r>
            <a:endParaRPr lang="en-GB" dirty="0"/>
          </a:p>
        </p:txBody>
      </p:sp>
      <p:sp>
        <p:nvSpPr>
          <p:cNvPr id="5" name="Content Placeholder 4"/>
          <p:cNvSpPr>
            <a:spLocks noGrp="1"/>
          </p:cNvSpPr>
          <p:nvPr>
            <p:ph idx="1"/>
          </p:nvPr>
        </p:nvSpPr>
        <p:spPr>
          <a:xfrm>
            <a:off x="457200" y="1844699"/>
            <a:ext cx="8686800" cy="4557156"/>
          </a:xfrm>
        </p:spPr>
        <p:txBody>
          <a:bodyPr>
            <a:normAutofit fontScale="92500" lnSpcReduction="20000"/>
          </a:bodyPr>
          <a:lstStyle/>
          <a:p>
            <a:r>
              <a:rPr lang="en-US" sz="3500" dirty="0"/>
              <a:t>Location of HEI has a </a:t>
            </a:r>
            <a:r>
              <a:rPr lang="en-US" sz="3500" dirty="0" smtClean="0"/>
              <a:t>impact on staying</a:t>
            </a:r>
            <a:endParaRPr lang="en-US" sz="3500" dirty="0"/>
          </a:p>
          <a:p>
            <a:pPr lvl="1"/>
            <a:r>
              <a:rPr lang="en-US" dirty="0"/>
              <a:t>Even though other region graduates were more likely to stay in Finland, they were the least likely to stay in study </a:t>
            </a:r>
            <a:r>
              <a:rPr lang="en-US" dirty="0" smtClean="0"/>
              <a:t>region (particularly Masters &amp; PhD Post-FC)</a:t>
            </a:r>
            <a:endParaRPr lang="en-US" dirty="0"/>
          </a:p>
          <a:p>
            <a:pPr lvl="1"/>
            <a:r>
              <a:rPr lang="en-US" dirty="0"/>
              <a:t>Suggests </a:t>
            </a:r>
            <a:r>
              <a:rPr lang="en-US" dirty="0" err="1"/>
              <a:t>labour</a:t>
            </a:r>
            <a:r>
              <a:rPr lang="en-US" dirty="0"/>
              <a:t> opportunities for other region Intl grads are in not located where they studied</a:t>
            </a:r>
          </a:p>
          <a:p>
            <a:pPr lvl="2"/>
            <a:r>
              <a:rPr lang="en-US" sz="2600" dirty="0">
                <a:sym typeface="Wingdings"/>
              </a:rPr>
              <a:t>Capital/large cities have largest </a:t>
            </a:r>
            <a:r>
              <a:rPr lang="en-US" sz="2600" dirty="0" err="1">
                <a:sym typeface="Wingdings"/>
              </a:rPr>
              <a:t>labour</a:t>
            </a:r>
            <a:r>
              <a:rPr lang="en-US" sz="2600" dirty="0">
                <a:sym typeface="Wingdings"/>
              </a:rPr>
              <a:t> </a:t>
            </a:r>
            <a:r>
              <a:rPr lang="en-US" sz="2600" dirty="0" smtClean="0">
                <a:sym typeface="Wingdings"/>
              </a:rPr>
              <a:t>markets</a:t>
            </a:r>
          </a:p>
          <a:p>
            <a:pPr lvl="1"/>
            <a:r>
              <a:rPr lang="en-US" dirty="0" smtClean="0"/>
              <a:t>Results in other region likely at a disadvantage in keeping Intl grads in region after graduation</a:t>
            </a:r>
          </a:p>
          <a:p>
            <a:pPr lvl="1"/>
            <a:r>
              <a:rPr lang="en-US" dirty="0" smtClean="0"/>
              <a:t>Suggests </a:t>
            </a:r>
            <a:r>
              <a:rPr lang="en-US" dirty="0"/>
              <a:t>networks (professional/social) </a:t>
            </a:r>
            <a:r>
              <a:rPr lang="en-US" dirty="0" smtClean="0"/>
              <a:t>likely influences </a:t>
            </a:r>
            <a:r>
              <a:rPr lang="en-US" dirty="0"/>
              <a:t>where Intl grads </a:t>
            </a:r>
            <a:r>
              <a:rPr lang="en-US" dirty="0" smtClean="0"/>
              <a:t>live/work </a:t>
            </a:r>
            <a:r>
              <a:rPr lang="en-US" dirty="0"/>
              <a:t>as </a:t>
            </a:r>
            <a:r>
              <a:rPr lang="en-US" dirty="0" smtClean="0"/>
              <a:t>well</a:t>
            </a:r>
          </a:p>
          <a:p>
            <a:pPr lvl="1"/>
            <a:r>
              <a:rPr lang="en-US" dirty="0" smtClean="0"/>
              <a:t>Q: Intl students studying in other region different?</a:t>
            </a:r>
            <a:endParaRPr lang="en-US" dirty="0"/>
          </a:p>
          <a:p>
            <a:endParaRPr lang="en-US" dirty="0"/>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7283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36</a:t>
            </a:fld>
            <a:endParaRPr lang="fi-FI" dirty="0"/>
          </a:p>
        </p:txBody>
      </p:sp>
      <p:sp>
        <p:nvSpPr>
          <p:cNvPr id="4" name="Title 3"/>
          <p:cNvSpPr>
            <a:spLocks noGrp="1"/>
          </p:cNvSpPr>
          <p:nvPr>
            <p:ph type="title"/>
          </p:nvPr>
        </p:nvSpPr>
        <p:spPr/>
        <p:txBody>
          <a:bodyPr/>
          <a:lstStyle/>
          <a:p>
            <a:r>
              <a:rPr lang="en-GB" dirty="0" smtClean="0"/>
              <a:t>Conclusions/Implications</a:t>
            </a:r>
            <a:endParaRPr lang="en-GB" dirty="0"/>
          </a:p>
        </p:txBody>
      </p:sp>
      <p:sp>
        <p:nvSpPr>
          <p:cNvPr id="5" name="Content Placeholder 4"/>
          <p:cNvSpPr>
            <a:spLocks noGrp="1"/>
          </p:cNvSpPr>
          <p:nvPr>
            <p:ph idx="1"/>
          </p:nvPr>
        </p:nvSpPr>
        <p:spPr>
          <a:xfrm>
            <a:off x="457200" y="1844699"/>
            <a:ext cx="8686800" cy="4557156"/>
          </a:xfrm>
        </p:spPr>
        <p:txBody>
          <a:bodyPr>
            <a:normAutofit lnSpcReduction="10000"/>
          </a:bodyPr>
          <a:lstStyle/>
          <a:p>
            <a:pPr marL="342900" lvl="1" indent="-342900">
              <a:buFont typeface="Arial"/>
              <a:buChar char="•"/>
            </a:pPr>
            <a:r>
              <a:rPr lang="en-US" sz="3200" dirty="0"/>
              <a:t>Financial Crisis </a:t>
            </a:r>
            <a:r>
              <a:rPr lang="en-US" sz="3200" dirty="0">
                <a:sym typeface="Wingdings" panose="05000000000000000000" pitchFamily="2" charset="2"/>
              </a:rPr>
              <a:t></a:t>
            </a:r>
            <a:r>
              <a:rPr lang="en-US" sz="3200" dirty="0"/>
              <a:t> impacted family life</a:t>
            </a:r>
          </a:p>
          <a:p>
            <a:pPr marL="744750" lvl="2" indent="-342900"/>
            <a:r>
              <a:rPr lang="en-US" dirty="0"/>
              <a:t>Decrease in having children (4-10%) of all graduates</a:t>
            </a:r>
          </a:p>
          <a:p>
            <a:pPr marL="744750" lvl="2" indent="-342900"/>
            <a:r>
              <a:rPr lang="en-US" dirty="0"/>
              <a:t>Increase in differences between Finnish &amp; International graduates home ownership (12-25% pre, 24-33% post</a:t>
            </a:r>
            <a:r>
              <a:rPr lang="en-US" dirty="0" smtClean="0"/>
              <a:t>)</a:t>
            </a:r>
          </a:p>
          <a:p>
            <a:pPr marL="744750" lvl="2" indent="-342900"/>
            <a:r>
              <a:rPr lang="en-US" dirty="0" smtClean="0"/>
              <a:t>Q: International graduates financial/social capital?</a:t>
            </a:r>
            <a:endParaRPr lang="en-US" dirty="0"/>
          </a:p>
          <a:p>
            <a:pPr marL="342900" lvl="1" indent="-342900">
              <a:buFont typeface="Arial"/>
              <a:buChar char="•"/>
            </a:pPr>
            <a:r>
              <a:rPr lang="en-US" sz="3200" dirty="0"/>
              <a:t>Financial Crisis </a:t>
            </a:r>
            <a:r>
              <a:rPr lang="en-US" sz="3200" dirty="0">
                <a:sym typeface="Wingdings" panose="05000000000000000000" pitchFamily="2" charset="2"/>
              </a:rPr>
              <a:t> appears to have limited impact on employment and earnings, but greatly impacted WC employment for some</a:t>
            </a:r>
          </a:p>
          <a:p>
            <a:pPr marL="744750" lvl="2" indent="-342900"/>
            <a:r>
              <a:rPr lang="en-US" dirty="0">
                <a:sym typeface="Wingdings" panose="05000000000000000000" pitchFamily="2" charset="2"/>
              </a:rPr>
              <a:t>WC employment dropped for UAS (16%) and other (13%) region international </a:t>
            </a:r>
            <a:r>
              <a:rPr lang="en-US" dirty="0" smtClean="0">
                <a:sym typeface="Wingdings" panose="05000000000000000000" pitchFamily="2" charset="2"/>
              </a:rPr>
              <a:t>graduates</a:t>
            </a:r>
            <a:endParaRPr lang="en-US" dirty="0">
              <a:sym typeface="Wingdings" panose="05000000000000000000" pitchFamily="2" charset="2"/>
            </a:endParaRPr>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22857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37</a:t>
            </a:fld>
            <a:endParaRPr lang="fi-FI" dirty="0"/>
          </a:p>
        </p:txBody>
      </p:sp>
      <p:sp>
        <p:nvSpPr>
          <p:cNvPr id="4" name="Title 3"/>
          <p:cNvSpPr>
            <a:spLocks noGrp="1"/>
          </p:cNvSpPr>
          <p:nvPr>
            <p:ph type="title"/>
          </p:nvPr>
        </p:nvSpPr>
        <p:spPr/>
        <p:txBody>
          <a:bodyPr/>
          <a:lstStyle/>
          <a:p>
            <a:r>
              <a:rPr lang="en-GB" dirty="0" smtClean="0"/>
              <a:t>Conclusions/Implications</a:t>
            </a:r>
            <a:endParaRPr lang="en-GB" dirty="0"/>
          </a:p>
        </p:txBody>
      </p:sp>
      <p:sp>
        <p:nvSpPr>
          <p:cNvPr id="5" name="Content Placeholder 4"/>
          <p:cNvSpPr>
            <a:spLocks noGrp="1"/>
          </p:cNvSpPr>
          <p:nvPr>
            <p:ph idx="1"/>
          </p:nvPr>
        </p:nvSpPr>
        <p:spPr>
          <a:xfrm>
            <a:off x="457200" y="1844699"/>
            <a:ext cx="8686800" cy="4557156"/>
          </a:xfrm>
        </p:spPr>
        <p:txBody>
          <a:bodyPr>
            <a:normAutofit/>
          </a:bodyPr>
          <a:lstStyle/>
          <a:p>
            <a:r>
              <a:rPr lang="en-US" dirty="0"/>
              <a:t>While </a:t>
            </a:r>
            <a:r>
              <a:rPr lang="en-US" dirty="0" smtClean="0"/>
              <a:t>Intl grads </a:t>
            </a:r>
            <a:r>
              <a:rPr lang="en-US" dirty="0"/>
              <a:t>have lower employment rate than Finns, if they can </a:t>
            </a:r>
            <a:r>
              <a:rPr lang="en-US" dirty="0" smtClean="0"/>
              <a:t>get WC </a:t>
            </a:r>
            <a:r>
              <a:rPr lang="en-US" dirty="0"/>
              <a:t>job, differences in earnings (except PhD) goes away, is reduced, or reverses (earn more)</a:t>
            </a:r>
          </a:p>
          <a:p>
            <a:pPr marL="342900" lvl="1" indent="-342900">
              <a:buFont typeface="Arial"/>
              <a:buChar char="•"/>
            </a:pPr>
            <a:r>
              <a:rPr lang="en-GB" sz="3200" dirty="0">
                <a:sym typeface="Wingdings" panose="05000000000000000000" pitchFamily="2" charset="2"/>
              </a:rPr>
              <a:t>All international graduates are economic positive (€2390 to €9350) – though post-FC it was reduced (€400-1200)</a:t>
            </a:r>
          </a:p>
          <a:p>
            <a:pPr marL="742950" lvl="2" indent="-342900"/>
            <a:r>
              <a:rPr lang="en-GB" sz="2800" dirty="0"/>
              <a:t>Cost educating Intl = €7000 year (CIMO 2015)</a:t>
            </a:r>
            <a:endParaRPr lang="en-US" sz="2800" dirty="0"/>
          </a:p>
          <a:p>
            <a:endParaRPr lang="en-US" dirty="0"/>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1410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rgbClr val="002957"/>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38</a:t>
            </a:fld>
            <a:endParaRPr lang="fi-FI" dirty="0"/>
          </a:p>
        </p:txBody>
      </p:sp>
      <p:sp>
        <p:nvSpPr>
          <p:cNvPr id="4" name="Title 3"/>
          <p:cNvSpPr>
            <a:spLocks noGrp="1"/>
          </p:cNvSpPr>
          <p:nvPr>
            <p:ph type="title"/>
          </p:nvPr>
        </p:nvSpPr>
        <p:spPr/>
        <p:txBody>
          <a:bodyPr>
            <a:normAutofit/>
          </a:bodyPr>
          <a:lstStyle/>
          <a:p>
            <a:r>
              <a:rPr lang="en-GB" dirty="0"/>
              <a:t>Conclusions/Implications</a:t>
            </a:r>
            <a:endParaRPr lang="en-US" dirty="0"/>
          </a:p>
        </p:txBody>
      </p:sp>
      <p:sp>
        <p:nvSpPr>
          <p:cNvPr id="5" name="Content Placeholder 4"/>
          <p:cNvSpPr>
            <a:spLocks noGrp="1"/>
          </p:cNvSpPr>
          <p:nvPr>
            <p:ph idx="1"/>
          </p:nvPr>
        </p:nvSpPr>
        <p:spPr>
          <a:xfrm>
            <a:off x="457200" y="1844698"/>
            <a:ext cx="8686800" cy="4680646"/>
          </a:xfrm>
        </p:spPr>
        <p:txBody>
          <a:bodyPr>
            <a:normAutofit fontScale="92500" lnSpcReduction="10000"/>
          </a:bodyPr>
          <a:lstStyle/>
          <a:p>
            <a:pPr marL="342900" lvl="1" indent="-342900">
              <a:buFont typeface="Arial"/>
              <a:buChar char="•"/>
            </a:pPr>
            <a:r>
              <a:rPr lang="en-GB" sz="3000" dirty="0" smtClean="0"/>
              <a:t>Private sector employ:</a:t>
            </a:r>
            <a:r>
              <a:rPr lang="en-GB" sz="3000" dirty="0" smtClean="0">
                <a:sym typeface="Wingdings" panose="05000000000000000000" pitchFamily="2" charset="2"/>
              </a:rPr>
              <a:t> Evidence suggests that the relative position of international graduates improved post-FC</a:t>
            </a:r>
          </a:p>
          <a:p>
            <a:pPr marL="744750" lvl="2" indent="-342900">
              <a:buFont typeface="Arial"/>
              <a:buChar char="•"/>
            </a:pPr>
            <a:r>
              <a:rPr lang="en-GB" sz="2600" dirty="0" smtClean="0">
                <a:sym typeface="Wingdings" panose="05000000000000000000" pitchFamily="2" charset="2"/>
              </a:rPr>
              <a:t>Post-FC has been difficult globally Finnish labour market appears to be relative stable (minimal differences in earnings) which might have changed the selection of students staying</a:t>
            </a:r>
          </a:p>
          <a:p>
            <a:pPr marL="342900" lvl="1" indent="-342900">
              <a:buFont typeface="Arial"/>
              <a:buChar char="•"/>
            </a:pPr>
            <a:r>
              <a:rPr lang="en-GB" sz="3000" dirty="0" smtClean="0">
                <a:sym typeface="Wingdings" panose="05000000000000000000" pitchFamily="2" charset="2"/>
              </a:rPr>
              <a:t>Public sector employ: International graduates have a great deal of unexplained differences pre &amp; post</a:t>
            </a:r>
          </a:p>
          <a:p>
            <a:pPr marL="744750" lvl="2" indent="-342900">
              <a:buFont typeface="Arial"/>
              <a:buChar char="•"/>
            </a:pPr>
            <a:r>
              <a:rPr lang="en-GB" sz="2600" dirty="0" smtClean="0">
                <a:sym typeface="Wingdings" panose="05000000000000000000" pitchFamily="2" charset="2"/>
              </a:rPr>
              <a:t>Suggests international graduates face diminished opportunities &amp; returns  underlines the role of public sector and barriers faced (language &amp; networks)</a:t>
            </a:r>
            <a:endParaRPr lang="en-GB" sz="2600" dirty="0" smtClean="0"/>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8287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Concluding Points &amp;</a:t>
            </a:r>
            <a:br>
              <a:rPr lang="en-US" dirty="0" smtClean="0"/>
            </a:br>
            <a:r>
              <a:rPr lang="en-US" dirty="0" smtClean="0"/>
              <a:t>Policy intersections</a:t>
            </a:r>
            <a:endParaRPr lang="en-US" dirty="0"/>
          </a:p>
        </p:txBody>
      </p:sp>
      <p:sp>
        <p:nvSpPr>
          <p:cNvPr id="12" name="Content Placeholder 11"/>
          <p:cNvSpPr>
            <a:spLocks noGrp="1"/>
          </p:cNvSpPr>
          <p:nvPr>
            <p:ph idx="1"/>
          </p:nvPr>
        </p:nvSpPr>
        <p:spPr>
          <a:xfrm>
            <a:off x="457200" y="1600200"/>
            <a:ext cx="8579296" cy="4853136"/>
          </a:xfrm>
        </p:spPr>
        <p:txBody>
          <a:bodyPr>
            <a:normAutofit fontScale="85000" lnSpcReduction="20000"/>
          </a:bodyPr>
          <a:lstStyle/>
          <a:p>
            <a:r>
              <a:rPr lang="en-GB" dirty="0" smtClean="0"/>
              <a:t>Focus on integrating International students into labour market, particularly preparing them for WC employment </a:t>
            </a:r>
            <a:r>
              <a:rPr lang="en-GB" dirty="0" smtClean="0">
                <a:sym typeface="Wingdings" panose="05000000000000000000" pitchFamily="2" charset="2"/>
              </a:rPr>
              <a:t> differences in employment/earnings are reduced or go away</a:t>
            </a:r>
          </a:p>
          <a:p>
            <a:r>
              <a:rPr lang="en-GB" dirty="0">
                <a:sym typeface="Wingdings" panose="05000000000000000000" pitchFamily="2" charset="2"/>
              </a:rPr>
              <a:t>Education on Finnish labour market  importance of building professional network &amp; prior work </a:t>
            </a:r>
            <a:r>
              <a:rPr lang="en-GB" dirty="0" smtClean="0">
                <a:sym typeface="Wingdings" panose="05000000000000000000" pitchFamily="2" charset="2"/>
              </a:rPr>
              <a:t>experience</a:t>
            </a:r>
            <a:endParaRPr lang="en-GB" dirty="0">
              <a:sym typeface="Wingdings" panose="05000000000000000000" pitchFamily="2" charset="2"/>
            </a:endParaRPr>
          </a:p>
          <a:p>
            <a:r>
              <a:rPr lang="en-GB" dirty="0" smtClean="0"/>
              <a:t>Finnish </a:t>
            </a:r>
            <a:r>
              <a:rPr lang="en-GB" dirty="0"/>
              <a:t>Language acquisition </a:t>
            </a:r>
            <a:r>
              <a:rPr lang="en-GB" dirty="0">
                <a:sym typeface="Wingdings" panose="05000000000000000000" pitchFamily="2" charset="2"/>
              </a:rPr>
              <a:t> language of education is English while language of labour market is </a:t>
            </a:r>
            <a:r>
              <a:rPr lang="en-GB" dirty="0" smtClean="0">
                <a:sym typeface="Wingdings" panose="05000000000000000000" pitchFamily="2" charset="2"/>
              </a:rPr>
              <a:t>Finnish</a:t>
            </a:r>
            <a:endParaRPr lang="en-GB" dirty="0" smtClean="0"/>
          </a:p>
          <a:p>
            <a:r>
              <a:rPr lang="en-GB" dirty="0" smtClean="0">
                <a:sym typeface="Wingdings" panose="05000000000000000000" pitchFamily="2" charset="2"/>
              </a:rPr>
              <a:t>Attention needed on integrating UAS &amp; other region international graduates  </a:t>
            </a:r>
            <a:r>
              <a:rPr lang="en-US" dirty="0" smtClean="0">
                <a:sym typeface="Wingdings" panose="05000000000000000000" pitchFamily="2" charset="2"/>
              </a:rPr>
              <a:t>post FC drop in employment</a:t>
            </a:r>
            <a:endParaRPr lang="en-GB" dirty="0"/>
          </a:p>
        </p:txBody>
      </p:sp>
      <p:sp>
        <p:nvSpPr>
          <p:cNvPr id="4" name="Date Placeholder 3"/>
          <p:cNvSpPr>
            <a:spLocks noGrp="1"/>
          </p:cNvSpPr>
          <p:nvPr>
            <p:ph type="dt" sz="half" idx="10"/>
          </p:nvPr>
        </p:nvSpPr>
        <p:spPr/>
        <p:txBody>
          <a:bodyPr/>
          <a:lstStyle/>
          <a:p>
            <a:fld id="{21A8D66E-D4C1-438C-8B85-C19A0838289F}" type="datetime1">
              <a:rPr lang="fi-FI" smtClean="0"/>
              <a:pPr/>
              <a:t>26.3.2018</a:t>
            </a:fld>
            <a:endParaRPr lang="fi-FI" dirty="0"/>
          </a:p>
        </p:txBody>
      </p:sp>
      <p:sp>
        <p:nvSpPr>
          <p:cNvPr id="5" name="Footer Placeholder 4"/>
          <p:cNvSpPr>
            <a:spLocks noGrp="1"/>
          </p:cNvSpPr>
          <p:nvPr>
            <p:ph type="ftr" sz="quarter" idx="11"/>
          </p:nvPr>
        </p:nvSpPr>
        <p:spPr/>
        <p:txBody>
          <a:body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6" name="Slide Number Placeholder 5"/>
          <p:cNvSpPr>
            <a:spLocks noGrp="1"/>
          </p:cNvSpPr>
          <p:nvPr>
            <p:ph type="sldNum" sz="quarter" idx="12"/>
          </p:nvPr>
        </p:nvSpPr>
        <p:spPr/>
        <p:txBody>
          <a:bodyPr/>
          <a:lstStyle/>
          <a:p>
            <a:fld id="{0FE3988A-0109-0B40-965D-9E0ED41EFEE4}" type="slidenum">
              <a:rPr lang="fi-FI" smtClean="0"/>
              <a:pPr/>
              <a:t>39</a:t>
            </a:fld>
            <a:endParaRPr lang="fi-FI" dirty="0"/>
          </a:p>
        </p:txBody>
      </p:sp>
    </p:spTree>
    <p:extLst>
      <p:ext uri="{BB962C8B-B14F-4D97-AF65-F5344CB8AC3E}">
        <p14:creationId xmlns:p14="http://schemas.microsoft.com/office/powerpoint/2010/main" val="68178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i-FI" b="1" dirty="0">
                <a:solidFill>
                  <a:schemeClr val="accent1"/>
                </a:solidFill>
              </a:rPr>
              <a:t>JYU.</a:t>
            </a:r>
            <a:r>
              <a:rPr lang="fi-FI" b="1" dirty="0"/>
              <a:t> </a:t>
            </a:r>
            <a:r>
              <a:rPr lang="fi-FI" b="1" dirty="0" err="1"/>
              <a:t>Since</a:t>
            </a:r>
            <a:r>
              <a:rPr lang="fi-FI" b="1" dirty="0"/>
              <a:t> 1863.</a:t>
            </a:r>
          </a:p>
          <a:p>
            <a:endParaRPr lang="en-US" dirty="0"/>
          </a:p>
        </p:txBody>
      </p:sp>
      <p:sp>
        <p:nvSpPr>
          <p:cNvPr id="6" name="Slide Number Placeholder 5"/>
          <p:cNvSpPr>
            <a:spLocks noGrp="1"/>
          </p:cNvSpPr>
          <p:nvPr>
            <p:ph type="sldNum" sz="quarter" idx="12"/>
          </p:nvPr>
        </p:nvSpPr>
        <p:spPr/>
        <p:txBody>
          <a:bodyPr/>
          <a:lstStyle/>
          <a:p>
            <a:fld id="{194B0CD8-22CB-4EB1-9BD2-3678B1BC3098}" type="slidenum">
              <a:rPr lang="en-US" smtClean="0"/>
              <a:pPr/>
              <a:t>4</a:t>
            </a:fld>
            <a:endParaRPr lang="en-US" dirty="0"/>
          </a:p>
        </p:txBody>
      </p:sp>
      <p:sp>
        <p:nvSpPr>
          <p:cNvPr id="7" name="Title 6"/>
          <p:cNvSpPr>
            <a:spLocks noGrp="1"/>
          </p:cNvSpPr>
          <p:nvPr>
            <p:ph type="title"/>
          </p:nvPr>
        </p:nvSpPr>
        <p:spPr>
          <a:xfrm>
            <a:off x="1331640" y="116632"/>
            <a:ext cx="4741260" cy="1589105"/>
          </a:xfrm>
        </p:spPr>
        <p:txBody>
          <a:bodyPr>
            <a:normAutofit fontScale="90000"/>
          </a:bodyPr>
          <a:lstStyle/>
          <a:p>
            <a:r>
              <a:rPr lang="en-GB" dirty="0" smtClean="0"/>
              <a:t>ISM: Evidence from Finland on who stays, why, and returns in labour market</a:t>
            </a:r>
            <a:endParaRPr lang="en-GB" dirty="0"/>
          </a:p>
        </p:txBody>
      </p:sp>
      <p:sp>
        <p:nvSpPr>
          <p:cNvPr id="8" name="Content Placeholder 7"/>
          <p:cNvSpPr>
            <a:spLocks noGrp="1"/>
          </p:cNvSpPr>
          <p:nvPr>
            <p:ph idx="1"/>
          </p:nvPr>
        </p:nvSpPr>
        <p:spPr>
          <a:xfrm>
            <a:off x="0" y="2276872"/>
            <a:ext cx="5724128" cy="4172601"/>
          </a:xfrm>
        </p:spPr>
        <p:txBody>
          <a:bodyPr>
            <a:noAutofit/>
          </a:bodyPr>
          <a:lstStyle/>
          <a:p>
            <a:r>
              <a:rPr lang="en-GB" sz="2600" dirty="0" smtClean="0"/>
              <a:t>Order of Presentation:</a:t>
            </a:r>
          </a:p>
          <a:p>
            <a:pPr marL="342900" indent="-342900">
              <a:buFontTx/>
              <a:buChar char="-"/>
            </a:pPr>
            <a:r>
              <a:rPr lang="en-GB" sz="2600" dirty="0" smtClean="0"/>
              <a:t>Overview of Finland &amp; HE</a:t>
            </a:r>
          </a:p>
          <a:p>
            <a:pPr marL="342900" indent="-342900">
              <a:buFontTx/>
              <a:buChar char="-"/>
            </a:pPr>
            <a:r>
              <a:rPr lang="en-GB" sz="2600" dirty="0" smtClean="0"/>
              <a:t>Theoretical framework – </a:t>
            </a:r>
            <a:r>
              <a:rPr lang="en-GB" sz="2600" i="1" dirty="0" smtClean="0"/>
              <a:t>International student migration </a:t>
            </a:r>
            <a:r>
              <a:rPr lang="en-GB" sz="2600" dirty="0" smtClean="0"/>
              <a:t>(ISM)</a:t>
            </a:r>
          </a:p>
          <a:p>
            <a:pPr marL="342900" indent="-342900">
              <a:buFontTx/>
              <a:buChar char="-"/>
            </a:pPr>
            <a:r>
              <a:rPr lang="en-GB" sz="2600" dirty="0" smtClean="0"/>
              <a:t>RQs &amp; Data</a:t>
            </a:r>
          </a:p>
          <a:p>
            <a:pPr marL="342900" indent="-342900">
              <a:buFontTx/>
              <a:buChar char="-"/>
            </a:pPr>
            <a:r>
              <a:rPr lang="en-GB" sz="2600" dirty="0" smtClean="0"/>
              <a:t>Results</a:t>
            </a:r>
          </a:p>
          <a:p>
            <a:pPr marL="342900" indent="-342900">
              <a:buFontTx/>
              <a:buChar char="-"/>
            </a:pPr>
            <a:r>
              <a:rPr lang="en-GB" sz="2600" dirty="0" smtClean="0"/>
              <a:t>Conclusions/Implications</a:t>
            </a:r>
          </a:p>
        </p:txBody>
      </p:sp>
      <p:sp>
        <p:nvSpPr>
          <p:cNvPr id="4" name="Date Placeholder 3"/>
          <p:cNvSpPr>
            <a:spLocks noGrp="1"/>
          </p:cNvSpPr>
          <p:nvPr>
            <p:ph type="dt" sz="half" idx="10"/>
          </p:nvPr>
        </p:nvSpPr>
        <p:spPr/>
        <p:txBody>
          <a:bodyPr/>
          <a:lstStyle/>
          <a:p>
            <a:fld id="{21A8D66E-D4C1-438C-8B85-C19A0838289F}" type="datetime1">
              <a:rPr lang="fi-FI"/>
              <a:pPr/>
              <a:t>26.3.2018</a:t>
            </a:fld>
            <a:endParaRPr lang="en-US" dirty="0"/>
          </a:p>
        </p:txBody>
      </p:sp>
    </p:spTree>
    <p:extLst>
      <p:ext uri="{BB962C8B-B14F-4D97-AF65-F5344CB8AC3E}">
        <p14:creationId xmlns:p14="http://schemas.microsoft.com/office/powerpoint/2010/main" val="393974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043608" y="2403286"/>
            <a:ext cx="7056784" cy="2537882"/>
          </a:xfrm>
        </p:spPr>
        <p:txBody>
          <a:bodyPr/>
          <a:lstStyle/>
          <a:p>
            <a:r>
              <a:rPr lang="en-US" dirty="0">
                <a:hlinkClick r:id="rId2"/>
              </a:rPr>
              <a:t>charles.f.mathies@jyu.fi</a:t>
            </a:r>
            <a:r>
              <a:rPr lang="en-US" dirty="0"/>
              <a:t/>
            </a:r>
            <a:br>
              <a:rPr lang="en-US" dirty="0"/>
            </a:br>
            <a:r>
              <a:rPr lang="en-US" dirty="0"/>
              <a:t>@</a:t>
            </a:r>
            <a:r>
              <a:rPr lang="en-US" dirty="0" err="1" smtClean="0"/>
              <a:t>charles_mathies</a:t>
            </a:r>
            <a:r>
              <a:rPr lang="en-US" dirty="0" smtClean="0"/>
              <a:t/>
            </a:r>
            <a:br>
              <a:rPr lang="en-US" dirty="0" smtClean="0"/>
            </a:br>
            <a:endParaRPr lang="en-US" dirty="0"/>
          </a:p>
        </p:txBody>
      </p:sp>
      <p:sp>
        <p:nvSpPr>
          <p:cNvPr id="4" name="Footer Placeholder 3"/>
          <p:cNvSpPr>
            <a:spLocks noGrp="1"/>
          </p:cNvSpPr>
          <p:nvPr>
            <p:ph type="ftr" sz="quarter" idx="3"/>
          </p:nvPr>
        </p:nvSpPr>
        <p:spPr/>
        <p:txBody>
          <a:bodyPr/>
          <a:lstStyle/>
          <a:p>
            <a:r>
              <a:rPr lang="fi-FI" b="1" smtClean="0">
                <a:solidFill>
                  <a:schemeClr val="accent1"/>
                </a:solidFill>
              </a:rPr>
              <a:t>JYU.</a:t>
            </a:r>
            <a:r>
              <a:rPr lang="fi-FI" b="1" smtClean="0"/>
              <a:t> Since 1863.</a:t>
            </a:r>
            <a:endParaRPr lang="fi-FI" b="1" dirty="0" smtClean="0"/>
          </a:p>
        </p:txBody>
      </p:sp>
      <p:sp>
        <p:nvSpPr>
          <p:cNvPr id="5" name="Slide Number Placeholder 4"/>
          <p:cNvSpPr>
            <a:spLocks noGrp="1"/>
          </p:cNvSpPr>
          <p:nvPr>
            <p:ph type="sldNum" sz="quarter" idx="4"/>
          </p:nvPr>
        </p:nvSpPr>
        <p:spPr/>
        <p:txBody>
          <a:bodyPr/>
          <a:lstStyle/>
          <a:p>
            <a:fld id="{0FE3988A-0109-0B40-965D-9E0ED41EFEE4}" type="slidenum">
              <a:rPr lang="fi-FI" smtClean="0"/>
              <a:pPr/>
              <a:t>40</a:t>
            </a:fld>
            <a:endParaRPr lang="fi-FI" dirty="0"/>
          </a:p>
        </p:txBody>
      </p:sp>
      <p:sp>
        <p:nvSpPr>
          <p:cNvPr id="6" name="Date Placeholder 5"/>
          <p:cNvSpPr>
            <a:spLocks noGrp="1"/>
          </p:cNvSpPr>
          <p:nvPr>
            <p:ph type="dt" sz="half" idx="10"/>
          </p:nvPr>
        </p:nvSpPr>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2148213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7596336" y="6592625"/>
            <a:ext cx="831227" cy="180989"/>
          </a:xfrm>
        </p:spPr>
        <p:txBody>
          <a:bodyPr/>
          <a:lstStyle/>
          <a:p>
            <a:fld id="{E045657E-C81B-47C4-BE55-BDA7CC7C81CB}" type="datetime1">
              <a:rPr lang="fi-FI" smtClean="0"/>
              <a:pPr/>
              <a:t>26.3.2018</a:t>
            </a:fld>
            <a:endParaRPr lang="fi-FI" dirty="0"/>
          </a:p>
        </p:txBody>
      </p:sp>
      <p:sp>
        <p:nvSpPr>
          <p:cNvPr id="2" name="Footer Placeholder 1"/>
          <p:cNvSpPr>
            <a:spLocks noGrp="1"/>
          </p:cNvSpPr>
          <p:nvPr>
            <p:ph type="ftr" sz="quarter" idx="4294967295"/>
          </p:nvPr>
        </p:nvSpPr>
        <p:spPr>
          <a:xfrm>
            <a:off x="6132017" y="6592889"/>
            <a:ext cx="1392311" cy="180726"/>
          </a:xfrm>
        </p:spPr>
        <p:txBody>
          <a:bodyPr/>
          <a:lstStyle/>
          <a:p>
            <a:r>
              <a:rPr lang="fi-FI" b="1" dirty="0" smtClean="0">
                <a:solidFill>
                  <a:srgbClr val="002957"/>
                </a:solidFill>
              </a:rPr>
              <a:t>JYU. </a:t>
            </a:r>
            <a:r>
              <a:rPr lang="fi-FI" b="1" dirty="0" err="1" smtClean="0"/>
              <a:t>Since</a:t>
            </a:r>
            <a:r>
              <a:rPr lang="fi-FI" b="1" dirty="0" smtClean="0"/>
              <a:t> 1863.</a:t>
            </a:r>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5</a:t>
            </a:fld>
            <a:endParaRPr lang="fi-FI"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93762" y="857250"/>
            <a:ext cx="6858000" cy="5143500"/>
          </a:xfrm>
          <a:prstGeom prst="rect">
            <a:avLst/>
          </a:prstGeom>
        </p:spPr>
      </p:pic>
      <p:sp>
        <p:nvSpPr>
          <p:cNvPr id="9" name="TextBox 8"/>
          <p:cNvSpPr txBox="1"/>
          <p:nvPr/>
        </p:nvSpPr>
        <p:spPr>
          <a:xfrm>
            <a:off x="5106988" y="2060848"/>
            <a:ext cx="4037012" cy="3539430"/>
          </a:xfrm>
          <a:prstGeom prst="rect">
            <a:avLst/>
          </a:prstGeom>
          <a:noFill/>
        </p:spPr>
        <p:txBody>
          <a:bodyPr wrap="square" rtlCol="0">
            <a:spAutoFit/>
          </a:bodyPr>
          <a:lstStyle/>
          <a:p>
            <a:r>
              <a:rPr lang="en-GB" sz="3200" dirty="0" smtClean="0">
                <a:solidFill>
                  <a:schemeClr val="tx2"/>
                </a:solidFill>
                <a:latin typeface="Helvetica" panose="020B0604020202020204" pitchFamily="34" charset="0"/>
                <a:cs typeface="Helvetica" panose="020B0604020202020204" pitchFamily="34" charset="0"/>
              </a:rPr>
              <a:t>Beast from the East?</a:t>
            </a:r>
          </a:p>
          <a:p>
            <a:endParaRPr lang="en-GB" sz="3200" dirty="0">
              <a:solidFill>
                <a:schemeClr val="tx2"/>
              </a:solidFill>
              <a:latin typeface="Helvetica" panose="020B0604020202020204" pitchFamily="34" charset="0"/>
              <a:cs typeface="Helvetica" panose="020B0604020202020204" pitchFamily="34" charset="0"/>
            </a:endParaRPr>
          </a:p>
          <a:p>
            <a:endParaRPr lang="en-GB" sz="3200" dirty="0" smtClean="0">
              <a:solidFill>
                <a:schemeClr val="tx2"/>
              </a:solidFill>
              <a:latin typeface="Helvetica" panose="020B0604020202020204" pitchFamily="34" charset="0"/>
              <a:cs typeface="Helvetica" panose="020B0604020202020204" pitchFamily="34" charset="0"/>
            </a:endParaRPr>
          </a:p>
          <a:p>
            <a:endParaRPr lang="en-GB" sz="3200" dirty="0">
              <a:solidFill>
                <a:schemeClr val="tx2"/>
              </a:solidFill>
              <a:latin typeface="Helvetica" panose="020B0604020202020204" pitchFamily="34" charset="0"/>
              <a:cs typeface="Helvetica" panose="020B0604020202020204" pitchFamily="34" charset="0"/>
            </a:endParaRPr>
          </a:p>
          <a:p>
            <a:r>
              <a:rPr lang="en-GB" sz="3200" dirty="0" smtClean="0">
                <a:solidFill>
                  <a:schemeClr val="tx2"/>
                </a:solidFill>
                <a:latin typeface="Helvetica" panose="020B0604020202020204" pitchFamily="34" charset="0"/>
                <a:cs typeface="Helvetica" panose="020B0604020202020204" pitchFamily="34" charset="0"/>
              </a:rPr>
              <a:t>No, just an average Wednesday in winter (14.3.2018)</a:t>
            </a:r>
            <a:endParaRPr lang="en-GB" sz="3200" dirty="0">
              <a:solidFill>
                <a:schemeClr val="tx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7686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Overview - Finland</a:t>
            </a:r>
            <a:endParaRPr lang="en-GB" dirty="0"/>
          </a:p>
        </p:txBody>
      </p:sp>
      <p:sp>
        <p:nvSpPr>
          <p:cNvPr id="8" name="Content Placeholder 7"/>
          <p:cNvSpPr>
            <a:spLocks noGrp="1"/>
          </p:cNvSpPr>
          <p:nvPr>
            <p:ph sz="half" idx="1"/>
          </p:nvPr>
        </p:nvSpPr>
        <p:spPr>
          <a:xfrm>
            <a:off x="-2" y="1844699"/>
            <a:ext cx="4648202" cy="4680646"/>
          </a:xfrm>
        </p:spPr>
        <p:txBody>
          <a:bodyPr>
            <a:normAutofit/>
          </a:bodyPr>
          <a:lstStyle/>
          <a:p>
            <a:r>
              <a:rPr lang="en-GB" dirty="0" smtClean="0"/>
              <a:t>Population: 5.5 million in 2016 (World Bank 2018)</a:t>
            </a:r>
          </a:p>
          <a:p>
            <a:pPr lvl="1"/>
            <a:r>
              <a:rPr lang="fi-FI" dirty="0" smtClean="0"/>
              <a:t>0.28% </a:t>
            </a:r>
            <a:r>
              <a:rPr lang="fi-FI" dirty="0" err="1" smtClean="0"/>
              <a:t>growth</a:t>
            </a:r>
            <a:r>
              <a:rPr lang="fi-FI" dirty="0" smtClean="0"/>
              <a:t> (2016)</a:t>
            </a:r>
            <a:endParaRPr lang="en-GB" dirty="0" smtClean="0"/>
          </a:p>
          <a:p>
            <a:pPr lvl="1"/>
            <a:r>
              <a:rPr lang="en-GB" dirty="0" smtClean="0"/>
              <a:t>UK: 65.6 Million</a:t>
            </a:r>
          </a:p>
          <a:p>
            <a:pPr lvl="1"/>
            <a:r>
              <a:rPr lang="en-GB" dirty="0" smtClean="0"/>
              <a:t>% population migrants: </a:t>
            </a:r>
          </a:p>
          <a:p>
            <a:pPr lvl="2"/>
            <a:r>
              <a:rPr lang="en-GB" sz="2400" dirty="0" smtClean="0"/>
              <a:t>2010: 4.6%</a:t>
            </a:r>
          </a:p>
          <a:p>
            <a:pPr lvl="2"/>
            <a:r>
              <a:rPr lang="en-GB" sz="2400" dirty="0" smtClean="0"/>
              <a:t>2015: 5.7%</a:t>
            </a:r>
          </a:p>
          <a:p>
            <a:r>
              <a:rPr lang="en-GB" dirty="0" smtClean="0"/>
              <a:t>Has Europe’s fastest ageing population (</a:t>
            </a:r>
            <a:r>
              <a:rPr lang="en-GB" dirty="0" err="1" smtClean="0"/>
              <a:t>Myklebust</a:t>
            </a:r>
            <a:r>
              <a:rPr lang="en-GB" dirty="0" smtClean="0"/>
              <a:t> 2015)</a:t>
            </a:r>
          </a:p>
        </p:txBody>
      </p:sp>
      <p:sp>
        <p:nvSpPr>
          <p:cNvPr id="9" name="Content Placeholder 8"/>
          <p:cNvSpPr>
            <a:spLocks noGrp="1"/>
          </p:cNvSpPr>
          <p:nvPr>
            <p:ph sz="half" idx="2"/>
          </p:nvPr>
        </p:nvSpPr>
        <p:spPr>
          <a:xfrm>
            <a:off x="4648200" y="1844698"/>
            <a:ext cx="4495800" cy="4557157"/>
          </a:xfrm>
        </p:spPr>
        <p:txBody>
          <a:bodyPr>
            <a:normAutofit/>
          </a:bodyPr>
          <a:lstStyle/>
          <a:p>
            <a:r>
              <a:rPr lang="en-GB" dirty="0"/>
              <a:t>Geographic Area: 2017 303,890 km</a:t>
            </a:r>
            <a:r>
              <a:rPr lang="en-GB" baseline="30000" dirty="0"/>
              <a:t>2 </a:t>
            </a:r>
            <a:r>
              <a:rPr lang="en-GB" dirty="0"/>
              <a:t>(World Bank 2018)</a:t>
            </a:r>
          </a:p>
          <a:p>
            <a:pPr lvl="1"/>
            <a:r>
              <a:rPr lang="en-GB" dirty="0"/>
              <a:t>UK: 241,930 km</a:t>
            </a:r>
            <a:r>
              <a:rPr lang="en-GB" baseline="30000" dirty="0"/>
              <a:t>2</a:t>
            </a:r>
            <a:endParaRPr lang="en-GB" dirty="0"/>
          </a:p>
          <a:p>
            <a:r>
              <a:rPr lang="en-GB" dirty="0" smtClean="0"/>
              <a:t>Economy </a:t>
            </a:r>
            <a:r>
              <a:rPr lang="en-GB" dirty="0" smtClean="0">
                <a:sym typeface="Wingdings" panose="05000000000000000000" pitchFamily="2" charset="2"/>
              </a:rPr>
              <a:t></a:t>
            </a:r>
          </a:p>
          <a:p>
            <a:pPr lvl="1"/>
            <a:r>
              <a:rPr lang="en-GB" dirty="0">
                <a:sym typeface="Wingdings" panose="05000000000000000000" pitchFamily="2" charset="2"/>
              </a:rPr>
              <a:t>GDP </a:t>
            </a:r>
            <a:r>
              <a:rPr lang="en-GB" dirty="0" smtClean="0">
                <a:sym typeface="Wingdings" panose="05000000000000000000" pitchFamily="2" charset="2"/>
              </a:rPr>
              <a:t>2016: $238.5 Billon (World Bank 2018)</a:t>
            </a:r>
          </a:p>
          <a:p>
            <a:pPr lvl="1"/>
            <a:r>
              <a:rPr lang="en-GB" dirty="0" smtClean="0">
                <a:sym typeface="Wingdings" panose="05000000000000000000" pitchFamily="2" charset="2"/>
              </a:rPr>
              <a:t>GDP Growth 2016: 1.6% (World Bank 2018)</a:t>
            </a:r>
          </a:p>
          <a:p>
            <a:endParaRPr lang="en-GB" dirty="0"/>
          </a:p>
        </p:txBody>
      </p:sp>
      <p:sp>
        <p:nvSpPr>
          <p:cNvPr id="5" name="Footer Placeholder 4"/>
          <p:cNvSpPr>
            <a:spLocks noGrp="1"/>
          </p:cNvSpPr>
          <p:nvPr>
            <p:ph type="ftr" sz="quarter" idx="3"/>
          </p:nvPr>
        </p:nvSpPr>
        <p:spPr/>
        <p:txBody>
          <a:bodyPr/>
          <a:lstStyle/>
          <a:p>
            <a:r>
              <a:rPr lang="fi-FI" b="1" smtClean="0">
                <a:solidFill>
                  <a:schemeClr val="accent1"/>
                </a:solidFill>
              </a:rPr>
              <a:t>JYU.</a:t>
            </a:r>
            <a:r>
              <a:rPr lang="fi-FI" b="1" smtClean="0"/>
              <a:t> Since 1863.</a:t>
            </a:r>
            <a:endParaRPr lang="fi-FI" b="1" dirty="0" smtClean="0"/>
          </a:p>
        </p:txBody>
      </p:sp>
      <p:sp>
        <p:nvSpPr>
          <p:cNvPr id="6" name="Slide Number Placeholder 5"/>
          <p:cNvSpPr>
            <a:spLocks noGrp="1"/>
          </p:cNvSpPr>
          <p:nvPr>
            <p:ph type="sldNum" sz="quarter" idx="4"/>
          </p:nvPr>
        </p:nvSpPr>
        <p:spPr/>
        <p:txBody>
          <a:bodyPr/>
          <a:lstStyle/>
          <a:p>
            <a:fld id="{0FE3988A-0109-0B40-965D-9E0ED41EFEE4}" type="slidenum">
              <a:rPr lang="fi-FI" smtClean="0"/>
              <a:pPr/>
              <a:t>6</a:t>
            </a:fld>
            <a:endParaRPr lang="fi-FI" dirty="0"/>
          </a:p>
        </p:txBody>
      </p:sp>
      <p:sp>
        <p:nvSpPr>
          <p:cNvPr id="4" name="Date Placeholder 3"/>
          <p:cNvSpPr>
            <a:spLocks noGrp="1"/>
          </p:cNvSpPr>
          <p:nvPr>
            <p:ph type="dt" sz="half" idx="10"/>
          </p:nvPr>
        </p:nvSpPr>
        <p:spPr/>
        <p:txBody>
          <a:bodyPr/>
          <a:lstStyle/>
          <a:p>
            <a:fld id="{E045657E-C81B-47C4-BE55-BDA7CC7C81CB}" type="datetime1">
              <a:rPr lang="fi-FI" smtClean="0"/>
              <a:pPr/>
              <a:t>26.3.2018</a:t>
            </a:fld>
            <a:endParaRPr lang="fi-FI" dirty="0"/>
          </a:p>
        </p:txBody>
      </p:sp>
    </p:spTree>
    <p:extLst>
      <p:ext uri="{BB962C8B-B14F-4D97-AF65-F5344CB8AC3E}">
        <p14:creationId xmlns:p14="http://schemas.microsoft.com/office/powerpoint/2010/main" val="214404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988" y="637578"/>
            <a:ext cx="7356324" cy="1019912"/>
          </a:xfrm>
        </p:spPr>
        <p:txBody>
          <a:bodyPr/>
          <a:lstStyle/>
          <a:p>
            <a:r>
              <a:rPr lang="en-GB" dirty="0" smtClean="0"/>
              <a:t>Finnish HE</a:t>
            </a:r>
            <a:endParaRPr lang="en-GB" dirty="0"/>
          </a:p>
        </p:txBody>
      </p:sp>
      <p:sp>
        <p:nvSpPr>
          <p:cNvPr id="8" name="Content Placeholder 7"/>
          <p:cNvSpPr>
            <a:spLocks noGrp="1"/>
          </p:cNvSpPr>
          <p:nvPr>
            <p:ph sz="half" idx="1"/>
          </p:nvPr>
        </p:nvSpPr>
        <p:spPr>
          <a:xfrm>
            <a:off x="-1" y="1844699"/>
            <a:ext cx="4531906" cy="4680646"/>
          </a:xfrm>
        </p:spPr>
        <p:txBody>
          <a:bodyPr>
            <a:normAutofit lnSpcReduction="10000"/>
          </a:bodyPr>
          <a:lstStyle/>
          <a:p>
            <a:r>
              <a:rPr lang="en-GB" dirty="0" smtClean="0"/>
              <a:t>Binary System</a:t>
            </a:r>
          </a:p>
          <a:p>
            <a:pPr lvl="1"/>
            <a:r>
              <a:rPr lang="en-GB" sz="2200" dirty="0" smtClean="0"/>
              <a:t>14 Universities &amp; 24 UAS</a:t>
            </a:r>
            <a:endParaRPr lang="en-GB" sz="2200" dirty="0"/>
          </a:p>
          <a:p>
            <a:r>
              <a:rPr lang="en-GB" dirty="0" err="1" smtClean="0"/>
              <a:t>Univ</a:t>
            </a:r>
            <a:r>
              <a:rPr lang="fi-FI" dirty="0" smtClean="0"/>
              <a:t> – 2016:</a:t>
            </a:r>
          </a:p>
          <a:p>
            <a:pPr lvl="1"/>
            <a:r>
              <a:rPr lang="fi-FI" dirty="0" smtClean="0"/>
              <a:t>153k </a:t>
            </a:r>
            <a:r>
              <a:rPr lang="en-GB" dirty="0" smtClean="0"/>
              <a:t>students, 7.2% Intl</a:t>
            </a:r>
          </a:p>
          <a:p>
            <a:r>
              <a:rPr lang="en-GB" dirty="0" smtClean="0"/>
              <a:t>UAS – 2016:</a:t>
            </a:r>
          </a:p>
          <a:p>
            <a:pPr lvl="1"/>
            <a:r>
              <a:rPr lang="fi-FI" dirty="0" smtClean="0"/>
              <a:t>143k </a:t>
            </a:r>
            <a:r>
              <a:rPr lang="en-GB" dirty="0" smtClean="0"/>
              <a:t>students</a:t>
            </a:r>
            <a:r>
              <a:rPr lang="fi-FI" dirty="0" smtClean="0"/>
              <a:t>, 7.0% </a:t>
            </a:r>
            <a:r>
              <a:rPr lang="en-GB" dirty="0" smtClean="0"/>
              <a:t>Intl</a:t>
            </a:r>
          </a:p>
          <a:p>
            <a:r>
              <a:rPr lang="en-GB" dirty="0" smtClean="0"/>
              <a:t>Funding</a:t>
            </a:r>
            <a:r>
              <a:rPr lang="fi-FI" dirty="0" smtClean="0"/>
              <a:t> </a:t>
            </a:r>
            <a:r>
              <a:rPr lang="en-GB" dirty="0" smtClean="0"/>
              <a:t>Formula</a:t>
            </a:r>
          </a:p>
          <a:p>
            <a:pPr lvl="1"/>
            <a:r>
              <a:rPr lang="en-GB" dirty="0" smtClean="0"/>
              <a:t>~1.6 Billion €s (core Univ.)</a:t>
            </a:r>
            <a:endParaRPr lang="en-GB" dirty="0"/>
          </a:p>
          <a:p>
            <a:pPr lvl="1"/>
            <a:r>
              <a:rPr lang="en-GB" dirty="0" smtClean="0"/>
              <a:t>Primarily output based</a:t>
            </a:r>
          </a:p>
          <a:p>
            <a:r>
              <a:rPr lang="en-GB" dirty="0" smtClean="0"/>
              <a:t>Tuition Fees Fall 2017</a:t>
            </a:r>
          </a:p>
        </p:txBody>
      </p:sp>
      <p:sp>
        <p:nvSpPr>
          <p:cNvPr id="5" name="Footer Placeholder 4"/>
          <p:cNvSpPr>
            <a:spLocks noGrp="1"/>
          </p:cNvSpPr>
          <p:nvPr>
            <p:ph type="ftr" sz="quarter" idx="3"/>
          </p:nvPr>
        </p:nvSpPr>
        <p:spPr/>
        <p:txBody>
          <a:bodyPr/>
          <a:lstStyle/>
          <a:p>
            <a:r>
              <a:rPr lang="fi-FI" b="1" smtClean="0">
                <a:solidFill>
                  <a:schemeClr val="accent1"/>
                </a:solidFill>
              </a:rPr>
              <a:t>JYU.</a:t>
            </a:r>
            <a:r>
              <a:rPr lang="fi-FI" b="1" smtClean="0"/>
              <a:t> Since 1863.</a:t>
            </a:r>
            <a:endParaRPr lang="fi-FI" b="1" dirty="0" smtClean="0"/>
          </a:p>
        </p:txBody>
      </p:sp>
      <p:sp>
        <p:nvSpPr>
          <p:cNvPr id="6" name="Slide Number Placeholder 5"/>
          <p:cNvSpPr>
            <a:spLocks noGrp="1"/>
          </p:cNvSpPr>
          <p:nvPr>
            <p:ph type="sldNum" sz="quarter" idx="4"/>
          </p:nvPr>
        </p:nvSpPr>
        <p:spPr/>
        <p:txBody>
          <a:bodyPr/>
          <a:lstStyle/>
          <a:p>
            <a:fld id="{0FE3988A-0109-0B40-965D-9E0ED41EFEE4}" type="slidenum">
              <a:rPr lang="fi-FI" smtClean="0"/>
              <a:pPr/>
              <a:t>7</a:t>
            </a:fld>
            <a:endParaRPr lang="fi-FI" dirty="0"/>
          </a:p>
        </p:txBody>
      </p:sp>
      <p:sp>
        <p:nvSpPr>
          <p:cNvPr id="4" name="Date Placeholder 3"/>
          <p:cNvSpPr>
            <a:spLocks noGrp="1"/>
          </p:cNvSpPr>
          <p:nvPr>
            <p:ph type="dt" sz="half" idx="10"/>
          </p:nvPr>
        </p:nvSpPr>
        <p:spPr/>
        <p:txBody>
          <a:bodyPr/>
          <a:lstStyle/>
          <a:p>
            <a:fld id="{E045657E-C81B-47C4-BE55-BDA7CC7C81CB}" type="datetime1">
              <a:rPr lang="fi-FI" smtClean="0"/>
              <a:pPr/>
              <a:t>26.3.2018</a:t>
            </a:fld>
            <a:endParaRPr lang="fi-FI" dirty="0"/>
          </a:p>
        </p:txBody>
      </p:sp>
      <p:pic>
        <p:nvPicPr>
          <p:cNvPr id="1027" name="Picture 3"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905" y="-152226"/>
            <a:ext cx="4612095" cy="764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3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Theoretical Framework</a:t>
            </a:r>
          </a:p>
        </p:txBody>
      </p:sp>
      <p:sp>
        <p:nvSpPr>
          <p:cNvPr id="12" name="Content Placeholder 11"/>
          <p:cNvSpPr>
            <a:spLocks noGrp="1"/>
          </p:cNvSpPr>
          <p:nvPr>
            <p:ph idx="1"/>
          </p:nvPr>
        </p:nvSpPr>
        <p:spPr>
          <a:xfrm>
            <a:off x="457200" y="1600200"/>
            <a:ext cx="8507288" cy="4925144"/>
          </a:xfrm>
        </p:spPr>
        <p:txBody>
          <a:bodyPr>
            <a:noAutofit/>
          </a:bodyPr>
          <a:lstStyle/>
          <a:p>
            <a:r>
              <a:rPr lang="en-US" sz="2800" dirty="0"/>
              <a:t>International student migration (ISM) is a relatively new </a:t>
            </a:r>
            <a:r>
              <a:rPr lang="en-GB" sz="2800" dirty="0"/>
              <a:t>theoretical framework within global migration </a:t>
            </a:r>
            <a:r>
              <a:rPr lang="en-GB" sz="2800" dirty="0" smtClean="0"/>
              <a:t>&amp; human </a:t>
            </a:r>
            <a:r>
              <a:rPr lang="en-GB" sz="2800" dirty="0"/>
              <a:t>capital literatures (King </a:t>
            </a:r>
            <a:r>
              <a:rPr lang="en-GB" sz="2800" dirty="0" smtClean="0"/>
              <a:t>&amp; </a:t>
            </a:r>
            <a:r>
              <a:rPr lang="en-GB" sz="2800" dirty="0" err="1" smtClean="0"/>
              <a:t>Sondhi</a:t>
            </a:r>
            <a:r>
              <a:rPr lang="en-GB" sz="2800" dirty="0" smtClean="0"/>
              <a:t> 2018)</a:t>
            </a:r>
            <a:endParaRPr lang="en-GB" sz="2800" dirty="0"/>
          </a:p>
          <a:p>
            <a:r>
              <a:rPr lang="en-GB" sz="2800" dirty="0"/>
              <a:t>ISM </a:t>
            </a:r>
            <a:r>
              <a:rPr lang="en-GB" sz="2800" dirty="0" smtClean="0"/>
              <a:t>theorised </a:t>
            </a:r>
            <a:r>
              <a:rPr lang="en-GB" sz="2800" dirty="0"/>
              <a:t>as a subset within four larger conceptual frameworks (King &amp; </a:t>
            </a:r>
            <a:r>
              <a:rPr lang="en-GB" sz="2800" dirty="0" err="1"/>
              <a:t>Sondhi</a:t>
            </a:r>
            <a:r>
              <a:rPr lang="en-GB" sz="2800" dirty="0"/>
              <a:t> </a:t>
            </a:r>
            <a:r>
              <a:rPr lang="en-GB" sz="2800" dirty="0" smtClean="0"/>
              <a:t>2018)</a:t>
            </a:r>
          </a:p>
          <a:p>
            <a:pPr lvl="1"/>
            <a:r>
              <a:rPr lang="en-GB" sz="2400" dirty="0" smtClean="0"/>
              <a:t>Highly Skilled Worker Migration</a:t>
            </a:r>
          </a:p>
          <a:p>
            <a:pPr lvl="1"/>
            <a:r>
              <a:rPr lang="en-GB" sz="2400" dirty="0" smtClean="0"/>
              <a:t>Product/Mechanism of the Globalisation of HE</a:t>
            </a:r>
          </a:p>
          <a:p>
            <a:pPr lvl="1"/>
            <a:r>
              <a:rPr lang="en-GB" sz="2400" dirty="0" smtClean="0"/>
              <a:t>Global Youth Mobility Cultures</a:t>
            </a:r>
          </a:p>
          <a:p>
            <a:pPr lvl="1"/>
            <a:r>
              <a:rPr lang="en-GB" sz="2400" dirty="0" smtClean="0"/>
              <a:t>Product/Driver of Class Distinction</a:t>
            </a:r>
            <a:endParaRPr lang="en-GB" sz="24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8D66E-D4C1-438C-8B85-C19A0838289F}" type="datetime1">
              <a:rPr kumimoji="0" lang="fi-FI" sz="1200" b="0" i="0" u="none" strike="noStrike" kern="1200" cap="none" spc="0" normalizeH="0" baseline="0" noProof="0" smtClean="0">
                <a:ln>
                  <a:noFill/>
                </a:ln>
                <a:solidFill>
                  <a:srgbClr val="FFFFFF"/>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26.3.2018</a:t>
            </a:fld>
            <a:endParaRPr kumimoji="0" lang="fi-FI" sz="1200" b="0" i="0" u="none" strike="noStrike" kern="1200" cap="none" spc="0" normalizeH="0" baseline="0" noProof="0" dirty="0">
              <a:ln>
                <a:noFill/>
              </a:ln>
              <a:solidFill>
                <a:srgbClr val="FFFFFF"/>
              </a:solidFill>
              <a:effectLst/>
              <a:uLnTx/>
              <a:uFillTx/>
              <a:latin typeface="Helvetica"/>
              <a:ea typeface="+mn-ea"/>
              <a:cs typeface="Helvetica"/>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smtClean="0">
                <a:ln>
                  <a:noFill/>
                </a:ln>
                <a:solidFill>
                  <a:srgbClr val="F1563F"/>
                </a:solidFill>
                <a:effectLst/>
                <a:uLnTx/>
                <a:uFillTx/>
                <a:latin typeface="Helvetica"/>
                <a:ea typeface="+mn-ea"/>
                <a:cs typeface="Helvetica"/>
              </a:rPr>
              <a:t>JYU.</a:t>
            </a:r>
            <a:r>
              <a:rPr kumimoji="0" lang="fi-FI" sz="1200" b="1" i="0" u="none" strike="noStrike" kern="1200" cap="none" spc="0" normalizeH="0" baseline="0" noProof="0" dirty="0" smtClean="0">
                <a:ln>
                  <a:noFill/>
                </a:ln>
                <a:solidFill>
                  <a:prstClr val="white"/>
                </a:solidFill>
                <a:effectLst/>
                <a:uLnTx/>
                <a:uFillTx/>
                <a:latin typeface="Helvetica"/>
                <a:ea typeface="+mn-ea"/>
                <a:cs typeface="Helvetica"/>
              </a:rPr>
              <a:t> </a:t>
            </a:r>
            <a:r>
              <a:rPr kumimoji="0" lang="fi-FI" sz="1200" b="1" i="0" u="none" strike="noStrike" kern="1200" cap="none" spc="0" normalizeH="0" baseline="0" noProof="0" dirty="0" err="1" smtClean="0">
                <a:ln>
                  <a:noFill/>
                </a:ln>
                <a:solidFill>
                  <a:prstClr val="white"/>
                </a:solidFill>
                <a:effectLst/>
                <a:uLnTx/>
                <a:uFillTx/>
                <a:latin typeface="Helvetica"/>
                <a:ea typeface="+mn-ea"/>
                <a:cs typeface="Helvetica"/>
              </a:rPr>
              <a:t>Since</a:t>
            </a:r>
            <a:r>
              <a:rPr kumimoji="0" lang="fi-FI" sz="1200" b="1" i="0" u="none" strike="noStrike" kern="1200" cap="none" spc="0" normalizeH="0" baseline="0" noProof="0" dirty="0" smtClean="0">
                <a:ln>
                  <a:noFill/>
                </a:ln>
                <a:solidFill>
                  <a:prstClr val="white"/>
                </a:solidFill>
                <a:effectLst/>
                <a:uLnTx/>
                <a:uFillTx/>
                <a:latin typeface="Helvetica"/>
                <a:ea typeface="+mn-ea"/>
                <a:cs typeface="Helvetica"/>
              </a:rPr>
              <a:t> 1863.</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1200" b="0" i="0" u="none" strike="noStrike" kern="1200" cap="none" spc="0" normalizeH="0" baseline="0" noProof="0" smtClean="0">
                <a:ln>
                  <a:noFill/>
                </a:ln>
                <a:solidFill>
                  <a:srgbClr val="FFFFFF"/>
                </a:solidFill>
                <a:effectLst/>
                <a:uLnTx/>
                <a:uFillTx/>
                <a:latin typeface="Helvetica"/>
                <a:ea typeface="+mn-ea"/>
                <a:cs typeface="Helvetic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srgbClr val="FFFFFF"/>
              </a:solidFill>
              <a:effectLst/>
              <a:uLnTx/>
              <a:uFillTx/>
              <a:latin typeface="Helvetica"/>
              <a:ea typeface="+mn-ea"/>
              <a:cs typeface="Helvetica"/>
            </a:endParaRPr>
          </a:p>
        </p:txBody>
      </p:sp>
    </p:spTree>
    <p:extLst>
      <p:ext uri="{BB962C8B-B14F-4D97-AF65-F5344CB8AC3E}">
        <p14:creationId xmlns:p14="http://schemas.microsoft.com/office/powerpoint/2010/main" val="27428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fade">
                                      <p:cBhvr>
                                        <p:cTn id="18" dur="500"/>
                                        <p:tgtEl>
                                          <p:spTgt spid="1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500"/>
                                        <p:tgtEl>
                                          <p:spTgt spid="1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fade">
                                      <p:cBhvr>
                                        <p:cTn id="24"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08920"/>
            <a:ext cx="4176464" cy="792088"/>
          </a:xfrm>
        </p:spPr>
        <p:txBody>
          <a:bodyPr>
            <a:normAutofit/>
          </a:bodyPr>
          <a:lstStyle/>
          <a:p>
            <a:pPr algn="ctr"/>
            <a:r>
              <a:rPr lang="en-US" dirty="0" smtClean="0"/>
              <a:t>ISM</a:t>
            </a:r>
            <a:endParaRPr lang="en-GB" dirty="0"/>
          </a:p>
        </p:txBody>
      </p:sp>
      <p:sp>
        <p:nvSpPr>
          <p:cNvPr id="8" name="Text Placeholder 7"/>
          <p:cNvSpPr>
            <a:spLocks noGrp="1"/>
          </p:cNvSpPr>
          <p:nvPr>
            <p:ph type="body" idx="1"/>
          </p:nvPr>
        </p:nvSpPr>
        <p:spPr>
          <a:xfrm>
            <a:off x="0" y="3645024"/>
            <a:ext cx="9144000" cy="2808312"/>
          </a:xfrm>
        </p:spPr>
        <p:txBody>
          <a:bodyPr>
            <a:noAutofit/>
          </a:bodyPr>
          <a:lstStyle/>
          <a:p>
            <a:r>
              <a:rPr lang="en-GB" sz="3200" dirty="0"/>
              <a:t>Studying abroad has been previously positioned as a temporary endeavour but research is now framing studying overseas as </a:t>
            </a:r>
            <a:r>
              <a:rPr lang="en-GB" sz="3200" dirty="0" smtClean="0"/>
              <a:t>a </a:t>
            </a:r>
            <a:r>
              <a:rPr lang="en-GB" sz="3200" dirty="0"/>
              <a:t>form of labour </a:t>
            </a:r>
            <a:r>
              <a:rPr lang="en-GB" sz="3200" dirty="0" smtClean="0"/>
              <a:t>migration and </a:t>
            </a:r>
            <a:r>
              <a:rPr lang="en-GB" sz="3200" dirty="0"/>
              <a:t>a precursor to subsequent migration (Robertson 2013, Tremblay 2005</a:t>
            </a:r>
            <a:r>
              <a:rPr lang="en-GB" sz="3200" dirty="0" smtClean="0"/>
              <a:t>)</a:t>
            </a:r>
            <a:endParaRPr lang="en-GB" sz="3200" dirty="0"/>
          </a:p>
        </p:txBody>
      </p:sp>
      <p:sp>
        <p:nvSpPr>
          <p:cNvPr id="3" name="Footer Placeholder 2"/>
          <p:cNvSpPr>
            <a:spLocks noGrp="1"/>
          </p:cNvSpPr>
          <p:nvPr>
            <p:ph type="ftr" sz="quarter" idx="3"/>
          </p:nvPr>
        </p:nvSpPr>
        <p:spPr/>
        <p:txBody>
          <a:bodyPr/>
          <a:lstStyle/>
          <a:p>
            <a:r>
              <a:rPr lang="fi-FI" b="1" smtClean="0">
                <a:solidFill>
                  <a:srgbClr val="002957"/>
                </a:solidFill>
              </a:rPr>
              <a:t>JYU. </a:t>
            </a:r>
            <a:r>
              <a:rPr lang="fi-FI" b="1" smtClean="0"/>
              <a:t>Since 1863.</a:t>
            </a:r>
            <a:endParaRPr lang="fi-FI" b="1" dirty="0" smtClean="0"/>
          </a:p>
        </p:txBody>
      </p:sp>
      <p:sp>
        <p:nvSpPr>
          <p:cNvPr id="4" name="Slide Number Placeholder 3"/>
          <p:cNvSpPr>
            <a:spLocks noGrp="1"/>
          </p:cNvSpPr>
          <p:nvPr>
            <p:ph type="sldNum" sz="quarter" idx="4"/>
          </p:nvPr>
        </p:nvSpPr>
        <p:spPr/>
        <p:txBody>
          <a:bodyPr/>
          <a:lstStyle/>
          <a:p>
            <a:fld id="{0FE3988A-0109-0B40-965D-9E0ED41EFEE4}" type="slidenum">
              <a:rPr lang="fi-FI" smtClean="0"/>
              <a:pPr/>
              <a:t>9</a:t>
            </a:fld>
            <a:endParaRPr lang="fi-FI" dirty="0"/>
          </a:p>
        </p:txBody>
      </p:sp>
      <p:sp>
        <p:nvSpPr>
          <p:cNvPr id="6" name="Date Placeholder 5"/>
          <p:cNvSpPr>
            <a:spLocks noGrp="1"/>
          </p:cNvSpPr>
          <p:nvPr>
            <p:ph type="dt" sz="half" idx="4294967295"/>
          </p:nvPr>
        </p:nvSpPr>
        <p:spPr>
          <a:xfrm>
            <a:off x="7596336" y="6592888"/>
            <a:ext cx="831850" cy="180975"/>
          </a:xfrm>
        </p:spPr>
        <p:txBody>
          <a:bodyPr/>
          <a:lstStyle/>
          <a:p>
            <a:fld id="{21A8D66E-D4C1-438C-8B85-C19A0838289F}" type="datetime1">
              <a:rPr lang="fi-FI" smtClean="0"/>
              <a:pPr/>
              <a:t>26.3.2018</a:t>
            </a:fld>
            <a:endParaRPr lang="fi-FI" dirty="0"/>
          </a:p>
        </p:txBody>
      </p:sp>
    </p:spTree>
    <p:extLst>
      <p:ext uri="{BB962C8B-B14F-4D97-AF65-F5344CB8AC3E}">
        <p14:creationId xmlns:p14="http://schemas.microsoft.com/office/powerpoint/2010/main" val="17365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YU_new_Powerpoint_template_pp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Custom 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Mukautettu suunnittelumalli">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JYU kuva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JYU_new_Powerpoint_template_ppt</Template>
  <TotalTime>4596</TotalTime>
  <Words>2631</Words>
  <Application>Microsoft Macintosh PowerPoint</Application>
  <PresentationFormat>On-screen Show (4:3)</PresentationFormat>
  <Paragraphs>393</Paragraphs>
  <Slides>40</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Calibri</vt:lpstr>
      <vt:lpstr>Cambria Math</vt:lpstr>
      <vt:lpstr>Helvetica</vt:lpstr>
      <vt:lpstr>Palatino Linotype</vt:lpstr>
      <vt:lpstr>Times New Roman</vt:lpstr>
      <vt:lpstr>Wingdings</vt:lpstr>
      <vt:lpstr>Arial</vt:lpstr>
      <vt:lpstr>JYU_new_Powerpoint_template_ppt</vt:lpstr>
      <vt:lpstr>JYU sisältö pohjat</vt:lpstr>
      <vt:lpstr>2_Mukautettu suunnittelumalli</vt:lpstr>
      <vt:lpstr>JYU kuvadiat</vt:lpstr>
      <vt:lpstr>International Student Migration: Evidence from Finland</vt:lpstr>
      <vt:lpstr>Support of Research</vt:lpstr>
      <vt:lpstr>ISM: Evidence from Finland on who stays, why, and returns in labour market</vt:lpstr>
      <vt:lpstr>ISM: Evidence from Finland on who stays, why, and returns in labour market</vt:lpstr>
      <vt:lpstr>PowerPoint Presentation</vt:lpstr>
      <vt:lpstr>Overview - Finland</vt:lpstr>
      <vt:lpstr>Finnish HE</vt:lpstr>
      <vt:lpstr>Theoretical Framework</vt:lpstr>
      <vt:lpstr>ISM</vt:lpstr>
      <vt:lpstr>Student Perspective</vt:lpstr>
      <vt:lpstr>Gov’t/Univ Perspective</vt:lpstr>
      <vt:lpstr>Theoretical Framework</vt:lpstr>
      <vt:lpstr>PowerPoint Presentation</vt:lpstr>
      <vt:lpstr>Research Design</vt:lpstr>
      <vt:lpstr>Research Design</vt:lpstr>
      <vt:lpstr>Research Design</vt:lpstr>
      <vt:lpstr>Research Design</vt:lpstr>
      <vt:lpstr>Research Design</vt:lpstr>
      <vt:lpstr>PowerPoint Presentation</vt:lpstr>
      <vt:lpstr>Do International students stay (Finland) after graduation?</vt:lpstr>
      <vt:lpstr>Factors influencing to stay</vt:lpstr>
      <vt:lpstr>Martial Status and Employment</vt:lpstr>
      <vt:lpstr>HEI Region and Degree Type</vt:lpstr>
      <vt:lpstr>PowerPoint Presentation</vt:lpstr>
      <vt:lpstr>Returns &amp; Compare w/Finns 3 years after graduation</vt:lpstr>
      <vt:lpstr>Returns &amp; Compare w/Finns 3 years after graduation</vt:lpstr>
      <vt:lpstr>Returns &amp; Compare w/Finns 3 years after graduation</vt:lpstr>
      <vt:lpstr>Decomposition</vt:lpstr>
      <vt:lpstr>FIGURE 1: Unexplained wage difference by degree and sector before and after the financial crises</vt:lpstr>
      <vt:lpstr>Decomposition</vt:lpstr>
      <vt:lpstr>FIGURE 2: Unexplained wage difference by graduation region and sector before and after the financial crises</vt:lpstr>
      <vt:lpstr>Returns &amp; Compare w/Finns 3 years after graduation</vt:lpstr>
      <vt:lpstr>Returns &amp; Compare w/Finns 3 years after graduation</vt:lpstr>
      <vt:lpstr>Conclusions/Implications</vt:lpstr>
      <vt:lpstr>Conclusions/Implications</vt:lpstr>
      <vt:lpstr>Conclusions/Implications</vt:lpstr>
      <vt:lpstr>Conclusions/Implications</vt:lpstr>
      <vt:lpstr>Conclusions/Implications</vt:lpstr>
      <vt:lpstr>Concluding Points &amp; Policy intersections</vt:lpstr>
      <vt:lpstr>charles.f.mathies@jyu.fi @charles_mathies </vt:lpstr>
    </vt:vector>
  </TitlesOfParts>
  <Company>University of Jyväskylä</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Mathies, Charles</dc:creator>
  <cp:lastModifiedBy>Phillips, Anna</cp:lastModifiedBy>
  <cp:revision>167</cp:revision>
  <dcterms:created xsi:type="dcterms:W3CDTF">2017-08-08T08:13:30Z</dcterms:created>
  <dcterms:modified xsi:type="dcterms:W3CDTF">2018-03-26T14:34:57Z</dcterms:modified>
</cp:coreProperties>
</file>