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84" r:id="rId12"/>
    <p:sldId id="290" r:id="rId13"/>
    <p:sldId id="268" r:id="rId14"/>
    <p:sldId id="292" r:id="rId15"/>
    <p:sldId id="287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5" r:id="rId26"/>
    <p:sldId id="286" r:id="rId27"/>
    <p:sldId id="288" r:id="rId28"/>
    <p:sldId id="291" r:id="rId29"/>
    <p:sldId id="289" r:id="rId30"/>
  </p:sldIdLst>
  <p:sldSz cx="9144000" cy="6858000" type="screen4x3"/>
  <p:notesSz cx="6805613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90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6967"/>
          </a:xfrm>
          <a:prstGeom prst="rect">
            <a:avLst/>
          </a:prstGeom>
        </p:spPr>
        <p:txBody>
          <a:bodyPr vert="horz" lIns="95677" tIns="47839" rIns="95677" bIns="47839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4940" y="0"/>
            <a:ext cx="2949099" cy="496967"/>
          </a:xfrm>
          <a:prstGeom prst="rect">
            <a:avLst/>
          </a:prstGeom>
        </p:spPr>
        <p:txBody>
          <a:bodyPr vert="horz" lIns="95677" tIns="47839" rIns="95677" bIns="47839" rtlCol="0"/>
          <a:lstStyle>
            <a:lvl1pPr algn="r">
              <a:defRPr sz="1300"/>
            </a:lvl1pPr>
          </a:lstStyle>
          <a:p>
            <a:fld id="{0FEF57C3-5C41-4D53-BC71-A7D6D5D71AA1}" type="datetimeFigureOut">
              <a:rPr lang="en-GB" smtClean="0"/>
              <a:t>22/11/2017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099" cy="496967"/>
          </a:xfrm>
          <a:prstGeom prst="rect">
            <a:avLst/>
          </a:prstGeom>
        </p:spPr>
        <p:txBody>
          <a:bodyPr vert="horz" lIns="95677" tIns="47839" rIns="95677" bIns="47839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4940" y="9440646"/>
            <a:ext cx="2949099" cy="496967"/>
          </a:xfrm>
          <a:prstGeom prst="rect">
            <a:avLst/>
          </a:prstGeom>
        </p:spPr>
        <p:txBody>
          <a:bodyPr vert="horz" lIns="95677" tIns="47839" rIns="95677" bIns="47839" rtlCol="0" anchor="b"/>
          <a:lstStyle>
            <a:lvl1pPr algn="r">
              <a:defRPr sz="1300"/>
            </a:lvl1pPr>
          </a:lstStyle>
          <a:p>
            <a:fld id="{BD7601CC-D850-4043-AC68-3D91FC3821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08046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C4A2E-1ED2-4A13-AAC5-F48749AFC1E3}" type="datetimeFigureOut">
              <a:rPr lang="en-GB" smtClean="0"/>
              <a:t>22/11/2017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5D177-BFF3-41BF-A2CD-A49891D9B1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4393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C4A2E-1ED2-4A13-AAC5-F48749AFC1E3}" type="datetimeFigureOut">
              <a:rPr lang="en-GB" smtClean="0"/>
              <a:t>22/11/2017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5D177-BFF3-41BF-A2CD-A49891D9B1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2183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C4A2E-1ED2-4A13-AAC5-F48749AFC1E3}" type="datetimeFigureOut">
              <a:rPr lang="en-GB" smtClean="0"/>
              <a:t>22/11/2017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5D177-BFF3-41BF-A2CD-A49891D9B1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2245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C4A2E-1ED2-4A13-AAC5-F48749AFC1E3}" type="datetimeFigureOut">
              <a:rPr lang="en-GB" smtClean="0"/>
              <a:t>22/11/2017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5D177-BFF3-41BF-A2CD-A49891D9B1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5403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C4A2E-1ED2-4A13-AAC5-F48749AFC1E3}" type="datetimeFigureOut">
              <a:rPr lang="en-GB" smtClean="0"/>
              <a:t>22/11/2017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5D177-BFF3-41BF-A2CD-A49891D9B1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0291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C4A2E-1ED2-4A13-AAC5-F48749AFC1E3}" type="datetimeFigureOut">
              <a:rPr lang="en-GB" smtClean="0"/>
              <a:t>22/11/2017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5D177-BFF3-41BF-A2CD-A49891D9B1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4671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C4A2E-1ED2-4A13-AAC5-F48749AFC1E3}" type="datetimeFigureOut">
              <a:rPr lang="en-GB" smtClean="0"/>
              <a:t>22/11/2017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5D177-BFF3-41BF-A2CD-A49891D9B1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3711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C4A2E-1ED2-4A13-AAC5-F48749AFC1E3}" type="datetimeFigureOut">
              <a:rPr lang="en-GB" smtClean="0"/>
              <a:t>22/11/2017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5D177-BFF3-41BF-A2CD-A49891D9B1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7779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C4A2E-1ED2-4A13-AAC5-F48749AFC1E3}" type="datetimeFigureOut">
              <a:rPr lang="en-GB" smtClean="0"/>
              <a:t>22/11/2017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5D177-BFF3-41BF-A2CD-A49891D9B1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2578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C4A2E-1ED2-4A13-AAC5-F48749AFC1E3}" type="datetimeFigureOut">
              <a:rPr lang="en-GB" smtClean="0"/>
              <a:t>22/11/2017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5D177-BFF3-41BF-A2CD-A49891D9B1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9373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C4A2E-1ED2-4A13-AAC5-F48749AFC1E3}" type="datetimeFigureOut">
              <a:rPr lang="en-GB" smtClean="0"/>
              <a:t>22/11/2017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5D177-BFF3-41BF-A2CD-A49891D9B1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031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DC4A2E-1ED2-4A13-AAC5-F48749AFC1E3}" type="datetimeFigureOut">
              <a:rPr lang="en-GB" smtClean="0"/>
              <a:t>22/11/2017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D5D177-BFF3-41BF-A2CD-A49891D9B1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1092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sz="3200" dirty="0" smtClean="0"/>
              <a:t/>
            </a:r>
            <a:br>
              <a:rPr lang="en-GB" sz="3200" dirty="0" smtClean="0"/>
            </a:br>
            <a:r>
              <a:rPr lang="en-GB" sz="3200" dirty="0" smtClean="0"/>
              <a:t>Universities and their regions:</a:t>
            </a:r>
            <a:br>
              <a:rPr lang="en-GB" sz="3200" dirty="0" smtClean="0"/>
            </a:br>
            <a:r>
              <a:rPr lang="en-GB" sz="3200" dirty="0" smtClean="0"/>
              <a:t> intended and unintended impacts</a:t>
            </a:r>
            <a:endParaRPr lang="en-GB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John Brennan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187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‘Smart Specialisation’</a:t>
            </a:r>
            <a:br>
              <a:rPr lang="en-GB" dirty="0" smtClean="0"/>
            </a:br>
            <a:r>
              <a:rPr lang="en-GB" dirty="0" smtClean="0"/>
              <a:t>- an opportunity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dirty="0" smtClean="0"/>
              <a:t>“Smart specialisation requires the universities to rethink their role in regional innovation beyond a source of scientific research and development capacity and offers an ability to </a:t>
            </a:r>
            <a:r>
              <a:rPr lang="en-GB" dirty="0" smtClean="0">
                <a:solidFill>
                  <a:srgbClr val="FF0000"/>
                </a:solidFill>
              </a:rPr>
              <a:t>mobilise expertise in other policy-relevant knowledge domains, such as economics, business and regional development…………………………………</a:t>
            </a:r>
          </a:p>
          <a:p>
            <a:pPr marL="0" indent="0">
              <a:buNone/>
            </a:pPr>
            <a:r>
              <a:rPr lang="en-GB" dirty="0" smtClean="0"/>
              <a:t>(involving) </a:t>
            </a:r>
            <a:r>
              <a:rPr lang="en-GB" dirty="0" smtClean="0">
                <a:solidFill>
                  <a:srgbClr val="FF0000"/>
                </a:solidFill>
              </a:rPr>
              <a:t>rejuvenating traditional sectors </a:t>
            </a:r>
            <a:r>
              <a:rPr lang="en-GB" dirty="0" smtClean="0"/>
              <a:t>through higher value-added activities and new market niches, </a:t>
            </a:r>
            <a:r>
              <a:rPr lang="en-GB" dirty="0" smtClean="0">
                <a:solidFill>
                  <a:srgbClr val="FF0000"/>
                </a:solidFill>
              </a:rPr>
              <a:t>modernising</a:t>
            </a:r>
            <a:r>
              <a:rPr lang="en-GB" dirty="0" smtClean="0"/>
              <a:t> </a:t>
            </a:r>
            <a:r>
              <a:rPr lang="en-GB" dirty="0" smtClean="0">
                <a:solidFill>
                  <a:srgbClr val="FF0000"/>
                </a:solidFill>
              </a:rPr>
              <a:t>regional economies </a:t>
            </a:r>
            <a:r>
              <a:rPr lang="en-GB" dirty="0" smtClean="0"/>
              <a:t>by adopting and disseminating new technologies, </a:t>
            </a:r>
            <a:r>
              <a:rPr lang="en-GB" dirty="0" smtClean="0">
                <a:solidFill>
                  <a:srgbClr val="FF0000"/>
                </a:solidFill>
              </a:rPr>
              <a:t>diversifying technologically </a:t>
            </a:r>
            <a:r>
              <a:rPr lang="en-GB" dirty="0" smtClean="0"/>
              <a:t>from existing specialisations from related fields, and </a:t>
            </a:r>
            <a:r>
              <a:rPr lang="en-GB" dirty="0" smtClean="0">
                <a:solidFill>
                  <a:srgbClr val="FF0000"/>
                </a:solidFill>
              </a:rPr>
              <a:t>exploiting new forms of innovation such as open and user-led innovation, social innovation and service innovation</a:t>
            </a:r>
            <a:r>
              <a:rPr lang="en-GB" dirty="0" smtClean="0"/>
              <a:t>.”  (EC, 2011, Factsheet on Research and Innovation Strategies for Smart Specialisation)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1665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‘Smart Specialisation’</a:t>
            </a:r>
            <a:br>
              <a:rPr lang="en-GB" dirty="0" smtClean="0"/>
            </a:br>
            <a:r>
              <a:rPr lang="en-GB" dirty="0" smtClean="0"/>
              <a:t>- in conclusion……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An economic focus</a:t>
            </a:r>
          </a:p>
          <a:p>
            <a:r>
              <a:rPr lang="en-GB" dirty="0" smtClean="0"/>
              <a:t>Science and technology as drivers</a:t>
            </a:r>
          </a:p>
          <a:p>
            <a:r>
              <a:rPr lang="en-GB" dirty="0" smtClean="0"/>
              <a:t>Emphasis on research role of universities</a:t>
            </a:r>
          </a:p>
          <a:p>
            <a:r>
              <a:rPr lang="en-GB" dirty="0" smtClean="0"/>
              <a:t>Within a ‘knowledge economy’ framework</a:t>
            </a:r>
          </a:p>
          <a:p>
            <a:r>
              <a:rPr lang="en-GB" dirty="0" smtClean="0"/>
              <a:t>‘Leading role’ for universities</a:t>
            </a:r>
          </a:p>
          <a:p>
            <a:r>
              <a:rPr lang="en-GB" dirty="0" smtClean="0"/>
              <a:t>Regionalism within a global context</a:t>
            </a:r>
          </a:p>
          <a:p>
            <a:r>
              <a:rPr lang="en-GB" dirty="0" smtClean="0"/>
              <a:t>Obtaining ‘competitive advantage’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0710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Other impacts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From ‘intended’ to ‘unintended’</a:t>
            </a:r>
          </a:p>
          <a:p>
            <a:endParaRPr lang="en-GB" dirty="0"/>
          </a:p>
          <a:p>
            <a:r>
              <a:rPr lang="en-GB" dirty="0" smtClean="0"/>
              <a:t>From ‘policy’ to ‘practice’</a:t>
            </a:r>
          </a:p>
          <a:p>
            <a:endParaRPr lang="en-GB" dirty="0"/>
          </a:p>
          <a:p>
            <a:r>
              <a:rPr lang="en-GB" dirty="0" smtClean="0"/>
              <a:t>From ‘economic’ to ‘social and cultural’</a:t>
            </a:r>
          </a:p>
          <a:p>
            <a:endParaRPr lang="en-GB" dirty="0"/>
          </a:p>
          <a:p>
            <a:r>
              <a:rPr lang="en-GB" dirty="0" smtClean="0"/>
              <a:t>From ‘research’ to ‘teaching, research, knowledge exchange’ </a:t>
            </a:r>
            <a:r>
              <a:rPr lang="en-GB" dirty="0" err="1" smtClean="0"/>
              <a:t>etc</a:t>
            </a:r>
            <a:r>
              <a:rPr lang="en-GB" dirty="0" smtClean="0"/>
              <a:t> </a:t>
            </a:r>
            <a:r>
              <a:rPr lang="en-GB" dirty="0" err="1" smtClean="0"/>
              <a:t>etc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067237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prstClr val="black"/>
                </a:solidFill>
              </a:rPr>
              <a:t>The ‘HEART’ project</a:t>
            </a:r>
            <a:br>
              <a:rPr lang="en-GB" dirty="0">
                <a:solidFill>
                  <a:prstClr val="black"/>
                </a:solidFill>
              </a:rPr>
            </a:br>
            <a:r>
              <a:rPr lang="en-GB" sz="2400" dirty="0">
                <a:solidFill>
                  <a:prstClr val="black"/>
                </a:solidFill>
              </a:rPr>
              <a:t>Higher Education and Regional Transformation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>
                <a:solidFill>
                  <a:prstClr val="black"/>
                </a:solidFill>
              </a:rPr>
              <a:t>4 case studies of universities in their ‘regions’</a:t>
            </a:r>
          </a:p>
          <a:p>
            <a:pPr lvl="0"/>
            <a:r>
              <a:rPr lang="en-GB" dirty="0">
                <a:solidFill>
                  <a:prstClr val="black"/>
                </a:solidFill>
              </a:rPr>
              <a:t>3 in England and 1 in Scotland</a:t>
            </a:r>
          </a:p>
          <a:p>
            <a:pPr lvl="0"/>
            <a:r>
              <a:rPr lang="en-GB" dirty="0">
                <a:solidFill>
                  <a:prstClr val="black"/>
                </a:solidFill>
              </a:rPr>
              <a:t>Social and cultural perspectives</a:t>
            </a:r>
          </a:p>
          <a:p>
            <a:pPr lvl="0"/>
            <a:r>
              <a:rPr lang="en-GB" dirty="0">
                <a:solidFill>
                  <a:prstClr val="black"/>
                </a:solidFill>
              </a:rPr>
              <a:t>Links to the economic</a:t>
            </a:r>
          </a:p>
          <a:p>
            <a:pPr lvl="0"/>
            <a:r>
              <a:rPr lang="en-GB" dirty="0">
                <a:solidFill>
                  <a:prstClr val="black"/>
                </a:solidFill>
              </a:rPr>
              <a:t>Regional diversity</a:t>
            </a:r>
          </a:p>
          <a:p>
            <a:pPr lvl="0"/>
            <a:r>
              <a:rPr lang="en-GB" dirty="0">
                <a:solidFill>
                  <a:prstClr val="black"/>
                </a:solidFill>
              </a:rPr>
              <a:t>Higher education diversity</a:t>
            </a:r>
          </a:p>
          <a:p>
            <a:pPr lvl="0"/>
            <a:r>
              <a:rPr lang="en-GB" dirty="0">
                <a:solidFill>
                  <a:prstClr val="black"/>
                </a:solidFill>
              </a:rPr>
              <a:t>Stakeholder perspectives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2295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HEART case studies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err="1" smtClean="0"/>
              <a:t>Glocal</a:t>
            </a:r>
            <a:r>
              <a:rPr lang="en-GB" dirty="0" smtClean="0"/>
              <a:t> University in Northville</a:t>
            </a:r>
          </a:p>
          <a:p>
            <a:r>
              <a:rPr lang="en-GB" dirty="0" smtClean="0"/>
              <a:t>Aspirational University in Eastside</a:t>
            </a:r>
          </a:p>
          <a:p>
            <a:r>
              <a:rPr lang="en-GB" dirty="0" smtClean="0"/>
              <a:t>Transformational University in </a:t>
            </a:r>
            <a:r>
              <a:rPr lang="en-GB" dirty="0" err="1" smtClean="0"/>
              <a:t>Rivertown</a:t>
            </a:r>
            <a:endParaRPr lang="en-GB" dirty="0" smtClean="0"/>
          </a:p>
          <a:p>
            <a:r>
              <a:rPr lang="en-GB" dirty="0" err="1" smtClean="0"/>
              <a:t>Regenerational</a:t>
            </a:r>
            <a:r>
              <a:rPr lang="en-GB" dirty="0" smtClean="0"/>
              <a:t> University in </a:t>
            </a:r>
            <a:r>
              <a:rPr lang="en-GB" dirty="0" err="1" smtClean="0"/>
              <a:t>Metrocity</a:t>
            </a:r>
            <a:r>
              <a:rPr lang="en-GB" dirty="0" smtClean="0"/>
              <a:t> East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0270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HEART Project: Methods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Review of institutional web-sites and public documents</a:t>
            </a:r>
          </a:p>
          <a:p>
            <a:r>
              <a:rPr lang="en-GB" dirty="0" smtClean="0"/>
              <a:t>Interviews with institutional ‘leaders’</a:t>
            </a:r>
          </a:p>
          <a:p>
            <a:r>
              <a:rPr lang="en-GB" dirty="0" smtClean="0"/>
              <a:t>Interviews with staff in selected departments</a:t>
            </a:r>
          </a:p>
          <a:p>
            <a:r>
              <a:rPr lang="en-GB" dirty="0" smtClean="0"/>
              <a:t>Interviews with local ‘stakeholders’ – residents, businesses, schools, politicians </a:t>
            </a:r>
            <a:r>
              <a:rPr lang="en-GB" dirty="0" err="1" smtClean="0"/>
              <a:t>etc</a:t>
            </a:r>
            <a:endParaRPr lang="en-GB" dirty="0" smtClean="0"/>
          </a:p>
          <a:p>
            <a:r>
              <a:rPr lang="en-GB" dirty="0" smtClean="0"/>
              <a:t>A survey of residents (in one case study)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6118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Defining ‘region’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>
                <a:solidFill>
                  <a:prstClr val="black"/>
                </a:solidFill>
              </a:rPr>
              <a:t>Administrative definitions  (north-east England, Yorkshire)</a:t>
            </a:r>
          </a:p>
          <a:p>
            <a:pPr lvl="0"/>
            <a:r>
              <a:rPr lang="en-GB" dirty="0">
                <a:solidFill>
                  <a:prstClr val="black"/>
                </a:solidFill>
              </a:rPr>
              <a:t>Geographical definitions (the ‘west country’)</a:t>
            </a:r>
          </a:p>
          <a:p>
            <a:pPr lvl="0"/>
            <a:r>
              <a:rPr lang="en-GB" dirty="0">
                <a:solidFill>
                  <a:prstClr val="black"/>
                </a:solidFill>
              </a:rPr>
              <a:t>The towns of an area</a:t>
            </a:r>
          </a:p>
          <a:p>
            <a:pPr lvl="0"/>
            <a:r>
              <a:rPr lang="en-GB" dirty="0">
                <a:solidFill>
                  <a:prstClr val="black"/>
                </a:solidFill>
              </a:rPr>
              <a:t>City regions</a:t>
            </a:r>
          </a:p>
          <a:p>
            <a:pPr lvl="0"/>
            <a:r>
              <a:rPr lang="en-GB" dirty="0">
                <a:solidFill>
                  <a:prstClr val="black"/>
                </a:solidFill>
              </a:rPr>
              <a:t>The streets around the university</a:t>
            </a:r>
          </a:p>
          <a:p>
            <a:pPr marL="0" lvl="0" indent="0">
              <a:buNone/>
            </a:pPr>
            <a:r>
              <a:rPr lang="en-GB" i="1" dirty="0">
                <a:solidFill>
                  <a:prstClr val="black"/>
                </a:solidFill>
              </a:rPr>
              <a:t>Most universities are part of all of these. But places are different.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8044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‘Regions are different’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>
              <a:buFont typeface="+mj-lt"/>
              <a:buAutoNum type="arabicPeriod"/>
              <a:tabLst>
                <a:tab pos="457200" algn="l"/>
              </a:tabLst>
            </a:pPr>
            <a:r>
              <a:rPr lang="en-GB" dirty="0">
                <a:latin typeface="Times New Roman"/>
                <a:ea typeface="Times New Roman"/>
              </a:rPr>
              <a:t>geographical location</a:t>
            </a:r>
          </a:p>
          <a:p>
            <a:pPr lvl="0">
              <a:buFont typeface="+mj-lt"/>
              <a:buAutoNum type="arabicPeriod"/>
              <a:tabLst>
                <a:tab pos="457200" algn="l"/>
              </a:tabLst>
            </a:pPr>
            <a:r>
              <a:rPr lang="en-GB" dirty="0">
                <a:latin typeface="Times New Roman"/>
                <a:ea typeface="Times New Roman"/>
              </a:rPr>
              <a:t>degree of isolation (communications)</a:t>
            </a:r>
          </a:p>
          <a:p>
            <a:pPr lvl="0">
              <a:buFont typeface="+mj-lt"/>
              <a:buAutoNum type="arabicPeriod"/>
              <a:tabLst>
                <a:tab pos="457200" algn="l"/>
              </a:tabLst>
            </a:pPr>
            <a:r>
              <a:rPr lang="en-GB" dirty="0">
                <a:latin typeface="Times New Roman"/>
                <a:ea typeface="Times New Roman"/>
              </a:rPr>
              <a:t>clarity of boundaries (defining the region)</a:t>
            </a:r>
          </a:p>
          <a:p>
            <a:pPr lvl="0">
              <a:buFont typeface="+mj-lt"/>
              <a:buAutoNum type="arabicPeriod"/>
              <a:tabLst>
                <a:tab pos="457200" algn="l"/>
              </a:tabLst>
            </a:pPr>
            <a:r>
              <a:rPr lang="en-GB" dirty="0">
                <a:latin typeface="Times New Roman"/>
                <a:ea typeface="Times New Roman"/>
              </a:rPr>
              <a:t>economic profile</a:t>
            </a:r>
          </a:p>
          <a:p>
            <a:pPr lvl="0">
              <a:buFont typeface="+mj-lt"/>
              <a:buAutoNum type="arabicPeriod"/>
              <a:tabLst>
                <a:tab pos="457200" algn="l"/>
              </a:tabLst>
            </a:pPr>
            <a:r>
              <a:rPr lang="en-GB" dirty="0">
                <a:latin typeface="Times New Roman"/>
                <a:ea typeface="Times New Roman"/>
              </a:rPr>
              <a:t>social and ethnic mix</a:t>
            </a:r>
          </a:p>
          <a:p>
            <a:pPr lvl="0">
              <a:buFont typeface="+mj-lt"/>
              <a:buAutoNum type="arabicPeriod"/>
              <a:tabLst>
                <a:tab pos="457200" algn="l"/>
              </a:tabLst>
            </a:pPr>
            <a:r>
              <a:rPr lang="en-GB" dirty="0">
                <a:latin typeface="Times New Roman"/>
                <a:ea typeface="Times New Roman"/>
              </a:rPr>
              <a:t>extent of mobility (inward/outward)</a:t>
            </a:r>
          </a:p>
          <a:p>
            <a:pPr lvl="0">
              <a:buFont typeface="+mj-lt"/>
              <a:buAutoNum type="arabicPeriod"/>
              <a:tabLst>
                <a:tab pos="457200" algn="l"/>
              </a:tabLst>
            </a:pPr>
            <a:r>
              <a:rPr lang="en-GB" dirty="0">
                <a:latin typeface="Times New Roman"/>
                <a:ea typeface="Times New Roman"/>
              </a:rPr>
              <a:t>extent of population loyalty/identity</a:t>
            </a:r>
          </a:p>
          <a:p>
            <a:pPr lvl="0">
              <a:buFont typeface="+mj-lt"/>
              <a:buAutoNum type="arabicPeriod"/>
              <a:tabLst>
                <a:tab pos="457200" algn="l"/>
              </a:tabLst>
            </a:pPr>
            <a:r>
              <a:rPr lang="en-GB" dirty="0">
                <a:latin typeface="Times New Roman"/>
                <a:ea typeface="Times New Roman"/>
              </a:rPr>
              <a:t>Image/confidence</a:t>
            </a:r>
          </a:p>
          <a:p>
            <a:pPr lvl="0">
              <a:buFont typeface="+mj-lt"/>
              <a:buAutoNum type="arabicPeriod"/>
              <a:tabLst>
                <a:tab pos="457200" algn="l"/>
              </a:tabLst>
            </a:pPr>
            <a:r>
              <a:rPr lang="en-GB" dirty="0">
                <a:latin typeface="Times New Roman"/>
                <a:ea typeface="Times New Roman"/>
              </a:rPr>
              <a:t>stability/change</a:t>
            </a:r>
          </a:p>
          <a:p>
            <a:pPr lvl="0">
              <a:buFont typeface="+mj-lt"/>
              <a:buAutoNum type="arabicPeriod"/>
              <a:tabLst>
                <a:tab pos="457200" algn="l"/>
              </a:tabLst>
            </a:pPr>
            <a:r>
              <a:rPr lang="en-GB" dirty="0">
                <a:latin typeface="Times New Roman"/>
                <a:ea typeface="Times New Roman"/>
              </a:rPr>
              <a:t>extent of diversities (social, economic &amp; cultural)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8538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‘Universities are different’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spcAft>
                <a:spcPts val="0"/>
              </a:spcAft>
              <a:buNone/>
            </a:pPr>
            <a:endParaRPr lang="en-GB" dirty="0">
              <a:latin typeface="Times New Roman"/>
              <a:ea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GB" dirty="0">
                <a:latin typeface="Times New Roman"/>
                <a:ea typeface="Times New Roman"/>
              </a:rPr>
              <a:t> </a:t>
            </a:r>
          </a:p>
          <a:p>
            <a:pPr lvl="0">
              <a:buFont typeface="+mj-lt"/>
              <a:buAutoNum type="arabicPeriod"/>
              <a:tabLst>
                <a:tab pos="457200" algn="l"/>
              </a:tabLst>
            </a:pPr>
            <a:r>
              <a:rPr lang="en-GB" sz="9600" dirty="0">
                <a:latin typeface="Times New Roman"/>
                <a:ea typeface="Times New Roman"/>
              </a:rPr>
              <a:t>‘who’ their students are</a:t>
            </a:r>
          </a:p>
          <a:p>
            <a:pPr lvl="0">
              <a:buFont typeface="+mj-lt"/>
              <a:buAutoNum type="arabicPeriod"/>
              <a:tabLst>
                <a:tab pos="457200" algn="l"/>
              </a:tabLst>
            </a:pPr>
            <a:r>
              <a:rPr lang="en-GB" sz="9600" dirty="0">
                <a:latin typeface="Times New Roman"/>
                <a:ea typeface="Times New Roman"/>
              </a:rPr>
              <a:t>‘where’ they come from</a:t>
            </a:r>
          </a:p>
          <a:p>
            <a:pPr lvl="0">
              <a:buFont typeface="+mj-lt"/>
              <a:buAutoNum type="arabicPeriod"/>
              <a:tabLst>
                <a:tab pos="457200" algn="l"/>
              </a:tabLst>
            </a:pPr>
            <a:r>
              <a:rPr lang="en-GB" sz="9600" dirty="0">
                <a:latin typeface="Times New Roman"/>
                <a:ea typeface="Times New Roman"/>
              </a:rPr>
              <a:t>‘why’ they come</a:t>
            </a:r>
          </a:p>
          <a:p>
            <a:pPr lvl="0">
              <a:buFont typeface="+mj-lt"/>
              <a:buAutoNum type="arabicPeriod"/>
              <a:tabLst>
                <a:tab pos="457200" algn="l"/>
              </a:tabLst>
            </a:pPr>
            <a:r>
              <a:rPr lang="en-GB" sz="9600" dirty="0">
                <a:latin typeface="Times New Roman"/>
                <a:ea typeface="Times New Roman"/>
              </a:rPr>
              <a:t>‘what’ they experience</a:t>
            </a:r>
          </a:p>
          <a:p>
            <a:pPr lvl="0">
              <a:buFont typeface="+mj-lt"/>
              <a:buAutoNum type="arabicPeriod"/>
              <a:tabLst>
                <a:tab pos="457200" algn="l"/>
              </a:tabLst>
            </a:pPr>
            <a:r>
              <a:rPr lang="en-GB" sz="9600" dirty="0">
                <a:latin typeface="Times New Roman"/>
                <a:ea typeface="Times New Roman"/>
              </a:rPr>
              <a:t>where they ‘go’ </a:t>
            </a:r>
            <a:r>
              <a:rPr lang="en-GB" sz="9600" dirty="0" smtClean="0">
                <a:latin typeface="Times New Roman"/>
                <a:ea typeface="Times New Roman"/>
              </a:rPr>
              <a:t>to afterwards</a:t>
            </a:r>
            <a:endParaRPr lang="en-GB" sz="9600" dirty="0">
              <a:latin typeface="Times New Roman"/>
              <a:ea typeface="Times New Roman"/>
            </a:endParaRPr>
          </a:p>
          <a:p>
            <a:pPr lvl="0">
              <a:buFont typeface="+mj-lt"/>
              <a:buAutoNum type="arabicPeriod"/>
              <a:tabLst>
                <a:tab pos="457200" algn="l"/>
              </a:tabLst>
            </a:pPr>
            <a:r>
              <a:rPr lang="en-GB" sz="9600" dirty="0">
                <a:latin typeface="Times New Roman"/>
                <a:ea typeface="Times New Roman"/>
              </a:rPr>
              <a:t>the university ‘</a:t>
            </a:r>
            <a:r>
              <a:rPr lang="en-GB" sz="9600" dirty="0" err="1">
                <a:latin typeface="Times New Roman"/>
                <a:ea typeface="Times New Roman"/>
              </a:rPr>
              <a:t>embeddedness</a:t>
            </a:r>
            <a:r>
              <a:rPr lang="en-GB" sz="9600" dirty="0">
                <a:latin typeface="Times New Roman"/>
                <a:ea typeface="Times New Roman"/>
              </a:rPr>
              <a:t>’ in the region (history and other contextual </a:t>
            </a:r>
            <a:r>
              <a:rPr lang="en-GB" sz="9600" dirty="0" smtClean="0">
                <a:latin typeface="Times New Roman"/>
                <a:ea typeface="Times New Roman"/>
              </a:rPr>
              <a:t>factors)</a:t>
            </a:r>
            <a:endParaRPr lang="en-GB" sz="9600" dirty="0">
              <a:latin typeface="Times New Roman"/>
              <a:ea typeface="Times New Roman"/>
            </a:endParaRPr>
          </a:p>
          <a:p>
            <a:pPr lvl="0">
              <a:buFont typeface="+mj-lt"/>
              <a:buAutoNum type="arabicPeriod"/>
              <a:tabLst>
                <a:tab pos="457200" algn="l"/>
              </a:tabLst>
            </a:pPr>
            <a:r>
              <a:rPr lang="en-GB" sz="9600" dirty="0">
                <a:latin typeface="Times New Roman"/>
                <a:ea typeface="Times New Roman"/>
              </a:rPr>
              <a:t>the balance between teaching &amp; research and the regional relevance/focus of both</a:t>
            </a:r>
          </a:p>
          <a:p>
            <a:pPr lvl="0">
              <a:buFont typeface="+mj-lt"/>
              <a:buAutoNum type="arabicPeriod"/>
              <a:tabLst>
                <a:tab pos="457200" algn="l"/>
              </a:tabLst>
            </a:pPr>
            <a:r>
              <a:rPr lang="en-GB" sz="9600" dirty="0">
                <a:latin typeface="Times New Roman"/>
                <a:ea typeface="Times New Roman"/>
              </a:rPr>
              <a:t>rewards and incentives for staff</a:t>
            </a:r>
          </a:p>
          <a:p>
            <a:pPr lvl="0">
              <a:buFont typeface="+mj-lt"/>
              <a:buAutoNum type="arabicPeriod"/>
              <a:tabLst>
                <a:tab pos="457200" algn="l"/>
              </a:tabLst>
            </a:pPr>
            <a:r>
              <a:rPr lang="en-GB" sz="9600" dirty="0">
                <a:latin typeface="Times New Roman"/>
                <a:ea typeface="Times New Roman"/>
              </a:rPr>
              <a:t>extent and nature of ‘partnerships’</a:t>
            </a:r>
          </a:p>
          <a:p>
            <a:pPr lvl="0">
              <a:buFont typeface="+mj-lt"/>
              <a:buAutoNum type="arabicPeriod"/>
              <a:tabLst>
                <a:tab pos="457200" algn="l"/>
              </a:tabLst>
            </a:pPr>
            <a:r>
              <a:rPr lang="en-GB" sz="9600" dirty="0">
                <a:latin typeface="Times New Roman"/>
                <a:ea typeface="Times New Roman"/>
              </a:rPr>
              <a:t>extent and nature of ‘institutional change’</a:t>
            </a:r>
          </a:p>
          <a:p>
            <a:endParaRPr lang="en-GB" sz="9600" dirty="0"/>
          </a:p>
        </p:txBody>
      </p:sp>
    </p:spTree>
    <p:extLst>
      <p:ext uri="{BB962C8B-B14F-4D97-AF65-F5344CB8AC3E}">
        <p14:creationId xmlns:p14="http://schemas.microsoft.com/office/powerpoint/2010/main" val="1018440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Universities and their regions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en-GB" dirty="0">
                <a:latin typeface="Times New Roman"/>
                <a:ea typeface="Times New Roman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en-GB" dirty="0">
                <a:latin typeface="Times New Roman"/>
                <a:ea typeface="Times New Roman"/>
              </a:rPr>
              <a:t>“Universities influence what is possible within regions”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GB" dirty="0">
                <a:latin typeface="Times New Roman"/>
                <a:ea typeface="Times New Roman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en-GB" dirty="0">
                <a:latin typeface="Times New Roman"/>
                <a:ea typeface="Times New Roman"/>
              </a:rPr>
              <a:t>“Regions influence what is possible within universities”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6952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2 projects and 2 perspectives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 smtClean="0"/>
          </a:p>
          <a:p>
            <a:pPr marL="514350" indent="-514350">
              <a:buAutoNum type="arabicPeriod"/>
            </a:pPr>
            <a:r>
              <a:rPr lang="en-GB" dirty="0" smtClean="0"/>
              <a:t>The role of universities and research organisations as drivers for ‘smart specialisation’ at regional level (EC project, 2013)</a:t>
            </a:r>
          </a:p>
          <a:p>
            <a:pPr marL="514350" indent="-514350">
              <a:buAutoNum type="arabicPeriod"/>
            </a:pPr>
            <a:r>
              <a:rPr lang="en-GB" dirty="0" smtClean="0"/>
              <a:t>Higher education and regional transformation: social and cultural perspectives (ESRC project, 2010-12)</a:t>
            </a:r>
          </a:p>
          <a:p>
            <a:pPr marL="514350" indent="-514350">
              <a:buAutoNum type="arabicPeriod"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770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dirty="0" smtClean="0"/>
              <a:t>Connecting the social/cultural and </a:t>
            </a:r>
            <a:br>
              <a:rPr lang="en-GB" sz="3600" dirty="0" smtClean="0"/>
            </a:br>
            <a:r>
              <a:rPr lang="en-GB" sz="3600" dirty="0" smtClean="0"/>
              <a:t>the economic features of regions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E</a:t>
            </a:r>
            <a:r>
              <a:rPr lang="en-GB" dirty="0" smtClean="0"/>
              <a:t>conomic developments can increase opportunities for social mobility</a:t>
            </a:r>
          </a:p>
          <a:p>
            <a:r>
              <a:rPr lang="en-GB" dirty="0" smtClean="0"/>
              <a:t>Aspirations may also be affected</a:t>
            </a:r>
          </a:p>
          <a:p>
            <a:r>
              <a:rPr lang="en-GB" dirty="0" smtClean="0"/>
              <a:t>Cultural ‘attractiveness’ may attract inward investment</a:t>
            </a:r>
          </a:p>
          <a:p>
            <a:r>
              <a:rPr lang="en-GB" dirty="0" smtClean="0"/>
              <a:t>Cultural diversity may or may not have economic implications but can be influenced by HE (inflows and outflows of students and staff)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0806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Importance of the cultural in its own right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Cohesion or segmentation/fragmentation/conflict: what role does HE play?</a:t>
            </a:r>
          </a:p>
          <a:p>
            <a:r>
              <a:rPr lang="en-GB" sz="2800" dirty="0" smtClean="0"/>
              <a:t>Notions of ‘active citizenship’ may have an impact: student volunteering, staff on school governing boards</a:t>
            </a:r>
          </a:p>
          <a:p>
            <a:r>
              <a:rPr lang="en-GB" sz="2800" dirty="0" smtClean="0"/>
              <a:t>Related notions of ‘university as good neighbour’: including public roles of senior university staff</a:t>
            </a:r>
          </a:p>
          <a:p>
            <a:r>
              <a:rPr lang="en-GB" sz="2800" dirty="0" smtClean="0"/>
              <a:t>Notions of ‘image’ and ‘attractiveness’ and ‘confidence’ of a region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431052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143000"/>
          </a:xfrm>
        </p:spPr>
        <p:txBody>
          <a:bodyPr>
            <a:normAutofit/>
          </a:bodyPr>
          <a:lstStyle/>
          <a:p>
            <a:r>
              <a:rPr lang="en-GB" sz="3600" dirty="0" smtClean="0"/>
              <a:t>HEART project: key findings</a:t>
            </a:r>
            <a:r>
              <a:rPr lang="en-GB" dirty="0"/>
              <a:t/>
            </a:r>
            <a:br>
              <a:rPr lang="en-GB" dirty="0"/>
            </a:br>
            <a:r>
              <a:rPr lang="en-GB" sz="2700" dirty="0" smtClean="0"/>
              <a:t>a) universities and economic development/regeneration</a:t>
            </a:r>
            <a:endParaRPr lang="en-GB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 fontScale="92500"/>
          </a:bodyPr>
          <a:lstStyle/>
          <a:p>
            <a:r>
              <a:rPr lang="en-GB" sz="2400" dirty="0" smtClean="0"/>
              <a:t>Universities important as nodes in the transmission of globalised competitive agendas (e.g. knowledge economy, digitisation, creativity)</a:t>
            </a:r>
          </a:p>
          <a:p>
            <a:r>
              <a:rPr lang="en-GB" sz="2400" dirty="0" smtClean="0"/>
              <a:t>A role in the up-skilling and re-skilling of local workforces (but not just in region)</a:t>
            </a:r>
          </a:p>
          <a:p>
            <a:r>
              <a:rPr lang="en-GB" sz="2400" dirty="0" smtClean="0"/>
              <a:t>Impacts of universities as ‘businesses in their own right’ – e.g. property interests and employment strategies</a:t>
            </a:r>
          </a:p>
          <a:p>
            <a:r>
              <a:rPr lang="en-GB" sz="2400" dirty="0" smtClean="0"/>
              <a:t>University ‘business strategies’ driven by own priorities, but can’t ignore local/regional development priorities</a:t>
            </a:r>
          </a:p>
          <a:p>
            <a:r>
              <a:rPr lang="en-GB" sz="2400" dirty="0" smtClean="0"/>
              <a:t>Unintended consequences of universities may be as important as planned and intended ones (e.g. </a:t>
            </a:r>
            <a:r>
              <a:rPr lang="en-GB" sz="2400" dirty="0" err="1" smtClean="0"/>
              <a:t>studentification</a:t>
            </a:r>
            <a:r>
              <a:rPr lang="en-GB" sz="2400" dirty="0" smtClean="0"/>
              <a:t>, </a:t>
            </a:r>
            <a:r>
              <a:rPr lang="en-GB" sz="2400" dirty="0" err="1" smtClean="0"/>
              <a:t>bohemianisation</a:t>
            </a:r>
            <a:r>
              <a:rPr lang="en-GB" sz="2400" dirty="0" smtClean="0"/>
              <a:t>, service activities, property development)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513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548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sz="4000" dirty="0" smtClean="0"/>
              <a:t>Heart project: key findings</a:t>
            </a:r>
            <a:r>
              <a:rPr lang="en-GB" sz="3600" dirty="0"/>
              <a:t/>
            </a:r>
            <a:br>
              <a:rPr lang="en-GB" sz="3600" dirty="0"/>
            </a:br>
            <a:r>
              <a:rPr lang="en-GB" sz="3600" dirty="0" smtClean="0"/>
              <a:t>b) </a:t>
            </a:r>
            <a:r>
              <a:rPr lang="en-GB" sz="3100" dirty="0" smtClean="0"/>
              <a:t>regional and university images, local and  institutional cultures</a:t>
            </a:r>
            <a:endParaRPr lang="en-GB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4525963"/>
          </a:xfrm>
        </p:spPr>
        <p:txBody>
          <a:bodyPr>
            <a:normAutofit fontScale="92500"/>
          </a:bodyPr>
          <a:lstStyle/>
          <a:p>
            <a:r>
              <a:rPr lang="en-GB" sz="2800" dirty="0" smtClean="0"/>
              <a:t>Images may be ‘enhancing’ or ‘constraining’</a:t>
            </a:r>
          </a:p>
          <a:p>
            <a:r>
              <a:rPr lang="en-GB" sz="2800" dirty="0" smtClean="0"/>
              <a:t>Universities  can have a </a:t>
            </a:r>
            <a:r>
              <a:rPr lang="en-GB" sz="2800" i="1" dirty="0" smtClean="0"/>
              <a:t>strategic </a:t>
            </a:r>
            <a:r>
              <a:rPr lang="en-GB" sz="2800" dirty="0" smtClean="0"/>
              <a:t>impact through partnership/development opportunities with other agencies</a:t>
            </a:r>
          </a:p>
          <a:p>
            <a:r>
              <a:rPr lang="en-GB" sz="2800" dirty="0" smtClean="0"/>
              <a:t>Universities have a </a:t>
            </a:r>
            <a:r>
              <a:rPr lang="en-GB" sz="2800" i="1" dirty="0" smtClean="0"/>
              <a:t>physical</a:t>
            </a:r>
            <a:r>
              <a:rPr lang="en-GB" sz="2800" dirty="0" smtClean="0"/>
              <a:t> impact on their immediate environment (e.g. car parking!)</a:t>
            </a:r>
          </a:p>
          <a:p>
            <a:r>
              <a:rPr lang="en-GB" sz="2800" dirty="0" smtClean="0"/>
              <a:t>Universities’ involvement in cultural ventures (both ‘high’ and ‘popular’ culture) through students is </a:t>
            </a:r>
            <a:r>
              <a:rPr lang="en-GB" sz="2800" i="1" dirty="0" smtClean="0"/>
              <a:t>impact rich</a:t>
            </a:r>
          </a:p>
          <a:p>
            <a:r>
              <a:rPr lang="en-GB" sz="2800" dirty="0" smtClean="0"/>
              <a:t>Universities’ direct involvement in cultural innovation and attitude change is </a:t>
            </a:r>
            <a:r>
              <a:rPr lang="en-GB" sz="2800" i="1" dirty="0" smtClean="0"/>
              <a:t>impact poor</a:t>
            </a:r>
            <a:endParaRPr lang="en-GB" sz="2800" dirty="0" smtClean="0"/>
          </a:p>
        </p:txBody>
      </p:sp>
    </p:spTree>
    <p:extLst>
      <p:ext uri="{BB962C8B-B14F-4D97-AF65-F5344CB8AC3E}">
        <p14:creationId xmlns:p14="http://schemas.microsoft.com/office/powerpoint/2010/main" val="1925868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600" dirty="0" smtClean="0"/>
              <a:t>HEART project: key findings</a:t>
            </a:r>
            <a:br>
              <a:rPr lang="en-GB" sz="3600" dirty="0" smtClean="0"/>
            </a:br>
            <a:r>
              <a:rPr lang="en-GB" sz="3600" dirty="0" smtClean="0"/>
              <a:t>c) </a:t>
            </a:r>
            <a:r>
              <a:rPr lang="en-GB" sz="3100" dirty="0" smtClean="0"/>
              <a:t>Aspirations and opportunities for personal change and social mobility</a:t>
            </a:r>
            <a:endParaRPr lang="en-GB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sz="2800" dirty="0" smtClean="0"/>
              <a:t>Discourses of ‘widening participation’ and ‘raising aspirations’ justify local engagement activities by universities</a:t>
            </a:r>
          </a:p>
          <a:p>
            <a:r>
              <a:rPr lang="en-GB" sz="2800" dirty="0" smtClean="0"/>
              <a:t>But the extent and form of engagement varies considerably (reflecting reputational factors)</a:t>
            </a:r>
          </a:p>
          <a:p>
            <a:r>
              <a:rPr lang="en-GB" sz="2800" dirty="0" smtClean="0"/>
              <a:t>Aspirations of local people may not ‘match’ those valued by government and universities</a:t>
            </a:r>
          </a:p>
          <a:p>
            <a:r>
              <a:rPr lang="en-GB" sz="2800" dirty="0" smtClean="0"/>
              <a:t>Universities regarded as ‘creaming off’ the most able local students – providing ‘exit strategies’ from region</a:t>
            </a:r>
          </a:p>
          <a:p>
            <a:r>
              <a:rPr lang="en-GB" sz="2800" dirty="0" smtClean="0"/>
              <a:t>Some social mobility, but much class reproduction and status confirmation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4181563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600" dirty="0" smtClean="0"/>
              <a:t>HEART Project: key findings</a:t>
            </a:r>
            <a:br>
              <a:rPr lang="en-GB" sz="3600" dirty="0" smtClean="0"/>
            </a:br>
            <a:r>
              <a:rPr lang="en-GB" sz="2700" dirty="0" smtClean="0"/>
              <a:t>d) Forms and discourses of public and community engagement</a:t>
            </a:r>
            <a:endParaRPr lang="en-GB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Universities can help provide leadership and co-ordination roles in community development and regeneration strategies.</a:t>
            </a:r>
          </a:p>
          <a:p>
            <a:r>
              <a:rPr lang="en-GB" sz="2400" dirty="0" smtClean="0"/>
              <a:t>Rhetoric and instrumentalism in regional relationships a feature of ‘globally-oriented’ universities.</a:t>
            </a:r>
          </a:p>
          <a:p>
            <a:r>
              <a:rPr lang="en-GB" sz="2400" dirty="0" smtClean="0"/>
              <a:t>More locally ‘entangled’ universities often fail to achieve a convincing holistic rhetoric.</a:t>
            </a:r>
          </a:p>
          <a:p>
            <a:r>
              <a:rPr lang="en-GB" sz="2400" dirty="0" smtClean="0"/>
              <a:t>‘Opportunity’ universities may emphasise a mixture of employability, community support, civic engagement, social mobility, active citizenship </a:t>
            </a:r>
            <a:r>
              <a:rPr lang="en-GB" sz="2400" dirty="0" err="1" smtClean="0"/>
              <a:t>etc</a:t>
            </a:r>
            <a:endParaRPr lang="en-GB" sz="2400" dirty="0" smtClean="0"/>
          </a:p>
          <a:p>
            <a:r>
              <a:rPr lang="en-GB" sz="2400" dirty="0" smtClean="0"/>
              <a:t>‘Transformational’ universities emphasise cultural regeneration (raising aspirations, entrepreneurial culture)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129412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600" dirty="0" smtClean="0"/>
              <a:t>HEART Project: Key findings</a:t>
            </a:r>
            <a:br>
              <a:rPr lang="en-GB" sz="3600" dirty="0" smtClean="0"/>
            </a:br>
            <a:r>
              <a:rPr lang="en-GB" sz="3100" dirty="0" smtClean="0"/>
              <a:t>e) The role of universities in tackling social inequalities </a:t>
            </a:r>
            <a:endParaRPr lang="en-GB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University widening participation activities provide social mobility opportunities for the few without altering patterns of inequality for the many.</a:t>
            </a:r>
          </a:p>
          <a:p>
            <a:r>
              <a:rPr lang="en-GB" sz="2400" dirty="0" smtClean="0"/>
              <a:t>A social stratification of universities within a region may map onto and reinforce wider patterns of inequality.</a:t>
            </a:r>
          </a:p>
          <a:p>
            <a:r>
              <a:rPr lang="en-GB" sz="2400" dirty="0" smtClean="0"/>
              <a:t>A university may bring advantages to all within a region by its contribution to economic development and local employment</a:t>
            </a:r>
          </a:p>
          <a:p>
            <a:r>
              <a:rPr lang="en-GB" sz="2400" dirty="0" smtClean="0"/>
              <a:t>The university role in tackling inequalities and disadvantage may be long-term and inter-generational.</a:t>
            </a:r>
          </a:p>
          <a:p>
            <a:r>
              <a:rPr lang="en-GB" sz="2400" dirty="0" smtClean="0"/>
              <a:t>It needs to broaden notions of ‘access’ beyond course enrolments to include knowledge, facilities and relationships.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040441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Heart Project: some questions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Effects of policies (whose policies?)</a:t>
            </a:r>
          </a:p>
          <a:p>
            <a:r>
              <a:rPr lang="en-GB" dirty="0" smtClean="0"/>
              <a:t>Effects of contexts (economic, social, geographical, educational)</a:t>
            </a:r>
          </a:p>
          <a:p>
            <a:r>
              <a:rPr lang="en-GB" dirty="0" smtClean="0"/>
              <a:t>Short- and long-term perspectives</a:t>
            </a:r>
          </a:p>
          <a:p>
            <a:r>
              <a:rPr lang="en-GB" dirty="0" smtClean="0"/>
              <a:t>‘Winners’ and ‘losers’</a:t>
            </a:r>
          </a:p>
          <a:p>
            <a:r>
              <a:rPr lang="en-GB" dirty="0" smtClean="0"/>
              <a:t>Regional transformation </a:t>
            </a:r>
            <a:r>
              <a:rPr lang="en-GB" u="sng" dirty="0" smtClean="0"/>
              <a:t>and</a:t>
            </a:r>
            <a:r>
              <a:rPr lang="en-GB" dirty="0" smtClean="0"/>
              <a:t> university transformation?</a:t>
            </a:r>
          </a:p>
          <a:p>
            <a:r>
              <a:rPr lang="en-GB" dirty="0" smtClean="0"/>
              <a:t>Collaboration v competition</a:t>
            </a:r>
            <a:endParaRPr lang="en-GB" dirty="0"/>
          </a:p>
          <a:p>
            <a:r>
              <a:rPr lang="en-GB" dirty="0" smtClean="0"/>
              <a:t>Autonomous v responsive relationships</a:t>
            </a:r>
          </a:p>
          <a:p>
            <a:r>
              <a:rPr lang="en-GB" dirty="0" smtClean="0"/>
              <a:t>Structural and human resource implications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5097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4619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GB" sz="2800" dirty="0" err="1" smtClean="0"/>
              <a:t>C.Fotakis</a:t>
            </a:r>
            <a:r>
              <a:rPr lang="en-GB" sz="2800" dirty="0" smtClean="0"/>
              <a:t>, </a:t>
            </a:r>
            <a:r>
              <a:rPr lang="en-GB" sz="2800" dirty="0" err="1" smtClean="0"/>
              <a:t>M.Rosenmoller</a:t>
            </a:r>
            <a:r>
              <a:rPr lang="en-GB" sz="2800" dirty="0" smtClean="0"/>
              <a:t>, J. Brennan, L </a:t>
            </a:r>
            <a:r>
              <a:rPr lang="en-GB" sz="2800" dirty="0" err="1" smtClean="0"/>
              <a:t>Matei</a:t>
            </a:r>
            <a:r>
              <a:rPr lang="en-GB" sz="2800" dirty="0" smtClean="0"/>
              <a:t>, </a:t>
            </a:r>
            <a:r>
              <a:rPr lang="en-GB" sz="2800" dirty="0" err="1" smtClean="0"/>
              <a:t>R.Nikolov</a:t>
            </a:r>
            <a:r>
              <a:rPr lang="en-GB" sz="2800" dirty="0" smtClean="0"/>
              <a:t>, C. </a:t>
            </a:r>
            <a:r>
              <a:rPr lang="en-GB" sz="2800" dirty="0" err="1" smtClean="0"/>
              <a:t>Petiot</a:t>
            </a:r>
            <a:r>
              <a:rPr lang="en-GB" sz="2800" dirty="0" smtClean="0"/>
              <a:t>, J </a:t>
            </a:r>
            <a:r>
              <a:rPr lang="en-GB" sz="2800" dirty="0" err="1" smtClean="0"/>
              <a:t>Puukka</a:t>
            </a:r>
            <a:r>
              <a:rPr lang="en-GB" sz="2800" dirty="0" smtClean="0"/>
              <a:t>, 2014, </a:t>
            </a:r>
            <a:r>
              <a:rPr lang="en-GB" sz="2800" i="1" dirty="0" smtClean="0"/>
              <a:t>The role of universities and research organisations as drivers of Smart Specialisation at regional level, </a:t>
            </a:r>
            <a:r>
              <a:rPr lang="en-GB" sz="2800" dirty="0" smtClean="0"/>
              <a:t>European Commission, DG Research and Innovation, Brussels</a:t>
            </a:r>
          </a:p>
          <a:p>
            <a:pPr marL="0" indent="0">
              <a:buNone/>
            </a:pPr>
            <a:endParaRPr lang="en-GB" sz="2800" dirty="0"/>
          </a:p>
          <a:p>
            <a:pPr marL="0" indent="0">
              <a:buNone/>
            </a:pPr>
            <a:r>
              <a:rPr lang="en-GB" sz="2800" dirty="0" err="1" smtClean="0"/>
              <a:t>A.Cochrane</a:t>
            </a:r>
            <a:r>
              <a:rPr lang="en-GB" sz="2800" dirty="0" smtClean="0"/>
              <a:t>, 2012, </a:t>
            </a:r>
            <a:r>
              <a:rPr lang="en-GB" sz="2800" i="1" dirty="0" smtClean="0"/>
              <a:t>Putting Higher Education in its Place: the socio-political geographies of English universities, </a:t>
            </a:r>
            <a:r>
              <a:rPr lang="en-GB" sz="2800" dirty="0" smtClean="0"/>
              <a:t>Policy Press</a:t>
            </a:r>
          </a:p>
          <a:p>
            <a:pPr marL="0" indent="0">
              <a:buNone/>
            </a:pPr>
            <a:endParaRPr lang="en-GB" sz="2800" dirty="0"/>
          </a:p>
          <a:p>
            <a:pPr marL="0" indent="0">
              <a:buNone/>
            </a:pPr>
            <a:r>
              <a:rPr lang="en-GB" sz="2800" dirty="0" err="1" smtClean="0"/>
              <a:t>J.Brennan</a:t>
            </a:r>
            <a:r>
              <a:rPr lang="en-GB" sz="2800" dirty="0" smtClean="0"/>
              <a:t>, </a:t>
            </a:r>
            <a:r>
              <a:rPr lang="en-GB" sz="2800" dirty="0" err="1" smtClean="0"/>
              <a:t>A.Cochrane</a:t>
            </a:r>
            <a:r>
              <a:rPr lang="en-GB" sz="2800" dirty="0" smtClean="0"/>
              <a:t>, Y. </a:t>
            </a:r>
            <a:r>
              <a:rPr lang="en-GB" sz="2800" dirty="0" err="1" smtClean="0"/>
              <a:t>Lebeau</a:t>
            </a:r>
            <a:r>
              <a:rPr lang="en-GB" sz="2800" dirty="0" smtClean="0"/>
              <a:t>, </a:t>
            </a:r>
            <a:r>
              <a:rPr lang="en-GB" sz="2800" dirty="0" err="1" smtClean="0"/>
              <a:t>R.Williams</a:t>
            </a:r>
            <a:r>
              <a:rPr lang="en-GB" sz="2800" dirty="0" smtClean="0"/>
              <a:t> (forthcoming) </a:t>
            </a:r>
            <a:r>
              <a:rPr lang="en-GB" sz="2800" i="1" dirty="0" smtClean="0"/>
              <a:t>The University in its Place: social and cultural perspectives on the university’s regional role, </a:t>
            </a:r>
            <a:r>
              <a:rPr lang="en-GB" sz="2800" dirty="0" err="1" smtClean="0"/>
              <a:t>Dortrecht:Springer</a:t>
            </a:r>
            <a:endParaRPr lang="en-GB" sz="2800" dirty="0" smtClean="0"/>
          </a:p>
          <a:p>
            <a:pPr marL="514350" indent="-514350">
              <a:buAutoNum type="alphaU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9139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‘Smart specialisation’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‘the discovery of well-defined domains for specialisation in a region or country in which it could excel and have comparative advantages, may trigger economic advancement in that region or country’</a:t>
            </a:r>
          </a:p>
          <a:p>
            <a:r>
              <a:rPr lang="en-GB" dirty="0" smtClean="0"/>
              <a:t>‘Place-blind’ or ‘place based’ innovation strategies?</a:t>
            </a:r>
          </a:p>
          <a:p>
            <a:r>
              <a:rPr lang="en-GB" dirty="0" smtClean="0"/>
              <a:t>The formation of regional hubs where good science, technology, talent and entrepreneurship may cluster and have a significant socio-economic regional impact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8739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Related international initiatives…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Regions of Potential (REGPOT)</a:t>
            </a:r>
          </a:p>
          <a:p>
            <a:r>
              <a:rPr lang="en-GB" dirty="0" smtClean="0"/>
              <a:t>Regions of Knowledge </a:t>
            </a:r>
          </a:p>
          <a:p>
            <a:r>
              <a:rPr lang="en-GB" dirty="0" smtClean="0"/>
              <a:t>Innovation Union Flagship Initiative</a:t>
            </a:r>
          </a:p>
          <a:p>
            <a:r>
              <a:rPr lang="en-GB" dirty="0" smtClean="0"/>
              <a:t>The Higher Education Modernisation agenda</a:t>
            </a:r>
          </a:p>
          <a:p>
            <a:r>
              <a:rPr lang="en-GB" dirty="0" smtClean="0"/>
              <a:t>Digital Agenda for Europe</a:t>
            </a:r>
          </a:p>
          <a:p>
            <a:r>
              <a:rPr lang="en-GB" dirty="0" smtClean="0"/>
              <a:t>European Drivers for a Regional Innovation Platform</a:t>
            </a:r>
          </a:p>
          <a:p>
            <a:r>
              <a:rPr lang="en-GB" dirty="0" smtClean="0"/>
              <a:t>Connecting Universities to </a:t>
            </a:r>
            <a:r>
              <a:rPr lang="en-GB" smtClean="0"/>
              <a:t>Regional Growth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7773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‘Smart specialisation’ </a:t>
            </a:r>
            <a:br>
              <a:rPr lang="en-GB" dirty="0" smtClean="0"/>
            </a:br>
            <a:r>
              <a:rPr lang="en-GB" dirty="0" smtClean="0"/>
              <a:t>- a definition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“ a strategic approach to economic development through targeted support to Research and Innovation (R&amp;I). More generally, smart specialisation involved a process of developing a vision, identifying competitive advantage, setting strategic priorities and making use of smart policies to maximise the knowledge-based development potential of any region, strong or weak, high-tech or low-tech.” (Joint Research Centre, 2012)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3991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‘Smart Specialisation’ </a:t>
            </a:r>
            <a:br>
              <a:rPr lang="en-GB" dirty="0" smtClean="0"/>
            </a:br>
            <a:r>
              <a:rPr lang="en-GB" dirty="0" smtClean="0"/>
              <a:t>some challenges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to recognise that different stakeholders may have different interests and objectives</a:t>
            </a:r>
          </a:p>
          <a:p>
            <a:r>
              <a:rPr lang="en-GB" dirty="0"/>
              <a:t>t</a:t>
            </a:r>
            <a:r>
              <a:rPr lang="en-GB" dirty="0" smtClean="0"/>
              <a:t>o address communication gaps between them</a:t>
            </a:r>
          </a:p>
          <a:p>
            <a:r>
              <a:rPr lang="en-GB" dirty="0"/>
              <a:t>t</a:t>
            </a:r>
            <a:r>
              <a:rPr lang="en-GB" dirty="0" smtClean="0"/>
              <a:t>o identify and engage the ‘right’ kinds of expertise that different stakeholders could bring to the different elements and stages of the smart specialisation process</a:t>
            </a:r>
          </a:p>
          <a:p>
            <a:r>
              <a:rPr lang="en-GB" dirty="0" smtClean="0"/>
              <a:t>to address from the outset of the process the challenge of achieving sustainability for successful  innovations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013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‘Smart specialisation’</a:t>
            </a:r>
            <a:br>
              <a:rPr lang="en-GB" dirty="0" smtClean="0"/>
            </a:br>
            <a:r>
              <a:rPr lang="en-GB" dirty="0" smtClean="0"/>
              <a:t>- more challenges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z="2400" dirty="0">
                <a:solidFill>
                  <a:prstClr val="black"/>
                </a:solidFill>
              </a:rPr>
              <a:t>to recognise and avoid compromising the other important functions of higher </a:t>
            </a:r>
            <a:r>
              <a:rPr lang="en-GB" sz="2400" dirty="0" smtClean="0">
                <a:solidFill>
                  <a:prstClr val="black"/>
                </a:solidFill>
              </a:rPr>
              <a:t>education institutions and </a:t>
            </a:r>
            <a:r>
              <a:rPr lang="en-GB" sz="2400" dirty="0">
                <a:solidFill>
                  <a:prstClr val="black"/>
                </a:solidFill>
              </a:rPr>
              <a:t>research organisations which may not be relevant to smart specialisation</a:t>
            </a:r>
          </a:p>
          <a:p>
            <a:pPr lvl="0"/>
            <a:r>
              <a:rPr lang="en-GB" sz="2400" dirty="0">
                <a:solidFill>
                  <a:prstClr val="black"/>
                </a:solidFill>
              </a:rPr>
              <a:t>to recognise and exploit the differentiation and diversity of higher education institutions and research organisations: different kinds of expertise may be found in different places</a:t>
            </a:r>
          </a:p>
          <a:p>
            <a:pPr lvl="0"/>
            <a:r>
              <a:rPr lang="en-GB" sz="2400" dirty="0">
                <a:solidFill>
                  <a:prstClr val="black"/>
                </a:solidFill>
              </a:rPr>
              <a:t>to recognise that the knowledge base for a local smart specialisation initiative is located within a wider knowledge context (in order to maximise the competitive advantage from the resulting </a:t>
            </a:r>
            <a:r>
              <a:rPr lang="en-GB" sz="2400" dirty="0" smtClean="0">
                <a:solidFill>
                  <a:prstClr val="black"/>
                </a:solidFill>
              </a:rPr>
              <a:t>activity)   </a:t>
            </a:r>
            <a:endParaRPr lang="en-GB" sz="2400" dirty="0">
              <a:solidFill>
                <a:prstClr val="black"/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5873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Types of innovation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Scientific innovation – research generated</a:t>
            </a:r>
          </a:p>
          <a:p>
            <a:pPr marL="0" indent="0">
              <a:buNone/>
            </a:pPr>
            <a:r>
              <a:rPr lang="en-GB" sz="2400" dirty="0"/>
              <a:t> </a:t>
            </a:r>
            <a:r>
              <a:rPr lang="en-GB" sz="2400" dirty="0" smtClean="0"/>
              <a:t>  (may be demand driven, supply driven or policy driven)</a:t>
            </a:r>
          </a:p>
          <a:p>
            <a:r>
              <a:rPr lang="en-GB" dirty="0" smtClean="0"/>
              <a:t>Empirical innovation – based on intuition and practical experience</a:t>
            </a:r>
          </a:p>
          <a:p>
            <a:pPr marL="0" indent="0">
              <a:buNone/>
            </a:pPr>
            <a:r>
              <a:rPr lang="en-GB" sz="2400" dirty="0" smtClean="0"/>
              <a:t>   ( generally focused and specific)</a:t>
            </a:r>
          </a:p>
          <a:p>
            <a:r>
              <a:rPr lang="en-GB" dirty="0" smtClean="0"/>
              <a:t>Social innovation – originating from social needs and experiences</a:t>
            </a:r>
          </a:p>
          <a:p>
            <a:pPr marL="0" indent="0">
              <a:buNone/>
            </a:pPr>
            <a:r>
              <a:rPr lang="en-GB" sz="2400" dirty="0"/>
              <a:t> </a:t>
            </a:r>
            <a:r>
              <a:rPr lang="en-GB" sz="2400" dirty="0" smtClean="0"/>
              <a:t>  ( indirect economic benefits by reducing social problems)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881296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 example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“As part of the universities’ 3 year performance contracts the ministry has invited Austrian universities to position themselves in their region with the help of a ‘location concept’ in order to </a:t>
            </a:r>
            <a:r>
              <a:rPr lang="en-GB" dirty="0" smtClean="0">
                <a:solidFill>
                  <a:srgbClr val="FF0000"/>
                </a:solidFill>
              </a:rPr>
              <a:t>integrate their regional role into an internationalisation strategy for research</a:t>
            </a:r>
            <a:r>
              <a:rPr lang="en-GB" dirty="0" smtClean="0"/>
              <a:t>. With the help of the location concept the university is able to highlight its position within a </a:t>
            </a:r>
            <a:r>
              <a:rPr lang="en-GB" dirty="0" smtClean="0">
                <a:solidFill>
                  <a:srgbClr val="FF0000"/>
                </a:solidFill>
              </a:rPr>
              <a:t>critical network of excellence with strategic partners </a:t>
            </a:r>
            <a:r>
              <a:rPr lang="en-GB" dirty="0" smtClean="0"/>
              <a:t>in industry, business and academia in a self-selected area of close collaboration and will also be able to attract private and public funding including EU cohesion funding.”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0728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462</TotalTime>
  <Words>1657</Words>
  <Application>Microsoft Office PowerPoint</Application>
  <PresentationFormat>On-screen Show (4:3)</PresentationFormat>
  <Paragraphs>172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 Universities and their regions:  intended and unintended impacts</vt:lpstr>
      <vt:lpstr>2 projects and 2 perspectives</vt:lpstr>
      <vt:lpstr>‘Smart specialisation’</vt:lpstr>
      <vt:lpstr>Related international initiatives…</vt:lpstr>
      <vt:lpstr>‘Smart specialisation’  - a definition</vt:lpstr>
      <vt:lpstr>‘Smart Specialisation’  some challenges</vt:lpstr>
      <vt:lpstr>‘Smart specialisation’ - more challenges</vt:lpstr>
      <vt:lpstr>Types of innovation</vt:lpstr>
      <vt:lpstr>An example</vt:lpstr>
      <vt:lpstr>‘Smart Specialisation’ - an opportunity</vt:lpstr>
      <vt:lpstr>‘Smart Specialisation’ - in conclusion……</vt:lpstr>
      <vt:lpstr>Other impacts</vt:lpstr>
      <vt:lpstr>The ‘HEART’ project Higher Education and Regional Transformation</vt:lpstr>
      <vt:lpstr>The HEART case studies</vt:lpstr>
      <vt:lpstr>HEART Project: Methods</vt:lpstr>
      <vt:lpstr>Defining ‘region’</vt:lpstr>
      <vt:lpstr>‘Regions are different’</vt:lpstr>
      <vt:lpstr>‘Universities are different’</vt:lpstr>
      <vt:lpstr>Universities and their regions</vt:lpstr>
      <vt:lpstr>Connecting the social/cultural and  the economic features of regions</vt:lpstr>
      <vt:lpstr>Importance of the cultural in its own right</vt:lpstr>
      <vt:lpstr>HEART project: key findings a) universities and economic development/regeneration</vt:lpstr>
      <vt:lpstr>Heart project: key findings b) regional and university images, local and  institutional cultures</vt:lpstr>
      <vt:lpstr>HEART project: key findings c) Aspirations and opportunities for personal change and social mobility</vt:lpstr>
      <vt:lpstr>HEART Project: key findings d) Forms and discourses of public and community engagement</vt:lpstr>
      <vt:lpstr>HEART Project: Key findings e) The role of universities in tackling social inequalities </vt:lpstr>
      <vt:lpstr>Heart Project: some questions</vt:lpstr>
      <vt:lpstr>PowerPoint Presentation</vt:lpstr>
      <vt:lpstr>References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Higher education and regional development</dc:title>
  <dc:creator>John</dc:creator>
  <cp:lastModifiedBy>John</cp:lastModifiedBy>
  <cp:revision>43</cp:revision>
  <cp:lastPrinted>2016-11-09T12:26:04Z</cp:lastPrinted>
  <dcterms:created xsi:type="dcterms:W3CDTF">2014-02-26T12:24:13Z</dcterms:created>
  <dcterms:modified xsi:type="dcterms:W3CDTF">2017-11-22T21:11:48Z</dcterms:modified>
</cp:coreProperties>
</file>