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1167" r:id="rId6"/>
    <p:sldId id="1164" r:id="rId7"/>
    <p:sldId id="1168" r:id="rId8"/>
    <p:sldId id="1175" r:id="rId9"/>
    <p:sldId id="1169" r:id="rId10"/>
    <p:sldId id="1170" r:id="rId11"/>
    <p:sldId id="1171" r:id="rId12"/>
    <p:sldId id="1172" r:id="rId13"/>
    <p:sldId id="1173" r:id="rId14"/>
    <p:sldId id="1174" r:id="rId15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010712-540B-4A33-9154-83DC178F61FD}">
          <p14:sldIdLst>
            <p14:sldId id="256"/>
            <p14:sldId id="1167"/>
            <p14:sldId id="1164"/>
            <p14:sldId id="1168"/>
            <p14:sldId id="1175"/>
            <p14:sldId id="1169"/>
            <p14:sldId id="1170"/>
            <p14:sldId id="1171"/>
            <p14:sldId id="1172"/>
            <p14:sldId id="1173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4110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1162">
          <p15:clr>
            <a:srgbClr val="A4A3A4"/>
          </p15:clr>
        </p15:guide>
        <p15:guide id="5" orient="horz" pos="2840">
          <p15:clr>
            <a:srgbClr val="A4A3A4"/>
          </p15:clr>
        </p15:guide>
        <p15:guide id="6" orient="horz" pos="1476">
          <p15:clr>
            <a:srgbClr val="A4A3A4"/>
          </p15:clr>
        </p15:guide>
        <p15:guide id="7" pos="2880">
          <p15:clr>
            <a:srgbClr val="A4A3A4"/>
          </p15:clr>
        </p15:guide>
        <p15:guide id="8" pos="204">
          <p15:clr>
            <a:srgbClr val="A4A3A4"/>
          </p15:clr>
        </p15:guide>
        <p15:guide id="9" pos="5244">
          <p15:clr>
            <a:srgbClr val="A4A3A4"/>
          </p15:clr>
        </p15:guide>
        <p15:guide id="10" pos="5370">
          <p15:clr>
            <a:srgbClr val="A4A3A4"/>
          </p15:clr>
        </p15:guide>
        <p15:guide id="11" pos="2789">
          <p15:clr>
            <a:srgbClr val="A4A3A4"/>
          </p15:clr>
        </p15:guide>
        <p15:guide id="12" pos="975">
          <p15:clr>
            <a:srgbClr val="A4A3A4"/>
          </p15:clr>
        </p15:guide>
        <p15:guide id="13" pos="41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B"/>
    <a:srgbClr val="002D57"/>
    <a:srgbClr val="C2D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6" autoAdjust="0"/>
    <p:restoredTop sz="91244" autoAdjust="0"/>
  </p:normalViewPr>
  <p:slideViewPr>
    <p:cSldViewPr showGuides="1">
      <p:cViewPr>
        <p:scale>
          <a:sx n="110" d="100"/>
          <a:sy n="110" d="100"/>
        </p:scale>
        <p:origin x="560" y="144"/>
      </p:cViewPr>
      <p:guideLst>
        <p:guide orient="horz" pos="255"/>
        <p:guide orient="horz" pos="4110"/>
        <p:guide orient="horz" pos="4065"/>
        <p:guide orient="horz" pos="1162"/>
        <p:guide orient="horz" pos="2840"/>
        <p:guide orient="horz" pos="1476"/>
        <p:guide pos="2880"/>
        <p:guide pos="204"/>
        <p:guide pos="5244"/>
        <p:guide pos="5370"/>
        <p:guide pos="2789"/>
        <p:guide pos="975"/>
        <p:guide pos="4150"/>
      </p:guideLst>
    </p:cSldViewPr>
  </p:slideViewPr>
  <p:outlineViewPr>
    <p:cViewPr>
      <p:scale>
        <a:sx n="33" d="100"/>
        <a:sy n="33" d="100"/>
      </p:scale>
      <p:origin x="222" y="674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7904A-C9CF-459C-8BD3-49F91F94533D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16CF4-ADB4-435A-ABAE-B0907E0258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46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B0E03-C90C-4258-8D02-0A4F5AC3406A}" type="datetimeFigureOut">
              <a:rPr lang="en-GB" smtClean="0"/>
              <a:t>30/05/2019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ABCF1-EB76-4FBC-9FD9-4DF29005E9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43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2950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ABCF1-EB76-4FBC-9FD9-4DF29005E97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32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64088" y="0"/>
            <a:ext cx="3779912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7" r="34250"/>
          <a:stretch/>
        </p:blipFill>
        <p:spPr>
          <a:xfrm>
            <a:off x="4802831" y="0"/>
            <a:ext cx="633281" cy="6858000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8" name="Group 7"/>
          <p:cNvGrpSpPr/>
          <p:nvPr userDrawn="1"/>
        </p:nvGrpSpPr>
        <p:grpSpPr>
          <a:xfrm>
            <a:off x="4343909" y="1"/>
            <a:ext cx="458887" cy="6858000"/>
            <a:chOff x="8924955" y="2492896"/>
            <a:chExt cx="94075" cy="2544655"/>
          </a:xfrm>
        </p:grpSpPr>
        <p:sp>
          <p:nvSpPr>
            <p:cNvPr id="11" name="Rectangle 10"/>
            <p:cNvSpPr/>
            <p:nvPr userDrawn="1"/>
          </p:nvSpPr>
          <p:spPr>
            <a:xfrm flipH="1">
              <a:off x="8924955" y="2492896"/>
              <a:ext cx="72000" cy="25446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8996171" y="2492896"/>
              <a:ext cx="22859" cy="2544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50" y="2130459"/>
            <a:ext cx="4084912" cy="1470025"/>
          </a:xfrm>
        </p:spPr>
        <p:txBody>
          <a:bodyPr lIns="36000" rIns="3600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549" y="3620616"/>
            <a:ext cx="4084911" cy="1752600"/>
          </a:xfrm>
        </p:spPr>
        <p:txBody>
          <a:bodyPr lIns="36000" rIns="3600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3" y="295900"/>
            <a:ext cx="1842827" cy="6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 &amp;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4" y="269776"/>
            <a:ext cx="83165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3850" y="2420888"/>
            <a:ext cx="1656000" cy="16561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979954" y="2420888"/>
            <a:ext cx="1656000" cy="16561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636058" y="2420888"/>
            <a:ext cx="1656000" cy="16561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292162" y="2420888"/>
            <a:ext cx="1656000" cy="16561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948264" y="2420888"/>
            <a:ext cx="1656000" cy="1656184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224088" y="4221122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900" spc="30" baseline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1881614" y="4221122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3539140" y="4221122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5196666" y="4221122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6854192" y="4221122"/>
            <a:ext cx="1620000" cy="16557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1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900" kern="1200" spc="3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900">
                <a:solidFill>
                  <a:schemeClr val="accent2"/>
                </a:solidFill>
              </a:defRPr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2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4pt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</a:defRPr>
            </a:lvl2pPr>
            <a:lvl3pPr marL="914400" indent="0">
              <a:buNone/>
              <a:defRPr sz="1800">
                <a:solidFill>
                  <a:schemeClr val="accent1"/>
                </a:solidFill>
              </a:defRPr>
            </a:lvl3pPr>
            <a:lvl4pPr marL="1371600" indent="0">
              <a:buNone/>
              <a:defRPr sz="1600">
                <a:solidFill>
                  <a:schemeClr val="accent1"/>
                </a:solidFill>
              </a:defRPr>
            </a:lvl4pPr>
            <a:lvl5pPr marL="1828800" indent="0">
              <a:buNone/>
              <a:defRPr sz="1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3850" y="1844677"/>
            <a:ext cx="5688310" cy="4392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30 May 2019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64088" y="0"/>
            <a:ext cx="3779912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07" r="34250"/>
          <a:stretch/>
        </p:blipFill>
        <p:spPr>
          <a:xfrm>
            <a:off x="4802831" y="0"/>
            <a:ext cx="633281" cy="6858000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8" name="Group 7"/>
          <p:cNvGrpSpPr/>
          <p:nvPr userDrawn="1"/>
        </p:nvGrpSpPr>
        <p:grpSpPr>
          <a:xfrm>
            <a:off x="4343909" y="1"/>
            <a:ext cx="458887" cy="6858000"/>
            <a:chOff x="8924955" y="2492896"/>
            <a:chExt cx="94075" cy="2544655"/>
          </a:xfrm>
        </p:grpSpPr>
        <p:sp>
          <p:nvSpPr>
            <p:cNvPr id="11" name="Rectangle 10"/>
            <p:cNvSpPr/>
            <p:nvPr userDrawn="1"/>
          </p:nvSpPr>
          <p:spPr>
            <a:xfrm flipH="1">
              <a:off x="8924955" y="2492896"/>
              <a:ext cx="72000" cy="25446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8996171" y="2492896"/>
              <a:ext cx="22859" cy="2544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50" y="2130459"/>
            <a:ext cx="4084912" cy="1470025"/>
          </a:xfrm>
        </p:spPr>
        <p:txBody>
          <a:bodyPr lIns="36000" rIns="36000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549" y="3620616"/>
            <a:ext cx="4084911" cy="1752600"/>
          </a:xfrm>
        </p:spPr>
        <p:txBody>
          <a:bodyPr lIns="36000" rIns="36000">
            <a:norm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3" y="295900"/>
            <a:ext cx="1842827" cy="67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b="9666"/>
          <a:stretch/>
        </p:blipFill>
        <p:spPr>
          <a:xfrm>
            <a:off x="0" y="3"/>
            <a:ext cx="8271538" cy="6858001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8235182" y="1"/>
            <a:ext cx="916469" cy="6858000"/>
            <a:chOff x="8271538" y="1"/>
            <a:chExt cx="916469" cy="6858000"/>
          </a:xfrm>
        </p:grpSpPr>
        <p:sp>
          <p:nvSpPr>
            <p:cNvPr id="5" name="Rectangle 4"/>
            <p:cNvSpPr/>
            <p:nvPr userDrawn="1"/>
          </p:nvSpPr>
          <p:spPr>
            <a:xfrm>
              <a:off x="8554691" y="1"/>
              <a:ext cx="633316" cy="6857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8271538" y="1"/>
              <a:ext cx="28328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65" y="2130459"/>
            <a:ext cx="5286563" cy="2018655"/>
          </a:xfrm>
        </p:spPr>
        <p:txBody>
          <a:bodyPr lIns="36000" rIns="36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058" y="4996263"/>
            <a:ext cx="4084911" cy="1752600"/>
          </a:xfrm>
        </p:spPr>
        <p:txBody>
          <a:bodyPr lIns="36000" rIns="36000" anchor="b">
            <a:normAutofit/>
          </a:bodyPr>
          <a:lstStyle>
            <a:lvl1pPr marL="0" indent="0" algn="l">
              <a:buNone/>
              <a:defRPr sz="8800" b="0" spc="-3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No.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7" y="295934"/>
            <a:ext cx="1842824" cy="6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2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" b="15890"/>
          <a:stretch/>
        </p:blipFill>
        <p:spPr>
          <a:xfrm>
            <a:off x="0" y="1"/>
            <a:ext cx="84131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65" y="2130459"/>
            <a:ext cx="5286563" cy="2018655"/>
          </a:xfrm>
        </p:spPr>
        <p:txBody>
          <a:bodyPr lIns="36000" rIns="36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058" y="4996263"/>
            <a:ext cx="4084911" cy="1752600"/>
          </a:xfrm>
        </p:spPr>
        <p:txBody>
          <a:bodyPr lIns="36000" rIns="36000" anchor="b">
            <a:normAutofit/>
          </a:bodyPr>
          <a:lstStyle>
            <a:lvl1pPr marL="0" indent="0" algn="l">
              <a:buNone/>
              <a:defRPr sz="8800" b="0" spc="-3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No.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7" y="295934"/>
            <a:ext cx="1842824" cy="677445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235182" y="1"/>
            <a:ext cx="916469" cy="6858000"/>
            <a:chOff x="8271538" y="1"/>
            <a:chExt cx="916469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554691" y="1"/>
              <a:ext cx="633316" cy="6857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8271538" y="1"/>
              <a:ext cx="28328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626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8244408" cy="6858000"/>
          </a:xfrm>
          <a:prstGeom prst="rect">
            <a:avLst/>
          </a:prstGeom>
          <a:solidFill>
            <a:srgbClr val="002D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3565" y="2130459"/>
            <a:ext cx="5286563" cy="2018655"/>
          </a:xfrm>
        </p:spPr>
        <p:txBody>
          <a:bodyPr lIns="36000" rIns="36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9058" y="4996263"/>
            <a:ext cx="4084911" cy="1752600"/>
          </a:xfrm>
        </p:spPr>
        <p:txBody>
          <a:bodyPr lIns="36000" rIns="36000" anchor="b">
            <a:normAutofit/>
          </a:bodyPr>
          <a:lstStyle>
            <a:lvl1pPr marL="0" indent="0" algn="l">
              <a:buNone/>
              <a:defRPr sz="8800" b="0" spc="-3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No.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7" y="295934"/>
            <a:ext cx="1842824" cy="677445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235182" y="1"/>
            <a:ext cx="916469" cy="6858000"/>
            <a:chOff x="8271538" y="1"/>
            <a:chExt cx="916469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8554691" y="1"/>
              <a:ext cx="633316" cy="68579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 userDrawn="1"/>
          </p:nvSpPr>
          <p:spPr>
            <a:xfrm flipH="1">
              <a:off x="8271538" y="1"/>
              <a:ext cx="28328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7547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4" y="269776"/>
            <a:ext cx="83165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2" y="1772819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772819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1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4" y="269776"/>
            <a:ext cx="83165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2" y="1772819"/>
            <a:ext cx="543627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9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Horizont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4" y="269776"/>
            <a:ext cx="83165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4" y="1772819"/>
            <a:ext cx="356407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772817"/>
            <a:ext cx="4254624" cy="2241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4211960" y="4139528"/>
            <a:ext cx="4254624" cy="22418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45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- Vertica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44" y="269776"/>
            <a:ext cx="8316598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844" y="1772819"/>
            <a:ext cx="356407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176" y="1772816"/>
            <a:ext cx="2232000" cy="33843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14"/>
          </p:nvPr>
        </p:nvSpPr>
        <p:spPr>
          <a:xfrm>
            <a:off x="6228432" y="1772816"/>
            <a:ext cx="2232000" cy="33843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7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53189"/>
            <a:ext cx="9144000" cy="4048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844" y="269776"/>
            <a:ext cx="8316598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844" y="1772819"/>
            <a:ext cx="83165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8628" y="269778"/>
            <a:ext cx="12958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GB"/>
              <a:t>30 May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5780" y="6426332"/>
            <a:ext cx="49644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20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Do we need a feminist bibliometrics?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64263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786194A1-5B28-41B4-A256-7AB656992733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8823051" y="0"/>
            <a:ext cx="325804" cy="6858000"/>
            <a:chOff x="8924955" y="2492896"/>
            <a:chExt cx="223902" cy="2544655"/>
          </a:xfrm>
        </p:grpSpPr>
        <p:sp>
          <p:nvSpPr>
            <p:cNvPr id="9" name="Rectangle 8"/>
            <p:cNvSpPr/>
            <p:nvPr userDrawn="1"/>
          </p:nvSpPr>
          <p:spPr>
            <a:xfrm>
              <a:off x="9041353" y="2492896"/>
              <a:ext cx="107504" cy="254465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 flipH="1">
              <a:off x="8996171" y="2492896"/>
              <a:ext cx="45719" cy="254465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 flipH="1">
              <a:off x="8924955" y="2492896"/>
              <a:ext cx="72000" cy="25446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18720" y="6502536"/>
            <a:ext cx="161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spc="20" baseline="0" dirty="0">
                <a:solidFill>
                  <a:schemeClr val="accent1"/>
                </a:solidFill>
              </a:rPr>
              <a:t>Brunel University London </a:t>
            </a:r>
          </a:p>
        </p:txBody>
      </p:sp>
    </p:spTree>
    <p:extLst>
      <p:ext uri="{BB962C8B-B14F-4D97-AF65-F5344CB8AC3E}">
        <p14:creationId xmlns:p14="http://schemas.microsoft.com/office/powerpoint/2010/main" val="323590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5" r:id="rId4"/>
    <p:sldLayoutId id="2147483650" r:id="rId5"/>
    <p:sldLayoutId id="2147483652" r:id="rId6"/>
    <p:sldLayoutId id="2147483660" r:id="rId7"/>
    <p:sldLayoutId id="2147483659" r:id="rId8"/>
    <p:sldLayoutId id="2147483663" r:id="rId9"/>
    <p:sldLayoutId id="2147483661" r:id="rId10"/>
    <p:sldLayoutId id="2147483658" r:id="rId11"/>
    <p:sldLayoutId id="2147483662" r:id="rId12"/>
    <p:sldLayoutId id="2147483654" r:id="rId13"/>
    <p:sldLayoutId id="2147483655" r:id="rId14"/>
    <p:sldLayoutId id="214748367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449263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19138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989013" indent="-179388" algn="l" defTabSz="914400" rtl="0" eaLnBrk="1" latinLnBrk="0" hangingPunct="1">
        <a:spcBef>
          <a:spcPts val="0"/>
        </a:spcBef>
        <a:spcAft>
          <a:spcPts val="1200"/>
        </a:spcAft>
        <a:buClr>
          <a:schemeClr val="accent2"/>
        </a:buClr>
        <a:buFont typeface="Arial" panose="020B0604020202020204" pitchFamily="34" charset="0"/>
        <a:buChar char="&gt;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enderinstitute.anu.edu.au/excellence-and-gender-equality-critical-perspectives-gender-and-knowledge-humanities-and-social" TargetMode="External"/><Relationship Id="rId2" Type="http://schemas.openxmlformats.org/officeDocument/2006/relationships/hyperlink" Target="http://genderinstitute.anu.edu.au/gess/about-the-project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telescoper/theory-gender-talk/1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" b="3280"/>
          <a:stretch>
            <a:fillRect/>
          </a:stretch>
        </p:blipFill>
        <p:spPr>
          <a:xfrm>
            <a:off x="5337784" y="0"/>
            <a:ext cx="3779912" cy="68580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513" y="3620616"/>
            <a:ext cx="4084911" cy="1752600"/>
          </a:xfrm>
        </p:spPr>
        <p:txBody>
          <a:bodyPr/>
          <a:lstStyle/>
          <a:p>
            <a:r>
              <a:rPr lang="en-GB" dirty="0"/>
              <a:t>Dr Claire Donovan</a:t>
            </a:r>
          </a:p>
          <a:p>
            <a:r>
              <a:rPr lang="en-GB" dirty="0"/>
              <a:t>Reader in Science Policy &amp; Research Governance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6499"/>
            <a:ext cx="3923928" cy="11402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256" y="2150591"/>
            <a:ext cx="4084912" cy="1470025"/>
          </a:xfrm>
        </p:spPr>
        <p:txBody>
          <a:bodyPr/>
          <a:lstStyle/>
          <a:p>
            <a:r>
              <a:rPr lang="en-GB" dirty="0"/>
              <a:t>Do we need a feminist </a:t>
            </a:r>
            <a:r>
              <a:rPr lang="en-GB" dirty="0" err="1"/>
              <a:t>bibliometrics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17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Feminist</a:t>
            </a:r>
            <a:r>
              <a:rPr lang="en-GB" dirty="0"/>
              <a:t> </a:t>
            </a:r>
            <a:r>
              <a:rPr lang="en-GB" dirty="0" err="1"/>
              <a:t>bibliometrics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Liberal feminism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improve bibliometrics within the existing system so that there is equitable treatment for all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ensure bibliometric data is contextualised and gender inclusive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ensure gender diversity on panels using bibliometric data to arrive at judgements about research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Cultural feminism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eschew bibliometrics and rankings as manifestations of NPM / neoliberalism…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…or create new indicators based on feminist values (inclusivity, compassion)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use women-led panels using contextualised bibliometric data to arrive at judgements about academic research quality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extensive evidence of gender bias affecting women’s academic career progression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current collection of gender data not transparent or replicable, has unknown error rates, and ‘misgenders</a:t>
            </a:r>
            <a:r>
              <a:rPr lang="en-GB" sz="1800"/>
              <a:t>’ authors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bibliometrics a ‘technology of governance’ as </a:t>
            </a:r>
            <a:r>
              <a:rPr lang="en-GB" sz="1800" dirty="0" err="1"/>
              <a:t>unreflexive</a:t>
            </a:r>
            <a:r>
              <a:rPr lang="en-GB" sz="1800" dirty="0"/>
              <a:t> use may objectify data and reinforce existing inequalities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 (liberal) feminist bibliometrics could lead to best practice in data collection and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 (liberal) feminist bibliometrics could make feminist research and gender studies more visible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 good start would be to collect data from authors who autonomously define their gender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3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Overview: the GESS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44" y="1772819"/>
            <a:ext cx="8604628" cy="45259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Australian Research Council Discovery Grant, ‘Gendered Excellence in the Social Sciences’, AUD $397,500 </a:t>
            </a:r>
            <a:r>
              <a:rPr lang="en-GB" dirty="0">
                <a:hlinkClick r:id="rId2"/>
              </a:rPr>
              <a:t>http://genderinstitute.anu.edu.au/gess/about-the-project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Fiona Jenkins, Helen Keane, Marian </a:t>
            </a:r>
            <a:r>
              <a:rPr lang="en-GB" dirty="0" err="1"/>
              <a:t>Sawer</a:t>
            </a:r>
            <a:r>
              <a:rPr lang="en-GB" dirty="0"/>
              <a:t> (ANU), Claire Donovan (International Partner)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dirty="0"/>
              <a:t>critical account of excellence: how far are social sciences hamstrung by the same obstacles to gender equality that affect the wider public sphere?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dirty="0"/>
              <a:t>excellence of social science research integrally involves an equity component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dirty="0"/>
              <a:t>intellectual and structural obstacles to women’s advancement in academia affects our capacity to produce gendered understandings of the social and political world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dirty="0"/>
              <a:t>understanding how gender inequality is perpetuated within socially critical academic fields has wide repercussions for evaluating the kinds of knowledge produced within mainstream social science and in assessing likely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ANU Gender Institute Signature Event: </a:t>
            </a:r>
            <a:r>
              <a:rPr lang="en-GB" i="1" dirty="0"/>
              <a:t>Excellence and Gender Equality: Critical Perspectives on Gender and Knowledge in the Humanities and Social Sciences</a:t>
            </a:r>
            <a:r>
              <a:rPr lang="en-GB" dirty="0"/>
              <a:t>, 26-28 June 2019 </a:t>
            </a:r>
            <a:r>
              <a:rPr lang="en-GB" dirty="0">
                <a:hlinkClick r:id="rId3"/>
              </a:rPr>
              <a:t>http://genderinstitute.anu.edu.au/excellence-and-gender-equality-critical-perspectives-gender-and-knowledge-humanities-and-social</a:t>
            </a:r>
            <a:r>
              <a:rPr lang="en-GB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 we need a feminist </a:t>
            </a:r>
            <a:r>
              <a:rPr lang="en-GB" dirty="0" err="1"/>
              <a:t>bibliometrics</a:t>
            </a:r>
            <a:r>
              <a:rPr lang="en-GB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2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Context: ‘excellence’ and gender inequity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Extensive evidence of gendered practices in Higher Education affecting women’s career progression in STEM and HASS fields: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recruitment (Nielsen 2015; O’Connor &amp; O’Hagan, 2015; Moss-</a:t>
            </a:r>
            <a:r>
              <a:rPr lang="en-GB" sz="1600" dirty="0" err="1"/>
              <a:t>Racusin</a:t>
            </a:r>
            <a:r>
              <a:rPr lang="en-GB" sz="1600" dirty="0"/>
              <a:t> </a:t>
            </a:r>
            <a:r>
              <a:rPr lang="en-GB" sz="1600" i="1" dirty="0"/>
              <a:t>et al.</a:t>
            </a:r>
            <a:r>
              <a:rPr lang="en-GB" sz="1600" dirty="0"/>
              <a:t>, 2012; Castilla &amp; Bernard, 2010)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gaining promotion / tenure (</a:t>
            </a:r>
            <a:r>
              <a:rPr lang="en-GB" sz="1600" dirty="0" err="1"/>
              <a:t>Weisshaar</a:t>
            </a:r>
            <a:r>
              <a:rPr lang="en-GB" sz="1600" dirty="0"/>
              <a:t>, 2017; Fox, 2005)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‘excellence’ (Rees, 2011)</a:t>
            </a:r>
          </a:p>
          <a:p>
            <a:pPr marL="735013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teaching evaluations (</a:t>
            </a:r>
            <a:r>
              <a:rPr lang="en-GB" sz="1400" dirty="0" err="1"/>
              <a:t>Mengel</a:t>
            </a:r>
            <a:r>
              <a:rPr lang="en-GB" sz="1400" dirty="0"/>
              <a:t>, 2018; </a:t>
            </a:r>
            <a:r>
              <a:rPr lang="en-GB" sz="1400" dirty="0" err="1"/>
              <a:t>MacNell</a:t>
            </a:r>
            <a:r>
              <a:rPr lang="en-GB" sz="1400" dirty="0"/>
              <a:t> </a:t>
            </a:r>
            <a:r>
              <a:rPr lang="en-GB" sz="1400" i="1" dirty="0"/>
              <a:t>et al.</a:t>
            </a:r>
            <a:r>
              <a:rPr lang="en-GB" sz="1400" dirty="0"/>
              <a:t>, 2015)</a:t>
            </a:r>
          </a:p>
          <a:p>
            <a:pPr marL="735013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winning research grants (</a:t>
            </a:r>
            <a:r>
              <a:rPr lang="en-GB" sz="1400" dirty="0" err="1"/>
              <a:t>Bornmann</a:t>
            </a:r>
            <a:r>
              <a:rPr lang="en-GB" sz="1400" dirty="0"/>
              <a:t> </a:t>
            </a:r>
            <a:r>
              <a:rPr lang="en-GB" sz="1400" i="1" dirty="0"/>
              <a:t>et al.</a:t>
            </a:r>
            <a:r>
              <a:rPr lang="en-GB" sz="1400" dirty="0"/>
              <a:t>, 2007)</a:t>
            </a:r>
          </a:p>
          <a:p>
            <a:pPr marL="735013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impact on society (Savigny, 2019)</a:t>
            </a:r>
          </a:p>
          <a:p>
            <a:pPr marL="735013" lvl="2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2"/>
                </a:solidFill>
              </a:rPr>
              <a:t>publication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Do we need a feminist </a:t>
            </a:r>
            <a:r>
              <a:rPr lang="en-GB" dirty="0" err="1"/>
              <a:t>bibliometrics</a:t>
            </a:r>
            <a:r>
              <a:rPr lang="en-GB" dirty="0"/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6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 and gender inequity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Evidence of gendered practices in Higher Education affecting publication: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productivity (</a:t>
            </a:r>
            <a:r>
              <a:rPr lang="en-GB" sz="1600" dirty="0" err="1"/>
              <a:t>Aiston</a:t>
            </a:r>
            <a:r>
              <a:rPr lang="en-GB" sz="1600" dirty="0"/>
              <a:t> &amp; Jung, 2015; West </a:t>
            </a:r>
            <a:r>
              <a:rPr lang="en-GB" sz="1600" i="1" dirty="0"/>
              <a:t>et al</a:t>
            </a:r>
            <a:r>
              <a:rPr lang="en-GB" sz="1600" dirty="0"/>
              <a:t>., 2013)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peer review (Roberts </a:t>
            </a:r>
            <a:r>
              <a:rPr lang="en-GB" sz="1600" i="1" dirty="0"/>
              <a:t>et al.</a:t>
            </a:r>
            <a:r>
              <a:rPr lang="en-GB" sz="1600" dirty="0"/>
              <a:t>, 2016; </a:t>
            </a:r>
            <a:r>
              <a:rPr lang="en-GB" sz="1600" dirty="0" err="1"/>
              <a:t>Budden</a:t>
            </a:r>
            <a:r>
              <a:rPr lang="en-GB" sz="1600" dirty="0"/>
              <a:t> </a:t>
            </a:r>
            <a:r>
              <a:rPr lang="en-GB" sz="1600" i="1" dirty="0"/>
              <a:t>et al.</a:t>
            </a:r>
            <a:r>
              <a:rPr lang="en-GB" sz="1600" dirty="0"/>
              <a:t>, 2008)</a:t>
            </a:r>
          </a:p>
          <a:p>
            <a:pPr lvl="1" indent="0">
              <a:buNone/>
            </a:pPr>
            <a:endParaRPr lang="en-GB" sz="1600" dirty="0"/>
          </a:p>
          <a:p>
            <a:pPr lvl="1" indent="0" algn="ctr">
              <a:buNone/>
            </a:pPr>
            <a:r>
              <a:rPr lang="en-GB" sz="1800" dirty="0">
                <a:solidFill>
                  <a:schemeClr val="accent1"/>
                </a:solidFill>
              </a:rPr>
              <a:t>“Of course, female academics do get published, but that’s only half the battle” </a:t>
            </a:r>
            <a:r>
              <a:rPr lang="en-GB" sz="1800" dirty="0" err="1">
                <a:solidFill>
                  <a:schemeClr val="accent1"/>
                </a:solidFill>
              </a:rPr>
              <a:t>Criado</a:t>
            </a:r>
            <a:r>
              <a:rPr lang="en-GB" sz="1800" dirty="0">
                <a:solidFill>
                  <a:schemeClr val="accent1"/>
                </a:solidFill>
              </a:rPr>
              <a:t>-Perez (2019: 96)</a:t>
            </a:r>
          </a:p>
          <a:p>
            <a:pPr lvl="1" indent="0">
              <a:buNone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Evidence of gendered practices affecting citation numbers: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Gender citation gap (Dion </a:t>
            </a:r>
            <a:r>
              <a:rPr lang="en-GB" sz="1600" i="1" dirty="0"/>
              <a:t>et al.</a:t>
            </a:r>
            <a:r>
              <a:rPr lang="en-GB" sz="1600" dirty="0"/>
              <a:t> 2018)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lower visibility of feminist research and gender studies (</a:t>
            </a:r>
            <a:r>
              <a:rPr lang="en-GB" sz="1600" dirty="0" err="1"/>
              <a:t>Criado</a:t>
            </a:r>
            <a:r>
              <a:rPr lang="en-GB" sz="1600" dirty="0"/>
              <a:t>-Perez, 2019; Pearse </a:t>
            </a:r>
            <a:r>
              <a:rPr lang="en-GB" sz="1600" i="1" dirty="0"/>
              <a:t>et al.</a:t>
            </a:r>
            <a:r>
              <a:rPr lang="en-GB" sz="1600" dirty="0"/>
              <a:t>,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41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926CFF3-2394-0140-906F-F41CF1C9B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052736"/>
            <a:ext cx="6084292" cy="413306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6B2B6-24DD-4B49-8687-F1FAC296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659DE-9D44-EA4E-81F3-7BDB19B4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23CF3-D9EE-CD43-BC6E-4470E9015063}"/>
              </a:ext>
            </a:extLst>
          </p:cNvPr>
          <p:cNvSpPr txBox="1"/>
          <p:nvPr/>
        </p:nvSpPr>
        <p:spPr>
          <a:xfrm>
            <a:off x="611560" y="5805264"/>
            <a:ext cx="7920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Source: </a:t>
            </a:r>
            <a:r>
              <a:rPr lang="en-US" sz="1600" i="1" dirty="0" err="1"/>
              <a:t>Strumia</a:t>
            </a:r>
            <a:r>
              <a:rPr lang="en-US" sz="1600" i="1" dirty="0"/>
              <a:t> (2018) </a:t>
            </a:r>
            <a:r>
              <a:rPr lang="en-US" sz="1600" i="1" dirty="0">
                <a:hlinkClick r:id="rId3"/>
              </a:rPr>
              <a:t>https://www.slideshare.net/telescoper/theory-gender-talk/15</a:t>
            </a:r>
            <a:r>
              <a:rPr lang="en-US" sz="1600" i="1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765BD-5B65-2746-880E-C47563BC2FB7}"/>
              </a:ext>
            </a:extLst>
          </p:cNvPr>
          <p:cNvSpPr txBox="1"/>
          <p:nvPr/>
        </p:nvSpPr>
        <p:spPr>
          <a:xfrm rot="19416135">
            <a:off x="552270" y="2288666"/>
            <a:ext cx="779478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Example of bad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2F3C3D-C377-4C48-A196-865DF824DB52}"/>
              </a:ext>
            </a:extLst>
          </p:cNvPr>
          <p:cNvSpPr txBox="1"/>
          <p:nvPr/>
        </p:nvSpPr>
        <p:spPr>
          <a:xfrm>
            <a:off x="7884368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3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Bibliometrics and gender inequity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Bibliometrics (scientific analysis of ‘quality’ of academic publications using data on publication productivity and citation numbers) challenged as objective basis for decision making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high profile egregious use of citation data (</a:t>
            </a:r>
            <a:r>
              <a:rPr lang="en-GB" sz="1600" dirty="0" err="1"/>
              <a:t>Strumia</a:t>
            </a:r>
            <a:r>
              <a:rPr lang="en-GB" sz="1600" dirty="0"/>
              <a:t>, 2018) and public outcry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yet routine use of citation data for hiring, promotion / tenure, performance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Design of bibliometric indicators can produce negative effects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unreflexive</a:t>
            </a:r>
            <a:r>
              <a:rPr lang="en-GB" sz="1600" dirty="0"/>
              <a:t> use of data (not adjusting for field-specific context)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example of CABS journal rankings and gender studies (</a:t>
            </a:r>
            <a:r>
              <a:rPr lang="en-GB" sz="1600" dirty="0" err="1"/>
              <a:t>Tourish</a:t>
            </a:r>
            <a:r>
              <a:rPr lang="en-GB" sz="1600" dirty="0"/>
              <a:t> &amp; Wilmott,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Use of bibliometric data can challenge gendered assumptions about academic practice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Pearse </a:t>
            </a:r>
            <a:r>
              <a:rPr lang="en-GB" sz="1600" i="1" dirty="0"/>
              <a:t>et al., </a:t>
            </a:r>
            <a:r>
              <a:rPr lang="en-GB" sz="1600" dirty="0"/>
              <a:t>2019; </a:t>
            </a:r>
            <a:r>
              <a:rPr lang="en-AU" sz="1600" dirty="0"/>
              <a:t>van </a:t>
            </a:r>
            <a:r>
              <a:rPr lang="en-AU" sz="1600" dirty="0" err="1"/>
              <a:t>Arensbergen</a:t>
            </a:r>
            <a:r>
              <a:rPr lang="en-GB" sz="1600" dirty="0"/>
              <a:t> </a:t>
            </a:r>
            <a:r>
              <a:rPr lang="en-GB" sz="1600" i="1" dirty="0"/>
              <a:t>et al.</a:t>
            </a:r>
            <a:r>
              <a:rPr lang="en-GB" sz="1600" dirty="0"/>
              <a:t> (2012); Halsey (2004)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5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11 REF2021 panels will use citation data in the assessment of ‘quality’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Metric Tide (2015) no recommendations regarding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The Leiden Manifesto (2015) no mention of 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ISRIA (2016) call for research institutions, funders and evaluators to integrate gender equity into research funding, research design, and impact assessment: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who guards the guardians?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what is ‘feminist’ scholarship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2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we need a feminist </a:t>
            </a:r>
            <a:r>
              <a:rPr lang="en-GB" dirty="0" err="1"/>
              <a:t>bibliometrics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Following the example of feminist economics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Accepting that bibliometric data are socially constructed, and the need for indicator design to be gender sensitive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A fresh approach to bibliometrics and research evaluation that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exposes and removes gendered assumptions and biases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gives visibility to feminist research and gender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What would a feminist bibliometrics look like?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transparency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/>
                </a:solidFill>
              </a:rPr>
              <a:t>liberal feminism vs. cultural feminism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6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Transparency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Data on gender is not routinely collected by publishers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e.g. ORCID provides a unique person identifier but does not collect personal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Sophisticated data analysis relies on processing large datasets using gender assignment algorithms and even facial analysis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err="1"/>
              <a:t>Mihaljevic</a:t>
            </a:r>
            <a:r>
              <a:rPr lang="en-GB" sz="1800" dirty="0"/>
              <a:t> </a:t>
            </a:r>
            <a:r>
              <a:rPr lang="en-GB" sz="1800" i="1" dirty="0"/>
              <a:t>et al.</a:t>
            </a:r>
            <a:r>
              <a:rPr lang="en-GB" sz="1800" dirty="0"/>
              <a:t> (2019):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lack of data transparency and reproducibility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binary data approach excludes transgender authors (‘misgendering’)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error rate in assigning gender unknown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caution needed to minimise objectification and not reinforce existing inequalities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30 May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 we need a feminist bibliometrics?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194A1-5B28-41B4-A256-7AB6569927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UL_Powerpoint_Template_v3">
  <a:themeElements>
    <a:clrScheme name="Custom 3">
      <a:dk1>
        <a:sysClr val="windowText" lastClr="000000"/>
      </a:dk1>
      <a:lt1>
        <a:sysClr val="window" lastClr="FFFFFF"/>
      </a:lt1>
      <a:dk2>
        <a:srgbClr val="595959"/>
      </a:dk2>
      <a:lt2>
        <a:srgbClr val="EBEBEB"/>
      </a:lt2>
      <a:accent1>
        <a:srgbClr val="00325B"/>
      </a:accent1>
      <a:accent2>
        <a:srgbClr val="BE0F34"/>
      </a:accent2>
      <a:accent3>
        <a:srgbClr val="84A5DC"/>
      </a:accent3>
      <a:accent4>
        <a:srgbClr val="8098AD"/>
      </a:accent4>
      <a:accent5>
        <a:srgbClr val="DF879A"/>
      </a:accent5>
      <a:accent6>
        <a:srgbClr val="C2D2ED"/>
      </a:accent6>
      <a:hlink>
        <a:srgbClr val="0000FF"/>
      </a:hlink>
      <a:folHlink>
        <a:srgbClr val="800080"/>
      </a:folHlink>
    </a:clrScheme>
    <a:fontScheme name="Bru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552_BUL_PowePoint_TPL_AW_2.pptx" id="{4D67F386-3FC6-4D8E-BFEC-44461FE00372}" vid="{C71F71E6-4BC7-4BD9-955D-5E456745AA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713380f8-c1c2-4a8f-b32e-c904fe369e40">
      <Terms xmlns="http://schemas.microsoft.com/office/infopath/2007/PartnerControls"/>
    </TaxKeywordTaxHTField>
    <BrunelBaseOwner0 xmlns="16554168-b279-45c1-8b77-7104ff5eb6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</TermName>
          <TermId xmlns="http://schemas.microsoft.com/office/infopath/2007/PartnerControls">01e1b302-1141-47e6-ae68-8b0ede583215</TermId>
        </TermInfo>
      </Terms>
    </BrunelBaseOwner0>
    <BrunelBaseAudience0 xmlns="16554168-b279-45c1-8b77-7104ff5eb60d">
      <Terms xmlns="http://schemas.microsoft.com/office/infopath/2007/PartnerControls"/>
    </BrunelBaseAudience0>
    <TaxCatchAll xmlns="713380f8-c1c2-4a8f-b32e-c904fe369e40">
      <Value>2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runel Template" ma:contentTypeID="0x010100B5A4C08D27C9458A8DBC831B2C0EF43F00E0D7176FF2EAE748AEC862DA01D2985C003E238137B0D99843B0CA6266C66CDDF1" ma:contentTypeVersion="1" ma:contentTypeDescription="" ma:contentTypeScope="" ma:versionID="07dc6ab7db5e5ac0e35e21ae276058fd">
  <xsd:schema xmlns:xsd="http://www.w3.org/2001/XMLSchema" xmlns:xs="http://www.w3.org/2001/XMLSchema" xmlns:p="http://schemas.microsoft.com/office/2006/metadata/properties" xmlns:ns2="16554168-b279-45c1-8b77-7104ff5eb60d" xmlns:ns3="713380f8-c1c2-4a8f-b32e-c904fe369e40" targetNamespace="http://schemas.microsoft.com/office/2006/metadata/properties" ma:root="true" ma:fieldsID="0802a03f878c67d8f565c0703dd11db4" ns2:_="" ns3:_="">
    <xsd:import namespace="16554168-b279-45c1-8b77-7104ff5eb60d"/>
    <xsd:import namespace="713380f8-c1c2-4a8f-b32e-c904fe369e40"/>
    <xsd:element name="properties">
      <xsd:complexType>
        <xsd:sequence>
          <xsd:element name="documentManagement">
            <xsd:complexType>
              <xsd:all>
                <xsd:element ref="ns2:BrunelBaseOwner0" minOccurs="0"/>
                <xsd:element ref="ns2:BrunelBaseAudience0" minOccurs="0"/>
                <xsd:element ref="ns3:TaxKeywordTaxHTField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554168-b279-45c1-8b77-7104ff5eb60d" elementFormDefault="qualified">
    <xsd:import namespace="http://schemas.microsoft.com/office/2006/documentManagement/types"/>
    <xsd:import namespace="http://schemas.microsoft.com/office/infopath/2007/PartnerControls"/>
    <xsd:element name="BrunelBaseOwner0" ma:index="9" nillable="true" ma:taxonomy="true" ma:internalName="BrunelBaseOwner0" ma:taxonomyFieldName="BrunelBaseOwner" ma:displayName="Owner" ma:default="1;#External Affairs|45d00b0a-056d-4ba9-b998-0c6f3c23e8aa" ma:fieldId="{98f64fff-228a-401e-b118-7b7ed14a11bf}" ma:sspId="1f8ae13c-041c-454e-aeb3-8644223ed454" ma:termSetId="ce0b3c44-0e18-4677-9fa6-443ed1905ae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runelBaseAudience0" ma:index="11" nillable="true" ma:taxonomy="true" ma:internalName="BrunelBaseAudience0" ma:taxonomyFieldName="BrunelBaseAudience" ma:displayName="Search Audience" ma:default="" ma:fieldId="{d57833c3-6316-40fd-9f4a-bdce40d7b5e8}" ma:taxonomyMulti="true" ma:sspId="1f8ae13c-041c-454e-aeb3-8644223ed454" ma:termSetId="e48bdc75-7773-40af-8e0d-060ff7e1dbe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380f8-c1c2-4a8f-b32e-c904fe369e4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1f8ae13c-041c-454e-aeb3-8644223ed45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29ba1554-ba62-4459-b274-1e525a17f37a}" ma:internalName="TaxCatchAll" ma:showField="CatchAllData" ma:web="713380f8-c1c2-4a8f-b32e-c904fe369e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29ba1554-ba62-4459-b274-1e525a17f37a}" ma:internalName="TaxCatchAllLabel" ma:readOnly="true" ma:showField="CatchAllDataLabel" ma:web="713380f8-c1c2-4a8f-b32e-c904fe369e4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A20A98-9BF8-4507-879B-888EB959C9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ABB48A-250F-437B-B2B8-3E409D4ED28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3380f8-c1c2-4a8f-b32e-c904fe369e40"/>
    <ds:schemaRef ds:uri="http://purl.org/dc/elements/1.1/"/>
    <ds:schemaRef ds:uri="16554168-b279-45c1-8b77-7104ff5eb60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218FAEF-E8A4-4AE2-9E98-D9A343CE59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554168-b279-45c1-8b77-7104ff5eb60d"/>
    <ds:schemaRef ds:uri="713380f8-c1c2-4a8f-b32e-c904fe369e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7833</TotalTime>
  <Words>1056</Words>
  <Application>Microsoft Macintosh PowerPoint</Application>
  <PresentationFormat>On-screen Show (4:3)</PresentationFormat>
  <Paragraphs>113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BUL_Powerpoint_Template_v3</vt:lpstr>
      <vt:lpstr>Do we need a feminist bibliometrics?</vt:lpstr>
      <vt:lpstr>Overview: the GESS project</vt:lpstr>
      <vt:lpstr>Context: ‘excellence’ and gender inequity</vt:lpstr>
      <vt:lpstr>Publication and gender inequity</vt:lpstr>
      <vt:lpstr>PowerPoint Presentation</vt:lpstr>
      <vt:lpstr>Bibliometrics and gender inequity</vt:lpstr>
      <vt:lpstr>Best practice</vt:lpstr>
      <vt:lpstr>Do we need a feminist bibliometrics?</vt:lpstr>
      <vt:lpstr>Transparency</vt:lpstr>
      <vt:lpstr>Feminist bibliometrics</vt:lpstr>
      <vt:lpstr>Conclusion</vt:lpstr>
    </vt:vector>
  </TitlesOfParts>
  <Company>Brunel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All Staff Meeting 17/18</dc:title>
  <dc:creator>BuildUser</dc:creator>
  <cp:lastModifiedBy>Claire Donovan (Staff)</cp:lastModifiedBy>
  <cp:revision>223</cp:revision>
  <cp:lastPrinted>2018-07-16T16:31:53Z</cp:lastPrinted>
  <dcterms:created xsi:type="dcterms:W3CDTF">2017-10-05T13:52:57Z</dcterms:created>
  <dcterms:modified xsi:type="dcterms:W3CDTF">2019-05-30T08:10:54Z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0x010100B5A4C08D27C9458A8DBC831B2C0EF43F00E0D7176FF2EAE748AEC862DA01D2985C003E238137B0D99843B0CA6266C66CDDF1</vt:lpwstr>
  </property>
  <property fmtid="{D5CDD505-2E9C-101B-9397-08002B2CF9AE}" pid="3" name="BrunelBaseOwner">
    <vt:lpwstr>2;#Internal Communications|01e1b302-1141-47e6-ae68-8b0ede583215</vt:lpwstr>
  </property>
  <property fmtid="{D5CDD505-2E9C-101B-9397-08002B2CF9AE}" pid="4" name="BrunelBaseOwner0">
    <vt:lpwstr>Internal Communications|01e1b302-1141-47e6-ae68-8b0ede583215</vt:lpwstr>
  </property>
  <property fmtid="{D5CDD505-2E9C-101B-9397-08002B2CF9AE}" pid="5" name="TaxKeyword">
    <vt:lpwstr/>
  </property>
  <property fmtid="{D5CDD505-2E9C-101B-9397-08002B2CF9AE}" pid="6" name="BrunelBaseAudience">
    <vt:lpwstr/>
  </property>
  <property fmtid="{D5CDD505-2E9C-101B-9397-08002B2CF9AE}" pid="7" name="l50cde2150514e6e90cdde84639c12b5">
    <vt:lpwstr/>
  </property>
  <property fmtid="{D5CDD505-2E9C-101B-9397-08002B2CF9AE}" pid="8" name="foo">
    <vt:lpwstr/>
  </property>
  <property fmtid="{D5CDD505-2E9C-101B-9397-08002B2CF9AE}" pid="9" name="TaxCatchAll">
    <vt:lpwstr>1;#Internal Communications|01e1b302-1141-47e6-ae68-8b0ede583215</vt:lpwstr>
  </property>
</Properties>
</file>