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73" r:id="rId4"/>
    <p:sldId id="292" r:id="rId5"/>
    <p:sldId id="258" r:id="rId6"/>
    <p:sldId id="259" r:id="rId7"/>
    <p:sldId id="280" r:id="rId8"/>
    <p:sldId id="264" r:id="rId9"/>
    <p:sldId id="267" r:id="rId10"/>
    <p:sldId id="270" r:id="rId11"/>
    <p:sldId id="279" r:id="rId12"/>
    <p:sldId id="272" r:id="rId13"/>
    <p:sldId id="286" r:id="rId14"/>
    <p:sldId id="291" r:id="rId15"/>
    <p:sldId id="266" r:id="rId16"/>
    <p:sldId id="277" r:id="rId17"/>
    <p:sldId id="288" r:id="rId18"/>
    <p:sldId id="260" r:id="rId19"/>
    <p:sldId id="289" r:id="rId20"/>
    <p:sldId id="278" r:id="rId21"/>
    <p:sldId id="261" r:id="rId22"/>
    <p:sldId id="290" r:id="rId23"/>
    <p:sldId id="284" r:id="rId24"/>
    <p:sldId id="281" r:id="rId25"/>
    <p:sldId id="282" r:id="rId26"/>
    <p:sldId id="283" r:id="rId27"/>
    <p:sldId id="262" r:id="rId28"/>
    <p:sldId id="265" r:id="rId29"/>
    <p:sldId id="271"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0" autoAdjust="0"/>
    <p:restoredTop sz="94660"/>
  </p:normalViewPr>
  <p:slideViewPr>
    <p:cSldViewPr snapToGrid="0">
      <p:cViewPr varScale="1">
        <p:scale>
          <a:sx n="110" d="100"/>
          <a:sy n="110" d="100"/>
        </p:scale>
        <p:origin x="5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29" tIns="45715" rIns="91429" bIns="45715"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8056"/>
          </a:xfrm>
          <a:prstGeom prst="rect">
            <a:avLst/>
          </a:prstGeom>
        </p:spPr>
        <p:txBody>
          <a:bodyPr vert="horz" lIns="91429" tIns="45715" rIns="91429" bIns="45715" rtlCol="0"/>
          <a:lstStyle>
            <a:lvl1pPr algn="r">
              <a:defRPr sz="1200"/>
            </a:lvl1pPr>
          </a:lstStyle>
          <a:p>
            <a:fld id="{B3D8EC2B-414D-4046-89B0-51C0F912E274}" type="datetimeFigureOut">
              <a:rPr lang="en-GB" smtClean="0"/>
              <a:t>01/02/2018</a:t>
            </a:fld>
            <a:endParaRPr lang="en-GB"/>
          </a:p>
        </p:txBody>
      </p:sp>
      <p:sp>
        <p:nvSpPr>
          <p:cNvPr id="4" name="Footer Placeholder 3"/>
          <p:cNvSpPr>
            <a:spLocks noGrp="1"/>
          </p:cNvSpPr>
          <p:nvPr>
            <p:ph type="ftr" sz="quarter" idx="2"/>
          </p:nvPr>
        </p:nvSpPr>
        <p:spPr>
          <a:xfrm>
            <a:off x="1" y="9428585"/>
            <a:ext cx="2945659" cy="498055"/>
          </a:xfrm>
          <a:prstGeom prst="rect">
            <a:avLst/>
          </a:prstGeom>
        </p:spPr>
        <p:txBody>
          <a:bodyPr vert="horz" lIns="91429" tIns="45715" rIns="91429"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1429" tIns="45715" rIns="91429" bIns="45715" rtlCol="0" anchor="b"/>
          <a:lstStyle>
            <a:lvl1pPr algn="r">
              <a:defRPr sz="1200"/>
            </a:lvl1pPr>
          </a:lstStyle>
          <a:p>
            <a:fld id="{D8EA3502-F301-4037-B5C1-1337BCE6DCE7}" type="slidenum">
              <a:rPr lang="en-GB" smtClean="0"/>
              <a:t>‹#›</a:t>
            </a:fld>
            <a:endParaRPr lang="en-GB"/>
          </a:p>
        </p:txBody>
      </p:sp>
    </p:spTree>
    <p:extLst>
      <p:ext uri="{BB962C8B-B14F-4D97-AF65-F5344CB8AC3E}">
        <p14:creationId xmlns:p14="http://schemas.microsoft.com/office/powerpoint/2010/main" val="1511107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9" tIns="45715" rIns="91429" bIns="45715" rtlCol="0"/>
          <a:lstStyle>
            <a:lvl1pPr algn="l">
              <a:defRPr sz="1200"/>
            </a:lvl1pPr>
          </a:lstStyle>
          <a:p>
            <a:endParaRPr lang="en-GB"/>
          </a:p>
        </p:txBody>
      </p:sp>
      <p:sp>
        <p:nvSpPr>
          <p:cNvPr id="3" name="Date Placeholder 2"/>
          <p:cNvSpPr>
            <a:spLocks noGrp="1"/>
          </p:cNvSpPr>
          <p:nvPr>
            <p:ph type="dt" idx="1"/>
          </p:nvPr>
        </p:nvSpPr>
        <p:spPr>
          <a:xfrm>
            <a:off x="3849689" y="0"/>
            <a:ext cx="2946400" cy="496888"/>
          </a:xfrm>
          <a:prstGeom prst="rect">
            <a:avLst/>
          </a:prstGeom>
        </p:spPr>
        <p:txBody>
          <a:bodyPr vert="horz" lIns="91429" tIns="45715" rIns="91429" bIns="45715" rtlCol="0"/>
          <a:lstStyle>
            <a:lvl1pPr algn="r">
              <a:defRPr sz="1200"/>
            </a:lvl1pPr>
          </a:lstStyle>
          <a:p>
            <a:fld id="{1A66C63C-EC1E-4A08-81B3-617B732A7F7C}" type="datetimeFigureOut">
              <a:rPr lang="en-GB" smtClean="0"/>
              <a:t>01/02/2018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29" tIns="45715" rIns="91429" bIns="45715" rtlCol="0" anchor="ctr"/>
          <a:lstStyle/>
          <a:p>
            <a:endParaRPr lang="en-GB"/>
          </a:p>
        </p:txBody>
      </p:sp>
      <p:sp>
        <p:nvSpPr>
          <p:cNvPr id="5" name="Notes Placeholder 4"/>
          <p:cNvSpPr>
            <a:spLocks noGrp="1"/>
          </p:cNvSpPr>
          <p:nvPr>
            <p:ph type="body" sz="quarter" idx="3"/>
          </p:nvPr>
        </p:nvSpPr>
        <p:spPr>
          <a:xfrm>
            <a:off x="679451" y="4776789"/>
            <a:ext cx="5438775" cy="3908425"/>
          </a:xfrm>
          <a:prstGeom prst="rect">
            <a:avLst/>
          </a:prstGeom>
        </p:spPr>
        <p:txBody>
          <a:bodyPr vert="horz" lIns="91429" tIns="45715" rIns="91429"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1"/>
            <a:ext cx="2946400" cy="496888"/>
          </a:xfrm>
          <a:prstGeom prst="rect">
            <a:avLst/>
          </a:prstGeom>
        </p:spPr>
        <p:txBody>
          <a:bodyPr vert="horz" lIns="91429" tIns="45715" rIns="91429"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49689" y="9429751"/>
            <a:ext cx="2946400" cy="496888"/>
          </a:xfrm>
          <a:prstGeom prst="rect">
            <a:avLst/>
          </a:prstGeom>
        </p:spPr>
        <p:txBody>
          <a:bodyPr vert="horz" lIns="91429" tIns="45715" rIns="91429" bIns="45715" rtlCol="0" anchor="b"/>
          <a:lstStyle>
            <a:lvl1pPr algn="r">
              <a:defRPr sz="1200"/>
            </a:lvl1pPr>
          </a:lstStyle>
          <a:p>
            <a:fld id="{20DC58B8-6451-49A0-99CF-2C53C2148CF9}" type="slidenum">
              <a:rPr lang="en-GB" smtClean="0"/>
              <a:t>‹#›</a:t>
            </a:fld>
            <a:endParaRPr lang="en-GB"/>
          </a:p>
        </p:txBody>
      </p:sp>
    </p:spTree>
    <p:extLst>
      <p:ext uri="{BB962C8B-B14F-4D97-AF65-F5344CB8AC3E}">
        <p14:creationId xmlns:p14="http://schemas.microsoft.com/office/powerpoint/2010/main" val="3025410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 – IT – PT - </a:t>
            </a:r>
            <a:r>
              <a:rPr lang="en-GB" i="1" dirty="0"/>
              <a:t>mismatches are defined as the percentage of young people aged 25-34 with tertiary education occupying a job not traditionally regarded as requiring a tertiary qualification (International Standard Classification of Occupations (ISCO) occupation levels 4 to 9). A higher value indicates that the proportion of tertiary graduates employed in jobs not traditionally regarded as requiring a tertiary qualification has increased, while a low score implies the opposite.</a:t>
            </a:r>
            <a:endParaRPr lang="en-GB" dirty="0"/>
          </a:p>
        </p:txBody>
      </p:sp>
      <p:sp>
        <p:nvSpPr>
          <p:cNvPr id="4" name="Slide Number Placeholder 3"/>
          <p:cNvSpPr>
            <a:spLocks noGrp="1"/>
          </p:cNvSpPr>
          <p:nvPr>
            <p:ph type="sldNum" sz="quarter" idx="10"/>
          </p:nvPr>
        </p:nvSpPr>
        <p:spPr/>
        <p:txBody>
          <a:bodyPr/>
          <a:lstStyle/>
          <a:p>
            <a:fld id="{20DC58B8-6451-49A0-99CF-2C53C2148CF9}" type="slidenum">
              <a:rPr lang="en-GB" smtClean="0"/>
              <a:t>11</a:t>
            </a:fld>
            <a:endParaRPr lang="en-GB"/>
          </a:p>
        </p:txBody>
      </p:sp>
    </p:spTree>
    <p:extLst>
      <p:ext uri="{BB962C8B-B14F-4D97-AF65-F5344CB8AC3E}">
        <p14:creationId xmlns:p14="http://schemas.microsoft.com/office/powerpoint/2010/main" val="2393242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 most cases, the candidate will have the necessary competences and be accepted for the course.</a:t>
            </a:r>
          </a:p>
          <a:p>
            <a:endParaRPr lang="en-GB" dirty="0" smtClean="0"/>
          </a:p>
          <a:p>
            <a:r>
              <a:rPr lang="en-GB" dirty="0" smtClean="0"/>
              <a:t>If the student does not meet the required standard but there are free places, they could be accepted after taking refresher courses; but, said ministers, no student would be turned away if there were places available.</a:t>
            </a:r>
          </a:p>
          <a:p>
            <a:endParaRPr lang="en-GB" dirty="0" smtClean="0"/>
          </a:p>
          <a:p>
            <a:r>
              <a:rPr lang="en-GB" dirty="0" smtClean="0"/>
              <a:t>If the student wanted to follow an oversubscribed course, either they might be admitted immediately, or put on a ‘waiting list’. If no place became available, the university would be obliged to offer a place on another course, as close as possible to the student’s original request. </a:t>
            </a:r>
            <a:endParaRPr lang="en-GB" dirty="0"/>
          </a:p>
        </p:txBody>
      </p:sp>
      <p:sp>
        <p:nvSpPr>
          <p:cNvPr id="4" name="Slide Number Placeholder 3"/>
          <p:cNvSpPr>
            <a:spLocks noGrp="1"/>
          </p:cNvSpPr>
          <p:nvPr>
            <p:ph type="sldNum" sz="quarter" idx="10"/>
          </p:nvPr>
        </p:nvSpPr>
        <p:spPr/>
        <p:txBody>
          <a:bodyPr/>
          <a:lstStyle/>
          <a:p>
            <a:fld id="{20DC58B8-6451-49A0-99CF-2C53C2148CF9}" type="slidenum">
              <a:rPr lang="en-GB" smtClean="0"/>
              <a:t>26</a:t>
            </a:fld>
            <a:endParaRPr lang="en-GB"/>
          </a:p>
        </p:txBody>
      </p:sp>
    </p:spTree>
    <p:extLst>
      <p:ext uri="{BB962C8B-B14F-4D97-AF65-F5344CB8AC3E}">
        <p14:creationId xmlns:p14="http://schemas.microsoft.com/office/powerpoint/2010/main" val="425197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6C2F19-8B5A-4E06-9D6F-3E05BBE3BF07}" type="datetimeFigureOut">
              <a:rPr lang="en-GB" smtClean="0"/>
              <a:t>01/02/2018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42700-7CF0-4152-82B5-467C44AE142C}" type="slidenum">
              <a:rPr lang="en-GB" smtClean="0"/>
              <a:t>‹#›</a:t>
            </a:fld>
            <a:endParaRPr lang="en-GB"/>
          </a:p>
        </p:txBody>
      </p:sp>
    </p:spTree>
    <p:extLst>
      <p:ext uri="{BB962C8B-B14F-4D97-AF65-F5344CB8AC3E}">
        <p14:creationId xmlns:p14="http://schemas.microsoft.com/office/powerpoint/2010/main" val="162520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6C2F19-8B5A-4E06-9D6F-3E05BBE3BF07}" type="datetimeFigureOut">
              <a:rPr lang="en-GB" smtClean="0"/>
              <a:t>01/02/2018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42700-7CF0-4152-82B5-467C44AE142C}" type="slidenum">
              <a:rPr lang="en-GB" smtClean="0"/>
              <a:t>‹#›</a:t>
            </a:fld>
            <a:endParaRPr lang="en-GB"/>
          </a:p>
        </p:txBody>
      </p:sp>
    </p:spTree>
    <p:extLst>
      <p:ext uri="{BB962C8B-B14F-4D97-AF65-F5344CB8AC3E}">
        <p14:creationId xmlns:p14="http://schemas.microsoft.com/office/powerpoint/2010/main" val="217222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6C2F19-8B5A-4E06-9D6F-3E05BBE3BF07}" type="datetimeFigureOut">
              <a:rPr lang="en-GB" smtClean="0"/>
              <a:t>01/02/2018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42700-7CF0-4152-82B5-467C44AE142C}" type="slidenum">
              <a:rPr lang="en-GB" smtClean="0"/>
              <a:t>‹#›</a:t>
            </a:fld>
            <a:endParaRPr lang="en-GB"/>
          </a:p>
        </p:txBody>
      </p:sp>
    </p:spTree>
    <p:extLst>
      <p:ext uri="{BB962C8B-B14F-4D97-AF65-F5344CB8AC3E}">
        <p14:creationId xmlns:p14="http://schemas.microsoft.com/office/powerpoint/2010/main" val="87557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6C2F19-8B5A-4E06-9D6F-3E05BBE3BF07}" type="datetimeFigureOut">
              <a:rPr lang="en-GB" smtClean="0"/>
              <a:t>01/02/2018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42700-7CF0-4152-82B5-467C44AE142C}" type="slidenum">
              <a:rPr lang="en-GB" smtClean="0"/>
              <a:t>‹#›</a:t>
            </a:fld>
            <a:endParaRPr lang="en-GB"/>
          </a:p>
        </p:txBody>
      </p:sp>
    </p:spTree>
    <p:extLst>
      <p:ext uri="{BB962C8B-B14F-4D97-AF65-F5344CB8AC3E}">
        <p14:creationId xmlns:p14="http://schemas.microsoft.com/office/powerpoint/2010/main" val="95339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6C2F19-8B5A-4E06-9D6F-3E05BBE3BF07}" type="datetimeFigureOut">
              <a:rPr lang="en-GB" smtClean="0"/>
              <a:t>01/02/2018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42700-7CF0-4152-82B5-467C44AE142C}" type="slidenum">
              <a:rPr lang="en-GB" smtClean="0"/>
              <a:t>‹#›</a:t>
            </a:fld>
            <a:endParaRPr lang="en-GB"/>
          </a:p>
        </p:txBody>
      </p:sp>
    </p:spTree>
    <p:extLst>
      <p:ext uri="{BB962C8B-B14F-4D97-AF65-F5344CB8AC3E}">
        <p14:creationId xmlns:p14="http://schemas.microsoft.com/office/powerpoint/2010/main" val="34752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6C2F19-8B5A-4E06-9D6F-3E05BBE3BF07}" type="datetimeFigureOut">
              <a:rPr lang="en-GB" smtClean="0"/>
              <a:t>01/02/2018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942700-7CF0-4152-82B5-467C44AE142C}" type="slidenum">
              <a:rPr lang="en-GB" smtClean="0"/>
              <a:t>‹#›</a:t>
            </a:fld>
            <a:endParaRPr lang="en-GB"/>
          </a:p>
        </p:txBody>
      </p:sp>
    </p:spTree>
    <p:extLst>
      <p:ext uri="{BB962C8B-B14F-4D97-AF65-F5344CB8AC3E}">
        <p14:creationId xmlns:p14="http://schemas.microsoft.com/office/powerpoint/2010/main" val="46737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6C2F19-8B5A-4E06-9D6F-3E05BBE3BF07}" type="datetimeFigureOut">
              <a:rPr lang="en-GB" smtClean="0"/>
              <a:t>01/02/2018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942700-7CF0-4152-82B5-467C44AE142C}" type="slidenum">
              <a:rPr lang="en-GB" smtClean="0"/>
              <a:t>‹#›</a:t>
            </a:fld>
            <a:endParaRPr lang="en-GB"/>
          </a:p>
        </p:txBody>
      </p:sp>
    </p:spTree>
    <p:extLst>
      <p:ext uri="{BB962C8B-B14F-4D97-AF65-F5344CB8AC3E}">
        <p14:creationId xmlns:p14="http://schemas.microsoft.com/office/powerpoint/2010/main" val="80710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6C2F19-8B5A-4E06-9D6F-3E05BBE3BF07}" type="datetimeFigureOut">
              <a:rPr lang="en-GB" smtClean="0"/>
              <a:t>01/02/2018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942700-7CF0-4152-82B5-467C44AE142C}" type="slidenum">
              <a:rPr lang="en-GB" smtClean="0"/>
              <a:t>‹#›</a:t>
            </a:fld>
            <a:endParaRPr lang="en-GB"/>
          </a:p>
        </p:txBody>
      </p:sp>
    </p:spTree>
    <p:extLst>
      <p:ext uri="{BB962C8B-B14F-4D97-AF65-F5344CB8AC3E}">
        <p14:creationId xmlns:p14="http://schemas.microsoft.com/office/powerpoint/2010/main" val="84748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C2F19-8B5A-4E06-9D6F-3E05BBE3BF07}" type="datetimeFigureOut">
              <a:rPr lang="en-GB" smtClean="0"/>
              <a:t>01/02/2018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942700-7CF0-4152-82B5-467C44AE142C}" type="slidenum">
              <a:rPr lang="en-GB" smtClean="0"/>
              <a:t>‹#›</a:t>
            </a:fld>
            <a:endParaRPr lang="en-GB"/>
          </a:p>
        </p:txBody>
      </p:sp>
    </p:spTree>
    <p:extLst>
      <p:ext uri="{BB962C8B-B14F-4D97-AF65-F5344CB8AC3E}">
        <p14:creationId xmlns:p14="http://schemas.microsoft.com/office/powerpoint/2010/main" val="55076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C2F19-8B5A-4E06-9D6F-3E05BBE3BF07}" type="datetimeFigureOut">
              <a:rPr lang="en-GB" smtClean="0"/>
              <a:t>01/02/2018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942700-7CF0-4152-82B5-467C44AE142C}" type="slidenum">
              <a:rPr lang="en-GB" smtClean="0"/>
              <a:t>‹#›</a:t>
            </a:fld>
            <a:endParaRPr lang="en-GB"/>
          </a:p>
        </p:txBody>
      </p:sp>
    </p:spTree>
    <p:extLst>
      <p:ext uri="{BB962C8B-B14F-4D97-AF65-F5344CB8AC3E}">
        <p14:creationId xmlns:p14="http://schemas.microsoft.com/office/powerpoint/2010/main" val="225921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C2F19-8B5A-4E06-9D6F-3E05BBE3BF07}" type="datetimeFigureOut">
              <a:rPr lang="en-GB" smtClean="0"/>
              <a:t>01/02/2018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942700-7CF0-4152-82B5-467C44AE142C}" type="slidenum">
              <a:rPr lang="en-GB" smtClean="0"/>
              <a:t>‹#›</a:t>
            </a:fld>
            <a:endParaRPr lang="en-GB"/>
          </a:p>
        </p:txBody>
      </p:sp>
    </p:spTree>
    <p:extLst>
      <p:ext uri="{BB962C8B-B14F-4D97-AF65-F5344CB8AC3E}">
        <p14:creationId xmlns:p14="http://schemas.microsoft.com/office/powerpoint/2010/main" val="376263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C2F19-8B5A-4E06-9D6F-3E05BBE3BF07}" type="datetimeFigureOut">
              <a:rPr lang="en-GB" smtClean="0"/>
              <a:t>01/02/2018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42700-7CF0-4152-82B5-467C44AE142C}" type="slidenum">
              <a:rPr lang="en-GB" smtClean="0"/>
              <a:t>‹#›</a:t>
            </a:fld>
            <a:endParaRPr lang="en-GB"/>
          </a:p>
        </p:txBody>
      </p:sp>
    </p:spTree>
    <p:extLst>
      <p:ext uri="{BB962C8B-B14F-4D97-AF65-F5344CB8AC3E}">
        <p14:creationId xmlns:p14="http://schemas.microsoft.com/office/powerpoint/2010/main" val="3012079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ublications.europa.eu/s/dyym" TargetMode="External"/><Relationship Id="rId2" Type="http://schemas.openxmlformats.org/officeDocument/2006/relationships/hyperlink" Target="mailto:graeme.atherton@londonhigher.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400" b="1" i="1" dirty="0"/>
              <a:t>Higher Education Admission in Europe in the early 21st century – What are the challenges and how can they be addressed? </a:t>
            </a:r>
          </a:p>
        </p:txBody>
      </p:sp>
      <p:sp>
        <p:nvSpPr>
          <p:cNvPr id="3" name="Subtitle 2"/>
          <p:cNvSpPr>
            <a:spLocks noGrp="1"/>
          </p:cNvSpPr>
          <p:nvPr>
            <p:ph type="subTitle" idx="1"/>
          </p:nvPr>
        </p:nvSpPr>
        <p:spPr/>
        <p:txBody>
          <a:bodyPr>
            <a:normAutofit fontScale="92500" lnSpcReduction="10000"/>
          </a:bodyPr>
          <a:lstStyle/>
          <a:p>
            <a:endParaRPr lang="en-GB" sz="4000" dirty="0" smtClean="0"/>
          </a:p>
          <a:p>
            <a:r>
              <a:rPr lang="en-GB" sz="4000" dirty="0" err="1" smtClean="0"/>
              <a:t>Dr.</a:t>
            </a:r>
            <a:r>
              <a:rPr lang="en-GB" sz="4000" dirty="0" smtClean="0"/>
              <a:t> Graeme Atherton, Director National Education Opportunities Network (NEON) </a:t>
            </a:r>
            <a:endParaRPr lang="en-GB" sz="4000" dirty="0"/>
          </a:p>
        </p:txBody>
      </p:sp>
    </p:spTree>
    <p:extLst>
      <p:ext uri="{BB962C8B-B14F-4D97-AF65-F5344CB8AC3E}">
        <p14:creationId xmlns:p14="http://schemas.microsoft.com/office/powerpoint/2010/main" val="55169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1017917" y="173957"/>
            <a:ext cx="10207926" cy="6716513"/>
          </a:xfrm>
          <a:prstGeom prst="rect">
            <a:avLst/>
          </a:prstGeom>
        </p:spPr>
      </p:pic>
    </p:spTree>
    <p:extLst>
      <p:ext uri="{BB962C8B-B14F-4D97-AF65-F5344CB8AC3E}">
        <p14:creationId xmlns:p14="http://schemas.microsoft.com/office/powerpoint/2010/main" val="104172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1104182" y="176733"/>
            <a:ext cx="8729932" cy="6580764"/>
          </a:xfrm>
          <a:prstGeom prst="rect">
            <a:avLst/>
          </a:prstGeom>
        </p:spPr>
      </p:pic>
    </p:spTree>
    <p:extLst>
      <p:ext uri="{BB962C8B-B14F-4D97-AF65-F5344CB8AC3E}">
        <p14:creationId xmlns:p14="http://schemas.microsoft.com/office/powerpoint/2010/main" val="27621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764876" y="590649"/>
            <a:ext cx="10771516" cy="6427612"/>
          </a:xfrm>
          <a:prstGeom prst="rect">
            <a:avLst/>
          </a:prstGeom>
        </p:spPr>
      </p:pic>
    </p:spTree>
    <p:extLst>
      <p:ext uri="{BB962C8B-B14F-4D97-AF65-F5344CB8AC3E}">
        <p14:creationId xmlns:p14="http://schemas.microsoft.com/office/powerpoint/2010/main" val="207830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lgn="ctr">
              <a:buNone/>
            </a:pPr>
            <a:r>
              <a:rPr lang="en-GB" sz="3600" b="1" dirty="0" smtClean="0"/>
              <a:t>Key Findings from Case Studies</a:t>
            </a:r>
            <a:endParaRPr lang="en-GB" sz="3600" b="1" dirty="0"/>
          </a:p>
        </p:txBody>
      </p:sp>
    </p:spTree>
    <p:extLst>
      <p:ext uri="{BB962C8B-B14F-4D97-AF65-F5344CB8AC3E}">
        <p14:creationId xmlns:p14="http://schemas.microsoft.com/office/powerpoint/2010/main" val="451972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936" y="365125"/>
            <a:ext cx="10699864" cy="970453"/>
          </a:xfrm>
        </p:spPr>
        <p:txBody>
          <a:bodyPr/>
          <a:lstStyle/>
          <a:p>
            <a:r>
              <a:rPr lang="en-GB" dirty="0" smtClean="0"/>
              <a:t>Case Study Methodology </a:t>
            </a:r>
            <a:endParaRPr lang="en-GB" dirty="0"/>
          </a:p>
        </p:txBody>
      </p:sp>
      <p:pic>
        <p:nvPicPr>
          <p:cNvPr id="4" name="Content Placeholder 3"/>
          <p:cNvPicPr>
            <a:picLocks noGrp="1" noChangeAspect="1"/>
          </p:cNvPicPr>
          <p:nvPr>
            <p:ph idx="1"/>
          </p:nvPr>
        </p:nvPicPr>
        <p:blipFill>
          <a:blip r:embed="rId2"/>
          <a:stretch>
            <a:fillRect/>
          </a:stretch>
        </p:blipFill>
        <p:spPr>
          <a:xfrm>
            <a:off x="1213658" y="1402367"/>
            <a:ext cx="8366613" cy="5209021"/>
          </a:xfrm>
          <a:prstGeom prst="rect">
            <a:avLst/>
          </a:prstGeom>
        </p:spPr>
      </p:pic>
    </p:spTree>
    <p:extLst>
      <p:ext uri="{BB962C8B-B14F-4D97-AF65-F5344CB8AC3E}">
        <p14:creationId xmlns:p14="http://schemas.microsoft.com/office/powerpoint/2010/main" val="2950779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schools choose students?</a:t>
            </a:r>
            <a:endParaRPr lang="en-GB" dirty="0"/>
          </a:p>
        </p:txBody>
      </p:sp>
      <p:sp>
        <p:nvSpPr>
          <p:cNvPr id="3" name="Content Placeholder 2"/>
          <p:cNvSpPr>
            <a:spLocks noGrp="1"/>
          </p:cNvSpPr>
          <p:nvPr>
            <p:ph idx="1"/>
          </p:nvPr>
        </p:nvSpPr>
        <p:spPr/>
        <p:txBody>
          <a:bodyPr>
            <a:normAutofit lnSpcReduction="10000"/>
          </a:bodyPr>
          <a:lstStyle/>
          <a:p>
            <a:r>
              <a:rPr lang="en-GB" b="1" dirty="0" smtClean="0"/>
              <a:t>Streaming tends to reinforce social stratification</a:t>
            </a:r>
          </a:p>
          <a:p>
            <a:r>
              <a:rPr lang="en-GB" i="1" dirty="0" smtClean="0"/>
              <a:t>‘Teachers </a:t>
            </a:r>
            <a:r>
              <a:rPr lang="en-GB" i="1" dirty="0"/>
              <a:t>often are more cautious in the advice given to a child from a lower educational background. Parents with low educational attainment, on the other hand, follow the advice of primary school carefully. Especially when the advice of the school is lower than the final exam score, lower educated parents are less likely to do the adjustment they are entitled to</a:t>
            </a:r>
            <a:r>
              <a:rPr lang="en-GB" dirty="0" smtClean="0"/>
              <a:t>.” – Netherlands</a:t>
            </a:r>
          </a:p>
          <a:p>
            <a:r>
              <a:rPr lang="en-GB" dirty="0" smtClean="0"/>
              <a:t>‘</a:t>
            </a:r>
            <a:r>
              <a:rPr lang="en-GB" i="1" dirty="0" smtClean="0"/>
              <a:t>The </a:t>
            </a:r>
            <a:r>
              <a:rPr lang="en-GB" i="1" dirty="0"/>
              <a:t>best students select the best schools, and additionally the best teachers select the best schools (based on their tenure exam grade they can select the school where they wish to teach).” Policy maker responsible for secondary </a:t>
            </a:r>
            <a:r>
              <a:rPr lang="en-GB" i="1" dirty="0" smtClean="0"/>
              <a:t>education</a:t>
            </a:r>
            <a:r>
              <a:rPr lang="en-GB" dirty="0" smtClean="0"/>
              <a:t>’. - Romania</a:t>
            </a: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2793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schools choose students? </a:t>
            </a:r>
            <a:endParaRPr lang="en-GB" dirty="0"/>
          </a:p>
        </p:txBody>
      </p:sp>
      <p:sp>
        <p:nvSpPr>
          <p:cNvPr id="3" name="Content Placeholder 2"/>
          <p:cNvSpPr>
            <a:spLocks noGrp="1"/>
          </p:cNvSpPr>
          <p:nvPr>
            <p:ph idx="1"/>
          </p:nvPr>
        </p:nvSpPr>
        <p:spPr/>
        <p:txBody>
          <a:bodyPr>
            <a:normAutofit/>
          </a:bodyPr>
          <a:lstStyle/>
          <a:p>
            <a:r>
              <a:rPr lang="en-GB" b="1" dirty="0"/>
              <a:t>Matriculation examinations may not be ‘fit for purpose’ where higher education entry is concerned</a:t>
            </a:r>
          </a:p>
          <a:p>
            <a:r>
              <a:rPr lang="en-GB" dirty="0"/>
              <a:t>“</a:t>
            </a:r>
            <a:r>
              <a:rPr lang="en-GB" i="1" dirty="0"/>
              <a:t>The needs of the tertiary education system are not taken into account in the design of the tests as the objective of the Baccalaureate exam is not considered to be the admission into higher education but rather as a final exam which guarantees that the student has the needed competencies</a:t>
            </a:r>
            <a:r>
              <a:rPr lang="en-GB" dirty="0"/>
              <a:t>.” - Romania</a:t>
            </a:r>
          </a:p>
          <a:p>
            <a:r>
              <a:rPr lang="en-GB" dirty="0"/>
              <a:t>“</a:t>
            </a:r>
            <a:r>
              <a:rPr lang="en-GB" i="1" dirty="0"/>
              <a:t>The Leaving Certificate is an assessment of what people do in school, it is not a mechanism to admit students to higher education.” </a:t>
            </a:r>
            <a:r>
              <a:rPr lang="en-GB" dirty="0"/>
              <a:t>Representative of State Examination Commission – Ireland </a:t>
            </a:r>
          </a:p>
          <a:p>
            <a:endParaRPr lang="en-GB" dirty="0"/>
          </a:p>
        </p:txBody>
      </p:sp>
    </p:spTree>
    <p:extLst>
      <p:ext uri="{BB962C8B-B14F-4D97-AF65-F5344CB8AC3E}">
        <p14:creationId xmlns:p14="http://schemas.microsoft.com/office/powerpoint/2010/main" val="583330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How do schools choose students? </a:t>
            </a:r>
          </a:p>
        </p:txBody>
      </p:sp>
      <p:sp>
        <p:nvSpPr>
          <p:cNvPr id="5" name="Content Placeholder 4"/>
          <p:cNvSpPr>
            <a:spLocks noGrp="1"/>
          </p:cNvSpPr>
          <p:nvPr>
            <p:ph idx="1"/>
          </p:nvPr>
        </p:nvSpPr>
        <p:spPr/>
        <p:txBody>
          <a:bodyPr>
            <a:normAutofit fontScale="92500"/>
          </a:bodyPr>
          <a:lstStyle/>
          <a:p>
            <a:r>
              <a:rPr lang="en-GB" b="1" dirty="0" smtClean="0"/>
              <a:t>Information, advice and guidance is under-developed</a:t>
            </a:r>
          </a:p>
          <a:p>
            <a:r>
              <a:rPr lang="en-GB" dirty="0" smtClean="0"/>
              <a:t>‘</a:t>
            </a:r>
            <a:r>
              <a:rPr lang="en-GB" i="1" dirty="0" smtClean="0"/>
              <a:t>90 </a:t>
            </a:r>
            <a:r>
              <a:rPr lang="en-GB" i="1" dirty="0"/>
              <a:t>minutes are not enough to present about 60,000 degree programmes. Experts from the Job Centre would need to come much more often and with information related to specific fields</a:t>
            </a:r>
            <a:r>
              <a:rPr lang="en-GB" dirty="0" smtClean="0"/>
              <a:t>.’ </a:t>
            </a:r>
            <a:r>
              <a:rPr lang="en-GB" dirty="0"/>
              <a:t>Final year </a:t>
            </a:r>
            <a:r>
              <a:rPr lang="en-GB" dirty="0" smtClean="0"/>
              <a:t>pre HE student Germany</a:t>
            </a:r>
          </a:p>
          <a:p>
            <a:r>
              <a:rPr lang="en-GB" dirty="0" smtClean="0"/>
              <a:t>‘</a:t>
            </a:r>
            <a:r>
              <a:rPr lang="en-GB" i="1" dirty="0" smtClean="0"/>
              <a:t>I </a:t>
            </a:r>
            <a:r>
              <a:rPr lang="en-GB" i="1" dirty="0"/>
              <a:t>saw a careers advisor once for 10 minutes. He told me to look at some books on what I wanted to do in the future. So, it was no good </a:t>
            </a:r>
            <a:r>
              <a:rPr lang="en-GB" i="1" dirty="0" smtClean="0"/>
              <a:t>really</a:t>
            </a:r>
            <a:r>
              <a:rPr lang="en-GB" dirty="0" smtClean="0"/>
              <a:t>.’ Higher </a:t>
            </a:r>
            <a:r>
              <a:rPr lang="en-GB" dirty="0"/>
              <a:t>education student at large HEI outside Dublin</a:t>
            </a:r>
            <a:endParaRPr lang="en-GB" dirty="0" smtClean="0"/>
          </a:p>
          <a:p>
            <a:r>
              <a:rPr lang="en-GB" b="1" dirty="0" smtClean="0"/>
              <a:t>Second chance routes are peripheral</a:t>
            </a:r>
          </a:p>
          <a:p>
            <a:r>
              <a:rPr lang="en-GB" dirty="0" smtClean="0"/>
              <a:t>‘only </a:t>
            </a:r>
            <a:r>
              <a:rPr lang="en-GB" dirty="0"/>
              <a:t>3% of all entrants to higher education have entered </a:t>
            </a:r>
            <a:r>
              <a:rPr lang="en-GB" dirty="0" smtClean="0"/>
              <a:t>without </a:t>
            </a:r>
            <a:r>
              <a:rPr lang="en-GB" dirty="0"/>
              <a:t>the </a:t>
            </a:r>
            <a:r>
              <a:rPr lang="en-GB" dirty="0" smtClean="0"/>
              <a:t>Abitur’.</a:t>
            </a:r>
            <a:endParaRPr lang="en-GB" dirty="0"/>
          </a:p>
        </p:txBody>
      </p:sp>
    </p:spTree>
    <p:extLst>
      <p:ext uri="{BB962C8B-B14F-4D97-AF65-F5344CB8AC3E}">
        <p14:creationId xmlns:p14="http://schemas.microsoft.com/office/powerpoint/2010/main" val="2394292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HEIs choose students?</a:t>
            </a:r>
            <a:endParaRPr lang="en-GB" dirty="0"/>
          </a:p>
        </p:txBody>
      </p:sp>
      <p:sp>
        <p:nvSpPr>
          <p:cNvPr id="3" name="Content Placeholder 2"/>
          <p:cNvSpPr>
            <a:spLocks noGrp="1"/>
          </p:cNvSpPr>
          <p:nvPr>
            <p:ph idx="1"/>
          </p:nvPr>
        </p:nvSpPr>
        <p:spPr>
          <a:xfrm>
            <a:off x="838200" y="1825625"/>
            <a:ext cx="10515600" cy="4618718"/>
          </a:xfrm>
        </p:spPr>
        <p:txBody>
          <a:bodyPr>
            <a:normAutofit fontScale="77500" lnSpcReduction="20000"/>
          </a:bodyPr>
          <a:lstStyle/>
          <a:p>
            <a:r>
              <a:rPr lang="en-GB" b="1" dirty="0" smtClean="0"/>
              <a:t>Social inclusion is rarely a central goal for HEIs/HE </a:t>
            </a:r>
            <a:r>
              <a:rPr lang="en-GB" b="1" dirty="0" smtClean="0"/>
              <a:t>systems</a:t>
            </a:r>
          </a:p>
          <a:p>
            <a:r>
              <a:rPr lang="en-GB" b="1" dirty="0" smtClean="0"/>
              <a:t>‘</a:t>
            </a:r>
            <a:r>
              <a:rPr lang="en-GB" i="1" dirty="0" smtClean="0"/>
              <a:t>In </a:t>
            </a:r>
            <a:r>
              <a:rPr lang="en-GB" i="1" dirty="0"/>
              <a:t>disadvantaged areas, there are no targeted efforts to highlight higher education benefits in terms of student support services (scholarships, facilities – dormitories, canteens, etc.).”Official responsible for secondary school </a:t>
            </a:r>
            <a:r>
              <a:rPr lang="en-GB" i="1" dirty="0" smtClean="0"/>
              <a:t>guidance</a:t>
            </a:r>
            <a:r>
              <a:rPr lang="en-GB" b="1" dirty="0" smtClean="0"/>
              <a:t>’, </a:t>
            </a:r>
            <a:r>
              <a:rPr lang="en-GB" dirty="0" smtClean="0"/>
              <a:t>Policymaker, Romania </a:t>
            </a:r>
            <a:endParaRPr lang="en-GB" dirty="0"/>
          </a:p>
          <a:p>
            <a:endParaRPr lang="en-GB" b="1" dirty="0" smtClean="0"/>
          </a:p>
          <a:p>
            <a:r>
              <a:rPr lang="en-GB" b="1" dirty="0" smtClean="0"/>
              <a:t>Links between distribution of places and labour market demand is weak</a:t>
            </a:r>
          </a:p>
          <a:p>
            <a:r>
              <a:rPr lang="en-GB" dirty="0" smtClean="0"/>
              <a:t>‘</a:t>
            </a:r>
            <a:r>
              <a:rPr lang="en-GB" i="1" dirty="0" smtClean="0"/>
              <a:t>Our </a:t>
            </a:r>
            <a:r>
              <a:rPr lang="en-GB" i="1" dirty="0"/>
              <a:t>policy is to take all of the students from our region and enrol them (in their study programme of choice) no matter what. That means it can get crowded. Students from our region will never face a lottery…. we just admit them and figure out how to manage later. It can become very expensive</a:t>
            </a:r>
            <a:r>
              <a:rPr lang="en-GB" dirty="0"/>
              <a:t>.” University official, public university outside </a:t>
            </a:r>
            <a:r>
              <a:rPr lang="en-GB" dirty="0" smtClean="0"/>
              <a:t>Paris</a:t>
            </a:r>
          </a:p>
          <a:p>
            <a:r>
              <a:rPr lang="en-GB" dirty="0"/>
              <a:t>“</a:t>
            </a:r>
            <a:r>
              <a:rPr lang="en-GB" i="1" dirty="0"/>
              <a:t>We accept everyone to HEIs. If you have money, you will be admitted. It does not matter if you can’t cope with the studies. It is the fault of HEIs that the [quality of the] system of general education has declined. Everyone knows they will be able to study in HEIs, no matter if they do or do not learn [at school]. If they don’t, their fathers will find the money and pay for the studies</a:t>
            </a:r>
            <a:r>
              <a:rPr lang="en-GB" dirty="0"/>
              <a:t>.” </a:t>
            </a:r>
            <a:r>
              <a:rPr lang="en-GB" dirty="0" smtClean="0"/>
              <a:t>Lithuania, Official</a:t>
            </a:r>
            <a:r>
              <a:rPr lang="en-GB" dirty="0"/>
              <a:t>, Ministry of Education and </a:t>
            </a:r>
            <a:r>
              <a:rPr lang="en-GB" dirty="0" smtClean="0"/>
              <a:t>Science</a:t>
            </a:r>
          </a:p>
        </p:txBody>
      </p:sp>
    </p:spTree>
    <p:extLst>
      <p:ext uri="{BB962C8B-B14F-4D97-AF65-F5344CB8AC3E}">
        <p14:creationId xmlns:p14="http://schemas.microsoft.com/office/powerpoint/2010/main" val="3419915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HEIs choose students?</a:t>
            </a:r>
          </a:p>
        </p:txBody>
      </p:sp>
      <p:sp>
        <p:nvSpPr>
          <p:cNvPr id="3" name="Content Placeholder 2"/>
          <p:cNvSpPr>
            <a:spLocks noGrp="1"/>
          </p:cNvSpPr>
          <p:nvPr>
            <p:ph idx="1"/>
          </p:nvPr>
        </p:nvSpPr>
        <p:spPr/>
        <p:txBody>
          <a:bodyPr>
            <a:normAutofit lnSpcReduction="10000"/>
          </a:bodyPr>
          <a:lstStyle/>
          <a:p>
            <a:pPr lvl="0"/>
            <a:r>
              <a:rPr lang="en-GB" sz="2600" b="1" dirty="0">
                <a:solidFill>
                  <a:prstClr val="black"/>
                </a:solidFill>
              </a:rPr>
              <a:t>Links between distribution of places and labour market demand is weak</a:t>
            </a:r>
          </a:p>
          <a:p>
            <a:pPr lvl="0"/>
            <a:r>
              <a:rPr lang="en-GB" sz="2600" dirty="0">
                <a:solidFill>
                  <a:prstClr val="black"/>
                </a:solidFill>
              </a:rPr>
              <a:t>‘</a:t>
            </a:r>
            <a:r>
              <a:rPr lang="en-GB" sz="2600" i="1" dirty="0">
                <a:solidFill>
                  <a:prstClr val="black"/>
                </a:solidFill>
              </a:rPr>
              <a:t>Our policy is to take all of the students from our region and enrol them (in their study programme of choice) no matter what. That means it can get crowded. Students from our region will never face a lottery…. we just admit them and figure out how to manage later. It can become very expensive</a:t>
            </a:r>
            <a:r>
              <a:rPr lang="en-GB" sz="2600" dirty="0">
                <a:solidFill>
                  <a:prstClr val="black"/>
                </a:solidFill>
              </a:rPr>
              <a:t>.” University official, public university outside Paris</a:t>
            </a:r>
          </a:p>
          <a:p>
            <a:pPr lvl="0"/>
            <a:r>
              <a:rPr lang="en-GB" sz="2600" dirty="0">
                <a:solidFill>
                  <a:prstClr val="black"/>
                </a:solidFill>
              </a:rPr>
              <a:t>“</a:t>
            </a:r>
            <a:r>
              <a:rPr lang="en-GB" sz="2600" i="1" dirty="0">
                <a:solidFill>
                  <a:prstClr val="black"/>
                </a:solidFill>
              </a:rPr>
              <a:t>We accept everyone to HEIs. If you have money, you will be admitted. It does not matter if you can’t cope with the studies. It is the fault of HEIs that the [quality of the] system of general education has declined. Everyone knows they will be able to study in HEIs, no matter if they do or do not learn [at school]. If they don’t, their fathers will find the money and pay for the studies</a:t>
            </a:r>
            <a:r>
              <a:rPr lang="en-GB" sz="2600" dirty="0">
                <a:solidFill>
                  <a:prstClr val="black"/>
                </a:solidFill>
              </a:rPr>
              <a:t>.” </a:t>
            </a:r>
            <a:r>
              <a:rPr lang="en-GB" sz="2600" dirty="0" smtClean="0">
                <a:solidFill>
                  <a:prstClr val="black"/>
                </a:solidFill>
              </a:rPr>
              <a:t>Lithuania, Official</a:t>
            </a:r>
            <a:r>
              <a:rPr lang="en-GB" sz="2600" dirty="0">
                <a:solidFill>
                  <a:prstClr val="black"/>
                </a:solidFill>
              </a:rPr>
              <a:t>, Ministry of Education and Science</a:t>
            </a:r>
          </a:p>
          <a:p>
            <a:endParaRPr lang="en-GB" dirty="0"/>
          </a:p>
        </p:txBody>
      </p:sp>
    </p:spTree>
    <p:extLst>
      <p:ext uri="{BB962C8B-B14F-4D97-AF65-F5344CB8AC3E}">
        <p14:creationId xmlns:p14="http://schemas.microsoft.com/office/powerpoint/2010/main" val="240989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a:t>
            </a:r>
            <a:endParaRPr lang="en-GB" dirty="0"/>
          </a:p>
        </p:txBody>
      </p:sp>
      <p:sp>
        <p:nvSpPr>
          <p:cNvPr id="3" name="Content Placeholder 2"/>
          <p:cNvSpPr>
            <a:spLocks noGrp="1"/>
          </p:cNvSpPr>
          <p:nvPr>
            <p:ph idx="1"/>
          </p:nvPr>
        </p:nvSpPr>
        <p:spPr/>
        <p:txBody>
          <a:bodyPr>
            <a:normAutofit/>
          </a:bodyPr>
          <a:lstStyle/>
          <a:p>
            <a:r>
              <a:rPr lang="en-GB" dirty="0" smtClean="0"/>
              <a:t>European Commission </a:t>
            </a:r>
            <a:r>
              <a:rPr lang="en-GB" dirty="0"/>
              <a:t>Project </a:t>
            </a:r>
            <a:r>
              <a:rPr lang="en-GB" dirty="0" smtClean="0"/>
              <a:t> - looks at the </a:t>
            </a:r>
            <a:r>
              <a:rPr lang="en-GB" dirty="0"/>
              <a:t>impact of admission systems on higher education outcomes</a:t>
            </a:r>
            <a:endParaRPr lang="en-GB" dirty="0" smtClean="0"/>
          </a:p>
          <a:p>
            <a:r>
              <a:rPr lang="en-GB" dirty="0" smtClean="0"/>
              <a:t>Jan 2016 – July 2017</a:t>
            </a:r>
          </a:p>
          <a:p>
            <a:r>
              <a:rPr lang="en-GB" dirty="0" smtClean="0"/>
              <a:t>Aim: </a:t>
            </a:r>
            <a:r>
              <a:rPr lang="en-GB" i="1" dirty="0" smtClean="0"/>
              <a:t>Understand better what makes an effective, equitable and efficient higher education admission system</a:t>
            </a:r>
            <a:r>
              <a:rPr lang="en-GB" dirty="0" smtClean="0"/>
              <a:t>.</a:t>
            </a:r>
          </a:p>
          <a:p>
            <a:r>
              <a:rPr lang="en-GB" dirty="0" smtClean="0"/>
              <a:t>Policy concerns:</a:t>
            </a:r>
          </a:p>
          <a:p>
            <a:r>
              <a:rPr lang="en-GB" dirty="0" smtClean="0"/>
              <a:t>Expanding HE</a:t>
            </a:r>
          </a:p>
          <a:p>
            <a:r>
              <a:rPr lang="en-GB" dirty="0" smtClean="0"/>
              <a:t>Inequality in Europe</a:t>
            </a:r>
          </a:p>
          <a:p>
            <a:r>
              <a:rPr lang="en-GB" dirty="0" smtClean="0"/>
              <a:t>Graduate unemployment/economic growth</a:t>
            </a:r>
          </a:p>
          <a:p>
            <a:pPr marL="0" indent="0">
              <a:buNone/>
            </a:pPr>
            <a:endParaRPr lang="en-GB" dirty="0" smtClean="0"/>
          </a:p>
          <a:p>
            <a:endParaRPr lang="en-GB" dirty="0"/>
          </a:p>
        </p:txBody>
      </p:sp>
    </p:spTree>
    <p:extLst>
      <p:ext uri="{BB962C8B-B14F-4D97-AF65-F5344CB8AC3E}">
        <p14:creationId xmlns:p14="http://schemas.microsoft.com/office/powerpoint/2010/main" val="714703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HEIs choose students?</a:t>
            </a:r>
          </a:p>
        </p:txBody>
      </p:sp>
      <p:sp>
        <p:nvSpPr>
          <p:cNvPr id="3" name="Content Placeholder 2"/>
          <p:cNvSpPr>
            <a:spLocks noGrp="1"/>
          </p:cNvSpPr>
          <p:nvPr>
            <p:ph idx="1"/>
          </p:nvPr>
        </p:nvSpPr>
        <p:spPr/>
        <p:txBody>
          <a:bodyPr>
            <a:normAutofit/>
          </a:bodyPr>
          <a:lstStyle/>
          <a:p>
            <a:r>
              <a:rPr lang="en-GB" b="1" dirty="0"/>
              <a:t>HEIs can support students through admission </a:t>
            </a:r>
            <a:r>
              <a:rPr lang="en-GB" dirty="0"/>
              <a:t>– </a:t>
            </a:r>
          </a:p>
          <a:p>
            <a:r>
              <a:rPr lang="en-GB" dirty="0" smtClean="0"/>
              <a:t>“</a:t>
            </a:r>
            <a:r>
              <a:rPr lang="en-GB" i="1" dirty="0"/>
              <a:t>We know the value of meeting first-year students early. The transition to academia is central in our approach: everything from focus on investing time in getting acquainted, creating a social environment, and making them see the value of belonging, as well as arranging courses in study technique and teaching them about time allocation as a student</a:t>
            </a:r>
            <a:r>
              <a:rPr lang="en-GB" dirty="0"/>
              <a:t>.” specialist HEI, </a:t>
            </a:r>
            <a:r>
              <a:rPr lang="en-GB" dirty="0" smtClean="0"/>
              <a:t>Norway</a:t>
            </a:r>
          </a:p>
          <a:p>
            <a:r>
              <a:rPr lang="en-GB" b="1" dirty="0"/>
              <a:t>but generally </a:t>
            </a:r>
            <a:r>
              <a:rPr lang="en-GB" b="1" dirty="0" smtClean="0"/>
              <a:t>don’t</a:t>
            </a:r>
            <a:endParaRPr lang="en-GB" dirty="0"/>
          </a:p>
          <a:p>
            <a:endParaRPr lang="en-GB" dirty="0"/>
          </a:p>
        </p:txBody>
      </p:sp>
    </p:spTree>
    <p:extLst>
      <p:ext uri="{BB962C8B-B14F-4D97-AF65-F5344CB8AC3E}">
        <p14:creationId xmlns:p14="http://schemas.microsoft.com/office/powerpoint/2010/main" val="2797666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students choose HE?</a:t>
            </a:r>
            <a:endParaRPr lang="en-GB" dirty="0"/>
          </a:p>
        </p:txBody>
      </p:sp>
      <p:sp>
        <p:nvSpPr>
          <p:cNvPr id="3" name="Content Placeholder 2"/>
          <p:cNvSpPr>
            <a:spLocks noGrp="1"/>
          </p:cNvSpPr>
          <p:nvPr>
            <p:ph idx="1"/>
          </p:nvPr>
        </p:nvSpPr>
        <p:spPr/>
        <p:txBody>
          <a:bodyPr>
            <a:normAutofit fontScale="92500" lnSpcReduction="20000"/>
          </a:bodyPr>
          <a:lstStyle/>
          <a:p>
            <a:r>
              <a:rPr lang="en-GB" b="1" dirty="0" smtClean="0"/>
              <a:t>Young people are making decisions under great pressure in some countries</a:t>
            </a:r>
          </a:p>
          <a:p>
            <a:r>
              <a:rPr lang="en-GB" i="1" dirty="0" smtClean="0"/>
              <a:t>’I’m in conflict about whether I should continue to work so hard that I get a burn-out in order to optimise my grades or not.” </a:t>
            </a:r>
            <a:r>
              <a:rPr lang="en-GB" dirty="0" smtClean="0"/>
              <a:t>(Germany) </a:t>
            </a:r>
          </a:p>
          <a:p>
            <a:r>
              <a:rPr lang="en-GB" dirty="0" smtClean="0"/>
              <a:t> “</a:t>
            </a:r>
            <a:r>
              <a:rPr lang="en-GB" i="1" dirty="0" smtClean="0"/>
              <a:t>It is not right to make people feel like this. Some of my friends are getting ill with stress</a:t>
            </a:r>
            <a:r>
              <a:rPr lang="en-GB" dirty="0" smtClean="0"/>
              <a:t>.” (Ireland) </a:t>
            </a:r>
          </a:p>
          <a:p>
            <a:r>
              <a:rPr lang="en-GB" dirty="0" smtClean="0"/>
              <a:t>“</a:t>
            </a:r>
            <a:r>
              <a:rPr lang="en-GB" i="1" dirty="0" smtClean="0"/>
              <a:t>Sometimes I feel panic, I ask myself why did I pick a certain exam, I think I won’t be able to pass it…There is such fear and lack of confidence</a:t>
            </a:r>
            <a:r>
              <a:rPr lang="en-GB" dirty="0" smtClean="0"/>
              <a:t>.” (Lithuania) </a:t>
            </a:r>
            <a:endParaRPr lang="en-GB" dirty="0" smtClean="0"/>
          </a:p>
          <a:p>
            <a:r>
              <a:rPr lang="en-GB" dirty="0" smtClean="0"/>
              <a:t>Cost shapes decision making to an extent </a:t>
            </a:r>
            <a:endParaRPr lang="en-GB" dirty="0" smtClean="0"/>
          </a:p>
          <a:p>
            <a:r>
              <a:rPr lang="en-GB" dirty="0"/>
              <a:t>“</a:t>
            </a:r>
            <a:r>
              <a:rPr lang="en-GB" i="1" dirty="0"/>
              <a:t>I would not have been able to go to </a:t>
            </a:r>
            <a:r>
              <a:rPr lang="en-GB" i="1" dirty="0" err="1"/>
              <a:t>uni</a:t>
            </a:r>
            <a:r>
              <a:rPr lang="en-GB" i="1" dirty="0"/>
              <a:t> without HEAR – the extra financial support was what made it possible.” </a:t>
            </a:r>
            <a:r>
              <a:rPr lang="en-GB" dirty="0"/>
              <a:t>Higher education student at large HEI outside Dublin</a:t>
            </a:r>
            <a:endParaRPr lang="en-GB" dirty="0" smtClean="0"/>
          </a:p>
          <a:p>
            <a:endParaRPr lang="en-GB" dirty="0"/>
          </a:p>
        </p:txBody>
      </p:sp>
    </p:spTree>
    <p:extLst>
      <p:ext uri="{BB962C8B-B14F-4D97-AF65-F5344CB8AC3E}">
        <p14:creationId xmlns:p14="http://schemas.microsoft.com/office/powerpoint/2010/main" val="618845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students choose HE?</a:t>
            </a:r>
          </a:p>
        </p:txBody>
      </p:sp>
      <p:sp>
        <p:nvSpPr>
          <p:cNvPr id="3" name="Content Placeholder 2"/>
          <p:cNvSpPr>
            <a:spLocks noGrp="1"/>
          </p:cNvSpPr>
          <p:nvPr>
            <p:ph idx="1"/>
          </p:nvPr>
        </p:nvSpPr>
        <p:spPr/>
        <p:txBody>
          <a:bodyPr>
            <a:normAutofit fontScale="62500" lnSpcReduction="20000"/>
          </a:bodyPr>
          <a:lstStyle/>
          <a:p>
            <a:r>
              <a:rPr lang="en-GB" b="1" dirty="0" smtClean="0"/>
              <a:t>Friends and family are crucial in decision making</a:t>
            </a:r>
          </a:p>
          <a:p>
            <a:r>
              <a:rPr lang="en-GB" dirty="0"/>
              <a:t>“</a:t>
            </a:r>
            <a:r>
              <a:rPr lang="en-GB" i="1" dirty="0"/>
              <a:t>My sister studies Environmental Engineering at an [other HEI], and she inspired me to do something similar.</a:t>
            </a:r>
            <a:r>
              <a:rPr lang="en-GB" dirty="0"/>
              <a:t>” First year student at [HEI]</a:t>
            </a:r>
          </a:p>
          <a:p>
            <a:r>
              <a:rPr lang="en-GB" dirty="0"/>
              <a:t>“</a:t>
            </a:r>
            <a:r>
              <a:rPr lang="en-GB" i="1" dirty="0"/>
              <a:t>The role model of my father, who is a mechanical engineer</a:t>
            </a:r>
            <a:r>
              <a:rPr lang="en-GB" dirty="0"/>
              <a:t>” First year student at [HEI]</a:t>
            </a:r>
          </a:p>
          <a:p>
            <a:r>
              <a:rPr lang="en-GB" dirty="0"/>
              <a:t>“</a:t>
            </a:r>
            <a:r>
              <a:rPr lang="en-GB" i="1" dirty="0"/>
              <a:t>I am not decided yet, but I talk to friends about it. I take my own decision, but I receive inspiration from them</a:t>
            </a:r>
            <a:r>
              <a:rPr lang="en-GB" dirty="0"/>
              <a:t>.” Final year student at [higher vocational school leading to higher education </a:t>
            </a:r>
            <a:r>
              <a:rPr lang="en-GB" dirty="0" smtClean="0"/>
              <a:t>entry]Germany </a:t>
            </a:r>
            <a:endParaRPr lang="en-GB" dirty="0"/>
          </a:p>
          <a:p>
            <a:endParaRPr lang="en-GB" dirty="0" smtClean="0"/>
          </a:p>
          <a:p>
            <a:r>
              <a:rPr lang="en-GB" b="1" dirty="0"/>
              <a:t>Young people want choice but choice is difficult</a:t>
            </a:r>
          </a:p>
          <a:p>
            <a:r>
              <a:rPr lang="en-GB" dirty="0"/>
              <a:t>‘</a:t>
            </a:r>
            <a:r>
              <a:rPr lang="en-GB" i="1" dirty="0"/>
              <a:t>I don’t really understand APB. I get the impression that admission decisions are more or less random</a:t>
            </a:r>
            <a:r>
              <a:rPr lang="en-GB" dirty="0" smtClean="0"/>
              <a:t>.’ Student in France </a:t>
            </a:r>
          </a:p>
          <a:p>
            <a:r>
              <a:rPr lang="en-GB" dirty="0" smtClean="0"/>
              <a:t>‘</a:t>
            </a:r>
            <a:r>
              <a:rPr lang="en-GB" i="1" dirty="0" smtClean="0"/>
              <a:t>Actually</a:t>
            </a:r>
            <a:r>
              <a:rPr lang="en-GB" i="1" dirty="0"/>
              <a:t>, when I had to fill all this data applying for LAMA BPO, there was chaos, even my sister, who entered the university one year ago, could not understand many things and what was needed. Maybe if you go there for a second / third time it all seems clearer, but you have to ask a lot, find out a lot, where and what should be filled </a:t>
            </a:r>
            <a:r>
              <a:rPr lang="en-GB" i="1" dirty="0" smtClean="0"/>
              <a:t>in’</a:t>
            </a:r>
            <a:r>
              <a:rPr lang="en-GB" dirty="0" smtClean="0"/>
              <a:t>. </a:t>
            </a:r>
            <a:r>
              <a:rPr lang="en-GB" dirty="0"/>
              <a:t>First year students at [City] University of Applied </a:t>
            </a:r>
            <a:r>
              <a:rPr lang="en-GB" dirty="0" smtClean="0"/>
              <a:t>Sciences, Lithuania</a:t>
            </a:r>
            <a:endParaRPr lang="en-GB" dirty="0"/>
          </a:p>
          <a:p>
            <a:endParaRPr lang="en-GB" dirty="0"/>
          </a:p>
        </p:txBody>
      </p:sp>
    </p:spTree>
    <p:extLst>
      <p:ext uri="{BB962C8B-B14F-4D97-AF65-F5344CB8AC3E}">
        <p14:creationId xmlns:p14="http://schemas.microsoft.com/office/powerpoint/2010/main" val="352042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lgn="ctr">
              <a:buNone/>
            </a:pPr>
            <a:r>
              <a:rPr lang="en-GB" sz="3200" b="1" dirty="0" smtClean="0"/>
              <a:t>Interesting/innovative </a:t>
            </a:r>
            <a:r>
              <a:rPr lang="en-GB" sz="3200" b="1" dirty="0"/>
              <a:t>practice </a:t>
            </a:r>
          </a:p>
        </p:txBody>
      </p:sp>
    </p:spTree>
    <p:extLst>
      <p:ext uri="{BB962C8B-B14F-4D97-AF65-F5344CB8AC3E}">
        <p14:creationId xmlns:p14="http://schemas.microsoft.com/office/powerpoint/2010/main" val="2699638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Choice Check - Netherlands</a:t>
            </a:r>
            <a:endParaRPr lang="en-GB" dirty="0"/>
          </a:p>
        </p:txBody>
      </p:sp>
      <p:sp>
        <p:nvSpPr>
          <p:cNvPr id="3" name="Content Placeholder 2"/>
          <p:cNvSpPr>
            <a:spLocks noGrp="1"/>
          </p:cNvSpPr>
          <p:nvPr>
            <p:ph idx="1"/>
          </p:nvPr>
        </p:nvSpPr>
        <p:spPr>
          <a:xfrm>
            <a:off x="838200" y="1825625"/>
            <a:ext cx="10515600" cy="4749346"/>
          </a:xfrm>
        </p:spPr>
        <p:txBody>
          <a:bodyPr>
            <a:normAutofit fontScale="85000" lnSpcReduction="20000"/>
          </a:bodyPr>
          <a:lstStyle/>
          <a:p>
            <a:r>
              <a:rPr lang="en-GB" dirty="0" smtClean="0"/>
              <a:t>As </a:t>
            </a:r>
            <a:r>
              <a:rPr lang="en-GB" dirty="0"/>
              <a:t>of 2017, it became mandatory that every student applying to a Dutch HEI or HBO who completed their prior education in the Netherlands, Aruba, Bonaire, Curacao, </a:t>
            </a:r>
            <a:r>
              <a:rPr lang="en-GB" dirty="0" err="1"/>
              <a:t>Saba</a:t>
            </a:r>
            <a:r>
              <a:rPr lang="en-GB" dirty="0"/>
              <a:t>, St Eustatius or St Maarten, must undergo a “check” to evaluate their fit with their selected study </a:t>
            </a:r>
            <a:r>
              <a:rPr lang="en-GB" dirty="0" smtClean="0"/>
              <a:t>programme.</a:t>
            </a:r>
          </a:p>
          <a:p>
            <a:r>
              <a:rPr lang="en-GB" dirty="0" smtClean="0"/>
              <a:t>‘</a:t>
            </a:r>
            <a:r>
              <a:rPr lang="en-GB" i="1" dirty="0" smtClean="0"/>
              <a:t>Our </a:t>
            </a:r>
            <a:r>
              <a:rPr lang="en-GB" i="1" dirty="0"/>
              <a:t>study choice check is set up as a trial study day at the HEI: a day in the life of a student. They have to do some homework ahead, attend lectures, do a test, follow a session in a working group and reflect on the day. On that basis, they can check if it was as exciting as they thought it would be, or not so much… And also important, have a chance to reflect: “can I do this</a:t>
            </a:r>
            <a:r>
              <a:rPr lang="en-GB" i="1" dirty="0" smtClean="0"/>
              <a:t>?”</a:t>
            </a:r>
          </a:p>
          <a:p>
            <a:pPr marL="0" indent="0">
              <a:buNone/>
            </a:pPr>
            <a:r>
              <a:rPr lang="en-GB" i="1" dirty="0" smtClean="0"/>
              <a:t>   </a:t>
            </a:r>
            <a:r>
              <a:rPr lang="en-GB" dirty="0" smtClean="0"/>
              <a:t>Dutch HEI </a:t>
            </a:r>
            <a:endParaRPr lang="en-GB" dirty="0" smtClean="0"/>
          </a:p>
          <a:p>
            <a:pPr marL="0" indent="0">
              <a:buNone/>
            </a:pPr>
            <a:r>
              <a:rPr lang="en-GB" dirty="0"/>
              <a:t>“</a:t>
            </a:r>
            <a:r>
              <a:rPr lang="en-GB" i="1" dirty="0"/>
              <a:t>I found it [selection day] a very exciting day. Many people had signed up and it was possible that you would not be selected for this study at the end of the day. Besides that, I was very happy with this whole day because it showed how studying here would look like and you could find out if it really suited you.”</a:t>
            </a:r>
          </a:p>
          <a:p>
            <a:pPr marL="0" indent="0">
              <a:buNone/>
            </a:pPr>
            <a:r>
              <a:rPr lang="en-GB" i="1" dirty="0"/>
              <a:t> “The new way of selecting does take a lot of time in a period already so full with other school stuff. But I do understand why it helps and a lottery would be worse!” </a:t>
            </a:r>
            <a:endParaRPr lang="en-GB" i="1" dirty="0"/>
          </a:p>
        </p:txBody>
      </p:sp>
    </p:spTree>
    <p:extLst>
      <p:ext uri="{BB962C8B-B14F-4D97-AF65-F5344CB8AC3E}">
        <p14:creationId xmlns:p14="http://schemas.microsoft.com/office/powerpoint/2010/main" val="23997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Higher Education Access Route (HEAR) </a:t>
            </a:r>
            <a:endParaRPr lang="en-GB" dirty="0"/>
          </a:p>
        </p:txBody>
      </p:sp>
      <p:sp>
        <p:nvSpPr>
          <p:cNvPr id="3" name="Content Placeholder 2"/>
          <p:cNvSpPr>
            <a:spLocks noGrp="1"/>
          </p:cNvSpPr>
          <p:nvPr>
            <p:ph idx="1"/>
          </p:nvPr>
        </p:nvSpPr>
        <p:spPr/>
        <p:txBody>
          <a:bodyPr>
            <a:normAutofit fontScale="92500"/>
          </a:bodyPr>
          <a:lstStyle/>
          <a:p>
            <a:r>
              <a:rPr lang="en-GB" b="1" dirty="0"/>
              <a:t>The Higher Education Access Route (HEAR) </a:t>
            </a:r>
            <a:r>
              <a:rPr lang="en-GB" dirty="0"/>
              <a:t>is a preferential </a:t>
            </a:r>
            <a:r>
              <a:rPr lang="en-GB" dirty="0" smtClean="0"/>
              <a:t>HE admissions programme. </a:t>
            </a:r>
            <a:r>
              <a:rPr lang="en-GB" dirty="0"/>
              <a:t>I</a:t>
            </a:r>
            <a:r>
              <a:rPr lang="en-GB" dirty="0" smtClean="0"/>
              <a:t>nstitutions </a:t>
            </a:r>
            <a:r>
              <a:rPr lang="en-GB" dirty="0"/>
              <a:t>reserve </a:t>
            </a:r>
            <a:r>
              <a:rPr lang="en-GB" dirty="0" smtClean="0"/>
              <a:t>circa 10</a:t>
            </a:r>
            <a:r>
              <a:rPr lang="en-GB" dirty="0"/>
              <a:t>% </a:t>
            </a:r>
            <a:r>
              <a:rPr lang="en-GB" dirty="0" smtClean="0"/>
              <a:t>of places available </a:t>
            </a:r>
            <a:r>
              <a:rPr lang="en-GB" dirty="0"/>
              <a:t>each year for students who meet “</a:t>
            </a:r>
            <a:r>
              <a:rPr lang="en-GB" i="1" dirty="0"/>
              <a:t>a range of financial social and cultural </a:t>
            </a:r>
            <a:r>
              <a:rPr lang="en-GB" i="1" dirty="0" smtClean="0"/>
              <a:t>indicators</a:t>
            </a:r>
            <a:r>
              <a:rPr lang="en-GB" dirty="0" smtClean="0"/>
              <a:t>’.</a:t>
            </a:r>
          </a:p>
          <a:p>
            <a:r>
              <a:rPr lang="en-GB" dirty="0"/>
              <a:t>HEAR applicants </a:t>
            </a:r>
            <a:r>
              <a:rPr lang="en-GB" dirty="0" smtClean="0"/>
              <a:t>a </a:t>
            </a:r>
            <a:r>
              <a:rPr lang="en-GB" dirty="0"/>
              <a:t>receive a range of social and academic support both prior to entering higher education, and when they enter higher education. </a:t>
            </a:r>
            <a:endParaRPr lang="en-GB" dirty="0" smtClean="0"/>
          </a:p>
          <a:p>
            <a:r>
              <a:rPr lang="en-GB" dirty="0" smtClean="0"/>
              <a:t>Prior </a:t>
            </a:r>
            <a:r>
              <a:rPr lang="en-GB" dirty="0"/>
              <a:t>to entering higher education these include mentoring from existing higher education students and additional tuition to help examination achievement.</a:t>
            </a:r>
          </a:p>
          <a:p>
            <a:r>
              <a:rPr lang="en-GB" dirty="0"/>
              <a:t>In the first year of HE, HEAR or DARE students have access to advice on financial matters, and dealing with academic or pastoral challenges.</a:t>
            </a:r>
          </a:p>
        </p:txBody>
      </p:sp>
    </p:spTree>
    <p:extLst>
      <p:ext uri="{BB962C8B-B14F-4D97-AF65-F5344CB8AC3E}">
        <p14:creationId xmlns:p14="http://schemas.microsoft.com/office/powerpoint/2010/main" val="2589116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Admission Changes – France </a:t>
            </a:r>
            <a:endParaRPr lang="en-GB" dirty="0"/>
          </a:p>
        </p:txBody>
      </p:sp>
      <p:sp>
        <p:nvSpPr>
          <p:cNvPr id="3" name="Content Placeholder 2"/>
          <p:cNvSpPr>
            <a:spLocks noGrp="1"/>
          </p:cNvSpPr>
          <p:nvPr>
            <p:ph idx="1"/>
          </p:nvPr>
        </p:nvSpPr>
        <p:spPr>
          <a:xfrm>
            <a:off x="838200" y="1825624"/>
            <a:ext cx="10515600" cy="4488089"/>
          </a:xfrm>
        </p:spPr>
        <p:txBody>
          <a:bodyPr>
            <a:normAutofit fontScale="70000" lnSpcReduction="20000"/>
          </a:bodyPr>
          <a:lstStyle/>
          <a:p>
            <a:r>
              <a:rPr lang="fr-FR" i="1" dirty="0"/>
              <a:t>Plan Étudiants: Accompagner chacun vers la </a:t>
            </a:r>
            <a:r>
              <a:rPr lang="fr-FR" i="1" dirty="0" smtClean="0"/>
              <a:t>réussite</a:t>
            </a:r>
          </a:p>
          <a:p>
            <a:r>
              <a:rPr lang="fr-FR" dirty="0" err="1" smtClean="0"/>
              <a:t>Aim</a:t>
            </a:r>
            <a:r>
              <a:rPr lang="fr-FR" dirty="0" smtClean="0"/>
              <a:t> </a:t>
            </a:r>
            <a:r>
              <a:rPr lang="fr-FR" dirty="0" err="1" smtClean="0"/>
              <a:t>is</a:t>
            </a:r>
            <a:r>
              <a:rPr lang="fr-FR" dirty="0" smtClean="0"/>
              <a:t> to combat ‘</a:t>
            </a:r>
            <a:r>
              <a:rPr lang="fr-FR" b="1" i="1" dirty="0" err="1" smtClean="0"/>
              <a:t>selection</a:t>
            </a:r>
            <a:r>
              <a:rPr lang="fr-FR" b="1" i="1" dirty="0" smtClean="0"/>
              <a:t> by </a:t>
            </a:r>
            <a:r>
              <a:rPr lang="fr-FR" b="1" i="1" dirty="0" err="1" smtClean="0"/>
              <a:t>failure</a:t>
            </a:r>
            <a:r>
              <a:rPr lang="fr-FR" b="1" i="1" dirty="0" smtClean="0"/>
              <a:t> and </a:t>
            </a:r>
            <a:r>
              <a:rPr lang="fr-FR" b="1" i="1" dirty="0" err="1" smtClean="0"/>
              <a:t>lottery</a:t>
            </a:r>
            <a:r>
              <a:rPr lang="fr-FR" dirty="0" smtClean="0"/>
              <a:t>’ as </a:t>
            </a:r>
            <a:r>
              <a:rPr lang="fr-FR" dirty="0" err="1" smtClean="0"/>
              <a:t>failure</a:t>
            </a:r>
            <a:r>
              <a:rPr lang="fr-FR" dirty="0" smtClean="0"/>
              <a:t> rate of first </a:t>
            </a:r>
            <a:r>
              <a:rPr lang="fr-FR" dirty="0" err="1" smtClean="0"/>
              <a:t>degree</a:t>
            </a:r>
            <a:r>
              <a:rPr lang="fr-FR" dirty="0" smtClean="0"/>
              <a:t> up to 60%</a:t>
            </a:r>
          </a:p>
          <a:p>
            <a:r>
              <a:rPr lang="fr-FR" dirty="0" smtClean="0"/>
              <a:t>New </a:t>
            </a:r>
            <a:r>
              <a:rPr lang="fr-FR" dirty="0" err="1" smtClean="0"/>
              <a:t>investment</a:t>
            </a:r>
            <a:r>
              <a:rPr lang="fr-FR" dirty="0" smtClean="0"/>
              <a:t> in HE places </a:t>
            </a:r>
          </a:p>
          <a:p>
            <a:r>
              <a:rPr lang="en-GB" dirty="0"/>
              <a:t>Schools will prepare reports and recommendations for each student, to which higher education institutions will have </a:t>
            </a:r>
            <a:r>
              <a:rPr lang="en-GB" dirty="0" smtClean="0"/>
              <a:t>access</a:t>
            </a:r>
            <a:r>
              <a:rPr lang="en-GB" dirty="0"/>
              <a:t> </a:t>
            </a:r>
            <a:r>
              <a:rPr lang="en-GB" dirty="0" smtClean="0"/>
              <a:t>&amp; 2 </a:t>
            </a:r>
            <a:r>
              <a:rPr lang="en-GB" dirty="0"/>
              <a:t>weeks devoted during the school year to helping them choose the right </a:t>
            </a:r>
            <a:r>
              <a:rPr lang="en-GB" dirty="0" smtClean="0"/>
              <a:t>studies  - then either: </a:t>
            </a:r>
          </a:p>
          <a:p>
            <a:r>
              <a:rPr lang="en-GB" dirty="0" smtClean="0"/>
              <a:t>the </a:t>
            </a:r>
            <a:r>
              <a:rPr lang="en-GB" dirty="0"/>
              <a:t>candidate will have the necessary competences and be accepted for the course.</a:t>
            </a:r>
          </a:p>
          <a:p>
            <a:endParaRPr lang="en-GB" dirty="0"/>
          </a:p>
          <a:p>
            <a:r>
              <a:rPr lang="en-GB" dirty="0"/>
              <a:t>If the student does not meet the required standard but there are free places, they could be accepted after taking refresher </a:t>
            </a:r>
            <a:r>
              <a:rPr lang="en-GB" dirty="0" smtClean="0"/>
              <a:t>courses</a:t>
            </a:r>
            <a:endParaRPr lang="en-GB" dirty="0"/>
          </a:p>
          <a:p>
            <a:endParaRPr lang="en-GB" dirty="0"/>
          </a:p>
          <a:p>
            <a:r>
              <a:rPr lang="en-GB" dirty="0"/>
              <a:t>If the student wanted to follow an oversubscribed course, either they might be admitted immediately, or put on a ‘waiting list’. If no place became available, the university would be obliged to offer a place on another course, as close as possible to the student’s original request. </a:t>
            </a:r>
          </a:p>
        </p:txBody>
      </p:sp>
    </p:spTree>
    <p:extLst>
      <p:ext uri="{BB962C8B-B14F-4D97-AF65-F5344CB8AC3E}">
        <p14:creationId xmlns:p14="http://schemas.microsoft.com/office/powerpoint/2010/main" val="2438280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Emerging questions</a:t>
            </a:r>
            <a:endParaRPr lang="en-GB" dirty="0"/>
          </a:p>
        </p:txBody>
      </p:sp>
      <p:sp>
        <p:nvSpPr>
          <p:cNvPr id="3" name="Content Placeholder 2"/>
          <p:cNvSpPr>
            <a:spLocks noGrp="1"/>
          </p:cNvSpPr>
          <p:nvPr>
            <p:ph idx="1"/>
          </p:nvPr>
        </p:nvSpPr>
        <p:spPr/>
        <p:txBody>
          <a:bodyPr>
            <a:normAutofit/>
          </a:bodyPr>
          <a:lstStyle/>
          <a:p>
            <a:r>
              <a:rPr lang="en-GB" dirty="0" smtClean="0"/>
              <a:t>When does admission really start and end?</a:t>
            </a:r>
          </a:p>
          <a:p>
            <a:endParaRPr lang="en-GB" dirty="0"/>
          </a:p>
          <a:p>
            <a:r>
              <a:rPr lang="en-GB" dirty="0" smtClean="0"/>
              <a:t>How much can the ‘admission system’ do?</a:t>
            </a:r>
          </a:p>
          <a:p>
            <a:endParaRPr lang="en-GB" dirty="0"/>
          </a:p>
          <a:p>
            <a:r>
              <a:rPr lang="en-GB" dirty="0" smtClean="0"/>
              <a:t>Why is equity/widening access/social inclusion/social dimension such a low priority?</a:t>
            </a:r>
          </a:p>
          <a:p>
            <a:pPr marL="0" indent="0">
              <a:buNone/>
            </a:pPr>
            <a:endParaRPr lang="en-GB" dirty="0"/>
          </a:p>
          <a:p>
            <a:r>
              <a:rPr lang="en-GB" dirty="0" smtClean="0"/>
              <a:t>Tensions exist between policy goals – e.g. higher completion = more selectivity but implies less equity </a:t>
            </a:r>
            <a:endParaRPr lang="en-GB" dirty="0"/>
          </a:p>
        </p:txBody>
      </p:sp>
    </p:spTree>
    <p:extLst>
      <p:ext uri="{BB962C8B-B14F-4D97-AF65-F5344CB8AC3E}">
        <p14:creationId xmlns:p14="http://schemas.microsoft.com/office/powerpoint/2010/main" val="732995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a:t>
            </a:r>
            <a:endParaRPr lang="en-GB" dirty="0"/>
          </a:p>
        </p:txBody>
      </p:sp>
      <p:sp>
        <p:nvSpPr>
          <p:cNvPr id="3" name="Content Placeholder 2"/>
          <p:cNvSpPr>
            <a:spLocks noGrp="1"/>
          </p:cNvSpPr>
          <p:nvPr>
            <p:ph idx="1"/>
          </p:nvPr>
        </p:nvSpPr>
        <p:spPr>
          <a:xfrm>
            <a:off x="838200" y="1825625"/>
            <a:ext cx="10515600" cy="4655688"/>
          </a:xfrm>
        </p:spPr>
        <p:txBody>
          <a:bodyPr/>
          <a:lstStyle/>
          <a:p>
            <a:r>
              <a:rPr lang="en-GB" dirty="0" smtClean="0"/>
              <a:t>Improve the IAG available on HE</a:t>
            </a:r>
          </a:p>
          <a:p>
            <a:r>
              <a:rPr lang="en-GB" dirty="0" smtClean="0"/>
              <a:t>Link admission policies to labour market demand</a:t>
            </a:r>
          </a:p>
          <a:p>
            <a:r>
              <a:rPr lang="en-GB" dirty="0" smtClean="0"/>
              <a:t>Incentivise HEIs to be more inclusive</a:t>
            </a:r>
          </a:p>
          <a:p>
            <a:r>
              <a:rPr lang="en-GB" dirty="0" smtClean="0"/>
              <a:t>Use Bologna tools to each transition i.e. improve credit transfer within/across HEIs</a:t>
            </a:r>
          </a:p>
          <a:p>
            <a:r>
              <a:rPr lang="en-GB" dirty="0" smtClean="0"/>
              <a:t>Re-structure streaming processes during secondary school </a:t>
            </a:r>
          </a:p>
          <a:p>
            <a:r>
              <a:rPr lang="en-GB" dirty="0" smtClean="0"/>
              <a:t>Pilot changes in final year of school</a:t>
            </a:r>
          </a:p>
          <a:p>
            <a:r>
              <a:rPr lang="en-GB" dirty="0" smtClean="0"/>
              <a:t>Experiment with different methods of identifying potential</a:t>
            </a:r>
          </a:p>
          <a:p>
            <a:r>
              <a:rPr lang="en-GB" dirty="0" smtClean="0"/>
              <a:t>Prioritise joint working across </a:t>
            </a:r>
            <a:r>
              <a:rPr lang="en-GB" dirty="0" err="1" smtClean="0"/>
              <a:t>schooling:HE:e</a:t>
            </a:r>
            <a:r>
              <a:rPr lang="en-GB" dirty="0" err="1" smtClean="0"/>
              <a:t>mployment</a:t>
            </a:r>
            <a:r>
              <a:rPr lang="en-GB" dirty="0" smtClean="0"/>
              <a:t> </a:t>
            </a:r>
            <a:endParaRPr lang="en-GB" dirty="0"/>
          </a:p>
        </p:txBody>
      </p:sp>
    </p:spTree>
    <p:extLst>
      <p:ext uri="{BB962C8B-B14F-4D97-AF65-F5344CB8AC3E}">
        <p14:creationId xmlns:p14="http://schemas.microsoft.com/office/powerpoint/2010/main" val="3273654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lgn="ctr"/>
            <a:r>
              <a:rPr lang="en-GB" sz="3200" dirty="0" smtClean="0"/>
              <a:t>Contact details:</a:t>
            </a:r>
          </a:p>
          <a:p>
            <a:pPr algn="ctr"/>
            <a:endParaRPr lang="en-GB" sz="3200" dirty="0"/>
          </a:p>
          <a:p>
            <a:pPr algn="ctr"/>
            <a:r>
              <a:rPr lang="en-GB" sz="3200" dirty="0" smtClean="0">
                <a:hlinkClick r:id="rId2"/>
              </a:rPr>
              <a:t>graeme.atherton@londonhigher.ac.uk</a:t>
            </a:r>
            <a:endParaRPr lang="en-GB" sz="3200" dirty="0" smtClean="0"/>
          </a:p>
          <a:p>
            <a:pPr algn="ctr"/>
            <a:endParaRPr lang="en-GB" sz="3200" dirty="0"/>
          </a:p>
          <a:p>
            <a:pPr algn="ctr"/>
            <a:r>
              <a:rPr lang="en-GB" sz="3200" dirty="0" smtClean="0"/>
              <a:t>Full report:</a:t>
            </a:r>
          </a:p>
          <a:p>
            <a:pPr algn="ctr"/>
            <a:endParaRPr lang="en-GB" sz="3200" dirty="0"/>
          </a:p>
          <a:p>
            <a:pPr algn="ctr"/>
            <a:r>
              <a:rPr lang="en-GB" sz="3200" dirty="0">
                <a:hlinkClick r:id="rId3"/>
              </a:rPr>
              <a:t>https://</a:t>
            </a:r>
            <a:r>
              <a:rPr lang="en-GB" sz="3200" dirty="0" smtClean="0">
                <a:hlinkClick r:id="rId3"/>
              </a:rPr>
              <a:t>publications.europa.eu/s/dyym</a:t>
            </a:r>
            <a:endParaRPr lang="en-GB" sz="3200" dirty="0" smtClean="0"/>
          </a:p>
          <a:p>
            <a:pPr marL="0" indent="0">
              <a:buNone/>
            </a:pPr>
            <a:endParaRPr lang="en-GB" dirty="0" smtClean="0"/>
          </a:p>
          <a:p>
            <a:endParaRPr lang="en-GB" dirty="0"/>
          </a:p>
          <a:p>
            <a:endParaRPr lang="en-GB" dirty="0"/>
          </a:p>
        </p:txBody>
      </p:sp>
    </p:spTree>
    <p:extLst>
      <p:ext uri="{BB962C8B-B14F-4D97-AF65-F5344CB8AC3E}">
        <p14:creationId xmlns:p14="http://schemas.microsoft.com/office/powerpoint/2010/main" val="3231375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64429" y="-74762"/>
            <a:ext cx="11406469" cy="6599193"/>
          </a:xfrm>
          <a:prstGeom prst="rect">
            <a:avLst/>
          </a:prstGeom>
        </p:spPr>
      </p:pic>
    </p:spTree>
    <p:extLst>
      <p:ext uri="{BB962C8B-B14F-4D97-AF65-F5344CB8AC3E}">
        <p14:creationId xmlns:p14="http://schemas.microsoft.com/office/powerpoint/2010/main" val="208445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808304" y="992778"/>
            <a:ext cx="10147079" cy="5773338"/>
          </a:xfrm>
          <a:prstGeom prst="rect">
            <a:avLst/>
          </a:prstGeom>
        </p:spPr>
      </p:pic>
    </p:spTree>
    <p:extLst>
      <p:ext uri="{BB962C8B-B14F-4D97-AF65-F5344CB8AC3E}">
        <p14:creationId xmlns:p14="http://schemas.microsoft.com/office/powerpoint/2010/main" val="88518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approach the aim</a:t>
            </a:r>
            <a:endParaRPr lang="en-GB" dirty="0"/>
          </a:p>
        </p:txBody>
      </p:sp>
      <p:pic>
        <p:nvPicPr>
          <p:cNvPr id="4" name="Content Placeholder 3"/>
          <p:cNvPicPr>
            <a:picLocks noGrp="1" noChangeAspect="1"/>
          </p:cNvPicPr>
          <p:nvPr>
            <p:ph idx="1"/>
          </p:nvPr>
        </p:nvPicPr>
        <p:blipFill>
          <a:blip r:embed="rId2"/>
          <a:stretch>
            <a:fillRect/>
          </a:stretch>
        </p:blipFill>
        <p:spPr>
          <a:xfrm>
            <a:off x="2903913" y="1642772"/>
            <a:ext cx="9809018" cy="4626400"/>
          </a:xfrm>
          <a:prstGeom prst="rect">
            <a:avLst/>
          </a:prstGeom>
        </p:spPr>
      </p:pic>
    </p:spTree>
    <p:extLst>
      <p:ext uri="{BB962C8B-B14F-4D97-AF65-F5344CB8AC3E}">
        <p14:creationId xmlns:p14="http://schemas.microsoft.com/office/powerpoint/2010/main" val="373894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methodology used</a:t>
            </a:r>
            <a:endParaRPr lang="en-GB" dirty="0"/>
          </a:p>
        </p:txBody>
      </p:sp>
      <p:sp>
        <p:nvSpPr>
          <p:cNvPr id="3" name="Content Placeholder 2"/>
          <p:cNvSpPr>
            <a:spLocks noGrp="1"/>
          </p:cNvSpPr>
          <p:nvPr>
            <p:ph idx="1"/>
          </p:nvPr>
        </p:nvSpPr>
        <p:spPr/>
        <p:txBody>
          <a:bodyPr/>
          <a:lstStyle/>
          <a:p>
            <a:r>
              <a:rPr lang="en-GB" dirty="0"/>
              <a:t>A</a:t>
            </a:r>
            <a:r>
              <a:rPr lang="en-GB" dirty="0" smtClean="0"/>
              <a:t> system-level mapping of EU Member States, EEA/EFTA countries and candidate countries</a:t>
            </a:r>
          </a:p>
          <a:p>
            <a:pPr marL="0" indent="0">
              <a:buNone/>
            </a:pPr>
            <a:endParaRPr lang="en-GB" dirty="0" smtClean="0"/>
          </a:p>
          <a:p>
            <a:r>
              <a:rPr lang="en-GB" dirty="0" smtClean="0"/>
              <a:t>8 national case studies (</a:t>
            </a:r>
            <a:r>
              <a:rPr lang="en-GB" b="1" dirty="0" smtClean="0"/>
              <a:t>France, Norway, Ireland, Germany, Spain, Romania, Lithuania &amp; Netherlands</a:t>
            </a:r>
            <a:r>
              <a:rPr lang="en-GB" dirty="0" smtClean="0"/>
              <a:t>). </a:t>
            </a:r>
          </a:p>
          <a:p>
            <a:pPr marL="0" indent="0">
              <a:buNone/>
            </a:pPr>
            <a:endParaRPr lang="en-GB" dirty="0" smtClean="0"/>
          </a:p>
          <a:p>
            <a:r>
              <a:rPr lang="en-GB" dirty="0" smtClean="0"/>
              <a:t>8 focus groups with young people at last year before entry into HE &amp; first year of HE</a:t>
            </a:r>
            <a:endParaRPr lang="en-GB" dirty="0"/>
          </a:p>
        </p:txBody>
      </p:sp>
    </p:spTree>
    <p:extLst>
      <p:ext uri="{BB962C8B-B14F-4D97-AF65-F5344CB8AC3E}">
        <p14:creationId xmlns:p14="http://schemas.microsoft.com/office/powerpoint/2010/main" val="358333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Dimensions of admission </a:t>
            </a:r>
            <a:endParaRPr lang="en-GB" dirty="0"/>
          </a:p>
        </p:txBody>
      </p:sp>
      <p:sp>
        <p:nvSpPr>
          <p:cNvPr id="3" name="Content Placeholder 2"/>
          <p:cNvSpPr>
            <a:spLocks noGrp="1"/>
          </p:cNvSpPr>
          <p:nvPr>
            <p:ph idx="1"/>
          </p:nvPr>
        </p:nvSpPr>
        <p:spPr/>
        <p:txBody>
          <a:bodyPr/>
          <a:lstStyle/>
          <a:p>
            <a:r>
              <a:rPr lang="en-GB" dirty="0"/>
              <a:t>Admission is not a simple process which occurs at the end of secondary education. It is, rather, a process which can take up to a decade, from the moment a student is streamed by ability until – in some instances – a post-admission selection phase that occurs at the end of the first year of studies. </a:t>
            </a:r>
            <a:endParaRPr lang="en-GB" dirty="0" smtClean="0"/>
          </a:p>
          <a:p>
            <a:r>
              <a:rPr lang="en-GB" b="1" dirty="0" smtClean="0"/>
              <a:t>Two key dimensions</a:t>
            </a:r>
          </a:p>
          <a:p>
            <a:pPr marL="0" indent="0">
              <a:buNone/>
            </a:pPr>
            <a:r>
              <a:rPr lang="en-GB" dirty="0" smtClean="0"/>
              <a:t>Streaming in schools, or not</a:t>
            </a:r>
          </a:p>
          <a:p>
            <a:pPr marL="0" indent="0">
              <a:buNone/>
            </a:pPr>
            <a:r>
              <a:rPr lang="en-GB" dirty="0" smtClean="0"/>
              <a:t>The autonomy of HEIs to select students </a:t>
            </a:r>
          </a:p>
          <a:p>
            <a:endParaRPr lang="en-GB" dirty="0"/>
          </a:p>
        </p:txBody>
      </p:sp>
    </p:spTree>
    <p:extLst>
      <p:ext uri="{BB962C8B-B14F-4D97-AF65-F5344CB8AC3E}">
        <p14:creationId xmlns:p14="http://schemas.microsoft.com/office/powerpoint/2010/main" val="875285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491158" cy="1164626"/>
          </a:xfrm>
        </p:spPr>
        <p:txBody>
          <a:bodyPr/>
          <a:lstStyle/>
          <a:p>
            <a:r>
              <a:rPr lang="en-GB" dirty="0" smtClean="0"/>
              <a:t>Classifying countries?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7874515"/>
              </p:ext>
            </p:extLst>
          </p:nvPr>
        </p:nvGraphicFramePr>
        <p:xfrm>
          <a:off x="1466491" y="1690687"/>
          <a:ext cx="8626415" cy="5020663"/>
        </p:xfrm>
        <a:graphic>
          <a:graphicData uri="http://schemas.openxmlformats.org/drawingml/2006/table">
            <a:tbl>
              <a:tblPr bandRow="1"/>
              <a:tblGrid>
                <a:gridCol w="2355703"/>
                <a:gridCol w="3158615"/>
                <a:gridCol w="3112097"/>
              </a:tblGrid>
              <a:tr h="987710">
                <a:tc>
                  <a:txBody>
                    <a:bodyPr/>
                    <a:lstStyle/>
                    <a:p>
                      <a:pPr algn="r">
                        <a:lnSpc>
                          <a:spcPct val="115000"/>
                        </a:lnSpc>
                        <a:spcBef>
                          <a:spcPts val="600"/>
                        </a:spcBef>
                        <a:spcAft>
                          <a:spcPts val="600"/>
                        </a:spcAft>
                      </a:pPr>
                      <a:r>
                        <a:rPr lang="en-GB" sz="1100" b="1" kern="150">
                          <a:solidFill>
                            <a:srgbClr val="FFFFFF"/>
                          </a:solidFill>
                          <a:effectLst/>
                          <a:latin typeface="EC Square Sans Pro"/>
                          <a:ea typeface="EC Square Sans Pro"/>
                          <a:cs typeface="EC Square Sans Pro"/>
                        </a:rPr>
                        <a:t>Selection </a:t>
                      </a:r>
                      <a:endParaRPr lang="en-GB" sz="1100" kern="150">
                        <a:solidFill>
                          <a:srgbClr val="000000"/>
                        </a:solidFill>
                        <a:effectLst/>
                        <a:latin typeface="Calibri" panose="020F0502020204030204" pitchFamily="34" charset="0"/>
                        <a:ea typeface="Calibri" panose="020F0502020204030204" pitchFamily="34" charset="0"/>
                      </a:endParaRPr>
                    </a:p>
                    <a:p>
                      <a:pPr>
                        <a:lnSpc>
                          <a:spcPct val="115000"/>
                        </a:lnSpc>
                        <a:spcBef>
                          <a:spcPts val="600"/>
                        </a:spcBef>
                        <a:spcAft>
                          <a:spcPts val="600"/>
                        </a:spcAft>
                      </a:pPr>
                      <a:r>
                        <a:rPr lang="en-GB" sz="1100" b="1" kern="150">
                          <a:solidFill>
                            <a:srgbClr val="FFFFFF"/>
                          </a:solidFill>
                          <a:effectLst/>
                          <a:latin typeface="EC Square Sans Pro"/>
                          <a:ea typeface="EC Square Sans Pro"/>
                          <a:cs typeface="EC Square Sans Pro"/>
                        </a:rPr>
                        <a:t>Streaming</a:t>
                      </a:r>
                      <a:endParaRPr lang="en-GB" sz="1100" kern="150">
                        <a:solidFill>
                          <a:srgbClr val="000000"/>
                        </a:solidFill>
                        <a:effectLst/>
                        <a:latin typeface="Calibri" panose="020F0502020204030204" pitchFamily="34" charset="0"/>
                        <a:ea typeface="Calibri" panose="020F0502020204030204" pitchFamily="34" charset="0"/>
                      </a:endParaRPr>
                    </a:p>
                  </a:txBody>
                  <a:tcPr marL="73025" marR="73025" marT="0" marB="0">
                    <a:lnL w="12700" cap="flat" cmpd="sng" algn="ctr">
                      <a:solidFill>
                        <a:srgbClr val="93CDDC"/>
                      </a:solidFill>
                      <a:prstDash val="solid"/>
                      <a:round/>
                      <a:headEnd type="none" w="med" len="med"/>
                      <a:tailEnd type="none" w="med" len="med"/>
                    </a:lnL>
                    <a:lnR w="12700" cap="flat" cmpd="sng" algn="ctr">
                      <a:solidFill>
                        <a:srgbClr val="93CDDC"/>
                      </a:solidFill>
                      <a:prstDash val="solid"/>
                      <a:round/>
                      <a:headEnd type="none" w="med" len="med"/>
                      <a:tailEnd type="none" w="med" len="med"/>
                    </a:lnR>
                    <a:lnT w="12700" cap="flat" cmpd="sng" algn="ctr">
                      <a:solidFill>
                        <a:srgbClr val="93CDDC"/>
                      </a:solidFill>
                      <a:prstDash val="solid"/>
                      <a:round/>
                      <a:headEnd type="none" w="med" len="med"/>
                      <a:tailEnd type="none" w="med" len="med"/>
                    </a:lnT>
                    <a:lnB w="12700" cap="flat" cmpd="sng" algn="ctr">
                      <a:solidFill>
                        <a:srgbClr val="93CDDC"/>
                      </a:solidFill>
                      <a:prstDash val="solid"/>
                      <a:round/>
                      <a:headEnd type="none" w="med" len="med"/>
                      <a:tailEnd type="none" w="med" len="med"/>
                    </a:lnB>
                    <a:solidFill>
                      <a:srgbClr val="2E74B5"/>
                    </a:solidFill>
                  </a:tcPr>
                </a:tc>
                <a:tc>
                  <a:txBody>
                    <a:bodyPr/>
                    <a:lstStyle/>
                    <a:p>
                      <a:pPr>
                        <a:lnSpc>
                          <a:spcPct val="115000"/>
                        </a:lnSpc>
                        <a:spcBef>
                          <a:spcPts val="600"/>
                        </a:spcBef>
                        <a:spcAft>
                          <a:spcPts val="600"/>
                        </a:spcAft>
                      </a:pPr>
                      <a:r>
                        <a:rPr lang="en-GB" sz="1100" kern="150">
                          <a:solidFill>
                            <a:srgbClr val="FFFFFF"/>
                          </a:solidFill>
                          <a:effectLst/>
                          <a:latin typeface="EC Square Sans Pro Medium"/>
                          <a:ea typeface="EC Square Sans Pro Medium"/>
                          <a:cs typeface="EC Square Sans Pro Medium"/>
                        </a:rPr>
                        <a:t>(Nearly all) HEIs can select with additional criteria</a:t>
                      </a:r>
                      <a:endParaRPr lang="en-GB" sz="1100" kern="150">
                        <a:solidFill>
                          <a:srgbClr val="000000"/>
                        </a:solidFill>
                        <a:effectLst/>
                        <a:latin typeface="Calibri" panose="020F0502020204030204" pitchFamily="34" charset="0"/>
                        <a:ea typeface="Calibri" panose="020F0502020204030204" pitchFamily="34" charset="0"/>
                      </a:endParaRPr>
                    </a:p>
                  </a:txBody>
                  <a:tcPr marL="73025" marR="73025" marT="0" marB="0">
                    <a:lnL w="12700" cap="flat" cmpd="sng" algn="ctr">
                      <a:solidFill>
                        <a:srgbClr val="93CDDC"/>
                      </a:solidFill>
                      <a:prstDash val="solid"/>
                      <a:round/>
                      <a:headEnd type="none" w="med" len="med"/>
                      <a:tailEnd type="none" w="med" len="med"/>
                    </a:lnL>
                    <a:lnR w="12700" cap="flat" cmpd="sng" algn="ctr">
                      <a:solidFill>
                        <a:srgbClr val="93CDDC"/>
                      </a:solidFill>
                      <a:prstDash val="solid"/>
                      <a:round/>
                      <a:headEnd type="none" w="med" len="med"/>
                      <a:tailEnd type="none" w="med" len="med"/>
                    </a:lnR>
                    <a:lnT w="12700" cap="flat" cmpd="sng" algn="ctr">
                      <a:solidFill>
                        <a:srgbClr val="93CDDC"/>
                      </a:solidFill>
                      <a:prstDash val="solid"/>
                      <a:round/>
                      <a:headEnd type="none" w="med" len="med"/>
                      <a:tailEnd type="none" w="med" len="med"/>
                    </a:lnT>
                    <a:lnB w="12700" cap="flat" cmpd="sng" algn="ctr">
                      <a:solidFill>
                        <a:srgbClr val="93CDDC"/>
                      </a:solidFill>
                      <a:prstDash val="solid"/>
                      <a:round/>
                      <a:headEnd type="none" w="med" len="med"/>
                      <a:tailEnd type="none" w="med" len="med"/>
                    </a:lnB>
                    <a:solidFill>
                      <a:srgbClr val="2E74B5"/>
                    </a:solidFill>
                  </a:tcPr>
                </a:tc>
                <a:tc>
                  <a:txBody>
                    <a:bodyPr/>
                    <a:lstStyle/>
                    <a:p>
                      <a:pPr>
                        <a:lnSpc>
                          <a:spcPct val="115000"/>
                        </a:lnSpc>
                        <a:spcBef>
                          <a:spcPts val="600"/>
                        </a:spcBef>
                        <a:spcAft>
                          <a:spcPts val="600"/>
                        </a:spcAft>
                      </a:pPr>
                      <a:r>
                        <a:rPr lang="en-GB" sz="1100" kern="150">
                          <a:solidFill>
                            <a:srgbClr val="FFFFFF"/>
                          </a:solidFill>
                          <a:effectLst/>
                          <a:latin typeface="EC Square Sans Pro Medium"/>
                          <a:ea typeface="EC Square Sans Pro Medium"/>
                          <a:cs typeface="EC Square Sans Pro Medium"/>
                        </a:rPr>
                        <a:t>HEIs cannot select with additional criteria (in normal circumstances)</a:t>
                      </a:r>
                      <a:endParaRPr lang="en-GB" sz="1100" kern="150">
                        <a:solidFill>
                          <a:srgbClr val="000000"/>
                        </a:solidFill>
                        <a:effectLst/>
                        <a:latin typeface="Calibri" panose="020F0502020204030204" pitchFamily="34" charset="0"/>
                        <a:ea typeface="Calibri" panose="020F0502020204030204" pitchFamily="34" charset="0"/>
                      </a:endParaRPr>
                    </a:p>
                  </a:txBody>
                  <a:tcPr marL="73025" marR="73025" marT="0" marB="0">
                    <a:lnL w="12700" cap="flat" cmpd="sng" algn="ctr">
                      <a:solidFill>
                        <a:srgbClr val="93CDDC"/>
                      </a:solidFill>
                      <a:prstDash val="solid"/>
                      <a:round/>
                      <a:headEnd type="none" w="med" len="med"/>
                      <a:tailEnd type="none" w="med" len="med"/>
                    </a:lnL>
                    <a:lnR w="12700" cap="flat" cmpd="sng" algn="ctr">
                      <a:solidFill>
                        <a:srgbClr val="93CDDC"/>
                      </a:solidFill>
                      <a:prstDash val="solid"/>
                      <a:round/>
                      <a:headEnd type="none" w="med" len="med"/>
                      <a:tailEnd type="none" w="med" len="med"/>
                    </a:lnR>
                    <a:lnT w="12700" cap="flat" cmpd="sng" algn="ctr">
                      <a:solidFill>
                        <a:srgbClr val="93CDDC"/>
                      </a:solidFill>
                      <a:prstDash val="solid"/>
                      <a:round/>
                      <a:headEnd type="none" w="med" len="med"/>
                      <a:tailEnd type="none" w="med" len="med"/>
                    </a:lnT>
                    <a:lnB w="12700" cap="flat" cmpd="sng" algn="ctr">
                      <a:solidFill>
                        <a:srgbClr val="93CDDC"/>
                      </a:solidFill>
                      <a:prstDash val="solid"/>
                      <a:round/>
                      <a:headEnd type="none" w="med" len="med"/>
                      <a:tailEnd type="none" w="med" len="med"/>
                    </a:lnB>
                    <a:solidFill>
                      <a:srgbClr val="2E74B5"/>
                    </a:solidFill>
                  </a:tcPr>
                </a:tc>
              </a:tr>
              <a:tr h="2351911">
                <a:tc>
                  <a:txBody>
                    <a:bodyPr/>
                    <a:lstStyle/>
                    <a:p>
                      <a:pPr>
                        <a:lnSpc>
                          <a:spcPct val="115000"/>
                        </a:lnSpc>
                        <a:spcBef>
                          <a:spcPts val="600"/>
                        </a:spcBef>
                        <a:spcAft>
                          <a:spcPts val="600"/>
                        </a:spcAft>
                      </a:pPr>
                      <a:r>
                        <a:rPr lang="en-GB" sz="1100" kern="150" dirty="0">
                          <a:solidFill>
                            <a:srgbClr val="FFFFFF"/>
                          </a:solidFill>
                          <a:effectLst/>
                          <a:latin typeface="EC Square Sans Pro Medium"/>
                          <a:ea typeface="EC Square Sans Pro Medium"/>
                          <a:cs typeface="EC Square Sans Pro Medium"/>
                        </a:rPr>
                        <a:t>At least one pathway through the school system does not lead to a qualification enabling higher education entry (to some part of the system)</a:t>
                      </a:r>
                      <a:endParaRPr lang="en-GB" sz="1100" kern="150" dirty="0">
                        <a:solidFill>
                          <a:srgbClr val="000000"/>
                        </a:solidFill>
                        <a:effectLst/>
                        <a:latin typeface="Calibri" panose="020F0502020204030204" pitchFamily="34" charset="0"/>
                        <a:ea typeface="Calibri" panose="020F0502020204030204" pitchFamily="34" charset="0"/>
                      </a:endParaRPr>
                    </a:p>
                  </a:txBody>
                  <a:tcPr marL="73025" marR="73025" marT="0" marB="0">
                    <a:lnL w="12700" cap="flat" cmpd="sng" algn="ctr">
                      <a:solidFill>
                        <a:srgbClr val="93CDDC"/>
                      </a:solidFill>
                      <a:prstDash val="solid"/>
                      <a:round/>
                      <a:headEnd type="none" w="med" len="med"/>
                      <a:tailEnd type="none" w="med" len="med"/>
                    </a:lnL>
                    <a:lnR w="12700" cap="flat" cmpd="sng" algn="ctr">
                      <a:solidFill>
                        <a:srgbClr val="93CDDC"/>
                      </a:solidFill>
                      <a:prstDash val="solid"/>
                      <a:round/>
                      <a:headEnd type="none" w="med" len="med"/>
                      <a:tailEnd type="none" w="med" len="med"/>
                    </a:lnR>
                    <a:lnT w="12700" cap="flat" cmpd="sng" algn="ctr">
                      <a:solidFill>
                        <a:srgbClr val="93CDDC"/>
                      </a:solidFill>
                      <a:prstDash val="solid"/>
                      <a:round/>
                      <a:headEnd type="none" w="med" len="med"/>
                      <a:tailEnd type="none" w="med" len="med"/>
                    </a:lnT>
                    <a:lnB w="12700" cap="flat" cmpd="sng" algn="ctr">
                      <a:solidFill>
                        <a:srgbClr val="93CDDC"/>
                      </a:solidFill>
                      <a:prstDash val="solid"/>
                      <a:round/>
                      <a:headEnd type="none" w="med" len="med"/>
                      <a:tailEnd type="none" w="med" len="med"/>
                    </a:lnB>
                    <a:solidFill>
                      <a:srgbClr val="2E74B5"/>
                    </a:solidFill>
                  </a:tcPr>
                </a:tc>
                <a:tc>
                  <a:txBody>
                    <a:bodyPr/>
                    <a:lstStyle/>
                    <a:p>
                      <a:pPr>
                        <a:lnSpc>
                          <a:spcPct val="115000"/>
                        </a:lnSpc>
                        <a:spcBef>
                          <a:spcPts val="600"/>
                        </a:spcBef>
                        <a:spcAft>
                          <a:spcPts val="600"/>
                        </a:spcAft>
                      </a:pPr>
                      <a:r>
                        <a:rPr lang="en-GB" sz="1100" b="1" i="1" kern="150">
                          <a:solidFill>
                            <a:srgbClr val="4F81BD"/>
                          </a:solidFill>
                          <a:effectLst/>
                          <a:latin typeface="EC Square Sans Pro"/>
                          <a:ea typeface="EC Square Sans Pro"/>
                          <a:cs typeface="EC Square Sans Pro"/>
                        </a:rPr>
                        <a:t>Type 4: Double selection</a:t>
                      </a:r>
                      <a:endParaRPr lang="en-GB" sz="1100" kern="150">
                        <a:solidFill>
                          <a:srgbClr val="000000"/>
                        </a:solidFill>
                        <a:effectLst/>
                        <a:latin typeface="Calibri" panose="020F0502020204030204" pitchFamily="34" charset="0"/>
                        <a:ea typeface="Calibri" panose="020F0502020204030204" pitchFamily="34" charset="0"/>
                      </a:endParaRPr>
                    </a:p>
                    <a:p>
                      <a:pPr>
                        <a:lnSpc>
                          <a:spcPct val="115000"/>
                        </a:lnSpc>
                        <a:spcBef>
                          <a:spcPts val="600"/>
                        </a:spcBef>
                        <a:spcAft>
                          <a:spcPts val="0"/>
                        </a:spcAft>
                      </a:pPr>
                      <a:r>
                        <a:rPr lang="en-GB" sz="1000" i="1" kern="150">
                          <a:solidFill>
                            <a:srgbClr val="000000"/>
                          </a:solidFill>
                          <a:effectLst/>
                          <a:latin typeface="EC Square Sans Pro"/>
                          <a:ea typeface="EC Square Sans Pro"/>
                          <a:cs typeface="EC Square Sans Pro"/>
                        </a:rPr>
                        <a:t>Czech Republic, Iceland, Montenegro Norway, Romania, Serbia, Slovakia, Spain, United Kingdom</a:t>
                      </a:r>
                      <a:endParaRPr lang="en-GB" sz="1100" kern="150">
                        <a:solidFill>
                          <a:srgbClr val="000000"/>
                        </a:solidFill>
                        <a:effectLst/>
                        <a:latin typeface="Calibri" panose="020F0502020204030204" pitchFamily="34" charset="0"/>
                        <a:ea typeface="Calibri" panose="020F0502020204030204" pitchFamily="34" charset="0"/>
                      </a:endParaRPr>
                    </a:p>
                    <a:p>
                      <a:pPr marL="228600">
                        <a:lnSpc>
                          <a:spcPct val="115000"/>
                        </a:lnSpc>
                        <a:spcAft>
                          <a:spcPts val="600"/>
                        </a:spcAft>
                      </a:pPr>
                      <a:r>
                        <a:rPr lang="en-GB" sz="1100" kern="150">
                          <a:solidFill>
                            <a:srgbClr val="000000"/>
                          </a:solidFill>
                          <a:effectLst/>
                          <a:latin typeface="EC Square Sans Pro"/>
                          <a:ea typeface="EC Square Sans Pro"/>
                          <a:cs typeface="EC Square Sans Pro"/>
                        </a:rPr>
                        <a:t> </a:t>
                      </a:r>
                      <a:endParaRPr lang="en-GB" sz="1100" kern="150">
                        <a:solidFill>
                          <a:srgbClr val="000000"/>
                        </a:solidFill>
                        <a:effectLst/>
                        <a:latin typeface="Calibri" panose="020F0502020204030204" pitchFamily="34" charset="0"/>
                        <a:ea typeface="Calibri" panose="020F0502020204030204" pitchFamily="34" charset="0"/>
                      </a:endParaRPr>
                    </a:p>
                  </a:txBody>
                  <a:tcPr marL="73025" marR="73025" marT="0" marB="0">
                    <a:lnL w="12700" cap="flat" cmpd="sng" algn="ctr">
                      <a:solidFill>
                        <a:srgbClr val="93CDDC"/>
                      </a:solidFill>
                      <a:prstDash val="solid"/>
                      <a:round/>
                      <a:headEnd type="none" w="med" len="med"/>
                      <a:tailEnd type="none" w="med" len="med"/>
                    </a:lnL>
                    <a:lnR w="12700" cap="flat" cmpd="sng" algn="ctr">
                      <a:solidFill>
                        <a:srgbClr val="93CDDC"/>
                      </a:solidFill>
                      <a:prstDash val="solid"/>
                      <a:round/>
                      <a:headEnd type="none" w="med" len="med"/>
                      <a:tailEnd type="none" w="med" len="med"/>
                    </a:lnR>
                    <a:lnT w="12700" cap="flat" cmpd="sng" algn="ctr">
                      <a:solidFill>
                        <a:srgbClr val="93CDDC"/>
                      </a:solidFill>
                      <a:prstDash val="solid"/>
                      <a:round/>
                      <a:headEnd type="none" w="med" len="med"/>
                      <a:tailEnd type="none" w="med" len="med"/>
                    </a:lnT>
                    <a:lnB w="12700" cap="flat" cmpd="sng" algn="ctr">
                      <a:solidFill>
                        <a:srgbClr val="93CDDC"/>
                      </a:solidFill>
                      <a:prstDash val="solid"/>
                      <a:round/>
                      <a:headEnd type="none" w="med" len="med"/>
                      <a:tailEnd type="none" w="med" len="med"/>
                    </a:lnB>
                  </a:tcPr>
                </a:tc>
                <a:tc>
                  <a:txBody>
                    <a:bodyPr/>
                    <a:lstStyle/>
                    <a:p>
                      <a:pPr>
                        <a:lnSpc>
                          <a:spcPct val="115000"/>
                        </a:lnSpc>
                        <a:spcBef>
                          <a:spcPts val="600"/>
                        </a:spcBef>
                        <a:spcAft>
                          <a:spcPts val="600"/>
                        </a:spcAft>
                      </a:pPr>
                      <a:r>
                        <a:rPr lang="en-GB" sz="1100" b="1" i="1" kern="150">
                          <a:solidFill>
                            <a:srgbClr val="4F81BD"/>
                          </a:solidFill>
                          <a:effectLst/>
                          <a:latin typeface="EC Square Sans Pro"/>
                          <a:ea typeface="EC Square Sans Pro"/>
                          <a:cs typeface="EC Square Sans Pro"/>
                        </a:rPr>
                        <a:t>Type 1: Selection by schools</a:t>
                      </a:r>
                      <a:endParaRPr lang="en-GB" sz="1100" kern="150">
                        <a:solidFill>
                          <a:srgbClr val="000000"/>
                        </a:solidFill>
                        <a:effectLst/>
                        <a:latin typeface="Calibri" panose="020F0502020204030204" pitchFamily="34" charset="0"/>
                        <a:ea typeface="Calibri" panose="020F0502020204030204" pitchFamily="34" charset="0"/>
                      </a:endParaRPr>
                    </a:p>
                    <a:p>
                      <a:pPr>
                        <a:lnSpc>
                          <a:spcPct val="115000"/>
                        </a:lnSpc>
                        <a:spcBef>
                          <a:spcPts val="600"/>
                        </a:spcBef>
                        <a:spcAft>
                          <a:spcPts val="0"/>
                        </a:spcAft>
                      </a:pPr>
                      <a:r>
                        <a:rPr lang="en-GB" sz="1000" i="1" kern="150">
                          <a:solidFill>
                            <a:srgbClr val="000000"/>
                          </a:solidFill>
                          <a:effectLst/>
                          <a:latin typeface="EC Square Sans Pro"/>
                          <a:ea typeface="EC Square Sans Pro"/>
                          <a:cs typeface="EC Square Sans Pro"/>
                        </a:rPr>
                        <a:t>Austria, Belgium, Denmark, Germany, Hungary, Italy, Luxembourg, Netherlands, Poland, Slovenia</a:t>
                      </a:r>
                      <a:endParaRPr lang="en-GB" sz="1100" kern="150">
                        <a:solidFill>
                          <a:srgbClr val="000000"/>
                        </a:solidFill>
                        <a:effectLst/>
                        <a:latin typeface="Calibri" panose="020F0502020204030204" pitchFamily="34" charset="0"/>
                        <a:ea typeface="Calibri" panose="020F0502020204030204" pitchFamily="34" charset="0"/>
                      </a:endParaRPr>
                    </a:p>
                    <a:p>
                      <a:pPr>
                        <a:lnSpc>
                          <a:spcPct val="115000"/>
                        </a:lnSpc>
                        <a:spcBef>
                          <a:spcPts val="600"/>
                        </a:spcBef>
                        <a:spcAft>
                          <a:spcPts val="0"/>
                        </a:spcAft>
                      </a:pPr>
                      <a:r>
                        <a:rPr lang="en-GB" sz="1100" kern="150">
                          <a:solidFill>
                            <a:srgbClr val="000000"/>
                          </a:solidFill>
                          <a:effectLst/>
                          <a:latin typeface="EC Square Sans Pro"/>
                          <a:ea typeface="EC Square Sans Pro"/>
                          <a:cs typeface="EC Square Sans Pro"/>
                        </a:rPr>
                        <a:t> </a:t>
                      </a:r>
                      <a:endParaRPr lang="en-GB" sz="1100" kern="150">
                        <a:solidFill>
                          <a:srgbClr val="000000"/>
                        </a:solidFill>
                        <a:effectLst/>
                        <a:latin typeface="Calibri" panose="020F0502020204030204" pitchFamily="34" charset="0"/>
                        <a:ea typeface="Calibri" panose="020F0502020204030204" pitchFamily="34" charset="0"/>
                      </a:endParaRPr>
                    </a:p>
                  </a:txBody>
                  <a:tcPr marL="73025" marR="73025" marT="0" marB="0">
                    <a:lnL w="12700" cap="flat" cmpd="sng" algn="ctr">
                      <a:solidFill>
                        <a:srgbClr val="93CDDC"/>
                      </a:solidFill>
                      <a:prstDash val="solid"/>
                      <a:round/>
                      <a:headEnd type="none" w="med" len="med"/>
                      <a:tailEnd type="none" w="med" len="med"/>
                    </a:lnL>
                    <a:lnR w="12700" cap="flat" cmpd="sng" algn="ctr">
                      <a:solidFill>
                        <a:srgbClr val="93CDDC"/>
                      </a:solidFill>
                      <a:prstDash val="solid"/>
                      <a:round/>
                      <a:headEnd type="none" w="med" len="med"/>
                      <a:tailEnd type="none" w="med" len="med"/>
                    </a:lnR>
                    <a:lnT w="12700" cap="flat" cmpd="sng" algn="ctr">
                      <a:solidFill>
                        <a:srgbClr val="93CDDC"/>
                      </a:solidFill>
                      <a:prstDash val="solid"/>
                      <a:round/>
                      <a:headEnd type="none" w="med" len="med"/>
                      <a:tailEnd type="none" w="med" len="med"/>
                    </a:lnT>
                    <a:lnB w="12700" cap="flat" cmpd="sng" algn="ctr">
                      <a:solidFill>
                        <a:srgbClr val="93CDDC"/>
                      </a:solidFill>
                      <a:prstDash val="solid"/>
                      <a:round/>
                      <a:headEnd type="none" w="med" len="med"/>
                      <a:tailEnd type="none" w="med" len="med"/>
                    </a:lnB>
                  </a:tcPr>
                </a:tc>
              </a:tr>
              <a:tr h="1681042">
                <a:tc>
                  <a:txBody>
                    <a:bodyPr/>
                    <a:lstStyle/>
                    <a:p>
                      <a:pPr>
                        <a:lnSpc>
                          <a:spcPct val="115000"/>
                        </a:lnSpc>
                        <a:spcBef>
                          <a:spcPts val="600"/>
                        </a:spcBef>
                        <a:spcAft>
                          <a:spcPts val="600"/>
                        </a:spcAft>
                      </a:pPr>
                      <a:r>
                        <a:rPr lang="en-GB" sz="1100" kern="150">
                          <a:solidFill>
                            <a:srgbClr val="FFFFFF"/>
                          </a:solidFill>
                          <a:effectLst/>
                          <a:latin typeface="EC Square Sans Pro Medium"/>
                          <a:ea typeface="EC Square Sans Pro Medium"/>
                          <a:cs typeface="EC Square Sans Pro Medium"/>
                        </a:rPr>
                        <a:t>In general, all pathways may lead to higher education entry (in some part of the system)</a:t>
                      </a:r>
                      <a:endParaRPr lang="en-GB" sz="1100" kern="150">
                        <a:solidFill>
                          <a:srgbClr val="000000"/>
                        </a:solidFill>
                        <a:effectLst/>
                        <a:latin typeface="Calibri" panose="020F0502020204030204" pitchFamily="34" charset="0"/>
                        <a:ea typeface="Calibri" panose="020F0502020204030204" pitchFamily="34" charset="0"/>
                      </a:endParaRPr>
                    </a:p>
                  </a:txBody>
                  <a:tcPr marL="73025" marR="73025" marT="0" marB="0">
                    <a:lnL w="12700" cap="flat" cmpd="sng" algn="ctr">
                      <a:solidFill>
                        <a:srgbClr val="93CDDC"/>
                      </a:solidFill>
                      <a:prstDash val="solid"/>
                      <a:round/>
                      <a:headEnd type="none" w="med" len="med"/>
                      <a:tailEnd type="none" w="med" len="med"/>
                    </a:lnL>
                    <a:lnR w="12700" cap="flat" cmpd="sng" algn="ctr">
                      <a:solidFill>
                        <a:srgbClr val="93CDDC"/>
                      </a:solidFill>
                      <a:prstDash val="solid"/>
                      <a:round/>
                      <a:headEnd type="none" w="med" len="med"/>
                      <a:tailEnd type="none" w="med" len="med"/>
                    </a:lnR>
                    <a:lnT w="12700" cap="flat" cmpd="sng" algn="ctr">
                      <a:solidFill>
                        <a:srgbClr val="93CDDC"/>
                      </a:solidFill>
                      <a:prstDash val="solid"/>
                      <a:round/>
                      <a:headEnd type="none" w="med" len="med"/>
                      <a:tailEnd type="none" w="med" len="med"/>
                    </a:lnT>
                    <a:lnB w="12700" cap="flat" cmpd="sng" algn="ctr">
                      <a:solidFill>
                        <a:srgbClr val="93CDDC"/>
                      </a:solidFill>
                      <a:prstDash val="solid"/>
                      <a:round/>
                      <a:headEnd type="none" w="med" len="med"/>
                      <a:tailEnd type="none" w="med" len="med"/>
                    </a:lnB>
                    <a:solidFill>
                      <a:srgbClr val="2E74B5"/>
                    </a:solidFill>
                  </a:tcPr>
                </a:tc>
                <a:tc>
                  <a:txBody>
                    <a:bodyPr/>
                    <a:lstStyle/>
                    <a:p>
                      <a:pPr>
                        <a:lnSpc>
                          <a:spcPct val="115000"/>
                        </a:lnSpc>
                        <a:spcBef>
                          <a:spcPts val="600"/>
                        </a:spcBef>
                        <a:spcAft>
                          <a:spcPts val="600"/>
                        </a:spcAft>
                      </a:pPr>
                      <a:r>
                        <a:rPr lang="en-GB" sz="1100" b="1" i="1" kern="150">
                          <a:solidFill>
                            <a:srgbClr val="4F81BD"/>
                          </a:solidFill>
                          <a:effectLst/>
                          <a:latin typeface="EC Square Sans Pro"/>
                          <a:ea typeface="EC Square Sans Pro"/>
                          <a:cs typeface="EC Square Sans Pro"/>
                        </a:rPr>
                        <a:t>Type 2: Selection by HEIs</a:t>
                      </a:r>
                      <a:endParaRPr lang="en-GB" sz="1100" kern="150">
                        <a:solidFill>
                          <a:srgbClr val="000000"/>
                        </a:solidFill>
                        <a:effectLst/>
                        <a:latin typeface="Calibri" panose="020F0502020204030204" pitchFamily="34" charset="0"/>
                        <a:ea typeface="Calibri" panose="020F0502020204030204" pitchFamily="34" charset="0"/>
                      </a:endParaRPr>
                    </a:p>
                    <a:p>
                      <a:pPr>
                        <a:lnSpc>
                          <a:spcPct val="115000"/>
                        </a:lnSpc>
                        <a:spcBef>
                          <a:spcPts val="600"/>
                        </a:spcBef>
                        <a:spcAft>
                          <a:spcPts val="0"/>
                        </a:spcAft>
                      </a:pPr>
                      <a:r>
                        <a:rPr lang="en-GB" sz="1000" i="1" kern="150">
                          <a:solidFill>
                            <a:srgbClr val="000000"/>
                          </a:solidFill>
                          <a:effectLst/>
                          <a:latin typeface="EC Square Sans Pro"/>
                          <a:ea typeface="EC Square Sans Pro"/>
                          <a:cs typeface="EC Square Sans Pro"/>
                        </a:rPr>
                        <a:t>Bulgaria, Croatia, Cyprus, Estonia, Finland, Portugal, Lithuania, Latvia </a:t>
                      </a:r>
                      <a:endParaRPr lang="en-GB" sz="1100" kern="150">
                        <a:solidFill>
                          <a:srgbClr val="000000"/>
                        </a:solidFill>
                        <a:effectLst/>
                        <a:latin typeface="Calibri" panose="020F0502020204030204" pitchFamily="34" charset="0"/>
                        <a:ea typeface="Calibri" panose="020F0502020204030204" pitchFamily="34" charset="0"/>
                      </a:endParaRPr>
                    </a:p>
                    <a:p>
                      <a:pPr>
                        <a:lnSpc>
                          <a:spcPct val="115000"/>
                        </a:lnSpc>
                        <a:spcBef>
                          <a:spcPts val="600"/>
                        </a:spcBef>
                        <a:spcAft>
                          <a:spcPts val="0"/>
                        </a:spcAft>
                      </a:pPr>
                      <a:r>
                        <a:rPr lang="en-GB" sz="1100" kern="150">
                          <a:solidFill>
                            <a:srgbClr val="000000"/>
                          </a:solidFill>
                          <a:effectLst/>
                          <a:latin typeface="EC Square Sans Pro"/>
                          <a:ea typeface="EC Square Sans Pro"/>
                          <a:cs typeface="EC Square Sans Pro"/>
                        </a:rPr>
                        <a:t> </a:t>
                      </a:r>
                      <a:endParaRPr lang="en-GB" sz="1100" kern="150">
                        <a:solidFill>
                          <a:srgbClr val="000000"/>
                        </a:solidFill>
                        <a:effectLst/>
                        <a:latin typeface="Calibri" panose="020F0502020204030204" pitchFamily="34" charset="0"/>
                        <a:ea typeface="Calibri" panose="020F0502020204030204" pitchFamily="34" charset="0"/>
                      </a:endParaRPr>
                    </a:p>
                  </a:txBody>
                  <a:tcPr marL="73025" marR="73025" marT="0" marB="0">
                    <a:lnL w="12700" cap="flat" cmpd="sng" algn="ctr">
                      <a:solidFill>
                        <a:srgbClr val="93CDDC"/>
                      </a:solidFill>
                      <a:prstDash val="solid"/>
                      <a:round/>
                      <a:headEnd type="none" w="med" len="med"/>
                      <a:tailEnd type="none" w="med" len="med"/>
                    </a:lnL>
                    <a:lnR w="12700" cap="flat" cmpd="sng" algn="ctr">
                      <a:solidFill>
                        <a:srgbClr val="93CDDC"/>
                      </a:solidFill>
                      <a:prstDash val="solid"/>
                      <a:round/>
                      <a:headEnd type="none" w="med" len="med"/>
                      <a:tailEnd type="none" w="med" len="med"/>
                    </a:lnR>
                    <a:lnT w="12700" cap="flat" cmpd="sng" algn="ctr">
                      <a:solidFill>
                        <a:srgbClr val="93CDDC"/>
                      </a:solidFill>
                      <a:prstDash val="solid"/>
                      <a:round/>
                      <a:headEnd type="none" w="med" len="med"/>
                      <a:tailEnd type="none" w="med" len="med"/>
                    </a:lnT>
                    <a:lnB w="12700" cap="flat" cmpd="sng" algn="ctr">
                      <a:solidFill>
                        <a:srgbClr val="93CDDC"/>
                      </a:solidFill>
                      <a:prstDash val="solid"/>
                      <a:round/>
                      <a:headEnd type="none" w="med" len="med"/>
                      <a:tailEnd type="none" w="med" len="med"/>
                    </a:lnB>
                  </a:tcPr>
                </a:tc>
                <a:tc>
                  <a:txBody>
                    <a:bodyPr/>
                    <a:lstStyle/>
                    <a:p>
                      <a:pPr>
                        <a:lnSpc>
                          <a:spcPct val="115000"/>
                        </a:lnSpc>
                        <a:spcBef>
                          <a:spcPts val="600"/>
                        </a:spcBef>
                        <a:spcAft>
                          <a:spcPts val="600"/>
                        </a:spcAft>
                      </a:pPr>
                      <a:r>
                        <a:rPr lang="en-GB" sz="1100" b="1" i="1" kern="150" dirty="0">
                          <a:solidFill>
                            <a:srgbClr val="4F81BD"/>
                          </a:solidFill>
                          <a:effectLst/>
                          <a:latin typeface="EC Square Sans Pro"/>
                          <a:ea typeface="EC Square Sans Pro"/>
                          <a:cs typeface="EC Square Sans Pro"/>
                        </a:rPr>
                        <a:t>Type 3: Least selection </a:t>
                      </a:r>
                      <a:endParaRPr lang="en-GB" sz="1100" kern="150" dirty="0">
                        <a:solidFill>
                          <a:srgbClr val="000000"/>
                        </a:solidFill>
                        <a:effectLst/>
                        <a:latin typeface="Calibri" panose="020F0502020204030204" pitchFamily="34" charset="0"/>
                        <a:ea typeface="Calibri" panose="020F0502020204030204" pitchFamily="34" charset="0"/>
                      </a:endParaRPr>
                    </a:p>
                    <a:p>
                      <a:pPr>
                        <a:lnSpc>
                          <a:spcPct val="115000"/>
                        </a:lnSpc>
                        <a:spcBef>
                          <a:spcPts val="600"/>
                        </a:spcBef>
                        <a:spcAft>
                          <a:spcPts val="0"/>
                        </a:spcAft>
                      </a:pPr>
                      <a:r>
                        <a:rPr lang="en-GB" sz="1000" i="1" kern="150" dirty="0">
                          <a:solidFill>
                            <a:srgbClr val="000000"/>
                          </a:solidFill>
                          <a:effectLst/>
                          <a:latin typeface="EC Square Sans Pro"/>
                          <a:ea typeface="EC Square Sans Pro"/>
                          <a:cs typeface="EC Square Sans Pro"/>
                        </a:rPr>
                        <a:t>Albania, France, Greece, Ireland, the former Yugoslav Republic of Macedonia, Malta, Sweden, Turkey </a:t>
                      </a:r>
                      <a:endParaRPr lang="en-GB" sz="1100" kern="150" dirty="0">
                        <a:solidFill>
                          <a:srgbClr val="000000"/>
                        </a:solidFill>
                        <a:effectLst/>
                        <a:latin typeface="Calibri" panose="020F0502020204030204" pitchFamily="34" charset="0"/>
                        <a:ea typeface="Calibri" panose="020F0502020204030204" pitchFamily="34" charset="0"/>
                      </a:endParaRPr>
                    </a:p>
                  </a:txBody>
                  <a:tcPr marL="73025" marR="73025" marT="0" marB="0">
                    <a:lnL w="12700" cap="flat" cmpd="sng" algn="ctr">
                      <a:solidFill>
                        <a:srgbClr val="93CDDC"/>
                      </a:solidFill>
                      <a:prstDash val="solid"/>
                      <a:round/>
                      <a:headEnd type="none" w="med" len="med"/>
                      <a:tailEnd type="none" w="med" len="med"/>
                    </a:lnL>
                    <a:lnR w="12700" cap="flat" cmpd="sng" algn="ctr">
                      <a:solidFill>
                        <a:srgbClr val="93CDDC"/>
                      </a:solidFill>
                      <a:prstDash val="solid"/>
                      <a:round/>
                      <a:headEnd type="none" w="med" len="med"/>
                      <a:tailEnd type="none" w="med" len="med"/>
                    </a:lnR>
                    <a:lnT w="12700" cap="flat" cmpd="sng" algn="ctr">
                      <a:solidFill>
                        <a:srgbClr val="93CDDC"/>
                      </a:solidFill>
                      <a:prstDash val="solid"/>
                      <a:round/>
                      <a:headEnd type="none" w="med" len="med"/>
                      <a:tailEnd type="none" w="med" len="med"/>
                    </a:lnT>
                    <a:lnB w="12700" cap="flat" cmpd="sng" algn="ctr">
                      <a:solidFill>
                        <a:srgbClr val="93CDD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60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 from mapping </a:t>
            </a:r>
            <a:endParaRPr lang="en-GB" dirty="0"/>
          </a:p>
        </p:txBody>
      </p:sp>
      <p:sp>
        <p:nvSpPr>
          <p:cNvPr id="3" name="Content Placeholder 2"/>
          <p:cNvSpPr>
            <a:spLocks noGrp="1"/>
          </p:cNvSpPr>
          <p:nvPr>
            <p:ph idx="1"/>
          </p:nvPr>
        </p:nvSpPr>
        <p:spPr/>
        <p:txBody>
          <a:bodyPr/>
          <a:lstStyle/>
          <a:p>
            <a:r>
              <a:rPr lang="en-GB" dirty="0" smtClean="0"/>
              <a:t>Entry rates are higher where HEIs have increased autonomy</a:t>
            </a:r>
          </a:p>
          <a:p>
            <a:r>
              <a:rPr lang="en-GB" dirty="0" smtClean="0"/>
              <a:t>Social inclusion higher for graduates in least selective systems</a:t>
            </a:r>
          </a:p>
          <a:p>
            <a:r>
              <a:rPr lang="en-GB" dirty="0" smtClean="0"/>
              <a:t>Participation of mature students is higher for more selective systems </a:t>
            </a:r>
          </a:p>
          <a:p>
            <a:r>
              <a:rPr lang="en-GB" dirty="0" smtClean="0"/>
              <a:t>Completion rates are linked to selectivity</a:t>
            </a:r>
          </a:p>
          <a:p>
            <a:r>
              <a:rPr lang="en-GB" dirty="0" smtClean="0"/>
              <a:t>More flexible enrolment, but higher unemployment rates for least selective systems </a:t>
            </a:r>
          </a:p>
          <a:p>
            <a:endParaRPr lang="en-GB" dirty="0" smtClean="0"/>
          </a:p>
          <a:p>
            <a:endParaRPr lang="en-GB" dirty="0"/>
          </a:p>
        </p:txBody>
      </p:sp>
    </p:spTree>
    <p:extLst>
      <p:ext uri="{BB962C8B-B14F-4D97-AF65-F5344CB8AC3E}">
        <p14:creationId xmlns:p14="http://schemas.microsoft.com/office/powerpoint/2010/main" val="1811711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2541</Words>
  <Application>Microsoft Office PowerPoint</Application>
  <PresentationFormat>Widescreen</PresentationFormat>
  <Paragraphs>154</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EC Square Sans Pro</vt:lpstr>
      <vt:lpstr>EC Square Sans Pro Medium</vt:lpstr>
      <vt:lpstr>Office Theme</vt:lpstr>
      <vt:lpstr>Higher Education Admission in Europe in the early 21st century – What are the challenges and how can they be addressed? </vt:lpstr>
      <vt:lpstr>Background </vt:lpstr>
      <vt:lpstr>PowerPoint Presentation</vt:lpstr>
      <vt:lpstr>PowerPoint Presentation</vt:lpstr>
      <vt:lpstr>How to approach the aim</vt:lpstr>
      <vt:lpstr>The methodology used</vt:lpstr>
      <vt:lpstr>Dimensions of admission </vt:lpstr>
      <vt:lpstr>Classifying countries?</vt:lpstr>
      <vt:lpstr>Findings from mapping </vt:lpstr>
      <vt:lpstr>PowerPoint Presentation</vt:lpstr>
      <vt:lpstr>PowerPoint Presentation</vt:lpstr>
      <vt:lpstr>PowerPoint Presentation</vt:lpstr>
      <vt:lpstr>PowerPoint Presentation</vt:lpstr>
      <vt:lpstr>Case Study Methodology </vt:lpstr>
      <vt:lpstr>How do schools choose students?</vt:lpstr>
      <vt:lpstr>How do schools choose students? </vt:lpstr>
      <vt:lpstr>How do schools choose students? </vt:lpstr>
      <vt:lpstr>How do HEIs choose students?</vt:lpstr>
      <vt:lpstr>How do HEIs choose students?</vt:lpstr>
      <vt:lpstr>How do HEIs choose students?</vt:lpstr>
      <vt:lpstr>How do students choose HE?</vt:lpstr>
      <vt:lpstr>How do students choose HE?</vt:lpstr>
      <vt:lpstr>PowerPoint Presentation</vt:lpstr>
      <vt:lpstr>Study Choice Check - Netherlands</vt:lpstr>
      <vt:lpstr>Higher Education Access Route (HEAR) </vt:lpstr>
      <vt:lpstr>Admission Changes – France </vt:lpstr>
      <vt:lpstr>Emerging questions</vt:lpstr>
      <vt:lpstr>Recommendations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Graeme Atherton</dc:creator>
  <cp:lastModifiedBy>Graeme</cp:lastModifiedBy>
  <cp:revision>37</cp:revision>
  <cp:lastPrinted>2018-02-01T09:55:47Z</cp:lastPrinted>
  <dcterms:created xsi:type="dcterms:W3CDTF">2017-12-07T10:57:14Z</dcterms:created>
  <dcterms:modified xsi:type="dcterms:W3CDTF">2018-02-01T11:08:01Z</dcterms:modified>
</cp:coreProperties>
</file>