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6" r:id="rId4"/>
    <p:sldId id="259" r:id="rId5"/>
    <p:sldId id="272" r:id="rId6"/>
    <p:sldId id="298" r:id="rId7"/>
    <p:sldId id="294" r:id="rId8"/>
    <p:sldId id="292" r:id="rId9"/>
    <p:sldId id="293" r:id="rId10"/>
    <p:sldId id="289" r:id="rId11"/>
    <p:sldId id="295" r:id="rId12"/>
    <p:sldId id="291" r:id="rId13"/>
    <p:sldId id="260" r:id="rId14"/>
    <p:sldId id="285" r:id="rId15"/>
    <p:sldId id="283" r:id="rId16"/>
    <p:sldId id="282" r:id="rId17"/>
    <p:sldId id="279" r:id="rId18"/>
    <p:sldId id="299" r:id="rId19"/>
    <p:sldId id="296" r:id="rId20"/>
    <p:sldId id="297" r:id="rId21"/>
    <p:sldId id="288" r:id="rId22"/>
    <p:sldId id="273" r:id="rId23"/>
    <p:sldId id="274" r:id="rId24"/>
    <p:sldId id="306" r:id="rId25"/>
    <p:sldId id="301" r:id="rId26"/>
    <p:sldId id="302" r:id="rId27"/>
    <p:sldId id="305" r:id="rId28"/>
    <p:sldId id="304" r:id="rId29"/>
    <p:sldId id="307" r:id="rId30"/>
    <p:sldId id="280" r:id="rId31"/>
    <p:sldId id="300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9" autoAdjust="0"/>
  </p:normalViewPr>
  <p:slideViewPr>
    <p:cSldViewPr snapToGrid="0" snapToObjects="1">
      <p:cViewPr varScale="1">
        <p:scale>
          <a:sx n="74" d="100"/>
          <a:sy n="74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1925B-26C7-0F4E-BEF7-7FFD246479C8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82619-9580-F64C-992F-7442DA6260A5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OM Strategy (HE IU)</a:t>
          </a:r>
        </a:p>
      </dgm:t>
    </dgm:pt>
    <dgm:pt modelId="{4C39621D-1844-0C40-B67D-FC3B42F828C8}" type="parTrans" cxnId="{0F7CC915-E9F1-E947-8122-78C2FA0E4A31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A4908133-40EF-DC48-A7BA-9AE6448B2808}" type="sibTrans" cxnId="{0F7CC915-E9F1-E947-8122-78C2FA0E4A31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03745EA8-6F38-8F46-BC2A-B75B5430DD7F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National Gov &amp; Devolved Admins</a:t>
          </a:r>
        </a:p>
      </dgm:t>
    </dgm:pt>
    <dgm:pt modelId="{F44B65BD-BC8D-BF41-8A86-8C5155DD5679}" type="parTrans" cxnId="{40207CA3-FFE6-C944-A4F5-4B7C882D993B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EE38A3A1-E6D7-C849-AFD5-3E19C73647FC}" type="sibTrans" cxnId="{40207CA3-FFE6-C944-A4F5-4B7C882D993B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B200E659-F60B-E74B-9FC6-624D554BD6DC}">
      <dgm:prSet phldrT="[Text]"/>
      <dgm:spPr/>
      <dgm:t>
        <a:bodyPr/>
        <a:lstStyle/>
        <a:p>
          <a:pPr algn="ctr"/>
          <a:r>
            <a:rPr lang="en-US" dirty="0">
              <a:latin typeface="Arial"/>
              <a:cs typeface="Arial"/>
            </a:rPr>
            <a:t>Academic Research</a:t>
          </a:r>
        </a:p>
      </dgm:t>
    </dgm:pt>
    <dgm:pt modelId="{7F0A7B36-1FE5-4C44-B7F7-3A663BCA742E}" type="parTrans" cxnId="{B01C32BA-766C-474A-B81A-BA293F00EB4E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49FABC77-DA92-AB42-9297-921A0191190E}" type="sibTrans" cxnId="{B01C32BA-766C-474A-B81A-BA293F00EB4E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6C207DB8-01A2-2643-BD07-21EB8EE67130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EU</a:t>
          </a:r>
        </a:p>
      </dgm:t>
    </dgm:pt>
    <dgm:pt modelId="{ED8E6E4F-BCAD-C34D-8D46-60DA7A7AA548}" type="parTrans" cxnId="{5E599BFD-E677-9945-BAAE-C263AF6B15BB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52CC7EF2-FD83-2545-AE57-8BCF72E0F6B8}" type="sibTrans" cxnId="{5E599BFD-E677-9945-BAAE-C263AF6B15BB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9CEDC38D-0815-D246-90EB-B9182EC4C1A9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HEFCE-funded HEIs</a:t>
          </a:r>
        </a:p>
      </dgm:t>
    </dgm:pt>
    <dgm:pt modelId="{AE4FC21D-58D8-074A-98D0-D4C18DD072B1}" type="parTrans" cxnId="{4807D5E8-70B4-0647-B594-92E370257909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83061CBA-ABDB-C44C-8780-C2F74970B3EC}" type="sibTrans" cxnId="{4807D5E8-70B4-0647-B594-92E370257909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5D5795BB-9CCE-2C42-A276-91329C793B13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Academic Orgs</a:t>
          </a:r>
        </a:p>
      </dgm:t>
    </dgm:pt>
    <dgm:pt modelId="{79AF92B5-91D3-284A-BC32-18C504EDA6AE}" type="parTrans" cxnId="{84CD1F69-3740-B843-91A9-57B360BD7277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B0572575-43D3-2A45-A563-2BD064DC2CC8}" type="sibTrans" cxnId="{84CD1F69-3740-B843-91A9-57B360BD7277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988DF3AA-4EF3-9D4C-AFB1-C36396C94F28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Mobility Sector Orgs</a:t>
          </a:r>
        </a:p>
      </dgm:t>
    </dgm:pt>
    <dgm:pt modelId="{C8DB2B5A-56BA-E54C-9529-084A8BAD0691}" type="parTrans" cxnId="{C21F77A0-5F5C-7D41-8E6E-41219A4C0EE3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54B18468-03A5-2945-965C-7FA56B8166E1}" type="sibTrans" cxnId="{C21F77A0-5F5C-7D41-8E6E-41219A4C0EE3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02435901-5757-8440-A69C-51DDA580B67B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Professional Orgs</a:t>
          </a:r>
        </a:p>
      </dgm:t>
    </dgm:pt>
    <dgm:pt modelId="{B45DDBA0-0D57-3844-A828-E348069C5F87}" type="parTrans" cxnId="{5A754019-CA27-7442-85BC-89ED1DDF9A21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63D5333C-3BD1-6244-8775-BC417BEE4DA9}" type="sibTrans" cxnId="{5A754019-CA27-7442-85BC-89ED1DDF9A21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47C48562-2E10-8747-BCE3-79A3CC879FE3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Employers</a:t>
          </a:r>
        </a:p>
      </dgm:t>
    </dgm:pt>
    <dgm:pt modelId="{64F137CF-D465-1045-AE2E-F721FA196158}" type="parTrans" cxnId="{5943A4A6-2963-BA43-B611-3DBADA480DD0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0E419667-32CE-5048-A9E4-B9325829B862}" type="sibTrans" cxnId="{5943A4A6-2963-BA43-B611-3DBADA480DD0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4AAA8B8C-3EFC-C44F-9766-02FA84580076}">
      <dgm:prSet phldrT="[Text]"/>
      <dgm:spPr/>
      <dgm:t>
        <a:bodyPr/>
        <a:lstStyle/>
        <a:p>
          <a:pPr algn="ctr"/>
          <a:r>
            <a:rPr lang="en-US">
              <a:latin typeface="Arial"/>
              <a:cs typeface="Arial"/>
            </a:rPr>
            <a:t>Intl Org </a:t>
          </a:r>
        </a:p>
        <a:p>
          <a:pPr algn="ctr"/>
          <a:r>
            <a:rPr lang="en-US">
              <a:latin typeface="Arial"/>
              <a:cs typeface="Arial"/>
            </a:rPr>
            <a:t>Research</a:t>
          </a:r>
        </a:p>
      </dgm:t>
    </dgm:pt>
    <dgm:pt modelId="{F2E0D7D4-79D6-1C42-B1ED-52CF3F0170D2}" type="parTrans" cxnId="{842587D2-0E85-3147-9C55-6478D0D50F9F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050D2D22-5F19-9A40-8A6D-53BDB82C646C}" type="sibTrans" cxnId="{842587D2-0E85-3147-9C55-6478D0D50F9F}">
      <dgm:prSet/>
      <dgm:spPr/>
      <dgm:t>
        <a:bodyPr/>
        <a:lstStyle/>
        <a:p>
          <a:pPr algn="ctr"/>
          <a:endParaRPr lang="en-US">
            <a:latin typeface="Arial"/>
            <a:cs typeface="Arial"/>
          </a:endParaRPr>
        </a:p>
      </dgm:t>
    </dgm:pt>
    <dgm:pt modelId="{D27F1384-2090-8A4F-95A2-70E16C628C77}" type="pres">
      <dgm:prSet presAssocID="{9E31925B-26C7-0F4E-BEF7-7FFD246479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1B9CF-C578-D148-A3F6-BF9DB46B827C}" type="pres">
      <dgm:prSet presAssocID="{77E82619-9580-F64C-992F-7442DA6260A5}" presName="centerShape" presStyleLbl="node0" presStyleIdx="0" presStyleCnt="1"/>
      <dgm:spPr/>
      <dgm:t>
        <a:bodyPr/>
        <a:lstStyle/>
        <a:p>
          <a:endParaRPr lang="en-US"/>
        </a:p>
      </dgm:t>
    </dgm:pt>
    <dgm:pt modelId="{E3731D5A-ED42-F148-9FAB-FD34AC5545D7}" type="pres">
      <dgm:prSet presAssocID="{F44B65BD-BC8D-BF41-8A86-8C5155DD5679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359DCD76-EF27-6145-90ED-0956B7C94577}" type="pres">
      <dgm:prSet presAssocID="{03745EA8-6F38-8F46-BC2A-B75B5430DD7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7D3F2-A74D-0842-9FD9-8E04E4B7CC7F}" type="pres">
      <dgm:prSet presAssocID="{7F0A7B36-1FE5-4C44-B7F7-3A663BCA742E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171BED72-EE16-8D48-94B6-9F070A7FC167}" type="pres">
      <dgm:prSet presAssocID="{B200E659-F60B-E74B-9FC6-624D554BD6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F27D4-9063-684B-A0FE-5CC31EDF483F}" type="pres">
      <dgm:prSet presAssocID="{AE4FC21D-58D8-074A-98D0-D4C18DD072B1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3DA6F11B-BFAB-AB44-AAEE-79DB7B9DC054}" type="pres">
      <dgm:prSet presAssocID="{9CEDC38D-0815-D246-90EB-B9182EC4C1A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C808F-43C0-334D-AB00-3DA76DB42225}" type="pres">
      <dgm:prSet presAssocID="{79AF92B5-91D3-284A-BC32-18C504EDA6AE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BB0EAE31-9568-4840-BD77-78D6CEE4BE27}" type="pres">
      <dgm:prSet presAssocID="{5D5795BB-9CCE-2C42-A276-91329C793B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BA298-769C-DF4E-85DC-E13955D51E33}" type="pres">
      <dgm:prSet presAssocID="{C8DB2B5A-56BA-E54C-9529-084A8BAD0691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9B4DB3F7-CABF-2044-8AD0-A41A365AFA3F}" type="pres">
      <dgm:prSet presAssocID="{988DF3AA-4EF3-9D4C-AFB1-C36396C94F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C0C8A-D7A9-D343-8A16-F1F9E397686B}" type="pres">
      <dgm:prSet presAssocID="{B45DDBA0-0D57-3844-A828-E348069C5F87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F8FB1405-0EA2-7B42-8FB9-B6923075A66C}" type="pres">
      <dgm:prSet presAssocID="{02435901-5757-8440-A69C-51DDA580B6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DC1FE-46DF-8D46-A4E3-0730CBF995EF}" type="pres">
      <dgm:prSet presAssocID="{64F137CF-D465-1045-AE2E-F721FA196158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93F4B9C8-21BF-5D4F-9FAB-017748CE665B}" type="pres">
      <dgm:prSet presAssocID="{47C48562-2E10-8747-BCE3-79A3CC879FE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39913-0B97-4746-87FF-C02466C66ECD}" type="pres">
      <dgm:prSet presAssocID="{F2E0D7D4-79D6-1C42-B1ED-52CF3F0170D2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AB22AD4D-026E-FB43-BEED-F4A39D9BDC1A}" type="pres">
      <dgm:prSet presAssocID="{4AAA8B8C-3EFC-C44F-9766-02FA845800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80C8A-2503-2D4A-971F-98F69BC0D814}" type="pres">
      <dgm:prSet presAssocID="{ED8E6E4F-BCAD-C34D-8D46-60DA7A7AA548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C5E276B6-E71B-8344-9DAB-A87746303455}" type="pres">
      <dgm:prSet presAssocID="{6C207DB8-01A2-2643-BD07-21EB8EE6713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07CA3-FFE6-C944-A4F5-4B7C882D993B}" srcId="{77E82619-9580-F64C-992F-7442DA6260A5}" destId="{03745EA8-6F38-8F46-BC2A-B75B5430DD7F}" srcOrd="0" destOrd="0" parTransId="{F44B65BD-BC8D-BF41-8A86-8C5155DD5679}" sibTransId="{EE38A3A1-E6D7-C849-AFD5-3E19C73647FC}"/>
    <dgm:cxn modelId="{FB44BED9-AAE8-3B46-90C8-879D8670D69D}" type="presOf" srcId="{988DF3AA-4EF3-9D4C-AFB1-C36396C94F28}" destId="{9B4DB3F7-CABF-2044-8AD0-A41A365AFA3F}" srcOrd="0" destOrd="0" presId="urn:microsoft.com/office/officeart/2005/8/layout/radial4"/>
    <dgm:cxn modelId="{9D498DED-A9F8-AE48-A8B5-FA18AEECF4BC}" type="presOf" srcId="{6C207DB8-01A2-2643-BD07-21EB8EE67130}" destId="{C5E276B6-E71B-8344-9DAB-A87746303455}" srcOrd="0" destOrd="0" presId="urn:microsoft.com/office/officeart/2005/8/layout/radial4"/>
    <dgm:cxn modelId="{842587D2-0E85-3147-9C55-6478D0D50F9F}" srcId="{77E82619-9580-F64C-992F-7442DA6260A5}" destId="{4AAA8B8C-3EFC-C44F-9766-02FA84580076}" srcOrd="7" destOrd="0" parTransId="{F2E0D7D4-79D6-1C42-B1ED-52CF3F0170D2}" sibTransId="{050D2D22-5F19-9A40-8A6D-53BDB82C646C}"/>
    <dgm:cxn modelId="{C21F77A0-5F5C-7D41-8E6E-41219A4C0EE3}" srcId="{77E82619-9580-F64C-992F-7442DA6260A5}" destId="{988DF3AA-4EF3-9D4C-AFB1-C36396C94F28}" srcOrd="4" destOrd="0" parTransId="{C8DB2B5A-56BA-E54C-9529-084A8BAD0691}" sibTransId="{54B18468-03A5-2945-965C-7FA56B8166E1}"/>
    <dgm:cxn modelId="{B9AE7BE2-6C0B-C14B-8FA3-A70164F04F28}" type="presOf" srcId="{B45DDBA0-0D57-3844-A828-E348069C5F87}" destId="{971C0C8A-D7A9-D343-8A16-F1F9E397686B}" srcOrd="0" destOrd="0" presId="urn:microsoft.com/office/officeart/2005/8/layout/radial4"/>
    <dgm:cxn modelId="{5943A4A6-2963-BA43-B611-3DBADA480DD0}" srcId="{77E82619-9580-F64C-992F-7442DA6260A5}" destId="{47C48562-2E10-8747-BCE3-79A3CC879FE3}" srcOrd="6" destOrd="0" parTransId="{64F137CF-D465-1045-AE2E-F721FA196158}" sibTransId="{0E419667-32CE-5048-A9E4-B9325829B862}"/>
    <dgm:cxn modelId="{DD483C60-CE1F-A74B-AF9B-B161F771F765}" type="presOf" srcId="{02435901-5757-8440-A69C-51DDA580B67B}" destId="{F8FB1405-0EA2-7B42-8FB9-B6923075A66C}" srcOrd="0" destOrd="0" presId="urn:microsoft.com/office/officeart/2005/8/layout/radial4"/>
    <dgm:cxn modelId="{FB98D72D-F8F5-6247-95B6-E2B23428D6B2}" type="presOf" srcId="{9CEDC38D-0815-D246-90EB-B9182EC4C1A9}" destId="{3DA6F11B-BFAB-AB44-AAEE-79DB7B9DC054}" srcOrd="0" destOrd="0" presId="urn:microsoft.com/office/officeart/2005/8/layout/radial4"/>
    <dgm:cxn modelId="{DE6021D4-40BF-5E40-8A60-6723A21556E6}" type="presOf" srcId="{47C48562-2E10-8747-BCE3-79A3CC879FE3}" destId="{93F4B9C8-21BF-5D4F-9FAB-017748CE665B}" srcOrd="0" destOrd="0" presId="urn:microsoft.com/office/officeart/2005/8/layout/radial4"/>
    <dgm:cxn modelId="{4807D5E8-70B4-0647-B594-92E370257909}" srcId="{77E82619-9580-F64C-992F-7442DA6260A5}" destId="{9CEDC38D-0815-D246-90EB-B9182EC4C1A9}" srcOrd="2" destOrd="0" parTransId="{AE4FC21D-58D8-074A-98D0-D4C18DD072B1}" sibTransId="{83061CBA-ABDB-C44C-8780-C2F74970B3EC}"/>
    <dgm:cxn modelId="{6C51D418-1ACE-F94F-BAD6-253B2047AF89}" type="presOf" srcId="{7F0A7B36-1FE5-4C44-B7F7-3A663BCA742E}" destId="{DC47D3F2-A74D-0842-9FD9-8E04E4B7CC7F}" srcOrd="0" destOrd="0" presId="urn:microsoft.com/office/officeart/2005/8/layout/radial4"/>
    <dgm:cxn modelId="{B767EEAE-9DE7-9148-BF90-4E9108077DCA}" type="presOf" srcId="{79AF92B5-91D3-284A-BC32-18C504EDA6AE}" destId="{81AC808F-43C0-334D-AB00-3DA76DB42225}" srcOrd="0" destOrd="0" presId="urn:microsoft.com/office/officeart/2005/8/layout/radial4"/>
    <dgm:cxn modelId="{21B333D9-06CD-F04D-AAC7-B30FCF238E27}" type="presOf" srcId="{B200E659-F60B-E74B-9FC6-624D554BD6DC}" destId="{171BED72-EE16-8D48-94B6-9F070A7FC167}" srcOrd="0" destOrd="0" presId="urn:microsoft.com/office/officeart/2005/8/layout/radial4"/>
    <dgm:cxn modelId="{07A0365F-1D36-174B-800B-416B30B3B76A}" type="presOf" srcId="{4AAA8B8C-3EFC-C44F-9766-02FA84580076}" destId="{AB22AD4D-026E-FB43-BEED-F4A39D9BDC1A}" srcOrd="0" destOrd="0" presId="urn:microsoft.com/office/officeart/2005/8/layout/radial4"/>
    <dgm:cxn modelId="{0F7CC915-E9F1-E947-8122-78C2FA0E4A31}" srcId="{9E31925B-26C7-0F4E-BEF7-7FFD246479C8}" destId="{77E82619-9580-F64C-992F-7442DA6260A5}" srcOrd="0" destOrd="0" parTransId="{4C39621D-1844-0C40-B67D-FC3B42F828C8}" sibTransId="{A4908133-40EF-DC48-A7BA-9AE6448B2808}"/>
    <dgm:cxn modelId="{D4E0E201-341E-B64D-950C-2E31E79D0BCC}" type="presOf" srcId="{9E31925B-26C7-0F4E-BEF7-7FFD246479C8}" destId="{D27F1384-2090-8A4F-95A2-70E16C628C77}" srcOrd="0" destOrd="0" presId="urn:microsoft.com/office/officeart/2005/8/layout/radial4"/>
    <dgm:cxn modelId="{5A754019-CA27-7442-85BC-89ED1DDF9A21}" srcId="{77E82619-9580-F64C-992F-7442DA6260A5}" destId="{02435901-5757-8440-A69C-51DDA580B67B}" srcOrd="5" destOrd="0" parTransId="{B45DDBA0-0D57-3844-A828-E348069C5F87}" sibTransId="{63D5333C-3BD1-6244-8775-BC417BEE4DA9}"/>
    <dgm:cxn modelId="{DD2F9F83-6291-934F-BE5F-28C1199D0FED}" type="presOf" srcId="{64F137CF-D465-1045-AE2E-F721FA196158}" destId="{DFEDC1FE-46DF-8D46-A4E3-0730CBF995EF}" srcOrd="0" destOrd="0" presId="urn:microsoft.com/office/officeart/2005/8/layout/radial4"/>
    <dgm:cxn modelId="{683E5B8D-FB02-5048-8821-48D6EBD6DAEC}" type="presOf" srcId="{C8DB2B5A-56BA-E54C-9529-084A8BAD0691}" destId="{F12BA298-769C-DF4E-85DC-E13955D51E33}" srcOrd="0" destOrd="0" presId="urn:microsoft.com/office/officeart/2005/8/layout/radial4"/>
    <dgm:cxn modelId="{80D047A6-EFDD-7B4B-951F-82083084E937}" type="presOf" srcId="{03745EA8-6F38-8F46-BC2A-B75B5430DD7F}" destId="{359DCD76-EF27-6145-90ED-0956B7C94577}" srcOrd="0" destOrd="0" presId="urn:microsoft.com/office/officeart/2005/8/layout/radial4"/>
    <dgm:cxn modelId="{84CD1F69-3740-B843-91A9-57B360BD7277}" srcId="{77E82619-9580-F64C-992F-7442DA6260A5}" destId="{5D5795BB-9CCE-2C42-A276-91329C793B13}" srcOrd="3" destOrd="0" parTransId="{79AF92B5-91D3-284A-BC32-18C504EDA6AE}" sibTransId="{B0572575-43D3-2A45-A563-2BD064DC2CC8}"/>
    <dgm:cxn modelId="{7A677CBF-A0DF-C047-AE50-F1EEE3DE4998}" type="presOf" srcId="{ED8E6E4F-BCAD-C34D-8D46-60DA7A7AA548}" destId="{A8080C8A-2503-2D4A-971F-98F69BC0D814}" srcOrd="0" destOrd="0" presId="urn:microsoft.com/office/officeart/2005/8/layout/radial4"/>
    <dgm:cxn modelId="{8A5817AD-B195-F64F-8A99-F8AB5A8A9232}" type="presOf" srcId="{77E82619-9580-F64C-992F-7442DA6260A5}" destId="{A841B9CF-C578-D148-A3F6-BF9DB46B827C}" srcOrd="0" destOrd="0" presId="urn:microsoft.com/office/officeart/2005/8/layout/radial4"/>
    <dgm:cxn modelId="{B01C32BA-766C-474A-B81A-BA293F00EB4E}" srcId="{77E82619-9580-F64C-992F-7442DA6260A5}" destId="{B200E659-F60B-E74B-9FC6-624D554BD6DC}" srcOrd="1" destOrd="0" parTransId="{7F0A7B36-1FE5-4C44-B7F7-3A663BCA742E}" sibTransId="{49FABC77-DA92-AB42-9297-921A0191190E}"/>
    <dgm:cxn modelId="{E6EA2EA0-4C78-4043-B3C8-0881844FD5A6}" type="presOf" srcId="{F2E0D7D4-79D6-1C42-B1ED-52CF3F0170D2}" destId="{49A39913-0B97-4746-87FF-C02466C66ECD}" srcOrd="0" destOrd="0" presId="urn:microsoft.com/office/officeart/2005/8/layout/radial4"/>
    <dgm:cxn modelId="{F9A96E7B-A3CA-1546-A9BB-95FD37E8A77B}" type="presOf" srcId="{5D5795BB-9CCE-2C42-A276-91329C793B13}" destId="{BB0EAE31-9568-4840-BD77-78D6CEE4BE27}" srcOrd="0" destOrd="0" presId="urn:microsoft.com/office/officeart/2005/8/layout/radial4"/>
    <dgm:cxn modelId="{EC3368D3-6E50-E14C-BB43-64F20AFBE10F}" type="presOf" srcId="{F44B65BD-BC8D-BF41-8A86-8C5155DD5679}" destId="{E3731D5A-ED42-F148-9FAB-FD34AC5545D7}" srcOrd="0" destOrd="0" presId="urn:microsoft.com/office/officeart/2005/8/layout/radial4"/>
    <dgm:cxn modelId="{15D00734-811D-084F-98D4-7EB8BC75EFE7}" type="presOf" srcId="{AE4FC21D-58D8-074A-98D0-D4C18DD072B1}" destId="{50DF27D4-9063-684B-A0FE-5CC31EDF483F}" srcOrd="0" destOrd="0" presId="urn:microsoft.com/office/officeart/2005/8/layout/radial4"/>
    <dgm:cxn modelId="{5E599BFD-E677-9945-BAAE-C263AF6B15BB}" srcId="{77E82619-9580-F64C-992F-7442DA6260A5}" destId="{6C207DB8-01A2-2643-BD07-21EB8EE67130}" srcOrd="8" destOrd="0" parTransId="{ED8E6E4F-BCAD-C34D-8D46-60DA7A7AA548}" sibTransId="{52CC7EF2-FD83-2545-AE57-8BCF72E0F6B8}"/>
    <dgm:cxn modelId="{6E69058E-901A-574A-88AE-A7D28C42F84A}" type="presParOf" srcId="{D27F1384-2090-8A4F-95A2-70E16C628C77}" destId="{A841B9CF-C578-D148-A3F6-BF9DB46B827C}" srcOrd="0" destOrd="0" presId="urn:microsoft.com/office/officeart/2005/8/layout/radial4"/>
    <dgm:cxn modelId="{A39FC7FF-89A6-894D-819E-855A4EC62E0A}" type="presParOf" srcId="{D27F1384-2090-8A4F-95A2-70E16C628C77}" destId="{E3731D5A-ED42-F148-9FAB-FD34AC5545D7}" srcOrd="1" destOrd="0" presId="urn:microsoft.com/office/officeart/2005/8/layout/radial4"/>
    <dgm:cxn modelId="{875BE670-49DC-8345-8DA5-7995D77130DA}" type="presParOf" srcId="{D27F1384-2090-8A4F-95A2-70E16C628C77}" destId="{359DCD76-EF27-6145-90ED-0956B7C94577}" srcOrd="2" destOrd="0" presId="urn:microsoft.com/office/officeart/2005/8/layout/radial4"/>
    <dgm:cxn modelId="{D71D53EF-CDF6-024A-9263-80268E0B6363}" type="presParOf" srcId="{D27F1384-2090-8A4F-95A2-70E16C628C77}" destId="{DC47D3F2-A74D-0842-9FD9-8E04E4B7CC7F}" srcOrd="3" destOrd="0" presId="urn:microsoft.com/office/officeart/2005/8/layout/radial4"/>
    <dgm:cxn modelId="{0F09EE81-DCF6-EF4B-8728-E0F5400A0336}" type="presParOf" srcId="{D27F1384-2090-8A4F-95A2-70E16C628C77}" destId="{171BED72-EE16-8D48-94B6-9F070A7FC167}" srcOrd="4" destOrd="0" presId="urn:microsoft.com/office/officeart/2005/8/layout/radial4"/>
    <dgm:cxn modelId="{E1817DD9-DE18-304A-A71B-808B1A961F6F}" type="presParOf" srcId="{D27F1384-2090-8A4F-95A2-70E16C628C77}" destId="{50DF27D4-9063-684B-A0FE-5CC31EDF483F}" srcOrd="5" destOrd="0" presId="urn:microsoft.com/office/officeart/2005/8/layout/radial4"/>
    <dgm:cxn modelId="{7D27073D-69B6-9A41-B998-B0C85091AA0C}" type="presParOf" srcId="{D27F1384-2090-8A4F-95A2-70E16C628C77}" destId="{3DA6F11B-BFAB-AB44-AAEE-79DB7B9DC054}" srcOrd="6" destOrd="0" presId="urn:microsoft.com/office/officeart/2005/8/layout/radial4"/>
    <dgm:cxn modelId="{A4BFE4BC-9181-CC49-B7F5-36D91000854B}" type="presParOf" srcId="{D27F1384-2090-8A4F-95A2-70E16C628C77}" destId="{81AC808F-43C0-334D-AB00-3DA76DB42225}" srcOrd="7" destOrd="0" presId="urn:microsoft.com/office/officeart/2005/8/layout/radial4"/>
    <dgm:cxn modelId="{F57C04E0-5AE7-484D-B0C9-7441F7ED9A97}" type="presParOf" srcId="{D27F1384-2090-8A4F-95A2-70E16C628C77}" destId="{BB0EAE31-9568-4840-BD77-78D6CEE4BE27}" srcOrd="8" destOrd="0" presId="urn:microsoft.com/office/officeart/2005/8/layout/radial4"/>
    <dgm:cxn modelId="{362E0F8D-558B-7648-973C-6BA680EFE723}" type="presParOf" srcId="{D27F1384-2090-8A4F-95A2-70E16C628C77}" destId="{F12BA298-769C-DF4E-85DC-E13955D51E33}" srcOrd="9" destOrd="0" presId="urn:microsoft.com/office/officeart/2005/8/layout/radial4"/>
    <dgm:cxn modelId="{313B914E-9E94-5A4F-9F47-C54BE0B882A1}" type="presParOf" srcId="{D27F1384-2090-8A4F-95A2-70E16C628C77}" destId="{9B4DB3F7-CABF-2044-8AD0-A41A365AFA3F}" srcOrd="10" destOrd="0" presId="urn:microsoft.com/office/officeart/2005/8/layout/radial4"/>
    <dgm:cxn modelId="{2F000E3F-2455-F440-B394-ADE8971309B1}" type="presParOf" srcId="{D27F1384-2090-8A4F-95A2-70E16C628C77}" destId="{971C0C8A-D7A9-D343-8A16-F1F9E397686B}" srcOrd="11" destOrd="0" presId="urn:microsoft.com/office/officeart/2005/8/layout/radial4"/>
    <dgm:cxn modelId="{423B21CC-5535-0E48-BB07-0C73D8C91BE7}" type="presParOf" srcId="{D27F1384-2090-8A4F-95A2-70E16C628C77}" destId="{F8FB1405-0EA2-7B42-8FB9-B6923075A66C}" srcOrd="12" destOrd="0" presId="urn:microsoft.com/office/officeart/2005/8/layout/radial4"/>
    <dgm:cxn modelId="{B3B2C6AA-C4C9-6F4A-A9DF-D5643DAA7A2B}" type="presParOf" srcId="{D27F1384-2090-8A4F-95A2-70E16C628C77}" destId="{DFEDC1FE-46DF-8D46-A4E3-0730CBF995EF}" srcOrd="13" destOrd="0" presId="urn:microsoft.com/office/officeart/2005/8/layout/radial4"/>
    <dgm:cxn modelId="{70FD6BC4-6825-7D4C-A547-3CC2A9D00F6E}" type="presParOf" srcId="{D27F1384-2090-8A4F-95A2-70E16C628C77}" destId="{93F4B9C8-21BF-5D4F-9FAB-017748CE665B}" srcOrd="14" destOrd="0" presId="urn:microsoft.com/office/officeart/2005/8/layout/radial4"/>
    <dgm:cxn modelId="{4CA7450A-4804-AD4D-9133-EDE84D2B3DF1}" type="presParOf" srcId="{D27F1384-2090-8A4F-95A2-70E16C628C77}" destId="{49A39913-0B97-4746-87FF-C02466C66ECD}" srcOrd="15" destOrd="0" presId="urn:microsoft.com/office/officeart/2005/8/layout/radial4"/>
    <dgm:cxn modelId="{A09CB233-2CD6-1A4A-AD8E-2598591275BA}" type="presParOf" srcId="{D27F1384-2090-8A4F-95A2-70E16C628C77}" destId="{AB22AD4D-026E-FB43-BEED-F4A39D9BDC1A}" srcOrd="16" destOrd="0" presId="urn:microsoft.com/office/officeart/2005/8/layout/radial4"/>
    <dgm:cxn modelId="{589E0B44-D2AB-B445-A84C-208F0256B43A}" type="presParOf" srcId="{D27F1384-2090-8A4F-95A2-70E16C628C77}" destId="{A8080C8A-2503-2D4A-971F-98F69BC0D814}" srcOrd="17" destOrd="0" presId="urn:microsoft.com/office/officeart/2005/8/layout/radial4"/>
    <dgm:cxn modelId="{A2036421-EF65-3C41-91C5-D131731CB2BD}" type="presParOf" srcId="{D27F1384-2090-8A4F-95A2-70E16C628C77}" destId="{C5E276B6-E71B-8344-9DAB-A8774630345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D90C4-FADD-0341-97F7-49DBE02B9B7C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56824-1094-2A4B-8E3A-732F1AE3E7CA}">
      <dgm:prSet phldrT="[Text]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OSM Policy</a:t>
          </a:r>
          <a:endParaRPr lang="en-US" dirty="0"/>
        </a:p>
      </dgm:t>
    </dgm:pt>
    <dgm:pt modelId="{CA825330-90B8-9940-AC7C-57318A167F30}" type="parTrans" cxnId="{5F68E8CF-D40B-2645-9E55-641680976AD5}">
      <dgm:prSet/>
      <dgm:spPr/>
      <dgm:t>
        <a:bodyPr/>
        <a:lstStyle/>
        <a:p>
          <a:endParaRPr lang="en-US"/>
        </a:p>
      </dgm:t>
    </dgm:pt>
    <dgm:pt modelId="{F59EAE57-C140-3D44-A368-7753138DE8C7}" type="sibTrans" cxnId="{5F68E8CF-D40B-2645-9E55-641680976AD5}">
      <dgm:prSet/>
      <dgm:spPr/>
      <dgm:t>
        <a:bodyPr/>
        <a:lstStyle/>
        <a:p>
          <a:endParaRPr lang="en-US"/>
        </a:p>
      </dgm:t>
    </dgm:pt>
    <dgm:pt modelId="{DEDF6CFC-4D20-8E45-850D-C1B59813A2F4}">
      <dgm:prSet phldrT="[Text]" custT="1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2000" dirty="0" smtClean="0"/>
            <a:t>HE Sector</a:t>
          </a:r>
          <a:endParaRPr lang="en-US" sz="2000" dirty="0"/>
        </a:p>
      </dgm:t>
    </dgm:pt>
    <dgm:pt modelId="{FEF514AF-2889-FC48-A7CF-AFDEFD9ABFCE}" type="parTrans" cxnId="{58F48ED3-8719-F84B-96D2-9F276419F260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2284759F-A026-E248-82B5-94572E986DCE}" type="sibTrans" cxnId="{58F48ED3-8719-F84B-96D2-9F276419F260}">
      <dgm:prSet/>
      <dgm:spPr/>
      <dgm:t>
        <a:bodyPr/>
        <a:lstStyle/>
        <a:p>
          <a:endParaRPr lang="en-US"/>
        </a:p>
      </dgm:t>
    </dgm:pt>
    <dgm:pt modelId="{D876D478-967C-2848-B422-160D2C04F61E}">
      <dgm:prSet phldrT="[Text]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IE Sector</a:t>
          </a:r>
          <a:endParaRPr lang="en-US" dirty="0"/>
        </a:p>
      </dgm:t>
    </dgm:pt>
    <dgm:pt modelId="{350BBF34-039C-404A-AF01-08FD7FD1F7C1}" type="parTrans" cxnId="{3C1649A2-9312-194A-9E82-53A38E50CE2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C40891A9-7A01-1246-AAF8-7A25E8657C0D}" type="sibTrans" cxnId="{3C1649A2-9312-194A-9E82-53A38E50CE2E}">
      <dgm:prSet/>
      <dgm:spPr/>
      <dgm:t>
        <a:bodyPr/>
        <a:lstStyle/>
        <a:p>
          <a:endParaRPr lang="en-US"/>
        </a:p>
      </dgm:t>
    </dgm:pt>
    <dgm:pt modelId="{C3ADB8DD-4518-DD42-A453-0927E38AD279}">
      <dgm:prSet phldrT="[Text]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Business Sector</a:t>
          </a:r>
          <a:endParaRPr lang="en-US" dirty="0"/>
        </a:p>
      </dgm:t>
    </dgm:pt>
    <dgm:pt modelId="{9602CE18-5DBA-0748-AB2C-758960C82AEA}" type="parTrans" cxnId="{478B5964-61AC-A243-BCA7-05C912E2153B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06A38CC6-54CA-FA42-9C04-0ED7D74BDCDA}" type="sibTrans" cxnId="{478B5964-61AC-A243-BCA7-05C912E2153B}">
      <dgm:prSet/>
      <dgm:spPr/>
      <dgm:t>
        <a:bodyPr/>
        <a:lstStyle/>
        <a:p>
          <a:endParaRPr lang="en-US"/>
        </a:p>
      </dgm:t>
    </dgm:pt>
    <dgm:pt modelId="{CD17AC19-BD14-D845-ABF6-EF717D1D2BBD}">
      <dgm:prSet phldrT="[Text]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Student Unions</a:t>
          </a:r>
          <a:endParaRPr lang="en-US" dirty="0"/>
        </a:p>
      </dgm:t>
    </dgm:pt>
    <dgm:pt modelId="{C3C67405-8D45-E14B-935C-9D97270470EE}" type="parTrans" cxnId="{0803FF24-4DEA-8D4E-8E62-138F6247010A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D6296ADA-34F6-AD4A-AFDC-10B462EF2A5A}" type="sibTrans" cxnId="{0803FF24-4DEA-8D4E-8E62-138F6247010A}">
      <dgm:prSet/>
      <dgm:spPr/>
      <dgm:t>
        <a:bodyPr/>
        <a:lstStyle/>
        <a:p>
          <a:endParaRPr lang="en-US"/>
        </a:p>
      </dgm:t>
    </dgm:pt>
    <dgm:pt modelId="{B5035225-B94F-5D4B-A67D-0E0630B5CAA1}">
      <dgm:prSet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OGDs</a:t>
          </a:r>
          <a:endParaRPr lang="en-US" dirty="0"/>
        </a:p>
      </dgm:t>
    </dgm:pt>
    <dgm:pt modelId="{E9AFA407-B68C-BC48-8ADF-96F236231780}" type="parTrans" cxnId="{EF4A0E7B-868A-DF4D-B7EF-2782B796C124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6FB9CE85-02D8-2140-8EAB-2CD5F58E34F4}" type="sibTrans" cxnId="{EF4A0E7B-868A-DF4D-B7EF-2782B796C124}">
      <dgm:prSet/>
      <dgm:spPr/>
      <dgm:t>
        <a:bodyPr/>
        <a:lstStyle/>
        <a:p>
          <a:endParaRPr lang="en-US"/>
        </a:p>
      </dgm:t>
    </dgm:pt>
    <dgm:pt modelId="{4CED1E20-4B1D-7041-823E-68310F44D3FE}">
      <dgm:prSet custT="1"/>
      <dgm:spPr>
        <a:solidFill>
          <a:srgbClr val="80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100" dirty="0" smtClean="0"/>
            <a:t>Funding Councils</a:t>
          </a:r>
          <a:endParaRPr lang="en-US" sz="2100" dirty="0"/>
        </a:p>
      </dgm:t>
    </dgm:pt>
    <dgm:pt modelId="{CEDC4700-CB44-E047-B433-B99B2D4D5DC4}" type="parTrans" cxnId="{311A8699-29D1-6D4D-92F3-D681A5CD21ED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8961FAE0-DF6B-4244-9867-BCC3F5420716}" type="sibTrans" cxnId="{311A8699-29D1-6D4D-92F3-D681A5CD21ED}">
      <dgm:prSet/>
      <dgm:spPr/>
      <dgm:t>
        <a:bodyPr/>
        <a:lstStyle/>
        <a:p>
          <a:endParaRPr lang="en-US"/>
        </a:p>
      </dgm:t>
    </dgm:pt>
    <dgm:pt modelId="{B0B9D510-2AD2-9648-9AC9-B2515D17DC14}">
      <dgm:prSet custT="1"/>
      <dgm:spPr>
        <a:solidFill>
          <a:srgbClr val="80000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2100" dirty="0" smtClean="0"/>
            <a:t>Reports</a:t>
          </a:r>
          <a:endParaRPr lang="en-US" sz="2100" dirty="0"/>
        </a:p>
      </dgm:t>
    </dgm:pt>
    <dgm:pt modelId="{26286C52-D3B7-8640-AD96-46F4ABD9DF70}" type="parTrans" cxnId="{C8A88C6F-5292-F546-9F19-645BDB6F41C8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DF636D8F-8C0C-CC4B-B487-262FE94D30B7}" type="sibTrans" cxnId="{C8A88C6F-5292-F546-9F19-645BDB6F41C8}">
      <dgm:prSet/>
      <dgm:spPr/>
      <dgm:t>
        <a:bodyPr/>
        <a:lstStyle/>
        <a:p>
          <a:endParaRPr lang="en-US"/>
        </a:p>
      </dgm:t>
    </dgm:pt>
    <dgm:pt modelId="{FCF4F887-E85E-7B4B-9A2C-4657499E086A}" type="pres">
      <dgm:prSet presAssocID="{6E5D90C4-FADD-0341-97F7-49DBE02B9B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22E4D0-C5DF-5C42-8891-6707D8E23F7A}" type="pres">
      <dgm:prSet presAssocID="{DB656824-1094-2A4B-8E3A-732F1AE3E7CA}" presName="centerShape" presStyleLbl="node0" presStyleIdx="0" presStyleCnt="1"/>
      <dgm:spPr/>
    </dgm:pt>
    <dgm:pt modelId="{DD56047A-38D5-9947-8818-ABA49A71B1D8}" type="pres">
      <dgm:prSet presAssocID="{FEF514AF-2889-FC48-A7CF-AFDEFD9ABFCE}" presName="Name9" presStyleLbl="parChTrans1D2" presStyleIdx="0" presStyleCnt="7"/>
      <dgm:spPr/>
    </dgm:pt>
    <dgm:pt modelId="{D2F9E078-37BA-E74B-934E-5FD0336F608D}" type="pres">
      <dgm:prSet presAssocID="{FEF514AF-2889-FC48-A7CF-AFDEFD9ABFCE}" presName="connTx" presStyleLbl="parChTrans1D2" presStyleIdx="0" presStyleCnt="7"/>
      <dgm:spPr/>
    </dgm:pt>
    <dgm:pt modelId="{521B7FB4-F4DD-7748-B8AA-2DF487247C99}" type="pres">
      <dgm:prSet presAssocID="{DEDF6CFC-4D20-8E45-850D-C1B59813A2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2EE5A-FDC9-9C47-B3CC-888753444C4B}" type="pres">
      <dgm:prSet presAssocID="{350BBF34-039C-404A-AF01-08FD7FD1F7C1}" presName="Name9" presStyleLbl="parChTrans1D2" presStyleIdx="1" presStyleCnt="7"/>
      <dgm:spPr/>
    </dgm:pt>
    <dgm:pt modelId="{B18881F7-3377-F143-92EF-EE203A6AF664}" type="pres">
      <dgm:prSet presAssocID="{350BBF34-039C-404A-AF01-08FD7FD1F7C1}" presName="connTx" presStyleLbl="parChTrans1D2" presStyleIdx="1" presStyleCnt="7"/>
      <dgm:spPr/>
    </dgm:pt>
    <dgm:pt modelId="{106876CB-3AAE-F946-BC78-1005A65D74F5}" type="pres">
      <dgm:prSet presAssocID="{D876D478-967C-2848-B422-160D2C04F61E}" presName="node" presStyleLbl="node1" presStyleIdx="1" presStyleCnt="7">
        <dgm:presLayoutVars>
          <dgm:bulletEnabled val="1"/>
        </dgm:presLayoutVars>
      </dgm:prSet>
      <dgm:spPr/>
    </dgm:pt>
    <dgm:pt modelId="{BFFB4972-1D54-1C46-957D-4C082492BAF8}" type="pres">
      <dgm:prSet presAssocID="{9602CE18-5DBA-0748-AB2C-758960C82AEA}" presName="Name9" presStyleLbl="parChTrans1D2" presStyleIdx="2" presStyleCnt="7"/>
      <dgm:spPr/>
    </dgm:pt>
    <dgm:pt modelId="{00123947-C250-C648-9D2D-F11B406E893D}" type="pres">
      <dgm:prSet presAssocID="{9602CE18-5DBA-0748-AB2C-758960C82AEA}" presName="connTx" presStyleLbl="parChTrans1D2" presStyleIdx="2" presStyleCnt="7"/>
      <dgm:spPr/>
    </dgm:pt>
    <dgm:pt modelId="{0A13C185-1D94-E74A-A61C-4425B0B0B209}" type="pres">
      <dgm:prSet presAssocID="{C3ADB8DD-4518-DD42-A453-0927E38AD27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CE119-4144-E84C-BFF0-C3B8A03A99DC}" type="pres">
      <dgm:prSet presAssocID="{C3C67405-8D45-E14B-935C-9D97270470EE}" presName="Name9" presStyleLbl="parChTrans1D2" presStyleIdx="3" presStyleCnt="7"/>
      <dgm:spPr/>
    </dgm:pt>
    <dgm:pt modelId="{AF34D2BA-1D0D-EA45-B321-A694135C9727}" type="pres">
      <dgm:prSet presAssocID="{C3C67405-8D45-E14B-935C-9D97270470EE}" presName="connTx" presStyleLbl="parChTrans1D2" presStyleIdx="3" presStyleCnt="7"/>
      <dgm:spPr/>
    </dgm:pt>
    <dgm:pt modelId="{9579537B-8CCD-5043-9A73-7DCEE7667AA2}" type="pres">
      <dgm:prSet presAssocID="{CD17AC19-BD14-D845-ABF6-EF717D1D2BBD}" presName="node" presStyleLbl="node1" presStyleIdx="3" presStyleCnt="7">
        <dgm:presLayoutVars>
          <dgm:bulletEnabled val="1"/>
        </dgm:presLayoutVars>
      </dgm:prSet>
      <dgm:spPr/>
    </dgm:pt>
    <dgm:pt modelId="{59D14070-1162-C043-9A6F-E0B1960736AD}" type="pres">
      <dgm:prSet presAssocID="{E9AFA407-B68C-BC48-8ADF-96F236231780}" presName="Name9" presStyleLbl="parChTrans1D2" presStyleIdx="4" presStyleCnt="7"/>
      <dgm:spPr/>
    </dgm:pt>
    <dgm:pt modelId="{56CD6C4B-8C54-474B-9C30-02D8B7BBFBA3}" type="pres">
      <dgm:prSet presAssocID="{E9AFA407-B68C-BC48-8ADF-96F236231780}" presName="connTx" presStyleLbl="parChTrans1D2" presStyleIdx="4" presStyleCnt="7"/>
      <dgm:spPr/>
    </dgm:pt>
    <dgm:pt modelId="{22FC75B9-719A-374C-A568-CDCD23B95278}" type="pres">
      <dgm:prSet presAssocID="{B5035225-B94F-5D4B-A67D-0E0630B5CAA1}" presName="node" presStyleLbl="node1" presStyleIdx="4" presStyleCnt="7">
        <dgm:presLayoutVars>
          <dgm:bulletEnabled val="1"/>
        </dgm:presLayoutVars>
      </dgm:prSet>
      <dgm:spPr/>
    </dgm:pt>
    <dgm:pt modelId="{1E7FB94C-19DE-E843-B0AD-1B08FA58C826}" type="pres">
      <dgm:prSet presAssocID="{CEDC4700-CB44-E047-B433-B99B2D4D5DC4}" presName="Name9" presStyleLbl="parChTrans1D2" presStyleIdx="5" presStyleCnt="7"/>
      <dgm:spPr/>
    </dgm:pt>
    <dgm:pt modelId="{3E724792-1AEB-DD41-9848-682B76C632BB}" type="pres">
      <dgm:prSet presAssocID="{CEDC4700-CB44-E047-B433-B99B2D4D5DC4}" presName="connTx" presStyleLbl="parChTrans1D2" presStyleIdx="5" presStyleCnt="7"/>
      <dgm:spPr/>
    </dgm:pt>
    <dgm:pt modelId="{9B030156-ECD1-B54B-B82D-8257588E4D28}" type="pres">
      <dgm:prSet presAssocID="{4CED1E20-4B1D-7041-823E-68310F44D3F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A15D-BFB7-0042-9E21-EB6D227D804F}" type="pres">
      <dgm:prSet presAssocID="{26286C52-D3B7-8640-AD96-46F4ABD9DF70}" presName="Name9" presStyleLbl="parChTrans1D2" presStyleIdx="6" presStyleCnt="7"/>
      <dgm:spPr/>
    </dgm:pt>
    <dgm:pt modelId="{27A982E5-E196-BE46-880A-3D64A0612A98}" type="pres">
      <dgm:prSet presAssocID="{26286C52-D3B7-8640-AD96-46F4ABD9DF70}" presName="connTx" presStyleLbl="parChTrans1D2" presStyleIdx="6" presStyleCnt="7"/>
      <dgm:spPr/>
    </dgm:pt>
    <dgm:pt modelId="{24CC30BA-EA2B-EC45-83B5-92CEACE708E5}" type="pres">
      <dgm:prSet presAssocID="{B0B9D510-2AD2-9648-9AC9-B2515D17DC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ED3CA-C669-BE44-A191-3A00D73BCF94}" type="presOf" srcId="{FEF514AF-2889-FC48-A7CF-AFDEFD9ABFCE}" destId="{D2F9E078-37BA-E74B-934E-5FD0336F608D}" srcOrd="1" destOrd="0" presId="urn:microsoft.com/office/officeart/2005/8/layout/radial1"/>
    <dgm:cxn modelId="{85BD476B-95F1-934B-A0A5-DFAC977CA35B}" type="presOf" srcId="{CEDC4700-CB44-E047-B433-B99B2D4D5DC4}" destId="{3E724792-1AEB-DD41-9848-682B76C632BB}" srcOrd="1" destOrd="0" presId="urn:microsoft.com/office/officeart/2005/8/layout/radial1"/>
    <dgm:cxn modelId="{58F48ED3-8719-F84B-96D2-9F276419F260}" srcId="{DB656824-1094-2A4B-8E3A-732F1AE3E7CA}" destId="{DEDF6CFC-4D20-8E45-850D-C1B59813A2F4}" srcOrd="0" destOrd="0" parTransId="{FEF514AF-2889-FC48-A7CF-AFDEFD9ABFCE}" sibTransId="{2284759F-A026-E248-82B5-94572E986DCE}"/>
    <dgm:cxn modelId="{478B5964-61AC-A243-BCA7-05C912E2153B}" srcId="{DB656824-1094-2A4B-8E3A-732F1AE3E7CA}" destId="{C3ADB8DD-4518-DD42-A453-0927E38AD279}" srcOrd="2" destOrd="0" parTransId="{9602CE18-5DBA-0748-AB2C-758960C82AEA}" sibTransId="{06A38CC6-54CA-FA42-9C04-0ED7D74BDCDA}"/>
    <dgm:cxn modelId="{9AB14EC6-699D-AD49-AF46-31B92C128069}" type="presOf" srcId="{C3ADB8DD-4518-DD42-A453-0927E38AD279}" destId="{0A13C185-1D94-E74A-A61C-4425B0B0B209}" srcOrd="0" destOrd="0" presId="urn:microsoft.com/office/officeart/2005/8/layout/radial1"/>
    <dgm:cxn modelId="{15527FC7-AF56-0244-AEA0-9FCA241E5983}" type="presOf" srcId="{C3C67405-8D45-E14B-935C-9D97270470EE}" destId="{398CE119-4144-E84C-BFF0-C3B8A03A99DC}" srcOrd="0" destOrd="0" presId="urn:microsoft.com/office/officeart/2005/8/layout/radial1"/>
    <dgm:cxn modelId="{11C1C80C-B5DD-8E44-A42C-FE4B21695D9B}" type="presOf" srcId="{6E5D90C4-FADD-0341-97F7-49DBE02B9B7C}" destId="{FCF4F887-E85E-7B4B-9A2C-4657499E086A}" srcOrd="0" destOrd="0" presId="urn:microsoft.com/office/officeart/2005/8/layout/radial1"/>
    <dgm:cxn modelId="{EC4B0C53-75D4-CF42-9045-B44979EF7510}" type="presOf" srcId="{CD17AC19-BD14-D845-ABF6-EF717D1D2BBD}" destId="{9579537B-8CCD-5043-9A73-7DCEE7667AA2}" srcOrd="0" destOrd="0" presId="urn:microsoft.com/office/officeart/2005/8/layout/radial1"/>
    <dgm:cxn modelId="{5F68E8CF-D40B-2645-9E55-641680976AD5}" srcId="{6E5D90C4-FADD-0341-97F7-49DBE02B9B7C}" destId="{DB656824-1094-2A4B-8E3A-732F1AE3E7CA}" srcOrd="0" destOrd="0" parTransId="{CA825330-90B8-9940-AC7C-57318A167F30}" sibTransId="{F59EAE57-C140-3D44-A368-7753138DE8C7}"/>
    <dgm:cxn modelId="{46CFA4E1-5258-A547-8778-CD3CB02785BF}" type="presOf" srcId="{D876D478-967C-2848-B422-160D2C04F61E}" destId="{106876CB-3AAE-F946-BC78-1005A65D74F5}" srcOrd="0" destOrd="0" presId="urn:microsoft.com/office/officeart/2005/8/layout/radial1"/>
    <dgm:cxn modelId="{ED05A769-7FE1-7A46-965A-BCADD4F2A3B2}" type="presOf" srcId="{E9AFA407-B68C-BC48-8ADF-96F236231780}" destId="{59D14070-1162-C043-9A6F-E0B1960736AD}" srcOrd="0" destOrd="0" presId="urn:microsoft.com/office/officeart/2005/8/layout/radial1"/>
    <dgm:cxn modelId="{311A8699-29D1-6D4D-92F3-D681A5CD21ED}" srcId="{DB656824-1094-2A4B-8E3A-732F1AE3E7CA}" destId="{4CED1E20-4B1D-7041-823E-68310F44D3FE}" srcOrd="5" destOrd="0" parTransId="{CEDC4700-CB44-E047-B433-B99B2D4D5DC4}" sibTransId="{8961FAE0-DF6B-4244-9867-BCC3F5420716}"/>
    <dgm:cxn modelId="{3C1649A2-9312-194A-9E82-53A38E50CE2E}" srcId="{DB656824-1094-2A4B-8E3A-732F1AE3E7CA}" destId="{D876D478-967C-2848-B422-160D2C04F61E}" srcOrd="1" destOrd="0" parTransId="{350BBF34-039C-404A-AF01-08FD7FD1F7C1}" sibTransId="{C40891A9-7A01-1246-AAF8-7A25E8657C0D}"/>
    <dgm:cxn modelId="{45A7D89D-C1E7-6D4B-B1A8-3176AE4E1C23}" type="presOf" srcId="{350BBF34-039C-404A-AF01-08FD7FD1F7C1}" destId="{8062EE5A-FDC9-9C47-B3CC-888753444C4B}" srcOrd="0" destOrd="0" presId="urn:microsoft.com/office/officeart/2005/8/layout/radial1"/>
    <dgm:cxn modelId="{8421A24F-F6BF-2048-965D-B956ABFE4447}" type="presOf" srcId="{B0B9D510-2AD2-9648-9AC9-B2515D17DC14}" destId="{24CC30BA-EA2B-EC45-83B5-92CEACE708E5}" srcOrd="0" destOrd="0" presId="urn:microsoft.com/office/officeart/2005/8/layout/radial1"/>
    <dgm:cxn modelId="{C59A709D-5354-8548-97AA-DA01D5C960FC}" type="presOf" srcId="{DEDF6CFC-4D20-8E45-850D-C1B59813A2F4}" destId="{521B7FB4-F4DD-7748-B8AA-2DF487247C99}" srcOrd="0" destOrd="0" presId="urn:microsoft.com/office/officeart/2005/8/layout/radial1"/>
    <dgm:cxn modelId="{6B823E04-A3AC-FD46-93AB-EEDBF12E7CF8}" type="presOf" srcId="{4CED1E20-4B1D-7041-823E-68310F44D3FE}" destId="{9B030156-ECD1-B54B-B82D-8257588E4D28}" srcOrd="0" destOrd="0" presId="urn:microsoft.com/office/officeart/2005/8/layout/radial1"/>
    <dgm:cxn modelId="{EF4A0E7B-868A-DF4D-B7EF-2782B796C124}" srcId="{DB656824-1094-2A4B-8E3A-732F1AE3E7CA}" destId="{B5035225-B94F-5D4B-A67D-0E0630B5CAA1}" srcOrd="4" destOrd="0" parTransId="{E9AFA407-B68C-BC48-8ADF-96F236231780}" sibTransId="{6FB9CE85-02D8-2140-8EAB-2CD5F58E34F4}"/>
    <dgm:cxn modelId="{0803FF24-4DEA-8D4E-8E62-138F6247010A}" srcId="{DB656824-1094-2A4B-8E3A-732F1AE3E7CA}" destId="{CD17AC19-BD14-D845-ABF6-EF717D1D2BBD}" srcOrd="3" destOrd="0" parTransId="{C3C67405-8D45-E14B-935C-9D97270470EE}" sibTransId="{D6296ADA-34F6-AD4A-AFDC-10B462EF2A5A}"/>
    <dgm:cxn modelId="{8E567552-1D14-1C46-BDD4-687097897423}" type="presOf" srcId="{CEDC4700-CB44-E047-B433-B99B2D4D5DC4}" destId="{1E7FB94C-19DE-E843-B0AD-1B08FA58C826}" srcOrd="0" destOrd="0" presId="urn:microsoft.com/office/officeart/2005/8/layout/radial1"/>
    <dgm:cxn modelId="{9110EB55-C205-5240-B338-C60E45C5610B}" type="presOf" srcId="{E9AFA407-B68C-BC48-8ADF-96F236231780}" destId="{56CD6C4B-8C54-474B-9C30-02D8B7BBFBA3}" srcOrd="1" destOrd="0" presId="urn:microsoft.com/office/officeart/2005/8/layout/radial1"/>
    <dgm:cxn modelId="{721FE90A-5960-6F45-A6A5-403A53994BAA}" type="presOf" srcId="{C3C67405-8D45-E14B-935C-9D97270470EE}" destId="{AF34D2BA-1D0D-EA45-B321-A694135C9727}" srcOrd="1" destOrd="0" presId="urn:microsoft.com/office/officeart/2005/8/layout/radial1"/>
    <dgm:cxn modelId="{29806C62-19AA-5340-AAC7-9D7BEA0EC6BA}" type="presOf" srcId="{9602CE18-5DBA-0748-AB2C-758960C82AEA}" destId="{00123947-C250-C648-9D2D-F11B406E893D}" srcOrd="1" destOrd="0" presId="urn:microsoft.com/office/officeart/2005/8/layout/radial1"/>
    <dgm:cxn modelId="{1871872A-F278-B64F-9B72-F71BD30CBD63}" type="presOf" srcId="{DB656824-1094-2A4B-8E3A-732F1AE3E7CA}" destId="{6F22E4D0-C5DF-5C42-8891-6707D8E23F7A}" srcOrd="0" destOrd="0" presId="urn:microsoft.com/office/officeart/2005/8/layout/radial1"/>
    <dgm:cxn modelId="{90F60CF5-2D95-3047-B3AA-8C1B4CF7A037}" type="presOf" srcId="{26286C52-D3B7-8640-AD96-46F4ABD9DF70}" destId="{27A982E5-E196-BE46-880A-3D64A0612A98}" srcOrd="1" destOrd="0" presId="urn:microsoft.com/office/officeart/2005/8/layout/radial1"/>
    <dgm:cxn modelId="{C8A88C6F-5292-F546-9F19-645BDB6F41C8}" srcId="{DB656824-1094-2A4B-8E3A-732F1AE3E7CA}" destId="{B0B9D510-2AD2-9648-9AC9-B2515D17DC14}" srcOrd="6" destOrd="0" parTransId="{26286C52-D3B7-8640-AD96-46F4ABD9DF70}" sibTransId="{DF636D8F-8C0C-CC4B-B487-262FE94D30B7}"/>
    <dgm:cxn modelId="{CEF9C7B2-A78F-5E49-93D1-BE0167945801}" type="presOf" srcId="{26286C52-D3B7-8640-AD96-46F4ABD9DF70}" destId="{508FA15D-BFB7-0042-9E21-EB6D227D804F}" srcOrd="0" destOrd="0" presId="urn:microsoft.com/office/officeart/2005/8/layout/radial1"/>
    <dgm:cxn modelId="{F2D5163B-A8B1-544C-B8D9-15F7038A5DDB}" type="presOf" srcId="{B5035225-B94F-5D4B-A67D-0E0630B5CAA1}" destId="{22FC75B9-719A-374C-A568-CDCD23B95278}" srcOrd="0" destOrd="0" presId="urn:microsoft.com/office/officeart/2005/8/layout/radial1"/>
    <dgm:cxn modelId="{697C0CB7-6054-844B-B660-562468A3BCFF}" type="presOf" srcId="{9602CE18-5DBA-0748-AB2C-758960C82AEA}" destId="{BFFB4972-1D54-1C46-957D-4C082492BAF8}" srcOrd="0" destOrd="0" presId="urn:microsoft.com/office/officeart/2005/8/layout/radial1"/>
    <dgm:cxn modelId="{27045180-258E-FB4E-8350-EF69D66D0BC4}" type="presOf" srcId="{FEF514AF-2889-FC48-A7CF-AFDEFD9ABFCE}" destId="{DD56047A-38D5-9947-8818-ABA49A71B1D8}" srcOrd="0" destOrd="0" presId="urn:microsoft.com/office/officeart/2005/8/layout/radial1"/>
    <dgm:cxn modelId="{A05049BE-4987-B049-A98F-A599DBD50A94}" type="presOf" srcId="{350BBF34-039C-404A-AF01-08FD7FD1F7C1}" destId="{B18881F7-3377-F143-92EF-EE203A6AF664}" srcOrd="1" destOrd="0" presId="urn:microsoft.com/office/officeart/2005/8/layout/radial1"/>
    <dgm:cxn modelId="{45B429F1-589E-0C4A-A1C7-2132001A8BB1}" type="presParOf" srcId="{FCF4F887-E85E-7B4B-9A2C-4657499E086A}" destId="{6F22E4D0-C5DF-5C42-8891-6707D8E23F7A}" srcOrd="0" destOrd="0" presId="urn:microsoft.com/office/officeart/2005/8/layout/radial1"/>
    <dgm:cxn modelId="{B2DC00F2-9376-4344-B4B6-797CB0D17CE6}" type="presParOf" srcId="{FCF4F887-E85E-7B4B-9A2C-4657499E086A}" destId="{DD56047A-38D5-9947-8818-ABA49A71B1D8}" srcOrd="1" destOrd="0" presId="urn:microsoft.com/office/officeart/2005/8/layout/radial1"/>
    <dgm:cxn modelId="{679C2367-0879-3C46-9207-5CE9297C5313}" type="presParOf" srcId="{DD56047A-38D5-9947-8818-ABA49A71B1D8}" destId="{D2F9E078-37BA-E74B-934E-5FD0336F608D}" srcOrd="0" destOrd="0" presId="urn:microsoft.com/office/officeart/2005/8/layout/radial1"/>
    <dgm:cxn modelId="{89081DB7-66D3-D545-94CB-46339CB1EBE2}" type="presParOf" srcId="{FCF4F887-E85E-7B4B-9A2C-4657499E086A}" destId="{521B7FB4-F4DD-7748-B8AA-2DF487247C99}" srcOrd="2" destOrd="0" presId="urn:microsoft.com/office/officeart/2005/8/layout/radial1"/>
    <dgm:cxn modelId="{328EE66D-CC94-5643-B20F-47EA14C75626}" type="presParOf" srcId="{FCF4F887-E85E-7B4B-9A2C-4657499E086A}" destId="{8062EE5A-FDC9-9C47-B3CC-888753444C4B}" srcOrd="3" destOrd="0" presId="urn:microsoft.com/office/officeart/2005/8/layout/radial1"/>
    <dgm:cxn modelId="{CB08F193-1652-1147-A703-AD27E5C6DFBE}" type="presParOf" srcId="{8062EE5A-FDC9-9C47-B3CC-888753444C4B}" destId="{B18881F7-3377-F143-92EF-EE203A6AF664}" srcOrd="0" destOrd="0" presId="urn:microsoft.com/office/officeart/2005/8/layout/radial1"/>
    <dgm:cxn modelId="{DE151B55-6F28-844E-B723-83C55625A0AD}" type="presParOf" srcId="{FCF4F887-E85E-7B4B-9A2C-4657499E086A}" destId="{106876CB-3AAE-F946-BC78-1005A65D74F5}" srcOrd="4" destOrd="0" presId="urn:microsoft.com/office/officeart/2005/8/layout/radial1"/>
    <dgm:cxn modelId="{C0F60780-B8D0-7B40-8A75-0D8679F215A8}" type="presParOf" srcId="{FCF4F887-E85E-7B4B-9A2C-4657499E086A}" destId="{BFFB4972-1D54-1C46-957D-4C082492BAF8}" srcOrd="5" destOrd="0" presId="urn:microsoft.com/office/officeart/2005/8/layout/radial1"/>
    <dgm:cxn modelId="{D355C20F-B7D7-0044-8B06-A5E2710BAFEC}" type="presParOf" srcId="{BFFB4972-1D54-1C46-957D-4C082492BAF8}" destId="{00123947-C250-C648-9D2D-F11B406E893D}" srcOrd="0" destOrd="0" presId="urn:microsoft.com/office/officeart/2005/8/layout/radial1"/>
    <dgm:cxn modelId="{8935D886-36C8-404D-A704-6ADD3B32D422}" type="presParOf" srcId="{FCF4F887-E85E-7B4B-9A2C-4657499E086A}" destId="{0A13C185-1D94-E74A-A61C-4425B0B0B209}" srcOrd="6" destOrd="0" presId="urn:microsoft.com/office/officeart/2005/8/layout/radial1"/>
    <dgm:cxn modelId="{1000F550-C3FC-A842-BFFD-25AC26456098}" type="presParOf" srcId="{FCF4F887-E85E-7B4B-9A2C-4657499E086A}" destId="{398CE119-4144-E84C-BFF0-C3B8A03A99DC}" srcOrd="7" destOrd="0" presId="urn:microsoft.com/office/officeart/2005/8/layout/radial1"/>
    <dgm:cxn modelId="{41981E8A-FA87-B640-A181-5C4ECDDDA119}" type="presParOf" srcId="{398CE119-4144-E84C-BFF0-C3B8A03A99DC}" destId="{AF34D2BA-1D0D-EA45-B321-A694135C9727}" srcOrd="0" destOrd="0" presId="urn:microsoft.com/office/officeart/2005/8/layout/radial1"/>
    <dgm:cxn modelId="{8085CFDE-6594-0E49-9ED8-F4336D99AF58}" type="presParOf" srcId="{FCF4F887-E85E-7B4B-9A2C-4657499E086A}" destId="{9579537B-8CCD-5043-9A73-7DCEE7667AA2}" srcOrd="8" destOrd="0" presId="urn:microsoft.com/office/officeart/2005/8/layout/radial1"/>
    <dgm:cxn modelId="{2CCE7C20-F43C-334F-B1E9-CBA36330B90A}" type="presParOf" srcId="{FCF4F887-E85E-7B4B-9A2C-4657499E086A}" destId="{59D14070-1162-C043-9A6F-E0B1960736AD}" srcOrd="9" destOrd="0" presId="urn:microsoft.com/office/officeart/2005/8/layout/radial1"/>
    <dgm:cxn modelId="{BC5E9EA6-608C-8F4D-9C70-09B410BF5402}" type="presParOf" srcId="{59D14070-1162-C043-9A6F-E0B1960736AD}" destId="{56CD6C4B-8C54-474B-9C30-02D8B7BBFBA3}" srcOrd="0" destOrd="0" presId="urn:microsoft.com/office/officeart/2005/8/layout/radial1"/>
    <dgm:cxn modelId="{D57C4A47-92C5-EF42-8EB3-14D5E668B10C}" type="presParOf" srcId="{FCF4F887-E85E-7B4B-9A2C-4657499E086A}" destId="{22FC75B9-719A-374C-A568-CDCD23B95278}" srcOrd="10" destOrd="0" presId="urn:microsoft.com/office/officeart/2005/8/layout/radial1"/>
    <dgm:cxn modelId="{26F18CFA-2C84-B34E-A75E-56E06B46BB3F}" type="presParOf" srcId="{FCF4F887-E85E-7B4B-9A2C-4657499E086A}" destId="{1E7FB94C-19DE-E843-B0AD-1B08FA58C826}" srcOrd="11" destOrd="0" presId="urn:microsoft.com/office/officeart/2005/8/layout/radial1"/>
    <dgm:cxn modelId="{321DF397-4BD2-9242-89A4-76A2F5A02D4C}" type="presParOf" srcId="{1E7FB94C-19DE-E843-B0AD-1B08FA58C826}" destId="{3E724792-1AEB-DD41-9848-682B76C632BB}" srcOrd="0" destOrd="0" presId="urn:microsoft.com/office/officeart/2005/8/layout/radial1"/>
    <dgm:cxn modelId="{BD871AB6-EF94-944A-9764-C0AAFA8B5938}" type="presParOf" srcId="{FCF4F887-E85E-7B4B-9A2C-4657499E086A}" destId="{9B030156-ECD1-B54B-B82D-8257588E4D28}" srcOrd="12" destOrd="0" presId="urn:microsoft.com/office/officeart/2005/8/layout/radial1"/>
    <dgm:cxn modelId="{96880EC2-E125-B041-BD90-F53E80B4ACB3}" type="presParOf" srcId="{FCF4F887-E85E-7B4B-9A2C-4657499E086A}" destId="{508FA15D-BFB7-0042-9E21-EB6D227D804F}" srcOrd="13" destOrd="0" presId="urn:microsoft.com/office/officeart/2005/8/layout/radial1"/>
    <dgm:cxn modelId="{02004581-E2C0-9641-819E-C6B3AAE515E1}" type="presParOf" srcId="{508FA15D-BFB7-0042-9E21-EB6D227D804F}" destId="{27A982E5-E196-BE46-880A-3D64A0612A98}" srcOrd="0" destOrd="0" presId="urn:microsoft.com/office/officeart/2005/8/layout/radial1"/>
    <dgm:cxn modelId="{77F64547-61CD-A34B-BFFE-C2D27F882070}" type="presParOf" srcId="{FCF4F887-E85E-7B4B-9A2C-4657499E086A}" destId="{24CC30BA-EA2B-EC45-83B5-92CEACE708E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1B9CF-C578-D148-A3F6-BF9DB46B827C}">
      <dsp:nvSpPr>
        <dsp:cNvPr id="0" name=""/>
        <dsp:cNvSpPr/>
      </dsp:nvSpPr>
      <dsp:spPr>
        <a:xfrm>
          <a:off x="3454384" y="3335700"/>
          <a:ext cx="1572008" cy="1572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Arial"/>
              <a:cs typeface="Arial"/>
            </a:rPr>
            <a:t>OM Strategy (HE IU)</a:t>
          </a:r>
        </a:p>
      </dsp:txBody>
      <dsp:txXfrm>
        <a:off x="3684599" y="3565915"/>
        <a:ext cx="1111578" cy="1111578"/>
      </dsp:txXfrm>
    </dsp:sp>
    <dsp:sp modelId="{E3731D5A-ED42-F148-9FAB-FD34AC5545D7}">
      <dsp:nvSpPr>
        <dsp:cNvPr id="0" name=""/>
        <dsp:cNvSpPr/>
      </dsp:nvSpPr>
      <dsp:spPr>
        <a:xfrm rot="10800000">
          <a:off x="560957" y="3897693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DCD76-EF27-6145-90ED-0956B7C94577}">
      <dsp:nvSpPr>
        <dsp:cNvPr id="0" name=""/>
        <dsp:cNvSpPr/>
      </dsp:nvSpPr>
      <dsp:spPr>
        <a:xfrm>
          <a:off x="10754" y="3681542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National Gov &amp; Devolved Admins</a:t>
          </a:r>
        </a:p>
      </dsp:txBody>
      <dsp:txXfrm>
        <a:off x="36538" y="3707326"/>
        <a:ext cx="1048837" cy="828756"/>
      </dsp:txXfrm>
    </dsp:sp>
    <dsp:sp modelId="{DC47D3F2-A74D-0842-9FD9-8E04E4B7CC7F}">
      <dsp:nvSpPr>
        <dsp:cNvPr id="0" name=""/>
        <dsp:cNvSpPr/>
      </dsp:nvSpPr>
      <dsp:spPr>
        <a:xfrm rot="12150000">
          <a:off x="736970" y="301281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BED72-EE16-8D48-94B6-9F070A7FC167}">
      <dsp:nvSpPr>
        <dsp:cNvPr id="0" name=""/>
        <dsp:cNvSpPr/>
      </dsp:nvSpPr>
      <dsp:spPr>
        <a:xfrm>
          <a:off x="290834" y="2273485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/>
              <a:cs typeface="Arial"/>
            </a:rPr>
            <a:t>Academic Research</a:t>
          </a:r>
        </a:p>
      </dsp:txBody>
      <dsp:txXfrm>
        <a:off x="316618" y="2299269"/>
        <a:ext cx="1048837" cy="828756"/>
      </dsp:txXfrm>
    </dsp:sp>
    <dsp:sp modelId="{50DF27D4-9063-684B-A0FE-5CC31EDF483F}">
      <dsp:nvSpPr>
        <dsp:cNvPr id="0" name=""/>
        <dsp:cNvSpPr/>
      </dsp:nvSpPr>
      <dsp:spPr>
        <a:xfrm rot="13500000">
          <a:off x="1238210" y="226265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6F11B-BFAB-AB44-AAEE-79DB7B9DC054}">
      <dsp:nvSpPr>
        <dsp:cNvPr id="0" name=""/>
        <dsp:cNvSpPr/>
      </dsp:nvSpPr>
      <dsp:spPr>
        <a:xfrm>
          <a:off x="1088435" y="1079791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HEFCE-funded HEIs</a:t>
          </a:r>
        </a:p>
      </dsp:txBody>
      <dsp:txXfrm>
        <a:off x="1114219" y="1105575"/>
        <a:ext cx="1048837" cy="828756"/>
      </dsp:txXfrm>
    </dsp:sp>
    <dsp:sp modelId="{81AC808F-43C0-334D-AB00-3DA76DB42225}">
      <dsp:nvSpPr>
        <dsp:cNvPr id="0" name=""/>
        <dsp:cNvSpPr/>
      </dsp:nvSpPr>
      <dsp:spPr>
        <a:xfrm rot="14850000">
          <a:off x="1988370" y="176141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AE31-9568-4840-BD77-78D6CEE4BE27}">
      <dsp:nvSpPr>
        <dsp:cNvPr id="0" name=""/>
        <dsp:cNvSpPr/>
      </dsp:nvSpPr>
      <dsp:spPr>
        <a:xfrm>
          <a:off x="2282128" y="282191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Academic Orgs</a:t>
          </a:r>
        </a:p>
      </dsp:txBody>
      <dsp:txXfrm>
        <a:off x="2307912" y="307975"/>
        <a:ext cx="1048837" cy="828756"/>
      </dsp:txXfrm>
    </dsp:sp>
    <dsp:sp modelId="{F12BA298-769C-DF4E-85DC-E13955D51E33}">
      <dsp:nvSpPr>
        <dsp:cNvPr id="0" name=""/>
        <dsp:cNvSpPr/>
      </dsp:nvSpPr>
      <dsp:spPr>
        <a:xfrm rot="16200000">
          <a:off x="2873244" y="1585406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DB3F7-CABF-2044-8AD0-A41A365AFA3F}">
      <dsp:nvSpPr>
        <dsp:cNvPr id="0" name=""/>
        <dsp:cNvSpPr/>
      </dsp:nvSpPr>
      <dsp:spPr>
        <a:xfrm>
          <a:off x="3690185" y="2111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Mobility Sector Orgs</a:t>
          </a:r>
        </a:p>
      </dsp:txBody>
      <dsp:txXfrm>
        <a:off x="3715969" y="27895"/>
        <a:ext cx="1048837" cy="828756"/>
      </dsp:txXfrm>
    </dsp:sp>
    <dsp:sp modelId="{971C0C8A-D7A9-D343-8A16-F1F9E397686B}">
      <dsp:nvSpPr>
        <dsp:cNvPr id="0" name=""/>
        <dsp:cNvSpPr/>
      </dsp:nvSpPr>
      <dsp:spPr>
        <a:xfrm rot="17550000">
          <a:off x="3758118" y="176141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1405-0EA2-7B42-8FB9-B6923075A66C}">
      <dsp:nvSpPr>
        <dsp:cNvPr id="0" name=""/>
        <dsp:cNvSpPr/>
      </dsp:nvSpPr>
      <dsp:spPr>
        <a:xfrm>
          <a:off x="5098242" y="282191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Professional Orgs</a:t>
          </a:r>
        </a:p>
      </dsp:txBody>
      <dsp:txXfrm>
        <a:off x="5124026" y="307975"/>
        <a:ext cx="1048837" cy="828756"/>
      </dsp:txXfrm>
    </dsp:sp>
    <dsp:sp modelId="{DFEDC1FE-46DF-8D46-A4E3-0730CBF995EF}">
      <dsp:nvSpPr>
        <dsp:cNvPr id="0" name=""/>
        <dsp:cNvSpPr/>
      </dsp:nvSpPr>
      <dsp:spPr>
        <a:xfrm rot="18900000">
          <a:off x="4508277" y="226265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4B9C8-21BF-5D4F-9FAB-017748CE665B}">
      <dsp:nvSpPr>
        <dsp:cNvPr id="0" name=""/>
        <dsp:cNvSpPr/>
      </dsp:nvSpPr>
      <dsp:spPr>
        <a:xfrm>
          <a:off x="6291936" y="1079791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Employers</a:t>
          </a:r>
        </a:p>
      </dsp:txBody>
      <dsp:txXfrm>
        <a:off x="6317720" y="1105575"/>
        <a:ext cx="1048837" cy="828756"/>
      </dsp:txXfrm>
    </dsp:sp>
    <dsp:sp modelId="{49A39913-0B97-4746-87FF-C02466C66ECD}">
      <dsp:nvSpPr>
        <dsp:cNvPr id="0" name=""/>
        <dsp:cNvSpPr/>
      </dsp:nvSpPr>
      <dsp:spPr>
        <a:xfrm rot="20250000">
          <a:off x="5009518" y="3012819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2AD4D-026E-FB43-BEED-F4A39D9BDC1A}">
      <dsp:nvSpPr>
        <dsp:cNvPr id="0" name=""/>
        <dsp:cNvSpPr/>
      </dsp:nvSpPr>
      <dsp:spPr>
        <a:xfrm>
          <a:off x="7089536" y="2273485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Intl Org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Research</a:t>
          </a:r>
        </a:p>
      </dsp:txBody>
      <dsp:txXfrm>
        <a:off x="7115320" y="2299269"/>
        <a:ext cx="1048837" cy="828756"/>
      </dsp:txXfrm>
    </dsp:sp>
    <dsp:sp modelId="{A8080C8A-2503-2D4A-971F-98F69BC0D814}">
      <dsp:nvSpPr>
        <dsp:cNvPr id="0" name=""/>
        <dsp:cNvSpPr/>
      </dsp:nvSpPr>
      <dsp:spPr>
        <a:xfrm>
          <a:off x="5185531" y="3897693"/>
          <a:ext cx="2734288" cy="448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276B6-E71B-8344-9DAB-A87746303455}">
      <dsp:nvSpPr>
        <dsp:cNvPr id="0" name=""/>
        <dsp:cNvSpPr/>
      </dsp:nvSpPr>
      <dsp:spPr>
        <a:xfrm>
          <a:off x="7369616" y="3681542"/>
          <a:ext cx="1100405" cy="8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/>
              <a:cs typeface="Arial"/>
            </a:rPr>
            <a:t>EU</a:t>
          </a:r>
        </a:p>
      </dsp:txBody>
      <dsp:txXfrm>
        <a:off x="7395400" y="3707326"/>
        <a:ext cx="1048837" cy="82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E4D0-C5DF-5C42-8891-6707D8E23F7A}">
      <dsp:nvSpPr>
        <dsp:cNvPr id="0" name=""/>
        <dsp:cNvSpPr/>
      </dsp:nvSpPr>
      <dsp:spPr>
        <a:xfrm>
          <a:off x="3590176" y="2037037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OSM Policy</a:t>
          </a:r>
          <a:endParaRPr lang="en-US" sz="3000" kern="1200" dirty="0"/>
        </a:p>
      </dsp:txBody>
      <dsp:txXfrm>
        <a:off x="3788885" y="2235746"/>
        <a:ext cx="959450" cy="959450"/>
      </dsp:txXfrm>
    </dsp:sp>
    <dsp:sp modelId="{DD56047A-38D5-9947-8818-ABA49A71B1D8}">
      <dsp:nvSpPr>
        <dsp:cNvPr id="0" name=""/>
        <dsp:cNvSpPr/>
      </dsp:nvSpPr>
      <dsp:spPr>
        <a:xfrm rot="16200000">
          <a:off x="3930374" y="1684496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1699" y="1681888"/>
        <a:ext cx="33823" cy="33823"/>
      </dsp:txXfrm>
    </dsp:sp>
    <dsp:sp modelId="{521B7FB4-F4DD-7748-B8AA-2DF487247C99}">
      <dsp:nvSpPr>
        <dsp:cNvPr id="0" name=""/>
        <dsp:cNvSpPr/>
      </dsp:nvSpPr>
      <dsp:spPr>
        <a:xfrm>
          <a:off x="3590176" y="3695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 Sector</a:t>
          </a:r>
          <a:endParaRPr lang="en-US" sz="2000" kern="1200" dirty="0"/>
        </a:p>
      </dsp:txBody>
      <dsp:txXfrm>
        <a:off x="3788885" y="202404"/>
        <a:ext cx="959450" cy="959450"/>
      </dsp:txXfrm>
    </dsp:sp>
    <dsp:sp modelId="{8062EE5A-FDC9-9C47-B3CC-888753444C4B}">
      <dsp:nvSpPr>
        <dsp:cNvPr id="0" name=""/>
        <dsp:cNvSpPr/>
      </dsp:nvSpPr>
      <dsp:spPr>
        <a:xfrm rot="19285714">
          <a:off x="4725239" y="2067283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6564" y="2064675"/>
        <a:ext cx="33823" cy="33823"/>
      </dsp:txXfrm>
    </dsp:sp>
    <dsp:sp modelId="{106876CB-3AAE-F946-BC78-1005A65D74F5}">
      <dsp:nvSpPr>
        <dsp:cNvPr id="0" name=""/>
        <dsp:cNvSpPr/>
      </dsp:nvSpPr>
      <dsp:spPr>
        <a:xfrm>
          <a:off x="5179907" y="769269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IE Sector</a:t>
          </a:r>
          <a:endParaRPr lang="en-US" sz="2100" kern="1200" dirty="0"/>
        </a:p>
      </dsp:txBody>
      <dsp:txXfrm>
        <a:off x="5378616" y="967978"/>
        <a:ext cx="959450" cy="959450"/>
      </dsp:txXfrm>
    </dsp:sp>
    <dsp:sp modelId="{BFFB4972-1D54-1C46-957D-4C082492BAF8}">
      <dsp:nvSpPr>
        <dsp:cNvPr id="0" name=""/>
        <dsp:cNvSpPr/>
      </dsp:nvSpPr>
      <dsp:spPr>
        <a:xfrm rot="771429">
          <a:off x="4921554" y="2927397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42880" y="2924790"/>
        <a:ext cx="33823" cy="33823"/>
      </dsp:txXfrm>
    </dsp:sp>
    <dsp:sp modelId="{0A13C185-1D94-E74A-A61C-4425B0B0B209}">
      <dsp:nvSpPr>
        <dsp:cNvPr id="0" name=""/>
        <dsp:cNvSpPr/>
      </dsp:nvSpPr>
      <dsp:spPr>
        <a:xfrm>
          <a:off x="5572538" y="2489498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Sector</a:t>
          </a:r>
          <a:endParaRPr lang="en-US" sz="2100" kern="1200" dirty="0"/>
        </a:p>
      </dsp:txBody>
      <dsp:txXfrm>
        <a:off x="5771247" y="2688207"/>
        <a:ext cx="959450" cy="959450"/>
      </dsp:txXfrm>
    </dsp:sp>
    <dsp:sp modelId="{398CE119-4144-E84C-BFF0-C3B8A03A99DC}">
      <dsp:nvSpPr>
        <dsp:cNvPr id="0" name=""/>
        <dsp:cNvSpPr/>
      </dsp:nvSpPr>
      <dsp:spPr>
        <a:xfrm rot="3857143">
          <a:off x="4371491" y="3617156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2816" y="3614548"/>
        <a:ext cx="33823" cy="33823"/>
      </dsp:txXfrm>
    </dsp:sp>
    <dsp:sp modelId="{9579537B-8CCD-5043-9A73-7DCEE7667AA2}">
      <dsp:nvSpPr>
        <dsp:cNvPr id="0" name=""/>
        <dsp:cNvSpPr/>
      </dsp:nvSpPr>
      <dsp:spPr>
        <a:xfrm>
          <a:off x="4472410" y="3869015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 Unions</a:t>
          </a:r>
          <a:endParaRPr lang="en-US" sz="2100" kern="1200" dirty="0"/>
        </a:p>
      </dsp:txBody>
      <dsp:txXfrm>
        <a:off x="4671119" y="4067724"/>
        <a:ext cx="959450" cy="959450"/>
      </dsp:txXfrm>
    </dsp:sp>
    <dsp:sp modelId="{59D14070-1162-C043-9A6F-E0B1960736AD}">
      <dsp:nvSpPr>
        <dsp:cNvPr id="0" name=""/>
        <dsp:cNvSpPr/>
      </dsp:nvSpPr>
      <dsp:spPr>
        <a:xfrm rot="6942857">
          <a:off x="3489257" y="3617156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10582" y="3614548"/>
        <a:ext cx="33823" cy="33823"/>
      </dsp:txXfrm>
    </dsp:sp>
    <dsp:sp modelId="{22FC75B9-719A-374C-A568-CDCD23B95278}">
      <dsp:nvSpPr>
        <dsp:cNvPr id="0" name=""/>
        <dsp:cNvSpPr/>
      </dsp:nvSpPr>
      <dsp:spPr>
        <a:xfrm>
          <a:off x="2707943" y="3869015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OGDs</a:t>
          </a:r>
          <a:endParaRPr lang="en-US" sz="2100" kern="1200" dirty="0"/>
        </a:p>
      </dsp:txBody>
      <dsp:txXfrm>
        <a:off x="2906652" y="4067724"/>
        <a:ext cx="959450" cy="959450"/>
      </dsp:txXfrm>
    </dsp:sp>
    <dsp:sp modelId="{1E7FB94C-19DE-E843-B0AD-1B08FA58C826}">
      <dsp:nvSpPr>
        <dsp:cNvPr id="0" name=""/>
        <dsp:cNvSpPr/>
      </dsp:nvSpPr>
      <dsp:spPr>
        <a:xfrm rot="10028571">
          <a:off x="2939193" y="2927397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0518" y="2924790"/>
        <a:ext cx="33823" cy="33823"/>
      </dsp:txXfrm>
    </dsp:sp>
    <dsp:sp modelId="{9B030156-ECD1-B54B-B82D-8257588E4D28}">
      <dsp:nvSpPr>
        <dsp:cNvPr id="0" name=""/>
        <dsp:cNvSpPr/>
      </dsp:nvSpPr>
      <dsp:spPr>
        <a:xfrm>
          <a:off x="1607815" y="2489498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Funding Councils</a:t>
          </a:r>
          <a:endParaRPr lang="en-US" sz="2100" kern="1200" dirty="0"/>
        </a:p>
      </dsp:txBody>
      <dsp:txXfrm>
        <a:off x="1806524" y="2688207"/>
        <a:ext cx="959450" cy="959450"/>
      </dsp:txXfrm>
    </dsp:sp>
    <dsp:sp modelId="{508FA15D-BFB7-0042-9E21-EB6D227D804F}">
      <dsp:nvSpPr>
        <dsp:cNvPr id="0" name=""/>
        <dsp:cNvSpPr/>
      </dsp:nvSpPr>
      <dsp:spPr>
        <a:xfrm rot="13114286">
          <a:off x="3135508" y="2067283"/>
          <a:ext cx="676473" cy="28608"/>
        </a:xfrm>
        <a:custGeom>
          <a:avLst/>
          <a:gdLst/>
          <a:ahLst/>
          <a:cxnLst/>
          <a:rect l="0" t="0" r="0" b="0"/>
          <a:pathLst>
            <a:path>
              <a:moveTo>
                <a:pt x="0" y="14304"/>
              </a:moveTo>
              <a:lnTo>
                <a:pt x="676473" y="14304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56833" y="2064675"/>
        <a:ext cx="33823" cy="33823"/>
      </dsp:txXfrm>
    </dsp:sp>
    <dsp:sp modelId="{24CC30BA-EA2B-EC45-83B5-92CEACE708E5}">
      <dsp:nvSpPr>
        <dsp:cNvPr id="0" name=""/>
        <dsp:cNvSpPr/>
      </dsp:nvSpPr>
      <dsp:spPr>
        <a:xfrm>
          <a:off x="2000446" y="769269"/>
          <a:ext cx="1356868" cy="1356868"/>
        </a:xfrm>
        <a:prstGeom prst="ellipse">
          <a:avLst/>
        </a:prstGeom>
        <a:solidFill>
          <a:srgbClr val="800000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Reports</a:t>
          </a:r>
          <a:endParaRPr lang="en-US" sz="2100" kern="1200" dirty="0"/>
        </a:p>
      </dsp:txBody>
      <dsp:txXfrm>
        <a:off x="2199155" y="967978"/>
        <a:ext cx="959450" cy="95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30EB-8777-9C45-992D-EEFB85AAE91C}" type="datetimeFigureOut">
              <a:rPr lang="en-US" smtClean="0"/>
              <a:t>16-04-26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16FF1-AC16-FA48-97B6-F2D33DF0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4CD0A-2F9D-6E49-B713-A2F790C8EB04}" type="datetimeFigureOut">
              <a:rPr lang="en-US" smtClean="0"/>
              <a:t>16-04-26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5E33-2E35-744C-A2DE-AB80751A8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72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0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7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E5E33-2E35-744C-A2DE-AB80751A81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BABA-BCFC-6B4A-A294-417EF7B7FF45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D8D4-7165-744E-99E9-9BD8D4BE49D4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F4C-2977-FA46-9227-D860B6A02A02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D536-C25B-7B42-978E-837E5DFEEAC9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037-0B9C-8944-91A7-57394FF8D8F3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90E-5692-F540-81E7-3202F0BEBD71}" type="datetime1">
              <a:rPr lang="en-CA" smtClean="0"/>
              <a:t>16-04-26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65C3-7098-FE47-A47C-DC90EEB8C6EE}" type="datetime1">
              <a:rPr lang="en-CA" smtClean="0"/>
              <a:t>16-04-26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4D10-CEB1-BC4B-9E73-E680A221C8DE}" type="datetime1">
              <a:rPr lang="en-CA" smtClean="0"/>
              <a:t>16-04-26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FC4C-D14D-4441-AE54-3D4FE361C211}" type="datetime1">
              <a:rPr lang="en-CA" smtClean="0"/>
              <a:t>16-04-26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080B-D43B-644A-81CC-C12111C0695C}" type="datetime1">
              <a:rPr lang="en-CA" smtClean="0"/>
              <a:t>16-04-26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9EBD-2AF0-594A-9A23-B895444AEE29}" type="datetime1">
              <a:rPr lang="en-CA" smtClean="0"/>
              <a:t>16-04-26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DD10-EA8E-CF42-89C1-D75014F99210}" type="datetime1">
              <a:rPr lang="en-CA" smtClean="0"/>
              <a:t>16-04-26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CA9B-8E09-FE45-BE0A-F42DE100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145" y="455590"/>
            <a:ext cx="8379555" cy="2139890"/>
          </a:xfrm>
        </p:spPr>
        <p:txBody>
          <a:bodyPr>
            <a:normAutofit/>
          </a:bodyPr>
          <a:lstStyle/>
          <a:p>
            <a:r>
              <a:rPr lang="en-US" b="1" dirty="0" smtClean="0"/>
              <a:t>Canada's Incomplete Conception Of International Student Mobility: Are We Missing The Boat?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145" y="4086498"/>
            <a:ext cx="8379555" cy="2650702"/>
          </a:xfrm>
        </p:spPr>
        <p:txBody>
          <a:bodyPr>
            <a:normAutofit fontScale="55000" lnSpcReduction="20000"/>
          </a:bodyPr>
          <a:lstStyle/>
          <a:p>
            <a:r>
              <a:rPr lang="en-US" sz="4700" dirty="0" smtClean="0"/>
              <a:t>Diane </a:t>
            </a:r>
            <a:r>
              <a:rPr lang="en-US" sz="4700" dirty="0"/>
              <a:t>Barbarič</a:t>
            </a:r>
          </a:p>
          <a:p>
            <a:r>
              <a:rPr lang="en-US" sz="4700" dirty="0"/>
              <a:t>Ontario Institute for Studies in Education (OISE)</a:t>
            </a:r>
          </a:p>
          <a:p>
            <a:r>
              <a:rPr lang="en-US" sz="4700" dirty="0"/>
              <a:t>University of Toronto</a:t>
            </a:r>
          </a:p>
          <a:p>
            <a:pPr algn="l"/>
            <a:endParaRPr lang="en-US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3600" dirty="0" smtClean="0"/>
              <a:t>Centre for Global Higher Education (CGHE) </a:t>
            </a:r>
          </a:p>
          <a:p>
            <a:pPr algn="l"/>
            <a:r>
              <a:rPr lang="en-US" sz="3600" dirty="0" smtClean="0"/>
              <a:t>UCL Institute of Education (IOE)</a:t>
            </a:r>
          </a:p>
          <a:p>
            <a:pPr algn="l"/>
            <a:r>
              <a:rPr lang="en-US" sz="3600" dirty="0" smtClean="0"/>
              <a:t>28 April 2016</a:t>
            </a:r>
          </a:p>
        </p:txBody>
      </p:sp>
      <p:pic>
        <p:nvPicPr>
          <p:cNvPr id="5" name="Picture 4" descr="Canadian 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3" y="2747342"/>
            <a:ext cx="1540809" cy="10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Headline - CBC - Double intl stu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52"/>
            <a:ext cx="9144000" cy="1014849"/>
          </a:xfrm>
          <a:prstGeom prst="rect">
            <a:avLst/>
          </a:prstGeom>
        </p:spPr>
      </p:pic>
      <p:pic>
        <p:nvPicPr>
          <p:cNvPr id="11" name="Picture 10" descr="Headline - NP - More intl studen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4" y="3554199"/>
            <a:ext cx="7021689" cy="3167276"/>
          </a:xfrm>
          <a:prstGeom prst="rect">
            <a:avLst/>
          </a:prstGeom>
        </p:spPr>
      </p:pic>
      <p:pic>
        <p:nvPicPr>
          <p:cNvPr id="14" name="Picture 13" descr="Headline - G&amp;M - Intl students six reg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1" y="1323975"/>
            <a:ext cx="8102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0"/>
          </a:xfrm>
        </p:spPr>
        <p:txBody>
          <a:bodyPr/>
          <a:lstStyle/>
          <a:p>
            <a:r>
              <a:rPr lang="en-US" dirty="0"/>
              <a:t>BACKGROUND: CANADA 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IC Header - Facts and Figures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356"/>
            <a:ext cx="9144000" cy="890582"/>
          </a:xfrm>
          <a:prstGeom prst="rect">
            <a:avLst/>
          </a:prstGeom>
        </p:spPr>
      </p:pic>
      <p:pic>
        <p:nvPicPr>
          <p:cNvPr id="7" name="Picture 6" descr="CIC - Facts and Figures - Intl Students 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6" y="2211381"/>
            <a:ext cx="9168095" cy="3844239"/>
          </a:xfrm>
          <a:prstGeom prst="rect">
            <a:avLst/>
          </a:prstGeom>
        </p:spPr>
      </p:pic>
      <p:pic>
        <p:nvPicPr>
          <p:cNvPr id="8" name="Picture 7" descr="CIC - Total intl stude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055"/>
            <a:ext cx="9144000" cy="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6" y="1600200"/>
            <a:ext cx="8852216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What we didn’t hear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 smtClean="0"/>
              <a:t>Advisory Panel Report: </a:t>
            </a:r>
          </a:p>
          <a:p>
            <a:r>
              <a:rPr lang="en-US" sz="1200" dirty="0" smtClean="0"/>
              <a:t>Recommendation </a:t>
            </a:r>
            <a:r>
              <a:rPr lang="en-US" sz="1200" dirty="0"/>
              <a:t>2: Introduce an International Mobility Program for Canadian Students to serve 50,000 </a:t>
            </a:r>
            <a:r>
              <a:rPr lang="en-US" sz="1200" dirty="0" smtClean="0"/>
              <a:t>students per </a:t>
            </a:r>
            <a:r>
              <a:rPr lang="en-US" sz="1200" dirty="0"/>
              <a:t>year by </a:t>
            </a:r>
            <a:r>
              <a:rPr lang="en-US" sz="1200" dirty="0" smtClean="0"/>
              <a:t>2022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Between 1.9% and 3% of Canadian students enrolled abroad (OECD, 2015; UIS, 2016)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45, 813 in 2013 (UIS, 2016)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274638"/>
            <a:ext cx="855133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</a:t>
            </a:r>
            <a:r>
              <a:rPr lang="en-US" dirty="0" smtClean="0"/>
              <a:t>RHETORICAL REBALANCING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2201333"/>
            <a:ext cx="8551334" cy="392483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</a:t>
            </a:r>
            <a:r>
              <a:rPr lang="en-US" u="sng" dirty="0" smtClean="0"/>
              <a:t>our</a:t>
            </a:r>
            <a:r>
              <a:rPr lang="en-US" dirty="0" smtClean="0"/>
              <a:t> students?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anybody advocating for </a:t>
            </a:r>
            <a:r>
              <a:rPr lang="en-US" u="sng" dirty="0" smtClean="0"/>
              <a:t>them</a:t>
            </a:r>
            <a:r>
              <a:rPr lang="en-US" dirty="0" smtClean="0"/>
              <a:t> to gain an international experience abroad?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feeding into our IE policy-making process?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a society are we creating?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What are the politics behind and the value of outbound student mobility (OSM) in Canada, and how do they compare to three leading OSM countries in Europe?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600200"/>
            <a:ext cx="8579556" cy="4525963"/>
          </a:xfrm>
        </p:spPr>
        <p:txBody>
          <a:bodyPr/>
          <a:lstStyle/>
          <a:p>
            <a:r>
              <a:rPr lang="en-US" dirty="0" smtClean="0"/>
              <a:t>Scope and limitations</a:t>
            </a:r>
            <a:endParaRPr lang="en-US" dirty="0"/>
          </a:p>
          <a:p>
            <a:r>
              <a:rPr lang="en-US" dirty="0" smtClean="0"/>
              <a:t>Analytical approaches</a:t>
            </a:r>
          </a:p>
          <a:p>
            <a:r>
              <a:rPr lang="en-US" dirty="0" smtClean="0"/>
              <a:t>Data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OM Strategy-Making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230071"/>
              </p:ext>
            </p:extLst>
          </p:nvPr>
        </p:nvGraphicFramePr>
        <p:xfrm>
          <a:off x="338667" y="1389662"/>
          <a:ext cx="8480777" cy="490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47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Jurisdictional Policy-Making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05442"/>
              </p:ext>
            </p:extLst>
          </p:nvPr>
        </p:nvGraphicFramePr>
        <p:xfrm>
          <a:off x="254000" y="1185333"/>
          <a:ext cx="8537222" cy="522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1600200"/>
            <a:ext cx="8636000" cy="4525963"/>
          </a:xfrm>
        </p:spPr>
        <p:txBody>
          <a:bodyPr/>
          <a:lstStyle/>
          <a:p>
            <a:r>
              <a:rPr lang="en-US" dirty="0"/>
              <a:t>Data collection</a:t>
            </a:r>
          </a:p>
          <a:p>
            <a:r>
              <a:rPr lang="en-US" dirty="0" smtClean="0"/>
              <a:t>Data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Conceptualization</a:t>
            </a:r>
          </a:p>
          <a:p>
            <a:r>
              <a:rPr lang="en-US" dirty="0"/>
              <a:t>Intersection of public policy, politics, philosophy</a:t>
            </a:r>
          </a:p>
          <a:p>
            <a:r>
              <a:rPr lang="en-US" dirty="0"/>
              <a:t>“Value”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PRELIMINARY FINDINGS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17" y="1988026"/>
            <a:ext cx="8476189" cy="4138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This </a:t>
            </a:r>
            <a:r>
              <a:rPr lang="en-US" sz="2800" i="1" dirty="0"/>
              <a:t>research was supported by the Government of Ontario through the Ontario Human Capital Research and Innovation Fund. 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endParaRPr lang="en-US" sz="2800" i="1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i="1" dirty="0">
                <a:solidFill>
                  <a:prstClr val="white"/>
                </a:solidFill>
              </a:rPr>
              <a:t>This research was supported by the Social Sciences and Humanities Research Council of Canada.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SSHRC_Fip_colour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929"/>
            <a:ext cx="9143999" cy="4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FINDINGS: FEDERAL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Commissioned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Expert </a:t>
            </a:r>
            <a:r>
              <a:rPr lang="en-US" dirty="0"/>
              <a:t>Panel on </a:t>
            </a:r>
            <a:r>
              <a:rPr lang="en-US" dirty="0" smtClean="0"/>
              <a:t>Commercialization </a:t>
            </a:r>
            <a:r>
              <a:rPr lang="en-US" dirty="0"/>
              <a:t>(2006)</a:t>
            </a:r>
            <a:r>
              <a:rPr lang="en-CA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</a:t>
            </a:r>
            <a:r>
              <a:rPr lang="en-US" dirty="0"/>
              <a:t>Policy Review </a:t>
            </a:r>
            <a:r>
              <a:rPr lang="en-US" dirty="0" smtClean="0"/>
              <a:t>Panel </a:t>
            </a:r>
            <a:r>
              <a:rPr lang="en-US" dirty="0"/>
              <a:t>(2008)</a:t>
            </a:r>
            <a:r>
              <a:rPr lang="en-CA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Economic Impact of International Education in Canada</a:t>
            </a:r>
            <a:r>
              <a:rPr lang="en-US" dirty="0"/>
              <a:t> (</a:t>
            </a:r>
            <a:r>
              <a:rPr lang="en-US" dirty="0" err="1"/>
              <a:t>Kunin</a:t>
            </a:r>
            <a:r>
              <a:rPr lang="en-US" dirty="0"/>
              <a:t>, </a:t>
            </a:r>
            <a:r>
              <a:rPr lang="en-US" dirty="0" smtClean="0"/>
              <a:t>2009)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Illuminate Consulting </a:t>
            </a:r>
            <a:r>
              <a:rPr lang="en-US" dirty="0" smtClean="0"/>
              <a:t>Group </a:t>
            </a:r>
            <a:r>
              <a:rPr lang="en-US" dirty="0"/>
              <a:t>(2011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Economic Impact of International Education in Canada</a:t>
            </a:r>
            <a:r>
              <a:rPr lang="en-US" dirty="0"/>
              <a:t> (</a:t>
            </a:r>
            <a:r>
              <a:rPr lang="en-US" dirty="0" err="1" smtClean="0"/>
              <a:t>Kunin</a:t>
            </a:r>
            <a:r>
              <a:rPr lang="en-US" dirty="0" smtClean="0"/>
              <a:t>, </a:t>
            </a:r>
            <a:r>
              <a:rPr lang="en-US" dirty="0"/>
              <a:t>2012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Advisory Panel on Canada’s International Education </a:t>
            </a:r>
            <a:r>
              <a:rPr lang="en-US" dirty="0" smtClean="0"/>
              <a:t>Strategy </a:t>
            </a:r>
            <a:r>
              <a:rPr lang="en-US" dirty="0"/>
              <a:t>(2012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</a:t>
            </a:r>
            <a:r>
              <a:rPr lang="en-US" dirty="0" smtClean="0"/>
              <a:t>FEDERAL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4578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Budgets 2006-2016: 50%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Markets Action Plan (2013): </a:t>
            </a:r>
          </a:p>
          <a:p>
            <a:pPr marL="914400" lvl="1" indent="-514350"/>
            <a:r>
              <a:rPr lang="en-US" dirty="0" smtClean="0"/>
              <a:t>IE priority sector for Trade Commissioners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IES (2014)</a:t>
            </a:r>
          </a:p>
          <a:p>
            <a:pPr lvl="1"/>
            <a:r>
              <a:rPr lang="en-US" dirty="0" smtClean="0"/>
              <a:t>“Benefits </a:t>
            </a:r>
            <a:r>
              <a:rPr lang="en-US" dirty="0"/>
              <a:t>to Canadians of International </a:t>
            </a:r>
            <a:r>
              <a:rPr lang="en-US" dirty="0" smtClean="0"/>
              <a:t>Education: </a:t>
            </a:r>
            <a:r>
              <a:rPr lang="en-US" i="1" dirty="0" smtClean="0"/>
              <a:t>Creating </a:t>
            </a:r>
            <a:r>
              <a:rPr lang="en-US" i="1" dirty="0"/>
              <a:t>Jobs, Economic Growth and Long-term </a:t>
            </a:r>
            <a:r>
              <a:rPr lang="en-US" i="1" dirty="0" smtClean="0"/>
              <a:t>Prosperity”</a:t>
            </a:r>
            <a:endParaRPr lang="en-US" dirty="0"/>
          </a:p>
          <a:p>
            <a:pPr lvl="1"/>
            <a:r>
              <a:rPr lang="en-US" dirty="0"/>
              <a:t>Promote two-way student and research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</a:t>
            </a:r>
            <a:r>
              <a:rPr lang="en-US" dirty="0" smtClean="0"/>
              <a:t>FEDERAL 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Programs</a:t>
            </a:r>
          </a:p>
          <a:p>
            <a:r>
              <a:rPr lang="en-US" dirty="0" smtClean="0"/>
              <a:t>15 + </a:t>
            </a:r>
            <a:r>
              <a:rPr lang="en-US" dirty="0" err="1" smtClean="0"/>
              <a:t>Mitacs</a:t>
            </a:r>
            <a:r>
              <a:rPr lang="en-US" dirty="0" smtClean="0"/>
              <a:t> 6: global, regional, country-specific</a:t>
            </a:r>
          </a:p>
          <a:p>
            <a:r>
              <a:rPr lang="en-US" dirty="0" smtClean="0"/>
              <a:t>Funding: </a:t>
            </a:r>
          </a:p>
          <a:p>
            <a:pPr lvl="1"/>
            <a:r>
              <a:rPr lang="en-US" dirty="0" smtClean="0"/>
              <a:t>Undergraduate to Doctoral</a:t>
            </a:r>
          </a:p>
          <a:p>
            <a:pPr lvl="1"/>
            <a:r>
              <a:rPr lang="en-US" dirty="0" smtClean="0"/>
              <a:t>Study, research study, field research, full degrees,  internships</a:t>
            </a:r>
          </a:p>
          <a:p>
            <a:pPr lvl="1"/>
            <a:r>
              <a:rPr lang="en-US" dirty="0" smtClean="0"/>
              <a:t>$4,000 </a:t>
            </a:r>
            <a:r>
              <a:rPr lang="en-US" dirty="0"/>
              <a:t>- $</a:t>
            </a:r>
            <a:r>
              <a:rPr lang="en-US" dirty="0" smtClean="0"/>
              <a:t>35,000/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CSLP</a:t>
            </a:r>
          </a:p>
          <a:p>
            <a:pPr lvl="1"/>
            <a:r>
              <a:rPr lang="en-US" dirty="0" smtClean="0"/>
              <a:t>Tri-Council, EDC, GAC, IDRC</a:t>
            </a:r>
          </a:p>
          <a:p>
            <a:r>
              <a:rPr lang="en-US" dirty="0" smtClean="0"/>
              <a:t>IEC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</a:t>
            </a:r>
            <a:r>
              <a:rPr lang="en-US" dirty="0" smtClean="0"/>
              <a:t>FEDERAL 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Advocacy/Partner Documents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HE</a:t>
            </a:r>
          </a:p>
          <a:p>
            <a:r>
              <a:rPr lang="en-US" dirty="0" smtClean="0"/>
              <a:t>IE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Provinces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ontario-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FINDINGS: ONTARIO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Commissioned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Rae Report (2005)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Drummond Report (2012)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Murray Report (2012)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Herbert Report (2015)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ONTARIO</a:t>
            </a:r>
            <a:r>
              <a:rPr lang="en-US" dirty="0" smtClean="0"/>
              <a:t>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600200"/>
            <a:ext cx="8748889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Policies</a:t>
            </a:r>
          </a:p>
          <a:p>
            <a:r>
              <a:rPr lang="en-US" dirty="0" smtClean="0"/>
              <a:t>Budgets 2005-2016: 4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6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ONTARIO</a:t>
            </a:r>
            <a:r>
              <a:rPr lang="en-US" dirty="0" smtClean="0"/>
              <a:t> 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16 </a:t>
            </a:r>
            <a:r>
              <a:rPr lang="en-US" dirty="0"/>
              <a:t>bilateral (MTCU): Germany, France, India, China</a:t>
            </a:r>
          </a:p>
          <a:p>
            <a:pPr lvl="1"/>
            <a:r>
              <a:rPr lang="en-US" dirty="0"/>
              <a:t>Undergrad &amp; Grad; Study, language, co-op, </a:t>
            </a:r>
            <a:r>
              <a:rPr lang="en-US" dirty="0" smtClean="0"/>
              <a:t>summer</a:t>
            </a:r>
          </a:p>
          <a:p>
            <a:pPr lvl="1"/>
            <a:r>
              <a:rPr lang="en-US" dirty="0" smtClean="0"/>
              <a:t>$1,000 - $3,000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global (MEDEI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work placement in SMEs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</a:t>
            </a:r>
            <a:r>
              <a:rPr lang="en-US" dirty="0" smtClean="0"/>
              <a:t>eliminated in </a:t>
            </a:r>
            <a:r>
              <a:rPr lang="en-US" dirty="0"/>
              <a:t>2012 (MTCU/OIEOS): </a:t>
            </a:r>
          </a:p>
          <a:p>
            <a:pPr lvl="1"/>
            <a:r>
              <a:rPr lang="en-US" dirty="0"/>
              <a:t>study, co-</a:t>
            </a:r>
            <a:r>
              <a:rPr lang="en-US" dirty="0" smtClean="0"/>
              <a:t>op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1,250 / $2,500 </a:t>
            </a:r>
          </a:p>
          <a:p>
            <a:pPr lvl="1"/>
            <a:r>
              <a:rPr lang="en-US" dirty="0" smtClean="0"/>
              <a:t>Disadvantage students (Aboriginals, </a:t>
            </a:r>
            <a:r>
              <a:rPr lang="en-US" dirty="0" err="1" smtClean="0"/>
              <a:t>Francophones</a:t>
            </a:r>
            <a:r>
              <a:rPr lang="en-US" dirty="0" smtClean="0"/>
              <a:t>, students with disabilities)</a:t>
            </a:r>
            <a:endParaRPr lang="en-US" dirty="0"/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ONTARIO</a:t>
            </a:r>
            <a:r>
              <a:rPr lang="en-US" dirty="0" smtClean="0"/>
              <a:t> 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Advocacy Documents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HE</a:t>
            </a:r>
          </a:p>
          <a:p>
            <a:r>
              <a:rPr lang="en-US" dirty="0" smtClean="0"/>
              <a:t>IE</a:t>
            </a:r>
          </a:p>
          <a:p>
            <a:r>
              <a:rPr lang="en-US" dirty="0" smtClean="0"/>
              <a:t>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29</a:t>
            </a:fld>
            <a:endParaRPr lang="en-US"/>
          </a:p>
        </p:txBody>
      </p:sp>
      <p:pic>
        <p:nvPicPr>
          <p:cNvPr id="7" name="Content Placeholder 6" descr="MTCU - PSIES Discussion 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21" r="-39121"/>
          <a:stretch>
            <a:fillRect/>
          </a:stretch>
        </p:blipFill>
        <p:spPr>
          <a:xfrm>
            <a:off x="457200" y="395288"/>
            <a:ext cx="8229600" cy="5961062"/>
          </a:xfrm>
        </p:spPr>
      </p:pic>
    </p:spTree>
    <p:extLst>
      <p:ext uri="{BB962C8B-B14F-4D97-AF65-F5344CB8AC3E}">
        <p14:creationId xmlns:p14="http://schemas.microsoft.com/office/powerpoint/2010/main" val="322049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Problem</a:t>
            </a:r>
          </a:p>
          <a:p>
            <a:r>
              <a:rPr lang="en-US" dirty="0" smtClean="0"/>
              <a:t>Methodology &amp; Methods</a:t>
            </a:r>
          </a:p>
          <a:p>
            <a:r>
              <a:rPr lang="en-US" dirty="0" smtClean="0"/>
              <a:t>Conceptualization</a:t>
            </a:r>
          </a:p>
          <a:p>
            <a:r>
              <a:rPr lang="en-US" dirty="0" smtClean="0"/>
              <a:t>Preliminary Findings</a:t>
            </a:r>
          </a:p>
          <a:p>
            <a:r>
              <a:rPr lang="en-US" dirty="0" smtClean="0"/>
              <a:t>Final Thoughts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Semantics</a:t>
            </a:r>
          </a:p>
          <a:p>
            <a:r>
              <a:rPr lang="en-US" dirty="0" smtClean="0"/>
              <a:t>“What’s in a name?”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Conundrum</a:t>
            </a:r>
          </a:p>
          <a:p>
            <a:r>
              <a:rPr lang="en-US" dirty="0" smtClean="0"/>
              <a:t>No data!</a:t>
            </a:r>
          </a:p>
          <a:p>
            <a:r>
              <a:rPr lang="en-US" dirty="0" smtClean="0"/>
              <a:t>“Value”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i="1" dirty="0" smtClean="0"/>
              <a:t>Are we missing the boat?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b="1" i="1" dirty="0" smtClean="0"/>
              <a:t>Questions</a:t>
            </a:r>
            <a:r>
              <a:rPr lang="en-US" sz="7200" b="1" i="1" dirty="0" smtClean="0"/>
              <a:t>?</a:t>
            </a:r>
          </a:p>
          <a:p>
            <a:pPr marL="0" lvl="0" indent="0" algn="ctr">
              <a:buNone/>
            </a:pPr>
            <a:r>
              <a:rPr lang="en-US" sz="4000" dirty="0">
                <a:solidFill>
                  <a:prstClr val="white"/>
                </a:solidFill>
              </a:rPr>
              <a:t>diane.barbaric@</a:t>
            </a:r>
            <a:r>
              <a:rPr lang="en-US" sz="4000" dirty="0" smtClean="0">
                <a:solidFill>
                  <a:prstClr val="white"/>
                </a:solidFill>
              </a:rPr>
              <a:t>mail.utoronto.ca</a:t>
            </a:r>
          </a:p>
          <a:p>
            <a:pPr marL="0" lvl="0" indent="0" algn="ctr">
              <a:buNone/>
            </a:pPr>
            <a:r>
              <a:rPr lang="en-US" sz="4000" dirty="0" smtClean="0">
                <a:solidFill>
                  <a:prstClr val="white"/>
                </a:solidFill>
              </a:rPr>
              <a:t>@</a:t>
            </a:r>
            <a:r>
              <a:rPr lang="en-US" sz="4000" dirty="0" err="1" smtClean="0">
                <a:solidFill>
                  <a:prstClr val="white"/>
                </a:solidFill>
              </a:rPr>
              <a:t>dianebarbaric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Doubling since 2000: </a:t>
            </a:r>
          </a:p>
          <a:p>
            <a:pPr lvl="1"/>
            <a:r>
              <a:rPr lang="en-US" dirty="0" smtClean="0"/>
              <a:t>in 2013, over 4M students studying abroad </a:t>
            </a:r>
            <a:br>
              <a:rPr lang="en-US" dirty="0" smtClean="0"/>
            </a:br>
            <a:r>
              <a:rPr lang="en-US" dirty="0" smtClean="0"/>
              <a:t>(OECD, 2015; UIS, 2016)</a:t>
            </a:r>
          </a:p>
          <a:p>
            <a:r>
              <a:rPr lang="en-US" dirty="0" smtClean="0"/>
              <a:t>Since 2009: outward mobility targets &amp; strategies</a:t>
            </a:r>
          </a:p>
          <a:p>
            <a:pPr lvl="1"/>
            <a:r>
              <a:rPr lang="en-US" dirty="0" smtClean="0"/>
              <a:t>EU, UK, FR, DE</a:t>
            </a:r>
          </a:p>
          <a:p>
            <a:pPr lvl="1"/>
            <a:r>
              <a:rPr lang="en-US" dirty="0" smtClean="0"/>
              <a:t>US, AU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i="1" dirty="0"/>
              <a:t>Erasmus Impact Study </a:t>
            </a:r>
            <a:r>
              <a:rPr lang="en-US" sz="3200" dirty="0"/>
              <a:t>(EC, 2014):</a:t>
            </a:r>
          </a:p>
          <a:p>
            <a:pPr lvl="1"/>
            <a:r>
              <a:rPr lang="en-US" dirty="0"/>
              <a:t>Half as likely to face long-term unemployment </a:t>
            </a:r>
          </a:p>
          <a:p>
            <a:pPr lvl="1"/>
            <a:r>
              <a:rPr lang="en-US" dirty="0"/>
              <a:t>1 in 10 started own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CANADA 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</a:t>
            </a:r>
            <a:r>
              <a:rPr lang="en-US" u="sng" dirty="0" smtClean="0"/>
              <a:t>hat we heard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Budgets 2006, 2007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Attract international students</a:t>
            </a:r>
          </a:p>
          <a:p>
            <a:pPr lvl="1"/>
            <a:r>
              <a:rPr lang="en-US" dirty="0" smtClean="0"/>
              <a:t>International marketing: $2M over 2 years</a:t>
            </a:r>
          </a:p>
          <a:p>
            <a:r>
              <a:rPr lang="en-US" dirty="0" smtClean="0"/>
              <a:t>Budget 2011</a:t>
            </a:r>
          </a:p>
          <a:p>
            <a:pPr lvl="1"/>
            <a:r>
              <a:rPr lang="en-US" dirty="0" smtClean="0"/>
              <a:t>Advisory Panel on Canada’s IES</a:t>
            </a:r>
          </a:p>
          <a:p>
            <a:pPr lvl="2"/>
            <a:r>
              <a:rPr lang="en-US" dirty="0" smtClean="0"/>
              <a:t>Develop an IES; establish Canada as a country of choice </a:t>
            </a:r>
          </a:p>
          <a:p>
            <a:pPr lvl="2"/>
            <a:r>
              <a:rPr lang="en-US" dirty="0" smtClean="0"/>
              <a:t>$10M over 2 years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CANADA 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What we </a:t>
            </a:r>
            <a:r>
              <a:rPr lang="en-US" u="sng" dirty="0" smtClean="0"/>
              <a:t>heard (cont’d)</a:t>
            </a:r>
            <a:r>
              <a:rPr lang="en-US" dirty="0" smtClean="0"/>
              <a:t>: 2012</a:t>
            </a: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i="1" dirty="0"/>
              <a:t>Economic Impact of </a:t>
            </a:r>
            <a:r>
              <a:rPr lang="en-US" i="1" dirty="0" smtClean="0"/>
              <a:t>International Education </a:t>
            </a:r>
            <a:r>
              <a:rPr lang="en-US" i="1" dirty="0"/>
              <a:t>in </a:t>
            </a:r>
            <a:r>
              <a:rPr lang="en-US" i="1" dirty="0" smtClean="0"/>
              <a:t>Canada -</a:t>
            </a:r>
            <a:r>
              <a:rPr lang="en-US" i="1" dirty="0"/>
              <a:t>- An </a:t>
            </a:r>
            <a:r>
              <a:rPr lang="en-US" i="1" dirty="0" smtClean="0"/>
              <a:t>Update</a:t>
            </a:r>
          </a:p>
          <a:p>
            <a:pPr lvl="1"/>
            <a:r>
              <a:rPr lang="en-US" dirty="0" smtClean="0"/>
              <a:t>Over $8bn to the economy, over 86k jobs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International Education: A </a:t>
            </a:r>
            <a:r>
              <a:rPr lang="en-US" i="1" dirty="0"/>
              <a:t>Key Driver of Canada’s Future </a:t>
            </a:r>
            <a:r>
              <a:rPr lang="en-US" i="1" dirty="0" smtClean="0"/>
              <a:t>Prosperity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CANADA 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What we </a:t>
            </a:r>
            <a:r>
              <a:rPr lang="en-US" u="sng" dirty="0" smtClean="0"/>
              <a:t>heard (cont’d)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Budget 2013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23M over 2 </a:t>
            </a:r>
            <a:r>
              <a:rPr lang="en-US" dirty="0" smtClean="0"/>
              <a:t>years for IE</a:t>
            </a:r>
            <a:endParaRPr lang="en-US" dirty="0"/>
          </a:p>
          <a:p>
            <a:pPr lvl="2"/>
            <a:r>
              <a:rPr lang="en-US" dirty="0" smtClean="0"/>
              <a:t>$10M </a:t>
            </a:r>
            <a:r>
              <a:rPr lang="en-US" dirty="0"/>
              <a:t>for international marketing activities</a:t>
            </a:r>
          </a:p>
          <a:p>
            <a:pPr lvl="2"/>
            <a:r>
              <a:rPr lang="en-US" dirty="0" smtClean="0"/>
              <a:t>$13M </a:t>
            </a:r>
            <a:r>
              <a:rPr lang="en-US" dirty="0"/>
              <a:t>to </a:t>
            </a:r>
            <a:r>
              <a:rPr lang="en-US" dirty="0" err="1"/>
              <a:t>Mitacs</a:t>
            </a:r>
            <a:r>
              <a:rPr lang="en-US" dirty="0"/>
              <a:t> </a:t>
            </a:r>
            <a:r>
              <a:rPr lang="en-US" dirty="0" err="1"/>
              <a:t>Globalink</a:t>
            </a:r>
            <a:r>
              <a:rPr lang="en-US" dirty="0"/>
              <a:t> Program: "to attract highly promising students from around the world to Canadian universities and to allow Canadian students to take advantage of training opportunities abroad" (p. 87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dirty="0" smtClean="0"/>
              <a:t>Study</a:t>
            </a:r>
            <a:r>
              <a:rPr lang="en-US" dirty="0"/>
              <a:t>, </a:t>
            </a:r>
            <a:r>
              <a:rPr lang="en-US" dirty="0" smtClean="0"/>
              <a:t>work, </a:t>
            </a:r>
            <a:r>
              <a:rPr lang="en-US" dirty="0"/>
              <a:t>and residence permit facilitation</a:t>
            </a:r>
          </a:p>
          <a:p>
            <a:pPr marL="457200" lvl="1" indent="0" algn="ctr">
              <a:buNone/>
            </a:pPr>
            <a:r>
              <a:rPr lang="en-US" i="1" dirty="0"/>
              <a:t>Recruit. Train. Retain.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CANADA 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CIC - Facts and FIgures 2014 - Intl stu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3716"/>
            <a:ext cx="9144000" cy="3863855"/>
          </a:xfrm>
          <a:prstGeom prst="rect">
            <a:avLst/>
          </a:prstGeom>
        </p:spPr>
      </p:pic>
      <p:pic>
        <p:nvPicPr>
          <p:cNvPr id="7" name="Picture 6" descr="CIC Header - Facts and Figures 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773"/>
            <a:ext cx="9144000" cy="890582"/>
          </a:xfrm>
          <a:prstGeom prst="rect">
            <a:avLst/>
          </a:prstGeom>
        </p:spPr>
      </p:pic>
      <p:pic>
        <p:nvPicPr>
          <p:cNvPr id="8" name="Picture 7" descr="CIC - Total intl students 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850"/>
            <a:ext cx="9143999" cy="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CANADA 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i="1" dirty="0" smtClean="0"/>
              <a:t>International Education Strategy, 2014</a:t>
            </a:r>
            <a:endParaRPr lang="en-US" sz="4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CA9B-8E09-FE45-BE0A-F42DE10036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5209</TotalTime>
  <Words>909</Words>
  <Application>Microsoft Macintosh PowerPoint</Application>
  <PresentationFormat>On-screen Show (4:3)</PresentationFormat>
  <Paragraphs>234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Black</vt:lpstr>
      <vt:lpstr>Canada's Incomplete Conception Of International Student Mobility: Are We Missing The Boat?</vt:lpstr>
      <vt:lpstr>Acknowledgements</vt:lpstr>
      <vt:lpstr>OUTLINE</vt:lpstr>
      <vt:lpstr>BACKGROUND: OSM</vt:lpstr>
      <vt:lpstr>BACKGROUND: CANADA IE</vt:lpstr>
      <vt:lpstr>BACKGROUND: CANADA IE</vt:lpstr>
      <vt:lpstr>BACKGROUND: CANADA IE</vt:lpstr>
      <vt:lpstr>BACKGROUND: CANADA IE</vt:lpstr>
      <vt:lpstr>BACKGROUND: CANADA IE</vt:lpstr>
      <vt:lpstr>PowerPoint Presentation</vt:lpstr>
      <vt:lpstr>BACKGROUND: CANADA IE</vt:lpstr>
      <vt:lpstr>BACKGROUND: CANADA</vt:lpstr>
      <vt:lpstr>PROBLEM: RHETORICAL REBALANCING</vt:lpstr>
      <vt:lpstr>RESEARCH QUESTION</vt:lpstr>
      <vt:lpstr>METHODOLOGY &amp; METHODS</vt:lpstr>
      <vt:lpstr>UK OM Strategy-Making</vt:lpstr>
      <vt:lpstr>Jurisdictional Policy-Making</vt:lpstr>
      <vt:lpstr>METHODOLOGY &amp; METHODS</vt:lpstr>
      <vt:lpstr>PowerPoint Presentation</vt:lpstr>
      <vt:lpstr>PRELIMINARY FINDINGS: FEDERAL 1/4</vt:lpstr>
      <vt:lpstr>PRELIMINARY FINDINGS: FEDERAL 2/4</vt:lpstr>
      <vt:lpstr>PRELIMINARY FINDINGS: FEDERAL 3/4</vt:lpstr>
      <vt:lpstr>PRELIMINARY FINDINGS: FEDERAL 4/4</vt:lpstr>
      <vt:lpstr>PowerPoint Presentation</vt:lpstr>
      <vt:lpstr>PRELIMINARY FINDINGS: ONTARIO 1/4</vt:lpstr>
      <vt:lpstr>PRELIMINARY FINDINGS: ONTARIO 2/4</vt:lpstr>
      <vt:lpstr>PRELIMINARY FINDINGS: ONTARIO 3/4</vt:lpstr>
      <vt:lpstr>PRELIMINARY FINDINGS: ONTARIO 4/4</vt:lpstr>
      <vt:lpstr>PowerPoint Presentation</vt:lpstr>
      <vt:lpstr>FINAL THOUGHTS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Barbaric</dc:creator>
  <cp:lastModifiedBy>Diane Barbaric</cp:lastModifiedBy>
  <cp:revision>90</cp:revision>
  <dcterms:created xsi:type="dcterms:W3CDTF">2016-04-25T19:14:35Z</dcterms:created>
  <dcterms:modified xsi:type="dcterms:W3CDTF">2016-04-29T10:03:53Z</dcterms:modified>
</cp:coreProperties>
</file>