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2" r:id="rId3"/>
    <p:sldId id="257" r:id="rId4"/>
    <p:sldId id="263" r:id="rId5"/>
    <p:sldId id="264" r:id="rId6"/>
    <p:sldId id="265" r:id="rId7"/>
    <p:sldId id="266" r:id="rId8"/>
    <p:sldId id="267" r:id="rId9"/>
    <p:sldId id="268" r:id="rId10"/>
    <p:sldId id="269" r:id="rId11"/>
    <p:sldId id="271" r:id="rId12"/>
    <p:sldId id="270" r:id="rId13"/>
    <p:sldId id="272" r:id="rId14"/>
    <p:sldId id="273" r:id="rId15"/>
    <p:sldId id="274" r:id="rId16"/>
    <p:sldId id="275" r:id="rId17"/>
    <p:sldId id="276" r:id="rId18"/>
    <p:sldId id="277" r:id="rId19"/>
    <p:sldId id="278" r:id="rId20"/>
    <p:sldId id="279" r:id="rId21"/>
    <p:sldId id="282" r:id="rId22"/>
    <p:sldId id="280" r:id="rId23"/>
  </p:sldIdLst>
  <p:sldSz cx="12192000" cy="6858000"/>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0B20"/>
    <a:srgbClr val="B6B6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snapToObjects="1">
      <p:cViewPr varScale="1">
        <p:scale>
          <a:sx n="110" d="100"/>
          <a:sy n="110" d="100"/>
        </p:scale>
        <p:origin x="59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ctr">
              <a:defRPr sz="6000">
                <a:latin typeface="Berthold Akzidenz Grotesk BE" charset="0"/>
                <a:ea typeface="Berthold Akzidenz Grotesk BE" charset="0"/>
                <a:cs typeface="Berthold Akzidenz Grotesk BE" charset="0"/>
              </a:defRPr>
            </a:lvl1pPr>
          </a:lstStyle>
          <a:p>
            <a:r>
              <a:rPr lang="en-US" dirty="0" smtClean="0"/>
              <a:t>Presentation title</a:t>
            </a:r>
            <a:endParaRPr lang="en-US" dirty="0"/>
          </a:p>
        </p:txBody>
      </p:sp>
      <p:sp>
        <p:nvSpPr>
          <p:cNvPr id="3" name="Subtitle 2"/>
          <p:cNvSpPr>
            <a:spLocks noGrp="1"/>
          </p:cNvSpPr>
          <p:nvPr>
            <p:ph type="subTitle" idx="1" hasCustomPrompt="1"/>
          </p:nvPr>
        </p:nvSpPr>
        <p:spPr>
          <a:xfrm>
            <a:off x="1524000" y="3602038"/>
            <a:ext cx="9144000" cy="1655762"/>
          </a:xfrm>
        </p:spPr>
        <p:txBody>
          <a:bodyPr/>
          <a:lstStyle>
            <a:lvl1pPr marL="0" indent="0" algn="ctr">
              <a:buNone/>
              <a:defRPr sz="2400">
                <a:latin typeface="Berthold Akzidenz Grotesk BE" charset="0"/>
                <a:ea typeface="Berthold Akzidenz Grotesk BE" charset="0"/>
                <a:cs typeface="Berthold Akzidenz Grotesk BE"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Presentation subtitle</a:t>
            </a:r>
            <a:endParaRPr lang="en-US" dirty="0"/>
          </a:p>
        </p:txBody>
      </p:sp>
      <p:sp>
        <p:nvSpPr>
          <p:cNvPr id="4" name="Date Placeholder 3"/>
          <p:cNvSpPr>
            <a:spLocks noGrp="1"/>
          </p:cNvSpPr>
          <p:nvPr>
            <p:ph type="dt" sz="half" idx="10"/>
          </p:nvPr>
        </p:nvSpPr>
        <p:spPr/>
        <p:txBody>
          <a:bodyPr/>
          <a:lstStyle/>
          <a:p>
            <a:fld id="{C22E0C68-1E22-3646-91FB-E2742E9C9609}" type="datetimeFigureOut">
              <a:rPr lang="en-US" smtClean="0"/>
              <a:t>6/16/2016</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3BEF937-ACE1-864E-AA89-A6339BB49CD9}"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8445" y="185268"/>
            <a:ext cx="2176451" cy="1080000"/>
          </a:xfrm>
          <a:prstGeom prst="rect">
            <a:avLst/>
          </a:prstGeom>
        </p:spPr>
      </p:pic>
      <p:cxnSp>
        <p:nvCxnSpPr>
          <p:cNvPr id="11" name="Straight Connector 10"/>
          <p:cNvCxnSpPr/>
          <p:nvPr userDrawn="1"/>
        </p:nvCxnSpPr>
        <p:spPr>
          <a:xfrm>
            <a:off x="0" y="6741037"/>
            <a:ext cx="12192000" cy="0"/>
          </a:xfrm>
          <a:prstGeom prst="line">
            <a:avLst/>
          </a:prstGeom>
          <a:ln w="244475">
            <a:solidFill>
              <a:srgbClr val="C10B2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05500" y="5923387"/>
            <a:ext cx="2919241" cy="612000"/>
          </a:xfrm>
          <a:prstGeom prst="rect">
            <a:avLst/>
          </a:prstGeom>
        </p:spPr>
      </p:pic>
    </p:spTree>
    <p:extLst>
      <p:ext uri="{BB962C8B-B14F-4D97-AF65-F5344CB8AC3E}">
        <p14:creationId xmlns:p14="http://schemas.microsoft.com/office/powerpoint/2010/main" val="163283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2E0C68-1E22-3646-91FB-E2742E9C9609}" type="datetimeFigureOut">
              <a:rPr lang="en-US" smtClean="0"/>
              <a:t>6/16/2016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BEF937-ACE1-864E-AA89-A6339BB49CD9}" type="slidenum">
              <a:rPr lang="en-US" smtClean="0"/>
              <a:t>‹#›</a:t>
            </a:fld>
            <a:endParaRPr lang="en-US"/>
          </a:p>
        </p:txBody>
      </p:sp>
    </p:spTree>
    <p:extLst>
      <p:ext uri="{BB962C8B-B14F-4D97-AF65-F5344CB8AC3E}">
        <p14:creationId xmlns:p14="http://schemas.microsoft.com/office/powerpoint/2010/main" val="12135071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2E0C68-1E22-3646-91FB-E2742E9C9609}" type="datetimeFigureOut">
              <a:rPr lang="en-US" smtClean="0"/>
              <a:t>6/16/2016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BEF937-ACE1-864E-AA89-A6339BB49CD9}" type="slidenum">
              <a:rPr lang="en-US" smtClean="0"/>
              <a:t>‹#›</a:t>
            </a:fld>
            <a:endParaRPr lang="en-US"/>
          </a:p>
        </p:txBody>
      </p:sp>
    </p:spTree>
    <p:extLst>
      <p:ext uri="{BB962C8B-B14F-4D97-AF65-F5344CB8AC3E}">
        <p14:creationId xmlns:p14="http://schemas.microsoft.com/office/powerpoint/2010/main" val="7632139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C22E0C68-1E22-3646-91FB-E2742E9C9609}" type="datetimeFigureOut">
              <a:rPr lang="en-US" smtClean="0"/>
              <a:t>6/16/2016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BEF937-ACE1-864E-AA89-A6339BB49CD9}" type="slidenum">
              <a:rPr lang="en-US" smtClean="0"/>
              <a:t>‹#›</a:t>
            </a:fld>
            <a:endParaRPr lang="en-US"/>
          </a:p>
        </p:txBody>
      </p:sp>
    </p:spTree>
    <p:extLst>
      <p:ext uri="{BB962C8B-B14F-4D97-AF65-F5344CB8AC3E}">
        <p14:creationId xmlns:p14="http://schemas.microsoft.com/office/powerpoint/2010/main" val="1353728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2E0C68-1E22-3646-91FB-E2742E9C9609}" type="datetimeFigureOut">
              <a:rPr lang="en-US" smtClean="0"/>
              <a:t>6/16/2016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BEF937-ACE1-864E-AA89-A6339BB49CD9}" type="slidenum">
              <a:rPr lang="en-US" smtClean="0"/>
              <a:t>‹#›</a:t>
            </a:fld>
            <a:endParaRPr lang="en-US"/>
          </a:p>
        </p:txBody>
      </p:sp>
    </p:spTree>
    <p:extLst>
      <p:ext uri="{BB962C8B-B14F-4D97-AF65-F5344CB8AC3E}">
        <p14:creationId xmlns:p14="http://schemas.microsoft.com/office/powerpoint/2010/main" val="1678235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22E0C68-1E22-3646-91FB-E2742E9C9609}" type="datetimeFigureOut">
              <a:rPr lang="en-US" smtClean="0"/>
              <a:t>6/16/2016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BEF937-ACE1-864E-AA89-A6339BB49CD9}" type="slidenum">
              <a:rPr lang="en-US" smtClean="0"/>
              <a:t>‹#›</a:t>
            </a:fld>
            <a:endParaRPr lang="en-US"/>
          </a:p>
        </p:txBody>
      </p:sp>
    </p:spTree>
    <p:extLst>
      <p:ext uri="{BB962C8B-B14F-4D97-AF65-F5344CB8AC3E}">
        <p14:creationId xmlns:p14="http://schemas.microsoft.com/office/powerpoint/2010/main" val="1057240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22E0C68-1E22-3646-91FB-E2742E9C9609}" type="datetimeFigureOut">
              <a:rPr lang="en-US" smtClean="0"/>
              <a:t>6/16/2016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BEF937-ACE1-864E-AA89-A6339BB49CD9}" type="slidenum">
              <a:rPr lang="en-US" smtClean="0"/>
              <a:t>‹#›</a:t>
            </a:fld>
            <a:endParaRPr lang="en-US"/>
          </a:p>
        </p:txBody>
      </p:sp>
    </p:spTree>
    <p:extLst>
      <p:ext uri="{BB962C8B-B14F-4D97-AF65-F5344CB8AC3E}">
        <p14:creationId xmlns:p14="http://schemas.microsoft.com/office/powerpoint/2010/main" val="763455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C22E0C68-1E22-3646-91FB-E2742E9C9609}" type="datetimeFigureOut">
              <a:rPr lang="en-US" smtClean="0"/>
              <a:t>6/16/2016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BEF937-ACE1-864E-AA89-A6339BB49CD9}" type="slidenum">
              <a:rPr lang="en-US" smtClean="0"/>
              <a:t>‹#›</a:t>
            </a:fld>
            <a:endParaRPr lang="en-US"/>
          </a:p>
        </p:txBody>
      </p:sp>
    </p:spTree>
    <p:extLst>
      <p:ext uri="{BB962C8B-B14F-4D97-AF65-F5344CB8AC3E}">
        <p14:creationId xmlns:p14="http://schemas.microsoft.com/office/powerpoint/2010/main" val="181511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2E0C68-1E22-3646-91FB-E2742E9C9609}" type="datetimeFigureOut">
              <a:rPr lang="en-US" smtClean="0"/>
              <a:t>6/16/2016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3BEF937-ACE1-864E-AA89-A6339BB49CD9}" type="slidenum">
              <a:rPr lang="en-US" smtClean="0"/>
              <a:t>‹#›</a:t>
            </a:fld>
            <a:endParaRPr lang="en-US"/>
          </a:p>
        </p:txBody>
      </p:sp>
    </p:spTree>
    <p:extLst>
      <p:ext uri="{BB962C8B-B14F-4D97-AF65-F5344CB8AC3E}">
        <p14:creationId xmlns:p14="http://schemas.microsoft.com/office/powerpoint/2010/main" val="1244665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2E0C68-1E22-3646-91FB-E2742E9C9609}" type="datetimeFigureOut">
              <a:rPr lang="en-US" smtClean="0"/>
              <a:t>6/16/2016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BEF937-ACE1-864E-AA89-A6339BB49CD9}" type="slidenum">
              <a:rPr lang="en-US" smtClean="0"/>
              <a:t>‹#›</a:t>
            </a:fld>
            <a:endParaRPr lang="en-US"/>
          </a:p>
        </p:txBody>
      </p:sp>
    </p:spTree>
    <p:extLst>
      <p:ext uri="{BB962C8B-B14F-4D97-AF65-F5344CB8AC3E}">
        <p14:creationId xmlns:p14="http://schemas.microsoft.com/office/powerpoint/2010/main" val="4590884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2E0C68-1E22-3646-91FB-E2742E9C9609}" type="datetimeFigureOut">
              <a:rPr lang="en-US" smtClean="0"/>
              <a:t>6/16/2016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BEF937-ACE1-864E-AA89-A6339BB49CD9}" type="slidenum">
              <a:rPr lang="en-US" smtClean="0"/>
              <a:t>‹#›</a:t>
            </a:fld>
            <a:endParaRPr lang="en-US"/>
          </a:p>
        </p:txBody>
      </p:sp>
    </p:spTree>
    <p:extLst>
      <p:ext uri="{BB962C8B-B14F-4D97-AF65-F5344CB8AC3E}">
        <p14:creationId xmlns:p14="http://schemas.microsoft.com/office/powerpoint/2010/main" val="21381006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01540" y="365125"/>
            <a:ext cx="9852259" cy="1325563"/>
          </a:xfrm>
          <a:prstGeom prst="rect">
            <a:avLst/>
          </a:prstGeom>
        </p:spPr>
        <p:txBody>
          <a:bodyPr vert="horz" lIns="91440" tIns="45720" rIns="91440" bIns="45720" rtlCol="0" anchor="ctr">
            <a:normAutofit/>
          </a:bodyPr>
          <a:lstStyle/>
          <a:p>
            <a:r>
              <a:rPr lang="en-US" dirty="0" smtClean="0"/>
              <a:t>Presentation title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2E0C68-1E22-3646-91FB-E2742E9C9609}" type="datetimeFigureOut">
              <a:rPr lang="en-US" smtClean="0"/>
              <a:t>6/16/2016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BEF937-ACE1-864E-AA89-A6339BB49CD9}" type="slidenum">
              <a:rPr lang="en-US" smtClean="0"/>
              <a:t>‹#›</a:t>
            </a:fld>
            <a:endParaRPr lang="en-US"/>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8445" y="185268"/>
            <a:ext cx="2176451" cy="1080000"/>
          </a:xfrm>
          <a:prstGeom prst="rect">
            <a:avLst/>
          </a:prstGeom>
        </p:spPr>
      </p:pic>
      <p:cxnSp>
        <p:nvCxnSpPr>
          <p:cNvPr id="8" name="Straight Connector 7"/>
          <p:cNvCxnSpPr/>
          <p:nvPr userDrawn="1"/>
        </p:nvCxnSpPr>
        <p:spPr>
          <a:xfrm>
            <a:off x="0" y="6741037"/>
            <a:ext cx="12192000" cy="0"/>
          </a:xfrm>
          <a:prstGeom prst="line">
            <a:avLst/>
          </a:prstGeom>
          <a:ln w="244475">
            <a:solidFill>
              <a:srgbClr val="C10B20"/>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9105500" y="5923387"/>
            <a:ext cx="2919241" cy="612000"/>
          </a:xfrm>
          <a:prstGeom prst="rect">
            <a:avLst/>
          </a:prstGeom>
        </p:spPr>
      </p:pic>
    </p:spTree>
    <p:extLst>
      <p:ext uri="{BB962C8B-B14F-4D97-AF65-F5344CB8AC3E}">
        <p14:creationId xmlns:p14="http://schemas.microsoft.com/office/powerpoint/2010/main" val="1316160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Berthold Akzidenz Grotesk BE" charset="0"/>
          <a:ea typeface="Berthold Akzidenz Grotesk BE" charset="0"/>
          <a:cs typeface="Berthold Akzidenz Grotesk BE"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Berthold Akzidenz Grotesk BE" charset="0"/>
          <a:ea typeface="Berthold Akzidenz Grotesk BE" charset="0"/>
          <a:cs typeface="Berthold Akzidenz Grotesk BE"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GB" sz="4400" b="1" dirty="0"/>
              <a:t>Governance challenges across sectors and globally, </a:t>
            </a:r>
            <a:r>
              <a:rPr lang="en-GB" sz="4400" b="1" dirty="0" smtClean="0"/>
              <a:t>and their relevance to higher education</a:t>
            </a:r>
            <a:br>
              <a:rPr lang="en-GB" sz="4400" b="1" dirty="0" smtClean="0"/>
            </a:br>
            <a:r>
              <a:rPr lang="en-GB" sz="4400" b="1" dirty="0" smtClean="0"/>
              <a:t>[Literature review]</a:t>
            </a:r>
            <a:endParaRPr lang="en-US" sz="4400" dirty="0"/>
          </a:p>
        </p:txBody>
      </p:sp>
      <p:sp>
        <p:nvSpPr>
          <p:cNvPr id="3" name="Subtitle 2"/>
          <p:cNvSpPr>
            <a:spLocks noGrp="1"/>
          </p:cNvSpPr>
          <p:nvPr>
            <p:ph type="subTitle" idx="1"/>
          </p:nvPr>
        </p:nvSpPr>
        <p:spPr/>
        <p:txBody>
          <a:bodyPr>
            <a:normAutofit lnSpcReduction="10000"/>
          </a:bodyPr>
          <a:lstStyle/>
          <a:p>
            <a:r>
              <a:rPr lang="en-US" dirty="0" smtClean="0"/>
              <a:t>Aniko Horvath</a:t>
            </a:r>
          </a:p>
          <a:p>
            <a:r>
              <a:rPr lang="en-US" dirty="0" smtClean="0"/>
              <a:t>Research Associate</a:t>
            </a:r>
          </a:p>
          <a:p>
            <a:r>
              <a:rPr lang="en-US" dirty="0" smtClean="0"/>
              <a:t>CGHE Project 1.4</a:t>
            </a:r>
          </a:p>
          <a:p>
            <a:r>
              <a:rPr lang="en-US" dirty="0" smtClean="0"/>
              <a:t>The Governance of Higher Education in Europe and the UK</a:t>
            </a:r>
          </a:p>
          <a:p>
            <a:endParaRPr lang="en-US" dirty="0"/>
          </a:p>
        </p:txBody>
      </p:sp>
    </p:spTree>
    <p:extLst>
      <p:ext uri="{BB962C8B-B14F-4D97-AF65-F5344CB8AC3E}">
        <p14:creationId xmlns:p14="http://schemas.microsoft.com/office/powerpoint/2010/main" val="19665285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4540" y="111126"/>
            <a:ext cx="5365169" cy="462188"/>
          </a:xfrm>
        </p:spPr>
        <p:txBody>
          <a:bodyPr>
            <a:normAutofit/>
          </a:bodyPr>
          <a:lstStyle/>
          <a:p>
            <a:r>
              <a:rPr lang="en-GB" sz="2400" b="1" dirty="0" smtClean="0"/>
              <a:t>5. (Some) Definitions</a:t>
            </a:r>
            <a:endParaRPr lang="en-GB" sz="2400" b="1" dirty="0"/>
          </a:p>
        </p:txBody>
      </p:sp>
      <p:sp>
        <p:nvSpPr>
          <p:cNvPr id="3" name="Content Placeholder 2"/>
          <p:cNvSpPr>
            <a:spLocks noGrp="1"/>
          </p:cNvSpPr>
          <p:nvPr>
            <p:ph idx="1"/>
          </p:nvPr>
        </p:nvSpPr>
        <p:spPr>
          <a:xfrm>
            <a:off x="1302657" y="731520"/>
            <a:ext cx="10686143" cy="5408023"/>
          </a:xfrm>
        </p:spPr>
        <p:txBody>
          <a:bodyPr>
            <a:normAutofit fontScale="25000" lnSpcReduction="20000"/>
          </a:bodyPr>
          <a:lstStyle/>
          <a:p>
            <a:pPr marL="0" indent="0">
              <a:buNone/>
            </a:pPr>
            <a:r>
              <a:rPr lang="en-GB" sz="8000" b="1" dirty="0" smtClean="0"/>
              <a:t>Huge variety in definitions, but most can be placed on a continuum from </a:t>
            </a:r>
            <a:r>
              <a:rPr lang="en-GB" sz="8000" b="1" dirty="0" smtClean="0"/>
              <a:t>more theoretical/conceptual to </a:t>
            </a:r>
            <a:r>
              <a:rPr lang="en-GB" sz="8000" b="1" dirty="0" smtClean="0"/>
              <a:t>more practical/instrumental/operationalized approaches </a:t>
            </a:r>
            <a:r>
              <a:rPr lang="en-GB" sz="8000" b="1" dirty="0"/>
              <a:t>.</a:t>
            </a:r>
            <a:endParaRPr lang="en-GB" sz="8000" b="1" dirty="0" smtClean="0"/>
          </a:p>
          <a:p>
            <a:pPr marL="0" indent="0">
              <a:buNone/>
            </a:pPr>
            <a:r>
              <a:rPr lang="en-GB" sz="8000" b="1" dirty="0" smtClean="0"/>
              <a:t>Some </a:t>
            </a:r>
            <a:r>
              <a:rPr lang="en-GB" sz="8000" b="1" dirty="0" smtClean="0"/>
              <a:t>examples:</a:t>
            </a:r>
          </a:p>
          <a:p>
            <a:pPr marL="0" indent="0">
              <a:buNone/>
            </a:pPr>
            <a:r>
              <a:rPr lang="en-GB" sz="6000" dirty="0" smtClean="0"/>
              <a:t>A. Public </a:t>
            </a:r>
            <a:r>
              <a:rPr lang="en-GB" sz="6000" dirty="0"/>
              <a:t>affairs scholar Robbie Waters </a:t>
            </a:r>
            <a:r>
              <a:rPr lang="en-GB" sz="6000" dirty="0" err="1"/>
              <a:t>Robichau</a:t>
            </a:r>
            <a:r>
              <a:rPr lang="en-GB" sz="6000" dirty="0"/>
              <a:t> (</a:t>
            </a:r>
            <a:r>
              <a:rPr lang="en-GB" sz="6000" dirty="0" smtClean="0"/>
              <a:t>2011)</a:t>
            </a:r>
            <a:r>
              <a:rPr lang="en-GB" sz="6000" dirty="0"/>
              <a:t> argues </a:t>
            </a:r>
            <a:r>
              <a:rPr lang="en-GB" sz="6000" dirty="0" smtClean="0"/>
              <a:t>that:</a:t>
            </a:r>
          </a:p>
          <a:p>
            <a:pPr marL="1143000" indent="-1143000">
              <a:buFont typeface="+mj-lt"/>
              <a:buAutoNum type="alphaUcPeriod"/>
            </a:pPr>
            <a:endParaRPr lang="en-GB" sz="3200" dirty="0" smtClean="0"/>
          </a:p>
          <a:p>
            <a:pPr lvl="2" algn="just"/>
            <a:r>
              <a:rPr lang="en-GB" sz="6000" dirty="0" smtClean="0"/>
              <a:t>there are at least 50 separate governance concepts used in the literature. One way to counter-balance such a level of complexity is to focus on commonalities: ‘Defining governance frequently involves the use of words like </a:t>
            </a:r>
            <a:r>
              <a:rPr lang="en-GB" sz="6000" b="1" u="sng" dirty="0" smtClean="0"/>
              <a:t>networks, rules, steering, order, control, new, good and corporate governance, governing, and authority</a:t>
            </a:r>
            <a:r>
              <a:rPr lang="en-GB" sz="6000" dirty="0" smtClean="0"/>
              <a:t>… other useful phrases that provide insight of what governance is: “</a:t>
            </a:r>
            <a:r>
              <a:rPr lang="en-GB" sz="6000" b="1" u="sng" dirty="0" smtClean="0"/>
              <a:t>ordered rule</a:t>
            </a:r>
            <a:r>
              <a:rPr lang="en-GB" sz="6000" dirty="0" smtClean="0"/>
              <a:t>” and “</a:t>
            </a:r>
            <a:r>
              <a:rPr lang="en-GB" sz="6000" b="1" u="sng" dirty="0" smtClean="0"/>
              <a:t>collective action or decision making</a:t>
            </a:r>
            <a:r>
              <a:rPr lang="en-GB" sz="6000" dirty="0" smtClean="0"/>
              <a:t>” (e.g., Ansell &amp; Gash, 2008; </a:t>
            </a:r>
            <a:r>
              <a:rPr lang="en-GB" sz="6000" dirty="0" err="1" smtClean="0"/>
              <a:t>Löffler</a:t>
            </a:r>
            <a:r>
              <a:rPr lang="en-GB" sz="6000" dirty="0" smtClean="0"/>
              <a:t>, 2009; </a:t>
            </a:r>
            <a:r>
              <a:rPr lang="en-GB" sz="6000" dirty="0" err="1" smtClean="0"/>
              <a:t>Milward</a:t>
            </a:r>
            <a:r>
              <a:rPr lang="en-GB" sz="6000" dirty="0" smtClean="0"/>
              <a:t> &amp; </a:t>
            </a:r>
            <a:r>
              <a:rPr lang="en-GB" sz="6000" dirty="0" err="1" smtClean="0"/>
              <a:t>Provan</a:t>
            </a:r>
            <a:r>
              <a:rPr lang="en-GB" sz="6000" dirty="0" smtClean="0"/>
              <a:t>, 2000; Stoker, 1998, 2004), “</a:t>
            </a:r>
            <a:r>
              <a:rPr lang="en-GB" sz="6000" b="1" u="sng" dirty="0" smtClean="0"/>
              <a:t>all patterns of rule</a:t>
            </a:r>
            <a:r>
              <a:rPr lang="en-GB" sz="6000" dirty="0" smtClean="0"/>
              <a:t>” whether formal or informal (e.g., </a:t>
            </a:r>
            <a:r>
              <a:rPr lang="en-GB" sz="6000" dirty="0" err="1" smtClean="0"/>
              <a:t>Bevir</a:t>
            </a:r>
            <a:r>
              <a:rPr lang="en-GB" sz="6000" dirty="0" smtClean="0"/>
              <a:t>, 2009, 2010; Imperial, 2005; </a:t>
            </a:r>
            <a:r>
              <a:rPr lang="en-GB" sz="6000" dirty="0" err="1" smtClean="0"/>
              <a:t>Löffler</a:t>
            </a:r>
            <a:r>
              <a:rPr lang="en-GB" sz="6000" dirty="0" smtClean="0"/>
              <a:t>, 2009), and “</a:t>
            </a:r>
            <a:r>
              <a:rPr lang="en-GB" sz="6000" b="1" u="sng" dirty="0" smtClean="0"/>
              <a:t>exercise of authority</a:t>
            </a:r>
            <a:r>
              <a:rPr lang="en-GB" sz="6000" dirty="0" smtClean="0"/>
              <a:t>” (</a:t>
            </a:r>
            <a:r>
              <a:rPr lang="en-GB" sz="6000" dirty="0" err="1" smtClean="0"/>
              <a:t>Denhardt</a:t>
            </a:r>
            <a:r>
              <a:rPr lang="en-GB" sz="6000" dirty="0" smtClean="0"/>
              <a:t> &amp; </a:t>
            </a:r>
            <a:r>
              <a:rPr lang="en-GB" sz="6000" dirty="0" err="1" smtClean="0"/>
              <a:t>Denhardt</a:t>
            </a:r>
            <a:r>
              <a:rPr lang="en-GB" sz="6000" dirty="0" smtClean="0"/>
              <a:t>, 2007; </a:t>
            </a:r>
            <a:r>
              <a:rPr lang="en-GB" sz="6000" dirty="0" err="1" smtClean="0"/>
              <a:t>Stivers</a:t>
            </a:r>
            <a:r>
              <a:rPr lang="en-GB" sz="6000" dirty="0" smtClean="0"/>
              <a:t>, 2008)…. </a:t>
            </a:r>
          </a:p>
          <a:p>
            <a:pPr lvl="2" algn="just"/>
            <a:r>
              <a:rPr lang="en-GB" sz="6000" dirty="0" smtClean="0"/>
              <a:t>We can uncover a domain of agreement based on the mechanisms of or patterns of rule in the governance. Three of the most commonly discussed resource allocation mechanisms of governance are </a:t>
            </a:r>
            <a:r>
              <a:rPr lang="en-GB" sz="6000" b="1" u="sng" dirty="0" smtClean="0"/>
              <a:t>networks, hierarchies, and markets</a:t>
            </a:r>
            <a:r>
              <a:rPr lang="en-GB" sz="6000" dirty="0" smtClean="0"/>
              <a:t> (Dixon &amp; </a:t>
            </a:r>
            <a:r>
              <a:rPr lang="en-GB" sz="6000" dirty="0" err="1" smtClean="0"/>
              <a:t>Dogan</a:t>
            </a:r>
            <a:r>
              <a:rPr lang="en-GB" sz="6000" dirty="0" smtClean="0"/>
              <a:t>, 2002; Jordan, 2008; </a:t>
            </a:r>
            <a:r>
              <a:rPr lang="en-GB" sz="6000" dirty="0" err="1" smtClean="0"/>
              <a:t>Kjær</a:t>
            </a:r>
            <a:r>
              <a:rPr lang="en-GB" sz="6000" dirty="0" smtClean="0"/>
              <a:t>, 2004; Lynn, 2011; Osborne, 2010).</a:t>
            </a:r>
          </a:p>
          <a:p>
            <a:pPr lvl="2" algn="just"/>
            <a:r>
              <a:rPr lang="en-GB" sz="6000" dirty="0" smtClean="0"/>
              <a:t>Bell and </a:t>
            </a:r>
            <a:r>
              <a:rPr lang="en-GB" sz="6000" dirty="0" err="1" smtClean="0"/>
              <a:t>Hindmoor’s</a:t>
            </a:r>
            <a:r>
              <a:rPr lang="en-GB" sz="6000" dirty="0" smtClean="0"/>
              <a:t> (2009) state-centric relational approach incorporates </a:t>
            </a:r>
            <a:r>
              <a:rPr lang="en-GB" sz="6000" b="1" u="sng" dirty="0" smtClean="0"/>
              <a:t>persuasion</a:t>
            </a:r>
            <a:r>
              <a:rPr lang="en-GB" sz="6000" dirty="0" smtClean="0"/>
              <a:t> (i.e., how governments persuade behavioural changes in their citizens) and </a:t>
            </a:r>
            <a:r>
              <a:rPr lang="en-GB" sz="6000" b="1" u="sng" dirty="0" smtClean="0"/>
              <a:t>community engagement </a:t>
            </a:r>
            <a:r>
              <a:rPr lang="en-GB" sz="6000" dirty="0" smtClean="0"/>
              <a:t>as other forms of governance (see also </a:t>
            </a:r>
            <a:r>
              <a:rPr lang="en-GB" sz="6000" dirty="0" err="1" smtClean="0"/>
              <a:t>Löffler</a:t>
            </a:r>
            <a:r>
              <a:rPr lang="en-GB" sz="6000" dirty="0" smtClean="0"/>
              <a:t>, 2009).</a:t>
            </a:r>
          </a:p>
          <a:p>
            <a:pPr lvl="2" algn="just"/>
            <a:r>
              <a:rPr lang="en-GB" sz="6000" dirty="0" err="1" smtClean="0"/>
              <a:t>Kooiman</a:t>
            </a:r>
            <a:r>
              <a:rPr lang="en-GB" sz="6000" dirty="0" smtClean="0"/>
              <a:t> (2010, p. 79) describes what others call “</a:t>
            </a:r>
            <a:r>
              <a:rPr lang="en-GB" sz="6000" b="1" u="sng" dirty="0" smtClean="0"/>
              <a:t>modes” of governance as “subsystems of the governing system</a:t>
            </a:r>
            <a:r>
              <a:rPr lang="en-GB" sz="6000" dirty="0" smtClean="0"/>
              <a:t>” where the main components are </a:t>
            </a:r>
            <a:r>
              <a:rPr lang="en-GB" sz="6000" b="1" u="sng" dirty="0" smtClean="0"/>
              <a:t>states, markets, civil society, and hybrids </a:t>
            </a:r>
            <a:r>
              <a:rPr lang="en-GB" sz="6000" dirty="0" smtClean="0"/>
              <a:t>(i.e., the intersections of the state, markets, and civil society). </a:t>
            </a:r>
          </a:p>
          <a:p>
            <a:pPr lvl="2" algn="just"/>
            <a:r>
              <a:rPr lang="en-GB" sz="6000" dirty="0" err="1" smtClean="0"/>
              <a:t>Löffler</a:t>
            </a:r>
            <a:r>
              <a:rPr lang="en-GB" sz="6000" dirty="0" smtClean="0"/>
              <a:t> suggests that for there to be </a:t>
            </a:r>
            <a:r>
              <a:rPr lang="en-GB" sz="6000" b="1" u="sng" dirty="0" smtClean="0"/>
              <a:t>good governance </a:t>
            </a:r>
            <a:r>
              <a:rPr lang="en-GB" sz="6000" dirty="0" smtClean="0"/>
              <a:t>there must be </a:t>
            </a:r>
            <a:r>
              <a:rPr lang="en-GB" sz="6000" b="1" u="sng" dirty="0" smtClean="0"/>
              <a:t>good government</a:t>
            </a:r>
            <a:r>
              <a:rPr lang="en-GB" sz="6000" dirty="0" smtClean="0"/>
              <a:t>. As such, the state must initially answer what its role should be in various contexts (e.g., as co-producer or as sole supplier of services), and then, choose the best mechanism—via </a:t>
            </a:r>
            <a:r>
              <a:rPr lang="en-GB" sz="6000" b="1" u="sng" dirty="0" smtClean="0"/>
              <a:t>networks, hierarchies, or markets</a:t>
            </a:r>
            <a:r>
              <a:rPr lang="en-GB" sz="6000" dirty="0" smtClean="0"/>
              <a:t>—for properly dealing with problems (2009, pp. 229–230)…</a:t>
            </a:r>
          </a:p>
          <a:p>
            <a:pPr lvl="2" algn="just"/>
            <a:r>
              <a:rPr lang="en-GB" sz="6000" dirty="0" smtClean="0"/>
              <a:t>The paradox of governance is resolving what is with what should be. Conceivably, we as scholars fall short by examining governance from a perspective of finite processes and structures of governing, managing, leading, and representing, rather than from a holistic approach emphasizing democratic ideals and practices at every meaningful opportunity.’</a:t>
            </a:r>
            <a:endParaRPr lang="en-GB" sz="6000" dirty="0"/>
          </a:p>
        </p:txBody>
      </p:sp>
    </p:spTree>
    <p:extLst>
      <p:ext uri="{BB962C8B-B14F-4D97-AF65-F5344CB8AC3E}">
        <p14:creationId xmlns:p14="http://schemas.microsoft.com/office/powerpoint/2010/main" val="31877710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57540" y="111126"/>
            <a:ext cx="3881083" cy="479605"/>
          </a:xfrm>
        </p:spPr>
        <p:txBody>
          <a:bodyPr>
            <a:normAutofit/>
          </a:bodyPr>
          <a:lstStyle/>
          <a:p>
            <a:r>
              <a:rPr lang="en-GB" sz="2400" b="1" dirty="0"/>
              <a:t>5. (Some) Definitions</a:t>
            </a:r>
          </a:p>
        </p:txBody>
      </p:sp>
      <p:sp>
        <p:nvSpPr>
          <p:cNvPr id="3" name="Content Placeholder 2"/>
          <p:cNvSpPr>
            <a:spLocks noGrp="1"/>
          </p:cNvSpPr>
          <p:nvPr>
            <p:ph idx="1"/>
          </p:nvPr>
        </p:nvSpPr>
        <p:spPr>
          <a:xfrm>
            <a:off x="1254034" y="543559"/>
            <a:ext cx="10755086" cy="5773783"/>
          </a:xfrm>
        </p:spPr>
        <p:txBody>
          <a:bodyPr>
            <a:noAutofit/>
          </a:bodyPr>
          <a:lstStyle/>
          <a:p>
            <a:pPr marL="514350" indent="-514350" algn="just">
              <a:buFont typeface="+mj-lt"/>
              <a:buAutoNum type="alphaUcPeriod" startAt="2"/>
            </a:pPr>
            <a:r>
              <a:rPr lang="en-GB" sz="1500" dirty="0" smtClean="0"/>
              <a:t>Anthropology scholars </a:t>
            </a:r>
            <a:r>
              <a:rPr lang="en-GB" sz="1500" b="1" u="sng" dirty="0" smtClean="0"/>
              <a:t>Julia Eckert, Andrea </a:t>
            </a:r>
            <a:r>
              <a:rPr lang="en-GB" sz="1500" b="1" u="sng" dirty="0" err="1" smtClean="0"/>
              <a:t>Behrends</a:t>
            </a:r>
            <a:r>
              <a:rPr lang="en-GB" sz="1500" b="1" u="sng" dirty="0" smtClean="0"/>
              <a:t> and Andreas </a:t>
            </a:r>
            <a:r>
              <a:rPr lang="en-GB" sz="1500" b="1" u="sng" dirty="0" err="1" smtClean="0"/>
              <a:t>Dafinger</a:t>
            </a:r>
            <a:r>
              <a:rPr lang="en-GB" sz="1500" b="1" u="sng" dirty="0" smtClean="0"/>
              <a:t> </a:t>
            </a:r>
            <a:r>
              <a:rPr lang="en-GB" sz="1500" dirty="0" smtClean="0"/>
              <a:t>(2008?) </a:t>
            </a:r>
            <a:r>
              <a:rPr lang="en-GB" sz="1500" dirty="0" smtClean="0"/>
              <a:t>define governance:</a:t>
            </a:r>
          </a:p>
          <a:p>
            <a:pPr algn="just"/>
            <a:r>
              <a:rPr lang="en-GB" sz="1500" dirty="0" smtClean="0"/>
              <a:t>as </a:t>
            </a:r>
            <a:r>
              <a:rPr lang="en-GB" sz="1500" dirty="0"/>
              <a:t>the administration of access to and </a:t>
            </a:r>
            <a:r>
              <a:rPr lang="en-GB" sz="1500" b="1" u="sng" dirty="0"/>
              <a:t>provision of rights, services and goods </a:t>
            </a:r>
            <a:r>
              <a:rPr lang="en-GB" sz="1500" dirty="0"/>
              <a:t>that imply also the definition of categories of </a:t>
            </a:r>
            <a:r>
              <a:rPr lang="en-GB" sz="1500" b="1" u="sng" dirty="0"/>
              <a:t>inclusion</a:t>
            </a:r>
            <a:r>
              <a:rPr lang="en-GB" sz="1500" dirty="0"/>
              <a:t> and </a:t>
            </a:r>
            <a:r>
              <a:rPr lang="en-GB" sz="1500" b="1" u="sng" dirty="0"/>
              <a:t>entitlements</a:t>
            </a:r>
            <a:r>
              <a:rPr lang="en-GB" sz="1500" dirty="0"/>
              <a:t> that are explicit or implicit in governmental practices. The concept of governance </a:t>
            </a:r>
            <a:r>
              <a:rPr lang="en-GB" sz="1500" dirty="0" smtClean="0"/>
              <a:t>focuses our </a:t>
            </a:r>
            <a:r>
              <a:rPr lang="en-GB" sz="1500" dirty="0"/>
              <a:t>attention on </a:t>
            </a:r>
            <a:r>
              <a:rPr lang="en-GB" sz="1500" b="1" u="sng" dirty="0"/>
              <a:t>processes of ordering and capacities of steering and allocation in which various organizations have a claim</a:t>
            </a:r>
            <a:r>
              <a:rPr lang="en-GB" sz="1500" dirty="0"/>
              <a:t>. Increasingly </a:t>
            </a:r>
            <a:r>
              <a:rPr lang="en-GB" sz="1500" b="1" u="sng" dirty="0"/>
              <a:t>new agents of governance share in the administration of everyday life</a:t>
            </a:r>
            <a:r>
              <a:rPr lang="en-GB" sz="1500" dirty="0"/>
              <a:t>, in the organization of access to and provision of services and goods. They all explicitly or implicitly involve themselves also in the definition of rights and entitlements. </a:t>
            </a:r>
            <a:r>
              <a:rPr lang="en-GB" sz="1500" i="1" dirty="0"/>
              <a:t>We would thus like to use the concept of governance to assess these different processes of “de-centralization” and “privatization”, and the various practices of exerting governmental power under one analytical </a:t>
            </a:r>
            <a:r>
              <a:rPr lang="en-GB" sz="1500" i="1" dirty="0" smtClean="0"/>
              <a:t>concept.</a:t>
            </a:r>
          </a:p>
          <a:p>
            <a:pPr algn="just"/>
            <a:r>
              <a:rPr lang="en-GB" sz="1500" dirty="0" smtClean="0"/>
              <a:t>This </a:t>
            </a:r>
            <a:r>
              <a:rPr lang="en-GB" sz="1500" dirty="0"/>
              <a:t>concept of governance leaves behind conventional distinctions between state, civil society and the economy, between public and private and does not privilege one organization or institution, like the state, as the “natural” or “right” centre of governance. Rather, it opens up the analysis of domination, rule or government to the interdependencies between different actors that shape these, the processes within which constellations of power between such governmental actors emerge and </a:t>
            </a:r>
            <a:r>
              <a:rPr lang="en-GB" sz="1500" dirty="0" smtClean="0"/>
              <a:t>consolidate.</a:t>
            </a:r>
          </a:p>
          <a:p>
            <a:pPr algn="just"/>
            <a:r>
              <a:rPr lang="en-GB" sz="1500" dirty="0" smtClean="0"/>
              <a:t>It </a:t>
            </a:r>
            <a:r>
              <a:rPr lang="en-GB" sz="1500" dirty="0"/>
              <a:t>is important to us to relocate the analysis of governance from “the state” or “government” into a field shaped by various actors that </a:t>
            </a:r>
            <a:r>
              <a:rPr lang="en-GB" sz="1500" b="1" u="sng" dirty="0"/>
              <a:t>produce specific governmental regimes </a:t>
            </a:r>
            <a:r>
              <a:rPr lang="en-GB" sz="1500" dirty="0"/>
              <a:t>through </a:t>
            </a:r>
            <a:r>
              <a:rPr lang="en-GB" sz="1500" dirty="0" smtClean="0"/>
              <a:t>interaction... </a:t>
            </a:r>
            <a:r>
              <a:rPr lang="en-GB" sz="1500" dirty="0" smtClean="0"/>
              <a:t>The </a:t>
            </a:r>
            <a:r>
              <a:rPr lang="en-GB" sz="1500" dirty="0"/>
              <a:t>concept of governance is thus well suited both to understand different specific forms of </a:t>
            </a:r>
            <a:r>
              <a:rPr lang="en-GB" sz="1500" dirty="0" err="1"/>
              <a:t>stateness</a:t>
            </a:r>
            <a:r>
              <a:rPr lang="en-GB" sz="1500" dirty="0"/>
              <a:t>, as well as to describe situations in which ordering is not restricted to state, but can also not be captured by its “other”, traditional or local/indigenous institutions. … the relations between state and non-state agencies in governmental regimes are not necessarily oppositional and competitive, but might be cooperative, hierarchical, complementary or simply </a:t>
            </a:r>
            <a:r>
              <a:rPr lang="en-GB" sz="1500" dirty="0" smtClean="0"/>
              <a:t>parallel…</a:t>
            </a:r>
          </a:p>
          <a:p>
            <a:pPr algn="just"/>
            <a:r>
              <a:rPr lang="en-GB" sz="1500" dirty="0" smtClean="0"/>
              <a:t>The </a:t>
            </a:r>
            <a:r>
              <a:rPr lang="en-GB" sz="1500" dirty="0"/>
              <a:t>autonomy of the individual agencies within such constellations can differ; the state is not necessarily the one that regulates the relations among the others. The state, and its various agencies, however, are often deeply involved in the production of specific governmental regimes, and thus in the drawing of its own boundaries and limits</a:t>
            </a:r>
            <a:r>
              <a:rPr lang="en-GB" sz="1500" dirty="0" smtClean="0"/>
              <a:t>.</a:t>
            </a:r>
            <a:endParaRPr lang="en-GB" sz="1500" dirty="0"/>
          </a:p>
        </p:txBody>
      </p:sp>
    </p:spTree>
    <p:extLst>
      <p:ext uri="{BB962C8B-B14F-4D97-AF65-F5344CB8AC3E}">
        <p14:creationId xmlns:p14="http://schemas.microsoft.com/office/powerpoint/2010/main" val="34057873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8541" y="111126"/>
            <a:ext cx="5193900" cy="540566"/>
          </a:xfrm>
        </p:spPr>
        <p:txBody>
          <a:bodyPr>
            <a:normAutofit/>
          </a:bodyPr>
          <a:lstStyle/>
          <a:p>
            <a:r>
              <a:rPr lang="en-GB" sz="2600" b="1" dirty="0"/>
              <a:t>5. (Some) Definitions</a:t>
            </a:r>
          </a:p>
        </p:txBody>
      </p:sp>
      <p:sp>
        <p:nvSpPr>
          <p:cNvPr id="3" name="Content Placeholder 2"/>
          <p:cNvSpPr>
            <a:spLocks noGrp="1"/>
          </p:cNvSpPr>
          <p:nvPr>
            <p:ph idx="1"/>
          </p:nvPr>
        </p:nvSpPr>
        <p:spPr>
          <a:xfrm>
            <a:off x="1254034" y="583474"/>
            <a:ext cx="10734766" cy="5852160"/>
          </a:xfrm>
        </p:spPr>
        <p:txBody>
          <a:bodyPr>
            <a:noAutofit/>
          </a:bodyPr>
          <a:lstStyle/>
          <a:p>
            <a:pPr marL="514350" indent="-514350" algn="just">
              <a:buFont typeface="+mj-lt"/>
              <a:buAutoNum type="alphaUcPeriod" startAt="3"/>
            </a:pPr>
            <a:r>
              <a:rPr lang="en-GB" sz="1700" dirty="0"/>
              <a:t>L</a:t>
            </a:r>
            <a:r>
              <a:rPr lang="en-GB" sz="1700" dirty="0" smtClean="0"/>
              <a:t>egal scholar </a:t>
            </a:r>
            <a:r>
              <a:rPr lang="en-GB" sz="1700" b="1" u="sng" dirty="0" smtClean="0"/>
              <a:t>Scott Burris </a:t>
            </a:r>
            <a:r>
              <a:rPr lang="en-GB" sz="1700" dirty="0" smtClean="0"/>
              <a:t>(2008</a:t>
            </a:r>
            <a:r>
              <a:rPr lang="en-GB" sz="1700" dirty="0" smtClean="0"/>
              <a:t>):</a:t>
            </a:r>
          </a:p>
          <a:p>
            <a:pPr marL="514350" indent="-514350" algn="just">
              <a:buFont typeface="+mj-lt"/>
              <a:buAutoNum type="alphaUcPeriod" startAt="3"/>
            </a:pPr>
            <a:endParaRPr lang="en-GB" sz="800" dirty="0" smtClean="0"/>
          </a:p>
          <a:p>
            <a:pPr algn="just"/>
            <a:r>
              <a:rPr lang="en-GB" sz="1700" dirty="0" smtClean="0"/>
              <a:t>‘</a:t>
            </a:r>
            <a:r>
              <a:rPr lang="en-GB" sz="1700" dirty="0" smtClean="0"/>
              <a:t>Aiming for a level of abstraction on which we can move across many literatures, we take governance to mean “the </a:t>
            </a:r>
            <a:r>
              <a:rPr lang="en-GB" sz="1700" b="1" u="sng" dirty="0" smtClean="0"/>
              <a:t>management of the course of events in the social system</a:t>
            </a:r>
            <a:r>
              <a:rPr lang="en-GB" sz="1700" dirty="0" smtClean="0"/>
              <a:t>”.</a:t>
            </a:r>
          </a:p>
          <a:p>
            <a:pPr algn="just"/>
            <a:r>
              <a:rPr lang="en-GB" sz="1700" dirty="0" smtClean="0"/>
              <a:t>To </a:t>
            </a:r>
            <a:r>
              <a:rPr lang="en-GB" sz="1700" dirty="0" smtClean="0"/>
              <a:t>the same end we will reduce the complexity of governance structures to three main elements: </a:t>
            </a:r>
            <a:r>
              <a:rPr lang="en-GB" sz="1700" b="1" u="sng" dirty="0" smtClean="0"/>
              <a:t>institutions</a:t>
            </a:r>
            <a:r>
              <a:rPr lang="en-GB" sz="1700" dirty="0" smtClean="0"/>
              <a:t> – organizational sites where governing resources are gathered and mobilized (government agencies, corporations, foundations, NGOs, street gangs); </a:t>
            </a:r>
            <a:r>
              <a:rPr lang="en-GB" sz="1700" b="1" u="sng" dirty="0" smtClean="0"/>
              <a:t>methods of power </a:t>
            </a:r>
            <a:r>
              <a:rPr lang="en-GB" sz="1700" dirty="0" smtClean="0"/>
              <a:t>– tools that governors use to project influence (deliberation, bribes, military force, claims of legitimate right to rule, forum-shifting); and </a:t>
            </a:r>
            <a:r>
              <a:rPr lang="en-GB" sz="1700" b="1" u="sng" dirty="0" smtClean="0"/>
              <a:t>constrains on governors </a:t>
            </a:r>
            <a:r>
              <a:rPr lang="en-GB" sz="1700" dirty="0" smtClean="0"/>
              <a:t>– limitations on the freedom of action of governors that may arise from laws (like a constitution or treaty), competition from other governors (as in a market), or from culture (social norms</a:t>
            </a:r>
            <a:r>
              <a:rPr lang="en-GB" sz="1700" dirty="0" smtClean="0"/>
              <a:t>).</a:t>
            </a:r>
          </a:p>
          <a:p>
            <a:pPr algn="just"/>
            <a:r>
              <a:rPr lang="en-GB" sz="1700" dirty="0" smtClean="0"/>
              <a:t>Much </a:t>
            </a:r>
            <a:r>
              <a:rPr lang="en-GB" sz="1700" dirty="0" smtClean="0"/>
              <a:t>of what is meant by governance has to do with manipulating the elements of governance to achieve effective and efficient management – i.e., governance that works. In the political science literature (especially that associated with the science of public administration), well-functioning management and control is referred to as the ‘governability’ of the </a:t>
            </a:r>
            <a:r>
              <a:rPr lang="en-GB" sz="1700" dirty="0" smtClean="0"/>
              <a:t>system.</a:t>
            </a:r>
          </a:p>
          <a:p>
            <a:pPr algn="just"/>
            <a:r>
              <a:rPr lang="en-GB" sz="1700" dirty="0" smtClean="0"/>
              <a:t>A </a:t>
            </a:r>
            <a:r>
              <a:rPr lang="en-GB" sz="1700" dirty="0" smtClean="0"/>
              <a:t>system of governance that is high on governability is equipped with appropriate tools and capacities to manage itself (e.g. clear lines of information transfer) and to intervene effectively in various policy domains of interest (e.g. clear and effective legal powers, adequate and well-managed resources, etc</a:t>
            </a:r>
            <a:r>
              <a:rPr lang="en-GB" sz="1700" dirty="0" smtClean="0"/>
              <a:t>.)…</a:t>
            </a:r>
          </a:p>
          <a:p>
            <a:pPr algn="just"/>
            <a:r>
              <a:rPr lang="en-GB" sz="1700" dirty="0" smtClean="0"/>
              <a:t>Good </a:t>
            </a:r>
            <a:r>
              <a:rPr lang="en-GB" sz="1700" dirty="0" smtClean="0"/>
              <a:t>governance is not merely about governability or management, however. It also implies goals towards which systems are being directed, and so governance as a process is inextricably linked to normative questions of what the governor is seeking to accomplish.” (p. 9-11</a:t>
            </a:r>
            <a:r>
              <a:rPr lang="en-GB" sz="1700" dirty="0" smtClean="0"/>
              <a:t>)</a:t>
            </a:r>
          </a:p>
        </p:txBody>
      </p:sp>
    </p:spTree>
    <p:extLst>
      <p:ext uri="{BB962C8B-B14F-4D97-AF65-F5344CB8AC3E}">
        <p14:creationId xmlns:p14="http://schemas.microsoft.com/office/powerpoint/2010/main" val="39693464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2540" y="111126"/>
            <a:ext cx="4511729" cy="341720"/>
          </a:xfrm>
        </p:spPr>
        <p:txBody>
          <a:bodyPr>
            <a:noAutofit/>
          </a:bodyPr>
          <a:lstStyle/>
          <a:p>
            <a:r>
              <a:rPr lang="en-GB" sz="2300" b="1" dirty="0"/>
              <a:t>5. (Some) Definitions</a:t>
            </a:r>
          </a:p>
        </p:txBody>
      </p:sp>
      <p:sp>
        <p:nvSpPr>
          <p:cNvPr id="3" name="Content Placeholder 2"/>
          <p:cNvSpPr>
            <a:spLocks noGrp="1"/>
          </p:cNvSpPr>
          <p:nvPr>
            <p:ph idx="1"/>
          </p:nvPr>
        </p:nvSpPr>
        <p:spPr>
          <a:xfrm>
            <a:off x="1245326" y="452846"/>
            <a:ext cx="10763793" cy="5974080"/>
          </a:xfrm>
        </p:spPr>
        <p:txBody>
          <a:bodyPr>
            <a:noAutofit/>
          </a:bodyPr>
          <a:lstStyle/>
          <a:p>
            <a:pPr marL="514350" indent="-514350">
              <a:buFont typeface="+mj-lt"/>
              <a:buAutoNum type="alphaUcPeriod" startAt="4"/>
            </a:pPr>
            <a:r>
              <a:rPr lang="en-GB" sz="1700" dirty="0" smtClean="0"/>
              <a:t>According to international organizations governance is:</a:t>
            </a:r>
          </a:p>
          <a:p>
            <a:pPr marL="514350" indent="-514350">
              <a:buFont typeface="+mj-lt"/>
              <a:buAutoNum type="alphaUcPeriod" startAt="4"/>
            </a:pPr>
            <a:endParaRPr lang="en-GB" sz="800" dirty="0" smtClean="0"/>
          </a:p>
          <a:p>
            <a:pPr lvl="1"/>
            <a:r>
              <a:rPr lang="en-GB" sz="1700" dirty="0" smtClean="0"/>
              <a:t>The way “ … power is exercised through a country’s economic, political, and social institutions.” – the World Bank’s PRSP Handbook.</a:t>
            </a:r>
          </a:p>
          <a:p>
            <a:pPr lvl="1"/>
            <a:r>
              <a:rPr lang="en-GB" sz="1700" dirty="0" smtClean="0"/>
              <a:t>“The exercise of economic, political, and administrative authority to manage a country’s affairs at all levels. It comprises mechanisms, processes, and institutions through which citizens and groups articulate their interests, exercise their legal rights, meet their obligations, and mediate their differences.” UNDP.</a:t>
            </a:r>
          </a:p>
          <a:p>
            <a:pPr lvl="1"/>
            <a:r>
              <a:rPr lang="en-GB" sz="1700" dirty="0" smtClean="0"/>
              <a:t>“In general, governance issues pertain to the ability of government to develop an efficient, effective, and accountable public management process that is open to citizen participation and that strengthens rather than weakens a democratic system of government.“ The USAID, Office of Democracy &amp; Governance</a:t>
            </a:r>
          </a:p>
          <a:p>
            <a:pPr lvl="1"/>
            <a:r>
              <a:rPr lang="en-GB" sz="1700" dirty="0" smtClean="0"/>
              <a:t>“how any organization, including a nation, is run. It includes all the processes, systems, and controls that are used to safeguard and grow assets.” (UNDP, 1997)</a:t>
            </a:r>
          </a:p>
          <a:p>
            <a:pPr lvl="1"/>
            <a:r>
              <a:rPr lang="en-GB" sz="1700" dirty="0" smtClean="0"/>
              <a:t>“The systems, processes and procedures put in place to steer the direction, management and accountability of an organization.” Birmingham City Council. When applied to organizations that operate commercially, governance is often termed "corporate governance"</a:t>
            </a:r>
          </a:p>
          <a:p>
            <a:pPr lvl="1"/>
            <a:r>
              <a:rPr lang="en-GB" sz="1700" dirty="0" smtClean="0"/>
              <a:t>"promoting fairness, transparency and accountability" – World Bank</a:t>
            </a:r>
          </a:p>
          <a:p>
            <a:pPr lvl="1"/>
            <a:r>
              <a:rPr lang="en-GB" sz="1700" dirty="0" smtClean="0"/>
              <a:t>"a system by which business organizations are directed and controlled"- OECD</a:t>
            </a:r>
            <a:endParaRPr lang="en-GB" sz="1700" dirty="0" smtClean="0"/>
          </a:p>
          <a:p>
            <a:pPr marL="457200" lvl="1" indent="0">
              <a:buNone/>
            </a:pPr>
            <a:endParaRPr lang="en-GB" sz="800" dirty="0" smtClean="0"/>
          </a:p>
          <a:p>
            <a:pPr marL="457200" lvl="1" indent="0">
              <a:buNone/>
            </a:pPr>
            <a:r>
              <a:rPr lang="en-GB" sz="1700" b="1" dirty="0" smtClean="0"/>
              <a:t>NOTE: Often there is a visible discrepancy between definitions/models used by organizations and the academic scholarship. Many of the academic approaches that attempt to deconstruct for example ‘nation-state’ approaches ‘clash’ with policy-makers views – and policies - where they see nations-states are their main terrains of action.</a:t>
            </a:r>
            <a:endParaRPr lang="en-GB" sz="1700" b="1" dirty="0" smtClean="0"/>
          </a:p>
        </p:txBody>
      </p:sp>
    </p:spTree>
    <p:extLst>
      <p:ext uri="{BB962C8B-B14F-4D97-AF65-F5344CB8AC3E}">
        <p14:creationId xmlns:p14="http://schemas.microsoft.com/office/powerpoint/2010/main" val="13378023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33541" y="111126"/>
            <a:ext cx="5875346" cy="470898"/>
          </a:xfrm>
        </p:spPr>
        <p:txBody>
          <a:bodyPr>
            <a:normAutofit/>
          </a:bodyPr>
          <a:lstStyle/>
          <a:p>
            <a:r>
              <a:rPr lang="en-GB" sz="2400" b="1" dirty="0" smtClean="0"/>
              <a:t>5. (Some) Definitions in HE studies</a:t>
            </a:r>
            <a:endParaRPr lang="en-GB" sz="2400" b="1" dirty="0"/>
          </a:p>
        </p:txBody>
      </p:sp>
      <p:sp>
        <p:nvSpPr>
          <p:cNvPr id="3" name="Content Placeholder 2"/>
          <p:cNvSpPr>
            <a:spLocks noGrp="1"/>
          </p:cNvSpPr>
          <p:nvPr>
            <p:ph idx="1"/>
          </p:nvPr>
        </p:nvSpPr>
        <p:spPr>
          <a:xfrm>
            <a:off x="1271451" y="709024"/>
            <a:ext cx="10717349" cy="5608319"/>
          </a:xfrm>
        </p:spPr>
        <p:txBody>
          <a:bodyPr>
            <a:noAutofit/>
          </a:bodyPr>
          <a:lstStyle/>
          <a:p>
            <a:pPr marL="514350" indent="-514350" algn="just">
              <a:buFont typeface="+mj-lt"/>
              <a:buAutoNum type="alphaUcPeriod" startAt="5"/>
            </a:pPr>
            <a:r>
              <a:rPr lang="en-GB" sz="1900" dirty="0" smtClean="0"/>
              <a:t>Higher educations scholars </a:t>
            </a:r>
            <a:r>
              <a:rPr lang="en-GB" sz="1900" b="1" u="sng" dirty="0" smtClean="0"/>
              <a:t>Emanuele </a:t>
            </a:r>
            <a:r>
              <a:rPr lang="en-GB" sz="1900" b="1" u="sng" dirty="0" err="1" smtClean="0"/>
              <a:t>Reale</a:t>
            </a:r>
            <a:r>
              <a:rPr lang="en-GB" sz="1900" b="1" u="sng" dirty="0" smtClean="0"/>
              <a:t> and Emilia </a:t>
            </a:r>
            <a:r>
              <a:rPr lang="en-GB" sz="1900" b="1" u="sng" dirty="0" err="1" smtClean="0"/>
              <a:t>Primeri</a:t>
            </a:r>
            <a:r>
              <a:rPr lang="en-GB" sz="1900" b="1" u="sng" dirty="0" smtClean="0"/>
              <a:t> </a:t>
            </a:r>
            <a:r>
              <a:rPr lang="en-GB" sz="1900" dirty="0" smtClean="0"/>
              <a:t>(2015</a:t>
            </a:r>
            <a:r>
              <a:rPr lang="en-GB" sz="1900" dirty="0" smtClean="0"/>
              <a:t>):</a:t>
            </a:r>
          </a:p>
          <a:p>
            <a:pPr marL="514350" indent="-514350" algn="just">
              <a:buFont typeface="+mj-lt"/>
              <a:buAutoNum type="alphaUcPeriod" startAt="5"/>
            </a:pPr>
            <a:endParaRPr lang="en-GB" sz="1900" dirty="0" smtClean="0"/>
          </a:p>
          <a:p>
            <a:pPr algn="just"/>
            <a:r>
              <a:rPr lang="en-GB" sz="1900" dirty="0" smtClean="0"/>
              <a:t> </a:t>
            </a:r>
            <a:r>
              <a:rPr lang="en-GB" sz="1900" dirty="0" smtClean="0"/>
              <a:t>‘examine issues related to both </a:t>
            </a:r>
            <a:r>
              <a:rPr lang="en-GB" sz="1900" b="1" u="sng" dirty="0" smtClean="0"/>
              <a:t>politics</a:t>
            </a:r>
            <a:r>
              <a:rPr lang="en-GB" sz="1900" dirty="0" smtClean="0"/>
              <a:t> and </a:t>
            </a:r>
            <a:r>
              <a:rPr lang="en-GB" sz="1900" b="1" u="sng" dirty="0" smtClean="0"/>
              <a:t>polity</a:t>
            </a:r>
            <a:r>
              <a:rPr lang="en-GB" sz="1900" dirty="0" smtClean="0"/>
              <a:t>. By ‘</a:t>
            </a:r>
            <a:r>
              <a:rPr lang="en-GB" sz="1900" b="1" u="sng" dirty="0" smtClean="0"/>
              <a:t>politics</a:t>
            </a:r>
            <a:r>
              <a:rPr lang="en-GB" sz="1900" dirty="0" smtClean="0"/>
              <a:t>’ we mean the focus on the resolution of conflict and development of consent, resulting in decision-making processes (the procedural dimension). By ‘</a:t>
            </a:r>
            <a:r>
              <a:rPr lang="en-GB" sz="1900" b="1" u="sng" dirty="0" smtClean="0"/>
              <a:t>polity</a:t>
            </a:r>
            <a:r>
              <a:rPr lang="en-GB" sz="1900" dirty="0" smtClean="0"/>
              <a:t>’ we mean the focus on the state organization and the management of the system to obtain political order and stability, through laws, regulations and institutions in different types of politically organized </a:t>
            </a:r>
            <a:r>
              <a:rPr lang="en-GB" sz="1900" dirty="0" smtClean="0"/>
              <a:t>communities…</a:t>
            </a:r>
          </a:p>
          <a:p>
            <a:pPr algn="just"/>
            <a:r>
              <a:rPr lang="en-GB" sz="1900" dirty="0" smtClean="0"/>
              <a:t>The </a:t>
            </a:r>
            <a:r>
              <a:rPr lang="en-GB" sz="1900" dirty="0" smtClean="0"/>
              <a:t>aim is to guide the readers systematically through key concepts used in the general policy and governance literature and in the HE literature as ‘</a:t>
            </a:r>
            <a:r>
              <a:rPr lang="en-GB" sz="1900" b="1" u="sng" dirty="0" smtClean="0"/>
              <a:t>steering</a:t>
            </a:r>
            <a:r>
              <a:rPr lang="en-GB" sz="1900" dirty="0" smtClean="0"/>
              <a:t>’, ‘</a:t>
            </a:r>
            <a:r>
              <a:rPr lang="en-GB" sz="1900" b="1" u="sng" dirty="0" smtClean="0"/>
              <a:t>government</a:t>
            </a:r>
            <a:r>
              <a:rPr lang="en-GB" sz="1900" dirty="0" smtClean="0"/>
              <a:t>’ and ‘</a:t>
            </a:r>
            <a:r>
              <a:rPr lang="en-GB" sz="1900" b="1" u="sng" dirty="0" smtClean="0"/>
              <a:t>governance</a:t>
            </a:r>
            <a:r>
              <a:rPr lang="en-GB" sz="1900" dirty="0" smtClean="0"/>
              <a:t>’, highlighting the differences between them when appropriate. By ‘</a:t>
            </a:r>
            <a:r>
              <a:rPr lang="en-GB" sz="1900" b="1" u="sng" dirty="0" smtClean="0"/>
              <a:t>steering</a:t>
            </a:r>
            <a:r>
              <a:rPr lang="en-GB" sz="1900" dirty="0" smtClean="0"/>
              <a:t>’ we refer to the instruments and </a:t>
            </a:r>
            <a:r>
              <a:rPr lang="en-GB" sz="1900" dirty="0" err="1" smtClean="0"/>
              <a:t>arrangemnets</a:t>
            </a:r>
            <a:r>
              <a:rPr lang="en-GB" sz="1900" dirty="0" smtClean="0"/>
              <a:t> externally developed and aimed at controlling academic institutions and behaviours. With the term ‘</a:t>
            </a:r>
            <a:r>
              <a:rPr lang="en-GB" sz="1900" b="1" u="sng" dirty="0" smtClean="0"/>
              <a:t>government</a:t>
            </a:r>
            <a:r>
              <a:rPr lang="en-GB" sz="1900" dirty="0" smtClean="0"/>
              <a:t>’ we consider the actions of governing taken by institutional actors in charge of decision-making process while the concept of ‘</a:t>
            </a:r>
            <a:r>
              <a:rPr lang="en-GB" sz="1900" b="1" u="sng" dirty="0" smtClean="0"/>
              <a:t>governance</a:t>
            </a:r>
            <a:r>
              <a:rPr lang="en-GB" sz="1900" dirty="0" smtClean="0"/>
              <a:t>’ underlines a change in the meaning of government and a new process of </a:t>
            </a:r>
            <a:r>
              <a:rPr lang="en-GB" sz="1900" dirty="0" smtClean="0"/>
              <a:t>governing…</a:t>
            </a:r>
          </a:p>
          <a:p>
            <a:pPr algn="just"/>
            <a:r>
              <a:rPr lang="en-GB" sz="1900" dirty="0" smtClean="0"/>
              <a:t>In </a:t>
            </a:r>
            <a:r>
              <a:rPr lang="en-GB" sz="1900" dirty="0" smtClean="0"/>
              <a:t>the HE context, the term ‘</a:t>
            </a:r>
            <a:r>
              <a:rPr lang="en-GB" sz="1900" b="1" u="sng" dirty="0" smtClean="0"/>
              <a:t>governance</a:t>
            </a:r>
            <a:r>
              <a:rPr lang="en-GB" sz="1900" dirty="0" smtClean="0"/>
              <a:t>’ refers to modes of social coordination undertaken by actors, that is, academic institutions, in the making and implementation of rules to provide a collective good.’ (p. 20)</a:t>
            </a:r>
            <a:endParaRPr lang="en-GB" sz="1900" dirty="0"/>
          </a:p>
        </p:txBody>
      </p:sp>
    </p:spTree>
    <p:extLst>
      <p:ext uri="{BB962C8B-B14F-4D97-AF65-F5344CB8AC3E}">
        <p14:creationId xmlns:p14="http://schemas.microsoft.com/office/powerpoint/2010/main" val="40779511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7541" y="238125"/>
            <a:ext cx="9070666" cy="854593"/>
          </a:xfrm>
        </p:spPr>
        <p:txBody>
          <a:bodyPr>
            <a:normAutofit fontScale="90000"/>
          </a:bodyPr>
          <a:lstStyle/>
          <a:p>
            <a:r>
              <a:rPr lang="en-GB" sz="3200" b="1" dirty="0" smtClean="0"/>
              <a:t>6. (Some) Theoretical frameworks</a:t>
            </a:r>
            <a:br>
              <a:rPr lang="en-GB" sz="3200" b="1" dirty="0" smtClean="0"/>
            </a:br>
            <a:r>
              <a:rPr lang="en-GB" sz="1800" dirty="0" err="1"/>
              <a:t>Arie</a:t>
            </a:r>
            <a:r>
              <a:rPr lang="en-GB" sz="1800" dirty="0"/>
              <a:t> M. </a:t>
            </a:r>
            <a:r>
              <a:rPr lang="en-GB" sz="1800" dirty="0" err="1"/>
              <a:t>Kacowicz</a:t>
            </a:r>
            <a:r>
              <a:rPr lang="en-GB" sz="1800" dirty="0"/>
              <a:t>. (2012) ‘Global Governance, International Order, and World Order’. In </a:t>
            </a:r>
            <a:r>
              <a:rPr lang="en-GB" sz="1800" i="1" dirty="0"/>
              <a:t>The Oxford Handbook of Governance</a:t>
            </a:r>
            <a:r>
              <a:rPr lang="en-GB" sz="1800" dirty="0"/>
              <a:t>.</a:t>
            </a:r>
            <a:endParaRPr lang="en-GB" sz="1800" b="1" dirty="0"/>
          </a:p>
        </p:txBody>
      </p:sp>
      <p:sp>
        <p:nvSpPr>
          <p:cNvPr id="3" name="Content Placeholder 2"/>
          <p:cNvSpPr>
            <a:spLocks noGrp="1"/>
          </p:cNvSpPr>
          <p:nvPr>
            <p:ph idx="1"/>
          </p:nvPr>
        </p:nvSpPr>
        <p:spPr>
          <a:xfrm>
            <a:off x="838200" y="1532709"/>
            <a:ext cx="10515600" cy="4644254"/>
          </a:xfrm>
        </p:spPr>
        <p:txBody>
          <a:bodyPr/>
          <a:lstStyle/>
          <a:p>
            <a:pPr marL="0" indent="0">
              <a:buNone/>
            </a:pPr>
            <a:r>
              <a:rPr lang="en-GB" dirty="0" smtClean="0"/>
              <a:t> </a:t>
            </a:r>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0354" y="1306286"/>
            <a:ext cx="6636730" cy="5183668"/>
          </a:xfrm>
          <a:prstGeom prst="rect">
            <a:avLst/>
          </a:prstGeom>
        </p:spPr>
      </p:pic>
    </p:spTree>
    <p:extLst>
      <p:ext uri="{BB962C8B-B14F-4D97-AF65-F5344CB8AC3E}">
        <p14:creationId xmlns:p14="http://schemas.microsoft.com/office/powerpoint/2010/main" val="7137501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0540" y="211184"/>
            <a:ext cx="8924797" cy="898434"/>
          </a:xfrm>
        </p:spPr>
        <p:txBody>
          <a:bodyPr>
            <a:normAutofit fontScale="90000"/>
          </a:bodyPr>
          <a:lstStyle/>
          <a:p>
            <a:r>
              <a:rPr lang="en-GB" sz="3200" b="1" dirty="0"/>
              <a:t>6. (Some) Theoretical </a:t>
            </a:r>
            <a:r>
              <a:rPr lang="en-GB" sz="3200" b="1" dirty="0" smtClean="0"/>
              <a:t>frameworks</a:t>
            </a:r>
            <a:br>
              <a:rPr lang="en-GB" sz="3200" b="1" dirty="0" smtClean="0"/>
            </a:br>
            <a:r>
              <a:rPr lang="en-GB" sz="1800" b="1" dirty="0" smtClean="0"/>
              <a:t>Ulrika M</a:t>
            </a:r>
            <a:r>
              <a:rPr lang="hu-HU" sz="1800" b="1" dirty="0" smtClean="0"/>
              <a:t>ö</a:t>
            </a:r>
            <a:r>
              <a:rPr lang="en-GB" sz="1800" b="1" dirty="0" err="1" smtClean="0"/>
              <a:t>rth</a:t>
            </a:r>
            <a:r>
              <a:rPr lang="en-GB" sz="1800" b="1" dirty="0" smtClean="0"/>
              <a:t>. (2006) ‘Self regulation and global democracy’. In </a:t>
            </a:r>
            <a:r>
              <a:rPr lang="en-GB" sz="1800" b="1" i="1" dirty="0" smtClean="0"/>
              <a:t>Transnational Governance. Institutional Dynamics of Regulation</a:t>
            </a:r>
            <a:r>
              <a:rPr lang="en-GB" sz="1800" b="1" dirty="0" smtClean="0"/>
              <a:t>.</a:t>
            </a:r>
            <a:endParaRPr lang="en-GB" sz="18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28206" y="1323703"/>
            <a:ext cx="7306491" cy="5138057"/>
          </a:xfrm>
        </p:spPr>
      </p:pic>
    </p:spTree>
    <p:extLst>
      <p:ext uri="{BB962C8B-B14F-4D97-AF65-F5344CB8AC3E}">
        <p14:creationId xmlns:p14="http://schemas.microsoft.com/office/powerpoint/2010/main" val="785388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0540" y="238125"/>
            <a:ext cx="9459649" cy="854075"/>
          </a:xfrm>
        </p:spPr>
        <p:txBody>
          <a:bodyPr>
            <a:normAutofit fontScale="90000"/>
          </a:bodyPr>
          <a:lstStyle/>
          <a:p>
            <a:r>
              <a:rPr lang="en-GB" sz="3200" b="1" dirty="0"/>
              <a:t>6. (Some) Theoretical </a:t>
            </a:r>
            <a:r>
              <a:rPr lang="en-GB" sz="3200" b="1" dirty="0" smtClean="0"/>
              <a:t>frameworks</a:t>
            </a:r>
            <a:br>
              <a:rPr lang="en-GB" sz="3200" b="1" dirty="0" smtClean="0"/>
            </a:br>
            <a:r>
              <a:rPr lang="en-GB" sz="1800" b="1" dirty="0" smtClean="0"/>
              <a:t>Volker Schneider. (2012) ‘Governance and Complexity’. In </a:t>
            </a:r>
            <a:r>
              <a:rPr lang="en-GB" sz="1800" b="1" i="1" dirty="0" smtClean="0"/>
              <a:t>The Oxford Handbook of Governance</a:t>
            </a:r>
            <a:r>
              <a:rPr lang="en-GB" sz="1800" b="1" dirty="0" smtClean="0"/>
              <a:t>.</a:t>
            </a:r>
            <a:endParaRPr lang="en-GB" sz="18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23407" y="1254034"/>
            <a:ext cx="7785462" cy="5140003"/>
          </a:xfrm>
        </p:spPr>
      </p:pic>
    </p:spTree>
    <p:extLst>
      <p:ext uri="{BB962C8B-B14F-4D97-AF65-F5344CB8AC3E}">
        <p14:creationId xmlns:p14="http://schemas.microsoft.com/office/powerpoint/2010/main" val="3800466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0540" y="238126"/>
            <a:ext cx="9523511" cy="923744"/>
          </a:xfrm>
        </p:spPr>
        <p:txBody>
          <a:bodyPr>
            <a:normAutofit fontScale="90000"/>
          </a:bodyPr>
          <a:lstStyle/>
          <a:p>
            <a:r>
              <a:rPr lang="en-GB" sz="3200" b="1" dirty="0"/>
              <a:t>6. (Some) Theoretical </a:t>
            </a:r>
            <a:r>
              <a:rPr lang="en-GB" sz="3200" b="1" dirty="0" smtClean="0"/>
              <a:t>frameworks</a:t>
            </a:r>
            <a:br>
              <a:rPr lang="en-GB" sz="3200" b="1" dirty="0" smtClean="0"/>
            </a:br>
            <a:r>
              <a:rPr lang="en-GB" sz="1800" b="1" dirty="0" smtClean="0"/>
              <a:t>Jenny Harrow and Susan D. Phillips. (2013) ‘Corporate Governance and </a:t>
            </a:r>
            <a:r>
              <a:rPr lang="en-GB" sz="1800" b="1" dirty="0" err="1" smtClean="0"/>
              <a:t>Nonprofits</a:t>
            </a:r>
            <a:r>
              <a:rPr lang="en-GB" sz="1800" b="1" dirty="0" smtClean="0"/>
              <a:t>: Facing up to Hybridization and Homogenization’. In </a:t>
            </a:r>
            <a:r>
              <a:rPr lang="en-GB" sz="1800" b="1" i="1" dirty="0" smtClean="0"/>
              <a:t>The Oxford Handbook of Corporate Governance</a:t>
            </a:r>
            <a:r>
              <a:rPr lang="en-GB" sz="1800" b="1" dirty="0" smtClean="0"/>
              <a:t>. </a:t>
            </a:r>
            <a:endParaRPr lang="en-GB" sz="18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54035" y="1262743"/>
            <a:ext cx="7698376" cy="5129348"/>
          </a:xfrm>
        </p:spPr>
      </p:pic>
    </p:spTree>
    <p:extLst>
      <p:ext uri="{BB962C8B-B14F-4D97-AF65-F5344CB8AC3E}">
        <p14:creationId xmlns:p14="http://schemas.microsoft.com/office/powerpoint/2010/main" val="1384026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6540" y="238125"/>
            <a:ext cx="9852259" cy="949869"/>
          </a:xfrm>
        </p:spPr>
        <p:txBody>
          <a:bodyPr>
            <a:normAutofit fontScale="90000"/>
          </a:bodyPr>
          <a:lstStyle/>
          <a:p>
            <a:r>
              <a:rPr lang="en-GB" sz="3200" b="1" dirty="0"/>
              <a:t>6. (Some) Theoretical frameworks</a:t>
            </a:r>
            <a:r>
              <a:rPr lang="en-GB" sz="1600" b="1" dirty="0"/>
              <a:t/>
            </a:r>
            <a:br>
              <a:rPr lang="en-GB" sz="1600" b="1" dirty="0"/>
            </a:br>
            <a:r>
              <a:rPr lang="en-GB" sz="1600" b="1" dirty="0"/>
              <a:t>Jenny Harrow and Susan D. Phillips. (2013) ‘Corporate Governance and </a:t>
            </a:r>
            <a:r>
              <a:rPr lang="en-GB" sz="1600" b="1" dirty="0" err="1"/>
              <a:t>Nonprofits</a:t>
            </a:r>
            <a:r>
              <a:rPr lang="en-GB" sz="1600" b="1" dirty="0"/>
              <a:t>: Facing up to Hybridization and Homogenization’. In </a:t>
            </a:r>
            <a:r>
              <a:rPr lang="en-GB" sz="1600" b="1" i="1" dirty="0"/>
              <a:t>The Oxford Handbook of Corporate Governance</a:t>
            </a:r>
            <a:r>
              <a:rPr lang="en-GB" sz="1600" b="1" dirty="0"/>
              <a:t>. </a:t>
            </a:r>
            <a:endParaRPr lang="en-GB" sz="16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53736" y="1358537"/>
            <a:ext cx="7846423" cy="5072427"/>
          </a:xfrm>
        </p:spPr>
      </p:pic>
    </p:spTree>
    <p:extLst>
      <p:ext uri="{BB962C8B-B14F-4D97-AF65-F5344CB8AC3E}">
        <p14:creationId xmlns:p14="http://schemas.microsoft.com/office/powerpoint/2010/main" val="26553544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Focus of the presentation</a:t>
            </a:r>
            <a:endParaRPr lang="en-GB" dirty="0"/>
          </a:p>
        </p:txBody>
      </p:sp>
      <p:sp>
        <p:nvSpPr>
          <p:cNvPr id="3" name="Content Placeholder 2"/>
          <p:cNvSpPr>
            <a:spLocks noGrp="1"/>
          </p:cNvSpPr>
          <p:nvPr>
            <p:ph idx="1"/>
          </p:nvPr>
        </p:nvSpPr>
        <p:spPr/>
        <p:txBody>
          <a:bodyPr>
            <a:normAutofit/>
          </a:bodyPr>
          <a:lstStyle/>
          <a:p>
            <a:r>
              <a:rPr lang="en-GB" dirty="0"/>
              <a:t>The presentation examines </a:t>
            </a:r>
            <a:r>
              <a:rPr lang="en-GB" dirty="0" smtClean="0"/>
              <a:t>patterns </a:t>
            </a:r>
            <a:r>
              <a:rPr lang="en-GB" dirty="0"/>
              <a:t>of governance emerging across a variety of sectors globally, in Europe and the UK and </a:t>
            </a:r>
            <a:r>
              <a:rPr lang="en-GB" i="1" dirty="0"/>
              <a:t>critically examines the ways in which different academic fields reflect on and respond to such trends in their theoretical models and research </a:t>
            </a:r>
            <a:r>
              <a:rPr lang="en-GB" i="1" dirty="0" smtClean="0"/>
              <a:t>practices</a:t>
            </a:r>
            <a:r>
              <a:rPr lang="en-GB" dirty="0" smtClean="0"/>
              <a:t>.</a:t>
            </a:r>
          </a:p>
          <a:p>
            <a:r>
              <a:rPr lang="en-GB" dirty="0" smtClean="0"/>
              <a:t>It </a:t>
            </a:r>
            <a:r>
              <a:rPr lang="en-GB" dirty="0"/>
              <a:t>aims to explore the extent to which these competing and/or complementary theoretical and methodological models are relevant to higher education governance </a:t>
            </a:r>
            <a:r>
              <a:rPr lang="en-GB" dirty="0" smtClean="0"/>
              <a:t>regimes.</a:t>
            </a:r>
            <a:endParaRPr lang="en-GB" dirty="0"/>
          </a:p>
        </p:txBody>
      </p:sp>
    </p:spTree>
    <p:extLst>
      <p:ext uri="{BB962C8B-B14F-4D97-AF65-F5344CB8AC3E}">
        <p14:creationId xmlns:p14="http://schemas.microsoft.com/office/powerpoint/2010/main" val="31218762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33541" y="111125"/>
            <a:ext cx="6482042" cy="406309"/>
          </a:xfrm>
        </p:spPr>
        <p:txBody>
          <a:bodyPr>
            <a:normAutofit fontScale="90000"/>
          </a:bodyPr>
          <a:lstStyle/>
          <a:p>
            <a:r>
              <a:rPr lang="en-GB" sz="2600" b="1" dirty="0" smtClean="0"/>
              <a:t>7. (Some) Trends in scholarship (over time)</a:t>
            </a:r>
            <a:endParaRPr lang="en-GB" sz="2600" b="1" dirty="0"/>
          </a:p>
        </p:txBody>
      </p:sp>
      <p:sp>
        <p:nvSpPr>
          <p:cNvPr id="3" name="Content Placeholder 2"/>
          <p:cNvSpPr>
            <a:spLocks noGrp="1"/>
          </p:cNvSpPr>
          <p:nvPr>
            <p:ph idx="1"/>
          </p:nvPr>
        </p:nvSpPr>
        <p:spPr>
          <a:xfrm>
            <a:off x="1254034" y="705394"/>
            <a:ext cx="10734766" cy="5717903"/>
          </a:xfrm>
        </p:spPr>
        <p:txBody>
          <a:bodyPr>
            <a:noAutofit/>
          </a:bodyPr>
          <a:lstStyle/>
          <a:p>
            <a:r>
              <a:rPr lang="en-GB" sz="1700" dirty="0" smtClean="0"/>
              <a:t>Centrality/marginality of the state (and ‘government(s)’) and the role of ‘statecraft’ over time; shifts in understandings/representations of ‘world order’ </a:t>
            </a:r>
            <a:r>
              <a:rPr lang="en-GB" sz="1700" dirty="0" smtClean="0"/>
              <a:t>and its ‘hierarchical/non-hierarchical ordering – </a:t>
            </a:r>
            <a:r>
              <a:rPr lang="en-GB" sz="1700" dirty="0" smtClean="0"/>
              <a:t>from nation states to </a:t>
            </a:r>
            <a:r>
              <a:rPr lang="en-GB" sz="1700" dirty="0" smtClean="0"/>
              <a:t>transnational/international/global/multilevel/</a:t>
            </a:r>
            <a:r>
              <a:rPr lang="en-GB" sz="1700" dirty="0" err="1" smtClean="0"/>
              <a:t>heterarchic</a:t>
            </a:r>
            <a:r>
              <a:rPr lang="en-GB" sz="1700" dirty="0" smtClean="0"/>
              <a:t> ‘world/global orders’.</a:t>
            </a:r>
            <a:endParaRPr lang="en-GB" sz="1700" dirty="0" smtClean="0"/>
          </a:p>
          <a:p>
            <a:r>
              <a:rPr lang="en-GB" sz="1700" dirty="0" smtClean="0"/>
              <a:t>Centrality/marginality of organizational/governance structures and their impact on institutional dynamics and performance, as well as comparative studies of their ‘viability’ in differing socio-economic, legal and political contexts (e.g. role of CEO, boards, leadership, inter and intra organizational competition, soft and hard law, </a:t>
            </a:r>
            <a:r>
              <a:rPr lang="en-GB" sz="1700" dirty="0" smtClean="0"/>
              <a:t>new public management, etc.).</a:t>
            </a:r>
            <a:endParaRPr lang="en-GB" sz="1700" dirty="0"/>
          </a:p>
          <a:p>
            <a:r>
              <a:rPr lang="en-GB" sz="1700" dirty="0"/>
              <a:t>Questions of public/private </a:t>
            </a:r>
            <a:r>
              <a:rPr lang="en-GB" sz="1700" dirty="0" smtClean="0"/>
              <a:t>(dynamics) </a:t>
            </a:r>
            <a:r>
              <a:rPr lang="en-GB" sz="1700" dirty="0"/>
              <a:t>and ways out of such dichotomies (some anthropological approaches argue that ‘technologies of governance’ used traditionally by (state) bureaucracies are being ‘turned’ into ‘public goods’ – e.g. transparency, fiscal discipline, decentralization, accountability – this shifts the debate on ‘public </a:t>
            </a:r>
            <a:r>
              <a:rPr lang="en-GB" sz="1700" dirty="0" smtClean="0"/>
              <a:t>goods’ – and (the) </a:t>
            </a:r>
            <a:r>
              <a:rPr lang="en-GB" sz="1700" dirty="0"/>
              <a:t>‘public’ more </a:t>
            </a:r>
            <a:r>
              <a:rPr lang="en-GB" sz="1700" dirty="0" smtClean="0"/>
              <a:t>broadly</a:t>
            </a:r>
            <a:r>
              <a:rPr lang="en-GB" sz="1700" dirty="0"/>
              <a:t> </a:t>
            </a:r>
            <a:r>
              <a:rPr lang="en-GB" sz="1700" dirty="0" smtClean="0"/>
              <a:t>– and has consequences for ‘governance’.)</a:t>
            </a:r>
            <a:endParaRPr lang="en-GB" sz="1700" dirty="0"/>
          </a:p>
          <a:p>
            <a:r>
              <a:rPr lang="en-GB" sz="1700" dirty="0" smtClean="0"/>
              <a:t>Coen &amp; Pegram (2015) call </a:t>
            </a:r>
            <a:r>
              <a:rPr lang="en-GB" sz="1700" dirty="0"/>
              <a:t>for </a:t>
            </a:r>
            <a:r>
              <a:rPr lang="en-GB" sz="1700" dirty="0" smtClean="0"/>
              <a:t>a </a:t>
            </a:r>
            <a:r>
              <a:rPr lang="en-GB" sz="1700" dirty="0"/>
              <a:t>third generation </a:t>
            </a:r>
            <a:r>
              <a:rPr lang="en-GB" sz="1700" dirty="0" smtClean="0"/>
              <a:t>of global </a:t>
            </a:r>
            <a:r>
              <a:rPr lang="en-GB" sz="1700" dirty="0"/>
              <a:t>governance </a:t>
            </a:r>
            <a:r>
              <a:rPr lang="en-GB" sz="1700" dirty="0" smtClean="0"/>
              <a:t>research, arguing that an </a:t>
            </a:r>
            <a:r>
              <a:rPr lang="en-GB" sz="1700" dirty="0"/>
              <a:t>interdisciplinary </a:t>
            </a:r>
            <a:r>
              <a:rPr lang="en-GB" sz="1700" dirty="0" smtClean="0"/>
              <a:t>new </a:t>
            </a:r>
            <a:r>
              <a:rPr lang="en-GB" sz="1700" dirty="0"/>
              <a:t>research field </a:t>
            </a:r>
            <a:r>
              <a:rPr lang="en-GB" sz="1700" dirty="0" smtClean="0"/>
              <a:t>should emerge </a:t>
            </a:r>
            <a:r>
              <a:rPr lang="en-GB" sz="1700" dirty="0"/>
              <a:t>from EPP, IR and IL </a:t>
            </a:r>
            <a:r>
              <a:rPr lang="en-GB" sz="1700" dirty="0" smtClean="0"/>
              <a:t>where scholarship could aim to have </a:t>
            </a:r>
            <a:r>
              <a:rPr lang="en-GB" sz="1700" dirty="0"/>
              <a:t>a </a:t>
            </a:r>
            <a:r>
              <a:rPr lang="en-GB" sz="1700" dirty="0" smtClean="0"/>
              <a:t>much better understanding of what ‘global</a:t>
            </a:r>
            <a:r>
              <a:rPr lang="en-GB" sz="1700" dirty="0"/>
              <a:t>’ </a:t>
            </a:r>
            <a:r>
              <a:rPr lang="en-GB" sz="1700" dirty="0" smtClean="0"/>
              <a:t>actually means in ‘global governance’.</a:t>
            </a:r>
            <a:endParaRPr lang="en-GB" sz="1700" dirty="0"/>
          </a:p>
          <a:p>
            <a:r>
              <a:rPr lang="en-GB" sz="1700" dirty="0" smtClean="0"/>
              <a:t>Innovation </a:t>
            </a:r>
            <a:r>
              <a:rPr lang="en-GB" sz="1700" dirty="0"/>
              <a:t>through new disciplines turning to ‘governance’ (e.g. anthropology and understandings of the ‘public good’) and/or governance scholars opening towards new fields (e.g. governance complexity theory opening towards natural </a:t>
            </a:r>
            <a:r>
              <a:rPr lang="en-GB" sz="1700" dirty="0" smtClean="0"/>
              <a:t>sciences; or examination of recurrent crisis in financial governance and the resulting patterns of structural/institutional/organizational innovations that emerged).</a:t>
            </a:r>
          </a:p>
          <a:p>
            <a:pPr marL="0" indent="0">
              <a:buNone/>
            </a:pPr>
            <a:r>
              <a:rPr lang="en-GB" sz="1700" b="1" dirty="0" smtClean="0"/>
              <a:t>NOTE: Often there are no </a:t>
            </a:r>
            <a:r>
              <a:rPr lang="en-GB" sz="1700" b="1" dirty="0"/>
              <a:t>direct links between theory/innovation and implementation/practice. More (and more diverse) empirical research is needed. </a:t>
            </a:r>
          </a:p>
        </p:txBody>
      </p:sp>
    </p:spTree>
    <p:extLst>
      <p:ext uri="{BB962C8B-B14F-4D97-AF65-F5344CB8AC3E}">
        <p14:creationId xmlns:p14="http://schemas.microsoft.com/office/powerpoint/2010/main" val="3668812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24577" y="510178"/>
            <a:ext cx="10659291" cy="6035040"/>
          </a:xfrm>
        </p:spPr>
        <p:txBody>
          <a:bodyPr>
            <a:normAutofit/>
          </a:bodyPr>
          <a:lstStyle/>
          <a:p>
            <a:pPr marL="0" indent="0">
              <a:buNone/>
            </a:pPr>
            <a:r>
              <a:rPr lang="en-GB" sz="1500" dirty="0" smtClean="0">
                <a:latin typeface="+mn-lt"/>
                <a:ea typeface="+mn-ea"/>
                <a:cs typeface="+mn-cs"/>
              </a:rPr>
              <a:t>One approach in more detail: </a:t>
            </a:r>
            <a:r>
              <a:rPr lang="en-GB" sz="1500" dirty="0" err="1" smtClean="0">
                <a:latin typeface="+mn-lt"/>
                <a:ea typeface="+mn-ea"/>
                <a:cs typeface="+mn-cs"/>
              </a:rPr>
              <a:t>Streeck</a:t>
            </a:r>
            <a:r>
              <a:rPr lang="en-GB" sz="1500" dirty="0" smtClean="0">
                <a:latin typeface="+mn-lt"/>
                <a:ea typeface="+mn-ea"/>
                <a:cs typeface="+mn-cs"/>
              </a:rPr>
              <a:t> </a:t>
            </a:r>
            <a:r>
              <a:rPr lang="en-GB" sz="1500" dirty="0">
                <a:latin typeface="+mn-lt"/>
                <a:ea typeface="+mn-ea"/>
                <a:cs typeface="+mn-cs"/>
              </a:rPr>
              <a:t>&amp; </a:t>
            </a:r>
            <a:r>
              <a:rPr lang="en-GB" sz="1500" dirty="0" err="1">
                <a:latin typeface="+mn-lt"/>
                <a:ea typeface="+mn-ea"/>
                <a:cs typeface="+mn-cs"/>
              </a:rPr>
              <a:t>Thelen</a:t>
            </a:r>
            <a:r>
              <a:rPr lang="en-GB" sz="1500" dirty="0">
                <a:latin typeface="+mn-lt"/>
                <a:ea typeface="+mn-ea"/>
                <a:cs typeface="+mn-cs"/>
              </a:rPr>
              <a:t> (2005) </a:t>
            </a:r>
            <a:r>
              <a:rPr lang="en-GB" sz="1500" dirty="0" smtClean="0">
                <a:latin typeface="+mn-lt"/>
                <a:ea typeface="+mn-ea"/>
                <a:cs typeface="+mn-cs"/>
              </a:rPr>
              <a:t>attempt to explain ‘change</a:t>
            </a:r>
            <a:r>
              <a:rPr lang="en-GB" sz="1500" dirty="0">
                <a:latin typeface="+mn-lt"/>
                <a:ea typeface="+mn-ea"/>
                <a:cs typeface="+mn-cs"/>
              </a:rPr>
              <a:t>’ </a:t>
            </a:r>
            <a:r>
              <a:rPr lang="en-GB" sz="1500" dirty="0">
                <a:latin typeface="+mn-lt"/>
                <a:ea typeface="+mn-ea"/>
                <a:cs typeface="+mn-cs"/>
              </a:rPr>
              <a:t>[and </a:t>
            </a:r>
            <a:r>
              <a:rPr lang="en-GB" sz="1500" dirty="0">
                <a:latin typeface="+mn-lt"/>
                <a:ea typeface="+mn-ea"/>
                <a:cs typeface="+mn-cs"/>
              </a:rPr>
              <a:t>‘innovation</a:t>
            </a:r>
            <a:r>
              <a:rPr lang="en-GB" sz="1500" dirty="0">
                <a:latin typeface="+mn-lt"/>
                <a:ea typeface="+mn-ea"/>
                <a:cs typeface="+mn-cs"/>
              </a:rPr>
              <a:t>’] </a:t>
            </a:r>
            <a:r>
              <a:rPr lang="en-GB" sz="1500" dirty="0" smtClean="0">
                <a:latin typeface="+mn-lt"/>
                <a:ea typeface="+mn-ea"/>
                <a:cs typeface="+mn-cs"/>
              </a:rPr>
              <a:t>in western democracies over time. Their approach is to conceptualize ‘institution(s</a:t>
            </a:r>
            <a:r>
              <a:rPr lang="en-GB" sz="1500" dirty="0">
                <a:latin typeface="+mn-lt"/>
                <a:ea typeface="+mn-ea"/>
                <a:cs typeface="+mn-cs"/>
              </a:rPr>
              <a:t>) as a social regime(s)’ – ‘formal institutions do not fully determine the uses to which they may be put. This is one important reason why major change in institutional practice may be observed together with strong continuity in institutional structures.’ ‘Agency and structure’ do not only matter sequentially – the aim is to understand ‘the way actors cultivate change from within the context of existing opportunities and </a:t>
            </a:r>
            <a:r>
              <a:rPr lang="en-GB" sz="1500" dirty="0" smtClean="0">
                <a:latin typeface="+mn-lt"/>
                <a:ea typeface="+mn-ea"/>
                <a:cs typeface="+mn-cs"/>
              </a:rPr>
              <a:t>constraints’. They argue that this </a:t>
            </a:r>
            <a:r>
              <a:rPr lang="en-GB" sz="1500" dirty="0">
                <a:latin typeface="+mn-lt"/>
                <a:ea typeface="+mn-ea"/>
                <a:cs typeface="+mn-cs"/>
              </a:rPr>
              <a:t>approach </a:t>
            </a:r>
            <a:r>
              <a:rPr lang="en-GB" sz="1500" dirty="0" smtClean="0">
                <a:latin typeface="+mn-lt"/>
                <a:ea typeface="+mn-ea"/>
                <a:cs typeface="+mn-cs"/>
              </a:rPr>
              <a:t>helps to identify </a:t>
            </a:r>
            <a:r>
              <a:rPr lang="en-GB" sz="1500" dirty="0">
                <a:latin typeface="+mn-lt"/>
                <a:ea typeface="+mn-ea"/>
                <a:cs typeface="+mn-cs"/>
              </a:rPr>
              <a:t>five broad </a:t>
            </a:r>
            <a:r>
              <a:rPr lang="en-GB" sz="1500" dirty="0" smtClean="0">
                <a:latin typeface="+mn-lt"/>
                <a:ea typeface="+mn-ea"/>
                <a:cs typeface="+mn-cs"/>
              </a:rPr>
              <a:t>modes </a:t>
            </a:r>
            <a:r>
              <a:rPr lang="en-GB" sz="1500" dirty="0">
                <a:latin typeface="+mn-lt"/>
                <a:ea typeface="+mn-ea"/>
                <a:cs typeface="+mn-cs"/>
              </a:rPr>
              <a:t>of transformative change</a:t>
            </a:r>
            <a:r>
              <a:rPr lang="en-GB" sz="1500" dirty="0" smtClean="0">
                <a:latin typeface="+mn-lt"/>
                <a:ea typeface="+mn-ea"/>
                <a:cs typeface="+mn-cs"/>
              </a:rPr>
              <a:t>:</a:t>
            </a:r>
          </a:p>
          <a:p>
            <a:pPr marL="0" indent="0">
              <a:buNone/>
            </a:pPr>
            <a:endParaRPr lang="en-GB" sz="800" dirty="0">
              <a:latin typeface="+mn-lt"/>
              <a:ea typeface="+mn-ea"/>
              <a:cs typeface="+mn-cs"/>
            </a:endParaRPr>
          </a:p>
          <a:p>
            <a:pPr marL="800100" lvl="1" indent="-342900">
              <a:buFont typeface="+mj-lt"/>
              <a:buAutoNum type="arabicPeriod"/>
            </a:pPr>
            <a:r>
              <a:rPr lang="en-GB" sz="1500" b="1" u="sng" dirty="0"/>
              <a:t>Displacement</a:t>
            </a:r>
            <a:r>
              <a:rPr lang="en-GB" sz="1500" dirty="0"/>
              <a:t>: ‘happens as new models emerge and diffuse which call into question existing, previously taken-for-granted organizational forms and </a:t>
            </a:r>
            <a:r>
              <a:rPr lang="en-GB" sz="1500" dirty="0" smtClean="0"/>
              <a:t>practices’.</a:t>
            </a:r>
            <a:endParaRPr lang="en-GB" sz="1500" dirty="0"/>
          </a:p>
          <a:p>
            <a:pPr marL="800100" lvl="1" indent="-342900">
              <a:buFont typeface="+mj-lt"/>
              <a:buAutoNum type="arabicPeriod"/>
            </a:pPr>
            <a:r>
              <a:rPr lang="en-GB" sz="1500" b="1" u="sng" dirty="0"/>
              <a:t>Layering</a:t>
            </a:r>
            <a:r>
              <a:rPr lang="en-GB" sz="1500" dirty="0"/>
              <a:t>: the older a system, the more costly it becomes to dismantle it, so ‘</a:t>
            </a:r>
            <a:r>
              <a:rPr lang="en-GB" sz="1500" dirty="0"/>
              <a:t>reformers learn to work around those elements of an institution that have become unchangeable.’</a:t>
            </a:r>
          </a:p>
          <a:p>
            <a:pPr marL="800100" lvl="1" indent="-342900">
              <a:buFont typeface="+mj-lt"/>
              <a:buAutoNum type="arabicPeriod"/>
            </a:pPr>
            <a:r>
              <a:rPr lang="en-GB" sz="1500" b="1" u="sng" dirty="0"/>
              <a:t>Drift</a:t>
            </a:r>
            <a:r>
              <a:rPr lang="en-GB" sz="1500" dirty="0"/>
              <a:t>: institutions often ‘need to be reset and refocused , or sometimes more fundamentally recalibrated and renegotiated, in response to changes in the political and economic environment in which they are </a:t>
            </a:r>
            <a:r>
              <a:rPr lang="en-GB" sz="1500" dirty="0" smtClean="0"/>
              <a:t>embedded. </a:t>
            </a:r>
            <a:r>
              <a:rPr lang="en-GB" sz="1500" dirty="0"/>
              <a:t>Without such ‘tending’ they can be subject to erosion or </a:t>
            </a:r>
            <a:r>
              <a:rPr lang="en-GB" sz="1500" dirty="0" smtClean="0"/>
              <a:t>atrophy </a:t>
            </a:r>
            <a:r>
              <a:rPr lang="en-GB" sz="1500" dirty="0"/>
              <a:t>through drift. </a:t>
            </a:r>
            <a:r>
              <a:rPr lang="en-GB" sz="1500" dirty="0"/>
              <a:t>As with layering, change through drift, while potentially fundamental, may be masked by stability on the surface.’ (e.g. some attributes of welfare states – policymakers often deliberately decline to close emerging gaps in coverage allowing systems to erode/atrophy via ‘drift’ – e.g. </a:t>
            </a:r>
            <a:r>
              <a:rPr lang="en-GB" sz="1500" dirty="0"/>
              <a:t>some healthcare provisions in the US – but </a:t>
            </a:r>
            <a:r>
              <a:rPr lang="en-GB" sz="1500" dirty="0" smtClean="0"/>
              <a:t>also what happened to HE funding as the system expanded and student numbers increased exponentially).</a:t>
            </a:r>
          </a:p>
          <a:p>
            <a:pPr marL="800100" lvl="1" indent="-342900">
              <a:buFont typeface="+mj-lt"/>
              <a:buAutoNum type="arabicPeriod"/>
            </a:pPr>
            <a:r>
              <a:rPr lang="en-GB" sz="1500" b="1" u="sng" dirty="0" smtClean="0"/>
              <a:t>Conversion</a:t>
            </a:r>
            <a:r>
              <a:rPr lang="en-GB" sz="1500" dirty="0" smtClean="0"/>
              <a:t>. ‘Different from layering and drift, here institutions are not so much amended or allowed to decay as they are redirected to new goals, functions and purposes. Such redirection may come about as a result of new environmental challenges, to which policymakers respond by deploying existing institutional resources to new ends. (e.g. HE </a:t>
            </a:r>
            <a:r>
              <a:rPr lang="en-GB" sz="1500" dirty="0" err="1" smtClean="0"/>
              <a:t>massification</a:t>
            </a:r>
            <a:r>
              <a:rPr lang="en-GB" sz="1500" dirty="0" smtClean="0"/>
              <a:t>, restructuring of global economies – and the ‘knowledge society/knowledge triangle in EU HE?).</a:t>
            </a:r>
          </a:p>
          <a:p>
            <a:pPr marL="800100" lvl="1" indent="-342900">
              <a:buFont typeface="+mj-lt"/>
              <a:buAutoNum type="arabicPeriod"/>
            </a:pPr>
            <a:r>
              <a:rPr lang="en-GB" sz="1500" b="1" u="sng" dirty="0" smtClean="0"/>
              <a:t>Exhaustion</a:t>
            </a:r>
            <a:r>
              <a:rPr lang="en-GB" sz="1500" dirty="0" smtClean="0"/>
              <a:t>. The processes we have in mind here strictly speaking lead to institutional breakdown rather than change – although the collapse is gradual rather than abrupt. Institutional exhaustion is a process in which behaviours invoked or allowed under existing rules operate to undermine these. (e.g. early retirement regimes in some countries).</a:t>
            </a:r>
            <a:endParaRPr lang="en-GB" sz="1500" dirty="0"/>
          </a:p>
        </p:txBody>
      </p:sp>
    </p:spTree>
    <p:extLst>
      <p:ext uri="{BB962C8B-B14F-4D97-AF65-F5344CB8AC3E}">
        <p14:creationId xmlns:p14="http://schemas.microsoft.com/office/powerpoint/2010/main" val="22411172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7540" y="238125"/>
            <a:ext cx="9102597" cy="1042035"/>
          </a:xfrm>
        </p:spPr>
        <p:txBody>
          <a:bodyPr>
            <a:normAutofit/>
          </a:bodyPr>
          <a:lstStyle/>
          <a:p>
            <a:r>
              <a:rPr lang="en-GB" sz="3000" b="1" dirty="0" smtClean="0"/>
              <a:t>8. Higher Education – what should/could we take away from this?</a:t>
            </a:r>
            <a:endParaRPr lang="en-GB" sz="3000" b="1" dirty="0"/>
          </a:p>
        </p:txBody>
      </p:sp>
      <p:sp>
        <p:nvSpPr>
          <p:cNvPr id="3" name="Content Placeholder 2"/>
          <p:cNvSpPr>
            <a:spLocks noGrp="1"/>
          </p:cNvSpPr>
          <p:nvPr>
            <p:ph idx="1"/>
          </p:nvPr>
        </p:nvSpPr>
        <p:spPr>
          <a:xfrm>
            <a:off x="1346200" y="1341120"/>
            <a:ext cx="10515600" cy="4581843"/>
          </a:xfrm>
        </p:spPr>
        <p:txBody>
          <a:bodyPr/>
          <a:lstStyle/>
          <a:p>
            <a:endParaRPr lang="en-GB" dirty="0" smtClean="0"/>
          </a:p>
          <a:p>
            <a:r>
              <a:rPr lang="en-GB" dirty="0" smtClean="0"/>
              <a:t>Two case studies:</a:t>
            </a:r>
          </a:p>
          <a:p>
            <a:endParaRPr lang="en-GB" dirty="0" smtClean="0"/>
          </a:p>
          <a:p>
            <a:pPr lvl="1"/>
            <a:r>
              <a:rPr lang="en-GB" dirty="0" smtClean="0"/>
              <a:t>The European Modernization Agenda in Higher Education (2003-2011)</a:t>
            </a:r>
          </a:p>
          <a:p>
            <a:pPr lvl="1"/>
            <a:r>
              <a:rPr lang="en-GB" dirty="0" smtClean="0"/>
              <a:t>The UK White Paper: Success as a Knowledge Economy: Teaching Excellence, Social Mobility and Student Choice (May 2016</a:t>
            </a:r>
            <a:r>
              <a:rPr lang="en-GB" dirty="0" smtClean="0"/>
              <a:t>)</a:t>
            </a:r>
          </a:p>
          <a:p>
            <a:pPr lvl="1"/>
            <a:endParaRPr lang="en-GB" dirty="0"/>
          </a:p>
          <a:p>
            <a:pPr lvl="1"/>
            <a:endParaRPr lang="en-GB" dirty="0" smtClean="0"/>
          </a:p>
          <a:p>
            <a:pPr marL="457200" lvl="1" indent="0" algn="ctr">
              <a:buNone/>
            </a:pPr>
            <a:r>
              <a:rPr lang="en-GB" sz="4600" b="1" dirty="0" smtClean="0"/>
              <a:t>Thank you!</a:t>
            </a:r>
            <a:endParaRPr lang="en-GB" sz="4600" b="1" dirty="0"/>
          </a:p>
        </p:txBody>
      </p:sp>
    </p:spTree>
    <p:extLst>
      <p:ext uri="{BB962C8B-B14F-4D97-AF65-F5344CB8AC3E}">
        <p14:creationId xmlns:p14="http://schemas.microsoft.com/office/powerpoint/2010/main" val="5522246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1540" y="365125"/>
            <a:ext cx="9852259" cy="975995"/>
          </a:xfrm>
        </p:spPr>
        <p:txBody>
          <a:bodyPr/>
          <a:lstStyle/>
          <a:p>
            <a:r>
              <a:rPr lang="en-GB" dirty="0" smtClean="0"/>
              <a:t>Structure of presentation</a:t>
            </a:r>
            <a:endParaRPr lang="en-GB" dirty="0"/>
          </a:p>
        </p:txBody>
      </p:sp>
      <p:sp>
        <p:nvSpPr>
          <p:cNvPr id="3" name="Content Placeholder 2"/>
          <p:cNvSpPr>
            <a:spLocks noGrp="1"/>
          </p:cNvSpPr>
          <p:nvPr>
            <p:ph idx="1"/>
          </p:nvPr>
        </p:nvSpPr>
        <p:spPr>
          <a:xfrm>
            <a:off x="838200" y="1410790"/>
            <a:ext cx="10515600" cy="4495074"/>
          </a:xfrm>
        </p:spPr>
        <p:txBody>
          <a:bodyPr>
            <a:normAutofit fontScale="77500" lnSpcReduction="20000"/>
          </a:bodyPr>
          <a:lstStyle/>
          <a:p>
            <a:pPr marL="514350" indent="-514350">
              <a:buFont typeface="+mj-lt"/>
              <a:buAutoNum type="arabicPeriod"/>
            </a:pPr>
            <a:r>
              <a:rPr lang="en-GB" dirty="0" smtClean="0"/>
              <a:t>Main issues &amp; questions:</a:t>
            </a:r>
          </a:p>
          <a:p>
            <a:pPr marL="0" indent="0">
              <a:buNone/>
            </a:pPr>
            <a:r>
              <a:rPr lang="en-GB" dirty="0" smtClean="0"/>
              <a:t>	Why is this important/interesting (for us, at CGHE project 1.4)?</a:t>
            </a:r>
          </a:p>
          <a:p>
            <a:pPr marL="0" indent="0">
              <a:buNone/>
            </a:pPr>
            <a:r>
              <a:rPr lang="en-GB" dirty="0" smtClean="0"/>
              <a:t>	Why is it interesting for HE (governance) studies more broadly?</a:t>
            </a:r>
          </a:p>
          <a:p>
            <a:pPr marL="0" indent="0">
              <a:buNone/>
            </a:pPr>
            <a:r>
              <a:rPr lang="en-GB" dirty="0"/>
              <a:t>	</a:t>
            </a:r>
            <a:r>
              <a:rPr lang="en-GB" dirty="0" smtClean="0"/>
              <a:t>[What </a:t>
            </a:r>
            <a:r>
              <a:rPr lang="en-GB" dirty="0" smtClean="0"/>
              <a:t>can HE bring to debates in ‘governance studies</a:t>
            </a:r>
            <a:r>
              <a:rPr lang="en-GB" dirty="0" smtClean="0"/>
              <a:t>’?]</a:t>
            </a:r>
            <a:endParaRPr lang="en-GB" dirty="0" smtClean="0"/>
          </a:p>
          <a:p>
            <a:pPr marL="514350" indent="-514350">
              <a:buFont typeface="+mj-lt"/>
              <a:buAutoNum type="arabicPeriod" startAt="2"/>
            </a:pPr>
            <a:r>
              <a:rPr lang="en-GB" dirty="0" smtClean="0"/>
              <a:t>Methods and data sets used for the literature review</a:t>
            </a:r>
          </a:p>
          <a:p>
            <a:pPr marL="514350" indent="-514350">
              <a:buFont typeface="+mj-lt"/>
              <a:buAutoNum type="arabicPeriod" startAt="2"/>
            </a:pPr>
            <a:r>
              <a:rPr lang="en-GB" i="1" dirty="0" smtClean="0"/>
              <a:t>(Some of the) </a:t>
            </a:r>
            <a:r>
              <a:rPr lang="en-GB" dirty="0"/>
              <a:t>M</a:t>
            </a:r>
            <a:r>
              <a:rPr lang="en-GB" dirty="0" smtClean="0"/>
              <a:t>ain disciplinary fields that focus on ‘governance’</a:t>
            </a:r>
          </a:p>
          <a:p>
            <a:pPr marL="514350" indent="-514350">
              <a:buFont typeface="+mj-lt"/>
              <a:buAutoNum type="arabicPeriod" startAt="2"/>
            </a:pPr>
            <a:r>
              <a:rPr lang="en-GB" i="1" dirty="0" smtClean="0"/>
              <a:t>(Some of the) </a:t>
            </a:r>
            <a:r>
              <a:rPr lang="en-GB" dirty="0" smtClean="0"/>
              <a:t>Frequent issues/topics that emerged</a:t>
            </a:r>
          </a:p>
          <a:p>
            <a:pPr marL="514350" indent="-514350">
              <a:buFont typeface="+mj-lt"/>
              <a:buAutoNum type="arabicPeriod" startAt="2"/>
            </a:pPr>
            <a:r>
              <a:rPr lang="en-GB" i="1" dirty="0" smtClean="0"/>
              <a:t>(Some) </a:t>
            </a:r>
            <a:r>
              <a:rPr lang="en-GB" dirty="0" smtClean="0"/>
              <a:t>Definitions</a:t>
            </a:r>
          </a:p>
          <a:p>
            <a:pPr marL="514350" indent="-514350">
              <a:buFont typeface="+mj-lt"/>
              <a:buAutoNum type="arabicPeriod" startAt="2"/>
            </a:pPr>
            <a:r>
              <a:rPr lang="en-GB" i="1" dirty="0" smtClean="0"/>
              <a:t>(Some of the) </a:t>
            </a:r>
            <a:r>
              <a:rPr lang="en-GB" dirty="0" smtClean="0"/>
              <a:t>Most common theoretical frameworks</a:t>
            </a:r>
          </a:p>
          <a:p>
            <a:pPr marL="514350" indent="-514350">
              <a:buFont typeface="+mj-lt"/>
              <a:buAutoNum type="arabicPeriod" startAt="2"/>
            </a:pPr>
            <a:r>
              <a:rPr lang="en-GB" i="1" dirty="0"/>
              <a:t>(</a:t>
            </a:r>
            <a:r>
              <a:rPr lang="en-GB" i="1" dirty="0" smtClean="0"/>
              <a:t>Some) </a:t>
            </a:r>
            <a:r>
              <a:rPr lang="en-GB" dirty="0"/>
              <a:t>T</a:t>
            </a:r>
            <a:r>
              <a:rPr lang="en-GB" dirty="0" smtClean="0"/>
              <a:t>rends in scholarship over time?</a:t>
            </a:r>
          </a:p>
          <a:p>
            <a:pPr marL="514350" indent="-514350">
              <a:buFont typeface="+mj-lt"/>
              <a:buAutoNum type="arabicPeriod" startAt="2"/>
            </a:pPr>
            <a:r>
              <a:rPr lang="en-GB" dirty="0" smtClean="0"/>
              <a:t>HE - what should/could we take away from all this?</a:t>
            </a:r>
          </a:p>
          <a:p>
            <a:pPr marL="914400" lvl="2" indent="0">
              <a:buNone/>
            </a:pPr>
            <a:r>
              <a:rPr lang="en-GB" sz="2200" dirty="0" smtClean="0"/>
              <a:t>Two case studies:	European Modernization Agenda (in HE)</a:t>
            </a:r>
          </a:p>
          <a:p>
            <a:pPr marL="914400" lvl="2" indent="0">
              <a:buNone/>
            </a:pPr>
            <a:r>
              <a:rPr lang="en-GB" sz="2200" dirty="0" smtClean="0"/>
              <a:t>		White Paper</a:t>
            </a:r>
            <a:endParaRPr lang="en-GB" sz="2200" dirty="0">
              <a:latin typeface="Berthold Akzidenz Grotesk BE" charset="0"/>
              <a:ea typeface="Berthold Akzidenz Grotesk BE" charset="0"/>
              <a:cs typeface="Berthold Akzidenz Grotesk BE" charset="0"/>
            </a:endParaRPr>
          </a:p>
        </p:txBody>
      </p:sp>
    </p:spTree>
    <p:extLst>
      <p:ext uri="{BB962C8B-B14F-4D97-AF65-F5344CB8AC3E}">
        <p14:creationId xmlns:p14="http://schemas.microsoft.com/office/powerpoint/2010/main" val="10406460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4541" y="365126"/>
            <a:ext cx="6063306" cy="662485"/>
          </a:xfrm>
        </p:spPr>
        <p:txBody>
          <a:bodyPr>
            <a:noAutofit/>
          </a:bodyPr>
          <a:lstStyle/>
          <a:p>
            <a:r>
              <a:rPr lang="en-GB" sz="3200" b="1" dirty="0" smtClean="0"/>
              <a:t>1. Main </a:t>
            </a:r>
            <a:r>
              <a:rPr lang="en-GB" sz="3200" b="1" dirty="0"/>
              <a:t>issues &amp; </a:t>
            </a:r>
            <a:r>
              <a:rPr lang="en-GB" sz="3200" b="1" dirty="0" smtClean="0"/>
              <a:t>questions</a:t>
            </a:r>
            <a:endParaRPr lang="en-GB" sz="3200" b="1" dirty="0"/>
          </a:p>
        </p:txBody>
      </p:sp>
      <p:sp>
        <p:nvSpPr>
          <p:cNvPr id="3" name="Content Placeholder 2"/>
          <p:cNvSpPr>
            <a:spLocks noGrp="1"/>
          </p:cNvSpPr>
          <p:nvPr>
            <p:ph idx="1"/>
          </p:nvPr>
        </p:nvSpPr>
        <p:spPr>
          <a:xfrm>
            <a:off x="1346200" y="1377407"/>
            <a:ext cx="10515600" cy="4693920"/>
          </a:xfrm>
        </p:spPr>
        <p:txBody>
          <a:bodyPr>
            <a:normAutofit fontScale="92500" lnSpcReduction="20000"/>
          </a:bodyPr>
          <a:lstStyle/>
          <a:p>
            <a:r>
              <a:rPr lang="en-GB" dirty="0" smtClean="0"/>
              <a:t>Why </a:t>
            </a:r>
            <a:r>
              <a:rPr lang="en-GB" dirty="0"/>
              <a:t>is this important/interesting (for </a:t>
            </a:r>
            <a:r>
              <a:rPr lang="en-GB" dirty="0" smtClean="0"/>
              <a:t>CGHE </a:t>
            </a:r>
            <a:r>
              <a:rPr lang="en-GB" dirty="0"/>
              <a:t>project 1.4</a:t>
            </a:r>
            <a:r>
              <a:rPr lang="en-GB" dirty="0" smtClean="0"/>
              <a:t>)?</a:t>
            </a:r>
          </a:p>
          <a:p>
            <a:pPr lvl="1" algn="just"/>
            <a:r>
              <a:rPr lang="en-GB" dirty="0" smtClean="0"/>
              <a:t>In order to 1) </a:t>
            </a:r>
            <a:r>
              <a:rPr lang="en-GB" dirty="0" smtClean="0"/>
              <a:t>highlight </a:t>
            </a:r>
            <a:r>
              <a:rPr lang="en-GB" dirty="0"/>
              <a:t>issues, ideas and approaches </a:t>
            </a:r>
            <a:r>
              <a:rPr lang="en-GB" dirty="0" smtClean="0"/>
              <a:t>in the broader field of governance studies that are </a:t>
            </a:r>
            <a:r>
              <a:rPr lang="en-GB" dirty="0"/>
              <a:t>relevant to </a:t>
            </a:r>
            <a:r>
              <a:rPr lang="en-GB" dirty="0" smtClean="0"/>
              <a:t>HE, and 2) sharpen </a:t>
            </a:r>
            <a:r>
              <a:rPr lang="en-GB" dirty="0" smtClean="0"/>
              <a:t>our focus </a:t>
            </a:r>
            <a:r>
              <a:rPr lang="en-GB" dirty="0" smtClean="0"/>
              <a:t>and methodology for </a:t>
            </a:r>
            <a:r>
              <a:rPr lang="en-GB" dirty="0" smtClean="0"/>
              <a:t>the </a:t>
            </a:r>
            <a:r>
              <a:rPr lang="en-GB" dirty="0" smtClean="0"/>
              <a:t>fieldwork, </a:t>
            </a:r>
            <a:r>
              <a:rPr lang="en-GB" dirty="0" smtClean="0"/>
              <a:t>we felt that we needed to </a:t>
            </a:r>
            <a:r>
              <a:rPr lang="en-GB" dirty="0"/>
              <a:t>do an </a:t>
            </a:r>
            <a:r>
              <a:rPr lang="en-GB" u="sng" dirty="0"/>
              <a:t>extensive</a:t>
            </a:r>
            <a:r>
              <a:rPr lang="en-GB" dirty="0"/>
              <a:t>, </a:t>
            </a:r>
            <a:r>
              <a:rPr lang="en-GB" u="sng" dirty="0"/>
              <a:t>systematic</a:t>
            </a:r>
            <a:r>
              <a:rPr lang="en-GB" dirty="0"/>
              <a:t> and </a:t>
            </a:r>
            <a:r>
              <a:rPr lang="en-GB" u="sng" dirty="0"/>
              <a:t>comprehensive</a:t>
            </a:r>
            <a:r>
              <a:rPr lang="en-GB" dirty="0"/>
              <a:t> review of governance </a:t>
            </a:r>
            <a:r>
              <a:rPr lang="en-GB" dirty="0" smtClean="0"/>
              <a:t>of: 1</a:t>
            </a:r>
            <a:r>
              <a:rPr lang="en-GB" dirty="0"/>
              <a:t>) global </a:t>
            </a:r>
            <a:r>
              <a:rPr lang="en-GB" dirty="0" smtClean="0"/>
              <a:t>organisations; 2</a:t>
            </a:r>
            <a:r>
              <a:rPr lang="en-GB" dirty="0"/>
              <a:t>) the modern </a:t>
            </a:r>
            <a:r>
              <a:rPr lang="en-GB" dirty="0" smtClean="0"/>
              <a:t>state; 3</a:t>
            </a:r>
            <a:r>
              <a:rPr lang="en-GB" dirty="0"/>
              <a:t>) institutions like business corporations, charities </a:t>
            </a:r>
            <a:r>
              <a:rPr lang="en-GB" dirty="0" smtClean="0"/>
              <a:t>and </a:t>
            </a:r>
            <a:r>
              <a:rPr lang="en-GB" dirty="0" smtClean="0"/>
              <a:t>para-</a:t>
            </a:r>
            <a:r>
              <a:rPr lang="en-GB" dirty="0" err="1" smtClean="0"/>
              <a:t>statal</a:t>
            </a:r>
            <a:r>
              <a:rPr lang="en-GB" dirty="0" smtClean="0"/>
              <a:t> </a:t>
            </a:r>
            <a:r>
              <a:rPr lang="en-GB" dirty="0"/>
              <a:t>organisations like hospitals and </a:t>
            </a:r>
            <a:r>
              <a:rPr lang="en-GB" dirty="0" smtClean="0"/>
              <a:t>modern </a:t>
            </a:r>
            <a:r>
              <a:rPr lang="en-GB" dirty="0"/>
              <a:t>regulatory </a:t>
            </a:r>
            <a:r>
              <a:rPr lang="en-GB" dirty="0" smtClean="0"/>
              <a:t>bodies</a:t>
            </a:r>
            <a:r>
              <a:rPr lang="en-GB" dirty="0" smtClean="0"/>
              <a:t>.</a:t>
            </a:r>
          </a:p>
          <a:p>
            <a:pPr marL="457200" lvl="1" indent="0" algn="just">
              <a:buNone/>
            </a:pPr>
            <a:r>
              <a:rPr lang="en-GB" dirty="0"/>
              <a:t>	</a:t>
            </a:r>
            <a:r>
              <a:rPr lang="en-GB" dirty="0" smtClean="0"/>
              <a:t>[</a:t>
            </a:r>
            <a:r>
              <a:rPr lang="en-GB" dirty="0" smtClean="0"/>
              <a:t>As will be seen, these three initial (institution-centred) categories </a:t>
            </a:r>
            <a:r>
              <a:rPr lang="en-GB" dirty="0" smtClean="0"/>
              <a:t>can be ‘fine-	tuned</a:t>
            </a:r>
            <a:r>
              <a:rPr lang="en-GB" dirty="0" smtClean="0"/>
              <a:t>’/opened-up/nuanced </a:t>
            </a:r>
            <a:r>
              <a:rPr lang="en-GB" dirty="0" smtClean="0"/>
              <a:t>by </a:t>
            </a:r>
            <a:r>
              <a:rPr lang="en-GB" dirty="0" smtClean="0"/>
              <a:t>the literature review.] </a:t>
            </a:r>
            <a:endParaRPr lang="en-GB" dirty="0"/>
          </a:p>
          <a:p>
            <a:r>
              <a:rPr lang="en-GB" dirty="0" smtClean="0"/>
              <a:t>Why </a:t>
            </a:r>
            <a:r>
              <a:rPr lang="en-GB" dirty="0"/>
              <a:t>is it interesting for HE </a:t>
            </a:r>
            <a:r>
              <a:rPr lang="en-GB" dirty="0" smtClean="0"/>
              <a:t>(governance</a:t>
            </a:r>
            <a:r>
              <a:rPr lang="en-GB" dirty="0"/>
              <a:t>) studies more broadly</a:t>
            </a:r>
            <a:r>
              <a:rPr lang="en-GB" dirty="0" smtClean="0"/>
              <a:t>?</a:t>
            </a:r>
          </a:p>
          <a:p>
            <a:pPr lvl="1"/>
            <a:r>
              <a:rPr lang="en-GB" dirty="0" smtClean="0"/>
              <a:t>We ask whether </a:t>
            </a:r>
            <a:r>
              <a:rPr lang="en-GB" dirty="0"/>
              <a:t>and how can </a:t>
            </a:r>
            <a:r>
              <a:rPr lang="en-GB" dirty="0" smtClean="0"/>
              <a:t>broader ‘governance studies’ inform </a:t>
            </a:r>
            <a:r>
              <a:rPr lang="en-GB" dirty="0"/>
              <a:t>policy and academic debates that attempt to establish the best constitutional and organizational frameworks for the conduct of research, scholarship and teaching in universities.</a:t>
            </a:r>
          </a:p>
          <a:p>
            <a:r>
              <a:rPr lang="en-GB" dirty="0" smtClean="0"/>
              <a:t>[Corollary Q] What </a:t>
            </a:r>
            <a:r>
              <a:rPr lang="en-GB" dirty="0"/>
              <a:t>can HE bring to </a:t>
            </a:r>
            <a:r>
              <a:rPr lang="en-GB" dirty="0" smtClean="0"/>
              <a:t>debates </a:t>
            </a:r>
            <a:r>
              <a:rPr lang="en-GB" dirty="0"/>
              <a:t>in ‘governance studies’?</a:t>
            </a:r>
          </a:p>
          <a:p>
            <a:endParaRPr lang="en-GB" dirty="0"/>
          </a:p>
        </p:txBody>
      </p:sp>
    </p:spTree>
    <p:extLst>
      <p:ext uri="{BB962C8B-B14F-4D97-AF65-F5344CB8AC3E}">
        <p14:creationId xmlns:p14="http://schemas.microsoft.com/office/powerpoint/2010/main" val="39445708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8541" y="238125"/>
            <a:ext cx="7322420" cy="888909"/>
          </a:xfrm>
        </p:spPr>
        <p:txBody>
          <a:bodyPr>
            <a:normAutofit/>
          </a:bodyPr>
          <a:lstStyle/>
          <a:p>
            <a:r>
              <a:rPr lang="en-GB" sz="4000" b="1" dirty="0" smtClean="0"/>
              <a:t>2. Methods and data sets</a:t>
            </a:r>
            <a:endParaRPr lang="en-GB" sz="4000" b="1" dirty="0"/>
          </a:p>
        </p:txBody>
      </p:sp>
      <p:sp>
        <p:nvSpPr>
          <p:cNvPr id="3" name="Content Placeholder 2"/>
          <p:cNvSpPr>
            <a:spLocks noGrp="1"/>
          </p:cNvSpPr>
          <p:nvPr>
            <p:ph idx="1"/>
          </p:nvPr>
        </p:nvSpPr>
        <p:spPr>
          <a:xfrm>
            <a:off x="1219200" y="1332411"/>
            <a:ext cx="10515600" cy="4844552"/>
          </a:xfrm>
        </p:spPr>
        <p:txBody>
          <a:bodyPr>
            <a:normAutofit lnSpcReduction="10000"/>
          </a:bodyPr>
          <a:lstStyle/>
          <a:p>
            <a:pPr marL="514350" indent="-514350" algn="just">
              <a:buAutoNum type="arabicPeriod"/>
            </a:pPr>
            <a:r>
              <a:rPr lang="en-GB" dirty="0" smtClean="0"/>
              <a:t>Handbooks </a:t>
            </a:r>
            <a:r>
              <a:rPr lang="en-GB" dirty="0" smtClean="0"/>
              <a:t>– content &amp; </a:t>
            </a:r>
            <a:r>
              <a:rPr lang="en-GB" dirty="0" smtClean="0"/>
              <a:t>as starting point for identifying further literature:</a:t>
            </a:r>
          </a:p>
          <a:p>
            <a:pPr marL="0" indent="0" algn="just">
              <a:buNone/>
            </a:pPr>
            <a:endParaRPr lang="en-GB" sz="800" dirty="0" smtClean="0"/>
          </a:p>
          <a:p>
            <a:pPr lvl="2" algn="just"/>
            <a:r>
              <a:rPr lang="en-GB" sz="2400" dirty="0" smtClean="0"/>
              <a:t>Some of the most </a:t>
            </a:r>
            <a:r>
              <a:rPr lang="en-GB" sz="2400" dirty="0" smtClean="0"/>
              <a:t>comprehensive/relevant </a:t>
            </a:r>
            <a:r>
              <a:rPr lang="en-GB" sz="2400" dirty="0" smtClean="0"/>
              <a:t>ones so far: </a:t>
            </a:r>
          </a:p>
          <a:p>
            <a:pPr marL="914400" lvl="2" indent="0" algn="just">
              <a:buNone/>
            </a:pPr>
            <a:endParaRPr lang="en-GB" sz="800" dirty="0" smtClean="0"/>
          </a:p>
          <a:p>
            <a:pPr lvl="3" algn="just"/>
            <a:r>
              <a:rPr lang="en-GB" sz="2400" dirty="0" smtClean="0"/>
              <a:t>The Oxford Handbook of Governance (2012)</a:t>
            </a:r>
          </a:p>
          <a:p>
            <a:pPr lvl="3" algn="just"/>
            <a:r>
              <a:rPr lang="en-GB" sz="2400" dirty="0"/>
              <a:t>The Oxford Handbook of Corporate Governance (2013)</a:t>
            </a:r>
          </a:p>
          <a:p>
            <a:pPr lvl="3" algn="just"/>
            <a:r>
              <a:rPr lang="en-GB" sz="2400" dirty="0" smtClean="0"/>
              <a:t>The Oxford Handbook of Public Management (2007)</a:t>
            </a:r>
          </a:p>
          <a:p>
            <a:pPr lvl="3" algn="just"/>
            <a:r>
              <a:rPr lang="en-GB" sz="2400" dirty="0" smtClean="0"/>
              <a:t>The Oxford Handbook of Public Accountability (2014)</a:t>
            </a:r>
          </a:p>
          <a:p>
            <a:pPr lvl="3" algn="just"/>
            <a:r>
              <a:rPr lang="en-GB" sz="2400" dirty="0" smtClean="0"/>
              <a:t>The Palgrave International Handbook of Higher Education Policy and Governance (2015)</a:t>
            </a:r>
          </a:p>
          <a:p>
            <a:pPr lvl="3" algn="just"/>
            <a:r>
              <a:rPr lang="en-GB" sz="2400" dirty="0" smtClean="0"/>
              <a:t>EC Report (2008). Progress in HE Reform across Europe: Governance and Funding Reform. Volume 2. [The introduction is a comprehensive literature review of governance and HE governance literature.]</a:t>
            </a:r>
            <a:endParaRPr lang="en-GB" dirty="0"/>
          </a:p>
          <a:p>
            <a:pPr marL="1714500" lvl="3" indent="-342900" algn="just">
              <a:buFont typeface="+mj-lt"/>
              <a:buAutoNum type="arabicPeriod"/>
            </a:pPr>
            <a:endParaRPr lang="en-GB" dirty="0" smtClean="0"/>
          </a:p>
          <a:p>
            <a:pPr marL="1885950" lvl="3" indent="-514350">
              <a:buFont typeface="+mj-lt"/>
              <a:buAutoNum type="arabicPeriod" startAt="2"/>
            </a:pPr>
            <a:endParaRPr lang="en-GB" sz="2800" dirty="0">
              <a:latin typeface="Berthold Akzidenz Grotesk BE" charset="0"/>
              <a:ea typeface="Berthold Akzidenz Grotesk BE" charset="0"/>
              <a:cs typeface="Berthold Akzidenz Grotesk BE" charset="0"/>
            </a:endParaRPr>
          </a:p>
          <a:p>
            <a:pPr lvl="3" algn="just"/>
            <a:endParaRPr lang="en-GB" dirty="0" smtClean="0"/>
          </a:p>
          <a:p>
            <a:pPr lvl="3" algn="just"/>
            <a:endParaRPr lang="en-GB" dirty="0"/>
          </a:p>
        </p:txBody>
      </p:sp>
    </p:spTree>
    <p:extLst>
      <p:ext uri="{BB962C8B-B14F-4D97-AF65-F5344CB8AC3E}">
        <p14:creationId xmlns:p14="http://schemas.microsoft.com/office/powerpoint/2010/main" val="24690996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8541" y="238125"/>
            <a:ext cx="7587306" cy="711109"/>
          </a:xfrm>
        </p:spPr>
        <p:txBody>
          <a:bodyPr>
            <a:normAutofit/>
          </a:bodyPr>
          <a:lstStyle/>
          <a:p>
            <a:r>
              <a:rPr lang="en-GB" sz="4000" b="1" dirty="0"/>
              <a:t>2. Methods </a:t>
            </a:r>
            <a:r>
              <a:rPr lang="en-GB" sz="4000" b="1" dirty="0" smtClean="0"/>
              <a:t>and data sets</a:t>
            </a:r>
            <a:endParaRPr lang="en-GB" sz="4000" b="1" dirty="0"/>
          </a:p>
        </p:txBody>
      </p:sp>
      <p:sp>
        <p:nvSpPr>
          <p:cNvPr id="3" name="Content Placeholder 2"/>
          <p:cNvSpPr>
            <a:spLocks noGrp="1"/>
          </p:cNvSpPr>
          <p:nvPr>
            <p:ph idx="1"/>
          </p:nvPr>
        </p:nvSpPr>
        <p:spPr>
          <a:xfrm>
            <a:off x="1346200" y="1127034"/>
            <a:ext cx="10515600" cy="4899297"/>
          </a:xfrm>
        </p:spPr>
        <p:txBody>
          <a:bodyPr>
            <a:normAutofit fontScale="92500" lnSpcReduction="20000"/>
          </a:bodyPr>
          <a:lstStyle/>
          <a:p>
            <a:pPr marL="0" indent="0">
              <a:buNone/>
            </a:pPr>
            <a:r>
              <a:rPr lang="en-GB" dirty="0" smtClean="0"/>
              <a:t>2. </a:t>
            </a:r>
            <a:r>
              <a:rPr lang="en-GB" sz="2400" dirty="0" smtClean="0"/>
              <a:t>Library </a:t>
            </a:r>
            <a:r>
              <a:rPr lang="en-GB" sz="2400" dirty="0" smtClean="0"/>
              <a:t>– advanced </a:t>
            </a:r>
            <a:r>
              <a:rPr lang="en-GB" sz="2400" dirty="0" smtClean="0"/>
              <a:t>search – search word ‘governance’ –– IOE, UCL</a:t>
            </a:r>
          </a:p>
          <a:p>
            <a:pPr lvl="3"/>
            <a:r>
              <a:rPr lang="en-GB" sz="2400" dirty="0" smtClean="0"/>
              <a:t>subject</a:t>
            </a:r>
            <a:r>
              <a:rPr lang="en-GB" sz="2400" dirty="0"/>
              <a:t>	</a:t>
            </a:r>
            <a:r>
              <a:rPr lang="en-GB" sz="2400" dirty="0" smtClean="0"/>
              <a:t>	</a:t>
            </a:r>
          </a:p>
          <a:p>
            <a:pPr lvl="3"/>
            <a:r>
              <a:rPr lang="en-GB" sz="2400" dirty="0" smtClean="0"/>
              <a:t>title</a:t>
            </a:r>
          </a:p>
          <a:p>
            <a:pPr lvl="2"/>
            <a:r>
              <a:rPr lang="en-GB" sz="2400" dirty="0">
                <a:latin typeface="Berthold Akzidenz Grotesk BE" charset="0"/>
                <a:ea typeface="Berthold Akzidenz Grotesk BE" charset="0"/>
                <a:cs typeface="Berthold Akzidenz Grotesk BE" charset="0"/>
              </a:rPr>
              <a:t>separately </a:t>
            </a:r>
            <a:r>
              <a:rPr lang="en-GB" sz="2400" dirty="0">
                <a:latin typeface="Berthold Akzidenz Grotesk BE" charset="0"/>
                <a:ea typeface="Berthold Akzidenz Grotesk BE" charset="0"/>
                <a:cs typeface="Berthold Akzidenz Grotesk BE" charset="0"/>
              </a:rPr>
              <a:t>for books and </a:t>
            </a:r>
            <a:r>
              <a:rPr lang="en-GB" sz="2400" dirty="0">
                <a:latin typeface="Berthold Akzidenz Grotesk BE" charset="0"/>
                <a:ea typeface="Berthold Akzidenz Grotesk BE" charset="0"/>
                <a:cs typeface="Berthold Akzidenz Grotesk BE" charset="0"/>
              </a:rPr>
              <a:t>journals:</a:t>
            </a:r>
          </a:p>
          <a:p>
            <a:pPr marL="0" indent="0">
              <a:buNone/>
            </a:pPr>
            <a:r>
              <a:rPr lang="en-GB" sz="2400" dirty="0"/>
              <a:t>	</a:t>
            </a:r>
            <a:r>
              <a:rPr lang="en-GB" sz="2400" dirty="0" smtClean="0"/>
              <a:t>	- </a:t>
            </a:r>
            <a:r>
              <a:rPr lang="en-GB" sz="2400" b="1" u="sng" dirty="0"/>
              <a:t>B</a:t>
            </a:r>
            <a:r>
              <a:rPr lang="en-GB" sz="2400" b="1" u="sng" dirty="0" smtClean="0"/>
              <a:t>ooks:</a:t>
            </a:r>
            <a:r>
              <a:rPr lang="en-GB" sz="2400" dirty="0" smtClean="0"/>
              <a:t> </a:t>
            </a:r>
            <a:r>
              <a:rPr lang="en-GB" sz="2400" dirty="0" smtClean="0"/>
              <a:t>from </a:t>
            </a:r>
            <a:r>
              <a:rPr lang="en-GB" sz="2400" dirty="0" smtClean="0"/>
              <a:t>1980 (app. 2115 hits UCL; 303 IOE – </a:t>
            </a:r>
            <a:r>
              <a:rPr lang="en-GB" sz="2400" dirty="0" smtClean="0"/>
              <a:t>looked through 		all </a:t>
            </a:r>
            <a:r>
              <a:rPr lang="en-GB" sz="2400" dirty="0" smtClean="0"/>
              <a:t>IOE </a:t>
            </a:r>
            <a:r>
              <a:rPr lang="en-GB" sz="2400" dirty="0" smtClean="0"/>
              <a:t>hits and </a:t>
            </a:r>
            <a:r>
              <a:rPr lang="en-GB" sz="2400" dirty="0" smtClean="0"/>
              <a:t>app. 60% of UCL, starting with </a:t>
            </a:r>
            <a:r>
              <a:rPr lang="en-GB" sz="2400" dirty="0" smtClean="0"/>
              <a:t>the newest</a:t>
            </a:r>
            <a:r>
              <a:rPr lang="en-GB" sz="2400" dirty="0" smtClean="0"/>
              <a:t>)</a:t>
            </a:r>
          </a:p>
          <a:p>
            <a:pPr marL="0" indent="0">
              <a:buNone/>
            </a:pPr>
            <a:r>
              <a:rPr lang="en-GB" sz="2400" dirty="0"/>
              <a:t>	</a:t>
            </a:r>
            <a:r>
              <a:rPr lang="en-GB" sz="2400" dirty="0" smtClean="0"/>
              <a:t>	 also tested for ‘government’ &amp; subject – even </a:t>
            </a:r>
            <a:r>
              <a:rPr lang="en-GB" sz="2400" dirty="0" smtClean="0"/>
              <a:t>when only </a:t>
            </a:r>
            <a:r>
              <a:rPr lang="en-GB" sz="2400" dirty="0" smtClean="0"/>
              <a:t>from 2010 </a:t>
            </a:r>
            <a:r>
              <a:rPr lang="en-GB" sz="2400" dirty="0" smtClean="0"/>
              <a:t>		– 5960 </a:t>
            </a:r>
            <a:r>
              <a:rPr lang="en-GB" sz="2400" dirty="0" smtClean="0"/>
              <a:t>hits UCL, 173 IOE – as UCL data set was too big to handle </a:t>
            </a:r>
            <a:r>
              <a:rPr lang="en-GB" sz="2400" dirty="0" smtClean="0"/>
              <a:t>		(</a:t>
            </a:r>
            <a:r>
              <a:rPr lang="en-GB" sz="2400" dirty="0" smtClean="0"/>
              <a:t>at </a:t>
            </a:r>
            <a:r>
              <a:rPr lang="en-GB" sz="2400" dirty="0" smtClean="0"/>
              <a:t>least </a:t>
            </a:r>
            <a:r>
              <a:rPr lang="en-GB" sz="2400" dirty="0" smtClean="0"/>
              <a:t>for now), I used only the IOE sample so far, assuming that it </a:t>
            </a:r>
            <a:r>
              <a:rPr lang="en-GB" sz="2400" dirty="0" smtClean="0"/>
              <a:t>		would include more books that are relevant </a:t>
            </a:r>
            <a:r>
              <a:rPr lang="en-GB" sz="2400" dirty="0" smtClean="0"/>
              <a:t>to education/HE;</a:t>
            </a:r>
          </a:p>
          <a:p>
            <a:pPr marL="0" indent="0">
              <a:buNone/>
            </a:pPr>
            <a:r>
              <a:rPr lang="en-GB" sz="2400" dirty="0"/>
              <a:t>	</a:t>
            </a:r>
            <a:r>
              <a:rPr lang="en-GB" sz="2400" dirty="0" smtClean="0"/>
              <a:t>	- </a:t>
            </a:r>
            <a:r>
              <a:rPr lang="en-GB" sz="2400" b="1" u="sng" dirty="0" smtClean="0"/>
              <a:t>Journal articles</a:t>
            </a:r>
            <a:r>
              <a:rPr lang="en-GB" sz="2400" dirty="0" smtClean="0"/>
              <a:t>: advanced </a:t>
            </a:r>
            <a:r>
              <a:rPr lang="en-GB" sz="2400" dirty="0" smtClean="0"/>
              <a:t>search, </a:t>
            </a:r>
            <a:r>
              <a:rPr lang="en-GB" sz="2400" dirty="0" smtClean="0"/>
              <a:t>only from 2010 				(when ‘governance’ was used as a search word there were 132 IOE 		and 12 UCL hits; </a:t>
            </a:r>
            <a:r>
              <a:rPr lang="en-GB" sz="2400" dirty="0" smtClean="0"/>
              <a:t>I extended </a:t>
            </a:r>
            <a:r>
              <a:rPr lang="en-GB" sz="2400" dirty="0" smtClean="0"/>
              <a:t>it to include ‘govern’ 562 hits UCL, 1018 		IOE; and ‘government’ – resulted in 260 hits UCL, 279 IOE – since 		there were many overlaps, I worked with the IOE list and 				checked/cross-referenced for additional entries)</a:t>
            </a:r>
            <a:endParaRPr lang="en-GB" sz="2400" dirty="0"/>
          </a:p>
        </p:txBody>
      </p:sp>
    </p:spTree>
    <p:extLst>
      <p:ext uri="{BB962C8B-B14F-4D97-AF65-F5344CB8AC3E}">
        <p14:creationId xmlns:p14="http://schemas.microsoft.com/office/powerpoint/2010/main" val="40139550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9541" y="238125"/>
            <a:ext cx="7683100" cy="584109"/>
          </a:xfrm>
        </p:spPr>
        <p:txBody>
          <a:bodyPr>
            <a:normAutofit/>
          </a:bodyPr>
          <a:lstStyle/>
          <a:p>
            <a:r>
              <a:rPr lang="en-GB" sz="3200" b="1" dirty="0"/>
              <a:t>2. Methods </a:t>
            </a:r>
            <a:r>
              <a:rPr lang="en-GB" sz="3200" b="1" dirty="0" smtClean="0"/>
              <a:t>and data sets</a:t>
            </a:r>
            <a:endParaRPr lang="en-GB" sz="3200" b="1" dirty="0"/>
          </a:p>
        </p:txBody>
      </p:sp>
      <p:sp>
        <p:nvSpPr>
          <p:cNvPr id="3" name="Content Placeholder 2"/>
          <p:cNvSpPr>
            <a:spLocks noGrp="1"/>
          </p:cNvSpPr>
          <p:nvPr>
            <p:ph idx="1"/>
          </p:nvPr>
        </p:nvSpPr>
        <p:spPr>
          <a:xfrm>
            <a:off x="1219200" y="822234"/>
            <a:ext cx="10515600" cy="5561149"/>
          </a:xfrm>
        </p:spPr>
        <p:txBody>
          <a:bodyPr>
            <a:normAutofit fontScale="70000" lnSpcReduction="20000"/>
          </a:bodyPr>
          <a:lstStyle/>
          <a:p>
            <a:pPr marL="0" indent="0">
              <a:buNone/>
            </a:pPr>
            <a:endParaRPr lang="en-GB" sz="900" dirty="0" smtClean="0"/>
          </a:p>
          <a:p>
            <a:pPr marL="0" indent="0">
              <a:buNone/>
            </a:pPr>
            <a:r>
              <a:rPr lang="en-GB" dirty="0" smtClean="0"/>
              <a:t>3. Sorting – some texts excluded based on title (e.g. many natural science ones); some excluded based on abstract as not relevant – e.g. too narrow/particular; the ones found relevant – ‘quick read’ (e.g. structure, introduction, conclusion); the most relevant </a:t>
            </a:r>
            <a:r>
              <a:rPr lang="en-GB" dirty="0" smtClean="0"/>
              <a:t>texts selected </a:t>
            </a:r>
            <a:r>
              <a:rPr lang="en-GB" dirty="0" smtClean="0"/>
              <a:t>for detailed reading (app. 200 books and 200 articles).</a:t>
            </a:r>
          </a:p>
          <a:p>
            <a:pPr marL="0" indent="0">
              <a:buNone/>
            </a:pPr>
            <a:r>
              <a:rPr lang="en-GB" dirty="0" smtClean="0"/>
              <a:t>4. Bibliographical cross-referencing from the articles </a:t>
            </a:r>
            <a:r>
              <a:rPr lang="en-GB" dirty="0" smtClean="0"/>
              <a:t>we found </a:t>
            </a:r>
            <a:r>
              <a:rPr lang="en-GB" dirty="0" smtClean="0"/>
              <a:t>most relevant.</a:t>
            </a:r>
          </a:p>
          <a:p>
            <a:pPr marL="0" indent="0">
              <a:buNone/>
            </a:pPr>
            <a:r>
              <a:rPr lang="en-GB" dirty="0" smtClean="0"/>
              <a:t>5. Files on individual authors </a:t>
            </a:r>
            <a:r>
              <a:rPr lang="en-GB" dirty="0" smtClean="0"/>
              <a:t>(those who </a:t>
            </a:r>
            <a:r>
              <a:rPr lang="en-GB" dirty="0" smtClean="0"/>
              <a:t>write most frequently on </a:t>
            </a:r>
            <a:r>
              <a:rPr lang="en-GB" dirty="0" smtClean="0"/>
              <a:t>certain ‘governance’ issues).</a:t>
            </a:r>
            <a:endParaRPr lang="en-GB" dirty="0" smtClean="0"/>
          </a:p>
          <a:p>
            <a:pPr marL="0" indent="0">
              <a:buNone/>
            </a:pPr>
            <a:r>
              <a:rPr lang="en-GB" dirty="0" smtClean="0"/>
              <a:t>6. Files by countries (not yet completed/needs a separate search as well).</a:t>
            </a:r>
          </a:p>
          <a:p>
            <a:pPr marL="0" indent="0">
              <a:buNone/>
            </a:pPr>
            <a:r>
              <a:rPr lang="en-GB" dirty="0"/>
              <a:t>7</a:t>
            </a:r>
            <a:r>
              <a:rPr lang="en-GB" dirty="0" smtClean="0"/>
              <a:t>. Internet search for university courses on ‘governance’ to cross-reference my own findings – only most recent ones (past 5 years)</a:t>
            </a:r>
          </a:p>
          <a:p>
            <a:pPr marL="0" indent="0">
              <a:buNone/>
            </a:pPr>
            <a:r>
              <a:rPr lang="en-GB" dirty="0"/>
              <a:t>8</a:t>
            </a:r>
            <a:r>
              <a:rPr lang="en-GB" dirty="0" smtClean="0"/>
              <a:t>. Internet search for news articles (most recent, only past one/two years) – to see emerging new concerns/topics.</a:t>
            </a:r>
          </a:p>
          <a:p>
            <a:pPr marL="0" indent="0">
              <a:buNone/>
            </a:pPr>
            <a:endParaRPr lang="en-GB" sz="900" dirty="0"/>
          </a:p>
          <a:p>
            <a:pPr marL="0" indent="0">
              <a:buNone/>
            </a:pPr>
            <a:r>
              <a:rPr lang="en-GB" b="1" dirty="0" smtClean="0">
                <a:solidFill>
                  <a:srgbClr val="FF0000"/>
                </a:solidFill>
              </a:rPr>
              <a:t>	</a:t>
            </a:r>
            <a:r>
              <a:rPr lang="en-GB" sz="2900" b="1" dirty="0" smtClean="0">
                <a:solidFill>
                  <a:srgbClr val="FF0000"/>
                </a:solidFill>
              </a:rPr>
              <a:t>Bias and </a:t>
            </a:r>
            <a:r>
              <a:rPr lang="en-GB" sz="2900" b="1" dirty="0" smtClean="0">
                <a:solidFill>
                  <a:srgbClr val="FF0000"/>
                </a:solidFill>
              </a:rPr>
              <a:t>limitations:</a:t>
            </a:r>
          </a:p>
          <a:p>
            <a:pPr lvl="2"/>
            <a:r>
              <a:rPr lang="en-GB" sz="2900" b="1" dirty="0" smtClean="0">
                <a:solidFill>
                  <a:srgbClr val="FF0000"/>
                </a:solidFill>
              </a:rPr>
              <a:t>English </a:t>
            </a:r>
            <a:r>
              <a:rPr lang="en-GB" sz="2900" b="1" dirty="0">
                <a:solidFill>
                  <a:srgbClr val="FF0000"/>
                </a:solidFill>
              </a:rPr>
              <a:t>language!!!!</a:t>
            </a:r>
          </a:p>
          <a:p>
            <a:pPr lvl="2"/>
            <a:r>
              <a:rPr lang="en-GB" sz="2900" b="1" dirty="0" smtClean="0">
                <a:solidFill>
                  <a:srgbClr val="FF0000"/>
                </a:solidFill>
              </a:rPr>
              <a:t>The keyword(s) used might not capture a significant part of the relevant literature; e.g. some of the empirical research might be missing/be limited (one way to balance this is via consultations with experts in the field later in the project).</a:t>
            </a:r>
          </a:p>
          <a:p>
            <a:pPr lvl="2"/>
            <a:r>
              <a:rPr lang="en-GB" sz="2900" b="1" dirty="0" smtClean="0">
                <a:solidFill>
                  <a:srgbClr val="FF0000"/>
                </a:solidFill>
              </a:rPr>
              <a:t>Researcher’s subjectivity/ignorance.</a:t>
            </a:r>
            <a:endParaRPr lang="en-GB" sz="2900" b="1" dirty="0" smtClean="0">
              <a:solidFill>
                <a:srgbClr val="FF0000"/>
              </a:solidFill>
            </a:endParaRPr>
          </a:p>
          <a:p>
            <a:pPr lvl="2"/>
            <a:r>
              <a:rPr lang="en-GB" sz="2900" b="1" dirty="0" smtClean="0">
                <a:solidFill>
                  <a:srgbClr val="FF0000"/>
                </a:solidFill>
              </a:rPr>
              <a:t>Not </a:t>
            </a:r>
            <a:r>
              <a:rPr lang="en-GB" sz="2900" b="1" dirty="0">
                <a:solidFill>
                  <a:srgbClr val="FF0000"/>
                </a:solidFill>
              </a:rPr>
              <a:t>all data processed yet!</a:t>
            </a:r>
          </a:p>
          <a:p>
            <a:pPr marL="0" indent="0">
              <a:buNone/>
            </a:pPr>
            <a:endParaRPr lang="en-GB" sz="900" dirty="0"/>
          </a:p>
        </p:txBody>
      </p:sp>
    </p:spTree>
    <p:extLst>
      <p:ext uri="{BB962C8B-B14F-4D97-AF65-F5344CB8AC3E}">
        <p14:creationId xmlns:p14="http://schemas.microsoft.com/office/powerpoint/2010/main" val="38490905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1540" y="111125"/>
            <a:ext cx="8705631" cy="819241"/>
          </a:xfrm>
        </p:spPr>
        <p:txBody>
          <a:bodyPr>
            <a:noAutofit/>
          </a:bodyPr>
          <a:lstStyle/>
          <a:p>
            <a:r>
              <a:rPr lang="en-GB" sz="2600" b="1" dirty="0" smtClean="0"/>
              <a:t>3. (Some of the) </a:t>
            </a:r>
            <a:r>
              <a:rPr lang="en-GB" sz="2600" b="1" dirty="0"/>
              <a:t>M</a:t>
            </a:r>
            <a:r>
              <a:rPr lang="en-GB" sz="2600" b="1" dirty="0" smtClean="0"/>
              <a:t>ain disciplinary fields that focus on ‘governance’</a:t>
            </a:r>
            <a:endParaRPr lang="en-GB" sz="2600" b="1" dirty="0"/>
          </a:p>
        </p:txBody>
      </p:sp>
      <p:sp>
        <p:nvSpPr>
          <p:cNvPr id="3" name="Content Placeholder 2"/>
          <p:cNvSpPr>
            <a:spLocks noGrp="1"/>
          </p:cNvSpPr>
          <p:nvPr>
            <p:ph idx="1"/>
          </p:nvPr>
        </p:nvSpPr>
        <p:spPr>
          <a:xfrm>
            <a:off x="740229" y="1043576"/>
            <a:ext cx="11248571" cy="5265057"/>
          </a:xfrm>
        </p:spPr>
        <p:txBody>
          <a:bodyPr>
            <a:normAutofit fontScale="40000" lnSpcReduction="20000"/>
          </a:bodyPr>
          <a:lstStyle/>
          <a:p>
            <a:pPr lvl="1"/>
            <a:r>
              <a:rPr lang="en-GB" sz="4300" dirty="0" smtClean="0"/>
              <a:t>‘Governance’ seems to be a frequent/reoccurring focus </a:t>
            </a:r>
            <a:r>
              <a:rPr lang="en-GB" sz="4300" dirty="0" smtClean="0"/>
              <a:t>for the </a:t>
            </a:r>
            <a:r>
              <a:rPr lang="en-GB" sz="4300" dirty="0" smtClean="0"/>
              <a:t>following academic disciplines/fields of study:</a:t>
            </a:r>
          </a:p>
          <a:p>
            <a:pPr lvl="3"/>
            <a:r>
              <a:rPr lang="en-GB" sz="4300" dirty="0"/>
              <a:t>International Relations</a:t>
            </a:r>
          </a:p>
          <a:p>
            <a:pPr lvl="3"/>
            <a:r>
              <a:rPr lang="en-GB" sz="4300" dirty="0"/>
              <a:t>Political </a:t>
            </a:r>
            <a:r>
              <a:rPr lang="en-GB" sz="4300" dirty="0" smtClean="0"/>
              <a:t>Science</a:t>
            </a:r>
            <a:endParaRPr lang="en-GB" sz="4300" dirty="0"/>
          </a:p>
          <a:p>
            <a:pPr lvl="3"/>
            <a:r>
              <a:rPr lang="en-GB" sz="4300" dirty="0"/>
              <a:t>Management/Business/Economics</a:t>
            </a:r>
          </a:p>
          <a:p>
            <a:pPr lvl="3"/>
            <a:r>
              <a:rPr lang="en-GB" sz="4300" dirty="0" smtClean="0"/>
              <a:t>(International) Law</a:t>
            </a:r>
          </a:p>
          <a:p>
            <a:pPr lvl="3"/>
            <a:r>
              <a:rPr lang="en-GB" sz="4300" dirty="0" smtClean="0"/>
              <a:t>Public Policy/Administration</a:t>
            </a:r>
          </a:p>
          <a:p>
            <a:pPr lvl="3"/>
            <a:r>
              <a:rPr lang="en-GB" sz="4300" dirty="0" smtClean="0"/>
              <a:t>(Sociology)</a:t>
            </a:r>
          </a:p>
          <a:p>
            <a:pPr lvl="3"/>
            <a:endParaRPr lang="en-GB" sz="2000" dirty="0"/>
          </a:p>
          <a:p>
            <a:pPr lvl="1"/>
            <a:r>
              <a:rPr lang="en-GB" sz="4300" dirty="0"/>
              <a:t>L</a:t>
            </a:r>
            <a:r>
              <a:rPr lang="en-GB" sz="4300" dirty="0" smtClean="0"/>
              <a:t>ess frequent, but also a focus </a:t>
            </a:r>
            <a:r>
              <a:rPr lang="en-GB" sz="4300" dirty="0" smtClean="0"/>
              <a:t>for the </a:t>
            </a:r>
            <a:r>
              <a:rPr lang="en-GB" sz="4300" dirty="0" smtClean="0"/>
              <a:t>following </a:t>
            </a:r>
            <a:r>
              <a:rPr lang="en-GB" sz="4300" dirty="0" smtClean="0"/>
              <a:t>fields:</a:t>
            </a:r>
            <a:endParaRPr lang="en-GB" sz="4300" dirty="0"/>
          </a:p>
          <a:p>
            <a:pPr lvl="3"/>
            <a:r>
              <a:rPr lang="en-GB" sz="4300" dirty="0"/>
              <a:t>Anthropology</a:t>
            </a:r>
          </a:p>
          <a:p>
            <a:pPr lvl="3"/>
            <a:r>
              <a:rPr lang="en-GB" sz="4300" dirty="0" smtClean="0"/>
              <a:t>History</a:t>
            </a:r>
          </a:p>
          <a:p>
            <a:pPr lvl="3"/>
            <a:r>
              <a:rPr lang="en-GB" sz="4300" dirty="0"/>
              <a:t>Regional </a:t>
            </a:r>
            <a:r>
              <a:rPr lang="en-GB" sz="4300" dirty="0" smtClean="0"/>
              <a:t>Studies/Geography</a:t>
            </a:r>
            <a:endParaRPr lang="en-GB" sz="4300" dirty="0"/>
          </a:p>
          <a:p>
            <a:pPr lvl="3"/>
            <a:r>
              <a:rPr lang="en-GB" sz="4300" dirty="0" smtClean="0"/>
              <a:t>(Development Studies)</a:t>
            </a:r>
          </a:p>
          <a:p>
            <a:pPr lvl="3"/>
            <a:r>
              <a:rPr lang="en-GB" sz="4300" dirty="0" smtClean="0"/>
              <a:t>(Higher Education </a:t>
            </a:r>
            <a:r>
              <a:rPr lang="en-GB" sz="4300" dirty="0" smtClean="0"/>
              <a:t>Studies)</a:t>
            </a:r>
          </a:p>
          <a:p>
            <a:pPr lvl="3"/>
            <a:endParaRPr lang="en-GB" sz="2000" b="1" dirty="0"/>
          </a:p>
          <a:p>
            <a:pPr marL="1371600" lvl="3" indent="0">
              <a:buNone/>
            </a:pPr>
            <a:r>
              <a:rPr lang="en-GB" sz="4000" b="1" dirty="0" smtClean="0"/>
              <a:t>NOTE:</a:t>
            </a:r>
          </a:p>
          <a:p>
            <a:pPr lvl="3"/>
            <a:r>
              <a:rPr lang="en-GB" sz="4000" b="1" dirty="0" smtClean="0"/>
              <a:t>Recently</a:t>
            </a:r>
            <a:r>
              <a:rPr lang="en-GB" sz="4000" b="1" dirty="0"/>
              <a:t>, there seems to be an increase in </a:t>
            </a:r>
            <a:r>
              <a:rPr lang="en-GB" sz="4000" b="1" dirty="0" smtClean="0"/>
              <a:t>the </a:t>
            </a:r>
            <a:r>
              <a:rPr lang="en-GB" sz="4000" b="1" dirty="0" err="1" smtClean="0"/>
              <a:t>nr</a:t>
            </a:r>
            <a:r>
              <a:rPr lang="en-GB" sz="4000" b="1" dirty="0" smtClean="0"/>
              <a:t> </a:t>
            </a:r>
            <a:r>
              <a:rPr lang="en-GB" sz="4000" b="1" dirty="0"/>
              <a:t>of studies/books/courses on the subject across all disciplines – </a:t>
            </a:r>
            <a:r>
              <a:rPr lang="en-GB" sz="4000" b="1" dirty="0" smtClean="0"/>
              <a:t>however, this might </a:t>
            </a:r>
            <a:r>
              <a:rPr lang="en-GB" sz="4000" b="1" dirty="0"/>
              <a:t>be </a:t>
            </a:r>
            <a:r>
              <a:rPr lang="en-GB" sz="4000" b="1" dirty="0" smtClean="0"/>
              <a:t>a result in ‘changes to the </a:t>
            </a:r>
            <a:r>
              <a:rPr lang="en-GB" sz="4000" b="1" dirty="0"/>
              <a:t>academic </a:t>
            </a:r>
            <a:r>
              <a:rPr lang="en-GB" sz="4000" b="1" dirty="0" smtClean="0"/>
              <a:t>game/publishing’ and not an increased interest.</a:t>
            </a:r>
            <a:endParaRPr lang="en-GB" sz="4000" b="1" dirty="0"/>
          </a:p>
          <a:p>
            <a:pPr lvl="3"/>
            <a:r>
              <a:rPr lang="en-GB" sz="4000" b="1" dirty="0" smtClean="0"/>
              <a:t>There </a:t>
            </a:r>
            <a:r>
              <a:rPr lang="en-GB" sz="4000" b="1" dirty="0"/>
              <a:t>is a high level of </a:t>
            </a:r>
            <a:r>
              <a:rPr lang="en-GB" sz="4000" b="1" dirty="0" err="1"/>
              <a:t>interdisciplinarity</a:t>
            </a:r>
            <a:r>
              <a:rPr lang="en-GB" sz="4000" b="1" dirty="0"/>
              <a:t> (and </a:t>
            </a:r>
            <a:r>
              <a:rPr lang="en-GB" sz="4000" b="1" dirty="0" smtClean="0"/>
              <a:t>overlaps) </a:t>
            </a:r>
            <a:r>
              <a:rPr lang="en-GB" sz="4000" b="1" dirty="0"/>
              <a:t>in terms of theories, methods and approaches across these </a:t>
            </a:r>
            <a:r>
              <a:rPr lang="en-GB" sz="4000" b="1" dirty="0" smtClean="0"/>
              <a:t>fields. As </a:t>
            </a:r>
            <a:r>
              <a:rPr lang="en-GB" sz="4000" b="1" dirty="0"/>
              <a:t>a </a:t>
            </a:r>
            <a:r>
              <a:rPr lang="en-GB" sz="4000" b="1" dirty="0" smtClean="0"/>
              <a:t>result, </a:t>
            </a:r>
            <a:r>
              <a:rPr lang="en-GB" sz="4000" b="1" dirty="0"/>
              <a:t>many of the terminologies (and theoretical frameworks) are used and ‘adjusted’ across disciplinary fields. However, </a:t>
            </a:r>
            <a:r>
              <a:rPr lang="en-GB" sz="4000" b="1" dirty="0" smtClean="0"/>
              <a:t>understandings might differ as contexts vary across the </a:t>
            </a:r>
            <a:r>
              <a:rPr lang="en-GB" sz="4000" b="1" dirty="0" smtClean="0"/>
              <a:t>board. </a:t>
            </a:r>
            <a:r>
              <a:rPr lang="en-GB" sz="4000" b="1" dirty="0" smtClean="0"/>
              <a:t>Also, the ‘Description problem’ and ‘Prescription problem’ (</a:t>
            </a:r>
            <a:r>
              <a:rPr lang="en-GB" sz="4000" b="1" dirty="0" err="1" smtClean="0"/>
              <a:t>Burries</a:t>
            </a:r>
            <a:r>
              <a:rPr lang="en-GB" sz="4000" b="1" dirty="0" smtClean="0"/>
              <a:t> 2008</a:t>
            </a:r>
            <a:r>
              <a:rPr lang="en-GB" sz="4000" b="1" dirty="0" smtClean="0"/>
              <a:t>).</a:t>
            </a:r>
            <a:endParaRPr lang="en-GB" sz="4000" b="1" dirty="0" smtClean="0"/>
          </a:p>
          <a:p>
            <a:pPr marL="1371600" lvl="3" indent="0">
              <a:buNone/>
            </a:pPr>
            <a:endParaRPr lang="en-GB" sz="4300" b="1" dirty="0"/>
          </a:p>
          <a:p>
            <a:pPr marL="1371600" lvl="3" indent="0">
              <a:buNone/>
            </a:pPr>
            <a:endParaRPr lang="en-GB" sz="4300" b="1" dirty="0" smtClean="0"/>
          </a:p>
          <a:p>
            <a:pPr marL="1371600" lvl="3" indent="0">
              <a:buNone/>
            </a:pPr>
            <a:endParaRPr lang="en-GB" sz="4300" b="1" dirty="0"/>
          </a:p>
          <a:p>
            <a:pPr lvl="3"/>
            <a:endParaRPr lang="en-GB" sz="4500" dirty="0"/>
          </a:p>
        </p:txBody>
      </p:sp>
    </p:spTree>
    <p:extLst>
      <p:ext uri="{BB962C8B-B14F-4D97-AF65-F5344CB8AC3E}">
        <p14:creationId xmlns:p14="http://schemas.microsoft.com/office/powerpoint/2010/main" val="3923766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7541" y="111126"/>
            <a:ext cx="9299266" cy="497023"/>
          </a:xfrm>
        </p:spPr>
        <p:txBody>
          <a:bodyPr>
            <a:normAutofit fontScale="90000"/>
          </a:bodyPr>
          <a:lstStyle/>
          <a:p>
            <a:r>
              <a:rPr lang="en-GB" sz="2600" dirty="0" smtClean="0"/>
              <a:t>	</a:t>
            </a:r>
            <a:r>
              <a:rPr lang="en-GB" sz="2600" b="1" dirty="0" smtClean="0"/>
              <a:t>4. (Some of the) </a:t>
            </a:r>
            <a:r>
              <a:rPr lang="en-GB" sz="2600" b="1" dirty="0"/>
              <a:t>F</a:t>
            </a:r>
            <a:r>
              <a:rPr lang="en-GB" sz="2600" b="1" dirty="0" smtClean="0"/>
              <a:t>requent issues/topics that emerged</a:t>
            </a:r>
            <a:endParaRPr lang="en-GB" sz="2600" b="1" dirty="0"/>
          </a:p>
        </p:txBody>
      </p:sp>
      <p:sp>
        <p:nvSpPr>
          <p:cNvPr id="3" name="Content Placeholder 2"/>
          <p:cNvSpPr>
            <a:spLocks noGrp="1"/>
          </p:cNvSpPr>
          <p:nvPr>
            <p:ph idx="1"/>
          </p:nvPr>
        </p:nvSpPr>
        <p:spPr>
          <a:xfrm>
            <a:off x="1219199" y="677817"/>
            <a:ext cx="10746377" cy="5775234"/>
          </a:xfrm>
        </p:spPr>
        <p:txBody>
          <a:bodyPr>
            <a:normAutofit fontScale="70000" lnSpcReduction="20000"/>
          </a:bodyPr>
          <a:lstStyle/>
          <a:p>
            <a:pPr lvl="1"/>
            <a:r>
              <a:rPr lang="en-GB" sz="2700" dirty="0" smtClean="0">
                <a:latin typeface="Berthold Akzidenz Grotesk BE" charset="0"/>
                <a:ea typeface="Berthold Akzidenz Grotesk BE" charset="0"/>
                <a:cs typeface="Berthold Akzidenz Grotesk BE" charset="0"/>
              </a:rPr>
              <a:t>Theories of governance</a:t>
            </a:r>
          </a:p>
          <a:p>
            <a:pPr lvl="2"/>
            <a:r>
              <a:rPr lang="en-GB" sz="2300" dirty="0">
                <a:latin typeface="Berthold Akzidenz Grotesk BE" charset="0"/>
                <a:ea typeface="Berthold Akzidenz Grotesk BE" charset="0"/>
                <a:cs typeface="Berthold Akzidenz Grotesk BE" charset="0"/>
              </a:rPr>
              <a:t>Levels/layers of governance (e.g. global, regional, local, European, transnational, international, interregional, </a:t>
            </a:r>
            <a:r>
              <a:rPr lang="en-GB" sz="2300" dirty="0" smtClean="0">
                <a:latin typeface="Berthold Akzidenz Grotesk BE" charset="0"/>
                <a:ea typeface="Berthold Akzidenz Grotesk BE" charset="0"/>
                <a:cs typeface="Berthold Akzidenz Grotesk BE" charset="0"/>
              </a:rPr>
              <a:t>horizontal/vertical/diagonal, etc</a:t>
            </a:r>
            <a:r>
              <a:rPr lang="en-GB" sz="2300" dirty="0">
                <a:latin typeface="Berthold Akzidenz Grotesk BE" charset="0"/>
                <a:ea typeface="Berthold Akzidenz Grotesk BE" charset="0"/>
                <a:cs typeface="Berthold Akzidenz Grotesk BE" charset="0"/>
              </a:rPr>
              <a:t>.)</a:t>
            </a:r>
          </a:p>
          <a:p>
            <a:pPr lvl="2"/>
            <a:r>
              <a:rPr lang="en-GB" sz="2300" dirty="0">
                <a:latin typeface="Berthold Akzidenz Grotesk BE" charset="0"/>
                <a:ea typeface="Berthold Akzidenz Grotesk BE" charset="0"/>
                <a:cs typeface="Berthold Akzidenz Grotesk BE" charset="0"/>
              </a:rPr>
              <a:t>Types of governance (interactive, complex, intersecting, innovative, ‘new’, ‘good/effective’, hierarchical, </a:t>
            </a:r>
            <a:r>
              <a:rPr lang="en-GB" sz="2300" dirty="0" err="1" smtClean="0">
                <a:latin typeface="Berthold Akzidenz Grotesk BE" charset="0"/>
                <a:ea typeface="Berthold Akzidenz Grotesk BE" charset="0"/>
                <a:cs typeface="Berthold Akzidenz Grotesk BE" charset="0"/>
              </a:rPr>
              <a:t>heterarchic</a:t>
            </a:r>
            <a:r>
              <a:rPr lang="en-GB" sz="2300" dirty="0" smtClean="0">
                <a:latin typeface="Berthold Akzidenz Grotesk BE" charset="0"/>
                <a:ea typeface="Berthold Akzidenz Grotesk BE" charset="0"/>
                <a:cs typeface="Berthold Akzidenz Grotesk BE" charset="0"/>
              </a:rPr>
              <a:t>, public/private</a:t>
            </a:r>
            <a:r>
              <a:rPr lang="en-GB" sz="2300" dirty="0">
                <a:latin typeface="Berthold Akzidenz Grotesk BE" charset="0"/>
                <a:ea typeface="Berthold Akzidenz Grotesk BE" charset="0"/>
                <a:cs typeface="Berthold Akzidenz Grotesk BE" charset="0"/>
              </a:rPr>
              <a:t>, etc</a:t>
            </a:r>
            <a:r>
              <a:rPr lang="en-GB" sz="2300" dirty="0" smtClean="0">
                <a:latin typeface="Berthold Akzidenz Grotesk BE" charset="0"/>
                <a:ea typeface="Berthold Akzidenz Grotesk BE" charset="0"/>
                <a:cs typeface="Berthold Akzidenz Grotesk BE" charset="0"/>
              </a:rPr>
              <a:t>.)</a:t>
            </a:r>
          </a:p>
          <a:p>
            <a:pPr lvl="2"/>
            <a:endParaRPr lang="en-GB" sz="1100" dirty="0">
              <a:latin typeface="Berthold Akzidenz Grotesk BE" charset="0"/>
              <a:ea typeface="Berthold Akzidenz Grotesk BE" charset="0"/>
              <a:cs typeface="Berthold Akzidenz Grotesk BE" charset="0"/>
            </a:endParaRPr>
          </a:p>
          <a:p>
            <a:pPr lvl="1"/>
            <a:r>
              <a:rPr lang="en-GB" sz="2700" dirty="0" smtClean="0">
                <a:latin typeface="Berthold Akzidenz Grotesk BE" charset="0"/>
                <a:ea typeface="Berthold Akzidenz Grotesk BE" charset="0"/>
                <a:cs typeface="Berthold Akzidenz Grotesk BE" charset="0"/>
              </a:rPr>
              <a:t>Topic/issue-focused approaches</a:t>
            </a:r>
            <a:endParaRPr lang="en-GB" sz="2700" dirty="0" smtClean="0">
              <a:latin typeface="Berthold Akzidenz Grotesk BE" charset="0"/>
              <a:ea typeface="Berthold Akzidenz Grotesk BE" charset="0"/>
              <a:cs typeface="Berthold Akzidenz Grotesk BE" charset="0"/>
            </a:endParaRPr>
          </a:p>
          <a:p>
            <a:pPr lvl="2"/>
            <a:endParaRPr lang="en-GB" sz="1100" dirty="0" smtClean="0">
              <a:latin typeface="Berthold Akzidenz Grotesk BE" charset="0"/>
              <a:ea typeface="Berthold Akzidenz Grotesk BE" charset="0"/>
              <a:cs typeface="Berthold Akzidenz Grotesk BE" charset="0"/>
            </a:endParaRPr>
          </a:p>
          <a:p>
            <a:pPr lvl="3"/>
            <a:r>
              <a:rPr lang="en-GB" dirty="0" smtClean="0"/>
              <a:t>Corporate governance</a:t>
            </a:r>
          </a:p>
          <a:p>
            <a:pPr lvl="3"/>
            <a:r>
              <a:rPr lang="en-GB" dirty="0" smtClean="0"/>
              <a:t>Healthcare governance</a:t>
            </a:r>
          </a:p>
          <a:p>
            <a:pPr lvl="3"/>
            <a:r>
              <a:rPr lang="en-GB" dirty="0" smtClean="0"/>
              <a:t>Non-profit governance</a:t>
            </a:r>
          </a:p>
          <a:p>
            <a:pPr lvl="3"/>
            <a:r>
              <a:rPr lang="en-GB" dirty="0" smtClean="0"/>
              <a:t>Public sector governance</a:t>
            </a:r>
          </a:p>
          <a:p>
            <a:pPr lvl="3"/>
            <a:r>
              <a:rPr lang="en-GB" dirty="0" smtClean="0"/>
              <a:t>Education governance</a:t>
            </a:r>
          </a:p>
          <a:p>
            <a:pPr lvl="3"/>
            <a:r>
              <a:rPr lang="en-GB" dirty="0" smtClean="0"/>
              <a:t>HE governance</a:t>
            </a:r>
          </a:p>
          <a:p>
            <a:pPr lvl="3"/>
            <a:r>
              <a:rPr lang="en-GB" dirty="0" smtClean="0"/>
              <a:t>Research organizations governance</a:t>
            </a:r>
          </a:p>
          <a:p>
            <a:pPr lvl="3"/>
            <a:r>
              <a:rPr lang="en-GB" dirty="0" smtClean="0"/>
              <a:t>Energy (sector) governance</a:t>
            </a:r>
          </a:p>
          <a:p>
            <a:pPr lvl="3"/>
            <a:r>
              <a:rPr lang="en-GB" dirty="0" smtClean="0"/>
              <a:t>Climate change/environmental governance</a:t>
            </a:r>
          </a:p>
          <a:p>
            <a:pPr lvl="3"/>
            <a:r>
              <a:rPr lang="en-GB" dirty="0" smtClean="0"/>
              <a:t>Pension funds governance</a:t>
            </a:r>
          </a:p>
          <a:p>
            <a:pPr lvl="3"/>
            <a:r>
              <a:rPr lang="en-GB" dirty="0" smtClean="0"/>
              <a:t>Financial/fiscal/markets governance</a:t>
            </a:r>
          </a:p>
          <a:p>
            <a:pPr lvl="3"/>
            <a:r>
              <a:rPr lang="en-GB" dirty="0" smtClean="0"/>
              <a:t>Central banks governance</a:t>
            </a:r>
          </a:p>
          <a:p>
            <a:pPr lvl="3"/>
            <a:r>
              <a:rPr lang="en-GB" dirty="0" smtClean="0"/>
              <a:t>Development governance</a:t>
            </a:r>
          </a:p>
          <a:p>
            <a:pPr lvl="3"/>
            <a:r>
              <a:rPr lang="en-GB" dirty="0" smtClean="0"/>
              <a:t>Cooperative/collaborative/self-governance</a:t>
            </a:r>
          </a:p>
          <a:p>
            <a:pPr lvl="3"/>
            <a:endParaRPr lang="en-GB" sz="1100" dirty="0" smtClean="0"/>
          </a:p>
          <a:p>
            <a:pPr lvl="1"/>
            <a:r>
              <a:rPr lang="en-GB" sz="2700" dirty="0">
                <a:latin typeface="Berthold Akzidenz Grotesk BE" charset="0"/>
                <a:ea typeface="Berthold Akzidenz Grotesk BE" charset="0"/>
                <a:cs typeface="Berthold Akzidenz Grotesk BE" charset="0"/>
              </a:rPr>
              <a:t>‘Alternative’ views/fields in governance (e.g. governance of risk, social enterprise, governance through social learning, governance through epistemic communities/creative commons, etc. </a:t>
            </a:r>
            <a:r>
              <a:rPr lang="en-GB" sz="2700" dirty="0">
                <a:latin typeface="Berthold Akzidenz Grotesk BE" charset="0"/>
                <a:ea typeface="Berthold Akzidenz Grotesk BE" charset="0"/>
                <a:cs typeface="Berthold Akzidenz Grotesk BE" charset="0"/>
              </a:rPr>
              <a:t>– </a:t>
            </a:r>
            <a:r>
              <a:rPr lang="en-GB" sz="2700" dirty="0" smtClean="0">
                <a:latin typeface="Berthold Akzidenz Grotesk BE" charset="0"/>
                <a:ea typeface="Berthold Akzidenz Grotesk BE" charset="0"/>
                <a:cs typeface="Berthold Akzidenz Grotesk BE" charset="0"/>
              </a:rPr>
              <a:t>however, often </a:t>
            </a:r>
            <a:r>
              <a:rPr lang="en-GB" sz="2700" dirty="0">
                <a:latin typeface="Berthold Akzidenz Grotesk BE" charset="0"/>
                <a:ea typeface="Berthold Akzidenz Grotesk BE" charset="0"/>
                <a:cs typeface="Berthold Akzidenz Grotesk BE" charset="0"/>
              </a:rPr>
              <a:t>the theoretical frameworks used are more or less similar to the ones used in other </a:t>
            </a:r>
            <a:r>
              <a:rPr lang="en-GB" sz="2700" dirty="0" smtClean="0">
                <a:latin typeface="Berthold Akzidenz Grotesk BE" charset="0"/>
                <a:ea typeface="Berthold Akzidenz Grotesk BE" charset="0"/>
                <a:cs typeface="Berthold Akzidenz Grotesk BE" charset="0"/>
              </a:rPr>
              <a:t>topics/fields)</a:t>
            </a:r>
            <a:endParaRPr lang="en-GB" sz="2700" dirty="0">
              <a:latin typeface="Berthold Akzidenz Grotesk BE" charset="0"/>
              <a:ea typeface="Berthold Akzidenz Grotesk BE" charset="0"/>
              <a:cs typeface="Berthold Akzidenz Grotesk BE" charset="0"/>
            </a:endParaRPr>
          </a:p>
          <a:p>
            <a:pPr marL="1371600" lvl="3" indent="0">
              <a:buNone/>
            </a:pPr>
            <a:endParaRPr lang="en-GB" sz="2300" dirty="0">
              <a:latin typeface="Berthold Akzidenz Grotesk BE" charset="0"/>
              <a:ea typeface="Berthold Akzidenz Grotesk BE" charset="0"/>
              <a:cs typeface="Berthold Akzidenz Grotesk BE" charset="0"/>
            </a:endParaRPr>
          </a:p>
        </p:txBody>
      </p:sp>
    </p:spTree>
    <p:extLst>
      <p:ext uri="{BB962C8B-B14F-4D97-AF65-F5344CB8AC3E}">
        <p14:creationId xmlns:p14="http://schemas.microsoft.com/office/powerpoint/2010/main" val="20479769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982</TotalTime>
  <Words>3460</Words>
  <Application>Microsoft Office PowerPoint</Application>
  <PresentationFormat>Widescreen</PresentationFormat>
  <Paragraphs>180</Paragraphs>
  <Slides>22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Berthold Akzidenz Grotesk BE</vt:lpstr>
      <vt:lpstr>Calibri</vt:lpstr>
      <vt:lpstr>Office Theme</vt:lpstr>
      <vt:lpstr>Governance challenges across sectors and globally, and their relevance to higher education [Literature review]</vt:lpstr>
      <vt:lpstr>Focus of the presentation</vt:lpstr>
      <vt:lpstr>Structure of presentation</vt:lpstr>
      <vt:lpstr>1. Main issues &amp; questions</vt:lpstr>
      <vt:lpstr>2. Methods and data sets</vt:lpstr>
      <vt:lpstr>2. Methods and data sets</vt:lpstr>
      <vt:lpstr>2. Methods and data sets</vt:lpstr>
      <vt:lpstr>3. (Some of the) Main disciplinary fields that focus on ‘governance’</vt:lpstr>
      <vt:lpstr> 4. (Some of the) Frequent issues/topics that emerged</vt:lpstr>
      <vt:lpstr>5. (Some) Definitions</vt:lpstr>
      <vt:lpstr>5. (Some) Definitions</vt:lpstr>
      <vt:lpstr>5. (Some) Definitions</vt:lpstr>
      <vt:lpstr>5. (Some) Definitions</vt:lpstr>
      <vt:lpstr>5. (Some) Definitions in HE studies</vt:lpstr>
      <vt:lpstr>6. (Some) Theoretical frameworks Arie M. Kacowicz. (2012) ‘Global Governance, International Order, and World Order’. In The Oxford Handbook of Governance.</vt:lpstr>
      <vt:lpstr>6. (Some) Theoretical frameworks Ulrika Mörth. (2006) ‘Self regulation and global democracy’. In Transnational Governance. Institutional Dynamics of Regulation.</vt:lpstr>
      <vt:lpstr>6. (Some) Theoretical frameworks Volker Schneider. (2012) ‘Governance and Complexity’. In The Oxford Handbook of Governance.</vt:lpstr>
      <vt:lpstr>6. (Some) Theoretical frameworks Jenny Harrow and Susan D. Phillips. (2013) ‘Corporate Governance and Nonprofits: Facing up to Hybridization and Homogenization’. In The Oxford Handbook of Corporate Governance. </vt:lpstr>
      <vt:lpstr>6. (Some) Theoretical frameworks Jenny Harrow and Susan D. Phillips. (2013) ‘Corporate Governance and Nonprofits: Facing up to Hybridization and Homogenization’. In The Oxford Handbook of Corporate Governance. </vt:lpstr>
      <vt:lpstr>7. (Some) Trends in scholarship (over time)</vt:lpstr>
      <vt:lpstr>PowerPoint Presentation</vt:lpstr>
      <vt:lpstr>8. Higher Education – what should/could we take away from this?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Aniko Horvath</cp:lastModifiedBy>
  <cp:revision>158</cp:revision>
  <cp:lastPrinted>2016-06-16T09:50:37Z</cp:lastPrinted>
  <dcterms:created xsi:type="dcterms:W3CDTF">2016-05-20T14:30:39Z</dcterms:created>
  <dcterms:modified xsi:type="dcterms:W3CDTF">2016-06-16T09:51:02Z</dcterms:modified>
</cp:coreProperties>
</file>