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807" r:id="rId3"/>
    <p:sldId id="536" r:id="rId4"/>
    <p:sldId id="805" r:id="rId5"/>
    <p:sldId id="869" r:id="rId6"/>
    <p:sldId id="808" r:id="rId7"/>
    <p:sldId id="257" r:id="rId8"/>
    <p:sldId id="294" r:id="rId9"/>
    <p:sldId id="499" r:id="rId10"/>
    <p:sldId id="498" r:id="rId11"/>
    <p:sldId id="314" r:id="rId12"/>
    <p:sldId id="813" r:id="rId13"/>
    <p:sldId id="264" r:id="rId14"/>
    <p:sldId id="320" r:id="rId15"/>
    <p:sldId id="321" r:id="rId16"/>
    <p:sldId id="262" r:id="rId17"/>
    <p:sldId id="810" r:id="rId18"/>
    <p:sldId id="866" r:id="rId19"/>
    <p:sldId id="860" r:id="rId20"/>
    <p:sldId id="867" r:id="rId21"/>
    <p:sldId id="868" r:id="rId22"/>
    <p:sldId id="861" r:id="rId23"/>
    <p:sldId id="862" r:id="rId24"/>
    <p:sldId id="863" r:id="rId25"/>
    <p:sldId id="864" r:id="rId26"/>
    <p:sldId id="812" r:id="rId27"/>
    <p:sldId id="854" r:id="rId28"/>
    <p:sldId id="855" r:id="rId29"/>
    <p:sldId id="856" r:id="rId30"/>
    <p:sldId id="857" r:id="rId31"/>
    <p:sldId id="858" r:id="rId32"/>
    <p:sldId id="261" r:id="rId33"/>
    <p:sldId id="811" r:id="rId34"/>
    <p:sldId id="260" r:id="rId35"/>
    <p:sldId id="85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D9DC"/>
    <a:srgbClr val="C10B20"/>
    <a:srgbClr val="08EDD4"/>
    <a:srgbClr val="00D8F0"/>
    <a:srgbClr val="B6B6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976"/>
    <p:restoredTop sz="86943"/>
  </p:normalViewPr>
  <p:slideViewPr>
    <p:cSldViewPr snapToGrid="0" snapToObjects="1">
      <p:cViewPr varScale="1">
        <p:scale>
          <a:sx n="44" d="100"/>
          <a:sy n="44" d="100"/>
        </p:scale>
        <p:origin x="216" y="1160"/>
      </p:cViewPr>
      <p:guideLst/>
    </p:cSldViewPr>
  </p:slideViewPr>
  <p:notesTextViewPr>
    <p:cViewPr>
      <p:scale>
        <a:sx n="95" d="100"/>
        <a:sy n="95" d="100"/>
      </p:scale>
      <p:origin x="0" y="-2104"/>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dianalaurillardlocal/Documents/Presentations%202018/MENTEP%20conference/MENTEP%20Final%20Conference%20Mar%202018/MENTEP%20MOOC%20survey%20data%20plott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dianalaurillardlocal/Documents/Presentations%202018/MENTEP%20conference/MENTEP%20Final%20Conference%20Mar%202018/MENTEP%20MOOC%20survey%20data%20plotte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Evaluating peer</a:t>
            </a:r>
            <a:r>
              <a:rPr lang="en-US" sz="2400" baseline="0"/>
              <a:t> review</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spPr>
            <a:solidFill>
              <a:schemeClr val="accent2">
                <a:shade val="53000"/>
              </a:schemeClr>
            </a:solidFill>
            <a:ln>
              <a:noFill/>
            </a:ln>
            <a:effectLst/>
          </c:spPr>
          <c:invertIfNegative val="0"/>
          <c:cat>
            <c:strRef>
              <c:f>'Q15'!$B$2:$B$8</c:f>
              <c:strCache>
                <c:ptCount val="7"/>
                <c:pt idx="0">
                  <c:v>Receiving 2 examples to review and feedback from 2 participants  was burdensome and time-consuming</c:v>
                </c:pt>
                <c:pt idx="1">
                  <c:v>I thought it was useful to know the name of my reviewer, as this facilitated communication between us</c:v>
                </c:pt>
                <c:pt idx="2">
                  <c:v>I found it easy to review my peers' work</c:v>
                </c:pt>
                <c:pt idx="3">
                  <c:v>Receiving 2 examples to review and feedback from 2 participants on my own example was useful</c:v>
                </c:pt>
                <c:pt idx="4">
                  <c:v>I found the guidance provided on how to carry out peer-review activities on the course useful</c:v>
                </c:pt>
                <c:pt idx="5">
                  <c:v>I appreciated the reviewers' evaluation of my work</c:v>
                </c:pt>
                <c:pt idx="6">
                  <c:v>I found the process of reviewing my peers' work useful for my own learning</c:v>
                </c:pt>
              </c:strCache>
            </c:strRef>
          </c:cat>
          <c:val>
            <c:numRef>
              <c:f>'Q15'!$C$2:$C$8</c:f>
              <c:numCache>
                <c:formatCode>General</c:formatCode>
                <c:ptCount val="7"/>
                <c:pt idx="0">
                  <c:v>25</c:v>
                </c:pt>
                <c:pt idx="1">
                  <c:v>42</c:v>
                </c:pt>
                <c:pt idx="2">
                  <c:v>49</c:v>
                </c:pt>
                <c:pt idx="3">
                  <c:v>50</c:v>
                </c:pt>
                <c:pt idx="4">
                  <c:v>55</c:v>
                </c:pt>
                <c:pt idx="5">
                  <c:v>55</c:v>
                </c:pt>
                <c:pt idx="6">
                  <c:v>63</c:v>
                </c:pt>
              </c:numCache>
            </c:numRef>
          </c:val>
          <c:extLst>
            <c:ext xmlns:c16="http://schemas.microsoft.com/office/drawing/2014/chart" uri="{C3380CC4-5D6E-409C-BE32-E72D297353CC}">
              <c16:uniqueId val="{00000000-79D7-7541-8A31-47B3D10E75DB}"/>
            </c:ext>
          </c:extLst>
        </c:ser>
        <c:ser>
          <c:idx val="1"/>
          <c:order val="1"/>
          <c:spPr>
            <a:solidFill>
              <a:schemeClr val="accent2">
                <a:shade val="76000"/>
              </a:schemeClr>
            </a:solidFill>
            <a:ln>
              <a:noFill/>
            </a:ln>
            <a:effectLst/>
          </c:spPr>
          <c:invertIfNegative val="0"/>
          <c:cat>
            <c:strRef>
              <c:f>'Q15'!$B$2:$B$8</c:f>
              <c:strCache>
                <c:ptCount val="7"/>
                <c:pt idx="0">
                  <c:v>Receiving 2 examples to review and feedback from 2 participants  was burdensome and time-consuming</c:v>
                </c:pt>
                <c:pt idx="1">
                  <c:v>I thought it was useful to know the name of my reviewer, as this facilitated communication between us</c:v>
                </c:pt>
                <c:pt idx="2">
                  <c:v>I found it easy to review my peers' work</c:v>
                </c:pt>
                <c:pt idx="3">
                  <c:v>Receiving 2 examples to review and feedback from 2 participants on my own example was useful</c:v>
                </c:pt>
                <c:pt idx="4">
                  <c:v>I found the guidance provided on how to carry out peer-review activities on the course useful</c:v>
                </c:pt>
                <c:pt idx="5">
                  <c:v>I appreciated the reviewers' evaluation of my work</c:v>
                </c:pt>
                <c:pt idx="6">
                  <c:v>I found the process of reviewing my peers' work useful for my own learning</c:v>
                </c:pt>
              </c:strCache>
            </c:strRef>
          </c:cat>
          <c:val>
            <c:numRef>
              <c:f>'Q15'!$D$2:$D$8</c:f>
              <c:numCache>
                <c:formatCode>General</c:formatCode>
                <c:ptCount val="7"/>
                <c:pt idx="0">
                  <c:v>37</c:v>
                </c:pt>
                <c:pt idx="1">
                  <c:v>67</c:v>
                </c:pt>
                <c:pt idx="2">
                  <c:v>69</c:v>
                </c:pt>
                <c:pt idx="3">
                  <c:v>64</c:v>
                </c:pt>
                <c:pt idx="4">
                  <c:v>68</c:v>
                </c:pt>
                <c:pt idx="5">
                  <c:v>62</c:v>
                </c:pt>
                <c:pt idx="6">
                  <c:v>58</c:v>
                </c:pt>
              </c:numCache>
            </c:numRef>
          </c:val>
          <c:extLst>
            <c:ext xmlns:c16="http://schemas.microsoft.com/office/drawing/2014/chart" uri="{C3380CC4-5D6E-409C-BE32-E72D297353CC}">
              <c16:uniqueId val="{00000001-79D7-7541-8A31-47B3D10E75DB}"/>
            </c:ext>
          </c:extLst>
        </c:ser>
        <c:ser>
          <c:idx val="2"/>
          <c:order val="2"/>
          <c:spPr>
            <a:solidFill>
              <a:schemeClr val="accent2"/>
            </a:solidFill>
            <a:ln>
              <a:noFill/>
            </a:ln>
            <a:effectLst/>
          </c:spPr>
          <c:invertIfNegative val="0"/>
          <c:cat>
            <c:strRef>
              <c:f>'Q15'!$B$2:$B$8</c:f>
              <c:strCache>
                <c:ptCount val="7"/>
                <c:pt idx="0">
                  <c:v>Receiving 2 examples to review and feedback from 2 participants  was burdensome and time-consuming</c:v>
                </c:pt>
                <c:pt idx="1">
                  <c:v>I thought it was useful to know the name of my reviewer, as this facilitated communication between us</c:v>
                </c:pt>
                <c:pt idx="2">
                  <c:v>I found it easy to review my peers' work</c:v>
                </c:pt>
                <c:pt idx="3">
                  <c:v>Receiving 2 examples to review and feedback from 2 participants on my own example was useful</c:v>
                </c:pt>
                <c:pt idx="4">
                  <c:v>I found the guidance provided on how to carry out peer-review activities on the course useful</c:v>
                </c:pt>
                <c:pt idx="5">
                  <c:v>I appreciated the reviewers' evaluation of my work</c:v>
                </c:pt>
                <c:pt idx="6">
                  <c:v>I found the process of reviewing my peers' work useful for my own learning</c:v>
                </c:pt>
              </c:strCache>
            </c:strRef>
          </c:cat>
          <c:val>
            <c:numRef>
              <c:f>'Q15'!$E$2:$E$8</c:f>
              <c:numCache>
                <c:formatCode>General</c:formatCode>
                <c:ptCount val="7"/>
                <c:pt idx="0">
                  <c:v>37</c:v>
                </c:pt>
                <c:pt idx="1">
                  <c:v>13</c:v>
                </c:pt>
                <c:pt idx="2">
                  <c:v>8</c:v>
                </c:pt>
                <c:pt idx="3">
                  <c:v>10</c:v>
                </c:pt>
                <c:pt idx="4">
                  <c:v>4</c:v>
                </c:pt>
                <c:pt idx="5">
                  <c:v>6</c:v>
                </c:pt>
                <c:pt idx="6">
                  <c:v>6</c:v>
                </c:pt>
              </c:numCache>
            </c:numRef>
          </c:val>
          <c:extLst>
            <c:ext xmlns:c16="http://schemas.microsoft.com/office/drawing/2014/chart" uri="{C3380CC4-5D6E-409C-BE32-E72D297353CC}">
              <c16:uniqueId val="{00000002-79D7-7541-8A31-47B3D10E75DB}"/>
            </c:ext>
          </c:extLst>
        </c:ser>
        <c:ser>
          <c:idx val="3"/>
          <c:order val="3"/>
          <c:spPr>
            <a:solidFill>
              <a:schemeClr val="accent2">
                <a:tint val="77000"/>
              </a:schemeClr>
            </a:solidFill>
            <a:ln>
              <a:noFill/>
            </a:ln>
            <a:effectLst/>
          </c:spPr>
          <c:invertIfNegative val="0"/>
          <c:cat>
            <c:strRef>
              <c:f>'Q15'!$B$2:$B$8</c:f>
              <c:strCache>
                <c:ptCount val="7"/>
                <c:pt idx="0">
                  <c:v>Receiving 2 examples to review and feedback from 2 participants  was burdensome and time-consuming</c:v>
                </c:pt>
                <c:pt idx="1">
                  <c:v>I thought it was useful to know the name of my reviewer, as this facilitated communication between us</c:v>
                </c:pt>
                <c:pt idx="2">
                  <c:v>I found it easy to review my peers' work</c:v>
                </c:pt>
                <c:pt idx="3">
                  <c:v>Receiving 2 examples to review and feedback from 2 participants on my own example was useful</c:v>
                </c:pt>
                <c:pt idx="4">
                  <c:v>I found the guidance provided on how to carry out peer-review activities on the course useful</c:v>
                </c:pt>
                <c:pt idx="5">
                  <c:v>I appreciated the reviewers' evaluation of my work</c:v>
                </c:pt>
                <c:pt idx="6">
                  <c:v>I found the process of reviewing my peers' work useful for my own learning</c:v>
                </c:pt>
              </c:strCache>
            </c:strRef>
          </c:cat>
          <c:val>
            <c:numRef>
              <c:f>'Q15'!$F$2:$F$8</c:f>
              <c:numCache>
                <c:formatCode>General</c:formatCode>
                <c:ptCount val="7"/>
                <c:pt idx="0">
                  <c:v>26</c:v>
                </c:pt>
                <c:pt idx="1">
                  <c:v>3</c:v>
                </c:pt>
                <c:pt idx="2">
                  <c:v>3</c:v>
                </c:pt>
                <c:pt idx="3">
                  <c:v>1</c:v>
                </c:pt>
                <c:pt idx="4">
                  <c:v>2</c:v>
                </c:pt>
                <c:pt idx="5">
                  <c:v>3</c:v>
                </c:pt>
                <c:pt idx="6">
                  <c:v>2</c:v>
                </c:pt>
              </c:numCache>
            </c:numRef>
          </c:val>
          <c:extLst>
            <c:ext xmlns:c16="http://schemas.microsoft.com/office/drawing/2014/chart" uri="{C3380CC4-5D6E-409C-BE32-E72D297353CC}">
              <c16:uniqueId val="{00000003-79D7-7541-8A31-47B3D10E75DB}"/>
            </c:ext>
          </c:extLst>
        </c:ser>
        <c:ser>
          <c:idx val="4"/>
          <c:order val="4"/>
          <c:spPr>
            <a:solidFill>
              <a:schemeClr val="accent2">
                <a:tint val="54000"/>
              </a:schemeClr>
            </a:solidFill>
            <a:ln>
              <a:noFill/>
            </a:ln>
            <a:effectLst/>
          </c:spPr>
          <c:invertIfNegative val="0"/>
          <c:cat>
            <c:strRef>
              <c:f>'Q15'!$B$2:$B$8</c:f>
              <c:strCache>
                <c:ptCount val="7"/>
                <c:pt idx="0">
                  <c:v>Receiving 2 examples to review and feedback from 2 participants  was burdensome and time-consuming</c:v>
                </c:pt>
                <c:pt idx="1">
                  <c:v>I thought it was useful to know the name of my reviewer, as this facilitated communication between us</c:v>
                </c:pt>
                <c:pt idx="2">
                  <c:v>I found it easy to review my peers' work</c:v>
                </c:pt>
                <c:pt idx="3">
                  <c:v>Receiving 2 examples to review and feedback from 2 participants on my own example was useful</c:v>
                </c:pt>
                <c:pt idx="4">
                  <c:v>I found the guidance provided on how to carry out peer-review activities on the course useful</c:v>
                </c:pt>
                <c:pt idx="5">
                  <c:v>I appreciated the reviewers' evaluation of my work</c:v>
                </c:pt>
                <c:pt idx="6">
                  <c:v>I found the process of reviewing my peers' work useful for my own learning</c:v>
                </c:pt>
              </c:strCache>
            </c:strRef>
          </c:cat>
          <c:val>
            <c:numRef>
              <c:f>'Q15'!$G$2:$G$8</c:f>
              <c:numCache>
                <c:formatCode>General</c:formatCode>
                <c:ptCount val="7"/>
                <c:pt idx="0">
                  <c:v>4</c:v>
                </c:pt>
                <c:pt idx="1">
                  <c:v>6</c:v>
                </c:pt>
                <c:pt idx="2">
                  <c:v>1</c:v>
                </c:pt>
                <c:pt idx="3">
                  <c:v>4</c:v>
                </c:pt>
                <c:pt idx="4">
                  <c:v>1</c:v>
                </c:pt>
                <c:pt idx="5">
                  <c:v>5</c:v>
                </c:pt>
                <c:pt idx="6">
                  <c:v>1</c:v>
                </c:pt>
              </c:numCache>
            </c:numRef>
          </c:val>
          <c:extLst>
            <c:ext xmlns:c16="http://schemas.microsoft.com/office/drawing/2014/chart" uri="{C3380CC4-5D6E-409C-BE32-E72D297353CC}">
              <c16:uniqueId val="{00000004-79D7-7541-8A31-47B3D10E75DB}"/>
            </c:ext>
          </c:extLst>
        </c:ser>
        <c:dLbls>
          <c:showLegendKey val="0"/>
          <c:showVal val="0"/>
          <c:showCatName val="0"/>
          <c:showSerName val="0"/>
          <c:showPercent val="0"/>
          <c:showBubbleSize val="0"/>
        </c:dLbls>
        <c:gapWidth val="182"/>
        <c:overlap val="100"/>
        <c:axId val="1171162464"/>
        <c:axId val="1171158944"/>
      </c:barChart>
      <c:catAx>
        <c:axId val="1171162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71158944"/>
        <c:crosses val="autoZero"/>
        <c:auto val="1"/>
        <c:lblAlgn val="ctr"/>
        <c:lblOffset val="100"/>
        <c:noMultiLvlLbl val="0"/>
      </c:catAx>
      <c:valAx>
        <c:axId val="1171158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116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aseline="0"/>
              <a:t>Evaluating the 'community of practice'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4937450963582701"/>
          <c:y val="0.12634212155160099"/>
          <c:w val="0.41578308829564697"/>
          <c:h val="0.74929309193547899"/>
        </c:manualLayout>
      </c:layout>
      <c:barChart>
        <c:barDir val="bar"/>
        <c:grouping val="percentStacked"/>
        <c:varyColors val="0"/>
        <c:ser>
          <c:idx val="0"/>
          <c:order val="0"/>
          <c:tx>
            <c:strRef>
              <c:f>'Q16'!$C$1</c:f>
              <c:strCache>
                <c:ptCount val="1"/>
                <c:pt idx="0">
                  <c:v>Not at all useful</c:v>
                </c:pt>
              </c:strCache>
            </c:strRef>
          </c:tx>
          <c:spPr>
            <a:solidFill>
              <a:schemeClr val="accent2">
                <a:lumMod val="20000"/>
                <a:lumOff val="80000"/>
              </a:schemeClr>
            </a:solidFill>
            <a:ln>
              <a:noFill/>
            </a:ln>
            <a:effectLst/>
          </c:spPr>
          <c:invertIfNegative val="0"/>
          <c:cat>
            <c:strRef>
              <c:f>'Q16'!$B$2:$B$7</c:f>
              <c:strCache>
                <c:ptCount val="6"/>
                <c:pt idx="0">
                  <c:v>Did you agree with your peers’ assessment of your competence level?</c:v>
                </c:pt>
                <c:pt idx="1">
                  <c:v>Were any of the participants' examples useful to you?</c:v>
                </c:pt>
                <c:pt idx="2">
                  <c:v>Is it likely that you will make more use of ICT in your teaching as a result of this course?</c:v>
                </c:pt>
                <c:pt idx="3">
                  <c:v>Would a repository of teachers' examples tagged by outcome, category and level be useful to you?</c:v>
                </c:pt>
                <c:pt idx="4">
                  <c:v>Did the course inspire you to try new digital practices in your teaching?</c:v>
                </c:pt>
                <c:pt idx="5">
                  <c:v>Do you have a positive view of how technology can enhance teaching?</c:v>
                </c:pt>
              </c:strCache>
            </c:strRef>
          </c:cat>
          <c:val>
            <c:numRef>
              <c:f>'Q16'!$C$2:$C$7</c:f>
              <c:numCache>
                <c:formatCode>0%</c:formatCode>
                <c:ptCount val="6"/>
                <c:pt idx="0">
                  <c:v>5.6000000000000001E-2</c:v>
                </c:pt>
                <c:pt idx="1">
                  <c:v>2.32558139534884E-2</c:v>
                </c:pt>
                <c:pt idx="2">
                  <c:v>0.04</c:v>
                </c:pt>
                <c:pt idx="3">
                  <c:v>3.125E-2</c:v>
                </c:pt>
                <c:pt idx="4">
                  <c:v>2.34375E-2</c:v>
                </c:pt>
                <c:pt idx="5">
                  <c:v>3.9370078740157501E-2</c:v>
                </c:pt>
              </c:numCache>
            </c:numRef>
          </c:val>
          <c:extLst>
            <c:ext xmlns:c16="http://schemas.microsoft.com/office/drawing/2014/chart" uri="{C3380CC4-5D6E-409C-BE32-E72D297353CC}">
              <c16:uniqueId val="{00000000-5A59-E142-94E4-26D4ABE6B61E}"/>
            </c:ext>
          </c:extLst>
        </c:ser>
        <c:ser>
          <c:idx val="1"/>
          <c:order val="1"/>
          <c:tx>
            <c:strRef>
              <c:f>'Q16'!$D$1</c:f>
              <c:strCache>
                <c:ptCount val="1"/>
              </c:strCache>
            </c:strRef>
          </c:tx>
          <c:spPr>
            <a:solidFill>
              <a:schemeClr val="accent2">
                <a:lumMod val="40000"/>
                <a:lumOff val="60000"/>
              </a:schemeClr>
            </a:solidFill>
            <a:ln>
              <a:noFill/>
            </a:ln>
            <a:effectLst/>
          </c:spPr>
          <c:invertIfNegative val="0"/>
          <c:cat>
            <c:strRef>
              <c:f>'Q16'!$B$2:$B$7</c:f>
              <c:strCache>
                <c:ptCount val="6"/>
                <c:pt idx="0">
                  <c:v>Did you agree with your peers’ assessment of your competence level?</c:v>
                </c:pt>
                <c:pt idx="1">
                  <c:v>Were any of the participants' examples useful to you?</c:v>
                </c:pt>
                <c:pt idx="2">
                  <c:v>Is it likely that you will make more use of ICT in your teaching as a result of this course?</c:v>
                </c:pt>
                <c:pt idx="3">
                  <c:v>Would a repository of teachers' examples tagged by outcome, category and level be useful to you?</c:v>
                </c:pt>
                <c:pt idx="4">
                  <c:v>Did the course inspire you to try new digital practices in your teaching?</c:v>
                </c:pt>
                <c:pt idx="5">
                  <c:v>Do you have a positive view of how technology can enhance teaching?</c:v>
                </c:pt>
              </c:strCache>
            </c:strRef>
          </c:cat>
          <c:val>
            <c:numRef>
              <c:f>'Q16'!$D$2:$D$7</c:f>
              <c:numCache>
                <c:formatCode>0%</c:formatCode>
                <c:ptCount val="6"/>
                <c:pt idx="0">
                  <c:v>2.4E-2</c:v>
                </c:pt>
                <c:pt idx="1">
                  <c:v>6.2015503875968998E-2</c:v>
                </c:pt>
                <c:pt idx="2">
                  <c:v>3.2000000000000001E-2</c:v>
                </c:pt>
                <c:pt idx="3">
                  <c:v>2.34375E-2</c:v>
                </c:pt>
                <c:pt idx="4">
                  <c:v>5.46875E-2</c:v>
                </c:pt>
                <c:pt idx="5">
                  <c:v>2.3622047244094498E-2</c:v>
                </c:pt>
              </c:numCache>
            </c:numRef>
          </c:val>
          <c:extLst>
            <c:ext xmlns:c16="http://schemas.microsoft.com/office/drawing/2014/chart" uri="{C3380CC4-5D6E-409C-BE32-E72D297353CC}">
              <c16:uniqueId val="{00000001-5A59-E142-94E4-26D4ABE6B61E}"/>
            </c:ext>
          </c:extLst>
        </c:ser>
        <c:ser>
          <c:idx val="2"/>
          <c:order val="2"/>
          <c:tx>
            <c:strRef>
              <c:f>'Q16'!$E$1</c:f>
              <c:strCache>
                <c:ptCount val="1"/>
                <c:pt idx="0">
                  <c:v>Neutral</c:v>
                </c:pt>
              </c:strCache>
            </c:strRef>
          </c:tx>
          <c:spPr>
            <a:solidFill>
              <a:schemeClr val="accent2">
                <a:lumMod val="60000"/>
                <a:lumOff val="40000"/>
              </a:schemeClr>
            </a:solidFill>
            <a:ln>
              <a:noFill/>
            </a:ln>
            <a:effectLst/>
          </c:spPr>
          <c:invertIfNegative val="0"/>
          <c:cat>
            <c:strRef>
              <c:f>'Q16'!$B$2:$B$7</c:f>
              <c:strCache>
                <c:ptCount val="6"/>
                <c:pt idx="0">
                  <c:v>Did you agree with your peers’ assessment of your competence level?</c:v>
                </c:pt>
                <c:pt idx="1">
                  <c:v>Were any of the participants' examples useful to you?</c:v>
                </c:pt>
                <c:pt idx="2">
                  <c:v>Is it likely that you will make more use of ICT in your teaching as a result of this course?</c:v>
                </c:pt>
                <c:pt idx="3">
                  <c:v>Would a repository of teachers' examples tagged by outcome, category and level be useful to you?</c:v>
                </c:pt>
                <c:pt idx="4">
                  <c:v>Did the course inspire you to try new digital practices in your teaching?</c:v>
                </c:pt>
                <c:pt idx="5">
                  <c:v>Do you have a positive view of how technology can enhance teaching?</c:v>
                </c:pt>
              </c:strCache>
            </c:strRef>
          </c:cat>
          <c:val>
            <c:numRef>
              <c:f>'Q16'!$E$2:$E$7</c:f>
              <c:numCache>
                <c:formatCode>0%</c:formatCode>
                <c:ptCount val="6"/>
                <c:pt idx="0">
                  <c:v>0.16</c:v>
                </c:pt>
                <c:pt idx="1">
                  <c:v>0.186046511627907</c:v>
                </c:pt>
                <c:pt idx="2">
                  <c:v>0.112</c:v>
                </c:pt>
                <c:pt idx="3">
                  <c:v>0.2109375</c:v>
                </c:pt>
                <c:pt idx="4">
                  <c:v>0.1171875</c:v>
                </c:pt>
                <c:pt idx="5">
                  <c:v>9.4488188976377896E-2</c:v>
                </c:pt>
              </c:numCache>
            </c:numRef>
          </c:val>
          <c:extLst>
            <c:ext xmlns:c16="http://schemas.microsoft.com/office/drawing/2014/chart" uri="{C3380CC4-5D6E-409C-BE32-E72D297353CC}">
              <c16:uniqueId val="{00000002-5A59-E142-94E4-26D4ABE6B61E}"/>
            </c:ext>
          </c:extLst>
        </c:ser>
        <c:ser>
          <c:idx val="3"/>
          <c:order val="3"/>
          <c:tx>
            <c:strRef>
              <c:f>'Q16'!$F$1</c:f>
              <c:strCache>
                <c:ptCount val="1"/>
              </c:strCache>
            </c:strRef>
          </c:tx>
          <c:spPr>
            <a:solidFill>
              <a:schemeClr val="accent2">
                <a:lumMod val="75000"/>
              </a:schemeClr>
            </a:solidFill>
            <a:ln>
              <a:noFill/>
            </a:ln>
            <a:effectLst/>
          </c:spPr>
          <c:invertIfNegative val="0"/>
          <c:cat>
            <c:strRef>
              <c:f>'Q16'!$B$2:$B$7</c:f>
              <c:strCache>
                <c:ptCount val="6"/>
                <c:pt idx="0">
                  <c:v>Did you agree with your peers’ assessment of your competence level?</c:v>
                </c:pt>
                <c:pt idx="1">
                  <c:v>Were any of the participants' examples useful to you?</c:v>
                </c:pt>
                <c:pt idx="2">
                  <c:v>Is it likely that you will make more use of ICT in your teaching as a result of this course?</c:v>
                </c:pt>
                <c:pt idx="3">
                  <c:v>Would a repository of teachers' examples tagged by outcome, category and level be useful to you?</c:v>
                </c:pt>
                <c:pt idx="4">
                  <c:v>Did the course inspire you to try new digital practices in your teaching?</c:v>
                </c:pt>
                <c:pt idx="5">
                  <c:v>Do you have a positive view of how technology can enhance teaching?</c:v>
                </c:pt>
              </c:strCache>
            </c:strRef>
          </c:cat>
          <c:val>
            <c:numRef>
              <c:f>'Q16'!$F$2:$F$7</c:f>
              <c:numCache>
                <c:formatCode>0%</c:formatCode>
                <c:ptCount val="6"/>
                <c:pt idx="0">
                  <c:v>0.36</c:v>
                </c:pt>
                <c:pt idx="1">
                  <c:v>0.33333333333333298</c:v>
                </c:pt>
                <c:pt idx="2">
                  <c:v>0.35199999999999998</c:v>
                </c:pt>
                <c:pt idx="3">
                  <c:v>0.3046875</c:v>
                </c:pt>
                <c:pt idx="4">
                  <c:v>0.3515625</c:v>
                </c:pt>
                <c:pt idx="5">
                  <c:v>0.29921259842519699</c:v>
                </c:pt>
              </c:numCache>
            </c:numRef>
          </c:val>
          <c:extLst>
            <c:ext xmlns:c16="http://schemas.microsoft.com/office/drawing/2014/chart" uri="{C3380CC4-5D6E-409C-BE32-E72D297353CC}">
              <c16:uniqueId val="{00000003-5A59-E142-94E4-26D4ABE6B61E}"/>
            </c:ext>
          </c:extLst>
        </c:ser>
        <c:ser>
          <c:idx val="4"/>
          <c:order val="4"/>
          <c:tx>
            <c:strRef>
              <c:f>'Q16'!$G$1</c:f>
              <c:strCache>
                <c:ptCount val="1"/>
                <c:pt idx="0">
                  <c:v>Very useful</c:v>
                </c:pt>
              </c:strCache>
            </c:strRef>
          </c:tx>
          <c:spPr>
            <a:solidFill>
              <a:schemeClr val="accent2">
                <a:lumMod val="50000"/>
              </a:schemeClr>
            </a:solidFill>
            <a:ln>
              <a:noFill/>
            </a:ln>
            <a:effectLst/>
          </c:spPr>
          <c:invertIfNegative val="0"/>
          <c:cat>
            <c:strRef>
              <c:f>'Q16'!$B$2:$B$7</c:f>
              <c:strCache>
                <c:ptCount val="6"/>
                <c:pt idx="0">
                  <c:v>Did you agree with your peers’ assessment of your competence level?</c:v>
                </c:pt>
                <c:pt idx="1">
                  <c:v>Were any of the participants' examples useful to you?</c:v>
                </c:pt>
                <c:pt idx="2">
                  <c:v>Is it likely that you will make more use of ICT in your teaching as a result of this course?</c:v>
                </c:pt>
                <c:pt idx="3">
                  <c:v>Would a repository of teachers' examples tagged by outcome, category and level be useful to you?</c:v>
                </c:pt>
                <c:pt idx="4">
                  <c:v>Did the course inspire you to try new digital practices in your teaching?</c:v>
                </c:pt>
                <c:pt idx="5">
                  <c:v>Do you have a positive view of how technology can enhance teaching?</c:v>
                </c:pt>
              </c:strCache>
            </c:strRef>
          </c:cat>
          <c:val>
            <c:numRef>
              <c:f>'Q16'!$G$2:$G$7</c:f>
              <c:numCache>
                <c:formatCode>0%</c:formatCode>
                <c:ptCount val="6"/>
                <c:pt idx="0">
                  <c:v>0.4</c:v>
                </c:pt>
                <c:pt idx="1">
                  <c:v>0.39534883720930197</c:v>
                </c:pt>
                <c:pt idx="2">
                  <c:v>0.46400000000000002</c:v>
                </c:pt>
                <c:pt idx="3">
                  <c:v>0.4296875</c:v>
                </c:pt>
                <c:pt idx="4">
                  <c:v>0.453125</c:v>
                </c:pt>
                <c:pt idx="5">
                  <c:v>0.54330708661417304</c:v>
                </c:pt>
              </c:numCache>
            </c:numRef>
          </c:val>
          <c:extLst>
            <c:ext xmlns:c16="http://schemas.microsoft.com/office/drawing/2014/chart" uri="{C3380CC4-5D6E-409C-BE32-E72D297353CC}">
              <c16:uniqueId val="{00000004-5A59-E142-94E4-26D4ABE6B61E}"/>
            </c:ext>
          </c:extLst>
        </c:ser>
        <c:dLbls>
          <c:showLegendKey val="0"/>
          <c:showVal val="0"/>
          <c:showCatName val="0"/>
          <c:showSerName val="0"/>
          <c:showPercent val="0"/>
          <c:showBubbleSize val="0"/>
        </c:dLbls>
        <c:gapWidth val="182"/>
        <c:overlap val="100"/>
        <c:axId val="1163874160"/>
        <c:axId val="1163808160"/>
      </c:barChart>
      <c:catAx>
        <c:axId val="1163874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63808160"/>
        <c:crosses val="autoZero"/>
        <c:auto val="1"/>
        <c:lblAlgn val="ctr"/>
        <c:lblOffset val="100"/>
        <c:noMultiLvlLbl val="0"/>
      </c:catAx>
      <c:valAx>
        <c:axId val="11638081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63874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F2203-741C-004B-8F09-49DD0BFC733B}" type="datetimeFigureOut">
              <a:rPr lang="en-US" smtClean="0"/>
              <a:t>7/9/18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D46E2-0057-3045-9AA2-E7AE6C168D5B}" type="slidenum">
              <a:rPr lang="en-US" smtClean="0"/>
              <a:t>‹#›</a:t>
            </a:fld>
            <a:endParaRPr lang="en-US"/>
          </a:p>
        </p:txBody>
      </p:sp>
    </p:spTree>
    <p:extLst>
      <p:ext uri="{BB962C8B-B14F-4D97-AF65-F5344CB8AC3E}">
        <p14:creationId xmlns:p14="http://schemas.microsoft.com/office/powerpoint/2010/main" val="74567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is.unesco.org/Education/Documents/FS39-teachers-2016-en.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esearchcghe.org/perch/resources/publications/wp22.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researchcghe.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 professional in India, doing it while waiting for the bus.</a:t>
            </a:r>
          </a:p>
          <a:p>
            <a:r>
              <a:rPr lang="en-US" dirty="0"/>
              <a:t>Young professional learning about new skills for her career.</a:t>
            </a:r>
          </a:p>
          <a:p>
            <a:r>
              <a:rPr lang="en-US" dirty="0"/>
              <a:t>PG who felt degrees were not teaching what she would need in practice. What MOOCs do well to give a window on professional practice.</a:t>
            </a:r>
          </a:p>
          <a:p>
            <a:r>
              <a:rPr lang="en-US" dirty="0"/>
              <a:t>Market researcher learning in the MOOC about research skills to extend her practice, and can then create new insights into her business world, she is improving her company.</a:t>
            </a:r>
          </a:p>
          <a:p>
            <a:r>
              <a:rPr lang="en-US" dirty="0"/>
              <a:t>BLE consultant – MOOC good for company?</a:t>
            </a:r>
          </a:p>
          <a:p>
            <a:r>
              <a:rPr lang="en-US" dirty="0"/>
              <a:t>LT at </a:t>
            </a:r>
            <a:r>
              <a:rPr lang="en-US" dirty="0" err="1"/>
              <a:t>uni</a:t>
            </a:r>
            <a:r>
              <a:rPr lang="en-US" dirty="0"/>
              <a:t> to</a:t>
            </a:r>
          </a:p>
          <a:p>
            <a:r>
              <a:rPr lang="en-US" dirty="0" err="1"/>
              <a:t>Realisation</a:t>
            </a:r>
            <a:r>
              <a:rPr lang="en-US" dirty="0"/>
              <a:t> of the value of the social experience of learning – will be of value in the cascade.</a:t>
            </a:r>
          </a:p>
          <a:p>
            <a:r>
              <a:rPr lang="en-US" dirty="0"/>
              <a:t>Engaging tutors are as important as engaging lecturers; appropriate window on the world</a:t>
            </a:r>
          </a:p>
          <a:p>
            <a:r>
              <a:rPr lang="en-US" dirty="0"/>
              <a:t>Costs are part of the design decision – appropriate costing and videos</a:t>
            </a:r>
          </a:p>
        </p:txBody>
      </p:sp>
      <p:sp>
        <p:nvSpPr>
          <p:cNvPr id="4" name="Slide Number Placeholder 3"/>
          <p:cNvSpPr>
            <a:spLocks noGrp="1"/>
          </p:cNvSpPr>
          <p:nvPr>
            <p:ph type="sldNum" sz="quarter" idx="10"/>
          </p:nvPr>
        </p:nvSpPr>
        <p:spPr/>
        <p:txBody>
          <a:bodyPr/>
          <a:lstStyle/>
          <a:p>
            <a:fld id="{077D46E2-0057-3045-9AA2-E7AE6C168D5B}" type="slidenum">
              <a:rPr lang="en-US" smtClean="0"/>
              <a:t>2</a:t>
            </a:fld>
            <a:endParaRPr lang="en-US"/>
          </a:p>
        </p:txBody>
      </p:sp>
    </p:spTree>
    <p:extLst>
      <p:ext uri="{BB962C8B-B14F-4D97-AF65-F5344CB8AC3E}">
        <p14:creationId xmlns:p14="http://schemas.microsoft.com/office/powerpoint/2010/main" val="559031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E753002-C601-4BAE-B1A4-DD8CE1ACD75E}" type="slidenum">
              <a:rPr lang="fr-BE" smtClean="0"/>
              <a:t>15</a:t>
            </a:fld>
            <a:endParaRPr lang="fr-BE"/>
          </a:p>
        </p:txBody>
      </p:sp>
    </p:spTree>
    <p:extLst>
      <p:ext uri="{BB962C8B-B14F-4D97-AF65-F5344CB8AC3E}">
        <p14:creationId xmlns:p14="http://schemas.microsoft.com/office/powerpoint/2010/main" val="30273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peer review process is one of the most important online pedagogies because it offers a form of personalized assessment of each participant on a MOOC, and it is something that regularly came up in the interviews. Tutor assessment is not possible because of its high per-student cost. But </a:t>
            </a:r>
            <a:r>
              <a:rPr lang="en-US" sz="1200" i="1" kern="1200" dirty="0">
                <a:solidFill>
                  <a:schemeClr val="tx1"/>
                </a:solidFill>
                <a:effectLst/>
                <a:latin typeface="+mn-lt"/>
                <a:ea typeface="+mn-ea"/>
                <a:cs typeface="+mn-cs"/>
              </a:rPr>
              <a:t>peer review</a:t>
            </a:r>
            <a:r>
              <a:rPr lang="en-US" sz="1200" kern="1200" dirty="0">
                <a:solidFill>
                  <a:schemeClr val="tx1"/>
                </a:solidFill>
                <a:effectLst/>
                <a:latin typeface="+mn-lt"/>
                <a:ea typeface="+mn-ea"/>
                <a:cs typeface="+mn-cs"/>
              </a:rPr>
              <a:t> is valuable because in professional development courses your peers are the knowledgeable others you can genuinely learn from, and whose assessment participants are likely to value.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how it can work in a large online course, for example: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student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Creates their first draft using a given rubric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Then is sent 2 drafts by other students to review</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They are then sent the 2 reviews of their own draft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Then they check their feedback</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revise their draft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and submit it to the tutor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tutor will receive 1000s, but can select just a few and gives general feedback on the basis of this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all the participants have the value of reviewing 2 other drafts, getting personalized feedback on their own draft, and general feedback from the tutor’s overview.</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tutor has a manageable number of selected submissions as the basis for their feedback to all.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 whole process is run by the platform for any number of students.</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it is a viable and potentially valuable pedagogy.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the participants think comes from 2 kinds of data – interview data, for example this comment made while discussing peer review:</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found the peer review more interesting in the terms of what kind of writing it made me do, rather than the feedback I received”.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this comment from a post-course survey: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“Giving feedback to my colleagues gave me the opportunity to reflect on my own planning and how effective my text was and whether I was applying technology to really add value to my learner's learning. Great opportunity”.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Two very different perspectives, the one valuing the drafting process, the other valuing the reviewing process.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77D46E2-0057-3045-9AA2-E7AE6C168D5B}" type="slidenum">
              <a:rPr lang="en-US" smtClean="0"/>
              <a:t>16</a:t>
            </a:fld>
            <a:endParaRPr lang="en-US"/>
          </a:p>
        </p:txBody>
      </p:sp>
    </p:spTree>
    <p:extLst>
      <p:ext uri="{BB962C8B-B14F-4D97-AF65-F5344CB8AC3E}">
        <p14:creationId xmlns:p14="http://schemas.microsoft.com/office/powerpoint/2010/main" val="4105511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7D46E2-0057-3045-9AA2-E7AE6C168D5B}" type="slidenum">
              <a:rPr lang="en-US" smtClean="0"/>
              <a:t>17</a:t>
            </a:fld>
            <a:endParaRPr lang="en-US"/>
          </a:p>
        </p:txBody>
      </p:sp>
    </p:spTree>
    <p:extLst>
      <p:ext uri="{BB962C8B-B14F-4D97-AF65-F5344CB8AC3E}">
        <p14:creationId xmlns:p14="http://schemas.microsoft.com/office/powerpoint/2010/main" val="943226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means that for understanding how to scale up education, our initial focus has to be on scaling up the professional development that </a:t>
            </a:r>
            <a:r>
              <a:rPr lang="en-US" sz="1200" i="1" kern="1200" dirty="0">
                <a:solidFill>
                  <a:schemeClr val="tx1"/>
                </a:solidFill>
                <a:effectLst/>
                <a:latin typeface="+mn-lt"/>
                <a:ea typeface="+mn-ea"/>
                <a:cs typeface="+mn-cs"/>
              </a:rPr>
              <a:t>can</a:t>
            </a:r>
            <a:r>
              <a:rPr lang="en-US" sz="1200" kern="1200" dirty="0">
                <a:solidFill>
                  <a:schemeClr val="tx1"/>
                </a:solidFill>
                <a:effectLst/>
                <a:latin typeface="+mn-lt"/>
                <a:ea typeface="+mn-ea"/>
                <a:cs typeface="+mn-cs"/>
              </a:rPr>
              <a:t> be done via MOOCs. But we need to understand better how learning for professionals works on a MOOC.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this we collect both qualitative and quantitative data – each complementing the other.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Here is an example of a  technique for interviewing, where we use Repertory Grids, derived from Personal Construct Theory, to find out how MOOC participants construe their experience of the pedagogies of online learning.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each interviewee, we ask them to select 4</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online courses as learning experiences</a:t>
            </a:r>
            <a:r>
              <a:rPr lang="en-US" sz="1200" kern="1200" baseline="0" dirty="0">
                <a:solidFill>
                  <a:schemeClr val="tx1"/>
                </a:solidFill>
                <a:effectLst/>
                <a:latin typeface="+mn-lt"/>
                <a:ea typeface="+mn-ea"/>
                <a:cs typeface="+mn-cs"/>
              </a:rPr>
              <a:t> (and they also consider their ideal course)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we go through these in 3s to ask what makes 2 of them similar to each other, and different from the third?’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Their answer defines a personal construct about online learning, and the two poles of that construct.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a construct might be defined in terms of ‘these 2 had very boring videos, but this one had really interesting real-life situations’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one interview the participant might define up to 10 different constructs.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these can then be used as a personal evaluation scale for the MOOCs and online courses they have experienced.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So it’s a useful technique because the participants’ constructs guide the interview</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And it runs as a kind of virtual 1-1 workshop, even though it’s conducted online, using the virtual interactive whiteboard ‘</a:t>
            </a:r>
            <a:r>
              <a:rPr lang="en-US" sz="1200" kern="1200" dirty="0" err="1">
                <a:solidFill>
                  <a:schemeClr val="tx1"/>
                </a:solidFill>
                <a:effectLst/>
                <a:latin typeface="+mn-lt"/>
                <a:ea typeface="+mn-ea"/>
                <a:cs typeface="+mn-cs"/>
              </a:rPr>
              <a:t>Realtimeboard.com</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how the interview performs their evaluation of the 5 courses they’re talking about.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On this board are the two poles defining each construct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And these are cards representing the 5 online courses, which they have to place somewhere on the dimension between the two poles.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For example, there is a construct about the nature of assessment as either ‘Documented summative final assessment’ OR ‘Informal formative assessment with no right or wrong’, OR somewhere between the two.</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77D46E2-0057-3045-9AA2-E7AE6C168D5B}" type="slidenum">
              <a:rPr lang="en-US" smtClean="0"/>
              <a:t>18</a:t>
            </a:fld>
            <a:endParaRPr lang="en-US"/>
          </a:p>
        </p:txBody>
      </p:sp>
    </p:spTree>
    <p:extLst>
      <p:ext uri="{BB962C8B-B14F-4D97-AF65-F5344CB8AC3E}">
        <p14:creationId xmlns:p14="http://schemas.microsoft.com/office/powerpoint/2010/main" val="2057801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think of MOOCs as primarily video-based learning and some of the interviews did start by talking about the content and the videos first. But I want to take</a:t>
            </a:r>
            <a:r>
              <a:rPr lang="en-US" baseline="0" dirty="0"/>
              <a:t> a closer look at </a:t>
            </a:r>
            <a:r>
              <a:rPr lang="en-US" dirty="0"/>
              <a:t>4 grids from different kinds of professionals and you can see that they don’t just talk about videos. There are some similar</a:t>
            </a:r>
            <a:r>
              <a:rPr lang="en-US" baseline="0" dirty="0"/>
              <a:t> concerns around discussion and social learning, and its quality – particularly in relation to applied learning (the phrase ‘real world’ is used by two of them) and multimedia and interactivity more generally. </a:t>
            </a:r>
          </a:p>
        </p:txBody>
      </p:sp>
      <p:sp>
        <p:nvSpPr>
          <p:cNvPr id="4" name="Slide Number Placeholder 3"/>
          <p:cNvSpPr>
            <a:spLocks noGrp="1"/>
          </p:cNvSpPr>
          <p:nvPr>
            <p:ph type="sldNum" sz="quarter" idx="10"/>
          </p:nvPr>
        </p:nvSpPr>
        <p:spPr/>
        <p:txBody>
          <a:bodyPr/>
          <a:lstStyle/>
          <a:p>
            <a:fld id="{077D46E2-0057-3045-9AA2-E7AE6C168D5B}" type="slidenum">
              <a:rPr lang="en-US" smtClean="0"/>
              <a:t>19</a:t>
            </a:fld>
            <a:endParaRPr lang="en-US"/>
          </a:p>
        </p:txBody>
      </p:sp>
    </p:spTree>
    <p:extLst>
      <p:ext uri="{BB962C8B-B14F-4D97-AF65-F5344CB8AC3E}">
        <p14:creationId xmlns:p14="http://schemas.microsoft.com/office/powerpoint/2010/main" val="2130712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rgbClr val="FF0000"/>
                </a:solidFill>
              </a:rPr>
              <a:t>For example, Laurie didn’t like MOOCs where the participant number was too low because they lacked interactivity, which was a characteristic he valued. He contrasted this with being non-collaborative, and placed his ideal course (purple)  clearly at the high interaction end of the scale. He also </a:t>
            </a:r>
            <a:r>
              <a:rPr lang="en-US" baseline="0" dirty="0" err="1">
                <a:solidFill>
                  <a:srgbClr val="FF0000"/>
                </a:solidFill>
              </a:rPr>
              <a:t>emphasised</a:t>
            </a:r>
            <a:r>
              <a:rPr lang="en-US" baseline="0" dirty="0">
                <a:solidFill>
                  <a:srgbClr val="FF0000"/>
                </a:solidFill>
              </a:rPr>
              <a:t> the importance of applied, ‘real-world’, knowledge, in contrast with ‘theory’ and placed his ideal course clearly at the real-world end of the scale. </a:t>
            </a:r>
          </a:p>
        </p:txBody>
      </p:sp>
      <p:sp>
        <p:nvSpPr>
          <p:cNvPr id="4" name="Slide Number Placeholder 3"/>
          <p:cNvSpPr>
            <a:spLocks noGrp="1"/>
          </p:cNvSpPr>
          <p:nvPr>
            <p:ph type="sldNum" sz="quarter" idx="10"/>
          </p:nvPr>
        </p:nvSpPr>
        <p:spPr/>
        <p:txBody>
          <a:bodyPr/>
          <a:lstStyle/>
          <a:p>
            <a:fld id="{077D46E2-0057-3045-9AA2-E7AE6C168D5B}" type="slidenum">
              <a:rPr lang="en-US" smtClean="0"/>
              <a:t>20</a:t>
            </a:fld>
            <a:endParaRPr lang="en-US"/>
          </a:p>
        </p:txBody>
      </p:sp>
    </p:spTree>
    <p:extLst>
      <p:ext uri="{BB962C8B-B14F-4D97-AF65-F5344CB8AC3E}">
        <p14:creationId xmlns:p14="http://schemas.microsoft.com/office/powerpoint/2010/main" val="2732643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Similarly, Walter made the number of participants the focus of one pole on his grid – and put his ideal in the middle</a:t>
            </a:r>
          </a:p>
          <a:p>
            <a:r>
              <a:rPr lang="en-US" baseline="0" dirty="0"/>
              <a:t>Hanna </a:t>
            </a:r>
            <a:r>
              <a:rPr lang="en-US" baseline="0" dirty="0" err="1"/>
              <a:t>emphasised</a:t>
            </a:r>
            <a:r>
              <a:rPr lang="en-US" baseline="0" dirty="0"/>
              <a:t> </a:t>
            </a:r>
            <a:r>
              <a:rPr lang="en-US" baseline="0" dirty="0" err="1"/>
              <a:t>interactiviity</a:t>
            </a:r>
            <a:r>
              <a:rPr lang="en-US" baseline="0" dirty="0"/>
              <a:t> too, and discussion – valuing </a:t>
            </a:r>
            <a:r>
              <a:rPr lang="en-US" baseline="0" dirty="0" err="1"/>
              <a:t>authenitic</a:t>
            </a:r>
            <a:r>
              <a:rPr lang="en-US" baseline="0" dirty="0"/>
              <a:t> feedback from real people as opposed to </a:t>
            </a:r>
            <a:r>
              <a:rPr lang="en-US" baseline="0" dirty="0" err="1"/>
              <a:t>chatbots</a:t>
            </a:r>
            <a:endParaRPr lang="en-US" baseline="0" dirty="0"/>
          </a:p>
          <a:p>
            <a:r>
              <a:rPr lang="en-US" baseline="0" dirty="0"/>
              <a:t>Yvonne also focused on applied learning, not just observations and comments, placing her ideal course at the applied end, and, because of this, her ideal course was a group of learners with a shared experience, who were at the same level to make that happen. </a:t>
            </a:r>
          </a:p>
          <a:p>
            <a:endParaRPr lang="en-US" baseline="0" dirty="0"/>
          </a:p>
        </p:txBody>
      </p:sp>
      <p:sp>
        <p:nvSpPr>
          <p:cNvPr id="4" name="Slide Number Placeholder 3"/>
          <p:cNvSpPr>
            <a:spLocks noGrp="1"/>
          </p:cNvSpPr>
          <p:nvPr>
            <p:ph type="sldNum" sz="quarter" idx="10"/>
          </p:nvPr>
        </p:nvSpPr>
        <p:spPr/>
        <p:txBody>
          <a:bodyPr/>
          <a:lstStyle/>
          <a:p>
            <a:fld id="{077D46E2-0057-3045-9AA2-E7AE6C168D5B}" type="slidenum">
              <a:rPr lang="en-US" smtClean="0"/>
              <a:t>21</a:t>
            </a:fld>
            <a:endParaRPr lang="en-US"/>
          </a:p>
        </p:txBody>
      </p:sp>
    </p:spTree>
    <p:extLst>
      <p:ext uri="{BB962C8B-B14F-4D97-AF65-F5344CB8AC3E}">
        <p14:creationId xmlns:p14="http://schemas.microsoft.com/office/powerpoint/2010/main" val="126125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set of quotations here come</a:t>
            </a:r>
            <a:r>
              <a:rPr lang="en-US" baseline="0" dirty="0"/>
              <a:t> from Walter – but they are echoed by other participants – about the value of meaningful discussion for learning. He suggests the level of discussion needs to be high – and it shouldn’t be like “</a:t>
            </a:r>
            <a:r>
              <a:rPr lang="en-US" baseline="0" dirty="0" err="1"/>
              <a:t>facebook</a:t>
            </a:r>
            <a:r>
              <a:rPr lang="en-US" baseline="0" dirty="0"/>
              <a:t>” with people saying “isn’t this wonderful”</a:t>
            </a:r>
          </a:p>
          <a:p>
            <a:r>
              <a:rPr lang="en-US" baseline="0" dirty="0"/>
              <a:t>He really valued a dialogue stream with participants sharing their knowledge and providing links to new content</a:t>
            </a:r>
          </a:p>
          <a:p>
            <a:r>
              <a:rPr lang="en-US" baseline="0" dirty="0"/>
              <a:t>The level of conversation is a focus of Yvonne’s explanation of her constructs – she felt that if participants weren’t at the same level, or on one of her MOOCs the participants couldn’t have had experience of what was being taught, so the discussion was too low. </a:t>
            </a:r>
          </a:p>
          <a:p>
            <a:r>
              <a:rPr lang="en-US" baseline="0" dirty="0"/>
              <a:t>Laurie also pointed to the way that participants themselves if they had experience of putting the knowledge into practice could add to the content being presented.</a:t>
            </a:r>
          </a:p>
          <a:p>
            <a:endParaRPr lang="en-US" baseline="0" dirty="0"/>
          </a:p>
          <a:p>
            <a:r>
              <a:rPr lang="en-US" dirty="0"/>
              <a:t>These comments all coalesce around the practical value of the conversations, as a practitioner.</a:t>
            </a:r>
          </a:p>
        </p:txBody>
      </p:sp>
      <p:sp>
        <p:nvSpPr>
          <p:cNvPr id="4" name="Slide Number Placeholder 3"/>
          <p:cNvSpPr>
            <a:spLocks noGrp="1"/>
          </p:cNvSpPr>
          <p:nvPr>
            <p:ph type="sldNum" sz="quarter" idx="10"/>
          </p:nvPr>
        </p:nvSpPr>
        <p:spPr/>
        <p:txBody>
          <a:bodyPr/>
          <a:lstStyle/>
          <a:p>
            <a:fld id="{077D46E2-0057-3045-9AA2-E7AE6C168D5B}" type="slidenum">
              <a:rPr lang="en-US" smtClean="0"/>
              <a:t>22</a:t>
            </a:fld>
            <a:endParaRPr lang="en-US"/>
          </a:p>
        </p:txBody>
      </p:sp>
    </p:spTree>
    <p:extLst>
      <p:ext uri="{BB962C8B-B14F-4D97-AF65-F5344CB8AC3E}">
        <p14:creationId xmlns:p14="http://schemas.microsoft.com/office/powerpoint/2010/main" val="447577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take this further</a:t>
            </a:r>
            <a:r>
              <a:rPr lang="en-US" baseline="0" dirty="0"/>
              <a:t> – Yvonne was thinking about further study and we discussed whether she would pay for certificates. What was interesting was that having the capacity for high level discussion was what she thought she would be willing to pay for – it was a mark of the quality of the learning and the potential for effective application.</a:t>
            </a:r>
          </a:p>
          <a:p>
            <a:endParaRPr lang="en-US" baseline="0" dirty="0"/>
          </a:p>
          <a:p>
            <a:r>
              <a:rPr lang="en-US" baseline="0" dirty="0"/>
              <a:t>Hanna also highlighted the value of participants responding to your comments, whether they agreed or disagreed. She made a distinction between having this kind of ’real’ human feedback and the automated kind that you can get in apps like </a:t>
            </a:r>
            <a:r>
              <a:rPr lang="en-US" baseline="0" dirty="0" err="1"/>
              <a:t>duolingo</a:t>
            </a:r>
            <a:r>
              <a:rPr lang="en-US" baseline="0" dirty="0"/>
              <a:t> or from chat bots.</a:t>
            </a:r>
          </a:p>
          <a:p>
            <a:endParaRPr lang="en-US" baseline="0" dirty="0"/>
          </a:p>
          <a:p>
            <a:r>
              <a:rPr lang="en-US" baseline="0" dirty="0"/>
              <a:t>Again, these are professionals seeking practical high-level value from their interactions online, not just from the video presentations.</a:t>
            </a:r>
          </a:p>
          <a:p>
            <a:endParaRPr lang="en-US" dirty="0"/>
          </a:p>
        </p:txBody>
      </p:sp>
      <p:sp>
        <p:nvSpPr>
          <p:cNvPr id="4" name="Slide Number Placeholder 3"/>
          <p:cNvSpPr>
            <a:spLocks noGrp="1"/>
          </p:cNvSpPr>
          <p:nvPr>
            <p:ph type="sldNum" sz="quarter" idx="10"/>
          </p:nvPr>
        </p:nvSpPr>
        <p:spPr/>
        <p:txBody>
          <a:bodyPr/>
          <a:lstStyle/>
          <a:p>
            <a:fld id="{077D46E2-0057-3045-9AA2-E7AE6C168D5B}" type="slidenum">
              <a:rPr lang="en-US" smtClean="0"/>
              <a:t>23</a:t>
            </a:fld>
            <a:endParaRPr lang="en-US"/>
          </a:p>
        </p:txBody>
      </p:sp>
    </p:spTree>
    <p:extLst>
      <p:ext uri="{BB962C8B-B14F-4D97-AF65-F5344CB8AC3E}">
        <p14:creationId xmlns:p14="http://schemas.microsoft.com/office/powerpoint/2010/main" val="489824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MOOCs</a:t>
            </a:r>
            <a:r>
              <a:rPr lang="en-US" baseline="0" dirty="0"/>
              <a:t> don’t just feature discussion, and it is interesting to see what these professionals focused on aside from discussion. They discussed other multimedia aspects, not just the videos but the capacity for interactivity through technology. </a:t>
            </a:r>
          </a:p>
          <a:p>
            <a:endParaRPr lang="en-US" baseline="0" dirty="0"/>
          </a:p>
          <a:p>
            <a:r>
              <a:rPr lang="en-US" baseline="0" dirty="0"/>
              <a:t>Laurie called this interactivity, whereas Water considered it to be multimedia, but their descriptions of the way their preferred learning environment is remarkably similar. Laurie felt he was missing interactivity in some of the MOOCs – he compared them to live webinars, or even the virtual workshop using </a:t>
            </a:r>
            <a:r>
              <a:rPr lang="en-US" baseline="0" dirty="0" err="1"/>
              <a:t>realtimeboard</a:t>
            </a:r>
            <a:r>
              <a:rPr lang="en-US" baseline="0" dirty="0"/>
              <a:t> – he says it is </a:t>
            </a:r>
            <a:r>
              <a:rPr lang="en-US" baseline="0" dirty="0" err="1"/>
              <a:t>colourful</a:t>
            </a:r>
            <a:r>
              <a:rPr lang="en-US" baseline="0" dirty="0"/>
              <a:t> and shareable and interactive – he enjoyed using it and wanted his online learning experiences to have this kind of dynamic, collaborative element.</a:t>
            </a:r>
          </a:p>
          <a:p>
            <a:r>
              <a:rPr lang="en-US" baseline="0" dirty="0"/>
              <a:t>He showed an appreciation for the way you can combine different things online – writing over something, sharing it and that is how Walter describes what he wants from online learning –  part of the many things the internet offers for learning, and he wanted his courses to make the most of it.</a:t>
            </a:r>
            <a:endParaRPr lang="en-US" dirty="0"/>
          </a:p>
          <a:p>
            <a:endParaRPr lang="en-US" dirty="0"/>
          </a:p>
        </p:txBody>
      </p:sp>
      <p:sp>
        <p:nvSpPr>
          <p:cNvPr id="4" name="Slide Number Placeholder 3"/>
          <p:cNvSpPr>
            <a:spLocks noGrp="1"/>
          </p:cNvSpPr>
          <p:nvPr>
            <p:ph type="sldNum" sz="quarter" idx="10"/>
          </p:nvPr>
        </p:nvSpPr>
        <p:spPr/>
        <p:txBody>
          <a:bodyPr/>
          <a:lstStyle/>
          <a:p>
            <a:fld id="{077D46E2-0057-3045-9AA2-E7AE6C168D5B}" type="slidenum">
              <a:rPr lang="en-US" smtClean="0"/>
              <a:t>24</a:t>
            </a:fld>
            <a:endParaRPr lang="en-US"/>
          </a:p>
        </p:txBody>
      </p:sp>
    </p:spTree>
    <p:extLst>
      <p:ext uri="{BB962C8B-B14F-4D97-AF65-F5344CB8AC3E}">
        <p14:creationId xmlns:p14="http://schemas.microsoft.com/office/powerpoint/2010/main" val="83088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CGHE is investigating how HE contributes to society, nationally and internationally.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3.4 we look at this in terms of the responsibility for teaching and capacity building.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are some of the challenging statistics: </a:t>
            </a:r>
          </a:p>
          <a:p>
            <a:r>
              <a:rPr lang="en-US" sz="1200" kern="1200" dirty="0">
                <a:solidFill>
                  <a:schemeClr val="tx1"/>
                </a:solidFill>
                <a:effectLst/>
                <a:latin typeface="+mn-lt"/>
                <a:ea typeface="+mn-ea"/>
                <a:cs typeface="+mn-cs"/>
              </a:rPr>
              <a:t>The global  demand for HE far outstrips our capacity to meet it: 200m per year by 2025; 68m new teachers by 2030, </a:t>
            </a:r>
          </a:p>
          <a:p>
            <a:r>
              <a:rPr lang="en-US" sz="1200" kern="1200" dirty="0">
                <a:solidFill>
                  <a:schemeClr val="tx1"/>
                </a:solidFill>
                <a:effectLst/>
                <a:latin typeface="+mn-lt"/>
                <a:ea typeface="+mn-ea"/>
                <a:cs typeface="+mn-cs"/>
              </a:rPr>
              <a:t>vast under-provision of digitally skilled graduates. </a:t>
            </a:r>
          </a:p>
          <a:p>
            <a:r>
              <a:rPr lang="en-US" sz="1200" kern="1200" dirty="0">
                <a:solidFill>
                  <a:schemeClr val="tx1"/>
                </a:solidFill>
                <a:effectLst/>
                <a:latin typeface="+mn-lt"/>
                <a:ea typeface="+mn-ea"/>
                <a:cs typeface="+mn-cs"/>
              </a:rPr>
              <a:t>And yet we have a teaching model that depends on a 1: 25 </a:t>
            </a:r>
            <a:r>
              <a:rPr lang="en-US" sz="1200" kern="1200" dirty="0" err="1">
                <a:solidFill>
                  <a:schemeClr val="tx1"/>
                </a:solidFill>
                <a:effectLst/>
                <a:latin typeface="+mn-lt"/>
                <a:ea typeface="+mn-ea"/>
                <a:cs typeface="+mn-cs"/>
              </a:rPr>
              <a:t>staff:student</a:t>
            </a:r>
            <a:r>
              <a:rPr lang="en-US" sz="1200" kern="1200" dirty="0">
                <a:solidFill>
                  <a:schemeClr val="tx1"/>
                </a:solidFill>
                <a:effectLst/>
                <a:latin typeface="+mn-lt"/>
                <a:ea typeface="+mn-ea"/>
                <a:cs typeface="+mn-cs"/>
              </a:rPr>
              <a:t> ratio. How can we possibly bridge that gap in our capacity?</a:t>
            </a:r>
            <a:endParaRPr lang="en-GB" sz="1200" kern="1200" dirty="0">
              <a:solidFill>
                <a:schemeClr val="tx1"/>
              </a:solidFill>
              <a:effectLst/>
              <a:latin typeface="+mn-lt"/>
              <a:ea typeface="+mn-ea"/>
              <a:cs typeface="+mn-cs"/>
            </a:endParaRPr>
          </a:p>
          <a:p>
            <a:endParaRPr lang="en-US" sz="1200" i="1" dirty="0"/>
          </a:p>
          <a:p>
            <a:r>
              <a:rPr lang="en-US" sz="1200" i="1" dirty="0"/>
              <a:t> </a:t>
            </a:r>
            <a:r>
              <a:rPr lang="en-US" sz="1200" i="1" dirty="0">
                <a:hlinkClick r:id="rId3"/>
              </a:rPr>
              <a:t>http://www.uis.unesco.org/Education/Documents/FS39-teachers-2016-en.pdf</a:t>
            </a:r>
            <a:r>
              <a:rPr lang="en-US" sz="1200" i="1" dirty="0"/>
              <a:t> </a:t>
            </a:r>
          </a:p>
          <a:p>
            <a:endParaRPr lang="en-US" sz="1200" i="1" dirty="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TECH. (2015). </a:t>
            </a:r>
            <a:r>
              <a:rPr lang="en-GB" sz="1200" i="1" kern="1200" dirty="0">
                <a:solidFill>
                  <a:schemeClr val="tx1"/>
                </a:solidFill>
                <a:effectLst/>
                <a:latin typeface="+mn-lt"/>
                <a:ea typeface="+mn-ea"/>
                <a:cs typeface="+mn-cs"/>
              </a:rPr>
              <a:t>Employer Insights: skills survey 2015</a:t>
            </a:r>
            <a:r>
              <a:rPr lang="en-GB" sz="1200" kern="1200" dirty="0">
                <a:solidFill>
                  <a:schemeClr val="tx1"/>
                </a:solidFill>
                <a:effectLst/>
                <a:latin typeface="+mn-lt"/>
                <a:ea typeface="+mn-ea"/>
                <a:cs typeface="+mn-cs"/>
              </a:rPr>
              <a:t>. London, UK: Tech Partnership.</a:t>
            </a:r>
            <a:endParaRPr lang="en-US" sz="120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10"/>
          </p:nvPr>
        </p:nvSpPr>
        <p:spPr/>
        <p:txBody>
          <a:bodyPr/>
          <a:lstStyle/>
          <a:p>
            <a:fld id="{9D35CBE9-9611-1C49-92F6-9684BA0F7C1E}" type="slidenum">
              <a:rPr lang="en-US" smtClean="0"/>
              <a:t>4</a:t>
            </a:fld>
            <a:endParaRPr lang="en-US"/>
          </a:p>
        </p:txBody>
      </p:sp>
    </p:spTree>
    <p:extLst>
      <p:ext uri="{BB962C8B-B14F-4D97-AF65-F5344CB8AC3E}">
        <p14:creationId xmlns:p14="http://schemas.microsoft.com/office/powerpoint/2010/main" val="3078005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that is not to say that for him everything</a:t>
            </a:r>
            <a:r>
              <a:rPr lang="en-US" baseline="0" dirty="0"/>
              <a:t> had to be extremely high tech. The videos in one of the MOOCs he discussed had location filming in Antarctica. This contrasted with another from a </a:t>
            </a:r>
            <a:r>
              <a:rPr lang="en-US" baseline="0" dirty="0" err="1"/>
              <a:t>maths</a:t>
            </a:r>
            <a:r>
              <a:rPr lang="en-US" baseline="0" dirty="0"/>
              <a:t> lecturer with an overhead camera working out </a:t>
            </a:r>
            <a:r>
              <a:rPr lang="en-US" baseline="0" dirty="0" err="1"/>
              <a:t>maths</a:t>
            </a:r>
            <a:r>
              <a:rPr lang="en-US" baseline="0" dirty="0"/>
              <a:t> puzzles on a whiteboard by hand. Another of his </a:t>
            </a:r>
            <a:r>
              <a:rPr lang="en-US" baseline="0" dirty="0" err="1"/>
              <a:t>Moocs</a:t>
            </a:r>
            <a:r>
              <a:rPr lang="en-US" baseline="0" dirty="0"/>
              <a:t> appeared to be an undergraduate course converted to MOOC format with a lot of extra readings and resources. But it didn’t mean for him that these very highly resourced MOOCs were necessarily better, He saw that the ‘one man band’ approach was also very effective in his focus, and the others were excessive. </a:t>
            </a:r>
          </a:p>
          <a:p>
            <a:r>
              <a:rPr lang="en-US" baseline="0" dirty="0"/>
              <a:t>This is important to think about in terms of resources and costs of MOOCs. Both these participants and many others showed an appreciation of the overall </a:t>
            </a:r>
            <a:r>
              <a:rPr lang="en-US" b="1" baseline="0" dirty="0"/>
              <a:t>technology enhanced learning design </a:t>
            </a:r>
            <a:r>
              <a:rPr lang="en-US" baseline="0" dirty="0"/>
              <a:t>rather than just the videos, and this gives us a way of thinking about how we can create courses that professionals need, as well as helping professionals to become effective learners like these participants - by </a:t>
            </a:r>
            <a:r>
              <a:rPr lang="en-US" baseline="0" dirty="0" err="1"/>
              <a:t>emphasising</a:t>
            </a:r>
            <a:r>
              <a:rPr lang="en-US" baseline="0" dirty="0"/>
              <a:t> learning design over glossy content, by designing discussions differently to elicit deeper responses, and maybe by improving participants understanding of what it takes to learn.</a:t>
            </a:r>
          </a:p>
          <a:p>
            <a:r>
              <a:rPr lang="en-US" baseline="0" dirty="0"/>
              <a:t>And this also helps to think about the rationale for investments in scaled up learning, and how to keep them financially sustainable whilst simultaneously offering quality content, which we come to next.</a:t>
            </a:r>
          </a:p>
        </p:txBody>
      </p:sp>
      <p:sp>
        <p:nvSpPr>
          <p:cNvPr id="4" name="Slide Number Placeholder 3"/>
          <p:cNvSpPr>
            <a:spLocks noGrp="1"/>
          </p:cNvSpPr>
          <p:nvPr>
            <p:ph type="sldNum" sz="quarter" idx="10"/>
          </p:nvPr>
        </p:nvSpPr>
        <p:spPr/>
        <p:txBody>
          <a:bodyPr/>
          <a:lstStyle/>
          <a:p>
            <a:fld id="{077D46E2-0057-3045-9AA2-E7AE6C168D5B}" type="slidenum">
              <a:rPr lang="en-US" smtClean="0"/>
              <a:t>25</a:t>
            </a:fld>
            <a:endParaRPr lang="en-US"/>
          </a:p>
        </p:txBody>
      </p:sp>
    </p:spTree>
    <p:extLst>
      <p:ext uri="{BB962C8B-B14F-4D97-AF65-F5344CB8AC3E}">
        <p14:creationId xmlns:p14="http://schemas.microsoft.com/office/powerpoint/2010/main" val="1615004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tool is downloadable from the website, and is free and open to all.</a:t>
            </a:r>
          </a:p>
          <a:p>
            <a:r>
              <a:rPr lang="en-US" dirty="0"/>
              <a:t>The Resources include a User Guide.</a:t>
            </a:r>
          </a:p>
        </p:txBody>
      </p:sp>
      <p:sp>
        <p:nvSpPr>
          <p:cNvPr id="4" name="Slide Number Placeholder 3"/>
          <p:cNvSpPr>
            <a:spLocks noGrp="1"/>
          </p:cNvSpPr>
          <p:nvPr>
            <p:ph type="sldNum" sz="quarter" idx="10"/>
          </p:nvPr>
        </p:nvSpPr>
        <p:spPr/>
        <p:txBody>
          <a:bodyPr/>
          <a:lstStyle/>
          <a:p>
            <a:fld id="{077D46E2-0057-3045-9AA2-E7AE6C168D5B}" type="slidenum">
              <a:rPr lang="en-US" smtClean="0"/>
              <a:t>27</a:t>
            </a:fld>
            <a:endParaRPr lang="en-US"/>
          </a:p>
        </p:txBody>
      </p:sp>
    </p:spTree>
    <p:extLst>
      <p:ext uri="{BB962C8B-B14F-4D97-AF65-F5344CB8AC3E}">
        <p14:creationId xmlns:p14="http://schemas.microsoft.com/office/powerpoint/2010/main" val="4046846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The tool consists of several forms for the user to complete with data about the planned course (estimated student numbers, for two types of student; estimated portion of course fee that pays for teaching costs; staff costs for two levels of staff per day), and about the teaching-learning activities (TLAs) to be used (types of learning activity promoted, duration of learning time per week or over the course, amount of staff time to create and deliver the course, for each run, and for each type of staff).</a:t>
            </a:r>
          </a:p>
        </p:txBody>
      </p:sp>
      <p:sp>
        <p:nvSpPr>
          <p:cNvPr id="4" name="Slide Number Placeholder 3"/>
          <p:cNvSpPr>
            <a:spLocks noGrp="1"/>
          </p:cNvSpPr>
          <p:nvPr>
            <p:ph type="sldNum" sz="quarter" idx="10"/>
          </p:nvPr>
        </p:nvSpPr>
        <p:spPr/>
        <p:txBody>
          <a:bodyPr/>
          <a:lstStyle/>
          <a:p>
            <a:fld id="{AD7E08C7-B3CD-7E40-AB60-53DE6CF0D195}" type="slidenum">
              <a:rPr lang="en-US" smtClean="0"/>
              <a:t>28</a:t>
            </a:fld>
            <a:endParaRPr lang="en-US"/>
          </a:p>
        </p:txBody>
      </p:sp>
    </p:spTree>
    <p:extLst>
      <p:ext uri="{BB962C8B-B14F-4D97-AF65-F5344CB8AC3E}">
        <p14:creationId xmlns:p14="http://schemas.microsoft.com/office/powerpoint/2010/main" val="4156706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there is sufficient data, the tool uses this to produce a Summary of the learning experience and the associated teaching costs for the 3 runs, modelled by the user. If the bottom line of costs, or the overall learning experience is not acceptable, then the user can modify any of the input data, until an acceptable summary is achieved.</a:t>
            </a:r>
          </a:p>
          <a:p>
            <a:endParaRPr lang="en-US" dirty="0"/>
          </a:p>
          <a:p>
            <a:r>
              <a:rPr lang="en-US" dirty="0"/>
              <a:t>Please contact </a:t>
            </a:r>
            <a:r>
              <a:rPr lang="en-US" dirty="0" err="1"/>
              <a:t>d.laurillard@ucl.ac.uk</a:t>
            </a:r>
            <a:r>
              <a:rPr lang="en-US" dirty="0"/>
              <a:t> for further details.</a:t>
            </a:r>
          </a:p>
        </p:txBody>
      </p:sp>
      <p:sp>
        <p:nvSpPr>
          <p:cNvPr id="4" name="Slide Number Placeholder 3"/>
          <p:cNvSpPr>
            <a:spLocks noGrp="1"/>
          </p:cNvSpPr>
          <p:nvPr>
            <p:ph type="sldNum" sz="quarter" idx="10"/>
          </p:nvPr>
        </p:nvSpPr>
        <p:spPr/>
        <p:txBody>
          <a:bodyPr/>
          <a:lstStyle/>
          <a:p>
            <a:fld id="{077D46E2-0057-3045-9AA2-E7AE6C168D5B}" type="slidenum">
              <a:rPr lang="en-US" smtClean="0"/>
              <a:t>29</a:t>
            </a:fld>
            <a:endParaRPr lang="en-US"/>
          </a:p>
        </p:txBody>
      </p:sp>
    </p:spTree>
    <p:extLst>
      <p:ext uri="{BB962C8B-B14F-4D97-AF65-F5344CB8AC3E}">
        <p14:creationId xmlns:p14="http://schemas.microsoft.com/office/powerpoint/2010/main" val="1131456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online version of the tool has been created as a UCL enterprise tool, linked to all the current financial costs for staffing.</a:t>
            </a:r>
          </a:p>
        </p:txBody>
      </p:sp>
      <p:sp>
        <p:nvSpPr>
          <p:cNvPr id="4" name="Slide Number Placeholder 3"/>
          <p:cNvSpPr>
            <a:spLocks noGrp="1"/>
          </p:cNvSpPr>
          <p:nvPr>
            <p:ph type="sldNum" sz="quarter" idx="10"/>
          </p:nvPr>
        </p:nvSpPr>
        <p:spPr/>
        <p:txBody>
          <a:bodyPr/>
          <a:lstStyle/>
          <a:p>
            <a:fld id="{077D46E2-0057-3045-9AA2-E7AE6C168D5B}" type="slidenum">
              <a:rPr lang="en-US" smtClean="0"/>
              <a:t>30</a:t>
            </a:fld>
            <a:endParaRPr lang="en-US"/>
          </a:p>
        </p:txBody>
      </p:sp>
    </p:spTree>
    <p:extLst>
      <p:ext uri="{BB962C8B-B14F-4D97-AF65-F5344CB8AC3E}">
        <p14:creationId xmlns:p14="http://schemas.microsoft.com/office/powerpoint/2010/main" val="1430297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shows the Summary screen for the user’s current model of the course.</a:t>
            </a:r>
          </a:p>
        </p:txBody>
      </p:sp>
      <p:sp>
        <p:nvSpPr>
          <p:cNvPr id="4" name="Slide Number Placeholder 3"/>
          <p:cNvSpPr>
            <a:spLocks noGrp="1"/>
          </p:cNvSpPr>
          <p:nvPr>
            <p:ph type="sldNum" sz="quarter" idx="10"/>
          </p:nvPr>
        </p:nvSpPr>
        <p:spPr/>
        <p:txBody>
          <a:bodyPr/>
          <a:lstStyle/>
          <a:p>
            <a:fld id="{077D46E2-0057-3045-9AA2-E7AE6C168D5B}" type="slidenum">
              <a:rPr lang="en-US" smtClean="0"/>
              <a:t>31</a:t>
            </a:fld>
            <a:endParaRPr lang="en-US"/>
          </a:p>
        </p:txBody>
      </p:sp>
    </p:spTree>
    <p:extLst>
      <p:ext uri="{BB962C8B-B14F-4D97-AF65-F5344CB8AC3E}">
        <p14:creationId xmlns:p14="http://schemas.microsoft.com/office/powerpoint/2010/main" val="2433441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come back to our initial issue – of tackling the large-scale challenges in global education, how might MOOCs help us, if they cannot be used to teach children and young people?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we’re experimenting with the ‘cascade model’ for professional development, to: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develop MOOCs for local professionals who need new skills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co-design them so that they do support local needs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then in the MOOC, you have thousands of professionals who can use the resources, interact with each other, share ideas and potential solutions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they can then use those resources with their own local groups – maybe other professionals, or young adults lacking education, or for children in schools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and each of those levels will contribute back their experience of the impact of the ideas and resources in their local context – thereby contributing to their own community knowledge, and to our research understanding.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 reason we call it a cascade model is that the design of the MOOC is done with just a small group - 10</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via the MOOC they reach thousands - 10,000</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each of those with their own group of 25 using the MOOC ideas and resources - 250,000</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 building up to a quarter of a million people reached.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we begin to see how, in time, HE might find ways of using something like the cascade model and the best digital pedagogies, to begin meeting some of those large-scale global </a:t>
            </a:r>
            <a:r>
              <a:rPr lang="en-US" sz="1200" kern="1200">
                <a:solidFill>
                  <a:schemeClr val="tx1"/>
                </a:solidFill>
                <a:effectLst/>
                <a:latin typeface="+mn-lt"/>
                <a:ea typeface="+mn-ea"/>
                <a:cs typeface="+mn-cs"/>
              </a:rPr>
              <a:t>challenges.</a:t>
            </a:r>
            <a:endParaRPr lang="en-US" dirty="0"/>
          </a:p>
          <a:p>
            <a:endParaRPr lang="en-US" dirty="0"/>
          </a:p>
        </p:txBody>
      </p:sp>
      <p:sp>
        <p:nvSpPr>
          <p:cNvPr id="4" name="Slide Number Placeholder 3"/>
          <p:cNvSpPr>
            <a:spLocks noGrp="1"/>
          </p:cNvSpPr>
          <p:nvPr>
            <p:ph type="sldNum" sz="quarter" idx="10"/>
          </p:nvPr>
        </p:nvSpPr>
        <p:spPr/>
        <p:txBody>
          <a:bodyPr/>
          <a:lstStyle/>
          <a:p>
            <a:fld id="{077D46E2-0057-3045-9AA2-E7AE6C168D5B}" type="slidenum">
              <a:rPr lang="en-US" smtClean="0"/>
              <a:t>34</a:t>
            </a:fld>
            <a:endParaRPr lang="en-US"/>
          </a:p>
        </p:txBody>
      </p:sp>
    </p:spTree>
    <p:extLst>
      <p:ext uri="{BB962C8B-B14F-4D97-AF65-F5344CB8AC3E}">
        <p14:creationId xmlns:p14="http://schemas.microsoft.com/office/powerpoint/2010/main" val="4229261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7D46E2-0057-3045-9AA2-E7AE6C168D5B}" type="slidenum">
              <a:rPr lang="en-US" smtClean="0"/>
              <a:t>35</a:t>
            </a:fld>
            <a:endParaRPr lang="en-US"/>
          </a:p>
        </p:txBody>
      </p:sp>
    </p:spTree>
    <p:extLst>
      <p:ext uri="{BB962C8B-B14F-4D97-AF65-F5344CB8AC3E}">
        <p14:creationId xmlns:p14="http://schemas.microsoft.com/office/powerpoint/2010/main" val="3411028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Wende, M. v. d. (2016). </a:t>
            </a:r>
            <a:r>
              <a:rPr lang="en-GB" sz="1200" i="1" kern="1200" dirty="0">
                <a:solidFill>
                  <a:schemeClr val="tx1"/>
                </a:solidFill>
                <a:effectLst/>
                <a:latin typeface="+mn-lt"/>
                <a:ea typeface="+mn-ea"/>
                <a:cs typeface="+mn-cs"/>
              </a:rPr>
              <a:t>Opening up: higher education systems in global perspective</a:t>
            </a:r>
            <a:r>
              <a:rPr lang="en-GB" sz="1200" kern="1200" dirty="0">
                <a:solidFill>
                  <a:schemeClr val="tx1"/>
                </a:solidFill>
                <a:effectLst/>
                <a:latin typeface="+mn-lt"/>
                <a:ea typeface="+mn-ea"/>
                <a:cs typeface="+mn-cs"/>
              </a:rPr>
              <a:t>. Retrieved from UCL Institute of Education: </a:t>
            </a:r>
            <a:r>
              <a:rPr lang="en-GB" sz="1200" kern="1200" dirty="0">
                <a:solidFill>
                  <a:schemeClr val="tx1"/>
                </a:solidFill>
                <a:effectLst/>
                <a:latin typeface="+mn-lt"/>
                <a:ea typeface="+mn-ea"/>
                <a:cs typeface="+mn-cs"/>
                <a:hlinkClick r:id="rId3"/>
              </a:rPr>
              <a:t>http://www.researchcghe.org/perch/resources/publications/wp22.pdf</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Unterhalter</a:t>
            </a:r>
            <a:r>
              <a:rPr lang="en-GB" sz="1200" kern="1200" dirty="0">
                <a:solidFill>
                  <a:schemeClr val="tx1"/>
                </a:solidFill>
                <a:effectLst/>
                <a:latin typeface="+mn-lt"/>
                <a:ea typeface="+mn-ea"/>
                <a:cs typeface="+mn-cs"/>
              </a:rPr>
              <a:t>, E., &amp; </a:t>
            </a:r>
            <a:r>
              <a:rPr lang="en-GB" sz="1200" kern="1200" dirty="0" err="1">
                <a:solidFill>
                  <a:schemeClr val="tx1"/>
                </a:solidFill>
                <a:effectLst/>
                <a:latin typeface="+mn-lt"/>
                <a:ea typeface="+mn-ea"/>
                <a:cs typeface="+mn-cs"/>
              </a:rPr>
              <a:t>Carpentier</a:t>
            </a:r>
            <a:r>
              <a:rPr lang="en-GB" sz="1200" kern="1200" dirty="0">
                <a:solidFill>
                  <a:schemeClr val="tx1"/>
                </a:solidFill>
                <a:effectLst/>
                <a:latin typeface="+mn-lt"/>
                <a:ea typeface="+mn-ea"/>
                <a:cs typeface="+mn-cs"/>
              </a:rPr>
              <a:t>, V. (2010). Introduction: Global inequalities and higher education: whose interests are we serving? In E. </a:t>
            </a:r>
            <a:r>
              <a:rPr lang="en-GB" sz="1200" kern="1200" dirty="0" err="1">
                <a:solidFill>
                  <a:schemeClr val="tx1"/>
                </a:solidFill>
                <a:effectLst/>
                <a:latin typeface="+mn-lt"/>
                <a:ea typeface="+mn-ea"/>
                <a:cs typeface="+mn-cs"/>
              </a:rPr>
              <a:t>Unterhalter</a:t>
            </a:r>
            <a:r>
              <a:rPr lang="en-GB" sz="1200" kern="1200" dirty="0">
                <a:solidFill>
                  <a:schemeClr val="tx1"/>
                </a:solidFill>
                <a:effectLst/>
                <a:latin typeface="+mn-lt"/>
                <a:ea typeface="+mn-ea"/>
                <a:cs typeface="+mn-cs"/>
              </a:rPr>
              <a:t> &amp; V. </a:t>
            </a:r>
            <a:r>
              <a:rPr lang="en-GB" sz="1200" kern="1200" dirty="0" err="1">
                <a:solidFill>
                  <a:schemeClr val="tx1"/>
                </a:solidFill>
                <a:effectLst/>
                <a:latin typeface="+mn-lt"/>
                <a:ea typeface="+mn-ea"/>
                <a:cs typeface="+mn-cs"/>
              </a:rPr>
              <a:t>Carpentier</a:t>
            </a:r>
            <a:r>
              <a:rPr lang="en-GB" sz="1200" kern="1200" dirty="0">
                <a:solidFill>
                  <a:schemeClr val="tx1"/>
                </a:solidFill>
                <a:effectLst/>
                <a:latin typeface="+mn-lt"/>
                <a:ea typeface="+mn-ea"/>
                <a:cs typeface="+mn-cs"/>
              </a:rPr>
              <a:t> (Eds.), </a:t>
            </a:r>
            <a:r>
              <a:rPr lang="en-GB" sz="1200" i="1" kern="1200" dirty="0">
                <a:solidFill>
                  <a:schemeClr val="tx1"/>
                </a:solidFill>
                <a:effectLst/>
                <a:latin typeface="+mn-lt"/>
                <a:ea typeface="+mn-ea"/>
                <a:cs typeface="+mn-cs"/>
              </a:rPr>
              <a:t>Global inequalities and higher education</a:t>
            </a:r>
            <a:r>
              <a:rPr lang="en-GB" sz="1200" kern="1200" dirty="0">
                <a:solidFill>
                  <a:schemeClr val="tx1"/>
                </a:solidFill>
                <a:effectLst/>
                <a:latin typeface="+mn-lt"/>
                <a:ea typeface="+mn-ea"/>
                <a:cs typeface="+mn-cs"/>
              </a:rPr>
              <a:t>: Palgrave Macmillan.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Hazelkorn</a:t>
            </a:r>
            <a:r>
              <a:rPr lang="en-GB" sz="1200" kern="1200" dirty="0">
                <a:solidFill>
                  <a:schemeClr val="tx1"/>
                </a:solidFill>
                <a:effectLst/>
                <a:latin typeface="+mn-lt"/>
                <a:ea typeface="+mn-ea"/>
                <a:cs typeface="+mn-cs"/>
              </a:rPr>
              <a:t>, E. (2017). </a:t>
            </a:r>
            <a:r>
              <a:rPr lang="en-GB" sz="1200" i="1" kern="1200" dirty="0">
                <a:solidFill>
                  <a:schemeClr val="tx1"/>
                </a:solidFill>
                <a:effectLst/>
                <a:latin typeface="+mn-lt"/>
                <a:ea typeface="+mn-ea"/>
                <a:cs typeface="+mn-cs"/>
              </a:rPr>
              <a:t>Rankings and higher education: reframing relationships within and between states</a:t>
            </a:r>
            <a:r>
              <a:rPr lang="en-GB" sz="1200" kern="1200" dirty="0">
                <a:solidFill>
                  <a:schemeClr val="tx1"/>
                </a:solidFill>
                <a:effectLst/>
                <a:latin typeface="+mn-lt"/>
                <a:ea typeface="+mn-ea"/>
                <a:cs typeface="+mn-cs"/>
              </a:rPr>
              <a:t>. Retrieved from London: </a:t>
            </a:r>
            <a:r>
              <a:rPr lang="en-GB" sz="1200" kern="1200" dirty="0">
                <a:solidFill>
                  <a:schemeClr val="tx1"/>
                </a:solidFill>
                <a:effectLst/>
                <a:latin typeface="+mn-lt"/>
                <a:ea typeface="+mn-ea"/>
                <a:cs typeface="+mn-cs"/>
                <a:hlinkClick r:id="rId4"/>
              </a:rPr>
              <a:t>www.researchcghe.org</a:t>
            </a:r>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D35CBE9-9611-1C49-92F6-9684BA0F7C1E}" type="slidenum">
              <a:rPr lang="en-US" smtClean="0"/>
              <a:t>5</a:t>
            </a:fld>
            <a:endParaRPr lang="en-US"/>
          </a:p>
        </p:txBody>
      </p:sp>
    </p:spTree>
    <p:extLst>
      <p:ext uri="{BB962C8B-B14F-4D97-AF65-F5344CB8AC3E}">
        <p14:creationId xmlns:p14="http://schemas.microsoft.com/office/powerpoint/2010/main" val="842502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7D46E2-0057-3045-9AA2-E7AE6C168D5B}" type="slidenum">
              <a:rPr lang="en-US" smtClean="0"/>
              <a:t>7</a:t>
            </a:fld>
            <a:endParaRPr lang="en-US"/>
          </a:p>
        </p:txBody>
      </p:sp>
    </p:spTree>
    <p:extLst>
      <p:ext uri="{BB962C8B-B14F-4D97-AF65-F5344CB8AC3E}">
        <p14:creationId xmlns:p14="http://schemas.microsoft.com/office/powerpoint/2010/main" val="92427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EE930-0776-3D45-8596-86D704A6AA8D}" type="slidenum">
              <a:rPr lang="en-US" smtClean="0"/>
              <a:t>8</a:t>
            </a:fld>
            <a:endParaRPr lang="en-US"/>
          </a:p>
        </p:txBody>
      </p:sp>
    </p:spTree>
    <p:extLst>
      <p:ext uri="{BB962C8B-B14F-4D97-AF65-F5344CB8AC3E}">
        <p14:creationId xmlns:p14="http://schemas.microsoft.com/office/powerpoint/2010/main" val="3704343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1AB41-4B0F-BA47-8DF9-575ABDE704C9}" type="slidenum">
              <a:rPr lang="en-US" smtClean="0"/>
              <a:t>9</a:t>
            </a:fld>
            <a:endParaRPr lang="en-US"/>
          </a:p>
        </p:txBody>
      </p:sp>
    </p:spTree>
    <p:extLst>
      <p:ext uri="{BB962C8B-B14F-4D97-AF65-F5344CB8AC3E}">
        <p14:creationId xmlns:p14="http://schemas.microsoft.com/office/powerpoint/2010/main" val="2696062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E753002-C601-4BAE-B1A4-DD8CE1ACD75E}" type="slidenum">
              <a:rPr lang="fr-BE" smtClean="0"/>
              <a:t>11</a:t>
            </a:fld>
            <a:endParaRPr lang="fr-BE"/>
          </a:p>
        </p:txBody>
      </p:sp>
    </p:spTree>
    <p:extLst>
      <p:ext uri="{BB962C8B-B14F-4D97-AF65-F5344CB8AC3E}">
        <p14:creationId xmlns:p14="http://schemas.microsoft.com/office/powerpoint/2010/main" val="3520087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we also have to look at how well peer review works for everyone in a MOOC. This is where we can use the learning analytics, the big data collected on the platform that tells us, for example, which of the activities were completed, and which were not.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the data from one of our MOOCs, where there is a significant drop at these two steps – which are the peer review activity. So – it may be valued, but it’s also more time-consuming than most, and this really shows up in the data.</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provides the impetus for redesigning the step – basically to spread the work over more steps, and check the data in the next run.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And this showed a pleasingly significant increase in completion for the key steps [switch between the two].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these different kinds of small-scale and large-scale qualitative and quantitative data combine to provide a fuller picture on the value of digital pedagogies for professional development.</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77D46E2-0057-3045-9AA2-E7AE6C168D5B}" type="slidenum">
              <a:rPr lang="en-US" smtClean="0"/>
              <a:t>13</a:t>
            </a:fld>
            <a:endParaRPr lang="en-US"/>
          </a:p>
        </p:txBody>
      </p:sp>
    </p:spTree>
    <p:extLst>
      <p:ext uri="{BB962C8B-B14F-4D97-AF65-F5344CB8AC3E}">
        <p14:creationId xmlns:p14="http://schemas.microsoft.com/office/powerpoint/2010/main" val="59239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E753002-C601-4BAE-B1A4-DD8CE1ACD75E}" type="slidenum">
              <a:rPr lang="fr-BE" smtClean="0"/>
              <a:t>14</a:t>
            </a:fld>
            <a:endParaRPr lang="fr-BE"/>
          </a:p>
        </p:txBody>
      </p:sp>
    </p:spTree>
    <p:extLst>
      <p:ext uri="{BB962C8B-B14F-4D97-AF65-F5344CB8AC3E}">
        <p14:creationId xmlns:p14="http://schemas.microsoft.com/office/powerpoint/2010/main" val="320419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atin typeface="Arial" charset="0"/>
                <a:ea typeface="Arial" charset="0"/>
                <a:cs typeface="Arial" charset="0"/>
              </a:defRPr>
            </a:lvl1pPr>
          </a:lstStyle>
          <a:p>
            <a:r>
              <a:rPr lang="en-US" dirty="0"/>
              <a:t>Presentation 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4" name="Date Placeholder 3"/>
          <p:cNvSpPr>
            <a:spLocks noGrp="1"/>
          </p:cNvSpPr>
          <p:nvPr>
            <p:ph type="dt" sz="half" idx="10"/>
          </p:nvPr>
        </p:nvSpPr>
        <p:spPr/>
        <p:txBody>
          <a:bodyPr/>
          <a:lstStyle/>
          <a:p>
            <a:fld id="{C22E0C68-1E22-3646-91FB-E2742E9C9609}" type="datetimeFigureOut">
              <a:rPr lang="en-US" smtClean="0"/>
              <a:t>7/9/18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BEF937-ACE1-864E-AA89-A6339BB49CD9}"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45" y="185268"/>
            <a:ext cx="2176451" cy="1080000"/>
          </a:xfrm>
          <a:prstGeom prst="rect">
            <a:avLst/>
          </a:prstGeom>
        </p:spPr>
      </p:pic>
      <p:cxnSp>
        <p:nvCxnSpPr>
          <p:cNvPr id="11" name="Straight Connector 10"/>
          <p:cNvCxnSpPr/>
          <p:nvPr userDrawn="1"/>
        </p:nvCxnSpPr>
        <p:spPr>
          <a:xfrm>
            <a:off x="0" y="6741037"/>
            <a:ext cx="12192000" cy="0"/>
          </a:xfrm>
          <a:prstGeom prst="line">
            <a:avLst/>
          </a:prstGeom>
          <a:ln w="244475">
            <a:solidFill>
              <a:srgbClr val="C10B2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5500" y="5923387"/>
            <a:ext cx="2919241" cy="612000"/>
          </a:xfrm>
          <a:prstGeom prst="rect">
            <a:avLst/>
          </a:prstGeom>
        </p:spPr>
      </p:pic>
    </p:spTree>
    <p:extLst>
      <p:ext uri="{BB962C8B-B14F-4D97-AF65-F5344CB8AC3E}">
        <p14:creationId xmlns:p14="http://schemas.microsoft.com/office/powerpoint/2010/main" val="16328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22E0C68-1E22-3646-91FB-E2742E9C9609}" type="datetimeFigureOut">
              <a:rPr lang="en-US" smtClean="0"/>
              <a:t>7/9/18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121350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Arial" charset="0"/>
                <a:ea typeface="Arial" charset="0"/>
                <a:cs typeface="Arial"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22E0C68-1E22-3646-91FB-E2742E9C9609}" type="datetimeFigureOut">
              <a:rPr lang="en-US" smtClean="0"/>
              <a:t>7/9/18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763213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lvl1pPr>
              <a:defRPr>
                <a:solidFill>
                  <a:srgbClr val="002060"/>
                </a:solidFill>
              </a:defRPr>
            </a:lvl1pPr>
          </a:lstStyle>
          <a:p>
            <a:r>
              <a:rPr lang="en-US"/>
              <a:t>Click to edit Master title style</a:t>
            </a:r>
          </a:p>
        </p:txBody>
      </p:sp>
    </p:spTree>
    <p:extLst>
      <p:ext uri="{BB962C8B-B14F-4D97-AF65-F5344CB8AC3E}">
        <p14:creationId xmlns:p14="http://schemas.microsoft.com/office/powerpoint/2010/main" val="816460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22E0C68-1E22-3646-91FB-E2742E9C9609}" type="datetimeFigureOut">
              <a:rPr lang="en-US" smtClean="0"/>
              <a:t>7/9/18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135372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Arial" charset="0"/>
                <a:ea typeface="Arial" charset="0"/>
                <a:cs typeface="Arial"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22E0C68-1E22-3646-91FB-E2742E9C9609}" type="datetimeFigureOut">
              <a:rPr lang="en-US" smtClean="0"/>
              <a:t>7/9/18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167823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22E0C68-1E22-3646-91FB-E2742E9C9609}" type="datetimeFigureOut">
              <a:rPr lang="en-US" smtClean="0"/>
              <a:t>7/9/18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105724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Arial" charset="0"/>
                <a:ea typeface="Arial" charset="0"/>
                <a:cs typeface="Arial"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22E0C68-1E22-3646-91FB-E2742E9C9609}" type="datetimeFigureOut">
              <a:rPr lang="en-US" smtClean="0"/>
              <a:t>7/9/18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76345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C22E0C68-1E22-3646-91FB-E2742E9C9609}" type="datetimeFigureOut">
              <a:rPr lang="en-US" smtClean="0"/>
              <a:t>7/9/18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18151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E0C68-1E22-3646-91FB-E2742E9C9609}" type="datetimeFigureOut">
              <a:rPr lang="en-US" smtClean="0"/>
              <a:t>7/9/18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124466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Arial" charset="0"/>
                <a:ea typeface="Arial" charset="0"/>
                <a:cs typeface="Arial" charset="0"/>
              </a:defRPr>
            </a:lvl1pPr>
            <a:lvl2pPr>
              <a:defRPr sz="2800">
                <a:latin typeface="Arial" charset="0"/>
                <a:ea typeface="Arial" charset="0"/>
                <a:cs typeface="Arial" charset="0"/>
              </a:defRPr>
            </a:lvl2pPr>
            <a:lvl3pPr>
              <a:defRPr sz="2400">
                <a:latin typeface="Arial" charset="0"/>
                <a:ea typeface="Arial" charset="0"/>
                <a:cs typeface="Arial" charset="0"/>
              </a:defRPr>
            </a:lvl3pPr>
            <a:lvl4pPr>
              <a:defRPr sz="2000">
                <a:latin typeface="Arial" charset="0"/>
                <a:ea typeface="Arial" charset="0"/>
                <a:cs typeface="Arial" charset="0"/>
              </a:defRPr>
            </a:lvl4pPr>
            <a:lvl5pPr>
              <a:defRPr sz="2000">
                <a:latin typeface="Arial" charset="0"/>
                <a:ea typeface="Arial" charset="0"/>
                <a:cs typeface="Arial"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22E0C68-1E22-3646-91FB-E2742E9C9609}" type="datetimeFigureOut">
              <a:rPr lang="en-US" smtClean="0"/>
              <a:t>7/9/18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45908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charset="0"/>
                <a:ea typeface="Arial" charset="0"/>
                <a:cs typeface="Arial"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22E0C68-1E22-3646-91FB-E2742E9C9609}" type="datetimeFigureOut">
              <a:rPr lang="en-US" smtClean="0"/>
              <a:t>7/9/18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213810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1540" y="365125"/>
            <a:ext cx="9852259" cy="1325563"/>
          </a:xfrm>
          <a:prstGeom prst="rect">
            <a:avLst/>
          </a:prstGeom>
        </p:spPr>
        <p:txBody>
          <a:bodyPr vert="horz" lIns="91440" tIns="45720" rIns="91440" bIns="45720" rtlCol="0" anchor="ctr">
            <a:normAutofit/>
          </a:bodyPr>
          <a:lstStyle/>
          <a:p>
            <a:r>
              <a:rPr lang="en-US" dirty="0"/>
              <a:t>Presentation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E0C68-1E22-3646-91FB-E2742E9C9609}" type="datetimeFigureOut">
              <a:rPr lang="en-US" smtClean="0"/>
              <a:t>7/9/18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EF937-ACE1-864E-AA89-A6339BB49CD9}"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8445" y="185268"/>
            <a:ext cx="2176451" cy="1080000"/>
          </a:xfrm>
          <a:prstGeom prst="rect">
            <a:avLst/>
          </a:prstGeom>
        </p:spPr>
      </p:pic>
      <p:cxnSp>
        <p:nvCxnSpPr>
          <p:cNvPr id="8" name="Straight Connector 7"/>
          <p:cNvCxnSpPr/>
          <p:nvPr userDrawn="1"/>
        </p:nvCxnSpPr>
        <p:spPr>
          <a:xfrm>
            <a:off x="0" y="6741037"/>
            <a:ext cx="12192000" cy="0"/>
          </a:xfrm>
          <a:prstGeom prst="line">
            <a:avLst/>
          </a:prstGeom>
          <a:ln w="244475">
            <a:solidFill>
              <a:srgbClr val="C10B2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105500" y="5923387"/>
            <a:ext cx="2919241" cy="612000"/>
          </a:xfrm>
          <a:prstGeom prst="rect">
            <a:avLst/>
          </a:prstGeom>
        </p:spPr>
      </p:pic>
    </p:spTree>
    <p:extLst>
      <p:ext uri="{BB962C8B-B14F-4D97-AF65-F5344CB8AC3E}">
        <p14:creationId xmlns:p14="http://schemas.microsoft.com/office/powerpoint/2010/main" val="131616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Berthold Akzidenz Grotesk BE" charset="0"/>
          <a:ea typeface="Berthold Akzidenz Grotesk BE" charset="0"/>
          <a:cs typeface="Berthold Akzidenz Grotesk B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Berthold Akzidenz Grotesk BE" charset="0"/>
          <a:ea typeface="Berthold Akzidenz Grotesk BE" charset="0"/>
          <a:cs typeface="Berthold Akzidenz Grotesk B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tiff"/><Relationship Id="rId5" Type="http://schemas.openxmlformats.org/officeDocument/2006/relationships/hyperlink" Target="https://zeleznikieng8.blogspot.co.uk/2016/09/franklins-expedition.html" TargetMode="External"/><Relationship Id="rId4" Type="http://schemas.openxmlformats.org/officeDocument/2006/relationships/hyperlink" Target="https://docs.google.com/forms/d/1DO7Z0k2fNHtCTd-WfraD0Zib1RH0zrcMgpZqB4fXZSE/edit?ts=5aafc077#response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europeanschoolnetacademy.eu/web/promoting-technology-enhanced-teaching"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realtimeboard.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bit.ly/2gMATP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tiff"/></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futurelearn.com/programs/blended-learning-essentials" TargetMode="External"/><Relationship Id="rId5" Type="http://schemas.openxmlformats.org/officeDocument/2006/relationships/image" Target="../media/image7.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7" Type="http://schemas.openxmlformats.org/officeDocument/2006/relationships/hyperlink" Target="https://www.futurelearn.com/courses/faces-of-dementi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b="1" dirty="0"/>
              <a:t>Investigating the transformative potential of MOOCs for professional development on the large scale </a:t>
            </a:r>
            <a:endParaRPr lang="en-US" sz="4000" dirty="0"/>
          </a:p>
        </p:txBody>
      </p:sp>
      <p:sp>
        <p:nvSpPr>
          <p:cNvPr id="3" name="Subtitle 2"/>
          <p:cNvSpPr>
            <a:spLocks noGrp="1"/>
          </p:cNvSpPr>
          <p:nvPr>
            <p:ph type="subTitle" idx="1"/>
          </p:nvPr>
        </p:nvSpPr>
        <p:spPr/>
        <p:txBody>
          <a:bodyPr/>
          <a:lstStyle/>
          <a:p>
            <a:r>
              <a:rPr lang="en-US" dirty="0"/>
              <a:t>Professor Diana </a:t>
            </a:r>
            <a:r>
              <a:rPr lang="en-US" dirty="0" err="1"/>
              <a:t>Laurillard</a:t>
            </a:r>
            <a:r>
              <a:rPr lang="en-US" dirty="0"/>
              <a:t> and </a:t>
            </a:r>
            <a:r>
              <a:rPr lang="en-US" dirty="0" err="1"/>
              <a:t>Dr</a:t>
            </a:r>
            <a:r>
              <a:rPr lang="en-US" dirty="0"/>
              <a:t> Eileen Kennedy</a:t>
            </a:r>
          </a:p>
        </p:txBody>
      </p:sp>
    </p:spTree>
    <p:extLst>
      <p:ext uri="{BB962C8B-B14F-4D97-AF65-F5344CB8AC3E}">
        <p14:creationId xmlns:p14="http://schemas.microsoft.com/office/powerpoint/2010/main" val="1966528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24000" y="-22836"/>
            <a:ext cx="9144001" cy="6880836"/>
            <a:chOff x="-1" y="-22836"/>
            <a:chExt cx="9144001" cy="6880836"/>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2836"/>
              <a:ext cx="9144001" cy="13081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2000"/>
              <a:ext cx="9144000" cy="5526000"/>
            </a:xfrm>
            <a:prstGeom prst="rect">
              <a:avLst/>
            </a:prstGeom>
            <a:ln>
              <a:solidFill>
                <a:schemeClr val="bg1">
                  <a:lumMod val="50000"/>
                </a:schemeClr>
              </a:solidFill>
            </a:ln>
          </p:spPr>
        </p:pic>
      </p:grpSp>
      <p:sp>
        <p:nvSpPr>
          <p:cNvPr id="8" name="Title 1"/>
          <p:cNvSpPr txBox="1">
            <a:spLocks/>
          </p:cNvSpPr>
          <p:nvPr/>
        </p:nvSpPr>
        <p:spPr>
          <a:xfrm>
            <a:off x="1352549" y="-22836"/>
            <a:ext cx="9763125" cy="1308100"/>
          </a:xfrm>
          <a:prstGeom prst="rect">
            <a:avLst/>
          </a:prstGeom>
          <a:solidFill>
            <a:schemeClr val="bg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tx2">
                    <a:lumMod val="75000"/>
                  </a:schemeClr>
                </a:solidFill>
                <a:latin typeface="Century Gothic" charset="0"/>
                <a:ea typeface="Century Gothic" charset="0"/>
                <a:cs typeface="Century Gothic" charset="0"/>
              </a:rPr>
              <a:t>Social collaboration: on the use of VLEs for blended learning </a:t>
            </a:r>
          </a:p>
        </p:txBody>
      </p:sp>
    </p:spTree>
    <p:extLst>
      <p:ext uri="{BB962C8B-B14F-4D97-AF65-F5344CB8AC3E}">
        <p14:creationId xmlns:p14="http://schemas.microsoft.com/office/powerpoint/2010/main" val="329724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5436" y="328305"/>
            <a:ext cx="10377489" cy="994172"/>
          </a:xfrm>
        </p:spPr>
        <p:txBody>
          <a:bodyPr>
            <a:normAutofit/>
          </a:bodyPr>
          <a:lstStyle/>
          <a:p>
            <a:r>
              <a:rPr lang="en-US" sz="2800" dirty="0">
                <a:solidFill>
                  <a:srgbClr val="264479"/>
                </a:solidFill>
                <a:latin typeface="Century Gothic" panose="020B0502020202020204" pitchFamily="34" charset="0"/>
              </a:rPr>
              <a:t>Peer review: collaborative learning and knowledge building</a:t>
            </a:r>
            <a:endParaRPr lang="fr-BE" sz="2800" dirty="0">
              <a:solidFill>
                <a:srgbClr val="264479"/>
              </a:solidFill>
              <a:latin typeface="Century Gothic" panose="020B0502020202020204" pitchFamily="34" charset="0"/>
            </a:endParaRPr>
          </a:p>
        </p:txBody>
      </p:sp>
      <p:sp>
        <p:nvSpPr>
          <p:cNvPr id="22" name="Slide Number Placeholder 21"/>
          <p:cNvSpPr>
            <a:spLocks noGrp="1"/>
          </p:cNvSpPr>
          <p:nvPr>
            <p:ph type="sldNum" sz="quarter" idx="12"/>
          </p:nvPr>
        </p:nvSpPr>
        <p:spPr>
          <a:xfrm>
            <a:off x="9724623" y="5181598"/>
            <a:ext cx="314728" cy="273844"/>
          </a:xfrm>
        </p:spPr>
        <p:txBody>
          <a:bodyPr/>
          <a:lstStyle/>
          <a:p>
            <a:fld id="{9D90B057-45D3-4623-8C5D-07A35C48CB69}" type="slidenum">
              <a:rPr lang="fr-BE" smtClean="0"/>
              <a:t>11</a:t>
            </a:fld>
            <a:endParaRPr lang="fr-BE" dirty="0"/>
          </a:p>
        </p:txBody>
      </p:sp>
      <p:pic>
        <p:nvPicPr>
          <p:cNvPr id="7" name="Picture 6">
            <a:extLst>
              <a:ext uri="{FF2B5EF4-FFF2-40B4-BE49-F238E27FC236}">
                <a16:creationId xmlns:a16="http://schemas.microsoft.com/office/drawing/2014/main" id="{B23173D5-78EB-604D-B99A-84A95318E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622" y="5283532"/>
            <a:ext cx="1294377" cy="1088669"/>
          </a:xfrm>
          <a:prstGeom prst="rect">
            <a:avLst/>
          </a:prstGeom>
          <a:ln>
            <a:noFill/>
          </a:ln>
        </p:spPr>
      </p:pic>
      <p:sp>
        <p:nvSpPr>
          <p:cNvPr id="5" name="TextBox 4">
            <a:extLst>
              <a:ext uri="{FF2B5EF4-FFF2-40B4-BE49-F238E27FC236}">
                <a16:creationId xmlns:a16="http://schemas.microsoft.com/office/drawing/2014/main" id="{544CC925-0073-FF4B-8CA5-24257751F288}"/>
              </a:ext>
            </a:extLst>
          </p:cNvPr>
          <p:cNvSpPr txBox="1"/>
          <p:nvPr/>
        </p:nvSpPr>
        <p:spPr>
          <a:xfrm>
            <a:off x="666750" y="5796371"/>
            <a:ext cx="6821611" cy="461665"/>
          </a:xfrm>
          <a:prstGeom prst="rect">
            <a:avLst/>
          </a:prstGeom>
          <a:noFill/>
        </p:spPr>
        <p:txBody>
          <a:bodyPr wrap="none" rtlCol="0">
            <a:spAutoFit/>
          </a:bodyPr>
          <a:lstStyle/>
          <a:p>
            <a:r>
              <a:rPr lang="en-US" sz="2400" dirty="0">
                <a:hlinkClick r:id="rId4"/>
              </a:rPr>
              <a:t>Website for collecting exemplars of TET competences</a:t>
            </a:r>
            <a:endParaRPr lang="en-US" sz="2400" dirty="0"/>
          </a:p>
        </p:txBody>
      </p:sp>
      <p:sp>
        <p:nvSpPr>
          <p:cNvPr id="6" name="TextBox 5">
            <a:extLst>
              <a:ext uri="{FF2B5EF4-FFF2-40B4-BE49-F238E27FC236}">
                <a16:creationId xmlns:a16="http://schemas.microsoft.com/office/drawing/2014/main" id="{1A915760-E180-0C46-A35E-0162E0F1EFA4}"/>
              </a:ext>
            </a:extLst>
          </p:cNvPr>
          <p:cNvSpPr txBox="1"/>
          <p:nvPr/>
        </p:nvSpPr>
        <p:spPr>
          <a:xfrm>
            <a:off x="666750" y="1785933"/>
            <a:ext cx="3277372" cy="461665"/>
          </a:xfrm>
          <a:prstGeom prst="rect">
            <a:avLst/>
          </a:prstGeom>
          <a:noFill/>
        </p:spPr>
        <p:txBody>
          <a:bodyPr wrap="none" rtlCol="0">
            <a:spAutoFit/>
          </a:bodyPr>
          <a:lstStyle/>
          <a:p>
            <a:r>
              <a:rPr lang="en-US" sz="2400" dirty="0">
                <a:hlinkClick r:id="rId5"/>
              </a:rPr>
              <a:t>A teacher’s contribution</a:t>
            </a:r>
            <a:endParaRPr lang="en-US" sz="2400" dirty="0"/>
          </a:p>
        </p:txBody>
      </p:sp>
      <p:pic>
        <p:nvPicPr>
          <p:cNvPr id="16" name="Picture 15">
            <a:extLst>
              <a:ext uri="{FF2B5EF4-FFF2-40B4-BE49-F238E27FC236}">
                <a16:creationId xmlns:a16="http://schemas.microsoft.com/office/drawing/2014/main" id="{07FDF8FD-7BAD-1C44-95B7-FF5AFD24AE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5716" y="965937"/>
            <a:ext cx="7515616" cy="6858000"/>
          </a:xfrm>
          <a:prstGeom prst="rect">
            <a:avLst/>
          </a:prstGeom>
        </p:spPr>
      </p:pic>
      <p:pic>
        <p:nvPicPr>
          <p:cNvPr id="10" name="Picture 9">
            <a:extLst>
              <a:ext uri="{FF2B5EF4-FFF2-40B4-BE49-F238E27FC236}">
                <a16:creationId xmlns:a16="http://schemas.microsoft.com/office/drawing/2014/main" id="{316DB39B-D1F1-3942-A345-2EB26227B2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5716" y="965937"/>
            <a:ext cx="7467370" cy="6858000"/>
          </a:xfrm>
          <a:prstGeom prst="rect">
            <a:avLst/>
          </a:prstGeom>
        </p:spPr>
      </p:pic>
      <p:sp>
        <p:nvSpPr>
          <p:cNvPr id="21" name="Rectangle 20">
            <a:extLst>
              <a:ext uri="{FF2B5EF4-FFF2-40B4-BE49-F238E27FC236}">
                <a16:creationId xmlns:a16="http://schemas.microsoft.com/office/drawing/2014/main" id="{F96F2EDE-79A3-004C-A67C-7B35AB727150}"/>
              </a:ext>
            </a:extLst>
          </p:cNvPr>
          <p:cNvSpPr/>
          <p:nvPr/>
        </p:nvSpPr>
        <p:spPr>
          <a:xfrm>
            <a:off x="692302" y="2518550"/>
            <a:ext cx="4047861" cy="3046988"/>
          </a:xfrm>
          <a:prstGeom prst="rect">
            <a:avLst/>
          </a:prstGeom>
        </p:spPr>
        <p:txBody>
          <a:bodyPr wrap="square">
            <a:spAutoFit/>
          </a:bodyPr>
          <a:lstStyle/>
          <a:p>
            <a:r>
              <a:rPr lang="en-US" sz="2400" dirty="0">
                <a:solidFill>
                  <a:srgbClr val="336699"/>
                </a:solidFill>
              </a:rPr>
              <a:t>Teachers are sharing tested digital practices</a:t>
            </a:r>
          </a:p>
          <a:p>
            <a:pPr marL="342900" indent="-342900">
              <a:buFont typeface="Arial" panose="020B0604020202020204" pitchFamily="34" charset="0"/>
              <a:buChar char="•"/>
            </a:pPr>
            <a:r>
              <a:rPr lang="en-US" sz="2400" dirty="0">
                <a:solidFill>
                  <a:srgbClr val="336699"/>
                </a:solidFill>
              </a:rPr>
              <a:t>building on the work of others</a:t>
            </a:r>
          </a:p>
          <a:p>
            <a:pPr marL="342900" indent="-342900">
              <a:buFont typeface="Arial" panose="020B0604020202020204" pitchFamily="34" charset="0"/>
              <a:buChar char="•"/>
            </a:pPr>
            <a:r>
              <a:rPr lang="en-US" sz="2400" dirty="0">
                <a:solidFill>
                  <a:srgbClr val="336699"/>
                </a:solidFill>
              </a:rPr>
              <a:t>reviewing against criteria</a:t>
            </a:r>
          </a:p>
          <a:p>
            <a:pPr marL="342900" indent="-342900">
              <a:buFont typeface="Arial" panose="020B0604020202020204" pitchFamily="34" charset="0"/>
              <a:buChar char="•"/>
            </a:pPr>
            <a:r>
              <a:rPr lang="en-US" sz="2400" dirty="0">
                <a:solidFill>
                  <a:srgbClr val="336699"/>
                </a:solidFill>
              </a:rPr>
              <a:t>collecting exemplary practice</a:t>
            </a:r>
          </a:p>
          <a:p>
            <a:r>
              <a:rPr lang="en-US" sz="2400" dirty="0">
                <a:solidFill>
                  <a:srgbClr val="336699"/>
                </a:solidFill>
              </a:rPr>
              <a:t>The model for ‘science’</a:t>
            </a:r>
          </a:p>
        </p:txBody>
      </p:sp>
    </p:spTree>
    <p:extLst>
      <p:ext uri="{BB962C8B-B14F-4D97-AF65-F5344CB8AC3E}">
        <p14:creationId xmlns:p14="http://schemas.microsoft.com/office/powerpoint/2010/main" val="230181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dat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4539"/>
            <a:ext cx="12192000" cy="3568923"/>
          </a:xfrm>
          <a:prstGeom prst="rect">
            <a:avLst/>
          </a:prstGeom>
        </p:spPr>
      </p:pic>
      <p:sp>
        <p:nvSpPr>
          <p:cNvPr id="2" name="Title 1"/>
          <p:cNvSpPr>
            <a:spLocks noGrp="1"/>
          </p:cNvSpPr>
          <p:nvPr>
            <p:ph type="title"/>
          </p:nvPr>
        </p:nvSpPr>
        <p:spPr>
          <a:xfrm>
            <a:off x="2138363" y="2407444"/>
            <a:ext cx="8229600" cy="1985963"/>
          </a:xfrm>
          <a:solidFill>
            <a:schemeClr val="bg1">
              <a:alpha val="59000"/>
            </a:schemeClr>
          </a:solidFill>
          <a:ln>
            <a:noFill/>
          </a:ln>
        </p:spPr>
        <p:txBody>
          <a:bodyPr>
            <a:normAutofit/>
          </a:bodyPr>
          <a:lstStyle/>
          <a:p>
            <a:pPr algn="ctr">
              <a:lnSpc>
                <a:spcPct val="100000"/>
              </a:lnSpc>
            </a:pPr>
            <a:r>
              <a:rPr lang="en-US" sz="3600" dirty="0">
                <a:latin typeface="Century Gothic" panose="020B0502020202020204" pitchFamily="34" charset="0"/>
              </a:rPr>
              <a:t>Quantitative analysis of effectiveness: peer review</a:t>
            </a:r>
          </a:p>
        </p:txBody>
      </p:sp>
    </p:spTree>
    <p:extLst>
      <p:ext uri="{BB962C8B-B14F-4D97-AF65-F5344CB8AC3E}">
        <p14:creationId xmlns:p14="http://schemas.microsoft.com/office/powerpoint/2010/main" val="906039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l="2455" r="2455"/>
          <a:stretch>
            <a:fillRect/>
          </a:stretch>
        </p:blipFill>
        <p:spPr>
          <a:xfrm>
            <a:off x="854064" y="1750570"/>
            <a:ext cx="8229600" cy="4525963"/>
          </a:xfrm>
          <a:prstGeom prst="rect">
            <a:avLst/>
          </a:prstGeom>
        </p:spPr>
      </p:pic>
      <p:sp>
        <p:nvSpPr>
          <p:cNvPr id="5" name="Donut 4"/>
          <p:cNvSpPr/>
          <p:nvPr/>
        </p:nvSpPr>
        <p:spPr>
          <a:xfrm>
            <a:off x="6454766" y="3569051"/>
            <a:ext cx="1475999" cy="1549400"/>
          </a:xfrm>
          <a:prstGeom prst="donut">
            <a:avLst>
              <a:gd name="adj" fmla="val 1768"/>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ln w="31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ounded Rectangular Callout 6"/>
          <p:cNvSpPr/>
          <p:nvPr/>
        </p:nvSpPr>
        <p:spPr>
          <a:xfrm>
            <a:off x="4651364" y="3302351"/>
            <a:ext cx="1562101" cy="711200"/>
          </a:xfrm>
          <a:prstGeom prst="wedgeRoundRectCallout">
            <a:avLst>
              <a:gd name="adj1" fmla="val 75719"/>
              <a:gd name="adj2" fmla="val 89286"/>
              <a:gd name="adj3" fmla="val 16667"/>
            </a:avLst>
          </a:prstGeom>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Challenging steps</a:t>
            </a:r>
          </a:p>
        </p:txBody>
      </p:sp>
      <p:pic>
        <p:nvPicPr>
          <p:cNvPr id="12" name="Picture 11">
            <a:extLst>
              <a:ext uri="{FF2B5EF4-FFF2-40B4-BE49-F238E27FC236}">
                <a16:creationId xmlns:a16="http://schemas.microsoft.com/office/drawing/2014/main" id="{19C310EF-9341-C14F-8D06-002E72469F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3474" y="1810452"/>
            <a:ext cx="8417767" cy="4525963"/>
          </a:xfrm>
          <a:prstGeom prst="rect">
            <a:avLst/>
          </a:prstGeom>
          <a:noFill/>
          <a:ln>
            <a:noFill/>
          </a:ln>
        </p:spPr>
      </p:pic>
      <p:sp>
        <p:nvSpPr>
          <p:cNvPr id="8" name="Rounded Rectangular Callout 7"/>
          <p:cNvSpPr/>
          <p:nvPr/>
        </p:nvSpPr>
        <p:spPr>
          <a:xfrm>
            <a:off x="8144976" y="4073433"/>
            <a:ext cx="1799123" cy="941480"/>
          </a:xfrm>
          <a:prstGeom prst="wedgeRoundRectCallout">
            <a:avLst>
              <a:gd name="adj1" fmla="val -68671"/>
              <a:gd name="adj2" fmla="val -74607"/>
              <a:gd name="adj3" fmla="val 16667"/>
            </a:avLst>
          </a:prstGeom>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a:p>
            <a:pPr algn="ctr"/>
            <a:r>
              <a:rPr lang="en-US" dirty="0"/>
              <a:t>Respond with scaffolding and modelling</a:t>
            </a:r>
          </a:p>
          <a:p>
            <a:pPr algn="ctr"/>
            <a:endParaRPr lang="en-US" dirty="0"/>
          </a:p>
        </p:txBody>
      </p:sp>
      <p:sp>
        <p:nvSpPr>
          <p:cNvPr id="10" name="Donut 9"/>
          <p:cNvSpPr/>
          <p:nvPr/>
        </p:nvSpPr>
        <p:spPr>
          <a:xfrm>
            <a:off x="6293216" y="3124551"/>
            <a:ext cx="1475999" cy="1549400"/>
          </a:xfrm>
          <a:prstGeom prst="donut">
            <a:avLst>
              <a:gd name="adj" fmla="val 1768"/>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ln w="31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itle 1">
            <a:extLst>
              <a:ext uri="{FF2B5EF4-FFF2-40B4-BE49-F238E27FC236}">
                <a16:creationId xmlns:a16="http://schemas.microsoft.com/office/drawing/2014/main" id="{1F6CA77F-7C2E-DE4F-A102-8EE7951CCAF3}"/>
              </a:ext>
            </a:extLst>
          </p:cNvPr>
          <p:cNvSpPr>
            <a:spLocks noGrp="1"/>
          </p:cNvSpPr>
          <p:nvPr>
            <p:ph type="title"/>
          </p:nvPr>
        </p:nvSpPr>
        <p:spPr>
          <a:xfrm>
            <a:off x="1501540" y="365125"/>
            <a:ext cx="10014185" cy="1325563"/>
          </a:xfrm>
        </p:spPr>
        <p:txBody>
          <a:bodyPr>
            <a:normAutofit/>
          </a:bodyPr>
          <a:lstStyle/>
          <a:p>
            <a:r>
              <a:rPr lang="en-US" sz="3200" dirty="0">
                <a:latin typeface="Century Gothic" panose="020B0502020202020204" pitchFamily="34" charset="0"/>
              </a:rPr>
              <a:t>Platform data to test pedagogical effectiveness of peer review</a:t>
            </a:r>
          </a:p>
        </p:txBody>
      </p:sp>
      <p:sp>
        <p:nvSpPr>
          <p:cNvPr id="2" name="TextBox 1">
            <a:extLst>
              <a:ext uri="{FF2B5EF4-FFF2-40B4-BE49-F238E27FC236}">
                <a16:creationId xmlns:a16="http://schemas.microsoft.com/office/drawing/2014/main" id="{E64F7EA0-98FA-A846-ACCB-4B213E4A5671}"/>
              </a:ext>
            </a:extLst>
          </p:cNvPr>
          <p:cNvSpPr txBox="1"/>
          <p:nvPr/>
        </p:nvSpPr>
        <p:spPr>
          <a:xfrm>
            <a:off x="9229725" y="2190175"/>
            <a:ext cx="2710678" cy="1477328"/>
          </a:xfrm>
          <a:prstGeom prst="rect">
            <a:avLst/>
          </a:prstGeom>
          <a:noFill/>
        </p:spPr>
        <p:txBody>
          <a:bodyPr wrap="none" rtlCol="0">
            <a:spAutoFit/>
          </a:bodyPr>
          <a:lstStyle/>
          <a:p>
            <a:r>
              <a:rPr lang="en-US" b="1" dirty="0"/>
              <a:t>BLE1.1 to B:E1.4</a:t>
            </a:r>
          </a:p>
          <a:p>
            <a:r>
              <a:rPr lang="en-US" dirty="0"/>
              <a:t>Ave </a:t>
            </a:r>
            <a:r>
              <a:rPr lang="en-US" dirty="0" err="1"/>
              <a:t>inc.</a:t>
            </a:r>
            <a:r>
              <a:rPr lang="en-US" dirty="0"/>
              <a:t> in step completion</a:t>
            </a:r>
          </a:p>
          <a:p>
            <a:r>
              <a:rPr lang="en-US" dirty="0"/>
              <a:t>5%</a:t>
            </a:r>
          </a:p>
          <a:p>
            <a:r>
              <a:rPr lang="en-US" dirty="0"/>
              <a:t>PR step </a:t>
            </a:r>
            <a:r>
              <a:rPr lang="en-US" dirty="0" err="1"/>
              <a:t>inc.</a:t>
            </a:r>
            <a:r>
              <a:rPr lang="en-US" dirty="0"/>
              <a:t> in completion</a:t>
            </a:r>
          </a:p>
          <a:p>
            <a:r>
              <a:rPr lang="en-US" dirty="0"/>
              <a:t>32%</a:t>
            </a:r>
          </a:p>
        </p:txBody>
      </p:sp>
    </p:spTree>
    <p:extLst>
      <p:ext uri="{BB962C8B-B14F-4D97-AF65-F5344CB8AC3E}">
        <p14:creationId xmlns:p14="http://schemas.microsoft.com/office/powerpoint/2010/main" val="345425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9" y="532854"/>
            <a:ext cx="9705975" cy="994172"/>
          </a:xfrm>
        </p:spPr>
        <p:txBody>
          <a:bodyPr>
            <a:normAutofit/>
          </a:bodyPr>
          <a:lstStyle/>
          <a:p>
            <a:r>
              <a:rPr lang="en-US" sz="3000" dirty="0">
                <a:solidFill>
                  <a:srgbClr val="264479"/>
                </a:solidFill>
                <a:latin typeface="Century Gothic" panose="020B0502020202020204" pitchFamily="34" charset="0"/>
              </a:rPr>
              <a:t>Collaborative learning and knowledge building</a:t>
            </a:r>
            <a:endParaRPr lang="fr-BE" sz="3000" dirty="0">
              <a:solidFill>
                <a:srgbClr val="264479"/>
              </a:solidFill>
              <a:latin typeface="Century Gothic" panose="020B0502020202020204" pitchFamily="34" charset="0"/>
            </a:endParaRPr>
          </a:p>
        </p:txBody>
      </p:sp>
      <p:sp>
        <p:nvSpPr>
          <p:cNvPr id="8" name="Ορθογώνιο 8">
            <a:extLst>
              <a:ext uri="{FF2B5EF4-FFF2-40B4-BE49-F238E27FC236}">
                <a16:creationId xmlns:a16="http://schemas.microsoft.com/office/drawing/2014/main" id="{258498F2-9E84-344C-9029-DC5FF2ED7215}"/>
              </a:ext>
            </a:extLst>
          </p:cNvPr>
          <p:cNvSpPr/>
          <p:nvPr/>
        </p:nvSpPr>
        <p:spPr bwMode="auto">
          <a:xfrm>
            <a:off x="0" y="-2025"/>
            <a:ext cx="12191999" cy="87536"/>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a:solidFill>
                <a:srgbClr val="8CC63F"/>
              </a:solidFill>
            </a:endParaRPr>
          </a:p>
        </p:txBody>
      </p:sp>
      <p:sp>
        <p:nvSpPr>
          <p:cNvPr id="3" name="TextBox 2">
            <a:extLst>
              <a:ext uri="{FF2B5EF4-FFF2-40B4-BE49-F238E27FC236}">
                <a16:creationId xmlns:a16="http://schemas.microsoft.com/office/drawing/2014/main" id="{074F8CBA-69E6-6C4E-8744-3B0DB8228AEE}"/>
              </a:ext>
            </a:extLst>
          </p:cNvPr>
          <p:cNvSpPr txBox="1"/>
          <p:nvPr/>
        </p:nvSpPr>
        <p:spPr>
          <a:xfrm>
            <a:off x="5229103" y="2180491"/>
            <a:ext cx="1559466" cy="369332"/>
          </a:xfrm>
          <a:prstGeom prst="rect">
            <a:avLst/>
          </a:prstGeom>
          <a:noFill/>
        </p:spPr>
        <p:txBody>
          <a:bodyPr wrap="none" rtlCol="0">
            <a:spAutoFit/>
          </a:bodyPr>
          <a:lstStyle/>
          <a:p>
            <a:r>
              <a:rPr lang="en-US" b="1" dirty="0">
                <a:solidFill>
                  <a:schemeClr val="bg1"/>
                </a:solidFill>
              </a:rPr>
              <a:t>Strongly agree</a:t>
            </a:r>
          </a:p>
        </p:txBody>
      </p:sp>
      <p:sp>
        <p:nvSpPr>
          <p:cNvPr id="13" name="TextBox 12">
            <a:extLst>
              <a:ext uri="{FF2B5EF4-FFF2-40B4-BE49-F238E27FC236}">
                <a16:creationId xmlns:a16="http://schemas.microsoft.com/office/drawing/2014/main" id="{0280AA07-6B63-044C-BD5D-71E864C3FF74}"/>
              </a:ext>
            </a:extLst>
          </p:cNvPr>
          <p:cNvSpPr txBox="1"/>
          <p:nvPr/>
        </p:nvSpPr>
        <p:spPr>
          <a:xfrm>
            <a:off x="8609173" y="2205203"/>
            <a:ext cx="743152" cy="369332"/>
          </a:xfrm>
          <a:prstGeom prst="rect">
            <a:avLst/>
          </a:prstGeom>
          <a:noFill/>
        </p:spPr>
        <p:txBody>
          <a:bodyPr wrap="none" rtlCol="0">
            <a:spAutoFit/>
          </a:bodyPr>
          <a:lstStyle/>
          <a:p>
            <a:r>
              <a:rPr lang="en-US" b="1" dirty="0">
                <a:solidFill>
                  <a:schemeClr val="bg1"/>
                </a:solidFill>
              </a:rPr>
              <a:t>Agree</a:t>
            </a:r>
          </a:p>
        </p:txBody>
      </p:sp>
      <p:sp>
        <p:nvSpPr>
          <p:cNvPr id="15" name="TextBox 14">
            <a:extLst>
              <a:ext uri="{FF2B5EF4-FFF2-40B4-BE49-F238E27FC236}">
                <a16:creationId xmlns:a16="http://schemas.microsoft.com/office/drawing/2014/main" id="{8DD5E5C1-BE75-C345-ADD0-C086411CC7D0}"/>
              </a:ext>
            </a:extLst>
          </p:cNvPr>
          <p:cNvSpPr txBox="1"/>
          <p:nvPr/>
        </p:nvSpPr>
        <p:spPr>
          <a:xfrm>
            <a:off x="8272463" y="1355051"/>
            <a:ext cx="3186111" cy="707886"/>
          </a:xfrm>
          <a:prstGeom prst="rect">
            <a:avLst/>
          </a:prstGeom>
          <a:gradFill flip="none" rotWithShape="1">
            <a:gsLst>
              <a:gs pos="52000">
                <a:schemeClr val="accent4">
                  <a:lumMod val="5000"/>
                  <a:lumOff val="95000"/>
                </a:schemeClr>
              </a:gs>
              <a:gs pos="0">
                <a:schemeClr val="accent4">
                  <a:lumMod val="45000"/>
                  <a:lumOff val="55000"/>
                </a:schemeClr>
              </a:gs>
              <a:gs pos="100000">
                <a:schemeClr val="accent4">
                  <a:lumMod val="45000"/>
                  <a:lumOff val="55000"/>
                </a:schemeClr>
              </a:gs>
            </a:gsLst>
            <a:path path="circle">
              <a:fillToRect l="100000" t="100000"/>
            </a:path>
            <a:tileRect r="-100000" b="-100000"/>
          </a:gradFill>
          <a:ln w="57150" cmpd="thickThin">
            <a:solidFill>
              <a:schemeClr val="accent2"/>
            </a:solidFill>
          </a:ln>
        </p:spPr>
        <p:txBody>
          <a:bodyPr wrap="square" rtlCol="0">
            <a:spAutoFit/>
          </a:bodyPr>
          <a:lstStyle/>
          <a:p>
            <a:r>
              <a:rPr lang="en-GB" sz="2000" dirty="0"/>
              <a:t>Peer review is valued by the teaching community</a:t>
            </a:r>
          </a:p>
        </p:txBody>
      </p:sp>
      <p:graphicFrame>
        <p:nvGraphicFramePr>
          <p:cNvPr id="10" name="Chart 9">
            <a:extLst>
              <a:ext uri="{FF2B5EF4-FFF2-40B4-BE49-F238E27FC236}">
                <a16:creationId xmlns:a16="http://schemas.microsoft.com/office/drawing/2014/main" id="{E24A6CE2-6079-D544-A280-613B13A14082}"/>
              </a:ext>
            </a:extLst>
          </p:cNvPr>
          <p:cNvGraphicFramePr>
            <a:graphicFrameLocks/>
          </p:cNvGraphicFramePr>
          <p:nvPr>
            <p:extLst>
              <p:ext uri="{D42A27DB-BD31-4B8C-83A1-F6EECF244321}">
                <p14:modId xmlns:p14="http://schemas.microsoft.com/office/powerpoint/2010/main" val="3868686131"/>
              </p:ext>
            </p:extLst>
          </p:nvPr>
        </p:nvGraphicFramePr>
        <p:xfrm>
          <a:off x="428625" y="1527026"/>
          <a:ext cx="9229725" cy="500236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894A2E2-83A6-A649-940C-11A42FB809DA}"/>
              </a:ext>
            </a:extLst>
          </p:cNvPr>
          <p:cNvSpPr txBox="1"/>
          <p:nvPr/>
        </p:nvSpPr>
        <p:spPr>
          <a:xfrm>
            <a:off x="5217669" y="2251882"/>
            <a:ext cx="1559466" cy="369332"/>
          </a:xfrm>
          <a:prstGeom prst="rect">
            <a:avLst/>
          </a:prstGeom>
          <a:noFill/>
        </p:spPr>
        <p:txBody>
          <a:bodyPr wrap="none" rtlCol="0">
            <a:spAutoFit/>
          </a:bodyPr>
          <a:lstStyle/>
          <a:p>
            <a:r>
              <a:rPr lang="en-US" b="1" dirty="0">
                <a:solidFill>
                  <a:schemeClr val="bg1"/>
                </a:solidFill>
              </a:rPr>
              <a:t>Strongly agree</a:t>
            </a:r>
          </a:p>
        </p:txBody>
      </p:sp>
      <p:sp>
        <p:nvSpPr>
          <p:cNvPr id="11" name="TextBox 10">
            <a:extLst>
              <a:ext uri="{FF2B5EF4-FFF2-40B4-BE49-F238E27FC236}">
                <a16:creationId xmlns:a16="http://schemas.microsoft.com/office/drawing/2014/main" id="{C44A07D7-CD18-B946-916C-0CF25A5A62E7}"/>
              </a:ext>
            </a:extLst>
          </p:cNvPr>
          <p:cNvSpPr txBox="1"/>
          <p:nvPr/>
        </p:nvSpPr>
        <p:spPr>
          <a:xfrm>
            <a:off x="7303789" y="2237594"/>
            <a:ext cx="743152" cy="369332"/>
          </a:xfrm>
          <a:prstGeom prst="rect">
            <a:avLst/>
          </a:prstGeom>
          <a:noFill/>
        </p:spPr>
        <p:txBody>
          <a:bodyPr wrap="none" rtlCol="0">
            <a:spAutoFit/>
          </a:bodyPr>
          <a:lstStyle/>
          <a:p>
            <a:r>
              <a:rPr lang="en-US" b="1" dirty="0">
                <a:solidFill>
                  <a:schemeClr val="bg1"/>
                </a:solidFill>
              </a:rPr>
              <a:t>Agree</a:t>
            </a:r>
          </a:p>
        </p:txBody>
      </p:sp>
      <p:sp>
        <p:nvSpPr>
          <p:cNvPr id="12" name="TextBox 11">
            <a:extLst>
              <a:ext uri="{FF2B5EF4-FFF2-40B4-BE49-F238E27FC236}">
                <a16:creationId xmlns:a16="http://schemas.microsoft.com/office/drawing/2014/main" id="{A24DF004-FDDC-4C49-8629-0BBDD80F68B5}"/>
              </a:ext>
            </a:extLst>
          </p:cNvPr>
          <p:cNvSpPr txBox="1"/>
          <p:nvPr/>
        </p:nvSpPr>
        <p:spPr>
          <a:xfrm>
            <a:off x="5724423" y="5733265"/>
            <a:ext cx="743152" cy="369332"/>
          </a:xfrm>
          <a:prstGeom prst="rect">
            <a:avLst/>
          </a:prstGeom>
          <a:noFill/>
        </p:spPr>
        <p:txBody>
          <a:bodyPr wrap="none" rtlCol="0">
            <a:spAutoFit/>
          </a:bodyPr>
          <a:lstStyle/>
          <a:p>
            <a:r>
              <a:rPr lang="en-US" b="1" dirty="0">
                <a:solidFill>
                  <a:schemeClr val="bg1"/>
                </a:solidFill>
              </a:rPr>
              <a:t>Agree</a:t>
            </a:r>
          </a:p>
        </p:txBody>
      </p:sp>
      <p:sp>
        <p:nvSpPr>
          <p:cNvPr id="16" name="TextBox 15">
            <a:extLst>
              <a:ext uri="{FF2B5EF4-FFF2-40B4-BE49-F238E27FC236}">
                <a16:creationId xmlns:a16="http://schemas.microsoft.com/office/drawing/2014/main" id="{112EC5DD-E0F3-3744-BE22-5750B861274C}"/>
              </a:ext>
            </a:extLst>
          </p:cNvPr>
          <p:cNvSpPr txBox="1"/>
          <p:nvPr/>
        </p:nvSpPr>
        <p:spPr>
          <a:xfrm>
            <a:off x="5003225" y="5747553"/>
            <a:ext cx="430311" cy="369332"/>
          </a:xfrm>
          <a:prstGeom prst="rect">
            <a:avLst/>
          </a:prstGeom>
          <a:noFill/>
        </p:spPr>
        <p:txBody>
          <a:bodyPr wrap="none" rtlCol="0">
            <a:spAutoFit/>
          </a:bodyPr>
          <a:lstStyle/>
          <a:p>
            <a:r>
              <a:rPr lang="en-US" b="1" dirty="0">
                <a:solidFill>
                  <a:schemeClr val="bg1"/>
                </a:solidFill>
              </a:rPr>
              <a:t>SA</a:t>
            </a:r>
          </a:p>
        </p:txBody>
      </p:sp>
      <p:sp>
        <p:nvSpPr>
          <p:cNvPr id="17" name="TextBox 16">
            <a:extLst>
              <a:ext uri="{FF2B5EF4-FFF2-40B4-BE49-F238E27FC236}">
                <a16:creationId xmlns:a16="http://schemas.microsoft.com/office/drawing/2014/main" id="{70758CE2-A60A-F842-A458-EEAAF5B98BF9}"/>
              </a:ext>
            </a:extLst>
          </p:cNvPr>
          <p:cNvSpPr txBox="1"/>
          <p:nvPr/>
        </p:nvSpPr>
        <p:spPr>
          <a:xfrm>
            <a:off x="6788569" y="5747553"/>
            <a:ext cx="902555" cy="369332"/>
          </a:xfrm>
          <a:prstGeom prst="rect">
            <a:avLst/>
          </a:prstGeom>
          <a:noFill/>
        </p:spPr>
        <p:txBody>
          <a:bodyPr wrap="none" rtlCol="0">
            <a:spAutoFit/>
          </a:bodyPr>
          <a:lstStyle/>
          <a:p>
            <a:r>
              <a:rPr lang="en-US" b="1" dirty="0">
                <a:solidFill>
                  <a:schemeClr val="bg1"/>
                </a:solidFill>
              </a:rPr>
              <a:t>Neutral</a:t>
            </a:r>
          </a:p>
        </p:txBody>
      </p:sp>
      <p:sp>
        <p:nvSpPr>
          <p:cNvPr id="5" name="TextBox 4">
            <a:extLst>
              <a:ext uri="{FF2B5EF4-FFF2-40B4-BE49-F238E27FC236}">
                <a16:creationId xmlns:a16="http://schemas.microsoft.com/office/drawing/2014/main" id="{A29108AC-F7EE-0749-A3FA-19E809F9EA1B}"/>
              </a:ext>
            </a:extLst>
          </p:cNvPr>
          <p:cNvSpPr txBox="1"/>
          <p:nvPr/>
        </p:nvSpPr>
        <p:spPr>
          <a:xfrm>
            <a:off x="250723" y="1527026"/>
            <a:ext cx="833113" cy="369332"/>
          </a:xfrm>
          <a:prstGeom prst="rect">
            <a:avLst/>
          </a:prstGeom>
          <a:noFill/>
        </p:spPr>
        <p:txBody>
          <a:bodyPr wrap="none" rtlCol="0">
            <a:spAutoFit/>
          </a:bodyPr>
          <a:lstStyle/>
          <a:p>
            <a:r>
              <a:rPr lang="en-US" dirty="0">
                <a:hlinkClick r:id="rId4"/>
              </a:rPr>
              <a:t>Course</a:t>
            </a:r>
            <a:endParaRPr lang="en-US" dirty="0"/>
          </a:p>
        </p:txBody>
      </p:sp>
    </p:spTree>
    <p:extLst>
      <p:ext uri="{BB962C8B-B14F-4D97-AF65-F5344CB8AC3E}">
        <p14:creationId xmlns:p14="http://schemas.microsoft.com/office/powerpoint/2010/main" val="334678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3" y="472066"/>
            <a:ext cx="9030135" cy="994172"/>
          </a:xfrm>
        </p:spPr>
        <p:txBody>
          <a:bodyPr>
            <a:normAutofit/>
          </a:bodyPr>
          <a:lstStyle/>
          <a:p>
            <a:r>
              <a:rPr lang="en-US" sz="2400" dirty="0">
                <a:solidFill>
                  <a:srgbClr val="264479"/>
                </a:solidFill>
                <a:latin typeface="Century Gothic" panose="020B0502020202020204" pitchFamily="34" charset="0"/>
              </a:rPr>
              <a:t>A teaching community co-developing innovative methods</a:t>
            </a:r>
            <a:endParaRPr lang="fr-BE" sz="2400" dirty="0">
              <a:solidFill>
                <a:srgbClr val="264479"/>
              </a:solidFill>
              <a:latin typeface="Century Gothic" panose="020B0502020202020204" pitchFamily="34" charset="0"/>
            </a:endParaRPr>
          </a:p>
        </p:txBody>
      </p:sp>
      <p:sp>
        <p:nvSpPr>
          <p:cNvPr id="9" name="Ορθογώνιο 8">
            <a:extLst>
              <a:ext uri="{FF2B5EF4-FFF2-40B4-BE49-F238E27FC236}">
                <a16:creationId xmlns:a16="http://schemas.microsoft.com/office/drawing/2014/main" id="{17C9BF78-0D14-4C47-B89B-EB082C3172DB}"/>
              </a:ext>
            </a:extLst>
          </p:cNvPr>
          <p:cNvSpPr/>
          <p:nvPr/>
        </p:nvSpPr>
        <p:spPr bwMode="auto">
          <a:xfrm>
            <a:off x="0" y="-2026"/>
            <a:ext cx="12191999" cy="87536"/>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l-G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l-GR">
              <a:solidFill>
                <a:srgbClr val="8CC63F"/>
              </a:solidFill>
            </a:endParaRPr>
          </a:p>
        </p:txBody>
      </p:sp>
      <p:sp>
        <p:nvSpPr>
          <p:cNvPr id="10" name="TextBox 9">
            <a:extLst>
              <a:ext uri="{FF2B5EF4-FFF2-40B4-BE49-F238E27FC236}">
                <a16:creationId xmlns:a16="http://schemas.microsoft.com/office/drawing/2014/main" id="{6CF0D53C-F80D-8F4A-8073-732FE44EF384}"/>
              </a:ext>
            </a:extLst>
          </p:cNvPr>
          <p:cNvSpPr txBox="1"/>
          <p:nvPr/>
        </p:nvSpPr>
        <p:spPr>
          <a:xfrm>
            <a:off x="8229600" y="1304017"/>
            <a:ext cx="3556046" cy="707886"/>
          </a:xfrm>
          <a:prstGeom prst="rect">
            <a:avLst/>
          </a:prstGeom>
          <a:gradFill flip="none" rotWithShape="1">
            <a:gsLst>
              <a:gs pos="52000">
                <a:schemeClr val="accent4">
                  <a:lumMod val="5000"/>
                  <a:lumOff val="95000"/>
                </a:schemeClr>
              </a:gs>
              <a:gs pos="0">
                <a:schemeClr val="accent4">
                  <a:lumMod val="45000"/>
                  <a:lumOff val="55000"/>
                </a:schemeClr>
              </a:gs>
              <a:gs pos="100000">
                <a:schemeClr val="accent4">
                  <a:lumMod val="45000"/>
                  <a:lumOff val="55000"/>
                </a:schemeClr>
              </a:gs>
            </a:gsLst>
            <a:path path="circle">
              <a:fillToRect l="100000" t="100000"/>
            </a:path>
            <a:tileRect r="-100000" b="-100000"/>
          </a:gradFill>
          <a:ln w="57150" cmpd="thickThin">
            <a:solidFill>
              <a:schemeClr val="accent2"/>
            </a:solidFill>
          </a:ln>
        </p:spPr>
        <p:txBody>
          <a:bodyPr wrap="square" rtlCol="0">
            <a:spAutoFit/>
          </a:bodyPr>
          <a:lstStyle/>
          <a:p>
            <a:r>
              <a:rPr lang="en-GB" sz="2000" dirty="0"/>
              <a:t>92% rated participants’ contributions as good/very good</a:t>
            </a:r>
          </a:p>
        </p:txBody>
      </p:sp>
      <p:graphicFrame>
        <p:nvGraphicFramePr>
          <p:cNvPr id="6" name="Chart 5">
            <a:extLst>
              <a:ext uri="{FF2B5EF4-FFF2-40B4-BE49-F238E27FC236}">
                <a16:creationId xmlns:a16="http://schemas.microsoft.com/office/drawing/2014/main" id="{C98E3C68-88F7-5D4F-B193-3C3983BC92E8}"/>
              </a:ext>
            </a:extLst>
          </p:cNvPr>
          <p:cNvGraphicFramePr>
            <a:graphicFrameLocks/>
          </p:cNvGraphicFramePr>
          <p:nvPr>
            <p:extLst>
              <p:ext uri="{D42A27DB-BD31-4B8C-83A1-F6EECF244321}">
                <p14:modId xmlns:p14="http://schemas.microsoft.com/office/powerpoint/2010/main" val="3569007070"/>
              </p:ext>
            </p:extLst>
          </p:nvPr>
        </p:nvGraphicFramePr>
        <p:xfrm>
          <a:off x="15395" y="1466238"/>
          <a:ext cx="10201275" cy="497269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B65B611-C408-2345-B95B-6026FB8FFEF9}"/>
              </a:ext>
            </a:extLst>
          </p:cNvPr>
          <p:cNvSpPr txBox="1"/>
          <p:nvPr/>
        </p:nvSpPr>
        <p:spPr>
          <a:xfrm>
            <a:off x="7936990" y="2216813"/>
            <a:ext cx="1467453" cy="369332"/>
          </a:xfrm>
          <a:prstGeom prst="rect">
            <a:avLst/>
          </a:prstGeom>
          <a:noFill/>
        </p:spPr>
        <p:txBody>
          <a:bodyPr wrap="none" rtlCol="0">
            <a:spAutoFit/>
          </a:bodyPr>
          <a:lstStyle/>
          <a:p>
            <a:r>
              <a:rPr lang="en-US" b="1" dirty="0">
                <a:solidFill>
                  <a:schemeClr val="bg1"/>
                </a:solidFill>
              </a:rPr>
              <a:t>Very much so</a:t>
            </a:r>
          </a:p>
        </p:txBody>
      </p:sp>
    </p:spTree>
    <p:extLst>
      <p:ext uri="{BB962C8B-B14F-4D97-AF65-F5344CB8AC3E}">
        <p14:creationId xmlns:p14="http://schemas.microsoft.com/office/powerpoint/2010/main" val="29470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539" y="99180"/>
            <a:ext cx="9852259" cy="1325563"/>
          </a:xfrm>
        </p:spPr>
        <p:txBody>
          <a:bodyPr>
            <a:normAutofit/>
          </a:bodyPr>
          <a:lstStyle/>
          <a:p>
            <a:r>
              <a:rPr lang="en-US" sz="3200" dirty="0">
                <a:latin typeface="Century Gothic" panose="020B0502020202020204" pitchFamily="34" charset="0"/>
              </a:rPr>
              <a:t>Data on pedagogy for peer review from forum</a:t>
            </a:r>
          </a:p>
        </p:txBody>
      </p:sp>
      <p:sp>
        <p:nvSpPr>
          <p:cNvPr id="10" name="TextBox 9">
            <a:extLst>
              <a:ext uri="{FF2B5EF4-FFF2-40B4-BE49-F238E27FC236}">
                <a16:creationId xmlns:a16="http://schemas.microsoft.com/office/drawing/2014/main" id="{1D771272-D5BE-9F42-9B99-7D17A2263566}"/>
              </a:ext>
            </a:extLst>
          </p:cNvPr>
          <p:cNvSpPr txBox="1"/>
          <p:nvPr/>
        </p:nvSpPr>
        <p:spPr>
          <a:xfrm>
            <a:off x="734113" y="2348778"/>
            <a:ext cx="4323663" cy="3416320"/>
          </a:xfrm>
          <a:prstGeom prst="rect">
            <a:avLst/>
          </a:prstGeom>
          <a:solidFill>
            <a:schemeClr val="bg1"/>
          </a:solidFill>
          <a:ln>
            <a:noFill/>
          </a:ln>
        </p:spPr>
        <p:txBody>
          <a:bodyPr wrap="square" rtlCol="0">
            <a:spAutoFit/>
          </a:bodyPr>
          <a:lstStyle/>
          <a:p>
            <a:r>
              <a:rPr lang="en-US" sz="2400" dirty="0"/>
              <a:t>Each participant </a:t>
            </a:r>
          </a:p>
          <a:p>
            <a:pPr marL="342900" indent="-342900">
              <a:buFont typeface="Arial" panose="020B0604020202020204" pitchFamily="34" charset="0"/>
              <a:buChar char="•"/>
            </a:pPr>
            <a:r>
              <a:rPr lang="en-US" sz="2400" dirty="0"/>
              <a:t>creates first draft using rubric</a:t>
            </a:r>
          </a:p>
          <a:p>
            <a:pPr marL="342900" indent="-342900">
              <a:buFont typeface="Arial" panose="020B0604020202020204" pitchFamily="34" charset="0"/>
              <a:buChar char="•"/>
            </a:pPr>
            <a:r>
              <a:rPr lang="en-US" sz="2400" dirty="0"/>
              <a:t>reviews 2 student drafts</a:t>
            </a:r>
          </a:p>
          <a:p>
            <a:pPr marL="342900" indent="-342900">
              <a:buFont typeface="Arial" panose="020B0604020202020204" pitchFamily="34" charset="0"/>
              <a:buChar char="•"/>
            </a:pPr>
            <a:r>
              <a:rPr lang="en-US" sz="2400" dirty="0"/>
              <a:t>checks their feedback</a:t>
            </a:r>
          </a:p>
          <a:p>
            <a:pPr marL="342900" indent="-342900">
              <a:buFont typeface="Arial" panose="020B0604020202020204" pitchFamily="34" charset="0"/>
              <a:buChar char="•"/>
            </a:pPr>
            <a:r>
              <a:rPr lang="en-US" sz="2400" dirty="0"/>
              <a:t>revises their draft</a:t>
            </a:r>
          </a:p>
          <a:p>
            <a:pPr marL="342900" indent="-342900">
              <a:buFont typeface="Arial" panose="020B0604020202020204" pitchFamily="34" charset="0"/>
              <a:buChar char="•"/>
            </a:pPr>
            <a:r>
              <a:rPr lang="en-US" sz="2400" dirty="0">
                <a:solidFill>
                  <a:srgbClr val="FF0000"/>
                </a:solidFill>
              </a:rPr>
              <a:t>comments in a forum</a:t>
            </a:r>
          </a:p>
          <a:p>
            <a:pPr marL="342900" indent="-342900">
              <a:buFont typeface="Arial" panose="020B0604020202020204" pitchFamily="34" charset="0"/>
              <a:buChar char="•"/>
            </a:pPr>
            <a:r>
              <a:rPr lang="en-US" sz="2400" dirty="0"/>
              <a:t>tutor comments on these</a:t>
            </a:r>
          </a:p>
          <a:p>
            <a:r>
              <a:rPr lang="en-US" sz="2400" dirty="0">
                <a:solidFill>
                  <a:srgbClr val="FF0000"/>
                </a:solidFill>
              </a:rPr>
              <a:t>Run by the platform for any number of participants</a:t>
            </a:r>
          </a:p>
        </p:txBody>
      </p:sp>
      <p:sp>
        <p:nvSpPr>
          <p:cNvPr id="19" name="Rounded Rectangular Callout 18">
            <a:extLst>
              <a:ext uri="{FF2B5EF4-FFF2-40B4-BE49-F238E27FC236}">
                <a16:creationId xmlns:a16="http://schemas.microsoft.com/office/drawing/2014/main" id="{B40EF93F-EDF1-4C49-A2E9-E639CEE0FD64}"/>
              </a:ext>
            </a:extLst>
          </p:cNvPr>
          <p:cNvSpPr/>
          <p:nvPr/>
        </p:nvSpPr>
        <p:spPr>
          <a:xfrm>
            <a:off x="6427669" y="4007908"/>
            <a:ext cx="4802306" cy="1870778"/>
          </a:xfrm>
          <a:prstGeom prst="wedgeRoundRectCallout">
            <a:avLst>
              <a:gd name="adj1" fmla="val -113077"/>
              <a:gd name="adj2" fmla="val -44867"/>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n-GB" dirty="0"/>
              <a:t>I found the peer review really informative. Looking at the … approaches of others has provided a number of reflective triggers for considering my own work. Very valuable! Keen to integrate peer review into my own delivery. </a:t>
            </a:r>
            <a:endParaRPr lang="en-US" sz="2400" dirty="0"/>
          </a:p>
        </p:txBody>
      </p:sp>
      <p:sp>
        <p:nvSpPr>
          <p:cNvPr id="15" name="Rounded Rectangular Callout 14">
            <a:extLst>
              <a:ext uri="{FF2B5EF4-FFF2-40B4-BE49-F238E27FC236}">
                <a16:creationId xmlns:a16="http://schemas.microsoft.com/office/drawing/2014/main" id="{149CC080-3A64-334D-A515-62444E241AFE}"/>
              </a:ext>
            </a:extLst>
          </p:cNvPr>
          <p:cNvSpPr/>
          <p:nvPr/>
        </p:nvSpPr>
        <p:spPr>
          <a:xfrm>
            <a:off x="8515350" y="1128713"/>
            <a:ext cx="3556236" cy="2765607"/>
          </a:xfrm>
          <a:prstGeom prst="wedgeRoundRectCallout">
            <a:avLst>
              <a:gd name="adj1" fmla="val -180527"/>
              <a:gd name="adj2" fmla="val 42179"/>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n-GB" dirty="0"/>
              <a:t>My feedback was informative and to the point. [It] really did make sense. I will be including this in my practice moving forwards. I must err on the side of caution, not cram too much in, losing opportunities to review and consolidate.</a:t>
            </a:r>
            <a:endParaRPr lang="en-US" sz="2400" dirty="0"/>
          </a:p>
        </p:txBody>
      </p:sp>
      <p:sp>
        <p:nvSpPr>
          <p:cNvPr id="17" name="Rounded Rectangular Callout 16">
            <a:extLst>
              <a:ext uri="{FF2B5EF4-FFF2-40B4-BE49-F238E27FC236}">
                <a16:creationId xmlns:a16="http://schemas.microsoft.com/office/drawing/2014/main" id="{863DE187-AC97-B948-B9CF-FA0F360CC517}"/>
              </a:ext>
            </a:extLst>
          </p:cNvPr>
          <p:cNvSpPr/>
          <p:nvPr/>
        </p:nvSpPr>
        <p:spPr>
          <a:xfrm>
            <a:off x="5214938" y="1378174"/>
            <a:ext cx="3143250" cy="1350740"/>
          </a:xfrm>
          <a:prstGeom prst="wedgeRoundRectCallout">
            <a:avLst>
              <a:gd name="adj1" fmla="val -83010"/>
              <a:gd name="adj2" fmla="val 94580"/>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n-GB" dirty="0"/>
              <a:t>Assignments I had the chance to review were an eye opener as it highlighted areas where I should pay more attention. </a:t>
            </a:r>
            <a:endParaRPr lang="en-US" sz="2400" dirty="0"/>
          </a:p>
        </p:txBody>
      </p:sp>
    </p:spTree>
    <p:extLst>
      <p:ext uri="{BB962C8B-B14F-4D97-AF65-F5344CB8AC3E}">
        <p14:creationId xmlns:p14="http://schemas.microsoft.com/office/powerpoint/2010/main" val="331241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dat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4539"/>
            <a:ext cx="12192000" cy="3568923"/>
          </a:xfrm>
          <a:prstGeom prst="rect">
            <a:avLst/>
          </a:prstGeom>
        </p:spPr>
      </p:pic>
      <p:sp>
        <p:nvSpPr>
          <p:cNvPr id="2" name="Title 1"/>
          <p:cNvSpPr>
            <a:spLocks noGrp="1"/>
          </p:cNvSpPr>
          <p:nvPr>
            <p:ph type="title"/>
          </p:nvPr>
        </p:nvSpPr>
        <p:spPr>
          <a:xfrm>
            <a:off x="1981200" y="2436019"/>
            <a:ext cx="8229600" cy="1985963"/>
          </a:xfrm>
          <a:solidFill>
            <a:schemeClr val="bg1">
              <a:alpha val="59000"/>
            </a:schemeClr>
          </a:solidFill>
          <a:ln>
            <a:noFill/>
          </a:ln>
        </p:spPr>
        <p:txBody>
          <a:bodyPr>
            <a:normAutofit/>
          </a:bodyPr>
          <a:lstStyle/>
          <a:p>
            <a:pPr algn="ctr">
              <a:lnSpc>
                <a:spcPct val="100000"/>
              </a:lnSpc>
            </a:pPr>
            <a:r>
              <a:rPr lang="en-US" sz="3600" dirty="0">
                <a:latin typeface="Century Gothic" panose="020B0502020202020204" pitchFamily="34" charset="0"/>
              </a:rPr>
              <a:t>Qualitative analysis of learning on a MOOC</a:t>
            </a:r>
          </a:p>
        </p:txBody>
      </p:sp>
    </p:spTree>
    <p:extLst>
      <p:ext uri="{BB962C8B-B14F-4D97-AF65-F5344CB8AC3E}">
        <p14:creationId xmlns:p14="http://schemas.microsoft.com/office/powerpoint/2010/main" val="788652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047E303-8B8F-5241-A7A8-DA2C74C2DAF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5253595" y="1704476"/>
            <a:ext cx="6172200" cy="3455692"/>
          </a:xfrm>
        </p:spPr>
      </p:pic>
      <p:sp>
        <p:nvSpPr>
          <p:cNvPr id="2" name="Text Placeholder 1"/>
          <p:cNvSpPr>
            <a:spLocks noGrp="1"/>
          </p:cNvSpPr>
          <p:nvPr>
            <p:ph type="body" sz="half" idx="2"/>
          </p:nvPr>
        </p:nvSpPr>
        <p:spPr>
          <a:xfrm>
            <a:off x="257777" y="1739329"/>
            <a:ext cx="4916710" cy="4444245"/>
          </a:xfrm>
        </p:spPr>
        <p:txBody>
          <a:bodyPr>
            <a:noAutofit/>
          </a:bodyPr>
          <a:lstStyle/>
          <a:p>
            <a:pPr>
              <a:lnSpc>
                <a:spcPct val="100000"/>
              </a:lnSpc>
            </a:pPr>
            <a:r>
              <a:rPr lang="en-US" sz="1800" dirty="0">
                <a:latin typeface="+mn-lt"/>
              </a:rPr>
              <a:t>Repertory Grid Technique for how participants construe their experience</a:t>
            </a:r>
          </a:p>
          <a:p>
            <a:pPr lvl="1">
              <a:lnSpc>
                <a:spcPct val="100000"/>
              </a:lnSpc>
            </a:pPr>
            <a:r>
              <a:rPr lang="en-US" sz="1800" dirty="0"/>
              <a:t>Derives from Personal Construct Theory (Cohen et al, 2007)</a:t>
            </a:r>
          </a:p>
          <a:p>
            <a:pPr lvl="1">
              <a:lnSpc>
                <a:spcPct val="100000"/>
              </a:lnSpc>
            </a:pPr>
            <a:r>
              <a:rPr lang="en-US" sz="1800" dirty="0"/>
              <a:t>Interviewee selects 4 MOOCs as learning experiences + 1 ideal course</a:t>
            </a:r>
          </a:p>
          <a:p>
            <a:pPr lvl="1">
              <a:lnSpc>
                <a:spcPct val="100000"/>
              </a:lnSpc>
            </a:pPr>
            <a:r>
              <a:rPr lang="en-US" sz="1800" dirty="0"/>
              <a:t>Compares 3 of them as learning experiences </a:t>
            </a:r>
          </a:p>
          <a:p>
            <a:pPr lvl="1">
              <a:lnSpc>
                <a:spcPct val="100000"/>
              </a:lnSpc>
            </a:pPr>
            <a:r>
              <a:rPr lang="en-US" sz="1800" dirty="0"/>
              <a:t>How are 2 similar and different from 3</a:t>
            </a:r>
            <a:r>
              <a:rPr lang="en-US" sz="1800" baseline="30000" dirty="0"/>
              <a:t>rd</a:t>
            </a:r>
            <a:r>
              <a:rPr lang="en-US" sz="1800" dirty="0"/>
              <a:t>? </a:t>
            </a:r>
          </a:p>
          <a:p>
            <a:pPr lvl="1">
              <a:lnSpc>
                <a:spcPct val="100000"/>
              </a:lnSpc>
            </a:pPr>
            <a:r>
              <a:rPr lang="en-US" sz="1800" dirty="0">
                <a:sym typeface="Wingdings" pitchFamily="2" charset="2"/>
              </a:rPr>
              <a:t></a:t>
            </a:r>
            <a:r>
              <a:rPr lang="en-US" sz="1800" dirty="0"/>
              <a:t> Poles are their own constructs as their evaluation scale for all their MOOCs</a:t>
            </a:r>
          </a:p>
          <a:p>
            <a:pPr>
              <a:lnSpc>
                <a:spcPct val="100000"/>
              </a:lnSpc>
            </a:pPr>
            <a:r>
              <a:rPr lang="en-US" sz="1800" dirty="0">
                <a:latin typeface="+mn-lt"/>
              </a:rPr>
              <a:t>Participants’ constructs guide the interview</a:t>
            </a:r>
          </a:p>
          <a:p>
            <a:pPr>
              <a:lnSpc>
                <a:spcPct val="100000"/>
              </a:lnSpc>
            </a:pPr>
            <a:r>
              <a:rPr lang="en-US" sz="1800" dirty="0">
                <a:latin typeface="+mn-lt"/>
              </a:rPr>
              <a:t>Virtual 1-1 workshop: </a:t>
            </a:r>
            <a:r>
              <a:rPr lang="en-US" sz="1800" dirty="0">
                <a:latin typeface="+mn-lt"/>
                <a:hlinkClick r:id="rId4"/>
              </a:rPr>
              <a:t>Realtimeboard.com</a:t>
            </a:r>
            <a:endParaRPr lang="en-US" sz="1800" dirty="0">
              <a:latin typeface="+mn-lt"/>
            </a:endParaRPr>
          </a:p>
          <a:p>
            <a:endParaRPr lang="en-US" sz="1800" dirty="0">
              <a:latin typeface="+mn-lt"/>
            </a:endParaRPr>
          </a:p>
        </p:txBody>
      </p:sp>
      <p:sp>
        <p:nvSpPr>
          <p:cNvPr id="5" name="Line Callout 1 4">
            <a:extLst>
              <a:ext uri="{FF2B5EF4-FFF2-40B4-BE49-F238E27FC236}">
                <a16:creationId xmlns:a16="http://schemas.microsoft.com/office/drawing/2014/main" id="{5B150029-D965-B040-9EDC-65B247DA226A}"/>
              </a:ext>
            </a:extLst>
          </p:cNvPr>
          <p:cNvSpPr/>
          <p:nvPr/>
        </p:nvSpPr>
        <p:spPr>
          <a:xfrm>
            <a:off x="7571874" y="1222743"/>
            <a:ext cx="4431743" cy="1093553"/>
          </a:xfrm>
          <a:prstGeom prst="borderCallout1">
            <a:avLst>
              <a:gd name="adj1" fmla="val 102242"/>
              <a:gd name="adj2" fmla="val 99563"/>
              <a:gd name="adj3" fmla="val 175115"/>
              <a:gd name="adj4" fmla="val 68877"/>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t>The poles of the constructs they derived from comparing courses</a:t>
            </a:r>
          </a:p>
        </p:txBody>
      </p:sp>
      <p:sp>
        <p:nvSpPr>
          <p:cNvPr id="6" name="Rectangle 5">
            <a:extLst>
              <a:ext uri="{FF2B5EF4-FFF2-40B4-BE49-F238E27FC236}">
                <a16:creationId xmlns:a16="http://schemas.microsoft.com/office/drawing/2014/main" id="{DD275061-41EA-884A-A4B8-1BC6DCF6B1C0}"/>
              </a:ext>
            </a:extLst>
          </p:cNvPr>
          <p:cNvSpPr/>
          <p:nvPr/>
        </p:nvSpPr>
        <p:spPr>
          <a:xfrm>
            <a:off x="9472018" y="2965151"/>
            <a:ext cx="2671856" cy="1290238"/>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Informal formative assessment – no right or wrong</a:t>
            </a:r>
          </a:p>
        </p:txBody>
      </p:sp>
      <p:sp>
        <p:nvSpPr>
          <p:cNvPr id="7" name="Rectangle 6">
            <a:extLst>
              <a:ext uri="{FF2B5EF4-FFF2-40B4-BE49-F238E27FC236}">
                <a16:creationId xmlns:a16="http://schemas.microsoft.com/office/drawing/2014/main" id="{EA8F3775-1414-F44F-9BBF-1696679C0BB4}"/>
              </a:ext>
            </a:extLst>
          </p:cNvPr>
          <p:cNvSpPr/>
          <p:nvPr/>
        </p:nvSpPr>
        <p:spPr>
          <a:xfrm>
            <a:off x="5253595" y="2963409"/>
            <a:ext cx="2544625" cy="1290238"/>
          </a:xfrm>
          <a:prstGeom prst="rect">
            <a:avLst/>
          </a:prstGeom>
          <a:solidFill>
            <a:srgbClr val="03D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Documented summative final assessment</a:t>
            </a:r>
          </a:p>
        </p:txBody>
      </p:sp>
      <p:sp>
        <p:nvSpPr>
          <p:cNvPr id="3" name="Line Callout 1 2">
            <a:extLst>
              <a:ext uri="{FF2B5EF4-FFF2-40B4-BE49-F238E27FC236}">
                <a16:creationId xmlns:a16="http://schemas.microsoft.com/office/drawing/2014/main" id="{889F4B76-A608-674E-A58C-AAD63242E5F5}"/>
              </a:ext>
            </a:extLst>
          </p:cNvPr>
          <p:cNvSpPr/>
          <p:nvPr/>
        </p:nvSpPr>
        <p:spPr>
          <a:xfrm>
            <a:off x="5502442" y="5311354"/>
            <a:ext cx="3201291" cy="872220"/>
          </a:xfrm>
          <a:prstGeom prst="borderCallout1">
            <a:avLst>
              <a:gd name="adj1" fmla="val 2903"/>
              <a:gd name="adj2" fmla="val -1292"/>
              <a:gd name="adj3" fmla="val -112402"/>
              <a:gd name="adj4" fmla="val 83127"/>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t>The online courses and MOOCs they have taken</a:t>
            </a:r>
          </a:p>
        </p:txBody>
      </p:sp>
      <p:cxnSp>
        <p:nvCxnSpPr>
          <p:cNvPr id="15" name="Straight Connector 14"/>
          <p:cNvCxnSpPr>
            <a:cxnSpLocks/>
          </p:cNvCxnSpPr>
          <p:nvPr/>
        </p:nvCxnSpPr>
        <p:spPr>
          <a:xfrm flipH="1">
            <a:off x="6180667" y="2342881"/>
            <a:ext cx="1391207" cy="705119"/>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D3AD687A-DDA2-1242-9955-101C449D5DBE}"/>
              </a:ext>
            </a:extLst>
          </p:cNvPr>
          <p:cNvSpPr txBox="1">
            <a:spLocks/>
          </p:cNvSpPr>
          <p:nvPr/>
        </p:nvSpPr>
        <p:spPr>
          <a:xfrm>
            <a:off x="1501539" y="207074"/>
            <a:ext cx="10502078" cy="7336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Arial" charset="0"/>
                <a:ea typeface="Arial" charset="0"/>
                <a:cs typeface="Arial" charset="0"/>
              </a:defRPr>
            </a:lvl1pPr>
          </a:lstStyle>
          <a:p>
            <a:pPr>
              <a:lnSpc>
                <a:spcPct val="100000"/>
              </a:lnSpc>
            </a:pPr>
            <a:r>
              <a:rPr lang="en-US" dirty="0">
                <a:solidFill>
                  <a:prstClr val="black"/>
                </a:solidFill>
                <a:latin typeface="Century Gothic" panose="020B0502020202020204" pitchFamily="34" charset="0"/>
              </a:rPr>
              <a:t>Qualitative interviews using repertory grid technique</a:t>
            </a:r>
            <a:endParaRPr lang="en-US" sz="2800" dirty="0">
              <a:latin typeface="Century Gothic" panose="020B0502020202020204" pitchFamily="34" charset="0"/>
            </a:endParaRPr>
          </a:p>
        </p:txBody>
      </p:sp>
    </p:spTree>
    <p:extLst>
      <p:ext uri="{BB962C8B-B14F-4D97-AF65-F5344CB8AC3E}">
        <p14:creationId xmlns:p14="http://schemas.microsoft.com/office/powerpoint/2010/main" val="149021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8967" y="121131"/>
            <a:ext cx="11614485" cy="1325563"/>
          </a:xfrm>
        </p:spPr>
        <p:txBody>
          <a:bodyPr>
            <a:normAutofit/>
          </a:bodyPr>
          <a:lstStyle/>
          <a:p>
            <a:r>
              <a:rPr lang="en-US" sz="3600" dirty="0">
                <a:latin typeface="Century Gothic" panose="020B0502020202020204" pitchFamily="34" charset="0"/>
              </a:rPr>
              <a:t>How do professionals evaluate MOOC pedagogy?</a:t>
            </a:r>
          </a:p>
        </p:txBody>
      </p:sp>
      <p:pic>
        <p:nvPicPr>
          <p:cNvPr id="12" name="Content Placeholder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3249" y="1578394"/>
            <a:ext cx="5181600" cy="2402720"/>
          </a:xfr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199" y="3750431"/>
            <a:ext cx="5181600" cy="2995448"/>
          </a:xfrm>
          <a:prstGeom prst="rect">
            <a:avLst/>
          </a:prstGeom>
        </p:spPr>
      </p:pic>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172199" y="1204536"/>
            <a:ext cx="5181600" cy="2901075"/>
          </a:xfrm>
        </p:spPr>
      </p:pic>
      <p:sp>
        <p:nvSpPr>
          <p:cNvPr id="2" name="TextBox 1"/>
          <p:cNvSpPr txBox="1"/>
          <p:nvPr/>
        </p:nvSpPr>
        <p:spPr>
          <a:xfrm>
            <a:off x="859537" y="1350717"/>
            <a:ext cx="2494512" cy="400110"/>
          </a:xfrm>
          <a:prstGeom prst="rect">
            <a:avLst/>
          </a:prstGeom>
          <a:noFill/>
        </p:spPr>
        <p:txBody>
          <a:bodyPr wrap="square" rtlCol="0">
            <a:spAutoFit/>
          </a:bodyPr>
          <a:lstStyle/>
          <a:p>
            <a:r>
              <a:rPr lang="en-US" sz="2000" dirty="0"/>
              <a:t>Laurie – trainer</a:t>
            </a:r>
          </a:p>
        </p:txBody>
      </p:sp>
      <p:sp>
        <p:nvSpPr>
          <p:cNvPr id="5" name="TextBox 4"/>
          <p:cNvSpPr txBox="1"/>
          <p:nvPr/>
        </p:nvSpPr>
        <p:spPr>
          <a:xfrm>
            <a:off x="6277130" y="1350717"/>
            <a:ext cx="3562531" cy="400110"/>
          </a:xfrm>
          <a:prstGeom prst="rect">
            <a:avLst/>
          </a:prstGeom>
          <a:noFill/>
        </p:spPr>
        <p:txBody>
          <a:bodyPr wrap="square" rtlCol="0">
            <a:spAutoFit/>
          </a:bodyPr>
          <a:lstStyle/>
          <a:p>
            <a:r>
              <a:rPr lang="en-US" sz="2000" dirty="0"/>
              <a:t>Walter – civil engineer (</a:t>
            </a:r>
            <a:r>
              <a:rPr lang="en-US" sz="2000"/>
              <a:t>retired)</a:t>
            </a:r>
            <a:endParaRPr lang="en-US" sz="2000" dirty="0"/>
          </a:p>
        </p:txBody>
      </p:sp>
      <p:sp>
        <p:nvSpPr>
          <p:cNvPr id="6" name="TextBox 5"/>
          <p:cNvSpPr txBox="1"/>
          <p:nvPr/>
        </p:nvSpPr>
        <p:spPr>
          <a:xfrm>
            <a:off x="6167433" y="4105611"/>
            <a:ext cx="3667462" cy="400110"/>
          </a:xfrm>
          <a:prstGeom prst="rect">
            <a:avLst/>
          </a:prstGeom>
          <a:solidFill>
            <a:schemeClr val="bg1"/>
          </a:solidFill>
        </p:spPr>
        <p:txBody>
          <a:bodyPr wrap="square" rtlCol="0">
            <a:spAutoFit/>
          </a:bodyPr>
          <a:lstStyle/>
          <a:p>
            <a:r>
              <a:rPr lang="en-US" sz="2000" dirty="0"/>
              <a:t>Yvonne – market researcher</a:t>
            </a:r>
          </a:p>
        </p:txBody>
      </p:sp>
      <p:sp>
        <p:nvSpPr>
          <p:cNvPr id="11" name="Donut 10"/>
          <p:cNvSpPr/>
          <p:nvPr/>
        </p:nvSpPr>
        <p:spPr>
          <a:xfrm>
            <a:off x="4658061" y="1893587"/>
            <a:ext cx="1097280" cy="935916"/>
          </a:xfrm>
          <a:prstGeom prst="donut">
            <a:avLst>
              <a:gd name="adj" fmla="val 4262"/>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8229217" y="2225788"/>
            <a:ext cx="957430" cy="607389"/>
          </a:xfrm>
          <a:prstGeom prst="donut">
            <a:avLst>
              <a:gd name="adj" fmla="val 6070"/>
            </a:avLst>
          </a:prstGeom>
          <a:solidFill>
            <a:srgbClr val="FF0000"/>
          </a:solidFill>
          <a:ln>
            <a:solidFill>
              <a:srgbClr val="C10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a:off x="10255520" y="2225788"/>
            <a:ext cx="957430" cy="607389"/>
          </a:xfrm>
          <a:prstGeom prst="donut">
            <a:avLst>
              <a:gd name="adj" fmla="val 6070"/>
            </a:avLst>
          </a:prstGeom>
          <a:solidFill>
            <a:srgbClr val="FF0000"/>
          </a:solidFill>
          <a:ln>
            <a:solidFill>
              <a:srgbClr val="C10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a:off x="6258636" y="2271140"/>
            <a:ext cx="901708" cy="522402"/>
          </a:xfrm>
          <a:prstGeom prst="donut">
            <a:avLst>
              <a:gd name="adj" fmla="val 6070"/>
            </a:avLst>
          </a:prstGeom>
          <a:solidFill>
            <a:srgbClr val="FF0000"/>
          </a:solidFill>
          <a:ln>
            <a:solidFill>
              <a:srgbClr val="C10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17"/>
          <p:cNvSpPr/>
          <p:nvPr/>
        </p:nvSpPr>
        <p:spPr>
          <a:xfrm>
            <a:off x="6276746" y="3380648"/>
            <a:ext cx="883598" cy="584424"/>
          </a:xfrm>
          <a:prstGeom prst="donut">
            <a:avLst>
              <a:gd name="adj" fmla="val 6070"/>
            </a:avLst>
          </a:prstGeom>
          <a:solidFill>
            <a:srgbClr val="FF0000"/>
          </a:solidFill>
          <a:ln>
            <a:solidFill>
              <a:srgbClr val="C10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18"/>
          <p:cNvSpPr/>
          <p:nvPr/>
        </p:nvSpPr>
        <p:spPr>
          <a:xfrm>
            <a:off x="10255520" y="3342685"/>
            <a:ext cx="957430" cy="607389"/>
          </a:xfrm>
          <a:prstGeom prst="donut">
            <a:avLst>
              <a:gd name="adj" fmla="val 6070"/>
            </a:avLst>
          </a:prstGeom>
          <a:solidFill>
            <a:srgbClr val="FF0000"/>
          </a:solidFill>
          <a:ln>
            <a:solidFill>
              <a:srgbClr val="C10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a:off x="6172199" y="5034698"/>
            <a:ext cx="1031262" cy="942295"/>
          </a:xfrm>
          <a:prstGeom prst="donut">
            <a:avLst>
              <a:gd name="adj" fmla="val 2633"/>
            </a:avLst>
          </a:prstGeom>
          <a:solidFill>
            <a:srgbClr val="FF0000"/>
          </a:solidFill>
          <a:ln>
            <a:solidFill>
              <a:srgbClr val="C10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534" y="3958259"/>
            <a:ext cx="5160640" cy="2889340"/>
          </a:xfrm>
          <a:prstGeom prst="rect">
            <a:avLst/>
          </a:prstGeom>
        </p:spPr>
      </p:pic>
      <p:sp>
        <p:nvSpPr>
          <p:cNvPr id="23" name="Donut 22"/>
          <p:cNvSpPr/>
          <p:nvPr/>
        </p:nvSpPr>
        <p:spPr>
          <a:xfrm>
            <a:off x="791009" y="3073190"/>
            <a:ext cx="957430" cy="607389"/>
          </a:xfrm>
          <a:prstGeom prst="donut">
            <a:avLst>
              <a:gd name="adj" fmla="val 6070"/>
            </a:avLst>
          </a:prstGeom>
          <a:solidFill>
            <a:srgbClr val="FF0000"/>
          </a:solidFill>
          <a:ln>
            <a:solidFill>
              <a:srgbClr val="C10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760599" y="4152130"/>
            <a:ext cx="3514725" cy="400110"/>
          </a:xfrm>
          <a:prstGeom prst="rect">
            <a:avLst/>
          </a:prstGeom>
          <a:noFill/>
        </p:spPr>
        <p:txBody>
          <a:bodyPr wrap="square" rtlCol="0">
            <a:spAutoFit/>
          </a:bodyPr>
          <a:lstStyle/>
          <a:p>
            <a:r>
              <a:rPr lang="en-US" sz="2000" dirty="0"/>
              <a:t>Hanna – translator</a:t>
            </a:r>
          </a:p>
        </p:txBody>
      </p:sp>
      <p:sp>
        <p:nvSpPr>
          <p:cNvPr id="20" name="Donut 19"/>
          <p:cNvSpPr/>
          <p:nvPr/>
        </p:nvSpPr>
        <p:spPr>
          <a:xfrm>
            <a:off x="577957" y="5336181"/>
            <a:ext cx="1283116" cy="911400"/>
          </a:xfrm>
          <a:prstGeom prst="donut">
            <a:avLst>
              <a:gd name="adj" fmla="val 6070"/>
            </a:avLst>
          </a:prstGeom>
          <a:solidFill>
            <a:srgbClr val="FF0000"/>
          </a:solidFill>
          <a:ln>
            <a:solidFill>
              <a:srgbClr val="C10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6F482647-B8A6-3942-8F03-B3A234EC577F}"/>
              </a:ext>
            </a:extLst>
          </p:cNvPr>
          <p:cNvSpPr/>
          <p:nvPr/>
        </p:nvSpPr>
        <p:spPr>
          <a:xfrm>
            <a:off x="11051751" y="4879729"/>
            <a:ext cx="414503" cy="18661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0239000" y="4576035"/>
            <a:ext cx="957430" cy="607389"/>
          </a:xfrm>
          <a:prstGeom prst="donut">
            <a:avLst>
              <a:gd name="adj" fmla="val 6070"/>
            </a:avLst>
          </a:prstGeom>
          <a:solidFill>
            <a:srgbClr val="FF0000"/>
          </a:solidFill>
          <a:ln>
            <a:solidFill>
              <a:srgbClr val="C10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31">
            <a:extLst>
              <a:ext uri="{FF2B5EF4-FFF2-40B4-BE49-F238E27FC236}">
                <a16:creationId xmlns:a16="http://schemas.microsoft.com/office/drawing/2014/main" id="{77D0F90C-7CC4-C241-B07D-8E224121D3B8}"/>
              </a:ext>
            </a:extLst>
          </p:cNvPr>
          <p:cNvSpPr/>
          <p:nvPr/>
        </p:nvSpPr>
        <p:spPr>
          <a:xfrm>
            <a:off x="5893174" y="4409744"/>
            <a:ext cx="453081" cy="77368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73B5023-11C2-B949-A842-6A8EF5A15990}"/>
              </a:ext>
            </a:extLst>
          </p:cNvPr>
          <p:cNvSpPr/>
          <p:nvPr/>
        </p:nvSpPr>
        <p:spPr>
          <a:xfrm>
            <a:off x="5570292" y="5704108"/>
            <a:ext cx="401406" cy="52950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508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FD5E-C319-7F41-96DC-A08C359564A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5060742-95E7-0847-AB8E-6E77857400B9}"/>
              </a:ext>
            </a:extLst>
          </p:cNvPr>
          <p:cNvSpPr>
            <a:spLocks noGrp="1"/>
          </p:cNvSpPr>
          <p:nvPr>
            <p:ph idx="1"/>
          </p:nvPr>
        </p:nvSpPr>
        <p:spPr>
          <a:xfrm>
            <a:off x="861060" y="1740555"/>
            <a:ext cx="7497128" cy="4351338"/>
          </a:xfrm>
        </p:spPr>
        <p:txBody>
          <a:bodyPr>
            <a:normAutofit/>
          </a:bodyPr>
          <a:lstStyle/>
          <a:p>
            <a:pPr marL="514350" indent="-514350">
              <a:buFont typeface="+mj-lt"/>
              <a:buAutoNum type="arabicPeriod"/>
            </a:pPr>
            <a:r>
              <a:rPr lang="en-US" sz="2400" dirty="0"/>
              <a:t>The global context for HE’s role in CPD	</a:t>
            </a:r>
          </a:p>
          <a:p>
            <a:pPr marL="514350" indent="-514350">
              <a:buFont typeface="+mj-lt"/>
              <a:buAutoNum type="arabicPeriod"/>
            </a:pPr>
            <a:r>
              <a:rPr lang="en-US" sz="2400" dirty="0"/>
              <a:t>Online pedagogies for PD on the large scale</a:t>
            </a:r>
          </a:p>
          <a:p>
            <a:pPr marL="514350" indent="-514350">
              <a:buFont typeface="+mj-lt"/>
              <a:buAutoNum type="arabicPeriod"/>
            </a:pPr>
            <a:r>
              <a:rPr lang="en-US" sz="2400" dirty="0"/>
              <a:t>Quantitative analysis: the example of peer review</a:t>
            </a:r>
          </a:p>
          <a:p>
            <a:pPr marL="514350" indent="-514350">
              <a:buFont typeface="+mj-lt"/>
              <a:buAutoNum type="arabicPeriod"/>
            </a:pPr>
            <a:r>
              <a:rPr lang="en-US" sz="2400" dirty="0"/>
              <a:t>Qualitative analysis via surveys, participant contributions, interviews</a:t>
            </a:r>
          </a:p>
          <a:p>
            <a:pPr marL="514350" indent="-514350">
              <a:buFont typeface="+mj-lt"/>
              <a:buAutoNum type="arabicPeriod"/>
            </a:pPr>
            <a:r>
              <a:rPr lang="en-US" sz="2400" dirty="0"/>
              <a:t>Making it affordable and sustainable - costs</a:t>
            </a:r>
          </a:p>
          <a:p>
            <a:pPr marL="514350" indent="-514350">
              <a:buFont typeface="+mj-lt"/>
              <a:buAutoNum type="arabicPeriod"/>
            </a:pPr>
            <a:r>
              <a:rPr lang="en-US" sz="2400" dirty="0"/>
              <a:t>The digital cascade model for enabling HE to address the large-scale educational challenges</a:t>
            </a:r>
          </a:p>
          <a:p>
            <a:pPr marL="514350" indent="-514350">
              <a:buFont typeface="+mj-lt"/>
              <a:buAutoNum type="arabicPeriod"/>
            </a:pPr>
            <a:r>
              <a:rPr lang="en-US" sz="2400" dirty="0"/>
              <a:t>Summary</a:t>
            </a:r>
          </a:p>
        </p:txBody>
      </p:sp>
      <p:sp>
        <p:nvSpPr>
          <p:cNvPr id="5" name="TextBox 4">
            <a:extLst>
              <a:ext uri="{FF2B5EF4-FFF2-40B4-BE49-F238E27FC236}">
                <a16:creationId xmlns:a16="http://schemas.microsoft.com/office/drawing/2014/main" id="{4D5380D2-68E9-4444-BAA7-9F75FEFDA088}"/>
              </a:ext>
            </a:extLst>
          </p:cNvPr>
          <p:cNvSpPr txBox="1"/>
          <p:nvPr/>
        </p:nvSpPr>
        <p:spPr>
          <a:xfrm>
            <a:off x="8695392" y="1740554"/>
            <a:ext cx="1162561" cy="3785652"/>
          </a:xfrm>
          <a:prstGeom prst="rect">
            <a:avLst/>
          </a:prstGeom>
          <a:noFill/>
        </p:spPr>
        <p:txBody>
          <a:bodyPr wrap="none" rtlCol="0">
            <a:spAutoFit/>
          </a:bodyPr>
          <a:lstStyle/>
          <a:p>
            <a:pPr algn="r"/>
            <a:r>
              <a:rPr lang="en-US" sz="2400" dirty="0"/>
              <a:t>Slide 3</a:t>
            </a:r>
          </a:p>
          <a:p>
            <a:pPr algn="r"/>
            <a:r>
              <a:rPr lang="en-US" sz="2400" dirty="0"/>
              <a:t>Slide 5</a:t>
            </a:r>
          </a:p>
          <a:p>
            <a:pPr algn="r"/>
            <a:endParaRPr lang="en-US" sz="2400" dirty="0"/>
          </a:p>
          <a:p>
            <a:pPr algn="r"/>
            <a:r>
              <a:rPr lang="en-US" sz="2400" dirty="0"/>
              <a:t>Slide 11</a:t>
            </a:r>
          </a:p>
          <a:p>
            <a:pPr algn="r"/>
            <a:r>
              <a:rPr lang="en-US" sz="2400" dirty="0"/>
              <a:t>Slide 16</a:t>
            </a:r>
          </a:p>
          <a:p>
            <a:pPr algn="r"/>
            <a:endParaRPr lang="en-US" sz="2400" dirty="0"/>
          </a:p>
          <a:p>
            <a:pPr algn="r"/>
            <a:r>
              <a:rPr lang="en-US" sz="2400" dirty="0"/>
              <a:t>Slide 25</a:t>
            </a:r>
          </a:p>
          <a:p>
            <a:pPr algn="r"/>
            <a:endParaRPr lang="en-US" sz="2400" dirty="0"/>
          </a:p>
          <a:p>
            <a:pPr algn="r"/>
            <a:r>
              <a:rPr lang="en-US" sz="2400" dirty="0"/>
              <a:t>Slide 32</a:t>
            </a:r>
          </a:p>
          <a:p>
            <a:pPr algn="r"/>
            <a:r>
              <a:rPr lang="en-US" sz="2400" dirty="0"/>
              <a:t>Slide 34</a:t>
            </a:r>
          </a:p>
        </p:txBody>
      </p:sp>
    </p:spTree>
    <p:extLst>
      <p:ext uri="{BB962C8B-B14F-4D97-AF65-F5344CB8AC3E}">
        <p14:creationId xmlns:p14="http://schemas.microsoft.com/office/powerpoint/2010/main" val="2352450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8967" y="121131"/>
            <a:ext cx="11614485" cy="1325563"/>
          </a:xfrm>
        </p:spPr>
        <p:txBody>
          <a:bodyPr>
            <a:normAutofit/>
          </a:bodyPr>
          <a:lstStyle/>
          <a:p>
            <a:r>
              <a:rPr lang="en-US" sz="3600" dirty="0">
                <a:latin typeface="Century Gothic" panose="020B0502020202020204" pitchFamily="34" charset="0"/>
              </a:rPr>
              <a:t>How do professionals evaluate MOOC pedagogy?</a:t>
            </a:r>
          </a:p>
        </p:txBody>
      </p:sp>
      <p:pic>
        <p:nvPicPr>
          <p:cNvPr id="12" name="Content Placeholder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3248" y="1578394"/>
            <a:ext cx="11385765" cy="5279606"/>
          </a:xfrm>
        </p:spPr>
      </p:pic>
      <p:sp>
        <p:nvSpPr>
          <p:cNvPr id="26" name="Rectangle 25">
            <a:extLst>
              <a:ext uri="{FF2B5EF4-FFF2-40B4-BE49-F238E27FC236}">
                <a16:creationId xmlns:a16="http://schemas.microsoft.com/office/drawing/2014/main" id="{9ADE481B-6068-6347-88F5-EE855A291CEF}"/>
              </a:ext>
            </a:extLst>
          </p:cNvPr>
          <p:cNvSpPr/>
          <p:nvPr/>
        </p:nvSpPr>
        <p:spPr>
          <a:xfrm>
            <a:off x="1094500" y="1882527"/>
            <a:ext cx="10481415" cy="4675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37358" y="1883648"/>
            <a:ext cx="2494512" cy="461665"/>
          </a:xfrm>
          <a:prstGeom prst="rect">
            <a:avLst/>
          </a:prstGeom>
          <a:noFill/>
        </p:spPr>
        <p:txBody>
          <a:bodyPr wrap="square" rtlCol="0">
            <a:spAutoFit/>
          </a:bodyPr>
          <a:lstStyle/>
          <a:p>
            <a:r>
              <a:rPr lang="en-US" sz="2400" dirty="0"/>
              <a:t>Laurie – trainer</a:t>
            </a:r>
          </a:p>
        </p:txBody>
      </p:sp>
      <p:sp>
        <p:nvSpPr>
          <p:cNvPr id="28" name="Rectangle 27">
            <a:extLst>
              <a:ext uri="{FF2B5EF4-FFF2-40B4-BE49-F238E27FC236}">
                <a16:creationId xmlns:a16="http://schemas.microsoft.com/office/drawing/2014/main" id="{3B7AA919-5E68-D645-9CE1-954320ED98C9}"/>
              </a:ext>
            </a:extLst>
          </p:cNvPr>
          <p:cNvSpPr/>
          <p:nvPr/>
        </p:nvSpPr>
        <p:spPr>
          <a:xfrm>
            <a:off x="9165198" y="3090662"/>
            <a:ext cx="2585812" cy="114410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High level interaction</a:t>
            </a:r>
          </a:p>
        </p:txBody>
      </p:sp>
      <p:sp>
        <p:nvSpPr>
          <p:cNvPr id="30" name="Rectangle 29">
            <a:extLst>
              <a:ext uri="{FF2B5EF4-FFF2-40B4-BE49-F238E27FC236}">
                <a16:creationId xmlns:a16="http://schemas.microsoft.com/office/drawing/2014/main" id="{6BB97AFE-B17F-E146-A4C2-E5F241382B43}"/>
              </a:ext>
            </a:extLst>
          </p:cNvPr>
          <p:cNvSpPr/>
          <p:nvPr/>
        </p:nvSpPr>
        <p:spPr>
          <a:xfrm>
            <a:off x="368967" y="3090662"/>
            <a:ext cx="2585812" cy="1144106"/>
          </a:xfrm>
          <a:prstGeom prst="rect">
            <a:avLst/>
          </a:prstGeom>
          <a:solidFill>
            <a:srgbClr val="03D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Non-collaborative</a:t>
            </a:r>
          </a:p>
        </p:txBody>
      </p:sp>
      <p:sp>
        <p:nvSpPr>
          <p:cNvPr id="31" name="Rectangle 30">
            <a:extLst>
              <a:ext uri="{FF2B5EF4-FFF2-40B4-BE49-F238E27FC236}">
                <a16:creationId xmlns:a16="http://schemas.microsoft.com/office/drawing/2014/main" id="{0947E95A-B28F-8E46-A3EF-4C11ED863392}"/>
              </a:ext>
            </a:extLst>
          </p:cNvPr>
          <p:cNvSpPr/>
          <p:nvPr/>
        </p:nvSpPr>
        <p:spPr>
          <a:xfrm>
            <a:off x="9165198" y="4966616"/>
            <a:ext cx="2585812" cy="114410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Theory</a:t>
            </a:r>
          </a:p>
        </p:txBody>
      </p:sp>
      <p:sp>
        <p:nvSpPr>
          <p:cNvPr id="34" name="Rectangle 33">
            <a:extLst>
              <a:ext uri="{FF2B5EF4-FFF2-40B4-BE49-F238E27FC236}">
                <a16:creationId xmlns:a16="http://schemas.microsoft.com/office/drawing/2014/main" id="{783C8D83-00B1-FD4F-8D02-D4B3B8D813EC}"/>
              </a:ext>
            </a:extLst>
          </p:cNvPr>
          <p:cNvSpPr/>
          <p:nvPr/>
        </p:nvSpPr>
        <p:spPr>
          <a:xfrm>
            <a:off x="346402" y="5002907"/>
            <a:ext cx="2585812" cy="1144106"/>
          </a:xfrm>
          <a:prstGeom prst="rect">
            <a:avLst/>
          </a:prstGeom>
          <a:solidFill>
            <a:srgbClr val="03D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Real world knowledge</a:t>
            </a:r>
          </a:p>
        </p:txBody>
      </p:sp>
    </p:spTree>
    <p:extLst>
      <p:ext uri="{BB962C8B-B14F-4D97-AF65-F5344CB8AC3E}">
        <p14:creationId xmlns:p14="http://schemas.microsoft.com/office/powerpoint/2010/main" val="335202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8967" y="121131"/>
            <a:ext cx="11614485" cy="1325563"/>
          </a:xfrm>
        </p:spPr>
        <p:txBody>
          <a:bodyPr>
            <a:normAutofit/>
          </a:bodyPr>
          <a:lstStyle/>
          <a:p>
            <a:r>
              <a:rPr lang="en-US" sz="3600" dirty="0">
                <a:latin typeface="Century Gothic" panose="020B0502020202020204" pitchFamily="34" charset="0"/>
              </a:rPr>
              <a:t>How do professionals evaluate MOOC pedagogy?</a:t>
            </a:r>
          </a:p>
        </p:txBody>
      </p:sp>
      <p:pic>
        <p:nvPicPr>
          <p:cNvPr id="12" name="Content Placeholder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3249" y="1578394"/>
            <a:ext cx="5181600" cy="2402720"/>
          </a:xfr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199" y="3750431"/>
            <a:ext cx="5181600" cy="2995448"/>
          </a:xfrm>
          <a:prstGeom prst="rect">
            <a:avLst/>
          </a:prstGeom>
        </p:spPr>
      </p:pic>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172199" y="1204536"/>
            <a:ext cx="5181600" cy="2901075"/>
          </a:xfrm>
        </p:spPr>
      </p:pic>
      <p:sp>
        <p:nvSpPr>
          <p:cNvPr id="2" name="TextBox 1"/>
          <p:cNvSpPr txBox="1"/>
          <p:nvPr/>
        </p:nvSpPr>
        <p:spPr>
          <a:xfrm>
            <a:off x="859537" y="1350717"/>
            <a:ext cx="2494512" cy="400110"/>
          </a:xfrm>
          <a:prstGeom prst="rect">
            <a:avLst/>
          </a:prstGeom>
          <a:noFill/>
        </p:spPr>
        <p:txBody>
          <a:bodyPr wrap="square" rtlCol="0">
            <a:spAutoFit/>
          </a:bodyPr>
          <a:lstStyle/>
          <a:p>
            <a:r>
              <a:rPr lang="en-US" sz="2000" dirty="0"/>
              <a:t>Laurie – trainer</a:t>
            </a:r>
          </a:p>
        </p:txBody>
      </p:sp>
      <p:sp>
        <p:nvSpPr>
          <p:cNvPr id="5" name="TextBox 4"/>
          <p:cNvSpPr txBox="1"/>
          <p:nvPr/>
        </p:nvSpPr>
        <p:spPr>
          <a:xfrm>
            <a:off x="6277130" y="1350717"/>
            <a:ext cx="3562531" cy="400110"/>
          </a:xfrm>
          <a:prstGeom prst="rect">
            <a:avLst/>
          </a:prstGeom>
          <a:noFill/>
        </p:spPr>
        <p:txBody>
          <a:bodyPr wrap="square" rtlCol="0">
            <a:spAutoFit/>
          </a:bodyPr>
          <a:lstStyle/>
          <a:p>
            <a:r>
              <a:rPr lang="en-US" sz="2000" dirty="0"/>
              <a:t>Walter – civil engineer (</a:t>
            </a:r>
            <a:r>
              <a:rPr lang="en-US" sz="2000"/>
              <a:t>retired)</a:t>
            </a:r>
            <a:endParaRPr lang="en-US" sz="2000" dirty="0"/>
          </a:p>
        </p:txBody>
      </p:sp>
      <p:sp>
        <p:nvSpPr>
          <p:cNvPr id="6" name="TextBox 5"/>
          <p:cNvSpPr txBox="1"/>
          <p:nvPr/>
        </p:nvSpPr>
        <p:spPr>
          <a:xfrm>
            <a:off x="6167433" y="4105611"/>
            <a:ext cx="3667462" cy="400110"/>
          </a:xfrm>
          <a:prstGeom prst="rect">
            <a:avLst/>
          </a:prstGeom>
          <a:solidFill>
            <a:schemeClr val="bg1"/>
          </a:solidFill>
        </p:spPr>
        <p:txBody>
          <a:bodyPr wrap="square" rtlCol="0">
            <a:spAutoFit/>
          </a:bodyPr>
          <a:lstStyle/>
          <a:p>
            <a:r>
              <a:rPr lang="en-US" sz="2000" dirty="0"/>
              <a:t>Yvonne – market researcher</a:t>
            </a:r>
          </a:p>
        </p:txBody>
      </p:sp>
      <p:sp>
        <p:nvSpPr>
          <p:cNvPr id="11" name="Donut 10"/>
          <p:cNvSpPr/>
          <p:nvPr/>
        </p:nvSpPr>
        <p:spPr>
          <a:xfrm>
            <a:off x="4658061" y="2342105"/>
            <a:ext cx="1097280" cy="487397"/>
          </a:xfrm>
          <a:prstGeom prst="donut">
            <a:avLst>
              <a:gd name="adj" fmla="val 4262"/>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8229217" y="2225788"/>
            <a:ext cx="957430" cy="607389"/>
          </a:xfrm>
          <a:prstGeom prst="donut">
            <a:avLst>
              <a:gd name="adj" fmla="val 6070"/>
            </a:avLst>
          </a:prstGeom>
          <a:solidFill>
            <a:srgbClr val="FF0000"/>
          </a:solidFill>
          <a:ln>
            <a:solidFill>
              <a:srgbClr val="C10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a:off x="10255520" y="2225788"/>
            <a:ext cx="957430" cy="607389"/>
          </a:xfrm>
          <a:prstGeom prst="donut">
            <a:avLst>
              <a:gd name="adj" fmla="val 6070"/>
            </a:avLst>
          </a:prstGeom>
          <a:solidFill>
            <a:srgbClr val="FF0000"/>
          </a:solidFill>
          <a:ln>
            <a:solidFill>
              <a:srgbClr val="C10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a:off x="6258636" y="2271140"/>
            <a:ext cx="901708" cy="522402"/>
          </a:xfrm>
          <a:prstGeom prst="donut">
            <a:avLst>
              <a:gd name="adj" fmla="val 6070"/>
            </a:avLst>
          </a:prstGeom>
          <a:solidFill>
            <a:srgbClr val="FF0000"/>
          </a:solidFill>
          <a:ln>
            <a:solidFill>
              <a:srgbClr val="C10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534" y="3958259"/>
            <a:ext cx="5160640" cy="2889340"/>
          </a:xfrm>
          <a:prstGeom prst="rect">
            <a:avLst/>
          </a:prstGeom>
        </p:spPr>
      </p:pic>
      <p:sp>
        <p:nvSpPr>
          <p:cNvPr id="23" name="Donut 22"/>
          <p:cNvSpPr/>
          <p:nvPr/>
        </p:nvSpPr>
        <p:spPr>
          <a:xfrm>
            <a:off x="760599" y="2961668"/>
            <a:ext cx="957430" cy="607389"/>
          </a:xfrm>
          <a:prstGeom prst="donut">
            <a:avLst>
              <a:gd name="adj" fmla="val 6070"/>
            </a:avLst>
          </a:prstGeom>
          <a:solidFill>
            <a:srgbClr val="FF0000"/>
          </a:solidFill>
          <a:ln>
            <a:solidFill>
              <a:srgbClr val="C10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760599" y="4152130"/>
            <a:ext cx="3514725" cy="400110"/>
          </a:xfrm>
          <a:prstGeom prst="rect">
            <a:avLst/>
          </a:prstGeom>
          <a:noFill/>
        </p:spPr>
        <p:txBody>
          <a:bodyPr wrap="square" rtlCol="0">
            <a:spAutoFit/>
          </a:bodyPr>
          <a:lstStyle/>
          <a:p>
            <a:r>
              <a:rPr lang="en-US" sz="2000" dirty="0"/>
              <a:t>Hanna – translator</a:t>
            </a:r>
          </a:p>
        </p:txBody>
      </p:sp>
      <p:sp>
        <p:nvSpPr>
          <p:cNvPr id="20" name="Donut 19"/>
          <p:cNvSpPr/>
          <p:nvPr/>
        </p:nvSpPr>
        <p:spPr>
          <a:xfrm>
            <a:off x="577957" y="5336181"/>
            <a:ext cx="1283116" cy="911400"/>
          </a:xfrm>
          <a:prstGeom prst="donut">
            <a:avLst>
              <a:gd name="adj" fmla="val 6070"/>
            </a:avLst>
          </a:prstGeom>
          <a:solidFill>
            <a:srgbClr val="FF0000"/>
          </a:solidFill>
          <a:ln>
            <a:solidFill>
              <a:srgbClr val="C10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6F482647-B8A6-3942-8F03-B3A234EC577F}"/>
              </a:ext>
            </a:extLst>
          </p:cNvPr>
          <p:cNvSpPr/>
          <p:nvPr/>
        </p:nvSpPr>
        <p:spPr>
          <a:xfrm>
            <a:off x="11051751" y="4879729"/>
            <a:ext cx="414503" cy="18661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0133351" y="4576035"/>
            <a:ext cx="1063079" cy="973137"/>
          </a:xfrm>
          <a:prstGeom prst="donut">
            <a:avLst>
              <a:gd name="adj" fmla="val 6070"/>
            </a:avLst>
          </a:prstGeom>
          <a:solidFill>
            <a:srgbClr val="FF0000"/>
          </a:solidFill>
          <a:ln>
            <a:solidFill>
              <a:srgbClr val="C10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31">
            <a:extLst>
              <a:ext uri="{FF2B5EF4-FFF2-40B4-BE49-F238E27FC236}">
                <a16:creationId xmlns:a16="http://schemas.microsoft.com/office/drawing/2014/main" id="{77D0F90C-7CC4-C241-B07D-8E224121D3B8}"/>
              </a:ext>
            </a:extLst>
          </p:cNvPr>
          <p:cNvSpPr/>
          <p:nvPr/>
        </p:nvSpPr>
        <p:spPr>
          <a:xfrm>
            <a:off x="5893174" y="4409744"/>
            <a:ext cx="453081" cy="77368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73B5023-11C2-B949-A842-6A8EF5A15990}"/>
              </a:ext>
            </a:extLst>
          </p:cNvPr>
          <p:cNvSpPr/>
          <p:nvPr/>
        </p:nvSpPr>
        <p:spPr>
          <a:xfrm>
            <a:off x="5570292" y="5704108"/>
            <a:ext cx="401406" cy="52950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172980C-6CA4-EF41-BCDD-84B311AD0706}"/>
              </a:ext>
            </a:extLst>
          </p:cNvPr>
          <p:cNvSpPr/>
          <p:nvPr/>
        </p:nvSpPr>
        <p:spPr>
          <a:xfrm>
            <a:off x="9933095" y="2344409"/>
            <a:ext cx="1869262" cy="5380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Fewer students</a:t>
            </a:r>
          </a:p>
        </p:txBody>
      </p:sp>
      <p:sp>
        <p:nvSpPr>
          <p:cNvPr id="26" name="Rectangle 25">
            <a:extLst>
              <a:ext uri="{FF2B5EF4-FFF2-40B4-BE49-F238E27FC236}">
                <a16:creationId xmlns:a16="http://schemas.microsoft.com/office/drawing/2014/main" id="{38A51344-5C65-C843-9C70-EF40D03CEDB0}"/>
              </a:ext>
            </a:extLst>
          </p:cNvPr>
          <p:cNvSpPr/>
          <p:nvPr/>
        </p:nvSpPr>
        <p:spPr>
          <a:xfrm>
            <a:off x="5755341" y="2286517"/>
            <a:ext cx="1853104" cy="550427"/>
          </a:xfrm>
          <a:prstGeom prst="rect">
            <a:avLst/>
          </a:prstGeom>
          <a:solidFill>
            <a:srgbClr val="03D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Many students</a:t>
            </a:r>
          </a:p>
        </p:txBody>
      </p:sp>
      <p:sp>
        <p:nvSpPr>
          <p:cNvPr id="27" name="Rectangle 26">
            <a:extLst>
              <a:ext uri="{FF2B5EF4-FFF2-40B4-BE49-F238E27FC236}">
                <a16:creationId xmlns:a16="http://schemas.microsoft.com/office/drawing/2014/main" id="{10C657F7-3174-2042-9542-918F478B22B1}"/>
              </a:ext>
            </a:extLst>
          </p:cNvPr>
          <p:cNvSpPr/>
          <p:nvPr/>
        </p:nvSpPr>
        <p:spPr>
          <a:xfrm>
            <a:off x="330465" y="5234891"/>
            <a:ext cx="1853104" cy="550427"/>
          </a:xfrm>
          <a:prstGeom prst="rect">
            <a:avLst/>
          </a:prstGeom>
          <a:solidFill>
            <a:srgbClr val="03D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Sociable and interactive</a:t>
            </a:r>
          </a:p>
        </p:txBody>
      </p:sp>
      <p:sp>
        <p:nvSpPr>
          <p:cNvPr id="28" name="Rectangle 27">
            <a:extLst>
              <a:ext uri="{FF2B5EF4-FFF2-40B4-BE49-F238E27FC236}">
                <a16:creationId xmlns:a16="http://schemas.microsoft.com/office/drawing/2014/main" id="{21667A7C-EA35-C249-8925-64EB10093B18}"/>
              </a:ext>
            </a:extLst>
          </p:cNvPr>
          <p:cNvSpPr/>
          <p:nvPr/>
        </p:nvSpPr>
        <p:spPr>
          <a:xfrm>
            <a:off x="309732" y="5830493"/>
            <a:ext cx="2043169" cy="915385"/>
          </a:xfrm>
          <a:prstGeom prst="rect">
            <a:avLst/>
          </a:prstGeom>
          <a:solidFill>
            <a:srgbClr val="03D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Real fellow students reading comments</a:t>
            </a:r>
          </a:p>
        </p:txBody>
      </p:sp>
      <p:sp>
        <p:nvSpPr>
          <p:cNvPr id="29" name="Rectangle 28">
            <a:extLst>
              <a:ext uri="{FF2B5EF4-FFF2-40B4-BE49-F238E27FC236}">
                <a16:creationId xmlns:a16="http://schemas.microsoft.com/office/drawing/2014/main" id="{B55E1117-D9C1-1548-B5F0-0B83EA8A7985}"/>
              </a:ext>
            </a:extLst>
          </p:cNvPr>
          <p:cNvSpPr/>
          <p:nvPr/>
        </p:nvSpPr>
        <p:spPr>
          <a:xfrm>
            <a:off x="9834895" y="4563241"/>
            <a:ext cx="1940030" cy="5380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Useful application of comments</a:t>
            </a:r>
          </a:p>
        </p:txBody>
      </p:sp>
      <p:sp>
        <p:nvSpPr>
          <p:cNvPr id="31" name="Rectangle 30">
            <a:extLst>
              <a:ext uri="{FF2B5EF4-FFF2-40B4-BE49-F238E27FC236}">
                <a16:creationId xmlns:a16="http://schemas.microsoft.com/office/drawing/2014/main" id="{B81741FD-2CE0-3440-B03F-C8C43394A68A}"/>
              </a:ext>
            </a:extLst>
          </p:cNvPr>
          <p:cNvSpPr/>
          <p:nvPr/>
        </p:nvSpPr>
        <p:spPr>
          <a:xfrm>
            <a:off x="9834895" y="5129346"/>
            <a:ext cx="1940030" cy="5380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Superficial conversations</a:t>
            </a:r>
          </a:p>
        </p:txBody>
      </p:sp>
      <p:sp>
        <p:nvSpPr>
          <p:cNvPr id="21" name="Donut 20"/>
          <p:cNvSpPr/>
          <p:nvPr/>
        </p:nvSpPr>
        <p:spPr>
          <a:xfrm>
            <a:off x="6166262" y="4606877"/>
            <a:ext cx="1031262" cy="942295"/>
          </a:xfrm>
          <a:prstGeom prst="donut">
            <a:avLst>
              <a:gd name="adj" fmla="val 2633"/>
            </a:avLst>
          </a:prstGeom>
          <a:solidFill>
            <a:srgbClr val="FF0000"/>
          </a:solidFill>
          <a:ln>
            <a:solidFill>
              <a:srgbClr val="C10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29">
            <a:extLst>
              <a:ext uri="{FF2B5EF4-FFF2-40B4-BE49-F238E27FC236}">
                <a16:creationId xmlns:a16="http://schemas.microsoft.com/office/drawing/2014/main" id="{E9293B57-4DA2-EF4F-9FA7-F9BB69C37610}"/>
              </a:ext>
            </a:extLst>
          </p:cNvPr>
          <p:cNvSpPr/>
          <p:nvPr/>
        </p:nvSpPr>
        <p:spPr>
          <a:xfrm>
            <a:off x="5946125" y="4464976"/>
            <a:ext cx="1532427" cy="550427"/>
          </a:xfrm>
          <a:prstGeom prst="rect">
            <a:avLst/>
          </a:prstGeom>
          <a:solidFill>
            <a:srgbClr val="03D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Observations/ comments</a:t>
            </a:r>
          </a:p>
        </p:txBody>
      </p:sp>
      <p:sp>
        <p:nvSpPr>
          <p:cNvPr id="34" name="Rectangle 33">
            <a:extLst>
              <a:ext uri="{FF2B5EF4-FFF2-40B4-BE49-F238E27FC236}">
                <a16:creationId xmlns:a16="http://schemas.microsoft.com/office/drawing/2014/main" id="{85AE3694-43EB-A94F-9DB2-52F147B4538E}"/>
              </a:ext>
            </a:extLst>
          </p:cNvPr>
          <p:cNvSpPr/>
          <p:nvPr/>
        </p:nvSpPr>
        <p:spPr>
          <a:xfrm>
            <a:off x="5971698" y="4986970"/>
            <a:ext cx="1724087" cy="815380"/>
          </a:xfrm>
          <a:prstGeom prst="rect">
            <a:avLst/>
          </a:prstGeom>
          <a:solidFill>
            <a:srgbClr val="03D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Shared experience/ level of learners</a:t>
            </a:r>
          </a:p>
        </p:txBody>
      </p:sp>
    </p:spTree>
    <p:extLst>
      <p:ext uri="{BB962C8B-B14F-4D97-AF65-F5344CB8AC3E}">
        <p14:creationId xmlns:p14="http://schemas.microsoft.com/office/powerpoint/2010/main" val="143841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1" grpId="0" animBg="1"/>
      <p:bldP spid="30" grpId="0" animBg="1"/>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latin typeface="Century Gothic" panose="020B0502020202020204" pitchFamily="34" charset="0"/>
              </a:rPr>
              <a:t>Social learning: practical value is crucial</a:t>
            </a:r>
          </a:p>
        </p:txBody>
      </p:sp>
      <p:sp>
        <p:nvSpPr>
          <p:cNvPr id="6" name="Content Placeholder 5"/>
          <p:cNvSpPr>
            <a:spLocks noGrp="1"/>
          </p:cNvSpPr>
          <p:nvPr>
            <p:ph sz="half" idx="1"/>
          </p:nvPr>
        </p:nvSpPr>
        <p:spPr>
          <a:xfrm>
            <a:off x="838200" y="1825625"/>
            <a:ext cx="5369560" cy="4026535"/>
          </a:xfrm>
        </p:spPr>
        <p:txBody>
          <a:bodyPr>
            <a:normAutofit fontScale="85000" lnSpcReduction="20000"/>
          </a:bodyPr>
          <a:lstStyle/>
          <a:p>
            <a:pPr marL="0" indent="0">
              <a:buNone/>
            </a:pPr>
            <a:r>
              <a:rPr lang="en-US" dirty="0">
                <a:latin typeface="+mn-lt"/>
              </a:rPr>
              <a:t>“I have actually </a:t>
            </a:r>
            <a:r>
              <a:rPr lang="en-US" b="1" dirty="0">
                <a:latin typeface="+mn-lt"/>
              </a:rPr>
              <a:t>given up reading the comments</a:t>
            </a:r>
            <a:r>
              <a:rPr lang="en-US" dirty="0">
                <a:latin typeface="+mn-lt"/>
              </a:rPr>
              <a:t>, because there are just so many, people saying things like “wow isn’t this wonderful.</a:t>
            </a:r>
          </a:p>
          <a:p>
            <a:pPr marL="0" indent="0">
              <a:buNone/>
            </a:pPr>
            <a:r>
              <a:rPr lang="en-US" dirty="0">
                <a:latin typeface="+mn-lt"/>
              </a:rPr>
              <a:t>But </a:t>
            </a:r>
            <a:r>
              <a:rPr lang="en-US" b="1" dirty="0">
                <a:latin typeface="+mn-lt"/>
              </a:rPr>
              <a:t>meaningful comments </a:t>
            </a:r>
            <a:r>
              <a:rPr lang="en-US" dirty="0">
                <a:latin typeface="+mn-lt"/>
              </a:rPr>
              <a:t>can be very helpful. If you can get a </a:t>
            </a:r>
            <a:r>
              <a:rPr lang="en-US" b="1" dirty="0">
                <a:latin typeface="+mn-lt"/>
              </a:rPr>
              <a:t>dialogue stream </a:t>
            </a:r>
            <a:r>
              <a:rPr lang="en-US" dirty="0">
                <a:latin typeface="+mn-lt"/>
              </a:rPr>
              <a:t>going that can actually be quite enlightening…</a:t>
            </a:r>
          </a:p>
          <a:p>
            <a:pPr marL="0" indent="0">
              <a:buNone/>
            </a:pPr>
            <a:r>
              <a:rPr lang="en-US" dirty="0">
                <a:latin typeface="+mn-lt"/>
              </a:rPr>
              <a:t>… if </a:t>
            </a:r>
            <a:r>
              <a:rPr lang="en-US" b="1" dirty="0">
                <a:latin typeface="+mn-lt"/>
              </a:rPr>
              <a:t>a student does actually point you in a new direction </a:t>
            </a:r>
            <a:r>
              <a:rPr lang="en-US" dirty="0">
                <a:latin typeface="+mn-lt"/>
              </a:rPr>
              <a:t>or says ‘have you seen this </a:t>
            </a:r>
            <a:r>
              <a:rPr lang="en-US" dirty="0" err="1">
                <a:latin typeface="+mn-lt"/>
              </a:rPr>
              <a:t>youtube</a:t>
            </a:r>
            <a:r>
              <a:rPr lang="en-US" dirty="0">
                <a:latin typeface="+mn-lt"/>
              </a:rPr>
              <a:t> video’ and you click on it and you find that’s enlightening, that’s something I hadn’t thought about, I’ll save that” (Walter)</a:t>
            </a:r>
          </a:p>
        </p:txBody>
      </p:sp>
      <p:sp>
        <p:nvSpPr>
          <p:cNvPr id="7" name="Content Placeholder 6"/>
          <p:cNvSpPr>
            <a:spLocks noGrp="1"/>
          </p:cNvSpPr>
          <p:nvPr>
            <p:ph sz="half" idx="2"/>
          </p:nvPr>
        </p:nvSpPr>
        <p:spPr>
          <a:xfrm>
            <a:off x="6172200" y="1825625"/>
            <a:ext cx="5552440" cy="3742055"/>
          </a:xfrm>
        </p:spPr>
        <p:txBody>
          <a:bodyPr>
            <a:normAutofit fontScale="85000" lnSpcReduction="20000"/>
          </a:bodyPr>
          <a:lstStyle/>
          <a:p>
            <a:pPr marL="0" indent="0">
              <a:buNone/>
            </a:pPr>
            <a:r>
              <a:rPr lang="en-US" dirty="0">
                <a:latin typeface="+mn-lt"/>
              </a:rPr>
              <a:t>“… it really depends on the </a:t>
            </a:r>
            <a:r>
              <a:rPr lang="en-US" b="1" dirty="0">
                <a:latin typeface="+mn-lt"/>
              </a:rPr>
              <a:t>level of comments</a:t>
            </a:r>
            <a:r>
              <a:rPr lang="en-US" dirty="0">
                <a:latin typeface="+mn-lt"/>
              </a:rPr>
              <a:t> there that's why I feel with design, it is to a very </a:t>
            </a:r>
            <a:r>
              <a:rPr lang="en-US" b="1" dirty="0">
                <a:latin typeface="+mn-lt"/>
              </a:rPr>
              <a:t>specific group of people</a:t>
            </a:r>
            <a:r>
              <a:rPr lang="en-US" dirty="0">
                <a:latin typeface="+mn-lt"/>
              </a:rPr>
              <a:t> that, regardless, they will still be able to share comments that I find useful, or at least I can learn or have a conversation with” (Yvonne)</a:t>
            </a:r>
          </a:p>
          <a:p>
            <a:pPr marL="0" indent="0">
              <a:buNone/>
            </a:pPr>
            <a:endParaRPr lang="en-US" dirty="0">
              <a:latin typeface="+mn-lt"/>
            </a:endParaRPr>
          </a:p>
          <a:p>
            <a:pPr marL="0" indent="0">
              <a:buNone/>
            </a:pPr>
            <a:r>
              <a:rPr lang="en-US" dirty="0">
                <a:latin typeface="+mn-lt"/>
              </a:rPr>
              <a:t>“… somebody says, okay, the tool, this is how it works, okay, well, that’s great, but </a:t>
            </a:r>
            <a:r>
              <a:rPr lang="en-US" b="1" dirty="0">
                <a:latin typeface="+mn-lt"/>
              </a:rPr>
              <a:t>in the real world</a:t>
            </a:r>
            <a:r>
              <a:rPr lang="en-US" dirty="0">
                <a:latin typeface="+mn-lt"/>
              </a:rPr>
              <a:t>, will it deploy in practice, how does that actually perform” (Laurie)</a:t>
            </a:r>
          </a:p>
        </p:txBody>
      </p:sp>
    </p:spTree>
    <p:extLst>
      <p:ext uri="{BB962C8B-B14F-4D97-AF65-F5344CB8AC3E}">
        <p14:creationId xmlns:p14="http://schemas.microsoft.com/office/powerpoint/2010/main" val="179782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High level and authentic interaction</a:t>
            </a:r>
          </a:p>
        </p:txBody>
      </p:sp>
      <p:sp>
        <p:nvSpPr>
          <p:cNvPr id="6" name="Content Placeholder 5"/>
          <p:cNvSpPr>
            <a:spLocks noGrp="1"/>
          </p:cNvSpPr>
          <p:nvPr>
            <p:ph idx="1"/>
          </p:nvPr>
        </p:nvSpPr>
        <p:spPr>
          <a:xfrm>
            <a:off x="885824" y="1825625"/>
            <a:ext cx="10467975" cy="1560513"/>
          </a:xfrm>
        </p:spPr>
        <p:txBody>
          <a:bodyPr>
            <a:normAutofit/>
          </a:bodyPr>
          <a:lstStyle/>
          <a:p>
            <a:pPr marL="0" indent="0">
              <a:buNone/>
            </a:pPr>
            <a:r>
              <a:rPr lang="en-US" sz="2400" dirty="0">
                <a:latin typeface="+mn-lt"/>
              </a:rPr>
              <a:t>“I would like that if you were going to make me pay for something that I want that </a:t>
            </a:r>
            <a:r>
              <a:rPr lang="en-US" sz="2400" b="1" dirty="0">
                <a:latin typeface="+mn-lt"/>
              </a:rPr>
              <a:t>level of discussion</a:t>
            </a:r>
            <a:r>
              <a:rPr lang="en-US" sz="2400" dirty="0">
                <a:latin typeface="+mn-lt"/>
              </a:rPr>
              <a:t>, I want that level of clarity that </a:t>
            </a:r>
            <a:r>
              <a:rPr lang="en-US" sz="2400" b="1" dirty="0">
                <a:latin typeface="+mn-lt"/>
              </a:rPr>
              <a:t>I can’t get from a book itself</a:t>
            </a:r>
            <a:r>
              <a:rPr lang="en-US" sz="2400" dirty="0">
                <a:latin typeface="+mn-lt"/>
              </a:rPr>
              <a:t>. A lot of times they ask you to pay for something that has no real ... </a:t>
            </a:r>
            <a:r>
              <a:rPr lang="en-US" sz="2400" b="1" dirty="0">
                <a:latin typeface="+mn-lt"/>
              </a:rPr>
              <a:t>be effective in learning or be effective in application</a:t>
            </a:r>
            <a:r>
              <a:rPr lang="en-US" sz="2400" dirty="0">
                <a:latin typeface="+mn-lt"/>
              </a:rPr>
              <a:t>” (Yvonne)</a:t>
            </a:r>
          </a:p>
        </p:txBody>
      </p:sp>
      <p:sp>
        <p:nvSpPr>
          <p:cNvPr id="7" name="Content Placeholder 5">
            <a:extLst>
              <a:ext uri="{FF2B5EF4-FFF2-40B4-BE49-F238E27FC236}">
                <a16:creationId xmlns:a16="http://schemas.microsoft.com/office/drawing/2014/main" id="{0BA1CDE5-453D-7F4A-9BA9-EFF7FCFB1C21}"/>
              </a:ext>
            </a:extLst>
          </p:cNvPr>
          <p:cNvSpPr txBox="1">
            <a:spLocks/>
          </p:cNvSpPr>
          <p:nvPr/>
        </p:nvSpPr>
        <p:spPr>
          <a:xfrm>
            <a:off x="838199" y="3386138"/>
            <a:ext cx="10515600" cy="25574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sz="2400" dirty="0">
              <a:latin typeface="+mn-lt"/>
            </a:endParaRPr>
          </a:p>
          <a:p>
            <a:pPr marL="0" indent="0">
              <a:buFont typeface="Arial"/>
              <a:buNone/>
            </a:pPr>
            <a:r>
              <a:rPr lang="en-US" sz="2400" dirty="0">
                <a:latin typeface="+mn-lt"/>
              </a:rPr>
              <a:t>“… it feels good to </a:t>
            </a:r>
            <a:r>
              <a:rPr lang="is-IS" sz="2400" dirty="0">
                <a:latin typeface="+mn-lt"/>
              </a:rPr>
              <a:t>…</a:t>
            </a:r>
            <a:r>
              <a:rPr lang="en-US" sz="2400" dirty="0">
                <a:latin typeface="+mn-lt"/>
              </a:rPr>
              <a:t> know the fact that there are </a:t>
            </a:r>
            <a:r>
              <a:rPr lang="en-US" sz="2400" b="1" dirty="0">
                <a:latin typeface="+mn-lt"/>
              </a:rPr>
              <a:t>other students that are reading what you're writing</a:t>
            </a:r>
            <a:r>
              <a:rPr lang="en-US" sz="2400" dirty="0">
                <a:latin typeface="+mn-lt"/>
              </a:rPr>
              <a:t>, they don’t have to necessarily agree with you but </a:t>
            </a:r>
            <a:r>
              <a:rPr lang="en-US" sz="2400" b="1" dirty="0">
                <a:latin typeface="+mn-lt"/>
              </a:rPr>
              <a:t>it just feels great to have people read what you think about the course content</a:t>
            </a:r>
            <a:r>
              <a:rPr lang="en-US" sz="2400" dirty="0">
                <a:latin typeface="+mn-lt"/>
              </a:rPr>
              <a:t>.  In terms of feedback, [by contrast] Duolingo kind of provides a feedback in its own way, </a:t>
            </a:r>
            <a:r>
              <a:rPr lang="en-US" sz="2400" b="1" dirty="0">
                <a:latin typeface="+mn-lt"/>
              </a:rPr>
              <a:t>it’s the robotic-like, chat bot kind of thing</a:t>
            </a:r>
            <a:r>
              <a:rPr lang="en-US" sz="2400" dirty="0">
                <a:latin typeface="+mn-lt"/>
              </a:rPr>
              <a:t>, it says, oh, good job, you did like five in a row and that kind of stuff, [laughs], and so </a:t>
            </a:r>
            <a:r>
              <a:rPr lang="en-US" sz="2400" b="1" dirty="0">
                <a:latin typeface="+mn-lt"/>
              </a:rPr>
              <a:t>it’s not human</a:t>
            </a:r>
            <a:r>
              <a:rPr lang="en-US" sz="2400" dirty="0">
                <a:latin typeface="+mn-lt"/>
              </a:rPr>
              <a:t>” (Hanna)</a:t>
            </a:r>
          </a:p>
        </p:txBody>
      </p:sp>
    </p:spTree>
    <p:extLst>
      <p:ext uri="{BB962C8B-B14F-4D97-AF65-F5344CB8AC3E}">
        <p14:creationId xmlns:p14="http://schemas.microsoft.com/office/powerpoint/2010/main" val="157184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entury Gothic" panose="020B0502020202020204" pitchFamily="34" charset="0"/>
              </a:rPr>
              <a:t>Active learning: multimedia &amp; interactivity</a:t>
            </a:r>
          </a:p>
        </p:txBody>
      </p:sp>
      <p:sp>
        <p:nvSpPr>
          <p:cNvPr id="3" name="TextBox 2">
            <a:extLst>
              <a:ext uri="{FF2B5EF4-FFF2-40B4-BE49-F238E27FC236}">
                <a16:creationId xmlns:a16="http://schemas.microsoft.com/office/drawing/2014/main" id="{87FBC51F-5D06-474A-8F19-FE9E76D75862}"/>
              </a:ext>
            </a:extLst>
          </p:cNvPr>
          <p:cNvSpPr txBox="1"/>
          <p:nvPr/>
        </p:nvSpPr>
        <p:spPr>
          <a:xfrm>
            <a:off x="629920" y="1903567"/>
            <a:ext cx="5303520" cy="3785652"/>
          </a:xfrm>
          <a:prstGeom prst="rect">
            <a:avLst/>
          </a:prstGeom>
          <a:noFill/>
        </p:spPr>
        <p:txBody>
          <a:bodyPr wrap="square" rtlCol="0">
            <a:spAutoFit/>
          </a:bodyPr>
          <a:lstStyle/>
          <a:p>
            <a:r>
              <a:rPr lang="en-US" sz="2400" dirty="0"/>
              <a:t>“Nowadays, </a:t>
            </a:r>
            <a:r>
              <a:rPr lang="en-US" sz="2400" b="1" dirty="0"/>
              <a:t>you can produce new content, stop and ask a question to the audience, you can then write things over it, do things over it</a:t>
            </a:r>
            <a:r>
              <a:rPr lang="en-US" sz="2400" dirty="0"/>
              <a:t>, you know, you yourself are very interactive now, using </a:t>
            </a:r>
            <a:r>
              <a:rPr lang="en-US" sz="2400" dirty="0" err="1"/>
              <a:t>colours</a:t>
            </a:r>
            <a:r>
              <a:rPr lang="en-US" sz="2400" dirty="0"/>
              <a:t>, you know, you can get several people to share this board, well, there's none of that, it was all very much black and white, very much what I'd call 2D” (Laurie)</a:t>
            </a:r>
          </a:p>
        </p:txBody>
      </p:sp>
      <p:sp>
        <p:nvSpPr>
          <p:cNvPr id="8" name="TextBox 7">
            <a:extLst>
              <a:ext uri="{FF2B5EF4-FFF2-40B4-BE49-F238E27FC236}">
                <a16:creationId xmlns:a16="http://schemas.microsoft.com/office/drawing/2014/main" id="{F548EF9E-C6CD-804C-9316-4DF3CAD36015}"/>
              </a:ext>
            </a:extLst>
          </p:cNvPr>
          <p:cNvSpPr txBox="1"/>
          <p:nvPr/>
        </p:nvSpPr>
        <p:spPr>
          <a:xfrm>
            <a:off x="5933440" y="1718901"/>
            <a:ext cx="5872480" cy="4154984"/>
          </a:xfrm>
          <a:prstGeom prst="rect">
            <a:avLst/>
          </a:prstGeom>
          <a:noFill/>
        </p:spPr>
        <p:txBody>
          <a:bodyPr wrap="square" rtlCol="0">
            <a:spAutoFit/>
          </a:bodyPr>
          <a:lstStyle/>
          <a:p>
            <a:r>
              <a:rPr lang="en-US" sz="2400" dirty="0"/>
              <a:t>I think multimedia is one of the things these courses have to offer</a:t>
            </a:r>
            <a:r>
              <a:rPr lang="is-IS" sz="2400" dirty="0"/>
              <a:t>…</a:t>
            </a:r>
            <a:r>
              <a:rPr lang="en-US" sz="2400" b="1" dirty="0"/>
              <a:t>that’s what the internet offers, it gives you that option, whether its following someone doing some equations on whiteboard, following two people having a conversation about something, giving you a bit of text to read, pointing you to something, </a:t>
            </a:r>
            <a:r>
              <a:rPr lang="en-US" sz="2400" dirty="0"/>
              <a:t>and I think many of the insights I have had have been more from leads given to the other websites” (Walter)</a:t>
            </a:r>
          </a:p>
        </p:txBody>
      </p:sp>
    </p:spTree>
    <p:extLst>
      <p:ext uri="{BB962C8B-B14F-4D97-AF65-F5344CB8AC3E}">
        <p14:creationId xmlns:p14="http://schemas.microsoft.com/office/powerpoint/2010/main" val="208920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latin typeface="Century Gothic" panose="020B0502020202020204" pitchFamily="34" charset="0"/>
              </a:rPr>
              <a:t>Resourcing a MOOC </a:t>
            </a:r>
          </a:p>
        </p:txBody>
      </p:sp>
      <p:sp>
        <p:nvSpPr>
          <p:cNvPr id="3" name="Content Placeholder 2"/>
          <p:cNvSpPr>
            <a:spLocks noGrp="1"/>
          </p:cNvSpPr>
          <p:nvPr>
            <p:ph idx="1"/>
          </p:nvPr>
        </p:nvSpPr>
        <p:spPr>
          <a:xfrm>
            <a:off x="1501540" y="1690688"/>
            <a:ext cx="8291513" cy="4351338"/>
          </a:xfrm>
        </p:spPr>
        <p:txBody>
          <a:bodyPr>
            <a:normAutofit/>
          </a:bodyPr>
          <a:lstStyle/>
          <a:p>
            <a:pPr marL="0" indent="0">
              <a:lnSpc>
                <a:spcPct val="100000"/>
              </a:lnSpc>
              <a:buNone/>
            </a:pPr>
            <a:r>
              <a:rPr lang="en-US" sz="2400" dirty="0">
                <a:latin typeface="+mn-lt"/>
              </a:rPr>
              <a:t>“That’s an interesting thing because there are good features about a one-man band as well as something that is fully resourced, so I would probably go in the middle to be absolutely honest. </a:t>
            </a:r>
          </a:p>
          <a:p>
            <a:pPr marL="0" indent="0">
              <a:lnSpc>
                <a:spcPct val="100000"/>
              </a:lnSpc>
              <a:buNone/>
            </a:pPr>
            <a:r>
              <a:rPr lang="en-US" sz="2400" dirty="0">
                <a:latin typeface="+mn-lt"/>
              </a:rPr>
              <a:t>I don’t think there is an ideal there – potentially slightly more towards the fully resourced, because one has slightly more opportunity of having one’s questions answered and the course materials are probably more comprehensive</a:t>
            </a:r>
            <a:r>
              <a:rPr lang="is-IS" sz="2400" dirty="0">
                <a:latin typeface="+mn-lt"/>
              </a:rPr>
              <a:t>…</a:t>
            </a:r>
            <a:r>
              <a:rPr lang="en-US" sz="2400" dirty="0">
                <a:latin typeface="+mn-lt"/>
              </a:rPr>
              <a:t>DNA and Antarctica exceeded my requirements” (Walter)</a:t>
            </a:r>
          </a:p>
          <a:p>
            <a:pPr>
              <a:lnSpc>
                <a:spcPct val="100000"/>
              </a:lnSpc>
            </a:pPr>
            <a:endParaRPr lang="en-US" sz="2400" dirty="0">
              <a:latin typeface="+mn-lt"/>
            </a:endParaRPr>
          </a:p>
        </p:txBody>
      </p:sp>
    </p:spTree>
    <p:extLst>
      <p:ext uri="{BB962C8B-B14F-4D97-AF65-F5344CB8AC3E}">
        <p14:creationId xmlns:p14="http://schemas.microsoft.com/office/powerpoint/2010/main" val="1918217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dat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4539"/>
            <a:ext cx="12192000" cy="3568923"/>
          </a:xfrm>
          <a:prstGeom prst="rect">
            <a:avLst/>
          </a:prstGeom>
        </p:spPr>
      </p:pic>
      <p:sp>
        <p:nvSpPr>
          <p:cNvPr id="2" name="Title 1"/>
          <p:cNvSpPr>
            <a:spLocks noGrp="1"/>
          </p:cNvSpPr>
          <p:nvPr>
            <p:ph type="title"/>
          </p:nvPr>
        </p:nvSpPr>
        <p:spPr>
          <a:xfrm>
            <a:off x="1981200" y="2436019"/>
            <a:ext cx="8229600" cy="1985963"/>
          </a:xfrm>
          <a:solidFill>
            <a:schemeClr val="bg1">
              <a:alpha val="59000"/>
            </a:schemeClr>
          </a:solidFill>
          <a:ln>
            <a:noFill/>
          </a:ln>
        </p:spPr>
        <p:txBody>
          <a:bodyPr>
            <a:normAutofit/>
          </a:bodyPr>
          <a:lstStyle/>
          <a:p>
            <a:pPr algn="ctr">
              <a:lnSpc>
                <a:spcPct val="100000"/>
              </a:lnSpc>
            </a:pPr>
            <a:r>
              <a:rPr lang="en-US" sz="3600" dirty="0">
                <a:latin typeface="Century Gothic" panose="020B0502020202020204" pitchFamily="34" charset="0"/>
              </a:rPr>
              <a:t>Making online professional development affordable and sustainable</a:t>
            </a:r>
          </a:p>
        </p:txBody>
      </p:sp>
    </p:spTree>
    <p:extLst>
      <p:ext uri="{BB962C8B-B14F-4D97-AF65-F5344CB8AC3E}">
        <p14:creationId xmlns:p14="http://schemas.microsoft.com/office/powerpoint/2010/main" val="1213542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AM websit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086" y="1655647"/>
            <a:ext cx="7026442" cy="5245217"/>
          </a:xfrm>
          <a:prstGeom prst="rect">
            <a:avLst/>
          </a:prstGeom>
        </p:spPr>
      </p:pic>
      <p:sp>
        <p:nvSpPr>
          <p:cNvPr id="7" name="TextBox 6"/>
          <p:cNvSpPr txBox="1"/>
          <p:nvPr/>
        </p:nvSpPr>
        <p:spPr>
          <a:xfrm>
            <a:off x="31798" y="1561778"/>
            <a:ext cx="3101811" cy="461665"/>
          </a:xfrm>
          <a:prstGeom prst="rect">
            <a:avLst/>
          </a:prstGeom>
          <a:noFill/>
        </p:spPr>
        <p:txBody>
          <a:bodyPr wrap="none" rtlCol="0">
            <a:spAutoFit/>
          </a:bodyPr>
          <a:lstStyle/>
          <a:p>
            <a:pPr>
              <a:defRPr/>
            </a:pPr>
            <a:r>
              <a:rPr lang="en-US" sz="2400" dirty="0">
                <a:solidFill>
                  <a:srgbClr val="FFFFFF"/>
                </a:solidFill>
                <a:hlinkClick r:id="rId4"/>
              </a:rPr>
              <a:t>http://bit.ly/2gMATPe</a:t>
            </a:r>
            <a:r>
              <a:rPr lang="en-US" sz="2400" dirty="0">
                <a:solidFill>
                  <a:srgbClr val="FFFFFF"/>
                </a:solidFill>
              </a:rPr>
              <a:t> </a:t>
            </a:r>
            <a:endParaRPr lang="en-US" sz="3600" dirty="0">
              <a:solidFill>
                <a:srgbClr val="FFFFFF"/>
              </a:solidFill>
            </a:endParaRPr>
          </a:p>
        </p:txBody>
      </p:sp>
      <p:sp>
        <p:nvSpPr>
          <p:cNvPr id="5" name="Title 1">
            <a:extLst>
              <a:ext uri="{FF2B5EF4-FFF2-40B4-BE49-F238E27FC236}">
                <a16:creationId xmlns:a16="http://schemas.microsoft.com/office/drawing/2014/main" id="{84B1C894-9877-2542-BFB7-A0CE736202D2}"/>
              </a:ext>
            </a:extLst>
          </p:cNvPr>
          <p:cNvSpPr>
            <a:spLocks noGrp="1"/>
          </p:cNvSpPr>
          <p:nvPr>
            <p:ph type="title"/>
          </p:nvPr>
        </p:nvSpPr>
        <p:spPr>
          <a:xfrm>
            <a:off x="1582704" y="225054"/>
            <a:ext cx="10106260" cy="1325563"/>
          </a:xfrm>
        </p:spPr>
        <p:txBody>
          <a:bodyPr>
            <a:noAutofit/>
          </a:bodyPr>
          <a:lstStyle/>
          <a:p>
            <a:pPr>
              <a:lnSpc>
                <a:spcPct val="100000"/>
              </a:lnSpc>
            </a:pPr>
            <a:r>
              <a:rPr lang="en-US" sz="2800" dirty="0">
                <a:latin typeface="Century Gothic" panose="020B0502020202020204" pitchFamily="34" charset="0"/>
              </a:rPr>
              <a:t>A modelling tool for analyzing teaching costs and learning benefits of a course</a:t>
            </a:r>
          </a:p>
        </p:txBody>
      </p:sp>
    </p:spTree>
    <p:extLst>
      <p:ext uri="{BB962C8B-B14F-4D97-AF65-F5344CB8AC3E}">
        <p14:creationId xmlns:p14="http://schemas.microsoft.com/office/powerpoint/2010/main" val="4028298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21784" y="2215803"/>
            <a:ext cx="4032446" cy="2554545"/>
          </a:xfrm>
          <a:prstGeom prst="rect">
            <a:avLst/>
          </a:prstGeom>
          <a:solidFill>
            <a:srgbClr val="FFFFFF"/>
          </a:solidFill>
          <a:ln>
            <a:solidFill>
              <a:schemeClr val="bg1">
                <a:lumMod val="50000"/>
              </a:schemeClr>
            </a:solidFill>
          </a:ln>
        </p:spPr>
        <p:txBody>
          <a:bodyPr wrap="square" rtlCol="0">
            <a:spAutoFit/>
          </a:bodyPr>
          <a:lstStyle/>
          <a:p>
            <a:r>
              <a:rPr lang="en-US" sz="2000" dirty="0"/>
              <a:t>Define learner time and teacher time needed for each type of activity:</a:t>
            </a:r>
          </a:p>
          <a:p>
            <a:pPr lvl="1"/>
            <a:r>
              <a:rPr lang="en-US" sz="2000" dirty="0"/>
              <a:t>Video lecture</a:t>
            </a:r>
          </a:p>
          <a:p>
            <a:pPr lvl="1"/>
            <a:r>
              <a:rPr lang="en-US" sz="2000" dirty="0"/>
              <a:t>Peer discussion</a:t>
            </a:r>
          </a:p>
          <a:p>
            <a:pPr lvl="1"/>
            <a:r>
              <a:rPr lang="en-US" sz="2000" dirty="0"/>
              <a:t>Using digital tools</a:t>
            </a:r>
          </a:p>
          <a:p>
            <a:pPr lvl="1"/>
            <a:r>
              <a:rPr lang="en-US" sz="2000" dirty="0"/>
              <a:t>Assignments</a:t>
            </a:r>
          </a:p>
          <a:p>
            <a:pPr lvl="1"/>
            <a:r>
              <a:rPr lang="en-US" sz="2000" dirty="0"/>
              <a:t>Peer reviews</a:t>
            </a:r>
          </a:p>
          <a:p>
            <a:pPr lvl="1"/>
            <a:r>
              <a:rPr lang="en-US" sz="2000" dirty="0"/>
              <a:t>Tutor-supported forums</a:t>
            </a:r>
          </a:p>
        </p:txBody>
      </p:sp>
      <p:pic>
        <p:nvPicPr>
          <p:cNvPr id="4" name="Picture 3" descr="IOE MOOC basic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487" y="1450957"/>
            <a:ext cx="5227824" cy="5031274"/>
          </a:xfrm>
          <a:prstGeom prst="rect">
            <a:avLst/>
          </a:prstGeom>
          <a:ln>
            <a:solidFill>
              <a:schemeClr val="bg1">
                <a:lumMod val="50000"/>
              </a:schemeClr>
            </a:solidFill>
          </a:ln>
        </p:spPr>
      </p:pic>
      <p:sp>
        <p:nvSpPr>
          <p:cNvPr id="8" name="TextBox 7">
            <a:extLst>
              <a:ext uri="{FF2B5EF4-FFF2-40B4-BE49-F238E27FC236}">
                <a16:creationId xmlns:a16="http://schemas.microsoft.com/office/drawing/2014/main" id="{3473CD84-25DA-D24E-AD45-92BD3FAA0754}"/>
              </a:ext>
            </a:extLst>
          </p:cNvPr>
          <p:cNvSpPr txBox="1"/>
          <p:nvPr/>
        </p:nvSpPr>
        <p:spPr>
          <a:xfrm>
            <a:off x="7821784" y="1206046"/>
            <a:ext cx="4032446" cy="707886"/>
          </a:xfrm>
          <a:prstGeom prst="rect">
            <a:avLst/>
          </a:prstGeom>
          <a:solidFill>
            <a:srgbClr val="FFFFFF"/>
          </a:solidFill>
          <a:ln>
            <a:solidFill>
              <a:schemeClr val="bg1">
                <a:lumMod val="50000"/>
              </a:schemeClr>
            </a:solidFill>
          </a:ln>
        </p:spPr>
        <p:txBody>
          <a:bodyPr wrap="square" rtlCol="0">
            <a:spAutoFit/>
          </a:bodyPr>
          <a:lstStyle/>
          <a:p>
            <a:r>
              <a:rPr lang="en-US" sz="2000" dirty="0"/>
              <a:t>Estimate learner numbers, fees for teaching, and teaching costs</a:t>
            </a:r>
          </a:p>
        </p:txBody>
      </p:sp>
      <p:pic>
        <p:nvPicPr>
          <p:cNvPr id="9" name="Content Placeholder 3" descr="Screen Shot 2014-08-27 at 15.39.46.png"/>
          <p:cNvPicPr>
            <a:picLocks noGrp="1" noChangeAspect="1"/>
          </p:cNvPicPr>
          <p:nvPr>
            <p:ph idx="1"/>
          </p:nvPr>
        </p:nvPicPr>
        <p:blipFill>
          <a:blip r:embed="rId4">
            <a:extLst>
              <a:ext uri="{28A0092B-C50C-407E-A947-70E740481C1C}">
                <a14:useLocalDpi xmlns:a14="http://schemas.microsoft.com/office/drawing/2010/main" val="0"/>
              </a:ext>
            </a:extLst>
          </a:blip>
          <a:srcRect t="11655" b="11655"/>
          <a:stretch>
            <a:fillRect/>
          </a:stretch>
        </p:blipFill>
        <p:spPr>
          <a:xfrm>
            <a:off x="2908302" y="1985407"/>
            <a:ext cx="4738960" cy="2799229"/>
          </a:xfrm>
          <a:ln>
            <a:solidFill>
              <a:schemeClr val="bg1">
                <a:lumMod val="50000"/>
              </a:schemeClr>
            </a:solidFill>
          </a:ln>
        </p:spPr>
      </p:pic>
      <p:sp>
        <p:nvSpPr>
          <p:cNvPr id="11" name="TextBox 10">
            <a:extLst>
              <a:ext uri="{FF2B5EF4-FFF2-40B4-BE49-F238E27FC236}">
                <a16:creationId xmlns:a16="http://schemas.microsoft.com/office/drawing/2014/main" id="{E34D1343-56B4-AC47-95CB-BE5915BCDA34}"/>
              </a:ext>
            </a:extLst>
          </p:cNvPr>
          <p:cNvSpPr txBox="1"/>
          <p:nvPr/>
        </p:nvSpPr>
        <p:spPr>
          <a:xfrm>
            <a:off x="7821784" y="4997045"/>
            <a:ext cx="4032446" cy="707886"/>
          </a:xfrm>
          <a:prstGeom prst="rect">
            <a:avLst/>
          </a:prstGeom>
          <a:solidFill>
            <a:srgbClr val="FFFFFF"/>
          </a:solidFill>
          <a:ln>
            <a:solidFill>
              <a:schemeClr val="bg1">
                <a:lumMod val="50000"/>
              </a:schemeClr>
            </a:solidFill>
          </a:ln>
        </p:spPr>
        <p:txBody>
          <a:bodyPr wrap="square" rtlCol="0">
            <a:spAutoFit/>
          </a:bodyPr>
          <a:lstStyle/>
          <a:p>
            <a:r>
              <a:rPr lang="en-US" sz="2000" dirty="0"/>
              <a:t>Returns feedback on learner experience and teaching costs</a:t>
            </a:r>
          </a:p>
        </p:txBody>
      </p:sp>
      <p:sp>
        <p:nvSpPr>
          <p:cNvPr id="10" name="Rectangle 9"/>
          <p:cNvSpPr/>
          <p:nvPr/>
        </p:nvSpPr>
        <p:spPr>
          <a:xfrm>
            <a:off x="1401199" y="4813212"/>
            <a:ext cx="5656826" cy="17118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FC5CF74-1DC9-A149-B2D4-1B4E39E667BC}"/>
              </a:ext>
            </a:extLst>
          </p:cNvPr>
          <p:cNvSpPr>
            <a:spLocks noGrp="1"/>
          </p:cNvSpPr>
          <p:nvPr>
            <p:ph type="title"/>
          </p:nvPr>
        </p:nvSpPr>
        <p:spPr>
          <a:xfrm>
            <a:off x="1582704" y="225054"/>
            <a:ext cx="10106260" cy="1325563"/>
          </a:xfrm>
        </p:spPr>
        <p:txBody>
          <a:bodyPr>
            <a:noAutofit/>
          </a:bodyPr>
          <a:lstStyle/>
          <a:p>
            <a:pPr>
              <a:lnSpc>
                <a:spcPct val="100000"/>
              </a:lnSpc>
            </a:pPr>
            <a:r>
              <a:rPr lang="en-US" sz="2800" dirty="0">
                <a:latin typeface="Century Gothic" panose="020B0502020202020204" pitchFamily="34" charset="0"/>
              </a:rPr>
              <a:t>A modelling tool for analyzing teaching costs and learning benefits of a course</a:t>
            </a:r>
          </a:p>
        </p:txBody>
      </p:sp>
    </p:spTree>
    <p:extLst>
      <p:ext uri="{BB962C8B-B14F-4D97-AF65-F5344CB8AC3E}">
        <p14:creationId xmlns:p14="http://schemas.microsoft.com/office/powerpoint/2010/main" val="471416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200" y="1163798"/>
            <a:ext cx="3835401" cy="5470364"/>
          </a:xfrm>
          <a:prstGeom prst="rect">
            <a:avLst/>
          </a:prstGeom>
          <a:ln>
            <a:solidFill>
              <a:schemeClr val="bg1">
                <a:lumMod val="50000"/>
              </a:schemeClr>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124" y="1148379"/>
            <a:ext cx="2675976" cy="5440362"/>
          </a:xfrm>
          <a:prstGeom prst="rect">
            <a:avLst/>
          </a:prstGeom>
          <a:ln>
            <a:solidFill>
              <a:schemeClr val="bg1">
                <a:lumMod val="50000"/>
              </a:schemeClr>
            </a:solidFill>
          </a:ln>
        </p:spPr>
      </p:pic>
      <p:sp>
        <p:nvSpPr>
          <p:cNvPr id="10" name="Title 1"/>
          <p:cNvSpPr txBox="1">
            <a:spLocks/>
          </p:cNvSpPr>
          <p:nvPr/>
        </p:nvSpPr>
        <p:spPr>
          <a:xfrm>
            <a:off x="1524000" y="-14941"/>
            <a:ext cx="9144000" cy="1417638"/>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dirty="0">
                <a:solidFill>
                  <a:schemeClr val="tx2">
                    <a:lumMod val="75000"/>
                  </a:schemeClr>
                </a:solidFill>
                <a:latin typeface="Century Gothic" charset="0"/>
                <a:ea typeface="Century Gothic" charset="0"/>
                <a:cs typeface="Century Gothic" charset="0"/>
              </a:rPr>
              <a:t>Modelling learning benefits vs teaching costs</a:t>
            </a:r>
            <a:endParaRPr lang="en-US" sz="2000" dirty="0">
              <a:solidFill>
                <a:schemeClr val="tx2">
                  <a:lumMod val="75000"/>
                </a:schemeClr>
              </a:solidFill>
              <a:latin typeface="Century Gothic" charset="0"/>
              <a:ea typeface="Century Gothic" charset="0"/>
              <a:cs typeface="Century Gothic" charset="0"/>
            </a:endParaRPr>
          </a:p>
        </p:txBody>
      </p:sp>
      <p:sp>
        <p:nvSpPr>
          <p:cNvPr id="7" name="TextBox 6"/>
          <p:cNvSpPr txBox="1"/>
          <p:nvPr/>
        </p:nvSpPr>
        <p:spPr>
          <a:xfrm>
            <a:off x="1905000" y="1135469"/>
            <a:ext cx="2988396" cy="404494"/>
          </a:xfrm>
          <a:prstGeom prst="rect">
            <a:avLst/>
          </a:prstGeom>
          <a:solidFill>
            <a:srgbClr val="FFFFFF"/>
          </a:solidFill>
          <a:ln>
            <a:solidFill>
              <a:schemeClr val="bg1">
                <a:lumMod val="65000"/>
              </a:schemeClr>
            </a:solidFill>
          </a:ln>
        </p:spPr>
        <p:txBody>
          <a:bodyPr wrap="square" lIns="95782" tIns="47891" rIns="95782" bIns="47891" rtlCol="0">
            <a:spAutoFit/>
          </a:bodyPr>
          <a:lstStyle/>
          <a:p>
            <a:r>
              <a:rPr lang="en-US" sz="2000" dirty="0">
                <a:solidFill>
                  <a:prstClr val="black"/>
                </a:solidFill>
                <a:latin typeface="Calibri"/>
                <a:ea typeface=""/>
                <a:cs typeface=""/>
              </a:rPr>
              <a:t>Learning experience and…</a:t>
            </a:r>
          </a:p>
        </p:txBody>
      </p:sp>
      <p:sp>
        <p:nvSpPr>
          <p:cNvPr id="8" name="TextBox 7"/>
          <p:cNvSpPr txBox="1"/>
          <p:nvPr/>
        </p:nvSpPr>
        <p:spPr>
          <a:xfrm>
            <a:off x="5654182" y="1135469"/>
            <a:ext cx="2042018" cy="404494"/>
          </a:xfrm>
          <a:prstGeom prst="rect">
            <a:avLst/>
          </a:prstGeom>
          <a:solidFill>
            <a:srgbClr val="FFFFFF"/>
          </a:solidFill>
          <a:ln>
            <a:solidFill>
              <a:schemeClr val="bg1">
                <a:lumMod val="65000"/>
              </a:schemeClr>
            </a:solidFill>
          </a:ln>
        </p:spPr>
        <p:txBody>
          <a:bodyPr wrap="none" lIns="95782" tIns="47891" rIns="95782" bIns="47891" rtlCol="0">
            <a:spAutoFit/>
          </a:bodyPr>
          <a:lstStyle/>
          <a:p>
            <a:r>
              <a:rPr lang="en-US" sz="2000" dirty="0">
                <a:solidFill>
                  <a:prstClr val="black"/>
                </a:solidFill>
                <a:latin typeface="Calibri"/>
                <a:ea typeface=""/>
                <a:cs typeface=""/>
              </a:rPr>
              <a:t>Teaching hours     </a:t>
            </a:r>
          </a:p>
        </p:txBody>
      </p:sp>
      <p:sp>
        <p:nvSpPr>
          <p:cNvPr id="9" name="Rounded Rectangular Callout 8"/>
          <p:cNvSpPr/>
          <p:nvPr/>
        </p:nvSpPr>
        <p:spPr>
          <a:xfrm>
            <a:off x="8902572" y="3228975"/>
            <a:ext cx="1970215" cy="1070592"/>
          </a:xfrm>
          <a:prstGeom prst="wedgeRoundRectCallout">
            <a:avLst>
              <a:gd name="adj1" fmla="val -69644"/>
              <a:gd name="adj2" fmla="val 238285"/>
              <a:gd name="adj3" fmla="val 16667"/>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000" dirty="0">
                <a:solidFill>
                  <a:srgbClr val="002060"/>
                </a:solidFill>
              </a:rPr>
              <a:t>Break-even by Run 2 on these assumptions</a:t>
            </a:r>
          </a:p>
        </p:txBody>
      </p:sp>
    </p:spTree>
    <p:extLst>
      <p:ext uri="{BB962C8B-B14F-4D97-AF65-F5344CB8AC3E}">
        <p14:creationId xmlns:p14="http://schemas.microsoft.com/office/powerpoint/2010/main" val="1116155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left)">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igdat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4539"/>
            <a:ext cx="12192000" cy="3568923"/>
          </a:xfrm>
          <a:prstGeom prst="rect">
            <a:avLst/>
          </a:prstGeom>
        </p:spPr>
      </p:pic>
      <p:sp>
        <p:nvSpPr>
          <p:cNvPr id="2" name="Title 1"/>
          <p:cNvSpPr>
            <a:spLocks noGrp="1"/>
          </p:cNvSpPr>
          <p:nvPr>
            <p:ph type="title"/>
          </p:nvPr>
        </p:nvSpPr>
        <p:spPr>
          <a:xfrm>
            <a:off x="1981200" y="2436019"/>
            <a:ext cx="8229600" cy="1985963"/>
          </a:xfrm>
          <a:solidFill>
            <a:schemeClr val="bg1">
              <a:alpha val="59000"/>
            </a:schemeClr>
          </a:solidFill>
          <a:ln>
            <a:noFill/>
          </a:ln>
        </p:spPr>
        <p:txBody>
          <a:bodyPr>
            <a:normAutofit/>
          </a:bodyPr>
          <a:lstStyle/>
          <a:p>
            <a:pPr algn="ctr">
              <a:lnSpc>
                <a:spcPct val="100000"/>
              </a:lnSpc>
            </a:pPr>
            <a:r>
              <a:rPr lang="en-US" sz="3600" dirty="0">
                <a:latin typeface="Century Gothic" panose="020B0502020202020204" pitchFamily="34" charset="0"/>
              </a:rPr>
              <a:t>The global context for HE’s role in professional development</a:t>
            </a:r>
          </a:p>
        </p:txBody>
      </p:sp>
    </p:spTree>
    <p:extLst>
      <p:ext uri="{BB962C8B-B14F-4D97-AF65-F5344CB8AC3E}">
        <p14:creationId xmlns:p14="http://schemas.microsoft.com/office/powerpoint/2010/main" val="2541661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541" y="123825"/>
            <a:ext cx="9852259" cy="1325563"/>
          </a:xfrm>
        </p:spPr>
        <p:txBody>
          <a:bodyPr>
            <a:normAutofit/>
          </a:bodyPr>
          <a:lstStyle/>
          <a:p>
            <a:r>
              <a:rPr lang="en-US" sz="3200" dirty="0">
                <a:latin typeface="Century Gothic" panose="020B0502020202020204" pitchFamily="34" charset="0"/>
              </a:rPr>
              <a:t>CRAM linked to UCL financial costing tool</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57187" y="1371600"/>
            <a:ext cx="7729537" cy="5202714"/>
          </a:xfrm>
          <a:prstGeom prst="rect">
            <a:avLst/>
          </a:prstGeom>
        </p:spPr>
      </p:pic>
      <p:pic>
        <p:nvPicPr>
          <p:cNvPr id="10" name="Picture 9">
            <a:extLst>
              <a:ext uri="{FF2B5EF4-FFF2-40B4-BE49-F238E27FC236}">
                <a16:creationId xmlns:a16="http://schemas.microsoft.com/office/drawing/2014/main" id="{B9130C54-55D0-1B4E-ACFE-1925E1B32663}"/>
              </a:ext>
            </a:extLst>
          </p:cNvPr>
          <p:cNvPicPr/>
          <p:nvPr/>
        </p:nvPicPr>
        <p:blipFill>
          <a:blip r:embed="rId4">
            <a:extLst>
              <a:ext uri="{28A0092B-C50C-407E-A947-70E740481C1C}">
                <a14:useLocalDpi xmlns:a14="http://schemas.microsoft.com/office/drawing/2010/main" val="0"/>
              </a:ext>
            </a:extLst>
          </a:blip>
          <a:stretch>
            <a:fillRect/>
          </a:stretch>
        </p:blipFill>
        <p:spPr>
          <a:xfrm>
            <a:off x="4550574" y="1292225"/>
            <a:ext cx="7448551" cy="5251450"/>
          </a:xfrm>
          <a:prstGeom prst="rect">
            <a:avLst/>
          </a:prstGeom>
          <a:ln>
            <a:solidFill>
              <a:schemeClr val="bg1">
                <a:lumMod val="50000"/>
              </a:schemeClr>
            </a:solidFill>
          </a:ln>
        </p:spPr>
      </p:pic>
    </p:spTree>
    <p:extLst>
      <p:ext uri="{BB962C8B-B14F-4D97-AF65-F5344CB8AC3E}">
        <p14:creationId xmlns:p14="http://schemas.microsoft.com/office/powerpoint/2010/main" val="2304093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68608D-03A4-0B44-A361-A2D79CA750CD}"/>
              </a:ext>
            </a:extLst>
          </p:cNvPr>
          <p:cNvPicPr/>
          <p:nvPr/>
        </p:nvPicPr>
        <p:blipFill>
          <a:blip r:embed="rId3">
            <a:extLst>
              <a:ext uri="{28A0092B-C50C-407E-A947-70E740481C1C}">
                <a14:useLocalDpi xmlns:a14="http://schemas.microsoft.com/office/drawing/2010/main" val="0"/>
              </a:ext>
            </a:extLst>
          </a:blip>
          <a:stretch>
            <a:fillRect/>
          </a:stretch>
        </p:blipFill>
        <p:spPr>
          <a:xfrm>
            <a:off x="7156451" y="3236118"/>
            <a:ext cx="3343275" cy="3357563"/>
          </a:xfrm>
          <a:prstGeom prst="rect">
            <a:avLst/>
          </a:prstGeom>
        </p:spPr>
      </p:pic>
      <p:sp>
        <p:nvSpPr>
          <p:cNvPr id="2" name="Title 1"/>
          <p:cNvSpPr>
            <a:spLocks noGrp="1"/>
          </p:cNvSpPr>
          <p:nvPr>
            <p:ph type="title"/>
          </p:nvPr>
        </p:nvSpPr>
        <p:spPr>
          <a:xfrm>
            <a:off x="1501541" y="123825"/>
            <a:ext cx="9852259" cy="1325563"/>
          </a:xfrm>
        </p:spPr>
        <p:txBody>
          <a:bodyPr>
            <a:normAutofit/>
          </a:bodyPr>
          <a:lstStyle/>
          <a:p>
            <a:r>
              <a:rPr lang="en-US" sz="3200" dirty="0">
                <a:latin typeface="Century Gothic" panose="020B0502020202020204" pitchFamily="34" charset="0"/>
              </a:rPr>
              <a:t>CRAM linked to UCL financial costing tool</a:t>
            </a:r>
          </a:p>
        </p:txBody>
      </p:sp>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254135" y="1268805"/>
            <a:ext cx="8147049" cy="3174608"/>
          </a:xfrm>
          <a:prstGeom prst="rect">
            <a:avLst/>
          </a:prstGeom>
        </p:spPr>
      </p:pic>
    </p:spTree>
    <p:extLst>
      <p:ext uri="{BB962C8B-B14F-4D97-AF65-F5344CB8AC3E}">
        <p14:creationId xmlns:p14="http://schemas.microsoft.com/office/powerpoint/2010/main" val="321475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541" y="123825"/>
            <a:ext cx="9852259" cy="1325563"/>
          </a:xfrm>
        </p:spPr>
        <p:txBody>
          <a:bodyPr>
            <a:normAutofit/>
          </a:bodyPr>
          <a:lstStyle/>
          <a:p>
            <a:r>
              <a:rPr lang="en-US" sz="3200" dirty="0">
                <a:latin typeface="Century Gothic" panose="020B0502020202020204" pitchFamily="34" charset="0"/>
              </a:rPr>
              <a:t>Can we afford to scale up without losing quality?</a:t>
            </a:r>
          </a:p>
        </p:txBody>
      </p:sp>
      <p:sp>
        <p:nvSpPr>
          <p:cNvPr id="3" name="Content Placeholder 2"/>
          <p:cNvSpPr>
            <a:spLocks noGrp="1"/>
          </p:cNvSpPr>
          <p:nvPr>
            <p:ph idx="1"/>
          </p:nvPr>
        </p:nvSpPr>
        <p:spPr>
          <a:xfrm>
            <a:off x="838200" y="1582738"/>
            <a:ext cx="10515600" cy="4351338"/>
          </a:xfrm>
        </p:spPr>
        <p:txBody>
          <a:bodyPr>
            <a:normAutofit/>
          </a:bodyPr>
          <a:lstStyle/>
          <a:p>
            <a:pPr marL="0" indent="0">
              <a:lnSpc>
                <a:spcPct val="150000"/>
              </a:lnSpc>
              <a:buNone/>
            </a:pPr>
            <a:r>
              <a:rPr lang="en-US" dirty="0"/>
              <a:t>MOOCs could be part of the public good mission of HE</a:t>
            </a:r>
          </a:p>
          <a:p>
            <a:pPr lvl="1">
              <a:lnSpc>
                <a:spcPct val="150000"/>
              </a:lnSpc>
            </a:pPr>
            <a:r>
              <a:rPr lang="en-US" dirty="0"/>
              <a:t>Free to </a:t>
            </a:r>
            <a:r>
              <a:rPr lang="en-US" dirty="0" err="1"/>
              <a:t>enrol</a:t>
            </a:r>
            <a:r>
              <a:rPr lang="en-US" dirty="0"/>
              <a:t>, quality learning, can be low cost for high value return </a:t>
            </a:r>
          </a:p>
          <a:p>
            <a:pPr lvl="1">
              <a:lnSpc>
                <a:spcPct val="150000"/>
              </a:lnSpc>
            </a:pPr>
            <a:r>
              <a:rPr lang="en-US" dirty="0"/>
              <a:t>Currently viable for professional development, not for U/G</a:t>
            </a:r>
          </a:p>
          <a:p>
            <a:pPr lvl="1">
              <a:lnSpc>
                <a:spcPct val="150000"/>
              </a:lnSpc>
            </a:pPr>
            <a:r>
              <a:rPr lang="en-US" dirty="0"/>
              <a:t>MOOCs must be both financially sustainable and high quality</a:t>
            </a:r>
          </a:p>
          <a:p>
            <a:pPr lvl="1">
              <a:lnSpc>
                <a:spcPct val="150000"/>
              </a:lnSpc>
            </a:pPr>
            <a:r>
              <a:rPr lang="en-GB" dirty="0"/>
              <a:t>Activity based costing + analysis of learning experience for planning</a:t>
            </a:r>
          </a:p>
          <a:p>
            <a:pPr lvl="1">
              <a:lnSpc>
                <a:spcPct val="150000"/>
              </a:lnSpc>
            </a:pPr>
            <a:r>
              <a:rPr lang="en-GB" dirty="0"/>
              <a:t>Test the Course Resource Appraisal Modeller for usability</a:t>
            </a:r>
          </a:p>
          <a:p>
            <a:pPr lvl="1">
              <a:lnSpc>
                <a:spcPct val="150000"/>
              </a:lnSpc>
            </a:pPr>
            <a:r>
              <a:rPr lang="en-GB" dirty="0"/>
              <a:t>Models multiple runs – so efficiencies of scale can be realised</a:t>
            </a:r>
          </a:p>
        </p:txBody>
      </p:sp>
    </p:spTree>
    <p:extLst>
      <p:ext uri="{BB962C8B-B14F-4D97-AF65-F5344CB8AC3E}">
        <p14:creationId xmlns:p14="http://schemas.microsoft.com/office/powerpoint/2010/main" val="2590963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dat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4539"/>
            <a:ext cx="12192000" cy="3568923"/>
          </a:xfrm>
          <a:prstGeom prst="rect">
            <a:avLst/>
          </a:prstGeom>
        </p:spPr>
      </p:pic>
      <p:sp>
        <p:nvSpPr>
          <p:cNvPr id="2" name="Title 1"/>
          <p:cNvSpPr>
            <a:spLocks noGrp="1"/>
          </p:cNvSpPr>
          <p:nvPr>
            <p:ph type="title"/>
          </p:nvPr>
        </p:nvSpPr>
        <p:spPr>
          <a:xfrm>
            <a:off x="1981200" y="2436019"/>
            <a:ext cx="8229600" cy="1985963"/>
          </a:xfrm>
          <a:solidFill>
            <a:schemeClr val="bg1">
              <a:alpha val="59000"/>
            </a:schemeClr>
          </a:solidFill>
          <a:ln>
            <a:noFill/>
          </a:ln>
        </p:spPr>
        <p:txBody>
          <a:bodyPr>
            <a:normAutofit fontScale="90000"/>
          </a:bodyPr>
          <a:lstStyle/>
          <a:p>
            <a:pPr algn="ctr">
              <a:lnSpc>
                <a:spcPct val="100000"/>
              </a:lnSpc>
            </a:pPr>
            <a:r>
              <a:rPr lang="en-US" sz="3600" dirty="0">
                <a:latin typeface="Century Gothic" panose="020B0502020202020204" pitchFamily="34" charset="0"/>
              </a:rPr>
              <a:t>What is the potential?</a:t>
            </a:r>
            <a:br>
              <a:rPr lang="en-US" sz="3600" dirty="0">
                <a:latin typeface="Century Gothic" panose="020B0502020202020204" pitchFamily="34" charset="0"/>
              </a:rPr>
            </a:br>
            <a:r>
              <a:rPr lang="en-US" sz="3600" dirty="0">
                <a:latin typeface="Century Gothic" panose="020B0502020202020204" pitchFamily="34" charset="0"/>
              </a:rPr>
              <a:t>The digital cascade model to address large-scale global challenges</a:t>
            </a:r>
          </a:p>
        </p:txBody>
      </p:sp>
    </p:spTree>
    <p:extLst>
      <p:ext uri="{BB962C8B-B14F-4D97-AF65-F5344CB8AC3E}">
        <p14:creationId xmlns:p14="http://schemas.microsoft.com/office/powerpoint/2010/main" val="1575972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704" y="225054"/>
            <a:ext cx="10106260" cy="1325563"/>
          </a:xfrm>
        </p:spPr>
        <p:txBody>
          <a:bodyPr>
            <a:noAutofit/>
          </a:bodyPr>
          <a:lstStyle/>
          <a:p>
            <a:pPr>
              <a:lnSpc>
                <a:spcPct val="100000"/>
              </a:lnSpc>
            </a:pPr>
            <a:r>
              <a:rPr lang="en-US" sz="2800" dirty="0">
                <a:latin typeface="Century Gothic" panose="020B0502020202020204" pitchFamily="34" charset="0"/>
              </a:rPr>
              <a:t>The digital cascade model for the large scale: from MOOCs for professionals to local student groups</a:t>
            </a:r>
          </a:p>
        </p:txBody>
      </p:sp>
      <p:sp>
        <p:nvSpPr>
          <p:cNvPr id="4" name="Content Placeholder 2">
            <a:extLst>
              <a:ext uri="{FF2B5EF4-FFF2-40B4-BE49-F238E27FC236}">
                <a16:creationId xmlns:a16="http://schemas.microsoft.com/office/drawing/2014/main" id="{669B7A6D-0D5A-D94A-8C28-D9D2B6A5DC11}"/>
              </a:ext>
            </a:extLst>
          </p:cNvPr>
          <p:cNvSpPr>
            <a:spLocks noGrp="1"/>
          </p:cNvSpPr>
          <p:nvPr>
            <p:ph sz="half" idx="1"/>
          </p:nvPr>
        </p:nvSpPr>
        <p:spPr>
          <a:xfrm>
            <a:off x="838201" y="1896387"/>
            <a:ext cx="3948884" cy="2269115"/>
          </a:xfrm>
        </p:spPr>
        <p:txBody>
          <a:bodyPr>
            <a:normAutofit/>
          </a:bodyPr>
          <a:lstStyle/>
          <a:p>
            <a:r>
              <a:rPr lang="en-US" sz="2400" dirty="0">
                <a:latin typeface="+mn-lt"/>
              </a:rPr>
              <a:t>MOOCs for local professionals who need new skills </a:t>
            </a:r>
          </a:p>
          <a:p>
            <a:r>
              <a:rPr lang="en-US" sz="2400" dirty="0">
                <a:latin typeface="+mn-lt"/>
              </a:rPr>
              <a:t>Co-design professional development MOOCs to support local needs</a:t>
            </a:r>
          </a:p>
        </p:txBody>
      </p:sp>
      <p:sp>
        <p:nvSpPr>
          <p:cNvPr id="5" name="Content Placeholder 2">
            <a:extLst>
              <a:ext uri="{FF2B5EF4-FFF2-40B4-BE49-F238E27FC236}">
                <a16:creationId xmlns:a16="http://schemas.microsoft.com/office/drawing/2014/main" id="{629B7BD2-FA9F-5248-A2F6-121A00B3A185}"/>
              </a:ext>
            </a:extLst>
          </p:cNvPr>
          <p:cNvSpPr txBox="1">
            <a:spLocks/>
          </p:cNvSpPr>
          <p:nvPr/>
        </p:nvSpPr>
        <p:spPr bwMode="auto">
          <a:xfrm>
            <a:off x="838201" y="4171190"/>
            <a:ext cx="3948884" cy="234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sz="2400" dirty="0"/>
              <a:t>MOOC resources also support local blended learning in small groups</a:t>
            </a:r>
          </a:p>
          <a:p>
            <a:pPr eaLnBrk="1" hangingPunct="1"/>
            <a:r>
              <a:rPr lang="en-US" sz="2400" dirty="0"/>
              <a:t>So the cascade model impacts small local groups on the large scale</a:t>
            </a:r>
          </a:p>
        </p:txBody>
      </p:sp>
      <p:sp>
        <p:nvSpPr>
          <p:cNvPr id="6" name="Rounded Rectangle 5">
            <a:extLst>
              <a:ext uri="{FF2B5EF4-FFF2-40B4-BE49-F238E27FC236}">
                <a16:creationId xmlns:a16="http://schemas.microsoft.com/office/drawing/2014/main" id="{D98E4B3B-3CA9-C34F-82F5-D590C6797706}"/>
              </a:ext>
            </a:extLst>
          </p:cNvPr>
          <p:cNvSpPr/>
          <p:nvPr/>
        </p:nvSpPr>
        <p:spPr>
          <a:xfrm>
            <a:off x="5321807" y="1896387"/>
            <a:ext cx="2580357" cy="981985"/>
          </a:xfrm>
          <a:prstGeom prst="roundRect">
            <a:avLst/>
          </a:prstGeom>
          <a:ln w="50800">
            <a:solidFill>
              <a:srgbClr val="C10B2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C10B20"/>
                </a:solidFill>
              </a:rPr>
              <a:t>MOOC co-design and delivery</a:t>
            </a:r>
          </a:p>
        </p:txBody>
      </p:sp>
      <p:sp>
        <p:nvSpPr>
          <p:cNvPr id="7" name="Rounded Rectangle 6">
            <a:extLst>
              <a:ext uri="{FF2B5EF4-FFF2-40B4-BE49-F238E27FC236}">
                <a16:creationId xmlns:a16="http://schemas.microsoft.com/office/drawing/2014/main" id="{5D080D10-28BC-D549-BCF6-A355C97D72CF}"/>
              </a:ext>
            </a:extLst>
          </p:cNvPr>
          <p:cNvSpPr/>
          <p:nvPr/>
        </p:nvSpPr>
        <p:spPr>
          <a:xfrm>
            <a:off x="5321807" y="3369366"/>
            <a:ext cx="4053840" cy="1032476"/>
          </a:xfrm>
          <a:prstGeom prst="roundRect">
            <a:avLst/>
          </a:prstGeom>
          <a:ln w="50800">
            <a:solidFill>
              <a:srgbClr val="C10B2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C10B20"/>
                </a:solidFill>
              </a:rPr>
              <a:t>MOOC participants using resources and sharing ideas</a:t>
            </a:r>
          </a:p>
        </p:txBody>
      </p:sp>
      <p:cxnSp>
        <p:nvCxnSpPr>
          <p:cNvPr id="9" name="Curved Connector 8">
            <a:extLst>
              <a:ext uri="{FF2B5EF4-FFF2-40B4-BE49-F238E27FC236}">
                <a16:creationId xmlns:a16="http://schemas.microsoft.com/office/drawing/2014/main" id="{FACB4919-1263-DD42-A2A1-6C46715E805F}"/>
              </a:ext>
            </a:extLst>
          </p:cNvPr>
          <p:cNvCxnSpPr>
            <a:cxnSpLocks/>
            <a:stCxn id="6" idx="1"/>
            <a:endCxn id="7" idx="1"/>
          </p:cNvCxnSpPr>
          <p:nvPr/>
        </p:nvCxnSpPr>
        <p:spPr>
          <a:xfrm rot="10800000" flipV="1">
            <a:off x="5321807" y="2387380"/>
            <a:ext cx="12700" cy="1498224"/>
          </a:xfrm>
          <a:prstGeom prst="curvedConnector3">
            <a:avLst>
              <a:gd name="adj1" fmla="val 1800000"/>
            </a:avLst>
          </a:prstGeom>
          <a:ln w="50800">
            <a:solidFill>
              <a:srgbClr val="C10B2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D911D6C1-4FAF-AE4A-BBB9-B28ECEA6014E}"/>
              </a:ext>
            </a:extLst>
          </p:cNvPr>
          <p:cNvCxnSpPr>
            <a:cxnSpLocks/>
            <a:stCxn id="7" idx="1"/>
            <a:endCxn id="8" idx="1"/>
          </p:cNvCxnSpPr>
          <p:nvPr/>
        </p:nvCxnSpPr>
        <p:spPr>
          <a:xfrm rot="10800000" flipV="1">
            <a:off x="5321807" y="3885604"/>
            <a:ext cx="1" cy="1527780"/>
          </a:xfrm>
          <a:prstGeom prst="curvedConnector3">
            <a:avLst>
              <a:gd name="adj1" fmla="val 22860100000"/>
            </a:avLst>
          </a:prstGeom>
          <a:ln w="50800">
            <a:solidFill>
              <a:srgbClr val="C10B2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CA87CBA4-768C-A244-83B5-44F190A76F3E}"/>
              </a:ext>
            </a:extLst>
          </p:cNvPr>
          <p:cNvCxnSpPr>
            <a:cxnSpLocks/>
            <a:stCxn id="8" idx="3"/>
            <a:endCxn id="7" idx="3"/>
          </p:cNvCxnSpPr>
          <p:nvPr/>
        </p:nvCxnSpPr>
        <p:spPr>
          <a:xfrm flipH="1" flipV="1">
            <a:off x="9375647" y="3885604"/>
            <a:ext cx="937670" cy="1527780"/>
          </a:xfrm>
          <a:prstGeom prst="curvedConnector3">
            <a:avLst>
              <a:gd name="adj1" fmla="val -24380"/>
            </a:avLst>
          </a:prstGeom>
          <a:ln w="50800">
            <a:solidFill>
              <a:srgbClr val="C10B2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80F5D907-D08D-2743-B4BF-ABC58D8C32F7}"/>
              </a:ext>
            </a:extLst>
          </p:cNvPr>
          <p:cNvCxnSpPr>
            <a:cxnSpLocks/>
            <a:stCxn id="7" idx="3"/>
            <a:endCxn id="6" idx="3"/>
          </p:cNvCxnSpPr>
          <p:nvPr/>
        </p:nvCxnSpPr>
        <p:spPr>
          <a:xfrm flipH="1" flipV="1">
            <a:off x="7902164" y="2387380"/>
            <a:ext cx="1473483" cy="1498224"/>
          </a:xfrm>
          <a:prstGeom prst="curvedConnector3">
            <a:avLst>
              <a:gd name="adj1" fmla="val -15514"/>
            </a:avLst>
          </a:prstGeom>
          <a:ln w="50800">
            <a:solidFill>
              <a:srgbClr val="C10B20"/>
            </a:solidFill>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A0BC92F-C9F0-0042-98C8-DCB7E446FF2B}"/>
              </a:ext>
            </a:extLst>
          </p:cNvPr>
          <p:cNvSpPr txBox="1"/>
          <p:nvPr/>
        </p:nvSpPr>
        <p:spPr>
          <a:xfrm>
            <a:off x="11413889" y="2139696"/>
            <a:ext cx="550151" cy="523220"/>
          </a:xfrm>
          <a:prstGeom prst="rect">
            <a:avLst/>
          </a:prstGeom>
          <a:noFill/>
        </p:spPr>
        <p:txBody>
          <a:bodyPr wrap="none" rtlCol="0">
            <a:spAutoFit/>
          </a:bodyPr>
          <a:lstStyle/>
          <a:p>
            <a:r>
              <a:rPr lang="en-US" sz="2800" dirty="0">
                <a:solidFill>
                  <a:srgbClr val="C10B20"/>
                </a:solidFill>
              </a:rPr>
              <a:t>10</a:t>
            </a:r>
          </a:p>
        </p:txBody>
      </p:sp>
      <p:sp>
        <p:nvSpPr>
          <p:cNvPr id="14" name="TextBox 13">
            <a:extLst>
              <a:ext uri="{FF2B5EF4-FFF2-40B4-BE49-F238E27FC236}">
                <a16:creationId xmlns:a16="http://schemas.microsoft.com/office/drawing/2014/main" id="{B0F3D4F9-210A-4742-B2A9-5F5D87F4577D}"/>
              </a:ext>
            </a:extLst>
          </p:cNvPr>
          <p:cNvSpPr txBox="1"/>
          <p:nvPr/>
        </p:nvSpPr>
        <p:spPr>
          <a:xfrm>
            <a:off x="10775894" y="3623994"/>
            <a:ext cx="1188146" cy="523220"/>
          </a:xfrm>
          <a:prstGeom prst="rect">
            <a:avLst/>
          </a:prstGeom>
          <a:noFill/>
        </p:spPr>
        <p:txBody>
          <a:bodyPr wrap="none" rtlCol="0">
            <a:spAutoFit/>
          </a:bodyPr>
          <a:lstStyle/>
          <a:p>
            <a:r>
              <a:rPr lang="en-US" sz="2800" dirty="0">
                <a:solidFill>
                  <a:srgbClr val="C10B20"/>
                </a:solidFill>
              </a:rPr>
              <a:t>10,000</a:t>
            </a:r>
          </a:p>
        </p:txBody>
      </p:sp>
      <p:sp>
        <p:nvSpPr>
          <p:cNvPr id="16" name="Rectangle 15">
            <a:extLst>
              <a:ext uri="{FF2B5EF4-FFF2-40B4-BE49-F238E27FC236}">
                <a16:creationId xmlns:a16="http://schemas.microsoft.com/office/drawing/2014/main" id="{169BCC3D-09A7-BD41-9778-FE8B31F7ADB1}"/>
              </a:ext>
            </a:extLst>
          </p:cNvPr>
          <p:cNvSpPr/>
          <p:nvPr/>
        </p:nvSpPr>
        <p:spPr>
          <a:xfrm>
            <a:off x="8475785" y="5900066"/>
            <a:ext cx="3716215" cy="670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159E9CA-5910-1042-8665-50843DF75B2C}"/>
              </a:ext>
            </a:extLst>
          </p:cNvPr>
          <p:cNvSpPr txBox="1"/>
          <p:nvPr/>
        </p:nvSpPr>
        <p:spPr>
          <a:xfrm>
            <a:off x="10728445" y="4997885"/>
            <a:ext cx="1370888" cy="830997"/>
          </a:xfrm>
          <a:prstGeom prst="rect">
            <a:avLst/>
          </a:prstGeom>
          <a:noFill/>
        </p:spPr>
        <p:txBody>
          <a:bodyPr wrap="none" rtlCol="0">
            <a:spAutoFit/>
          </a:bodyPr>
          <a:lstStyle/>
          <a:p>
            <a:pPr algn="ctr"/>
            <a:r>
              <a:rPr lang="en-US" sz="2800" dirty="0">
                <a:solidFill>
                  <a:srgbClr val="C10B20"/>
                </a:solidFill>
              </a:rPr>
              <a:t>250,000</a:t>
            </a:r>
          </a:p>
          <a:p>
            <a:pPr algn="ctr"/>
            <a:r>
              <a:rPr lang="en-US" sz="2000" dirty="0">
                <a:solidFill>
                  <a:srgbClr val="C10B20"/>
                </a:solidFill>
              </a:rPr>
              <a:t>25x10,000</a:t>
            </a:r>
          </a:p>
        </p:txBody>
      </p:sp>
      <p:sp>
        <p:nvSpPr>
          <p:cNvPr id="8" name="Rounded Rectangle 7">
            <a:extLst>
              <a:ext uri="{FF2B5EF4-FFF2-40B4-BE49-F238E27FC236}">
                <a16:creationId xmlns:a16="http://schemas.microsoft.com/office/drawing/2014/main" id="{A208FB29-712F-964C-8AD7-A3569ABC9030}"/>
              </a:ext>
            </a:extLst>
          </p:cNvPr>
          <p:cNvSpPr/>
          <p:nvPr/>
        </p:nvSpPr>
        <p:spPr>
          <a:xfrm>
            <a:off x="5321806" y="4897146"/>
            <a:ext cx="4991511" cy="1032476"/>
          </a:xfrm>
          <a:prstGeom prst="roundRect">
            <a:avLst/>
          </a:prstGeom>
          <a:ln w="50800">
            <a:solidFill>
              <a:srgbClr val="C10B2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C10B20"/>
                </a:solidFill>
              </a:rPr>
              <a:t>Each active MOOC participant using resources with local group</a:t>
            </a:r>
          </a:p>
        </p:txBody>
      </p:sp>
      <p:sp>
        <p:nvSpPr>
          <p:cNvPr id="19" name="TextBox 18">
            <a:extLst>
              <a:ext uri="{FF2B5EF4-FFF2-40B4-BE49-F238E27FC236}">
                <a16:creationId xmlns:a16="http://schemas.microsoft.com/office/drawing/2014/main" id="{816EEF6B-55FA-C946-BE32-9D9EC2F48C12}"/>
              </a:ext>
            </a:extLst>
          </p:cNvPr>
          <p:cNvSpPr txBox="1"/>
          <p:nvPr/>
        </p:nvSpPr>
        <p:spPr>
          <a:xfrm>
            <a:off x="4823664" y="2916046"/>
            <a:ext cx="638564" cy="380480"/>
          </a:xfrm>
          <a:prstGeom prst="rect">
            <a:avLst/>
          </a:prstGeom>
          <a:solidFill>
            <a:schemeClr val="bg1"/>
          </a:solidFill>
        </p:spPr>
        <p:txBody>
          <a:bodyPr wrap="none" lIns="36000" tIns="36000" rIns="36000" bIns="36000" rtlCol="0">
            <a:spAutoFit/>
          </a:bodyPr>
          <a:lstStyle/>
          <a:p>
            <a:r>
              <a:rPr lang="en-US" sz="2000" b="1" dirty="0">
                <a:solidFill>
                  <a:srgbClr val="C10B20"/>
                </a:solidFill>
              </a:rPr>
              <a:t>Ideas</a:t>
            </a:r>
          </a:p>
        </p:txBody>
      </p:sp>
      <p:sp>
        <p:nvSpPr>
          <p:cNvPr id="20" name="TextBox 19">
            <a:extLst>
              <a:ext uri="{FF2B5EF4-FFF2-40B4-BE49-F238E27FC236}">
                <a16:creationId xmlns:a16="http://schemas.microsoft.com/office/drawing/2014/main" id="{801FF6B8-021E-A548-8C8F-F861F899D1CF}"/>
              </a:ext>
            </a:extLst>
          </p:cNvPr>
          <p:cNvSpPr txBox="1"/>
          <p:nvPr/>
        </p:nvSpPr>
        <p:spPr>
          <a:xfrm>
            <a:off x="4787085" y="4457097"/>
            <a:ext cx="638564" cy="380480"/>
          </a:xfrm>
          <a:prstGeom prst="rect">
            <a:avLst/>
          </a:prstGeom>
          <a:solidFill>
            <a:schemeClr val="bg1"/>
          </a:solidFill>
        </p:spPr>
        <p:txBody>
          <a:bodyPr wrap="none" lIns="36000" tIns="36000" rIns="36000" bIns="36000" rtlCol="0">
            <a:spAutoFit/>
          </a:bodyPr>
          <a:lstStyle/>
          <a:p>
            <a:r>
              <a:rPr lang="en-US" sz="2000" b="1" dirty="0">
                <a:solidFill>
                  <a:srgbClr val="C10B20"/>
                </a:solidFill>
              </a:rPr>
              <a:t>Ideas</a:t>
            </a:r>
          </a:p>
        </p:txBody>
      </p:sp>
      <p:sp>
        <p:nvSpPr>
          <p:cNvPr id="21" name="TextBox 20">
            <a:extLst>
              <a:ext uri="{FF2B5EF4-FFF2-40B4-BE49-F238E27FC236}">
                <a16:creationId xmlns:a16="http://schemas.microsoft.com/office/drawing/2014/main" id="{71D8620F-B817-184E-8B43-5F19AB68A1B3}"/>
              </a:ext>
            </a:extLst>
          </p:cNvPr>
          <p:cNvSpPr txBox="1"/>
          <p:nvPr/>
        </p:nvSpPr>
        <p:spPr>
          <a:xfrm>
            <a:off x="9870940" y="4256393"/>
            <a:ext cx="810084" cy="380480"/>
          </a:xfrm>
          <a:prstGeom prst="rect">
            <a:avLst/>
          </a:prstGeom>
          <a:solidFill>
            <a:schemeClr val="bg1"/>
          </a:solidFill>
        </p:spPr>
        <p:txBody>
          <a:bodyPr wrap="none" lIns="36000" tIns="36000" rIns="36000" bIns="36000" rtlCol="0">
            <a:spAutoFit/>
          </a:bodyPr>
          <a:lstStyle/>
          <a:p>
            <a:r>
              <a:rPr lang="en-US" sz="2000" b="1" dirty="0">
                <a:solidFill>
                  <a:srgbClr val="C10B20"/>
                </a:solidFill>
              </a:rPr>
              <a:t>Impact</a:t>
            </a:r>
          </a:p>
        </p:txBody>
      </p:sp>
      <p:sp>
        <p:nvSpPr>
          <p:cNvPr id="22" name="TextBox 21">
            <a:extLst>
              <a:ext uri="{FF2B5EF4-FFF2-40B4-BE49-F238E27FC236}">
                <a16:creationId xmlns:a16="http://schemas.microsoft.com/office/drawing/2014/main" id="{E51AD452-ADF2-1346-9C01-4A1D95979018}"/>
              </a:ext>
            </a:extLst>
          </p:cNvPr>
          <p:cNvSpPr txBox="1"/>
          <p:nvPr/>
        </p:nvSpPr>
        <p:spPr>
          <a:xfrm>
            <a:off x="8970605" y="2727420"/>
            <a:ext cx="810084" cy="380480"/>
          </a:xfrm>
          <a:prstGeom prst="rect">
            <a:avLst/>
          </a:prstGeom>
          <a:solidFill>
            <a:schemeClr val="bg1"/>
          </a:solidFill>
        </p:spPr>
        <p:txBody>
          <a:bodyPr wrap="none" lIns="36000" tIns="36000" rIns="36000" bIns="36000" rtlCol="0">
            <a:spAutoFit/>
          </a:bodyPr>
          <a:lstStyle/>
          <a:p>
            <a:r>
              <a:rPr lang="en-US" sz="2000" b="1" dirty="0">
                <a:solidFill>
                  <a:srgbClr val="C10B20"/>
                </a:solidFill>
              </a:rPr>
              <a:t>Impact</a:t>
            </a:r>
          </a:p>
        </p:txBody>
      </p:sp>
    </p:spTree>
    <p:extLst>
      <p:ext uri="{BB962C8B-B14F-4D97-AF65-F5344CB8AC3E}">
        <p14:creationId xmlns:p14="http://schemas.microsoft.com/office/powerpoint/2010/main" val="41758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500"/>
                            </p:stCondLst>
                            <p:childTnLst>
                              <p:par>
                                <p:cTn id="26" presetID="3" presetClass="emph" presetSubtype="2" fill="hold" grpId="0" nodeType="afterEffect">
                                  <p:stCondLst>
                                    <p:cond delay="0"/>
                                  </p:stCondLst>
                                  <p:childTnLst>
                                    <p:animClr clrSpc="rgb" dir="cw">
                                      <p:cBhvr override="childStyle">
                                        <p:cTn id="27" dur="500" fill="hold"/>
                                        <p:tgtEl>
                                          <p:spTgt spid="4">
                                            <p:txEl>
                                              <p:pRg st="0" end="0"/>
                                            </p:txEl>
                                          </p:spTgt>
                                        </p:tgtEl>
                                        <p:attrNameLst>
                                          <p:attrName>style.color</p:attrName>
                                        </p:attrNameLst>
                                      </p:cBhvr>
                                      <p:to>
                                        <a:srgbClr val="9C8F90"/>
                                      </p:to>
                                    </p:animClr>
                                  </p:childTnLst>
                                </p:cTn>
                              </p:par>
                            </p:childTnLst>
                          </p:cTn>
                        </p:par>
                        <p:par>
                          <p:cTn id="28" fill="hold">
                            <p:stCondLst>
                              <p:cond delay="1000"/>
                            </p:stCondLst>
                            <p:childTnLst>
                              <p:par>
                                <p:cTn id="29" presetID="3" presetClass="emph" presetSubtype="2" fill="hold" grpId="0" nodeType="afterEffect">
                                  <p:stCondLst>
                                    <p:cond delay="0"/>
                                  </p:stCondLst>
                                  <p:childTnLst>
                                    <p:animClr clrSpc="rgb" dir="cw">
                                      <p:cBhvr override="childStyle">
                                        <p:cTn id="30" dur="500" fill="hold"/>
                                        <p:tgtEl>
                                          <p:spTgt spid="4">
                                            <p:txEl>
                                              <p:pRg st="1" end="1"/>
                                            </p:txEl>
                                          </p:spTgt>
                                        </p:tgtEl>
                                        <p:attrNameLst>
                                          <p:attrName>style.color</p:attrName>
                                        </p:attrNameLst>
                                      </p:cBhvr>
                                      <p:to>
                                        <a:srgbClr val="9C8F90"/>
                                      </p:to>
                                    </p:animClr>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500"/>
                                        <p:tgtEl>
                                          <p:spTgt spid="2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animBg="1"/>
      <p:bldP spid="7" grpId="0" animBg="1"/>
      <p:bldP spid="13" grpId="0"/>
      <p:bldP spid="14" grpId="0"/>
      <p:bldP spid="15" grpId="0"/>
      <p:bldP spid="8" grpId="0" animBg="1"/>
      <p:bldP spid="19" grpId="0" animBg="1"/>
      <p:bldP spid="20" grpId="0" animBg="1"/>
      <p:bldP spid="21"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524C-29C3-574C-9F66-003CBE219381}"/>
              </a:ext>
            </a:extLst>
          </p:cNvPr>
          <p:cNvSpPr>
            <a:spLocks noGrp="1"/>
          </p:cNvSpPr>
          <p:nvPr>
            <p:ph type="title"/>
          </p:nvPr>
        </p:nvSpPr>
        <p:spPr>
          <a:xfrm>
            <a:off x="1501540" y="150813"/>
            <a:ext cx="9852259" cy="1325563"/>
          </a:xfrm>
        </p:spPr>
        <p:txBody>
          <a:bodyPr>
            <a:normAutofit/>
          </a:bodyPr>
          <a:lstStyle/>
          <a:p>
            <a:r>
              <a:rPr lang="en-US" sz="3600" dirty="0">
                <a:latin typeface="Century Gothic" panose="020B0502020202020204" pitchFamily="34" charset="0"/>
              </a:rPr>
              <a:t>Summary</a:t>
            </a:r>
          </a:p>
        </p:txBody>
      </p:sp>
      <p:sp>
        <p:nvSpPr>
          <p:cNvPr id="6" name="Rectangle 5">
            <a:extLst>
              <a:ext uri="{FF2B5EF4-FFF2-40B4-BE49-F238E27FC236}">
                <a16:creationId xmlns:a16="http://schemas.microsoft.com/office/drawing/2014/main" id="{7C502C6E-E15F-694C-8F87-76A42AAFB4AF}"/>
              </a:ext>
            </a:extLst>
          </p:cNvPr>
          <p:cNvSpPr/>
          <p:nvPr/>
        </p:nvSpPr>
        <p:spPr>
          <a:xfrm>
            <a:off x="6427669" y="4898936"/>
            <a:ext cx="5656826" cy="17118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3B62B91D-4EBA-764B-A14F-7ABF377953D8}"/>
              </a:ext>
            </a:extLst>
          </p:cNvPr>
          <p:cNvSpPr>
            <a:spLocks noGrp="1"/>
          </p:cNvSpPr>
          <p:nvPr>
            <p:ph idx="1"/>
          </p:nvPr>
        </p:nvSpPr>
        <p:spPr>
          <a:xfrm>
            <a:off x="1501540" y="1027906"/>
            <a:ext cx="6982778" cy="4929188"/>
          </a:xfrm>
        </p:spPr>
        <p:txBody>
          <a:bodyPr>
            <a:normAutofit lnSpcReduction="10000"/>
          </a:bodyPr>
          <a:lstStyle/>
          <a:p>
            <a:pPr marL="514350" indent="-514350">
              <a:lnSpc>
                <a:spcPct val="200000"/>
              </a:lnSpc>
              <a:buFont typeface="+mj-lt"/>
              <a:buAutoNum type="arabicPeriod"/>
            </a:pPr>
            <a:r>
              <a:rPr lang="en-US" sz="2400" dirty="0">
                <a:latin typeface="+mn-lt"/>
              </a:rPr>
              <a:t>The global context for HE’s role in CPD	</a:t>
            </a:r>
          </a:p>
          <a:p>
            <a:pPr marL="514350" indent="-514350">
              <a:lnSpc>
                <a:spcPct val="200000"/>
              </a:lnSpc>
              <a:buFont typeface="+mj-lt"/>
              <a:buAutoNum type="arabicPeriod"/>
            </a:pPr>
            <a:r>
              <a:rPr lang="en-US" sz="2400" dirty="0">
                <a:latin typeface="+mn-lt"/>
              </a:rPr>
              <a:t>Online pedagogies for PD on the large scale</a:t>
            </a:r>
          </a:p>
          <a:p>
            <a:pPr marL="514350" indent="-514350">
              <a:lnSpc>
                <a:spcPct val="200000"/>
              </a:lnSpc>
              <a:buFont typeface="+mj-lt"/>
              <a:buAutoNum type="arabicPeriod"/>
            </a:pPr>
            <a:r>
              <a:rPr lang="en-US" sz="2400" dirty="0">
                <a:latin typeface="+mn-lt"/>
              </a:rPr>
              <a:t>Quantitative analysis of peer review</a:t>
            </a:r>
          </a:p>
          <a:p>
            <a:pPr marL="514350" indent="-514350">
              <a:lnSpc>
                <a:spcPct val="200000"/>
              </a:lnSpc>
              <a:buFont typeface="+mj-lt"/>
              <a:buAutoNum type="arabicPeriod"/>
            </a:pPr>
            <a:r>
              <a:rPr lang="en-US" sz="2400" dirty="0">
                <a:latin typeface="+mn-lt"/>
              </a:rPr>
              <a:t>Qualitative analysis via interviews</a:t>
            </a:r>
          </a:p>
          <a:p>
            <a:pPr marL="514350" indent="-514350">
              <a:lnSpc>
                <a:spcPct val="200000"/>
              </a:lnSpc>
              <a:buFont typeface="+mj-lt"/>
              <a:buAutoNum type="arabicPeriod"/>
            </a:pPr>
            <a:r>
              <a:rPr lang="en-US" sz="2400" dirty="0">
                <a:latin typeface="+mn-lt"/>
              </a:rPr>
              <a:t>Making it affordable and sustainable</a:t>
            </a:r>
          </a:p>
          <a:p>
            <a:pPr marL="514350" indent="-514350">
              <a:lnSpc>
                <a:spcPct val="200000"/>
              </a:lnSpc>
              <a:buFont typeface="+mj-lt"/>
              <a:buAutoNum type="arabicPeriod"/>
            </a:pPr>
            <a:r>
              <a:rPr lang="en-US" sz="2400" dirty="0">
                <a:latin typeface="+mn-lt"/>
              </a:rPr>
              <a:t>The digital cascade model </a:t>
            </a:r>
          </a:p>
        </p:txBody>
      </p:sp>
      <p:sp>
        <p:nvSpPr>
          <p:cNvPr id="5" name="Content Placeholder 2">
            <a:extLst>
              <a:ext uri="{FF2B5EF4-FFF2-40B4-BE49-F238E27FC236}">
                <a16:creationId xmlns:a16="http://schemas.microsoft.com/office/drawing/2014/main" id="{1EB49CB0-0345-0A4C-B222-C809EC272531}"/>
              </a:ext>
            </a:extLst>
          </p:cNvPr>
          <p:cNvSpPr txBox="1">
            <a:spLocks/>
          </p:cNvSpPr>
          <p:nvPr/>
        </p:nvSpPr>
        <p:spPr>
          <a:xfrm>
            <a:off x="2314372" y="1432723"/>
            <a:ext cx="9701416" cy="50109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200000"/>
              </a:lnSpc>
              <a:buNone/>
            </a:pPr>
            <a:r>
              <a:rPr lang="en-US" sz="2400" dirty="0">
                <a:solidFill>
                  <a:srgbClr val="C00000"/>
                </a:solidFill>
                <a:latin typeface="+mn-lt"/>
              </a:rPr>
              <a:t>Universities could and should address the moral imperative of SDGs</a:t>
            </a:r>
          </a:p>
          <a:p>
            <a:pPr marL="0" indent="0">
              <a:lnSpc>
                <a:spcPct val="200000"/>
              </a:lnSpc>
              <a:buNone/>
            </a:pPr>
            <a:r>
              <a:rPr lang="en-US" sz="2400" dirty="0">
                <a:solidFill>
                  <a:srgbClr val="C00000"/>
                </a:solidFill>
                <a:latin typeface="+mn-lt"/>
              </a:rPr>
              <a:t>Online pedagogies can work for large scale professional development</a:t>
            </a:r>
          </a:p>
          <a:p>
            <a:pPr marL="0" indent="0">
              <a:lnSpc>
                <a:spcPct val="200000"/>
              </a:lnSpc>
              <a:buNone/>
            </a:pPr>
            <a:r>
              <a:rPr lang="en-US" sz="2400" dirty="0">
                <a:solidFill>
                  <a:srgbClr val="C00000"/>
                </a:solidFill>
                <a:latin typeface="+mn-lt"/>
              </a:rPr>
              <a:t>Peer review is low cost and highly valued</a:t>
            </a:r>
          </a:p>
          <a:p>
            <a:pPr marL="0" indent="0">
              <a:lnSpc>
                <a:spcPct val="200000"/>
              </a:lnSpc>
              <a:buNone/>
            </a:pPr>
            <a:r>
              <a:rPr lang="en-US" sz="2400" dirty="0">
                <a:solidFill>
                  <a:srgbClr val="C00000"/>
                </a:solidFill>
                <a:latin typeface="+mn-lt"/>
              </a:rPr>
              <a:t>Technology enhanced social learning is integral to professional development</a:t>
            </a:r>
          </a:p>
          <a:p>
            <a:pPr marL="0" indent="0">
              <a:lnSpc>
                <a:spcPct val="200000"/>
              </a:lnSpc>
              <a:buNone/>
            </a:pPr>
            <a:r>
              <a:rPr lang="en-US" sz="2400" dirty="0">
                <a:solidFill>
                  <a:srgbClr val="C00000"/>
                </a:solidFill>
                <a:latin typeface="+mn-lt"/>
              </a:rPr>
              <a:t>Modelling teaching costs and learning benefits is essential </a:t>
            </a:r>
          </a:p>
          <a:p>
            <a:pPr marL="0" indent="0">
              <a:lnSpc>
                <a:spcPct val="200000"/>
              </a:lnSpc>
              <a:buNone/>
            </a:pPr>
            <a:r>
              <a:rPr lang="en-US" sz="2400" dirty="0">
                <a:solidFill>
                  <a:srgbClr val="C00000"/>
                </a:solidFill>
                <a:latin typeface="+mn-lt"/>
              </a:rPr>
              <a:t>Scaling up is feasible with a 2-step digital cascade from global to local</a:t>
            </a:r>
          </a:p>
        </p:txBody>
      </p:sp>
    </p:spTree>
    <p:extLst>
      <p:ext uri="{BB962C8B-B14F-4D97-AF65-F5344CB8AC3E}">
        <p14:creationId xmlns:p14="http://schemas.microsoft.com/office/powerpoint/2010/main" val="172344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702" y="3138911"/>
            <a:ext cx="3378200" cy="2413000"/>
          </a:xfrm>
          <a:prstGeom prst="rect">
            <a:avLst/>
          </a:prstGeom>
        </p:spPr>
      </p:pic>
      <p:sp>
        <p:nvSpPr>
          <p:cNvPr id="5" name="TextBox 4"/>
          <p:cNvSpPr txBox="1"/>
          <p:nvPr/>
        </p:nvSpPr>
        <p:spPr>
          <a:xfrm>
            <a:off x="1212486" y="3138911"/>
            <a:ext cx="7162800" cy="1569660"/>
          </a:xfrm>
          <a:prstGeom prst="rect">
            <a:avLst/>
          </a:prstGeom>
          <a:noFill/>
        </p:spPr>
        <p:txBody>
          <a:bodyPr wrap="square" rtlCol="0">
            <a:spAutoFit/>
          </a:bodyPr>
          <a:lstStyle/>
          <a:p>
            <a:r>
              <a:rPr lang="en-US" sz="2400" b="1" dirty="0"/>
              <a:t>Teacher professional development</a:t>
            </a:r>
          </a:p>
          <a:p>
            <a:r>
              <a:rPr lang="en-US" sz="2400" dirty="0"/>
              <a:t>To achieve universal education for </a:t>
            </a:r>
            <a:r>
              <a:rPr lang="en-US" sz="2400" i="1" dirty="0">
                <a:solidFill>
                  <a:srgbClr val="FF0000"/>
                </a:solidFill>
              </a:rPr>
              <a:t>263  million children  and  youth  who are  out  of  school</a:t>
            </a:r>
            <a:r>
              <a:rPr lang="en-US" sz="2400" i="1" dirty="0"/>
              <a:t>,</a:t>
            </a:r>
            <a:r>
              <a:rPr lang="en-US" sz="2400" dirty="0"/>
              <a:t> the number of teachers needed by 2030: 68 million </a:t>
            </a:r>
            <a:r>
              <a:rPr lang="en-US" i="1" dirty="0"/>
              <a:t>[UNESCO 2016]</a:t>
            </a:r>
          </a:p>
        </p:txBody>
      </p:sp>
      <p:sp>
        <p:nvSpPr>
          <p:cNvPr id="7" name="Content Placeholder 2"/>
          <p:cNvSpPr>
            <a:spLocks noGrp="1"/>
          </p:cNvSpPr>
          <p:nvPr>
            <p:ph idx="1"/>
          </p:nvPr>
        </p:nvSpPr>
        <p:spPr>
          <a:xfrm>
            <a:off x="1212486" y="1800413"/>
            <a:ext cx="8032948" cy="1123284"/>
          </a:xfrm>
        </p:spPr>
        <p:txBody>
          <a:bodyPr>
            <a:noAutofit/>
          </a:bodyPr>
          <a:lstStyle/>
          <a:p>
            <a:pPr marL="0" indent="0">
              <a:buNone/>
            </a:pPr>
            <a:r>
              <a:rPr lang="en-US" sz="2400" b="1" dirty="0">
                <a:latin typeface="+mn-lt"/>
              </a:rPr>
              <a:t>Higher Education</a:t>
            </a:r>
          </a:p>
          <a:p>
            <a:pPr marL="0" indent="0">
              <a:buNone/>
            </a:pPr>
            <a:r>
              <a:rPr lang="en-US" sz="2400" dirty="0">
                <a:latin typeface="+mn-lt"/>
              </a:rPr>
              <a:t>By 2025, the global demand for higher education will double to ~200m per year, mostly from emerging economies </a:t>
            </a:r>
            <a:r>
              <a:rPr lang="en-US" sz="1800" i="1" dirty="0">
                <a:latin typeface="+mn-lt"/>
              </a:rPr>
              <a:t>[NAFSA 2010]</a:t>
            </a:r>
          </a:p>
        </p:txBody>
      </p:sp>
      <p:sp>
        <p:nvSpPr>
          <p:cNvPr id="8" name="Content Placeholder 2"/>
          <p:cNvSpPr txBox="1">
            <a:spLocks/>
          </p:cNvSpPr>
          <p:nvPr/>
        </p:nvSpPr>
        <p:spPr bwMode="auto">
          <a:xfrm>
            <a:off x="1212486" y="4889061"/>
            <a:ext cx="8032948" cy="12545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t>Professional development</a:t>
            </a:r>
          </a:p>
          <a:p>
            <a:pPr marL="0" indent="0">
              <a:buNone/>
            </a:pPr>
            <a:r>
              <a:rPr lang="en-US" sz="2400" dirty="0"/>
              <a:t>85% hard-to-fill jobs are due to lack of digital skills </a:t>
            </a:r>
            <a:r>
              <a:rPr lang="en-US" sz="1800" i="1" dirty="0"/>
              <a:t>[UK, 2016]</a:t>
            </a:r>
          </a:p>
          <a:p>
            <a:pPr marL="0" indent="0">
              <a:buNone/>
            </a:pPr>
            <a:r>
              <a:rPr lang="en-US" sz="2400" dirty="0"/>
              <a:t>How do we teach all students the skills for a digital workplace?</a:t>
            </a:r>
            <a:endParaRPr lang="en-US" dirty="0"/>
          </a:p>
        </p:txBody>
      </p:sp>
      <p:sp>
        <p:nvSpPr>
          <p:cNvPr id="11" name="Title 1">
            <a:extLst>
              <a:ext uri="{FF2B5EF4-FFF2-40B4-BE49-F238E27FC236}">
                <a16:creationId xmlns:a16="http://schemas.microsoft.com/office/drawing/2014/main" id="{C5FC7528-6A5F-0740-BC3D-A08849FFD6C9}"/>
              </a:ext>
            </a:extLst>
          </p:cNvPr>
          <p:cNvSpPr>
            <a:spLocks noGrp="1"/>
          </p:cNvSpPr>
          <p:nvPr>
            <p:ph type="title"/>
          </p:nvPr>
        </p:nvSpPr>
        <p:spPr>
          <a:xfrm>
            <a:off x="1483956" y="344962"/>
            <a:ext cx="10127416" cy="1325563"/>
          </a:xfrm>
        </p:spPr>
        <p:txBody>
          <a:bodyPr>
            <a:noAutofit/>
          </a:bodyPr>
          <a:lstStyle/>
          <a:p>
            <a:r>
              <a:rPr lang="en-US" sz="3600" dirty="0"/>
              <a:t>The global context: how do we meet the global demand for higher education?</a:t>
            </a:r>
          </a:p>
        </p:txBody>
      </p:sp>
    </p:spTree>
    <p:extLst>
      <p:ext uri="{BB962C8B-B14F-4D97-AF65-F5344CB8AC3E}">
        <p14:creationId xmlns:p14="http://schemas.microsoft.com/office/powerpoint/2010/main" val="4094521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5FC7528-6A5F-0740-BC3D-A08849FFD6C9}"/>
              </a:ext>
            </a:extLst>
          </p:cNvPr>
          <p:cNvSpPr>
            <a:spLocks noGrp="1"/>
          </p:cNvSpPr>
          <p:nvPr>
            <p:ph type="title"/>
          </p:nvPr>
        </p:nvSpPr>
        <p:spPr>
          <a:xfrm>
            <a:off x="1483956" y="344962"/>
            <a:ext cx="10127416" cy="1325563"/>
          </a:xfrm>
        </p:spPr>
        <p:txBody>
          <a:bodyPr>
            <a:noAutofit/>
          </a:bodyPr>
          <a:lstStyle/>
          <a:p>
            <a:r>
              <a:rPr lang="en-US" sz="3600" dirty="0">
                <a:latin typeface="Century Gothic" panose="020B0502020202020204" pitchFamily="34" charset="0"/>
              </a:rPr>
              <a:t>The global context: how do we meet the global demand for higher education?</a:t>
            </a:r>
          </a:p>
        </p:txBody>
      </p:sp>
      <p:sp>
        <p:nvSpPr>
          <p:cNvPr id="4" name="TextBox 3">
            <a:extLst>
              <a:ext uri="{FF2B5EF4-FFF2-40B4-BE49-F238E27FC236}">
                <a16:creationId xmlns:a16="http://schemas.microsoft.com/office/drawing/2014/main" id="{8DA7BCE8-2313-4C48-9831-90179C9958DF}"/>
              </a:ext>
            </a:extLst>
          </p:cNvPr>
          <p:cNvSpPr txBox="1"/>
          <p:nvPr/>
        </p:nvSpPr>
        <p:spPr>
          <a:xfrm>
            <a:off x="828675" y="2199162"/>
            <a:ext cx="10525522" cy="3170099"/>
          </a:xfrm>
          <a:prstGeom prst="rect">
            <a:avLst/>
          </a:prstGeom>
          <a:noFill/>
        </p:spPr>
        <p:txBody>
          <a:bodyPr wrap="square" rtlCol="0">
            <a:spAutoFit/>
          </a:bodyPr>
          <a:lstStyle/>
          <a:p>
            <a:r>
              <a:rPr lang="en-US" sz="2000" dirty="0"/>
              <a:t>HEI missions for ‘internationalization’ </a:t>
            </a:r>
            <a:r>
              <a:rPr lang="en-US" sz="2000" dirty="0">
                <a:sym typeface="Wingdings" pitchFamily="2" charset="2"/>
              </a:rPr>
              <a:t> </a:t>
            </a:r>
            <a:r>
              <a:rPr lang="en-GB" sz="2000" dirty="0"/>
              <a:t>‘global flows’ have led to ‘growing and shifting imbalances and inequalities’ (Wende, 2016:7)</a:t>
            </a:r>
          </a:p>
          <a:p>
            <a:endParaRPr lang="en-GB" sz="2000" dirty="0"/>
          </a:p>
          <a:p>
            <a:r>
              <a:rPr lang="en-GB" sz="2000" dirty="0"/>
              <a:t>Conflicting agendas of public good mission and development of individuals </a:t>
            </a:r>
            <a:r>
              <a:rPr lang="en-GB" sz="2000" dirty="0">
                <a:sym typeface="Wingdings" pitchFamily="2" charset="2"/>
              </a:rPr>
              <a:t> need to </a:t>
            </a:r>
            <a:r>
              <a:rPr lang="en-GB" sz="2000" dirty="0"/>
              <a:t>balance the</a:t>
            </a:r>
          </a:p>
          <a:p>
            <a:r>
              <a:rPr lang="en-GB" sz="2000" dirty="0"/>
              <a:t>demands of ‘democracy, equity, economy and the environment’ (</a:t>
            </a:r>
            <a:r>
              <a:rPr lang="en-GB" sz="2000" dirty="0" err="1"/>
              <a:t>Unterhalter</a:t>
            </a:r>
            <a:r>
              <a:rPr lang="en-GB" sz="2000" dirty="0"/>
              <a:t> &amp; </a:t>
            </a:r>
            <a:r>
              <a:rPr lang="en-GB" sz="2000" dirty="0" err="1"/>
              <a:t>Carpentier</a:t>
            </a:r>
            <a:r>
              <a:rPr lang="en-GB" sz="2000" dirty="0"/>
              <a:t>, 2010: 5)</a:t>
            </a:r>
          </a:p>
          <a:p>
            <a:endParaRPr lang="en-GB" sz="2000" dirty="0"/>
          </a:p>
          <a:p>
            <a:r>
              <a:rPr lang="en-GB" sz="2000" dirty="0"/>
              <a:t>Rising concern with HE quality because:</a:t>
            </a:r>
          </a:p>
          <a:p>
            <a:pPr marL="742950" lvl="1" indent="-285750">
              <a:buFont typeface="Arial" panose="020B0604020202020204" pitchFamily="34" charset="0"/>
              <a:buChar char="•"/>
            </a:pPr>
            <a:r>
              <a:rPr lang="en-GB" sz="2000" dirty="0"/>
              <a:t>the globalised job market means graduates must be able to trade their qualifications</a:t>
            </a:r>
          </a:p>
          <a:p>
            <a:pPr marL="742950" lvl="1" indent="-285750">
              <a:buFont typeface="Arial" panose="020B0604020202020204" pitchFamily="34" charset="0"/>
              <a:buChar char="•"/>
            </a:pPr>
            <a:r>
              <a:rPr lang="en-GB" sz="2000" dirty="0"/>
              <a:t>governments and students want  in value for money for their investment in HE</a:t>
            </a:r>
          </a:p>
          <a:p>
            <a:pPr marL="719138" lvl="1" indent="-268288">
              <a:buFont typeface="Arial" panose="020B0604020202020204" pitchFamily="34" charset="0"/>
              <a:buChar char="•"/>
            </a:pPr>
            <a:r>
              <a:rPr lang="en-GB" sz="2000" dirty="0"/>
              <a:t>massive growth of HE providers, including for-profit and TNE (</a:t>
            </a:r>
            <a:r>
              <a:rPr lang="en-GB" sz="2000" dirty="0" err="1"/>
              <a:t>Hazelkorn</a:t>
            </a:r>
            <a:r>
              <a:rPr lang="en-GB" sz="2000" dirty="0"/>
              <a:t>, 2016)</a:t>
            </a:r>
            <a:endParaRPr lang="en-US" sz="2400" dirty="0"/>
          </a:p>
        </p:txBody>
      </p:sp>
    </p:spTree>
    <p:extLst>
      <p:ext uri="{BB962C8B-B14F-4D97-AF65-F5344CB8AC3E}">
        <p14:creationId xmlns:p14="http://schemas.microsoft.com/office/powerpoint/2010/main" val="506129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igdat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4539"/>
            <a:ext cx="12192000" cy="3568923"/>
          </a:xfrm>
          <a:prstGeom prst="rect">
            <a:avLst/>
          </a:prstGeom>
        </p:spPr>
      </p:pic>
      <p:sp>
        <p:nvSpPr>
          <p:cNvPr id="2" name="Title 1"/>
          <p:cNvSpPr>
            <a:spLocks noGrp="1"/>
          </p:cNvSpPr>
          <p:nvPr>
            <p:ph type="title"/>
          </p:nvPr>
        </p:nvSpPr>
        <p:spPr>
          <a:xfrm>
            <a:off x="1981200" y="2436019"/>
            <a:ext cx="8229600" cy="1985963"/>
          </a:xfrm>
          <a:solidFill>
            <a:schemeClr val="bg1">
              <a:alpha val="59000"/>
            </a:schemeClr>
          </a:solidFill>
          <a:ln>
            <a:noFill/>
          </a:ln>
        </p:spPr>
        <p:txBody>
          <a:bodyPr>
            <a:normAutofit/>
          </a:bodyPr>
          <a:lstStyle/>
          <a:p>
            <a:pPr algn="ctr">
              <a:lnSpc>
                <a:spcPct val="100000"/>
              </a:lnSpc>
            </a:pPr>
            <a:r>
              <a:rPr lang="en-US" sz="3600" dirty="0">
                <a:latin typeface="Century Gothic" panose="020B0502020202020204" pitchFamily="34" charset="0"/>
              </a:rPr>
              <a:t>Online pedagogies for professional development on the large scale</a:t>
            </a:r>
          </a:p>
        </p:txBody>
      </p:sp>
    </p:spTree>
    <p:extLst>
      <p:ext uri="{BB962C8B-B14F-4D97-AF65-F5344CB8AC3E}">
        <p14:creationId xmlns:p14="http://schemas.microsoft.com/office/powerpoint/2010/main" val="2110848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Online learning for professional development on the large scale</a:t>
            </a:r>
          </a:p>
        </p:txBody>
      </p:sp>
      <p:sp>
        <p:nvSpPr>
          <p:cNvPr id="3" name="Content Placeholder 2"/>
          <p:cNvSpPr>
            <a:spLocks noGrp="1"/>
          </p:cNvSpPr>
          <p:nvPr>
            <p:ph idx="1"/>
          </p:nvPr>
        </p:nvSpPr>
        <p:spPr/>
        <p:txBody>
          <a:bodyPr/>
          <a:lstStyle/>
          <a:p>
            <a:r>
              <a:rPr lang="en-US" dirty="0"/>
              <a:t>MOOCs reach very large numbers globally (7m on </a:t>
            </a:r>
            <a:r>
              <a:rPr lang="en-US" dirty="0" err="1"/>
              <a:t>FutureLearn</a:t>
            </a:r>
            <a:r>
              <a:rPr lang="en-US" dirty="0"/>
              <a:t>)</a:t>
            </a:r>
          </a:p>
          <a:p>
            <a:r>
              <a:rPr lang="en-US" dirty="0"/>
              <a:t>So can be a mechanism for addressing the big challenges</a:t>
            </a:r>
          </a:p>
          <a:p>
            <a:r>
              <a:rPr lang="en-US" dirty="0"/>
              <a:t>They can support </a:t>
            </a:r>
          </a:p>
          <a:p>
            <a:pPr lvl="1"/>
            <a:r>
              <a:rPr lang="en-US" dirty="0"/>
              <a:t>free access to new knowledge: video windows into a professional world</a:t>
            </a:r>
          </a:p>
          <a:p>
            <a:pPr lvl="1"/>
            <a:r>
              <a:rPr lang="en-US" dirty="0"/>
              <a:t>social learning</a:t>
            </a:r>
          </a:p>
          <a:p>
            <a:pPr lvl="1"/>
            <a:r>
              <a:rPr lang="en-US" dirty="0"/>
              <a:t>automated testing</a:t>
            </a:r>
          </a:p>
          <a:p>
            <a:pPr lvl="1"/>
            <a:r>
              <a:rPr lang="en-US" dirty="0"/>
              <a:t>peer review</a:t>
            </a:r>
          </a:p>
          <a:p>
            <a:pPr marL="0" indent="0">
              <a:buNone/>
            </a:pPr>
            <a:r>
              <a:rPr lang="en-US" dirty="0"/>
              <a:t>→ They do not support personal nurturing for students</a:t>
            </a:r>
          </a:p>
          <a:p>
            <a:pPr marL="0" indent="0">
              <a:buNone/>
            </a:pPr>
            <a:r>
              <a:rPr lang="en-US" dirty="0"/>
              <a:t>→ These are good pedagogies for professional development</a:t>
            </a:r>
          </a:p>
        </p:txBody>
      </p:sp>
    </p:spTree>
    <p:extLst>
      <p:ext uri="{BB962C8B-B14F-4D97-AF65-F5344CB8AC3E}">
        <p14:creationId xmlns:p14="http://schemas.microsoft.com/office/powerpoint/2010/main" val="342537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6617" y="1409209"/>
            <a:ext cx="7772400" cy="1470025"/>
          </a:xfrm>
        </p:spPr>
        <p:txBody>
          <a:bodyPr/>
          <a:lstStyle/>
          <a:p>
            <a:endParaRPr lang="en-US" sz="4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Subtitle 2"/>
          <p:cNvSpPr>
            <a:spLocks noGrp="1"/>
          </p:cNvSpPr>
          <p:nvPr>
            <p:ph type="subTitle" idx="1"/>
          </p:nvPr>
        </p:nvSpPr>
        <p:spPr>
          <a:xfrm>
            <a:off x="2702417" y="3164983"/>
            <a:ext cx="6400800" cy="1752600"/>
          </a:xfrm>
        </p:spPr>
        <p:txBody>
          <a:bodyPr/>
          <a:lstStyle/>
          <a:p>
            <a:endPar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4" name="Picture 3"/>
          <p:cNvPicPr>
            <a:picLocks noChangeAspect="1"/>
          </p:cNvPicPr>
          <p:nvPr/>
        </p:nvPicPr>
        <p:blipFill rotWithShape="1">
          <a:blip r:embed="rId3"/>
          <a:srcRect b="8965"/>
          <a:stretch/>
        </p:blipFill>
        <p:spPr>
          <a:xfrm>
            <a:off x="1959497" y="487060"/>
            <a:ext cx="8247252" cy="5321137"/>
          </a:xfrm>
          <a:prstGeom prst="rect">
            <a:avLst/>
          </a:prstGeom>
        </p:spPr>
      </p:pic>
      <p:grpSp>
        <p:nvGrpSpPr>
          <p:cNvPr id="8" name="Group 7"/>
          <p:cNvGrpSpPr/>
          <p:nvPr/>
        </p:nvGrpSpPr>
        <p:grpSpPr>
          <a:xfrm>
            <a:off x="1959497" y="5808198"/>
            <a:ext cx="8243614" cy="837762"/>
            <a:chOff x="448373" y="5911224"/>
            <a:chExt cx="8243614" cy="837762"/>
          </a:xfrm>
        </p:grpSpPr>
        <p:pic>
          <p:nvPicPr>
            <p:cNvPr id="5" name="Picture 4"/>
            <p:cNvPicPr>
              <a:picLocks noChangeAspect="1"/>
            </p:cNvPicPr>
            <p:nvPr/>
          </p:nvPicPr>
          <p:blipFill rotWithShape="1">
            <a:blip r:embed="rId4"/>
            <a:srcRect l="4465" t="86295" r="71387" b="5409"/>
            <a:stretch/>
          </p:blipFill>
          <p:spPr>
            <a:xfrm>
              <a:off x="448373" y="5911224"/>
              <a:ext cx="3445667" cy="837762"/>
            </a:xfrm>
            <a:prstGeom prst="rect">
              <a:avLst/>
            </a:prstGeom>
          </p:spPr>
        </p:pic>
        <p:pic>
          <p:nvPicPr>
            <p:cNvPr id="6" name="Picture 5" descr="FL_HEROBANNER_1_1400x93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9024" y="6092640"/>
              <a:ext cx="920138" cy="612960"/>
            </a:xfrm>
            <a:prstGeom prst="rect">
              <a:avLst/>
            </a:prstGeom>
          </p:spPr>
        </p:pic>
        <p:pic>
          <p:nvPicPr>
            <p:cNvPr id="7" name="Picture 6"/>
            <p:cNvPicPr>
              <a:picLocks noChangeAspect="1"/>
            </p:cNvPicPr>
            <p:nvPr/>
          </p:nvPicPr>
          <p:blipFill rotWithShape="1">
            <a:blip r:embed="rId4"/>
            <a:srcRect l="76447" t="86295" r="4589" b="5114"/>
            <a:stretch/>
          </p:blipFill>
          <p:spPr>
            <a:xfrm>
              <a:off x="6492198" y="5993334"/>
              <a:ext cx="2199789" cy="754703"/>
            </a:xfrm>
            <a:prstGeom prst="rect">
              <a:avLst/>
            </a:prstGeom>
          </p:spPr>
        </p:pic>
      </p:grpSp>
      <p:sp>
        <p:nvSpPr>
          <p:cNvPr id="11" name="Terminator 10"/>
          <p:cNvSpPr/>
          <p:nvPr/>
        </p:nvSpPr>
        <p:spPr>
          <a:xfrm>
            <a:off x="3536606" y="1186522"/>
            <a:ext cx="4732421" cy="2310063"/>
          </a:xfrm>
          <a:prstGeom prst="flowChartTerminator">
            <a:avLst/>
          </a:prstGeom>
          <a:gradFill flip="none" rotWithShape="1">
            <a:gsLst>
              <a:gs pos="0">
                <a:schemeClr val="accent6">
                  <a:lumMod val="20000"/>
                  <a:lumOff val="80000"/>
                </a:schemeClr>
              </a:gs>
              <a:gs pos="50000">
                <a:schemeClr val="bg1"/>
              </a:gs>
              <a:gs pos="100000">
                <a:schemeClr val="accent1">
                  <a:lumMod val="20000"/>
                  <a:lumOff val="80000"/>
                </a:schemeClr>
              </a:gs>
            </a:gsLst>
            <a:path path="circle">
              <a:fillToRect l="100000" t="100000"/>
            </a:path>
            <a:tileRect r="-100000" b="-100000"/>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a:t>TPD@Scale</a:t>
            </a:r>
            <a:r>
              <a:rPr lang="en-US" sz="3200" dirty="0"/>
              <a:t>: Over 20,000 teachers have actively engaged with this series of MOOCs</a:t>
            </a:r>
          </a:p>
        </p:txBody>
      </p:sp>
      <p:sp>
        <p:nvSpPr>
          <p:cNvPr id="9" name="TextBox 8">
            <a:extLst>
              <a:ext uri="{FF2B5EF4-FFF2-40B4-BE49-F238E27FC236}">
                <a16:creationId xmlns:a16="http://schemas.microsoft.com/office/drawing/2014/main" id="{1FCEBDED-8C3E-0146-A97A-5461B8CFA812}"/>
              </a:ext>
            </a:extLst>
          </p:cNvPr>
          <p:cNvSpPr txBox="1"/>
          <p:nvPr/>
        </p:nvSpPr>
        <p:spPr>
          <a:xfrm>
            <a:off x="294968" y="1681316"/>
            <a:ext cx="833113" cy="369332"/>
          </a:xfrm>
          <a:prstGeom prst="rect">
            <a:avLst/>
          </a:prstGeom>
          <a:noFill/>
        </p:spPr>
        <p:txBody>
          <a:bodyPr wrap="none" rtlCol="0">
            <a:spAutoFit/>
          </a:bodyPr>
          <a:lstStyle/>
          <a:p>
            <a:r>
              <a:rPr lang="en-US" dirty="0">
                <a:hlinkClick r:id="rId6"/>
              </a:rPr>
              <a:t>Course</a:t>
            </a:r>
            <a:endParaRPr lang="en-US" dirty="0"/>
          </a:p>
        </p:txBody>
      </p:sp>
    </p:spTree>
    <p:extLst>
      <p:ext uri="{BB962C8B-B14F-4D97-AF65-F5344CB8AC3E}">
        <p14:creationId xmlns:p14="http://schemas.microsoft.com/office/powerpoint/2010/main" val="78933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71" y="1308100"/>
            <a:ext cx="4245259" cy="5549900"/>
          </a:xfrm>
          <a:prstGeom prst="rect">
            <a:avLst/>
          </a:prstGeom>
        </p:spPr>
      </p:pic>
      <p:grpSp>
        <p:nvGrpSpPr>
          <p:cNvPr id="2" name="Group 1"/>
          <p:cNvGrpSpPr/>
          <p:nvPr/>
        </p:nvGrpSpPr>
        <p:grpSpPr>
          <a:xfrm>
            <a:off x="5354736" y="1028200"/>
            <a:ext cx="5170386" cy="6858000"/>
            <a:chOff x="3973614" y="1308100"/>
            <a:chExt cx="5170386" cy="685800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614" y="1308100"/>
              <a:ext cx="5170386" cy="68580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3200" y="5527784"/>
              <a:ext cx="5092700" cy="888938"/>
            </a:xfrm>
            <a:prstGeom prst="rect">
              <a:avLst/>
            </a:prstGeom>
          </p:spPr>
        </p:pic>
      </p:gr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1122" y="1042488"/>
            <a:ext cx="4140200" cy="5915528"/>
          </a:xfrm>
          <a:prstGeom prst="rect">
            <a:avLst/>
          </a:prstGeom>
        </p:spPr>
      </p:pic>
      <p:sp>
        <p:nvSpPr>
          <p:cNvPr id="8" name="Line Callout 1 7"/>
          <p:cNvSpPr/>
          <p:nvPr/>
        </p:nvSpPr>
        <p:spPr>
          <a:xfrm>
            <a:off x="5863192" y="5268806"/>
            <a:ext cx="2555460" cy="1238713"/>
          </a:xfrm>
          <a:prstGeom prst="borderCallout1">
            <a:avLst>
              <a:gd name="adj1" fmla="val 1332"/>
              <a:gd name="adj2" fmla="val 100031"/>
              <a:gd name="adj3" fmla="val -56668"/>
              <a:gd name="adj4" fmla="val 12368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Discussion and debate between professionals and families</a:t>
            </a:r>
          </a:p>
        </p:txBody>
      </p:sp>
      <p:sp>
        <p:nvSpPr>
          <p:cNvPr id="6" name="Line Callout 1 5"/>
          <p:cNvSpPr/>
          <p:nvPr/>
        </p:nvSpPr>
        <p:spPr>
          <a:xfrm>
            <a:off x="5813232" y="1482128"/>
            <a:ext cx="2555460" cy="1238713"/>
          </a:xfrm>
          <a:prstGeom prst="borderCallout1">
            <a:avLst>
              <a:gd name="adj1" fmla="val 307"/>
              <a:gd name="adj2" fmla="val -358"/>
              <a:gd name="adj3" fmla="val 75591"/>
              <a:gd name="adj4" fmla="val -5224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Video presentation of new approaches and methods in  the field</a:t>
            </a:r>
          </a:p>
        </p:txBody>
      </p:sp>
      <p:sp>
        <p:nvSpPr>
          <p:cNvPr id="7" name="Line Callout 1 6"/>
          <p:cNvSpPr/>
          <p:nvPr/>
        </p:nvSpPr>
        <p:spPr>
          <a:xfrm>
            <a:off x="5813232" y="3112880"/>
            <a:ext cx="2555460" cy="1238713"/>
          </a:xfrm>
          <a:prstGeom prst="borderCallout1">
            <a:avLst>
              <a:gd name="adj1" fmla="val 307"/>
              <a:gd name="adj2" fmla="val -358"/>
              <a:gd name="adj3" fmla="val 50984"/>
              <a:gd name="adj4" fmla="val -3435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Dynamic links to other resources and tools</a:t>
            </a:r>
          </a:p>
        </p:txBody>
      </p:sp>
      <p:sp>
        <p:nvSpPr>
          <p:cNvPr id="12" name="Title 1"/>
          <p:cNvSpPr txBox="1">
            <a:spLocks/>
          </p:cNvSpPr>
          <p:nvPr/>
        </p:nvSpPr>
        <p:spPr>
          <a:xfrm>
            <a:off x="2252663" y="-30326"/>
            <a:ext cx="9144000" cy="13081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tx2">
                    <a:lumMod val="75000"/>
                  </a:schemeClr>
                </a:solidFill>
                <a:latin typeface="Century Gothic" charset="0"/>
                <a:ea typeface="Century Gothic" charset="0"/>
                <a:cs typeface="Century Gothic" charset="0"/>
              </a:rPr>
              <a:t>Video update and social learning: on dementia</a:t>
            </a:r>
          </a:p>
        </p:txBody>
      </p:sp>
      <p:sp>
        <p:nvSpPr>
          <p:cNvPr id="3" name="TextBox 2">
            <a:extLst>
              <a:ext uri="{FF2B5EF4-FFF2-40B4-BE49-F238E27FC236}">
                <a16:creationId xmlns:a16="http://schemas.microsoft.com/office/drawing/2014/main" id="{0DF76D31-B586-364F-B031-FBAA1BB35E40}"/>
              </a:ext>
            </a:extLst>
          </p:cNvPr>
          <p:cNvSpPr txBox="1"/>
          <p:nvPr/>
        </p:nvSpPr>
        <p:spPr>
          <a:xfrm>
            <a:off x="235974" y="1858297"/>
            <a:ext cx="833113" cy="369332"/>
          </a:xfrm>
          <a:prstGeom prst="rect">
            <a:avLst/>
          </a:prstGeom>
          <a:noFill/>
        </p:spPr>
        <p:txBody>
          <a:bodyPr wrap="none" rtlCol="0">
            <a:spAutoFit/>
          </a:bodyPr>
          <a:lstStyle/>
          <a:p>
            <a:r>
              <a:rPr lang="en-US" dirty="0">
                <a:hlinkClick r:id="rId7"/>
              </a:rPr>
              <a:t>Course</a:t>
            </a:r>
            <a:endParaRPr lang="en-US" dirty="0"/>
          </a:p>
        </p:txBody>
      </p:sp>
    </p:spTree>
    <p:extLst>
      <p:ext uri="{BB962C8B-B14F-4D97-AF65-F5344CB8AC3E}">
        <p14:creationId xmlns:p14="http://schemas.microsoft.com/office/powerpoint/2010/main" val="4055810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set>
                                      <p:cBhvr>
                                        <p:cTn id="8" dur="1" fill="hold">
                                          <p:stCondLst>
                                            <p:cond delay="499"/>
                                          </p:stCondLst>
                                        </p:cTn>
                                        <p:tgtEl>
                                          <p:spTgt spid="5"/>
                                        </p:tgtEl>
                                        <p:attrNameLst>
                                          <p:attrName>style.visibility</p:attrName>
                                        </p:attrNameLst>
                                      </p:cBhvr>
                                      <p:to>
                                        <p:strVal val="hidden"/>
                                      </p:to>
                                    </p:set>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xit" presetSubtype="32" fill="hold" grpId="1" nodeType="clickEffect">
                                  <p:stCondLst>
                                    <p:cond delay="0"/>
                                  </p:stCondLst>
                                  <p:childTnLst>
                                    <p:anim calcmode="lin" valueType="num">
                                      <p:cBhvr>
                                        <p:cTn id="36" dur="500"/>
                                        <p:tgtEl>
                                          <p:spTgt spid="6"/>
                                        </p:tgtEl>
                                        <p:attrNameLst>
                                          <p:attrName>ppt_w</p:attrName>
                                        </p:attrNameLst>
                                      </p:cBhvr>
                                      <p:tavLst>
                                        <p:tav tm="0">
                                          <p:val>
                                            <p:strVal val="ppt_w"/>
                                          </p:val>
                                        </p:tav>
                                        <p:tav tm="100000">
                                          <p:val>
                                            <p:fltVal val="0"/>
                                          </p:val>
                                        </p:tav>
                                      </p:tavLst>
                                    </p:anim>
                                    <p:anim calcmode="lin" valueType="num">
                                      <p:cBhvr>
                                        <p:cTn id="37" dur="500"/>
                                        <p:tgtEl>
                                          <p:spTgt spid="6"/>
                                        </p:tgtEl>
                                        <p:attrNameLst>
                                          <p:attrName>ppt_h</p:attrName>
                                        </p:attrNameLst>
                                      </p:cBhvr>
                                      <p:tavLst>
                                        <p:tav tm="0">
                                          <p:val>
                                            <p:strVal val="ppt_h"/>
                                          </p:val>
                                        </p:tav>
                                        <p:tav tm="100000">
                                          <p:val>
                                            <p:fltVal val="0"/>
                                          </p:val>
                                        </p:tav>
                                      </p:tavLst>
                                    </p:anim>
                                    <p:set>
                                      <p:cBhvr>
                                        <p:cTn id="38" dur="1" fill="hold">
                                          <p:stCondLst>
                                            <p:cond delay="499"/>
                                          </p:stCondLst>
                                        </p:cTn>
                                        <p:tgtEl>
                                          <p:spTgt spid="6"/>
                                        </p:tgtEl>
                                        <p:attrNameLst>
                                          <p:attrName>style.visibility</p:attrName>
                                        </p:attrNameLst>
                                      </p:cBhvr>
                                      <p:to>
                                        <p:strVal val="hidden"/>
                                      </p:to>
                                    </p:set>
                                  </p:childTnLst>
                                </p:cTn>
                              </p:par>
                              <p:par>
                                <p:cTn id="39" presetID="23" presetClass="exit" presetSubtype="32" fill="hold" grpId="1" nodeType="withEffect">
                                  <p:stCondLst>
                                    <p:cond delay="0"/>
                                  </p:stCondLst>
                                  <p:childTnLst>
                                    <p:anim calcmode="lin" valueType="num">
                                      <p:cBhvr>
                                        <p:cTn id="40" dur="500"/>
                                        <p:tgtEl>
                                          <p:spTgt spid="7"/>
                                        </p:tgtEl>
                                        <p:attrNameLst>
                                          <p:attrName>ppt_w</p:attrName>
                                        </p:attrNameLst>
                                      </p:cBhvr>
                                      <p:tavLst>
                                        <p:tav tm="0">
                                          <p:val>
                                            <p:strVal val="ppt_w"/>
                                          </p:val>
                                        </p:tav>
                                        <p:tav tm="100000">
                                          <p:val>
                                            <p:fltVal val="0"/>
                                          </p:val>
                                        </p:tav>
                                      </p:tavLst>
                                    </p:anim>
                                    <p:anim calcmode="lin" valueType="num">
                                      <p:cBhvr>
                                        <p:cTn id="41" dur="500"/>
                                        <p:tgtEl>
                                          <p:spTgt spid="7"/>
                                        </p:tgtEl>
                                        <p:attrNameLst>
                                          <p:attrName>ppt_h</p:attrName>
                                        </p:attrNameLst>
                                      </p:cBhvr>
                                      <p:tavLst>
                                        <p:tav tm="0">
                                          <p:val>
                                            <p:strVal val="ppt_h"/>
                                          </p:val>
                                        </p:tav>
                                        <p:tav tm="100000">
                                          <p:val>
                                            <p:fltVal val="0"/>
                                          </p:val>
                                        </p:tav>
                                      </p:tavLst>
                                    </p:anim>
                                    <p:set>
                                      <p:cBhvr>
                                        <p:cTn id="42" dur="1" fill="hold">
                                          <p:stCondLst>
                                            <p:cond delay="499"/>
                                          </p:stCondLst>
                                        </p:cTn>
                                        <p:tgtEl>
                                          <p:spTgt spid="7"/>
                                        </p:tgtEl>
                                        <p:attrNameLst>
                                          <p:attrName>style.visibility</p:attrName>
                                        </p:attrNameLst>
                                      </p:cBhvr>
                                      <p:to>
                                        <p:strVal val="hidden"/>
                                      </p:to>
                                    </p:set>
                                  </p:childTnLst>
                                </p:cTn>
                              </p:par>
                              <p:par>
                                <p:cTn id="43" presetID="23" presetClass="exit" presetSubtype="32" fill="hold" grpId="1" nodeType="withEffect">
                                  <p:stCondLst>
                                    <p:cond delay="0"/>
                                  </p:stCondLst>
                                  <p:childTnLst>
                                    <p:anim calcmode="lin" valueType="num">
                                      <p:cBhvr>
                                        <p:cTn id="44" dur="500"/>
                                        <p:tgtEl>
                                          <p:spTgt spid="8"/>
                                        </p:tgtEl>
                                        <p:attrNameLst>
                                          <p:attrName>ppt_w</p:attrName>
                                        </p:attrNameLst>
                                      </p:cBhvr>
                                      <p:tavLst>
                                        <p:tav tm="0">
                                          <p:val>
                                            <p:strVal val="ppt_w"/>
                                          </p:val>
                                        </p:tav>
                                        <p:tav tm="100000">
                                          <p:val>
                                            <p:fltVal val="0"/>
                                          </p:val>
                                        </p:tav>
                                      </p:tavLst>
                                    </p:anim>
                                    <p:anim calcmode="lin" valueType="num">
                                      <p:cBhvr>
                                        <p:cTn id="45" dur="500"/>
                                        <p:tgtEl>
                                          <p:spTgt spid="8"/>
                                        </p:tgtEl>
                                        <p:attrNameLst>
                                          <p:attrName>ppt_h</p:attrName>
                                        </p:attrNameLst>
                                      </p:cBhvr>
                                      <p:tavLst>
                                        <p:tav tm="0">
                                          <p:val>
                                            <p:strVal val="ppt_h"/>
                                          </p:val>
                                        </p:tav>
                                        <p:tav tm="100000">
                                          <p:val>
                                            <p:fltVal val="0"/>
                                          </p:val>
                                        </p:tav>
                                      </p:tavLst>
                                    </p:anim>
                                    <p:set>
                                      <p:cBhvr>
                                        <p:cTn id="4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animBg="1"/>
      <p:bldP spid="6" grpId="1" animBg="1"/>
      <p:bldP spid="7" grpId="0" animBg="1"/>
      <p:bldP spid="7"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5102</TotalTime>
  <Words>4490</Words>
  <Application>Microsoft Macintosh PowerPoint</Application>
  <PresentationFormat>Widescreen</PresentationFormat>
  <Paragraphs>352</Paragraphs>
  <Slides>35</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Berthold Akzidenz Grotesk BE</vt:lpstr>
      <vt:lpstr>ＭＳ Ｐゴシック</vt:lpstr>
      <vt:lpstr>Arial</vt:lpstr>
      <vt:lpstr>Calibri</vt:lpstr>
      <vt:lpstr>Century Gothic</vt:lpstr>
      <vt:lpstr>Wingdings</vt:lpstr>
      <vt:lpstr>Office Theme</vt:lpstr>
      <vt:lpstr>Investigating the transformative potential of MOOCs for professional development on the large scale </vt:lpstr>
      <vt:lpstr>Outline</vt:lpstr>
      <vt:lpstr>The global context for HE’s role in professional development</vt:lpstr>
      <vt:lpstr>The global context: how do we meet the global demand for higher education?</vt:lpstr>
      <vt:lpstr>The global context: how do we meet the global demand for higher education?</vt:lpstr>
      <vt:lpstr>Online pedagogies for professional development on the large scale</vt:lpstr>
      <vt:lpstr>Online learning for professional development on the large scale</vt:lpstr>
      <vt:lpstr>PowerPoint Presentation</vt:lpstr>
      <vt:lpstr>PowerPoint Presentation</vt:lpstr>
      <vt:lpstr>PowerPoint Presentation</vt:lpstr>
      <vt:lpstr>Peer review: collaborative learning and knowledge building</vt:lpstr>
      <vt:lpstr>Quantitative analysis of effectiveness: peer review</vt:lpstr>
      <vt:lpstr>Platform data to test pedagogical effectiveness of peer review</vt:lpstr>
      <vt:lpstr>Collaborative learning and knowledge building</vt:lpstr>
      <vt:lpstr>A teaching community co-developing innovative methods</vt:lpstr>
      <vt:lpstr>Data on pedagogy for peer review from forum</vt:lpstr>
      <vt:lpstr>Qualitative analysis of learning on a MOOC</vt:lpstr>
      <vt:lpstr>PowerPoint Presentation</vt:lpstr>
      <vt:lpstr>How do professionals evaluate MOOC pedagogy?</vt:lpstr>
      <vt:lpstr>How do professionals evaluate MOOC pedagogy?</vt:lpstr>
      <vt:lpstr>How do professionals evaluate MOOC pedagogy?</vt:lpstr>
      <vt:lpstr>Social learning: practical value is crucial</vt:lpstr>
      <vt:lpstr>High level and authentic interaction</vt:lpstr>
      <vt:lpstr>Active learning: multimedia &amp; interactivity</vt:lpstr>
      <vt:lpstr>Resourcing a MOOC </vt:lpstr>
      <vt:lpstr>Making online professional development affordable and sustainable</vt:lpstr>
      <vt:lpstr>A modelling tool for analyzing teaching costs and learning benefits of a course</vt:lpstr>
      <vt:lpstr>A modelling tool for analyzing teaching costs and learning benefits of a course</vt:lpstr>
      <vt:lpstr>PowerPoint Presentation</vt:lpstr>
      <vt:lpstr>CRAM linked to UCL financial costing tool</vt:lpstr>
      <vt:lpstr>CRAM linked to UCL financial costing tool</vt:lpstr>
      <vt:lpstr>Can we afford to scale up without losing quality?</vt:lpstr>
      <vt:lpstr>What is the potential? The digital cascade model to address large-scale global challenges</vt:lpstr>
      <vt:lpstr>The digital cascade model for the large scale: from MOOCs for professionals to local student groups</vt:lpstr>
      <vt:lpstr>Summary</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Laurillard, Diana</cp:lastModifiedBy>
  <cp:revision>105</cp:revision>
  <dcterms:created xsi:type="dcterms:W3CDTF">2016-05-20T14:30:39Z</dcterms:created>
  <dcterms:modified xsi:type="dcterms:W3CDTF">2018-07-09T10:19:30Z</dcterms:modified>
</cp:coreProperties>
</file>