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256" r:id="rId2"/>
    <p:sldId id="265" r:id="rId3"/>
    <p:sldId id="282" r:id="rId4"/>
    <p:sldId id="283" r:id="rId5"/>
    <p:sldId id="284" r:id="rId6"/>
    <p:sldId id="296" r:id="rId7"/>
    <p:sldId id="285" r:id="rId8"/>
    <p:sldId id="297" r:id="rId9"/>
    <p:sldId id="286" r:id="rId10"/>
    <p:sldId id="287" r:id="rId11"/>
    <p:sldId id="288" r:id="rId12"/>
    <p:sldId id="289" r:id="rId13"/>
    <p:sldId id="290" r:id="rId14"/>
    <p:sldId id="291" r:id="rId15"/>
    <p:sldId id="292" r:id="rId16"/>
    <p:sldId id="298" r:id="rId17"/>
    <p:sldId id="299" r:id="rId18"/>
    <p:sldId id="293" r:id="rId19"/>
    <p:sldId id="30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193"/>
    <p:restoredTop sz="94658"/>
  </p:normalViewPr>
  <p:slideViewPr>
    <p:cSldViewPr snapToGrid="0" snapToObjects="1">
      <p:cViewPr>
        <p:scale>
          <a:sx n="105" d="100"/>
          <a:sy n="105" d="100"/>
        </p:scale>
        <p:origin x="-184"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2D16A7-15A3-B54B-A308-17D154837FE5}" type="datetimeFigureOut">
              <a:rPr lang="en-US" smtClean="0"/>
              <a:t>2/2/17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84835-7967-9541-9877-FACBB8BCB1E5}" type="slidenum">
              <a:rPr lang="en-US" smtClean="0"/>
              <a:t>‹#›</a:t>
            </a:fld>
            <a:endParaRPr lang="en-US"/>
          </a:p>
        </p:txBody>
      </p:sp>
    </p:spTree>
    <p:extLst>
      <p:ext uri="{BB962C8B-B14F-4D97-AF65-F5344CB8AC3E}">
        <p14:creationId xmlns:p14="http://schemas.microsoft.com/office/powerpoint/2010/main" val="132976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 name="Notes Placeholder 2"/>
          <p:cNvSpPr>
            <a:spLocks noGrp="1"/>
          </p:cNvSpPr>
          <p:nvPr>
            <p:ph type="body" idx="1"/>
          </p:nvPr>
        </p:nvSpPr>
        <p:spPr/>
        <p:txBody>
          <a:bodyPr>
            <a:normAutofit fontScale="70000" lnSpcReduction="20000"/>
          </a:bodyPr>
          <a:lstStyle/>
          <a:p>
            <a:pPr>
              <a:lnSpc>
                <a:spcPct val="90000"/>
              </a:lnSpc>
              <a:defRPr/>
            </a:pPr>
            <a:r>
              <a:rPr lang="en-US" altLang="en-US" sz="1400" dirty="0"/>
              <a:t>The four quadrants constitute four different political economies of higher education: Civil Society, Social Democracy based on universal public provision (Nordic model), State Quasi-market (now the UK model, isn’t it great!), Commercial Market</a:t>
            </a:r>
          </a:p>
          <a:p>
            <a:pPr>
              <a:lnSpc>
                <a:spcPct val="90000"/>
              </a:lnSpc>
              <a:defRPr/>
            </a:pPr>
            <a:r>
              <a:rPr lang="en-US" altLang="en-US" sz="1400" dirty="0"/>
              <a:t>The state is active in all four. On the right hand side it shapes production more comprehensively and directly, through public services in Q1 and state quasi-markets in Q2 (both Dewey public activities). On the left hand side it sets regulatory frameworks for conduct (civil and commercial law).</a:t>
            </a:r>
          </a:p>
          <a:p>
            <a:pPr>
              <a:lnSpc>
                <a:spcPct val="90000"/>
              </a:lnSpc>
              <a:defRPr/>
            </a:pPr>
            <a:r>
              <a:rPr lang="en-US" altLang="en-US" sz="1400" dirty="0"/>
              <a:t>Q1 combines economically public goods with politically private goods. As also in Q2, research and education are non-</a:t>
            </a:r>
            <a:r>
              <a:rPr lang="en-US" altLang="en-US" sz="1400" dirty="0" err="1"/>
              <a:t>rivalrous</a:t>
            </a:r>
            <a:r>
              <a:rPr lang="en-US" altLang="en-US" sz="1400" dirty="0"/>
              <a:t> and non-excludable, Samuelson public goods. In Q1 these activities are in Dewey’s private domain, outside politics and regulation. </a:t>
            </a:r>
            <a:r>
              <a:rPr lang="en-US" altLang="en-US" sz="1400" i="1" dirty="0"/>
              <a:t>I call this zone civil society</a:t>
            </a:r>
            <a:r>
              <a:rPr lang="en-US" altLang="en-US" sz="1400" dirty="0"/>
              <a:t> and it includes families, communities, social movements. In HE faculty and students pursue unpaid and unregulated activities between more formal agendas. </a:t>
            </a:r>
          </a:p>
          <a:p>
            <a:pPr>
              <a:lnSpc>
                <a:spcPct val="90000"/>
              </a:lnSpc>
              <a:defRPr/>
            </a:pPr>
            <a:r>
              <a:rPr lang="en-US" altLang="en-US" sz="1400" dirty="0"/>
              <a:t>Q 2 research is research supported from general university funding. Projects are driven by curiosity and merit, not competitive acumen or university status. Much of what we do still sits in Q2. Including this paper. It is not part of a funded research </a:t>
            </a:r>
            <a:r>
              <a:rPr lang="en-US" altLang="en-US" sz="1400" dirty="0" smtClean="0"/>
              <a:t>project.</a:t>
            </a:r>
          </a:p>
          <a:p>
            <a:pPr>
              <a:defRPr/>
            </a:pPr>
            <a:r>
              <a:rPr lang="en-US" altLang="en-US" sz="1400" dirty="0" smtClean="0"/>
              <a:t>The neo-liberal era has moved action in higher education from Q1 and Q2 to Q3. In Q3 there is a tension between economic (private) and political (public).  All is ‘public’ in Dewey’s political sense. Quasi-markets are policy controlled</a:t>
            </a:r>
            <a:endParaRPr lang="en-GB" altLang="en-US" sz="1400" dirty="0" smtClean="0"/>
          </a:p>
          <a:p>
            <a:pPr>
              <a:defRPr/>
            </a:pPr>
            <a:r>
              <a:rPr lang="en-US" altLang="en-US" sz="1400" dirty="0" smtClean="0"/>
              <a:t>Educational or research activity in higher education can be positioned on this diagram, according to the extent it is ‘public’ in Samuelson’s economic sense; and the extent it is ‘public’ in Dewey’s political sense, </a:t>
            </a:r>
            <a:r>
              <a:rPr lang="en-US" altLang="en-US" sz="1400" dirty="0" err="1" smtClean="0"/>
              <a:t>recognised</a:t>
            </a:r>
            <a:r>
              <a:rPr lang="en-US" altLang="en-US" sz="1400" dirty="0" smtClean="0"/>
              <a:t> as a matter of common interest and state regulation. </a:t>
            </a:r>
            <a:endParaRPr lang="en-GB" altLang="en-US" sz="1400" dirty="0" smtClean="0"/>
          </a:p>
          <a:p>
            <a:pPr>
              <a:defRPr/>
            </a:pPr>
            <a:r>
              <a:rPr lang="en-US" altLang="en-US" sz="1400" dirty="0" smtClean="0"/>
              <a:t>The 4-quadrant diagram makes explicit the political choices associated with economic provision, for example whether or not to produce higher education on a non-market basis—and if non-market, whether to do this in the regulated funded public sector or leave it to civil society. </a:t>
            </a:r>
            <a:endParaRPr lang="en-GB" altLang="en-US" sz="1400" dirty="0" smtClean="0"/>
          </a:p>
          <a:p>
            <a:pPr>
              <a:defRPr/>
            </a:pPr>
            <a:r>
              <a:rPr lang="en-US" altLang="en-US" sz="1400" dirty="0" smtClean="0"/>
              <a:t>The 4-quadrants also highlight the question of who should pay, whether the state through taxation or the individual beneficiaries. In matters defined as public in the political sense, it poses the question ‘how public can we afford to be?’ in economic terms. </a:t>
            </a:r>
            <a:endParaRPr lang="en-GB" altLang="en-US" sz="1400" dirty="0" smtClean="0"/>
          </a:p>
          <a:p>
            <a:pPr>
              <a:lnSpc>
                <a:spcPct val="90000"/>
              </a:lnSpc>
              <a:defRPr/>
            </a:pPr>
            <a:endParaRPr lang="en-US" altLang="en-US" sz="1400" dirty="0"/>
          </a:p>
          <a:p>
            <a:pPr>
              <a:lnSpc>
                <a:spcPct val="90000"/>
              </a:lnSpc>
              <a:defRPr/>
            </a:pPr>
            <a:endParaRPr lang="en-US" altLang="en-US" sz="1400" dirty="0"/>
          </a:p>
          <a:p>
            <a:pPr>
              <a:lnSpc>
                <a:spcPct val="90000"/>
              </a:lnSpc>
              <a:defRPr/>
            </a:pPr>
            <a:endParaRPr lang="en-US" altLang="en-US" sz="1400" dirty="0"/>
          </a:p>
        </p:txBody>
      </p:sp>
      <p:sp>
        <p:nvSpPr>
          <p:cNvPr id="348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72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72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72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72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DB622C3-07E1-3144-9530-1AAC0263DC54}" type="slidenum">
              <a:rPr lang="en-US" altLang="en-US"/>
              <a:pPr>
                <a:spcBef>
                  <a:spcPct val="0"/>
                </a:spcBef>
              </a:pPr>
              <a:t>6</a:t>
            </a:fld>
            <a:endParaRPr lang="en-US" altLang="en-US"/>
          </a:p>
        </p:txBody>
      </p:sp>
    </p:spTree>
    <p:extLst>
      <p:ext uri="{BB962C8B-B14F-4D97-AF65-F5344CB8AC3E}">
        <p14:creationId xmlns:p14="http://schemas.microsoft.com/office/powerpoint/2010/main" val="126653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4599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99087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63049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55850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45EBCF-77A2-D949-81EC-58E1BF169D13}"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217237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45EBCF-77A2-D949-81EC-58E1BF169D13}"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39493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45EBCF-77A2-D949-81EC-58E1BF169D13}" type="datetimeFigureOut">
              <a:rPr lang="en-US" smtClean="0"/>
              <a:t>2/2/17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919419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45EBCF-77A2-D949-81EC-58E1BF169D13}" type="datetimeFigureOut">
              <a:rPr lang="en-US" smtClean="0"/>
              <a:t>2/2/17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8982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45EBCF-77A2-D949-81EC-58E1BF169D13}" type="datetimeFigureOut">
              <a:rPr lang="en-US" smtClean="0"/>
              <a:t>2/2/17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318600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45EBCF-77A2-D949-81EC-58E1BF169D13}"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83118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45EBCF-77A2-D949-81EC-58E1BF169D13}"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15799891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45EBCF-77A2-D949-81EC-58E1BF169D13}" type="datetimeFigureOut">
              <a:rPr lang="en-US" smtClean="0"/>
              <a:t>2/2/17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39AF5-C067-5A43-AD93-39F24D2FF222}" type="slidenum">
              <a:rPr lang="en-US" smtClean="0"/>
              <a:t>‹#›</a:t>
            </a:fld>
            <a:endParaRPr lang="en-US"/>
          </a:p>
        </p:txBody>
      </p:sp>
    </p:spTree>
    <p:extLst>
      <p:ext uri="{BB962C8B-B14F-4D97-AF65-F5344CB8AC3E}">
        <p14:creationId xmlns:p14="http://schemas.microsoft.com/office/powerpoint/2010/main" val="720385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3474" y="402336"/>
            <a:ext cx="8426958" cy="2865120"/>
          </a:xfrm>
        </p:spPr>
        <p:txBody>
          <a:bodyPr>
            <a:normAutofit/>
          </a:bodyPr>
          <a:lstStyle/>
          <a:p>
            <a:r>
              <a:rPr lang="en-GB" sz="4900" b="1" dirty="0">
                <a:solidFill>
                  <a:srgbClr val="002060"/>
                </a:solidFill>
                <a:latin typeface="+mn-lt"/>
              </a:rPr>
              <a:t>Higher Education and </a:t>
            </a:r>
            <a:r>
              <a:rPr lang="en-GB" sz="4900" b="1" dirty="0" smtClean="0">
                <a:solidFill>
                  <a:srgbClr val="002060"/>
                </a:solidFill>
                <a:latin typeface="+mn-lt"/>
              </a:rPr>
              <a:t/>
            </a:r>
            <a:br>
              <a:rPr lang="en-GB" sz="4900" b="1" dirty="0" smtClean="0">
                <a:solidFill>
                  <a:srgbClr val="002060"/>
                </a:solidFill>
                <a:latin typeface="+mn-lt"/>
              </a:rPr>
            </a:br>
            <a:r>
              <a:rPr lang="en-GB" sz="4900" b="1" dirty="0" smtClean="0">
                <a:solidFill>
                  <a:srgbClr val="002060"/>
                </a:solidFill>
                <a:latin typeface="+mn-lt"/>
              </a:rPr>
              <a:t>the </a:t>
            </a:r>
            <a:r>
              <a:rPr lang="en-GB" sz="4900" b="1" dirty="0">
                <a:solidFill>
                  <a:srgbClr val="002060"/>
                </a:solidFill>
                <a:latin typeface="+mn-lt"/>
              </a:rPr>
              <a:t>Common </a:t>
            </a:r>
            <a:r>
              <a:rPr lang="en-GB" sz="4900" b="1" dirty="0" smtClean="0">
                <a:solidFill>
                  <a:srgbClr val="002060"/>
                </a:solidFill>
                <a:latin typeface="+mn-lt"/>
              </a:rPr>
              <a:t>Good</a:t>
            </a:r>
            <a:br>
              <a:rPr lang="en-GB" sz="4900" b="1" dirty="0" smtClean="0">
                <a:solidFill>
                  <a:srgbClr val="002060"/>
                </a:solidFill>
                <a:latin typeface="+mn-lt"/>
              </a:rPr>
            </a:br>
            <a:r>
              <a:rPr lang="en-GB" sz="4000" b="1" dirty="0">
                <a:solidFill>
                  <a:srgbClr val="002060"/>
                </a:solidFill>
                <a:latin typeface="+mn-lt"/>
              </a:rPr>
              <a:t/>
            </a:r>
            <a:br>
              <a:rPr lang="en-GB" sz="4000" b="1" dirty="0">
                <a:solidFill>
                  <a:srgbClr val="002060"/>
                </a:solidFill>
                <a:latin typeface="+mn-lt"/>
              </a:rPr>
            </a:br>
            <a:r>
              <a:rPr lang="en-GB" sz="3200" dirty="0" smtClean="0"/>
              <a:t>CGHE seminar </a:t>
            </a:r>
            <a:r>
              <a:rPr lang="en-GB" sz="3200" dirty="0"/>
              <a:t>2 February 2017</a:t>
            </a:r>
            <a:br>
              <a:rPr lang="en-GB" sz="3200" dirty="0"/>
            </a:br>
            <a:r>
              <a:rPr lang="en-GB" sz="2400" dirty="0"/>
              <a:t> </a:t>
            </a:r>
          </a:p>
        </p:txBody>
      </p:sp>
      <p:sp>
        <p:nvSpPr>
          <p:cNvPr id="3" name="Subtitle 2"/>
          <p:cNvSpPr>
            <a:spLocks noGrp="1"/>
          </p:cNvSpPr>
          <p:nvPr>
            <p:ph type="subTitle" idx="1"/>
          </p:nvPr>
        </p:nvSpPr>
        <p:spPr>
          <a:xfrm>
            <a:off x="996696" y="3565890"/>
            <a:ext cx="6891528" cy="2627646"/>
          </a:xfrm>
        </p:spPr>
        <p:txBody>
          <a:bodyPr>
            <a:normAutofit fontScale="85000" lnSpcReduction="20000"/>
          </a:bodyPr>
          <a:lstStyle/>
          <a:p>
            <a:pPr>
              <a:lnSpc>
                <a:spcPct val="120000"/>
              </a:lnSpc>
            </a:pPr>
            <a:r>
              <a:rPr lang="en-GB" sz="3500" dirty="0" smtClean="0">
                <a:latin typeface="+mj-lt"/>
              </a:rPr>
              <a:t>Simon Marginson</a:t>
            </a:r>
            <a:br>
              <a:rPr lang="en-GB" sz="3500" dirty="0" smtClean="0">
                <a:latin typeface="+mj-lt"/>
              </a:rPr>
            </a:br>
            <a:r>
              <a:rPr lang="en-GB" sz="2000" dirty="0" smtClean="0">
                <a:latin typeface="+mj-lt"/>
              </a:rPr>
              <a:t> </a:t>
            </a:r>
            <a:br>
              <a:rPr lang="en-GB" sz="2000" dirty="0" smtClean="0">
                <a:latin typeface="+mj-lt"/>
              </a:rPr>
            </a:br>
            <a:endParaRPr lang="en-GB" sz="2000" dirty="0" smtClean="0">
              <a:latin typeface="+mj-lt"/>
            </a:endParaRPr>
          </a:p>
          <a:p>
            <a:pPr>
              <a:lnSpc>
                <a:spcPct val="120000"/>
              </a:lnSpc>
            </a:pPr>
            <a:r>
              <a:rPr lang="en-GB" sz="2600" dirty="0" smtClean="0"/>
              <a:t>Director </a:t>
            </a:r>
            <a:r>
              <a:rPr lang="en-GB" sz="2600" dirty="0"/>
              <a:t>of the ESRC/HEFCE Centre for Global Higher Education </a:t>
            </a:r>
            <a:r>
              <a:rPr lang="en-GB" sz="2600" dirty="0" smtClean="0">
                <a:latin typeface="+mj-lt"/>
              </a:rPr>
              <a:t>Professor of International Higher Education</a:t>
            </a:r>
            <a:br>
              <a:rPr lang="en-GB" sz="2600" dirty="0" smtClean="0">
                <a:latin typeface="+mj-lt"/>
              </a:rPr>
            </a:br>
            <a:r>
              <a:rPr lang="en-GB" sz="2600" dirty="0" smtClean="0">
                <a:latin typeface="+mj-lt"/>
              </a:rPr>
              <a:t>UCL Institute of Education</a:t>
            </a:r>
            <a:br>
              <a:rPr lang="en-GB" sz="2600" dirty="0" smtClean="0">
                <a:latin typeface="+mj-lt"/>
              </a:rPr>
            </a:br>
            <a:r>
              <a:rPr lang="en-GB" sz="2600" dirty="0" smtClean="0">
                <a:latin typeface="+mj-lt"/>
              </a:rPr>
              <a:t>University College London, UK</a:t>
            </a:r>
            <a:endParaRPr lang="en-US" sz="2600" dirty="0">
              <a:latin typeface="+mj-lt"/>
            </a:endParaRPr>
          </a:p>
        </p:txBody>
      </p:sp>
    </p:spTree>
    <p:extLst>
      <p:ext uri="{BB962C8B-B14F-4D97-AF65-F5344CB8AC3E}">
        <p14:creationId xmlns:p14="http://schemas.microsoft.com/office/powerpoint/2010/main" val="1183277585"/>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Positional competition and its counter-frame</a:t>
            </a:r>
            <a:endParaRPr lang="en-US" sz="4000" dirty="0">
              <a:solidFill>
                <a:srgbClr val="002060"/>
              </a:solidFill>
            </a:endParaRPr>
          </a:p>
        </p:txBody>
      </p:sp>
    </p:spTree>
    <p:extLst>
      <p:ext uri="{BB962C8B-B14F-4D97-AF65-F5344CB8AC3E}">
        <p14:creationId xmlns:p14="http://schemas.microsoft.com/office/powerpoint/2010/main" val="451461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a:solidFill>
                  <a:srgbClr val="002060"/>
                </a:solidFill>
              </a:rPr>
              <a:t>S</a:t>
            </a:r>
            <a:r>
              <a:rPr lang="en-US" sz="4000" dirty="0" smtClean="0">
                <a:solidFill>
                  <a:srgbClr val="002060"/>
                </a:solidFill>
              </a:rPr>
              <a:t>ystemic stratification</a:t>
            </a:r>
            <a:endParaRPr lang="en-US" sz="4000" dirty="0">
              <a:solidFill>
                <a:srgbClr val="002060"/>
              </a:solidFill>
            </a:endParaRPr>
          </a:p>
        </p:txBody>
      </p:sp>
    </p:spTree>
    <p:extLst>
      <p:ext uri="{BB962C8B-B14F-4D97-AF65-F5344CB8AC3E}">
        <p14:creationId xmlns:p14="http://schemas.microsoft.com/office/powerpoint/2010/main" val="654008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Competition and stratification</a:t>
            </a:r>
            <a:endParaRPr lang="en-US" sz="4000" dirty="0">
              <a:solidFill>
                <a:srgbClr val="002060"/>
              </a:solidFill>
            </a:endParaRPr>
          </a:p>
        </p:txBody>
      </p:sp>
    </p:spTree>
    <p:extLst>
      <p:ext uri="{BB962C8B-B14F-4D97-AF65-F5344CB8AC3E}">
        <p14:creationId xmlns:p14="http://schemas.microsoft.com/office/powerpoint/2010/main" val="1094091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Quasi-markets</a:t>
            </a:r>
            <a:endParaRPr lang="en-US" sz="4000" dirty="0">
              <a:solidFill>
                <a:srgbClr val="002060"/>
              </a:solidFill>
            </a:endParaRPr>
          </a:p>
        </p:txBody>
      </p:sp>
    </p:spTree>
    <p:extLst>
      <p:ext uri="{BB962C8B-B14F-4D97-AF65-F5344CB8AC3E}">
        <p14:creationId xmlns:p14="http://schemas.microsoft.com/office/powerpoint/2010/main" val="1647224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The Anglo-American problem</a:t>
            </a:r>
            <a:endParaRPr lang="en-US" sz="4000" dirty="0">
              <a:solidFill>
                <a:srgbClr val="002060"/>
              </a:solidFill>
            </a:endParaRPr>
          </a:p>
        </p:txBody>
      </p:sp>
    </p:spTree>
    <p:extLst>
      <p:ext uri="{BB962C8B-B14F-4D97-AF65-F5344CB8AC3E}">
        <p14:creationId xmlns:p14="http://schemas.microsoft.com/office/powerpoint/2010/main" val="1694494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Brexit and Trump</a:t>
            </a:r>
            <a:endParaRPr lang="en-US" sz="4000" dirty="0">
              <a:solidFill>
                <a:srgbClr val="002060"/>
              </a:solidFill>
            </a:endParaRPr>
          </a:p>
        </p:txBody>
      </p:sp>
    </p:spTree>
    <p:extLst>
      <p:ext uri="{BB962C8B-B14F-4D97-AF65-F5344CB8AC3E}">
        <p14:creationId xmlns:p14="http://schemas.microsoft.com/office/powerpoint/2010/main" val="1595074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544606" y="1103532"/>
          <a:ext cx="8272463" cy="5337610"/>
        </p:xfrm>
        <a:graphic>
          <a:graphicData uri="http://schemas.openxmlformats.org/drawingml/2006/table">
            <a:tbl>
              <a:tblPr firstRow="1" bandRow="1">
                <a:tableStyleId>{5C22544A-7EE6-4342-B048-85BDC9FD1C3A}</a:tableStyleId>
              </a:tblPr>
              <a:tblGrid>
                <a:gridCol w="3671888"/>
                <a:gridCol w="2386012"/>
                <a:gridCol w="2214563"/>
              </a:tblGrid>
              <a:tr h="295835">
                <a:tc>
                  <a:txBody>
                    <a:bodyPr/>
                    <a:lstStyle/>
                    <a:p>
                      <a:endParaRPr lang="en-US" sz="24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400" dirty="0" smtClean="0"/>
                        <a:t>LEAVE</a:t>
                      </a:r>
                      <a:endParaRPr lang="en-US" sz="2400" dirty="0"/>
                    </a:p>
                  </a:txBody>
                  <a:tcPr>
                    <a:lnT w="12700" cap="flat" cmpd="sng" algn="ctr">
                      <a:solidFill>
                        <a:schemeClr val="tx1"/>
                      </a:solidFill>
                      <a:prstDash val="solid"/>
                      <a:round/>
                      <a:headEnd type="none" w="med" len="med"/>
                      <a:tailEnd type="none" w="med" len="med"/>
                    </a:lnT>
                  </a:tcPr>
                </a:tc>
                <a:tc>
                  <a:txBody>
                    <a:bodyPr/>
                    <a:lstStyle/>
                    <a:p>
                      <a:pPr algn="ctr"/>
                      <a:r>
                        <a:rPr lang="en-US" sz="2400" dirty="0" smtClean="0"/>
                        <a:t>REMAIN</a:t>
                      </a:r>
                      <a:endParaRPr lang="en-US" sz="24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618566">
                <a:tc>
                  <a:txBody>
                    <a:bodyPr/>
                    <a:lstStyle/>
                    <a:p>
                      <a:r>
                        <a:rPr lang="en-US" sz="2400" dirty="0" smtClean="0"/>
                        <a:t>Total </a:t>
                      </a:r>
                      <a:r>
                        <a:rPr lang="en-US" sz="1400" dirty="0" smtClean="0"/>
                        <a:t>(same for men and women)</a:t>
                      </a:r>
                      <a:endParaRPr lang="en-US" sz="1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400" dirty="0" smtClean="0"/>
                        <a:t>52</a:t>
                      </a:r>
                      <a:endParaRPr lang="en-US" sz="2400" dirty="0"/>
                    </a:p>
                  </a:txBody>
                  <a:tcPr>
                    <a:lnB w="12700" cap="flat" cmpd="sng" algn="ctr">
                      <a:solidFill>
                        <a:schemeClr val="tx1"/>
                      </a:solidFill>
                      <a:prstDash val="solid"/>
                      <a:round/>
                      <a:headEnd type="none" w="med" len="med"/>
                      <a:tailEnd type="none" w="med" len="med"/>
                    </a:lnB>
                  </a:tcPr>
                </a:tc>
                <a:tc>
                  <a:txBody>
                    <a:bodyPr/>
                    <a:lstStyle/>
                    <a:p>
                      <a:pPr algn="ctr"/>
                      <a:r>
                        <a:rPr lang="en-US" sz="2400" dirty="0" smtClean="0"/>
                        <a:t>48</a:t>
                      </a:r>
                      <a:endParaRPr lang="en-US" sz="24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443753">
                <a:tc>
                  <a:txBody>
                    <a:bodyPr/>
                    <a:lstStyle/>
                    <a:p>
                      <a:r>
                        <a:rPr lang="en-US" sz="2400" b="1" dirty="0" smtClean="0">
                          <a:solidFill>
                            <a:schemeClr val="bg1"/>
                          </a:solidFill>
                        </a:rPr>
                        <a:t>EXIT POLLS</a:t>
                      </a:r>
                      <a:endParaRPr lang="en-US" sz="2400" b="1" dirty="0">
                        <a:solidFill>
                          <a:schemeClr val="bg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solidFill>
                  </a:tcPr>
                </a:tc>
                <a:tc>
                  <a:txBody>
                    <a:bodyPr/>
                    <a:lstStyle/>
                    <a:p>
                      <a:endParaRPr lang="en-US" dirty="0"/>
                    </a:p>
                  </a:txBody>
                  <a:tcPr>
                    <a:lnT w="12700" cap="flat" cmpd="sng" algn="ctr">
                      <a:solidFill>
                        <a:schemeClr val="tx1"/>
                      </a:solidFill>
                      <a:prstDash val="solid"/>
                      <a:round/>
                      <a:headEnd type="none" w="med" len="med"/>
                      <a:tailEnd type="none" w="med" len="med"/>
                    </a:lnT>
                    <a:solidFill>
                      <a:schemeClr val="accent1"/>
                    </a:solidFill>
                  </a:tcPr>
                </a:tc>
                <a:tc>
                  <a:txBody>
                    <a:bodyPr/>
                    <a:lstStyle/>
                    <a:p>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solidFill>
                  </a:tcPr>
                </a:tc>
              </a:tr>
              <a:tr h="470647">
                <a:tc>
                  <a:txBody>
                    <a:bodyPr/>
                    <a:lstStyle/>
                    <a:p>
                      <a:r>
                        <a:rPr lang="en-US" sz="2400" dirty="0" smtClean="0"/>
                        <a:t>18-24 years</a:t>
                      </a:r>
                      <a:endParaRPr lang="en-US" sz="2400" dirty="0"/>
                    </a:p>
                  </a:txBody>
                  <a:tcPr>
                    <a:lnL w="12700" cap="flat" cmpd="sng" algn="ctr">
                      <a:solidFill>
                        <a:schemeClr val="tx1"/>
                      </a:solidFill>
                      <a:prstDash val="solid"/>
                      <a:round/>
                      <a:headEnd type="none" w="med" len="med"/>
                      <a:tailEnd type="none" w="med" len="med"/>
                    </a:lnL>
                  </a:tcPr>
                </a:tc>
                <a:tc>
                  <a:txBody>
                    <a:bodyPr/>
                    <a:lstStyle/>
                    <a:p>
                      <a:pPr algn="ctr"/>
                      <a:r>
                        <a:rPr lang="en-US" sz="2400" dirty="0" smtClean="0"/>
                        <a:t>27</a:t>
                      </a:r>
                      <a:endParaRPr lang="en-US" sz="2400" dirty="0"/>
                    </a:p>
                  </a:txBody>
                  <a:tcPr/>
                </a:tc>
                <a:tc>
                  <a:txBody>
                    <a:bodyPr/>
                    <a:lstStyle/>
                    <a:p>
                      <a:pPr algn="ctr"/>
                      <a:r>
                        <a:rPr lang="en-US" sz="2400" dirty="0" smtClean="0"/>
                        <a:t>73</a:t>
                      </a:r>
                      <a:endParaRPr lang="en-US" sz="2400" dirty="0"/>
                    </a:p>
                  </a:txBody>
                  <a:tcPr>
                    <a:lnR w="12700" cap="flat" cmpd="sng" algn="ctr">
                      <a:solidFill>
                        <a:schemeClr val="tx1"/>
                      </a:solidFill>
                      <a:prstDash val="solid"/>
                      <a:round/>
                      <a:headEnd type="none" w="med" len="med"/>
                      <a:tailEnd type="none" w="med" len="med"/>
                    </a:lnR>
                  </a:tcPr>
                </a:tc>
              </a:tr>
              <a:tr h="416858">
                <a:tc>
                  <a:txBody>
                    <a:bodyPr/>
                    <a:lstStyle/>
                    <a:p>
                      <a:r>
                        <a:rPr lang="en-US" sz="2400" dirty="0" smtClean="0"/>
                        <a:t>Higher degree</a:t>
                      </a:r>
                      <a:endParaRPr lang="en-US" sz="2400" dirty="0"/>
                    </a:p>
                  </a:txBody>
                  <a:tcPr>
                    <a:lnL w="12700" cap="flat" cmpd="sng" algn="ctr">
                      <a:solidFill>
                        <a:schemeClr val="tx1"/>
                      </a:solidFill>
                      <a:prstDash val="solid"/>
                      <a:round/>
                      <a:headEnd type="none" w="med" len="med"/>
                      <a:tailEnd type="none" w="med" len="med"/>
                    </a:lnL>
                  </a:tcPr>
                </a:tc>
                <a:tc>
                  <a:txBody>
                    <a:bodyPr/>
                    <a:lstStyle/>
                    <a:p>
                      <a:pPr algn="ctr"/>
                      <a:r>
                        <a:rPr lang="en-US" sz="2400" dirty="0" smtClean="0"/>
                        <a:t>36</a:t>
                      </a:r>
                      <a:endParaRPr lang="en-US" sz="2400" dirty="0"/>
                    </a:p>
                  </a:txBody>
                  <a:tcPr/>
                </a:tc>
                <a:tc>
                  <a:txBody>
                    <a:bodyPr/>
                    <a:lstStyle/>
                    <a:p>
                      <a:pPr algn="ctr"/>
                      <a:r>
                        <a:rPr lang="en-US" sz="2400" dirty="0" smtClean="0"/>
                        <a:t>64</a:t>
                      </a:r>
                      <a:endParaRPr lang="en-US" sz="2400" dirty="0"/>
                    </a:p>
                  </a:txBody>
                  <a:tcPr>
                    <a:lnR w="12700" cap="flat" cmpd="sng" algn="ctr">
                      <a:solidFill>
                        <a:schemeClr val="tx1"/>
                      </a:solidFill>
                      <a:prstDash val="solid"/>
                      <a:round/>
                      <a:headEnd type="none" w="med" len="med"/>
                      <a:tailEnd type="none" w="med" len="med"/>
                    </a:lnR>
                  </a:tcPr>
                </a:tc>
              </a:tr>
              <a:tr h="470647">
                <a:tc>
                  <a:txBody>
                    <a:bodyPr/>
                    <a:lstStyle/>
                    <a:p>
                      <a:r>
                        <a:rPr lang="en-US" sz="2400" dirty="0" smtClean="0"/>
                        <a:t>First degree</a:t>
                      </a:r>
                      <a:endParaRPr lang="en-US" sz="2400" dirty="0"/>
                    </a:p>
                  </a:txBody>
                  <a:tcPr>
                    <a:lnL w="12700" cap="flat" cmpd="sng" algn="ctr">
                      <a:solidFill>
                        <a:schemeClr val="tx1"/>
                      </a:solidFill>
                      <a:prstDash val="solid"/>
                      <a:round/>
                      <a:headEnd type="none" w="med" len="med"/>
                      <a:tailEnd type="none" w="med" len="med"/>
                    </a:lnL>
                  </a:tcPr>
                </a:tc>
                <a:tc>
                  <a:txBody>
                    <a:bodyPr/>
                    <a:lstStyle/>
                    <a:p>
                      <a:pPr algn="ctr"/>
                      <a:r>
                        <a:rPr lang="en-US" sz="2400" dirty="0" smtClean="0"/>
                        <a:t>43</a:t>
                      </a:r>
                      <a:endParaRPr lang="en-US" sz="2400" dirty="0"/>
                    </a:p>
                  </a:txBody>
                  <a:tcPr/>
                </a:tc>
                <a:tc>
                  <a:txBody>
                    <a:bodyPr/>
                    <a:lstStyle/>
                    <a:p>
                      <a:pPr algn="ctr"/>
                      <a:r>
                        <a:rPr lang="en-US" sz="2400" dirty="0" smtClean="0"/>
                        <a:t>57</a:t>
                      </a:r>
                      <a:endParaRPr lang="en-US" sz="2400" dirty="0"/>
                    </a:p>
                  </a:txBody>
                  <a:tcPr>
                    <a:lnR w="12700" cap="flat" cmpd="sng" algn="ctr">
                      <a:solidFill>
                        <a:schemeClr val="tx1"/>
                      </a:solidFill>
                      <a:prstDash val="solid"/>
                      <a:round/>
                      <a:headEnd type="none" w="med" len="med"/>
                      <a:tailEnd type="none" w="med" len="med"/>
                    </a:lnR>
                  </a:tcPr>
                </a:tc>
              </a:tr>
              <a:tr h="457200">
                <a:tc>
                  <a:txBody>
                    <a:bodyPr/>
                    <a:lstStyle/>
                    <a:p>
                      <a:r>
                        <a:rPr lang="en-US" sz="2400" dirty="0" smtClean="0"/>
                        <a:t>Secondary education</a:t>
                      </a:r>
                      <a:endParaRPr lang="en-US" sz="2400" dirty="0"/>
                    </a:p>
                  </a:txBody>
                  <a:tcPr>
                    <a:lnL w="12700" cap="flat" cmpd="sng" algn="ctr">
                      <a:solidFill>
                        <a:schemeClr val="tx1"/>
                      </a:solidFill>
                      <a:prstDash val="solid"/>
                      <a:round/>
                      <a:headEnd type="none" w="med" len="med"/>
                      <a:tailEnd type="none" w="med" len="med"/>
                    </a:lnL>
                  </a:tcPr>
                </a:tc>
                <a:tc>
                  <a:txBody>
                    <a:bodyPr/>
                    <a:lstStyle/>
                    <a:p>
                      <a:pPr algn="ctr"/>
                      <a:r>
                        <a:rPr lang="en-US" sz="2400" dirty="0" smtClean="0"/>
                        <a:t>64</a:t>
                      </a:r>
                      <a:endParaRPr lang="en-US" sz="2400" dirty="0"/>
                    </a:p>
                  </a:txBody>
                  <a:tcPr/>
                </a:tc>
                <a:tc>
                  <a:txBody>
                    <a:bodyPr/>
                    <a:lstStyle/>
                    <a:p>
                      <a:pPr algn="ctr"/>
                      <a:r>
                        <a:rPr lang="en-US" sz="2400" dirty="0" smtClean="0"/>
                        <a:t>36</a:t>
                      </a:r>
                      <a:endParaRPr lang="en-US" sz="2400" dirty="0"/>
                    </a:p>
                  </a:txBody>
                  <a:tcPr>
                    <a:lnR w="12700" cap="flat" cmpd="sng" algn="ctr">
                      <a:solidFill>
                        <a:schemeClr val="tx1"/>
                      </a:solidFill>
                      <a:prstDash val="solid"/>
                      <a:round/>
                      <a:headEnd type="none" w="med" len="med"/>
                      <a:tailEnd type="none" w="med" len="med"/>
                    </a:lnR>
                  </a:tcPr>
                </a:tc>
              </a:tr>
              <a:tr h="523562">
                <a:tc>
                  <a:txBody>
                    <a:bodyPr/>
                    <a:lstStyle/>
                    <a:p>
                      <a:r>
                        <a:rPr lang="en-US" sz="2400" dirty="0" smtClean="0"/>
                        <a:t>Primary education </a:t>
                      </a:r>
                      <a:endParaRPr lang="en-US" sz="2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400" dirty="0" smtClean="0"/>
                        <a:t>72</a:t>
                      </a:r>
                      <a:endParaRPr lang="en-US" sz="2400" dirty="0"/>
                    </a:p>
                  </a:txBody>
                  <a:tcPr>
                    <a:lnB w="12700" cap="flat" cmpd="sng" algn="ctr">
                      <a:solidFill>
                        <a:schemeClr val="tx1"/>
                      </a:solidFill>
                      <a:prstDash val="solid"/>
                      <a:round/>
                      <a:headEnd type="none" w="med" len="med"/>
                      <a:tailEnd type="none" w="med" len="med"/>
                    </a:lnB>
                  </a:tcPr>
                </a:tc>
                <a:tc>
                  <a:txBody>
                    <a:bodyPr/>
                    <a:lstStyle/>
                    <a:p>
                      <a:pPr algn="ctr"/>
                      <a:r>
                        <a:rPr lang="en-US" sz="2400" dirty="0" smtClean="0"/>
                        <a:t>28</a:t>
                      </a:r>
                      <a:endParaRPr lang="en-US" sz="24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430306">
                <a:tc gridSpan="3">
                  <a:txBody>
                    <a:bodyPr/>
                    <a:lstStyle/>
                    <a:p>
                      <a:r>
                        <a:rPr lang="en-US" sz="2400" b="1" dirty="0" smtClean="0">
                          <a:solidFill>
                            <a:schemeClr val="bg1"/>
                          </a:solidFill>
                        </a:rPr>
                        <a:t>KINGS COLLEGE LONDON STUDY</a:t>
                      </a:r>
                      <a:endParaRPr lang="en-US" sz="2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solidFill>
                  </a:tcPr>
                </a:tc>
                <a:tc hMerge="1">
                  <a:txBody>
                    <a:bodyPr/>
                    <a:lstStyle/>
                    <a:p>
                      <a:pPr algn="ctr"/>
                      <a:endParaRPr lang="en-US" sz="2400" dirty="0"/>
                    </a:p>
                  </a:txBody>
                  <a:tcPr>
                    <a:lnT w="12700" cap="flat" cmpd="sng" algn="ctr">
                      <a:solidFill>
                        <a:schemeClr val="tx1"/>
                      </a:solidFill>
                      <a:prstDash val="solid"/>
                      <a:round/>
                      <a:headEnd type="none" w="med" len="med"/>
                      <a:tailEnd type="none" w="med" len="med"/>
                    </a:lnT>
                  </a:tcPr>
                </a:tc>
                <a:tc hMerge="1">
                  <a:txBody>
                    <a:bodyPr/>
                    <a:lstStyle/>
                    <a:p>
                      <a:pPr algn="ctr"/>
                      <a:endParaRPr lang="en-US" sz="24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510988">
                <a:tc>
                  <a:txBody>
                    <a:bodyPr/>
                    <a:lstStyle/>
                    <a:p>
                      <a:r>
                        <a:rPr lang="en-US" sz="2400" dirty="0" smtClean="0"/>
                        <a:t>Degree holders</a:t>
                      </a:r>
                      <a:endParaRPr lang="en-US" sz="2400" dirty="0"/>
                    </a:p>
                  </a:txBody>
                  <a:tcPr>
                    <a:lnL w="12700" cap="flat" cmpd="sng" algn="ctr">
                      <a:solidFill>
                        <a:schemeClr val="tx1"/>
                      </a:solidFill>
                      <a:prstDash val="solid"/>
                      <a:round/>
                      <a:headEnd type="none" w="med" len="med"/>
                      <a:tailEnd type="none" w="med" len="med"/>
                    </a:lnL>
                  </a:tcPr>
                </a:tc>
                <a:tc>
                  <a:txBody>
                    <a:bodyPr/>
                    <a:lstStyle/>
                    <a:p>
                      <a:pPr algn="ctr"/>
                      <a:r>
                        <a:rPr lang="en-US" sz="2400" dirty="0" smtClean="0"/>
                        <a:t>26</a:t>
                      </a:r>
                      <a:endParaRPr lang="en-US" sz="2400" dirty="0"/>
                    </a:p>
                  </a:txBody>
                  <a:tcPr/>
                </a:tc>
                <a:tc>
                  <a:txBody>
                    <a:bodyPr/>
                    <a:lstStyle/>
                    <a:p>
                      <a:pPr algn="ctr"/>
                      <a:r>
                        <a:rPr lang="en-US" sz="2400" dirty="0" smtClean="0"/>
                        <a:t>74</a:t>
                      </a:r>
                      <a:endParaRPr lang="en-US" sz="2400" dirty="0"/>
                    </a:p>
                  </a:txBody>
                  <a:tcPr>
                    <a:lnR w="12700" cap="flat" cmpd="sng" algn="ctr">
                      <a:solidFill>
                        <a:schemeClr val="tx1"/>
                      </a:solidFill>
                      <a:prstDash val="solid"/>
                      <a:round/>
                      <a:headEnd type="none" w="med" len="med"/>
                      <a:tailEnd type="none" w="med" len="med"/>
                    </a:lnR>
                  </a:tcPr>
                </a:tc>
              </a:tr>
              <a:tr h="416859">
                <a:tc>
                  <a:txBody>
                    <a:bodyPr/>
                    <a:lstStyle/>
                    <a:p>
                      <a:r>
                        <a:rPr lang="en-US" sz="2400" dirty="0" smtClean="0"/>
                        <a:t>No qualifications</a:t>
                      </a:r>
                      <a:endParaRPr lang="en-US" sz="2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400" dirty="0" smtClean="0"/>
                        <a:t>78</a:t>
                      </a:r>
                      <a:endParaRPr lang="en-US" sz="2400" dirty="0"/>
                    </a:p>
                  </a:txBody>
                  <a:tcPr>
                    <a:lnB w="12700" cap="flat" cmpd="sng" algn="ctr">
                      <a:solidFill>
                        <a:schemeClr val="tx1"/>
                      </a:solidFill>
                      <a:prstDash val="solid"/>
                      <a:round/>
                      <a:headEnd type="none" w="med" len="med"/>
                      <a:tailEnd type="none" w="med" len="med"/>
                    </a:lnB>
                  </a:tcPr>
                </a:tc>
                <a:tc>
                  <a:txBody>
                    <a:bodyPr/>
                    <a:lstStyle/>
                    <a:p>
                      <a:pPr algn="ctr"/>
                      <a:r>
                        <a:rPr lang="en-US" sz="2400" dirty="0" smtClean="0"/>
                        <a:t>22</a:t>
                      </a:r>
                      <a:endParaRPr lang="en-US" sz="24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544606" y="201706"/>
            <a:ext cx="7994277" cy="646331"/>
          </a:xfrm>
          <a:prstGeom prst="rect">
            <a:avLst/>
          </a:prstGeom>
          <a:noFill/>
        </p:spPr>
        <p:txBody>
          <a:bodyPr wrap="square" rtlCol="0">
            <a:spAutoFit/>
          </a:bodyPr>
          <a:lstStyle/>
          <a:p>
            <a:pPr algn="ctr"/>
            <a:r>
              <a:rPr lang="en-US" sz="3600" dirty="0" smtClean="0">
                <a:solidFill>
                  <a:srgbClr val="002060"/>
                </a:solidFill>
                <a:latin typeface="+mj-lt"/>
              </a:rPr>
              <a:t>Brexit and educational level, June 2016</a:t>
            </a:r>
            <a:endParaRPr lang="en-US" sz="3600" dirty="0">
              <a:solidFill>
                <a:srgbClr val="002060"/>
              </a:solidFill>
              <a:latin typeface="+mj-lt"/>
            </a:endParaRPr>
          </a:p>
        </p:txBody>
      </p:sp>
    </p:spTree>
    <p:extLst>
      <p:ext uri="{BB962C8B-B14F-4D97-AF65-F5344CB8AC3E}">
        <p14:creationId xmlns:p14="http://schemas.microsoft.com/office/powerpoint/2010/main" val="1872750045"/>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56982" cy="1052512"/>
          </a:xfrm>
        </p:spPr>
        <p:txBody>
          <a:bodyPr>
            <a:normAutofit fontScale="90000"/>
          </a:bodyPr>
          <a:lstStyle/>
          <a:p>
            <a:pPr algn="ctr"/>
            <a:r>
              <a:rPr lang="en-US" sz="4000" dirty="0" smtClean="0">
                <a:solidFill>
                  <a:srgbClr val="002060"/>
                </a:solidFill>
              </a:rPr>
              <a:t>November 2016 US Presidential election: the college education factor in voting</a:t>
            </a:r>
            <a:endParaRPr lang="en-US" sz="4000" dirty="0">
              <a:solidFill>
                <a:srgbClr val="002060"/>
              </a:solidFill>
            </a:endParaRPr>
          </a:p>
        </p:txBody>
      </p:sp>
      <p:sp>
        <p:nvSpPr>
          <p:cNvPr id="3" name="Content Placeholder 2"/>
          <p:cNvSpPr>
            <a:spLocks noGrp="1"/>
          </p:cNvSpPr>
          <p:nvPr>
            <p:ph idx="1"/>
          </p:nvPr>
        </p:nvSpPr>
        <p:spPr>
          <a:xfrm>
            <a:off x="442341" y="1743075"/>
            <a:ext cx="8229600" cy="5114925"/>
          </a:xfrm>
        </p:spPr>
        <p:txBody>
          <a:bodyPr/>
          <a:lstStyle/>
          <a:p>
            <a:r>
              <a:rPr lang="en-GB" sz="2000" i="1" dirty="0" smtClean="0"/>
              <a:t>The 50 </a:t>
            </a:r>
            <a:r>
              <a:rPr lang="en-GB" sz="2000" i="1" dirty="0"/>
              <a:t>counties in the US </a:t>
            </a:r>
            <a:r>
              <a:rPr lang="en-GB" sz="2000" i="1" dirty="0" smtClean="0"/>
              <a:t>with </a:t>
            </a:r>
            <a:r>
              <a:rPr lang="en-GB" sz="2000" i="1" dirty="0"/>
              <a:t>the highest level of college </a:t>
            </a:r>
            <a:r>
              <a:rPr lang="en-GB" sz="2000" i="1" dirty="0" smtClean="0"/>
              <a:t>education</a:t>
            </a:r>
            <a:r>
              <a:rPr lang="en-GB" sz="2000" dirty="0" smtClean="0"/>
              <a:t>: diverse </a:t>
            </a:r>
            <a:r>
              <a:rPr lang="en-GB" sz="2000" dirty="0"/>
              <a:t>by state, income, ethnic composition and other respects. </a:t>
            </a:r>
            <a:r>
              <a:rPr lang="en-GB" sz="2000" dirty="0" smtClean="0"/>
              <a:t>In </a:t>
            </a:r>
            <a:r>
              <a:rPr lang="en-GB" sz="2000" dirty="0"/>
              <a:t>48 of these counties Clinton improved on Obama’s 2012 vote by an average of 9 percentage points. </a:t>
            </a:r>
            <a:r>
              <a:rPr lang="en-GB" sz="2000" dirty="0" smtClean="0"/>
              <a:t>These </a:t>
            </a:r>
            <a:r>
              <a:rPr lang="en-GB" sz="2000" dirty="0"/>
              <a:t>districts included many counties with high proportions of white </a:t>
            </a:r>
            <a:r>
              <a:rPr lang="en-GB" sz="2000" dirty="0" smtClean="0"/>
              <a:t>voters</a:t>
            </a:r>
          </a:p>
          <a:p>
            <a:r>
              <a:rPr lang="en-GB" sz="2000" i="1" dirty="0" smtClean="0"/>
              <a:t>The </a:t>
            </a:r>
            <a:r>
              <a:rPr lang="en-GB" sz="2000" i="1" dirty="0"/>
              <a:t>50 least educated counties in the </a:t>
            </a:r>
            <a:r>
              <a:rPr lang="en-GB" sz="2000" i="1" dirty="0" smtClean="0"/>
              <a:t>US: </a:t>
            </a:r>
            <a:r>
              <a:rPr lang="en-GB" sz="2000" dirty="0" smtClean="0"/>
              <a:t>Clinton’s </a:t>
            </a:r>
            <a:r>
              <a:rPr lang="en-GB" sz="2000" dirty="0"/>
              <a:t>vote </a:t>
            </a:r>
            <a:r>
              <a:rPr lang="en-GB" sz="2000" dirty="0" smtClean="0"/>
              <a:t>collapsed here, </a:t>
            </a:r>
            <a:r>
              <a:rPr lang="en-GB" sz="2000" dirty="0"/>
              <a:t>compared to Obama in </a:t>
            </a:r>
            <a:r>
              <a:rPr lang="en-GB" sz="2000" dirty="0" smtClean="0"/>
              <a:t>2013; she </a:t>
            </a:r>
            <a:r>
              <a:rPr lang="en-GB" sz="2000" dirty="0"/>
              <a:t>lost ground in 47 of the 50 counties, with an average slide of 11 percentage points. Again this set of counties were fairly varied among themselves except for the education </a:t>
            </a:r>
            <a:r>
              <a:rPr lang="en-GB" sz="2000" dirty="0" smtClean="0"/>
              <a:t>factor</a:t>
            </a:r>
          </a:p>
          <a:p>
            <a:r>
              <a:rPr lang="en-GB" sz="2000" dirty="0"/>
              <a:t>Trump received 72% of the white non-college male vote and 62% of the white non-college female vote. A</a:t>
            </a:r>
            <a:r>
              <a:rPr lang="en-GB" sz="2000" dirty="0" smtClean="0"/>
              <a:t>mong </a:t>
            </a:r>
            <a:r>
              <a:rPr lang="en-GB" sz="2000" dirty="0"/>
              <a:t>white women voters </a:t>
            </a:r>
            <a:r>
              <a:rPr lang="en-GB" sz="2000" dirty="0" smtClean="0"/>
              <a:t>there was a majority for Clinton only among the college educated.</a:t>
            </a:r>
          </a:p>
          <a:p>
            <a:r>
              <a:rPr lang="en-GB" sz="2000" dirty="0" smtClean="0"/>
              <a:t>Clinton’s problem was that </a:t>
            </a:r>
            <a:r>
              <a:rPr lang="en-GB" sz="2000" dirty="0"/>
              <a:t>two thirds of Americans are white, </a:t>
            </a:r>
            <a:r>
              <a:rPr lang="en-GB" sz="2000" dirty="0" smtClean="0"/>
              <a:t>while </a:t>
            </a:r>
            <a:r>
              <a:rPr lang="en-GB" sz="2000" dirty="0"/>
              <a:t>only 35 per cent </a:t>
            </a:r>
            <a:r>
              <a:rPr lang="en-GB" sz="2000" dirty="0" smtClean="0"/>
              <a:t>of Americans have </a:t>
            </a:r>
            <a:r>
              <a:rPr lang="en-GB" sz="2000" dirty="0"/>
              <a:t>achieved </a:t>
            </a:r>
            <a:r>
              <a:rPr lang="en-GB" sz="2000" dirty="0" smtClean="0"/>
              <a:t>a college </a:t>
            </a:r>
            <a:r>
              <a:rPr lang="en-GB" sz="2000" dirty="0" smtClean="0"/>
              <a:t>degree</a:t>
            </a:r>
            <a:r>
              <a:rPr lang="en-GB" sz="2000" dirty="0"/>
              <a:t>.</a:t>
            </a:r>
            <a:endParaRPr lang="en-GB" sz="2000" dirty="0" smtClean="0"/>
          </a:p>
        </p:txBody>
      </p:sp>
    </p:spTree>
    <p:extLst>
      <p:ext uri="{BB962C8B-B14F-4D97-AF65-F5344CB8AC3E}">
        <p14:creationId xmlns:p14="http://schemas.microsoft.com/office/powerpoint/2010/main" val="1789675883"/>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Conclusions</a:t>
            </a:r>
            <a:endParaRPr lang="en-US" sz="4000" dirty="0">
              <a:solidFill>
                <a:srgbClr val="002060"/>
              </a:solidFill>
            </a:endParaRPr>
          </a:p>
        </p:txBody>
      </p:sp>
    </p:spTree>
    <p:extLst>
      <p:ext uri="{BB962C8B-B14F-4D97-AF65-F5344CB8AC3E}">
        <p14:creationId xmlns:p14="http://schemas.microsoft.com/office/powerpoint/2010/main" val="1373797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13968" y="595894"/>
            <a:ext cx="3465295" cy="5483062"/>
          </a:xfrm>
          <a:prstGeom prst="rect">
            <a:avLst/>
          </a:prstGeom>
          <a:ln w="76200">
            <a:solidFill>
              <a:schemeClr val="bg1"/>
            </a:solidFill>
          </a:ln>
          <a:effectLst>
            <a:softEdge rad="0"/>
          </a:effectLst>
        </p:spPr>
      </p:pic>
      <p:sp>
        <p:nvSpPr>
          <p:cNvPr id="3" name="TextBox 2"/>
          <p:cNvSpPr txBox="1"/>
          <p:nvPr/>
        </p:nvSpPr>
        <p:spPr>
          <a:xfrm>
            <a:off x="5327905" y="4227846"/>
            <a:ext cx="3601934" cy="800219"/>
          </a:xfrm>
          <a:prstGeom prst="rect">
            <a:avLst/>
          </a:prstGeom>
          <a:noFill/>
        </p:spPr>
        <p:txBody>
          <a:bodyPr wrap="square" rtlCol="0">
            <a:spAutoFit/>
          </a:bodyPr>
          <a:lstStyle/>
          <a:p>
            <a:r>
              <a:rPr lang="en-US" sz="1600" b="1" dirty="0" smtClean="0">
                <a:solidFill>
                  <a:schemeClr val="bg1"/>
                </a:solidFill>
              </a:rPr>
              <a:t>Published 19 December 2016, Melbourne University Publishing</a:t>
            </a:r>
          </a:p>
          <a:p>
            <a:r>
              <a:rPr lang="en-US" sz="1400" b="1" u="sng" dirty="0">
                <a:solidFill>
                  <a:schemeClr val="bg1"/>
                </a:solidFill>
              </a:rPr>
              <a:t>https://</a:t>
            </a:r>
            <a:r>
              <a:rPr lang="en-US" sz="1400" b="1" u="sng" dirty="0" err="1">
                <a:solidFill>
                  <a:schemeClr val="bg1"/>
                </a:solidFill>
              </a:rPr>
              <a:t>www.mup.com.au</a:t>
            </a:r>
            <a:r>
              <a:rPr lang="en-US" sz="1400" b="1" u="sng" dirty="0">
                <a:solidFill>
                  <a:schemeClr val="bg1"/>
                </a:solidFill>
              </a:rPr>
              <a:t>/items/199659</a:t>
            </a:r>
            <a:endParaRPr lang="en-US" sz="1400" b="1" dirty="0">
              <a:solidFill>
                <a:schemeClr val="bg1"/>
              </a:solidFill>
            </a:endParaRPr>
          </a:p>
        </p:txBody>
      </p:sp>
    </p:spTree>
    <p:extLst>
      <p:ext uri="{BB962C8B-B14F-4D97-AF65-F5344CB8AC3E}">
        <p14:creationId xmlns:p14="http://schemas.microsoft.com/office/powerpoint/2010/main" val="64362717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13968" y="595894"/>
            <a:ext cx="3465295" cy="5483062"/>
          </a:xfrm>
          <a:prstGeom prst="rect">
            <a:avLst/>
          </a:prstGeom>
          <a:ln w="76200">
            <a:solidFill>
              <a:schemeClr val="bg1"/>
            </a:solidFill>
          </a:ln>
          <a:effectLst>
            <a:softEdge rad="0"/>
          </a:effectLst>
        </p:spPr>
      </p:pic>
      <p:sp>
        <p:nvSpPr>
          <p:cNvPr id="3" name="TextBox 2"/>
          <p:cNvSpPr txBox="1"/>
          <p:nvPr/>
        </p:nvSpPr>
        <p:spPr>
          <a:xfrm>
            <a:off x="5327905" y="4227846"/>
            <a:ext cx="3601934" cy="800219"/>
          </a:xfrm>
          <a:prstGeom prst="rect">
            <a:avLst/>
          </a:prstGeom>
          <a:noFill/>
        </p:spPr>
        <p:txBody>
          <a:bodyPr wrap="square" rtlCol="0">
            <a:spAutoFit/>
          </a:bodyPr>
          <a:lstStyle/>
          <a:p>
            <a:r>
              <a:rPr lang="en-US" sz="1600" b="1" dirty="0" smtClean="0">
                <a:solidFill>
                  <a:schemeClr val="bg1"/>
                </a:solidFill>
              </a:rPr>
              <a:t>Published 19 December 2016, Melbourne University Publishing</a:t>
            </a:r>
          </a:p>
          <a:p>
            <a:r>
              <a:rPr lang="en-US" sz="1400" b="1" u="sng" dirty="0">
                <a:solidFill>
                  <a:schemeClr val="bg1"/>
                </a:solidFill>
              </a:rPr>
              <a:t>https://</a:t>
            </a:r>
            <a:r>
              <a:rPr lang="en-US" sz="1400" b="1" u="sng" dirty="0" err="1">
                <a:solidFill>
                  <a:schemeClr val="bg1"/>
                </a:solidFill>
              </a:rPr>
              <a:t>www.mup.com.au</a:t>
            </a:r>
            <a:r>
              <a:rPr lang="en-US" sz="1400" b="1" u="sng" dirty="0">
                <a:solidFill>
                  <a:schemeClr val="bg1"/>
                </a:solidFill>
              </a:rPr>
              <a:t>/items/199659</a:t>
            </a:r>
            <a:endParaRPr lang="en-US" sz="1400" b="1" dirty="0">
              <a:solidFill>
                <a:schemeClr val="bg1"/>
              </a:solidFill>
            </a:endParaRPr>
          </a:p>
        </p:txBody>
      </p:sp>
    </p:spTree>
    <p:extLst>
      <p:ext uri="{BB962C8B-B14F-4D97-AF65-F5344CB8AC3E}">
        <p14:creationId xmlns:p14="http://schemas.microsoft.com/office/powerpoint/2010/main" val="508912116"/>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a:solidFill>
                  <a:srgbClr val="002060"/>
                </a:solidFill>
              </a:rPr>
              <a:t>A</a:t>
            </a:r>
            <a:r>
              <a:rPr lang="en-US" sz="4000" dirty="0" smtClean="0">
                <a:solidFill>
                  <a:srgbClr val="002060"/>
                </a:solidFill>
              </a:rPr>
              <a:t>ssumptions</a:t>
            </a:r>
            <a:endParaRPr lang="en-US" sz="4000" dirty="0">
              <a:solidFill>
                <a:srgbClr val="002060"/>
              </a:solidFill>
            </a:endParaRPr>
          </a:p>
        </p:txBody>
      </p:sp>
    </p:spTree>
    <p:extLst>
      <p:ext uri="{BB962C8B-B14F-4D97-AF65-F5344CB8AC3E}">
        <p14:creationId xmlns:p14="http://schemas.microsoft.com/office/powerpoint/2010/main" val="48731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Dog does not eat dog</a:t>
            </a:r>
            <a:endParaRPr lang="en-US" sz="4000" dirty="0">
              <a:solidFill>
                <a:srgbClr val="002060"/>
              </a:solidFill>
            </a:endParaRPr>
          </a:p>
        </p:txBody>
      </p:sp>
    </p:spTree>
    <p:extLst>
      <p:ext uri="{BB962C8B-B14F-4D97-AF65-F5344CB8AC3E}">
        <p14:creationId xmlns:p14="http://schemas.microsoft.com/office/powerpoint/2010/main" val="2005223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Positional competition</a:t>
            </a:r>
            <a:endParaRPr lang="en-US" sz="4000" dirty="0">
              <a:solidFill>
                <a:srgbClr val="002060"/>
              </a:solidFill>
            </a:endParaRPr>
          </a:p>
        </p:txBody>
      </p:sp>
    </p:spTree>
    <p:extLst>
      <p:ext uri="{BB962C8B-B14F-4D97-AF65-F5344CB8AC3E}">
        <p14:creationId xmlns:p14="http://schemas.microsoft.com/office/powerpoint/2010/main" val="1333987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a:endCxn id="33801" idx="2"/>
          </p:cNvCxnSpPr>
          <p:nvPr/>
        </p:nvCxnSpPr>
        <p:spPr>
          <a:xfrm flipH="1">
            <a:off x="4521994" y="1779986"/>
            <a:ext cx="13098" cy="3914331"/>
          </a:xfrm>
          <a:prstGeom prst="line">
            <a:avLst/>
          </a:prstGeom>
          <a:ln w="6350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4699397" y="3768330"/>
            <a:ext cx="2947988" cy="1568053"/>
          </a:xfrm>
          <a:prstGeom prst="rect">
            <a:avLst/>
          </a:prstGeom>
          <a:solidFill>
            <a:schemeClr val="bg1">
              <a:lumMod val="85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350"/>
          </a:p>
        </p:txBody>
      </p:sp>
      <p:sp>
        <p:nvSpPr>
          <p:cNvPr id="26" name="Rectangle 25"/>
          <p:cNvSpPr/>
          <p:nvPr/>
        </p:nvSpPr>
        <p:spPr>
          <a:xfrm>
            <a:off x="1563291" y="1885951"/>
            <a:ext cx="2818209" cy="1593056"/>
          </a:xfrm>
          <a:prstGeom prst="rect">
            <a:avLst/>
          </a:prstGeom>
          <a:solidFill>
            <a:schemeClr val="bg1">
              <a:lumMod val="85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350"/>
          </a:p>
        </p:txBody>
      </p:sp>
      <p:sp>
        <p:nvSpPr>
          <p:cNvPr id="3" name="Rectangle 2"/>
          <p:cNvSpPr/>
          <p:nvPr/>
        </p:nvSpPr>
        <p:spPr>
          <a:xfrm>
            <a:off x="1563291" y="3768330"/>
            <a:ext cx="2818209" cy="1568053"/>
          </a:xfrm>
          <a:prstGeom prst="rect">
            <a:avLst/>
          </a:prstGeom>
          <a:solidFill>
            <a:schemeClr val="bg1">
              <a:lumMod val="85000"/>
              <a:alpha val="20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350" dirty="0"/>
          </a:p>
        </p:txBody>
      </p:sp>
      <p:sp>
        <p:nvSpPr>
          <p:cNvPr id="2" name="Rectangle 1"/>
          <p:cNvSpPr/>
          <p:nvPr/>
        </p:nvSpPr>
        <p:spPr>
          <a:xfrm>
            <a:off x="4699397" y="1903811"/>
            <a:ext cx="2947988" cy="1593056"/>
          </a:xfrm>
          <a:prstGeom prst="rect">
            <a:avLst/>
          </a:prstGeom>
          <a:solidFill>
            <a:schemeClr val="bg1">
              <a:lumMod val="85000"/>
              <a:alpha val="20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350"/>
          </a:p>
        </p:txBody>
      </p:sp>
      <p:sp>
        <p:nvSpPr>
          <p:cNvPr id="33797" name="Title 1"/>
          <p:cNvSpPr>
            <a:spLocks noGrp="1"/>
          </p:cNvSpPr>
          <p:nvPr>
            <p:ph type="title"/>
          </p:nvPr>
        </p:nvSpPr>
        <p:spPr>
          <a:xfrm>
            <a:off x="264694" y="0"/>
            <a:ext cx="8602579" cy="1576910"/>
          </a:xfrm>
          <a:noFill/>
        </p:spPr>
        <p:txBody>
          <a:bodyPr>
            <a:noAutofit/>
          </a:bodyPr>
          <a:lstStyle/>
          <a:p>
            <a:pPr algn="ctr"/>
            <a:r>
              <a:rPr lang="en-US" altLang="en-US" dirty="0" smtClean="0">
                <a:solidFill>
                  <a:srgbClr val="002060"/>
                </a:solidFill>
                <a:cs typeface="Gill Sans" charset="0"/>
              </a:rPr>
              <a:t>Broad scope for production </a:t>
            </a:r>
            <a:br>
              <a:rPr lang="en-US" altLang="en-US" dirty="0" smtClean="0">
                <a:solidFill>
                  <a:srgbClr val="002060"/>
                </a:solidFill>
                <a:cs typeface="Gill Sans" charset="0"/>
              </a:rPr>
            </a:br>
            <a:r>
              <a:rPr lang="en-US" altLang="en-US" dirty="0" smtClean="0">
                <a:solidFill>
                  <a:srgbClr val="002060"/>
                </a:solidFill>
                <a:cs typeface="Gill Sans" charset="0"/>
              </a:rPr>
              <a:t>of public goods</a:t>
            </a:r>
            <a:endParaRPr lang="en-US" altLang="en-US" dirty="0">
              <a:solidFill>
                <a:srgbClr val="002060"/>
              </a:solidFill>
              <a:cs typeface="Gill Sans" charset="0"/>
            </a:endParaRPr>
          </a:p>
        </p:txBody>
      </p:sp>
      <p:sp>
        <p:nvSpPr>
          <p:cNvPr id="33801" name="Content Placeholder 14"/>
          <p:cNvSpPr>
            <a:spLocks noGrp="1"/>
          </p:cNvSpPr>
          <p:nvPr>
            <p:ph idx="1"/>
          </p:nvPr>
        </p:nvSpPr>
        <p:spPr>
          <a:xfrm>
            <a:off x="4133850" y="5228036"/>
            <a:ext cx="776288" cy="466281"/>
          </a:xfrm>
          <a:solidFill>
            <a:schemeClr val="tx1"/>
          </a:solidFill>
        </p:spPr>
        <p:txBody>
          <a:bodyPr>
            <a:spAutoFit/>
          </a:bodyPr>
          <a:lstStyle/>
          <a:p>
            <a:pPr marL="0" indent="0" algn="ctr">
              <a:buNone/>
            </a:pPr>
            <a:r>
              <a:rPr lang="en-US" altLang="en-US" sz="900" b="1" dirty="0">
                <a:solidFill>
                  <a:schemeClr val="bg1"/>
                </a:solidFill>
                <a:latin typeface="Gill Sans" charset="0"/>
                <a:cs typeface="Gill Sans" charset="0"/>
              </a:rPr>
              <a:t>Market-produced goods</a:t>
            </a:r>
          </a:p>
        </p:txBody>
      </p:sp>
      <p:cxnSp>
        <p:nvCxnSpPr>
          <p:cNvPr id="6" name="Straight Connector 5"/>
          <p:cNvCxnSpPr/>
          <p:nvPr/>
        </p:nvCxnSpPr>
        <p:spPr>
          <a:xfrm>
            <a:off x="1475185" y="3640931"/>
            <a:ext cx="6172200" cy="0"/>
          </a:xfrm>
          <a:prstGeom prst="line">
            <a:avLst/>
          </a:prstGeom>
          <a:ln w="6350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33800" name="TextBox 12"/>
          <p:cNvSpPr txBox="1">
            <a:spLocks noChangeArrowheads="1"/>
          </p:cNvSpPr>
          <p:nvPr/>
        </p:nvSpPr>
        <p:spPr bwMode="auto">
          <a:xfrm>
            <a:off x="4119516" y="1493236"/>
            <a:ext cx="775097" cy="507831"/>
          </a:xfrm>
          <a:prstGeom prst="rect">
            <a:avLst/>
          </a:prstGeom>
          <a:solidFill>
            <a:schemeClr val="tx1"/>
          </a:solidFill>
          <a:ln>
            <a:noFill/>
          </a:ln>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algn="ctr" eaLnBrk="1" hangingPunct="1">
              <a:spcBef>
                <a:spcPct val="0"/>
              </a:spcBef>
              <a:buFontTx/>
              <a:buNone/>
            </a:pPr>
            <a:r>
              <a:rPr lang="en-US" altLang="en-US" sz="900" b="1" dirty="0">
                <a:solidFill>
                  <a:schemeClr val="bg1"/>
                </a:solidFill>
              </a:rPr>
              <a:t>Non-market goods</a:t>
            </a:r>
          </a:p>
        </p:txBody>
      </p:sp>
      <p:sp>
        <p:nvSpPr>
          <p:cNvPr id="33802" name="Content Placeholder 14"/>
          <p:cNvSpPr txBox="1">
            <a:spLocks/>
          </p:cNvSpPr>
          <p:nvPr/>
        </p:nvSpPr>
        <p:spPr bwMode="auto">
          <a:xfrm>
            <a:off x="7334560" y="3369506"/>
            <a:ext cx="775097" cy="507831"/>
          </a:xfrm>
          <a:prstGeom prst="rect">
            <a:avLst/>
          </a:prstGeom>
          <a:solidFill>
            <a:schemeClr val="tx1"/>
          </a:solidFill>
          <a:ln>
            <a:noFill/>
          </a:ln>
          <a:extLst>
            <a:ext uri="{FAA26D3D-D897-4be2-8F04-BA451C77F1D7}">
              <ma14:placeholderFlag xmlns:ma14="http://schemas.microsoft.com/office/mac/drawingml/2011/main" val="1"/>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algn="ctr">
              <a:buFont typeface="Arial" charset="0"/>
              <a:buNone/>
            </a:pPr>
            <a:r>
              <a:rPr lang="en-US" altLang="en-US" sz="900" b="1" dirty="0">
                <a:solidFill>
                  <a:schemeClr val="bg1"/>
                </a:solidFill>
              </a:rPr>
              <a:t>State sector goods</a:t>
            </a:r>
          </a:p>
        </p:txBody>
      </p:sp>
      <p:sp>
        <p:nvSpPr>
          <p:cNvPr id="33803" name="Content Placeholder 14"/>
          <p:cNvSpPr txBox="1">
            <a:spLocks/>
          </p:cNvSpPr>
          <p:nvPr/>
        </p:nvSpPr>
        <p:spPr bwMode="auto">
          <a:xfrm>
            <a:off x="1011437" y="3386818"/>
            <a:ext cx="775097" cy="473206"/>
          </a:xfrm>
          <a:prstGeom prst="rect">
            <a:avLst/>
          </a:prstGeom>
          <a:solidFill>
            <a:schemeClr val="tx1"/>
          </a:solidFill>
          <a:ln>
            <a:noFill/>
          </a:ln>
          <a:extLst>
            <a:ext uri="{FAA26D3D-D897-4be2-8F04-BA451C77F1D7}">
              <ma14:placeholderFlag xmlns:ma14="http://schemas.microsoft.com/office/mac/drawingml/2011/main" val="1"/>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algn="ctr">
              <a:buFont typeface="Arial" charset="0"/>
              <a:buNone/>
            </a:pPr>
            <a:r>
              <a:rPr lang="en-US" altLang="en-US" sz="825" b="1" dirty="0">
                <a:solidFill>
                  <a:schemeClr val="bg1"/>
                </a:solidFill>
              </a:rPr>
              <a:t>Non-state sector goods</a:t>
            </a:r>
          </a:p>
        </p:txBody>
      </p:sp>
      <p:sp>
        <p:nvSpPr>
          <p:cNvPr id="33804" name="TextBox 22"/>
          <p:cNvSpPr txBox="1">
            <a:spLocks noChangeArrowheads="1"/>
          </p:cNvSpPr>
          <p:nvPr/>
        </p:nvSpPr>
        <p:spPr bwMode="auto">
          <a:xfrm>
            <a:off x="4938014" y="2302181"/>
            <a:ext cx="1955006" cy="1038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350" i="1" dirty="0"/>
              <a:t>Teaching</a:t>
            </a:r>
            <a:r>
              <a:rPr lang="en-US" altLang="en-US" sz="1350" dirty="0"/>
              <a:t>: Free places,  low value differentials</a:t>
            </a:r>
            <a:endParaRPr lang="en-US" altLang="en-US" sz="750" dirty="0"/>
          </a:p>
          <a:p>
            <a:pPr eaLnBrk="1" hangingPunct="1">
              <a:spcBef>
                <a:spcPct val="0"/>
              </a:spcBef>
              <a:buFontTx/>
              <a:buNone/>
            </a:pPr>
            <a:endParaRPr lang="en-US" altLang="en-US" sz="750" dirty="0"/>
          </a:p>
          <a:p>
            <a:pPr eaLnBrk="1" hangingPunct="1">
              <a:spcBef>
                <a:spcPct val="0"/>
              </a:spcBef>
              <a:buFontTx/>
              <a:buNone/>
            </a:pPr>
            <a:r>
              <a:rPr lang="en-US" altLang="en-US" sz="1350" i="1" dirty="0"/>
              <a:t>Research:</a:t>
            </a:r>
            <a:r>
              <a:rPr lang="en-US" altLang="en-US" sz="1350" dirty="0"/>
              <a:t> Publicly funded, integral to researcher</a:t>
            </a:r>
          </a:p>
        </p:txBody>
      </p:sp>
      <p:sp>
        <p:nvSpPr>
          <p:cNvPr id="33805" name="TextBox 25"/>
          <p:cNvSpPr txBox="1">
            <a:spLocks noChangeArrowheads="1"/>
          </p:cNvSpPr>
          <p:nvPr/>
        </p:nvSpPr>
        <p:spPr bwMode="auto">
          <a:xfrm>
            <a:off x="5114925" y="4277917"/>
            <a:ext cx="2215754" cy="1038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350" i="1" dirty="0"/>
              <a:t>Teaching:  </a:t>
            </a:r>
            <a:r>
              <a:rPr lang="en-US" altLang="en-US" sz="1350" dirty="0"/>
              <a:t>Quasi market in student places/degrees</a:t>
            </a:r>
            <a:endParaRPr lang="en-US" altLang="en-US" sz="750" dirty="0"/>
          </a:p>
          <a:p>
            <a:pPr eaLnBrk="1" hangingPunct="1">
              <a:spcBef>
                <a:spcPct val="0"/>
              </a:spcBef>
              <a:buFontTx/>
              <a:buNone/>
            </a:pPr>
            <a:endParaRPr lang="en-US" altLang="en-US" sz="750" dirty="0"/>
          </a:p>
          <a:p>
            <a:pPr eaLnBrk="1" hangingPunct="1">
              <a:spcBef>
                <a:spcPct val="0"/>
              </a:spcBef>
              <a:buFontTx/>
              <a:buNone/>
            </a:pPr>
            <a:r>
              <a:rPr lang="en-US" altLang="en-US" sz="1350" i="1" dirty="0"/>
              <a:t>Research:  </a:t>
            </a:r>
            <a:r>
              <a:rPr lang="en-US" altLang="en-US" sz="1350" dirty="0"/>
              <a:t>State quasi-market, product formats</a:t>
            </a:r>
          </a:p>
        </p:txBody>
      </p:sp>
      <p:sp>
        <p:nvSpPr>
          <p:cNvPr id="33806" name="TextBox 30"/>
          <p:cNvSpPr txBox="1">
            <a:spLocks noChangeArrowheads="1"/>
          </p:cNvSpPr>
          <p:nvPr/>
        </p:nvSpPr>
        <p:spPr bwMode="auto">
          <a:xfrm>
            <a:off x="2051447" y="2306242"/>
            <a:ext cx="1994297" cy="1038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350" i="1" dirty="0"/>
              <a:t>Teaching</a:t>
            </a:r>
            <a:r>
              <a:rPr lang="en-US" altLang="en-US" sz="1350" dirty="0"/>
              <a:t>: Private learning in Internet, libraries</a:t>
            </a:r>
            <a:endParaRPr lang="en-US" altLang="en-US" sz="750" dirty="0"/>
          </a:p>
          <a:p>
            <a:pPr eaLnBrk="1" hangingPunct="1">
              <a:spcBef>
                <a:spcPct val="0"/>
              </a:spcBef>
              <a:buFontTx/>
              <a:buNone/>
            </a:pPr>
            <a:endParaRPr lang="en-US" altLang="en-US" sz="750" dirty="0"/>
          </a:p>
          <a:p>
            <a:pPr eaLnBrk="1" hangingPunct="1">
              <a:spcBef>
                <a:spcPct val="0"/>
              </a:spcBef>
              <a:buFontTx/>
              <a:buNone/>
            </a:pPr>
            <a:r>
              <a:rPr lang="en-US" altLang="en-US" sz="1350" i="1" dirty="0"/>
              <a:t>Research:</a:t>
            </a:r>
            <a:r>
              <a:rPr lang="en-US" altLang="en-US" sz="1350" dirty="0"/>
              <a:t> Self-made scholarship and inquiry</a:t>
            </a:r>
          </a:p>
        </p:txBody>
      </p:sp>
      <p:sp>
        <p:nvSpPr>
          <p:cNvPr id="33807" name="TextBox 31"/>
          <p:cNvSpPr txBox="1">
            <a:spLocks noChangeArrowheads="1"/>
          </p:cNvSpPr>
          <p:nvPr/>
        </p:nvSpPr>
        <p:spPr bwMode="auto">
          <a:xfrm>
            <a:off x="2078833" y="4211242"/>
            <a:ext cx="2041922" cy="1131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350" i="1"/>
              <a:t>Teaching:</a:t>
            </a:r>
            <a:r>
              <a:rPr lang="en-US" altLang="en-US" sz="1350"/>
              <a:t> Commercial market in tuition/degrees</a:t>
            </a:r>
            <a:endParaRPr lang="en-US" altLang="en-US" sz="750"/>
          </a:p>
          <a:p>
            <a:pPr eaLnBrk="1" hangingPunct="1">
              <a:spcBef>
                <a:spcPct val="0"/>
              </a:spcBef>
              <a:buFontTx/>
              <a:buNone/>
            </a:pPr>
            <a:endParaRPr lang="en-US" altLang="en-US" sz="1350"/>
          </a:p>
          <a:p>
            <a:pPr eaLnBrk="1" hangingPunct="1">
              <a:spcBef>
                <a:spcPct val="0"/>
              </a:spcBef>
              <a:buFontTx/>
              <a:buNone/>
            </a:pPr>
            <a:r>
              <a:rPr lang="en-US" altLang="en-US" sz="1350" i="1"/>
              <a:t>Research:</a:t>
            </a:r>
            <a:r>
              <a:rPr lang="en-US" altLang="en-US" sz="1350"/>
              <a:t> Commercial research and consultancy</a:t>
            </a:r>
          </a:p>
        </p:txBody>
      </p:sp>
      <p:sp>
        <p:nvSpPr>
          <p:cNvPr id="33808" name="TextBox 22"/>
          <p:cNvSpPr txBox="1">
            <a:spLocks noChangeArrowheads="1"/>
          </p:cNvSpPr>
          <p:nvPr/>
        </p:nvSpPr>
        <p:spPr bwMode="auto">
          <a:xfrm>
            <a:off x="1887141" y="1953817"/>
            <a:ext cx="223361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b="1" dirty="0"/>
              <a:t>Quadrant 1: CIVIL SOCIETY </a:t>
            </a:r>
          </a:p>
        </p:txBody>
      </p:sp>
      <p:sp>
        <p:nvSpPr>
          <p:cNvPr id="33809" name="TextBox 45"/>
          <p:cNvSpPr txBox="1">
            <a:spLocks noChangeArrowheads="1"/>
          </p:cNvSpPr>
          <p:nvPr/>
        </p:nvSpPr>
        <p:spPr bwMode="auto">
          <a:xfrm>
            <a:off x="4897042" y="1941911"/>
            <a:ext cx="264675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b="1" dirty="0"/>
              <a:t>Quadrant 2: SOCIAL DEMOCRACY</a:t>
            </a:r>
          </a:p>
        </p:txBody>
      </p:sp>
      <p:sp>
        <p:nvSpPr>
          <p:cNvPr id="33810" name="TextBox 46"/>
          <p:cNvSpPr txBox="1">
            <a:spLocks noChangeArrowheads="1"/>
          </p:cNvSpPr>
          <p:nvPr/>
        </p:nvSpPr>
        <p:spPr bwMode="auto">
          <a:xfrm>
            <a:off x="1563291" y="3882629"/>
            <a:ext cx="279439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b="1"/>
              <a:t>Quadrant 4: </a:t>
            </a:r>
            <a:r>
              <a:rPr lang="en-US" altLang="en-US" sz="1050" b="1" dirty="0"/>
              <a:t>COMMERCIAL MARKET</a:t>
            </a:r>
          </a:p>
        </p:txBody>
      </p:sp>
      <p:sp>
        <p:nvSpPr>
          <p:cNvPr id="33811" name="TextBox 50"/>
          <p:cNvSpPr txBox="1">
            <a:spLocks noChangeArrowheads="1"/>
          </p:cNvSpPr>
          <p:nvPr/>
        </p:nvSpPr>
        <p:spPr bwMode="auto">
          <a:xfrm>
            <a:off x="4797028" y="3894885"/>
            <a:ext cx="297299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b="1"/>
              <a:t>Quadrant </a:t>
            </a:r>
            <a:r>
              <a:rPr lang="en-US" altLang="en-US" sz="1050" b="1" smtClean="0"/>
              <a:t>3: </a:t>
            </a:r>
            <a:r>
              <a:rPr lang="en-US" altLang="en-US" sz="1050" b="1" dirty="0"/>
              <a:t>STATE QUASI-MARKET</a:t>
            </a:r>
          </a:p>
        </p:txBody>
      </p:sp>
      <p:sp>
        <p:nvSpPr>
          <p:cNvPr id="33812" name="TextBox 28"/>
          <p:cNvSpPr txBox="1">
            <a:spLocks noChangeArrowheads="1"/>
          </p:cNvSpPr>
          <p:nvPr/>
        </p:nvSpPr>
        <p:spPr bwMode="auto">
          <a:xfrm>
            <a:off x="5272088" y="5578016"/>
            <a:ext cx="2655094"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i="1" dirty="0"/>
              <a:t>NOTE: State, institutions and individuals are active agents in all four quadrants</a:t>
            </a:r>
          </a:p>
        </p:txBody>
      </p:sp>
    </p:spTree>
    <p:extLst>
      <p:ext uri="{BB962C8B-B14F-4D97-AF65-F5344CB8AC3E}">
        <p14:creationId xmlns:p14="http://schemas.microsoft.com/office/powerpoint/2010/main" val="1319265503"/>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Collective goods</a:t>
            </a:r>
            <a:endParaRPr lang="en-US" sz="4000" dirty="0">
              <a:solidFill>
                <a:srgbClr val="002060"/>
              </a:solidFill>
            </a:endParaRPr>
          </a:p>
        </p:txBody>
      </p:sp>
    </p:spTree>
    <p:extLst>
      <p:ext uri="{BB962C8B-B14F-4D97-AF65-F5344CB8AC3E}">
        <p14:creationId xmlns:p14="http://schemas.microsoft.com/office/powerpoint/2010/main" val="606789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1231392"/>
          </a:xfrm>
        </p:spPr>
        <p:txBody>
          <a:bodyPr>
            <a:normAutofit/>
          </a:bodyPr>
          <a:lstStyle/>
          <a:p>
            <a:pPr algn="ctr"/>
            <a:r>
              <a:rPr lang="en-US" sz="4000" dirty="0" smtClean="0">
                <a:solidFill>
                  <a:srgbClr val="002060"/>
                </a:solidFill>
              </a:rPr>
              <a:t>Common goods</a:t>
            </a:r>
            <a:endParaRPr lang="en-US" sz="4000" dirty="0">
              <a:solidFill>
                <a:srgbClr val="002060"/>
              </a:solidFill>
            </a:endParaRPr>
          </a:p>
        </p:txBody>
      </p:sp>
      <p:sp>
        <p:nvSpPr>
          <p:cNvPr id="3" name="Content Placeholder 2"/>
          <p:cNvSpPr>
            <a:spLocks noGrp="1"/>
          </p:cNvSpPr>
          <p:nvPr>
            <p:ph idx="1"/>
          </p:nvPr>
        </p:nvSpPr>
        <p:spPr>
          <a:xfrm>
            <a:off x="372618" y="935608"/>
            <a:ext cx="8332470" cy="5623687"/>
          </a:xfrm>
        </p:spPr>
        <p:txBody>
          <a:bodyPr>
            <a:normAutofit/>
          </a:bodyPr>
          <a:lstStyle/>
          <a:p>
            <a:r>
              <a:rPr lang="en-US" dirty="0"/>
              <a:t>Not all public goods are necessarily progressive in distribution or in their social effects (e.g. national military offensives are a </a:t>
            </a:r>
            <a:r>
              <a:rPr lang="en-US" dirty="0" smtClean="0"/>
              <a:t>‘public good’ </a:t>
            </a:r>
            <a:r>
              <a:rPr lang="en-US" dirty="0"/>
              <a:t>in both the economic and political </a:t>
            </a:r>
            <a:r>
              <a:rPr lang="en-US" dirty="0" smtClean="0"/>
              <a:t>senses, but do we like them?)</a:t>
            </a:r>
            <a:endParaRPr lang="en-US" dirty="0"/>
          </a:p>
          <a:p>
            <a:r>
              <a:rPr lang="en-US" i="1" dirty="0" smtClean="0"/>
              <a:t>Common </a:t>
            </a:r>
            <a:r>
              <a:rPr lang="en-US" i="1" dirty="0"/>
              <a:t>goods </a:t>
            </a:r>
            <a:r>
              <a:rPr lang="en-US" dirty="0"/>
              <a:t>are a particular kind of </a:t>
            </a:r>
            <a:r>
              <a:rPr lang="en-US" dirty="0" smtClean="0"/>
              <a:t>collective political </a:t>
            </a:r>
            <a:r>
              <a:rPr lang="en-US" dirty="0"/>
              <a:t>public good. These are relational goods that provide for such qualities as social solidarity, equity, human rights, democratic self-determination, and social and geographic mobility (freedom of movement) in populations</a:t>
            </a:r>
          </a:p>
          <a:p>
            <a:r>
              <a:rPr lang="en-US" dirty="0"/>
              <a:t>The provision of higher education on the basis of equal social opportunity and maximum </a:t>
            </a:r>
            <a:r>
              <a:rPr lang="en-US" dirty="0" smtClean="0"/>
              <a:t>potential social </a:t>
            </a:r>
            <a:r>
              <a:rPr lang="en-US" dirty="0"/>
              <a:t>mobility is one such common good </a:t>
            </a:r>
          </a:p>
        </p:txBody>
      </p:sp>
    </p:spTree>
    <p:extLst>
      <p:ext uri="{BB962C8B-B14F-4D97-AF65-F5344CB8AC3E}">
        <p14:creationId xmlns:p14="http://schemas.microsoft.com/office/powerpoint/2010/main" val="1082411390"/>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38" y="1755014"/>
            <a:ext cx="7886700" cy="1325563"/>
          </a:xfrm>
        </p:spPr>
        <p:txBody>
          <a:bodyPr>
            <a:normAutofit/>
          </a:bodyPr>
          <a:lstStyle/>
          <a:p>
            <a:pPr algn="ctr"/>
            <a:r>
              <a:rPr lang="en-US" sz="4000" dirty="0" smtClean="0">
                <a:solidFill>
                  <a:srgbClr val="002060"/>
                </a:solidFill>
              </a:rPr>
              <a:t>Higher education, the state and social allocation</a:t>
            </a:r>
            <a:endParaRPr lang="en-US" sz="4000" dirty="0">
              <a:solidFill>
                <a:srgbClr val="002060"/>
              </a:solidFill>
            </a:endParaRPr>
          </a:p>
        </p:txBody>
      </p:sp>
    </p:spTree>
    <p:extLst>
      <p:ext uri="{BB962C8B-B14F-4D97-AF65-F5344CB8AC3E}">
        <p14:creationId xmlns:p14="http://schemas.microsoft.com/office/powerpoint/2010/main" val="20539805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714</TotalTime>
  <Words>921</Words>
  <Application>Microsoft Macintosh PowerPoint</Application>
  <PresentationFormat>On-screen Show (4:3)</PresentationFormat>
  <Paragraphs>89</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Calibri Light</vt:lpstr>
      <vt:lpstr>Gill Sans</vt:lpstr>
      <vt:lpstr>ＭＳ Ｐゴシック</vt:lpstr>
      <vt:lpstr>Arial</vt:lpstr>
      <vt:lpstr>Office Theme</vt:lpstr>
      <vt:lpstr>Higher Education and  the Common Good  CGHE seminar 2 February 2017  </vt:lpstr>
      <vt:lpstr>PowerPoint Presentation</vt:lpstr>
      <vt:lpstr>Assumptions</vt:lpstr>
      <vt:lpstr>Dog does not eat dog</vt:lpstr>
      <vt:lpstr>Positional competition</vt:lpstr>
      <vt:lpstr>Broad scope for production  of public goods</vt:lpstr>
      <vt:lpstr>Collective goods</vt:lpstr>
      <vt:lpstr>Common goods</vt:lpstr>
      <vt:lpstr>Higher education, the state and social allocation</vt:lpstr>
      <vt:lpstr>Positional competition and its counter-frame</vt:lpstr>
      <vt:lpstr>Systemic stratification</vt:lpstr>
      <vt:lpstr>Competition and stratification</vt:lpstr>
      <vt:lpstr>Quasi-markets</vt:lpstr>
      <vt:lpstr>The Anglo-American problem</vt:lpstr>
      <vt:lpstr>Brexit and Trump</vt:lpstr>
      <vt:lpstr>PowerPoint Presentation</vt:lpstr>
      <vt:lpstr>November 2016 US Presidential election: the college education factor in voting</vt:lpstr>
      <vt:lpstr>Conclusions</vt:lpstr>
      <vt:lpstr>PowerPoint Presentation</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Research University Higher School of Economics  VII International Conference ‘University between Global Challenges and Local Commitments’, Moscow 20-22 October 2016    The public good created by higher  education institutions in Russia</dc:title>
  <dc:creator>Simon Marginson</dc:creator>
  <cp:lastModifiedBy>Simon Marginson</cp:lastModifiedBy>
  <cp:revision>86</cp:revision>
  <dcterms:created xsi:type="dcterms:W3CDTF">2016-10-21T06:35:01Z</dcterms:created>
  <dcterms:modified xsi:type="dcterms:W3CDTF">2017-02-02T10:07:36Z</dcterms:modified>
</cp:coreProperties>
</file>