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455" r:id="rId2"/>
    <p:sldId id="680" r:id="rId3"/>
    <p:sldId id="681" r:id="rId4"/>
    <p:sldId id="682" r:id="rId5"/>
    <p:sldId id="684" r:id="rId6"/>
    <p:sldId id="683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56"/>
    <p:restoredTop sz="94587"/>
  </p:normalViewPr>
  <p:slideViewPr>
    <p:cSldViewPr snapToGrid="0" snapToObjects="1">
      <p:cViewPr>
        <p:scale>
          <a:sx n="94" d="100"/>
          <a:sy n="94" d="100"/>
        </p:scale>
        <p:origin x="560" y="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>
        <p:scale>
          <a:sx n="150" d="100"/>
          <a:sy n="150" d="100"/>
        </p:scale>
        <p:origin x="2360" y="-27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92A15-29D0-D341-8B08-9AF0A367D445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A8A9A-3F11-4945-B83B-8B2D4CB17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90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BAC44-91AB-EC41-ADE5-1A2846857E17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C9CB2-6D55-3748-9E84-9F5714C4F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5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2BD1-BB71-FF45-9C0D-DABB51930BD7}" type="datetimeFigureOut">
              <a:rPr lang="en-US" smtClean="0"/>
              <a:t>11/30/17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D5A6-1CFA-2D47-87E9-5AA2E2B2E2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5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2BD1-BB71-FF45-9C0D-DABB51930BD7}" type="datetimeFigureOut">
              <a:rPr lang="en-US" smtClean="0"/>
              <a:t>11/30/17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D5A6-1CFA-2D47-87E9-5AA2E2B2E2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84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2BD1-BB71-FF45-9C0D-DABB51930BD7}" type="datetimeFigureOut">
              <a:rPr lang="en-US" smtClean="0"/>
              <a:t>11/30/17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D5A6-1CFA-2D47-87E9-5AA2E2B2E2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7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2BD1-BB71-FF45-9C0D-DABB51930BD7}" type="datetimeFigureOut">
              <a:rPr lang="en-US" smtClean="0"/>
              <a:t>11/30/17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D5A6-1CFA-2D47-87E9-5AA2E2B2E2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160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2BD1-BB71-FF45-9C0D-DABB51930BD7}" type="datetimeFigureOut">
              <a:rPr lang="en-US" smtClean="0"/>
              <a:t>11/30/17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D5A6-1CFA-2D47-87E9-5AA2E2B2E2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04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2BD1-BB71-FF45-9C0D-DABB51930BD7}" type="datetimeFigureOut">
              <a:rPr lang="en-US" smtClean="0"/>
              <a:t>11/30/17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D5A6-1CFA-2D47-87E9-5AA2E2B2E2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63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2BD1-BB71-FF45-9C0D-DABB51930BD7}" type="datetimeFigureOut">
              <a:rPr lang="en-US" smtClean="0"/>
              <a:t>11/30/17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D5A6-1CFA-2D47-87E9-5AA2E2B2E2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44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2BD1-BB71-FF45-9C0D-DABB51930BD7}" type="datetimeFigureOut">
              <a:rPr lang="en-US" smtClean="0"/>
              <a:t>11/30/17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D5A6-1CFA-2D47-87E9-5AA2E2B2E2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7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2BD1-BB71-FF45-9C0D-DABB51930BD7}" type="datetimeFigureOut">
              <a:rPr lang="en-US" smtClean="0"/>
              <a:t>11/30/17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D5A6-1CFA-2D47-87E9-5AA2E2B2E2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135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2BD1-BB71-FF45-9C0D-DABB51930BD7}" type="datetimeFigureOut">
              <a:rPr lang="en-US" smtClean="0"/>
              <a:t>11/30/17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D5A6-1CFA-2D47-87E9-5AA2E2B2E2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087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2BD1-BB71-FF45-9C0D-DABB51930BD7}" type="datetimeFigureOut">
              <a:rPr lang="en-US" smtClean="0"/>
              <a:t>11/30/17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D5A6-1CFA-2D47-87E9-5AA2E2B2E2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21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2BD1-BB71-FF45-9C0D-DABB51930BD7}" type="datetimeFigureOut">
              <a:rPr lang="en-US" smtClean="0"/>
              <a:t>11/30/17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2D5A6-1CFA-2D47-87E9-5AA2E2B2E2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59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059004" cy="5657459"/>
          </a:xfrm>
          <a:noFill/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Institutional autonomy, academic freedom and the public character of the university</a:t>
            </a:r>
            <a:r>
              <a:rPr lang="en-US" sz="4000" i="1" dirty="0">
                <a:latin typeface="Georgia" charset="0"/>
                <a:ea typeface="Georgia" charset="0"/>
                <a:cs typeface="Georgia" charset="0"/>
              </a:rPr>
              <a:t/>
            </a:r>
            <a:br>
              <a:rPr lang="en-US" sz="4000" i="1" dirty="0">
                <a:latin typeface="Georgia" charset="0"/>
                <a:ea typeface="Georgia" charset="0"/>
                <a:cs typeface="Georgia" charset="0"/>
              </a:rPr>
            </a:br>
            <a:r>
              <a:rPr lang="en-US" sz="1200" i="1" dirty="0" smtClean="0">
                <a:latin typeface="Georgia" charset="0"/>
                <a:ea typeface="Georgia" charset="0"/>
                <a:cs typeface="Georgia" charset="0"/>
              </a:rPr>
              <a:t/>
            </a:r>
            <a:br>
              <a:rPr lang="en-US" sz="1200" i="1" dirty="0" smtClean="0">
                <a:latin typeface="Georgia" charset="0"/>
                <a:ea typeface="Georgia" charset="0"/>
                <a:cs typeface="Georgia" charset="0"/>
              </a:rPr>
            </a:br>
            <a:r>
              <a:rPr lang="en-US" sz="1200" i="1" dirty="0" smtClean="0">
                <a:latin typeface="Georgia" charset="0"/>
                <a:ea typeface="Georgia" charset="0"/>
                <a:cs typeface="Georgia" charset="0"/>
              </a:rPr>
              <a:t/>
            </a:r>
            <a:br>
              <a:rPr lang="en-US" sz="1200" i="1" dirty="0" smtClean="0">
                <a:latin typeface="Georgia" charset="0"/>
                <a:ea typeface="Georgia" charset="0"/>
                <a:cs typeface="Georgia" charset="0"/>
              </a:rPr>
            </a:br>
            <a:r>
              <a:rPr lang="en-US" sz="1200" i="1" dirty="0" smtClean="0">
                <a:latin typeface="Georgia" charset="0"/>
                <a:ea typeface="Georgia" charset="0"/>
                <a:cs typeface="Georgia" charset="0"/>
              </a:rPr>
              <a:t/>
            </a:r>
            <a:br>
              <a:rPr lang="en-US" sz="1200" i="1" dirty="0" smtClean="0">
                <a:latin typeface="Georgia" charset="0"/>
                <a:ea typeface="Georgia" charset="0"/>
                <a:cs typeface="Georgia" charset="0"/>
              </a:rPr>
            </a:br>
            <a:r>
              <a:rPr lang="en-US" sz="1200" i="1" dirty="0">
                <a:latin typeface="Georgia" charset="0"/>
                <a:ea typeface="Georgia" charset="0"/>
                <a:cs typeface="Georgia" charset="0"/>
              </a:rPr>
              <a:t/>
            </a:r>
            <a:br>
              <a:rPr lang="en-US" sz="1200" i="1" dirty="0">
                <a:latin typeface="Georgia" charset="0"/>
                <a:ea typeface="Georgia" charset="0"/>
                <a:cs typeface="Georgia" charset="0"/>
              </a:rPr>
            </a:b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Simon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Marginson</a:t>
            </a:r>
            <a:b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</a:b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/>
            </a:r>
            <a:b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</a:b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CGHE seminar with Ron Barnett</a:t>
            </a:r>
            <a:b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</a:b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30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November 2017</a:t>
            </a:r>
            <a:b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</a:b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/>
            </a:r>
            <a:b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</a:b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/>
            </a:r>
            <a:b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</a:br>
            <a:endParaRPr lang="en-US" sz="2000" i="1" dirty="0">
              <a:solidFill>
                <a:schemeClr val="bg1">
                  <a:lumMod val="50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31" y="5932096"/>
            <a:ext cx="519857" cy="6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401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730"/>
            <a:ext cx="9144000" cy="4463266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449977" y="235131"/>
            <a:ext cx="632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The European university</a:t>
            </a:r>
            <a:endParaRPr lang="en-US" sz="3200" dirty="0">
              <a:solidFill>
                <a:srgbClr val="0070C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474" y="6065388"/>
            <a:ext cx="519857" cy="6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27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9977" y="235131"/>
            <a:ext cx="632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The modern European university</a:t>
            </a:r>
            <a:endParaRPr lang="en-US" sz="3200" dirty="0">
              <a:solidFill>
                <a:srgbClr val="0070C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908902"/>
            <a:ext cx="8953500" cy="4476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0862"/>
            <a:ext cx="9144000" cy="3203643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474" y="6065388"/>
            <a:ext cx="519857" cy="6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37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9977" y="235131"/>
            <a:ext cx="632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The </a:t>
            </a:r>
            <a:r>
              <a:rPr lang="en-US" sz="3200" dirty="0" err="1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J</a:t>
            </a:r>
            <a:r>
              <a:rPr lang="en-US" sz="3200" dirty="0" err="1" smtClean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ixia</a:t>
            </a:r>
            <a:r>
              <a:rPr lang="en-US" sz="3200" dirty="0" smtClean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 Academy</a:t>
            </a:r>
            <a:endParaRPr lang="en-US" sz="3200" dirty="0">
              <a:solidFill>
                <a:srgbClr val="0070C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19" y="1078173"/>
            <a:ext cx="5859538" cy="5390775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92" y="1078173"/>
            <a:ext cx="1633263" cy="2309626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98" y="5875770"/>
            <a:ext cx="519857" cy="65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9977" y="235131"/>
            <a:ext cx="632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The modern Chinese university</a:t>
            </a:r>
            <a:endParaRPr lang="en-US" sz="3200" dirty="0">
              <a:solidFill>
                <a:srgbClr val="0070C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728"/>
            <a:ext cx="9143999" cy="4637198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902748"/>
            <a:ext cx="519857" cy="65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65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9977" y="235131"/>
            <a:ext cx="632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Hong Kong</a:t>
            </a:r>
            <a:endParaRPr lang="en-US" sz="3200" dirty="0">
              <a:solidFill>
                <a:srgbClr val="0070C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343" y="1042728"/>
            <a:ext cx="7599121" cy="4637198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732" y="6082298"/>
            <a:ext cx="519857" cy="65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9456"/>
            <a:ext cx="9075761" cy="4903292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306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13833</TotalTime>
  <Words>28</Words>
  <Application>Microsoft Macintosh PowerPoint</Application>
  <PresentationFormat>On-screen Show (4:3)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Georgia</vt:lpstr>
      <vt:lpstr>Arial</vt:lpstr>
      <vt:lpstr>Office Theme</vt:lpstr>
      <vt:lpstr>Institutional autonomy, academic freedom and the public character of the university     Simon Marginson  CGHE seminar with Ron Barnett 30 November 2017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Michigan State University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Competition, segmentation, and vertical stratification in high participation systems </dc:title>
  <dc:creator>Brendan Cantwell</dc:creator>
  <cp:lastModifiedBy>Simon Marginson</cp:lastModifiedBy>
  <cp:revision>680</cp:revision>
  <cp:lastPrinted>2016-09-03T22:03:36Z</cp:lastPrinted>
  <dcterms:created xsi:type="dcterms:W3CDTF">2015-09-06T09:01:00Z</dcterms:created>
  <dcterms:modified xsi:type="dcterms:W3CDTF">2017-11-30T08:05:25Z</dcterms:modified>
</cp:coreProperties>
</file>