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900" r:id="rId2"/>
  </p:sldMasterIdLst>
  <p:notesMasterIdLst>
    <p:notesMasterId r:id="rId14"/>
  </p:notesMasterIdLst>
  <p:handoutMasterIdLst>
    <p:handoutMasterId r:id="rId15"/>
  </p:handoutMasterIdLst>
  <p:sldIdLst>
    <p:sldId id="288" r:id="rId3"/>
    <p:sldId id="314" r:id="rId4"/>
    <p:sldId id="315" r:id="rId5"/>
    <p:sldId id="316" r:id="rId6"/>
    <p:sldId id="317" r:id="rId7"/>
    <p:sldId id="318" r:id="rId8"/>
    <p:sldId id="319" r:id="rId9"/>
    <p:sldId id="322" r:id="rId10"/>
    <p:sldId id="320" r:id="rId11"/>
    <p:sldId id="321" r:id="rId12"/>
    <p:sldId id="278" r:id="rId13"/>
  </p:sldIdLst>
  <p:sldSz cx="9144000" cy="6858000" type="screen4x3"/>
  <p:notesSz cx="6888163" cy="10020300"/>
  <p:defaultTextStyle>
    <a:defPPr>
      <a:defRPr lang="en-GB"/>
    </a:defPPr>
    <a:lvl1pPr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-109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-109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-109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-109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-109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-109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-109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-109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-109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56" userDrawn="1">
          <p15:clr>
            <a:srgbClr val="A4A3A4"/>
          </p15:clr>
        </p15:guide>
        <p15:guide id="2" pos="2170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209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612" autoAdjust="0"/>
    <p:restoredTop sz="86527" autoAdjust="0"/>
  </p:normalViewPr>
  <p:slideViewPr>
    <p:cSldViewPr snapToObjects="1" showGuides="1">
      <p:cViewPr varScale="1">
        <p:scale>
          <a:sx n="38" d="100"/>
          <a:sy n="38" d="100"/>
        </p:scale>
        <p:origin x="864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786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Objects="1">
      <p:cViewPr varScale="1">
        <p:scale>
          <a:sx n="79" d="100"/>
          <a:sy n="79" d="100"/>
        </p:scale>
        <p:origin x="-1368" y="-78"/>
      </p:cViewPr>
      <p:guideLst>
        <p:guide orient="horz" pos="3156"/>
        <p:guide pos="217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85170" cy="50035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01499" y="1"/>
            <a:ext cx="2985170" cy="50035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A51AEC-D0A1-4FA9-895A-9A8FFF7736B3}" type="datetimeFigureOut">
              <a:rPr lang="en-GB" smtClean="0"/>
              <a:t>06/05/2020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518292"/>
            <a:ext cx="2985170" cy="50035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01499" y="9518292"/>
            <a:ext cx="2985170" cy="50035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547F4CC-85AB-468D-B709-C9EB014A01C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124574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871" cy="501015"/>
          </a:xfrm>
          <a:prstGeom prst="rect">
            <a:avLst/>
          </a:prstGeom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>
              <a:defRPr sz="1300" smtClean="0"/>
            </a:lvl1pPr>
          </a:lstStyle>
          <a:p>
            <a:pPr>
              <a:defRPr/>
            </a:pPr>
            <a:endParaRPr lang="en-GB" alt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01698" y="0"/>
            <a:ext cx="2984871" cy="501015"/>
          </a:xfrm>
          <a:prstGeom prst="rect">
            <a:avLst/>
          </a:prstGeom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>
              <a:defRPr sz="1300" smtClean="0"/>
            </a:lvl1pPr>
          </a:lstStyle>
          <a:p>
            <a:pPr>
              <a:defRPr/>
            </a:pPr>
            <a:fld id="{A6BD2B6E-B993-4C1C-9E93-55B611B50867}" type="datetime1">
              <a:rPr lang="en-GB" altLang="en-US"/>
              <a:pPr>
                <a:defRPr/>
              </a:pPr>
              <a:t>06/05/2020</a:t>
            </a:fld>
            <a:endParaRPr lang="en-GB" alt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39800" y="752475"/>
            <a:ext cx="5008563" cy="37576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6661" tIns="48331" rIns="96661" bIns="48331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GB" alt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817" y="4759643"/>
            <a:ext cx="5510530" cy="4509135"/>
          </a:xfrm>
          <a:prstGeom prst="rect">
            <a:avLst/>
          </a:prstGeom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GB" altLang="en-US" noProof="0" dirty="0"/>
              <a:t>Click to edit Master text styles</a:t>
            </a:r>
          </a:p>
          <a:p>
            <a:pPr lvl="1"/>
            <a:r>
              <a:rPr lang="en-GB" altLang="en-US" noProof="0" dirty="0"/>
              <a:t>Second level</a:t>
            </a:r>
          </a:p>
          <a:p>
            <a:pPr lvl="2"/>
            <a:r>
              <a:rPr lang="en-GB" altLang="en-US" noProof="0" dirty="0"/>
              <a:t>Third level</a:t>
            </a:r>
          </a:p>
          <a:p>
            <a:pPr lvl="3"/>
            <a:r>
              <a:rPr lang="en-GB" altLang="en-US" noProof="0" dirty="0"/>
              <a:t>Fourth level</a:t>
            </a:r>
          </a:p>
          <a:p>
            <a:pPr lvl="4"/>
            <a:r>
              <a:rPr lang="en-GB" altLang="en-US" noProof="0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517546"/>
            <a:ext cx="2984871" cy="501015"/>
          </a:xfrm>
          <a:prstGeom prst="rect">
            <a:avLst/>
          </a:prstGeom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>
              <a:defRPr sz="1300" smtClean="0"/>
            </a:lvl1pPr>
          </a:lstStyle>
          <a:p>
            <a:pPr>
              <a:defRPr/>
            </a:pPr>
            <a:endParaRPr lang="en-GB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01698" y="9517546"/>
            <a:ext cx="2984871" cy="501015"/>
          </a:xfrm>
          <a:prstGeom prst="rect">
            <a:avLst/>
          </a:prstGeom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>
              <a:defRPr sz="1300" smtClean="0"/>
            </a:lvl1pPr>
          </a:lstStyle>
          <a:p>
            <a:pPr>
              <a:defRPr/>
            </a:pPr>
            <a:fld id="{95C0A0FB-C9C3-422D-8448-AE568FEA659C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9453503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 baseline="0">
        <a:solidFill>
          <a:schemeClr val="tx1">
            <a:lumMod val="65000"/>
            <a:lumOff val="35000"/>
          </a:schemeClr>
        </a:solidFill>
        <a:latin typeface="Arial" panose="020B0604020202020204" pitchFamily="34" charset="0"/>
        <a:ea typeface="ＭＳ Ｐゴシック" pitchFamily="-109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 baseline="0">
        <a:solidFill>
          <a:schemeClr val="tx1">
            <a:lumMod val="65000"/>
            <a:lumOff val="35000"/>
          </a:schemeClr>
        </a:solidFill>
        <a:latin typeface="Arial" panose="020B0604020202020204" pitchFamily="34" charset="0"/>
        <a:ea typeface="ＭＳ Ｐゴシック" pitchFamily="-109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 baseline="0">
        <a:solidFill>
          <a:schemeClr val="tx1">
            <a:lumMod val="65000"/>
            <a:lumOff val="35000"/>
          </a:schemeClr>
        </a:solidFill>
        <a:latin typeface="Arial" panose="020B0604020202020204" pitchFamily="34" charset="0"/>
        <a:ea typeface="ＭＳ Ｐゴシック" pitchFamily="-109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 baseline="0">
        <a:solidFill>
          <a:schemeClr val="tx1">
            <a:lumMod val="65000"/>
            <a:lumOff val="35000"/>
          </a:schemeClr>
        </a:solidFill>
        <a:latin typeface="Arial" panose="020B0604020202020204" pitchFamily="34" charset="0"/>
        <a:ea typeface="ＭＳ Ｐゴシック" pitchFamily="-109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 baseline="0">
        <a:solidFill>
          <a:schemeClr val="tx1">
            <a:lumMod val="65000"/>
            <a:lumOff val="35000"/>
          </a:schemeClr>
        </a:solidFill>
        <a:latin typeface="Arial" panose="020B0604020202020204" pitchFamily="34" charset="0"/>
        <a:ea typeface="ＭＳ Ｐゴシック" pitchFamily="-109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M9635 Powerpoint template 4 3 blacklines.pdf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838" y="-99379"/>
            <a:ext cx="9259358" cy="6957379"/>
          </a:xfrm>
          <a:prstGeom prst="rect">
            <a:avLst/>
          </a:prstGeom>
        </p:spPr>
      </p:pic>
      <p:sp>
        <p:nvSpPr>
          <p:cNvPr id="8" name="Title 1"/>
          <p:cNvSpPr>
            <a:spLocks noGrp="1"/>
          </p:cNvSpPr>
          <p:nvPr>
            <p:ph type="ctrTitle" hasCustomPrompt="1"/>
          </p:nvPr>
        </p:nvSpPr>
        <p:spPr>
          <a:xfrm>
            <a:off x="394208" y="596280"/>
            <a:ext cx="8462664" cy="1470025"/>
          </a:xfrm>
          <a:prstGeom prst="rect">
            <a:avLst/>
          </a:prstGeom>
        </p:spPr>
        <p:txBody>
          <a:bodyPr/>
          <a:lstStyle>
            <a:lvl1pPr algn="l">
              <a:defRPr sz="3600" b="0" i="0" cap="none" baseline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9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95536" y="2276872"/>
            <a:ext cx="6969253" cy="1752600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200" baseline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091721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06BD9-7DAB-A142-B88A-F02FCFFA8CE4}" type="datetimeFigureOut">
              <a:rPr lang="en-US" smtClean="0"/>
              <a:t>5/6/2020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3747A-5809-6F4C-8F6B-7D879B117F3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30455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06BD9-7DAB-A142-B88A-F02FCFFA8CE4}" type="datetimeFigureOut">
              <a:rPr lang="en-US" smtClean="0"/>
              <a:t>5/6/2020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3747A-5809-6F4C-8F6B-7D879B117F3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29458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06BD9-7DAB-A142-B88A-F02FCFFA8CE4}" type="datetimeFigureOut">
              <a:rPr lang="en-US" smtClean="0"/>
              <a:t>5/6/2020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3747A-5809-6F4C-8F6B-7D879B117F3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705720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06BD9-7DAB-A142-B88A-F02FCFFA8CE4}" type="datetimeFigureOut">
              <a:rPr lang="en-US" smtClean="0"/>
              <a:t>5/6/2020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3747A-5809-6F4C-8F6B-7D879B117F3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793941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06BD9-7DAB-A142-B88A-F02FCFFA8CE4}" type="datetimeFigureOut">
              <a:rPr lang="en-US" smtClean="0"/>
              <a:t>5/6/2020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3747A-5809-6F4C-8F6B-7D879B117F3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625966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06BD9-7DAB-A142-B88A-F02FCFFA8CE4}" type="datetimeFigureOut">
              <a:rPr lang="en-US" smtClean="0"/>
              <a:t>5/6/2020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3747A-5809-6F4C-8F6B-7D879B117F3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898585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06BD9-7DAB-A142-B88A-F02FCFFA8CE4}" type="datetimeFigureOut">
              <a:rPr lang="en-US" smtClean="0"/>
              <a:t>5/6/2020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3747A-5809-6F4C-8F6B-7D879B117F3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55072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06BD9-7DAB-A142-B88A-F02FCFFA8CE4}" type="datetimeFigureOut">
              <a:rPr lang="en-US" smtClean="0"/>
              <a:t>5/6/2020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3747A-5809-6F4C-8F6B-7D879B117F3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635490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06BD9-7DAB-A142-B88A-F02FCFFA8CE4}" type="datetimeFigureOut">
              <a:rPr lang="en-US" smtClean="0"/>
              <a:t>5/6/2020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3747A-5809-6F4C-8F6B-7D879B117F3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35383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06BD9-7DAB-A142-B88A-F02FCFFA8CE4}" type="datetimeFigureOut">
              <a:rPr lang="en-US" smtClean="0"/>
              <a:t>5/6/2020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3747A-5809-6F4C-8F6B-7D879B117F3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38309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67545" y="620688"/>
            <a:ext cx="8208912" cy="1143000"/>
          </a:xfrm>
          <a:prstGeom prst="rect">
            <a:avLst/>
          </a:prstGeom>
        </p:spPr>
        <p:txBody>
          <a:bodyPr/>
          <a:lstStyle>
            <a:lvl1pPr algn="l">
              <a:defRPr sz="3200" b="0" i="0" cap="none" baseline="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en-US" dirty="0"/>
              <a:t>Heading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2060848"/>
            <a:ext cx="8208912" cy="3600400"/>
          </a:xfrm>
          <a:prstGeom prst="rect">
            <a:avLst/>
          </a:prstGeom>
        </p:spPr>
        <p:txBody>
          <a:bodyPr/>
          <a:lstStyle>
            <a:lvl1pPr>
              <a:defRPr sz="2800" baseline="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>
              <a:defRPr sz="2400" baseline="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>
              <a:defRPr sz="2100" baseline="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>
              <a:defRPr sz="1900" baseline="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>
              <a:defRPr sz="1700" baseline="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229386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06BD9-7DAB-A142-B88A-F02FCFFA8CE4}" type="datetimeFigureOut">
              <a:rPr lang="en-US" smtClean="0"/>
              <a:t>5/6/2020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3747A-5809-6F4C-8F6B-7D879B117F3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21630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3200" b="1" cap="all" baseline="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 baseline="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716026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557808"/>
            <a:ext cx="6851272" cy="1143000"/>
          </a:xfrm>
          <a:prstGeom prst="rect">
            <a:avLst/>
          </a:prstGeom>
        </p:spPr>
        <p:txBody>
          <a:bodyPr/>
          <a:lstStyle>
            <a:lvl1pPr algn="l">
              <a:defRPr sz="3200" b="0" i="0" cap="none" baseline="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en-US" dirty="0"/>
              <a:t>Heading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16833"/>
            <a:ext cx="4038600" cy="3744416"/>
          </a:xfrm>
          <a:prstGeom prst="rect">
            <a:avLst/>
          </a:prstGeom>
        </p:spPr>
        <p:txBody>
          <a:bodyPr/>
          <a:lstStyle>
            <a:lvl1pPr>
              <a:defRPr sz="2800" baseline="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>
              <a:defRPr sz="2400" baseline="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>
              <a:defRPr sz="2000" baseline="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>
              <a:defRPr sz="1800" baseline="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>
              <a:defRPr sz="1800" baseline="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16833"/>
            <a:ext cx="4038600" cy="3744416"/>
          </a:xfrm>
          <a:prstGeom prst="rect">
            <a:avLst/>
          </a:prstGeom>
        </p:spPr>
        <p:txBody>
          <a:bodyPr/>
          <a:lstStyle>
            <a:lvl1pPr>
              <a:defRPr sz="2800" baseline="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>
              <a:defRPr sz="2400" baseline="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>
              <a:defRPr sz="2000" baseline="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>
              <a:defRPr sz="1800" baseline="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>
              <a:defRPr sz="1800" baseline="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8455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779264" cy="1143000"/>
          </a:xfrm>
          <a:prstGeom prst="rect">
            <a:avLst/>
          </a:prstGeom>
        </p:spPr>
        <p:txBody>
          <a:bodyPr/>
          <a:lstStyle>
            <a:lvl1pPr algn="l">
              <a:defRPr sz="4000" b="1" i="0" cap="all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anose="020B0606020202030204" pitchFamily="34" charset="0"/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</a:defRPr>
            </a:lvl1pPr>
            <a:lvl2pPr>
              <a:defRPr sz="20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</a:defRPr>
            </a:lvl2pPr>
            <a:lvl3pPr>
              <a:defRPr sz="18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</a:defRPr>
            </a:lvl3pPr>
            <a:lvl4pPr>
              <a:defRPr sz="16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</a:defRPr>
            </a:lvl4pPr>
            <a:lvl5pPr>
              <a:defRPr sz="16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</a:defRPr>
            </a:lvl1pPr>
            <a:lvl2pPr>
              <a:defRPr sz="20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</a:defRPr>
            </a:lvl2pPr>
            <a:lvl3pPr>
              <a:defRPr sz="18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</a:defRPr>
            </a:lvl3pPr>
            <a:lvl4pPr>
              <a:defRPr sz="16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</a:defRPr>
            </a:lvl4pPr>
            <a:lvl5pPr>
              <a:defRPr sz="16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3919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692265" cy="1143000"/>
          </a:xfrm>
          <a:prstGeom prst="rect">
            <a:avLst/>
          </a:prstGeom>
        </p:spPr>
        <p:txBody>
          <a:bodyPr/>
          <a:lstStyle>
            <a:lvl1pPr algn="l">
              <a:defRPr sz="4000" b="1" i="0" cap="all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anose="020B0606020202030204" pitchFamily="34" charset="0"/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68830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 hasCustomPrompt="1"/>
          </p:nvPr>
        </p:nvSpPr>
        <p:spPr>
          <a:xfrm>
            <a:off x="467545" y="620688"/>
            <a:ext cx="8208912" cy="1143000"/>
          </a:xfrm>
          <a:prstGeom prst="rect">
            <a:avLst/>
          </a:prstGeom>
        </p:spPr>
        <p:txBody>
          <a:bodyPr/>
          <a:lstStyle>
            <a:lvl1pPr algn="l">
              <a:defRPr sz="3400" b="0" i="0" cap="none" baseline="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en-US" dirty="0"/>
              <a:t>Heading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467544" y="2060848"/>
            <a:ext cx="8208912" cy="3600400"/>
          </a:xfrm>
          <a:prstGeom prst="rect">
            <a:avLst/>
          </a:prstGeom>
        </p:spPr>
        <p:txBody>
          <a:bodyPr/>
          <a:lstStyle>
            <a:lvl1pPr>
              <a:defRPr sz="2800" baseline="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>
              <a:defRPr sz="2400" baseline="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>
              <a:defRPr sz="2100" baseline="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>
              <a:defRPr sz="1900" baseline="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>
              <a:defRPr sz="1700" baseline="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09308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GB" noProof="0" dirty="0"/>
              <a:t>Drag picture to placeholder or click icon to add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816807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692265" cy="1143000"/>
          </a:xfrm>
          <a:prstGeom prst="rect">
            <a:avLst/>
          </a:prstGeom>
        </p:spPr>
        <p:txBody>
          <a:bodyPr/>
          <a:lstStyle>
            <a:lvl1pPr algn="l">
              <a:defRPr sz="4000" b="1" i="0" cap="all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anose="020B0606020202030204" pitchFamily="34" charset="0"/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>
            <a:lvl1pPr>
              <a:defRPr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</a:defRPr>
            </a:lvl1pPr>
            <a:lvl2pPr>
              <a:defRPr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</a:defRPr>
            </a:lvl2pPr>
            <a:lvl3pPr>
              <a:defRPr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</a:defRPr>
            </a:lvl3pPr>
            <a:lvl4pPr>
              <a:defRPr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</a:defRPr>
            </a:lvl4pPr>
            <a:lvl5pPr>
              <a:defRPr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81304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emf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.xml"/><Relationship Id="rId3" Type="http://schemas.openxmlformats.org/officeDocument/2006/relationships/slideLayout" Target="../slideLayouts/slideLayout12.xml"/><Relationship Id="rId7" Type="http://schemas.openxmlformats.org/officeDocument/2006/relationships/slideLayout" Target="../slideLayouts/slideLayout16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6" Type="http://schemas.openxmlformats.org/officeDocument/2006/relationships/slideLayout" Target="../slideLayouts/slideLayout15.xml"/><Relationship Id="rId11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4.xml"/><Relationship Id="rId10" Type="http://schemas.openxmlformats.org/officeDocument/2006/relationships/slideLayout" Target="../slideLayouts/slideLayout19.xml"/><Relationship Id="rId4" Type="http://schemas.openxmlformats.org/officeDocument/2006/relationships/slideLayout" Target="../slideLayouts/slideLayout13.xml"/><Relationship Id="rId9" Type="http://schemas.openxmlformats.org/officeDocument/2006/relationships/slideLayout" Target="../slideLayouts/slideLayout1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M9635 Powerpoint template 4 3.pdf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02" y="0"/>
            <a:ext cx="9127098" cy="68580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99" r:id="rId1"/>
    <p:sldLayoutId id="2147483888" r:id="rId2"/>
    <p:sldLayoutId id="2147483889" r:id="rId3"/>
    <p:sldLayoutId id="2147483890" r:id="rId4"/>
    <p:sldLayoutId id="2147483891" r:id="rId5"/>
    <p:sldLayoutId id="2147483892" r:id="rId6"/>
    <p:sldLayoutId id="2147483893" r:id="rId7"/>
    <p:sldLayoutId id="2147483895" r:id="rId8"/>
    <p:sldLayoutId id="2147483896" r:id="rId9"/>
  </p:sldLayoutIdLst>
  <p:txStyles>
    <p:titleStyle>
      <a:lvl1pPr algn="ctr" defTabSz="457200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-128"/>
          <a:cs typeface="ＭＳ Ｐゴシック" pitchFamily="-109" charset="-128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-128"/>
          <a:cs typeface="ＭＳ Ｐゴシック" pitchFamily="-109" charset="-128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-128"/>
          <a:cs typeface="ＭＳ Ｐゴシック" pitchFamily="-109" charset="-128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-128"/>
          <a:cs typeface="ＭＳ Ｐゴシック" pitchFamily="-109" charset="-128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-128"/>
          <a:cs typeface="ＭＳ Ｐゴシック" pitchFamily="-109" charset="-128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-128"/>
          <a:cs typeface="ＭＳ Ｐゴシック" pitchFamily="-109" charset="-128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-128"/>
          <a:cs typeface="+mn-cs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306BD9-7DAB-A142-B88A-F02FCFFA8CE4}" type="datetimeFigureOut">
              <a:rPr lang="en-US" smtClean="0"/>
              <a:t>5/6/2020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C3747A-5809-6F4C-8F6B-7D879B117F3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82949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1" r:id="rId1"/>
    <p:sldLayoutId id="2147483902" r:id="rId2"/>
    <p:sldLayoutId id="2147483903" r:id="rId3"/>
    <p:sldLayoutId id="2147483904" r:id="rId4"/>
    <p:sldLayoutId id="2147483905" r:id="rId5"/>
    <p:sldLayoutId id="2147483906" r:id="rId6"/>
    <p:sldLayoutId id="2147483907" r:id="rId7"/>
    <p:sldLayoutId id="2147483908" r:id="rId8"/>
    <p:sldLayoutId id="2147483909" r:id="rId9"/>
    <p:sldLayoutId id="2147483910" r:id="rId10"/>
    <p:sldLayoutId id="2147483911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1520" y="1196752"/>
            <a:ext cx="6624736" cy="2522711"/>
          </a:xfrm>
        </p:spPr>
        <p:txBody>
          <a:bodyPr wrap="square" anchor="ctr" anchorCtr="1">
            <a:normAutofit fontScale="90000"/>
          </a:bodyPr>
          <a:lstStyle/>
          <a:p>
            <a:r>
              <a:rPr lang="en-US" dirty="0"/>
              <a:t>DECISION MAKING BY UK UNIVERSITY LEADERS IN UNCERTAIN TIMES</a:t>
            </a:r>
            <a:br>
              <a:rPr lang="en-US" dirty="0"/>
            </a:br>
            <a:br>
              <a:rPr lang="en-US" dirty="0"/>
            </a:br>
            <a:br>
              <a:rPr lang="en-US" dirty="0"/>
            </a:br>
            <a:r>
              <a:rPr lang="en-US" dirty="0"/>
              <a:t>HEATHER EGGINS</a:t>
            </a:r>
            <a:br>
              <a:rPr lang="en-US" dirty="0"/>
            </a:br>
            <a:r>
              <a:rPr lang="en-US" dirty="0"/>
              <a:t>UNIVERSITY OF CAMBRIDGE &amp;</a:t>
            </a:r>
            <a:br>
              <a:rPr lang="en-US" dirty="0"/>
            </a:br>
            <a:r>
              <a:rPr lang="en-US" dirty="0"/>
              <a:t>STAFFORDSHIRE UNIVERSITY</a:t>
            </a:r>
          </a:p>
        </p:txBody>
      </p:sp>
    </p:spTree>
    <p:extLst>
      <p:ext uri="{BB962C8B-B14F-4D97-AF65-F5344CB8AC3E}">
        <p14:creationId xmlns:p14="http://schemas.microsoft.com/office/powerpoint/2010/main" val="132800426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94E5D1-36F2-4DCE-9B1A-5A4778F8B3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  </a:t>
            </a:r>
            <a:r>
              <a:rPr lang="en-GB" sz="2800" b="1" dirty="0"/>
              <a:t>“Be resilient and adaptable. We must keep doing the right thing for society, and serving the needs of society”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7080C9-335B-4EAE-94DE-8471353958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400" dirty="0"/>
              <a:t>WHAT WORKS</a:t>
            </a:r>
          </a:p>
          <a:p>
            <a:r>
              <a:rPr lang="en-GB" sz="2400" dirty="0"/>
              <a:t>Connectivity : ability to teach classes e.g. Collaborate</a:t>
            </a:r>
          </a:p>
          <a:p>
            <a:r>
              <a:rPr lang="en-GB" sz="2400" dirty="0"/>
              <a:t>Acceleration of changes to admissions, income streams and working practices</a:t>
            </a:r>
          </a:p>
          <a:p>
            <a:r>
              <a:rPr lang="en-GB" sz="2400" dirty="0"/>
              <a:t>Creation of ‘shared and flexible spaces’</a:t>
            </a:r>
          </a:p>
          <a:p>
            <a:r>
              <a:rPr lang="en-GB" sz="2400" dirty="0"/>
              <a:t>Search for replacement sources of funding</a:t>
            </a:r>
          </a:p>
          <a:p>
            <a:r>
              <a:rPr lang="en-GB" sz="2400" dirty="0"/>
              <a:t>Marketing</a:t>
            </a:r>
          </a:p>
          <a:p>
            <a:r>
              <a:rPr lang="en-GB" sz="2400" b="1" dirty="0"/>
              <a:t>MAINTAIN INTELLECTUAL NETWORKS</a:t>
            </a:r>
          </a:p>
          <a:p>
            <a:endParaRPr lang="en-GB" sz="2400" dirty="0"/>
          </a:p>
          <a:p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25864810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Final logo slide 4 3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94241"/>
            <a:ext cx="9252520" cy="6952241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7EC175-A532-491A-BED2-D8EF5606CE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4720" y="644600"/>
            <a:ext cx="8208912" cy="1143000"/>
          </a:xfrm>
        </p:spPr>
        <p:txBody>
          <a:bodyPr/>
          <a:lstStyle/>
          <a:p>
            <a:r>
              <a:rPr lang="en-GB" b="1" dirty="0"/>
              <a:t>THE INTERVIEWEES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1EF8087D-CACA-45B0-9951-2669E2AC20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Chairs and Members of Governing Bodies of UK Universities and Vice-Chancellors/Principals</a:t>
            </a:r>
          </a:p>
          <a:p>
            <a:r>
              <a:rPr lang="en-GB" dirty="0"/>
              <a:t>Responsible for the strategy of the university</a:t>
            </a:r>
          </a:p>
          <a:p>
            <a:r>
              <a:rPr lang="en-GB" dirty="0"/>
              <a:t>Their task “to assure the financial stability of their institutions to enable them to ‘teach, research and innovate”</a:t>
            </a:r>
          </a:p>
          <a:p>
            <a:r>
              <a:rPr lang="en-GB" dirty="0"/>
              <a:t>20 in-depth interviews from Oct. 2018</a:t>
            </a:r>
          </a:p>
        </p:txBody>
      </p:sp>
    </p:spTree>
    <p:extLst>
      <p:ext uri="{BB962C8B-B14F-4D97-AF65-F5344CB8AC3E}">
        <p14:creationId xmlns:p14="http://schemas.microsoft.com/office/powerpoint/2010/main" val="6054930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A911EF-E24F-40FE-BB02-1F1D51D7C0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2800" b="1" dirty="0"/>
              <a:t>“The range of uncertainties has never been wider”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912A83-1E1C-4E24-831D-6F4DD40A1E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400" b="1" dirty="0"/>
              <a:t>GLOBAL UNCERTAINTIES</a:t>
            </a:r>
          </a:p>
          <a:p>
            <a:r>
              <a:rPr lang="en-GB" sz="2400" dirty="0"/>
              <a:t>Economic</a:t>
            </a:r>
          </a:p>
          <a:p>
            <a:r>
              <a:rPr lang="en-GB" sz="2400" dirty="0"/>
              <a:t>Geopolitical</a:t>
            </a:r>
          </a:p>
          <a:p>
            <a:r>
              <a:rPr lang="en-GB" sz="2400" dirty="0"/>
              <a:t>Coronavirus</a:t>
            </a:r>
          </a:p>
          <a:p>
            <a:r>
              <a:rPr lang="en-GB" sz="2400" b="1" dirty="0"/>
              <a:t>UK UNCERTAINTIES</a:t>
            </a:r>
          </a:p>
          <a:p>
            <a:r>
              <a:rPr lang="en-GB" sz="2400" dirty="0"/>
              <a:t>Sterling</a:t>
            </a:r>
          </a:p>
          <a:p>
            <a:r>
              <a:rPr lang="en-GB" sz="2400" dirty="0"/>
              <a:t>Poor economic outlook post-corona</a:t>
            </a:r>
          </a:p>
          <a:p>
            <a:r>
              <a:rPr lang="en-GB" sz="2400" dirty="0"/>
              <a:t>Brexit fallout: ‘no deal’ risk</a:t>
            </a:r>
          </a:p>
        </p:txBody>
      </p:sp>
    </p:spTree>
    <p:extLst>
      <p:ext uri="{BB962C8B-B14F-4D97-AF65-F5344CB8AC3E}">
        <p14:creationId xmlns:p14="http://schemas.microsoft.com/office/powerpoint/2010/main" val="30174078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8E2B56-662B-4F06-B35D-7C3E52E884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2800" b="1" dirty="0"/>
              <a:t>  “Will the government allow any university to go bankrupt?”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22C812-0602-4A21-AC9C-3900CC19AC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400" b="1" dirty="0"/>
              <a:t>Institutional Uncertainties</a:t>
            </a:r>
          </a:p>
          <a:p>
            <a:r>
              <a:rPr lang="en-GB" sz="2400" dirty="0"/>
              <a:t>Pensions</a:t>
            </a:r>
          </a:p>
          <a:p>
            <a:r>
              <a:rPr lang="en-GB" sz="2400" dirty="0"/>
              <a:t>Continuing impact of Brexit: EU students, research funding, collaboration, EU academic mobility</a:t>
            </a:r>
          </a:p>
          <a:p>
            <a:r>
              <a:rPr lang="en-GB" sz="2400" dirty="0"/>
              <a:t>Ongoing concern relating to AUGAR Review</a:t>
            </a:r>
          </a:p>
          <a:p>
            <a:r>
              <a:rPr lang="en-GB" sz="2400" dirty="0"/>
              <a:t>Competition for home </a:t>
            </a:r>
            <a:r>
              <a:rPr lang="en-GB" sz="2400" dirty="0" err="1"/>
              <a:t>students:fines</a:t>
            </a:r>
            <a:r>
              <a:rPr lang="en-GB" sz="2400" dirty="0"/>
              <a:t>, control of numbers</a:t>
            </a:r>
          </a:p>
          <a:p>
            <a:r>
              <a:rPr lang="en-GB" sz="2400" dirty="0"/>
              <a:t>International students</a:t>
            </a:r>
          </a:p>
          <a:p>
            <a:r>
              <a:rPr lang="en-GB" sz="2400" dirty="0"/>
              <a:t>The ongoing effects of coronavirus </a:t>
            </a:r>
          </a:p>
          <a:p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36530929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11B54F-657F-489B-8453-9407CF87B2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2800" b="1" dirty="0"/>
              <a:t>  “The mission now is to pay the mortgage”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95A9C1-CA12-4DEA-AA93-CEB33D94DE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400" b="1" dirty="0"/>
              <a:t>MONEY  THAT HAS TO BE FOUND</a:t>
            </a:r>
          </a:p>
          <a:p>
            <a:r>
              <a:rPr lang="en-GB" sz="2400" dirty="0"/>
              <a:t>Repayment of interest and capital on long-term loans due to recent expansion of university estates</a:t>
            </a:r>
          </a:p>
          <a:p>
            <a:r>
              <a:rPr lang="en-GB" sz="2400" dirty="0"/>
              <a:t>Payment for major ongoing building projects: risk of penalties if cancelled </a:t>
            </a:r>
          </a:p>
          <a:p>
            <a:r>
              <a:rPr lang="en-GB" sz="2400" dirty="0"/>
              <a:t>Staff salaries</a:t>
            </a:r>
          </a:p>
          <a:p>
            <a:r>
              <a:rPr lang="en-GB" sz="2400" dirty="0"/>
              <a:t>Staff pensions</a:t>
            </a:r>
          </a:p>
          <a:p>
            <a:r>
              <a:rPr lang="en-GB" sz="2400" dirty="0"/>
              <a:t>Maintenance costs of estate and of the delivery of courses</a:t>
            </a:r>
          </a:p>
          <a:p>
            <a:pPr marL="0" indent="0">
              <a:buNone/>
            </a:pP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20180076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303C60-C593-4C9C-A11C-F4850EE0FA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2800" b="1" dirty="0"/>
              <a:t> “We can build in short-term resilience but if income goes down, there are only so many levers you can pull”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9760CE-E479-49D6-A807-6D3BAA48E1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400" b="1" dirty="0"/>
              <a:t>Losses and extra charges: an example of one university</a:t>
            </a:r>
            <a:endParaRPr lang="en-GB" sz="2400" dirty="0"/>
          </a:p>
          <a:p>
            <a:r>
              <a:rPr lang="en-GB" sz="2400" dirty="0"/>
              <a:t>Loss of Horizon 2020 and possible EU research funds</a:t>
            </a:r>
          </a:p>
          <a:p>
            <a:r>
              <a:rPr lang="en-GB" sz="2400" dirty="0"/>
              <a:t>Loss of students; loss of Erasmus </a:t>
            </a:r>
            <a:r>
              <a:rPr lang="en-GB" sz="2400" dirty="0" err="1"/>
              <a:t>progamme</a:t>
            </a:r>
            <a:r>
              <a:rPr lang="en-GB" sz="2400" dirty="0"/>
              <a:t> </a:t>
            </a:r>
          </a:p>
          <a:p>
            <a:r>
              <a:rPr lang="en-GB" sz="2400" dirty="0"/>
              <a:t>EU students (5%) International students(20%)</a:t>
            </a:r>
          </a:p>
          <a:p>
            <a:r>
              <a:rPr lang="en-GB" sz="2400" dirty="0"/>
              <a:t>Rise in employers’ pension costs </a:t>
            </a:r>
          </a:p>
          <a:p>
            <a:r>
              <a:rPr lang="en-GB" sz="2400" dirty="0"/>
              <a:t>Weak sterling causes extra costs in supply chain</a:t>
            </a:r>
          </a:p>
          <a:p>
            <a:r>
              <a:rPr lang="en-GB" sz="2400" dirty="0"/>
              <a:t>Stock market drop affects portfolio valuation</a:t>
            </a:r>
          </a:p>
          <a:p>
            <a:endParaRPr lang="en-GB" sz="2400" dirty="0"/>
          </a:p>
          <a:p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25680456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AB49A7-71BA-4E48-9157-761F932B9E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2800" dirty="0"/>
              <a:t>  </a:t>
            </a:r>
            <a:r>
              <a:rPr lang="en-GB" sz="2800" b="1" dirty="0"/>
              <a:t>“Our thinking is much more strategic than 20 years ago”</a:t>
            </a:r>
            <a:endParaRPr lang="en-GB" sz="2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BB972C-AF25-4C49-AAF1-9122E2DE57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400" dirty="0"/>
              <a:t>Risk Register: “Need to check risk register regularly – must only take actions that support what you want to do”</a:t>
            </a:r>
          </a:p>
          <a:p>
            <a:r>
              <a:rPr lang="en-GB" sz="2400" dirty="0"/>
              <a:t>Continuous monitoring of cash flow</a:t>
            </a:r>
          </a:p>
          <a:p>
            <a:r>
              <a:rPr lang="en-GB" sz="2400" dirty="0"/>
              <a:t>Scenario Planning</a:t>
            </a:r>
          </a:p>
          <a:p>
            <a:r>
              <a:rPr lang="en-GB" sz="2400" dirty="0"/>
              <a:t>Pro-active lobbying</a:t>
            </a:r>
          </a:p>
          <a:p>
            <a:r>
              <a:rPr lang="en-GB" sz="2400" dirty="0"/>
              <a:t>Appeal to Welsh, Scottish and Westminster governments</a:t>
            </a:r>
          </a:p>
          <a:p>
            <a:r>
              <a:rPr lang="en-GB" sz="2400" dirty="0"/>
              <a:t>Carefully targeted marketing</a:t>
            </a:r>
          </a:p>
          <a:p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16412769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F45BF6-992A-40C9-A753-D961A3B6CA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  </a:t>
            </a:r>
            <a:r>
              <a:rPr lang="en-GB" sz="2800" b="1" dirty="0"/>
              <a:t>THE COVID19 CRISIS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353D8D-5567-4EDC-978B-BA17A408EC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400" dirty="0"/>
              <a:t>“</a:t>
            </a:r>
            <a:r>
              <a:rPr lang="en-GB" sz="2400" b="1" dirty="0"/>
              <a:t>Mitigating strategies for the ‘What Ifs’”</a:t>
            </a:r>
          </a:p>
          <a:p>
            <a:r>
              <a:rPr lang="en-GB" sz="2400" dirty="0"/>
              <a:t>Task force to which all areas contribute</a:t>
            </a:r>
          </a:p>
          <a:p>
            <a:r>
              <a:rPr lang="en-GB" sz="2400" dirty="0"/>
              <a:t>Risk outcomes under different scenarios</a:t>
            </a:r>
          </a:p>
          <a:p>
            <a:r>
              <a:rPr lang="en-GB" sz="2400" dirty="0"/>
              <a:t>E.g. No EU students, no international students</a:t>
            </a:r>
          </a:p>
          <a:p>
            <a:r>
              <a:rPr lang="en-GB" sz="2400" dirty="0"/>
              <a:t>Risk groups and teams for each group</a:t>
            </a:r>
          </a:p>
          <a:p>
            <a:r>
              <a:rPr lang="en-GB" sz="2400" dirty="0"/>
              <a:t>Restructured traditional lines of reporting</a:t>
            </a:r>
          </a:p>
          <a:p>
            <a:r>
              <a:rPr lang="en-GB" sz="2400" dirty="0"/>
              <a:t>Mental health management</a:t>
            </a:r>
          </a:p>
          <a:p>
            <a:r>
              <a:rPr lang="en-GB" sz="2400" dirty="0"/>
              <a:t>PRESERVE INTELLECTUAL CAPITAL</a:t>
            </a:r>
          </a:p>
        </p:txBody>
      </p:sp>
    </p:spTree>
    <p:extLst>
      <p:ext uri="{BB962C8B-B14F-4D97-AF65-F5344CB8AC3E}">
        <p14:creationId xmlns:p14="http://schemas.microsoft.com/office/powerpoint/2010/main" val="11825815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DD948A-BCC9-4618-8028-CD4323D0D9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2800" b="1" dirty="0"/>
              <a:t>  “The university is an oil tanker that is slow to turn”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D1ECB8-C8B8-42A4-9044-4EB8A2C2E8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400" b="1" dirty="0"/>
              <a:t>Actions</a:t>
            </a:r>
          </a:p>
          <a:p>
            <a:r>
              <a:rPr lang="en-GB" sz="2400" dirty="0"/>
              <a:t>Be ‘under borrowed’ if at all possible</a:t>
            </a:r>
          </a:p>
          <a:p>
            <a:r>
              <a:rPr lang="en-GB" sz="2400" dirty="0"/>
              <a:t>Aim for low gearing and low borrowing</a:t>
            </a:r>
          </a:p>
          <a:p>
            <a:r>
              <a:rPr lang="en-GB" sz="2400" dirty="0"/>
              <a:t>Close the capital programme; cost in ‘bare maintenance’</a:t>
            </a:r>
          </a:p>
          <a:p>
            <a:r>
              <a:rPr lang="en-GB" sz="2400" dirty="0"/>
              <a:t>No new appointments; no replacement appointment</a:t>
            </a:r>
          </a:p>
          <a:p>
            <a:r>
              <a:rPr lang="en-GB" sz="2400" dirty="0"/>
              <a:t>Redundancies</a:t>
            </a:r>
          </a:p>
          <a:p>
            <a:r>
              <a:rPr lang="en-GB" sz="2400" dirty="0"/>
              <a:t>Close departments not covering costs</a:t>
            </a:r>
          </a:p>
          <a:p>
            <a:r>
              <a:rPr lang="en-GB" sz="2400" dirty="0"/>
              <a:t>Consider mergers     </a:t>
            </a:r>
            <a:r>
              <a:rPr lang="en-GB" sz="2400" b="1" dirty="0"/>
              <a:t>KEEP AFLOAT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2758461066"/>
      </p:ext>
    </p:extLst>
  </p:cSld>
  <p:clrMapOvr>
    <a:masterClrMapping/>
  </p:clrMapOvr>
</p:sld>
</file>

<file path=ppt/theme/theme1.xml><?xml version="1.0" encoding="utf-8"?>
<a:theme xmlns:a="http://schemas.openxmlformats.org/drawingml/2006/main" name="New brand Powerpoint [4 3] 090517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New brand Powerpoint [4 3] 090517.potx</Template>
  <TotalTime>2006</TotalTime>
  <Words>518</Words>
  <Application>Microsoft Office PowerPoint</Application>
  <PresentationFormat>On-screen Show (4:3)</PresentationFormat>
  <Paragraphs>71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Arial Narrow</vt:lpstr>
      <vt:lpstr>Calibri</vt:lpstr>
      <vt:lpstr>Tahoma</vt:lpstr>
      <vt:lpstr>New brand Powerpoint [4 3] 090517</vt:lpstr>
      <vt:lpstr>Custom Design</vt:lpstr>
      <vt:lpstr>DECISION MAKING BY UK UNIVERSITY LEADERS IN UNCERTAIN TIMES   HEATHER EGGINS UNIVERSITY OF CAMBRIDGE &amp; STAFFORDSHIRE UNIVERSITY</vt:lpstr>
      <vt:lpstr>THE INTERVIEWEES</vt:lpstr>
      <vt:lpstr>“The range of uncertainties has never been wider”</vt:lpstr>
      <vt:lpstr>  “Will the government allow any university to go bankrupt?”</vt:lpstr>
      <vt:lpstr>  “The mission now is to pay the mortgage”</vt:lpstr>
      <vt:lpstr> “We can build in short-term resilience but if income goes down, there are only so many levers you can pull”</vt:lpstr>
      <vt:lpstr>  “Our thinking is much more strategic than 20 years ago”</vt:lpstr>
      <vt:lpstr>  THE COVID19 CRISIS</vt:lpstr>
      <vt:lpstr>  “The university is an oil tanker that is slow to turn”</vt:lpstr>
      <vt:lpstr>  “Be resilient and adaptable. We must keep doing the right thing for society, and serving the needs of society”</vt:lpstr>
      <vt:lpstr>PowerPoint Presentation</vt:lpstr>
    </vt:vector>
  </TitlesOfParts>
  <Company>Staffordshire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Brand Bank</dc:title>
  <dc:creator>WINTER Emma</dc:creator>
  <cp:lastModifiedBy>Heather Eggins</cp:lastModifiedBy>
  <cp:revision>52</cp:revision>
  <cp:lastPrinted>2020-05-06T10:41:31Z</cp:lastPrinted>
  <dcterms:created xsi:type="dcterms:W3CDTF">2015-03-10T12:10:31Z</dcterms:created>
  <dcterms:modified xsi:type="dcterms:W3CDTF">2020-05-07T10:06:36Z</dcterms:modified>
</cp:coreProperties>
</file>