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00" r:id="rId2"/>
  </p:sldMasterIdLst>
  <p:notesMasterIdLst>
    <p:notesMasterId r:id="rId14"/>
  </p:notesMasterIdLst>
  <p:handoutMasterIdLst>
    <p:handoutMasterId r:id="rId15"/>
  </p:handoutMasterIdLst>
  <p:sldIdLst>
    <p:sldId id="288" r:id="rId3"/>
    <p:sldId id="314" r:id="rId4"/>
    <p:sldId id="315" r:id="rId5"/>
    <p:sldId id="316" r:id="rId6"/>
    <p:sldId id="317" r:id="rId7"/>
    <p:sldId id="318" r:id="rId8"/>
    <p:sldId id="319" r:id="rId9"/>
    <p:sldId id="322" r:id="rId10"/>
    <p:sldId id="320" r:id="rId11"/>
    <p:sldId id="321" r:id="rId12"/>
    <p:sldId id="278" r:id="rId13"/>
  </p:sldIdLst>
  <p:sldSz cx="9144000" cy="6858000" type="screen4x3"/>
  <p:notesSz cx="6888163" cy="10020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2" autoAdjust="0"/>
    <p:restoredTop sz="86527" autoAdjust="0"/>
  </p:normalViewPr>
  <p:slideViewPr>
    <p:cSldViewPr snapToObjects="1" showGuides="1">
      <p:cViewPr varScale="1">
        <p:scale>
          <a:sx n="38" d="100"/>
          <a:sy n="38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79" d="100"/>
          <a:sy n="79" d="100"/>
        </p:scale>
        <p:origin x="-1368" y="-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170" cy="5003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499" y="1"/>
            <a:ext cx="2985170" cy="5003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51AEC-D0A1-4FA9-895A-9A8FFF7736B3}" type="datetimeFigureOut">
              <a:rPr lang="en-GB" smtClean="0"/>
              <a:t>06/05/2020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292"/>
            <a:ext cx="2985170" cy="5003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499" y="9518292"/>
            <a:ext cx="2985170" cy="5003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7F4CC-85AB-468D-B709-C9EB014A01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45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A6BD2B6E-B993-4C1C-9E93-55B611B50867}" type="datetime1">
              <a:rPr lang="en-GB" altLang="en-US"/>
              <a:pPr>
                <a:defRPr/>
              </a:pPr>
              <a:t>06/05/2020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alt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noProof="0" dirty="0"/>
              <a:t>Click to edit Master text styles</a:t>
            </a:r>
          </a:p>
          <a:p>
            <a:pPr lvl="1"/>
            <a:r>
              <a:rPr lang="en-GB" altLang="en-US" noProof="0" dirty="0"/>
              <a:t>Second level</a:t>
            </a:r>
          </a:p>
          <a:p>
            <a:pPr lvl="2"/>
            <a:r>
              <a:rPr lang="en-GB" altLang="en-US" noProof="0" dirty="0"/>
              <a:t>Third level</a:t>
            </a:r>
          </a:p>
          <a:p>
            <a:pPr lvl="3"/>
            <a:r>
              <a:rPr lang="en-GB" altLang="en-US" noProof="0" dirty="0"/>
              <a:t>Fourth level</a:t>
            </a:r>
          </a:p>
          <a:p>
            <a:pPr lvl="4"/>
            <a:r>
              <a:rPr lang="en-GB" alt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95C0A0FB-C9C3-422D-8448-AE568FEA659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535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9635 Powerpoint template 4 3 blackline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8" y="-99379"/>
            <a:ext cx="9259358" cy="695737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94208" y="596280"/>
            <a:ext cx="8462664" cy="1470025"/>
          </a:xfrm>
          <a:prstGeom prst="rect">
            <a:avLst/>
          </a:prstGeom>
        </p:spPr>
        <p:txBody>
          <a:bodyPr/>
          <a:lstStyle>
            <a:lvl1pPr algn="l">
              <a:defRPr sz="3600" b="0" i="0" cap="non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2276872"/>
            <a:ext cx="6969253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17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39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59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8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0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54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5" y="620688"/>
            <a:ext cx="8208912" cy="1143000"/>
          </a:xfrm>
          <a:prstGeom prst="rect">
            <a:avLst/>
          </a:prstGeom>
        </p:spPr>
        <p:txBody>
          <a:bodyPr/>
          <a:lstStyle>
            <a:lvl1pPr algn="l">
              <a:defRPr sz="32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08912" cy="36004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1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9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7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3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60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57808"/>
            <a:ext cx="6851272" cy="1143000"/>
          </a:xfrm>
          <a:prstGeom prst="rect">
            <a:avLst/>
          </a:prstGeom>
        </p:spPr>
        <p:txBody>
          <a:bodyPr/>
          <a:lstStyle>
            <a:lvl1pPr algn="l">
              <a:defRPr sz="32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3744416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3744416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264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2pPr>
            <a:lvl3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3pPr>
            <a:lvl4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4pPr>
            <a:lvl5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2pPr>
            <a:lvl3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3pPr>
            <a:lvl4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4pPr>
            <a:lvl5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2265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8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7545" y="620688"/>
            <a:ext cx="8208912" cy="1143000"/>
          </a:xfrm>
          <a:prstGeom prst="rect">
            <a:avLst/>
          </a:prstGeom>
        </p:spPr>
        <p:txBody>
          <a:bodyPr/>
          <a:lstStyle>
            <a:lvl1pPr algn="l">
              <a:defRPr sz="34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08912" cy="36004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1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9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7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3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168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2265" cy="1143000"/>
          </a:xfrm>
          <a:prstGeom prst="rect">
            <a:avLst/>
          </a:prstGeom>
        </p:spPr>
        <p:txBody>
          <a:bodyPr/>
          <a:lstStyle>
            <a:lvl1pPr algn="l">
              <a:defRPr sz="400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3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9635 Powerpoint template 4 3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" y="0"/>
            <a:ext cx="9127098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5" r:id="rId8"/>
    <p:sldLayoutId id="2147483896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pitchFamily="-109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pitchFamily="-109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06BD9-7DAB-A142-B88A-F02FCFFA8CE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3747A-5809-6F4C-8F6B-7D879B117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9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6624736" cy="2522711"/>
          </a:xfrm>
        </p:spPr>
        <p:txBody>
          <a:bodyPr wrap="square" anchor="ctr" anchorCtr="1">
            <a:normAutofit fontScale="90000"/>
          </a:bodyPr>
          <a:lstStyle/>
          <a:p>
            <a:r>
              <a:rPr lang="en-US" dirty="0"/>
              <a:t>DECISION MAKING BY UK UNIVERSITY LEADERS IN UNCERTAIN TIMES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HEATHER EGGINS</a:t>
            </a:r>
            <a:br>
              <a:rPr lang="en-US" dirty="0"/>
            </a:br>
            <a:r>
              <a:rPr lang="en-US" dirty="0"/>
              <a:t>UNIVERSITY OF CAMBRIDGE &amp;</a:t>
            </a:r>
            <a:br>
              <a:rPr lang="en-US" dirty="0"/>
            </a:br>
            <a:r>
              <a:rPr lang="en-US" dirty="0"/>
              <a:t>STAFFORDSHIRE UNIVERSITY</a:t>
            </a:r>
          </a:p>
        </p:txBody>
      </p:sp>
    </p:spTree>
    <p:extLst>
      <p:ext uri="{BB962C8B-B14F-4D97-AF65-F5344CB8AC3E}">
        <p14:creationId xmlns:p14="http://schemas.microsoft.com/office/powerpoint/2010/main" val="1328004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4E5D1-36F2-4DCE-9B1A-5A4778F8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</a:t>
            </a:r>
            <a:r>
              <a:rPr lang="en-GB" sz="2800" b="1" dirty="0"/>
              <a:t>“Be resilient and adaptable. We must keep doing the right thing for society, and serving the needs of society”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080C9-335B-4EAE-94DE-84713539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WHAT WORKS</a:t>
            </a:r>
          </a:p>
          <a:p>
            <a:r>
              <a:rPr lang="en-GB" sz="2400" dirty="0"/>
              <a:t>Connectivity : ability to teach classes e.g. Collaborate</a:t>
            </a:r>
          </a:p>
          <a:p>
            <a:r>
              <a:rPr lang="en-GB" sz="2400" dirty="0"/>
              <a:t>Acceleration of changes to admissions, income streams and working practices</a:t>
            </a:r>
          </a:p>
          <a:p>
            <a:r>
              <a:rPr lang="en-GB" sz="2400" dirty="0"/>
              <a:t>Creation of ‘shared and flexible spaces’</a:t>
            </a:r>
          </a:p>
          <a:p>
            <a:r>
              <a:rPr lang="en-GB" sz="2400" dirty="0"/>
              <a:t>Search for replacement sources of funding</a:t>
            </a:r>
          </a:p>
          <a:p>
            <a:r>
              <a:rPr lang="en-GB" sz="2400" dirty="0"/>
              <a:t>Marketing</a:t>
            </a:r>
          </a:p>
          <a:p>
            <a:r>
              <a:rPr lang="en-GB" sz="2400" b="1" dirty="0"/>
              <a:t>MAINTAIN INTELLECTUAL NETWORKS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8648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nal logo slide 4 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241"/>
            <a:ext cx="9252520" cy="69522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EC175-A532-491A-BED2-D8EF5606C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20" y="644600"/>
            <a:ext cx="8208912" cy="1143000"/>
          </a:xfrm>
        </p:spPr>
        <p:txBody>
          <a:bodyPr/>
          <a:lstStyle/>
          <a:p>
            <a:r>
              <a:rPr lang="en-GB" b="1" dirty="0"/>
              <a:t>THE INTERVIEWEES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F8087D-CACA-45B0-9951-2669E2AC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Chairs and Members of Governing Bodies of UK Universities and Vice-Chancellors/Principals</a:t>
            </a:r>
          </a:p>
          <a:p>
            <a:r>
              <a:rPr lang="en-GB" dirty="0"/>
              <a:t>Responsible for the strategy of the university</a:t>
            </a:r>
          </a:p>
          <a:p>
            <a:r>
              <a:rPr lang="en-GB" dirty="0"/>
              <a:t>Their task “to assure the financial stability of their institutions to enable them to ‘teach, research and innovate”</a:t>
            </a:r>
          </a:p>
          <a:p>
            <a:r>
              <a:rPr lang="en-GB" dirty="0"/>
              <a:t>20 in-depth interviews from Oct. 2018</a:t>
            </a:r>
          </a:p>
        </p:txBody>
      </p:sp>
    </p:spTree>
    <p:extLst>
      <p:ext uri="{BB962C8B-B14F-4D97-AF65-F5344CB8AC3E}">
        <p14:creationId xmlns:p14="http://schemas.microsoft.com/office/powerpoint/2010/main" val="60549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911EF-E24F-40FE-BB02-1F1D51D7C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“The range of uncertainties has never been wider”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12A83-1E1C-4E24-831D-6F4DD40A1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GLOBAL UNCERTAINTIES</a:t>
            </a:r>
          </a:p>
          <a:p>
            <a:r>
              <a:rPr lang="en-GB" sz="2400" dirty="0"/>
              <a:t>Economic</a:t>
            </a:r>
          </a:p>
          <a:p>
            <a:r>
              <a:rPr lang="en-GB" sz="2400" dirty="0"/>
              <a:t>Geopolitical</a:t>
            </a:r>
          </a:p>
          <a:p>
            <a:r>
              <a:rPr lang="en-GB" sz="2400" dirty="0"/>
              <a:t>Coronavirus</a:t>
            </a:r>
          </a:p>
          <a:p>
            <a:r>
              <a:rPr lang="en-GB" sz="2400" b="1" dirty="0"/>
              <a:t>UK UNCERTAINTIES</a:t>
            </a:r>
          </a:p>
          <a:p>
            <a:r>
              <a:rPr lang="en-GB" sz="2400" dirty="0"/>
              <a:t>Sterling</a:t>
            </a:r>
          </a:p>
          <a:p>
            <a:r>
              <a:rPr lang="en-GB" sz="2400" dirty="0"/>
              <a:t>Poor economic outlook post-corona</a:t>
            </a:r>
          </a:p>
          <a:p>
            <a:r>
              <a:rPr lang="en-GB" sz="2400" dirty="0"/>
              <a:t>Brexit fallout: ‘no deal’ risk</a:t>
            </a:r>
          </a:p>
        </p:txBody>
      </p:sp>
    </p:spTree>
    <p:extLst>
      <p:ext uri="{BB962C8B-B14F-4D97-AF65-F5344CB8AC3E}">
        <p14:creationId xmlns:p14="http://schemas.microsoft.com/office/powerpoint/2010/main" val="301740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2B56-662B-4F06-B35D-7C3E52E8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  “Will the government allow any university to go bankrupt?”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2C812-0602-4A21-AC9C-3900CC19A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Institutional Uncertainties</a:t>
            </a:r>
          </a:p>
          <a:p>
            <a:r>
              <a:rPr lang="en-GB" sz="2400" dirty="0"/>
              <a:t>Pensions</a:t>
            </a:r>
          </a:p>
          <a:p>
            <a:r>
              <a:rPr lang="en-GB" sz="2400" dirty="0"/>
              <a:t>Continuing impact of Brexit: EU students, research funding, collaboration, EU academic mobility</a:t>
            </a:r>
          </a:p>
          <a:p>
            <a:r>
              <a:rPr lang="en-GB" sz="2400" dirty="0"/>
              <a:t>Ongoing concern relating to AUGAR Review</a:t>
            </a:r>
          </a:p>
          <a:p>
            <a:r>
              <a:rPr lang="en-GB" sz="2400" dirty="0"/>
              <a:t>Competition for home </a:t>
            </a:r>
            <a:r>
              <a:rPr lang="en-GB" sz="2400" dirty="0" err="1"/>
              <a:t>students:fines</a:t>
            </a:r>
            <a:r>
              <a:rPr lang="en-GB" sz="2400" dirty="0"/>
              <a:t>, control of numbers</a:t>
            </a:r>
          </a:p>
          <a:p>
            <a:r>
              <a:rPr lang="en-GB" sz="2400" dirty="0"/>
              <a:t>International students</a:t>
            </a:r>
          </a:p>
          <a:p>
            <a:r>
              <a:rPr lang="en-GB" sz="2400" dirty="0"/>
              <a:t>The ongoing effects of coronavirus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309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B54F-657F-489B-8453-9407CF87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  “The mission now is to pay the mortgage”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A9C1-CA12-4DEA-AA93-CEB33D94D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MONEY  THAT HAS TO BE FOUND</a:t>
            </a:r>
          </a:p>
          <a:p>
            <a:r>
              <a:rPr lang="en-GB" sz="2400" dirty="0"/>
              <a:t>Repayment of interest and capital on long-term loans due to recent expansion of university estates</a:t>
            </a:r>
          </a:p>
          <a:p>
            <a:r>
              <a:rPr lang="en-GB" sz="2400" dirty="0"/>
              <a:t>Payment for major ongoing building projects: risk of penalties if cancelled </a:t>
            </a:r>
          </a:p>
          <a:p>
            <a:r>
              <a:rPr lang="en-GB" sz="2400" dirty="0"/>
              <a:t>Staff salaries</a:t>
            </a:r>
          </a:p>
          <a:p>
            <a:r>
              <a:rPr lang="en-GB" sz="2400" dirty="0"/>
              <a:t>Staff pensions</a:t>
            </a:r>
          </a:p>
          <a:p>
            <a:r>
              <a:rPr lang="en-GB" sz="2400" dirty="0"/>
              <a:t>Maintenance costs of estate and of the delivery of courses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800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3C60-C593-4C9C-A11C-F4850EE0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 “We can build in short-term resilience but if income goes down, there are only so many levers you can pull”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760CE-E479-49D6-A807-6D3BAA48E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Losses and extra charges: an example of one university</a:t>
            </a:r>
            <a:endParaRPr lang="en-GB" sz="2400" dirty="0"/>
          </a:p>
          <a:p>
            <a:r>
              <a:rPr lang="en-GB" sz="2400" dirty="0"/>
              <a:t>Loss of Horizon 2020 and possible EU research funds</a:t>
            </a:r>
          </a:p>
          <a:p>
            <a:r>
              <a:rPr lang="en-GB" sz="2400" dirty="0"/>
              <a:t>Loss of students; loss of Erasmus </a:t>
            </a:r>
            <a:r>
              <a:rPr lang="en-GB" sz="2400" dirty="0" err="1"/>
              <a:t>progamme</a:t>
            </a:r>
            <a:r>
              <a:rPr lang="en-GB" sz="2400" dirty="0"/>
              <a:t> </a:t>
            </a:r>
          </a:p>
          <a:p>
            <a:r>
              <a:rPr lang="en-GB" sz="2400" dirty="0"/>
              <a:t>EU students (5%) International students(20%)</a:t>
            </a:r>
          </a:p>
          <a:p>
            <a:r>
              <a:rPr lang="en-GB" sz="2400" dirty="0"/>
              <a:t>Rise in employers’ pension costs </a:t>
            </a:r>
          </a:p>
          <a:p>
            <a:r>
              <a:rPr lang="en-GB" sz="2400" dirty="0"/>
              <a:t>Weak sterling causes extra costs in supply chain</a:t>
            </a:r>
          </a:p>
          <a:p>
            <a:r>
              <a:rPr lang="en-GB" sz="2400" dirty="0"/>
              <a:t>Stock market drop affects portfolio valuation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804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49A7-71BA-4E48-9157-761F932B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  </a:t>
            </a:r>
            <a:r>
              <a:rPr lang="en-GB" sz="2800" b="1" dirty="0"/>
              <a:t>“Our thinking is much more strategic than 20 years ago”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B972C-AF25-4C49-AAF1-9122E2DE5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Risk Register: “Need to check risk register regularly – must only take actions that support what you want to do”</a:t>
            </a:r>
          </a:p>
          <a:p>
            <a:r>
              <a:rPr lang="en-GB" sz="2400" dirty="0"/>
              <a:t>Continuous monitoring of cash flow</a:t>
            </a:r>
          </a:p>
          <a:p>
            <a:r>
              <a:rPr lang="en-GB" sz="2400" dirty="0"/>
              <a:t>Scenario Planning</a:t>
            </a:r>
          </a:p>
          <a:p>
            <a:r>
              <a:rPr lang="en-GB" sz="2400" dirty="0"/>
              <a:t>Pro-active lobbying</a:t>
            </a:r>
          </a:p>
          <a:p>
            <a:r>
              <a:rPr lang="en-GB" sz="2400" dirty="0"/>
              <a:t>Appeal to Welsh, Scottish and Westminster governments</a:t>
            </a:r>
          </a:p>
          <a:p>
            <a:r>
              <a:rPr lang="en-GB" sz="2400" dirty="0"/>
              <a:t>Carefully targeted marketing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4127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5BF6-992A-40C9-A753-D961A3B6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</a:t>
            </a:r>
            <a:r>
              <a:rPr lang="en-GB" sz="2800" b="1" dirty="0"/>
              <a:t>THE COVID19 CRISIS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53D8D-5567-4EDC-978B-BA17A408E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“</a:t>
            </a:r>
            <a:r>
              <a:rPr lang="en-GB" sz="2400" b="1" dirty="0"/>
              <a:t>Mitigating strategies for the ‘What Ifs’”</a:t>
            </a:r>
          </a:p>
          <a:p>
            <a:r>
              <a:rPr lang="en-GB" sz="2400" dirty="0"/>
              <a:t>Task force to which all areas contribute</a:t>
            </a:r>
          </a:p>
          <a:p>
            <a:r>
              <a:rPr lang="en-GB" sz="2400" dirty="0"/>
              <a:t>Risk outcomes under different scenarios</a:t>
            </a:r>
          </a:p>
          <a:p>
            <a:r>
              <a:rPr lang="en-GB" sz="2400" dirty="0"/>
              <a:t>E.g. No EU students, no international students</a:t>
            </a:r>
          </a:p>
          <a:p>
            <a:r>
              <a:rPr lang="en-GB" sz="2400" dirty="0"/>
              <a:t>Risk groups and teams for each group</a:t>
            </a:r>
          </a:p>
          <a:p>
            <a:r>
              <a:rPr lang="en-GB" sz="2400" dirty="0"/>
              <a:t>Restructured traditional lines of reporting</a:t>
            </a:r>
          </a:p>
          <a:p>
            <a:r>
              <a:rPr lang="en-GB" sz="2400" dirty="0"/>
              <a:t>Mental health management</a:t>
            </a:r>
          </a:p>
          <a:p>
            <a:r>
              <a:rPr lang="en-GB" sz="2400" dirty="0"/>
              <a:t>PRESERVE INTELLECTUAL CAPITAL</a:t>
            </a:r>
          </a:p>
        </p:txBody>
      </p:sp>
    </p:spTree>
    <p:extLst>
      <p:ext uri="{BB962C8B-B14F-4D97-AF65-F5344CB8AC3E}">
        <p14:creationId xmlns:p14="http://schemas.microsoft.com/office/powerpoint/2010/main" val="118258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948A-BCC9-4618-8028-CD4323D0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  “The university is an oil tanker that is slow to turn”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1ECB8-C8B8-42A4-9044-4EB8A2C2E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Actions</a:t>
            </a:r>
          </a:p>
          <a:p>
            <a:r>
              <a:rPr lang="en-GB" sz="2400" dirty="0"/>
              <a:t>Be ‘under borrowed’ if at all possible</a:t>
            </a:r>
          </a:p>
          <a:p>
            <a:r>
              <a:rPr lang="en-GB" sz="2400" dirty="0"/>
              <a:t>Aim for low gearing and low borrowing</a:t>
            </a:r>
          </a:p>
          <a:p>
            <a:r>
              <a:rPr lang="en-GB" sz="2400" dirty="0"/>
              <a:t>Close the capital programme; cost in ‘bare maintenance’</a:t>
            </a:r>
          </a:p>
          <a:p>
            <a:r>
              <a:rPr lang="en-GB" sz="2400" dirty="0"/>
              <a:t>No new appointments; no replacement appointment</a:t>
            </a:r>
          </a:p>
          <a:p>
            <a:r>
              <a:rPr lang="en-GB" sz="2400" dirty="0"/>
              <a:t>Redundancies</a:t>
            </a:r>
          </a:p>
          <a:p>
            <a:r>
              <a:rPr lang="en-GB" sz="2400" dirty="0"/>
              <a:t>Close departments not covering costs</a:t>
            </a:r>
          </a:p>
          <a:p>
            <a:r>
              <a:rPr lang="en-GB" sz="2400" dirty="0"/>
              <a:t>Consider mergers     </a:t>
            </a:r>
            <a:r>
              <a:rPr lang="en-GB" sz="2400" b="1" dirty="0"/>
              <a:t>KEEP AFLOAT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58461066"/>
      </p:ext>
    </p:extLst>
  </p:cSld>
  <p:clrMapOvr>
    <a:masterClrMapping/>
  </p:clrMapOvr>
</p:sld>
</file>

<file path=ppt/theme/theme1.xml><?xml version="1.0" encoding="utf-8"?>
<a:theme xmlns:a="http://schemas.openxmlformats.org/drawingml/2006/main" name="New brand Powerpoint [4 3] 0905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brand Powerpoint [4 3] 090517.potx</Template>
  <TotalTime>2006</TotalTime>
  <Words>518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Tahoma</vt:lpstr>
      <vt:lpstr>New brand Powerpoint [4 3] 090517</vt:lpstr>
      <vt:lpstr>Custom Design</vt:lpstr>
      <vt:lpstr>DECISION MAKING BY UK UNIVERSITY LEADERS IN UNCERTAIN TIMES   HEATHER EGGINS UNIVERSITY OF CAMBRIDGE &amp; STAFFORDSHIRE UNIVERSITY</vt:lpstr>
      <vt:lpstr>THE INTERVIEWEES</vt:lpstr>
      <vt:lpstr>“The range of uncertainties has never been wider”</vt:lpstr>
      <vt:lpstr>  “Will the government allow any university to go bankrupt?”</vt:lpstr>
      <vt:lpstr>  “The mission now is to pay the mortgage”</vt:lpstr>
      <vt:lpstr> “We can build in short-term resilience but if income goes down, there are only so many levers you can pull”</vt:lpstr>
      <vt:lpstr>  “Our thinking is much more strategic than 20 years ago”</vt:lpstr>
      <vt:lpstr>  THE COVID19 CRISIS</vt:lpstr>
      <vt:lpstr>  “The university is an oil tanker that is slow to turn”</vt:lpstr>
      <vt:lpstr>  “Be resilient and adaptable. We must keep doing the right thing for society, and serving the needs of society”</vt:lpstr>
      <vt:lpstr>PowerPoint Presentation</vt:lpstr>
    </vt:vector>
  </TitlesOfParts>
  <Company>Staffordshire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Bank</dc:title>
  <dc:creator>WINTER Emma</dc:creator>
  <cp:lastModifiedBy>Heather Eggins</cp:lastModifiedBy>
  <cp:revision>52</cp:revision>
  <cp:lastPrinted>2020-05-06T10:41:31Z</cp:lastPrinted>
  <dcterms:created xsi:type="dcterms:W3CDTF">2015-03-10T12:10:31Z</dcterms:created>
  <dcterms:modified xsi:type="dcterms:W3CDTF">2020-05-07T10:06:36Z</dcterms:modified>
</cp:coreProperties>
</file>