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49" r:id="rId2"/>
    <p:sldId id="375" r:id="rId3"/>
    <p:sldId id="305" r:id="rId4"/>
    <p:sldId id="378" r:id="rId5"/>
    <p:sldId id="376" r:id="rId6"/>
    <p:sldId id="282" r:id="rId7"/>
    <p:sldId id="379" r:id="rId8"/>
    <p:sldId id="377" r:id="rId9"/>
    <p:sldId id="380" r:id="rId10"/>
    <p:sldId id="381" r:id="rId11"/>
    <p:sldId id="374" r:id="rId12"/>
    <p:sldId id="372" r:id="rId13"/>
    <p:sldId id="382" r:id="rId14"/>
    <p:sldId id="301" r:id="rId15"/>
    <p:sldId id="386" r:id="rId16"/>
    <p:sldId id="383" r:id="rId17"/>
    <p:sldId id="388" r:id="rId18"/>
    <p:sldId id="385" r:id="rId19"/>
    <p:sldId id="351" r:id="rId20"/>
    <p:sldId id="387" r:id="rId21"/>
    <p:sldId id="384" r:id="rId22"/>
    <p:sldId id="373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3696"/>
    </p:cViewPr>
  </p:sorterViewPr>
  <p:notesViewPr>
    <p:cSldViewPr snapToGrid="0" snapToObjects="1">
      <p:cViewPr varScale="1">
        <p:scale>
          <a:sx n="70" d="100"/>
          <a:sy n="70" d="100"/>
        </p:scale>
        <p:origin x="-354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B5811-BE04-8A4D-9C9F-156142EEF19E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B703C-871A-6741-8ACF-9C203239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31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B0CE-DB3B-45AD-8556-D7D03CD3C4D8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03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BC1-A004-DC44-85CD-78B2B96C5F4D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3B8B-0957-FB42-9585-7616EC47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4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BC1-A004-DC44-85CD-78B2B96C5F4D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3B8B-0957-FB42-9585-7616EC47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9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BC1-A004-DC44-85CD-78B2B96C5F4D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3B8B-0957-FB42-9585-7616EC47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9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BC1-A004-DC44-85CD-78B2B96C5F4D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3B8B-0957-FB42-9585-7616EC47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43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BC1-A004-DC44-85CD-78B2B96C5F4D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3B8B-0957-FB42-9585-7616EC47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6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BC1-A004-DC44-85CD-78B2B96C5F4D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3B8B-0957-FB42-9585-7616EC47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8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BC1-A004-DC44-85CD-78B2B96C5F4D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3B8B-0957-FB42-9585-7616EC47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04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BC1-A004-DC44-85CD-78B2B96C5F4D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3B8B-0957-FB42-9585-7616EC47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30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BC1-A004-DC44-85CD-78B2B96C5F4D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3B8B-0957-FB42-9585-7616EC47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4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BC1-A004-DC44-85CD-78B2B96C5F4D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3B8B-0957-FB42-9585-7616EC47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0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6BC1-A004-DC44-85CD-78B2B96C5F4D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3B8B-0957-FB42-9585-7616EC47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6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06BC1-A004-DC44-85CD-78B2B96C5F4D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93B8B-0957-FB42-9585-7616EC47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3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44415" y="3805084"/>
            <a:ext cx="5040949" cy="2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defRPr/>
            </a:pPr>
            <a:endParaRPr lang="en-US" sz="20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800" y="0"/>
            <a:ext cx="3022600" cy="147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627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6249" y="5477162"/>
            <a:ext cx="27331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800" dirty="0" smtClean="0"/>
              <a:t>@</a:t>
            </a:r>
            <a:r>
              <a:rPr lang="en-US" sz="2800" dirty="0" err="1" smtClean="0"/>
              <a:t>jameswilsdon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02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59076"/>
            <a:ext cx="8279842" cy="4645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4002"/>
            <a:ext cx="8167299" cy="13764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083" y="144675"/>
            <a:ext cx="387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Purposes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76689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671" y="0"/>
            <a:ext cx="5290819" cy="31552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70" y="257200"/>
            <a:ext cx="339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Burden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0940" y="3155212"/>
            <a:ext cx="781359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Overall, Stern reforms are more likely to move burden around, than reduce it!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Implemented sensibly, they should succeed in making the REF less of an omnipresent feature of everyday academic life;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But the management responsibility – and burden – continues to grow (not least in implementing the Stern reforms themselves);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Trade-offs &amp; pressures around selection of outputs will intensify at </a:t>
            </a:r>
            <a:r>
              <a:rPr lang="en-US" dirty="0" err="1" smtClean="0"/>
              <a:t>UoA</a:t>
            </a:r>
            <a:r>
              <a:rPr lang="en-US" dirty="0" smtClean="0"/>
              <a:t> level;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Environment statement assumes more importance;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Institutional level impact cases also require greater management input &amp; coordination.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5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56" y="4034824"/>
            <a:ext cx="3938953" cy="1141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85" y="5208301"/>
            <a:ext cx="3585252" cy="10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607" y="2573197"/>
            <a:ext cx="3822393" cy="1284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822" y="5594101"/>
            <a:ext cx="4083650" cy="1060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785" y="3432925"/>
            <a:ext cx="3585252" cy="12609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80" y="650753"/>
            <a:ext cx="5211074" cy="2396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3315" y="289350"/>
            <a:ext cx="419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Portability &amp; ECRs</a:t>
            </a:r>
            <a:endParaRPr lang="en-US" sz="28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3042" y="289350"/>
            <a:ext cx="4453430" cy="188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02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9441"/>
            <a:ext cx="4662435" cy="60885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238" y="112525"/>
            <a:ext cx="327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Portability &amp; ECRs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286" y="0"/>
            <a:ext cx="4304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25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3112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 smtClean="0"/>
              <a:t>Metrics: concerns over a metric-</a:t>
            </a:r>
            <a:r>
              <a:rPr lang="en-GB" sz="2800" b="1" i="1" dirty="0" smtClean="0"/>
              <a:t>based</a:t>
            </a:r>
            <a:r>
              <a:rPr lang="en-GB" sz="2800" b="1" dirty="0" smtClean="0"/>
              <a:t> REF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2376"/>
            <a:ext cx="5250264" cy="4903788"/>
          </a:xfrm>
        </p:spPr>
        <p:txBody>
          <a:bodyPr>
            <a:normAutofit fontScale="92500" lnSpcReduction="10000"/>
          </a:bodyPr>
          <a:lstStyle/>
          <a:p>
            <a:r>
              <a:rPr lang="is-IS" sz="2200" dirty="0" smtClean="0"/>
              <a:t>Coverage &amp; robustness </a:t>
            </a:r>
            <a:r>
              <a:rPr lang="en-US" sz="2200" dirty="0" smtClean="0"/>
              <a:t>–</a:t>
            </a:r>
            <a:r>
              <a:rPr lang="is-IS" sz="2200" dirty="0" smtClean="0"/>
              <a:t> esp across AHSS </a:t>
            </a:r>
            <a:r>
              <a:rPr lang="en-US" sz="2200" dirty="0" smtClean="0"/>
              <a:t>–</a:t>
            </a:r>
            <a:r>
              <a:rPr lang="is-IS" sz="2200" dirty="0" smtClean="0"/>
              <a:t> but in any field, we need to preserve a role for judgement alongside measurement;</a:t>
            </a:r>
          </a:p>
          <a:p>
            <a:r>
              <a:rPr lang="is-IS" sz="2200" dirty="0"/>
              <a:t>I</a:t>
            </a:r>
            <a:r>
              <a:rPr lang="is-IS" sz="2200" dirty="0" smtClean="0"/>
              <a:t>mpact definitely cannot be measured using metrics (cf Kings/Digital Science report);</a:t>
            </a:r>
          </a:p>
          <a:p>
            <a:r>
              <a:rPr lang="is-IS" sz="2200" dirty="0" smtClean="0"/>
              <a:t>Equality and diversity considerations e.g. </a:t>
            </a:r>
            <a:r>
              <a:rPr lang="en-US" sz="2200" dirty="0"/>
              <a:t>g</a:t>
            </a:r>
            <a:r>
              <a:rPr lang="is-IS" sz="2200" dirty="0" smtClean="0"/>
              <a:t>ender &amp; citation, ECRs;</a:t>
            </a:r>
          </a:p>
          <a:p>
            <a:r>
              <a:rPr lang="is-IS" sz="2200" dirty="0" smtClean="0"/>
              <a:t>Cost savings are exaggerated; HEIs would still manage research (&amp; most likely purchase additional analytical services);</a:t>
            </a:r>
          </a:p>
          <a:p>
            <a:r>
              <a:rPr lang="is-IS" sz="2200" dirty="0" smtClean="0"/>
              <a:t>Timing implications of a radical rule-change to REF 2021 &amp; need for piloting and testing;</a:t>
            </a:r>
          </a:p>
          <a:p>
            <a:r>
              <a:rPr lang="is-IS" sz="2200" dirty="0" smtClean="0"/>
              <a:t>REF has evolved to be about much more than allocation of QR </a:t>
            </a:r>
            <a:r>
              <a:rPr lang="en-US" sz="2200" dirty="0" smtClean="0"/>
              <a:t>–</a:t>
            </a:r>
            <a:r>
              <a:rPr lang="is-IS" sz="2200" dirty="0" smtClean="0"/>
              <a:t> what of those wider purposes do we value and want to preserve, and what are we happy to discard?</a:t>
            </a:r>
          </a:p>
          <a:p>
            <a:endParaRPr lang="is-IS" sz="2200" dirty="0" smtClean="0"/>
          </a:p>
          <a:p>
            <a:endParaRPr lang="is-IS" sz="2200" dirty="0" smtClean="0"/>
          </a:p>
          <a:p>
            <a:endParaRPr lang="is-IS" sz="2200" dirty="0" smtClean="0"/>
          </a:p>
          <a:p>
            <a:endParaRPr lang="is-IS" sz="2200" dirty="0" smtClean="0"/>
          </a:p>
          <a:p>
            <a:endParaRPr lang="is-IS" sz="24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124" y="1493914"/>
            <a:ext cx="2871979" cy="40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7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9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450"/>
            <a:ext cx="9144000" cy="5995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398" y="176825"/>
            <a:ext cx="419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Portability &amp; ECRs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0"/>
            <a:ext cx="8795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80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9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9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" y="787674"/>
            <a:ext cx="4545401" cy="6070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55" y="0"/>
            <a:ext cx="459544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625" y="128600"/>
            <a:ext cx="231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Impact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73453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285" y="0"/>
            <a:ext cx="4304715" cy="3038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083" y="305425"/>
            <a:ext cx="3151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Next steps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5857" y="1044875"/>
            <a:ext cx="4244423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Beneath the headline recommendations, a great deal of detail still to work out </a:t>
            </a:r>
            <a:r>
              <a:rPr lang="en-US" dirty="0" err="1" smtClean="0"/>
              <a:t>inc</a:t>
            </a:r>
            <a:r>
              <a:rPr lang="en-US" dirty="0" smtClean="0"/>
              <a:t>:</a:t>
            </a:r>
          </a:p>
          <a:p>
            <a:r>
              <a:rPr lang="en-US" dirty="0"/>
              <a:t>p</a:t>
            </a:r>
            <a:r>
              <a:rPr lang="en-US" dirty="0" smtClean="0"/>
              <a:t>recise definition of research active; output/FTE ratio; portability &amp; ECRs; impact definitions</a:t>
            </a:r>
          </a:p>
          <a:p>
            <a:endParaRPr lang="en-US" dirty="0"/>
          </a:p>
          <a:p>
            <a:r>
              <a:rPr lang="en-US" dirty="0" smtClean="0"/>
              <a:t>HEFCE will issue a technical consultation in mid-late November</a:t>
            </a:r>
          </a:p>
          <a:p>
            <a:endParaRPr lang="en-US" dirty="0"/>
          </a:p>
          <a:p>
            <a:r>
              <a:rPr lang="en-US" dirty="0"/>
              <a:t>R</a:t>
            </a:r>
            <a:r>
              <a:rPr lang="en-US" dirty="0" smtClean="0"/>
              <a:t>esponses by end Feb; new rules in place &amp; guidance issued in July</a:t>
            </a:r>
          </a:p>
          <a:p>
            <a:endParaRPr lang="en-US" dirty="0"/>
          </a:p>
          <a:p>
            <a:r>
              <a:rPr lang="en-US" dirty="0" smtClean="0"/>
              <a:t>Key qu. is how far community pulls back towards REF2014, and where resistance to that lies (BEIS, Johnson, </a:t>
            </a:r>
            <a:r>
              <a:rPr lang="en-US" dirty="0" err="1" smtClean="0"/>
              <a:t>Borys</a:t>
            </a:r>
            <a:r>
              <a:rPr lang="en-US" dirty="0" smtClean="0"/>
              <a:t>?)</a:t>
            </a:r>
          </a:p>
          <a:p>
            <a:endParaRPr lang="en-US" dirty="0"/>
          </a:p>
          <a:p>
            <a:r>
              <a:rPr lang="en-US" dirty="0" smtClean="0"/>
              <a:t>In background, questions over how UKRI will administer REF2021; assumption of transfer of Sweeney/Hill et 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286" y="3472202"/>
            <a:ext cx="4304714" cy="31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10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5475" y="1639651"/>
            <a:ext cx="3018525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sz="2400" dirty="0" smtClean="0"/>
          </a:p>
          <a:p>
            <a:r>
              <a:rPr lang="en-US" sz="2400" dirty="0" smtClean="0"/>
              <a:t>1. Continuity or change?</a:t>
            </a:r>
          </a:p>
          <a:p>
            <a:r>
              <a:rPr lang="en-US" sz="2400" dirty="0" smtClean="0"/>
              <a:t>2. </a:t>
            </a:r>
            <a:r>
              <a:rPr lang="en-US" sz="2400" dirty="0"/>
              <a:t>H</a:t>
            </a:r>
            <a:r>
              <a:rPr lang="en-US" sz="2400" dirty="0" smtClean="0"/>
              <a:t>eadlines</a:t>
            </a:r>
          </a:p>
          <a:p>
            <a:r>
              <a:rPr lang="en-US" sz="2400" dirty="0" smtClean="0"/>
              <a:t>3. Purposes</a:t>
            </a:r>
          </a:p>
          <a:p>
            <a:r>
              <a:rPr lang="en-US" sz="2400" dirty="0"/>
              <a:t>4</a:t>
            </a:r>
            <a:r>
              <a:rPr lang="en-US" sz="2400" dirty="0" smtClean="0"/>
              <a:t>. Burden</a:t>
            </a:r>
          </a:p>
          <a:p>
            <a:r>
              <a:rPr lang="en-US" sz="2400" dirty="0"/>
              <a:t>5</a:t>
            </a:r>
            <a:r>
              <a:rPr lang="en-US" sz="2400" dirty="0" smtClean="0"/>
              <a:t>. Portability</a:t>
            </a:r>
            <a:endParaRPr lang="en-US" sz="2400" dirty="0"/>
          </a:p>
          <a:p>
            <a:r>
              <a:rPr lang="en-US" sz="2400" dirty="0"/>
              <a:t>6</a:t>
            </a:r>
            <a:r>
              <a:rPr lang="en-US" sz="2400" dirty="0" smtClean="0"/>
              <a:t>. Metrics</a:t>
            </a:r>
          </a:p>
          <a:p>
            <a:r>
              <a:rPr lang="en-US" sz="2400" dirty="0" smtClean="0"/>
              <a:t>7. Impact</a:t>
            </a:r>
          </a:p>
          <a:p>
            <a:r>
              <a:rPr lang="en-US" sz="2400" dirty="0" smtClean="0"/>
              <a:t>8. Environment</a:t>
            </a:r>
            <a:endParaRPr lang="en-US" sz="2400" dirty="0"/>
          </a:p>
          <a:p>
            <a:r>
              <a:rPr lang="en-US" sz="2400" dirty="0"/>
              <a:t>9</a:t>
            </a:r>
            <a:r>
              <a:rPr lang="en-US" sz="2400" dirty="0" smtClean="0"/>
              <a:t>. Where next?</a:t>
            </a:r>
            <a:endParaRPr lang="en-US" sz="2400" dirty="0"/>
          </a:p>
          <a:p>
            <a:endParaRPr lang="en-US" sz="2400" dirty="0" smtClean="0"/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02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450"/>
            <a:ext cx="9144000" cy="6098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01" y="159084"/>
            <a:ext cx="7283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http://</a:t>
            </a:r>
            <a:r>
              <a:rPr lang="en-US" b="1" dirty="0" err="1"/>
              <a:t>blog.history.ac.uk</a:t>
            </a:r>
            <a:r>
              <a:rPr lang="en-US" b="1" dirty="0"/>
              <a:t>/2016/07/stern-review-an-initial-bibliography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30653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9144000" cy="65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0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56" y="0"/>
            <a:ext cx="3400419" cy="3215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186" y="691225"/>
            <a:ext cx="4947808" cy="5770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470" y="3391827"/>
            <a:ext cx="3408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Launch event: </a:t>
            </a:r>
            <a:r>
              <a:rPr lang="en-US" b="1" dirty="0"/>
              <a:t>The road to REF 2021: is the UK leading or lagging in its approach to research assessment</a:t>
            </a:r>
            <a:r>
              <a:rPr lang="en-US" dirty="0"/>
              <a:t>’?</a:t>
            </a:r>
          </a:p>
          <a:p>
            <a:r>
              <a:rPr lang="sk-SK" dirty="0"/>
              <a:t> </a:t>
            </a:r>
          </a:p>
          <a:p>
            <a:r>
              <a:rPr lang="en-US" dirty="0"/>
              <a:t> </a:t>
            </a:r>
            <a:r>
              <a:rPr lang="en-US" b="1" dirty="0"/>
              <a:t>Wednesday </a:t>
            </a:r>
            <a:r>
              <a:rPr lang="en-US" b="1" dirty="0" smtClean="0"/>
              <a:t>7</a:t>
            </a:r>
            <a:r>
              <a:rPr lang="en-US" b="1" baseline="30000" dirty="0"/>
              <a:t> </a:t>
            </a:r>
            <a:r>
              <a:rPr lang="en-US" b="1" dirty="0" smtClean="0"/>
              <a:t>December, 16</a:t>
            </a:r>
            <a:r>
              <a:rPr lang="en-US" b="1" dirty="0"/>
              <a:t>:00-18:</a:t>
            </a:r>
            <a:r>
              <a:rPr lang="en-US" b="1" dirty="0" smtClean="0"/>
              <a:t>00</a:t>
            </a:r>
            <a:r>
              <a:rPr lang="en-US" b="1" dirty="0"/>
              <a:t> </a:t>
            </a:r>
            <a:r>
              <a:rPr lang="en-US" dirty="0"/>
              <a:t>at</a:t>
            </a:r>
            <a:r>
              <a:rPr lang="en-US" b="1" dirty="0"/>
              <a:t> </a:t>
            </a:r>
            <a:r>
              <a:rPr lang="en-US" dirty="0" err="1" smtClean="0"/>
              <a:t>SpringerNature</a:t>
            </a:r>
            <a:r>
              <a:rPr lang="en-US" dirty="0" smtClean="0"/>
              <a:t> </a:t>
            </a:r>
            <a:r>
              <a:rPr lang="en-US" dirty="0"/>
              <a:t>London King’s Cross </a:t>
            </a:r>
            <a:r>
              <a:rPr lang="en-US" dirty="0" smtClean="0"/>
              <a:t>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528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4" y="877887"/>
            <a:ext cx="3305801" cy="4694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1749" y="2411373"/>
            <a:ext cx="36195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b="1" dirty="0" smtClean="0"/>
              <a:t>@</a:t>
            </a:r>
            <a:r>
              <a:rPr lang="en-US" sz="3200" b="1" dirty="0" err="1" smtClean="0"/>
              <a:t>jameswilsdon</a:t>
            </a:r>
            <a:endParaRPr lang="en-US" sz="3200" b="1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274" y="170652"/>
            <a:ext cx="30226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32" y="232343"/>
            <a:ext cx="4228980" cy="65056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49411" y="0"/>
            <a:ext cx="4714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“Believe </a:t>
            </a:r>
            <a:r>
              <a:rPr lang="en-US" dirty="0"/>
              <a:t>me, I have no intention of replicating the individual and institutional burdens of the REF. I am clear that any external review must be proportionate and light touch, not big, bossy and bureaucratic</a:t>
            </a:r>
            <a:r>
              <a:rPr lang="en-US" dirty="0" smtClean="0"/>
              <a:t>.” Jo Johnson, July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7231"/>
          <a:stretch/>
        </p:blipFill>
        <p:spPr>
          <a:xfrm>
            <a:off x="4807722" y="1477328"/>
            <a:ext cx="4115805" cy="537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1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24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4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863569"/>
              </p:ext>
            </p:extLst>
          </p:nvPr>
        </p:nvGraphicFramePr>
        <p:xfrm>
          <a:off x="418002" y="1098782"/>
          <a:ext cx="8456696" cy="556481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114174"/>
                <a:gridCol w="2114174"/>
                <a:gridCol w="1543686"/>
                <a:gridCol w="2684662"/>
              </a:tblGrid>
              <a:tr h="627051"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Exercise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Coordinating</a:t>
                      </a:r>
                      <a:r>
                        <a:rPr lang="en-US" baseline="0" dirty="0" smtClean="0"/>
                        <a:t> body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Key</a:t>
                      </a:r>
                      <a:r>
                        <a:rPr lang="en-US" baseline="0" dirty="0" smtClean="0"/>
                        <a:t> features</a:t>
                      </a:r>
                      <a:endParaRPr lang="en-US" dirty="0"/>
                    </a:p>
                  </a:txBody>
                  <a:tcPr/>
                </a:tc>
              </a:tr>
              <a:tr h="62705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1986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Research</a:t>
                      </a:r>
                      <a:r>
                        <a:rPr lang="en-US" sz="1200" baseline="0" dirty="0" smtClean="0"/>
                        <a:t> Selectivity Exercise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Universities Grants Committee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37 cost-</a:t>
                      </a:r>
                      <a:r>
                        <a:rPr lang="en-US" sz="1200" dirty="0" err="1" smtClean="0"/>
                        <a:t>centres</a:t>
                      </a:r>
                      <a:r>
                        <a:rPr lang="en-US" sz="1200" dirty="0" smtClean="0"/>
                        <a:t>;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4-part questionnaire o</a:t>
                      </a:r>
                      <a:r>
                        <a:rPr lang="en-US" sz="1200" baseline="0" dirty="0" smtClean="0"/>
                        <a:t>n research income, expenditure, planning priorities &amp; output</a:t>
                      </a:r>
                      <a:endParaRPr lang="en-US" sz="1200" dirty="0"/>
                    </a:p>
                  </a:txBody>
                  <a:tcPr/>
                </a:tc>
              </a:tr>
              <a:tr h="62705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1989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Research Selectivity Exercise 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Universities Funding</a:t>
                      </a:r>
                      <a:r>
                        <a:rPr lang="en-US" sz="1200" baseline="0" dirty="0" smtClean="0"/>
                        <a:t> Council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152 units of assessment; 70 peer review</a:t>
                      </a:r>
                      <a:r>
                        <a:rPr lang="en-US" sz="1200" baseline="0" dirty="0" smtClean="0"/>
                        <a:t> panels; 2 outputs per member of staff</a:t>
                      </a:r>
                      <a:endParaRPr lang="en-US" sz="1200" dirty="0"/>
                    </a:p>
                  </a:txBody>
                  <a:tcPr/>
                </a:tc>
              </a:tr>
              <a:tr h="62705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1992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Research Assessment Exercise (RAE)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HEFCE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HEIs</a:t>
                      </a:r>
                      <a:r>
                        <a:rPr lang="en-US" sz="1200" baseline="0" dirty="0" smtClean="0"/>
                        <a:t> select which staff to submit; 5-point scale; 2800 submissions to 72 </a:t>
                      </a:r>
                      <a:r>
                        <a:rPr lang="en-US" sz="1200" baseline="0" dirty="0" err="1" smtClean="0"/>
                        <a:t>UoAs</a:t>
                      </a:r>
                      <a:r>
                        <a:rPr lang="en-US" sz="1200" baseline="0" dirty="0" smtClean="0"/>
                        <a:t>; introduction of census date</a:t>
                      </a:r>
                      <a:endParaRPr lang="en-US" sz="1200" dirty="0"/>
                    </a:p>
                  </a:txBody>
                  <a:tcPr/>
                </a:tc>
              </a:tr>
              <a:tr h="62705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1996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Research Assessment Exercise (RAE)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HEFCE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Up to four outputs</a:t>
                      </a:r>
                      <a:r>
                        <a:rPr lang="en-US" sz="1200" baseline="0" dirty="0" smtClean="0"/>
                        <a:t> per researcher; 69 </a:t>
                      </a:r>
                      <a:r>
                        <a:rPr lang="en-US" sz="1200" baseline="0" dirty="0" err="1" smtClean="0"/>
                        <a:t>UoAs</a:t>
                      </a:r>
                      <a:endParaRPr lang="en-US" sz="1200" dirty="0"/>
                    </a:p>
                  </a:txBody>
                  <a:tcPr/>
                </a:tc>
              </a:tr>
              <a:tr h="62705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2001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Research Assessment Exercise (RAE)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HEFCE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2600 submissions to 69 units of assessment; 5 umbrella groups of panel chairs for consistency</a:t>
                      </a:r>
                      <a:endParaRPr lang="en-US" sz="1200" dirty="0"/>
                    </a:p>
                  </a:txBody>
                  <a:tcPr/>
                </a:tc>
              </a:tr>
              <a:tr h="62705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2008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Research Assessment Exercise (RAE)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HEFCE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mtClean="0"/>
                        <a:t>67 </a:t>
                      </a:r>
                      <a:r>
                        <a:rPr lang="en-US" sz="1200" dirty="0" smtClean="0"/>
                        <a:t>subpanels under</a:t>
                      </a:r>
                      <a:r>
                        <a:rPr lang="en-US" sz="1200" baseline="0" dirty="0" smtClean="0"/>
                        <a:t> 15 </a:t>
                      </a:r>
                      <a:r>
                        <a:rPr lang="en-US" sz="1200" baseline="0" smtClean="0"/>
                        <a:t>main panels; results presented as quality profiles</a:t>
                      </a:r>
                      <a:endParaRPr lang="en-US" sz="1200" dirty="0" smtClean="0"/>
                    </a:p>
                  </a:txBody>
                  <a:tcPr/>
                </a:tc>
              </a:tr>
              <a:tr h="44789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2014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Research</a:t>
                      </a:r>
                      <a:r>
                        <a:rPr lang="en-US" sz="1200" baseline="0" dirty="0" smtClean="0"/>
                        <a:t> Excellence Framework (REF)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HEFCE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 main</a:t>
                      </a:r>
                      <a:r>
                        <a:rPr lang="en-US" sz="1200" baseline="0" dirty="0" smtClean="0"/>
                        <a:t> panels; 36 subpanels; introduction of 20% impact element</a:t>
                      </a:r>
                      <a:endParaRPr lang="en-US" sz="1200" dirty="0"/>
                    </a:p>
                  </a:txBody>
                  <a:tcPr/>
                </a:tc>
              </a:tr>
              <a:tr h="62705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2021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Research</a:t>
                      </a:r>
                      <a:r>
                        <a:rPr lang="en-US" sz="1200" baseline="0" dirty="0" smtClean="0"/>
                        <a:t> Excellence Framework (REF)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UKRI</a:t>
                      </a:r>
                      <a:r>
                        <a:rPr lang="en-US" sz="1200" baseline="0" dirty="0" smtClean="0"/>
                        <a:t> (Research England + devolved FCs)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All research</a:t>
                      </a:r>
                      <a:r>
                        <a:rPr lang="en-US" sz="1200" baseline="0" dirty="0" smtClean="0"/>
                        <a:t> active </a:t>
                      </a:r>
                      <a:r>
                        <a:rPr lang="en-US" sz="1200" dirty="0" smtClean="0"/>
                        <a:t>staff</a:t>
                      </a:r>
                      <a:r>
                        <a:rPr lang="en-US" sz="1200" baseline="0" dirty="0" smtClean="0"/>
                        <a:t> included? Non-portability 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0774" y="144675"/>
            <a:ext cx="8934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30 years of pain: the evolution of UK research assessment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98943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441" y="0"/>
            <a:ext cx="447110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11" y="4392649"/>
            <a:ext cx="3345038" cy="2465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472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2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3100"/>
            <a:ext cx="9144000" cy="5764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006" y="160750"/>
            <a:ext cx="86656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Headlines </a:t>
            </a:r>
            <a:r>
              <a:rPr lang="en-US" dirty="0"/>
              <a:t>“should be taken as a complementary package where the logic of one depends on and is strengthened by the others.”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246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96" y="932350"/>
            <a:ext cx="8999304" cy="5925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06" y="160750"/>
            <a:ext cx="5273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Headlines (</a:t>
            </a:r>
            <a:r>
              <a:rPr lang="en-US" sz="2800" b="1" dirty="0" err="1" smtClean="0"/>
              <a:t>cont</a:t>
            </a:r>
            <a:r>
              <a:rPr lang="is-IS" sz="2800" b="1" dirty="0" smtClean="0"/>
              <a:t>…)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30550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8996EE-8913-4E75-9175-A81D1D014778}" type="datetime3">
              <a:rPr lang="en-GB" smtClean="0"/>
              <a:t>6 October,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Campaign for Social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81960-A4C0-4A97-8B0F-08BEC8E093E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1225"/>
            <a:ext cx="9144000" cy="6054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280" y="116634"/>
            <a:ext cx="904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Purposes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68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660</Words>
  <Application>Microsoft Office PowerPoint</Application>
  <PresentationFormat>On-screen Show (4:3)</PresentationFormat>
  <Paragraphs>100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Metrics: concerns over a metric-based REF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Sheffield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Wilsdon</dc:creator>
  <cp:lastModifiedBy>Carolyn Gallop</cp:lastModifiedBy>
  <cp:revision>67</cp:revision>
  <dcterms:created xsi:type="dcterms:W3CDTF">2016-01-14T14:48:14Z</dcterms:created>
  <dcterms:modified xsi:type="dcterms:W3CDTF">2016-10-06T11:00:08Z</dcterms:modified>
</cp:coreProperties>
</file>