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919-3AAF-4AF2-A46D-01E55441BA52}" type="datetimeFigureOut">
              <a:rPr lang="en-GB" smtClean="0"/>
              <a:t>05/02/2016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C207-513D-4EF3-A352-992CFDB3C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809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919-3AAF-4AF2-A46D-01E55441BA52}" type="datetimeFigureOut">
              <a:rPr lang="en-GB" smtClean="0"/>
              <a:t>05/02/2016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C207-513D-4EF3-A352-992CFDB3C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131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919-3AAF-4AF2-A46D-01E55441BA52}" type="datetimeFigureOut">
              <a:rPr lang="en-GB" smtClean="0"/>
              <a:t>05/02/2016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C207-513D-4EF3-A352-992CFDB3C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91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919-3AAF-4AF2-A46D-01E55441BA52}" type="datetimeFigureOut">
              <a:rPr lang="en-GB" smtClean="0"/>
              <a:t>05/02/2016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C207-513D-4EF3-A352-992CFDB3C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83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919-3AAF-4AF2-A46D-01E55441BA52}" type="datetimeFigureOut">
              <a:rPr lang="en-GB" smtClean="0"/>
              <a:t>05/02/2016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C207-513D-4EF3-A352-992CFDB3C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1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919-3AAF-4AF2-A46D-01E55441BA52}" type="datetimeFigureOut">
              <a:rPr lang="en-GB" smtClean="0"/>
              <a:t>05/02/2016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C207-513D-4EF3-A352-992CFDB3C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77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919-3AAF-4AF2-A46D-01E55441BA52}" type="datetimeFigureOut">
              <a:rPr lang="en-GB" smtClean="0"/>
              <a:t>05/02/2016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C207-513D-4EF3-A352-992CFDB3C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68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919-3AAF-4AF2-A46D-01E55441BA52}" type="datetimeFigureOut">
              <a:rPr lang="en-GB" smtClean="0"/>
              <a:t>05/02/2016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C207-513D-4EF3-A352-992CFDB3C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44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919-3AAF-4AF2-A46D-01E55441BA52}" type="datetimeFigureOut">
              <a:rPr lang="en-GB" smtClean="0"/>
              <a:t>05/02/2016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C207-513D-4EF3-A352-992CFDB3C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75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919-3AAF-4AF2-A46D-01E55441BA52}" type="datetimeFigureOut">
              <a:rPr lang="en-GB" smtClean="0"/>
              <a:t>05/02/2016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C207-513D-4EF3-A352-992CFDB3C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05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919-3AAF-4AF2-A46D-01E55441BA52}" type="datetimeFigureOut">
              <a:rPr lang="en-GB" smtClean="0"/>
              <a:t>05/02/2016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C207-513D-4EF3-A352-992CFDB3C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59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89919-3AAF-4AF2-A46D-01E55441BA52}" type="datetimeFigureOut">
              <a:rPr lang="en-GB" smtClean="0"/>
              <a:t>05/02/2016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7C207-513D-4EF3-A352-992CFDB3C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55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b="1" dirty="0" smtClean="0"/>
              <a:t>Project 1.4  Changing patterns of HE governance in Europe and the UK: are they fit for purpose?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2400" dirty="0" smtClean="0"/>
          </a:p>
          <a:p>
            <a:r>
              <a:rPr lang="en-GB" sz="2400" dirty="0" smtClean="0"/>
              <a:t>Michael Shattock</a:t>
            </a:r>
          </a:p>
        </p:txBody>
      </p:sp>
    </p:spTree>
    <p:extLst>
      <p:ext uri="{BB962C8B-B14F-4D97-AF65-F5344CB8AC3E}">
        <p14:creationId xmlns:p14="http://schemas.microsoft.com/office/powerpoint/2010/main" val="812948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Postscript </a:t>
            </a:r>
            <a:r>
              <a:rPr lang="en-GB" b="1" smtClean="0"/>
              <a:t>and discussion</a:t>
            </a:r>
            <a:endParaRPr lang="en-GB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63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Outline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Who are we?</a:t>
            </a:r>
          </a:p>
          <a:p>
            <a:r>
              <a:rPr lang="en-GB" dirty="0" smtClean="0"/>
              <a:t>What is governance in an HE context?</a:t>
            </a:r>
          </a:p>
          <a:p>
            <a:r>
              <a:rPr lang="en-GB" dirty="0" smtClean="0"/>
              <a:t>‘A crisis in governance’</a:t>
            </a:r>
          </a:p>
          <a:p>
            <a:r>
              <a:rPr lang="en-GB" dirty="0" smtClean="0"/>
              <a:t>The Project: the research agenda</a:t>
            </a:r>
          </a:p>
          <a:p>
            <a:r>
              <a:rPr lang="en-GB" dirty="0" smtClean="0"/>
              <a:t>A decade of HE governance reform in Europe</a:t>
            </a:r>
          </a:p>
          <a:p>
            <a:r>
              <a:rPr lang="en-GB" dirty="0" smtClean="0"/>
              <a:t>Issues raised by </a:t>
            </a:r>
            <a:r>
              <a:rPr lang="en-GB" smtClean="0"/>
              <a:t>the reforms</a:t>
            </a:r>
            <a:endParaRPr lang="en-GB" dirty="0" smtClean="0"/>
          </a:p>
          <a:p>
            <a:r>
              <a:rPr lang="en-GB" dirty="0" smtClean="0"/>
              <a:t>The research questions</a:t>
            </a:r>
          </a:p>
          <a:p>
            <a:r>
              <a:rPr lang="en-GB" dirty="0" smtClean="0"/>
              <a:t>Postscripts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79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Who are we?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Ellen </a:t>
            </a:r>
            <a:r>
              <a:rPr lang="en-GB" dirty="0" err="1" smtClean="0"/>
              <a:t>Hazelkorn</a:t>
            </a:r>
            <a:endParaRPr lang="en-GB" dirty="0" smtClean="0"/>
          </a:p>
          <a:p>
            <a:r>
              <a:rPr lang="en-GB" dirty="0" smtClean="0"/>
              <a:t>Peter Scott</a:t>
            </a:r>
          </a:p>
          <a:p>
            <a:r>
              <a:rPr lang="en-GB" dirty="0" smtClean="0"/>
              <a:t>Michael Shattock</a:t>
            </a:r>
          </a:p>
          <a:p>
            <a:r>
              <a:rPr lang="en-GB" dirty="0" err="1" smtClean="0"/>
              <a:t>Aniko</a:t>
            </a:r>
            <a:r>
              <a:rPr lang="en-GB" dirty="0" smtClean="0"/>
              <a:t> Horvath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2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What is governance in an HE context?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Governance is the process by which organisations and systems regulate themselves, take decisions and direct their development</a:t>
            </a:r>
          </a:p>
          <a:p>
            <a:r>
              <a:rPr lang="en-GB" dirty="0" smtClean="0"/>
              <a:t>Governance and </a:t>
            </a:r>
            <a:r>
              <a:rPr lang="en-GB" dirty="0" err="1" smtClean="0"/>
              <a:t>mangement</a:t>
            </a:r>
            <a:endParaRPr lang="en-GB" dirty="0" smtClean="0"/>
          </a:p>
          <a:p>
            <a:r>
              <a:rPr lang="en-GB" dirty="0" smtClean="0"/>
              <a:t>Governance in HE is about policy, strategy, resources and resource allocation, leadership, participation and consultation and about interest groups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18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‘A crisis in governance’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Some examples:</a:t>
            </a:r>
          </a:p>
          <a:p>
            <a:pPr marL="0" indent="0">
              <a:buNone/>
            </a:pPr>
            <a:r>
              <a:rPr lang="en-GB" dirty="0" smtClean="0"/>
              <a:t>    The </a:t>
            </a:r>
            <a:r>
              <a:rPr lang="en-GB" dirty="0" smtClean="0"/>
              <a:t>BBC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UGC/HEFCE/Office of Students?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Royal Bank of Scotland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Kids Company</a:t>
            </a:r>
          </a:p>
          <a:p>
            <a:pPr marL="0" indent="0">
              <a:buNone/>
            </a:pPr>
            <a:r>
              <a:rPr lang="en-GB"/>
              <a:t> </a:t>
            </a:r>
            <a:r>
              <a:rPr lang="en-GB" smtClean="0"/>
              <a:t>   </a:t>
            </a:r>
            <a:endParaRPr lang="en-GB" dirty="0" smtClean="0"/>
          </a:p>
          <a:p>
            <a:r>
              <a:rPr lang="en-GB" dirty="0" smtClean="0"/>
              <a:t>At the HE institutional level crises arise through weak or inadequate governing bodies, headstrong chief executives (and sometimes chairs of governing bodies), the exclusion of staff (and students) from decision-making, and the inability to adapt to change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345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Project: the research agenda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 </a:t>
            </a:r>
            <a:r>
              <a:rPr lang="en-GB" dirty="0"/>
              <a:t>G</a:t>
            </a:r>
            <a:r>
              <a:rPr lang="en-GB" dirty="0" smtClean="0"/>
              <a:t>lobal and international influences—international organisations (EU, EUA, OECD, UNESCO, World Bank, GATS) and global pressures (league tables, competition, national prestige)</a:t>
            </a:r>
          </a:p>
          <a:p>
            <a:r>
              <a:rPr lang="en-GB" dirty="0" smtClean="0"/>
              <a:t>The national state—constitutional and fiscal arrangements, devolved governance, intermediary bodies, HE system management, accountability</a:t>
            </a:r>
          </a:p>
          <a:p>
            <a:r>
              <a:rPr lang="en-GB" dirty="0" smtClean="0"/>
              <a:t>The institution—autonomy, leadership and participation, the rise of governing bodies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017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A decade of HE governance reform in Europe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The EU modernisation agenda, austerity, globalisation and global </a:t>
            </a:r>
            <a:r>
              <a:rPr lang="en-GB" dirty="0" err="1" smtClean="0"/>
              <a:t>competition,expanding</a:t>
            </a:r>
            <a:r>
              <a:rPr lang="en-GB" dirty="0" smtClean="0"/>
              <a:t> numbers, mergers and efficiency</a:t>
            </a:r>
          </a:p>
          <a:p>
            <a:r>
              <a:rPr lang="en-GB" dirty="0" smtClean="0"/>
              <a:t>Some examples: Germany, France, </a:t>
            </a:r>
            <a:r>
              <a:rPr lang="en-GB" dirty="0"/>
              <a:t>I</a:t>
            </a:r>
            <a:r>
              <a:rPr lang="en-GB" dirty="0" smtClean="0"/>
              <a:t>taly, </a:t>
            </a:r>
            <a:r>
              <a:rPr lang="en-GB" dirty="0"/>
              <a:t>D</a:t>
            </a:r>
            <a:r>
              <a:rPr lang="en-GB" dirty="0" smtClean="0"/>
              <a:t>enmark, </a:t>
            </a:r>
            <a:r>
              <a:rPr lang="en-GB" dirty="0"/>
              <a:t>N</a:t>
            </a:r>
            <a:r>
              <a:rPr lang="en-GB" dirty="0" smtClean="0"/>
              <a:t>orway, 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710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Issues raised by the reforms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Is there a common pattern? If so is there a global (US?) model? Institutional isomorphism?</a:t>
            </a:r>
          </a:p>
          <a:p>
            <a:r>
              <a:rPr lang="en-GB" dirty="0" smtClean="0"/>
              <a:t>Are they driven by neo liberal ideologies, financial pragmatism or anxiety not to be left behind?</a:t>
            </a:r>
          </a:p>
          <a:p>
            <a:r>
              <a:rPr lang="en-GB" dirty="0" smtClean="0"/>
              <a:t>Do they encourage greater institutional autonomy or provide a more effective mechanism for state steering (or both)?</a:t>
            </a:r>
          </a:p>
          <a:p>
            <a:r>
              <a:rPr lang="en-GB" dirty="0" smtClean="0"/>
              <a:t>Where does the UK sit in comparison with reforms in Europe?</a:t>
            </a:r>
          </a:p>
          <a:p>
            <a:r>
              <a:rPr lang="en-GB" dirty="0" smtClean="0"/>
              <a:t>How far can we expect the governance of private HE to impact on public university governance in Europe </a:t>
            </a:r>
            <a:r>
              <a:rPr lang="en-GB" smtClean="0"/>
              <a:t>and the UK?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28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research questions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How these changing governance structures at global, system and institutional levels inter relate</a:t>
            </a:r>
          </a:p>
          <a:p>
            <a:r>
              <a:rPr lang="en-GB" dirty="0" smtClean="0"/>
              <a:t>How global influences and system changes impact on institutional governance and what the institutional response might be</a:t>
            </a:r>
          </a:p>
          <a:p>
            <a:r>
              <a:rPr lang="en-GB" dirty="0" smtClean="0"/>
              <a:t>The extent to which these changes provide the best constitutional and organisational framework for the conduct of research, scholarship and teaching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731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457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Project 1.4  Changing patterns of HE governance in Europe and the UK: are they fit for purpose?</vt:lpstr>
      <vt:lpstr>Outline</vt:lpstr>
      <vt:lpstr>Who are we?</vt:lpstr>
      <vt:lpstr>What is governance in an HE context?</vt:lpstr>
      <vt:lpstr>‘A crisis in governance’</vt:lpstr>
      <vt:lpstr>The Project: the research agenda</vt:lpstr>
      <vt:lpstr>A decade of HE governance reform in Europe</vt:lpstr>
      <vt:lpstr>Issues raised by the reforms</vt:lpstr>
      <vt:lpstr>The research questions</vt:lpstr>
      <vt:lpstr>Postscript and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1.4  Changing patterns of HE governance in Europe and the UK: are they fit for purpose?</dc:title>
  <dc:creator>User</dc:creator>
  <cp:lastModifiedBy>User</cp:lastModifiedBy>
  <cp:revision>10</cp:revision>
  <dcterms:created xsi:type="dcterms:W3CDTF">2016-01-29T16:53:05Z</dcterms:created>
  <dcterms:modified xsi:type="dcterms:W3CDTF">2016-02-05T11:50:57Z</dcterms:modified>
</cp:coreProperties>
</file>