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0"/>
  </p:notesMasterIdLst>
  <p:sldIdLst>
    <p:sldId id="273" r:id="rId2"/>
    <p:sldId id="307" r:id="rId3"/>
    <p:sldId id="300" r:id="rId4"/>
    <p:sldId id="276" r:id="rId5"/>
    <p:sldId id="298" r:id="rId6"/>
    <p:sldId id="301" r:id="rId7"/>
    <p:sldId id="302" r:id="rId8"/>
    <p:sldId id="299" r:id="rId9"/>
    <p:sldId id="303" r:id="rId10"/>
    <p:sldId id="306" r:id="rId11"/>
    <p:sldId id="304" r:id="rId12"/>
    <p:sldId id="305" r:id="rId13"/>
    <p:sldId id="282" r:id="rId14"/>
    <p:sldId id="309" r:id="rId15"/>
    <p:sldId id="294" r:id="rId16"/>
    <p:sldId id="285" r:id="rId17"/>
    <p:sldId id="297"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p:restoredTop sz="94638"/>
  </p:normalViewPr>
  <p:slideViewPr>
    <p:cSldViewPr snapToGrid="0" snapToObjects="1">
      <p:cViewPr>
        <p:scale>
          <a:sx n="114" d="100"/>
          <a:sy n="114" d="100"/>
        </p:scale>
        <p:origin x="-120"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E:\Work%20IOE\HE%20governance\1%20-%20Journal%20articles%202019\Writing%20up\Devolution%20-%20charts%20-%20government%20and%20market.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E:\Work%20IOE\HE%20governance\1%20-%20Journal%20articles%202019\Writing%20up\By%20type%20of%20institution.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E:\Work%20IOE\HE%20governance\1%20-%20Journal%20articles%202019\Writing%20up\Devolution%20-%20charts%20-%20government%20and%20mark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4811313160518"/>
          <c:y val="2.736318407960199E-2"/>
          <c:w val="0.87909597721071053"/>
          <c:h val="0.8580264034159909"/>
        </c:manualLayout>
      </c:layout>
      <c:barChart>
        <c:barDir val="col"/>
        <c:grouping val="clustered"/>
        <c:varyColors val="0"/>
        <c:ser>
          <c:idx val="0"/>
          <c:order val="0"/>
          <c:tx>
            <c:strRef>
              <c:f>Sheet1!$D$12</c:f>
              <c:strCache>
                <c:ptCount val="1"/>
                <c:pt idx="0">
                  <c:v>Government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Sheet1!$C$13:$C$16</c:f>
              <c:strCache>
                <c:ptCount val="4"/>
                <c:pt idx="0">
                  <c:v>England</c:v>
                </c:pt>
                <c:pt idx="1">
                  <c:v>Scotland</c:v>
                </c:pt>
                <c:pt idx="2">
                  <c:v>Wales</c:v>
                </c:pt>
                <c:pt idx="3">
                  <c:v>Northern Ireland</c:v>
                </c:pt>
              </c:strCache>
            </c:strRef>
          </c:cat>
          <c:val>
            <c:numRef>
              <c:f>Sheet1!$D$13:$D$16</c:f>
              <c:numCache>
                <c:formatCode>0.00</c:formatCode>
                <c:ptCount val="4"/>
                <c:pt idx="0">
                  <c:v>3.7</c:v>
                </c:pt>
                <c:pt idx="1">
                  <c:v>9.2857142857142865</c:v>
                </c:pt>
                <c:pt idx="2">
                  <c:v>8.9285714285714288</c:v>
                </c:pt>
                <c:pt idx="3">
                  <c:v>12.5</c:v>
                </c:pt>
              </c:numCache>
            </c:numRef>
          </c:val>
          <c:extLst xmlns:c16r2="http://schemas.microsoft.com/office/drawing/2015/06/chart">
            <c:ext xmlns:c16="http://schemas.microsoft.com/office/drawing/2014/chart" uri="{C3380CC4-5D6E-409C-BE32-E72D297353CC}">
              <c16:uniqueId val="{00000000-8BFB-463C-9F71-B5006C42291B}"/>
            </c:ext>
          </c:extLst>
        </c:ser>
        <c:ser>
          <c:idx val="1"/>
          <c:order val="1"/>
          <c:tx>
            <c:strRef>
              <c:f>Sheet1!$E$12</c:f>
              <c:strCache>
                <c:ptCount val="1"/>
                <c:pt idx="0">
                  <c:v>Market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Sheet1!$C$13:$C$16</c:f>
              <c:strCache>
                <c:ptCount val="4"/>
                <c:pt idx="0">
                  <c:v>England</c:v>
                </c:pt>
                <c:pt idx="1">
                  <c:v>Scotland</c:v>
                </c:pt>
                <c:pt idx="2">
                  <c:v>Wales</c:v>
                </c:pt>
                <c:pt idx="3">
                  <c:v>Northern Ireland</c:v>
                </c:pt>
              </c:strCache>
            </c:strRef>
          </c:cat>
          <c:val>
            <c:numRef>
              <c:f>Sheet1!$E$13:$E$16</c:f>
              <c:numCache>
                <c:formatCode>0.00</c:formatCode>
                <c:ptCount val="4"/>
                <c:pt idx="0">
                  <c:v>5.1749999999999998</c:v>
                </c:pt>
                <c:pt idx="1">
                  <c:v>2.5714285714285716</c:v>
                </c:pt>
                <c:pt idx="2">
                  <c:v>3.7142857142857144</c:v>
                </c:pt>
                <c:pt idx="3">
                  <c:v>4.75</c:v>
                </c:pt>
              </c:numCache>
            </c:numRef>
          </c:val>
          <c:extLst xmlns:c16r2="http://schemas.microsoft.com/office/drawing/2015/06/chart">
            <c:ext xmlns:c16="http://schemas.microsoft.com/office/drawing/2014/chart" uri="{C3380CC4-5D6E-409C-BE32-E72D297353CC}">
              <c16:uniqueId val="{00000001-8BFB-463C-9F71-B5006C42291B}"/>
            </c:ext>
          </c:extLst>
        </c:ser>
        <c:dLbls>
          <c:dLblPos val="outEnd"/>
          <c:showLegendKey val="0"/>
          <c:showVal val="1"/>
          <c:showCatName val="0"/>
          <c:showSerName val="0"/>
          <c:showPercent val="0"/>
          <c:showBubbleSize val="0"/>
        </c:dLbls>
        <c:gapWidth val="219"/>
        <c:overlap val="-27"/>
        <c:axId val="81136256"/>
        <c:axId val="81146240"/>
      </c:barChart>
      <c:catAx>
        <c:axId val="8113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46240"/>
        <c:crosses val="autoZero"/>
        <c:auto val="1"/>
        <c:lblAlgn val="ctr"/>
        <c:lblOffset val="100"/>
        <c:noMultiLvlLbl val="0"/>
      </c:catAx>
      <c:valAx>
        <c:axId val="811462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36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Sheet1!$D$76</c:f>
              <c:strCache>
                <c:ptCount val="1"/>
                <c:pt idx="0">
                  <c:v>Government</c:v>
                </c:pt>
              </c:strCache>
            </c:strRef>
          </c:tx>
          <c:spPr>
            <a:solidFill>
              <a:schemeClr val="accent1"/>
            </a:solidFill>
            <a:ln>
              <a:noFill/>
            </a:ln>
            <a:effectLst/>
          </c:spPr>
          <c:invertIfNegative val="0"/>
          <c:cat>
            <c:strRef>
              <c:f>Sheet1!$C$77:$C$87</c:f>
              <c:strCache>
                <c:ptCount val="11"/>
                <c:pt idx="0">
                  <c:v>England post-1992 </c:v>
                </c:pt>
                <c:pt idx="1">
                  <c:v>England post-post-1992</c:v>
                </c:pt>
                <c:pt idx="2">
                  <c:v>England alternative provider</c:v>
                </c:pt>
                <c:pt idx="3">
                  <c:v>England pre-1992</c:v>
                </c:pt>
                <c:pt idx="4">
                  <c:v>England Russell Group </c:v>
                </c:pt>
                <c:pt idx="5">
                  <c:v>Scotland post-1992 </c:v>
                </c:pt>
                <c:pt idx="6">
                  <c:v>Scotland pre-1992 </c:v>
                </c:pt>
                <c:pt idx="7">
                  <c:v>Wales post-1992 </c:v>
                </c:pt>
                <c:pt idx="8">
                  <c:v>Wales Russell Group </c:v>
                </c:pt>
                <c:pt idx="9">
                  <c:v>Northern Ireland pre-1992 </c:v>
                </c:pt>
                <c:pt idx="10">
                  <c:v>Northern Ireland Russell Group </c:v>
                </c:pt>
              </c:strCache>
            </c:strRef>
          </c:cat>
          <c:val>
            <c:numRef>
              <c:f>Sheet1!$D$77:$D$87</c:f>
              <c:numCache>
                <c:formatCode>0.00</c:formatCode>
                <c:ptCount val="11"/>
                <c:pt idx="0">
                  <c:v>4.5</c:v>
                </c:pt>
                <c:pt idx="1">
                  <c:v>6.83</c:v>
                </c:pt>
                <c:pt idx="2">
                  <c:v>2.29</c:v>
                </c:pt>
                <c:pt idx="3">
                  <c:v>3.5</c:v>
                </c:pt>
                <c:pt idx="4">
                  <c:v>4</c:v>
                </c:pt>
                <c:pt idx="5">
                  <c:v>9.2899999999999991</c:v>
                </c:pt>
                <c:pt idx="6">
                  <c:v>9.2899999999999991</c:v>
                </c:pt>
                <c:pt idx="7">
                  <c:v>9</c:v>
                </c:pt>
                <c:pt idx="8">
                  <c:v>8.86</c:v>
                </c:pt>
                <c:pt idx="9">
                  <c:v>8.5</c:v>
                </c:pt>
                <c:pt idx="10">
                  <c:v>16.5</c:v>
                </c:pt>
              </c:numCache>
            </c:numRef>
          </c:val>
          <c:extLst xmlns:c16r2="http://schemas.microsoft.com/office/drawing/2015/06/chart">
            <c:ext xmlns:c16="http://schemas.microsoft.com/office/drawing/2014/chart" uri="{C3380CC4-5D6E-409C-BE32-E72D297353CC}">
              <c16:uniqueId val="{00000000-5622-4B49-9E6C-793247C6A6CD}"/>
            </c:ext>
          </c:extLst>
        </c:ser>
        <c:ser>
          <c:idx val="1"/>
          <c:order val="1"/>
          <c:tx>
            <c:strRef>
              <c:f>Sheet1!$E$76</c:f>
              <c:strCache>
                <c:ptCount val="1"/>
                <c:pt idx="0">
                  <c:v>Market</c:v>
                </c:pt>
              </c:strCache>
            </c:strRef>
          </c:tx>
          <c:spPr>
            <a:solidFill>
              <a:schemeClr val="accent2"/>
            </a:solidFill>
            <a:ln>
              <a:noFill/>
            </a:ln>
            <a:effectLst/>
          </c:spPr>
          <c:invertIfNegative val="0"/>
          <c:cat>
            <c:strRef>
              <c:f>Sheet1!$C$77:$C$87</c:f>
              <c:strCache>
                <c:ptCount val="11"/>
                <c:pt idx="0">
                  <c:v>England post-1992 </c:v>
                </c:pt>
                <c:pt idx="1">
                  <c:v>England post-post-1992</c:v>
                </c:pt>
                <c:pt idx="2">
                  <c:v>England alternative provider</c:v>
                </c:pt>
                <c:pt idx="3">
                  <c:v>England pre-1992</c:v>
                </c:pt>
                <c:pt idx="4">
                  <c:v>England Russell Group </c:v>
                </c:pt>
                <c:pt idx="5">
                  <c:v>Scotland post-1992 </c:v>
                </c:pt>
                <c:pt idx="6">
                  <c:v>Scotland pre-1992 </c:v>
                </c:pt>
                <c:pt idx="7">
                  <c:v>Wales post-1992 </c:v>
                </c:pt>
                <c:pt idx="8">
                  <c:v>Wales Russell Group </c:v>
                </c:pt>
                <c:pt idx="9">
                  <c:v>Northern Ireland pre-1992 </c:v>
                </c:pt>
                <c:pt idx="10">
                  <c:v>Northern Ireland Russell Group </c:v>
                </c:pt>
              </c:strCache>
            </c:strRef>
          </c:cat>
          <c:val>
            <c:numRef>
              <c:f>Sheet1!$E$77:$E$87</c:f>
              <c:numCache>
                <c:formatCode>0.00</c:formatCode>
                <c:ptCount val="11"/>
                <c:pt idx="0">
                  <c:v>6.93</c:v>
                </c:pt>
                <c:pt idx="1">
                  <c:v>6.83</c:v>
                </c:pt>
                <c:pt idx="2">
                  <c:v>7.29</c:v>
                </c:pt>
                <c:pt idx="3">
                  <c:v>5.83</c:v>
                </c:pt>
                <c:pt idx="4">
                  <c:v>2.71</c:v>
                </c:pt>
                <c:pt idx="5">
                  <c:v>2.57</c:v>
                </c:pt>
                <c:pt idx="6">
                  <c:v>2.57</c:v>
                </c:pt>
                <c:pt idx="7">
                  <c:v>3.29</c:v>
                </c:pt>
                <c:pt idx="8">
                  <c:v>4.1399999999999997</c:v>
                </c:pt>
                <c:pt idx="9">
                  <c:v>1.5</c:v>
                </c:pt>
                <c:pt idx="10">
                  <c:v>8</c:v>
                </c:pt>
              </c:numCache>
            </c:numRef>
          </c:val>
          <c:extLst xmlns:c16r2="http://schemas.microsoft.com/office/drawing/2015/06/chart">
            <c:ext xmlns:c16="http://schemas.microsoft.com/office/drawing/2014/chart" uri="{C3380CC4-5D6E-409C-BE32-E72D297353CC}">
              <c16:uniqueId val="{00000001-5622-4B49-9E6C-793247C6A6CD}"/>
            </c:ext>
          </c:extLst>
        </c:ser>
        <c:dLbls>
          <c:showLegendKey val="0"/>
          <c:showVal val="0"/>
          <c:showCatName val="0"/>
          <c:showSerName val="0"/>
          <c:showPercent val="0"/>
          <c:showBubbleSize val="0"/>
        </c:dLbls>
        <c:gapWidth val="219"/>
        <c:overlap val="-27"/>
        <c:axId val="81085568"/>
        <c:axId val="81087104"/>
      </c:barChart>
      <c:catAx>
        <c:axId val="8108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087104"/>
        <c:crosses val="autoZero"/>
        <c:auto val="1"/>
        <c:lblAlgn val="ctr"/>
        <c:lblOffset val="100"/>
        <c:noMultiLvlLbl val="0"/>
      </c:catAx>
      <c:valAx>
        <c:axId val="81087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085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'Jurgen article devolution'!$C$22</c:f>
              <c:strCache>
                <c:ptCount val="1"/>
                <c:pt idx="0">
                  <c:v>Marketing</c:v>
                </c:pt>
              </c:strCache>
            </c:strRef>
          </c:tx>
          <c:spPr>
            <a:solidFill>
              <a:schemeClr val="accent1"/>
            </a:solidFill>
            <a:ln>
              <a:noFill/>
            </a:ln>
            <a:effectLst/>
          </c:spPr>
          <c:invertIfNegative val="0"/>
          <c:cat>
            <c:strRef>
              <c:f>'Jurgen article devolution'!$B$23:$B$26</c:f>
              <c:strCache>
                <c:ptCount val="4"/>
                <c:pt idx="0">
                  <c:v>England</c:v>
                </c:pt>
                <c:pt idx="1">
                  <c:v>Scotland</c:v>
                </c:pt>
                <c:pt idx="2">
                  <c:v>Wales</c:v>
                </c:pt>
                <c:pt idx="3">
                  <c:v>Northern Ireland</c:v>
                </c:pt>
              </c:strCache>
            </c:strRef>
          </c:cat>
          <c:val>
            <c:numRef>
              <c:f>'Jurgen article devolution'!$C$23:$C$26</c:f>
              <c:numCache>
                <c:formatCode>0.00</c:formatCode>
                <c:ptCount val="4"/>
                <c:pt idx="0">
                  <c:v>2.8</c:v>
                </c:pt>
                <c:pt idx="1">
                  <c:v>1.36</c:v>
                </c:pt>
                <c:pt idx="2">
                  <c:v>3.29</c:v>
                </c:pt>
                <c:pt idx="3">
                  <c:v>1.25</c:v>
                </c:pt>
              </c:numCache>
            </c:numRef>
          </c:val>
          <c:extLst xmlns:c16r2="http://schemas.microsoft.com/office/drawing/2015/06/chart">
            <c:ext xmlns:c16="http://schemas.microsoft.com/office/drawing/2014/chart" uri="{C3380CC4-5D6E-409C-BE32-E72D297353CC}">
              <c16:uniqueId val="{00000000-6D06-4B6D-B5FD-BE6D0B8407B9}"/>
            </c:ext>
          </c:extLst>
        </c:ser>
        <c:dLbls>
          <c:showLegendKey val="0"/>
          <c:showVal val="0"/>
          <c:showCatName val="0"/>
          <c:showSerName val="0"/>
          <c:showPercent val="0"/>
          <c:showBubbleSize val="0"/>
        </c:dLbls>
        <c:gapWidth val="219"/>
        <c:overlap val="-27"/>
        <c:axId val="81227776"/>
        <c:axId val="81229312"/>
      </c:barChart>
      <c:catAx>
        <c:axId val="8122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29312"/>
        <c:crosses val="autoZero"/>
        <c:auto val="1"/>
        <c:lblAlgn val="ctr"/>
        <c:lblOffset val="100"/>
        <c:noMultiLvlLbl val="0"/>
      </c:catAx>
      <c:valAx>
        <c:axId val="812293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27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339B8-15F4-4D41-9266-546A8203879B}" type="datetimeFigureOut">
              <a:rPr lang="en-US" smtClean="0"/>
              <a:t>5/24/2019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5DB6B-C7A1-3144-B221-4CC5CBF99B5C}" type="slidenum">
              <a:rPr lang="en-US" smtClean="0"/>
              <a:t>‹#›</a:t>
            </a:fld>
            <a:endParaRPr lang="en-US"/>
          </a:p>
        </p:txBody>
      </p:sp>
    </p:spTree>
    <p:extLst>
      <p:ext uri="{BB962C8B-B14F-4D97-AF65-F5344CB8AC3E}">
        <p14:creationId xmlns:p14="http://schemas.microsoft.com/office/powerpoint/2010/main" val="1049093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623"/>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5/24/2019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871184"/>
          </a:xfrm>
          <a:prstGeom prst="rect">
            <a:avLst/>
          </a:prstGeom>
        </p:spPr>
      </p:pic>
      <p:sp>
        <p:nvSpPr>
          <p:cNvPr id="8" name="TextBox 7"/>
          <p:cNvSpPr txBox="1"/>
          <p:nvPr userDrawn="1"/>
        </p:nvSpPr>
        <p:spPr>
          <a:xfrm>
            <a:off x="181578" y="6437000"/>
            <a:ext cx="1967205" cy="300082"/>
          </a:xfrm>
          <a:prstGeom prst="rect">
            <a:avLst/>
          </a:prstGeom>
          <a:noFill/>
        </p:spPr>
        <p:txBody>
          <a:bodyPr wrap="none" rtlCol="0">
            <a:spAutoFit/>
          </a:bodyPr>
          <a:lstStyle/>
          <a:p>
            <a:r>
              <a:rPr lang="en-US" sz="1350" dirty="0" err="1">
                <a:solidFill>
                  <a:schemeClr val="bg1"/>
                </a:solidFill>
                <a:latin typeface="Roboto" charset="0"/>
                <a:ea typeface="Roboto" charset="0"/>
                <a:cs typeface="Roboto" charset="0"/>
              </a:rPr>
              <a:t>www.researchcghe.org</a:t>
            </a:r>
            <a:endParaRPr lang="en-US" sz="1350" dirty="0">
              <a:solidFill>
                <a:schemeClr val="bg1"/>
              </a:solidFill>
              <a:latin typeface="Roboto" charset="0"/>
              <a:ea typeface="Roboto" charset="0"/>
              <a:cs typeface="Roboto" charset="0"/>
            </a:endParaRPr>
          </a:p>
        </p:txBody>
      </p:sp>
      <p:pic>
        <p:nvPicPr>
          <p:cNvPr id="9" name="Picture 8">
            <a:extLst>
              <a:ext uri="{FF2B5EF4-FFF2-40B4-BE49-F238E27FC236}">
                <a16:creationId xmlns="" xmlns:a16="http://schemas.microsoft.com/office/drawing/2014/main" id="{5AE55C59-E7EA-714B-87A0-DA915918A1E0}"/>
              </a:ext>
            </a:extLst>
          </p:cNvPr>
          <p:cNvPicPr>
            <a:picLocks noChangeAspect="1"/>
          </p:cNvPicPr>
          <p:nvPr userDrawn="1"/>
        </p:nvPicPr>
        <p:blipFill>
          <a:blip r:embed="rId14"/>
          <a:stretch>
            <a:fillRect/>
          </a:stretch>
        </p:blipFill>
        <p:spPr>
          <a:xfrm>
            <a:off x="0" y="6320063"/>
            <a:ext cx="9144000" cy="533956"/>
          </a:xfrm>
          <a:prstGeom prst="rect">
            <a:avLst/>
          </a:prstGeom>
        </p:spPr>
      </p:pic>
    </p:spTree>
    <p:extLst>
      <p:ext uri="{BB962C8B-B14F-4D97-AF65-F5344CB8AC3E}">
        <p14:creationId xmlns:p14="http://schemas.microsoft.com/office/powerpoint/2010/main" val="166410109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Roboto" charset="0"/>
          <a:ea typeface="Roboto" charset="0"/>
          <a:cs typeface="Robot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harset="0"/>
          <a:ea typeface="Roboto" charset="0"/>
          <a:cs typeface="Roboto"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charset="0"/>
          <a:ea typeface="Roboto" charset="0"/>
          <a:cs typeface="Roboto"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harset="0"/>
          <a:ea typeface="Roboto" charset="0"/>
          <a:cs typeface="Roboto"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harset="0"/>
          <a:ea typeface="Roboto" charset="0"/>
          <a:cs typeface="Robo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EF9FFC-1BB7-4DF5-8070-103BCB8C42D8}"/>
              </a:ext>
            </a:extLst>
          </p:cNvPr>
          <p:cNvSpPr>
            <a:spLocks noGrp="1"/>
          </p:cNvSpPr>
          <p:nvPr>
            <p:ph type="ctrTitle"/>
          </p:nvPr>
        </p:nvSpPr>
        <p:spPr>
          <a:xfrm>
            <a:off x="685800" y="995082"/>
            <a:ext cx="7772400" cy="2514881"/>
          </a:xfrm>
        </p:spPr>
        <p:txBody>
          <a:bodyPr>
            <a:noAutofit/>
          </a:bodyPr>
          <a:lstStyle/>
          <a:p>
            <a:r>
              <a:rPr lang="en-GB" sz="4400" b="1" dirty="0"/>
              <a:t>Decentralising government: the impact of devolution on the governance of UK higher education</a:t>
            </a:r>
            <a:endParaRPr lang="en-GB" sz="4400" dirty="0"/>
          </a:p>
        </p:txBody>
      </p:sp>
      <p:sp>
        <p:nvSpPr>
          <p:cNvPr id="3" name="Subtitle 2">
            <a:extLst>
              <a:ext uri="{FF2B5EF4-FFF2-40B4-BE49-F238E27FC236}">
                <a16:creationId xmlns="" xmlns:a16="http://schemas.microsoft.com/office/drawing/2014/main" id="{F5E44C97-9FA9-478D-B583-78C0EEDB2E2A}"/>
              </a:ext>
            </a:extLst>
          </p:cNvPr>
          <p:cNvSpPr>
            <a:spLocks noGrp="1"/>
          </p:cNvSpPr>
          <p:nvPr>
            <p:ph type="subTitle" idx="1"/>
          </p:nvPr>
        </p:nvSpPr>
        <p:spPr>
          <a:xfrm>
            <a:off x="1143000" y="3619970"/>
            <a:ext cx="6858000" cy="2514880"/>
          </a:xfrm>
        </p:spPr>
        <p:txBody>
          <a:bodyPr>
            <a:normAutofit/>
          </a:bodyPr>
          <a:lstStyle/>
          <a:p>
            <a:r>
              <a:rPr lang="en-GB" b="1" i="1" dirty="0"/>
              <a:t>19 May 2019</a:t>
            </a:r>
          </a:p>
          <a:p>
            <a:r>
              <a:rPr lang="en-GB" b="1" i="1" dirty="0" err="1"/>
              <a:t>CGHE</a:t>
            </a:r>
            <a:r>
              <a:rPr lang="en-GB" b="1" i="1" dirty="0"/>
              <a:t> Seminar Series</a:t>
            </a:r>
          </a:p>
          <a:p>
            <a:endParaRPr lang="en-GB" b="1" i="1" dirty="0"/>
          </a:p>
          <a:p>
            <a:r>
              <a:rPr lang="en-GB" dirty="0"/>
              <a:t>Michael </a:t>
            </a:r>
            <a:r>
              <a:rPr lang="en-GB" dirty="0" err="1"/>
              <a:t>Shattock</a:t>
            </a:r>
            <a:r>
              <a:rPr lang="en-GB" dirty="0"/>
              <a:t> and Aniko Horvath</a:t>
            </a:r>
          </a:p>
        </p:txBody>
      </p:sp>
    </p:spTree>
    <p:extLst>
      <p:ext uri="{BB962C8B-B14F-4D97-AF65-F5344CB8AC3E}">
        <p14:creationId xmlns:p14="http://schemas.microsoft.com/office/powerpoint/2010/main" val="333268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69A1F8-558F-4DB9-B3E5-ADA2FC2D4AFA}"/>
              </a:ext>
            </a:extLst>
          </p:cNvPr>
          <p:cNvSpPr>
            <a:spLocks noGrp="1"/>
          </p:cNvSpPr>
          <p:nvPr>
            <p:ph type="title"/>
          </p:nvPr>
        </p:nvSpPr>
        <p:spPr>
          <a:xfrm>
            <a:off x="628650" y="829058"/>
            <a:ext cx="7886700" cy="1325563"/>
          </a:xfrm>
        </p:spPr>
        <p:txBody>
          <a:bodyPr/>
          <a:lstStyle/>
          <a:p>
            <a:r>
              <a:rPr lang="en-GB" b="1" dirty="0"/>
              <a:t>Differences in HE policies: Wales</a:t>
            </a:r>
          </a:p>
        </p:txBody>
      </p:sp>
      <p:sp>
        <p:nvSpPr>
          <p:cNvPr id="3" name="Content Placeholder 2">
            <a:extLst>
              <a:ext uri="{FF2B5EF4-FFF2-40B4-BE49-F238E27FC236}">
                <a16:creationId xmlns="" xmlns:a16="http://schemas.microsoft.com/office/drawing/2014/main" id="{C633B59A-F75D-424A-97E6-46C55BE7CF87}"/>
              </a:ext>
            </a:extLst>
          </p:cNvPr>
          <p:cNvSpPr>
            <a:spLocks noGrp="1"/>
          </p:cNvSpPr>
          <p:nvPr>
            <p:ph idx="1"/>
          </p:nvPr>
        </p:nvSpPr>
        <p:spPr>
          <a:xfrm>
            <a:off x="628650" y="2246970"/>
            <a:ext cx="7886700" cy="3822138"/>
          </a:xfrm>
        </p:spPr>
        <p:txBody>
          <a:bodyPr>
            <a:normAutofit fontScale="85000" lnSpcReduction="20000"/>
          </a:bodyPr>
          <a:lstStyle/>
          <a:p>
            <a:r>
              <a:rPr lang="en-GB" dirty="0"/>
              <a:t>‘you can get the whole of Welsh higher education round a table…which means there are conversations you can have and…a closeness of working relationships which you really </a:t>
            </a:r>
            <a:r>
              <a:rPr lang="en-GB" dirty="0" err="1"/>
              <a:t>could’nt</a:t>
            </a:r>
            <a:r>
              <a:rPr lang="en-GB" dirty="0"/>
              <a:t> operate in a sector the size of England…and I think that provides opportunities and certain dis-benefits as well (senior Welsh official)</a:t>
            </a:r>
          </a:p>
          <a:p>
            <a:r>
              <a:rPr lang="en-GB" dirty="0"/>
              <a:t>Govt adoption of a tertiary education policy—mergers to reduce numbers of institutions and incorporation into universities of FE colleges</a:t>
            </a:r>
          </a:p>
          <a:p>
            <a:r>
              <a:rPr lang="en-GB" dirty="0"/>
              <a:t>50% of HE funding goes to its one Russell Group university (Cardiff)</a:t>
            </a:r>
          </a:p>
          <a:p>
            <a:r>
              <a:rPr lang="en-GB" dirty="0"/>
              <a:t>Problem of close integration with England</a:t>
            </a:r>
          </a:p>
        </p:txBody>
      </p:sp>
    </p:spTree>
    <p:extLst>
      <p:ext uri="{BB962C8B-B14F-4D97-AF65-F5344CB8AC3E}">
        <p14:creationId xmlns:p14="http://schemas.microsoft.com/office/powerpoint/2010/main" val="81039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69A1F8-558F-4DB9-B3E5-ADA2FC2D4AFA}"/>
              </a:ext>
            </a:extLst>
          </p:cNvPr>
          <p:cNvSpPr>
            <a:spLocks noGrp="1"/>
          </p:cNvSpPr>
          <p:nvPr>
            <p:ph type="title"/>
          </p:nvPr>
        </p:nvSpPr>
        <p:spPr>
          <a:xfrm>
            <a:off x="628650" y="829063"/>
            <a:ext cx="7886700" cy="1325563"/>
          </a:xfrm>
        </p:spPr>
        <p:txBody>
          <a:bodyPr/>
          <a:lstStyle/>
          <a:p>
            <a:r>
              <a:rPr lang="en-GB" b="1" dirty="0"/>
              <a:t>Differences in HE policies: Scotland</a:t>
            </a:r>
          </a:p>
        </p:txBody>
      </p:sp>
      <p:sp>
        <p:nvSpPr>
          <p:cNvPr id="3" name="Content Placeholder 2">
            <a:extLst>
              <a:ext uri="{FF2B5EF4-FFF2-40B4-BE49-F238E27FC236}">
                <a16:creationId xmlns="" xmlns:a16="http://schemas.microsoft.com/office/drawing/2014/main" id="{C633B59A-F75D-424A-97E6-46C55BE7CF87}"/>
              </a:ext>
            </a:extLst>
          </p:cNvPr>
          <p:cNvSpPr>
            <a:spLocks noGrp="1"/>
          </p:cNvSpPr>
          <p:nvPr>
            <p:ph idx="1"/>
          </p:nvPr>
        </p:nvSpPr>
        <p:spPr>
          <a:xfrm>
            <a:off x="628650" y="2229040"/>
            <a:ext cx="7886700" cy="3974540"/>
          </a:xfrm>
        </p:spPr>
        <p:txBody>
          <a:bodyPr>
            <a:normAutofit fontScale="85000" lnSpcReduction="20000"/>
          </a:bodyPr>
          <a:lstStyle/>
          <a:p>
            <a:pPr algn="just"/>
            <a:r>
              <a:rPr lang="en-GB" dirty="0"/>
              <a:t> Intimacy of govt/university relations: ‘that obviously has two sides, the closeness of government has a good side…we have immediate access…we don’t have to go through junior ministers or civil servants, we speak directly to the First Minister or Deputy First Minister or they pick up the phone and speak to us. Now that has positives and negatives.’ (senior university figure)</a:t>
            </a:r>
          </a:p>
          <a:p>
            <a:pPr algn="just"/>
            <a:r>
              <a:rPr lang="en-GB" dirty="0"/>
              <a:t>Govt emphasis on universities’ economic contribution</a:t>
            </a:r>
          </a:p>
          <a:p>
            <a:pPr algn="just"/>
            <a:r>
              <a:rPr lang="en-GB" dirty="0"/>
              <a:t>Govt belief that all universities must be research active</a:t>
            </a:r>
          </a:p>
          <a:p>
            <a:pPr algn="just"/>
            <a:r>
              <a:rPr lang="en-GB" dirty="0"/>
              <a:t>Accountability—Outcome Agreements</a:t>
            </a:r>
          </a:p>
          <a:p>
            <a:pPr algn="just"/>
            <a:r>
              <a:rPr lang="en-GB" dirty="0"/>
              <a:t>Legislation (2016) to make university governing bodies more ‘democratic’</a:t>
            </a:r>
          </a:p>
        </p:txBody>
      </p:sp>
    </p:spTree>
    <p:extLst>
      <p:ext uri="{BB962C8B-B14F-4D97-AF65-F5344CB8AC3E}">
        <p14:creationId xmlns:p14="http://schemas.microsoft.com/office/powerpoint/2010/main" val="231094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69A1F8-558F-4DB9-B3E5-ADA2FC2D4AFA}"/>
              </a:ext>
            </a:extLst>
          </p:cNvPr>
          <p:cNvSpPr>
            <a:spLocks noGrp="1"/>
          </p:cNvSpPr>
          <p:nvPr>
            <p:ph type="title"/>
          </p:nvPr>
        </p:nvSpPr>
        <p:spPr>
          <a:xfrm>
            <a:off x="628649" y="936638"/>
            <a:ext cx="8076079" cy="1068282"/>
          </a:xfrm>
        </p:spPr>
        <p:txBody>
          <a:bodyPr/>
          <a:lstStyle/>
          <a:p>
            <a:r>
              <a:rPr lang="en-GB" b="1" dirty="0"/>
              <a:t>Differences in HE policies: NI</a:t>
            </a:r>
          </a:p>
        </p:txBody>
      </p:sp>
      <p:sp>
        <p:nvSpPr>
          <p:cNvPr id="3" name="Content Placeholder 2">
            <a:extLst>
              <a:ext uri="{FF2B5EF4-FFF2-40B4-BE49-F238E27FC236}">
                <a16:creationId xmlns="" xmlns:a16="http://schemas.microsoft.com/office/drawing/2014/main" id="{C633B59A-F75D-424A-97E6-46C55BE7CF87}"/>
              </a:ext>
            </a:extLst>
          </p:cNvPr>
          <p:cNvSpPr>
            <a:spLocks noGrp="1"/>
          </p:cNvSpPr>
          <p:nvPr>
            <p:ph idx="1"/>
          </p:nvPr>
        </p:nvSpPr>
        <p:spPr>
          <a:xfrm>
            <a:off x="628650" y="2330823"/>
            <a:ext cx="7886700" cy="3846139"/>
          </a:xfrm>
        </p:spPr>
        <p:txBody>
          <a:bodyPr/>
          <a:lstStyle/>
          <a:p>
            <a:endParaRPr lang="en-GB" dirty="0"/>
          </a:p>
          <a:p>
            <a:r>
              <a:rPr lang="en-GB" dirty="0"/>
              <a:t>Stalemate</a:t>
            </a:r>
          </a:p>
          <a:p>
            <a:r>
              <a:rPr lang="en-GB" dirty="0"/>
              <a:t>No agreement on tuition fees so frozen at 2006 levels plus inflation</a:t>
            </a:r>
          </a:p>
          <a:p>
            <a:r>
              <a:rPr lang="en-GB" dirty="0"/>
              <a:t>NI civil servants agree that universities should reduce student numbers to match 2% </a:t>
            </a:r>
            <a:r>
              <a:rPr lang="en-GB" dirty="0" err="1"/>
              <a:t>p.a</a:t>
            </a:r>
            <a:r>
              <a:rPr lang="en-GB" dirty="0"/>
              <a:t> in unit of resource</a:t>
            </a:r>
          </a:p>
          <a:p>
            <a:endParaRPr lang="en-GB" dirty="0"/>
          </a:p>
        </p:txBody>
      </p:sp>
    </p:spTree>
    <p:extLst>
      <p:ext uri="{BB962C8B-B14F-4D97-AF65-F5344CB8AC3E}">
        <p14:creationId xmlns:p14="http://schemas.microsoft.com/office/powerpoint/2010/main" val="200542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486469" y="0"/>
            <a:ext cx="1827609" cy="6858001"/>
            <a:chOff x="1320800" y="0"/>
            <a:chExt cx="2436813" cy="6858001"/>
          </a:xfrm>
        </p:grpSpPr>
        <p:sp>
          <p:nvSpPr>
            <p:cNvPr id="26"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7ADB4853-7293-4FBE-98B4-8F8B63B177FF}"/>
              </a:ext>
            </a:extLst>
          </p:cNvPr>
          <p:cNvSpPr>
            <a:spLocks noGrp="1"/>
          </p:cNvSpPr>
          <p:nvPr>
            <p:ph type="title"/>
          </p:nvPr>
        </p:nvSpPr>
        <p:spPr>
          <a:xfrm>
            <a:off x="268941" y="685800"/>
            <a:ext cx="2297299" cy="5105400"/>
          </a:xfrm>
        </p:spPr>
        <p:txBody>
          <a:bodyPr>
            <a:normAutofit/>
          </a:bodyPr>
          <a:lstStyle/>
          <a:p>
            <a:r>
              <a:rPr lang="en-GB" sz="2700" dirty="0">
                <a:solidFill>
                  <a:srgbClr val="FFFFFF"/>
                </a:solidFill>
              </a:rPr>
              <a:t>'Government' and 'market' - in the four nations</a:t>
            </a:r>
            <a:br>
              <a:rPr lang="en-GB" sz="2700" dirty="0">
                <a:solidFill>
                  <a:srgbClr val="FFFFFF"/>
                </a:solidFill>
              </a:rPr>
            </a:br>
            <a:r>
              <a:rPr lang="en-GB" sz="2800" dirty="0"/>
              <a:t/>
            </a:r>
            <a:br>
              <a:rPr lang="en-GB" sz="2800" dirty="0"/>
            </a:br>
            <a:r>
              <a:rPr lang="en-GB" sz="2700" dirty="0">
                <a:solidFill>
                  <a:srgbClr val="FFFFFF"/>
                </a:solidFill>
              </a:rPr>
              <a:t>(frequency of mentions in our 95+ interviews)</a:t>
            </a:r>
            <a:br>
              <a:rPr lang="en-GB" sz="2700" dirty="0">
                <a:solidFill>
                  <a:srgbClr val="FFFFFF"/>
                </a:solidFill>
              </a:rPr>
            </a:br>
            <a:r>
              <a:rPr lang="en-GB" sz="2700" dirty="0">
                <a:solidFill>
                  <a:srgbClr val="FFFFFF"/>
                </a:solidFill>
              </a:rPr>
              <a:t/>
            </a:r>
            <a:br>
              <a:rPr lang="en-GB" sz="2700" dirty="0">
                <a:solidFill>
                  <a:srgbClr val="FFFFFF"/>
                </a:solidFill>
              </a:rPr>
            </a:br>
            <a:r>
              <a:rPr lang="en-GB" sz="2700" dirty="0">
                <a:solidFill>
                  <a:srgbClr val="FFFFFF"/>
                </a:solidFill>
              </a:rPr>
              <a:t>[</a:t>
            </a:r>
            <a:r>
              <a:rPr lang="en-GB" sz="2700" dirty="0" err="1">
                <a:solidFill>
                  <a:srgbClr val="FFFFFF"/>
                </a:solidFill>
              </a:rPr>
              <a:t>WordSmith</a:t>
            </a:r>
            <a:r>
              <a:rPr lang="en-GB" sz="2700" dirty="0">
                <a:solidFill>
                  <a:srgbClr val="FFFFFF"/>
                </a:solidFill>
              </a:rPr>
              <a:t>]</a:t>
            </a:r>
          </a:p>
        </p:txBody>
      </p:sp>
      <p:graphicFrame>
        <p:nvGraphicFramePr>
          <p:cNvPr id="18" name="Content Placeholder 17">
            <a:extLst>
              <a:ext uri="{FF2B5EF4-FFF2-40B4-BE49-F238E27FC236}">
                <a16:creationId xmlns="" xmlns:a16="http://schemas.microsoft.com/office/drawing/2014/main" id="{7C8CF58A-5665-4EEB-8E70-BB0648AF4F70}"/>
              </a:ext>
            </a:extLst>
          </p:cNvPr>
          <p:cNvGraphicFramePr>
            <a:graphicFrameLocks noGrp="1"/>
          </p:cNvGraphicFramePr>
          <p:nvPr>
            <p:ph idx="1"/>
            <p:extLst>
              <p:ext uri="{D42A27DB-BD31-4B8C-83A1-F6EECF244321}">
                <p14:modId xmlns:p14="http://schemas.microsoft.com/office/powerpoint/2010/main" val="3537924835"/>
              </p:ext>
            </p:extLst>
          </p:nvPr>
        </p:nvGraphicFramePr>
        <p:xfrm>
          <a:off x="3802437" y="1008537"/>
          <a:ext cx="4869656"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2962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633B59A-F75D-424A-97E6-46C55BE7CF87}"/>
              </a:ext>
            </a:extLst>
          </p:cNvPr>
          <p:cNvSpPr>
            <a:spLocks noGrp="1"/>
          </p:cNvSpPr>
          <p:nvPr>
            <p:ph idx="1"/>
          </p:nvPr>
        </p:nvSpPr>
        <p:spPr>
          <a:xfrm>
            <a:off x="628650" y="1577792"/>
            <a:ext cx="7886700" cy="4599171"/>
          </a:xfrm>
        </p:spPr>
        <p:txBody>
          <a:bodyPr>
            <a:normAutofit fontScale="85000" lnSpcReduction="10000"/>
          </a:bodyPr>
          <a:lstStyle/>
          <a:p>
            <a:pPr algn="just"/>
            <a:r>
              <a:rPr lang="en-GB" b="1" dirty="0"/>
              <a:t>England</a:t>
            </a:r>
            <a:r>
              <a:rPr lang="en-GB" dirty="0"/>
              <a:t>: the most frequent descriptors university actors attached to government were ‘</a:t>
            </a:r>
            <a:r>
              <a:rPr lang="en-GB" u="sng" dirty="0"/>
              <a:t>financer</a:t>
            </a:r>
            <a:r>
              <a:rPr lang="en-GB" dirty="0"/>
              <a:t>’, ‘</a:t>
            </a:r>
            <a:r>
              <a:rPr lang="en-GB" u="sng" dirty="0"/>
              <a:t>regulator</a:t>
            </a:r>
            <a:r>
              <a:rPr lang="en-GB" dirty="0"/>
              <a:t>’, ‘</a:t>
            </a:r>
            <a:r>
              <a:rPr lang="en-GB" u="sng" dirty="0"/>
              <a:t>ideological</a:t>
            </a:r>
            <a:r>
              <a:rPr lang="en-GB" dirty="0"/>
              <a:t>’ and ‘</a:t>
            </a:r>
            <a:r>
              <a:rPr lang="en-GB" u="sng" dirty="0"/>
              <a:t>lack of trust</a:t>
            </a:r>
            <a:r>
              <a:rPr lang="en-GB" dirty="0"/>
              <a:t>’. </a:t>
            </a:r>
          </a:p>
          <a:p>
            <a:r>
              <a:rPr lang="en-GB" b="1" dirty="0"/>
              <a:t>Scotland: </a:t>
            </a:r>
            <a:r>
              <a:rPr lang="en-GB" dirty="0"/>
              <a:t>the same descriptors were ‘</a:t>
            </a:r>
            <a:r>
              <a:rPr lang="en-GB" u="sng" dirty="0"/>
              <a:t>dominant</a:t>
            </a:r>
            <a:r>
              <a:rPr lang="en-GB" dirty="0"/>
              <a:t>’, ‘</a:t>
            </a:r>
            <a:r>
              <a:rPr lang="en-GB" u="sng" dirty="0"/>
              <a:t>regulator</a:t>
            </a:r>
            <a:r>
              <a:rPr lang="en-GB" dirty="0"/>
              <a:t>’, ‘</a:t>
            </a:r>
            <a:r>
              <a:rPr lang="en-GB" u="sng" dirty="0"/>
              <a:t>financer</a:t>
            </a:r>
            <a:r>
              <a:rPr lang="en-GB" dirty="0"/>
              <a:t>’ and ‘</a:t>
            </a:r>
            <a:r>
              <a:rPr lang="en-GB" u="sng" dirty="0"/>
              <a:t>customer</a:t>
            </a:r>
            <a:r>
              <a:rPr lang="en-GB" dirty="0"/>
              <a:t>’ (meaning government being the ‘customer’ of universities, directly requesting educational services from universities to serve its needs and/or adjust for inequalities in the existing provision). </a:t>
            </a:r>
          </a:p>
          <a:p>
            <a:r>
              <a:rPr lang="en-GB" b="1" dirty="0"/>
              <a:t>Wales: </a:t>
            </a:r>
            <a:r>
              <a:rPr lang="en-GB" dirty="0"/>
              <a:t>the main descriptors were ‘</a:t>
            </a:r>
            <a:r>
              <a:rPr lang="en-GB" u="sng" dirty="0"/>
              <a:t>partner</a:t>
            </a:r>
            <a:r>
              <a:rPr lang="en-GB" dirty="0"/>
              <a:t>’, ‘</a:t>
            </a:r>
            <a:r>
              <a:rPr lang="en-GB" u="sng" dirty="0"/>
              <a:t>steerer</a:t>
            </a:r>
            <a:r>
              <a:rPr lang="en-GB" dirty="0"/>
              <a:t>’, ‘</a:t>
            </a:r>
            <a:r>
              <a:rPr lang="en-GB" u="sng" dirty="0"/>
              <a:t>manager</a:t>
            </a:r>
            <a:r>
              <a:rPr lang="en-GB" dirty="0"/>
              <a:t>’, ‘</a:t>
            </a:r>
            <a:r>
              <a:rPr lang="en-GB" u="sng" dirty="0"/>
              <a:t>financer</a:t>
            </a:r>
            <a:r>
              <a:rPr lang="en-GB" dirty="0"/>
              <a:t>’, ‘</a:t>
            </a:r>
            <a:r>
              <a:rPr lang="en-GB" u="sng" dirty="0"/>
              <a:t>regulator</a:t>
            </a:r>
            <a:r>
              <a:rPr lang="en-GB" dirty="0"/>
              <a:t>’ and ‘</a:t>
            </a:r>
            <a:r>
              <a:rPr lang="en-GB" u="sng" dirty="0"/>
              <a:t>trust</a:t>
            </a:r>
            <a:r>
              <a:rPr lang="en-GB" dirty="0"/>
              <a:t>’ (of the government). </a:t>
            </a:r>
          </a:p>
          <a:p>
            <a:r>
              <a:rPr lang="en-GB" b="1" dirty="0"/>
              <a:t>Northern Ireland</a:t>
            </a:r>
            <a:r>
              <a:rPr lang="en-GB" dirty="0"/>
              <a:t>, the most frequent descriptors were ‘</a:t>
            </a:r>
            <a:r>
              <a:rPr lang="en-GB" u="sng" dirty="0"/>
              <a:t>broken partnership</a:t>
            </a:r>
            <a:r>
              <a:rPr lang="en-GB" dirty="0"/>
              <a:t>’ and ‘(</a:t>
            </a:r>
            <a:r>
              <a:rPr lang="en-GB" u="sng" dirty="0"/>
              <a:t>lack of) finance(</a:t>
            </a:r>
            <a:r>
              <a:rPr lang="en-GB" u="sng" dirty="0" err="1"/>
              <a:t>er</a:t>
            </a:r>
            <a:r>
              <a:rPr lang="en-GB" dirty="0"/>
              <a:t>)’.</a:t>
            </a:r>
          </a:p>
          <a:p>
            <a:endParaRPr lang="en-GB" dirty="0"/>
          </a:p>
        </p:txBody>
      </p:sp>
      <p:sp>
        <p:nvSpPr>
          <p:cNvPr id="5" name="Title 4">
            <a:extLst>
              <a:ext uri="{FF2B5EF4-FFF2-40B4-BE49-F238E27FC236}">
                <a16:creationId xmlns="" xmlns:a16="http://schemas.microsoft.com/office/drawing/2014/main" id="{3AFF69BF-4CEC-4920-8D29-2D941D3CFDFC}"/>
              </a:ext>
            </a:extLst>
          </p:cNvPr>
          <p:cNvSpPr>
            <a:spLocks noGrp="1"/>
          </p:cNvSpPr>
          <p:nvPr>
            <p:ph type="title"/>
          </p:nvPr>
        </p:nvSpPr>
        <p:spPr>
          <a:xfrm>
            <a:off x="628650" y="775274"/>
            <a:ext cx="7886700" cy="802518"/>
          </a:xfrm>
        </p:spPr>
        <p:txBody>
          <a:bodyPr/>
          <a:lstStyle/>
          <a:p>
            <a:r>
              <a:rPr lang="en-GB" dirty="0"/>
              <a:t>‘Government’</a:t>
            </a:r>
          </a:p>
        </p:txBody>
      </p:sp>
    </p:spTree>
    <p:extLst>
      <p:ext uri="{BB962C8B-B14F-4D97-AF65-F5344CB8AC3E}">
        <p14:creationId xmlns:p14="http://schemas.microsoft.com/office/powerpoint/2010/main" val="240324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ADB4853-7293-4FBE-98B4-8F8B63B177FF}"/>
              </a:ext>
            </a:extLst>
          </p:cNvPr>
          <p:cNvSpPr>
            <a:spLocks noGrp="1"/>
          </p:cNvSpPr>
          <p:nvPr>
            <p:ph type="title"/>
          </p:nvPr>
        </p:nvSpPr>
        <p:spPr>
          <a:xfrm>
            <a:off x="62753" y="795872"/>
            <a:ext cx="8973671" cy="744836"/>
          </a:xfrm>
        </p:spPr>
        <p:txBody>
          <a:bodyPr vert="horz" lIns="91440" tIns="45720" rIns="91440" bIns="45720" rtlCol="0" anchor="ctr">
            <a:normAutofit/>
          </a:bodyPr>
          <a:lstStyle/>
          <a:p>
            <a:pPr algn="ctr"/>
            <a:r>
              <a:rPr lang="en-GB" sz="2200" b="1" dirty="0">
                <a:solidFill>
                  <a:schemeClr val="bg1"/>
                </a:solidFill>
                <a:latin typeface="+mj-lt"/>
                <a:ea typeface="+mj-ea"/>
                <a:cs typeface="+mj-cs"/>
              </a:rPr>
              <a:t>'GOVERNMENT' AND 'MARKET' BY TYPE OF INSTITUTION IN THE FOUR NATIONS </a:t>
            </a:r>
            <a:endParaRPr lang="en-US" sz="2200" kern="1200" dirty="0">
              <a:solidFill>
                <a:schemeClr val="bg1"/>
              </a:solidFill>
              <a:latin typeface="+mj-lt"/>
              <a:ea typeface="+mj-ea"/>
              <a:cs typeface="+mj-cs"/>
            </a:endParaRPr>
          </a:p>
        </p:txBody>
      </p:sp>
      <p:graphicFrame>
        <p:nvGraphicFramePr>
          <p:cNvPr id="19" name="Chart 18">
            <a:extLst>
              <a:ext uri="{FF2B5EF4-FFF2-40B4-BE49-F238E27FC236}">
                <a16:creationId xmlns="" xmlns:a16="http://schemas.microsoft.com/office/drawing/2014/main" id="{D9AC62A4-2E38-48D8-A20B-53FD3D4593CE}"/>
              </a:ext>
            </a:extLst>
          </p:cNvPr>
          <p:cNvGraphicFramePr/>
          <p:nvPr>
            <p:extLst>
              <p:ext uri="{D42A27DB-BD31-4B8C-83A1-F6EECF244321}">
                <p14:modId xmlns:p14="http://schemas.microsoft.com/office/powerpoint/2010/main" val="934647457"/>
              </p:ext>
            </p:extLst>
          </p:nvPr>
        </p:nvGraphicFramePr>
        <p:xfrm>
          <a:off x="482600" y="1675227"/>
          <a:ext cx="8178799" cy="4394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574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486469" y="0"/>
            <a:ext cx="1827609" cy="6858001"/>
            <a:chOff x="1320800" y="0"/>
            <a:chExt cx="2436813" cy="6858001"/>
          </a:xfrm>
        </p:grpSpPr>
        <p:sp>
          <p:nvSpPr>
            <p:cNvPr id="26"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1A3B8D7E-D6C6-47E6-88A8-5B24A79831C1}"/>
              </a:ext>
            </a:extLst>
          </p:cNvPr>
          <p:cNvSpPr>
            <a:spLocks noGrp="1"/>
          </p:cNvSpPr>
          <p:nvPr>
            <p:ph type="title"/>
          </p:nvPr>
        </p:nvSpPr>
        <p:spPr>
          <a:xfrm>
            <a:off x="295835" y="685800"/>
            <a:ext cx="2190633" cy="5105400"/>
          </a:xfrm>
        </p:spPr>
        <p:txBody>
          <a:bodyPr>
            <a:normAutofit/>
          </a:bodyPr>
          <a:lstStyle/>
          <a:p>
            <a:r>
              <a:rPr lang="en-GB" sz="2700" dirty="0">
                <a:solidFill>
                  <a:srgbClr val="FFFFFF"/>
                </a:solidFill>
              </a:rPr>
              <a:t/>
            </a:r>
            <a:br>
              <a:rPr lang="en-GB" sz="2700" dirty="0">
                <a:solidFill>
                  <a:srgbClr val="FFFFFF"/>
                </a:solidFill>
              </a:rPr>
            </a:br>
            <a:r>
              <a:rPr lang="en-US" sz="2700" dirty="0">
                <a:solidFill>
                  <a:srgbClr val="FFFFFF"/>
                </a:solidFill>
              </a:rPr>
              <a:t>Frequency of mentions of 'marketing' in the four nations</a:t>
            </a:r>
            <a:r>
              <a:rPr lang="en-US" sz="2800" dirty="0"/>
              <a:t/>
            </a:r>
            <a:br>
              <a:rPr lang="en-US" sz="2800" dirty="0"/>
            </a:br>
            <a:endParaRPr lang="en-GB" sz="2700" dirty="0">
              <a:solidFill>
                <a:srgbClr val="FFFFFF"/>
              </a:solidFill>
            </a:endParaRPr>
          </a:p>
        </p:txBody>
      </p:sp>
      <p:graphicFrame>
        <p:nvGraphicFramePr>
          <p:cNvPr id="18" name="Content Placeholder 17">
            <a:extLst>
              <a:ext uri="{FF2B5EF4-FFF2-40B4-BE49-F238E27FC236}">
                <a16:creationId xmlns="" xmlns:a16="http://schemas.microsoft.com/office/drawing/2014/main" id="{3A0F2239-41E7-4AFD-91D7-82CEC0A4809D}"/>
              </a:ext>
            </a:extLst>
          </p:cNvPr>
          <p:cNvGraphicFramePr>
            <a:graphicFrameLocks noGrp="1"/>
          </p:cNvGraphicFramePr>
          <p:nvPr>
            <p:ph idx="1"/>
            <p:extLst>
              <p:ext uri="{D42A27DB-BD31-4B8C-83A1-F6EECF244321}">
                <p14:modId xmlns:p14="http://schemas.microsoft.com/office/powerpoint/2010/main" val="3936997460"/>
              </p:ext>
            </p:extLst>
          </p:nvPr>
        </p:nvGraphicFramePr>
        <p:xfrm>
          <a:off x="3820366" y="935535"/>
          <a:ext cx="4869656"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27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69A1F8-558F-4DB9-B3E5-ADA2FC2D4AFA}"/>
              </a:ext>
            </a:extLst>
          </p:cNvPr>
          <p:cNvSpPr>
            <a:spLocks noGrp="1"/>
          </p:cNvSpPr>
          <p:nvPr>
            <p:ph type="title"/>
          </p:nvPr>
        </p:nvSpPr>
        <p:spPr/>
        <p:txBody>
          <a:bodyPr/>
          <a:lstStyle/>
          <a:p>
            <a:r>
              <a:rPr lang="en-GB" b="1" dirty="0"/>
              <a:t>Some conclusions</a:t>
            </a:r>
          </a:p>
        </p:txBody>
      </p:sp>
      <p:sp>
        <p:nvSpPr>
          <p:cNvPr id="3" name="Content Placeholder 2">
            <a:extLst>
              <a:ext uri="{FF2B5EF4-FFF2-40B4-BE49-F238E27FC236}">
                <a16:creationId xmlns="" xmlns:a16="http://schemas.microsoft.com/office/drawing/2014/main" id="{C633B59A-F75D-424A-97E6-46C55BE7CF87}"/>
              </a:ext>
            </a:extLst>
          </p:cNvPr>
          <p:cNvSpPr>
            <a:spLocks noGrp="1"/>
          </p:cNvSpPr>
          <p:nvPr>
            <p:ph idx="1"/>
          </p:nvPr>
        </p:nvSpPr>
        <p:spPr/>
        <p:txBody>
          <a:bodyPr>
            <a:normAutofit lnSpcReduction="10000"/>
          </a:bodyPr>
          <a:lstStyle/>
          <a:p>
            <a:r>
              <a:rPr lang="en-GB" dirty="0"/>
              <a:t>The cultural and economic importance of recognising regional diversity</a:t>
            </a:r>
          </a:p>
          <a:p>
            <a:r>
              <a:rPr lang="en-GB" dirty="0"/>
              <a:t>The value of the decentralisation of some decision-making</a:t>
            </a:r>
          </a:p>
          <a:p>
            <a:r>
              <a:rPr lang="en-GB" dirty="0"/>
              <a:t>The dangers of parochialism/politicisation</a:t>
            </a:r>
          </a:p>
          <a:p>
            <a:r>
              <a:rPr lang="en-GB" dirty="0"/>
              <a:t>The research component—national direction versus local priorities</a:t>
            </a:r>
          </a:p>
          <a:p>
            <a:r>
              <a:rPr lang="en-GB" dirty="0"/>
              <a:t>England the outlier—emphasis on market, entrenchment of institutional hierarchy</a:t>
            </a:r>
          </a:p>
          <a:p>
            <a:r>
              <a:rPr lang="en-GB" dirty="0"/>
              <a:t>Comparison of institutional wellbeing</a:t>
            </a:r>
          </a:p>
        </p:txBody>
      </p:sp>
    </p:spTree>
    <p:extLst>
      <p:ext uri="{BB962C8B-B14F-4D97-AF65-F5344CB8AC3E}">
        <p14:creationId xmlns:p14="http://schemas.microsoft.com/office/powerpoint/2010/main" val="299216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65DC24-3761-48DF-B250-AB2E3EB1D208}"/>
              </a:ext>
            </a:extLst>
          </p:cNvPr>
          <p:cNvSpPr>
            <a:spLocks noGrp="1"/>
          </p:cNvSpPr>
          <p:nvPr>
            <p:ph type="title"/>
          </p:nvPr>
        </p:nvSpPr>
        <p:spPr>
          <a:xfrm>
            <a:off x="628650" y="1021976"/>
            <a:ext cx="7886700" cy="1051965"/>
          </a:xfrm>
        </p:spPr>
        <p:txBody>
          <a:bodyPr>
            <a:normAutofit/>
          </a:bodyPr>
          <a:lstStyle/>
          <a:p>
            <a:r>
              <a:rPr lang="en-GB" b="1" dirty="0"/>
              <a:t>Some questions</a:t>
            </a:r>
          </a:p>
        </p:txBody>
      </p:sp>
      <p:sp>
        <p:nvSpPr>
          <p:cNvPr id="3" name="Content Placeholder 2">
            <a:extLst>
              <a:ext uri="{FF2B5EF4-FFF2-40B4-BE49-F238E27FC236}">
                <a16:creationId xmlns="" xmlns:a16="http://schemas.microsoft.com/office/drawing/2014/main" id="{F1822DC5-5697-4239-A44C-419A1BCE3BF8}"/>
              </a:ext>
            </a:extLst>
          </p:cNvPr>
          <p:cNvSpPr>
            <a:spLocks noGrp="1"/>
          </p:cNvSpPr>
          <p:nvPr>
            <p:ph idx="1"/>
          </p:nvPr>
        </p:nvSpPr>
        <p:spPr>
          <a:xfrm>
            <a:off x="628650" y="2393576"/>
            <a:ext cx="7886700" cy="3783386"/>
          </a:xfrm>
        </p:spPr>
        <p:txBody>
          <a:bodyPr>
            <a:normAutofit fontScale="92500" lnSpcReduction="20000"/>
          </a:bodyPr>
          <a:lstStyle/>
          <a:p>
            <a:r>
              <a:rPr lang="en-GB" dirty="0"/>
              <a:t>What effect does decentralisation have on UK national HE policy?</a:t>
            </a:r>
          </a:p>
          <a:p>
            <a:r>
              <a:rPr lang="en-GB" dirty="0"/>
              <a:t>What impact might regional interests have on universities previously part of a national system?</a:t>
            </a:r>
          </a:p>
          <a:p>
            <a:r>
              <a:rPr lang="en-GB" dirty="0"/>
              <a:t>Does the retention of research policies in the UK system provide an adequate central control mechanism? And is it necessary?</a:t>
            </a:r>
          </a:p>
          <a:p>
            <a:r>
              <a:rPr lang="en-GB" dirty="0"/>
              <a:t>Does the decentralisation described go far enough? Should it be applied in England—to London? To the Northern Powerhouse? To the West Midlands?</a:t>
            </a:r>
          </a:p>
        </p:txBody>
      </p:sp>
    </p:spTree>
    <p:extLst>
      <p:ext uri="{BB962C8B-B14F-4D97-AF65-F5344CB8AC3E}">
        <p14:creationId xmlns:p14="http://schemas.microsoft.com/office/powerpoint/2010/main" val="75795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65DC24-3761-48DF-B250-AB2E3EB1D208}"/>
              </a:ext>
            </a:extLst>
          </p:cNvPr>
          <p:cNvSpPr>
            <a:spLocks noGrp="1"/>
          </p:cNvSpPr>
          <p:nvPr>
            <p:ph type="title"/>
          </p:nvPr>
        </p:nvSpPr>
        <p:spPr>
          <a:xfrm>
            <a:off x="628650" y="1021976"/>
            <a:ext cx="7886700" cy="1051965"/>
          </a:xfrm>
        </p:spPr>
        <p:txBody>
          <a:bodyPr>
            <a:normAutofit/>
          </a:bodyPr>
          <a:lstStyle/>
          <a:p>
            <a:r>
              <a:rPr lang="en-GB" b="1" dirty="0"/>
              <a:t>Some questions</a:t>
            </a:r>
          </a:p>
        </p:txBody>
      </p:sp>
      <p:sp>
        <p:nvSpPr>
          <p:cNvPr id="3" name="Content Placeholder 2">
            <a:extLst>
              <a:ext uri="{FF2B5EF4-FFF2-40B4-BE49-F238E27FC236}">
                <a16:creationId xmlns="" xmlns:a16="http://schemas.microsoft.com/office/drawing/2014/main" id="{F1822DC5-5697-4239-A44C-419A1BCE3BF8}"/>
              </a:ext>
            </a:extLst>
          </p:cNvPr>
          <p:cNvSpPr>
            <a:spLocks noGrp="1"/>
          </p:cNvSpPr>
          <p:nvPr>
            <p:ph idx="1"/>
          </p:nvPr>
        </p:nvSpPr>
        <p:spPr>
          <a:xfrm>
            <a:off x="628650" y="2393576"/>
            <a:ext cx="7886700" cy="3783386"/>
          </a:xfrm>
        </p:spPr>
        <p:txBody>
          <a:bodyPr>
            <a:normAutofit fontScale="92500" lnSpcReduction="20000"/>
          </a:bodyPr>
          <a:lstStyle/>
          <a:p>
            <a:r>
              <a:rPr lang="en-GB" dirty="0"/>
              <a:t>What effect does decentralisation have on UK national HE policy?</a:t>
            </a:r>
          </a:p>
          <a:p>
            <a:r>
              <a:rPr lang="en-GB" dirty="0"/>
              <a:t>What impact might regional interests have on universities previously part of a national system?</a:t>
            </a:r>
          </a:p>
          <a:p>
            <a:r>
              <a:rPr lang="en-GB" dirty="0"/>
              <a:t>Does the retention of research policies in the UK system provide an adequate central control mechanism? And is it necessary?</a:t>
            </a:r>
          </a:p>
          <a:p>
            <a:r>
              <a:rPr lang="en-GB" dirty="0"/>
              <a:t>Does the decentralisation described go far enough? Should it be applied in England—to London? To the Northern Powerhouse? To the West Midlands?</a:t>
            </a:r>
          </a:p>
        </p:txBody>
      </p:sp>
    </p:spTree>
    <p:extLst>
      <p:ext uri="{BB962C8B-B14F-4D97-AF65-F5344CB8AC3E}">
        <p14:creationId xmlns:p14="http://schemas.microsoft.com/office/powerpoint/2010/main" val="38338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4084A-6EBC-4844-B1E1-9EDF92E89679}"/>
              </a:ext>
            </a:extLst>
          </p:cNvPr>
          <p:cNvSpPr>
            <a:spLocks noGrp="1"/>
          </p:cNvSpPr>
          <p:nvPr>
            <p:ph type="title"/>
          </p:nvPr>
        </p:nvSpPr>
        <p:spPr>
          <a:xfrm>
            <a:off x="628650" y="811131"/>
            <a:ext cx="7886700" cy="847342"/>
          </a:xfrm>
        </p:spPr>
        <p:txBody>
          <a:bodyPr/>
          <a:lstStyle/>
          <a:p>
            <a:r>
              <a:rPr lang="en-GB" b="1" dirty="0"/>
              <a:t>Basic Facts 1.</a:t>
            </a:r>
          </a:p>
        </p:txBody>
      </p:sp>
      <p:sp>
        <p:nvSpPr>
          <p:cNvPr id="3" name="Content Placeholder 2">
            <a:extLst>
              <a:ext uri="{FF2B5EF4-FFF2-40B4-BE49-F238E27FC236}">
                <a16:creationId xmlns="" xmlns:a16="http://schemas.microsoft.com/office/drawing/2014/main" id="{A8A1D35A-CD9E-4E33-B5FF-6E501BED3C5B}"/>
              </a:ext>
            </a:extLst>
          </p:cNvPr>
          <p:cNvSpPr>
            <a:spLocks noGrp="1"/>
          </p:cNvSpPr>
          <p:nvPr>
            <p:ph idx="1"/>
          </p:nvPr>
        </p:nvSpPr>
        <p:spPr>
          <a:xfrm>
            <a:off x="628650" y="1783977"/>
            <a:ext cx="7886700" cy="4392986"/>
          </a:xfrm>
        </p:spPr>
        <p:txBody>
          <a:bodyPr>
            <a:noAutofit/>
          </a:bodyPr>
          <a:lstStyle/>
          <a:p>
            <a:r>
              <a:rPr lang="en-GB" sz="3200" b="1" dirty="0"/>
              <a:t>Population:</a:t>
            </a:r>
            <a:r>
              <a:rPr lang="en-GB" sz="3200" dirty="0"/>
              <a:t> England </a:t>
            </a:r>
            <a:r>
              <a:rPr lang="en-GB" sz="3200" dirty="0" err="1"/>
              <a:t>55.4m</a:t>
            </a:r>
            <a:r>
              <a:rPr lang="en-GB" sz="3200" dirty="0"/>
              <a:t>, Scotland </a:t>
            </a:r>
            <a:r>
              <a:rPr lang="en-GB" sz="3200" dirty="0" err="1"/>
              <a:t>5.5m</a:t>
            </a:r>
            <a:r>
              <a:rPr lang="en-GB" sz="3200" dirty="0"/>
              <a:t>, Wales </a:t>
            </a:r>
            <a:r>
              <a:rPr lang="en-GB" sz="3200" dirty="0" err="1"/>
              <a:t>3m</a:t>
            </a:r>
            <a:r>
              <a:rPr lang="en-GB" sz="3200" dirty="0"/>
              <a:t>, NI </a:t>
            </a:r>
            <a:r>
              <a:rPr lang="en-GB" sz="3200" dirty="0" err="1"/>
              <a:t>1.8m</a:t>
            </a:r>
            <a:r>
              <a:rPr lang="en-GB" sz="3200" dirty="0"/>
              <a:t> </a:t>
            </a:r>
            <a:br>
              <a:rPr lang="en-GB" sz="3200" dirty="0"/>
            </a:br>
            <a:r>
              <a:rPr lang="en-GB" sz="3200" dirty="0"/>
              <a:t>(For comparison Sweden </a:t>
            </a:r>
            <a:r>
              <a:rPr lang="en-GB" sz="3200" dirty="0" err="1"/>
              <a:t>10m</a:t>
            </a:r>
            <a:r>
              <a:rPr lang="en-GB" sz="3200" dirty="0"/>
              <a:t>, Finland </a:t>
            </a:r>
            <a:r>
              <a:rPr lang="en-GB" sz="3200" dirty="0" err="1"/>
              <a:t>5.5m</a:t>
            </a:r>
            <a:r>
              <a:rPr lang="en-GB" sz="3200" dirty="0"/>
              <a:t>, Norway </a:t>
            </a:r>
            <a:r>
              <a:rPr lang="en-GB" sz="3200" dirty="0" err="1"/>
              <a:t>5.2m</a:t>
            </a:r>
            <a:r>
              <a:rPr lang="en-GB" sz="3200" dirty="0"/>
              <a:t>, Latvia </a:t>
            </a:r>
            <a:r>
              <a:rPr lang="en-GB" sz="3200" dirty="0" err="1"/>
              <a:t>1.9m</a:t>
            </a:r>
            <a:r>
              <a:rPr lang="en-GB" sz="3200" dirty="0"/>
              <a:t>)</a:t>
            </a:r>
          </a:p>
          <a:p>
            <a:r>
              <a:rPr lang="en-GB" sz="3200" b="1" dirty="0"/>
              <a:t>GDP: </a:t>
            </a:r>
            <a:r>
              <a:rPr lang="en-GB" sz="3200" dirty="0"/>
              <a:t>England and Scotland comparable; Wales and NI 75% </a:t>
            </a:r>
            <a:r>
              <a:rPr lang="en-GB" sz="3200" dirty="0" smtClean="0"/>
              <a:t>of the</a:t>
            </a:r>
            <a:r>
              <a:rPr lang="en-GB" sz="3200" dirty="0" smtClean="0"/>
              <a:t> </a:t>
            </a:r>
            <a:r>
              <a:rPr lang="en-GB" sz="3200" dirty="0"/>
              <a:t>European average</a:t>
            </a:r>
          </a:p>
          <a:p>
            <a:r>
              <a:rPr lang="en-GB" sz="3200" b="1" dirty="0"/>
              <a:t>No. of universities: </a:t>
            </a:r>
            <a:r>
              <a:rPr lang="en-GB" sz="3200" dirty="0"/>
              <a:t>England 136, Scotland 19, Wales 6, NI 2</a:t>
            </a:r>
            <a:endParaRPr lang="en-GB" sz="3200" b="1" dirty="0"/>
          </a:p>
        </p:txBody>
      </p:sp>
    </p:spTree>
    <p:extLst>
      <p:ext uri="{BB962C8B-B14F-4D97-AF65-F5344CB8AC3E}">
        <p14:creationId xmlns:p14="http://schemas.microsoft.com/office/powerpoint/2010/main" val="195920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4084A-6EBC-4844-B1E1-9EDF92E89679}"/>
              </a:ext>
            </a:extLst>
          </p:cNvPr>
          <p:cNvSpPr>
            <a:spLocks noGrp="1"/>
          </p:cNvSpPr>
          <p:nvPr>
            <p:ph type="title"/>
          </p:nvPr>
        </p:nvSpPr>
        <p:spPr>
          <a:xfrm>
            <a:off x="628650" y="945601"/>
            <a:ext cx="7886700" cy="757695"/>
          </a:xfrm>
        </p:spPr>
        <p:txBody>
          <a:bodyPr/>
          <a:lstStyle/>
          <a:p>
            <a:r>
              <a:rPr lang="en-GB" b="1" dirty="0"/>
              <a:t>Basic Facts 2.</a:t>
            </a:r>
          </a:p>
        </p:txBody>
      </p:sp>
      <p:sp>
        <p:nvSpPr>
          <p:cNvPr id="3" name="Content Placeholder 2">
            <a:extLst>
              <a:ext uri="{FF2B5EF4-FFF2-40B4-BE49-F238E27FC236}">
                <a16:creationId xmlns="" xmlns:a16="http://schemas.microsoft.com/office/drawing/2014/main" id="{A8A1D35A-CD9E-4E33-B5FF-6E501BED3C5B}"/>
              </a:ext>
            </a:extLst>
          </p:cNvPr>
          <p:cNvSpPr>
            <a:spLocks noGrp="1"/>
          </p:cNvSpPr>
          <p:nvPr>
            <p:ph idx="1"/>
          </p:nvPr>
        </p:nvSpPr>
        <p:spPr>
          <a:xfrm>
            <a:off x="628650" y="1969061"/>
            <a:ext cx="7886700" cy="4086774"/>
          </a:xfrm>
        </p:spPr>
        <p:txBody>
          <a:bodyPr>
            <a:normAutofit/>
          </a:bodyPr>
          <a:lstStyle/>
          <a:p>
            <a:pPr algn="just"/>
            <a:r>
              <a:rPr lang="en-GB" sz="3000" b="1" dirty="0"/>
              <a:t>Share of UK student numbers: </a:t>
            </a:r>
            <a:r>
              <a:rPr lang="en-GB" sz="3000" dirty="0"/>
              <a:t>England 83%, Scotland 8.9%,</a:t>
            </a:r>
            <a:r>
              <a:rPr lang="en-GB" sz="3000" b="1" dirty="0"/>
              <a:t> </a:t>
            </a:r>
            <a:r>
              <a:rPr lang="en-GB" sz="3000" dirty="0"/>
              <a:t>Wales 5.4%, NI 2%</a:t>
            </a:r>
          </a:p>
          <a:p>
            <a:pPr algn="just"/>
            <a:r>
              <a:rPr lang="en-GB" sz="3000" b="1" dirty="0"/>
              <a:t>BUT </a:t>
            </a:r>
            <a:r>
              <a:rPr lang="en-GB" sz="3000" dirty="0"/>
              <a:t>while only 6% of Scottish students study out of Scotland 27% of Welsh students do and 56% of students studying in Wales are from England. 26% of NI students study outside NI, 90% of international students in NI come from the Irish Republic</a:t>
            </a:r>
            <a:endParaRPr lang="en-GB" sz="3000" b="1" dirty="0"/>
          </a:p>
        </p:txBody>
      </p:sp>
    </p:spTree>
    <p:extLst>
      <p:ext uri="{BB962C8B-B14F-4D97-AF65-F5344CB8AC3E}">
        <p14:creationId xmlns:p14="http://schemas.microsoft.com/office/powerpoint/2010/main" val="172638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4084A-6EBC-4844-B1E1-9EDF92E89679}"/>
              </a:ext>
            </a:extLst>
          </p:cNvPr>
          <p:cNvSpPr>
            <a:spLocks noGrp="1"/>
          </p:cNvSpPr>
          <p:nvPr>
            <p:ph type="title"/>
          </p:nvPr>
        </p:nvSpPr>
        <p:spPr>
          <a:xfrm>
            <a:off x="842683" y="1053177"/>
            <a:ext cx="7672667" cy="1035601"/>
          </a:xfrm>
        </p:spPr>
        <p:txBody>
          <a:bodyPr>
            <a:normAutofit fontScale="90000"/>
          </a:bodyPr>
          <a:lstStyle/>
          <a:p>
            <a:r>
              <a:rPr lang="en-GB" b="1" dirty="0"/>
              <a:t>Basic Facts 3. </a:t>
            </a:r>
            <a:br>
              <a:rPr lang="en-GB" b="1" dirty="0"/>
            </a:br>
            <a:r>
              <a:rPr lang="en-GB" b="1" dirty="0"/>
              <a:t>The devolution process</a:t>
            </a:r>
          </a:p>
        </p:txBody>
      </p:sp>
      <p:sp>
        <p:nvSpPr>
          <p:cNvPr id="3" name="Content Placeholder 2">
            <a:extLst>
              <a:ext uri="{FF2B5EF4-FFF2-40B4-BE49-F238E27FC236}">
                <a16:creationId xmlns="" xmlns:a16="http://schemas.microsoft.com/office/drawing/2014/main" id="{A8A1D35A-CD9E-4E33-B5FF-6E501BED3C5B}"/>
              </a:ext>
            </a:extLst>
          </p:cNvPr>
          <p:cNvSpPr>
            <a:spLocks noGrp="1"/>
          </p:cNvSpPr>
          <p:nvPr>
            <p:ph idx="1"/>
          </p:nvPr>
        </p:nvSpPr>
        <p:spPr>
          <a:xfrm>
            <a:off x="628650" y="2366683"/>
            <a:ext cx="7886700" cy="3810280"/>
          </a:xfrm>
        </p:spPr>
        <p:txBody>
          <a:bodyPr>
            <a:normAutofit/>
          </a:bodyPr>
          <a:lstStyle/>
          <a:p>
            <a:pPr algn="just"/>
            <a:r>
              <a:rPr lang="en-GB" sz="2600" b="1" dirty="0"/>
              <a:t>1919-1992: </a:t>
            </a:r>
            <a:r>
              <a:rPr lang="en-GB" sz="2600" dirty="0"/>
              <a:t>national uniform system managed by </a:t>
            </a:r>
            <a:r>
              <a:rPr lang="en-GB" sz="2600" dirty="0" err="1"/>
              <a:t>UGC</a:t>
            </a:r>
            <a:r>
              <a:rPr lang="en-GB" sz="2600" dirty="0"/>
              <a:t>/UFC </a:t>
            </a:r>
            <a:r>
              <a:rPr lang="en-GB" sz="2600" b="1" dirty="0"/>
              <a:t> </a:t>
            </a:r>
            <a:r>
              <a:rPr lang="en-GB" sz="2600" dirty="0"/>
              <a:t>with, in NI, Sec of State advised by </a:t>
            </a:r>
            <a:r>
              <a:rPr lang="en-GB" sz="2600" dirty="0" err="1"/>
              <a:t>UGC</a:t>
            </a:r>
            <a:r>
              <a:rPr lang="en-GB" sz="2600" dirty="0"/>
              <a:t>/UFC</a:t>
            </a:r>
          </a:p>
          <a:p>
            <a:pPr algn="just"/>
            <a:r>
              <a:rPr lang="en-GB" sz="2600" b="1" dirty="0"/>
              <a:t>1992: </a:t>
            </a:r>
            <a:r>
              <a:rPr lang="en-GB" sz="2600" dirty="0"/>
              <a:t>creation of HEFCE in England and of separate Funding Councils in Scotland and Wales</a:t>
            </a:r>
          </a:p>
          <a:p>
            <a:pPr algn="just"/>
            <a:r>
              <a:rPr lang="en-GB" sz="2600" b="1" dirty="0"/>
              <a:t>1998: </a:t>
            </a:r>
            <a:r>
              <a:rPr lang="en-GB" sz="2600" dirty="0"/>
              <a:t>devolution of social, economic and health functions to Scottish Parliament and Govt, Welsh Assembly and Govt and NI Assembly and Executive</a:t>
            </a:r>
            <a:endParaRPr lang="en-GB" sz="2600" b="1" dirty="0"/>
          </a:p>
        </p:txBody>
      </p:sp>
    </p:spTree>
    <p:extLst>
      <p:ext uri="{BB962C8B-B14F-4D97-AF65-F5344CB8AC3E}">
        <p14:creationId xmlns:p14="http://schemas.microsoft.com/office/powerpoint/2010/main" val="322495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4084A-6EBC-4844-B1E1-9EDF92E89679}"/>
              </a:ext>
            </a:extLst>
          </p:cNvPr>
          <p:cNvSpPr>
            <a:spLocks noGrp="1"/>
          </p:cNvSpPr>
          <p:nvPr>
            <p:ph type="title"/>
          </p:nvPr>
        </p:nvSpPr>
        <p:spPr>
          <a:xfrm>
            <a:off x="628650" y="1053176"/>
            <a:ext cx="7886700" cy="1325563"/>
          </a:xfrm>
        </p:spPr>
        <p:txBody>
          <a:bodyPr/>
          <a:lstStyle/>
          <a:p>
            <a:r>
              <a:rPr lang="en-GB" b="1" dirty="0"/>
              <a:t>Basic Facts 4. Revised structure of HE governance</a:t>
            </a:r>
          </a:p>
        </p:txBody>
      </p:sp>
      <p:sp>
        <p:nvSpPr>
          <p:cNvPr id="3" name="Content Placeholder 2">
            <a:extLst>
              <a:ext uri="{FF2B5EF4-FFF2-40B4-BE49-F238E27FC236}">
                <a16:creationId xmlns="" xmlns:a16="http://schemas.microsoft.com/office/drawing/2014/main" id="{A8A1D35A-CD9E-4E33-B5FF-6E501BED3C5B}"/>
              </a:ext>
            </a:extLst>
          </p:cNvPr>
          <p:cNvSpPr>
            <a:spLocks noGrp="1"/>
          </p:cNvSpPr>
          <p:nvPr>
            <p:ph idx="1"/>
          </p:nvPr>
        </p:nvSpPr>
        <p:spPr>
          <a:xfrm>
            <a:off x="628650" y="2563909"/>
            <a:ext cx="7886700" cy="3316941"/>
          </a:xfrm>
        </p:spPr>
        <p:txBody>
          <a:bodyPr>
            <a:normAutofit fontScale="85000" lnSpcReduction="10000"/>
          </a:bodyPr>
          <a:lstStyle/>
          <a:p>
            <a:pPr algn="just"/>
            <a:r>
              <a:rPr lang="en-GB" sz="2600" b="1" dirty="0"/>
              <a:t>Research: </a:t>
            </a:r>
            <a:r>
              <a:rPr lang="en-GB" sz="2600" dirty="0" err="1"/>
              <a:t>UKRI</a:t>
            </a:r>
            <a:r>
              <a:rPr lang="en-GB" sz="2600" dirty="0"/>
              <a:t> and Research Councils remain UK govt responsibilities with REF handled through Research England, a subsidiary of </a:t>
            </a:r>
            <a:r>
              <a:rPr lang="en-GB" sz="2600" dirty="0" err="1"/>
              <a:t>UKRI</a:t>
            </a:r>
            <a:r>
              <a:rPr lang="en-GB" sz="2600" dirty="0"/>
              <a:t>. Distribution of REF </a:t>
            </a:r>
            <a:r>
              <a:rPr lang="en-GB" sz="2600" dirty="0" err="1"/>
              <a:t>QR</a:t>
            </a:r>
            <a:r>
              <a:rPr lang="en-GB" sz="2600" dirty="0"/>
              <a:t> funding devolved to Funding Councils</a:t>
            </a:r>
          </a:p>
          <a:p>
            <a:pPr algn="just"/>
            <a:r>
              <a:rPr lang="en-GB" sz="2600" b="1" dirty="0"/>
              <a:t>Student funding: </a:t>
            </a:r>
            <a:r>
              <a:rPr lang="en-GB" sz="2600" dirty="0"/>
              <a:t>England—£9250 fees, no cap on student numbers (a market); Scotland –block grant funding, no tuition fees, numbers capped (English students in Scotland pay English tuition fees); Wales--£9000 fees; NI--£4000 fees, numbers capped by universities themselves</a:t>
            </a:r>
            <a:r>
              <a:rPr lang="en-GB" sz="2600" dirty="0" smtClean="0"/>
              <a:t>.</a:t>
            </a:r>
          </a:p>
          <a:p>
            <a:pPr algn="just"/>
            <a:r>
              <a:rPr lang="en-GB" sz="2600" dirty="0" smtClean="0"/>
              <a:t>Scotland and Wales retain Funding Councils; England abolishes HEFCE and replaces by Office </a:t>
            </a:r>
            <a:r>
              <a:rPr lang="en-GB" sz="2600" smtClean="0"/>
              <a:t>for Students</a:t>
            </a:r>
            <a:endParaRPr lang="en-GB" sz="2600" dirty="0"/>
          </a:p>
        </p:txBody>
      </p:sp>
    </p:spTree>
    <p:extLst>
      <p:ext uri="{BB962C8B-B14F-4D97-AF65-F5344CB8AC3E}">
        <p14:creationId xmlns:p14="http://schemas.microsoft.com/office/powerpoint/2010/main" val="308826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4084A-6EBC-4844-B1E1-9EDF92E89679}"/>
              </a:ext>
            </a:extLst>
          </p:cNvPr>
          <p:cNvSpPr>
            <a:spLocks noGrp="1"/>
          </p:cNvSpPr>
          <p:nvPr>
            <p:ph type="title"/>
          </p:nvPr>
        </p:nvSpPr>
        <p:spPr>
          <a:xfrm>
            <a:off x="628650" y="802169"/>
            <a:ext cx="7886700" cy="1053530"/>
          </a:xfrm>
        </p:spPr>
        <p:txBody>
          <a:bodyPr/>
          <a:lstStyle/>
          <a:p>
            <a:pPr algn="ctr"/>
            <a:r>
              <a:rPr lang="en-GB" b="1" dirty="0"/>
              <a:t>Methodology of research</a:t>
            </a:r>
          </a:p>
        </p:txBody>
      </p:sp>
      <p:sp>
        <p:nvSpPr>
          <p:cNvPr id="3" name="Content Placeholder 2">
            <a:extLst>
              <a:ext uri="{FF2B5EF4-FFF2-40B4-BE49-F238E27FC236}">
                <a16:creationId xmlns="" xmlns:a16="http://schemas.microsoft.com/office/drawing/2014/main" id="{A8A1D35A-CD9E-4E33-B5FF-6E501BED3C5B}"/>
              </a:ext>
            </a:extLst>
          </p:cNvPr>
          <p:cNvSpPr>
            <a:spLocks noGrp="1"/>
          </p:cNvSpPr>
          <p:nvPr>
            <p:ph idx="1"/>
          </p:nvPr>
        </p:nvSpPr>
        <p:spPr>
          <a:xfrm>
            <a:off x="628650" y="2011186"/>
            <a:ext cx="7886700" cy="4317897"/>
          </a:xfrm>
        </p:spPr>
        <p:txBody>
          <a:bodyPr/>
          <a:lstStyle/>
          <a:p>
            <a:pPr algn="just"/>
            <a:r>
              <a:rPr lang="en-GB" b="1" dirty="0"/>
              <a:t>Interviews</a:t>
            </a:r>
            <a:r>
              <a:rPr lang="en-GB" dirty="0"/>
              <a:t> with policy-makers at UK/ England level and two interviews each with policy-makers in Scotland and Wales, one from government and one from Funding Council. One interview with NI Office in NI</a:t>
            </a:r>
          </a:p>
          <a:p>
            <a:pPr algn="just"/>
            <a:r>
              <a:rPr lang="en-GB" b="1" dirty="0"/>
              <a:t>Interviews </a:t>
            </a:r>
            <a:r>
              <a:rPr lang="en-GB" dirty="0"/>
              <a:t>with six universities in England and two each in Scotland, Wales and NI covering Russell group, pre-1992, post-1992, post-post-1992 and for-profit institution</a:t>
            </a:r>
            <a:endParaRPr lang="en-GB" b="1" dirty="0"/>
          </a:p>
        </p:txBody>
      </p:sp>
    </p:spTree>
    <p:extLst>
      <p:ext uri="{BB962C8B-B14F-4D97-AF65-F5344CB8AC3E}">
        <p14:creationId xmlns:p14="http://schemas.microsoft.com/office/powerpoint/2010/main" val="285653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4084A-6EBC-4844-B1E1-9EDF92E89679}"/>
              </a:ext>
            </a:extLst>
          </p:cNvPr>
          <p:cNvSpPr>
            <a:spLocks noGrp="1"/>
          </p:cNvSpPr>
          <p:nvPr>
            <p:ph type="title"/>
          </p:nvPr>
        </p:nvSpPr>
        <p:spPr>
          <a:xfrm>
            <a:off x="628650" y="855955"/>
            <a:ext cx="7886700" cy="1325563"/>
          </a:xfrm>
        </p:spPr>
        <p:txBody>
          <a:bodyPr>
            <a:normAutofit/>
          </a:bodyPr>
          <a:lstStyle/>
          <a:p>
            <a:r>
              <a:rPr lang="en-GB" sz="4000" b="1" dirty="0"/>
              <a:t>Differing political cultures:</a:t>
            </a:r>
            <a:br>
              <a:rPr lang="en-GB" sz="4000" b="1" dirty="0"/>
            </a:br>
            <a:r>
              <a:rPr lang="en-GB" sz="4000" b="1" dirty="0"/>
              <a:t>Scotland</a:t>
            </a:r>
          </a:p>
        </p:txBody>
      </p:sp>
      <p:sp>
        <p:nvSpPr>
          <p:cNvPr id="3" name="Content Placeholder 2">
            <a:extLst>
              <a:ext uri="{FF2B5EF4-FFF2-40B4-BE49-F238E27FC236}">
                <a16:creationId xmlns="" xmlns:a16="http://schemas.microsoft.com/office/drawing/2014/main" id="{A8A1D35A-CD9E-4E33-B5FF-6E501BED3C5B}"/>
              </a:ext>
            </a:extLst>
          </p:cNvPr>
          <p:cNvSpPr>
            <a:spLocks noGrp="1"/>
          </p:cNvSpPr>
          <p:nvPr>
            <p:ph idx="1"/>
          </p:nvPr>
        </p:nvSpPr>
        <p:spPr>
          <a:xfrm>
            <a:off x="628650" y="2226340"/>
            <a:ext cx="7886700" cy="4022062"/>
          </a:xfrm>
        </p:spPr>
        <p:txBody>
          <a:bodyPr>
            <a:noAutofit/>
          </a:bodyPr>
          <a:lstStyle/>
          <a:p>
            <a:pPr algn="just"/>
            <a:r>
              <a:rPr lang="en-GB" sz="2400" dirty="0"/>
              <a:t>‘It’s not because we want to be different, it (Scotland) just is different and it’s (England) that’s got decreasing relevance to how we see things up here’ (senior official)</a:t>
            </a:r>
          </a:p>
          <a:p>
            <a:pPr algn="just"/>
            <a:r>
              <a:rPr lang="en-GB" sz="2400" dirty="0"/>
              <a:t>‘the rocks will melt with the sun before I will allow tuition fees to be imposed on Scotland’s students’ (Alex Salmon, party leader of SNP)</a:t>
            </a:r>
          </a:p>
          <a:p>
            <a:pPr algn="just"/>
            <a:r>
              <a:rPr lang="en-GB" sz="2400" dirty="0"/>
              <a:t>The SNP is ‘a profoundly socialist government’ (chair, governing body); universities were seen as ‘big secondary schools’ by some ministers and officials (another chair of governing body)</a:t>
            </a:r>
          </a:p>
        </p:txBody>
      </p:sp>
    </p:spTree>
    <p:extLst>
      <p:ext uri="{BB962C8B-B14F-4D97-AF65-F5344CB8AC3E}">
        <p14:creationId xmlns:p14="http://schemas.microsoft.com/office/powerpoint/2010/main" val="335711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4084A-6EBC-4844-B1E1-9EDF92E89679}"/>
              </a:ext>
            </a:extLst>
          </p:cNvPr>
          <p:cNvSpPr>
            <a:spLocks noGrp="1"/>
          </p:cNvSpPr>
          <p:nvPr>
            <p:ph type="title"/>
          </p:nvPr>
        </p:nvSpPr>
        <p:spPr>
          <a:xfrm>
            <a:off x="628650" y="927672"/>
            <a:ext cx="7886700" cy="1325563"/>
          </a:xfrm>
        </p:spPr>
        <p:txBody>
          <a:bodyPr/>
          <a:lstStyle/>
          <a:p>
            <a:r>
              <a:rPr lang="en-GB" b="1" dirty="0"/>
              <a:t>Differing political cultures: Wales and NI</a:t>
            </a:r>
          </a:p>
        </p:txBody>
      </p:sp>
      <p:sp>
        <p:nvSpPr>
          <p:cNvPr id="3" name="Content Placeholder 2">
            <a:extLst>
              <a:ext uri="{FF2B5EF4-FFF2-40B4-BE49-F238E27FC236}">
                <a16:creationId xmlns="" xmlns:a16="http://schemas.microsoft.com/office/drawing/2014/main" id="{A8A1D35A-CD9E-4E33-B5FF-6E501BED3C5B}"/>
              </a:ext>
            </a:extLst>
          </p:cNvPr>
          <p:cNvSpPr>
            <a:spLocks noGrp="1"/>
          </p:cNvSpPr>
          <p:nvPr>
            <p:ph idx="1"/>
          </p:nvPr>
        </p:nvSpPr>
        <p:spPr>
          <a:xfrm>
            <a:off x="628650" y="2345580"/>
            <a:ext cx="7886700" cy="3857999"/>
          </a:xfrm>
        </p:spPr>
        <p:txBody>
          <a:bodyPr>
            <a:normAutofit/>
          </a:bodyPr>
          <a:lstStyle/>
          <a:p>
            <a:pPr algn="just"/>
            <a:r>
              <a:rPr lang="en-GB" sz="2400" b="1" dirty="0"/>
              <a:t>Wales: </a:t>
            </a:r>
            <a:r>
              <a:rPr lang="en-GB" sz="2400" dirty="0"/>
              <a:t>non-ideological, middle of the road, Labour Government; decision-making by consensus; traditional belief in universities’ role in the alleviation of poverty</a:t>
            </a:r>
          </a:p>
          <a:p>
            <a:pPr algn="just"/>
            <a:r>
              <a:rPr lang="en-GB" sz="2400" b="1" dirty="0"/>
              <a:t>Northern Ireland: </a:t>
            </a:r>
            <a:r>
              <a:rPr lang="en-GB" sz="2400" dirty="0"/>
              <a:t>Assembly and Executive suspended over a dispute between Sinn Fein and the DUP over the promotion of the Irish language; ‘generally government policy </a:t>
            </a:r>
            <a:r>
              <a:rPr lang="en-GB" sz="2400" dirty="0" err="1"/>
              <a:t>does’nt</a:t>
            </a:r>
            <a:r>
              <a:rPr lang="en-GB" sz="2400" dirty="0"/>
              <a:t> influence us too much…we are a very autonomous institution’ (senior university officer); inflow of students from the Irish Republic (</a:t>
            </a:r>
            <a:r>
              <a:rPr lang="en-GB" sz="2400" dirty="0" err="1"/>
              <a:t>e.g</a:t>
            </a:r>
            <a:r>
              <a:rPr lang="en-GB" sz="2400" dirty="0"/>
              <a:t> 1400 at Ulster University)</a:t>
            </a:r>
            <a:endParaRPr lang="en-GB" sz="2400" b="1" dirty="0"/>
          </a:p>
        </p:txBody>
      </p:sp>
    </p:spTree>
    <p:extLst>
      <p:ext uri="{BB962C8B-B14F-4D97-AF65-F5344CB8AC3E}">
        <p14:creationId xmlns:p14="http://schemas.microsoft.com/office/powerpoint/2010/main" val="3524531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1144</Words>
  <Application>Microsoft Office PowerPoint</Application>
  <PresentationFormat>On-screen Show (4:3)</PresentationFormat>
  <Paragraphs>71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Decentralising government: the impact of devolution on the governance of UK higher education</vt:lpstr>
      <vt:lpstr>Some questions</vt:lpstr>
      <vt:lpstr>Basic Facts 1.</vt:lpstr>
      <vt:lpstr>Basic Facts 2.</vt:lpstr>
      <vt:lpstr>Basic Facts 3.  The devolution process</vt:lpstr>
      <vt:lpstr>Basic Facts 4. Revised structure of HE governance</vt:lpstr>
      <vt:lpstr>Methodology of research</vt:lpstr>
      <vt:lpstr>Differing political cultures: Scotland</vt:lpstr>
      <vt:lpstr>Differing political cultures: Wales and NI</vt:lpstr>
      <vt:lpstr>Differences in HE policies: Wales</vt:lpstr>
      <vt:lpstr>Differences in HE policies: Scotland</vt:lpstr>
      <vt:lpstr>Differences in HE policies: NI</vt:lpstr>
      <vt:lpstr>'Government' and 'market' - in the four nations  (frequency of mentions in our 95+ interviews)  [WordSmith]</vt:lpstr>
      <vt:lpstr>‘Government’</vt:lpstr>
      <vt:lpstr>'GOVERNMENT' AND 'MARKET' BY TYPE OF INSTITUTION IN THE FOUR NATIONS </vt:lpstr>
      <vt:lpstr> Frequency of mentions of 'marketing' in the four nations </vt:lpstr>
      <vt:lpstr>Some conclusions</vt:lpstr>
      <vt:lpstr>Some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Decentralising government: the impact of devolution on the governance of UK higher education</dc:title>
  <dc:creator>Aniko</dc:creator>
  <cp:lastModifiedBy>User</cp:lastModifiedBy>
  <cp:revision>6</cp:revision>
  <dcterms:created xsi:type="dcterms:W3CDTF">2019-05-19T20:55:00Z</dcterms:created>
  <dcterms:modified xsi:type="dcterms:W3CDTF">2019-05-24T09:13:22Z</dcterms:modified>
</cp:coreProperties>
</file>