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0" r:id="rId1"/>
    <p:sldMasterId id="2147483661" r:id="rId2"/>
  </p:sldMasterIdLst>
  <p:notesMasterIdLst>
    <p:notesMasterId r:id="rId17"/>
  </p:notesMasterIdLst>
  <p:sldIdLst>
    <p:sldId id="256" r:id="rId3"/>
    <p:sldId id="259" r:id="rId4"/>
    <p:sldId id="266" r:id="rId5"/>
    <p:sldId id="299" r:id="rId6"/>
    <p:sldId id="300" r:id="rId7"/>
    <p:sldId id="301" r:id="rId8"/>
    <p:sldId id="291" r:id="rId9"/>
    <p:sldId id="294" r:id="rId10"/>
    <p:sldId id="295" r:id="rId11"/>
    <p:sldId id="293" r:id="rId12"/>
    <p:sldId id="292" r:id="rId13"/>
    <p:sldId id="298" r:id="rId14"/>
    <p:sldId id="280" r:id="rId15"/>
    <p:sldId id="288" r:id="rId1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84" autoAdjust="0"/>
  </p:normalViewPr>
  <p:slideViewPr>
    <p:cSldViewPr>
      <p:cViewPr varScale="1">
        <p:scale>
          <a:sx n="60" d="100"/>
          <a:sy n="60" d="100"/>
        </p:scale>
        <p:origin x="1454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0490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03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="1" baseline="0" dirty="0"/>
              <a:t>Job placement</a:t>
            </a:r>
            <a:endParaRPr lang="en-US" b="0" baseline="0" dirty="0"/>
          </a:p>
          <a:p>
            <a:pPr marL="0" indent="0" defTabSz="182880">
              <a:buNone/>
            </a:pPr>
            <a:r>
              <a:rPr lang="en-US" b="0" baseline="0" dirty="0"/>
              <a:t>	a. Yes: policymakers’ interest; efforts in 5 states</a:t>
            </a:r>
          </a:p>
          <a:p>
            <a:pPr marL="0" indent="0" defTabSz="182880">
              <a:buNone/>
            </a:pPr>
            <a:r>
              <a:rPr lang="en-US" b="0" baseline="0" dirty="0"/>
              <a:t>	b. No: difficulty measuring institutional impact (student migration; varying local and regional labor mkts)</a:t>
            </a:r>
          </a:p>
          <a:p>
            <a:pPr marL="0" indent="0" defTabSz="182880">
              <a:buNone/>
            </a:pPr>
            <a:r>
              <a:rPr lang="en-US" b="1" baseline="0" dirty="0"/>
              <a:t>2. Learning outcomes assessment</a:t>
            </a:r>
            <a:r>
              <a:rPr lang="en-US" b="0" baseline="0" dirty="0"/>
              <a:t> </a:t>
            </a:r>
          </a:p>
          <a:p>
            <a:pPr marL="0" indent="0" defTabSz="182880">
              <a:buNone/>
            </a:pPr>
            <a:r>
              <a:rPr lang="en-US" b="0" baseline="0" dirty="0"/>
              <a:t>	a. Yes: policymaker interest; combat unintended negative impacts on quality</a:t>
            </a:r>
          </a:p>
          <a:p>
            <a:pPr marL="0" indent="0" defTabSz="182880">
              <a:buNone/>
            </a:pPr>
            <a:r>
              <a:rPr lang="en-US" b="0" baseline="0" dirty="0"/>
              <a:t>	b. No: HE opposition</a:t>
            </a:r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26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2962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7_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34962" y="3966210"/>
            <a:ext cx="8229600" cy="21567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2pPr>
            <a:lvl3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3pPr>
            <a:lvl4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4pPr>
            <a:lvl5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34962" y="1449387"/>
            <a:ext cx="8229600" cy="25061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7556500" y="735433"/>
            <a:ext cx="1122679" cy="1586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62500" lnSpcReduction="20000"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3B222"/>
              </a:buClr>
              <a:buSzPct val="25000"/>
              <a:buFont typeface="Arial"/>
              <a:buNone/>
            </a:pPr>
            <a:r>
              <a:rPr lang="en-US" sz="8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MONTH XX, 2012</a:t>
            </a:r>
          </a:p>
        </p:txBody>
      </p:sp>
      <p:pic>
        <p:nvPicPr>
          <p:cNvPr id="21" name="Shape 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3520" y="91440"/>
            <a:ext cx="3145535" cy="1061617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/>
          <p:nvPr/>
        </p:nvSpPr>
        <p:spPr>
          <a:xfrm>
            <a:off x="457200" y="1117600"/>
            <a:ext cx="8229600" cy="172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/>
          <p:nvPr/>
        </p:nvSpPr>
        <p:spPr>
          <a:xfrm>
            <a:off x="5872478" y="289977"/>
            <a:ext cx="2905760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PRESENTATION TITLE IN HEADER / MONTH XX, 2012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x="365760" y="279816"/>
            <a:ext cx="3251199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COMMUNITY COLLEGE RESEARCH CENTER</a:t>
            </a:r>
          </a:p>
        </p:txBody>
      </p:sp>
      <p:sp>
        <p:nvSpPr>
          <p:cNvPr id="54" name="Shape 54"/>
          <p:cNvSpPr/>
          <p:nvPr/>
        </p:nvSpPr>
        <p:spPr>
          <a:xfrm>
            <a:off x="457200" y="528320"/>
            <a:ext cx="8229600" cy="172720"/>
          </a:xfrm>
          <a:prstGeom prst="rect">
            <a:avLst/>
          </a:prstGeom>
          <a:solidFill>
            <a:srgbClr val="42BECA"/>
          </a:solidFill>
          <a:ln>
            <a:noFill/>
          </a:ln>
        </p:spPr>
        <p:txBody>
          <a:bodyPr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34962" y="2008821"/>
            <a:ext cx="8229600" cy="44751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238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96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460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34962" y="3966210"/>
            <a:ext cx="8229600" cy="21567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2pPr>
            <a:lvl3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3pPr>
            <a:lvl4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4pPr>
            <a:lvl5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34962" y="1449387"/>
            <a:ext cx="8229600" cy="25061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7" name="Shape 27"/>
          <p:cNvSpPr txBox="1"/>
          <p:nvPr/>
        </p:nvSpPr>
        <p:spPr>
          <a:xfrm>
            <a:off x="7556500" y="735433"/>
            <a:ext cx="1122679" cy="1586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62500" lnSpcReduction="20000"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3B222"/>
              </a:buClr>
              <a:buSzPct val="25000"/>
              <a:buFont typeface="Arial"/>
              <a:buNone/>
            </a:pPr>
            <a:r>
              <a:rPr lang="en-US" sz="800" b="1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September 18, 2014</a:t>
            </a:r>
          </a:p>
        </p:txBody>
      </p:sp>
      <p:sp>
        <p:nvSpPr>
          <p:cNvPr id="28" name="Shape 28"/>
          <p:cNvSpPr/>
          <p:nvPr/>
        </p:nvSpPr>
        <p:spPr>
          <a:xfrm>
            <a:off x="457200" y="1117600"/>
            <a:ext cx="8229600" cy="1727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Shape 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3520" y="91440"/>
            <a:ext cx="3145535" cy="10616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34962" y="2008821"/>
            <a:ext cx="8229600" cy="44751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9863" indent="-55562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1pPr>
            <a:lvl2pPr marL="568325" indent="-111125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/>
            </a:lvl2pPr>
            <a:lvl3pPr marL="741363" indent="-80962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3pPr>
            <a:lvl4pPr marL="914400" indent="-76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/>
            </a:lvl4pPr>
            <a:lvl5pPr marL="1087438" indent="-84137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»"/>
              <a:defRPr/>
            </a:lvl5pPr>
            <a:lvl6pPr marL="2455863" indent="-80963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6pPr>
            <a:lvl7pPr marL="2913063" indent="-80963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7pPr>
            <a:lvl8pPr marL="3370263" indent="-80962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8pPr>
            <a:lvl9pPr marL="3827463" indent="-80962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/>
          <p:nvPr/>
        </p:nvSpPr>
        <p:spPr>
          <a:xfrm>
            <a:off x="5872478" y="289977"/>
            <a:ext cx="2905760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PRESENTATION TITLE IN HEADER / MONTH XX, 2012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x="365760" y="279816"/>
            <a:ext cx="3251199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COMMUNITY COLLEGE RESEARCH CENTER</a:t>
            </a:r>
          </a:p>
        </p:txBody>
      </p:sp>
      <p:sp>
        <p:nvSpPr>
          <p:cNvPr id="54" name="Shape 54"/>
          <p:cNvSpPr/>
          <p:nvPr/>
        </p:nvSpPr>
        <p:spPr>
          <a:xfrm>
            <a:off x="457200" y="528320"/>
            <a:ext cx="8229600" cy="172720"/>
          </a:xfrm>
          <a:prstGeom prst="rect">
            <a:avLst/>
          </a:prstGeom>
          <a:solidFill>
            <a:srgbClr val="42BECA"/>
          </a:solidFill>
          <a:ln>
            <a:noFill/>
          </a:ln>
        </p:spPr>
        <p:txBody>
          <a:bodyPr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34962" y="2008821"/>
            <a:ext cx="8229600" cy="44751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96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7_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34962" y="3966210"/>
            <a:ext cx="8229600" cy="21567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2pPr>
            <a:lvl3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3pPr>
            <a:lvl4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4pPr>
            <a:lvl5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34962" y="1449387"/>
            <a:ext cx="8229600" cy="25061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7556500" y="735433"/>
            <a:ext cx="1122679" cy="1586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62500" lnSpcReduction="20000"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3B222"/>
              </a:buClr>
              <a:buSzPct val="25000"/>
              <a:buFont typeface="Arial"/>
              <a:buNone/>
            </a:pPr>
            <a:r>
              <a:rPr lang="en-US" sz="8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MONTH XX, 2012</a:t>
            </a:r>
          </a:p>
        </p:txBody>
      </p:sp>
      <p:pic>
        <p:nvPicPr>
          <p:cNvPr id="21" name="Shape 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3520" y="91440"/>
            <a:ext cx="3145535" cy="1061617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/>
          <p:nvPr/>
        </p:nvSpPr>
        <p:spPr>
          <a:xfrm>
            <a:off x="457200" y="1117600"/>
            <a:ext cx="8229600" cy="172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791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34962" y="3966210"/>
            <a:ext cx="8229600" cy="21567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1pPr>
            <a:lvl2pPr marL="0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2pPr>
            <a:lvl3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3pPr>
            <a:lvl4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4pPr>
            <a:lvl5pPr marL="914400" indent="-9144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34962" y="1449387"/>
            <a:ext cx="8229600" cy="25061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7" name="Shape 27"/>
          <p:cNvSpPr txBox="1"/>
          <p:nvPr/>
        </p:nvSpPr>
        <p:spPr>
          <a:xfrm>
            <a:off x="7556500" y="735433"/>
            <a:ext cx="1122679" cy="1586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62500" lnSpcReduction="20000"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3B222"/>
              </a:buClr>
              <a:buSzPct val="25000"/>
              <a:buFont typeface="Arial"/>
              <a:buNone/>
            </a:pPr>
            <a:r>
              <a:rPr lang="en-US" sz="800" b="1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September 18, 2014</a:t>
            </a:r>
          </a:p>
        </p:txBody>
      </p:sp>
      <p:sp>
        <p:nvSpPr>
          <p:cNvPr id="28" name="Shape 28"/>
          <p:cNvSpPr/>
          <p:nvPr/>
        </p:nvSpPr>
        <p:spPr>
          <a:xfrm>
            <a:off x="457200" y="1117600"/>
            <a:ext cx="8229600" cy="1727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Shape 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3520" y="91440"/>
            <a:ext cx="3145535" cy="10616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882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34962" y="2008821"/>
            <a:ext cx="8229600" cy="44751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9863" indent="-55562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1pPr>
            <a:lvl2pPr marL="568325" indent="-111125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/>
            </a:lvl2pPr>
            <a:lvl3pPr marL="741363" indent="-80962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3pPr>
            <a:lvl4pPr marL="914400" indent="-76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/>
            </a:lvl4pPr>
            <a:lvl5pPr marL="1087438" indent="-84137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»"/>
              <a:defRPr/>
            </a:lvl5pPr>
            <a:lvl6pPr marL="2455863" indent="-80963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6pPr>
            <a:lvl7pPr marL="2913063" indent="-80963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7pPr>
            <a:lvl8pPr marL="3370263" indent="-80962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8pPr>
            <a:lvl9pPr marL="3827463" indent="-80962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467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2BECA"/>
          </a:solidFill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 txBox="1"/>
          <p:nvPr/>
        </p:nvSpPr>
        <p:spPr>
          <a:xfrm>
            <a:off x="5872478" y="289977"/>
            <a:ext cx="2905760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TITLE IN HEADER / MONTH XX, 2012</a:t>
            </a:r>
          </a:p>
        </p:txBody>
      </p:sp>
      <p:sp>
        <p:nvSpPr>
          <p:cNvPr id="46" name="Shape 46"/>
          <p:cNvSpPr txBox="1"/>
          <p:nvPr/>
        </p:nvSpPr>
        <p:spPr>
          <a:xfrm>
            <a:off x="365760" y="279816"/>
            <a:ext cx="3251199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COLLEGE RESEARCH CENTER</a:t>
            </a:r>
          </a:p>
        </p:txBody>
      </p:sp>
      <p:sp>
        <p:nvSpPr>
          <p:cNvPr id="47" name="Shape 47"/>
          <p:cNvSpPr/>
          <p:nvPr/>
        </p:nvSpPr>
        <p:spPr>
          <a:xfrm>
            <a:off x="457200" y="528320"/>
            <a:ext cx="8229600" cy="172720"/>
          </a:xfrm>
          <a:prstGeom prst="rect">
            <a:avLst/>
          </a:prstGeom>
          <a:solidFill>
            <a:srgbClr val="141313"/>
          </a:solidFill>
          <a:ln>
            <a:noFill/>
          </a:ln>
        </p:spPr>
        <p:txBody>
          <a:bodyPr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34962" y="2008821"/>
            <a:ext cx="8229600" cy="44751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275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96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334962" y="2008823"/>
            <a:ext cx="8229600" cy="4485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9863" marR="0" indent="-55562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1pPr>
            <a:lvl2pPr marL="568325" marR="0" indent="-111125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/>
            </a:lvl2pPr>
            <a:lvl3pPr marL="741363" marR="0" indent="-80962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3pPr>
            <a:lvl4pPr marL="914400" marR="0" indent="-76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/>
            </a:lvl4pPr>
            <a:lvl5pPr marL="1087438" marR="0" indent="-84137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»"/>
              <a:defRPr/>
            </a:lvl5pPr>
            <a:lvl6pPr marL="2455863" marR="0" indent="-80963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6pPr>
            <a:lvl7pPr marL="2913063" marR="0" indent="-80963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7pPr>
            <a:lvl8pPr marL="3370263" marR="0" indent="-80962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8pPr>
            <a:lvl9pPr marL="3827463" marR="0" indent="-80962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715125" y="6372225"/>
            <a:ext cx="18414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 dirty="0">
              <a:solidFill>
                <a:srgbClr val="0053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/>
          <p:nvPr/>
        </p:nvSpPr>
        <p:spPr>
          <a:xfrm>
            <a:off x="5872478" y="289977"/>
            <a:ext cx="2905760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39B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rgbClr val="00539B"/>
                </a:solidFill>
                <a:latin typeface="Arial"/>
                <a:ea typeface="Arial"/>
                <a:cs typeface="Arial"/>
                <a:sym typeface="Arial"/>
              </a:rPr>
              <a:t>PRESENTATION TITLE IN HEADER / MONTH XX, 2012</a:t>
            </a:r>
          </a:p>
        </p:txBody>
      </p:sp>
      <p:sp>
        <p:nvSpPr>
          <p:cNvPr id="13" name="Shape 13"/>
          <p:cNvSpPr txBox="1"/>
          <p:nvPr/>
        </p:nvSpPr>
        <p:spPr>
          <a:xfrm>
            <a:off x="8450263" y="6477417"/>
            <a:ext cx="420687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85000" lnSpcReduction="2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dirty="0"/>
              <a:t> </a:t>
            </a:r>
          </a:p>
        </p:txBody>
      </p:sp>
      <p:sp>
        <p:nvSpPr>
          <p:cNvPr id="14" name="Shape 14"/>
          <p:cNvSpPr/>
          <p:nvPr/>
        </p:nvSpPr>
        <p:spPr>
          <a:xfrm>
            <a:off x="457200" y="528320"/>
            <a:ext cx="8229600" cy="172720"/>
          </a:xfrm>
          <a:prstGeom prst="rect">
            <a:avLst/>
          </a:prstGeom>
          <a:solidFill>
            <a:srgbClr val="141313"/>
          </a:solidFill>
          <a:ln>
            <a:noFill/>
          </a:ln>
        </p:spPr>
        <p:txBody>
          <a:bodyPr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365760" y="279816"/>
            <a:ext cx="3251199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39B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rgbClr val="00539B"/>
                </a:solidFill>
                <a:latin typeface="Arial"/>
                <a:ea typeface="Arial"/>
                <a:cs typeface="Arial"/>
                <a:sym typeface="Arial"/>
              </a:rPr>
              <a:t>COMMUNITY COLLEGE RESEARCH CENTER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4" r:id="rId4"/>
    <p:sldLayoutId id="2147483659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96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334962" y="2008823"/>
            <a:ext cx="8229600" cy="4485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9863" marR="0" indent="-55562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1pPr>
            <a:lvl2pPr marL="568325" marR="0" indent="-111125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/>
            </a:lvl2pPr>
            <a:lvl3pPr marL="741363" marR="0" indent="-80962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/>
            </a:lvl3pPr>
            <a:lvl4pPr marL="914400" marR="0" indent="-76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/>
            </a:lvl4pPr>
            <a:lvl5pPr marL="1087438" marR="0" indent="-84137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»"/>
              <a:defRPr/>
            </a:lvl5pPr>
            <a:lvl6pPr marL="2455863" marR="0" indent="-80963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6pPr>
            <a:lvl7pPr marL="2913063" marR="0" indent="-80963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7pPr>
            <a:lvl8pPr marL="3370263" marR="0" indent="-80962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8pPr>
            <a:lvl9pPr marL="3827463" marR="0" indent="-80962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715125" y="6372225"/>
            <a:ext cx="18414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 dirty="0">
              <a:solidFill>
                <a:srgbClr val="0053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/>
          <p:nvPr/>
        </p:nvSpPr>
        <p:spPr>
          <a:xfrm>
            <a:off x="5872478" y="289977"/>
            <a:ext cx="2905760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39B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rgbClr val="00539B"/>
                </a:solidFill>
                <a:latin typeface="Arial"/>
                <a:ea typeface="Arial"/>
                <a:cs typeface="Arial"/>
                <a:sym typeface="Arial"/>
              </a:rPr>
              <a:t>PRESENTATION TITLE IN HEADER / MONTH XX, 2012</a:t>
            </a:r>
          </a:p>
        </p:txBody>
      </p:sp>
      <p:sp>
        <p:nvSpPr>
          <p:cNvPr id="13" name="Shape 13"/>
          <p:cNvSpPr txBox="1"/>
          <p:nvPr/>
        </p:nvSpPr>
        <p:spPr>
          <a:xfrm>
            <a:off x="8450263" y="6477417"/>
            <a:ext cx="420687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85000" lnSpcReduction="2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dirty="0"/>
              <a:t> </a:t>
            </a:r>
          </a:p>
        </p:txBody>
      </p:sp>
      <p:sp>
        <p:nvSpPr>
          <p:cNvPr id="14" name="Shape 14"/>
          <p:cNvSpPr/>
          <p:nvPr/>
        </p:nvSpPr>
        <p:spPr>
          <a:xfrm>
            <a:off x="457200" y="528320"/>
            <a:ext cx="8229600" cy="172720"/>
          </a:xfrm>
          <a:prstGeom prst="rect">
            <a:avLst/>
          </a:prstGeom>
          <a:solidFill>
            <a:srgbClr val="141313"/>
          </a:solidFill>
          <a:ln>
            <a:noFill/>
          </a:ln>
        </p:spPr>
        <p:txBody>
          <a:bodyPr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365760" y="279816"/>
            <a:ext cx="3251199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39B"/>
              </a:buClr>
              <a:buSzPct val="25000"/>
              <a:buFont typeface="Arial"/>
              <a:buNone/>
            </a:pPr>
            <a:r>
              <a:rPr lang="en-US" sz="700" b="1" i="0" u="none" strike="noStrike" cap="none" baseline="0" dirty="0">
                <a:solidFill>
                  <a:srgbClr val="00539B"/>
                </a:solidFill>
                <a:latin typeface="Arial"/>
                <a:ea typeface="Arial"/>
                <a:cs typeface="Arial"/>
                <a:sym typeface="Arial"/>
              </a:rPr>
              <a:t>COMMUNITY COLLEGE RESEARCH CENTER</a:t>
            </a:r>
          </a:p>
        </p:txBody>
      </p:sp>
    </p:spTree>
    <p:extLst>
      <p:ext uri="{BB962C8B-B14F-4D97-AF65-F5344CB8AC3E}">
        <p14:creationId xmlns:p14="http://schemas.microsoft.com/office/powerpoint/2010/main" val="214432433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81000" y="3505200"/>
            <a:ext cx="8229600" cy="26939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1" indent="0" algn="l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endParaRPr sz="1000" b="1" i="0" u="none" strike="noStrike" cap="none" baseline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ctr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1800" dirty="0">
                <a:solidFill>
                  <a:schemeClr val="tx1"/>
                </a:solidFill>
              </a:rPr>
              <a:t>Centre for Global Higher Education, UCL Institute of Education</a:t>
            </a:r>
          </a:p>
          <a:p>
            <a:pPr marL="0" marR="0" lvl="1" indent="0" algn="ctr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1800" dirty="0">
                <a:solidFill>
                  <a:schemeClr val="tx1"/>
                </a:solidFill>
              </a:rPr>
              <a:t>University of London</a:t>
            </a:r>
          </a:p>
          <a:p>
            <a:pPr marL="0" marR="0" lvl="1" indent="0" algn="ctr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marR="0" lvl="1" indent="0" algn="ctr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1800" dirty="0">
                <a:solidFill>
                  <a:schemeClr val="tx1"/>
                </a:solidFill>
              </a:rPr>
              <a:t>April 21, 2016</a:t>
            </a:r>
          </a:p>
          <a:p>
            <a:pPr marL="0" marR="0" lvl="1" indent="0" algn="ctr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1800" i="0" u="none" strike="noStrike" cap="none" baseline="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ctr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1800" i="1" u="none" strike="noStrike" cap="none" baseline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Kevin J. Dougherty</a:t>
            </a:r>
            <a:endParaRPr lang="en-US" sz="1800" u="none" strike="noStrike" cap="none" baseline="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ctr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1800" dirty="0">
                <a:solidFill>
                  <a:schemeClr val="tx1"/>
                </a:solidFill>
              </a:rPr>
              <a:t>Fulbright Scholar, Birkbeck College, University of London and</a:t>
            </a:r>
            <a:endParaRPr lang="en-US" sz="1800" u="none" strike="noStrike" cap="none" baseline="0" dirty="0">
              <a:solidFill>
                <a:schemeClr val="tx1"/>
              </a:solidFill>
              <a:sym typeface="Arial"/>
            </a:endParaRPr>
          </a:p>
          <a:p>
            <a:pPr marL="0" marR="0" lvl="1" indent="0" algn="ctr" rtl="0"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1800" dirty="0">
                <a:solidFill>
                  <a:schemeClr val="tx1"/>
                </a:solidFill>
              </a:rPr>
              <a:t>Associate Professor, Teachers College, Columbia University</a:t>
            </a:r>
            <a:endParaRPr sz="1800" i="0" u="none" strike="noStrike" cap="none" baseline="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04800" y="1600201"/>
            <a:ext cx="8229600" cy="1752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SzPct val="25000"/>
            </a:pPr>
            <a:r>
              <a:rPr lang="en-US" sz="3000" b="1" dirty="0"/>
              <a:t>Performance Funding for Higher Education </a:t>
            </a:r>
            <a:br>
              <a:rPr lang="en-US" sz="3000" b="1" dirty="0"/>
            </a:br>
            <a:r>
              <a:rPr lang="en-US" sz="3000" b="1" dirty="0"/>
              <a:t>in the United States: </a:t>
            </a:r>
            <a:br>
              <a:rPr lang="en-US" sz="3000" b="1" dirty="0"/>
            </a:br>
            <a:r>
              <a:rPr lang="en-US" sz="3000" b="1" dirty="0"/>
              <a:t>Origins, Discontinuations, Transformations</a:t>
            </a:r>
            <a:br>
              <a:rPr lang="en-US" sz="3000" b="1" dirty="0"/>
            </a:br>
            <a:endParaRPr lang="en-US" sz="3000" b="1" i="0" u="none" strike="noStrike" cap="none" baseline="0" dirty="0">
              <a:solidFill>
                <a:schemeClr val="lt1"/>
              </a:solidFill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  <a:defRPr/>
            </a:pPr>
            <a:r>
              <a:rPr lang="en-US" sz="3200" b="1" dirty="0">
                <a:ea typeface="+mn-ea"/>
                <a:cs typeface="+mn-cs"/>
              </a:rPr>
              <a:t>Differences from Wave 1 origins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  <a:defRPr/>
            </a:pPr>
            <a:r>
              <a:rPr lang="en-US" sz="2800" dirty="0"/>
              <a:t>Greater impact of the economy (Great Recession)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  <a:defRPr/>
            </a:pPr>
            <a:r>
              <a:rPr lang="en-US" sz="2800" dirty="0"/>
              <a:t>Greater role of governors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  <a:defRPr/>
            </a:pPr>
            <a:r>
              <a:rPr lang="en-US" sz="2800" i="1" dirty="0"/>
              <a:t>Greater role of external policy actors e.g. Gates and Lumina foundations, Complete College America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  <a:defRPr/>
            </a:pPr>
            <a:r>
              <a:rPr lang="en-US" sz="2800" dirty="0"/>
              <a:t>Changed motivation of state higher education boards</a:t>
            </a:r>
          </a:p>
          <a:p>
            <a:pPr marL="457200" lvl="1" indent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None/>
              <a:defRPr/>
            </a:pPr>
            <a:endParaRPr lang="en-US" sz="1800" dirty="0"/>
          </a:p>
          <a:p>
            <a:pPr marL="58738" indent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None/>
              <a:defRPr/>
            </a:pPr>
            <a:r>
              <a:rPr lang="en-US" dirty="0"/>
              <a:t>Source: Dougherty &amp; Natow (2015)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>
                <a:ea typeface="+mj-ea"/>
                <a:cs typeface="+mj-cs"/>
              </a:rPr>
              <a:t>Wave 2 Origins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6871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229600" cy="480758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2400" b="1" dirty="0"/>
              <a:t>Little evidence that PF has signif. impact</a:t>
            </a:r>
            <a:r>
              <a:rPr lang="en-US" altLang="en-US" sz="2400" dirty="0"/>
              <a:t> </a:t>
            </a:r>
            <a:r>
              <a:rPr lang="en-US" altLang="en-US" sz="1800" dirty="0"/>
              <a:t>(Dougherty et al., in press; Hillman et al., 2015; Tandberg &amp; Hillman, 2014).  </a:t>
            </a:r>
            <a:r>
              <a:rPr lang="en-US" altLang="en-US" sz="2400" i="1" dirty="0"/>
              <a:t>However, lack of PF impact has not played role in PF discontinuation</a:t>
            </a:r>
            <a:r>
              <a:rPr lang="en-US" altLang="en-US" sz="2400" dirty="0"/>
              <a:t>.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2400" b="1" dirty="0"/>
              <a:t>Sharp drop in state HE funding </a:t>
            </a:r>
            <a:r>
              <a:rPr lang="en-US" altLang="en-US" sz="2400" b="1" dirty="0">
                <a:sym typeface="Wingdings" panose="05000000000000000000" pitchFamily="2" charset="2"/>
              </a:rPr>
              <a:t> protect base funds</a:t>
            </a:r>
            <a:r>
              <a:rPr lang="en-US" altLang="en-US" sz="2400" dirty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2400" b="1" dirty="0"/>
              <a:t>Higher education institution unhappiness</a:t>
            </a:r>
            <a:r>
              <a:rPr lang="en-US" altLang="en-US" sz="2400" dirty="0"/>
              <a:t>:</a:t>
            </a:r>
            <a:r>
              <a:rPr lang="en-US" altLang="en-US" sz="2000" dirty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2000" dirty="0"/>
              <a:t>Hold back system for PF</a:t>
            </a:r>
          </a:p>
          <a:p>
            <a:pPr lvl="1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2000" dirty="0"/>
              <a:t>Perception that PF used inappropriate indicators</a:t>
            </a:r>
          </a:p>
          <a:p>
            <a:pPr lvl="1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2000" dirty="0"/>
              <a:t>Perception of insufficient consultation with HE institutions</a:t>
            </a:r>
          </a:p>
          <a:p>
            <a:pPr lvl="1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2000" dirty="0"/>
              <a:t>Perception  of erosion of HE institutional autonomy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2000" dirty="0"/>
              <a:t> 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2400" b="1" dirty="0"/>
              <a:t>Loss of key government supporters</a:t>
            </a:r>
            <a:endParaRPr lang="en-US" altLang="en-US" sz="2400" dirty="0"/>
          </a:p>
          <a:p>
            <a:pPr lvl="1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2400" b="1" dirty="0"/>
              <a:t>Weakening of business interest in PF</a:t>
            </a:r>
            <a:endParaRPr lang="en-US" altLang="en-US" sz="20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dirty="0"/>
              <a:t>Sources: Burke (2002); Dougherty &amp; Natow (2015)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4962" y="762000"/>
            <a:ext cx="8229600" cy="685800"/>
          </a:xfrm>
        </p:spPr>
        <p:txBody>
          <a:bodyPr/>
          <a:lstStyle/>
          <a:p>
            <a:pPr algn="ctr"/>
            <a:r>
              <a:rPr lang="en-US" altLang="en-US" sz="3600" b="1" dirty="0">
                <a:ea typeface="+mj-ea"/>
                <a:cs typeface="+mj-cs"/>
              </a:rPr>
              <a:t>Discontinuation: Causes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9459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34962" y="1600200"/>
            <a:ext cx="8229600" cy="488378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/>
              <a:t>Continuing Spread or Stalling and Decline?</a:t>
            </a:r>
          </a:p>
          <a:p>
            <a:pPr lvl="1">
              <a:spcBef>
                <a:spcPts val="0"/>
              </a:spcBef>
            </a:pPr>
            <a:r>
              <a:rPr lang="en-US" sz="2000" u="sng" dirty="0"/>
              <a:t>Continuing spread of PF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Continuing rise both in HE importance and in concern about its effectiveness and efficiency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Continuation of fiscal pressure on government</a:t>
            </a:r>
          </a:p>
          <a:p>
            <a:pPr lvl="2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u="sng" dirty="0"/>
              <a:t>Stalling and decline of PF</a:t>
            </a:r>
            <a:endParaRPr lang="en-US" sz="2000" dirty="0"/>
          </a:p>
          <a:p>
            <a:pPr lvl="2">
              <a:spcBef>
                <a:spcPts val="0"/>
              </a:spcBef>
            </a:pPr>
            <a:r>
              <a:rPr lang="en-US" sz="2000" dirty="0"/>
              <a:t>Negative data on intended impacts and unintended impacts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Loss of policy champions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Rising institutional opposition due to cuts in HE funding, etc. </a:t>
            </a:r>
          </a:p>
          <a:p>
            <a:pPr lvl="1"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400" b="1" dirty="0"/>
              <a:t>Addition of New Performance Metrics?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Job placement and income attainment?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Learning outcomes assessment? [akin to TEF]</a:t>
            </a:r>
          </a:p>
          <a:p>
            <a:pPr marL="114301" indent="0">
              <a:spcBef>
                <a:spcPts val="0"/>
              </a:spcBef>
              <a:buNone/>
            </a:pPr>
            <a:endParaRPr lang="en-US" dirty="0"/>
          </a:p>
          <a:p>
            <a:pPr marL="114301" indent="0">
              <a:spcBef>
                <a:spcPts val="0"/>
              </a:spcBef>
              <a:buNone/>
            </a:pPr>
            <a:r>
              <a:rPr lang="en-US" dirty="0"/>
              <a:t>Source: Dougherty &amp; Natow (2015); Dougherty et al. (in press); Hillman et al. (2015)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4962" y="762000"/>
            <a:ext cx="8229600" cy="685800"/>
          </a:xfrm>
        </p:spPr>
        <p:txBody>
          <a:bodyPr/>
          <a:lstStyle/>
          <a:p>
            <a:pPr algn="ctr"/>
            <a:r>
              <a:rPr lang="en-US" sz="3600" b="1" dirty="0"/>
              <a:t>Transformations: Possible Futures</a:t>
            </a:r>
          </a:p>
        </p:txBody>
      </p:sp>
    </p:spTree>
    <p:extLst>
      <p:ext uri="{BB962C8B-B14F-4D97-AF65-F5344CB8AC3E}">
        <p14:creationId xmlns:p14="http://schemas.microsoft.com/office/powerpoint/2010/main" val="3694601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1524000"/>
            <a:ext cx="8229600" cy="5008564"/>
          </a:xfrm>
        </p:spPr>
        <p:txBody>
          <a:bodyPr/>
          <a:lstStyle/>
          <a:p>
            <a:pPr marL="0" indent="0">
              <a:spcBef>
                <a:spcPct val="0"/>
              </a:spcBef>
            </a:pPr>
            <a:r>
              <a:rPr lang="en-US" sz="1600" dirty="0"/>
              <a:t> Burke, J. (2002). </a:t>
            </a:r>
            <a:r>
              <a:rPr lang="en-US" sz="1600" i="1" dirty="0"/>
              <a:t>Financing Public Colleges and Universities for Performance</a:t>
            </a:r>
            <a:r>
              <a:rPr lang="en-US" sz="1600" dirty="0"/>
              <a:t>. Albany: SUNY, Rockefeller Institute. </a:t>
            </a:r>
          </a:p>
          <a:p>
            <a:pPr marL="0" indent="0">
              <a:spcBef>
                <a:spcPct val="0"/>
              </a:spcBef>
            </a:pPr>
            <a:r>
              <a:rPr lang="en-US" sz="1600" dirty="0"/>
              <a:t> Dougherty, K.J., Jones, S., Lahr, H., Natow, R., Pheatt, L., &amp; Reddy, V. (in press 2016). </a:t>
            </a:r>
            <a:r>
              <a:rPr lang="en-US" sz="1600" i="1" dirty="0"/>
              <a:t>Performance Funding for Higher Education</a:t>
            </a:r>
            <a:r>
              <a:rPr lang="en-US" sz="1600" dirty="0"/>
              <a:t>. Baltimore, MD: Johns Hopkins Univ. Press. </a:t>
            </a:r>
          </a:p>
          <a:p>
            <a:pPr marL="0" indent="0">
              <a:spcBef>
                <a:spcPct val="0"/>
              </a:spcBef>
            </a:pPr>
            <a:r>
              <a:rPr lang="en-US" sz="1600" dirty="0"/>
              <a:t> Dougherty, K. J., &amp; Natow, R. S. (2015). </a:t>
            </a:r>
            <a:r>
              <a:rPr lang="en-US" sz="1600" i="1" dirty="0"/>
              <a:t>The Politics of Performance Funding: Origins, Discontinuations, and Transformations</a:t>
            </a:r>
            <a:r>
              <a:rPr lang="en-US" sz="1600" dirty="0"/>
              <a:t>.  Baltimore, MD: Johns Hopkins Univ. Press.  </a:t>
            </a:r>
          </a:p>
          <a:p>
            <a:pPr marL="0" indent="0">
              <a:spcBef>
                <a:spcPct val="0"/>
              </a:spcBef>
            </a:pPr>
            <a:r>
              <a:rPr lang="en-US" sz="1600" dirty="0"/>
              <a:t> Dougherty, K. J., &amp; Reddy, V. (2013). </a:t>
            </a:r>
            <a:r>
              <a:rPr lang="en-US" sz="1600" i="1" dirty="0"/>
              <a:t>Performance Funding for  Higher Education: What are the mechanisms? What are the impacts. </a:t>
            </a:r>
            <a:r>
              <a:rPr lang="en-US" sz="1600" dirty="0"/>
              <a:t>San Francisco: Jossey-Bass. </a:t>
            </a:r>
          </a:p>
          <a:p>
            <a:pPr marL="0" indent="0">
              <a:spcBef>
                <a:spcPct val="0"/>
              </a:spcBef>
            </a:pPr>
            <a:r>
              <a:rPr lang="en-US" sz="1600" dirty="0"/>
              <a:t> Hillman, N. W., Tandberg, D. A., &amp; Fryar, A. H. (2015).  Evaluating the impacts of “new” performance funding in higher education. </a:t>
            </a:r>
            <a:r>
              <a:rPr lang="en-US" sz="1600" i="1" dirty="0"/>
              <a:t>Educational Evaluation and Policy Analysis</a:t>
            </a:r>
            <a:r>
              <a:rPr lang="en-US" sz="1600" dirty="0"/>
              <a:t>, 37 (4), 501-519. </a:t>
            </a:r>
          </a:p>
          <a:p>
            <a:pPr marL="0" indent="0">
              <a:spcBef>
                <a:spcPct val="0"/>
              </a:spcBef>
            </a:pPr>
            <a:r>
              <a:rPr lang="en-US" sz="1600" dirty="0"/>
              <a:t> National Conference of State Legislatures. (2016). </a:t>
            </a:r>
            <a:r>
              <a:rPr lang="en-US" sz="1600" i="1" dirty="0"/>
              <a:t>Performance funding for higher education</a:t>
            </a:r>
            <a:r>
              <a:rPr lang="en-US" sz="1600" dirty="0"/>
              <a:t>. Denver, CO: Author. Retrieved from http://www.ncsl.org/issues-research/educ/performance-funding.aspx</a:t>
            </a:r>
          </a:p>
          <a:p>
            <a:pPr marL="0" indent="0">
              <a:spcBef>
                <a:spcPct val="0"/>
              </a:spcBef>
            </a:pPr>
            <a:r>
              <a:rPr lang="en-US" sz="1600" dirty="0"/>
              <a:t> Snyder, M.J. (2015). </a:t>
            </a:r>
            <a:r>
              <a:rPr lang="en-US" sz="1600" i="1" dirty="0"/>
              <a:t>Driving Better Outcomes: Typology and Principles to Inform Outcomes-Based Funding Models</a:t>
            </a:r>
            <a:r>
              <a:rPr lang="en-US" sz="1600" dirty="0"/>
              <a:t>.  Washington, DC: HCM Strategists. </a:t>
            </a:r>
          </a:p>
          <a:p>
            <a:pPr marL="0" indent="0">
              <a:spcBef>
                <a:spcPct val="0"/>
              </a:spcBef>
            </a:pPr>
            <a:r>
              <a:rPr lang="en-US" sz="1600" dirty="0"/>
              <a:t> Tandberg, D. A, &amp; Hillman, N. W. (2014). State higher education performance funding: Data, outcomes, and causal relationships. </a:t>
            </a:r>
            <a:r>
              <a:rPr lang="en-US" sz="1600" i="1" dirty="0"/>
              <a:t>Journal of Education Finance</a:t>
            </a:r>
            <a:r>
              <a:rPr lang="en-US" sz="1600" dirty="0"/>
              <a:t>, 39(3), 222-243.</a:t>
            </a:r>
          </a:p>
          <a:p>
            <a:pPr marL="0" indent="0">
              <a:spcBef>
                <a:spcPct val="0"/>
              </a:spcBef>
            </a:pPr>
            <a:endParaRPr lang="en-US" sz="1600" dirty="0"/>
          </a:p>
          <a:p>
            <a:pPr marL="0" indent="0">
              <a:spcBef>
                <a:spcPct val="0"/>
              </a:spcBef>
            </a:pPr>
            <a:endParaRPr lang="en-US" sz="1800" dirty="0"/>
          </a:p>
          <a:p>
            <a:pPr marL="0" indent="-457200">
              <a:spcBef>
                <a:spcPct val="0"/>
              </a:spcBef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4962" y="762000"/>
            <a:ext cx="8229600" cy="838200"/>
          </a:xfrm>
        </p:spPr>
        <p:txBody>
          <a:bodyPr/>
          <a:lstStyle/>
          <a:p>
            <a:pPr algn="ctr"/>
            <a:r>
              <a:rPr lang="en-US" sz="3600" b="1" dirty="0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28602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334962" y="2008821"/>
            <a:ext cx="8229600" cy="44751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Please visit us on the web at </a:t>
            </a:r>
          </a:p>
          <a:p>
            <a:pPr marL="0" marR="0" lvl="0" indent="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sng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http://ccrc.tc.columbia.edu</a:t>
            </a:r>
          </a:p>
          <a:p>
            <a:pPr marL="0" marR="0" lvl="0" indent="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where you can download presentations, reports, </a:t>
            </a: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briefs, and sign-up for news announcements. </a:t>
            </a:r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We’re also on </a:t>
            </a:r>
            <a:r>
              <a:rPr lang="en-US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Facebook</a:t>
            </a:r>
            <a:r>
              <a:rPr lang="en-US" sz="18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Twitter. </a:t>
            </a:r>
          </a:p>
          <a:p>
            <a:pPr marL="0" marR="0" lvl="0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b="1" i="0" u="none" strike="noStrike" cap="none" baseline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Community College Research Center </a:t>
            </a:r>
            <a:br>
              <a:rPr lang="en-US" sz="12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Institute on Education and the Economy, </a:t>
            </a:r>
            <a:br>
              <a:rPr lang="en-US" sz="12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Teachers College, Columbia University </a:t>
            </a:r>
            <a:br>
              <a:rPr lang="en-US" sz="12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525 West 120th Street, Box 174, New York, NY 10027 </a:t>
            </a:r>
            <a:br>
              <a:rPr lang="en-US" sz="12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E-mail: ccrc@columbia.edu Telephone: 212.678.3091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more information </a:t>
            </a:r>
          </a:p>
        </p:txBody>
      </p:sp>
    </p:spTree>
    <p:extLst>
      <p:ext uri="{BB962C8B-B14F-4D97-AF65-F5344CB8AC3E}">
        <p14:creationId xmlns:p14="http://schemas.microsoft.com/office/powerpoint/2010/main" val="3433003044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34962" y="1676400"/>
            <a:ext cx="8229600" cy="48075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indent="-182880"/>
            <a:r>
              <a:rPr lang="en-US" sz="1800" dirty="0"/>
              <a:t>Forms and Extent of State Performance Funding in the United States</a:t>
            </a:r>
          </a:p>
          <a:p>
            <a:pPr indent="-182880"/>
            <a:endParaRPr lang="en-US" sz="1800" dirty="0"/>
          </a:p>
          <a:p>
            <a:pPr indent="-182880"/>
            <a:r>
              <a:rPr lang="en-US" sz="1800" dirty="0"/>
              <a:t>Conundrums of Performance Funding Development</a:t>
            </a:r>
          </a:p>
          <a:p>
            <a:pPr indent="-182880"/>
            <a:endParaRPr lang="en-US" sz="1800" dirty="0"/>
          </a:p>
          <a:p>
            <a:pPr indent="-182880"/>
            <a:r>
              <a:rPr lang="en-US" sz="1800" dirty="0"/>
              <a:t>Research Data and Theoretical Perspectives</a:t>
            </a:r>
          </a:p>
          <a:p>
            <a:pPr indent="-182880"/>
            <a:endParaRPr lang="en-US" sz="1800" dirty="0"/>
          </a:p>
          <a:p>
            <a:pPr indent="-182880"/>
            <a:r>
              <a:rPr lang="en-US" sz="1800" dirty="0"/>
              <a:t>Origins: Socio-Political Causes</a:t>
            </a:r>
          </a:p>
          <a:p>
            <a:pPr indent="-182880"/>
            <a:endParaRPr lang="en-US" sz="1800" dirty="0"/>
          </a:p>
          <a:p>
            <a:pPr indent="-182880"/>
            <a:r>
              <a:rPr lang="en-US" sz="1800" dirty="0"/>
              <a:t>Discontinuations: Socio-Political Causes</a:t>
            </a:r>
          </a:p>
          <a:p>
            <a:pPr indent="-182880"/>
            <a:endParaRPr lang="en-US" sz="1800" dirty="0"/>
          </a:p>
          <a:p>
            <a:pPr indent="-182880"/>
            <a:r>
              <a:rPr lang="en-US" sz="1800" dirty="0"/>
              <a:t>Transformations: Possible Futures for US Performance Funding</a:t>
            </a:r>
          </a:p>
          <a:p>
            <a:pPr indent="-182880"/>
            <a:endParaRPr lang="en-US" sz="1800" dirty="0"/>
          </a:p>
          <a:p>
            <a:pPr indent="-182880"/>
            <a:endParaRPr lang="en-US" sz="1800" dirty="0"/>
          </a:p>
          <a:p>
            <a:pPr indent="-182880"/>
            <a:endParaRPr lang="en-US" sz="1800" dirty="0"/>
          </a:p>
          <a:p>
            <a:pPr indent="-182880"/>
            <a:endParaRPr lang="en-US" sz="1800" dirty="0"/>
          </a:p>
          <a:p>
            <a:pPr indent="-182880"/>
            <a:endParaRPr lang="en-US" sz="1800" dirty="0"/>
          </a:p>
          <a:p>
            <a:pPr indent="-182880"/>
            <a:endParaRPr lang="en-US" sz="1800" dirty="0"/>
          </a:p>
          <a:p>
            <a:pPr indent="-182880"/>
            <a:endParaRPr lang="en-US" sz="1800" dirty="0"/>
          </a:p>
          <a:p>
            <a:pPr marL="169863" marR="0" lvl="0" indent="-16986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endParaRPr lang="en-US" sz="1800" b="0" i="0" u="none" strike="noStrike" cap="none" baseline="0" dirty="0">
              <a:solidFill>
                <a:srgbClr val="1413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34962" y="7620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lvl="0" algn="ctr">
              <a:buSzPct val="25000"/>
            </a:pPr>
            <a:r>
              <a:rPr lang="en-US" sz="3600" b="1" dirty="0"/>
              <a:t>Topics</a:t>
            </a:r>
            <a:endParaRPr lang="en-US" sz="3600" b="1" i="0" u="none" strike="noStrike" cap="none" baseline="0" dirty="0">
              <a:solidFill>
                <a:srgbClr val="141313"/>
              </a:solidFill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1371600"/>
            <a:ext cx="8229600" cy="5084764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1800" b="1" dirty="0"/>
              <a:t> </a:t>
            </a:r>
            <a:r>
              <a:rPr lang="en-US" sz="2000" b="1" dirty="0"/>
              <a:t>Over 30 states </a:t>
            </a:r>
            <a:r>
              <a:rPr lang="en-US" sz="2000" dirty="0"/>
              <a:t>operate performance funding (PF) programs now</a:t>
            </a:r>
          </a:p>
          <a:p>
            <a:pPr>
              <a:lnSpc>
                <a:spcPct val="80000"/>
              </a:lnSpc>
              <a:spcBef>
                <a:spcPts val="200"/>
              </a:spcBef>
              <a:defRPr/>
            </a:pPr>
            <a:endParaRPr lang="en-US" sz="2000" dirty="0"/>
          </a:p>
          <a:p>
            <a:pPr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dirty="0"/>
              <a:t> </a:t>
            </a:r>
            <a:r>
              <a:rPr lang="en-US" sz="2000" b="1" dirty="0"/>
              <a:t>Base state appropriations for public HE on performance metrics </a:t>
            </a:r>
            <a:r>
              <a:rPr lang="en-US" sz="2000" dirty="0"/>
              <a:t> </a:t>
            </a:r>
          </a:p>
          <a:p>
            <a:pPr lvl="1"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dirty="0"/>
              <a:t> graduation and transfer numbers</a:t>
            </a:r>
          </a:p>
          <a:p>
            <a:pPr lvl="1"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dirty="0"/>
              <a:t> retention rates</a:t>
            </a:r>
          </a:p>
          <a:p>
            <a:pPr lvl="1"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dirty="0"/>
              <a:t> credit progression rates e.g. number reaching 30 or 60 credits</a:t>
            </a:r>
          </a:p>
          <a:p>
            <a:pPr lvl="1"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dirty="0"/>
              <a:t> completion of remedial education</a:t>
            </a:r>
          </a:p>
          <a:p>
            <a:pPr lvl="1"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dirty="0"/>
              <a:t> job placement</a:t>
            </a:r>
          </a:p>
          <a:p>
            <a:pPr>
              <a:lnSpc>
                <a:spcPct val="80000"/>
              </a:lnSpc>
              <a:spcBef>
                <a:spcPts val="200"/>
              </a:spcBef>
              <a:defRPr/>
            </a:pPr>
            <a:endParaRPr lang="en-US" sz="2000" b="1" dirty="0"/>
          </a:p>
          <a:p>
            <a:pPr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b="1" dirty="0"/>
              <a:t> Share of state HE funding:</a:t>
            </a:r>
            <a:r>
              <a:rPr lang="en-US" sz="2000" dirty="0"/>
              <a:t> average is 5-10% but as high as 90%</a:t>
            </a:r>
            <a:endParaRPr lang="en-US" sz="2000" b="1" dirty="0"/>
          </a:p>
          <a:p>
            <a:pPr>
              <a:lnSpc>
                <a:spcPct val="80000"/>
              </a:lnSpc>
              <a:spcBef>
                <a:spcPts val="200"/>
              </a:spcBef>
              <a:defRPr/>
            </a:pPr>
            <a:endParaRPr lang="en-US" sz="2000" b="1" dirty="0"/>
          </a:p>
          <a:p>
            <a:pPr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b="1" dirty="0"/>
              <a:t> PF1.0 and 2.0</a:t>
            </a:r>
          </a:p>
          <a:p>
            <a:pPr lvl="1"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b="1" dirty="0"/>
              <a:t>PF 1.0</a:t>
            </a:r>
            <a:r>
              <a:rPr lang="en-US" sz="2000" dirty="0"/>
              <a:t>: bonus over and above base state funding; typically, small amount of funding: 1-5% of state appropriations </a:t>
            </a:r>
          </a:p>
          <a:p>
            <a:pPr>
              <a:lnSpc>
                <a:spcPct val="80000"/>
              </a:lnSpc>
              <a:spcBef>
                <a:spcPts val="200"/>
              </a:spcBef>
              <a:defRPr/>
            </a:pPr>
            <a:endParaRPr lang="en-US" sz="2000" b="1" dirty="0"/>
          </a:p>
          <a:p>
            <a:pPr lvl="1">
              <a:lnSpc>
                <a:spcPct val="80000"/>
              </a:lnSpc>
              <a:spcBef>
                <a:spcPts val="200"/>
              </a:spcBef>
              <a:defRPr/>
            </a:pPr>
            <a:r>
              <a:rPr lang="en-US" sz="2000" b="1" dirty="0"/>
              <a:t> PF 2.0</a:t>
            </a:r>
            <a:r>
              <a:rPr lang="en-US" sz="2000" dirty="0"/>
              <a:t>: Indicators embedded in base state funding; proportion of state appropriations usually much higher: 25-90%</a:t>
            </a:r>
          </a:p>
          <a:p>
            <a:pPr lvl="1">
              <a:lnSpc>
                <a:spcPct val="80000"/>
              </a:lnSpc>
              <a:spcBef>
                <a:spcPts val="200"/>
              </a:spcBef>
              <a:defRPr/>
            </a:pPr>
            <a:endParaRPr lang="en-US" sz="1800" dirty="0"/>
          </a:p>
          <a:p>
            <a:pPr marL="114301" indent="0">
              <a:spcBef>
                <a:spcPts val="200"/>
              </a:spcBef>
              <a:buNone/>
            </a:pPr>
            <a:r>
              <a:rPr lang="en-US" sz="1200" dirty="0"/>
              <a:t>Sources: Dougherty &amp; Natow (2015); National Conference of State Legislatures (2016); Snyder (2015)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20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20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20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4962" y="762000"/>
            <a:ext cx="8229600" cy="457200"/>
          </a:xfrm>
        </p:spPr>
        <p:txBody>
          <a:bodyPr/>
          <a:lstStyle/>
          <a:p>
            <a:pPr algn="ctr"/>
            <a:r>
              <a:rPr lang="en-US" sz="3600" b="1" dirty="0"/>
              <a:t>Forms and Extent</a:t>
            </a:r>
          </a:p>
        </p:txBody>
      </p:sp>
    </p:spTree>
    <p:extLst>
      <p:ext uri="{BB962C8B-B14F-4D97-AF65-F5344CB8AC3E}">
        <p14:creationId xmlns:p14="http://schemas.microsoft.com/office/powerpoint/2010/main" val="137926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34962" y="1447800"/>
            <a:ext cx="8229600" cy="503618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  </a:t>
            </a:r>
            <a:r>
              <a:rPr lang="en-US" sz="2400" b="1" dirty="0"/>
              <a:t>Origins</a:t>
            </a:r>
            <a:r>
              <a:rPr lang="en-US" sz="2400" dirty="0"/>
              <a:t>: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Why has it spread so far? Over 30 states now have it. 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Who has been behind it and why?  Is it simply business and its governmental adherents?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b="1" dirty="0"/>
              <a:t>Discontinuations</a:t>
            </a:r>
            <a:r>
              <a:rPr lang="en-US" sz="2400" dirty="0"/>
              <a:t>: 2/3 of adopting states  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Why does this occur given the popularity of PF? 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Is it because PF does not work?</a:t>
            </a:r>
          </a:p>
          <a:p>
            <a:pPr marL="114301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b="1" dirty="0"/>
              <a:t>Transformations</a:t>
            </a:r>
            <a:r>
              <a:rPr lang="en-US" sz="2400" dirty="0"/>
              <a:t>:  How will PF change in the future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Will PF growth be affected by evidence about its  impacts (intended and unintended)?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What new performance metrics might be added?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4962" y="762000"/>
            <a:ext cx="8229600" cy="762000"/>
          </a:xfrm>
        </p:spPr>
        <p:txBody>
          <a:bodyPr/>
          <a:lstStyle/>
          <a:p>
            <a:pPr algn="ctr"/>
            <a:r>
              <a:rPr lang="en-US" sz="3200" b="1" dirty="0"/>
              <a:t>Conundrums of Performance Funding</a:t>
            </a:r>
          </a:p>
        </p:txBody>
      </p:sp>
    </p:spTree>
    <p:extLst>
      <p:ext uri="{BB962C8B-B14F-4D97-AF65-F5344CB8AC3E}">
        <p14:creationId xmlns:p14="http://schemas.microsoft.com/office/powerpoint/2010/main" val="27551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34962" y="1676400"/>
            <a:ext cx="8229600" cy="4807585"/>
          </a:xfrm>
        </p:spPr>
        <p:txBody>
          <a:bodyPr/>
          <a:lstStyle/>
          <a:p>
            <a:pPr lvl="0">
              <a:spcBef>
                <a:spcPts val="100"/>
              </a:spcBef>
            </a:pPr>
            <a:r>
              <a:rPr lang="en-US" b="1" dirty="0"/>
              <a:t> </a:t>
            </a:r>
            <a:r>
              <a:rPr lang="en-US" sz="2400" b="1" dirty="0"/>
              <a:t>Data</a:t>
            </a:r>
            <a:r>
              <a:rPr lang="en-US" sz="2000" dirty="0"/>
              <a:t> </a:t>
            </a:r>
          </a:p>
          <a:p>
            <a:pPr lvl="1">
              <a:spcBef>
                <a:spcPts val="100"/>
              </a:spcBef>
            </a:pPr>
            <a:r>
              <a:rPr lang="en-US" sz="2000" dirty="0"/>
              <a:t>Qualitative research in 8 states: FL, IL, IN, MO, OH, SC, TN, WA</a:t>
            </a:r>
          </a:p>
          <a:p>
            <a:pPr lvl="2">
              <a:spcBef>
                <a:spcPts val="100"/>
              </a:spcBef>
            </a:pPr>
            <a:r>
              <a:rPr lang="en-US" sz="2000" dirty="0"/>
              <a:t>173 interviews with HE officials  (state and institutional), state elected officials and staff, business leaders, researchers</a:t>
            </a:r>
          </a:p>
          <a:p>
            <a:pPr lvl="1">
              <a:spcBef>
                <a:spcPts val="100"/>
              </a:spcBef>
            </a:pPr>
            <a:r>
              <a:rPr lang="en-US" sz="2000" dirty="0"/>
              <a:t>Multivariate statistical analyses of performance funding adoption</a:t>
            </a:r>
          </a:p>
          <a:p>
            <a:pPr marL="114301" lvl="0" indent="0">
              <a:spcBef>
                <a:spcPts val="100"/>
              </a:spcBef>
              <a:buNone/>
            </a:pPr>
            <a:endParaRPr lang="en-US" sz="2000" dirty="0"/>
          </a:p>
          <a:p>
            <a:pPr lvl="0">
              <a:spcBef>
                <a:spcPts val="100"/>
              </a:spcBef>
            </a:pPr>
            <a:r>
              <a:rPr lang="en-US" sz="2000" b="1" dirty="0"/>
              <a:t> </a:t>
            </a:r>
            <a:r>
              <a:rPr lang="en-US" sz="2400" b="1" dirty="0"/>
              <a:t>Theoretical Perspectives</a:t>
            </a:r>
            <a:endParaRPr lang="en-US" sz="2400" dirty="0"/>
          </a:p>
          <a:p>
            <a:pPr lvl="1">
              <a:spcBef>
                <a:spcPts val="100"/>
              </a:spcBef>
            </a:pPr>
            <a:r>
              <a:rPr lang="en-US" sz="2000" dirty="0"/>
              <a:t>Generally: accountability in education; performance management in government</a:t>
            </a:r>
          </a:p>
          <a:p>
            <a:pPr lvl="1">
              <a:spcBef>
                <a:spcPts val="100"/>
              </a:spcBef>
            </a:pPr>
            <a:r>
              <a:rPr lang="en-US" sz="2000" dirty="0"/>
              <a:t>Origins: Advocacy coalition, policy entrepreneurship, and policy diffusion perspectives; theory of the state and institutional theory  </a:t>
            </a:r>
          </a:p>
          <a:p>
            <a:pPr lvl="1">
              <a:spcBef>
                <a:spcPts val="100"/>
              </a:spcBef>
            </a:pPr>
            <a:r>
              <a:rPr lang="en-US" sz="2000" dirty="0"/>
              <a:t>Discontinuation: theories of policy demise and program sustainability in policy studies</a:t>
            </a:r>
          </a:p>
          <a:p>
            <a:pPr lvl="1">
              <a:spcBef>
                <a:spcPts val="100"/>
              </a:spcBef>
            </a:pPr>
            <a:r>
              <a:rPr lang="en-US" sz="2000" dirty="0"/>
              <a:t>Policy futures: policy implementation and policy  incrementalism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4962" y="762000"/>
            <a:ext cx="8229600" cy="762000"/>
          </a:xfrm>
        </p:spPr>
        <p:txBody>
          <a:bodyPr/>
          <a:lstStyle/>
          <a:p>
            <a:pPr algn="ctr"/>
            <a:r>
              <a:rPr lang="en-US" sz="3600" b="1" dirty="0"/>
              <a:t>Data and Perspectives</a:t>
            </a:r>
          </a:p>
        </p:txBody>
      </p:sp>
    </p:spTree>
    <p:extLst>
      <p:ext uri="{BB962C8B-B14F-4D97-AF65-F5344CB8AC3E}">
        <p14:creationId xmlns:p14="http://schemas.microsoft.com/office/powerpoint/2010/main" val="303748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34962" y="1752600"/>
            <a:ext cx="8229600" cy="4731385"/>
          </a:xfrm>
        </p:spPr>
        <p:txBody>
          <a:bodyPr/>
          <a:lstStyle/>
          <a:p>
            <a:r>
              <a:rPr lang="en-US" sz="2400" b="1" dirty="0"/>
              <a:t>Wave 1: 1979-2000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21 states establish PF programs for first time</a:t>
            </a:r>
          </a:p>
          <a:p>
            <a:pPr lvl="1"/>
            <a:r>
              <a:rPr lang="en-US" sz="2400" dirty="0"/>
              <a:t>All but three of these take PF 1.0 form (bonus funding)</a:t>
            </a:r>
          </a:p>
          <a:p>
            <a:pPr lvl="1"/>
            <a:endParaRPr lang="en-US" sz="2400" dirty="0"/>
          </a:p>
          <a:p>
            <a:r>
              <a:rPr lang="en-US" sz="2400" b="1" dirty="0"/>
              <a:t>Interregnum: </a:t>
            </a:r>
            <a:r>
              <a:rPr lang="en-US" sz="2400" dirty="0"/>
              <a:t>2001-2006: 4 states adopt PF for first time</a:t>
            </a:r>
          </a:p>
          <a:p>
            <a:endParaRPr lang="en-US" sz="2400" dirty="0"/>
          </a:p>
          <a:p>
            <a:r>
              <a:rPr lang="en-US" sz="2400" b="1" dirty="0"/>
              <a:t>Wave 2: 2007-present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13 states adopt PF programs for first time</a:t>
            </a:r>
          </a:p>
          <a:p>
            <a:pPr lvl="1"/>
            <a:r>
              <a:rPr lang="en-US" sz="2400" dirty="0"/>
              <a:t>3/4 of these take PF2.0 form (base embedded funding)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4962" y="762000"/>
            <a:ext cx="8229600" cy="762000"/>
          </a:xfrm>
        </p:spPr>
        <p:txBody>
          <a:bodyPr/>
          <a:lstStyle/>
          <a:p>
            <a:pPr algn="ctr"/>
            <a:r>
              <a:rPr lang="en-US" sz="3600" b="1" dirty="0"/>
              <a:t>Origins – Two Waves</a:t>
            </a:r>
          </a:p>
        </p:txBody>
      </p:sp>
    </p:spTree>
    <p:extLst>
      <p:ext uri="{BB962C8B-B14F-4D97-AF65-F5344CB8AC3E}">
        <p14:creationId xmlns:p14="http://schemas.microsoft.com/office/powerpoint/2010/main" val="300939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34962" y="1600200"/>
            <a:ext cx="8229600" cy="4883785"/>
          </a:xfrm>
        </p:spPr>
        <p:txBody>
          <a:bodyPr/>
          <a:lstStyle/>
          <a:p>
            <a:pPr marL="342900" lvl="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  <a:defRPr/>
            </a:pPr>
            <a:r>
              <a:rPr lang="en-US" sz="2400" b="1" dirty="0">
                <a:ea typeface="+mn-ea"/>
                <a:cs typeface="+mn-cs"/>
              </a:rPr>
              <a:t>Supporters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  <a:defRPr/>
            </a:pPr>
            <a:r>
              <a:rPr lang="en-US" sz="2400" dirty="0"/>
              <a:t>State elected officials (especially GOP legislators)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  <a:defRPr/>
            </a:pPr>
            <a:r>
              <a:rPr lang="en-US" sz="2400" dirty="0"/>
              <a:t>Business (direct and </a:t>
            </a:r>
            <a:r>
              <a:rPr lang="en-US" sz="2400" i="1" dirty="0"/>
              <a:t>indirect power</a:t>
            </a:r>
            <a:r>
              <a:rPr lang="en-US" sz="2400" dirty="0"/>
              <a:t>)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  <a:defRPr/>
            </a:pPr>
            <a:r>
              <a:rPr lang="en-US" sz="2400" i="1" dirty="0"/>
              <a:t>State HE boards and HE institutions</a:t>
            </a:r>
          </a:p>
          <a:p>
            <a:pPr marL="457200" lvl="1" indent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None/>
              <a:defRPr/>
            </a:pPr>
            <a:endParaRPr lang="en-US" sz="2400" dirty="0"/>
          </a:p>
          <a:p>
            <a:pPr marL="342900" lvl="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  <a:defRPr/>
            </a:pPr>
            <a:r>
              <a:rPr lang="en-US" sz="2400" b="1" dirty="0">
                <a:ea typeface="+mn-ea"/>
                <a:cs typeface="+mn-cs"/>
              </a:rPr>
              <a:t>Supporters’ Motives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  <a:defRPr/>
            </a:pPr>
            <a:r>
              <a:rPr lang="en-US" sz="2400" dirty="0"/>
              <a:t>Increase efficiency and effectiveness of higher education institutions. Market-oriented methods seen as key means. </a:t>
            </a:r>
            <a:r>
              <a:rPr lang="en-US" sz="2400" i="1" dirty="0"/>
              <a:t>Strong element of symbolic politics</a:t>
            </a:r>
            <a:r>
              <a:rPr lang="en-US" sz="2400" dirty="0"/>
              <a:t>. 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  <a:defRPr/>
            </a:pPr>
            <a:r>
              <a:rPr lang="en-US" sz="2400" i="1" dirty="0"/>
              <a:t>Find new means of securing more funds for higher education in time of fiscal stringency</a:t>
            </a:r>
            <a:r>
              <a:rPr lang="en-US" sz="2400" dirty="0"/>
              <a:t>.</a:t>
            </a:r>
          </a:p>
          <a:p>
            <a:endParaRPr lang="en-US" dirty="0"/>
          </a:p>
          <a:p>
            <a:pPr marL="114301" indent="0">
              <a:buNone/>
            </a:pPr>
            <a:r>
              <a:rPr lang="en-US" dirty="0"/>
              <a:t>Source: Burke (2002); Dougherty &amp; Natow (2015)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4962" y="7620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b="1" dirty="0">
                <a:ea typeface="+mj-ea"/>
                <a:cs typeface="+mj-cs"/>
              </a:rPr>
              <a:t>Wave 1 Origins - Support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031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2800" b="1" dirty="0"/>
              <a:t>Policy windows</a:t>
            </a:r>
            <a:endParaRPr lang="en-US" altLang="en-US" sz="2800" dirty="0"/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800" dirty="0"/>
              <a:t>Spread of neo-liberal policy discourse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800" dirty="0"/>
              <a:t>Growing importance of HE but concern about its effectiveness and efficiency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800" dirty="0"/>
              <a:t>State budget squeeze and anti-tax mood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800" dirty="0"/>
              <a:t>Change in party control, particularly GOP</a:t>
            </a:r>
          </a:p>
          <a:p>
            <a:pPr marL="7429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800" dirty="0"/>
              <a:t>Policy spillover from K-12 education</a:t>
            </a:r>
          </a:p>
          <a:p>
            <a:pPr marL="457200" lvl="1" indent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en-US" altLang="en-US" sz="2800" dirty="0"/>
          </a:p>
          <a:p>
            <a:pPr marL="342900" lvl="0" indent="-3429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2800" b="1" dirty="0">
                <a:ea typeface="+mn-ea"/>
                <a:cs typeface="+mn-cs"/>
              </a:rPr>
              <a:t>Policy learning: </a:t>
            </a:r>
            <a:r>
              <a:rPr lang="en-US" altLang="en-US" sz="2800" dirty="0">
                <a:ea typeface="+mn-ea"/>
                <a:cs typeface="+mn-cs"/>
              </a:rPr>
              <a:t>internal and external sources</a:t>
            </a:r>
            <a:endParaRPr lang="en-US" alt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>
                <a:ea typeface="+mj-ea"/>
                <a:cs typeface="+mj-cs"/>
              </a:rPr>
              <a:t>Wave 1 Origins – </a:t>
            </a:r>
            <a:br>
              <a:rPr lang="en-US" altLang="en-US" sz="3600" b="1" dirty="0">
                <a:ea typeface="+mj-ea"/>
                <a:cs typeface="+mj-cs"/>
              </a:rPr>
            </a:br>
            <a:r>
              <a:rPr lang="en-US" altLang="en-US" sz="3600" b="1" dirty="0">
                <a:ea typeface="+mj-ea"/>
                <a:cs typeface="+mj-cs"/>
              </a:rPr>
              <a:t>Facilitating Conditions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33478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2400" b="1" dirty="0">
                <a:ea typeface="+mn-ea"/>
                <a:cs typeface="+mn-cs"/>
              </a:rPr>
              <a:t>Opponents</a:t>
            </a:r>
            <a:r>
              <a:rPr lang="en-US" altLang="en-US" sz="2400" dirty="0">
                <a:ea typeface="+mn-ea"/>
                <a:cs typeface="+mn-cs"/>
              </a:rPr>
              <a:t>: 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400" dirty="0"/>
              <a:t>State universities: mostly passive resistance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400" dirty="0"/>
              <a:t>Community colleges (SC only)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sz="2400" b="1" dirty="0">
                <a:ea typeface="+mn-ea"/>
                <a:cs typeface="+mn-cs"/>
              </a:rPr>
              <a:t>Motives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400" dirty="0"/>
              <a:t>PF provides state officials with excuse to restrict state funding of higher education.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400" dirty="0"/>
              <a:t>PF intrudes on autonomy of higher education institutions.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lrTx/>
              <a:buFontTx/>
              <a:buChar char="–"/>
            </a:pPr>
            <a:r>
              <a:rPr lang="en-US" altLang="en-US" sz="2400" dirty="0"/>
              <a:t>PF programs fail to tailor performance indicators to differing institutional missions and student bodies.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>
                <a:ea typeface="+mj-ea"/>
                <a:cs typeface="+mj-cs"/>
              </a:rPr>
              <a:t>Wave 1 Origins -  Opposition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02019604"/>
      </p:ext>
    </p:extLst>
  </p:cSld>
  <p:clrMapOvr>
    <a:masterClrMapping/>
  </p:clrMapOvr>
</p:sld>
</file>

<file path=ppt/theme/theme1.xml><?xml version="1.0" encoding="utf-8"?>
<a:theme xmlns:a="http://schemas.openxmlformats.org/drawingml/2006/main" name="2_AmericasCharities_PPT_TEMPLATE_160511">
  <a:themeElements>
    <a:clrScheme name="Custom 16">
      <a:dk1>
        <a:srgbClr val="000000"/>
      </a:dk1>
      <a:lt1>
        <a:srgbClr val="FFFFFF"/>
      </a:lt1>
      <a:dk2>
        <a:srgbClr val="42BECA"/>
      </a:dk2>
      <a:lt2>
        <a:srgbClr val="0065A4"/>
      </a:lt2>
      <a:accent1>
        <a:srgbClr val="ADAFB2"/>
      </a:accent1>
      <a:accent2>
        <a:srgbClr val="646464"/>
      </a:accent2>
      <a:accent3>
        <a:srgbClr val="3C3C3C"/>
      </a:accent3>
      <a:accent4>
        <a:srgbClr val="42BECA"/>
      </a:accent4>
      <a:accent5>
        <a:srgbClr val="0065A4"/>
      </a:accent5>
      <a:accent6>
        <a:srgbClr val="42BECA"/>
      </a:accent6>
      <a:hlink>
        <a:srgbClr val="0065A4"/>
      </a:hlink>
      <a:folHlink>
        <a:srgbClr val="0065A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AmericasCharities_PPT_TEMPLATE_160511">
  <a:themeElements>
    <a:clrScheme name="Custom 16">
      <a:dk1>
        <a:srgbClr val="000000"/>
      </a:dk1>
      <a:lt1>
        <a:srgbClr val="FFFFFF"/>
      </a:lt1>
      <a:dk2>
        <a:srgbClr val="42BECA"/>
      </a:dk2>
      <a:lt2>
        <a:srgbClr val="0065A4"/>
      </a:lt2>
      <a:accent1>
        <a:srgbClr val="ADAFB2"/>
      </a:accent1>
      <a:accent2>
        <a:srgbClr val="646464"/>
      </a:accent2>
      <a:accent3>
        <a:srgbClr val="3C3C3C"/>
      </a:accent3>
      <a:accent4>
        <a:srgbClr val="42BECA"/>
      </a:accent4>
      <a:accent5>
        <a:srgbClr val="0065A4"/>
      </a:accent5>
      <a:accent6>
        <a:srgbClr val="42BECA"/>
      </a:accent6>
      <a:hlink>
        <a:srgbClr val="0065A4"/>
      </a:hlink>
      <a:folHlink>
        <a:srgbClr val="0065A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</TotalTime>
  <Words>1272</Words>
  <Application>Microsoft Office PowerPoint</Application>
  <PresentationFormat>On-screen Show (4:3)</PresentationFormat>
  <Paragraphs>177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Wingdings</vt:lpstr>
      <vt:lpstr>2_AmericasCharities_PPT_TEMPLATE_160511</vt:lpstr>
      <vt:lpstr>3_AmericasCharities_PPT_TEMPLATE_160511</vt:lpstr>
      <vt:lpstr>Performance Funding for Higher Education  in the United States:  Origins, Discontinuations, Transformations </vt:lpstr>
      <vt:lpstr>Topics</vt:lpstr>
      <vt:lpstr>Forms and Extent</vt:lpstr>
      <vt:lpstr>Conundrums of Performance Funding</vt:lpstr>
      <vt:lpstr>Data and Perspectives</vt:lpstr>
      <vt:lpstr>Origins – Two Waves</vt:lpstr>
      <vt:lpstr>Wave 1 Origins - Support</vt:lpstr>
      <vt:lpstr>Wave 1 Origins –  Facilitating Conditions</vt:lpstr>
      <vt:lpstr>Wave 1 Origins -  Opposition</vt:lpstr>
      <vt:lpstr>Wave 2 Origins</vt:lpstr>
      <vt:lpstr>Discontinuation: Causes</vt:lpstr>
      <vt:lpstr>Transformations: Possible Futures</vt:lpstr>
      <vt:lpstr>Sources</vt:lpstr>
      <vt:lpstr>For more information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set  in 50pt Arial Bold,  shown on three lines</dc:title>
  <dc:creator>Dougherty, Kevin</dc:creator>
  <cp:lastModifiedBy>d</cp:lastModifiedBy>
  <cp:revision>112</cp:revision>
  <dcterms:modified xsi:type="dcterms:W3CDTF">2016-04-04T11:18:58Z</dcterms:modified>
</cp:coreProperties>
</file>