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xls" ContentType="application/vnd.ms-exce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416" r:id="rId2"/>
    <p:sldId id="466" r:id="rId3"/>
    <p:sldId id="467" r:id="rId4"/>
    <p:sldId id="458" r:id="rId5"/>
    <p:sldId id="443" r:id="rId6"/>
    <p:sldId id="445" r:id="rId7"/>
    <p:sldId id="475" r:id="rId8"/>
    <p:sldId id="448" r:id="rId9"/>
    <p:sldId id="450" r:id="rId10"/>
    <p:sldId id="451" r:id="rId11"/>
    <p:sldId id="469" r:id="rId12"/>
    <p:sldId id="476" r:id="rId13"/>
    <p:sldId id="484" r:id="rId14"/>
    <p:sldId id="470" r:id="rId15"/>
    <p:sldId id="477" r:id="rId16"/>
    <p:sldId id="457" r:id="rId17"/>
    <p:sldId id="459" r:id="rId18"/>
    <p:sldId id="460" r:id="rId19"/>
    <p:sldId id="490" r:id="rId20"/>
    <p:sldId id="471" r:id="rId21"/>
    <p:sldId id="452" r:id="rId22"/>
    <p:sldId id="481" r:id="rId23"/>
    <p:sldId id="482" r:id="rId24"/>
    <p:sldId id="478" r:id="rId25"/>
    <p:sldId id="472" r:id="rId26"/>
    <p:sldId id="449" r:id="rId27"/>
    <p:sldId id="461" r:id="rId28"/>
    <p:sldId id="462" r:id="rId29"/>
    <p:sldId id="463" r:id="rId30"/>
    <p:sldId id="464" r:id="rId31"/>
    <p:sldId id="488" r:id="rId32"/>
    <p:sldId id="455" r:id="rId33"/>
    <p:sldId id="406" r:id="rId34"/>
    <p:sldId id="427" r:id="rId35"/>
    <p:sldId id="468" r:id="rId36"/>
    <p:sldId id="489" r:id="rId37"/>
    <p:sldId id="48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2"/>
    <p:restoredTop sz="94587"/>
  </p:normalViewPr>
  <p:slideViewPr>
    <p:cSldViewPr snapToGrid="0" snapToObjects="1">
      <p:cViewPr>
        <p:scale>
          <a:sx n="98" d="100"/>
          <a:sy n="98" d="100"/>
        </p:scale>
        <p:origin x="408" y="464"/>
      </p:cViewPr>
      <p:guideLst>
        <p:guide orient="horz" pos="2160"/>
        <p:guide pos="2880"/>
      </p:guideLst>
    </p:cSldViewPr>
  </p:slideViewPr>
  <p:notesTextViewPr>
    <p:cViewPr>
      <p:scale>
        <a:sx n="100" d="100"/>
        <a:sy n="100" d="100"/>
      </p:scale>
      <p:origin x="0" y="0"/>
    </p:cViewPr>
  </p:notesTextViewPr>
  <p:notesViewPr>
    <p:cSldViewPr snapToGrid="0" snapToObjects="1">
      <p:cViewPr>
        <p:scale>
          <a:sx n="150" d="100"/>
          <a:sy n="150" d="100"/>
        </p:scale>
        <p:origin x="2360" y="-27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World</c:v>
                </c:pt>
              </c:strCache>
            </c:strRef>
          </c:tx>
          <c:spPr>
            <a:solidFill>
              <a:srgbClr val="0070C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Sheet1!$A$2:$A$45</c:f>
              <c:numCache>
                <c:formatCode>General</c:formatCode>
                <c:ptCount val="44"/>
                <c:pt idx="0">
                  <c:v>1971.0</c:v>
                </c:pt>
                <c:pt idx="1">
                  <c:v>1972.0</c:v>
                </c:pt>
                <c:pt idx="2">
                  <c:v>1973.0</c:v>
                </c:pt>
                <c:pt idx="3">
                  <c:v>1974.0</c:v>
                </c:pt>
                <c:pt idx="4">
                  <c:v>1975.0</c:v>
                </c:pt>
                <c:pt idx="5">
                  <c:v>1976.0</c:v>
                </c:pt>
                <c:pt idx="6">
                  <c:v>1977.0</c:v>
                </c:pt>
                <c:pt idx="7">
                  <c:v>1978.0</c:v>
                </c:pt>
                <c:pt idx="8">
                  <c:v>1979.0</c:v>
                </c:pt>
                <c:pt idx="9">
                  <c:v>1980.0</c:v>
                </c:pt>
                <c:pt idx="10">
                  <c:v>1981.0</c:v>
                </c:pt>
                <c:pt idx="11">
                  <c:v>1982.0</c:v>
                </c:pt>
                <c:pt idx="12">
                  <c:v>1983.0</c:v>
                </c:pt>
                <c:pt idx="13">
                  <c:v>1984.0</c:v>
                </c:pt>
                <c:pt idx="14">
                  <c:v>1985.0</c:v>
                </c:pt>
                <c:pt idx="15">
                  <c:v>1986.0</c:v>
                </c:pt>
                <c:pt idx="16">
                  <c:v>1987.0</c:v>
                </c:pt>
                <c:pt idx="17">
                  <c:v>1988.0</c:v>
                </c:pt>
                <c:pt idx="18">
                  <c:v>1989.0</c:v>
                </c:pt>
                <c:pt idx="19">
                  <c:v>1990.0</c:v>
                </c:pt>
                <c:pt idx="20">
                  <c:v>1991.0</c:v>
                </c:pt>
                <c:pt idx="21">
                  <c:v>1992.0</c:v>
                </c:pt>
                <c:pt idx="22">
                  <c:v>1993.0</c:v>
                </c:pt>
                <c:pt idx="23">
                  <c:v>1994.0</c:v>
                </c:pt>
                <c:pt idx="24">
                  <c:v>1995.0</c:v>
                </c:pt>
                <c:pt idx="25">
                  <c:v>1996.0</c:v>
                </c:pt>
                <c:pt idx="26">
                  <c:v>1997.0</c:v>
                </c:pt>
                <c:pt idx="27">
                  <c:v>1998.0</c:v>
                </c:pt>
                <c:pt idx="28">
                  <c:v>1999.0</c:v>
                </c:pt>
                <c:pt idx="29">
                  <c:v>2000.0</c:v>
                </c:pt>
                <c:pt idx="30">
                  <c:v>2001.0</c:v>
                </c:pt>
                <c:pt idx="31">
                  <c:v>2002.0</c:v>
                </c:pt>
                <c:pt idx="32">
                  <c:v>2003.0</c:v>
                </c:pt>
                <c:pt idx="33">
                  <c:v>2004.0</c:v>
                </c:pt>
                <c:pt idx="34">
                  <c:v>2005.0</c:v>
                </c:pt>
                <c:pt idx="35">
                  <c:v>2006.0</c:v>
                </c:pt>
                <c:pt idx="36">
                  <c:v>2007.0</c:v>
                </c:pt>
                <c:pt idx="37">
                  <c:v>2008.0</c:v>
                </c:pt>
                <c:pt idx="38">
                  <c:v>2009.0</c:v>
                </c:pt>
                <c:pt idx="39">
                  <c:v>2010.0</c:v>
                </c:pt>
                <c:pt idx="40">
                  <c:v>2011.0</c:v>
                </c:pt>
                <c:pt idx="41">
                  <c:v>2012.0</c:v>
                </c:pt>
                <c:pt idx="42">
                  <c:v>2013.0</c:v>
                </c:pt>
                <c:pt idx="43">
                  <c:v>2014.0</c:v>
                </c:pt>
              </c:numCache>
            </c:numRef>
          </c:cat>
          <c:val>
            <c:numRef>
              <c:f>Sheet1!$B$2:$B$45</c:f>
              <c:numCache>
                <c:formatCode>General</c:formatCode>
                <c:ptCount val="44"/>
                <c:pt idx="0">
                  <c:v>9.91</c:v>
                </c:pt>
                <c:pt idx="1">
                  <c:v>10.1</c:v>
                </c:pt>
                <c:pt idx="2">
                  <c:v>10.33</c:v>
                </c:pt>
                <c:pt idx="3">
                  <c:v>10.65</c:v>
                </c:pt>
                <c:pt idx="4">
                  <c:v>11.12</c:v>
                </c:pt>
                <c:pt idx="5">
                  <c:v>11.6</c:v>
                </c:pt>
                <c:pt idx="6">
                  <c:v>11.67</c:v>
                </c:pt>
                <c:pt idx="7">
                  <c:v>11.94</c:v>
                </c:pt>
                <c:pt idx="8">
                  <c:v>12.09</c:v>
                </c:pt>
                <c:pt idx="9">
                  <c:v>12.26</c:v>
                </c:pt>
                <c:pt idx="10">
                  <c:v>12.53</c:v>
                </c:pt>
                <c:pt idx="11">
                  <c:v>12.68</c:v>
                </c:pt>
                <c:pt idx="12">
                  <c:v>12.85</c:v>
                </c:pt>
                <c:pt idx="13">
                  <c:v>13.04</c:v>
                </c:pt>
                <c:pt idx="14">
                  <c:v>13.11</c:v>
                </c:pt>
                <c:pt idx="15">
                  <c:v>13.21</c:v>
                </c:pt>
                <c:pt idx="16">
                  <c:v>13.34</c:v>
                </c:pt>
                <c:pt idx="17">
                  <c:v>13.24</c:v>
                </c:pt>
                <c:pt idx="18">
                  <c:v>13.38</c:v>
                </c:pt>
                <c:pt idx="19">
                  <c:v>13.6</c:v>
                </c:pt>
                <c:pt idx="20">
                  <c:v>13.78</c:v>
                </c:pt>
                <c:pt idx="21">
                  <c:v>14.0</c:v>
                </c:pt>
                <c:pt idx="22">
                  <c:v>14.37</c:v>
                </c:pt>
                <c:pt idx="23">
                  <c:v>14.9</c:v>
                </c:pt>
                <c:pt idx="24">
                  <c:v>15.38</c:v>
                </c:pt>
                <c:pt idx="25">
                  <c:v>16.1</c:v>
                </c:pt>
                <c:pt idx="26">
                  <c:v>16.72</c:v>
                </c:pt>
                <c:pt idx="27">
                  <c:v>17.24</c:v>
                </c:pt>
                <c:pt idx="28">
                  <c:v>18.22</c:v>
                </c:pt>
                <c:pt idx="29">
                  <c:v>18.95</c:v>
                </c:pt>
                <c:pt idx="30">
                  <c:v>20.0</c:v>
                </c:pt>
                <c:pt idx="31">
                  <c:v>21.49</c:v>
                </c:pt>
                <c:pt idx="32">
                  <c:v>22.49</c:v>
                </c:pt>
                <c:pt idx="33">
                  <c:v>23.39</c:v>
                </c:pt>
                <c:pt idx="34">
                  <c:v>24.08</c:v>
                </c:pt>
                <c:pt idx="35">
                  <c:v>24.89</c:v>
                </c:pt>
                <c:pt idx="36">
                  <c:v>25.7</c:v>
                </c:pt>
                <c:pt idx="37">
                  <c:v>26.72</c:v>
                </c:pt>
                <c:pt idx="38">
                  <c:v>27.75</c:v>
                </c:pt>
                <c:pt idx="39">
                  <c:v>29.18</c:v>
                </c:pt>
                <c:pt idx="40">
                  <c:v>30.86</c:v>
                </c:pt>
                <c:pt idx="41">
                  <c:v>32.01</c:v>
                </c:pt>
                <c:pt idx="42">
                  <c:v>32.88</c:v>
                </c:pt>
                <c:pt idx="43">
                  <c:v>34.5</c:v>
                </c:pt>
              </c:numCache>
            </c:numRef>
          </c:val>
        </c:ser>
        <c:ser>
          <c:idx val="1"/>
          <c:order val="1"/>
          <c:tx>
            <c:strRef>
              <c:f>Sheet1!$C$1</c:f>
              <c:strCache>
                <c:ptCount val="1"/>
                <c:pt idx="0">
                  <c:v>North America and Western Europe</c:v>
                </c:pt>
              </c:strCache>
            </c:strRef>
          </c:tx>
          <c:spPr>
            <a:solidFill>
              <a:schemeClr val="bg1">
                <a:lumMod val="65000"/>
              </a:schemeClr>
            </a:solidFill>
            <a:ln w="41275">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Sheet1!$A$2:$A$45</c:f>
              <c:numCache>
                <c:formatCode>General</c:formatCode>
                <c:ptCount val="44"/>
                <c:pt idx="0">
                  <c:v>1971.0</c:v>
                </c:pt>
                <c:pt idx="1">
                  <c:v>1972.0</c:v>
                </c:pt>
                <c:pt idx="2">
                  <c:v>1973.0</c:v>
                </c:pt>
                <c:pt idx="3">
                  <c:v>1974.0</c:v>
                </c:pt>
                <c:pt idx="4">
                  <c:v>1975.0</c:v>
                </c:pt>
                <c:pt idx="5">
                  <c:v>1976.0</c:v>
                </c:pt>
                <c:pt idx="6">
                  <c:v>1977.0</c:v>
                </c:pt>
                <c:pt idx="7">
                  <c:v>1978.0</c:v>
                </c:pt>
                <c:pt idx="8">
                  <c:v>1979.0</c:v>
                </c:pt>
                <c:pt idx="9">
                  <c:v>1980.0</c:v>
                </c:pt>
                <c:pt idx="10">
                  <c:v>1981.0</c:v>
                </c:pt>
                <c:pt idx="11">
                  <c:v>1982.0</c:v>
                </c:pt>
                <c:pt idx="12">
                  <c:v>1983.0</c:v>
                </c:pt>
                <c:pt idx="13">
                  <c:v>1984.0</c:v>
                </c:pt>
                <c:pt idx="14">
                  <c:v>1985.0</c:v>
                </c:pt>
                <c:pt idx="15">
                  <c:v>1986.0</c:v>
                </c:pt>
                <c:pt idx="16">
                  <c:v>1987.0</c:v>
                </c:pt>
                <c:pt idx="17">
                  <c:v>1988.0</c:v>
                </c:pt>
                <c:pt idx="18">
                  <c:v>1989.0</c:v>
                </c:pt>
                <c:pt idx="19">
                  <c:v>1990.0</c:v>
                </c:pt>
                <c:pt idx="20">
                  <c:v>1991.0</c:v>
                </c:pt>
                <c:pt idx="21">
                  <c:v>1992.0</c:v>
                </c:pt>
                <c:pt idx="22">
                  <c:v>1993.0</c:v>
                </c:pt>
                <c:pt idx="23">
                  <c:v>1994.0</c:v>
                </c:pt>
                <c:pt idx="24">
                  <c:v>1995.0</c:v>
                </c:pt>
                <c:pt idx="25">
                  <c:v>1996.0</c:v>
                </c:pt>
                <c:pt idx="26">
                  <c:v>1997.0</c:v>
                </c:pt>
                <c:pt idx="27">
                  <c:v>1998.0</c:v>
                </c:pt>
                <c:pt idx="28">
                  <c:v>1999.0</c:v>
                </c:pt>
                <c:pt idx="29">
                  <c:v>2000.0</c:v>
                </c:pt>
                <c:pt idx="30">
                  <c:v>2001.0</c:v>
                </c:pt>
                <c:pt idx="31">
                  <c:v>2002.0</c:v>
                </c:pt>
                <c:pt idx="32">
                  <c:v>2003.0</c:v>
                </c:pt>
                <c:pt idx="33">
                  <c:v>2004.0</c:v>
                </c:pt>
                <c:pt idx="34">
                  <c:v>2005.0</c:v>
                </c:pt>
                <c:pt idx="35">
                  <c:v>2006.0</c:v>
                </c:pt>
                <c:pt idx="36">
                  <c:v>2007.0</c:v>
                </c:pt>
                <c:pt idx="37">
                  <c:v>2008.0</c:v>
                </c:pt>
                <c:pt idx="38">
                  <c:v>2009.0</c:v>
                </c:pt>
                <c:pt idx="39">
                  <c:v>2010.0</c:v>
                </c:pt>
                <c:pt idx="40">
                  <c:v>2011.0</c:v>
                </c:pt>
                <c:pt idx="41">
                  <c:v>2012.0</c:v>
                </c:pt>
                <c:pt idx="42">
                  <c:v>2013.0</c:v>
                </c:pt>
                <c:pt idx="43">
                  <c:v>2014.0</c:v>
                </c:pt>
              </c:numCache>
            </c:numRef>
          </c:cat>
          <c:val>
            <c:numRef>
              <c:f>Sheet1!$C$2:$C$45</c:f>
              <c:numCache>
                <c:formatCode>General</c:formatCode>
                <c:ptCount val="44"/>
                <c:pt idx="0">
                  <c:v>30.82</c:v>
                </c:pt>
                <c:pt idx="1">
                  <c:v>32.09</c:v>
                </c:pt>
                <c:pt idx="2">
                  <c:v>33.24</c:v>
                </c:pt>
                <c:pt idx="3">
                  <c:v>34.03</c:v>
                </c:pt>
                <c:pt idx="4">
                  <c:v>35.63</c:v>
                </c:pt>
                <c:pt idx="5">
                  <c:v>37.94</c:v>
                </c:pt>
                <c:pt idx="6">
                  <c:v>37.64</c:v>
                </c:pt>
                <c:pt idx="7">
                  <c:v>38.24</c:v>
                </c:pt>
                <c:pt idx="8">
                  <c:v>37.9</c:v>
                </c:pt>
                <c:pt idx="9">
                  <c:v>38.48</c:v>
                </c:pt>
                <c:pt idx="10">
                  <c:v>39.37</c:v>
                </c:pt>
                <c:pt idx="11">
                  <c:v>39.99</c:v>
                </c:pt>
                <c:pt idx="12">
                  <c:v>40.4</c:v>
                </c:pt>
                <c:pt idx="13">
                  <c:v>40.85</c:v>
                </c:pt>
                <c:pt idx="14">
                  <c:v>41.05</c:v>
                </c:pt>
                <c:pt idx="15">
                  <c:v>41.67</c:v>
                </c:pt>
                <c:pt idx="16">
                  <c:v>42.93</c:v>
                </c:pt>
                <c:pt idx="17">
                  <c:v>44.43</c:v>
                </c:pt>
                <c:pt idx="18">
                  <c:v>46.22</c:v>
                </c:pt>
                <c:pt idx="19">
                  <c:v>48.63</c:v>
                </c:pt>
                <c:pt idx="20">
                  <c:v>50.68</c:v>
                </c:pt>
                <c:pt idx="21">
                  <c:v>53.81</c:v>
                </c:pt>
                <c:pt idx="22">
                  <c:v>55.95</c:v>
                </c:pt>
                <c:pt idx="23">
                  <c:v>58.0</c:v>
                </c:pt>
                <c:pt idx="24">
                  <c:v>59.44</c:v>
                </c:pt>
                <c:pt idx="25">
                  <c:v>60.52</c:v>
                </c:pt>
                <c:pt idx="26">
                  <c:v>60.16</c:v>
                </c:pt>
                <c:pt idx="27">
                  <c:v>59.21</c:v>
                </c:pt>
                <c:pt idx="28">
                  <c:v>61.04</c:v>
                </c:pt>
                <c:pt idx="29">
                  <c:v>59.98</c:v>
                </c:pt>
                <c:pt idx="30">
                  <c:v>61.15</c:v>
                </c:pt>
                <c:pt idx="31">
                  <c:v>66.25</c:v>
                </c:pt>
                <c:pt idx="32">
                  <c:v>67.83</c:v>
                </c:pt>
                <c:pt idx="33">
                  <c:v>68.38</c:v>
                </c:pt>
                <c:pt idx="34">
                  <c:v>69.13</c:v>
                </c:pt>
                <c:pt idx="35">
                  <c:v>69.51</c:v>
                </c:pt>
                <c:pt idx="36">
                  <c:v>70.03</c:v>
                </c:pt>
                <c:pt idx="37">
                  <c:v>71.02</c:v>
                </c:pt>
                <c:pt idx="38">
                  <c:v>73.23</c:v>
                </c:pt>
                <c:pt idx="39">
                  <c:v>76.74</c:v>
                </c:pt>
                <c:pt idx="40">
                  <c:v>78.58</c:v>
                </c:pt>
                <c:pt idx="41">
                  <c:v>78.95</c:v>
                </c:pt>
                <c:pt idx="42">
                  <c:v>76.58</c:v>
                </c:pt>
                <c:pt idx="43">
                  <c:v>76.4</c:v>
                </c:pt>
              </c:numCache>
            </c:numRef>
          </c:val>
        </c:ser>
        <c:dLbls>
          <c:showLegendKey val="0"/>
          <c:showVal val="0"/>
          <c:showCatName val="0"/>
          <c:showSerName val="0"/>
          <c:showPercent val="0"/>
          <c:showBubbleSize val="0"/>
        </c:dLbls>
        <c:gapWidth val="0"/>
        <c:overlap val="27"/>
        <c:axId val="1416953616"/>
        <c:axId val="1416955936"/>
      </c:barChart>
      <c:catAx>
        <c:axId val="141695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6955936"/>
        <c:crosses val="autoZero"/>
        <c:auto val="1"/>
        <c:lblAlgn val="ctr"/>
        <c:lblOffset val="100"/>
        <c:noMultiLvlLbl val="0"/>
      </c:catAx>
      <c:valAx>
        <c:axId val="141695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16953616"/>
        <c:crosses val="autoZero"/>
        <c:crossBetween val="between"/>
      </c:valAx>
      <c:spPr>
        <a:solidFill>
          <a:srgbClr val="0070C0">
            <a:alpha val="15000"/>
          </a:srgbClr>
        </a:solidFill>
        <a:ln>
          <a:solidFill>
            <a:srgbClr val="FF0000"/>
          </a:solid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Higher Education Participation Index</c:v>
                </c:pt>
              </c:strCache>
            </c:strRef>
          </c:tx>
          <c:spPr>
            <a:solidFill>
              <a:schemeClr val="bg1">
                <a:lumMod val="65000"/>
                <a:alpha val="85000"/>
              </a:schemeClr>
            </a:solidFill>
            <a:ln>
              <a:noFill/>
            </a:ln>
            <a:effectLst/>
          </c:spPr>
          <c:invertIfNegative val="0"/>
          <c:dPt>
            <c:idx val="18"/>
            <c:invertIfNegative val="0"/>
            <c:bubble3D val="0"/>
            <c:spPr>
              <a:solidFill>
                <a:schemeClr val="bg1">
                  <a:lumMod val="65000"/>
                  <a:alpha val="85000"/>
                </a:schemeClr>
              </a:solidFill>
              <a:ln>
                <a:noFill/>
              </a:ln>
              <a:effectLst/>
            </c:spPr>
          </c:dPt>
          <c:cat>
            <c:strRef>
              <c:f>Sheet1!$A$2:$A$32</c:f>
              <c:strCache>
                <c:ptCount val="31"/>
                <c:pt idx="0">
                  <c:v>South Korea</c:v>
                </c:pt>
                <c:pt idx="1">
                  <c:v>United States</c:v>
                </c:pt>
                <c:pt idx="2">
                  <c:v>Ireland</c:v>
                </c:pt>
                <c:pt idx="3">
                  <c:v>Australia</c:v>
                </c:pt>
                <c:pt idx="4">
                  <c:v>Canada</c:v>
                </c:pt>
                <c:pt idx="5">
                  <c:v>Finland</c:v>
                </c:pt>
                <c:pt idx="6">
                  <c:v>Slovenia</c:v>
                </c:pt>
                <c:pt idx="7">
                  <c:v>Spain</c:v>
                </c:pt>
                <c:pt idx="8">
                  <c:v>Belgium</c:v>
                </c:pt>
                <c:pt idx="9">
                  <c:v>Norway</c:v>
                </c:pt>
                <c:pt idx="10">
                  <c:v>Denmark</c:v>
                </c:pt>
                <c:pt idx="11">
                  <c:v>Netherlands</c:v>
                </c:pt>
                <c:pt idx="12">
                  <c:v>New Zealand</c:v>
                </c:pt>
                <c:pt idx="13">
                  <c:v>Poland</c:v>
                </c:pt>
                <c:pt idx="14">
                  <c:v>Iceland</c:v>
                </c:pt>
                <c:pt idx="15">
                  <c:v>Israel</c:v>
                </c:pt>
                <c:pt idx="16">
                  <c:v>Estonia</c:v>
                </c:pt>
                <c:pt idx="17">
                  <c:v>France</c:v>
                </c:pt>
                <c:pt idx="18">
                  <c:v>UK </c:v>
                </c:pt>
                <c:pt idx="19">
                  <c:v>Chile</c:v>
                </c:pt>
                <c:pt idx="20">
                  <c:v>Austria</c:v>
                </c:pt>
                <c:pt idx="21">
                  <c:v>Sweden</c:v>
                </c:pt>
                <c:pt idx="22">
                  <c:v>Switzerland</c:v>
                </c:pt>
                <c:pt idx="23">
                  <c:v>Turkey</c:v>
                </c:pt>
                <c:pt idx="24">
                  <c:v>Portugal</c:v>
                </c:pt>
                <c:pt idx="25">
                  <c:v>Czech Republic</c:v>
                </c:pt>
                <c:pt idx="26">
                  <c:v>Hungary</c:v>
                </c:pt>
                <c:pt idx="27">
                  <c:v>Germany</c:v>
                </c:pt>
                <c:pt idx="28">
                  <c:v>Slovak Republic</c:v>
                </c:pt>
                <c:pt idx="29">
                  <c:v>Italy</c:v>
                </c:pt>
                <c:pt idx="30">
                  <c:v>Mexico</c:v>
                </c:pt>
              </c:strCache>
            </c:strRef>
          </c:cat>
          <c:val>
            <c:numRef>
              <c:f>Sheet1!$B$2:$B$32</c:f>
              <c:numCache>
                <c:formatCode>General</c:formatCode>
                <c:ptCount val="31"/>
                <c:pt idx="0">
                  <c:v>98.4</c:v>
                </c:pt>
                <c:pt idx="1">
                  <c:v>76.8</c:v>
                </c:pt>
                <c:pt idx="2">
                  <c:v>75.7</c:v>
                </c:pt>
                <c:pt idx="3">
                  <c:v>73.7</c:v>
                </c:pt>
                <c:pt idx="4">
                  <c:v>72.9</c:v>
                </c:pt>
                <c:pt idx="5">
                  <c:v>72.7</c:v>
                </c:pt>
                <c:pt idx="6">
                  <c:v>72.6</c:v>
                </c:pt>
                <c:pt idx="7">
                  <c:v>71.2</c:v>
                </c:pt>
                <c:pt idx="8">
                  <c:v>70.5</c:v>
                </c:pt>
                <c:pt idx="9">
                  <c:v>69.2</c:v>
                </c:pt>
                <c:pt idx="10">
                  <c:v>69.1</c:v>
                </c:pt>
                <c:pt idx="11">
                  <c:v>66.6</c:v>
                </c:pt>
                <c:pt idx="12">
                  <c:v>66.5</c:v>
                </c:pt>
                <c:pt idx="13">
                  <c:v>65.1</c:v>
                </c:pt>
                <c:pt idx="14">
                  <c:v>65.1</c:v>
                </c:pt>
                <c:pt idx="15">
                  <c:v>64.0</c:v>
                </c:pt>
                <c:pt idx="16">
                  <c:v>63.9</c:v>
                </c:pt>
                <c:pt idx="17">
                  <c:v>63.8</c:v>
                </c:pt>
                <c:pt idx="18">
                  <c:v>62.2</c:v>
                </c:pt>
                <c:pt idx="19">
                  <c:v>61.7</c:v>
                </c:pt>
                <c:pt idx="20">
                  <c:v>61.7</c:v>
                </c:pt>
                <c:pt idx="21">
                  <c:v>60.8</c:v>
                </c:pt>
                <c:pt idx="22">
                  <c:v>58.0</c:v>
                </c:pt>
                <c:pt idx="23">
                  <c:v>56.9</c:v>
                </c:pt>
                <c:pt idx="24">
                  <c:v>54.1</c:v>
                </c:pt>
                <c:pt idx="25">
                  <c:v>53.1</c:v>
                </c:pt>
                <c:pt idx="26">
                  <c:v>49.7</c:v>
                </c:pt>
                <c:pt idx="27">
                  <c:v>49.0</c:v>
                </c:pt>
                <c:pt idx="28">
                  <c:v>47.4</c:v>
                </c:pt>
                <c:pt idx="29">
                  <c:v>47.3</c:v>
                </c:pt>
                <c:pt idx="30">
                  <c:v>32.3</c:v>
                </c:pt>
              </c:numCache>
            </c:numRef>
          </c:val>
        </c:ser>
        <c:dLbls>
          <c:showLegendKey val="0"/>
          <c:showVal val="0"/>
          <c:showCatName val="0"/>
          <c:showSerName val="0"/>
          <c:showPercent val="0"/>
          <c:showBubbleSize val="0"/>
        </c:dLbls>
        <c:gapWidth val="71"/>
        <c:overlap val="-27"/>
        <c:axId val="1316874944"/>
        <c:axId val="1316877424"/>
      </c:barChart>
      <c:lineChart>
        <c:grouping val="standard"/>
        <c:varyColors val="0"/>
        <c:ser>
          <c:idx val="1"/>
          <c:order val="1"/>
          <c:tx>
            <c:strRef>
              <c:f>Sheet1!$C$1</c:f>
              <c:strCache>
                <c:ptCount val="1"/>
                <c:pt idx="0">
                  <c:v>Gross Enrolment Ratio (%)</c:v>
                </c:pt>
              </c:strCache>
            </c:strRef>
          </c:tx>
          <c:spPr>
            <a:ln w="28575" cap="rnd">
              <a:noFill/>
              <a:round/>
            </a:ln>
            <a:effectLst/>
          </c:spPr>
          <c:marker>
            <c:symbol val="circle"/>
            <c:size val="5"/>
            <c:spPr>
              <a:solidFill>
                <a:srgbClr val="FF0000"/>
              </a:solidFill>
              <a:ln w="44450">
                <a:solidFill>
                  <a:schemeClr val="accent2"/>
                </a:solidFill>
              </a:ln>
              <a:effectLst/>
            </c:spPr>
          </c:marker>
          <c:dPt>
            <c:idx val="18"/>
            <c:marker>
              <c:symbol val="circle"/>
              <c:size val="5"/>
              <c:spPr>
                <a:solidFill>
                  <a:srgbClr val="FF0000"/>
                </a:solidFill>
                <a:ln w="44450">
                  <a:solidFill>
                    <a:srgbClr val="FF0000"/>
                  </a:solidFill>
                </a:ln>
                <a:effectLst/>
              </c:spPr>
            </c:marker>
            <c:bubble3D val="0"/>
          </c:dPt>
          <c:cat>
            <c:strRef>
              <c:f>Sheet1!$A$2:$A$32</c:f>
              <c:strCache>
                <c:ptCount val="31"/>
                <c:pt idx="0">
                  <c:v>South Korea</c:v>
                </c:pt>
                <c:pt idx="1">
                  <c:v>United States</c:v>
                </c:pt>
                <c:pt idx="2">
                  <c:v>Ireland</c:v>
                </c:pt>
                <c:pt idx="3">
                  <c:v>Australia</c:v>
                </c:pt>
                <c:pt idx="4">
                  <c:v>Canada</c:v>
                </c:pt>
                <c:pt idx="5">
                  <c:v>Finland</c:v>
                </c:pt>
                <c:pt idx="6">
                  <c:v>Slovenia</c:v>
                </c:pt>
                <c:pt idx="7">
                  <c:v>Spain</c:v>
                </c:pt>
                <c:pt idx="8">
                  <c:v>Belgium</c:v>
                </c:pt>
                <c:pt idx="9">
                  <c:v>Norway</c:v>
                </c:pt>
                <c:pt idx="10">
                  <c:v>Denmark</c:v>
                </c:pt>
                <c:pt idx="11">
                  <c:v>Netherlands</c:v>
                </c:pt>
                <c:pt idx="12">
                  <c:v>New Zealand</c:v>
                </c:pt>
                <c:pt idx="13">
                  <c:v>Poland</c:v>
                </c:pt>
                <c:pt idx="14">
                  <c:v>Iceland</c:v>
                </c:pt>
                <c:pt idx="15">
                  <c:v>Israel</c:v>
                </c:pt>
                <c:pt idx="16">
                  <c:v>Estonia</c:v>
                </c:pt>
                <c:pt idx="17">
                  <c:v>France</c:v>
                </c:pt>
                <c:pt idx="18">
                  <c:v>UK </c:v>
                </c:pt>
                <c:pt idx="19">
                  <c:v>Chile</c:v>
                </c:pt>
                <c:pt idx="20">
                  <c:v>Austria</c:v>
                </c:pt>
                <c:pt idx="21">
                  <c:v>Sweden</c:v>
                </c:pt>
                <c:pt idx="22">
                  <c:v>Switzerland</c:v>
                </c:pt>
                <c:pt idx="23">
                  <c:v>Turkey</c:v>
                </c:pt>
                <c:pt idx="24">
                  <c:v>Portugal</c:v>
                </c:pt>
                <c:pt idx="25">
                  <c:v>Czech Republic</c:v>
                </c:pt>
                <c:pt idx="26">
                  <c:v>Hungary</c:v>
                </c:pt>
                <c:pt idx="27">
                  <c:v>Germany</c:v>
                </c:pt>
                <c:pt idx="28">
                  <c:v>Slovak Republic</c:v>
                </c:pt>
                <c:pt idx="29">
                  <c:v>Italy</c:v>
                </c:pt>
                <c:pt idx="30">
                  <c:v>Mexico</c:v>
                </c:pt>
              </c:strCache>
            </c:strRef>
          </c:cat>
          <c:val>
            <c:numRef>
              <c:f>Sheet1!$C$2:$C$32</c:f>
              <c:numCache>
                <c:formatCode>General</c:formatCode>
                <c:ptCount val="31"/>
                <c:pt idx="0">
                  <c:v>95.3</c:v>
                </c:pt>
                <c:pt idx="1">
                  <c:v>88.8</c:v>
                </c:pt>
                <c:pt idx="2">
                  <c:v>73.2</c:v>
                </c:pt>
                <c:pt idx="3">
                  <c:v>86.6</c:v>
                </c:pt>
                <c:pt idx="4">
                  <c:v>63.1</c:v>
                </c:pt>
                <c:pt idx="5">
                  <c:v>91.1</c:v>
                </c:pt>
                <c:pt idx="6">
                  <c:v>85.2</c:v>
                </c:pt>
                <c:pt idx="7">
                  <c:v>87.1</c:v>
                </c:pt>
                <c:pt idx="8">
                  <c:v>72.3</c:v>
                </c:pt>
                <c:pt idx="9">
                  <c:v>76.1</c:v>
                </c:pt>
                <c:pt idx="10">
                  <c:v>81.2</c:v>
                </c:pt>
                <c:pt idx="11">
                  <c:v>78.5</c:v>
                </c:pt>
                <c:pt idx="12">
                  <c:v>79.7</c:v>
                </c:pt>
                <c:pt idx="13">
                  <c:v>71.2</c:v>
                </c:pt>
                <c:pt idx="14">
                  <c:v>82.2</c:v>
                </c:pt>
                <c:pt idx="15">
                  <c:v>66.3</c:v>
                </c:pt>
                <c:pt idx="16">
                  <c:v>72.9</c:v>
                </c:pt>
                <c:pt idx="17">
                  <c:v>62.1</c:v>
                </c:pt>
                <c:pt idx="18">
                  <c:v>56.9</c:v>
                </c:pt>
                <c:pt idx="19">
                  <c:v>83.8</c:v>
                </c:pt>
                <c:pt idx="20">
                  <c:v>80.4</c:v>
                </c:pt>
                <c:pt idx="21">
                  <c:v>63.4</c:v>
                </c:pt>
                <c:pt idx="22">
                  <c:v>56.3</c:v>
                </c:pt>
                <c:pt idx="23">
                  <c:v>79.0</c:v>
                </c:pt>
                <c:pt idx="24">
                  <c:v>66.2</c:v>
                </c:pt>
                <c:pt idx="25">
                  <c:v>65.4</c:v>
                </c:pt>
                <c:pt idx="26">
                  <c:v>57.0</c:v>
                </c:pt>
                <c:pt idx="27">
                  <c:v>61.1</c:v>
                </c:pt>
                <c:pt idx="28">
                  <c:v>54.4</c:v>
                </c:pt>
                <c:pt idx="29">
                  <c:v>63.5</c:v>
                </c:pt>
                <c:pt idx="30">
                  <c:v>29.2</c:v>
                </c:pt>
              </c:numCache>
            </c:numRef>
          </c:val>
          <c:smooth val="0"/>
        </c:ser>
        <c:dLbls>
          <c:showLegendKey val="0"/>
          <c:showVal val="0"/>
          <c:showCatName val="0"/>
          <c:showSerName val="0"/>
          <c:showPercent val="0"/>
          <c:showBubbleSize val="0"/>
        </c:dLbls>
        <c:marker val="1"/>
        <c:smooth val="0"/>
        <c:axId val="1316874944"/>
        <c:axId val="1316877424"/>
      </c:lineChart>
      <c:catAx>
        <c:axId val="1316874944"/>
        <c:scaling>
          <c:orientation val="minMax"/>
        </c:scaling>
        <c:delete val="0"/>
        <c:axPos val="b"/>
        <c:numFmt formatCode="General" sourceLinked="1"/>
        <c:majorTickMark val="none"/>
        <c:minorTickMark val="none"/>
        <c:tickLblPos val="nextTo"/>
        <c:spPr>
          <a:noFill/>
          <a:ln w="3175" cap="flat" cmpd="sng" algn="ctr">
            <a:solidFill>
              <a:schemeClr val="accent4"/>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6877424"/>
        <c:crosses val="autoZero"/>
        <c:auto val="1"/>
        <c:lblAlgn val="ctr"/>
        <c:lblOffset val="100"/>
        <c:noMultiLvlLbl val="0"/>
      </c:catAx>
      <c:valAx>
        <c:axId val="1316877424"/>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6874944"/>
        <c:crosses val="autoZero"/>
        <c:crossBetween val="between"/>
      </c:valAx>
      <c:spPr>
        <a:solidFill>
          <a:schemeClr val="bg1">
            <a:lumMod val="85000"/>
            <a:alpha val="51000"/>
          </a:schemeClr>
        </a:solidFill>
        <a:ln w="3175">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Below upper secondary education</c:v>
                </c:pt>
              </c:strCache>
            </c:strRef>
          </c:tx>
          <c:spPr>
            <a:solidFill>
              <a:srgbClr val="002060"/>
            </a:solidFill>
            <a:ln>
              <a:noFill/>
            </a:ln>
            <a:effectLst/>
          </c:spPr>
          <c:invertIfNegative val="0"/>
          <c:dPt>
            <c:idx val="10"/>
            <c:invertIfNegative val="0"/>
            <c:bubble3D val="0"/>
            <c:spPr>
              <a:solidFill>
                <a:srgbClr val="002060"/>
              </a:solidFill>
              <a:ln>
                <a:noFill/>
              </a:ln>
              <a:effectLst/>
            </c:spPr>
          </c:dPt>
          <c:dPt>
            <c:idx val="13"/>
            <c:invertIfNegative val="0"/>
            <c:bubble3D val="0"/>
            <c:spPr>
              <a:solidFill>
                <a:srgbClr val="002060"/>
              </a:solidFill>
              <a:ln>
                <a:noFill/>
              </a:ln>
              <a:effectLst/>
            </c:spPr>
          </c:dPt>
          <c:dPt>
            <c:idx val="15"/>
            <c:invertIfNegative val="0"/>
            <c:bubble3D val="0"/>
            <c:spPr>
              <a:solidFill>
                <a:srgbClr val="002060"/>
              </a:solidFill>
              <a:ln>
                <a:noFill/>
              </a:ln>
              <a:effectLst/>
            </c:spPr>
          </c:dPt>
          <c:cat>
            <c:strRef>
              <c:f>Sheet1!$A$2:$A$23</c:f>
              <c:strCache>
                <c:ptCount val="22"/>
                <c:pt idx="0">
                  <c:v>Denmark</c:v>
                </c:pt>
                <c:pt idx="1">
                  <c:v>Norway</c:v>
                </c:pt>
                <c:pt idx="2">
                  <c:v>Sweden</c:v>
                </c:pt>
                <c:pt idx="3">
                  <c:v>Netherlands</c:v>
                </c:pt>
                <c:pt idx="4">
                  <c:v>Finland</c:v>
                </c:pt>
                <c:pt idx="5">
                  <c:v>United States</c:v>
                </c:pt>
                <c:pt idx="6">
                  <c:v>Spain</c:v>
                </c:pt>
                <c:pt idx="7">
                  <c:v>Canada</c:v>
                </c:pt>
                <c:pt idx="8">
                  <c:v>Austria</c:v>
                </c:pt>
                <c:pt idx="9">
                  <c:v>Australia</c:v>
                </c:pt>
                <c:pt idx="10">
                  <c:v>England</c:v>
                </c:pt>
                <c:pt idx="11">
                  <c:v>Poland</c:v>
                </c:pt>
                <c:pt idx="12">
                  <c:v>Japan</c:v>
                </c:pt>
                <c:pt idx="13">
                  <c:v>Ireland</c:v>
                </c:pt>
                <c:pt idx="14">
                  <c:v>Germany</c:v>
                </c:pt>
                <c:pt idx="15">
                  <c:v>Northern Ireland</c:v>
                </c:pt>
                <c:pt idx="16">
                  <c:v>South Korea</c:v>
                </c:pt>
                <c:pt idx="17">
                  <c:v>France</c:v>
                </c:pt>
                <c:pt idx="18">
                  <c:v>Czech Republic</c:v>
                </c:pt>
                <c:pt idx="19">
                  <c:v>Italy</c:v>
                </c:pt>
                <c:pt idx="20">
                  <c:v>Estonia</c:v>
                </c:pt>
                <c:pt idx="21">
                  <c:v>Slovak Republic</c:v>
                </c:pt>
              </c:strCache>
            </c:strRef>
          </c:cat>
          <c:val>
            <c:numRef>
              <c:f>Sheet1!$B$2:$B$23</c:f>
              <c:numCache>
                <c:formatCode>General</c:formatCode>
                <c:ptCount val="22"/>
                <c:pt idx="0">
                  <c:v>32.0</c:v>
                </c:pt>
                <c:pt idx="1">
                  <c:v>24.0</c:v>
                </c:pt>
                <c:pt idx="2">
                  <c:v>24.0</c:v>
                </c:pt>
                <c:pt idx="3">
                  <c:v>21.0</c:v>
                </c:pt>
                <c:pt idx="4">
                  <c:v>19.0</c:v>
                </c:pt>
                <c:pt idx="5">
                  <c:v>12.0</c:v>
                </c:pt>
                <c:pt idx="6">
                  <c:v>15.0</c:v>
                </c:pt>
                <c:pt idx="7">
                  <c:v>20.0</c:v>
                </c:pt>
                <c:pt idx="8">
                  <c:v>14.0</c:v>
                </c:pt>
                <c:pt idx="9">
                  <c:v>16.0</c:v>
                </c:pt>
                <c:pt idx="10">
                  <c:v>11.0</c:v>
                </c:pt>
                <c:pt idx="11">
                  <c:v>10.0</c:v>
                </c:pt>
                <c:pt idx="12">
                  <c:v>11.0</c:v>
                </c:pt>
                <c:pt idx="13">
                  <c:v>11.0</c:v>
                </c:pt>
                <c:pt idx="14">
                  <c:v>9.0</c:v>
                </c:pt>
                <c:pt idx="15">
                  <c:v>7.0</c:v>
                </c:pt>
                <c:pt idx="16">
                  <c:v>8.0</c:v>
                </c:pt>
                <c:pt idx="17">
                  <c:v>6.0</c:v>
                </c:pt>
                <c:pt idx="18">
                  <c:v>7.0</c:v>
                </c:pt>
                <c:pt idx="19">
                  <c:v>5.0</c:v>
                </c:pt>
                <c:pt idx="20">
                  <c:v>7.0</c:v>
                </c:pt>
                <c:pt idx="21">
                  <c:v>5.0</c:v>
                </c:pt>
              </c:numCache>
            </c:numRef>
          </c:val>
        </c:ser>
        <c:ser>
          <c:idx val="1"/>
          <c:order val="1"/>
          <c:tx>
            <c:strRef>
              <c:f>Sheet1!$C$1</c:f>
              <c:strCache>
                <c:ptCount val="1"/>
                <c:pt idx="0">
                  <c:v>Upper secondary education</c:v>
                </c:pt>
              </c:strCache>
            </c:strRef>
          </c:tx>
          <c:spPr>
            <a:solidFill>
              <a:srgbClr val="0070C0"/>
            </a:solidFill>
            <a:ln>
              <a:noFill/>
            </a:ln>
            <a:effectLst/>
          </c:spPr>
          <c:invertIfNegative val="0"/>
          <c:dPt>
            <c:idx val="10"/>
            <c:invertIfNegative val="0"/>
            <c:bubble3D val="0"/>
            <c:spPr>
              <a:solidFill>
                <a:srgbClr val="0070C0"/>
              </a:solidFill>
              <a:ln>
                <a:noFill/>
              </a:ln>
              <a:effectLst/>
            </c:spPr>
          </c:dPt>
          <c:dPt>
            <c:idx val="13"/>
            <c:invertIfNegative val="0"/>
            <c:bubble3D val="0"/>
            <c:spPr>
              <a:solidFill>
                <a:srgbClr val="0070C0"/>
              </a:solidFill>
              <a:ln>
                <a:noFill/>
              </a:ln>
              <a:effectLst/>
            </c:spPr>
          </c:dPt>
          <c:dPt>
            <c:idx val="15"/>
            <c:invertIfNegative val="0"/>
            <c:bubble3D val="0"/>
            <c:spPr>
              <a:solidFill>
                <a:srgbClr val="0070C0"/>
              </a:solidFill>
              <a:ln>
                <a:noFill/>
              </a:ln>
              <a:effectLst/>
            </c:spPr>
          </c:dPt>
          <c:cat>
            <c:strRef>
              <c:f>Sheet1!$A$2:$A$23</c:f>
              <c:strCache>
                <c:ptCount val="22"/>
                <c:pt idx="0">
                  <c:v>Denmark</c:v>
                </c:pt>
                <c:pt idx="1">
                  <c:v>Norway</c:v>
                </c:pt>
                <c:pt idx="2">
                  <c:v>Sweden</c:v>
                </c:pt>
                <c:pt idx="3">
                  <c:v>Netherlands</c:v>
                </c:pt>
                <c:pt idx="4">
                  <c:v>Finland</c:v>
                </c:pt>
                <c:pt idx="5">
                  <c:v>United States</c:v>
                </c:pt>
                <c:pt idx="6">
                  <c:v>Spain</c:v>
                </c:pt>
                <c:pt idx="7">
                  <c:v>Canada</c:v>
                </c:pt>
                <c:pt idx="8">
                  <c:v>Austria</c:v>
                </c:pt>
                <c:pt idx="9">
                  <c:v>Australia</c:v>
                </c:pt>
                <c:pt idx="10">
                  <c:v>England</c:v>
                </c:pt>
                <c:pt idx="11">
                  <c:v>Poland</c:v>
                </c:pt>
                <c:pt idx="12">
                  <c:v>Japan</c:v>
                </c:pt>
                <c:pt idx="13">
                  <c:v>Ireland</c:v>
                </c:pt>
                <c:pt idx="14">
                  <c:v>Germany</c:v>
                </c:pt>
                <c:pt idx="15">
                  <c:v>Northern Ireland</c:v>
                </c:pt>
                <c:pt idx="16">
                  <c:v>South Korea</c:v>
                </c:pt>
                <c:pt idx="17">
                  <c:v>France</c:v>
                </c:pt>
                <c:pt idx="18">
                  <c:v>Czech Republic</c:v>
                </c:pt>
                <c:pt idx="19">
                  <c:v>Italy</c:v>
                </c:pt>
                <c:pt idx="20">
                  <c:v>Estonia</c:v>
                </c:pt>
                <c:pt idx="21">
                  <c:v>Slovak Republic</c:v>
                </c:pt>
              </c:strCache>
            </c:strRef>
          </c:cat>
          <c:val>
            <c:numRef>
              <c:f>Sheet1!$C$2:$C$23</c:f>
              <c:numCache>
                <c:formatCode>General</c:formatCode>
                <c:ptCount val="22"/>
                <c:pt idx="0">
                  <c:v>10.0</c:v>
                </c:pt>
                <c:pt idx="1">
                  <c:v>5.0</c:v>
                </c:pt>
                <c:pt idx="2">
                  <c:v>8.0</c:v>
                </c:pt>
                <c:pt idx="3">
                  <c:v>9.0</c:v>
                </c:pt>
                <c:pt idx="4">
                  <c:v>8.0</c:v>
                </c:pt>
                <c:pt idx="5">
                  <c:v>6.0</c:v>
                </c:pt>
                <c:pt idx="6">
                  <c:v>4.0</c:v>
                </c:pt>
                <c:pt idx="7">
                  <c:v>1.0</c:v>
                </c:pt>
                <c:pt idx="8">
                  <c:v>7.0</c:v>
                </c:pt>
                <c:pt idx="9">
                  <c:v>3.0</c:v>
                </c:pt>
                <c:pt idx="10">
                  <c:v>6.0</c:v>
                </c:pt>
                <c:pt idx="11">
                  <c:v>3.0</c:v>
                </c:pt>
                <c:pt idx="12">
                  <c:v>4.0</c:v>
                </c:pt>
                <c:pt idx="13">
                  <c:v>3.0</c:v>
                </c:pt>
                <c:pt idx="14">
                  <c:v>1.0</c:v>
                </c:pt>
                <c:pt idx="15">
                  <c:v>8.0</c:v>
                </c:pt>
                <c:pt idx="16">
                  <c:v>1.0</c:v>
                </c:pt>
                <c:pt idx="17">
                  <c:v>3.0</c:v>
                </c:pt>
                <c:pt idx="19">
                  <c:v>6.0</c:v>
                </c:pt>
                <c:pt idx="20">
                  <c:v>0.0</c:v>
                </c:pt>
                <c:pt idx="21">
                  <c:v>2.0</c:v>
                </c:pt>
              </c:numCache>
            </c:numRef>
          </c:val>
        </c:ser>
        <c:ser>
          <c:idx val="2"/>
          <c:order val="2"/>
          <c:tx>
            <c:strRef>
              <c:f>Sheet1!$D$1</c:f>
              <c:strCache>
                <c:ptCount val="1"/>
                <c:pt idx="0">
                  <c:v>Tertiary education</c:v>
                </c:pt>
              </c:strCache>
            </c:strRef>
          </c:tx>
          <c:spPr>
            <a:solidFill>
              <a:srgbClr val="00B0F0"/>
            </a:solidFill>
            <a:ln>
              <a:noFill/>
            </a:ln>
            <a:effectLst/>
          </c:spPr>
          <c:invertIfNegative val="0"/>
          <c:dPt>
            <c:idx val="10"/>
            <c:invertIfNegative val="0"/>
            <c:bubble3D val="0"/>
            <c:spPr>
              <a:solidFill>
                <a:srgbClr val="00B0F0"/>
              </a:solidFill>
              <a:ln>
                <a:noFill/>
              </a:ln>
              <a:effectLst/>
            </c:spPr>
          </c:dPt>
          <c:dPt>
            <c:idx val="13"/>
            <c:invertIfNegative val="0"/>
            <c:bubble3D val="0"/>
            <c:spPr>
              <a:solidFill>
                <a:srgbClr val="00B0F0"/>
              </a:solidFill>
              <a:ln>
                <a:noFill/>
              </a:ln>
              <a:effectLst/>
            </c:spPr>
          </c:dPt>
          <c:dPt>
            <c:idx val="15"/>
            <c:invertIfNegative val="0"/>
            <c:bubble3D val="0"/>
            <c:spPr>
              <a:solidFill>
                <a:srgbClr val="00B0F0"/>
              </a:solidFill>
              <a:ln>
                <a:noFill/>
              </a:ln>
              <a:effectLst/>
            </c:spPr>
          </c:dPt>
          <c:cat>
            <c:strRef>
              <c:f>Sheet1!$A$2:$A$23</c:f>
              <c:strCache>
                <c:ptCount val="22"/>
                <c:pt idx="0">
                  <c:v>Denmark</c:v>
                </c:pt>
                <c:pt idx="1">
                  <c:v>Norway</c:v>
                </c:pt>
                <c:pt idx="2">
                  <c:v>Sweden</c:v>
                </c:pt>
                <c:pt idx="3">
                  <c:v>Netherlands</c:v>
                </c:pt>
                <c:pt idx="4">
                  <c:v>Finland</c:v>
                </c:pt>
                <c:pt idx="5">
                  <c:v>United States</c:v>
                </c:pt>
                <c:pt idx="6">
                  <c:v>Spain</c:v>
                </c:pt>
                <c:pt idx="7">
                  <c:v>Canada</c:v>
                </c:pt>
                <c:pt idx="8">
                  <c:v>Austria</c:v>
                </c:pt>
                <c:pt idx="9">
                  <c:v>Australia</c:v>
                </c:pt>
                <c:pt idx="10">
                  <c:v>England</c:v>
                </c:pt>
                <c:pt idx="11">
                  <c:v>Poland</c:v>
                </c:pt>
                <c:pt idx="12">
                  <c:v>Japan</c:v>
                </c:pt>
                <c:pt idx="13">
                  <c:v>Ireland</c:v>
                </c:pt>
                <c:pt idx="14">
                  <c:v>Germany</c:v>
                </c:pt>
                <c:pt idx="15">
                  <c:v>Northern Ireland</c:v>
                </c:pt>
                <c:pt idx="16">
                  <c:v>South Korea</c:v>
                </c:pt>
                <c:pt idx="17">
                  <c:v>France</c:v>
                </c:pt>
                <c:pt idx="18">
                  <c:v>Czech Republic</c:v>
                </c:pt>
                <c:pt idx="19">
                  <c:v>Italy</c:v>
                </c:pt>
                <c:pt idx="20">
                  <c:v>Estonia</c:v>
                </c:pt>
                <c:pt idx="21">
                  <c:v>Slovak Republic</c:v>
                </c:pt>
              </c:strCache>
            </c:strRef>
          </c:cat>
          <c:val>
            <c:numRef>
              <c:f>Sheet1!$D$2:$D$23</c:f>
              <c:numCache>
                <c:formatCode>General</c:formatCode>
                <c:ptCount val="22"/>
                <c:pt idx="0">
                  <c:v>19.0</c:v>
                </c:pt>
                <c:pt idx="1">
                  <c:v>20.0</c:v>
                </c:pt>
                <c:pt idx="2">
                  <c:v>16.0</c:v>
                </c:pt>
                <c:pt idx="3">
                  <c:v>17.0</c:v>
                </c:pt>
                <c:pt idx="4">
                  <c:v>14.0</c:v>
                </c:pt>
                <c:pt idx="5">
                  <c:v>15.0</c:v>
                </c:pt>
                <c:pt idx="6">
                  <c:v>12.0</c:v>
                </c:pt>
                <c:pt idx="7">
                  <c:v>9.0</c:v>
                </c:pt>
                <c:pt idx="8">
                  <c:v>9.0</c:v>
                </c:pt>
                <c:pt idx="9">
                  <c:v>11.0</c:v>
                </c:pt>
                <c:pt idx="10">
                  <c:v>10.0</c:v>
                </c:pt>
                <c:pt idx="11">
                  <c:v>13.0</c:v>
                </c:pt>
                <c:pt idx="12">
                  <c:v>9.0</c:v>
                </c:pt>
                <c:pt idx="13">
                  <c:v>8.0</c:v>
                </c:pt>
                <c:pt idx="14">
                  <c:v>12.0</c:v>
                </c:pt>
                <c:pt idx="15">
                  <c:v>4.0</c:v>
                </c:pt>
                <c:pt idx="16">
                  <c:v>8.0</c:v>
                </c:pt>
                <c:pt idx="17">
                  <c:v>8.0</c:v>
                </c:pt>
                <c:pt idx="18">
                  <c:v>10.0</c:v>
                </c:pt>
                <c:pt idx="19">
                  <c:v>4.0</c:v>
                </c:pt>
                <c:pt idx="20">
                  <c:v>8.0</c:v>
                </c:pt>
                <c:pt idx="21">
                  <c:v>6.0</c:v>
                </c:pt>
              </c:numCache>
            </c:numRef>
          </c:val>
        </c:ser>
        <c:dLbls>
          <c:showLegendKey val="0"/>
          <c:showVal val="0"/>
          <c:showCatName val="0"/>
          <c:showSerName val="0"/>
          <c:showPercent val="0"/>
          <c:showBubbleSize val="0"/>
        </c:dLbls>
        <c:gapWidth val="55"/>
        <c:overlap val="100"/>
        <c:axId val="1355326592"/>
        <c:axId val="1355329344"/>
      </c:barChart>
      <c:catAx>
        <c:axId val="1355326592"/>
        <c:scaling>
          <c:orientation val="minMax"/>
        </c:scaling>
        <c:delete val="0"/>
        <c:axPos val="b"/>
        <c:numFmt formatCode="General" sourceLinked="1"/>
        <c:majorTickMark val="none"/>
        <c:minorTickMark val="none"/>
        <c:tickLblPos val="nextTo"/>
        <c:spPr>
          <a:noFill/>
          <a:ln w="3175" cap="flat" cmpd="sng" algn="ctr">
            <a:solidFill>
              <a:srgbClr val="FF0000"/>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55329344"/>
        <c:crosses val="autoZero"/>
        <c:auto val="1"/>
        <c:lblAlgn val="ctr"/>
        <c:lblOffset val="100"/>
        <c:noMultiLvlLbl val="0"/>
      </c:catAx>
      <c:valAx>
        <c:axId val="1355329344"/>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55326592"/>
        <c:crosses val="autoZero"/>
        <c:crossBetween val="between"/>
      </c:valAx>
      <c:spPr>
        <a:solidFill>
          <a:schemeClr val="bg1">
            <a:lumMod val="85000"/>
            <a:alpha val="60000"/>
          </a:schemeClr>
        </a:solidFill>
        <a:ln w="3175">
          <a:solidFill>
            <a:srgbClr val="FF0000"/>
          </a:solidFill>
        </a:ln>
        <a:effectLst/>
      </c:spPr>
    </c:plotArea>
    <c:legend>
      <c:legendPos val="b"/>
      <c:layout>
        <c:manualLayout>
          <c:xMode val="edge"/>
          <c:yMode val="edge"/>
          <c:x val="0.05"/>
          <c:y val="0.900849830190835"/>
          <c:w val="0.920061728395062"/>
          <c:h val="0.076701908522009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Below upper secondary education</c:v>
                </c:pt>
              </c:strCache>
            </c:strRef>
          </c:tx>
          <c:spPr>
            <a:solidFill>
              <a:srgbClr val="002060"/>
            </a:solidFill>
            <a:ln>
              <a:noFill/>
            </a:ln>
            <a:effectLst/>
          </c:spPr>
          <c:invertIfNegative val="0"/>
          <c:dPt>
            <c:idx val="10"/>
            <c:invertIfNegative val="0"/>
            <c:bubble3D val="0"/>
            <c:spPr>
              <a:solidFill>
                <a:srgbClr val="002060"/>
              </a:solidFill>
              <a:ln>
                <a:noFill/>
              </a:ln>
              <a:effectLst/>
            </c:spPr>
          </c:dPt>
          <c:dPt>
            <c:idx val="13"/>
            <c:invertIfNegative val="0"/>
            <c:bubble3D val="0"/>
            <c:spPr>
              <a:solidFill>
                <a:srgbClr val="002060"/>
              </a:solidFill>
              <a:ln>
                <a:noFill/>
              </a:ln>
              <a:effectLst/>
            </c:spPr>
          </c:dPt>
          <c:cat>
            <c:strRef>
              <c:f>Sheet1!$A$2:$A$21</c:f>
              <c:strCache>
                <c:ptCount val="20"/>
                <c:pt idx="0">
                  <c:v>Norway</c:v>
                </c:pt>
                <c:pt idx="1">
                  <c:v>Denmark</c:v>
                </c:pt>
                <c:pt idx="2">
                  <c:v>Finland</c:v>
                </c:pt>
                <c:pt idx="3">
                  <c:v>United States</c:v>
                </c:pt>
                <c:pt idx="4">
                  <c:v>Netherlands</c:v>
                </c:pt>
                <c:pt idx="5">
                  <c:v>Sweden</c:v>
                </c:pt>
                <c:pt idx="6">
                  <c:v>Australia</c:v>
                </c:pt>
                <c:pt idx="7">
                  <c:v>Austria</c:v>
                </c:pt>
                <c:pt idx="8">
                  <c:v>Canada</c:v>
                </c:pt>
                <c:pt idx="9">
                  <c:v>South Korea</c:v>
                </c:pt>
                <c:pt idx="10">
                  <c:v>England</c:v>
                </c:pt>
                <c:pt idx="11">
                  <c:v>Ireland</c:v>
                </c:pt>
                <c:pt idx="12">
                  <c:v>Japan</c:v>
                </c:pt>
                <c:pt idx="13">
                  <c:v>Northern Ireland</c:v>
                </c:pt>
                <c:pt idx="14">
                  <c:v>Slovak Republic</c:v>
                </c:pt>
                <c:pt idx="15">
                  <c:v>Germany</c:v>
                </c:pt>
                <c:pt idx="16">
                  <c:v>Spain</c:v>
                </c:pt>
                <c:pt idx="17">
                  <c:v>Estonia</c:v>
                </c:pt>
                <c:pt idx="18">
                  <c:v>Italy</c:v>
                </c:pt>
                <c:pt idx="19">
                  <c:v>Czech Republic</c:v>
                </c:pt>
              </c:strCache>
            </c:strRef>
          </c:cat>
          <c:val>
            <c:numRef>
              <c:f>Sheet1!$B$2:$B$21</c:f>
              <c:numCache>
                <c:formatCode>General</c:formatCode>
                <c:ptCount val="20"/>
                <c:pt idx="0">
                  <c:v>35.0</c:v>
                </c:pt>
                <c:pt idx="1">
                  <c:v>42.0</c:v>
                </c:pt>
                <c:pt idx="2">
                  <c:v>32.0</c:v>
                </c:pt>
                <c:pt idx="3">
                  <c:v>26.0</c:v>
                </c:pt>
                <c:pt idx="4">
                  <c:v>27.0</c:v>
                </c:pt>
                <c:pt idx="5">
                  <c:v>35.0</c:v>
                </c:pt>
                <c:pt idx="6">
                  <c:v>24.0</c:v>
                </c:pt>
                <c:pt idx="7">
                  <c:v>20.0</c:v>
                </c:pt>
                <c:pt idx="8">
                  <c:v>22.0</c:v>
                </c:pt>
                <c:pt idx="9">
                  <c:v>33.0</c:v>
                </c:pt>
                <c:pt idx="10">
                  <c:v>20.0</c:v>
                </c:pt>
                <c:pt idx="11">
                  <c:v>15.0</c:v>
                </c:pt>
                <c:pt idx="12">
                  <c:v>17.0</c:v>
                </c:pt>
                <c:pt idx="13">
                  <c:v>10.0</c:v>
                </c:pt>
                <c:pt idx="14">
                  <c:v>13.0</c:v>
                </c:pt>
                <c:pt idx="15">
                  <c:v>16.0</c:v>
                </c:pt>
                <c:pt idx="16">
                  <c:v>20.0</c:v>
                </c:pt>
                <c:pt idx="17">
                  <c:v>14.0</c:v>
                </c:pt>
                <c:pt idx="18">
                  <c:v>12.0</c:v>
                </c:pt>
                <c:pt idx="19">
                  <c:v>21.0</c:v>
                </c:pt>
              </c:numCache>
            </c:numRef>
          </c:val>
        </c:ser>
        <c:ser>
          <c:idx val="1"/>
          <c:order val="1"/>
          <c:tx>
            <c:strRef>
              <c:f>Sheet1!$C$1</c:f>
              <c:strCache>
                <c:ptCount val="1"/>
                <c:pt idx="0">
                  <c:v>Upper secondary education</c:v>
                </c:pt>
              </c:strCache>
            </c:strRef>
          </c:tx>
          <c:spPr>
            <a:solidFill>
              <a:srgbClr val="0070C0"/>
            </a:solidFill>
            <a:ln>
              <a:noFill/>
            </a:ln>
            <a:effectLst/>
          </c:spPr>
          <c:invertIfNegative val="0"/>
          <c:dPt>
            <c:idx val="10"/>
            <c:invertIfNegative val="0"/>
            <c:bubble3D val="0"/>
            <c:spPr>
              <a:solidFill>
                <a:srgbClr val="0070C0"/>
              </a:solidFill>
              <a:ln>
                <a:noFill/>
              </a:ln>
              <a:effectLst/>
            </c:spPr>
          </c:dPt>
          <c:dPt>
            <c:idx val="13"/>
            <c:invertIfNegative val="0"/>
            <c:bubble3D val="0"/>
            <c:spPr>
              <a:solidFill>
                <a:srgbClr val="0070C0"/>
              </a:solidFill>
              <a:ln>
                <a:noFill/>
              </a:ln>
              <a:effectLst/>
            </c:spPr>
          </c:dPt>
          <c:cat>
            <c:strRef>
              <c:f>Sheet1!$A$2:$A$21</c:f>
              <c:strCache>
                <c:ptCount val="20"/>
                <c:pt idx="0">
                  <c:v>Norway</c:v>
                </c:pt>
                <c:pt idx="1">
                  <c:v>Denmark</c:v>
                </c:pt>
                <c:pt idx="2">
                  <c:v>Finland</c:v>
                </c:pt>
                <c:pt idx="3">
                  <c:v>United States</c:v>
                </c:pt>
                <c:pt idx="4">
                  <c:v>Netherlands</c:v>
                </c:pt>
                <c:pt idx="5">
                  <c:v>Sweden</c:v>
                </c:pt>
                <c:pt idx="6">
                  <c:v>Australia</c:v>
                </c:pt>
                <c:pt idx="7">
                  <c:v>Austria</c:v>
                </c:pt>
                <c:pt idx="8">
                  <c:v>Canada</c:v>
                </c:pt>
                <c:pt idx="9">
                  <c:v>South Korea</c:v>
                </c:pt>
                <c:pt idx="10">
                  <c:v>England</c:v>
                </c:pt>
                <c:pt idx="11">
                  <c:v>Ireland</c:v>
                </c:pt>
                <c:pt idx="12">
                  <c:v>Japan</c:v>
                </c:pt>
                <c:pt idx="13">
                  <c:v>Northern Ireland</c:v>
                </c:pt>
                <c:pt idx="14">
                  <c:v>Slovak Republic</c:v>
                </c:pt>
                <c:pt idx="15">
                  <c:v>Germany</c:v>
                </c:pt>
                <c:pt idx="16">
                  <c:v>Spain</c:v>
                </c:pt>
                <c:pt idx="17">
                  <c:v>Estonia</c:v>
                </c:pt>
                <c:pt idx="18">
                  <c:v>Italy</c:v>
                </c:pt>
                <c:pt idx="19">
                  <c:v>Czech Republic</c:v>
                </c:pt>
              </c:strCache>
            </c:strRef>
          </c:cat>
          <c:val>
            <c:numRef>
              <c:f>Sheet1!$C$2:$C$21</c:f>
              <c:numCache>
                <c:formatCode>General</c:formatCode>
                <c:ptCount val="20"/>
                <c:pt idx="0">
                  <c:v>9.0</c:v>
                </c:pt>
                <c:pt idx="1">
                  <c:v>5.0</c:v>
                </c:pt>
                <c:pt idx="2">
                  <c:v>10.0</c:v>
                </c:pt>
                <c:pt idx="3">
                  <c:v>15.0</c:v>
                </c:pt>
                <c:pt idx="4">
                  <c:v>9.0</c:v>
                </c:pt>
                <c:pt idx="5">
                  <c:v>8.0</c:v>
                </c:pt>
                <c:pt idx="6">
                  <c:v>6.0</c:v>
                </c:pt>
                <c:pt idx="7">
                  <c:v>10.0</c:v>
                </c:pt>
                <c:pt idx="8">
                  <c:v>9.0</c:v>
                </c:pt>
                <c:pt idx="10">
                  <c:v>9.0</c:v>
                </c:pt>
                <c:pt idx="11">
                  <c:v>11.0</c:v>
                </c:pt>
                <c:pt idx="12">
                  <c:v>5.0</c:v>
                </c:pt>
                <c:pt idx="13">
                  <c:v>11.0</c:v>
                </c:pt>
                <c:pt idx="14">
                  <c:v>7.0</c:v>
                </c:pt>
                <c:pt idx="15">
                  <c:v>5.0</c:v>
                </c:pt>
                <c:pt idx="16">
                  <c:v>3.0</c:v>
                </c:pt>
                <c:pt idx="17">
                  <c:v>7.0</c:v>
                </c:pt>
                <c:pt idx="18">
                  <c:v>7.0</c:v>
                </c:pt>
              </c:numCache>
            </c:numRef>
          </c:val>
        </c:ser>
        <c:ser>
          <c:idx val="2"/>
          <c:order val="2"/>
          <c:tx>
            <c:strRef>
              <c:f>Sheet1!$D$1</c:f>
              <c:strCache>
                <c:ptCount val="1"/>
                <c:pt idx="0">
                  <c:v>Tertiary education</c:v>
                </c:pt>
              </c:strCache>
            </c:strRef>
          </c:tx>
          <c:spPr>
            <a:solidFill>
              <a:srgbClr val="00B0F0"/>
            </a:solidFill>
            <a:ln>
              <a:noFill/>
            </a:ln>
            <a:effectLst/>
          </c:spPr>
          <c:invertIfNegative val="0"/>
          <c:dPt>
            <c:idx val="10"/>
            <c:invertIfNegative val="0"/>
            <c:bubble3D val="0"/>
            <c:spPr>
              <a:solidFill>
                <a:srgbClr val="00B0F0"/>
              </a:solidFill>
              <a:ln>
                <a:noFill/>
              </a:ln>
              <a:effectLst/>
            </c:spPr>
          </c:dPt>
          <c:dPt>
            <c:idx val="13"/>
            <c:invertIfNegative val="0"/>
            <c:bubble3D val="0"/>
            <c:spPr>
              <a:solidFill>
                <a:srgbClr val="00B0F0"/>
              </a:solidFill>
              <a:ln>
                <a:noFill/>
              </a:ln>
              <a:effectLst/>
            </c:spPr>
          </c:dPt>
          <c:cat>
            <c:strRef>
              <c:f>Sheet1!$A$2:$A$21</c:f>
              <c:strCache>
                <c:ptCount val="20"/>
                <c:pt idx="0">
                  <c:v>Norway</c:v>
                </c:pt>
                <c:pt idx="1">
                  <c:v>Denmark</c:v>
                </c:pt>
                <c:pt idx="2">
                  <c:v>Finland</c:v>
                </c:pt>
                <c:pt idx="3">
                  <c:v>United States</c:v>
                </c:pt>
                <c:pt idx="4">
                  <c:v>Netherlands</c:v>
                </c:pt>
                <c:pt idx="5">
                  <c:v>Sweden</c:v>
                </c:pt>
                <c:pt idx="6">
                  <c:v>Australia</c:v>
                </c:pt>
                <c:pt idx="7">
                  <c:v>Austria</c:v>
                </c:pt>
                <c:pt idx="8">
                  <c:v>Canada</c:v>
                </c:pt>
                <c:pt idx="9">
                  <c:v>South Korea</c:v>
                </c:pt>
                <c:pt idx="10">
                  <c:v>England</c:v>
                </c:pt>
                <c:pt idx="11">
                  <c:v>Ireland</c:v>
                </c:pt>
                <c:pt idx="12">
                  <c:v>Japan</c:v>
                </c:pt>
                <c:pt idx="13">
                  <c:v>Northern Ireland</c:v>
                </c:pt>
                <c:pt idx="14">
                  <c:v>Slovak Republic</c:v>
                </c:pt>
                <c:pt idx="15">
                  <c:v>Germany</c:v>
                </c:pt>
                <c:pt idx="16">
                  <c:v>Spain</c:v>
                </c:pt>
                <c:pt idx="17">
                  <c:v>Estonia</c:v>
                </c:pt>
                <c:pt idx="18">
                  <c:v>Italy</c:v>
                </c:pt>
                <c:pt idx="19">
                  <c:v>Czech Republic</c:v>
                </c:pt>
              </c:strCache>
            </c:strRef>
          </c:cat>
          <c:val>
            <c:numRef>
              <c:f>Sheet1!$D$2:$D$21</c:f>
              <c:numCache>
                <c:formatCode>General</c:formatCode>
                <c:ptCount val="20"/>
                <c:pt idx="0">
                  <c:v>20.0</c:v>
                </c:pt>
                <c:pt idx="1">
                  <c:v>12.0</c:v>
                </c:pt>
                <c:pt idx="2">
                  <c:v>15.0</c:v>
                </c:pt>
                <c:pt idx="3">
                  <c:v>15.0</c:v>
                </c:pt>
                <c:pt idx="4">
                  <c:v>19.0</c:v>
                </c:pt>
                <c:pt idx="5">
                  <c:v>11.0</c:v>
                </c:pt>
                <c:pt idx="6">
                  <c:v>14.0</c:v>
                </c:pt>
                <c:pt idx="7">
                  <c:v>13.0</c:v>
                </c:pt>
                <c:pt idx="8">
                  <c:v>11.0</c:v>
                </c:pt>
                <c:pt idx="9">
                  <c:v>7.0</c:v>
                </c:pt>
                <c:pt idx="10">
                  <c:v>10.0</c:v>
                </c:pt>
                <c:pt idx="11">
                  <c:v>13.0</c:v>
                </c:pt>
                <c:pt idx="12">
                  <c:v>12.0</c:v>
                </c:pt>
                <c:pt idx="13">
                  <c:v>13.0</c:v>
                </c:pt>
                <c:pt idx="14">
                  <c:v>14.0</c:v>
                </c:pt>
                <c:pt idx="15">
                  <c:v>11.0</c:v>
                </c:pt>
                <c:pt idx="16">
                  <c:v>8.0</c:v>
                </c:pt>
                <c:pt idx="17">
                  <c:v>9.0</c:v>
                </c:pt>
                <c:pt idx="18">
                  <c:v>11.0</c:v>
                </c:pt>
                <c:pt idx="19">
                  <c:v>8.0</c:v>
                </c:pt>
              </c:numCache>
            </c:numRef>
          </c:val>
        </c:ser>
        <c:dLbls>
          <c:showLegendKey val="0"/>
          <c:showVal val="0"/>
          <c:showCatName val="0"/>
          <c:showSerName val="0"/>
          <c:showPercent val="0"/>
          <c:showBubbleSize val="0"/>
        </c:dLbls>
        <c:gapWidth val="55"/>
        <c:overlap val="100"/>
        <c:axId val="1426185488"/>
        <c:axId val="1426188240"/>
      </c:barChart>
      <c:catAx>
        <c:axId val="1426185488"/>
        <c:scaling>
          <c:orientation val="minMax"/>
        </c:scaling>
        <c:delete val="0"/>
        <c:axPos val="b"/>
        <c:numFmt formatCode="General" sourceLinked="1"/>
        <c:majorTickMark val="none"/>
        <c:minorTickMark val="none"/>
        <c:tickLblPos val="nextTo"/>
        <c:spPr>
          <a:noFill/>
          <a:ln w="3175" cap="flat" cmpd="sng" algn="ctr">
            <a:solidFill>
              <a:srgbClr val="FF0000"/>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26188240"/>
        <c:crosses val="autoZero"/>
        <c:auto val="1"/>
        <c:lblAlgn val="ctr"/>
        <c:lblOffset val="100"/>
        <c:noMultiLvlLbl val="0"/>
      </c:catAx>
      <c:valAx>
        <c:axId val="1426188240"/>
        <c:scaling>
          <c:orientation val="minMax"/>
          <c:max val="100.0"/>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26185488"/>
        <c:crosses val="autoZero"/>
        <c:crossBetween val="between"/>
      </c:valAx>
      <c:spPr>
        <a:solidFill>
          <a:schemeClr val="bg1">
            <a:lumMod val="85000"/>
            <a:alpha val="60000"/>
          </a:schemeClr>
        </a:solidFill>
        <a:ln w="3175">
          <a:solidFill>
            <a:srgbClr val="FF0000"/>
          </a:solidFill>
        </a:ln>
        <a:effectLst/>
      </c:spPr>
    </c:plotArea>
    <c:legend>
      <c:legendPos val="b"/>
      <c:layout>
        <c:manualLayout>
          <c:xMode val="edge"/>
          <c:yMode val="edge"/>
          <c:x val="0.05"/>
          <c:y val="0.900849830190835"/>
          <c:w val="0.920061728395062"/>
          <c:h val="0.076701908522009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United States</c:v>
                </c:pt>
              </c:strCache>
            </c:strRef>
          </c:tx>
          <c:spPr>
            <a:pattFill prst="pct50">
              <a:fgClr>
                <a:srgbClr val="FF0000"/>
              </a:fgClr>
              <a:bgClr>
                <a:schemeClr val="bg1"/>
              </a:bgClr>
            </a:pattFill>
            <a:ln>
              <a:noFill/>
            </a:ln>
            <a:effectLst/>
          </c:spPr>
          <c:cat>
            <c:numRef>
              <c:f>Sheet1!$A$2:$A$11</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Sheet1!$B$2:$B$11</c:f>
              <c:numCache>
                <c:formatCode>#,##0</c:formatCode>
                <c:ptCount val="10"/>
                <c:pt idx="0">
                  <c:v>267521.0</c:v>
                </c:pt>
                <c:pt idx="1">
                  <c:v>275884.0</c:v>
                </c:pt>
                <c:pt idx="2">
                  <c:v>280806.0</c:v>
                </c:pt>
                <c:pt idx="3">
                  <c:v>289769.0</c:v>
                </c:pt>
                <c:pt idx="4">
                  <c:v>294630.0</c:v>
                </c:pt>
                <c:pt idx="5">
                  <c:v>301826.0</c:v>
                </c:pt>
                <c:pt idx="6">
                  <c:v>312374.0</c:v>
                </c:pt>
                <c:pt idx="7">
                  <c:v>306688.0</c:v>
                </c:pt>
                <c:pt idx="8">
                  <c:v>324047.0</c:v>
                </c:pt>
                <c:pt idx="9">
                  <c:v>321846.0</c:v>
                </c:pt>
              </c:numCache>
            </c:numRef>
          </c:val>
        </c:ser>
        <c:dLbls>
          <c:showLegendKey val="0"/>
          <c:showVal val="0"/>
          <c:showCatName val="0"/>
          <c:showSerName val="0"/>
          <c:showPercent val="0"/>
          <c:showBubbleSize val="0"/>
        </c:dLbls>
        <c:axId val="1426385728"/>
        <c:axId val="1426388480"/>
      </c:areaChart>
      <c:barChart>
        <c:barDir val="col"/>
        <c:grouping val="stacked"/>
        <c:varyColors val="0"/>
        <c:ser>
          <c:idx val="1"/>
          <c:order val="1"/>
          <c:tx>
            <c:strRef>
              <c:f>Sheet1!$C$1</c:f>
              <c:strCache>
                <c:ptCount val="1"/>
                <c:pt idx="0">
                  <c:v>China</c:v>
                </c:pt>
              </c:strCache>
            </c:strRef>
          </c:tx>
          <c:spPr>
            <a:solidFill>
              <a:srgbClr val="FF0000"/>
            </a:solidFill>
            <a:ln w="19050">
              <a:solidFill>
                <a:srgbClr val="FF0000"/>
              </a:solidFill>
            </a:ln>
            <a:effectLst/>
          </c:spPr>
          <c:invertIfNegative val="0"/>
          <c:cat>
            <c:numRef>
              <c:f>Sheet1!$A$2:$A$11</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Sheet1!$C$2:$C$11</c:f>
              <c:numCache>
                <c:formatCode>#,##0</c:formatCode>
                <c:ptCount val="10"/>
                <c:pt idx="0">
                  <c:v>73434.0</c:v>
                </c:pt>
                <c:pt idx="1">
                  <c:v>87428.0</c:v>
                </c:pt>
                <c:pt idx="2">
                  <c:v>96587.0</c:v>
                </c:pt>
                <c:pt idx="3">
                  <c:v>110149.0</c:v>
                </c:pt>
                <c:pt idx="4">
                  <c:v>127033.0</c:v>
                </c:pt>
                <c:pt idx="5">
                  <c:v>139756.0</c:v>
                </c:pt>
                <c:pt idx="6">
                  <c:v>162930.0</c:v>
                </c:pt>
                <c:pt idx="7">
                  <c:v>179690.0</c:v>
                </c:pt>
                <c:pt idx="8">
                  <c:v>215481.0</c:v>
                </c:pt>
                <c:pt idx="9">
                  <c:v>256834.0</c:v>
                </c:pt>
              </c:numCache>
            </c:numRef>
          </c:val>
        </c:ser>
        <c:ser>
          <c:idx val="2"/>
          <c:order val="2"/>
          <c:tx>
            <c:strRef>
              <c:f>Sheet1!$D$1</c:f>
              <c:strCache>
                <c:ptCount val="1"/>
                <c:pt idx="0">
                  <c:v>other East Asia</c:v>
                </c:pt>
              </c:strCache>
            </c:strRef>
          </c:tx>
          <c:spPr>
            <a:solidFill>
              <a:schemeClr val="bg1">
                <a:lumMod val="95000"/>
              </a:schemeClr>
            </a:solidFill>
            <a:ln w="19050">
              <a:solidFill>
                <a:srgbClr val="FF0000"/>
              </a:solidFill>
            </a:ln>
            <a:effectLst/>
          </c:spPr>
          <c:invertIfNegative val="0"/>
          <c:cat>
            <c:numRef>
              <c:f>Sheet1!$A$2:$A$11</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Sheet1!$D$2:$D$11</c:f>
              <c:numCache>
                <c:formatCode>#,##0</c:formatCode>
                <c:ptCount val="10"/>
                <c:pt idx="0">
                  <c:v>109575.0</c:v>
                </c:pt>
                <c:pt idx="1">
                  <c:v>112434.0</c:v>
                </c:pt>
                <c:pt idx="2">
                  <c:v>111758.0</c:v>
                </c:pt>
                <c:pt idx="3">
                  <c:v>117693.0</c:v>
                </c:pt>
                <c:pt idx="4">
                  <c:v>120897.0</c:v>
                </c:pt>
                <c:pt idx="5">
                  <c:v>124025.0</c:v>
                </c:pt>
                <c:pt idx="6">
                  <c:v>130179.0</c:v>
                </c:pt>
                <c:pt idx="7">
                  <c:v>129633.0</c:v>
                </c:pt>
                <c:pt idx="8">
                  <c:v>136918.0</c:v>
                </c:pt>
                <c:pt idx="9">
                  <c:v>136237.0</c:v>
                </c:pt>
              </c:numCache>
            </c:numRef>
          </c:val>
        </c:ser>
        <c:dLbls>
          <c:showLegendKey val="0"/>
          <c:showVal val="0"/>
          <c:showCatName val="0"/>
          <c:showSerName val="0"/>
          <c:showPercent val="0"/>
          <c:showBubbleSize val="0"/>
        </c:dLbls>
        <c:gapWidth val="100"/>
        <c:overlap val="100"/>
        <c:axId val="1426385728"/>
        <c:axId val="1426388480"/>
      </c:barChart>
      <c:catAx>
        <c:axId val="142638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26388480"/>
        <c:crosses val="autoZero"/>
        <c:auto val="1"/>
        <c:lblAlgn val="ctr"/>
        <c:lblOffset val="100"/>
        <c:noMultiLvlLbl val="0"/>
      </c:catAx>
      <c:valAx>
        <c:axId val="1426388480"/>
        <c:scaling>
          <c:orientation val="minMax"/>
          <c:max val="4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26385728"/>
        <c:crosses val="autoZero"/>
        <c:crossBetween val="between"/>
      </c:valAx>
      <c:spPr>
        <a:solidFill>
          <a:schemeClr val="bg1">
            <a:lumMod val="95000"/>
          </a:schemeClr>
        </a:solidFill>
        <a:ln>
          <a:solidFill>
            <a:srgbClr val="FF0000"/>
          </a:solidFill>
        </a:ln>
        <a:effectLst/>
      </c:spPr>
    </c:plotArea>
    <c:legend>
      <c:legendPos val="b"/>
      <c:layout>
        <c:manualLayout>
          <c:xMode val="edge"/>
          <c:yMode val="edge"/>
          <c:x val="0.186601356522491"/>
          <c:y val="0.905165726744795"/>
          <c:w val="0.621104110820587"/>
          <c:h val="0.074739710139882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4199ED-6AEF-AB49-A2A3-496D9A557AC3}"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03029990-838B-7B4C-8ADA-535A28352CF5}">
      <dgm:prSet phldrT="[Text]" custT="1"/>
      <dgm:spPr>
        <a:ln w="6350">
          <a:solidFill>
            <a:schemeClr val="tx1"/>
          </a:solidFill>
        </a:ln>
      </dgm:spPr>
      <dgm:t>
        <a:bodyPr/>
        <a:lstStyle/>
        <a:p>
          <a:r>
            <a:rPr lang="en-US" sz="1100" dirty="0" smtClean="0"/>
            <a:t>Socially differentiated families</a:t>
          </a:r>
          <a:endParaRPr lang="en-US" sz="1100" dirty="0"/>
        </a:p>
      </dgm:t>
    </dgm:pt>
    <dgm:pt modelId="{EF4EDE11-952C-684E-8400-9E306405EF92}" type="parTrans" cxnId="{F46E31BA-9E2B-5B41-B570-B198DDFC07AC}">
      <dgm:prSet/>
      <dgm:spPr/>
      <dgm:t>
        <a:bodyPr/>
        <a:lstStyle/>
        <a:p>
          <a:endParaRPr lang="en-US"/>
        </a:p>
      </dgm:t>
    </dgm:pt>
    <dgm:pt modelId="{FBEDF127-A240-C141-AC1A-58CDF6242077}" type="sibTrans" cxnId="{F46E31BA-9E2B-5B41-B570-B198DDFC07AC}">
      <dgm:prSet/>
      <dgm:spPr>
        <a:solidFill>
          <a:srgbClr val="000090"/>
        </a:solidFill>
      </dgm:spPr>
      <dgm:t>
        <a:bodyPr/>
        <a:lstStyle/>
        <a:p>
          <a:endParaRPr lang="en-US"/>
        </a:p>
      </dgm:t>
    </dgm:pt>
    <dgm:pt modelId="{FD0192C4-33C3-1447-B322-A3BBE80089E0}">
      <dgm:prSet phldrT="[Text]" custT="1"/>
      <dgm:spPr>
        <a:solidFill>
          <a:schemeClr val="tx2">
            <a:lumMod val="20000"/>
            <a:lumOff val="80000"/>
          </a:schemeClr>
        </a:solidFill>
        <a:ln w="6350">
          <a:solidFill>
            <a:schemeClr val="tx1"/>
          </a:solidFill>
        </a:ln>
      </dgm:spPr>
      <dgm:t>
        <a:bodyPr/>
        <a:lstStyle/>
        <a:p>
          <a:r>
            <a:rPr lang="en-US" sz="1100" dirty="0" smtClean="0"/>
            <a:t>Tiered opportunities, resources and aspirations in education</a:t>
          </a:r>
          <a:endParaRPr lang="en-US" sz="1100" dirty="0"/>
        </a:p>
      </dgm:t>
    </dgm:pt>
    <dgm:pt modelId="{27227E1B-A572-3545-AA42-429519BB59EE}" type="parTrans" cxnId="{B232637F-F138-3341-8B8A-42C0DFEE2F27}">
      <dgm:prSet/>
      <dgm:spPr/>
      <dgm:t>
        <a:bodyPr/>
        <a:lstStyle/>
        <a:p>
          <a:endParaRPr lang="en-US"/>
        </a:p>
      </dgm:t>
    </dgm:pt>
    <dgm:pt modelId="{269A7100-180C-8F41-BFBA-AB3D5F2DF38D}" type="sibTrans" cxnId="{B232637F-F138-3341-8B8A-42C0DFEE2F27}">
      <dgm:prSet/>
      <dgm:spPr>
        <a:solidFill>
          <a:srgbClr val="000090"/>
        </a:solidFill>
      </dgm:spPr>
      <dgm:t>
        <a:bodyPr/>
        <a:lstStyle/>
        <a:p>
          <a:endParaRPr lang="en-US"/>
        </a:p>
      </dgm:t>
    </dgm:pt>
    <dgm:pt modelId="{8189EB83-579D-004A-AD61-9B92997203BE}">
      <dgm:prSet phldrT="[Text]" custT="1"/>
      <dgm:spPr>
        <a:ln w="6350">
          <a:solidFill>
            <a:schemeClr val="tx1"/>
          </a:solidFill>
        </a:ln>
      </dgm:spPr>
      <dgm:t>
        <a:bodyPr/>
        <a:lstStyle/>
        <a:p>
          <a:r>
            <a:rPr lang="en-US" sz="1100" dirty="0" smtClean="0"/>
            <a:t>Tiered labor markets, stratified in entry and progression</a:t>
          </a:r>
          <a:endParaRPr lang="en-US" sz="1100" dirty="0"/>
        </a:p>
      </dgm:t>
    </dgm:pt>
    <dgm:pt modelId="{276BC475-F351-9340-96CB-2F2487BDFEF8}" type="parTrans" cxnId="{05A27F84-C941-3047-BC12-37A80348D588}">
      <dgm:prSet/>
      <dgm:spPr/>
      <dgm:t>
        <a:bodyPr/>
        <a:lstStyle/>
        <a:p>
          <a:endParaRPr lang="en-US"/>
        </a:p>
      </dgm:t>
    </dgm:pt>
    <dgm:pt modelId="{3BB4A1F3-C6BC-D246-9D27-2F96CD2CC0FA}" type="sibTrans" cxnId="{05A27F84-C941-3047-BC12-37A80348D588}">
      <dgm:prSet/>
      <dgm:spPr>
        <a:solidFill>
          <a:srgbClr val="000090"/>
        </a:solidFill>
      </dgm:spPr>
      <dgm:t>
        <a:bodyPr/>
        <a:lstStyle/>
        <a:p>
          <a:endParaRPr lang="en-US"/>
        </a:p>
      </dgm:t>
    </dgm:pt>
    <dgm:pt modelId="{F7848FDD-8059-0A4F-A414-7FBFF87E23C9}">
      <dgm:prSet phldrT="[Text]" custT="1"/>
      <dgm:spPr>
        <a:ln w="6350">
          <a:solidFill>
            <a:schemeClr val="tx1"/>
          </a:solidFill>
        </a:ln>
      </dgm:spPr>
      <dgm:t>
        <a:bodyPr/>
        <a:lstStyle/>
        <a:p>
          <a:r>
            <a:rPr lang="en-US" sz="1100" dirty="0" smtClean="0"/>
            <a:t>Differentiated rewards at work (income, occupational status)</a:t>
          </a:r>
          <a:endParaRPr lang="en-US" sz="1100" dirty="0"/>
        </a:p>
      </dgm:t>
    </dgm:pt>
    <dgm:pt modelId="{1F501D83-74A1-774E-9DC0-AA7CAFE20852}" type="parTrans" cxnId="{DA8FA6BE-ADE0-0447-B3B3-B8F3FD4FDAD5}">
      <dgm:prSet/>
      <dgm:spPr/>
      <dgm:t>
        <a:bodyPr/>
        <a:lstStyle/>
        <a:p>
          <a:endParaRPr lang="en-US"/>
        </a:p>
      </dgm:t>
    </dgm:pt>
    <dgm:pt modelId="{D763F131-91A3-BA44-9D18-8AA9E67CEF6B}" type="sibTrans" cxnId="{DA8FA6BE-ADE0-0447-B3B3-B8F3FD4FDAD5}">
      <dgm:prSet/>
      <dgm:spPr>
        <a:solidFill>
          <a:srgbClr val="000090"/>
        </a:solidFill>
      </dgm:spPr>
      <dgm:t>
        <a:bodyPr/>
        <a:lstStyle/>
        <a:p>
          <a:endParaRPr lang="en-US"/>
        </a:p>
      </dgm:t>
    </dgm:pt>
    <dgm:pt modelId="{45619DFB-7E4D-FA40-83B1-6456EC89D2C1}">
      <dgm:prSet phldrT="[Text]" custT="1"/>
      <dgm:spPr>
        <a:ln w="6350">
          <a:solidFill>
            <a:schemeClr val="tx1"/>
          </a:solidFill>
        </a:ln>
      </dgm:spPr>
      <dgm:t>
        <a:bodyPr/>
        <a:lstStyle/>
        <a:p>
          <a:r>
            <a:rPr lang="en-US" sz="1100" dirty="0" smtClean="0"/>
            <a:t>Taxation and public policies that sustain or reduce social advantages</a:t>
          </a:r>
          <a:endParaRPr lang="en-US" sz="1100" dirty="0"/>
        </a:p>
      </dgm:t>
    </dgm:pt>
    <dgm:pt modelId="{8979931F-19CB-1647-9D4C-C133F10E0EC1}" type="parTrans" cxnId="{F144F7AA-00F2-1C45-B4FE-156ECE37E7DE}">
      <dgm:prSet/>
      <dgm:spPr/>
      <dgm:t>
        <a:bodyPr/>
        <a:lstStyle/>
        <a:p>
          <a:endParaRPr lang="en-US"/>
        </a:p>
      </dgm:t>
    </dgm:pt>
    <dgm:pt modelId="{520DCC04-DC16-A24F-8187-6D5877D3E238}" type="sibTrans" cxnId="{F144F7AA-00F2-1C45-B4FE-156ECE37E7DE}">
      <dgm:prSet/>
      <dgm:spPr>
        <a:solidFill>
          <a:srgbClr val="000090"/>
        </a:solidFill>
      </dgm:spPr>
      <dgm:t>
        <a:bodyPr/>
        <a:lstStyle/>
        <a:p>
          <a:endParaRPr lang="en-US"/>
        </a:p>
      </dgm:t>
    </dgm:pt>
    <dgm:pt modelId="{4FD627E1-3BC6-E043-96AF-ED5B03414505}" type="pres">
      <dgm:prSet presAssocID="{494199ED-6AEF-AB49-A2A3-496D9A557AC3}" presName="cycle" presStyleCnt="0">
        <dgm:presLayoutVars>
          <dgm:dir/>
          <dgm:resizeHandles val="exact"/>
        </dgm:presLayoutVars>
      </dgm:prSet>
      <dgm:spPr/>
      <dgm:t>
        <a:bodyPr/>
        <a:lstStyle/>
        <a:p>
          <a:endParaRPr lang="en-US"/>
        </a:p>
      </dgm:t>
    </dgm:pt>
    <dgm:pt modelId="{3B04813A-D5FA-4740-B3DF-9BE9BE4844A0}" type="pres">
      <dgm:prSet presAssocID="{03029990-838B-7B4C-8ADA-535A28352CF5}" presName="dummy" presStyleCnt="0"/>
      <dgm:spPr/>
    </dgm:pt>
    <dgm:pt modelId="{FE9EEADF-4642-A14D-AE4F-F085EC4012DA}" type="pres">
      <dgm:prSet presAssocID="{03029990-838B-7B4C-8ADA-535A28352CF5}" presName="node" presStyleLbl="revTx" presStyleIdx="0" presStyleCnt="5">
        <dgm:presLayoutVars>
          <dgm:bulletEnabled val="1"/>
        </dgm:presLayoutVars>
      </dgm:prSet>
      <dgm:spPr/>
      <dgm:t>
        <a:bodyPr/>
        <a:lstStyle/>
        <a:p>
          <a:endParaRPr lang="en-US"/>
        </a:p>
      </dgm:t>
    </dgm:pt>
    <dgm:pt modelId="{E93B4AD9-D844-3449-9F86-69D2731E4DC2}" type="pres">
      <dgm:prSet presAssocID="{FBEDF127-A240-C141-AC1A-58CDF6242077}" presName="sibTrans" presStyleLbl="node1" presStyleIdx="0" presStyleCnt="5"/>
      <dgm:spPr/>
      <dgm:t>
        <a:bodyPr/>
        <a:lstStyle/>
        <a:p>
          <a:endParaRPr lang="en-US"/>
        </a:p>
      </dgm:t>
    </dgm:pt>
    <dgm:pt modelId="{2BF27301-FCDF-884F-BCA6-ABC2D49EC7C2}" type="pres">
      <dgm:prSet presAssocID="{FD0192C4-33C3-1447-B322-A3BBE80089E0}" presName="dummy" presStyleCnt="0"/>
      <dgm:spPr/>
    </dgm:pt>
    <dgm:pt modelId="{61F35330-E13E-6346-AEB5-2CB2F4034833}" type="pres">
      <dgm:prSet presAssocID="{FD0192C4-33C3-1447-B322-A3BBE80089E0}" presName="node" presStyleLbl="revTx" presStyleIdx="1" presStyleCnt="5" custScaleX="134050" custScaleY="111107">
        <dgm:presLayoutVars>
          <dgm:bulletEnabled val="1"/>
        </dgm:presLayoutVars>
      </dgm:prSet>
      <dgm:spPr/>
      <dgm:t>
        <a:bodyPr/>
        <a:lstStyle/>
        <a:p>
          <a:endParaRPr lang="en-US"/>
        </a:p>
      </dgm:t>
    </dgm:pt>
    <dgm:pt modelId="{4DCB6C1A-E9E3-8F46-85ED-049F0D8D434D}" type="pres">
      <dgm:prSet presAssocID="{269A7100-180C-8F41-BFBA-AB3D5F2DF38D}" presName="sibTrans" presStyleLbl="node1" presStyleIdx="1" presStyleCnt="5"/>
      <dgm:spPr/>
      <dgm:t>
        <a:bodyPr/>
        <a:lstStyle/>
        <a:p>
          <a:endParaRPr lang="en-US"/>
        </a:p>
      </dgm:t>
    </dgm:pt>
    <dgm:pt modelId="{C4B0C5A7-D11C-E84A-9DDE-DC4A6B27F551}" type="pres">
      <dgm:prSet presAssocID="{8189EB83-579D-004A-AD61-9B92997203BE}" presName="dummy" presStyleCnt="0"/>
      <dgm:spPr/>
    </dgm:pt>
    <dgm:pt modelId="{D0BFABD6-0697-6441-ADE3-9A3A33183F58}" type="pres">
      <dgm:prSet presAssocID="{8189EB83-579D-004A-AD61-9B92997203BE}" presName="node" presStyleLbl="revTx" presStyleIdx="2" presStyleCnt="5">
        <dgm:presLayoutVars>
          <dgm:bulletEnabled val="1"/>
        </dgm:presLayoutVars>
      </dgm:prSet>
      <dgm:spPr/>
      <dgm:t>
        <a:bodyPr/>
        <a:lstStyle/>
        <a:p>
          <a:endParaRPr lang="en-US"/>
        </a:p>
      </dgm:t>
    </dgm:pt>
    <dgm:pt modelId="{C0D42B3E-B4A2-E143-8D18-8C1D599674B8}" type="pres">
      <dgm:prSet presAssocID="{3BB4A1F3-C6BC-D246-9D27-2F96CD2CC0FA}" presName="sibTrans" presStyleLbl="node1" presStyleIdx="2" presStyleCnt="5"/>
      <dgm:spPr/>
      <dgm:t>
        <a:bodyPr/>
        <a:lstStyle/>
        <a:p>
          <a:endParaRPr lang="en-US"/>
        </a:p>
      </dgm:t>
    </dgm:pt>
    <dgm:pt modelId="{D67C34CA-81F0-DF43-8EC4-D06B260AF2AD}" type="pres">
      <dgm:prSet presAssocID="{F7848FDD-8059-0A4F-A414-7FBFF87E23C9}" presName="dummy" presStyleCnt="0"/>
      <dgm:spPr/>
    </dgm:pt>
    <dgm:pt modelId="{16864E62-4887-0F4D-8213-3F840E7B241B}" type="pres">
      <dgm:prSet presAssocID="{F7848FDD-8059-0A4F-A414-7FBFF87E23C9}" presName="node" presStyleLbl="revTx" presStyleIdx="3" presStyleCnt="5" custScaleX="116258" custScaleY="108511">
        <dgm:presLayoutVars>
          <dgm:bulletEnabled val="1"/>
        </dgm:presLayoutVars>
      </dgm:prSet>
      <dgm:spPr/>
      <dgm:t>
        <a:bodyPr/>
        <a:lstStyle/>
        <a:p>
          <a:endParaRPr lang="en-US"/>
        </a:p>
      </dgm:t>
    </dgm:pt>
    <dgm:pt modelId="{C8B10116-FB4B-764D-9EA5-B75AB3BB3672}" type="pres">
      <dgm:prSet presAssocID="{D763F131-91A3-BA44-9D18-8AA9E67CEF6B}" presName="sibTrans" presStyleLbl="node1" presStyleIdx="3" presStyleCnt="5"/>
      <dgm:spPr/>
      <dgm:t>
        <a:bodyPr/>
        <a:lstStyle/>
        <a:p>
          <a:endParaRPr lang="en-US"/>
        </a:p>
      </dgm:t>
    </dgm:pt>
    <dgm:pt modelId="{0A425EE1-7F06-6543-8DF6-7924CFA241D0}" type="pres">
      <dgm:prSet presAssocID="{45619DFB-7E4D-FA40-83B1-6456EC89D2C1}" presName="dummy" presStyleCnt="0"/>
      <dgm:spPr/>
    </dgm:pt>
    <dgm:pt modelId="{599B602F-33A0-F04B-8D5F-DBE0E10E045B}" type="pres">
      <dgm:prSet presAssocID="{45619DFB-7E4D-FA40-83B1-6456EC89D2C1}" presName="node" presStyleLbl="revTx" presStyleIdx="4" presStyleCnt="5" custScaleX="122501" custScaleY="116878">
        <dgm:presLayoutVars>
          <dgm:bulletEnabled val="1"/>
        </dgm:presLayoutVars>
      </dgm:prSet>
      <dgm:spPr/>
      <dgm:t>
        <a:bodyPr/>
        <a:lstStyle/>
        <a:p>
          <a:endParaRPr lang="en-US"/>
        </a:p>
      </dgm:t>
    </dgm:pt>
    <dgm:pt modelId="{DDD0A6BB-CB00-614D-B369-5B839B88A970}" type="pres">
      <dgm:prSet presAssocID="{520DCC04-DC16-A24F-8187-6D5877D3E238}" presName="sibTrans" presStyleLbl="node1" presStyleIdx="4" presStyleCnt="5"/>
      <dgm:spPr/>
      <dgm:t>
        <a:bodyPr/>
        <a:lstStyle/>
        <a:p>
          <a:endParaRPr lang="en-US"/>
        </a:p>
      </dgm:t>
    </dgm:pt>
  </dgm:ptLst>
  <dgm:cxnLst>
    <dgm:cxn modelId="{B237CCC1-5AE2-7941-A183-A59CA7EAEAEE}" type="presOf" srcId="{03029990-838B-7B4C-8ADA-535A28352CF5}" destId="{FE9EEADF-4642-A14D-AE4F-F085EC4012DA}" srcOrd="0" destOrd="0" presId="urn:microsoft.com/office/officeart/2005/8/layout/cycle1"/>
    <dgm:cxn modelId="{5B48C033-13B2-694C-8849-9BD7FF047C0B}" type="presOf" srcId="{3BB4A1F3-C6BC-D246-9D27-2F96CD2CC0FA}" destId="{C0D42B3E-B4A2-E143-8D18-8C1D599674B8}" srcOrd="0" destOrd="0" presId="urn:microsoft.com/office/officeart/2005/8/layout/cycle1"/>
    <dgm:cxn modelId="{78D55BA4-B096-1042-9676-BB502ED74875}" type="presOf" srcId="{8189EB83-579D-004A-AD61-9B92997203BE}" destId="{D0BFABD6-0697-6441-ADE3-9A3A33183F58}" srcOrd="0" destOrd="0" presId="urn:microsoft.com/office/officeart/2005/8/layout/cycle1"/>
    <dgm:cxn modelId="{742C4930-F16A-F744-9999-FD16B9889CD3}" type="presOf" srcId="{F7848FDD-8059-0A4F-A414-7FBFF87E23C9}" destId="{16864E62-4887-0F4D-8213-3F840E7B241B}" srcOrd="0" destOrd="0" presId="urn:microsoft.com/office/officeart/2005/8/layout/cycle1"/>
    <dgm:cxn modelId="{05A27F84-C941-3047-BC12-37A80348D588}" srcId="{494199ED-6AEF-AB49-A2A3-496D9A557AC3}" destId="{8189EB83-579D-004A-AD61-9B92997203BE}" srcOrd="2" destOrd="0" parTransId="{276BC475-F351-9340-96CB-2F2487BDFEF8}" sibTransId="{3BB4A1F3-C6BC-D246-9D27-2F96CD2CC0FA}"/>
    <dgm:cxn modelId="{89913249-3069-724F-B000-C7736677ABF0}" type="presOf" srcId="{FBEDF127-A240-C141-AC1A-58CDF6242077}" destId="{E93B4AD9-D844-3449-9F86-69D2731E4DC2}" srcOrd="0" destOrd="0" presId="urn:microsoft.com/office/officeart/2005/8/layout/cycle1"/>
    <dgm:cxn modelId="{DA8FA6BE-ADE0-0447-B3B3-B8F3FD4FDAD5}" srcId="{494199ED-6AEF-AB49-A2A3-496D9A557AC3}" destId="{F7848FDD-8059-0A4F-A414-7FBFF87E23C9}" srcOrd="3" destOrd="0" parTransId="{1F501D83-74A1-774E-9DC0-AA7CAFE20852}" sibTransId="{D763F131-91A3-BA44-9D18-8AA9E67CEF6B}"/>
    <dgm:cxn modelId="{C7127561-5367-1A44-A9AA-53125019CC9F}" type="presOf" srcId="{269A7100-180C-8F41-BFBA-AB3D5F2DF38D}" destId="{4DCB6C1A-E9E3-8F46-85ED-049F0D8D434D}" srcOrd="0" destOrd="0" presId="urn:microsoft.com/office/officeart/2005/8/layout/cycle1"/>
    <dgm:cxn modelId="{C769E9C7-7AD8-0C4C-8FAB-A6AA7D1A089A}" type="presOf" srcId="{494199ED-6AEF-AB49-A2A3-496D9A557AC3}" destId="{4FD627E1-3BC6-E043-96AF-ED5B03414505}" srcOrd="0" destOrd="0" presId="urn:microsoft.com/office/officeart/2005/8/layout/cycle1"/>
    <dgm:cxn modelId="{62485DF0-85CC-564F-8218-320DB1FB31E1}" type="presOf" srcId="{FD0192C4-33C3-1447-B322-A3BBE80089E0}" destId="{61F35330-E13E-6346-AEB5-2CB2F4034833}" srcOrd="0" destOrd="0" presId="urn:microsoft.com/office/officeart/2005/8/layout/cycle1"/>
    <dgm:cxn modelId="{7BB2A4F7-3D13-F548-98E3-E478B9444D2B}" type="presOf" srcId="{520DCC04-DC16-A24F-8187-6D5877D3E238}" destId="{DDD0A6BB-CB00-614D-B369-5B839B88A970}" srcOrd="0" destOrd="0" presId="urn:microsoft.com/office/officeart/2005/8/layout/cycle1"/>
    <dgm:cxn modelId="{4469014D-A98C-454E-BBC0-2502C9EADE76}" type="presOf" srcId="{D763F131-91A3-BA44-9D18-8AA9E67CEF6B}" destId="{C8B10116-FB4B-764D-9EA5-B75AB3BB3672}" srcOrd="0" destOrd="0" presId="urn:microsoft.com/office/officeart/2005/8/layout/cycle1"/>
    <dgm:cxn modelId="{F46E31BA-9E2B-5B41-B570-B198DDFC07AC}" srcId="{494199ED-6AEF-AB49-A2A3-496D9A557AC3}" destId="{03029990-838B-7B4C-8ADA-535A28352CF5}" srcOrd="0" destOrd="0" parTransId="{EF4EDE11-952C-684E-8400-9E306405EF92}" sibTransId="{FBEDF127-A240-C141-AC1A-58CDF6242077}"/>
    <dgm:cxn modelId="{B232637F-F138-3341-8B8A-42C0DFEE2F27}" srcId="{494199ED-6AEF-AB49-A2A3-496D9A557AC3}" destId="{FD0192C4-33C3-1447-B322-A3BBE80089E0}" srcOrd="1" destOrd="0" parTransId="{27227E1B-A572-3545-AA42-429519BB59EE}" sibTransId="{269A7100-180C-8F41-BFBA-AB3D5F2DF38D}"/>
    <dgm:cxn modelId="{F3A0EFBC-4E51-8640-B153-AF6F34D2D281}" type="presOf" srcId="{45619DFB-7E4D-FA40-83B1-6456EC89D2C1}" destId="{599B602F-33A0-F04B-8D5F-DBE0E10E045B}" srcOrd="0" destOrd="0" presId="urn:microsoft.com/office/officeart/2005/8/layout/cycle1"/>
    <dgm:cxn modelId="{F144F7AA-00F2-1C45-B4FE-156ECE37E7DE}" srcId="{494199ED-6AEF-AB49-A2A3-496D9A557AC3}" destId="{45619DFB-7E4D-FA40-83B1-6456EC89D2C1}" srcOrd="4" destOrd="0" parTransId="{8979931F-19CB-1647-9D4C-C133F10E0EC1}" sibTransId="{520DCC04-DC16-A24F-8187-6D5877D3E238}"/>
    <dgm:cxn modelId="{1915CFCA-12FC-5047-9FC5-C7B03FEB71BC}" type="presParOf" srcId="{4FD627E1-3BC6-E043-96AF-ED5B03414505}" destId="{3B04813A-D5FA-4740-B3DF-9BE9BE4844A0}" srcOrd="0" destOrd="0" presId="urn:microsoft.com/office/officeart/2005/8/layout/cycle1"/>
    <dgm:cxn modelId="{D6C0FD65-78BB-B14D-A1C5-F573DFE0890D}" type="presParOf" srcId="{4FD627E1-3BC6-E043-96AF-ED5B03414505}" destId="{FE9EEADF-4642-A14D-AE4F-F085EC4012DA}" srcOrd="1" destOrd="0" presId="urn:microsoft.com/office/officeart/2005/8/layout/cycle1"/>
    <dgm:cxn modelId="{0B623A45-C2D9-9948-BC8B-F2F18C67BF47}" type="presParOf" srcId="{4FD627E1-3BC6-E043-96AF-ED5B03414505}" destId="{E93B4AD9-D844-3449-9F86-69D2731E4DC2}" srcOrd="2" destOrd="0" presId="urn:microsoft.com/office/officeart/2005/8/layout/cycle1"/>
    <dgm:cxn modelId="{F96E120A-6BC3-B84B-B5BC-C8B00FEEB7F3}" type="presParOf" srcId="{4FD627E1-3BC6-E043-96AF-ED5B03414505}" destId="{2BF27301-FCDF-884F-BCA6-ABC2D49EC7C2}" srcOrd="3" destOrd="0" presId="urn:microsoft.com/office/officeart/2005/8/layout/cycle1"/>
    <dgm:cxn modelId="{F6D20980-92A8-FC42-B2FB-AF5E99C7F8F5}" type="presParOf" srcId="{4FD627E1-3BC6-E043-96AF-ED5B03414505}" destId="{61F35330-E13E-6346-AEB5-2CB2F4034833}" srcOrd="4" destOrd="0" presId="urn:microsoft.com/office/officeart/2005/8/layout/cycle1"/>
    <dgm:cxn modelId="{EBDCEA18-DE68-1749-B11F-3007FF62C165}" type="presParOf" srcId="{4FD627E1-3BC6-E043-96AF-ED5B03414505}" destId="{4DCB6C1A-E9E3-8F46-85ED-049F0D8D434D}" srcOrd="5" destOrd="0" presId="urn:microsoft.com/office/officeart/2005/8/layout/cycle1"/>
    <dgm:cxn modelId="{D13D0AFD-A049-C74A-BEF6-2F352F027BA3}" type="presParOf" srcId="{4FD627E1-3BC6-E043-96AF-ED5B03414505}" destId="{C4B0C5A7-D11C-E84A-9DDE-DC4A6B27F551}" srcOrd="6" destOrd="0" presId="urn:microsoft.com/office/officeart/2005/8/layout/cycle1"/>
    <dgm:cxn modelId="{8EDA6B06-2C01-EE4B-B71F-9AE3D871DF37}" type="presParOf" srcId="{4FD627E1-3BC6-E043-96AF-ED5B03414505}" destId="{D0BFABD6-0697-6441-ADE3-9A3A33183F58}" srcOrd="7" destOrd="0" presId="urn:microsoft.com/office/officeart/2005/8/layout/cycle1"/>
    <dgm:cxn modelId="{963ADA09-3961-744A-8FE9-924A5F5B569B}" type="presParOf" srcId="{4FD627E1-3BC6-E043-96AF-ED5B03414505}" destId="{C0D42B3E-B4A2-E143-8D18-8C1D599674B8}" srcOrd="8" destOrd="0" presId="urn:microsoft.com/office/officeart/2005/8/layout/cycle1"/>
    <dgm:cxn modelId="{4F614E90-DE4D-6544-856D-3EE815566C5B}" type="presParOf" srcId="{4FD627E1-3BC6-E043-96AF-ED5B03414505}" destId="{D67C34CA-81F0-DF43-8EC4-D06B260AF2AD}" srcOrd="9" destOrd="0" presId="urn:microsoft.com/office/officeart/2005/8/layout/cycle1"/>
    <dgm:cxn modelId="{CF4E326A-A7C3-964B-8430-EE62FFC77C83}" type="presParOf" srcId="{4FD627E1-3BC6-E043-96AF-ED5B03414505}" destId="{16864E62-4887-0F4D-8213-3F840E7B241B}" srcOrd="10" destOrd="0" presId="urn:microsoft.com/office/officeart/2005/8/layout/cycle1"/>
    <dgm:cxn modelId="{4FC082DD-4AA8-FB40-A118-8CED273599D1}" type="presParOf" srcId="{4FD627E1-3BC6-E043-96AF-ED5B03414505}" destId="{C8B10116-FB4B-764D-9EA5-B75AB3BB3672}" srcOrd="11" destOrd="0" presId="urn:microsoft.com/office/officeart/2005/8/layout/cycle1"/>
    <dgm:cxn modelId="{E34703FB-F7B9-B549-A06E-4F49DAD477F9}" type="presParOf" srcId="{4FD627E1-3BC6-E043-96AF-ED5B03414505}" destId="{0A425EE1-7F06-6543-8DF6-7924CFA241D0}" srcOrd="12" destOrd="0" presId="urn:microsoft.com/office/officeart/2005/8/layout/cycle1"/>
    <dgm:cxn modelId="{817353D7-6FC1-0943-8FC2-47DED9071567}" type="presParOf" srcId="{4FD627E1-3BC6-E043-96AF-ED5B03414505}" destId="{599B602F-33A0-F04B-8D5F-DBE0E10E045B}" srcOrd="13" destOrd="0" presId="urn:microsoft.com/office/officeart/2005/8/layout/cycle1"/>
    <dgm:cxn modelId="{744B8CB9-9A7D-1D43-A304-FF189C250836}" type="presParOf" srcId="{4FD627E1-3BC6-E043-96AF-ED5B03414505}" destId="{DDD0A6BB-CB00-614D-B369-5B839B88A97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EEADF-4642-A14D-AE4F-F085EC4012DA}">
      <dsp:nvSpPr>
        <dsp:cNvPr id="0" name=""/>
        <dsp:cNvSpPr/>
      </dsp:nvSpPr>
      <dsp:spPr>
        <a:xfrm>
          <a:off x="3358647" y="47608"/>
          <a:ext cx="832718" cy="832718"/>
        </a:xfrm>
        <a:prstGeom prst="rect">
          <a:avLst/>
        </a:prstGeom>
        <a:noFill/>
        <a:ln w="6350">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Socially differentiated families</a:t>
          </a:r>
          <a:endParaRPr lang="en-US" sz="1100" kern="1200" dirty="0"/>
        </a:p>
      </dsp:txBody>
      <dsp:txXfrm>
        <a:off x="3358647" y="47608"/>
        <a:ext cx="832718" cy="832718"/>
      </dsp:txXfrm>
    </dsp:sp>
    <dsp:sp modelId="{E93B4AD9-D844-3449-9F86-69D2731E4DC2}">
      <dsp:nvSpPr>
        <dsp:cNvPr id="0" name=""/>
        <dsp:cNvSpPr/>
      </dsp:nvSpPr>
      <dsp:spPr>
        <a:xfrm>
          <a:off x="1397950" y="23296"/>
          <a:ext cx="3124420" cy="3124420"/>
        </a:xfrm>
        <a:prstGeom prst="circularArrow">
          <a:avLst>
            <a:gd name="adj1" fmla="val 5197"/>
            <a:gd name="adj2" fmla="val 335692"/>
            <a:gd name="adj3" fmla="val 21179455"/>
            <a:gd name="adj4" fmla="val 19765450"/>
            <a:gd name="adj5" fmla="val 6063"/>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1F35330-E13E-6346-AEB5-2CB2F4034833}">
      <dsp:nvSpPr>
        <dsp:cNvPr id="0" name=""/>
        <dsp:cNvSpPr/>
      </dsp:nvSpPr>
      <dsp:spPr>
        <a:xfrm>
          <a:off x="3720479" y="1551292"/>
          <a:ext cx="1116258" cy="925208"/>
        </a:xfrm>
        <a:prstGeom prst="rect">
          <a:avLst/>
        </a:prstGeom>
        <a:solidFill>
          <a:schemeClr val="tx2">
            <a:lumMod val="20000"/>
            <a:lumOff val="80000"/>
          </a:schemeClr>
        </a:solidFill>
        <a:ln w="6350">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Tiered opportunities, resources and aspirations in education</a:t>
          </a:r>
          <a:endParaRPr lang="en-US" sz="1100" kern="1200" dirty="0"/>
        </a:p>
      </dsp:txBody>
      <dsp:txXfrm>
        <a:off x="3720479" y="1551292"/>
        <a:ext cx="1116258" cy="925208"/>
      </dsp:txXfrm>
    </dsp:sp>
    <dsp:sp modelId="{4DCB6C1A-E9E3-8F46-85ED-049F0D8D434D}">
      <dsp:nvSpPr>
        <dsp:cNvPr id="0" name=""/>
        <dsp:cNvSpPr/>
      </dsp:nvSpPr>
      <dsp:spPr>
        <a:xfrm>
          <a:off x="1397950" y="23296"/>
          <a:ext cx="3124420" cy="3124420"/>
        </a:xfrm>
        <a:prstGeom prst="circularArrow">
          <a:avLst>
            <a:gd name="adj1" fmla="val 5197"/>
            <a:gd name="adj2" fmla="val 335692"/>
            <a:gd name="adj3" fmla="val 4015631"/>
            <a:gd name="adj4" fmla="val 2399671"/>
            <a:gd name="adj5" fmla="val 6063"/>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BFABD6-0697-6441-ADE3-9A3A33183F58}">
      <dsp:nvSpPr>
        <dsp:cNvPr id="0" name=""/>
        <dsp:cNvSpPr/>
      </dsp:nvSpPr>
      <dsp:spPr>
        <a:xfrm>
          <a:off x="2543801" y="2555446"/>
          <a:ext cx="832718" cy="832718"/>
        </a:xfrm>
        <a:prstGeom prst="rect">
          <a:avLst/>
        </a:prstGeom>
        <a:noFill/>
        <a:ln w="6350">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Tiered labor markets, stratified in entry and progression</a:t>
          </a:r>
          <a:endParaRPr lang="en-US" sz="1100" kern="1200" dirty="0"/>
        </a:p>
      </dsp:txBody>
      <dsp:txXfrm>
        <a:off x="2543801" y="2555446"/>
        <a:ext cx="832718" cy="832718"/>
      </dsp:txXfrm>
    </dsp:sp>
    <dsp:sp modelId="{C0D42B3E-B4A2-E143-8D18-8C1D599674B8}">
      <dsp:nvSpPr>
        <dsp:cNvPr id="0" name=""/>
        <dsp:cNvSpPr/>
      </dsp:nvSpPr>
      <dsp:spPr>
        <a:xfrm>
          <a:off x="1397950" y="23296"/>
          <a:ext cx="3124420" cy="3124420"/>
        </a:xfrm>
        <a:prstGeom prst="circularArrow">
          <a:avLst>
            <a:gd name="adj1" fmla="val 5197"/>
            <a:gd name="adj2" fmla="val 335692"/>
            <a:gd name="adj3" fmla="val 8099476"/>
            <a:gd name="adj4" fmla="val 6448677"/>
            <a:gd name="adj5" fmla="val 6063"/>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6864E62-4887-0F4D-8213-3F840E7B241B}">
      <dsp:nvSpPr>
        <dsp:cNvPr id="0" name=""/>
        <dsp:cNvSpPr/>
      </dsp:nvSpPr>
      <dsp:spPr>
        <a:xfrm>
          <a:off x="1157661" y="1562101"/>
          <a:ext cx="968101" cy="903590"/>
        </a:xfrm>
        <a:prstGeom prst="rect">
          <a:avLst/>
        </a:prstGeom>
        <a:noFill/>
        <a:ln w="6350">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Differentiated rewards at work (income, occupational status)</a:t>
          </a:r>
          <a:endParaRPr lang="en-US" sz="1100" kern="1200" dirty="0"/>
        </a:p>
      </dsp:txBody>
      <dsp:txXfrm>
        <a:off x="1157661" y="1562101"/>
        <a:ext cx="968101" cy="903590"/>
      </dsp:txXfrm>
    </dsp:sp>
    <dsp:sp modelId="{C8B10116-FB4B-764D-9EA5-B75AB3BB3672}">
      <dsp:nvSpPr>
        <dsp:cNvPr id="0" name=""/>
        <dsp:cNvSpPr/>
      </dsp:nvSpPr>
      <dsp:spPr>
        <a:xfrm>
          <a:off x="1397950" y="23296"/>
          <a:ext cx="3124420" cy="3124420"/>
        </a:xfrm>
        <a:prstGeom prst="circularArrow">
          <a:avLst>
            <a:gd name="adj1" fmla="val 5197"/>
            <a:gd name="adj2" fmla="val 335692"/>
            <a:gd name="adj3" fmla="val 12099746"/>
            <a:gd name="adj4" fmla="val 10858044"/>
            <a:gd name="adj5" fmla="val 6063"/>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9B602F-33A0-F04B-8D5F-DBE0E10E045B}">
      <dsp:nvSpPr>
        <dsp:cNvPr id="0" name=""/>
        <dsp:cNvSpPr/>
      </dsp:nvSpPr>
      <dsp:spPr>
        <a:xfrm>
          <a:off x="1635270" y="-22664"/>
          <a:ext cx="1020088" cy="973264"/>
        </a:xfrm>
        <a:prstGeom prst="rect">
          <a:avLst/>
        </a:prstGeom>
        <a:noFill/>
        <a:ln w="6350">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Taxation and public policies that sustain or reduce social advantages</a:t>
          </a:r>
          <a:endParaRPr lang="en-US" sz="1100" kern="1200" dirty="0"/>
        </a:p>
      </dsp:txBody>
      <dsp:txXfrm>
        <a:off x="1635270" y="-22664"/>
        <a:ext cx="1020088" cy="973264"/>
      </dsp:txXfrm>
    </dsp:sp>
    <dsp:sp modelId="{DDD0A6BB-CB00-614D-B369-5B839B88A970}">
      <dsp:nvSpPr>
        <dsp:cNvPr id="0" name=""/>
        <dsp:cNvSpPr/>
      </dsp:nvSpPr>
      <dsp:spPr>
        <a:xfrm>
          <a:off x="1397950" y="23296"/>
          <a:ext cx="3124420" cy="3124420"/>
        </a:xfrm>
        <a:prstGeom prst="circularArrow">
          <a:avLst>
            <a:gd name="adj1" fmla="val 5197"/>
            <a:gd name="adj2" fmla="val 335692"/>
            <a:gd name="adj3" fmla="val 16866617"/>
            <a:gd name="adj4" fmla="val 15437926"/>
            <a:gd name="adj5" fmla="val 6063"/>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892A15-29D0-D341-8B08-9AF0A367D445}" type="datetimeFigureOut">
              <a:rPr lang="en-US" smtClean="0"/>
              <a:t>9/5/17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1A8A9A-3F11-4945-B83B-8B2D4CB174F2}" type="slidenum">
              <a:rPr lang="en-US" smtClean="0"/>
              <a:t>‹#›</a:t>
            </a:fld>
            <a:endParaRPr lang="en-US"/>
          </a:p>
        </p:txBody>
      </p:sp>
    </p:spTree>
    <p:extLst>
      <p:ext uri="{BB962C8B-B14F-4D97-AF65-F5344CB8AC3E}">
        <p14:creationId xmlns:p14="http://schemas.microsoft.com/office/powerpoint/2010/main" val="1552590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BAC44-91AB-EC41-ADE5-1A2846857E17}" type="datetimeFigureOut">
              <a:rPr lang="en-US" smtClean="0"/>
              <a:t>9/5/17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C9CB2-6D55-3748-9E84-9F5714C4F176}" type="slidenum">
              <a:rPr lang="en-US" smtClean="0"/>
              <a:t>‹#›</a:t>
            </a:fld>
            <a:endParaRPr lang="en-US"/>
          </a:p>
        </p:txBody>
      </p:sp>
    </p:spTree>
    <p:extLst>
      <p:ext uri="{BB962C8B-B14F-4D97-AF65-F5344CB8AC3E}">
        <p14:creationId xmlns:p14="http://schemas.microsoft.com/office/powerpoint/2010/main" val="1572551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C9CB2-6D55-3748-9E84-9F5714C4F176}" type="slidenum">
              <a:rPr lang="en-US" smtClean="0"/>
              <a:t>1</a:t>
            </a:fld>
            <a:endParaRPr lang="en-US"/>
          </a:p>
        </p:txBody>
      </p:sp>
    </p:spTree>
    <p:extLst>
      <p:ext uri="{BB962C8B-B14F-4D97-AF65-F5344CB8AC3E}">
        <p14:creationId xmlns:p14="http://schemas.microsoft.com/office/powerpoint/2010/main" val="153056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sz="2400">
                <a:solidFill>
                  <a:schemeClr val="tx1"/>
                </a:solidFill>
                <a:latin typeface="Arial" charset="0"/>
                <a:ea typeface="ＭＳ Ｐゴシック" charset="-128"/>
              </a:defRPr>
            </a:lvl1pPr>
            <a:lvl2pPr marL="742950" indent="-285750" defTabSz="455613" eaLnBrk="0" hangingPunct="0">
              <a:defRPr sz="2400">
                <a:solidFill>
                  <a:schemeClr val="tx1"/>
                </a:solidFill>
                <a:latin typeface="Arial" charset="0"/>
                <a:ea typeface="ＭＳ Ｐゴシック" charset="-128"/>
              </a:defRPr>
            </a:lvl2pPr>
            <a:lvl3pPr marL="1143000" indent="-228600" defTabSz="455613" eaLnBrk="0" hangingPunct="0">
              <a:defRPr sz="2400">
                <a:solidFill>
                  <a:schemeClr val="tx1"/>
                </a:solidFill>
                <a:latin typeface="Arial" charset="0"/>
                <a:ea typeface="ＭＳ Ｐゴシック" charset="-128"/>
              </a:defRPr>
            </a:lvl3pPr>
            <a:lvl4pPr marL="1600200" indent="-228600" defTabSz="455613" eaLnBrk="0" hangingPunct="0">
              <a:defRPr sz="2400">
                <a:solidFill>
                  <a:schemeClr val="tx1"/>
                </a:solidFill>
                <a:latin typeface="Arial" charset="0"/>
                <a:ea typeface="ＭＳ Ｐゴシック" charset="-128"/>
              </a:defRPr>
            </a:lvl4pPr>
            <a:lvl5pPr marL="2057400" indent="-228600" defTabSz="455613" eaLnBrk="0" hangingPunct="0">
              <a:defRPr sz="2400">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B0BB465-A4D3-D04B-A5E0-DE6210B94467}" type="slidenum">
              <a:rPr lang="en-US" altLang="en-US" sz="1200">
                <a:latin typeface="Calibri" charset="0"/>
              </a:rPr>
              <a:pPr eaLnBrk="1" hangingPunct="1"/>
              <a:t>16</a:t>
            </a:fld>
            <a:endParaRPr lang="en-US" altLang="en-US" sz="1200">
              <a:latin typeface="Calibri" charset="0"/>
            </a:endParaRPr>
          </a:p>
        </p:txBody>
      </p:sp>
    </p:spTree>
    <p:extLst>
      <p:ext uri="{BB962C8B-B14F-4D97-AF65-F5344CB8AC3E}">
        <p14:creationId xmlns:p14="http://schemas.microsoft.com/office/powerpoint/2010/main" val="69565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E22BD1-BB71-FF45-9C0D-DABB51930BD7}" type="datetimeFigureOut">
              <a:rPr lang="en-US" smtClean="0"/>
              <a:t>9/5/17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3423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22BD1-BB71-FF45-9C0D-DABB51930BD7}" type="datetimeFigureOut">
              <a:rPr lang="en-US" smtClean="0"/>
              <a:t>9/5/17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314084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22BD1-BB71-FF45-9C0D-DABB51930BD7}" type="datetimeFigureOut">
              <a:rPr lang="en-US" smtClean="0"/>
              <a:t>9/5/17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428737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22BD1-BB71-FF45-9C0D-DABB51930BD7}" type="datetimeFigureOut">
              <a:rPr lang="en-US" smtClean="0"/>
              <a:t>9/5/17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397616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E22BD1-BB71-FF45-9C0D-DABB51930BD7}" type="datetimeFigureOut">
              <a:rPr lang="en-US" smtClean="0"/>
              <a:t>9/5/17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48704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E22BD1-BB71-FF45-9C0D-DABB51930BD7}" type="datetimeFigureOut">
              <a:rPr lang="en-US" smtClean="0"/>
              <a:t>9/5/17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26416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E22BD1-BB71-FF45-9C0D-DABB51930BD7}" type="datetimeFigureOut">
              <a:rPr lang="en-US" smtClean="0"/>
              <a:t>9/5/17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262644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E22BD1-BB71-FF45-9C0D-DABB51930BD7}" type="datetimeFigureOut">
              <a:rPr lang="en-US" smtClean="0"/>
              <a:t>9/5/17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10877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22BD1-BB71-FF45-9C0D-DABB51930BD7}" type="datetimeFigureOut">
              <a:rPr lang="en-US" smtClean="0"/>
              <a:t>9/5/17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403413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22BD1-BB71-FF45-9C0D-DABB51930BD7}" type="datetimeFigureOut">
              <a:rPr lang="en-US" smtClean="0"/>
              <a:t>9/5/17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172508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22BD1-BB71-FF45-9C0D-DABB51930BD7}" type="datetimeFigureOut">
              <a:rPr lang="en-US" smtClean="0"/>
              <a:t>9/5/17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2D5A6-1CFA-2D47-87E9-5AA2E2B2E260}" type="slidenum">
              <a:rPr lang="en-US" smtClean="0"/>
              <a:t>‹#›</a:t>
            </a:fld>
            <a:endParaRPr lang="en-US" dirty="0"/>
          </a:p>
        </p:txBody>
      </p:sp>
    </p:spTree>
    <p:extLst>
      <p:ext uri="{BB962C8B-B14F-4D97-AF65-F5344CB8AC3E}">
        <p14:creationId xmlns:p14="http://schemas.microsoft.com/office/powerpoint/2010/main" val="21342129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22BD1-BB71-FF45-9C0D-DABB51930BD7}" type="datetimeFigureOut">
              <a:rPr lang="en-US" smtClean="0"/>
              <a:t>9/5/17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2D5A6-1CFA-2D47-87E9-5AA2E2B2E260}" type="slidenum">
              <a:rPr lang="en-US" smtClean="0"/>
              <a:t>‹#›</a:t>
            </a:fld>
            <a:endParaRPr lang="en-US" dirty="0"/>
          </a:p>
        </p:txBody>
      </p:sp>
    </p:spTree>
    <p:extLst>
      <p:ext uri="{BB962C8B-B14F-4D97-AF65-F5344CB8AC3E}">
        <p14:creationId xmlns:p14="http://schemas.microsoft.com/office/powerpoint/2010/main" val="1028593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xcel_97_-_2004_Worksheet1.xls"/><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960688" y="4466720"/>
            <a:ext cx="2844162" cy="1215879"/>
          </a:xfrm>
          <a:prstGeom prst="rect">
            <a:avLst/>
          </a:prstGeom>
        </p:spPr>
      </p:pic>
      <p:pic>
        <p:nvPicPr>
          <p:cNvPr id="8" name="Picture 7"/>
          <p:cNvPicPr>
            <a:picLocks noChangeAspect="1"/>
          </p:cNvPicPr>
          <p:nvPr/>
        </p:nvPicPr>
        <p:blipFill>
          <a:blip r:embed="rId4"/>
          <a:stretch>
            <a:fillRect/>
          </a:stretch>
        </p:blipFill>
        <p:spPr>
          <a:xfrm>
            <a:off x="5274803" y="321732"/>
            <a:ext cx="3530047" cy="3608493"/>
          </a:xfrm>
          <a:prstGeom prst="rect">
            <a:avLst/>
          </a:prstGeom>
        </p:spPr>
      </p:pic>
      <p:sp>
        <p:nvSpPr>
          <p:cNvPr id="19" name="Freeform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7101525"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Freeform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6058538"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itle 1"/>
          <p:cNvSpPr>
            <a:spLocks noGrp="1"/>
          </p:cNvSpPr>
          <p:nvPr>
            <p:ph type="ctrTitle"/>
          </p:nvPr>
        </p:nvSpPr>
        <p:spPr>
          <a:xfrm>
            <a:off x="546042" y="3031399"/>
            <a:ext cx="3711321" cy="2651200"/>
          </a:xfrm>
        </p:spPr>
        <p:txBody>
          <a:bodyPr anchor="t">
            <a:normAutofit/>
          </a:bodyPr>
          <a:lstStyle/>
          <a:p>
            <a:pPr algn="l">
              <a:lnSpc>
                <a:spcPct val="90000"/>
              </a:lnSpc>
            </a:pPr>
            <a:r>
              <a:rPr lang="en-GB" sz="1500" dirty="0">
                <a:solidFill>
                  <a:schemeClr val="bg1"/>
                </a:solidFill>
                <a:latin typeface="Georgia" charset="0"/>
                <a:ea typeface="Georgia" charset="0"/>
                <a:cs typeface="Georgia" charset="0"/>
              </a:rPr>
              <a:t>Keynote EAIR Annual Forum, Porto, 3-6 September 2017</a:t>
            </a:r>
            <a:br>
              <a:rPr lang="en-GB" sz="1500" dirty="0">
                <a:solidFill>
                  <a:schemeClr val="bg1"/>
                </a:solidFill>
                <a:latin typeface="Georgia" charset="0"/>
                <a:ea typeface="Georgia" charset="0"/>
                <a:cs typeface="Georgia" charset="0"/>
              </a:rPr>
            </a:br>
            <a:r>
              <a:rPr lang="en-GB" sz="1500" dirty="0">
                <a:solidFill>
                  <a:schemeClr val="bg1"/>
                </a:solidFill>
                <a:latin typeface="Georgia" charset="0"/>
                <a:ea typeface="Georgia" charset="0"/>
                <a:cs typeface="Georgia" charset="0"/>
              </a:rPr>
              <a:t/>
            </a:r>
            <a:br>
              <a:rPr lang="en-GB" sz="1500" dirty="0">
                <a:solidFill>
                  <a:schemeClr val="bg1"/>
                </a:solidFill>
                <a:latin typeface="Georgia" charset="0"/>
                <a:ea typeface="Georgia" charset="0"/>
                <a:cs typeface="Georgia" charset="0"/>
              </a:rPr>
            </a:br>
            <a:r>
              <a:rPr lang="en-GB" sz="1500" dirty="0">
                <a:solidFill>
                  <a:schemeClr val="bg1"/>
                </a:solidFill>
                <a:latin typeface="Georgia" charset="0"/>
                <a:ea typeface="Georgia" charset="0"/>
                <a:cs typeface="Georgia" charset="0"/>
              </a:rPr>
              <a:t>Inevitably global, inevitably national, increasingly conflicted, and hope of the world: </a:t>
            </a:r>
            <a:br>
              <a:rPr lang="en-GB" sz="1500" dirty="0">
                <a:solidFill>
                  <a:schemeClr val="bg1"/>
                </a:solidFill>
                <a:latin typeface="Georgia" charset="0"/>
                <a:ea typeface="Georgia" charset="0"/>
                <a:cs typeface="Georgia" charset="0"/>
              </a:rPr>
            </a:br>
            <a:r>
              <a:rPr lang="en-GB" sz="1500" dirty="0">
                <a:solidFill>
                  <a:schemeClr val="bg1"/>
                </a:solidFill>
                <a:latin typeface="Georgia" charset="0"/>
                <a:ea typeface="Georgia" charset="0"/>
                <a:cs typeface="Georgia" charset="0"/>
              </a:rPr>
              <a:t/>
            </a:r>
            <a:br>
              <a:rPr lang="en-GB" sz="1500" dirty="0">
                <a:solidFill>
                  <a:schemeClr val="bg1"/>
                </a:solidFill>
                <a:latin typeface="Georgia" charset="0"/>
                <a:ea typeface="Georgia" charset="0"/>
                <a:cs typeface="Georgia" charset="0"/>
              </a:rPr>
            </a:br>
            <a:r>
              <a:rPr lang="en-GB" sz="1500" dirty="0">
                <a:solidFill>
                  <a:srgbClr val="FFFF00"/>
                </a:solidFill>
                <a:latin typeface="Georgia" charset="0"/>
                <a:ea typeface="Georgia" charset="0"/>
                <a:cs typeface="Georgia" charset="0"/>
              </a:rPr>
              <a:t>Higher education and science in the age of Trump, Brexit and Le Pen</a:t>
            </a:r>
          </a:p>
        </p:txBody>
      </p:sp>
      <p:sp>
        <p:nvSpPr>
          <p:cNvPr id="3" name="Subtitle 2"/>
          <p:cNvSpPr>
            <a:spLocks noGrp="1"/>
          </p:cNvSpPr>
          <p:nvPr>
            <p:ph type="subTitle" idx="1"/>
          </p:nvPr>
        </p:nvSpPr>
        <p:spPr>
          <a:xfrm>
            <a:off x="603504" y="1300450"/>
            <a:ext cx="3125532" cy="1155525"/>
          </a:xfrm>
        </p:spPr>
        <p:txBody>
          <a:bodyPr anchor="b">
            <a:normAutofit/>
          </a:bodyPr>
          <a:lstStyle/>
          <a:p>
            <a:pPr algn="l">
              <a:lnSpc>
                <a:spcPct val="90000"/>
              </a:lnSpc>
            </a:pPr>
            <a:r>
              <a:rPr lang="en-GB" sz="900">
                <a:solidFill>
                  <a:schemeClr val="bg1"/>
                </a:solidFill>
                <a:latin typeface="Georgia" charset="0"/>
                <a:ea typeface="Georgia" charset="0"/>
                <a:cs typeface="Georgia" charset="0"/>
              </a:rPr>
              <a:t>Simon Marginson</a:t>
            </a:r>
            <a:br>
              <a:rPr lang="en-GB" sz="900">
                <a:solidFill>
                  <a:schemeClr val="bg1"/>
                </a:solidFill>
                <a:latin typeface="Georgia" charset="0"/>
                <a:ea typeface="Georgia" charset="0"/>
                <a:cs typeface="Georgia" charset="0"/>
              </a:rPr>
            </a:br>
            <a:r>
              <a:rPr lang="en-GB" sz="900">
                <a:solidFill>
                  <a:schemeClr val="bg1"/>
                </a:solidFill>
                <a:latin typeface="Georgia" charset="0"/>
                <a:ea typeface="Georgia" charset="0"/>
                <a:cs typeface="Georgia" charset="0"/>
              </a:rPr>
              <a:t> </a:t>
            </a:r>
            <a:br>
              <a:rPr lang="en-GB" sz="900">
                <a:solidFill>
                  <a:schemeClr val="bg1"/>
                </a:solidFill>
                <a:latin typeface="Georgia" charset="0"/>
                <a:ea typeface="Georgia" charset="0"/>
                <a:cs typeface="Georgia" charset="0"/>
              </a:rPr>
            </a:br>
            <a:r>
              <a:rPr lang="en-GB" sz="900">
                <a:solidFill>
                  <a:schemeClr val="bg1"/>
                </a:solidFill>
                <a:latin typeface="Georgia" charset="0"/>
                <a:ea typeface="Georgia" charset="0"/>
                <a:cs typeface="Georgia" charset="0"/>
              </a:rPr>
              <a:t>Professor of International Higher Education, UCL Institute of Education, University College London, UK</a:t>
            </a:r>
          </a:p>
          <a:p>
            <a:pPr algn="l">
              <a:lnSpc>
                <a:spcPct val="90000"/>
              </a:lnSpc>
            </a:pPr>
            <a:endParaRPr lang="en-GB" sz="900">
              <a:solidFill>
                <a:schemeClr val="bg1"/>
              </a:solidFill>
              <a:latin typeface="Georgia" charset="0"/>
              <a:ea typeface="Georgia" charset="0"/>
              <a:cs typeface="Georgia" charset="0"/>
            </a:endParaRPr>
          </a:p>
          <a:p>
            <a:pPr algn="l">
              <a:lnSpc>
                <a:spcPct val="90000"/>
              </a:lnSpc>
            </a:pPr>
            <a:r>
              <a:rPr lang="en-GB" sz="900">
                <a:solidFill>
                  <a:schemeClr val="bg1"/>
                </a:solidFill>
                <a:latin typeface="Georgia" charset="0"/>
                <a:ea typeface="Georgia" charset="0"/>
                <a:cs typeface="Georgia" charset="0"/>
              </a:rPr>
              <a:t>Director, ESRC/HEFCE Centre for Global Higher Education</a:t>
            </a:r>
            <a:endParaRPr lang="en-US" sz="900">
              <a:solidFill>
                <a:schemeClr val="bg1"/>
              </a:solidFill>
              <a:latin typeface="Georgia" charset="0"/>
              <a:ea typeface="Georgia" charset="0"/>
              <a:cs typeface="Georgia" charset="0"/>
            </a:endParaRPr>
          </a:p>
        </p:txBody>
      </p:sp>
    </p:spTree>
    <p:extLst>
      <p:ext uri="{BB962C8B-B14F-4D97-AF65-F5344CB8AC3E}">
        <p14:creationId xmlns:p14="http://schemas.microsoft.com/office/powerpoint/2010/main" val="347005176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solidFill>
                  <a:srgbClr val="0070C0"/>
                </a:solidFill>
                <a:latin typeface="Georgia" charset="0"/>
                <a:ea typeface="Georgia" charset="0"/>
                <a:cs typeface="Georgia" charset="0"/>
              </a:rPr>
              <a:t>Level of education and political connectedness, OECD 2014</a:t>
            </a:r>
            <a:r>
              <a:rPr lang="en-US" sz="3200" b="1" i="1" dirty="0" smtClean="0">
                <a:solidFill>
                  <a:srgbClr val="0070C0"/>
                </a:solidFill>
                <a:latin typeface="Georgia" charset="0"/>
                <a:ea typeface="Georgia" charset="0"/>
                <a:cs typeface="Georgia" charset="0"/>
              </a:rPr>
              <a:t/>
            </a:r>
            <a:br>
              <a:rPr lang="en-US" sz="3200" b="1" i="1" dirty="0" smtClean="0">
                <a:solidFill>
                  <a:srgbClr val="0070C0"/>
                </a:solidFill>
                <a:latin typeface="Georgia" charset="0"/>
                <a:ea typeface="Georgia" charset="0"/>
                <a:cs typeface="Georgia" charset="0"/>
              </a:rPr>
            </a:br>
            <a:r>
              <a:rPr lang="en-US" sz="2200" dirty="0" smtClean="0">
                <a:latin typeface="Georgia" charset="0"/>
                <a:ea typeface="Georgia" charset="0"/>
                <a:cs typeface="Georgia" charset="0"/>
              </a:rPr>
              <a:t>Q. ’Do you believe you have a say in government?’ % answering ‘yes’</a:t>
            </a:r>
            <a:endParaRPr lang="en-US" sz="2200" dirty="0">
              <a:latin typeface="Georgia" charset="0"/>
              <a:ea typeface="Georgia" charset="0"/>
              <a:cs typeface="Georgi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928548"/>
              </p:ext>
            </p:extLst>
          </p:nvPr>
        </p:nvGraphicFramePr>
        <p:xfrm>
          <a:off x="457200" y="1600200"/>
          <a:ext cx="8229600" cy="4854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233807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FF00"/>
                </a:solidFill>
                <a:latin typeface="Georgia" charset="0"/>
                <a:ea typeface="Georgia" charset="0"/>
                <a:cs typeface="Georgia" charset="0"/>
              </a:rPr>
              <a:t>2. Contested </a:t>
            </a:r>
            <a:r>
              <a:rPr lang="en-US" sz="2800" dirty="0" err="1">
                <a:solidFill>
                  <a:srgbClr val="FFFF00"/>
                </a:solidFill>
                <a:latin typeface="Georgia" charset="0"/>
                <a:ea typeface="Georgia" charset="0"/>
                <a:cs typeface="Georgia" charset="0"/>
              </a:rPr>
              <a:t>globalisation</a:t>
            </a:r>
            <a:r>
              <a:rPr lang="en-US" sz="2800" dirty="0">
                <a:solidFill>
                  <a:srgbClr val="FFFF00"/>
                </a:solidFill>
                <a:latin typeface="Georgia" charset="0"/>
                <a:ea typeface="Georgia" charset="0"/>
                <a:cs typeface="Georgia" charset="0"/>
              </a:rPr>
              <a:t> + economy/culture split</a:t>
            </a:r>
          </a:p>
        </p:txBody>
      </p:sp>
      <p:sp>
        <p:nvSpPr>
          <p:cNvPr id="3" name="Content Placeholder 2"/>
          <p:cNvSpPr>
            <a:spLocks noGrp="1"/>
          </p:cNvSpPr>
          <p:nvPr>
            <p:ph idx="1"/>
          </p:nvPr>
        </p:nvSpPr>
        <p:spPr/>
        <p:txBody>
          <a:bodyPr>
            <a:normAutofit/>
          </a:bodyPr>
          <a:lstStyle/>
          <a:p>
            <a:r>
              <a:rPr lang="en-US" sz="2400" dirty="0" smtClean="0">
                <a:solidFill>
                  <a:schemeClr val="bg1">
                    <a:lumMod val="95000"/>
                  </a:schemeClr>
                </a:solidFill>
                <a:latin typeface="Georgia" charset="0"/>
                <a:ea typeface="Georgia" charset="0"/>
                <a:cs typeface="Georgia" charset="0"/>
              </a:rPr>
              <a:t>The </a:t>
            </a:r>
            <a:r>
              <a:rPr lang="en-US" sz="2400" dirty="0" err="1" smtClean="0">
                <a:solidFill>
                  <a:schemeClr val="bg1">
                    <a:lumMod val="95000"/>
                  </a:schemeClr>
                </a:solidFill>
                <a:latin typeface="Georgia" charset="0"/>
                <a:ea typeface="Georgia" charset="0"/>
                <a:cs typeface="Georgia" charset="0"/>
              </a:rPr>
              <a:t>globalisation</a:t>
            </a:r>
            <a:r>
              <a:rPr lang="en-US" sz="2400" dirty="0" smtClean="0">
                <a:solidFill>
                  <a:schemeClr val="bg1">
                    <a:lumMod val="95000"/>
                  </a:schemeClr>
                </a:solidFill>
                <a:latin typeface="Georgia" charset="0"/>
                <a:ea typeface="Georgia" charset="0"/>
                <a:cs typeface="Georgia" charset="0"/>
              </a:rPr>
              <a:t> of knowledge and culture continues to roll out, consensual people mobility is strong, </a:t>
            </a:r>
            <a:r>
              <a:rPr lang="en-US" sz="2400" i="1" dirty="0" smtClean="0">
                <a:solidFill>
                  <a:schemeClr val="bg1">
                    <a:lumMod val="95000"/>
                  </a:schemeClr>
                </a:solidFill>
                <a:latin typeface="Georgia" charset="0"/>
                <a:ea typeface="Georgia" charset="0"/>
                <a:cs typeface="Georgia" charset="0"/>
              </a:rPr>
              <a:t>but</a:t>
            </a:r>
            <a:r>
              <a:rPr lang="en-US" sz="2400" dirty="0" smtClean="0">
                <a:solidFill>
                  <a:schemeClr val="bg1">
                    <a:lumMod val="95000"/>
                  </a:schemeClr>
                </a:solidFill>
                <a:latin typeface="Georgia" charset="0"/>
                <a:ea typeface="Georgia" charset="0"/>
                <a:cs typeface="Georgia" charset="0"/>
              </a:rPr>
              <a:t>—</a:t>
            </a:r>
          </a:p>
          <a:p>
            <a:pPr marL="393700"/>
            <a:r>
              <a:rPr lang="en-US" sz="2400" dirty="0" smtClean="0">
                <a:solidFill>
                  <a:schemeClr val="bg1">
                    <a:lumMod val="95000"/>
                  </a:schemeClr>
                </a:solidFill>
                <a:latin typeface="Georgia" charset="0"/>
                <a:ea typeface="Georgia" charset="0"/>
                <a:cs typeface="Georgia" charset="0"/>
              </a:rPr>
              <a:t>Economic </a:t>
            </a:r>
            <a:r>
              <a:rPr lang="en-US" sz="2400" dirty="0" err="1" smtClean="0">
                <a:solidFill>
                  <a:schemeClr val="bg1">
                    <a:lumMod val="95000"/>
                  </a:schemeClr>
                </a:solidFill>
                <a:latin typeface="Georgia" charset="0"/>
                <a:ea typeface="Georgia" charset="0"/>
                <a:cs typeface="Georgia" charset="0"/>
              </a:rPr>
              <a:t>globalisation</a:t>
            </a:r>
            <a:r>
              <a:rPr lang="en-US" sz="2400" dirty="0" smtClean="0">
                <a:solidFill>
                  <a:schemeClr val="bg1">
                    <a:lumMod val="95000"/>
                  </a:schemeClr>
                </a:solidFill>
                <a:latin typeface="Georgia" charset="0"/>
                <a:ea typeface="Georgia" charset="0"/>
                <a:cs typeface="Georgia" charset="0"/>
              </a:rPr>
              <a:t> slows, even falters</a:t>
            </a:r>
          </a:p>
          <a:p>
            <a:pPr marL="393700"/>
            <a:r>
              <a:rPr lang="en-US" sz="2400" dirty="0" smtClean="0">
                <a:solidFill>
                  <a:schemeClr val="bg1">
                    <a:lumMod val="95000"/>
                  </a:schemeClr>
                </a:solidFill>
                <a:latin typeface="Georgia" charset="0"/>
                <a:ea typeface="Georgia" charset="0"/>
                <a:cs typeface="Georgia" charset="0"/>
              </a:rPr>
              <a:t>The state fights back: Resurgent nationalism and nativism, some retraction from global/regional levels</a:t>
            </a:r>
          </a:p>
          <a:p>
            <a:pPr marL="393700"/>
            <a:r>
              <a:rPr lang="en-US" sz="2400" dirty="0" smtClean="0">
                <a:solidFill>
                  <a:schemeClr val="bg1">
                    <a:lumMod val="95000"/>
                  </a:schemeClr>
                </a:solidFill>
                <a:latin typeface="Georgia" charset="0"/>
                <a:ea typeface="Georgia" charset="0"/>
                <a:cs typeface="Georgia" charset="0"/>
              </a:rPr>
              <a:t>Partial fragmentation of global communicative space (e.g. China limits Internet, political cyber assaults, cyber terrorism, </a:t>
            </a:r>
            <a:r>
              <a:rPr lang="en-US" sz="2400" dirty="0" err="1" smtClean="0">
                <a:solidFill>
                  <a:schemeClr val="bg1">
                    <a:lumMod val="95000"/>
                  </a:schemeClr>
                </a:solidFill>
                <a:latin typeface="Georgia" charset="0"/>
                <a:ea typeface="Georgia" charset="0"/>
                <a:cs typeface="Georgia" charset="0"/>
              </a:rPr>
              <a:t>commercialisation</a:t>
            </a:r>
            <a:r>
              <a:rPr lang="en-US" sz="2400" dirty="0" smtClean="0">
                <a:solidFill>
                  <a:schemeClr val="bg1">
                    <a:lumMod val="95000"/>
                  </a:schemeClr>
                </a:solidFill>
                <a:latin typeface="Georgia" charset="0"/>
                <a:ea typeface="Georgia" charset="0"/>
                <a:cs typeface="Georgia" charset="0"/>
              </a:rPr>
              <a:t>)</a:t>
            </a:r>
          </a:p>
          <a:p>
            <a:pPr marL="393700"/>
            <a:r>
              <a:rPr lang="en-US" sz="2400" smtClean="0">
                <a:solidFill>
                  <a:schemeClr val="bg1">
                    <a:lumMod val="95000"/>
                  </a:schemeClr>
                </a:solidFill>
                <a:latin typeface="Georgia" charset="0"/>
                <a:ea typeface="Georgia" charset="0"/>
                <a:cs typeface="Georgia" charset="0"/>
              </a:rPr>
              <a:t>Migration </a:t>
            </a:r>
            <a:r>
              <a:rPr lang="en-US" sz="2400" dirty="0" smtClean="0">
                <a:solidFill>
                  <a:schemeClr val="bg1">
                    <a:lumMod val="95000"/>
                  </a:schemeClr>
                </a:solidFill>
                <a:latin typeface="Georgia" charset="0"/>
                <a:ea typeface="Georgia" charset="0"/>
                <a:cs typeface="Georgia" charset="0"/>
              </a:rPr>
              <a:t>is contested in more countries, </a:t>
            </a:r>
            <a:r>
              <a:rPr lang="en-US" sz="2400" smtClean="0">
                <a:solidFill>
                  <a:schemeClr val="bg1">
                    <a:lumMod val="95000"/>
                  </a:schemeClr>
                </a:solidFill>
                <a:latin typeface="Georgia" charset="0"/>
                <a:ea typeface="Georgia" charset="0"/>
                <a:cs typeface="Georgia" charset="0"/>
              </a:rPr>
              <a:t>amid mobility </a:t>
            </a:r>
            <a:r>
              <a:rPr lang="en-US" sz="2400" dirty="0" smtClean="0">
                <a:solidFill>
                  <a:schemeClr val="bg1">
                    <a:lumMod val="95000"/>
                  </a:schemeClr>
                </a:solidFill>
                <a:latin typeface="Georgia" charset="0"/>
                <a:ea typeface="Georgia" charset="0"/>
                <a:cs typeface="Georgia" charset="0"/>
              </a:rPr>
              <a:t>driven by crisis and poverty</a:t>
            </a:r>
            <a:r>
              <a:rPr lang="en-US" sz="2400" smtClean="0">
                <a:solidFill>
                  <a:schemeClr val="bg1">
                    <a:lumMod val="95000"/>
                  </a:schemeClr>
                </a:solidFill>
                <a:latin typeface="Georgia" charset="0"/>
                <a:ea typeface="Georgia" charset="0"/>
                <a:cs typeface="Georgia" charset="0"/>
              </a:rPr>
              <a:t>, and urban terror</a:t>
            </a:r>
            <a:endParaRPr lang="en-US" sz="2400" dirty="0" smtClean="0">
              <a:solidFill>
                <a:schemeClr val="bg1">
                  <a:lumMod val="95000"/>
                </a:schemeClr>
              </a:solidFill>
              <a:latin typeface="Georgia" charset="0"/>
              <a:ea typeface="Georgia" charset="0"/>
              <a:cs typeface="Georgia" charset="0"/>
            </a:endParaRPr>
          </a:p>
          <a:p>
            <a:pPr marL="393700"/>
            <a:r>
              <a:rPr lang="en-US" sz="2400" dirty="0" smtClean="0">
                <a:solidFill>
                  <a:schemeClr val="bg1">
                    <a:lumMod val="95000"/>
                  </a:schemeClr>
                </a:solidFill>
                <a:latin typeface="Georgia" charset="0"/>
                <a:ea typeface="Georgia" charset="0"/>
                <a:cs typeface="Georgia" charset="0"/>
              </a:rPr>
              <a:t>Shifting geo-political balances</a:t>
            </a:r>
            <a:endParaRPr lang="en-US" sz="2400" dirty="0">
              <a:solidFill>
                <a:schemeClr val="bg1">
                  <a:lumMod val="95000"/>
                </a:schemeClr>
              </a:solidFill>
              <a:latin typeface="Georgia" charset="0"/>
              <a:ea typeface="Georgia" charset="0"/>
              <a:cs typeface="Georgia" charset="0"/>
            </a:endParaRPr>
          </a:p>
        </p:txBody>
      </p:sp>
    </p:spTree>
    <p:extLst>
      <p:ext uri="{BB962C8B-B14F-4D97-AF65-F5344CB8AC3E}">
        <p14:creationId xmlns:p14="http://schemas.microsoft.com/office/powerpoint/2010/main" val="190876512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70C0"/>
                </a:solidFill>
                <a:latin typeface="Georgia" charset="0"/>
                <a:ea typeface="Georgia" charset="0"/>
                <a:cs typeface="Georgia" charset="0"/>
              </a:rPr>
              <a:t>Economic </a:t>
            </a:r>
            <a:r>
              <a:rPr lang="en-US" sz="2800" dirty="0" err="1" smtClean="0">
                <a:solidFill>
                  <a:srgbClr val="0070C0"/>
                </a:solidFill>
                <a:latin typeface="Georgia" charset="0"/>
                <a:ea typeface="Georgia" charset="0"/>
                <a:cs typeface="Georgia" charset="0"/>
              </a:rPr>
              <a:t>globalisation</a:t>
            </a:r>
            <a:r>
              <a:rPr lang="en-US" sz="2800" dirty="0" smtClean="0">
                <a:solidFill>
                  <a:srgbClr val="0070C0"/>
                </a:solidFill>
                <a:latin typeface="Georgia" charset="0"/>
                <a:ea typeface="Georgia" charset="0"/>
                <a:cs typeface="Georgia" charset="0"/>
              </a:rPr>
              <a:t> losing momentum</a:t>
            </a:r>
            <a:endParaRPr lang="en-US" sz="2800" dirty="0">
              <a:solidFill>
                <a:srgbClr val="0070C0"/>
              </a:solidFill>
              <a:latin typeface="Georgia" charset="0"/>
              <a:ea typeface="Georgia" charset="0"/>
              <a:cs typeface="Georgia" charset="0"/>
            </a:endParaRPr>
          </a:p>
        </p:txBody>
      </p:sp>
      <p:sp>
        <p:nvSpPr>
          <p:cNvPr id="3" name="Content Placeholder 2"/>
          <p:cNvSpPr>
            <a:spLocks noGrp="1"/>
          </p:cNvSpPr>
          <p:nvPr>
            <p:ph idx="1"/>
          </p:nvPr>
        </p:nvSpPr>
        <p:spPr/>
        <p:txBody>
          <a:bodyPr>
            <a:normAutofit/>
          </a:bodyPr>
          <a:lstStyle/>
          <a:p>
            <a:r>
              <a:rPr lang="en-US" sz="2400" dirty="0" smtClean="0">
                <a:latin typeface="Georgia" charset="0"/>
                <a:ea typeface="Georgia" charset="0"/>
                <a:cs typeface="Georgia" charset="0"/>
              </a:rPr>
              <a:t>Cross-border supply chains are politically vulnerable</a:t>
            </a:r>
          </a:p>
          <a:p>
            <a:r>
              <a:rPr lang="en-US" sz="2400" dirty="0" smtClean="0">
                <a:latin typeface="Georgia" charset="0"/>
                <a:ea typeface="Georgia" charset="0"/>
                <a:cs typeface="Georgia" charset="0"/>
              </a:rPr>
              <a:t>Potential of national tax breaks </a:t>
            </a:r>
            <a:r>
              <a:rPr lang="en-US" sz="2400" dirty="0" err="1" smtClean="0">
                <a:latin typeface="Georgia" charset="0"/>
                <a:ea typeface="Georgia" charset="0"/>
                <a:cs typeface="Georgia" charset="0"/>
              </a:rPr>
              <a:t>etc</a:t>
            </a:r>
            <a:r>
              <a:rPr lang="en-US" sz="2400" dirty="0" smtClean="0">
                <a:latin typeface="Georgia" charset="0"/>
                <a:ea typeface="Georgia" charset="0"/>
                <a:cs typeface="Georgia" charset="0"/>
              </a:rPr>
              <a:t> largely exhausted</a:t>
            </a:r>
          </a:p>
          <a:p>
            <a:r>
              <a:rPr lang="en-US" sz="2400" dirty="0" smtClean="0">
                <a:latin typeface="Georgia" charset="0"/>
                <a:ea typeface="Georgia" charset="0"/>
                <a:cs typeface="Georgia" charset="0"/>
              </a:rPr>
              <a:t>Smarter local companies nuance local markets better, differentiation of some global products</a:t>
            </a:r>
          </a:p>
          <a:p>
            <a:r>
              <a:rPr lang="en-US" sz="2400" dirty="0" smtClean="0">
                <a:latin typeface="Georgia" charset="0"/>
                <a:ea typeface="Georgia" charset="0"/>
                <a:cs typeface="Georgia" charset="0"/>
              </a:rPr>
              <a:t>Financial performance of multinationals no longer outstrips that of nation-bound companies, </a:t>
            </a:r>
            <a:r>
              <a:rPr lang="en-US" sz="2400" i="1" dirty="0" smtClean="0">
                <a:latin typeface="Georgia" charset="0"/>
                <a:ea typeface="Georgia" charset="0"/>
                <a:cs typeface="Georgia" charset="0"/>
              </a:rPr>
              <a:t>except</a:t>
            </a:r>
            <a:r>
              <a:rPr lang="en-US" sz="2400" dirty="0" smtClean="0">
                <a:latin typeface="Georgia" charset="0"/>
                <a:ea typeface="Georgia" charset="0"/>
                <a:cs typeface="Georgia" charset="0"/>
              </a:rPr>
              <a:t> in the tech sector. Multinational share of total profits down from 35% to 30% in last ten years</a:t>
            </a:r>
          </a:p>
          <a:p>
            <a:r>
              <a:rPr lang="en-US" sz="2400" dirty="0" smtClean="0">
                <a:latin typeface="Georgia" charset="0"/>
                <a:ea typeface="Georgia" charset="0"/>
                <a:cs typeface="Georgia" charset="0"/>
              </a:rPr>
              <a:t>Foreign Direct Investment as share of global GDP peaked in 2007 and is now back to mid 1990s level </a:t>
            </a:r>
            <a:endParaRPr lang="en-US" sz="2400" dirty="0">
              <a:latin typeface="Georgia" charset="0"/>
              <a:ea typeface="Georgia" charset="0"/>
              <a:cs typeface="Georgia" charset="0"/>
            </a:endParaRPr>
          </a:p>
        </p:txBody>
      </p:sp>
    </p:spTree>
    <p:extLst>
      <p:ext uri="{BB962C8B-B14F-4D97-AF65-F5344CB8AC3E}">
        <p14:creationId xmlns:p14="http://schemas.microsoft.com/office/powerpoint/2010/main" val="94160088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826"/>
            <a:ext cx="8229600" cy="1688633"/>
          </a:xfrm>
        </p:spPr>
        <p:txBody>
          <a:bodyPr>
            <a:normAutofit/>
          </a:bodyPr>
          <a:lstStyle/>
          <a:p>
            <a:r>
              <a:rPr lang="en-US" sz="2800" dirty="0" smtClean="0">
                <a:solidFill>
                  <a:srgbClr val="0070C0"/>
                </a:solidFill>
                <a:latin typeface="Georgia" charset="0"/>
                <a:ea typeface="Georgia" charset="0"/>
                <a:cs typeface="Georgia" charset="0"/>
              </a:rPr>
              <a:t>Growing tensions between national </a:t>
            </a:r>
            <a:r>
              <a:rPr lang="en-US" sz="2800" dirty="0">
                <a:solidFill>
                  <a:srgbClr val="0070C0"/>
                </a:solidFill>
                <a:latin typeface="Georgia" charset="0"/>
                <a:ea typeface="Georgia" charset="0"/>
                <a:cs typeface="Georgia" charset="0"/>
              </a:rPr>
              <a:t>public </a:t>
            </a:r>
            <a:r>
              <a:rPr lang="en-US" sz="2800" dirty="0" smtClean="0">
                <a:solidFill>
                  <a:srgbClr val="0070C0"/>
                </a:solidFill>
                <a:latin typeface="Georgia" charset="0"/>
                <a:ea typeface="Georgia" charset="0"/>
                <a:cs typeface="Georgia" charset="0"/>
              </a:rPr>
              <a:t>goods and global </a:t>
            </a:r>
            <a:r>
              <a:rPr lang="en-US" sz="2800" dirty="0">
                <a:solidFill>
                  <a:srgbClr val="0070C0"/>
                </a:solidFill>
                <a:latin typeface="Georgia" charset="0"/>
                <a:ea typeface="Georgia" charset="0"/>
                <a:cs typeface="Georgia" charset="0"/>
              </a:rPr>
              <a:t>public </a:t>
            </a:r>
            <a:r>
              <a:rPr lang="en-US" sz="2800" dirty="0" smtClean="0">
                <a:solidFill>
                  <a:srgbClr val="0070C0"/>
                </a:solidFill>
                <a:latin typeface="Georgia" charset="0"/>
                <a:ea typeface="Georgia" charset="0"/>
                <a:cs typeface="Georgia" charset="0"/>
              </a:rPr>
              <a:t>goods in higher education?</a:t>
            </a:r>
            <a:br>
              <a:rPr lang="en-US" sz="2800" dirty="0" smtClean="0">
                <a:solidFill>
                  <a:srgbClr val="0070C0"/>
                </a:solidFill>
                <a:latin typeface="Georgia" charset="0"/>
                <a:ea typeface="Georgia" charset="0"/>
                <a:cs typeface="Georgia" charset="0"/>
              </a:rPr>
            </a:br>
            <a:r>
              <a:rPr lang="en-US" sz="2000" i="1" dirty="0" smtClean="0">
                <a:solidFill>
                  <a:srgbClr val="0070C0"/>
                </a:solidFill>
                <a:latin typeface="Georgia" charset="0"/>
                <a:ea typeface="Georgia" charset="0"/>
                <a:cs typeface="Georgia" charset="0"/>
              </a:rPr>
              <a:t>A good example is the conflict between low migration and border security policies in the UK, and inward international student flows</a:t>
            </a:r>
            <a:endParaRPr lang="en-US" sz="2000" i="1" dirty="0">
              <a:solidFill>
                <a:srgbClr val="0070C0"/>
              </a:solidFill>
              <a:latin typeface="Georgia" charset="0"/>
              <a:ea typeface="Georgia" charset="0"/>
              <a:cs typeface="Georgi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945692"/>
              </p:ext>
            </p:extLst>
          </p:nvPr>
        </p:nvGraphicFramePr>
        <p:xfrm>
          <a:off x="262217" y="2241754"/>
          <a:ext cx="8619566" cy="4045708"/>
        </p:xfrm>
        <a:graphic>
          <a:graphicData uri="http://schemas.openxmlformats.org/drawingml/2006/table">
            <a:tbl>
              <a:tblPr firstRow="1" bandRow="1">
                <a:tableStyleId>{5C22544A-7EE6-4342-B048-85BDC9FD1C3A}</a:tableStyleId>
              </a:tblPr>
              <a:tblGrid>
                <a:gridCol w="4309783"/>
                <a:gridCol w="4309783"/>
              </a:tblGrid>
              <a:tr h="522198">
                <a:tc>
                  <a:txBody>
                    <a:bodyPr/>
                    <a:lstStyle/>
                    <a:p>
                      <a:pPr algn="ctr">
                        <a:lnSpc>
                          <a:spcPct val="150000"/>
                        </a:lnSpc>
                      </a:pPr>
                      <a:r>
                        <a:rPr lang="en-US" sz="2000" dirty="0" smtClean="0">
                          <a:latin typeface="Georgia" charset="0"/>
                          <a:ea typeface="Georgia" charset="0"/>
                          <a:cs typeface="Georgia" charset="0"/>
                        </a:rPr>
                        <a:t>National public goods</a:t>
                      </a:r>
                    </a:p>
                    <a:p>
                      <a:pPr algn="ctr">
                        <a:lnSpc>
                          <a:spcPct val="150000"/>
                        </a:lnSpc>
                      </a:pPr>
                      <a:endParaRPr lang="en-US" sz="2000" dirty="0">
                        <a:latin typeface="Georgia" charset="0"/>
                        <a:ea typeface="Georgia" charset="0"/>
                        <a:cs typeface="Georgia" charset="0"/>
                      </a:endParaRPr>
                    </a:p>
                  </a:txBody>
                  <a:tcPr/>
                </a:tc>
                <a:tc>
                  <a:txBody>
                    <a:bodyPr/>
                    <a:lstStyle/>
                    <a:p>
                      <a:pPr algn="ctr">
                        <a:lnSpc>
                          <a:spcPct val="150000"/>
                        </a:lnSpc>
                      </a:pPr>
                      <a:r>
                        <a:rPr lang="en-US" sz="2000" dirty="0" smtClean="0">
                          <a:latin typeface="Georgia" charset="0"/>
                          <a:ea typeface="Georgia" charset="0"/>
                          <a:cs typeface="Georgia" charset="0"/>
                        </a:rPr>
                        <a:t>Global</a:t>
                      </a:r>
                      <a:r>
                        <a:rPr lang="en-US" sz="2000" baseline="0" dirty="0" smtClean="0">
                          <a:latin typeface="Georgia" charset="0"/>
                          <a:ea typeface="Georgia" charset="0"/>
                          <a:cs typeface="Georgia" charset="0"/>
                        </a:rPr>
                        <a:t> public goods</a:t>
                      </a:r>
                      <a:endParaRPr lang="en-US" sz="2000" dirty="0">
                        <a:latin typeface="Georgia" charset="0"/>
                        <a:ea typeface="Georgia" charset="0"/>
                        <a:cs typeface="Georgia" charset="0"/>
                      </a:endParaRPr>
                    </a:p>
                  </a:txBody>
                  <a:tcPr/>
                </a:tc>
              </a:tr>
              <a:tr h="7599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Georgia" charset="0"/>
                          <a:ea typeface="Georgia" charset="0"/>
                          <a:cs typeface="Georgia" charset="0"/>
                        </a:rPr>
                        <a:t>Maintenance of</a:t>
                      </a:r>
                      <a:r>
                        <a:rPr lang="en-US" sz="1600" baseline="0" dirty="0" smtClean="0">
                          <a:latin typeface="Georgia" charset="0"/>
                          <a:ea typeface="Georgia" charset="0"/>
                          <a:cs typeface="Georgia" charset="0"/>
                        </a:rPr>
                        <a:t> b</a:t>
                      </a:r>
                      <a:r>
                        <a:rPr lang="en-US" sz="1600" dirty="0" smtClean="0">
                          <a:latin typeface="Georgia" charset="0"/>
                          <a:ea typeface="Georgia" charset="0"/>
                          <a:cs typeface="Georgia" charset="0"/>
                        </a:rPr>
                        <a:t>order</a:t>
                      </a:r>
                      <a:r>
                        <a:rPr lang="en-US" sz="1600" baseline="0" dirty="0" smtClean="0">
                          <a:latin typeface="Georgia" charset="0"/>
                          <a:ea typeface="Georgia" charset="0"/>
                          <a:cs typeface="Georgia" charset="0"/>
                        </a:rPr>
                        <a:t> security and a </a:t>
                      </a:r>
                      <a:r>
                        <a:rPr lang="en-US" sz="1600" dirty="0" smtClean="0">
                          <a:latin typeface="Georgia" charset="0"/>
                          <a:ea typeface="Georgia" charset="0"/>
                          <a:cs typeface="Georgia" charset="0"/>
                        </a:rPr>
                        <a:t>bounded and stable national identity</a:t>
                      </a:r>
                      <a:r>
                        <a:rPr lang="en-US" sz="1600" baseline="0" dirty="0" smtClean="0">
                          <a:latin typeface="Georgia" charset="0"/>
                          <a:ea typeface="Georgia" charset="0"/>
                          <a:cs typeface="Georgia" charset="0"/>
                        </a:rPr>
                        <a:t> </a:t>
                      </a:r>
                      <a:endParaRPr lang="en-US" sz="1600" dirty="0" smtClean="0">
                        <a:latin typeface="Georgia" charset="0"/>
                        <a:ea typeface="Georgia" charset="0"/>
                        <a:cs typeface="Georgia" charset="0"/>
                      </a:endParaRPr>
                    </a:p>
                  </a:txBody>
                  <a:tcPr/>
                </a:tc>
                <a:tc>
                  <a:txBody>
                    <a:bodyPr/>
                    <a:lstStyle/>
                    <a:p>
                      <a:pPr>
                        <a:lnSpc>
                          <a:spcPct val="100000"/>
                        </a:lnSpc>
                      </a:pPr>
                      <a:r>
                        <a:rPr lang="en-US" sz="1600" dirty="0" smtClean="0">
                          <a:latin typeface="Georgia" charset="0"/>
                          <a:ea typeface="Georgia" charset="0"/>
                          <a:cs typeface="Georgia" charset="0"/>
                        </a:rPr>
                        <a:t>Flows of international students and faculty: new ideas, new languages, diverse</a:t>
                      </a:r>
                      <a:r>
                        <a:rPr lang="en-US" sz="1600" baseline="0" dirty="0" smtClean="0">
                          <a:latin typeface="Georgia" charset="0"/>
                          <a:ea typeface="Georgia" charset="0"/>
                          <a:cs typeface="Georgia" charset="0"/>
                        </a:rPr>
                        <a:t> cultures</a:t>
                      </a:r>
                      <a:endParaRPr lang="en-US" sz="1600" dirty="0">
                        <a:latin typeface="Georgia" charset="0"/>
                        <a:ea typeface="Georgia" charset="0"/>
                        <a:cs typeface="Georgia" charset="0"/>
                      </a:endParaRPr>
                    </a:p>
                  </a:txBody>
                  <a:tcPr/>
                </a:tc>
              </a:tr>
              <a:tr h="759967">
                <a:tc>
                  <a:txBody>
                    <a:bodyPr/>
                    <a:lstStyle/>
                    <a:p>
                      <a:pPr>
                        <a:lnSpc>
                          <a:spcPct val="100000"/>
                        </a:lnSpc>
                      </a:pPr>
                      <a:r>
                        <a:rPr lang="en-US" sz="1600" dirty="0" smtClean="0">
                          <a:latin typeface="Georgia" charset="0"/>
                          <a:ea typeface="Georgia" charset="0"/>
                          <a:cs typeface="Georgia" charset="0"/>
                        </a:rPr>
                        <a:t>Higher</a:t>
                      </a:r>
                      <a:r>
                        <a:rPr lang="en-US" sz="1600" baseline="0" dirty="0" smtClean="0">
                          <a:latin typeface="Georgia" charset="0"/>
                          <a:ea typeface="Georgia" charset="0"/>
                          <a:cs typeface="Georgia" charset="0"/>
                        </a:rPr>
                        <a:t> education builds</a:t>
                      </a:r>
                      <a:r>
                        <a:rPr lang="en-US" sz="1600" dirty="0" smtClean="0">
                          <a:latin typeface="Georgia" charset="0"/>
                          <a:ea typeface="Georgia" charset="0"/>
                          <a:cs typeface="Georgia" charset="0"/>
                        </a:rPr>
                        <a:t> cities,</a:t>
                      </a:r>
                      <a:r>
                        <a:rPr lang="en-US" sz="1600" baseline="0" dirty="0" smtClean="0">
                          <a:latin typeface="Georgia" charset="0"/>
                          <a:ea typeface="Georgia" charset="0"/>
                          <a:cs typeface="Georgia" charset="0"/>
                        </a:rPr>
                        <a:t> regions and local communities</a:t>
                      </a:r>
                      <a:endParaRPr lang="en-US" sz="1600" dirty="0">
                        <a:latin typeface="Georgia" charset="0"/>
                        <a:ea typeface="Georgia" charset="0"/>
                        <a:cs typeface="Georgia" charset="0"/>
                      </a:endParaRPr>
                    </a:p>
                  </a:txBody>
                  <a:tcPr/>
                </a:tc>
                <a:tc>
                  <a:txBody>
                    <a:bodyPr/>
                    <a:lstStyle/>
                    <a:p>
                      <a:pPr>
                        <a:lnSpc>
                          <a:spcPct val="100000"/>
                        </a:lnSpc>
                      </a:pPr>
                      <a:r>
                        <a:rPr lang="en-US" sz="1600" dirty="0" smtClean="0">
                          <a:latin typeface="Georgia" charset="0"/>
                          <a:ea typeface="Georgia" charset="0"/>
                          <a:cs typeface="Georgia" charset="0"/>
                        </a:rPr>
                        <a:t>Globally</a:t>
                      </a:r>
                      <a:r>
                        <a:rPr lang="en-US" sz="1600" baseline="0" dirty="0" smtClean="0">
                          <a:latin typeface="Georgia" charset="0"/>
                          <a:ea typeface="Georgia" charset="0"/>
                          <a:cs typeface="Georgia" charset="0"/>
                        </a:rPr>
                        <a:t> networked h</a:t>
                      </a:r>
                      <a:r>
                        <a:rPr lang="en-US" sz="1600" dirty="0" smtClean="0">
                          <a:latin typeface="Georgia" charset="0"/>
                          <a:ea typeface="Georgia" charset="0"/>
                          <a:cs typeface="Georgia" charset="0"/>
                        </a:rPr>
                        <a:t>igher</a:t>
                      </a:r>
                      <a:r>
                        <a:rPr lang="en-US" sz="1600" baseline="0" dirty="0" smtClean="0">
                          <a:latin typeface="Georgia" charset="0"/>
                          <a:ea typeface="Georgia" charset="0"/>
                          <a:cs typeface="Georgia" charset="0"/>
                        </a:rPr>
                        <a:t> education brings the world closer, addresses global problems</a:t>
                      </a:r>
                      <a:endParaRPr lang="en-US" sz="1600" dirty="0">
                        <a:latin typeface="Georgia" charset="0"/>
                        <a:ea typeface="Georgia" charset="0"/>
                        <a:cs typeface="Georgia" charset="0"/>
                      </a:endParaRPr>
                    </a:p>
                  </a:txBody>
                  <a:tcPr/>
                </a:tc>
              </a:tr>
              <a:tr h="759967">
                <a:tc>
                  <a:txBody>
                    <a:bodyPr/>
                    <a:lstStyle/>
                    <a:p>
                      <a:pPr>
                        <a:lnSpc>
                          <a:spcPct val="100000"/>
                        </a:lnSpc>
                      </a:pPr>
                      <a:r>
                        <a:rPr lang="en-US" sz="1600" dirty="0" smtClean="0">
                          <a:latin typeface="Georgia" charset="0"/>
                          <a:ea typeface="Georgia" charset="0"/>
                          <a:cs typeface="Georgia" charset="0"/>
                        </a:rPr>
                        <a:t>Higher education provides opportunities for upward mobility to local populations </a:t>
                      </a:r>
                      <a:endParaRPr lang="en-US" sz="1600" dirty="0">
                        <a:latin typeface="Georgia" charset="0"/>
                        <a:ea typeface="Georgia" charset="0"/>
                        <a:cs typeface="Georgia" charset="0"/>
                      </a:endParaRPr>
                    </a:p>
                  </a:txBody>
                  <a:tcPr/>
                </a:tc>
                <a:tc>
                  <a:txBody>
                    <a:bodyPr/>
                    <a:lstStyle/>
                    <a:p>
                      <a:pPr>
                        <a:lnSpc>
                          <a:spcPct val="100000"/>
                        </a:lnSpc>
                      </a:pPr>
                      <a:r>
                        <a:rPr lang="en-US" sz="1600" dirty="0" smtClean="0">
                          <a:latin typeface="Georgia" charset="0"/>
                          <a:ea typeface="Georgia" charset="0"/>
                          <a:cs typeface="Georgia" charset="0"/>
                        </a:rPr>
                        <a:t>Opportunities for local and international students (but amid growing local inequality)</a:t>
                      </a:r>
                      <a:endParaRPr lang="en-US" sz="1600" dirty="0">
                        <a:latin typeface="Georgia" charset="0"/>
                        <a:ea typeface="Georgia" charset="0"/>
                        <a:cs typeface="Georgia" charset="0"/>
                      </a:endParaRPr>
                    </a:p>
                  </a:txBody>
                  <a:tcPr/>
                </a:tc>
              </a:tr>
              <a:tr h="759967">
                <a:tc>
                  <a:txBody>
                    <a:bodyPr/>
                    <a:lstStyle/>
                    <a:p>
                      <a:pPr>
                        <a:lnSpc>
                          <a:spcPct val="100000"/>
                        </a:lnSpc>
                      </a:pPr>
                      <a:r>
                        <a:rPr lang="en-US" sz="1600" dirty="0" smtClean="0">
                          <a:latin typeface="Georgia" charset="0"/>
                          <a:ea typeface="Georgia" charset="0"/>
                          <a:cs typeface="Georgia" charset="0"/>
                        </a:rPr>
                        <a:t>Higher education enables</a:t>
                      </a:r>
                      <a:r>
                        <a:rPr lang="en-US" sz="1600" baseline="0" dirty="0" smtClean="0">
                          <a:latin typeface="Georgia" charset="0"/>
                          <a:ea typeface="Georgia" charset="0"/>
                          <a:cs typeface="Georgia" charset="0"/>
                        </a:rPr>
                        <a:t> graduates to enjoy s</a:t>
                      </a:r>
                      <a:r>
                        <a:rPr lang="en-US" sz="1600" dirty="0" smtClean="0">
                          <a:latin typeface="Georgia" charset="0"/>
                          <a:ea typeface="Georgia" charset="0"/>
                          <a:cs typeface="Georgia" charset="0"/>
                        </a:rPr>
                        <a:t>ecure and stable living standards</a:t>
                      </a:r>
                    </a:p>
                  </a:txBody>
                  <a:tcPr/>
                </a:tc>
                <a:tc>
                  <a:txBody>
                    <a:bodyPr/>
                    <a:lstStyle/>
                    <a:p>
                      <a:pPr>
                        <a:lnSpc>
                          <a:spcPct val="100000"/>
                        </a:lnSpc>
                      </a:pPr>
                      <a:r>
                        <a:rPr lang="en-US" sz="1600" dirty="0" smtClean="0">
                          <a:latin typeface="Georgia" charset="0"/>
                          <a:ea typeface="Georgia" charset="0"/>
                          <a:cs typeface="Georgia" charset="0"/>
                        </a:rPr>
                        <a:t>Cross-border mobility creates</a:t>
                      </a:r>
                      <a:r>
                        <a:rPr lang="en-US" sz="1600" baseline="0" dirty="0" smtClean="0">
                          <a:latin typeface="Georgia" charset="0"/>
                          <a:ea typeface="Georgia" charset="0"/>
                          <a:cs typeface="Georgia" charset="0"/>
                        </a:rPr>
                        <a:t> opportunities (but not all locals share those opportunities)</a:t>
                      </a:r>
                      <a:endParaRPr lang="en-US" sz="1600" dirty="0">
                        <a:latin typeface="Georgia" charset="0"/>
                        <a:ea typeface="Georgia" charset="0"/>
                        <a:cs typeface="Georgia" charset="0"/>
                      </a:endParaRPr>
                    </a:p>
                  </a:txBody>
                  <a:tcPr/>
                </a:tc>
              </a:tr>
            </a:tbl>
          </a:graphicData>
        </a:graphic>
      </p:graphicFrame>
    </p:spTree>
    <p:extLst>
      <p:ext uri="{BB962C8B-B14F-4D97-AF65-F5344CB8AC3E}">
        <p14:creationId xmlns:p14="http://schemas.microsoft.com/office/powerpoint/2010/main" val="100297834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FFFF00"/>
                </a:solidFill>
                <a:latin typeface="Georgia" charset="0"/>
                <a:ea typeface="Georgia" charset="0"/>
                <a:cs typeface="Georgia" charset="0"/>
              </a:rPr>
              <a:t>3. Shifting global geo-politics</a:t>
            </a:r>
            <a:endParaRPr lang="en-US" sz="2800" dirty="0">
              <a:solidFill>
                <a:srgbClr val="FFFF00"/>
              </a:solidFill>
              <a:latin typeface="Georgia" charset="0"/>
              <a:ea typeface="Georgia" charset="0"/>
              <a:cs typeface="Georgia" charset="0"/>
            </a:endParaRPr>
          </a:p>
        </p:txBody>
      </p:sp>
      <p:sp>
        <p:nvSpPr>
          <p:cNvPr id="3" name="Content Placeholder 2"/>
          <p:cNvSpPr>
            <a:spLocks noGrp="1"/>
          </p:cNvSpPr>
          <p:nvPr>
            <p:ph idx="1"/>
          </p:nvPr>
        </p:nvSpPr>
        <p:spPr/>
        <p:txBody>
          <a:bodyPr>
            <a:normAutofit lnSpcReduction="10000"/>
          </a:bodyPr>
          <a:lstStyle/>
          <a:p>
            <a:r>
              <a:rPr lang="en-US" sz="2400" dirty="0" smtClean="0">
                <a:solidFill>
                  <a:schemeClr val="bg1">
                    <a:lumMod val="95000"/>
                  </a:schemeClr>
                </a:solidFill>
                <a:latin typeface="Georgia" charset="0"/>
                <a:ea typeface="Georgia" charset="0"/>
                <a:cs typeface="Georgia" charset="0"/>
              </a:rPr>
              <a:t>Asia does not share the political problems of Europe and the United States</a:t>
            </a:r>
            <a:endParaRPr lang="en-US" sz="2400" dirty="0">
              <a:solidFill>
                <a:schemeClr val="bg1">
                  <a:lumMod val="95000"/>
                </a:schemeClr>
              </a:solidFill>
              <a:latin typeface="Georgia" charset="0"/>
              <a:ea typeface="Georgia" charset="0"/>
              <a:cs typeface="Georgia" charset="0"/>
            </a:endParaRPr>
          </a:p>
          <a:p>
            <a:r>
              <a:rPr lang="en-US" sz="2400" dirty="0" smtClean="0">
                <a:solidFill>
                  <a:schemeClr val="bg1">
                    <a:lumMod val="95000"/>
                  </a:schemeClr>
                </a:solidFill>
                <a:latin typeface="Georgia" charset="0"/>
                <a:ea typeface="Georgia" charset="0"/>
                <a:cs typeface="Georgia" charset="0"/>
              </a:rPr>
              <a:t>China and India will together dominate world GDP, and graduate numbers, by 2050</a:t>
            </a:r>
          </a:p>
          <a:p>
            <a:r>
              <a:rPr lang="en-US" sz="2400" dirty="0" smtClean="0">
                <a:solidFill>
                  <a:schemeClr val="bg1">
                    <a:lumMod val="95000"/>
                  </a:schemeClr>
                </a:solidFill>
                <a:latin typeface="Georgia" charset="0"/>
                <a:ea typeface="Georgia" charset="0"/>
                <a:cs typeface="Georgia" charset="0"/>
              </a:rPr>
              <a:t>Asian middle class is growing from 0.5 billion in 2010 to 1.75 billion in 2020</a:t>
            </a:r>
          </a:p>
          <a:p>
            <a:r>
              <a:rPr lang="en-US" sz="2400" dirty="0" smtClean="0">
                <a:solidFill>
                  <a:schemeClr val="bg1">
                    <a:lumMod val="95000"/>
                  </a:schemeClr>
                </a:solidFill>
                <a:latin typeface="Georgia" charset="0"/>
                <a:ea typeface="Georgia" charset="0"/>
                <a:cs typeface="Georgia" charset="0"/>
              </a:rPr>
              <a:t>China now the leading apostle </a:t>
            </a:r>
            <a:r>
              <a:rPr lang="en-US" sz="2400" dirty="0">
                <a:solidFill>
                  <a:schemeClr val="bg1">
                    <a:lumMod val="95000"/>
                  </a:schemeClr>
                </a:solidFill>
                <a:latin typeface="Georgia" charset="0"/>
                <a:ea typeface="Georgia" charset="0"/>
                <a:cs typeface="Georgia" charset="0"/>
              </a:rPr>
              <a:t>of peaceful </a:t>
            </a:r>
            <a:r>
              <a:rPr lang="en-US" sz="2400" dirty="0" err="1">
                <a:solidFill>
                  <a:schemeClr val="bg1">
                    <a:lumMod val="95000"/>
                  </a:schemeClr>
                </a:solidFill>
                <a:latin typeface="Georgia" charset="0"/>
                <a:ea typeface="Georgia" charset="0"/>
                <a:cs typeface="Georgia" charset="0"/>
              </a:rPr>
              <a:t>globalisation</a:t>
            </a:r>
            <a:r>
              <a:rPr lang="en-US" sz="2400" dirty="0">
                <a:solidFill>
                  <a:schemeClr val="bg1">
                    <a:lumMod val="95000"/>
                  </a:schemeClr>
                </a:solidFill>
                <a:latin typeface="Georgia" charset="0"/>
                <a:ea typeface="Georgia" charset="0"/>
                <a:cs typeface="Georgia" charset="0"/>
              </a:rPr>
              <a:t> </a:t>
            </a:r>
            <a:r>
              <a:rPr lang="en-US" sz="2400" dirty="0" smtClean="0">
                <a:solidFill>
                  <a:schemeClr val="bg1">
                    <a:lumMod val="95000"/>
                  </a:schemeClr>
                </a:solidFill>
                <a:latin typeface="Georgia" charset="0"/>
                <a:ea typeface="Georgia" charset="0"/>
                <a:cs typeface="Georgia" charset="0"/>
              </a:rPr>
              <a:t>(albeit primarily focused on economic </a:t>
            </a:r>
            <a:r>
              <a:rPr lang="en-US" sz="2400" dirty="0" err="1" smtClean="0">
                <a:solidFill>
                  <a:schemeClr val="bg1">
                    <a:lumMod val="95000"/>
                  </a:schemeClr>
                </a:solidFill>
                <a:latin typeface="Georgia" charset="0"/>
                <a:ea typeface="Georgia" charset="0"/>
                <a:cs typeface="Georgia" charset="0"/>
              </a:rPr>
              <a:t>globalisation</a:t>
            </a:r>
            <a:r>
              <a:rPr lang="en-US" sz="2400" dirty="0" smtClean="0">
                <a:solidFill>
                  <a:schemeClr val="bg1">
                    <a:lumMod val="95000"/>
                  </a:schemeClr>
                </a:solidFill>
                <a:latin typeface="Georgia" charset="0"/>
                <a:ea typeface="Georgia" charset="0"/>
                <a:cs typeface="Georgia" charset="0"/>
              </a:rPr>
              <a:t>)</a:t>
            </a:r>
          </a:p>
          <a:p>
            <a:r>
              <a:rPr lang="en-US" sz="2400" dirty="0" smtClean="0">
                <a:solidFill>
                  <a:schemeClr val="bg1">
                    <a:lumMod val="95000"/>
                  </a:schemeClr>
                </a:solidFill>
                <a:latin typeface="Georgia" charset="0"/>
                <a:ea typeface="Georgia" charset="0"/>
                <a:cs typeface="Georgia" charset="0"/>
              </a:rPr>
              <a:t>In future much of the world’s science and technology will come from East Asia</a:t>
            </a:r>
          </a:p>
          <a:p>
            <a:r>
              <a:rPr lang="en-US" sz="2400" dirty="0" smtClean="0">
                <a:solidFill>
                  <a:schemeClr val="bg1">
                    <a:lumMod val="95000"/>
                  </a:schemeClr>
                </a:solidFill>
                <a:latin typeface="Georgia" charset="0"/>
                <a:ea typeface="Georgia" charset="0"/>
                <a:cs typeface="Georgia" charset="0"/>
              </a:rPr>
              <a:t>All this triggers deep-seated </a:t>
            </a:r>
            <a:r>
              <a:rPr lang="en-US" sz="2400" dirty="0">
                <a:solidFill>
                  <a:schemeClr val="bg1">
                    <a:lumMod val="95000"/>
                  </a:schemeClr>
                </a:solidFill>
                <a:latin typeface="Georgia" charset="0"/>
                <a:ea typeface="Georgia" charset="0"/>
                <a:cs typeface="Georgia" charset="0"/>
              </a:rPr>
              <a:t>anxiety </a:t>
            </a:r>
            <a:r>
              <a:rPr lang="mr-IN" sz="2400" dirty="0" smtClean="0">
                <a:solidFill>
                  <a:schemeClr val="bg1">
                    <a:lumMod val="95000"/>
                  </a:schemeClr>
                </a:solidFill>
                <a:latin typeface="Georgia" charset="0"/>
                <a:ea typeface="Georgia" charset="0"/>
                <a:cs typeface="Georgia" charset="0"/>
              </a:rPr>
              <a:t>–</a:t>
            </a:r>
            <a:r>
              <a:rPr lang="en-GB" sz="2400" dirty="0" smtClean="0">
                <a:solidFill>
                  <a:schemeClr val="bg1">
                    <a:lumMod val="95000"/>
                  </a:schemeClr>
                </a:solidFill>
                <a:latin typeface="Georgia" charset="0"/>
                <a:ea typeface="Georgia" charset="0"/>
                <a:cs typeface="Georgia" charset="0"/>
              </a:rPr>
              <a:t> </a:t>
            </a:r>
            <a:r>
              <a:rPr lang="en-US" sz="2400" dirty="0" smtClean="0">
                <a:solidFill>
                  <a:schemeClr val="bg1">
                    <a:lumMod val="95000"/>
                  </a:schemeClr>
                </a:solidFill>
                <a:latin typeface="Georgia" charset="0"/>
                <a:ea typeface="Georgia" charset="0"/>
                <a:cs typeface="Georgia" charset="0"/>
              </a:rPr>
              <a:t>both </a:t>
            </a:r>
            <a:r>
              <a:rPr lang="en-US" sz="2400" dirty="0">
                <a:solidFill>
                  <a:schemeClr val="bg1">
                    <a:lumMod val="95000"/>
                  </a:schemeClr>
                </a:solidFill>
                <a:latin typeface="Georgia" charset="0"/>
                <a:ea typeface="Georgia" charset="0"/>
                <a:cs typeface="Georgia" charset="0"/>
              </a:rPr>
              <a:t>elite and popular </a:t>
            </a:r>
            <a:r>
              <a:rPr lang="mr-IN" sz="2400" dirty="0" smtClean="0">
                <a:solidFill>
                  <a:schemeClr val="bg1">
                    <a:lumMod val="95000"/>
                  </a:schemeClr>
                </a:solidFill>
                <a:latin typeface="Georgia" charset="0"/>
                <a:ea typeface="Georgia" charset="0"/>
                <a:cs typeface="Georgia" charset="0"/>
              </a:rPr>
              <a:t>–</a:t>
            </a:r>
            <a:r>
              <a:rPr lang="en-US" sz="2400" dirty="0" smtClean="0">
                <a:solidFill>
                  <a:schemeClr val="bg1">
                    <a:lumMod val="95000"/>
                  </a:schemeClr>
                </a:solidFill>
                <a:latin typeface="Georgia" charset="0"/>
                <a:ea typeface="Georgia" charset="0"/>
                <a:cs typeface="Georgia" charset="0"/>
              </a:rPr>
              <a:t> </a:t>
            </a:r>
            <a:r>
              <a:rPr lang="en-US" sz="2400" dirty="0">
                <a:solidFill>
                  <a:schemeClr val="bg1">
                    <a:lumMod val="95000"/>
                  </a:schemeClr>
                </a:solidFill>
                <a:latin typeface="Georgia" charset="0"/>
                <a:ea typeface="Georgia" charset="0"/>
                <a:cs typeface="Georgia" charset="0"/>
              </a:rPr>
              <a:t>in the old imperial countries USA and </a:t>
            </a:r>
            <a:r>
              <a:rPr lang="en-US" sz="2400" dirty="0" smtClean="0">
                <a:solidFill>
                  <a:schemeClr val="bg1">
                    <a:lumMod val="95000"/>
                  </a:schemeClr>
                </a:solidFill>
                <a:latin typeface="Georgia" charset="0"/>
                <a:ea typeface="Georgia" charset="0"/>
                <a:cs typeface="Georgia" charset="0"/>
              </a:rPr>
              <a:t>UK</a:t>
            </a:r>
            <a:endParaRPr lang="en-US" sz="2400" dirty="0">
              <a:solidFill>
                <a:schemeClr val="bg1">
                  <a:lumMod val="95000"/>
                </a:schemeClr>
              </a:solidFill>
              <a:latin typeface="Georgia" charset="0"/>
              <a:ea typeface="Georgia" charset="0"/>
              <a:cs typeface="Georgia" charset="0"/>
            </a:endParaRPr>
          </a:p>
        </p:txBody>
      </p:sp>
    </p:spTree>
    <p:extLst>
      <p:ext uri="{BB962C8B-B14F-4D97-AF65-F5344CB8AC3E}">
        <p14:creationId xmlns:p14="http://schemas.microsoft.com/office/powerpoint/2010/main" val="157173535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70C0"/>
                </a:solidFill>
                <a:latin typeface="Georgia" charset="0"/>
                <a:ea typeface="Georgia" charset="0"/>
                <a:cs typeface="Georgia" charset="0"/>
              </a:rPr>
              <a:t>China champions open global markets</a:t>
            </a:r>
            <a:endParaRPr lang="en-US" sz="2800" dirty="0">
              <a:solidFill>
                <a:srgbClr val="0070C0"/>
              </a:solidFill>
              <a:latin typeface="Georgia" charset="0"/>
              <a:ea typeface="Georgia" charset="0"/>
              <a:cs typeface="Georgia" charset="0"/>
            </a:endParaRPr>
          </a:p>
        </p:txBody>
      </p:sp>
      <p:sp>
        <p:nvSpPr>
          <p:cNvPr id="3" name="Content Placeholder 2"/>
          <p:cNvSpPr>
            <a:spLocks noGrp="1"/>
          </p:cNvSpPr>
          <p:nvPr>
            <p:ph idx="1"/>
          </p:nvPr>
        </p:nvSpPr>
        <p:spPr/>
        <p:txBody>
          <a:bodyPr/>
          <a:lstStyle/>
          <a:p>
            <a:pPr marL="304800" indent="0">
              <a:buNone/>
            </a:pPr>
            <a:r>
              <a:rPr lang="en-US" sz="2400" dirty="0">
                <a:latin typeface="Georgia" charset="0"/>
                <a:ea typeface="Georgia" charset="0"/>
                <a:cs typeface="Georgia" charset="0"/>
              </a:rPr>
              <a:t>‘No one will emerge as a winner in a trade war</a:t>
            </a:r>
            <a:r>
              <a:rPr lang="en-US" sz="2400" dirty="0" smtClean="0">
                <a:latin typeface="Georgia" charset="0"/>
                <a:ea typeface="Georgia" charset="0"/>
                <a:cs typeface="Georgia" charset="0"/>
              </a:rPr>
              <a:t>’</a:t>
            </a:r>
          </a:p>
          <a:p>
            <a:pPr marL="304800" indent="0">
              <a:buNone/>
            </a:pPr>
            <a:endParaRPr lang="en-US" sz="2400" dirty="0" smtClean="0">
              <a:latin typeface="Georgia" charset="0"/>
              <a:ea typeface="Georgia" charset="0"/>
              <a:cs typeface="Georgia" charset="0"/>
            </a:endParaRPr>
          </a:p>
          <a:p>
            <a:pPr marL="304800" indent="0">
              <a:buNone/>
            </a:pPr>
            <a:r>
              <a:rPr lang="en-US" sz="2400" dirty="0" smtClean="0">
                <a:latin typeface="Georgia" charset="0"/>
                <a:ea typeface="Georgia" charset="0"/>
                <a:cs typeface="Georgia" charset="0"/>
              </a:rPr>
              <a:t>‘Pursuing protectionism is like locking oneself in a dark room. Wind and rain may be kept outside, but so is light and air’</a:t>
            </a:r>
          </a:p>
          <a:p>
            <a:pPr marL="0" indent="0">
              <a:buNone/>
            </a:pPr>
            <a:endParaRPr lang="en-US" dirty="0"/>
          </a:p>
          <a:p>
            <a:pPr marL="838200" indent="0">
              <a:buNone/>
            </a:pPr>
            <a:r>
              <a:rPr lang="en-GB" sz="1800" dirty="0" smtClean="0">
                <a:latin typeface="Georgia" charset="0"/>
                <a:ea typeface="Georgia" charset="0"/>
                <a:cs typeface="Georgia" charset="0"/>
              </a:rPr>
              <a:t>~</a:t>
            </a:r>
            <a:r>
              <a:rPr lang="en-US" sz="1800" dirty="0" smtClean="0">
                <a:latin typeface="Georgia" charset="0"/>
                <a:ea typeface="Georgia" charset="0"/>
                <a:cs typeface="Georgia" charset="0"/>
              </a:rPr>
              <a:t> China’s President Xi </a:t>
            </a:r>
            <a:r>
              <a:rPr lang="en-US" sz="1800" dirty="0">
                <a:latin typeface="Georgia" charset="0"/>
                <a:ea typeface="Georgia" charset="0"/>
                <a:cs typeface="Georgia" charset="0"/>
              </a:rPr>
              <a:t>Jinping at Davos, </a:t>
            </a:r>
            <a:r>
              <a:rPr lang="en-US" sz="1800" dirty="0" smtClean="0">
                <a:latin typeface="Georgia" charset="0"/>
                <a:ea typeface="Georgia" charset="0"/>
                <a:cs typeface="Georgia" charset="0"/>
              </a:rPr>
              <a:t>17 January </a:t>
            </a:r>
            <a:r>
              <a:rPr lang="en-US" sz="1800" dirty="0">
                <a:latin typeface="Georgia" charset="0"/>
                <a:ea typeface="Georgia" charset="0"/>
                <a:cs typeface="Georgia" charset="0"/>
              </a:rPr>
              <a:t>2017</a:t>
            </a:r>
          </a:p>
        </p:txBody>
      </p:sp>
    </p:spTree>
    <p:extLst>
      <p:ext uri="{BB962C8B-B14F-4D97-AF65-F5344CB8AC3E}">
        <p14:creationId xmlns:p14="http://schemas.microsoft.com/office/powerpoint/2010/main" val="93567740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201613" y="274638"/>
            <a:ext cx="8631237" cy="1555750"/>
          </a:xfrm>
        </p:spPr>
        <p:txBody>
          <a:bodyPr/>
          <a:lstStyle/>
          <a:p>
            <a:r>
              <a:rPr lang="en-US" altLang="en-US" sz="2800" dirty="0">
                <a:solidFill>
                  <a:srgbClr val="0070C0"/>
                </a:solidFill>
                <a:latin typeface="Georgia" charset="0"/>
                <a:ea typeface="Georgia" charset="0"/>
                <a:cs typeface="Georgia" charset="0"/>
              </a:rPr>
              <a:t>Investment in </a:t>
            </a:r>
            <a:r>
              <a:rPr lang="en-US" altLang="en-US" sz="2800" dirty="0" smtClean="0">
                <a:solidFill>
                  <a:srgbClr val="0070C0"/>
                </a:solidFill>
                <a:latin typeface="Georgia" charset="0"/>
                <a:ea typeface="Georgia" charset="0"/>
                <a:cs typeface="Georgia" charset="0"/>
              </a:rPr>
              <a:t>R&amp;D, selected countries</a:t>
            </a:r>
            <a:r>
              <a:rPr lang="en-US" altLang="en-US" sz="2800" dirty="0">
                <a:solidFill>
                  <a:srgbClr val="002060"/>
                </a:solidFill>
                <a:latin typeface="Georgia" charset="0"/>
                <a:ea typeface="Georgia" charset="0"/>
                <a:cs typeface="Georgia" charset="0"/>
              </a:rPr>
              <a:t/>
            </a:r>
            <a:br>
              <a:rPr lang="en-US" altLang="en-US" sz="2800" dirty="0">
                <a:solidFill>
                  <a:srgbClr val="002060"/>
                </a:solidFill>
                <a:latin typeface="Georgia" charset="0"/>
                <a:ea typeface="Georgia" charset="0"/>
                <a:cs typeface="Georgia" charset="0"/>
              </a:rPr>
            </a:br>
            <a:r>
              <a:rPr lang="en-US" altLang="en-US" sz="2000" i="1" dirty="0">
                <a:solidFill>
                  <a:srgbClr val="0070C0"/>
                </a:solidFill>
                <a:latin typeface="Georgia" charset="0"/>
                <a:ea typeface="Georgia" charset="0"/>
                <a:cs typeface="Georgia" charset="0"/>
              </a:rPr>
              <a:t>Investment in R&amp;D as a proportion of GDP, 2011, selected countries (OECD data 2013)</a:t>
            </a:r>
          </a:p>
        </p:txBody>
      </p:sp>
      <p:graphicFrame>
        <p:nvGraphicFramePr>
          <p:cNvPr id="5" name="Content Placeholder 3"/>
          <p:cNvGraphicFramePr>
            <a:graphicFrameLocks noGrp="1"/>
          </p:cNvGraphicFramePr>
          <p:nvPr>
            <p:ph idx="1"/>
          </p:nvPr>
        </p:nvGraphicFramePr>
        <p:xfrm>
          <a:off x="201613" y="1973263"/>
          <a:ext cx="8485187" cy="4735512"/>
        </p:xfrm>
        <a:graphic>
          <a:graphicData uri="http://schemas.openxmlformats.org/presentationml/2006/ole">
            <mc:AlternateContent xmlns:mc="http://schemas.openxmlformats.org/markup-compatibility/2006">
              <mc:Choice xmlns:v="urn:schemas-microsoft-com:vml" Requires="v">
                <p:oleObj spid="_x0000_s2153" name="Worksheet" r:id="rId4" imgW="8737600" imgH="4864100" progId="Excel.Sheet.8">
                  <p:embed/>
                </p:oleObj>
              </mc:Choice>
              <mc:Fallback>
                <p:oleObj name="Worksheet" r:id="rId4" imgW="8737600" imgH="4864100"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3" y="1973263"/>
                        <a:ext cx="8485187"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3413323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 y="226792"/>
            <a:ext cx="9043987" cy="1373408"/>
          </a:xfrm>
        </p:spPr>
        <p:txBody>
          <a:bodyPr>
            <a:noAutofit/>
          </a:bodyPr>
          <a:lstStyle/>
          <a:p>
            <a:r>
              <a:rPr lang="en-US" sz="2800" dirty="0">
                <a:solidFill>
                  <a:srgbClr val="0070C0"/>
                </a:solidFill>
                <a:latin typeface="Georgia" charset="0"/>
                <a:ea typeface="Georgia" charset="0"/>
                <a:cs typeface="Georgia" charset="0"/>
              </a:rPr>
              <a:t>N</a:t>
            </a:r>
            <a:r>
              <a:rPr lang="en-US" sz="2800" dirty="0" smtClean="0">
                <a:solidFill>
                  <a:srgbClr val="0070C0"/>
                </a:solidFill>
                <a:latin typeface="Georgia" charset="0"/>
                <a:ea typeface="Georgia" charset="0"/>
                <a:cs typeface="Georgia" charset="0"/>
              </a:rPr>
              <a:t>umber of science papers 2005-2014:</a:t>
            </a:r>
            <a:br>
              <a:rPr lang="en-US" sz="2800" dirty="0" smtClean="0">
                <a:solidFill>
                  <a:srgbClr val="0070C0"/>
                </a:solidFill>
                <a:latin typeface="Georgia" charset="0"/>
                <a:ea typeface="Georgia" charset="0"/>
                <a:cs typeface="Georgia" charset="0"/>
              </a:rPr>
            </a:br>
            <a:r>
              <a:rPr lang="en-US" sz="2800" dirty="0" smtClean="0">
                <a:solidFill>
                  <a:srgbClr val="0070C0"/>
                </a:solidFill>
                <a:latin typeface="Georgia" charset="0"/>
                <a:ea typeface="Georgia" charset="0"/>
                <a:cs typeface="Georgia" charset="0"/>
              </a:rPr>
              <a:t> USA, China, other East Asia</a:t>
            </a:r>
            <a:br>
              <a:rPr lang="en-US" sz="2800" dirty="0" smtClean="0">
                <a:solidFill>
                  <a:srgbClr val="0070C0"/>
                </a:solidFill>
                <a:latin typeface="Georgia" charset="0"/>
                <a:ea typeface="Georgia" charset="0"/>
                <a:cs typeface="Georgia" charset="0"/>
              </a:rPr>
            </a:br>
            <a:r>
              <a:rPr lang="en-US" sz="1400" dirty="0" smtClean="0">
                <a:latin typeface="Georgia" charset="0"/>
                <a:ea typeface="Georgia" charset="0"/>
                <a:cs typeface="Georgia" charset="0"/>
              </a:rPr>
              <a:t>Web of Science/UNESCO data. Papers include reviews and notes. </a:t>
            </a:r>
            <a:br>
              <a:rPr lang="en-US" sz="1400" dirty="0" smtClean="0">
                <a:latin typeface="Georgia" charset="0"/>
                <a:ea typeface="Georgia" charset="0"/>
                <a:cs typeface="Georgia" charset="0"/>
              </a:rPr>
            </a:br>
            <a:r>
              <a:rPr lang="en-US" sz="1400" dirty="0" smtClean="0">
                <a:latin typeface="Georgia" charset="0"/>
                <a:ea typeface="Georgia" charset="0"/>
                <a:cs typeface="Georgia" charset="0"/>
              </a:rPr>
              <a:t>Other East Asia = Japan, Korea, Singapore, Vietnam</a:t>
            </a:r>
            <a:endParaRPr lang="en-US" sz="1400" dirty="0">
              <a:latin typeface="Georgia" charset="0"/>
              <a:ea typeface="Georgia" charset="0"/>
              <a:cs typeface="Georgia" charset="0"/>
            </a:endParaRPr>
          </a:p>
        </p:txBody>
      </p:sp>
      <p:graphicFrame>
        <p:nvGraphicFramePr>
          <p:cNvPr id="4" name="Content Placeholder 3"/>
          <p:cNvGraphicFramePr>
            <a:graphicFrameLocks noGrp="1"/>
          </p:cNvGraphicFramePr>
          <p:nvPr>
            <p:ph idx="1"/>
            <p:extLst/>
          </p:nvPr>
        </p:nvGraphicFramePr>
        <p:xfrm>
          <a:off x="352564" y="1640541"/>
          <a:ext cx="8538881" cy="4908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1993410"/>
      </p:ext>
    </p:extLst>
  </p:cSld>
  <p:clrMapOvr>
    <a:masterClrMapping/>
  </p:clrMapOvr>
  <p:transition spd="slow">
    <p:wipe/>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058150" cy="814388"/>
          </a:xfrm>
        </p:spPr>
        <p:txBody>
          <a:bodyPr>
            <a:noAutofit/>
          </a:bodyPr>
          <a:lstStyle/>
          <a:p>
            <a:r>
              <a:rPr lang="en-GB" sz="2400" dirty="0">
                <a:solidFill>
                  <a:srgbClr val="0070C0"/>
                </a:solidFill>
                <a:latin typeface="Georgia" charset="0"/>
                <a:ea typeface="Georgia" charset="0"/>
                <a:cs typeface="Georgia" charset="0"/>
              </a:rPr>
              <a:t>High citation </a:t>
            </a:r>
            <a:r>
              <a:rPr lang="en-GB" sz="2400" dirty="0" smtClean="0">
                <a:solidFill>
                  <a:srgbClr val="0070C0"/>
                </a:solidFill>
                <a:latin typeface="Georgia" charset="0"/>
                <a:ea typeface="Georgia" charset="0"/>
                <a:cs typeface="Georgia" charset="0"/>
              </a:rPr>
              <a:t>papers, in top 10% of research field, in maths </a:t>
            </a:r>
            <a:r>
              <a:rPr lang="en-GB" sz="2400" dirty="0">
                <a:solidFill>
                  <a:srgbClr val="0070C0"/>
                </a:solidFill>
                <a:latin typeface="Georgia" charset="0"/>
                <a:ea typeface="Georgia" charset="0"/>
                <a:cs typeface="Georgia" charset="0"/>
              </a:rPr>
              <a:t>and physical </a:t>
            </a:r>
            <a:r>
              <a:rPr lang="en-GB" sz="2400" dirty="0" smtClean="0">
                <a:solidFill>
                  <a:srgbClr val="0070C0"/>
                </a:solidFill>
                <a:latin typeface="Georgia" charset="0"/>
                <a:ea typeface="Georgia" charset="0"/>
                <a:cs typeface="Georgia" charset="0"/>
              </a:rPr>
              <a:t>sciences, 2012-2015 (Leiden data) </a:t>
            </a:r>
            <a:endParaRPr lang="en-US" sz="2400" dirty="0">
              <a:solidFill>
                <a:srgbClr val="0070C0"/>
              </a:solidFill>
              <a:latin typeface="Georgia" charset="0"/>
              <a:ea typeface="Georgia" charset="0"/>
              <a:cs typeface="Georgi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0509481"/>
              </p:ext>
            </p:extLst>
          </p:nvPr>
        </p:nvGraphicFramePr>
        <p:xfrm>
          <a:off x="328614" y="814388"/>
          <a:ext cx="8558213" cy="5770080"/>
        </p:xfrm>
        <a:graphic>
          <a:graphicData uri="http://schemas.openxmlformats.org/drawingml/2006/table">
            <a:tbl>
              <a:tblPr firstRow="1" bandRow="1">
                <a:tableStyleId>{5C22544A-7EE6-4342-B048-85BDC9FD1C3A}</a:tableStyleId>
              </a:tblPr>
              <a:tblGrid>
                <a:gridCol w="653853"/>
                <a:gridCol w="2116333"/>
                <a:gridCol w="1206500"/>
                <a:gridCol w="368300"/>
                <a:gridCol w="685800"/>
                <a:gridCol w="2327276"/>
                <a:gridCol w="1200151"/>
              </a:tblGrid>
              <a:tr h="303213">
                <a:tc>
                  <a:txBody>
                    <a:bodyPr/>
                    <a:lstStyle/>
                    <a:p>
                      <a:pPr algn="ctr"/>
                      <a:r>
                        <a:rPr lang="en-US" sz="1200" dirty="0" smtClean="0">
                          <a:latin typeface="Georgia" charset="0"/>
                          <a:ea typeface="Georgia" charset="0"/>
                          <a:cs typeface="Georgia" charset="0"/>
                        </a:rPr>
                        <a:t>World rank</a:t>
                      </a:r>
                      <a:endParaRPr lang="en-US" sz="1200" dirty="0">
                        <a:latin typeface="Georgia" charset="0"/>
                        <a:ea typeface="Georgia" charset="0"/>
                        <a:cs typeface="Georgia" charset="0"/>
                      </a:endParaRPr>
                    </a:p>
                  </a:txBody>
                  <a:tcPr/>
                </a:tc>
                <a:tc>
                  <a:txBody>
                    <a:bodyPr/>
                    <a:lstStyle/>
                    <a:p>
                      <a:pPr algn="l"/>
                      <a:r>
                        <a:rPr lang="en-US" sz="1200" dirty="0" smtClean="0">
                          <a:latin typeface="Georgia" charset="0"/>
                          <a:ea typeface="Georgia" charset="0"/>
                          <a:cs typeface="Georgia" charset="0"/>
                        </a:rPr>
                        <a:t>University</a:t>
                      </a:r>
                      <a:r>
                        <a:rPr lang="en-US" sz="1200" baseline="0" dirty="0" smtClean="0">
                          <a:latin typeface="Georgia" charset="0"/>
                          <a:ea typeface="Georgia" charset="0"/>
                          <a:cs typeface="Georgia" charset="0"/>
                        </a:rPr>
                        <a:t> and system</a:t>
                      </a:r>
                      <a:endParaRPr lang="en-US" sz="1200" dirty="0">
                        <a:latin typeface="Georgia" charset="0"/>
                        <a:ea typeface="Georgia" charset="0"/>
                        <a:cs typeface="Georgia" charset="0"/>
                      </a:endParaRPr>
                    </a:p>
                  </a:txBody>
                  <a:tcPr/>
                </a:tc>
                <a:tc>
                  <a:txBody>
                    <a:bodyPr/>
                    <a:lstStyle/>
                    <a:p>
                      <a:pPr algn="ctr"/>
                      <a:r>
                        <a:rPr lang="en-US" sz="1200" dirty="0" smtClean="0">
                          <a:latin typeface="Georgia" charset="0"/>
                          <a:ea typeface="Georgia" charset="0"/>
                          <a:cs typeface="Georgia" charset="0"/>
                        </a:rPr>
                        <a:t>Mathematics and Computing</a:t>
                      </a:r>
                      <a:endParaRPr lang="en-US" sz="1200" dirty="0">
                        <a:latin typeface="Georgia" charset="0"/>
                        <a:ea typeface="Georgia" charset="0"/>
                        <a:cs typeface="Georgia" charset="0"/>
                      </a:endParaRPr>
                    </a:p>
                  </a:txBody>
                  <a:tcPr/>
                </a:tc>
                <a:tc>
                  <a:txBody>
                    <a:bodyPr/>
                    <a:lstStyle/>
                    <a:p>
                      <a:pPr algn="ctr"/>
                      <a:endParaRPr lang="en-US" sz="1200" dirty="0">
                        <a:latin typeface="Georgia" charset="0"/>
                        <a:ea typeface="Georgia" charset="0"/>
                        <a:cs typeface="Georgia" charset="0"/>
                      </a:endParaRPr>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Georgia" charset="0"/>
                          <a:ea typeface="Georgia" charset="0"/>
                          <a:cs typeface="Georgia" charset="0"/>
                        </a:rPr>
                        <a:t>World rank</a:t>
                      </a:r>
                    </a:p>
                    <a:p>
                      <a:pPr algn="ctr"/>
                      <a:endParaRPr lang="en-US" sz="1200" dirty="0">
                        <a:latin typeface="Georgia" charset="0"/>
                        <a:ea typeface="Georgia" charset="0"/>
                        <a:cs typeface="Georgia"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Georgia" charset="0"/>
                          <a:ea typeface="Georgia" charset="0"/>
                          <a:cs typeface="Georgia" charset="0"/>
                        </a:rPr>
                        <a:t>University</a:t>
                      </a:r>
                      <a:r>
                        <a:rPr lang="en-US" sz="1200" baseline="0" dirty="0" smtClean="0">
                          <a:latin typeface="Georgia" charset="0"/>
                          <a:ea typeface="Georgia" charset="0"/>
                          <a:cs typeface="Georgia" charset="0"/>
                        </a:rPr>
                        <a:t> and system</a:t>
                      </a:r>
                      <a:endParaRPr lang="en-US" sz="1200" dirty="0" smtClean="0">
                        <a:latin typeface="Georgia" charset="0"/>
                        <a:ea typeface="Georgia" charset="0"/>
                        <a:cs typeface="Georgia" charset="0"/>
                      </a:endParaRPr>
                    </a:p>
                    <a:p>
                      <a:pPr algn="l"/>
                      <a:endParaRPr lang="en-US" sz="1200" dirty="0">
                        <a:latin typeface="Georgia" charset="0"/>
                        <a:ea typeface="Georgia" charset="0"/>
                        <a:cs typeface="Georgia" charset="0"/>
                      </a:endParaRPr>
                    </a:p>
                  </a:txBody>
                  <a:tcPr/>
                </a:tc>
                <a:tc>
                  <a:txBody>
                    <a:bodyPr/>
                    <a:lstStyle/>
                    <a:p>
                      <a:pPr algn="ctr"/>
                      <a:r>
                        <a:rPr lang="en-US" sz="1200" dirty="0" smtClean="0">
                          <a:latin typeface="Georgia" charset="0"/>
                          <a:ea typeface="Georgia" charset="0"/>
                          <a:cs typeface="Georgia" charset="0"/>
                        </a:rPr>
                        <a:t>Physical Sciences and Engineering</a:t>
                      </a:r>
                      <a:endParaRPr lang="en-US" sz="1200" dirty="0">
                        <a:latin typeface="Georgia" charset="0"/>
                        <a:ea typeface="Georgia" charset="0"/>
                        <a:cs typeface="Georgia" charset="0"/>
                      </a:endParaRPr>
                    </a:p>
                  </a:txBody>
                  <a:tcPr/>
                </a:tc>
              </a:tr>
              <a:tr h="342000">
                <a:tc>
                  <a:txBody>
                    <a:bodyPr/>
                    <a:lstStyle/>
                    <a:p>
                      <a:pPr algn="ctr"/>
                      <a:r>
                        <a:rPr lang="en-US" sz="1400" baseline="0" dirty="0" smtClean="0">
                          <a:latin typeface="Georgia" charset="0"/>
                          <a:ea typeface="Georgia" charset="0"/>
                          <a:cs typeface="Georgia" charset="0"/>
                        </a:rPr>
                        <a:t>  1</a:t>
                      </a:r>
                      <a:endParaRPr lang="en-US" sz="1400" dirty="0">
                        <a:latin typeface="Georgia" charset="0"/>
                        <a:ea typeface="Georgia" charset="0"/>
                        <a:cs typeface="Georgia" charset="0"/>
                      </a:endParaRPr>
                    </a:p>
                  </a:txBody>
                  <a:tcPr/>
                </a:tc>
                <a:tc>
                  <a:txBody>
                    <a:bodyPr/>
                    <a:lstStyle/>
                    <a:p>
                      <a:pPr algn="l"/>
                      <a:r>
                        <a:rPr lang="en-US" sz="1400" dirty="0" smtClean="0">
                          <a:latin typeface="Georgia" charset="0"/>
                          <a:ea typeface="Georgia" charset="0"/>
                          <a:cs typeface="Georgia" charset="0"/>
                        </a:rPr>
                        <a:t>Tsinghua U   </a:t>
                      </a:r>
                      <a:r>
                        <a:rPr lang="en-US" sz="1100" dirty="0" smtClean="0">
                          <a:latin typeface="Georgia" charset="0"/>
                          <a:ea typeface="Georgia" charset="0"/>
                          <a:cs typeface="Georgia" charset="0"/>
                        </a:rPr>
                        <a:t>CHINA</a:t>
                      </a:r>
                      <a:endParaRPr lang="en-US" sz="110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367</a:t>
                      </a:r>
                      <a:endParaRPr lang="en-US" sz="1400" dirty="0">
                        <a:latin typeface="Georgia" charset="0"/>
                        <a:ea typeface="Georgia" charset="0"/>
                        <a:cs typeface="Georgia" charset="0"/>
                      </a:endParaRPr>
                    </a:p>
                  </a:txBody>
                  <a:tcPr/>
                </a:tc>
                <a:tc>
                  <a:txBody>
                    <a:bodyPr/>
                    <a:lstStyle/>
                    <a:p>
                      <a:endParaRPr lang="en-US" sz="1100" dirty="0">
                        <a:latin typeface="Georgia" charset="0"/>
                        <a:ea typeface="Georgia" charset="0"/>
                        <a:cs typeface="Georgia" charset="0"/>
                      </a:endParaRPr>
                    </a:p>
                  </a:txBody>
                  <a:tcPr>
                    <a:noFill/>
                  </a:tcPr>
                </a:tc>
                <a:tc>
                  <a:txBody>
                    <a:bodyPr/>
                    <a:lstStyle/>
                    <a:p>
                      <a:pPr algn="ctr"/>
                      <a:r>
                        <a:rPr lang="en-US" sz="1400" baseline="0" dirty="0" smtClean="0">
                          <a:latin typeface="Georgia" charset="0"/>
                          <a:ea typeface="Georgia" charset="0"/>
                          <a:cs typeface="Georgia" charset="0"/>
                        </a:rPr>
                        <a:t>  1</a:t>
                      </a:r>
                      <a:endParaRPr lang="en-US" sz="1400" dirty="0">
                        <a:latin typeface="Georgia" charset="0"/>
                        <a:ea typeface="Georgia" charset="0"/>
                        <a:cs typeface="Georgia"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UC Berkeley   </a:t>
                      </a:r>
                      <a:r>
                        <a:rPr lang="en-US" sz="1100" dirty="0" smtClean="0">
                          <a:latin typeface="Georgia" charset="0"/>
                          <a:ea typeface="Georgia" charset="0"/>
                          <a:cs typeface="Georgia" charset="0"/>
                        </a:rPr>
                        <a:t>USA</a:t>
                      </a:r>
                    </a:p>
                  </a:txBody>
                  <a:tcPr/>
                </a:tc>
                <a:tc>
                  <a:txBody>
                    <a:bodyPr/>
                    <a:lstStyle/>
                    <a:p>
                      <a:pPr algn="ctr"/>
                      <a:r>
                        <a:rPr lang="en-US" sz="1400" dirty="0" smtClean="0">
                          <a:latin typeface="Georgia" charset="0"/>
                          <a:ea typeface="Georgia" charset="0"/>
                          <a:cs typeface="Georgia" charset="0"/>
                        </a:rPr>
                        <a:t>1176</a:t>
                      </a:r>
                      <a:endParaRPr lang="en-US" sz="1400" dirty="0">
                        <a:latin typeface="Georgia" charset="0"/>
                        <a:ea typeface="Georgia" charset="0"/>
                        <a:cs typeface="Georgia" charset="0"/>
                      </a:endParaRPr>
                    </a:p>
                  </a:txBody>
                  <a:tcPr/>
                </a:tc>
              </a:tr>
              <a:tr h="342000">
                <a:tc>
                  <a:txBody>
                    <a:bodyPr/>
                    <a:lstStyle/>
                    <a:p>
                      <a:pPr algn="ctr"/>
                      <a:r>
                        <a:rPr lang="en-US" sz="1400" dirty="0" smtClean="0">
                          <a:latin typeface="Georgia" charset="0"/>
                          <a:ea typeface="Georgia" charset="0"/>
                          <a:cs typeface="Georgia" charset="0"/>
                        </a:rPr>
                        <a:t>  2</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Nanyang TU   </a:t>
                      </a:r>
                      <a:r>
                        <a:rPr lang="en-US" sz="1100" dirty="0" smtClean="0">
                          <a:latin typeface="Georgia" charset="0"/>
                          <a:ea typeface="Georgia" charset="0"/>
                          <a:cs typeface="Georgia" charset="0"/>
                        </a:rPr>
                        <a:t>SINGAPORE</a:t>
                      </a:r>
                      <a:endParaRPr lang="en-US" sz="110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259</a:t>
                      </a:r>
                      <a:endParaRPr lang="en-US" sz="1400" dirty="0">
                        <a:latin typeface="Georgia" charset="0"/>
                        <a:ea typeface="Georgia" charset="0"/>
                        <a:cs typeface="Georgia" charset="0"/>
                      </a:endParaRPr>
                    </a:p>
                  </a:txBody>
                  <a:tcPr/>
                </a:tc>
                <a:tc>
                  <a:txBody>
                    <a:bodyPr/>
                    <a:lstStyle/>
                    <a:p>
                      <a:endParaRPr lang="en-US" sz="1100">
                        <a:latin typeface="Georgia" charset="0"/>
                        <a:ea typeface="Georgia" charset="0"/>
                        <a:cs typeface="Georgia" charset="0"/>
                      </a:endParaRPr>
                    </a:p>
                  </a:txBody>
                  <a:tcPr>
                    <a:noFill/>
                  </a:tcPr>
                </a:tc>
                <a:tc>
                  <a:txBody>
                    <a:bodyPr/>
                    <a:lstStyle/>
                    <a:p>
                      <a:pPr algn="ctr"/>
                      <a:r>
                        <a:rPr lang="en-US" sz="1400" dirty="0" smtClean="0">
                          <a:latin typeface="Georgia" charset="0"/>
                          <a:ea typeface="Georgia" charset="0"/>
                          <a:cs typeface="Georgia" charset="0"/>
                        </a:rPr>
                        <a:t>  2</a:t>
                      </a:r>
                      <a:endParaRPr lang="en-US" sz="1400" dirty="0">
                        <a:latin typeface="Georgia" charset="0"/>
                        <a:ea typeface="Georgia" charset="0"/>
                        <a:cs typeface="Georgia"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MIT   </a:t>
                      </a:r>
                      <a:r>
                        <a:rPr lang="en-US" sz="1100" dirty="0" smtClean="0">
                          <a:latin typeface="Georgia" charset="0"/>
                          <a:ea typeface="Georgia" charset="0"/>
                          <a:cs typeface="Georgia" charset="0"/>
                        </a:rPr>
                        <a:t>USA</a:t>
                      </a:r>
                    </a:p>
                  </a:txBody>
                  <a:tcPr/>
                </a:tc>
                <a:tc>
                  <a:txBody>
                    <a:bodyPr/>
                    <a:lstStyle/>
                    <a:p>
                      <a:pPr algn="ctr"/>
                      <a:r>
                        <a:rPr lang="en-US" sz="1400" dirty="0" smtClean="0">
                          <a:latin typeface="Georgia" charset="0"/>
                          <a:ea typeface="Georgia" charset="0"/>
                          <a:cs typeface="Georgia" charset="0"/>
                        </a:rPr>
                        <a:t>1175</a:t>
                      </a:r>
                      <a:endParaRPr lang="en-US" sz="1400" dirty="0">
                        <a:latin typeface="Georgia" charset="0"/>
                        <a:ea typeface="Georgia" charset="0"/>
                        <a:cs typeface="Georgia" charset="0"/>
                      </a:endParaRPr>
                    </a:p>
                  </a:txBody>
                  <a:tcPr/>
                </a:tc>
              </a:tr>
              <a:tr h="342000">
                <a:tc>
                  <a:txBody>
                    <a:bodyPr/>
                    <a:lstStyle/>
                    <a:p>
                      <a:pPr algn="ctr"/>
                      <a:r>
                        <a:rPr lang="en-US" sz="1400" dirty="0" smtClean="0">
                          <a:latin typeface="Georgia" charset="0"/>
                          <a:ea typeface="Georgia" charset="0"/>
                          <a:cs typeface="Georgia" charset="0"/>
                        </a:rPr>
                        <a:t>  3</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Zhejiang U   </a:t>
                      </a:r>
                      <a:r>
                        <a:rPr lang="en-US" sz="1100" dirty="0" smtClean="0">
                          <a:latin typeface="Georgia" charset="0"/>
                          <a:ea typeface="Georgia" charset="0"/>
                          <a:cs typeface="Georgia" charset="0"/>
                        </a:rPr>
                        <a:t>CHINA</a:t>
                      </a:r>
                      <a:endParaRPr lang="en-US" sz="110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256</a:t>
                      </a:r>
                      <a:endParaRPr lang="en-US" sz="1400" dirty="0">
                        <a:latin typeface="Georgia" charset="0"/>
                        <a:ea typeface="Georgia" charset="0"/>
                        <a:cs typeface="Georgia" charset="0"/>
                      </a:endParaRPr>
                    </a:p>
                  </a:txBody>
                  <a:tcPr/>
                </a:tc>
                <a:tc>
                  <a:txBody>
                    <a:bodyPr/>
                    <a:lstStyle/>
                    <a:p>
                      <a:endParaRPr lang="en-US" sz="1100">
                        <a:latin typeface="Georgia" charset="0"/>
                        <a:ea typeface="Georgia" charset="0"/>
                        <a:cs typeface="Georgia" charset="0"/>
                      </a:endParaRPr>
                    </a:p>
                  </a:txBody>
                  <a:tcPr>
                    <a:noFill/>
                  </a:tcPr>
                </a:tc>
                <a:tc>
                  <a:txBody>
                    <a:bodyPr/>
                    <a:lstStyle/>
                    <a:p>
                      <a:pPr algn="ctr"/>
                      <a:r>
                        <a:rPr lang="en-US" sz="1400" dirty="0" smtClean="0">
                          <a:latin typeface="Georgia" charset="0"/>
                          <a:ea typeface="Georgia" charset="0"/>
                          <a:cs typeface="Georgia" charset="0"/>
                        </a:rPr>
                        <a:t>  3</a:t>
                      </a:r>
                      <a:endParaRPr lang="en-US" sz="1400" dirty="0">
                        <a:latin typeface="Georgia" charset="0"/>
                        <a:ea typeface="Georgia" charset="0"/>
                        <a:cs typeface="Georgia"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Tsinghua U   </a:t>
                      </a:r>
                      <a:r>
                        <a:rPr lang="en-US" sz="1100" dirty="0" smtClean="0">
                          <a:latin typeface="Georgia" charset="0"/>
                          <a:ea typeface="Georgia" charset="0"/>
                          <a:cs typeface="Georgia" charset="0"/>
                        </a:rPr>
                        <a:t>CHINA</a:t>
                      </a:r>
                    </a:p>
                  </a:txBody>
                  <a:tcPr/>
                </a:tc>
                <a:tc>
                  <a:txBody>
                    <a:bodyPr/>
                    <a:lstStyle/>
                    <a:p>
                      <a:pPr algn="ctr"/>
                      <a:r>
                        <a:rPr lang="en-US" sz="1400" baseline="0" dirty="0" smtClean="0">
                          <a:latin typeface="Georgia" charset="0"/>
                          <a:ea typeface="Georgia" charset="0"/>
                          <a:cs typeface="Georgia" charset="0"/>
                        </a:rPr>
                        <a:t>1054</a:t>
                      </a:r>
                      <a:endParaRPr lang="en-US" sz="1400" dirty="0">
                        <a:latin typeface="Georgia" charset="0"/>
                        <a:ea typeface="Georgia" charset="0"/>
                        <a:cs typeface="Georgia" charset="0"/>
                      </a:endParaRPr>
                    </a:p>
                  </a:txBody>
                  <a:tcPr/>
                </a:tc>
              </a:tr>
              <a:tr h="342000">
                <a:tc>
                  <a:txBody>
                    <a:bodyPr/>
                    <a:lstStyle/>
                    <a:p>
                      <a:pPr algn="ctr"/>
                      <a:r>
                        <a:rPr lang="en-US" sz="1400" dirty="0" smtClean="0">
                          <a:latin typeface="Georgia" charset="0"/>
                          <a:ea typeface="Georgia" charset="0"/>
                          <a:cs typeface="Georgia" charset="0"/>
                        </a:rPr>
                        <a:t>  4</a:t>
                      </a:r>
                      <a:endParaRPr lang="en-US" sz="1400" dirty="0">
                        <a:latin typeface="Georgia" charset="0"/>
                        <a:ea typeface="Georgia" charset="0"/>
                        <a:cs typeface="Georgia"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latin typeface="Georgia" charset="0"/>
                          <a:ea typeface="Georgia" charset="0"/>
                          <a:cs typeface="Georgia" charset="0"/>
                        </a:rPr>
                        <a:t>Huazhong</a:t>
                      </a:r>
                      <a:r>
                        <a:rPr lang="en-US" sz="1400" baseline="0" dirty="0" smtClean="0">
                          <a:latin typeface="Georgia" charset="0"/>
                          <a:ea typeface="Georgia" charset="0"/>
                          <a:cs typeface="Georgia" charset="0"/>
                        </a:rPr>
                        <a:t> UST   </a:t>
                      </a:r>
                      <a:r>
                        <a:rPr lang="en-US" sz="1100" baseline="0" dirty="0" smtClean="0">
                          <a:latin typeface="Georgia" charset="0"/>
                          <a:ea typeface="Georgia" charset="0"/>
                          <a:cs typeface="Georgia" charset="0"/>
                        </a:rPr>
                        <a:t>CHINA</a:t>
                      </a:r>
                      <a:endParaRPr lang="en-US" sz="1100" dirty="0" smtClean="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250</a:t>
                      </a:r>
                      <a:endParaRPr lang="en-US" sz="1400" dirty="0">
                        <a:latin typeface="Georgia" charset="0"/>
                        <a:ea typeface="Georgia" charset="0"/>
                        <a:cs typeface="Georgia" charset="0"/>
                      </a:endParaRPr>
                    </a:p>
                  </a:txBody>
                  <a:tcPr/>
                </a:tc>
                <a:tc>
                  <a:txBody>
                    <a:bodyPr/>
                    <a:lstStyle/>
                    <a:p>
                      <a:endParaRPr lang="en-US" sz="1100">
                        <a:latin typeface="Georgia" charset="0"/>
                        <a:ea typeface="Georgia" charset="0"/>
                        <a:cs typeface="Georgia" charset="0"/>
                      </a:endParaRPr>
                    </a:p>
                  </a:txBody>
                  <a:tcPr>
                    <a:noFill/>
                  </a:tcPr>
                </a:tc>
                <a:tc>
                  <a:txBody>
                    <a:bodyPr/>
                    <a:lstStyle/>
                    <a:p>
                      <a:pPr algn="ctr"/>
                      <a:r>
                        <a:rPr lang="en-US" sz="1400" dirty="0" smtClean="0">
                          <a:latin typeface="Georgia" charset="0"/>
                          <a:ea typeface="Georgia" charset="0"/>
                          <a:cs typeface="Georgia" charset="0"/>
                        </a:rPr>
                        <a:t>  4</a:t>
                      </a:r>
                      <a:endParaRPr lang="en-US" sz="1400" dirty="0">
                        <a:latin typeface="Georgia" charset="0"/>
                        <a:ea typeface="Georgia" charset="0"/>
                        <a:cs typeface="Georgia"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Stanford U   </a:t>
                      </a:r>
                      <a:r>
                        <a:rPr lang="en-US" sz="1050" dirty="0" smtClean="0">
                          <a:latin typeface="Georgia" charset="0"/>
                          <a:ea typeface="Georgia" charset="0"/>
                          <a:cs typeface="Georgia" charset="0"/>
                        </a:rPr>
                        <a:t>USA</a:t>
                      </a:r>
                    </a:p>
                  </a:txBody>
                  <a:tcPr/>
                </a:tc>
                <a:tc>
                  <a:txBody>
                    <a:bodyPr/>
                    <a:lstStyle/>
                    <a:p>
                      <a:pPr algn="ctr"/>
                      <a:r>
                        <a:rPr lang="en-US" sz="1400" dirty="0" smtClean="0">
                          <a:latin typeface="Georgia" charset="0"/>
                          <a:ea typeface="Georgia" charset="0"/>
                          <a:cs typeface="Georgia" charset="0"/>
                        </a:rPr>
                        <a:t>   976</a:t>
                      </a:r>
                      <a:endParaRPr lang="en-US" sz="1400" dirty="0">
                        <a:latin typeface="Georgia" charset="0"/>
                        <a:ea typeface="Georgia" charset="0"/>
                        <a:cs typeface="Georgia" charset="0"/>
                      </a:endParaRPr>
                    </a:p>
                  </a:txBody>
                  <a:tcPr/>
                </a:tc>
              </a:tr>
              <a:tr h="342000">
                <a:tc>
                  <a:txBody>
                    <a:bodyPr/>
                    <a:lstStyle/>
                    <a:p>
                      <a:pPr algn="ctr"/>
                      <a:r>
                        <a:rPr lang="en-US" sz="1400" dirty="0" smtClean="0">
                          <a:latin typeface="Georgia" charset="0"/>
                          <a:ea typeface="Georgia" charset="0"/>
                          <a:cs typeface="Georgia" charset="0"/>
                        </a:rPr>
                        <a:t>  5</a:t>
                      </a:r>
                      <a:endParaRPr lang="en-US" sz="1400" dirty="0">
                        <a:latin typeface="Georgia" charset="0"/>
                        <a:ea typeface="Georgia" charset="0"/>
                        <a:cs typeface="Georgia"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MIT   </a:t>
                      </a:r>
                      <a:r>
                        <a:rPr lang="en-US" sz="1100" dirty="0" smtClean="0">
                          <a:latin typeface="Georgia" charset="0"/>
                          <a:ea typeface="Georgia" charset="0"/>
                          <a:cs typeface="Georgia" charset="0"/>
                        </a:rPr>
                        <a:t>USA</a:t>
                      </a:r>
                    </a:p>
                  </a:txBody>
                  <a:tcPr/>
                </a:tc>
                <a:tc>
                  <a:txBody>
                    <a:bodyPr/>
                    <a:lstStyle/>
                    <a:p>
                      <a:pPr algn="ctr"/>
                      <a:r>
                        <a:rPr lang="en-US" sz="1400" dirty="0" smtClean="0">
                          <a:latin typeface="Georgia" charset="0"/>
                          <a:ea typeface="Georgia" charset="0"/>
                          <a:cs typeface="Georgia" charset="0"/>
                        </a:rPr>
                        <a:t>245</a:t>
                      </a:r>
                      <a:endParaRPr lang="en-US" sz="1400" dirty="0">
                        <a:latin typeface="Georgia" charset="0"/>
                        <a:ea typeface="Georgia" charset="0"/>
                        <a:cs typeface="Georgia" charset="0"/>
                      </a:endParaRPr>
                    </a:p>
                  </a:txBody>
                  <a:tcPr/>
                </a:tc>
                <a:tc>
                  <a:txBody>
                    <a:bodyPr/>
                    <a:lstStyle/>
                    <a:p>
                      <a:endParaRPr lang="en-US" sz="1100">
                        <a:latin typeface="Georgia" charset="0"/>
                        <a:ea typeface="Georgia" charset="0"/>
                        <a:cs typeface="Georgia" charset="0"/>
                      </a:endParaRPr>
                    </a:p>
                  </a:txBody>
                  <a:tcPr>
                    <a:noFill/>
                  </a:tcPr>
                </a:tc>
                <a:tc>
                  <a:txBody>
                    <a:bodyPr/>
                    <a:lstStyle/>
                    <a:p>
                      <a:pPr algn="ctr"/>
                      <a:r>
                        <a:rPr lang="en-US" sz="1400" dirty="0" smtClean="0">
                          <a:latin typeface="Georgia" charset="0"/>
                          <a:ea typeface="Georgia" charset="0"/>
                          <a:cs typeface="Georgia" charset="0"/>
                        </a:rPr>
                        <a:t>  5</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Nanyang TU   </a:t>
                      </a:r>
                      <a:r>
                        <a:rPr lang="en-US" sz="1100" dirty="0" smtClean="0">
                          <a:latin typeface="Georgia" charset="0"/>
                          <a:ea typeface="Georgia" charset="0"/>
                          <a:cs typeface="Georgia" charset="0"/>
                        </a:rPr>
                        <a:t>SINGAPORE</a:t>
                      </a:r>
                      <a:endParaRPr lang="en-US" sz="110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   931</a:t>
                      </a:r>
                      <a:endParaRPr lang="en-US" sz="1400" dirty="0">
                        <a:latin typeface="Georgia" charset="0"/>
                        <a:ea typeface="Georgia" charset="0"/>
                        <a:cs typeface="Georgia" charset="0"/>
                      </a:endParaRPr>
                    </a:p>
                  </a:txBody>
                  <a:tcPr/>
                </a:tc>
              </a:tr>
              <a:tr h="342000">
                <a:tc>
                  <a:txBody>
                    <a:bodyPr/>
                    <a:lstStyle/>
                    <a:p>
                      <a:pPr algn="ctr"/>
                      <a:r>
                        <a:rPr lang="en-US" sz="1400" dirty="0" smtClean="0">
                          <a:latin typeface="Georgia" charset="0"/>
                          <a:ea typeface="Georgia" charset="0"/>
                          <a:cs typeface="Georgia" charset="0"/>
                        </a:rPr>
                        <a:t>  6</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Harbin IT   </a:t>
                      </a:r>
                      <a:r>
                        <a:rPr lang="en-US" sz="1100" dirty="0" smtClean="0">
                          <a:latin typeface="Georgia" charset="0"/>
                          <a:ea typeface="Georgia" charset="0"/>
                          <a:cs typeface="Georgia" charset="0"/>
                        </a:rPr>
                        <a:t>CHINA</a:t>
                      </a:r>
                      <a:endParaRPr lang="en-US" sz="110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236</a:t>
                      </a:r>
                      <a:endParaRPr lang="en-US" sz="1400" dirty="0">
                        <a:latin typeface="Georgia" charset="0"/>
                        <a:ea typeface="Georgia" charset="0"/>
                        <a:cs typeface="Georgia" charset="0"/>
                      </a:endParaRPr>
                    </a:p>
                  </a:txBody>
                  <a:tcPr/>
                </a:tc>
                <a:tc>
                  <a:txBody>
                    <a:bodyPr/>
                    <a:lstStyle/>
                    <a:p>
                      <a:endParaRPr lang="en-US" sz="1100">
                        <a:latin typeface="Georgia" charset="0"/>
                        <a:ea typeface="Georgia" charset="0"/>
                        <a:cs typeface="Georgia" charset="0"/>
                      </a:endParaRPr>
                    </a:p>
                  </a:txBody>
                  <a:tcPr>
                    <a:noFill/>
                  </a:tcPr>
                </a:tc>
                <a:tc>
                  <a:txBody>
                    <a:bodyPr/>
                    <a:lstStyle/>
                    <a:p>
                      <a:pPr algn="ctr"/>
                      <a:r>
                        <a:rPr lang="en-US" sz="1400" dirty="0" smtClean="0">
                          <a:latin typeface="Georgia" charset="0"/>
                          <a:ea typeface="Georgia" charset="0"/>
                          <a:cs typeface="Georgia" charset="0"/>
                        </a:rPr>
                        <a:t>  6</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Harvard U   </a:t>
                      </a:r>
                      <a:r>
                        <a:rPr lang="en-US" sz="1050" dirty="0" smtClean="0">
                          <a:latin typeface="Georgia" charset="0"/>
                          <a:ea typeface="Georgia" charset="0"/>
                          <a:cs typeface="Georgia" charset="0"/>
                        </a:rPr>
                        <a:t>USA</a:t>
                      </a:r>
                      <a:endParaRPr lang="en-US" sz="105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   875</a:t>
                      </a:r>
                      <a:endParaRPr lang="en-US" sz="1400" dirty="0">
                        <a:latin typeface="Georgia" charset="0"/>
                        <a:ea typeface="Georgia" charset="0"/>
                        <a:cs typeface="Georgia" charset="0"/>
                      </a:endParaRPr>
                    </a:p>
                  </a:txBody>
                  <a:tcPr/>
                </a:tc>
              </a:tr>
              <a:tr h="342000">
                <a:tc>
                  <a:txBody>
                    <a:bodyPr/>
                    <a:lstStyle/>
                    <a:p>
                      <a:pPr algn="ctr"/>
                      <a:r>
                        <a:rPr lang="en-US" sz="1400" dirty="0" smtClean="0">
                          <a:latin typeface="Georgia" charset="0"/>
                          <a:ea typeface="Georgia" charset="0"/>
                          <a:cs typeface="Georgia" charset="0"/>
                        </a:rPr>
                        <a:t>  7</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National U   </a:t>
                      </a:r>
                      <a:r>
                        <a:rPr lang="en-US" sz="1100" dirty="0" smtClean="0">
                          <a:latin typeface="Georgia" charset="0"/>
                          <a:ea typeface="Georgia" charset="0"/>
                          <a:cs typeface="Georgia" charset="0"/>
                        </a:rPr>
                        <a:t>SINGAPORE</a:t>
                      </a:r>
                      <a:endParaRPr lang="en-US" sz="110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226</a:t>
                      </a:r>
                      <a:endParaRPr lang="en-US" sz="1400" dirty="0">
                        <a:latin typeface="Georgia" charset="0"/>
                        <a:ea typeface="Georgia" charset="0"/>
                        <a:cs typeface="Georgia" charset="0"/>
                      </a:endParaRPr>
                    </a:p>
                  </a:txBody>
                  <a:tcPr/>
                </a:tc>
                <a:tc>
                  <a:txBody>
                    <a:bodyPr/>
                    <a:lstStyle/>
                    <a:p>
                      <a:endParaRPr lang="en-US" sz="1100">
                        <a:latin typeface="Georgia" charset="0"/>
                        <a:ea typeface="Georgia" charset="0"/>
                        <a:cs typeface="Georgia" charset="0"/>
                      </a:endParaRPr>
                    </a:p>
                  </a:txBody>
                  <a:tcPr>
                    <a:noFill/>
                  </a:tcPr>
                </a:tc>
                <a:tc>
                  <a:txBody>
                    <a:bodyPr/>
                    <a:lstStyle/>
                    <a:p>
                      <a:pPr algn="ctr"/>
                      <a:r>
                        <a:rPr lang="en-US" sz="1400" dirty="0" smtClean="0">
                          <a:latin typeface="Georgia" charset="0"/>
                          <a:ea typeface="Georgia" charset="0"/>
                          <a:cs typeface="Georgia" charset="0"/>
                        </a:rPr>
                        <a:t>  7</a:t>
                      </a:r>
                      <a:endParaRPr lang="en-US" sz="1400" dirty="0">
                        <a:latin typeface="Georgia" charset="0"/>
                        <a:ea typeface="Georgia" charset="0"/>
                        <a:cs typeface="Georgia"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Zhejiang U   </a:t>
                      </a:r>
                      <a:r>
                        <a:rPr lang="en-US" sz="1100" dirty="0" smtClean="0">
                          <a:latin typeface="Georgia" charset="0"/>
                          <a:ea typeface="Georgia" charset="0"/>
                          <a:cs typeface="Georgia" charset="0"/>
                        </a:rPr>
                        <a:t>CHINA</a:t>
                      </a:r>
                    </a:p>
                  </a:txBody>
                  <a:tcPr/>
                </a:tc>
                <a:tc>
                  <a:txBody>
                    <a:bodyPr/>
                    <a:lstStyle/>
                    <a:p>
                      <a:pPr algn="ctr"/>
                      <a:r>
                        <a:rPr lang="en-US" sz="1400" dirty="0" smtClean="0">
                          <a:latin typeface="Georgia" charset="0"/>
                          <a:ea typeface="Georgia" charset="0"/>
                          <a:cs typeface="Georgia" charset="0"/>
                        </a:rPr>
                        <a:t>   857</a:t>
                      </a:r>
                      <a:endParaRPr lang="en-US" sz="1400" dirty="0">
                        <a:latin typeface="Georgia" charset="0"/>
                        <a:ea typeface="Georgia" charset="0"/>
                        <a:cs typeface="Georgia" charset="0"/>
                      </a:endParaRPr>
                    </a:p>
                  </a:txBody>
                  <a:tcPr/>
                </a:tc>
              </a:tr>
              <a:tr h="342000">
                <a:tc>
                  <a:txBody>
                    <a:bodyPr/>
                    <a:lstStyle/>
                    <a:p>
                      <a:pPr algn="ctr"/>
                      <a:r>
                        <a:rPr lang="en-US" sz="1400" dirty="0" smtClean="0">
                          <a:latin typeface="Georgia" charset="0"/>
                          <a:ea typeface="Georgia" charset="0"/>
                          <a:cs typeface="Georgia" charset="0"/>
                        </a:rPr>
                        <a:t>  8</a:t>
                      </a:r>
                      <a:endParaRPr lang="en-US" sz="1400" dirty="0">
                        <a:latin typeface="Georgia" charset="0"/>
                        <a:ea typeface="Georgia" charset="0"/>
                        <a:cs typeface="Georgia"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Stanford U   </a:t>
                      </a:r>
                      <a:r>
                        <a:rPr lang="en-US" sz="1100" dirty="0" smtClean="0">
                          <a:latin typeface="Georgia" charset="0"/>
                          <a:ea typeface="Georgia" charset="0"/>
                          <a:cs typeface="Georgia" charset="0"/>
                        </a:rPr>
                        <a:t>USA</a:t>
                      </a:r>
                    </a:p>
                  </a:txBody>
                  <a:tcPr/>
                </a:tc>
                <a:tc>
                  <a:txBody>
                    <a:bodyPr/>
                    <a:lstStyle/>
                    <a:p>
                      <a:pPr algn="ctr"/>
                      <a:r>
                        <a:rPr lang="en-US" sz="1400" dirty="0" smtClean="0">
                          <a:latin typeface="Georgia" charset="0"/>
                          <a:ea typeface="Georgia" charset="0"/>
                          <a:cs typeface="Georgia" charset="0"/>
                        </a:rPr>
                        <a:t>208</a:t>
                      </a:r>
                      <a:endParaRPr lang="en-US" sz="1400" dirty="0">
                        <a:latin typeface="Georgia" charset="0"/>
                        <a:ea typeface="Georgia" charset="0"/>
                        <a:cs typeface="Georgia" charset="0"/>
                      </a:endParaRPr>
                    </a:p>
                  </a:txBody>
                  <a:tcPr/>
                </a:tc>
                <a:tc>
                  <a:txBody>
                    <a:bodyPr/>
                    <a:lstStyle/>
                    <a:p>
                      <a:endParaRPr lang="en-US" sz="1100">
                        <a:latin typeface="Georgia" charset="0"/>
                        <a:ea typeface="Georgia" charset="0"/>
                        <a:cs typeface="Georgia" charset="0"/>
                      </a:endParaRPr>
                    </a:p>
                  </a:txBody>
                  <a:tcPr>
                    <a:noFill/>
                  </a:tcPr>
                </a:tc>
                <a:tc>
                  <a:txBody>
                    <a:bodyPr/>
                    <a:lstStyle/>
                    <a:p>
                      <a:pPr algn="ctr"/>
                      <a:r>
                        <a:rPr lang="en-US" sz="1400" dirty="0" smtClean="0">
                          <a:latin typeface="Georgia" charset="0"/>
                          <a:ea typeface="Georgia" charset="0"/>
                          <a:cs typeface="Georgia" charset="0"/>
                        </a:rPr>
                        <a:t>  8</a:t>
                      </a:r>
                      <a:endParaRPr lang="en-US" sz="1400" dirty="0">
                        <a:latin typeface="Georgia" charset="0"/>
                        <a:ea typeface="Georgia" charset="0"/>
                        <a:cs typeface="Georgia"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U Cambridge  </a:t>
                      </a:r>
                      <a:r>
                        <a:rPr lang="en-US" sz="1100" dirty="0" smtClean="0">
                          <a:latin typeface="Georgia" charset="0"/>
                          <a:ea typeface="Georgia" charset="0"/>
                          <a:cs typeface="Georgia" charset="0"/>
                        </a:rPr>
                        <a:t>UK</a:t>
                      </a:r>
                    </a:p>
                  </a:txBody>
                  <a:tcPr/>
                </a:tc>
                <a:tc>
                  <a:txBody>
                    <a:bodyPr/>
                    <a:lstStyle/>
                    <a:p>
                      <a:pPr algn="ctr"/>
                      <a:r>
                        <a:rPr lang="en-US" sz="1400" dirty="0" smtClean="0">
                          <a:latin typeface="Georgia" charset="0"/>
                          <a:ea typeface="Georgia" charset="0"/>
                          <a:cs typeface="Georgia" charset="0"/>
                        </a:rPr>
                        <a:t>   801</a:t>
                      </a:r>
                      <a:endParaRPr lang="en-US" sz="1400" dirty="0">
                        <a:latin typeface="Georgia" charset="0"/>
                        <a:ea typeface="Georgia" charset="0"/>
                        <a:cs typeface="Georgia" charset="0"/>
                      </a:endParaRPr>
                    </a:p>
                  </a:txBody>
                  <a:tcPr/>
                </a:tc>
              </a:tr>
              <a:tr h="342000">
                <a:tc>
                  <a:txBody>
                    <a:bodyPr/>
                    <a:lstStyle/>
                    <a:p>
                      <a:pPr algn="ctr"/>
                      <a:r>
                        <a:rPr lang="en-US" sz="1400" dirty="0" smtClean="0">
                          <a:latin typeface="Georgia" charset="0"/>
                          <a:ea typeface="Georgia" charset="0"/>
                          <a:cs typeface="Georgia" charset="0"/>
                        </a:rPr>
                        <a:t>  9</a:t>
                      </a:r>
                      <a:endParaRPr lang="en-US" sz="1400" dirty="0">
                        <a:latin typeface="Georgia" charset="0"/>
                        <a:ea typeface="Georgia" charset="0"/>
                        <a:cs typeface="Georgia" charset="0"/>
                      </a:endParaRPr>
                    </a:p>
                  </a:txBody>
                  <a:tcPr/>
                </a:tc>
                <a:tc>
                  <a:txBody>
                    <a:bodyPr/>
                    <a:lstStyle/>
                    <a:p>
                      <a:r>
                        <a:rPr lang="en-US" sz="1400" dirty="0" err="1" smtClean="0">
                          <a:latin typeface="Georgia" charset="0"/>
                          <a:ea typeface="Georgia" charset="0"/>
                          <a:cs typeface="Georgia" charset="0"/>
                        </a:rPr>
                        <a:t>Xidian</a:t>
                      </a:r>
                      <a:r>
                        <a:rPr lang="en-US" sz="1400" dirty="0" smtClean="0">
                          <a:latin typeface="Georgia" charset="0"/>
                          <a:ea typeface="Georgia" charset="0"/>
                          <a:cs typeface="Georgia" charset="0"/>
                        </a:rPr>
                        <a:t> U   </a:t>
                      </a:r>
                      <a:r>
                        <a:rPr lang="en-US" sz="1100" dirty="0" smtClean="0">
                          <a:latin typeface="Georgia" charset="0"/>
                          <a:ea typeface="Georgia" charset="0"/>
                          <a:cs typeface="Georgia" charset="0"/>
                        </a:rPr>
                        <a:t>CHINA</a:t>
                      </a:r>
                      <a:endParaRPr lang="en-US" sz="110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205</a:t>
                      </a:r>
                      <a:endParaRPr lang="en-US" sz="1400" dirty="0">
                        <a:latin typeface="Georgia" charset="0"/>
                        <a:ea typeface="Georgia" charset="0"/>
                        <a:cs typeface="Georgia" charset="0"/>
                      </a:endParaRPr>
                    </a:p>
                  </a:txBody>
                  <a:tcPr/>
                </a:tc>
                <a:tc>
                  <a:txBody>
                    <a:bodyPr/>
                    <a:lstStyle/>
                    <a:p>
                      <a:endParaRPr lang="en-US" sz="1100">
                        <a:latin typeface="Georgia" charset="0"/>
                        <a:ea typeface="Georgia" charset="0"/>
                        <a:cs typeface="Georgia" charset="0"/>
                      </a:endParaRPr>
                    </a:p>
                  </a:txBody>
                  <a:tcPr>
                    <a:noFill/>
                  </a:tcPr>
                </a:tc>
                <a:tc>
                  <a:txBody>
                    <a:bodyPr/>
                    <a:lstStyle/>
                    <a:p>
                      <a:pPr algn="ctr"/>
                      <a:r>
                        <a:rPr lang="en-US" sz="1400" dirty="0" smtClean="0">
                          <a:latin typeface="Georgia" charset="0"/>
                          <a:ea typeface="Georgia" charset="0"/>
                          <a:cs typeface="Georgia" charset="0"/>
                        </a:rPr>
                        <a:t>  9</a:t>
                      </a:r>
                      <a:endParaRPr lang="en-US" sz="1400" dirty="0">
                        <a:latin typeface="Georgia" charset="0"/>
                        <a:ea typeface="Georgia" charset="0"/>
                        <a:cs typeface="Georgia"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National U   </a:t>
                      </a:r>
                      <a:r>
                        <a:rPr lang="en-US" sz="1100" dirty="0" smtClean="0">
                          <a:latin typeface="Georgia" charset="0"/>
                          <a:ea typeface="Georgia" charset="0"/>
                          <a:cs typeface="Georgia" charset="0"/>
                        </a:rPr>
                        <a:t>SINGAPORE</a:t>
                      </a:r>
                    </a:p>
                  </a:txBody>
                  <a:tcPr/>
                </a:tc>
                <a:tc>
                  <a:txBody>
                    <a:bodyPr/>
                    <a:lstStyle/>
                    <a:p>
                      <a:pPr algn="ctr"/>
                      <a:r>
                        <a:rPr lang="en-US" sz="1400" dirty="0" smtClean="0">
                          <a:latin typeface="Georgia" charset="0"/>
                          <a:ea typeface="Georgia" charset="0"/>
                          <a:cs typeface="Georgia" charset="0"/>
                        </a:rPr>
                        <a:t>   749</a:t>
                      </a:r>
                      <a:endParaRPr lang="en-US" sz="1400" dirty="0">
                        <a:latin typeface="Georgia" charset="0"/>
                        <a:ea typeface="Georgia" charset="0"/>
                        <a:cs typeface="Georgia" charset="0"/>
                      </a:endParaRPr>
                    </a:p>
                  </a:txBody>
                  <a:tcPr/>
                </a:tc>
              </a:tr>
              <a:tr h="342000">
                <a:tc>
                  <a:txBody>
                    <a:bodyPr/>
                    <a:lstStyle/>
                    <a:p>
                      <a:pPr algn="ctr"/>
                      <a:r>
                        <a:rPr lang="en-US" sz="1400" dirty="0" smtClean="0">
                          <a:latin typeface="Georgia" charset="0"/>
                          <a:ea typeface="Georgia" charset="0"/>
                          <a:cs typeface="Georgia" charset="0"/>
                        </a:rPr>
                        <a:t>10</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Shanghai JT</a:t>
                      </a:r>
                      <a:r>
                        <a:rPr lang="en-US" sz="1400" baseline="0" dirty="0" smtClean="0">
                          <a:latin typeface="Georgia" charset="0"/>
                          <a:ea typeface="Georgia" charset="0"/>
                          <a:cs typeface="Georgia" charset="0"/>
                        </a:rPr>
                        <a:t> U</a:t>
                      </a:r>
                      <a:r>
                        <a:rPr lang="en-US" sz="1400" dirty="0" smtClean="0">
                          <a:latin typeface="Georgia" charset="0"/>
                          <a:ea typeface="Georgia" charset="0"/>
                          <a:cs typeface="Georgia" charset="0"/>
                        </a:rPr>
                        <a:t>    </a:t>
                      </a:r>
                      <a:r>
                        <a:rPr lang="en-US" sz="1100" dirty="0" smtClean="0">
                          <a:latin typeface="Georgia" charset="0"/>
                          <a:ea typeface="Georgia" charset="0"/>
                          <a:cs typeface="Georgia" charset="0"/>
                        </a:rPr>
                        <a:t>CHINA</a:t>
                      </a:r>
                      <a:r>
                        <a:rPr lang="en-US" sz="1400" dirty="0" smtClean="0">
                          <a:latin typeface="Georgia" charset="0"/>
                          <a:ea typeface="Georgia" charset="0"/>
                          <a:cs typeface="Georgia" charset="0"/>
                        </a:rPr>
                        <a:t> </a:t>
                      </a:r>
                      <a:endParaRPr lang="en-US" sz="140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196</a:t>
                      </a:r>
                      <a:endParaRPr lang="en-US" sz="1400" dirty="0">
                        <a:latin typeface="Georgia" charset="0"/>
                        <a:ea typeface="Georgia" charset="0"/>
                        <a:cs typeface="Georgia" charset="0"/>
                      </a:endParaRPr>
                    </a:p>
                  </a:txBody>
                  <a:tcPr/>
                </a:tc>
                <a:tc>
                  <a:txBody>
                    <a:bodyPr/>
                    <a:lstStyle/>
                    <a:p>
                      <a:endParaRPr lang="en-US" sz="1100">
                        <a:latin typeface="Georgia" charset="0"/>
                        <a:ea typeface="Georgia" charset="0"/>
                        <a:cs typeface="Georgia" charset="0"/>
                      </a:endParaRPr>
                    </a:p>
                  </a:txBody>
                  <a:tcPr>
                    <a:noFill/>
                  </a:tcPr>
                </a:tc>
                <a:tc>
                  <a:txBody>
                    <a:bodyPr/>
                    <a:lstStyle/>
                    <a:p>
                      <a:pPr algn="ctr"/>
                      <a:r>
                        <a:rPr lang="en-US" sz="1400" dirty="0" smtClean="0">
                          <a:latin typeface="Georgia" charset="0"/>
                          <a:ea typeface="Georgia" charset="0"/>
                          <a:cs typeface="Georgia" charset="0"/>
                        </a:rPr>
                        <a:t>10</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U Science</a:t>
                      </a:r>
                      <a:r>
                        <a:rPr lang="en-US" sz="1400" baseline="0" dirty="0" smtClean="0">
                          <a:latin typeface="Georgia" charset="0"/>
                          <a:ea typeface="Georgia" charset="0"/>
                          <a:cs typeface="Georgia" charset="0"/>
                        </a:rPr>
                        <a:t> &amp; Tech.   </a:t>
                      </a:r>
                      <a:r>
                        <a:rPr lang="en-US" sz="1100" baseline="0" dirty="0" smtClean="0">
                          <a:latin typeface="Georgia" charset="0"/>
                          <a:ea typeface="Georgia" charset="0"/>
                          <a:cs typeface="Georgia" charset="0"/>
                        </a:rPr>
                        <a:t>CHINA</a:t>
                      </a:r>
                      <a:endParaRPr lang="en-US" sz="110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   720</a:t>
                      </a:r>
                      <a:endParaRPr lang="en-US" sz="1400" dirty="0">
                        <a:latin typeface="Georgia" charset="0"/>
                        <a:ea typeface="Georgia" charset="0"/>
                        <a:cs typeface="Georgia" charset="0"/>
                      </a:endParaRPr>
                    </a:p>
                  </a:txBody>
                  <a:tcPr/>
                </a:tc>
              </a:tr>
              <a:tr h="342000">
                <a:tc>
                  <a:txBody>
                    <a:bodyPr/>
                    <a:lstStyle/>
                    <a:p>
                      <a:pPr algn="ctr"/>
                      <a:r>
                        <a:rPr lang="en-US" sz="1400" dirty="0" smtClean="0">
                          <a:latin typeface="Georgia" charset="0"/>
                          <a:ea typeface="Georgia" charset="0"/>
                          <a:cs typeface="Georgia" charset="0"/>
                        </a:rPr>
                        <a:t>11</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City U</a:t>
                      </a:r>
                      <a:r>
                        <a:rPr lang="en-US" sz="1400" baseline="0" dirty="0" smtClean="0">
                          <a:latin typeface="Georgia" charset="0"/>
                          <a:ea typeface="Georgia" charset="0"/>
                          <a:cs typeface="Georgia" charset="0"/>
                        </a:rPr>
                        <a:t> Hong Kong</a:t>
                      </a:r>
                      <a:r>
                        <a:rPr lang="en-US" sz="1400" dirty="0" smtClean="0">
                          <a:latin typeface="Georgia" charset="0"/>
                          <a:ea typeface="Georgia" charset="0"/>
                          <a:cs typeface="Georgia" charset="0"/>
                        </a:rPr>
                        <a:t>   </a:t>
                      </a:r>
                      <a:r>
                        <a:rPr lang="en-US" sz="1100" dirty="0" smtClean="0">
                          <a:latin typeface="Georgia" charset="0"/>
                          <a:ea typeface="Georgia" charset="0"/>
                          <a:cs typeface="Georgia" charset="0"/>
                        </a:rPr>
                        <a:t>HK</a:t>
                      </a:r>
                      <a:endParaRPr lang="en-US" sz="110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188</a:t>
                      </a:r>
                      <a:endParaRPr lang="en-US" sz="1400" dirty="0">
                        <a:latin typeface="Georgia" charset="0"/>
                        <a:ea typeface="Georgia" charset="0"/>
                        <a:cs typeface="Georgia" charset="0"/>
                      </a:endParaRPr>
                    </a:p>
                  </a:txBody>
                  <a:tcPr/>
                </a:tc>
                <a:tc>
                  <a:txBody>
                    <a:bodyPr/>
                    <a:lstStyle/>
                    <a:p>
                      <a:endParaRPr lang="en-US" sz="1100">
                        <a:latin typeface="Georgia" charset="0"/>
                        <a:ea typeface="Georgia" charset="0"/>
                        <a:cs typeface="Georgia" charset="0"/>
                      </a:endParaRPr>
                    </a:p>
                  </a:txBody>
                  <a:tcPr>
                    <a:noFill/>
                  </a:tcPr>
                </a:tc>
                <a:tc>
                  <a:txBody>
                    <a:bodyPr/>
                    <a:lstStyle/>
                    <a:p>
                      <a:pPr algn="ctr"/>
                      <a:r>
                        <a:rPr lang="en-US" sz="1400" dirty="0" smtClean="0">
                          <a:latin typeface="Georgia" charset="0"/>
                          <a:ea typeface="Georgia" charset="0"/>
                          <a:cs typeface="Georgia" charset="0"/>
                        </a:rPr>
                        <a:t>11</a:t>
                      </a:r>
                      <a:endParaRPr lang="en-US" sz="1400" dirty="0">
                        <a:latin typeface="Georgia" charset="0"/>
                        <a:ea typeface="Georgia" charset="0"/>
                        <a:cs typeface="Georgia"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ETH Zurich</a:t>
                      </a:r>
                      <a:r>
                        <a:rPr lang="en-US" sz="1400" baseline="0" dirty="0" smtClean="0">
                          <a:latin typeface="Georgia" charset="0"/>
                          <a:ea typeface="Georgia" charset="0"/>
                          <a:cs typeface="Georgia" charset="0"/>
                        </a:rPr>
                        <a:t>   </a:t>
                      </a:r>
                      <a:r>
                        <a:rPr lang="en-US" sz="1100" baseline="0" dirty="0" smtClean="0">
                          <a:latin typeface="Georgia" charset="0"/>
                          <a:ea typeface="Georgia" charset="0"/>
                          <a:cs typeface="Georgia" charset="0"/>
                        </a:rPr>
                        <a:t>SWITZERLAND</a:t>
                      </a:r>
                      <a:endParaRPr lang="en-US" sz="1100" dirty="0" smtClean="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   678</a:t>
                      </a:r>
                      <a:endParaRPr lang="en-US" sz="1400" dirty="0">
                        <a:latin typeface="Georgia" charset="0"/>
                        <a:ea typeface="Georgia" charset="0"/>
                        <a:cs typeface="Georgia" charset="0"/>
                      </a:endParaRPr>
                    </a:p>
                  </a:txBody>
                  <a:tcPr/>
                </a:tc>
              </a:tr>
              <a:tr h="342000">
                <a:tc>
                  <a:txBody>
                    <a:bodyPr/>
                    <a:lstStyle/>
                    <a:p>
                      <a:pPr algn="ctr"/>
                      <a:r>
                        <a:rPr lang="en-US" sz="1400" dirty="0" smtClean="0">
                          <a:latin typeface="Georgia" charset="0"/>
                          <a:ea typeface="Georgia" charset="0"/>
                          <a:cs typeface="Georgia" charset="0"/>
                        </a:rPr>
                        <a:t>12</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U Texas Austin   </a:t>
                      </a:r>
                      <a:r>
                        <a:rPr lang="en-US" sz="1100" dirty="0" smtClean="0">
                          <a:latin typeface="Georgia" charset="0"/>
                          <a:ea typeface="Georgia" charset="0"/>
                          <a:cs typeface="Georgia" charset="0"/>
                        </a:rPr>
                        <a:t>USA</a:t>
                      </a:r>
                      <a:endParaRPr lang="en-US" sz="110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187</a:t>
                      </a:r>
                      <a:endParaRPr lang="en-US" sz="1400" dirty="0">
                        <a:latin typeface="Georgia" charset="0"/>
                        <a:ea typeface="Georgia" charset="0"/>
                        <a:cs typeface="Georgia" charset="0"/>
                      </a:endParaRPr>
                    </a:p>
                  </a:txBody>
                  <a:tcPr/>
                </a:tc>
                <a:tc>
                  <a:txBody>
                    <a:bodyPr/>
                    <a:lstStyle/>
                    <a:p>
                      <a:endParaRPr lang="en-US" sz="1100">
                        <a:latin typeface="Georgia" charset="0"/>
                        <a:ea typeface="Georgia" charset="0"/>
                        <a:cs typeface="Georgia" charset="0"/>
                      </a:endParaRPr>
                    </a:p>
                  </a:txBody>
                  <a:tcPr>
                    <a:noFill/>
                  </a:tcPr>
                </a:tc>
                <a:tc>
                  <a:txBody>
                    <a:bodyPr/>
                    <a:lstStyle/>
                    <a:p>
                      <a:pPr algn="ctr"/>
                      <a:r>
                        <a:rPr lang="en-US" sz="1400" dirty="0" smtClean="0">
                          <a:latin typeface="Georgia" charset="0"/>
                          <a:ea typeface="Georgia" charset="0"/>
                          <a:cs typeface="Georgia" charset="0"/>
                        </a:rPr>
                        <a:t>12</a:t>
                      </a:r>
                      <a:endParaRPr lang="en-US" sz="1400" dirty="0">
                        <a:latin typeface="Georgia" charset="0"/>
                        <a:ea typeface="Georgia" charset="0"/>
                        <a:cs typeface="Georgia"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U Tokyo   </a:t>
                      </a:r>
                      <a:r>
                        <a:rPr lang="en-US" sz="1100" dirty="0" smtClean="0">
                          <a:latin typeface="Georgia" charset="0"/>
                          <a:ea typeface="Georgia" charset="0"/>
                          <a:cs typeface="Georgia" charset="0"/>
                        </a:rPr>
                        <a:t>JAPAN</a:t>
                      </a:r>
                    </a:p>
                  </a:txBody>
                  <a:tcPr/>
                </a:tc>
                <a:tc>
                  <a:txBody>
                    <a:bodyPr/>
                    <a:lstStyle/>
                    <a:p>
                      <a:pPr algn="ctr"/>
                      <a:r>
                        <a:rPr lang="en-US" sz="1400" dirty="0" smtClean="0">
                          <a:latin typeface="Georgia" charset="0"/>
                          <a:ea typeface="Georgia" charset="0"/>
                          <a:cs typeface="Georgia" charset="0"/>
                        </a:rPr>
                        <a:t>   649</a:t>
                      </a:r>
                      <a:endParaRPr lang="en-US" sz="1400" dirty="0">
                        <a:latin typeface="Georgia" charset="0"/>
                        <a:ea typeface="Georgia" charset="0"/>
                        <a:cs typeface="Georgia" charset="0"/>
                      </a:endParaRPr>
                    </a:p>
                  </a:txBody>
                  <a:tcPr/>
                </a:tc>
              </a:tr>
              <a:tr h="342000">
                <a:tc>
                  <a:txBody>
                    <a:bodyPr/>
                    <a:lstStyle/>
                    <a:p>
                      <a:pPr algn="ctr"/>
                      <a:r>
                        <a:rPr lang="en-US" sz="1400" dirty="0" smtClean="0">
                          <a:latin typeface="Georgia" charset="0"/>
                          <a:ea typeface="Georgia" charset="0"/>
                          <a:cs typeface="Georgia" charset="0"/>
                        </a:rPr>
                        <a:t>13</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South</a:t>
                      </a:r>
                      <a:r>
                        <a:rPr lang="en-US" sz="1400" baseline="0" dirty="0" smtClean="0">
                          <a:latin typeface="Georgia" charset="0"/>
                          <a:ea typeface="Georgia" charset="0"/>
                          <a:cs typeface="Georgia" charset="0"/>
                        </a:rPr>
                        <a:t> East</a:t>
                      </a:r>
                      <a:r>
                        <a:rPr lang="en-US" sz="1400" dirty="0" smtClean="0">
                          <a:latin typeface="Georgia" charset="0"/>
                          <a:ea typeface="Georgia" charset="0"/>
                          <a:cs typeface="Georgia" charset="0"/>
                        </a:rPr>
                        <a:t> U   </a:t>
                      </a:r>
                      <a:r>
                        <a:rPr lang="en-US" sz="1050" dirty="0" smtClean="0">
                          <a:latin typeface="Georgia" charset="0"/>
                          <a:ea typeface="Georgia" charset="0"/>
                          <a:cs typeface="Georgia" charset="0"/>
                        </a:rPr>
                        <a:t>CHINA</a:t>
                      </a:r>
                      <a:endParaRPr lang="en-US" sz="105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184</a:t>
                      </a:r>
                      <a:endParaRPr lang="en-US" sz="1400" dirty="0">
                        <a:latin typeface="Georgia" charset="0"/>
                        <a:ea typeface="Georgia" charset="0"/>
                        <a:cs typeface="Georgia" charset="0"/>
                      </a:endParaRPr>
                    </a:p>
                  </a:txBody>
                  <a:tcPr/>
                </a:tc>
                <a:tc>
                  <a:txBody>
                    <a:bodyPr/>
                    <a:lstStyle/>
                    <a:p>
                      <a:endParaRPr lang="en-US" sz="1100">
                        <a:latin typeface="Georgia" charset="0"/>
                        <a:ea typeface="Georgia" charset="0"/>
                        <a:cs typeface="Georgia" charset="0"/>
                      </a:endParaRPr>
                    </a:p>
                  </a:txBody>
                  <a:tcPr>
                    <a:noFill/>
                  </a:tcPr>
                </a:tc>
                <a:tc>
                  <a:txBody>
                    <a:bodyPr/>
                    <a:lstStyle/>
                    <a:p>
                      <a:pPr algn="ctr"/>
                      <a:r>
                        <a:rPr lang="en-US" sz="1400" dirty="0" smtClean="0">
                          <a:latin typeface="Georgia" charset="0"/>
                          <a:ea typeface="Georgia" charset="0"/>
                          <a:cs typeface="Georgia" charset="0"/>
                        </a:rPr>
                        <a:t>13</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Shanghai JT</a:t>
                      </a:r>
                      <a:r>
                        <a:rPr lang="en-US" sz="1400" baseline="0" dirty="0" smtClean="0">
                          <a:latin typeface="Georgia" charset="0"/>
                          <a:ea typeface="Georgia" charset="0"/>
                          <a:cs typeface="Georgia" charset="0"/>
                        </a:rPr>
                        <a:t> U</a:t>
                      </a:r>
                      <a:r>
                        <a:rPr lang="en-US" sz="1400" dirty="0" smtClean="0">
                          <a:latin typeface="Georgia" charset="0"/>
                          <a:ea typeface="Georgia" charset="0"/>
                          <a:cs typeface="Georgia" charset="0"/>
                        </a:rPr>
                        <a:t>    </a:t>
                      </a:r>
                      <a:r>
                        <a:rPr lang="en-US" sz="1100" dirty="0" smtClean="0">
                          <a:latin typeface="Georgia" charset="0"/>
                          <a:ea typeface="Georgia" charset="0"/>
                          <a:cs typeface="Georgia" charset="0"/>
                        </a:rPr>
                        <a:t>CHINA</a:t>
                      </a:r>
                      <a:r>
                        <a:rPr lang="en-US" sz="1400" dirty="0" smtClean="0">
                          <a:latin typeface="Georgia" charset="0"/>
                          <a:ea typeface="Georgia" charset="0"/>
                          <a:cs typeface="Georgia" charset="0"/>
                        </a:rPr>
                        <a:t> </a:t>
                      </a:r>
                      <a:endParaRPr lang="en-US" sz="140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   638</a:t>
                      </a:r>
                      <a:endParaRPr lang="en-US" sz="1400" dirty="0">
                        <a:latin typeface="Georgia" charset="0"/>
                        <a:ea typeface="Georgia" charset="0"/>
                        <a:cs typeface="Georgia" charset="0"/>
                      </a:endParaRPr>
                    </a:p>
                  </a:txBody>
                  <a:tcPr/>
                </a:tc>
              </a:tr>
              <a:tr h="342000">
                <a:tc>
                  <a:txBody>
                    <a:bodyPr/>
                    <a:lstStyle/>
                    <a:p>
                      <a:pPr algn="ctr"/>
                      <a:r>
                        <a:rPr lang="en-US" sz="1400" dirty="0" smtClean="0">
                          <a:latin typeface="Georgia" charset="0"/>
                          <a:ea typeface="Georgia" charset="0"/>
                          <a:cs typeface="Georgia" charset="0"/>
                        </a:rPr>
                        <a:t>14</a:t>
                      </a:r>
                      <a:endParaRPr lang="en-US" sz="1400" dirty="0">
                        <a:latin typeface="Georgia" charset="0"/>
                        <a:ea typeface="Georgia" charset="0"/>
                        <a:cs typeface="Georgia"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UC Berkeley   </a:t>
                      </a:r>
                      <a:r>
                        <a:rPr lang="en-US" sz="1100" dirty="0" smtClean="0">
                          <a:latin typeface="Georgia" charset="0"/>
                          <a:ea typeface="Georgia" charset="0"/>
                          <a:cs typeface="Georgia" charset="0"/>
                        </a:rPr>
                        <a:t>USA</a:t>
                      </a:r>
                    </a:p>
                  </a:txBody>
                  <a:tcPr/>
                </a:tc>
                <a:tc>
                  <a:txBody>
                    <a:bodyPr/>
                    <a:lstStyle/>
                    <a:p>
                      <a:pPr algn="ctr"/>
                      <a:r>
                        <a:rPr lang="en-US" sz="1400" dirty="0" smtClean="0">
                          <a:latin typeface="Georgia" charset="0"/>
                          <a:ea typeface="Georgia" charset="0"/>
                          <a:cs typeface="Georgia" charset="0"/>
                        </a:rPr>
                        <a:t>184</a:t>
                      </a:r>
                      <a:endParaRPr lang="en-US" sz="1400" dirty="0">
                        <a:latin typeface="Georgia" charset="0"/>
                        <a:ea typeface="Georgia" charset="0"/>
                        <a:cs typeface="Georgia" charset="0"/>
                      </a:endParaRPr>
                    </a:p>
                  </a:txBody>
                  <a:tcPr/>
                </a:tc>
                <a:tc>
                  <a:txBody>
                    <a:bodyPr/>
                    <a:lstStyle/>
                    <a:p>
                      <a:endParaRPr lang="en-US" sz="1100">
                        <a:latin typeface="Georgia" charset="0"/>
                        <a:ea typeface="Georgia" charset="0"/>
                        <a:cs typeface="Georgia" charset="0"/>
                      </a:endParaRPr>
                    </a:p>
                  </a:txBody>
                  <a:tcPr>
                    <a:noFill/>
                  </a:tcPr>
                </a:tc>
                <a:tc>
                  <a:txBody>
                    <a:bodyPr/>
                    <a:lstStyle/>
                    <a:p>
                      <a:pPr algn="ctr"/>
                      <a:r>
                        <a:rPr lang="en-US" sz="1400" dirty="0" smtClean="0">
                          <a:latin typeface="Georgia" charset="0"/>
                          <a:ea typeface="Georgia" charset="0"/>
                          <a:cs typeface="Georgia" charset="0"/>
                        </a:rPr>
                        <a:t>14</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Peking U   </a:t>
                      </a:r>
                      <a:r>
                        <a:rPr lang="en-US" sz="1100" dirty="0" smtClean="0">
                          <a:latin typeface="Georgia" charset="0"/>
                          <a:ea typeface="Georgia" charset="0"/>
                          <a:cs typeface="Georgia" charset="0"/>
                        </a:rPr>
                        <a:t>CHINA</a:t>
                      </a:r>
                      <a:endParaRPr lang="en-US" sz="110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   636</a:t>
                      </a:r>
                      <a:endParaRPr lang="en-US" sz="1400" dirty="0">
                        <a:latin typeface="Georgia" charset="0"/>
                        <a:ea typeface="Georgia" charset="0"/>
                        <a:cs typeface="Georgia" charset="0"/>
                      </a:endParaRPr>
                    </a:p>
                  </a:txBody>
                  <a:tcPr/>
                </a:tc>
              </a:tr>
              <a:tr h="342000">
                <a:tc>
                  <a:txBody>
                    <a:bodyPr/>
                    <a:lstStyle/>
                    <a:p>
                      <a:pPr algn="ctr"/>
                      <a:r>
                        <a:rPr lang="en-US" sz="1400" dirty="0" smtClean="0">
                          <a:latin typeface="Georgia" charset="0"/>
                          <a:ea typeface="Georgia" charset="0"/>
                          <a:cs typeface="Georgia" charset="0"/>
                        </a:rPr>
                        <a:t>15</a:t>
                      </a:r>
                      <a:endParaRPr lang="en-US" sz="1400" dirty="0">
                        <a:latin typeface="Georgia" charset="0"/>
                        <a:ea typeface="Georgia" charset="0"/>
                        <a:cs typeface="Georgia" charset="0"/>
                      </a:endParaRPr>
                    </a:p>
                  </a:txBody>
                  <a:tcPr/>
                </a:tc>
                <a:tc>
                  <a:txBody>
                    <a:bodyPr/>
                    <a:lstStyle/>
                    <a:p>
                      <a:r>
                        <a:rPr lang="en-US" sz="1400" dirty="0" err="1" smtClean="0">
                          <a:latin typeface="Georgia" charset="0"/>
                          <a:ea typeface="Georgia" charset="0"/>
                          <a:cs typeface="Georgia" charset="0"/>
                        </a:rPr>
                        <a:t>Beihang</a:t>
                      </a:r>
                      <a:r>
                        <a:rPr lang="en-US" sz="1400" dirty="0" smtClean="0">
                          <a:latin typeface="Georgia" charset="0"/>
                          <a:ea typeface="Georgia" charset="0"/>
                          <a:cs typeface="Georgia" charset="0"/>
                        </a:rPr>
                        <a:t> U </a:t>
                      </a:r>
                      <a:r>
                        <a:rPr lang="en-US" sz="1100" baseline="0" dirty="0" smtClean="0">
                          <a:latin typeface="Georgia" charset="0"/>
                          <a:ea typeface="Georgia" charset="0"/>
                          <a:cs typeface="Georgia" charset="0"/>
                        </a:rPr>
                        <a:t>CHINA</a:t>
                      </a:r>
                      <a:endParaRPr lang="en-US" sz="110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177</a:t>
                      </a:r>
                      <a:endParaRPr lang="en-US" sz="1400" dirty="0">
                        <a:latin typeface="Georgia" charset="0"/>
                        <a:ea typeface="Georgia" charset="0"/>
                        <a:cs typeface="Georgia" charset="0"/>
                      </a:endParaRPr>
                    </a:p>
                  </a:txBody>
                  <a:tcPr/>
                </a:tc>
                <a:tc>
                  <a:txBody>
                    <a:bodyPr/>
                    <a:lstStyle/>
                    <a:p>
                      <a:endParaRPr lang="en-US" sz="1100" dirty="0">
                        <a:latin typeface="Georgia" charset="0"/>
                        <a:ea typeface="Georgia" charset="0"/>
                        <a:cs typeface="Georgia" charset="0"/>
                      </a:endParaRPr>
                    </a:p>
                  </a:txBody>
                  <a:tcPr>
                    <a:noFill/>
                  </a:tcPr>
                </a:tc>
                <a:tc>
                  <a:txBody>
                    <a:bodyPr/>
                    <a:lstStyle/>
                    <a:p>
                      <a:pPr algn="ctr"/>
                      <a:r>
                        <a:rPr lang="en-US" sz="1400" dirty="0" smtClean="0">
                          <a:latin typeface="Georgia" charset="0"/>
                          <a:ea typeface="Georgia" charset="0"/>
                          <a:cs typeface="Georgia" charset="0"/>
                        </a:rPr>
                        <a:t>15</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Caltech   </a:t>
                      </a:r>
                      <a:r>
                        <a:rPr lang="en-US" sz="1100" dirty="0" smtClean="0">
                          <a:latin typeface="Georgia" charset="0"/>
                          <a:ea typeface="Georgia" charset="0"/>
                          <a:cs typeface="Georgia" charset="0"/>
                        </a:rPr>
                        <a:t>USA</a:t>
                      </a:r>
                      <a:endParaRPr lang="en-US" sz="1100" dirty="0">
                        <a:latin typeface="Georgia" charset="0"/>
                        <a:ea typeface="Georgia" charset="0"/>
                        <a:cs typeface="Georgia" charset="0"/>
                      </a:endParaRPr>
                    </a:p>
                  </a:txBody>
                  <a:tcPr/>
                </a:tc>
                <a:tc>
                  <a:txBody>
                    <a:bodyPr/>
                    <a:lstStyle/>
                    <a:p>
                      <a:pPr algn="ctr"/>
                      <a:r>
                        <a:rPr lang="en-US" sz="1400" dirty="0" smtClean="0">
                          <a:latin typeface="Georgia" charset="0"/>
                          <a:ea typeface="Georgia" charset="0"/>
                          <a:cs typeface="Georgia" charset="0"/>
                        </a:rPr>
                        <a:t>   635</a:t>
                      </a:r>
                      <a:endParaRPr lang="en-US" sz="1400" dirty="0">
                        <a:latin typeface="Georgia" charset="0"/>
                        <a:ea typeface="Georgia" charset="0"/>
                        <a:cs typeface="Georgia" charset="0"/>
                      </a:endParaRPr>
                    </a:p>
                  </a:txBody>
                  <a:tcPr/>
                </a:tc>
              </a:tr>
            </a:tbl>
          </a:graphicData>
        </a:graphic>
      </p:graphicFrame>
    </p:spTree>
    <p:extLst>
      <p:ext uri="{BB962C8B-B14F-4D97-AF65-F5344CB8AC3E}">
        <p14:creationId xmlns:p14="http://schemas.microsoft.com/office/powerpoint/2010/main" val="74657832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058150" cy="814388"/>
          </a:xfrm>
        </p:spPr>
        <p:txBody>
          <a:bodyPr>
            <a:noAutofit/>
          </a:bodyPr>
          <a:lstStyle/>
          <a:p>
            <a:r>
              <a:rPr lang="en-GB" sz="2400" dirty="0" smtClean="0">
                <a:solidFill>
                  <a:srgbClr val="0070C0"/>
                </a:solidFill>
                <a:latin typeface="Georgia" charset="0"/>
                <a:ea typeface="Georgia" charset="0"/>
                <a:cs typeface="Georgia" charset="0"/>
              </a:rPr>
              <a:t>Combining all high </a:t>
            </a:r>
            <a:r>
              <a:rPr lang="en-GB" sz="2400" dirty="0">
                <a:solidFill>
                  <a:srgbClr val="0070C0"/>
                </a:solidFill>
                <a:latin typeface="Georgia" charset="0"/>
                <a:ea typeface="Georgia" charset="0"/>
                <a:cs typeface="Georgia" charset="0"/>
              </a:rPr>
              <a:t>citation </a:t>
            </a:r>
            <a:r>
              <a:rPr lang="en-GB" sz="2400" dirty="0" smtClean="0">
                <a:solidFill>
                  <a:srgbClr val="0070C0"/>
                </a:solidFill>
                <a:latin typeface="Georgia" charset="0"/>
                <a:ea typeface="Georgia" charset="0"/>
                <a:cs typeface="Georgia" charset="0"/>
              </a:rPr>
              <a:t>papers in maths, computing, physical sciences, engineering, </a:t>
            </a:r>
            <a:r>
              <a:rPr lang="en-GB" sz="2400" dirty="0" smtClean="0">
                <a:solidFill>
                  <a:srgbClr val="0070C0"/>
                </a:solidFill>
                <a:latin typeface="Georgia" charset="0"/>
                <a:ea typeface="Georgia" charset="0"/>
                <a:cs typeface="Georgia" charset="0"/>
              </a:rPr>
              <a:t>2012-2015 (Leiden data) </a:t>
            </a:r>
            <a:endParaRPr lang="en-US" sz="2400" dirty="0">
              <a:solidFill>
                <a:srgbClr val="0070C0"/>
              </a:solidFill>
              <a:latin typeface="Georgia" charset="0"/>
              <a:ea typeface="Georgia" charset="0"/>
              <a:cs typeface="Georgi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2753"/>
              </p:ext>
            </p:extLst>
          </p:nvPr>
        </p:nvGraphicFramePr>
        <p:xfrm>
          <a:off x="659880" y="1088708"/>
          <a:ext cx="7652792" cy="5455783"/>
        </p:xfrm>
        <a:graphic>
          <a:graphicData uri="http://schemas.openxmlformats.org/drawingml/2006/table">
            <a:tbl>
              <a:tblPr firstRow="1" bandRow="1">
                <a:tableStyleId>{5C22544A-7EE6-4342-B048-85BDC9FD1C3A}</a:tableStyleId>
              </a:tblPr>
              <a:tblGrid>
                <a:gridCol w="1258284"/>
                <a:gridCol w="3685802"/>
                <a:gridCol w="2708706"/>
              </a:tblGrid>
              <a:tr h="614206">
                <a:tc>
                  <a:txBody>
                    <a:bodyPr/>
                    <a:lstStyle/>
                    <a:p>
                      <a:pPr algn="ctr"/>
                      <a:r>
                        <a:rPr lang="en-US" sz="1400" dirty="0" smtClean="0">
                          <a:latin typeface="Georgia" charset="0"/>
                          <a:ea typeface="Georgia" charset="0"/>
                          <a:cs typeface="Georgia" charset="0"/>
                        </a:rPr>
                        <a:t>World rank</a:t>
                      </a:r>
                      <a:endParaRPr lang="en-US" sz="14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smtClean="0">
                          <a:latin typeface="Georgia" charset="0"/>
                          <a:ea typeface="Georgia" charset="0"/>
                          <a:cs typeface="Georgia" charset="0"/>
                        </a:rPr>
                        <a:t>University</a:t>
                      </a:r>
                      <a:r>
                        <a:rPr lang="en-US" sz="1400" baseline="0" dirty="0" smtClean="0">
                          <a:latin typeface="Georgia" charset="0"/>
                          <a:ea typeface="Georgia" charset="0"/>
                          <a:cs typeface="Georgia" charset="0"/>
                        </a:rPr>
                        <a:t> and system</a:t>
                      </a:r>
                      <a:endParaRPr lang="en-US" sz="14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Georgia" charset="0"/>
                          <a:ea typeface="Georgia" charset="0"/>
                          <a:cs typeface="Georgia" charset="0"/>
                        </a:rPr>
                        <a:t>High citation papers in Mathematics, Computing, Physical Sciences and Engineering</a:t>
                      </a:r>
                      <a:endParaRPr lang="en-US" sz="14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8175">
                <a:tc>
                  <a:txBody>
                    <a:bodyPr/>
                    <a:lstStyle/>
                    <a:p>
                      <a:pPr algn="ctr"/>
                      <a:r>
                        <a:rPr lang="en-US" sz="1800" baseline="0" dirty="0" smtClean="0">
                          <a:latin typeface="Georgia" charset="0"/>
                          <a:ea typeface="Georgia" charset="0"/>
                          <a:cs typeface="Georgia" charset="0"/>
                        </a:rPr>
                        <a:t>  1</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smtClean="0">
                          <a:latin typeface="Georgia" charset="0"/>
                          <a:ea typeface="Georgia" charset="0"/>
                          <a:cs typeface="Georgia" charset="0"/>
                        </a:rPr>
                        <a:t>Tsinghua U   </a:t>
                      </a:r>
                      <a:r>
                        <a:rPr lang="en-US" sz="1400" dirty="0" smtClean="0">
                          <a:latin typeface="Georgia" charset="0"/>
                          <a:ea typeface="Georgia" charset="0"/>
                          <a:cs typeface="Georgia" charset="0"/>
                        </a:rPr>
                        <a:t>CHINA</a:t>
                      </a:r>
                      <a:endParaRPr lang="en-US" sz="14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Georgia" charset="0"/>
                          <a:ea typeface="Georgia" charset="0"/>
                          <a:cs typeface="Georgia" charset="0"/>
                        </a:rPr>
                        <a:t>1421</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8175">
                <a:tc>
                  <a:txBody>
                    <a:bodyPr/>
                    <a:lstStyle/>
                    <a:p>
                      <a:pPr algn="ctr"/>
                      <a:r>
                        <a:rPr lang="en-US" sz="1800" dirty="0" smtClean="0">
                          <a:latin typeface="Georgia" charset="0"/>
                          <a:ea typeface="Georgia" charset="0"/>
                          <a:cs typeface="Georgia" charset="0"/>
                        </a:rPr>
                        <a:t>  2</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Georgia" charset="0"/>
                          <a:ea typeface="Georgia" charset="0"/>
                          <a:cs typeface="Georgia" charset="0"/>
                        </a:rPr>
                        <a:t>MIT   </a:t>
                      </a:r>
                      <a:r>
                        <a:rPr lang="en-US" sz="1400" dirty="0" smtClean="0">
                          <a:latin typeface="Georgia" charset="0"/>
                          <a:ea typeface="Georgia" charset="0"/>
                          <a:cs typeface="Georgia" charset="0"/>
                        </a:rPr>
                        <a:t>USA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Georgia" charset="0"/>
                          <a:ea typeface="Georgia" charset="0"/>
                          <a:cs typeface="Georgia" charset="0"/>
                        </a:rPr>
                        <a:t>1420</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8175">
                <a:tc>
                  <a:txBody>
                    <a:bodyPr/>
                    <a:lstStyle/>
                    <a:p>
                      <a:pPr algn="ctr"/>
                      <a:r>
                        <a:rPr lang="en-US" sz="1800" dirty="0" smtClean="0">
                          <a:latin typeface="Georgia" charset="0"/>
                          <a:ea typeface="Georgia" charset="0"/>
                          <a:cs typeface="Georgia" charset="0"/>
                        </a:rPr>
                        <a:t>  3</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Georgia" charset="0"/>
                          <a:ea typeface="Georgia" charset="0"/>
                          <a:cs typeface="Georgia" charset="0"/>
                        </a:rPr>
                        <a:t>UC Berkeley   </a:t>
                      </a:r>
                      <a:r>
                        <a:rPr lang="en-US" sz="1400" dirty="0" smtClean="0">
                          <a:latin typeface="Georgia" charset="0"/>
                          <a:ea typeface="Georgia" charset="0"/>
                          <a:cs typeface="Georgia" charset="0"/>
                        </a:rPr>
                        <a:t>USA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Georgia" charset="0"/>
                          <a:ea typeface="Georgia" charset="0"/>
                          <a:cs typeface="Georgia" charset="0"/>
                        </a:rPr>
                        <a:t>1360</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8175">
                <a:tc>
                  <a:txBody>
                    <a:bodyPr/>
                    <a:lstStyle/>
                    <a:p>
                      <a:pPr algn="ctr"/>
                      <a:r>
                        <a:rPr lang="en-US" sz="1800" dirty="0" smtClean="0">
                          <a:latin typeface="Georgia" charset="0"/>
                          <a:ea typeface="Georgia" charset="0"/>
                          <a:cs typeface="Georgia" charset="0"/>
                        </a:rPr>
                        <a:t>  4</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Georgia" charset="0"/>
                          <a:ea typeface="Georgia" charset="0"/>
                          <a:cs typeface="Georgia" charset="0"/>
                        </a:rPr>
                        <a:t>Nanyang TU   </a:t>
                      </a:r>
                      <a:r>
                        <a:rPr lang="en-US" sz="1400" dirty="0" smtClean="0">
                          <a:latin typeface="Georgia" charset="0"/>
                          <a:ea typeface="Georgia" charset="0"/>
                          <a:cs typeface="Georgia" charset="0"/>
                        </a:rPr>
                        <a:t>SINGAPORE</a:t>
                      </a:r>
                      <a:endParaRPr lang="en-US" sz="14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Georgia" charset="0"/>
                          <a:ea typeface="Georgia" charset="0"/>
                          <a:cs typeface="Georgia" charset="0"/>
                        </a:rPr>
                        <a:t>1190</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8175">
                <a:tc>
                  <a:txBody>
                    <a:bodyPr/>
                    <a:lstStyle/>
                    <a:p>
                      <a:pPr algn="ctr"/>
                      <a:r>
                        <a:rPr lang="en-US" sz="1800" dirty="0" smtClean="0">
                          <a:latin typeface="Georgia" charset="0"/>
                          <a:ea typeface="Georgia" charset="0"/>
                          <a:cs typeface="Georgia" charset="0"/>
                        </a:rPr>
                        <a:t>  5</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Georgia" charset="0"/>
                          <a:ea typeface="Georgia" charset="0"/>
                          <a:cs typeface="Georgia" charset="0"/>
                        </a:rPr>
                        <a:t>Stanford U   </a:t>
                      </a:r>
                      <a:r>
                        <a:rPr lang="en-US" sz="1400" dirty="0" smtClean="0">
                          <a:latin typeface="Georgia" charset="0"/>
                          <a:ea typeface="Georgia" charset="0"/>
                          <a:cs typeface="Georgia" charset="0"/>
                        </a:rPr>
                        <a:t>USA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Georgia" charset="0"/>
                          <a:ea typeface="Georgia" charset="0"/>
                          <a:cs typeface="Georgia" charset="0"/>
                        </a:rPr>
                        <a:t>1184</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8175">
                <a:tc>
                  <a:txBody>
                    <a:bodyPr/>
                    <a:lstStyle/>
                    <a:p>
                      <a:pPr algn="ctr"/>
                      <a:r>
                        <a:rPr lang="en-US" sz="1800" dirty="0" smtClean="0">
                          <a:latin typeface="Georgia" charset="0"/>
                          <a:ea typeface="Georgia" charset="0"/>
                          <a:cs typeface="Georgia" charset="0"/>
                        </a:rPr>
                        <a:t>  6</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Georgia" charset="0"/>
                          <a:ea typeface="Georgia" charset="0"/>
                          <a:cs typeface="Georgia" charset="0"/>
                        </a:rPr>
                        <a:t>Zhejiang U   </a:t>
                      </a:r>
                      <a:r>
                        <a:rPr lang="en-US" sz="1400" dirty="0" smtClean="0">
                          <a:latin typeface="Georgia" charset="0"/>
                          <a:ea typeface="Georgia" charset="0"/>
                          <a:cs typeface="Georgia" charset="0"/>
                        </a:rPr>
                        <a:t>CHINA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Georgia" charset="0"/>
                          <a:ea typeface="Georgia" charset="0"/>
                          <a:cs typeface="Georgia" charset="0"/>
                        </a:rPr>
                        <a:t>1113</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8175">
                <a:tc>
                  <a:txBody>
                    <a:bodyPr/>
                    <a:lstStyle/>
                    <a:p>
                      <a:pPr algn="ctr"/>
                      <a:r>
                        <a:rPr lang="en-US" sz="1800" dirty="0" smtClean="0">
                          <a:latin typeface="Georgia" charset="0"/>
                          <a:ea typeface="Georgia" charset="0"/>
                          <a:cs typeface="Georgia" charset="0"/>
                        </a:rPr>
                        <a:t>  7</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Georgia" charset="0"/>
                          <a:ea typeface="Georgia" charset="0"/>
                          <a:cs typeface="Georgia" charset="0"/>
                        </a:rPr>
                        <a:t>Harvard U   </a:t>
                      </a:r>
                      <a:r>
                        <a:rPr lang="en-US" sz="1400" dirty="0" smtClean="0">
                          <a:latin typeface="Georgia" charset="0"/>
                          <a:ea typeface="Georgia" charset="0"/>
                          <a:cs typeface="Georgia" charset="0"/>
                        </a:rPr>
                        <a:t>USA</a:t>
                      </a:r>
                      <a:endParaRPr lang="en-US" sz="14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Georgia" charset="0"/>
                          <a:ea typeface="Georgia" charset="0"/>
                          <a:cs typeface="Georgia" charset="0"/>
                        </a:rPr>
                        <a:t>1008</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8175">
                <a:tc>
                  <a:txBody>
                    <a:bodyPr/>
                    <a:lstStyle/>
                    <a:p>
                      <a:pPr algn="ctr"/>
                      <a:r>
                        <a:rPr lang="en-US" sz="1800" dirty="0" smtClean="0">
                          <a:latin typeface="Georgia" charset="0"/>
                          <a:ea typeface="Georgia" charset="0"/>
                          <a:cs typeface="Georgia" charset="0"/>
                        </a:rPr>
                        <a:t>  8</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Georgia" charset="0"/>
                          <a:ea typeface="Georgia" charset="0"/>
                          <a:cs typeface="Georgia" charset="0"/>
                        </a:rPr>
                        <a:t>National U   </a:t>
                      </a:r>
                      <a:r>
                        <a:rPr lang="en-US" sz="1400" dirty="0" smtClean="0">
                          <a:latin typeface="Georgia" charset="0"/>
                          <a:ea typeface="Georgia" charset="0"/>
                          <a:cs typeface="Georgia" charset="0"/>
                        </a:rPr>
                        <a:t>SINGAPORE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aseline="0" dirty="0" smtClean="0">
                          <a:latin typeface="Georgia" charset="0"/>
                          <a:ea typeface="Georgia" charset="0"/>
                          <a:cs typeface="Georgia" charset="0"/>
                        </a:rPr>
                        <a:t>  </a:t>
                      </a:r>
                      <a:r>
                        <a:rPr lang="en-US" sz="1800" dirty="0" smtClean="0">
                          <a:latin typeface="Georgia" charset="0"/>
                          <a:ea typeface="Georgia" charset="0"/>
                          <a:cs typeface="Georgia" charset="0"/>
                        </a:rPr>
                        <a:t>975</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8175">
                <a:tc>
                  <a:txBody>
                    <a:bodyPr/>
                    <a:lstStyle/>
                    <a:p>
                      <a:pPr algn="ctr"/>
                      <a:r>
                        <a:rPr lang="en-US" sz="1800" dirty="0" smtClean="0">
                          <a:latin typeface="Georgia" charset="0"/>
                          <a:ea typeface="Georgia" charset="0"/>
                          <a:cs typeface="Georgia" charset="0"/>
                        </a:rPr>
                        <a:t>  9</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Georgia" charset="0"/>
                          <a:ea typeface="Georgia" charset="0"/>
                          <a:cs typeface="Georgia" charset="0"/>
                        </a:rPr>
                        <a:t>U Cambridge  </a:t>
                      </a:r>
                      <a:r>
                        <a:rPr lang="en-US" sz="1400" dirty="0" smtClean="0">
                          <a:latin typeface="Georgia" charset="0"/>
                          <a:ea typeface="Georgia" charset="0"/>
                          <a:cs typeface="Georgia" charset="0"/>
                        </a:rPr>
                        <a:t>UK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aseline="0" dirty="0" smtClean="0">
                          <a:latin typeface="Georgia" charset="0"/>
                          <a:ea typeface="Georgia" charset="0"/>
                          <a:cs typeface="Georgia" charset="0"/>
                        </a:rPr>
                        <a:t>  </a:t>
                      </a:r>
                      <a:r>
                        <a:rPr lang="en-US" sz="1800" dirty="0" smtClean="0">
                          <a:latin typeface="Georgia" charset="0"/>
                          <a:ea typeface="Georgia" charset="0"/>
                          <a:cs typeface="Georgia" charset="0"/>
                        </a:rPr>
                        <a:t>936</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3342">
                <a:tc>
                  <a:txBody>
                    <a:bodyPr/>
                    <a:lstStyle/>
                    <a:p>
                      <a:pPr algn="ctr"/>
                      <a:r>
                        <a:rPr lang="en-US" sz="1800" dirty="0" smtClean="0">
                          <a:latin typeface="Georgia" charset="0"/>
                          <a:ea typeface="Georgia" charset="0"/>
                          <a:cs typeface="Georgia" charset="0"/>
                        </a:rPr>
                        <a:t>10</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Georgia" charset="0"/>
                          <a:ea typeface="Georgia" charset="0"/>
                          <a:cs typeface="Georgia" charset="0"/>
                        </a:rPr>
                        <a:t>ETH Zurich</a:t>
                      </a:r>
                      <a:r>
                        <a:rPr lang="en-US" sz="1800" baseline="0" dirty="0" smtClean="0">
                          <a:latin typeface="Georgia" charset="0"/>
                          <a:ea typeface="Georgia" charset="0"/>
                          <a:cs typeface="Georgia" charset="0"/>
                        </a:rPr>
                        <a:t>   </a:t>
                      </a:r>
                      <a:r>
                        <a:rPr lang="en-US" sz="1400" baseline="0" dirty="0" smtClean="0">
                          <a:latin typeface="Georgia" charset="0"/>
                          <a:ea typeface="Georgia" charset="0"/>
                          <a:cs typeface="Georgia" charset="0"/>
                        </a:rPr>
                        <a:t>SWITZERLAND</a:t>
                      </a:r>
                      <a:endParaRPr lang="en-US" sz="1400" dirty="0" smtClean="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Georgia" charset="0"/>
                          <a:ea typeface="Georgia" charset="0"/>
                          <a:cs typeface="Georgia" charset="0"/>
                        </a:rPr>
                        <a:t>   842</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9961">
                <a:tc>
                  <a:txBody>
                    <a:bodyPr/>
                    <a:lstStyle/>
                    <a:p>
                      <a:pPr algn="ctr"/>
                      <a:r>
                        <a:rPr lang="en-US" sz="1800" dirty="0" smtClean="0">
                          <a:latin typeface="Georgia" charset="0"/>
                          <a:ea typeface="Georgia" charset="0"/>
                          <a:cs typeface="Georgia" charset="0"/>
                        </a:rPr>
                        <a:t>11</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Georgia" charset="0"/>
                          <a:ea typeface="Georgia" charset="0"/>
                          <a:cs typeface="Georgia" charset="0"/>
                        </a:rPr>
                        <a:t>U Science</a:t>
                      </a:r>
                      <a:r>
                        <a:rPr lang="en-US" sz="1800" baseline="0" dirty="0" smtClean="0">
                          <a:latin typeface="Georgia" charset="0"/>
                          <a:ea typeface="Georgia" charset="0"/>
                          <a:cs typeface="Georgia" charset="0"/>
                        </a:rPr>
                        <a:t> </a:t>
                      </a:r>
                      <a:r>
                        <a:rPr lang="en-US" sz="1800" baseline="0" dirty="0" smtClean="0">
                          <a:latin typeface="Georgia" charset="0"/>
                          <a:ea typeface="Georgia" charset="0"/>
                          <a:cs typeface="Georgia" charset="0"/>
                        </a:rPr>
                        <a:t>and Technology   </a:t>
                      </a:r>
                      <a:r>
                        <a:rPr lang="en-US" sz="1400" baseline="0" dirty="0" smtClean="0">
                          <a:latin typeface="Georgia" charset="0"/>
                          <a:ea typeface="Georgia" charset="0"/>
                          <a:cs typeface="Georgia" charset="0"/>
                        </a:rPr>
                        <a:t>CHINA</a:t>
                      </a:r>
                      <a:endParaRPr lang="en-US" sz="14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Georgia" charset="0"/>
                          <a:ea typeface="Georgia" charset="0"/>
                          <a:cs typeface="Georgia" charset="0"/>
                        </a:rPr>
                        <a:t>   835</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8175">
                <a:tc>
                  <a:txBody>
                    <a:bodyPr/>
                    <a:lstStyle/>
                    <a:p>
                      <a:pPr algn="ctr"/>
                      <a:r>
                        <a:rPr lang="en-US" sz="1800" dirty="0" smtClean="0">
                          <a:latin typeface="Georgia" charset="0"/>
                          <a:ea typeface="Georgia" charset="0"/>
                          <a:cs typeface="Georgia" charset="0"/>
                        </a:rPr>
                        <a:t>12</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Georgia" charset="0"/>
                          <a:ea typeface="Georgia" charset="0"/>
                          <a:cs typeface="Georgia" charset="0"/>
                        </a:rPr>
                        <a:t>Shanghai </a:t>
                      </a:r>
                      <a:r>
                        <a:rPr lang="en-US" sz="1800" dirty="0" smtClean="0">
                          <a:latin typeface="Georgia" charset="0"/>
                          <a:ea typeface="Georgia" charset="0"/>
                          <a:cs typeface="Georgia" charset="0"/>
                        </a:rPr>
                        <a:t>Jiao Tong</a:t>
                      </a:r>
                      <a:r>
                        <a:rPr lang="en-US" sz="1800" baseline="0" dirty="0" smtClean="0">
                          <a:latin typeface="Georgia" charset="0"/>
                          <a:ea typeface="Georgia" charset="0"/>
                          <a:cs typeface="Georgia" charset="0"/>
                        </a:rPr>
                        <a:t> </a:t>
                      </a:r>
                      <a:r>
                        <a:rPr lang="en-US" sz="1800" baseline="0" dirty="0" smtClean="0">
                          <a:latin typeface="Georgia" charset="0"/>
                          <a:ea typeface="Georgia" charset="0"/>
                          <a:cs typeface="Georgia" charset="0"/>
                        </a:rPr>
                        <a:t>U</a:t>
                      </a:r>
                      <a:r>
                        <a:rPr lang="en-US" sz="1800" dirty="0" smtClean="0">
                          <a:latin typeface="Georgia" charset="0"/>
                          <a:ea typeface="Georgia" charset="0"/>
                          <a:cs typeface="Georgia" charset="0"/>
                        </a:rPr>
                        <a:t>    </a:t>
                      </a:r>
                      <a:r>
                        <a:rPr lang="en-US" sz="1400" dirty="0" smtClean="0">
                          <a:latin typeface="Georgia" charset="0"/>
                          <a:ea typeface="Georgia" charset="0"/>
                          <a:cs typeface="Georgia" charset="0"/>
                        </a:rPr>
                        <a:t>CHINA</a:t>
                      </a:r>
                      <a:r>
                        <a:rPr lang="en-US" sz="1800" dirty="0" smtClean="0">
                          <a:latin typeface="Georgia" charset="0"/>
                          <a:ea typeface="Georgia" charset="0"/>
                          <a:cs typeface="Georgia" charset="0"/>
                        </a:rPr>
                        <a:t> </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Georgia" charset="0"/>
                          <a:ea typeface="Georgia" charset="0"/>
                          <a:cs typeface="Georgia" charset="0"/>
                        </a:rPr>
                        <a:t>   834</a:t>
                      </a:r>
                      <a:endParaRPr lang="en-US" sz="1800" dirty="0">
                        <a:latin typeface="Georgia" charset="0"/>
                        <a:ea typeface="Georgia" charset="0"/>
                        <a:cs typeface="Georgi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83097838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solidFill>
                  <a:srgbClr val="FFFF00"/>
                </a:solidFill>
                <a:latin typeface="Georgia" charset="0"/>
                <a:ea typeface="Georgia" charset="0"/>
                <a:cs typeface="Georgia" charset="0"/>
              </a:rPr>
              <a:t>Higher education and science in the age of </a:t>
            </a:r>
            <a:r>
              <a:rPr lang="en-GB" sz="2800" dirty="0" smtClean="0">
                <a:solidFill>
                  <a:srgbClr val="FFFF00"/>
                </a:solidFill>
                <a:latin typeface="Georgia" charset="0"/>
                <a:ea typeface="Georgia" charset="0"/>
                <a:cs typeface="Georgia" charset="0"/>
              </a:rPr>
              <a:t/>
            </a:r>
            <a:br>
              <a:rPr lang="en-GB" sz="2800" dirty="0" smtClean="0">
                <a:solidFill>
                  <a:srgbClr val="FFFF00"/>
                </a:solidFill>
                <a:latin typeface="Georgia" charset="0"/>
                <a:ea typeface="Georgia" charset="0"/>
                <a:cs typeface="Georgia" charset="0"/>
              </a:rPr>
            </a:br>
            <a:r>
              <a:rPr lang="en-GB" sz="2800" dirty="0" smtClean="0">
                <a:solidFill>
                  <a:srgbClr val="FFFF00"/>
                </a:solidFill>
                <a:latin typeface="Georgia" charset="0"/>
                <a:ea typeface="Georgia" charset="0"/>
                <a:cs typeface="Georgia" charset="0"/>
              </a:rPr>
              <a:t>Trump, Brexit and </a:t>
            </a:r>
            <a:r>
              <a:rPr lang="en-GB" sz="2800" dirty="0">
                <a:solidFill>
                  <a:srgbClr val="FFFF00"/>
                </a:solidFill>
                <a:latin typeface="Georgia" charset="0"/>
                <a:ea typeface="Georgia" charset="0"/>
                <a:cs typeface="Georgia" charset="0"/>
              </a:rPr>
              <a:t>Le Pen</a:t>
            </a:r>
            <a:endParaRPr lang="en-US" sz="2800" dirty="0">
              <a:solidFill>
                <a:srgbClr val="FFFF00"/>
              </a:solidFill>
              <a:latin typeface="Georgia" charset="0"/>
              <a:ea typeface="Georgia" charset="0"/>
              <a:cs typeface="Georgia" charset="0"/>
            </a:endParaRPr>
          </a:p>
        </p:txBody>
      </p:sp>
      <p:sp>
        <p:nvSpPr>
          <p:cNvPr id="3" name="Content Placeholder 2"/>
          <p:cNvSpPr>
            <a:spLocks noGrp="1"/>
          </p:cNvSpPr>
          <p:nvPr>
            <p:ph idx="1"/>
          </p:nvPr>
        </p:nvSpPr>
        <p:spPr>
          <a:xfrm>
            <a:off x="457200" y="1417638"/>
            <a:ext cx="8229600" cy="5166042"/>
          </a:xfrm>
        </p:spPr>
        <p:txBody>
          <a:bodyPr>
            <a:normAutofit/>
          </a:bodyPr>
          <a:lstStyle/>
          <a:p>
            <a:pPr marL="457200" indent="-457200">
              <a:buFont typeface="+mj-lt"/>
              <a:buAutoNum type="arabicPeriod"/>
            </a:pPr>
            <a:r>
              <a:rPr lang="en-US" sz="2400" dirty="0" smtClean="0">
                <a:solidFill>
                  <a:schemeClr val="bg1">
                    <a:lumMod val="95000"/>
                  </a:schemeClr>
                </a:solidFill>
                <a:latin typeface="Georgia" charset="0"/>
                <a:ea typeface="Georgia" charset="0"/>
                <a:cs typeface="Georgia" charset="0"/>
              </a:rPr>
              <a:t>Explosive growth of role and reach of HE</a:t>
            </a:r>
          </a:p>
          <a:p>
            <a:pPr marL="457200" indent="-457200">
              <a:buFont typeface="+mj-lt"/>
              <a:buAutoNum type="arabicPeriod"/>
            </a:pPr>
            <a:r>
              <a:rPr lang="en-US" sz="2400" dirty="0">
                <a:solidFill>
                  <a:schemeClr val="bg1">
                    <a:lumMod val="95000"/>
                  </a:schemeClr>
                </a:solidFill>
                <a:latin typeface="Georgia" charset="0"/>
                <a:ea typeface="Georgia" charset="0"/>
                <a:cs typeface="Georgia" charset="0"/>
              </a:rPr>
              <a:t>C</a:t>
            </a:r>
            <a:r>
              <a:rPr lang="en-US" sz="2400" dirty="0" smtClean="0">
                <a:solidFill>
                  <a:schemeClr val="bg1">
                    <a:lumMod val="95000"/>
                  </a:schemeClr>
                </a:solidFill>
                <a:latin typeface="Georgia" charset="0"/>
                <a:ea typeface="Georgia" charset="0"/>
                <a:cs typeface="Georgia" charset="0"/>
              </a:rPr>
              <a:t>ontested </a:t>
            </a:r>
            <a:r>
              <a:rPr lang="en-US" sz="2400" dirty="0" err="1" smtClean="0">
                <a:solidFill>
                  <a:schemeClr val="bg1">
                    <a:lumMod val="95000"/>
                  </a:schemeClr>
                </a:solidFill>
                <a:latin typeface="Georgia" charset="0"/>
                <a:ea typeface="Georgia" charset="0"/>
                <a:cs typeface="Georgia" charset="0"/>
              </a:rPr>
              <a:t>globalisation</a:t>
            </a:r>
            <a:r>
              <a:rPr lang="en-US" sz="2400" dirty="0" smtClean="0">
                <a:solidFill>
                  <a:schemeClr val="bg1">
                    <a:lumMod val="95000"/>
                  </a:schemeClr>
                </a:solidFill>
                <a:latin typeface="Georgia" charset="0"/>
                <a:ea typeface="Georgia" charset="0"/>
                <a:cs typeface="Georgia" charset="0"/>
              </a:rPr>
              <a:t> + economy/culture split </a:t>
            </a:r>
          </a:p>
          <a:p>
            <a:pPr marL="457200" indent="-457200">
              <a:buFont typeface="+mj-lt"/>
              <a:buAutoNum type="arabicPeriod"/>
            </a:pPr>
            <a:r>
              <a:rPr lang="en-US" sz="2400" dirty="0" smtClean="0">
                <a:solidFill>
                  <a:schemeClr val="bg1">
                    <a:lumMod val="95000"/>
                  </a:schemeClr>
                </a:solidFill>
                <a:latin typeface="Georgia" charset="0"/>
                <a:ea typeface="Georgia" charset="0"/>
                <a:cs typeface="Georgia" charset="0"/>
              </a:rPr>
              <a:t>Shifting global geo-politics / rise of East Asia</a:t>
            </a:r>
          </a:p>
          <a:p>
            <a:pPr marL="457200" indent="-457200">
              <a:buFont typeface="+mj-lt"/>
              <a:buAutoNum type="arabicPeriod"/>
            </a:pPr>
            <a:r>
              <a:rPr lang="en-US" sz="2400" dirty="0" smtClean="0">
                <a:solidFill>
                  <a:schemeClr val="bg1">
                    <a:lumMod val="95000"/>
                  </a:schemeClr>
                </a:solidFill>
                <a:latin typeface="Georgia" charset="0"/>
                <a:ea typeface="Georgia" charset="0"/>
                <a:cs typeface="Georgia" charset="0"/>
              </a:rPr>
              <a:t>Economic and social inequality</a:t>
            </a:r>
          </a:p>
          <a:p>
            <a:pPr marL="457200" indent="-457200">
              <a:buFont typeface="+mj-lt"/>
              <a:buAutoNum type="arabicPeriod"/>
            </a:pPr>
            <a:r>
              <a:rPr lang="en-US" sz="2400" dirty="0" smtClean="0">
                <a:solidFill>
                  <a:schemeClr val="bg1">
                    <a:lumMod val="95000"/>
                  </a:schemeClr>
                </a:solidFill>
                <a:latin typeface="Georgia" charset="0"/>
                <a:ea typeface="Georgia" charset="0"/>
                <a:cs typeface="Georgia" charset="0"/>
              </a:rPr>
              <a:t>Trump and the new politics</a:t>
            </a:r>
          </a:p>
          <a:p>
            <a:pPr marL="457200" indent="-457200">
              <a:buFont typeface="+mj-lt"/>
              <a:buAutoNum type="arabicPeriod"/>
            </a:pPr>
            <a:r>
              <a:rPr lang="en-US" sz="2400" dirty="0" smtClean="0">
                <a:solidFill>
                  <a:schemeClr val="bg1">
                    <a:lumMod val="95000"/>
                  </a:schemeClr>
                </a:solidFill>
                <a:latin typeface="Georgia" charset="0"/>
                <a:ea typeface="Georgia" charset="0"/>
                <a:cs typeface="Georgia" charset="0"/>
              </a:rPr>
              <a:t>Brexit</a:t>
            </a:r>
          </a:p>
          <a:p>
            <a:pPr marL="457200" indent="-457200">
              <a:buFont typeface="+mj-lt"/>
              <a:buAutoNum type="arabicPeriod"/>
            </a:pPr>
            <a:r>
              <a:rPr lang="en-US" sz="2400" dirty="0" smtClean="0">
                <a:solidFill>
                  <a:schemeClr val="bg1">
                    <a:lumMod val="95000"/>
                  </a:schemeClr>
                </a:solidFill>
                <a:latin typeface="Georgia" charset="0"/>
                <a:ea typeface="Georgia" charset="0"/>
                <a:cs typeface="Georgia" charset="0"/>
              </a:rPr>
              <a:t>Flow-</a:t>
            </a:r>
            <a:r>
              <a:rPr lang="en-US" sz="2400" dirty="0" err="1" smtClean="0">
                <a:solidFill>
                  <a:schemeClr val="bg1">
                    <a:lumMod val="95000"/>
                  </a:schemeClr>
                </a:solidFill>
                <a:latin typeface="Georgia" charset="0"/>
                <a:ea typeface="Georgia" charset="0"/>
                <a:cs typeface="Georgia" charset="0"/>
              </a:rPr>
              <a:t>ons</a:t>
            </a:r>
            <a:r>
              <a:rPr lang="en-US" sz="2400" dirty="0" smtClean="0">
                <a:solidFill>
                  <a:schemeClr val="bg1">
                    <a:lumMod val="95000"/>
                  </a:schemeClr>
                </a:solidFill>
                <a:latin typeface="Georgia" charset="0"/>
                <a:ea typeface="Georgia" charset="0"/>
                <a:cs typeface="Georgia" charset="0"/>
              </a:rPr>
              <a:t> for higher education </a:t>
            </a:r>
          </a:p>
          <a:p>
            <a:pPr marL="742950">
              <a:buFontTx/>
              <a:buChar char="-"/>
            </a:pPr>
            <a:r>
              <a:rPr lang="en-US" sz="1900" dirty="0">
                <a:solidFill>
                  <a:schemeClr val="bg1">
                    <a:lumMod val="95000"/>
                  </a:schemeClr>
                </a:solidFill>
                <a:latin typeface="Georgia" charset="0"/>
                <a:ea typeface="Georgia" charset="0"/>
                <a:cs typeface="Georgia" charset="0"/>
              </a:rPr>
              <a:t>O</a:t>
            </a:r>
            <a:r>
              <a:rPr lang="en-US" sz="1900" dirty="0" smtClean="0">
                <a:solidFill>
                  <a:schemeClr val="bg1">
                    <a:lumMod val="95000"/>
                  </a:schemeClr>
                </a:solidFill>
                <a:latin typeface="Georgia" charset="0"/>
                <a:ea typeface="Georgia" charset="0"/>
                <a:cs typeface="Georgia" charset="0"/>
              </a:rPr>
              <a:t>ld legitimations? (Bildung, science, meritocracy, jobs)</a:t>
            </a:r>
          </a:p>
          <a:p>
            <a:pPr marL="742950">
              <a:buFontTx/>
              <a:buChar char="-"/>
            </a:pPr>
            <a:r>
              <a:rPr lang="en-US" sz="1900" dirty="0">
                <a:solidFill>
                  <a:schemeClr val="bg1">
                    <a:lumMod val="95000"/>
                  </a:schemeClr>
                </a:solidFill>
                <a:latin typeface="Georgia" charset="0"/>
                <a:ea typeface="Georgia" charset="0"/>
                <a:cs typeface="Georgia" charset="0"/>
              </a:rPr>
              <a:t>F</a:t>
            </a:r>
            <a:r>
              <a:rPr lang="en-US" sz="1900" dirty="0" smtClean="0">
                <a:solidFill>
                  <a:schemeClr val="bg1">
                    <a:lumMod val="95000"/>
                  </a:schemeClr>
                </a:solidFill>
                <a:latin typeface="Georgia" charset="0"/>
                <a:ea typeface="Georgia" charset="0"/>
                <a:cs typeface="Georgia" charset="0"/>
              </a:rPr>
              <a:t>unding, casual </a:t>
            </a:r>
            <a:r>
              <a:rPr lang="en-US" sz="1900" dirty="0" err="1" smtClean="0">
                <a:solidFill>
                  <a:schemeClr val="bg1">
                    <a:lumMod val="95000"/>
                  </a:schemeClr>
                </a:solidFill>
                <a:latin typeface="Georgia" charset="0"/>
                <a:ea typeface="Georgia" charset="0"/>
                <a:cs typeface="Georgia" charset="0"/>
              </a:rPr>
              <a:t>privatisation</a:t>
            </a:r>
            <a:r>
              <a:rPr lang="en-US" sz="1900" dirty="0" smtClean="0">
                <a:solidFill>
                  <a:schemeClr val="bg1">
                    <a:lumMod val="95000"/>
                  </a:schemeClr>
                </a:solidFill>
                <a:latin typeface="Georgia" charset="0"/>
                <a:ea typeface="Georgia" charset="0"/>
                <a:cs typeface="Georgia" charset="0"/>
              </a:rPr>
              <a:t> and system design</a:t>
            </a:r>
          </a:p>
          <a:p>
            <a:pPr marL="742950">
              <a:buFontTx/>
              <a:buChar char="-"/>
            </a:pPr>
            <a:r>
              <a:rPr lang="en-US" sz="1900" dirty="0" smtClean="0">
                <a:solidFill>
                  <a:schemeClr val="bg1">
                    <a:lumMod val="95000"/>
                  </a:schemeClr>
                </a:solidFill>
                <a:latin typeface="Georgia" charset="0"/>
                <a:ea typeface="Georgia" charset="0"/>
                <a:cs typeface="Georgia" charset="0"/>
              </a:rPr>
              <a:t>HE part of the new political segmentation</a:t>
            </a:r>
          </a:p>
          <a:p>
            <a:pPr marL="742950">
              <a:buFontTx/>
              <a:buChar char="-"/>
            </a:pPr>
            <a:r>
              <a:rPr lang="en-US" sz="1900" dirty="0" smtClean="0">
                <a:solidFill>
                  <a:schemeClr val="bg1">
                    <a:lumMod val="95000"/>
                  </a:schemeClr>
                </a:solidFill>
                <a:latin typeface="Georgia" charset="0"/>
                <a:ea typeface="Georgia" charset="0"/>
                <a:cs typeface="Georgia" charset="0"/>
              </a:rPr>
              <a:t>Internationalism: Migration resistance </a:t>
            </a:r>
            <a:r>
              <a:rPr lang="en-US" sz="1900" i="1" dirty="0" smtClean="0">
                <a:solidFill>
                  <a:schemeClr val="bg1">
                    <a:lumMod val="95000"/>
                  </a:schemeClr>
                </a:solidFill>
                <a:latin typeface="Georgia" charset="0"/>
                <a:ea typeface="Georgia" charset="0"/>
                <a:cs typeface="Georgia" charset="0"/>
              </a:rPr>
              <a:t>vs</a:t>
            </a:r>
            <a:r>
              <a:rPr lang="en-US" sz="1900" dirty="0" smtClean="0">
                <a:solidFill>
                  <a:schemeClr val="bg1">
                    <a:lumMod val="95000"/>
                  </a:schemeClr>
                </a:solidFill>
                <a:latin typeface="Georgia" charset="0"/>
                <a:ea typeface="Georgia" charset="0"/>
                <a:cs typeface="Georgia" charset="0"/>
              </a:rPr>
              <a:t>. mobility</a:t>
            </a:r>
          </a:p>
          <a:p>
            <a:pPr marL="457200" indent="-457200">
              <a:buFont typeface="+mj-lt"/>
              <a:buAutoNum type="arabicPeriod" startAt="8"/>
            </a:pPr>
            <a:r>
              <a:rPr lang="en-US" sz="2400" dirty="0" smtClean="0">
                <a:solidFill>
                  <a:schemeClr val="bg1">
                    <a:lumMod val="95000"/>
                  </a:schemeClr>
                </a:solidFill>
                <a:latin typeface="Georgia" charset="0"/>
                <a:ea typeface="Georgia" charset="0"/>
                <a:cs typeface="Georgia" charset="0"/>
              </a:rPr>
              <a:t>Concluding points</a:t>
            </a:r>
            <a:endParaRPr lang="en-US" sz="2400" dirty="0">
              <a:solidFill>
                <a:schemeClr val="bg1">
                  <a:lumMod val="95000"/>
                </a:schemeClr>
              </a:solidFill>
              <a:latin typeface="Georgia" charset="0"/>
              <a:ea typeface="Georgia" charset="0"/>
              <a:cs typeface="Georgia" charset="0"/>
            </a:endParaRPr>
          </a:p>
        </p:txBody>
      </p:sp>
    </p:spTree>
    <p:extLst>
      <p:ext uri="{BB962C8B-B14F-4D97-AF65-F5344CB8AC3E}">
        <p14:creationId xmlns:p14="http://schemas.microsoft.com/office/powerpoint/2010/main" val="192170858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FFFF00"/>
                </a:solidFill>
                <a:latin typeface="Georgia" charset="0"/>
                <a:ea typeface="Georgia" charset="0"/>
                <a:cs typeface="Georgia" charset="0"/>
              </a:rPr>
              <a:t>4. Social and economic inequality</a:t>
            </a:r>
            <a:endParaRPr lang="en-US" sz="2800" dirty="0">
              <a:solidFill>
                <a:srgbClr val="FFFF00"/>
              </a:solidFill>
              <a:latin typeface="Georgia" charset="0"/>
              <a:ea typeface="Georgia" charset="0"/>
              <a:cs typeface="Georgia" charset="0"/>
            </a:endParaRPr>
          </a:p>
        </p:txBody>
      </p:sp>
      <p:sp>
        <p:nvSpPr>
          <p:cNvPr id="3" name="Content Placeholder 2"/>
          <p:cNvSpPr>
            <a:spLocks noGrp="1"/>
          </p:cNvSpPr>
          <p:nvPr>
            <p:ph idx="1"/>
          </p:nvPr>
        </p:nvSpPr>
        <p:spPr>
          <a:xfrm>
            <a:off x="457200" y="1257300"/>
            <a:ext cx="8343900" cy="5359400"/>
          </a:xfrm>
        </p:spPr>
        <p:txBody>
          <a:bodyPr>
            <a:normAutofit/>
          </a:bodyPr>
          <a:lstStyle/>
          <a:p>
            <a:r>
              <a:rPr lang="en-US" sz="2400" dirty="0" smtClean="0">
                <a:solidFill>
                  <a:schemeClr val="bg1">
                    <a:lumMod val="95000"/>
                  </a:schemeClr>
                </a:solidFill>
                <a:latin typeface="Georgia" charset="0"/>
                <a:ea typeface="Georgia" charset="0"/>
                <a:cs typeface="Georgia" charset="0"/>
              </a:rPr>
              <a:t>World poverty is reducing and inequality between countries has reduced</a:t>
            </a:r>
          </a:p>
          <a:p>
            <a:r>
              <a:rPr lang="en-US" sz="2400" dirty="0" smtClean="0">
                <a:solidFill>
                  <a:schemeClr val="bg1">
                    <a:lumMod val="95000"/>
                  </a:schemeClr>
                </a:solidFill>
                <a:latin typeface="Georgia" charset="0"/>
                <a:ea typeface="Georgia" charset="0"/>
                <a:cs typeface="Georgia" charset="0"/>
              </a:rPr>
              <a:t>But inequality within two thirds of countries is increasing</a:t>
            </a:r>
          </a:p>
          <a:p>
            <a:r>
              <a:rPr lang="en-US" sz="2400" dirty="0" smtClean="0">
                <a:solidFill>
                  <a:schemeClr val="bg1">
                    <a:lumMod val="95000"/>
                  </a:schemeClr>
                </a:solidFill>
                <a:latin typeface="Georgia" charset="0"/>
                <a:ea typeface="Georgia" charset="0"/>
                <a:cs typeface="Georgia" charset="0"/>
              </a:rPr>
              <a:t>Squeeze on base wages </a:t>
            </a:r>
            <a:r>
              <a:rPr lang="en-US" sz="2400" i="1" dirty="0" smtClean="0">
                <a:solidFill>
                  <a:schemeClr val="bg1">
                    <a:lumMod val="95000"/>
                  </a:schemeClr>
                </a:solidFill>
                <a:latin typeface="Georgia" charset="0"/>
                <a:ea typeface="Georgia" charset="0"/>
                <a:cs typeface="Georgia" charset="0"/>
              </a:rPr>
              <a:t>and</a:t>
            </a:r>
            <a:r>
              <a:rPr lang="en-US" sz="2400" dirty="0" smtClean="0">
                <a:solidFill>
                  <a:schemeClr val="bg1">
                    <a:lumMod val="95000"/>
                  </a:schemeClr>
                </a:solidFill>
                <a:latin typeface="Georgia" charset="0"/>
                <a:ea typeface="Georgia" charset="0"/>
                <a:cs typeface="Georgia" charset="0"/>
              </a:rPr>
              <a:t> middle class in much of OECD - </a:t>
            </a:r>
            <a:r>
              <a:rPr lang="en-US" sz="2400" dirty="0">
                <a:solidFill>
                  <a:schemeClr val="bg1">
                    <a:lumMod val="95000"/>
                  </a:schemeClr>
                </a:solidFill>
                <a:latin typeface="Georgia" charset="0"/>
                <a:ea typeface="Georgia" charset="0"/>
                <a:cs typeface="Georgia" charset="0"/>
              </a:rPr>
              <a:t>average pay in UK down 7% since 2008 </a:t>
            </a:r>
            <a:endParaRPr lang="en-US" sz="2400" dirty="0" smtClean="0">
              <a:solidFill>
                <a:schemeClr val="bg1">
                  <a:lumMod val="95000"/>
                </a:schemeClr>
              </a:solidFill>
              <a:latin typeface="Georgia" charset="0"/>
              <a:ea typeface="Georgia" charset="0"/>
              <a:cs typeface="Georgia" charset="0"/>
            </a:endParaRPr>
          </a:p>
          <a:p>
            <a:r>
              <a:rPr lang="en-US" sz="2400" dirty="0" err="1" smtClean="0">
                <a:solidFill>
                  <a:schemeClr val="bg1">
                    <a:lumMod val="95000"/>
                  </a:schemeClr>
                </a:solidFill>
                <a:latin typeface="Georgia" charset="0"/>
                <a:ea typeface="Georgia" charset="0"/>
                <a:cs typeface="Georgia" charset="0"/>
              </a:rPr>
              <a:t>Destabilisation</a:t>
            </a:r>
            <a:r>
              <a:rPr lang="en-US" sz="2400" dirty="0" smtClean="0">
                <a:solidFill>
                  <a:schemeClr val="bg1">
                    <a:lumMod val="95000"/>
                  </a:schemeClr>
                </a:solidFill>
                <a:latin typeface="Georgia" charset="0"/>
                <a:ea typeface="Georgia" charset="0"/>
                <a:cs typeface="Georgia" charset="0"/>
              </a:rPr>
              <a:t> of full-time career work, emerging threat to jobs in automated manufacturing and services </a:t>
            </a:r>
          </a:p>
          <a:p>
            <a:r>
              <a:rPr lang="en-US" sz="2400" dirty="0" smtClean="0">
                <a:solidFill>
                  <a:schemeClr val="bg1">
                    <a:lumMod val="95000"/>
                  </a:schemeClr>
                </a:solidFill>
                <a:latin typeface="Georgia" charset="0"/>
                <a:ea typeface="Georgia" charset="0"/>
                <a:cs typeface="Georgia" charset="0"/>
              </a:rPr>
              <a:t>Austerity policies aren’t working </a:t>
            </a:r>
            <a:endParaRPr lang="en-GB" sz="2400" dirty="0">
              <a:solidFill>
                <a:schemeClr val="bg1">
                  <a:lumMod val="95000"/>
                </a:schemeClr>
              </a:solidFill>
              <a:latin typeface="Georgia" charset="0"/>
              <a:ea typeface="Georgia" charset="0"/>
              <a:cs typeface="Georgia" charset="0"/>
            </a:endParaRPr>
          </a:p>
          <a:p>
            <a:r>
              <a:rPr lang="en-US" sz="2400" dirty="0" smtClean="0">
                <a:solidFill>
                  <a:schemeClr val="bg1">
                    <a:lumMod val="95000"/>
                  </a:schemeClr>
                </a:solidFill>
                <a:latin typeface="Georgia" charset="0"/>
                <a:ea typeface="Georgia" charset="0"/>
                <a:cs typeface="Georgia" charset="0"/>
              </a:rPr>
              <a:t>No one has a policy solution, inequality just keeps rising</a:t>
            </a:r>
          </a:p>
          <a:p>
            <a:r>
              <a:rPr lang="en-US" sz="2400" dirty="0">
                <a:solidFill>
                  <a:schemeClr val="bg1">
                    <a:lumMod val="95000"/>
                  </a:schemeClr>
                </a:solidFill>
                <a:latin typeface="Georgia" charset="0"/>
                <a:ea typeface="Georgia" charset="0"/>
                <a:cs typeface="Georgia" charset="0"/>
              </a:rPr>
              <a:t>I</a:t>
            </a:r>
            <a:r>
              <a:rPr lang="en-US" sz="2400" dirty="0" smtClean="0">
                <a:solidFill>
                  <a:schemeClr val="bg1">
                    <a:lumMod val="95000"/>
                  </a:schemeClr>
                </a:solidFill>
                <a:latin typeface="Georgia" charset="0"/>
                <a:ea typeface="Georgia" charset="0"/>
                <a:cs typeface="Georgia" charset="0"/>
              </a:rPr>
              <a:t>n many (not all) countries higher education is implicated</a:t>
            </a:r>
          </a:p>
        </p:txBody>
      </p:sp>
    </p:spTree>
    <p:extLst>
      <p:ext uri="{BB962C8B-B14F-4D97-AF65-F5344CB8AC3E}">
        <p14:creationId xmlns:p14="http://schemas.microsoft.com/office/powerpoint/2010/main" val="203003091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07950" y="274638"/>
            <a:ext cx="8904288" cy="1143000"/>
          </a:xfrm>
        </p:spPr>
        <p:txBody>
          <a:bodyPr/>
          <a:lstStyle/>
          <a:p>
            <a:r>
              <a:rPr lang="en-US" altLang="en-US" sz="2800" dirty="0">
                <a:solidFill>
                  <a:srgbClr val="0070C0"/>
                </a:solidFill>
                <a:latin typeface="Georgia" charset="0"/>
                <a:ea typeface="Georgia" charset="0"/>
                <a:cs typeface="Georgia" charset="0"/>
              </a:rPr>
              <a:t>Income shares top 1</a:t>
            </a:r>
            <a:r>
              <a:rPr lang="en-US" altLang="en-US" sz="2800" dirty="0" smtClean="0">
                <a:solidFill>
                  <a:srgbClr val="0070C0"/>
                </a:solidFill>
                <a:latin typeface="Georgia" charset="0"/>
                <a:ea typeface="Georgia" charset="0"/>
                <a:cs typeface="Georgia" charset="0"/>
              </a:rPr>
              <a:t>% and </a:t>
            </a:r>
            <a:r>
              <a:rPr lang="en-US" altLang="en-US" sz="2800" dirty="0">
                <a:solidFill>
                  <a:srgbClr val="0070C0"/>
                </a:solidFill>
                <a:latin typeface="Georgia" charset="0"/>
                <a:ea typeface="Georgia" charset="0"/>
                <a:cs typeface="Georgia" charset="0"/>
              </a:rPr>
              <a:t>lower 50%</a:t>
            </a:r>
            <a:br>
              <a:rPr lang="en-US" altLang="en-US" sz="2800" dirty="0">
                <a:solidFill>
                  <a:srgbClr val="0070C0"/>
                </a:solidFill>
                <a:latin typeface="Georgia" charset="0"/>
                <a:ea typeface="Georgia" charset="0"/>
                <a:cs typeface="Georgia" charset="0"/>
              </a:rPr>
            </a:br>
            <a:r>
              <a:rPr lang="en-US" altLang="en-US" sz="1800" dirty="0" smtClean="0">
                <a:latin typeface="Georgia" charset="0"/>
                <a:ea typeface="Georgia" charset="0"/>
                <a:cs typeface="Georgia" charset="0"/>
              </a:rPr>
              <a:t>from </a:t>
            </a:r>
            <a:r>
              <a:rPr lang="en-US" altLang="en-US" sz="1800" b="0" dirty="0" smtClean="0">
                <a:solidFill>
                  <a:schemeClr val="tx1"/>
                </a:solidFill>
                <a:latin typeface="Georgia" charset="0"/>
                <a:ea typeface="Georgia" charset="0"/>
                <a:cs typeface="Georgia" charset="0"/>
              </a:rPr>
              <a:t>Thomas </a:t>
            </a:r>
            <a:r>
              <a:rPr lang="en-US" altLang="en-US" sz="1800" b="0" dirty="0">
                <a:solidFill>
                  <a:schemeClr val="tx1"/>
                </a:solidFill>
                <a:latin typeface="Georgia" charset="0"/>
                <a:ea typeface="Georgia" charset="0"/>
                <a:cs typeface="Georgia" charset="0"/>
              </a:rPr>
              <a:t>P</a:t>
            </a:r>
            <a:r>
              <a:rPr lang="en-US" altLang="en-US" sz="1800" b="0" dirty="0">
                <a:solidFill>
                  <a:srgbClr val="000000"/>
                </a:solidFill>
                <a:latin typeface="Georgia" charset="0"/>
                <a:ea typeface="Georgia" charset="0"/>
                <a:cs typeface="Georgia" charset="0"/>
              </a:rPr>
              <a:t>iketty, </a:t>
            </a:r>
            <a:r>
              <a:rPr lang="en-US" altLang="en-US" sz="1800" b="0" i="1" dirty="0">
                <a:solidFill>
                  <a:srgbClr val="000000"/>
                </a:solidFill>
                <a:latin typeface="Georgia" charset="0"/>
                <a:ea typeface="Georgia" charset="0"/>
                <a:cs typeface="Georgia" charset="0"/>
              </a:rPr>
              <a:t>Capital in the </a:t>
            </a:r>
            <a:r>
              <a:rPr lang="en-US" altLang="en-US" sz="1800" b="0" i="1" dirty="0" smtClean="0">
                <a:solidFill>
                  <a:srgbClr val="000000"/>
                </a:solidFill>
                <a:latin typeface="Georgia" charset="0"/>
                <a:ea typeface="Georgia" charset="0"/>
                <a:cs typeface="Georgia" charset="0"/>
              </a:rPr>
              <a:t>Twenty-first </a:t>
            </a:r>
            <a:r>
              <a:rPr lang="en-US" altLang="en-US" sz="1800" b="0" i="1" dirty="0">
                <a:solidFill>
                  <a:srgbClr val="000000"/>
                </a:solidFill>
                <a:latin typeface="Georgia" charset="0"/>
                <a:ea typeface="Georgia" charset="0"/>
                <a:cs typeface="Georgia" charset="0"/>
              </a:rPr>
              <a:t>Century</a:t>
            </a:r>
            <a:r>
              <a:rPr lang="en-US" altLang="en-US" sz="1800" b="0" dirty="0">
                <a:solidFill>
                  <a:srgbClr val="000000"/>
                </a:solidFill>
                <a:latin typeface="Georgia" charset="0"/>
                <a:ea typeface="Georgia" charset="0"/>
                <a:cs typeface="Georgia" charset="0"/>
              </a:rPr>
              <a:t>, 2014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784975"/>
              </p:ext>
            </p:extLst>
          </p:nvPr>
        </p:nvGraphicFramePr>
        <p:xfrm>
          <a:off x="566458" y="1277938"/>
          <a:ext cx="8298302" cy="5239269"/>
        </p:xfrm>
        <a:graphic>
          <a:graphicData uri="http://schemas.openxmlformats.org/drawingml/2006/table">
            <a:tbl>
              <a:tblPr/>
              <a:tblGrid>
                <a:gridCol w="2291042"/>
                <a:gridCol w="1408003"/>
                <a:gridCol w="1690797"/>
                <a:gridCol w="1435100"/>
                <a:gridCol w="1473360"/>
              </a:tblGrid>
              <a:tr h="636419">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FFFFFF"/>
                        </a:solidFill>
                        <a:effectLst/>
                        <a:latin typeface="Georgia" charset="0"/>
                        <a:ea typeface="Georgia" charset="0"/>
                        <a:cs typeface="Georgia" charset="0"/>
                      </a:endParaRP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Georgia" charset="0"/>
                          <a:ea typeface="Georgia" charset="0"/>
                          <a:cs typeface="Georgia" charset="0"/>
                        </a:rPr>
                        <a:t>EUROPE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Georgia" charset="0"/>
                          <a:ea typeface="Georgia" charset="0"/>
                          <a:cs typeface="Georgia" charset="0"/>
                        </a:rPr>
                        <a:t>1910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Georgia" charset="0"/>
                          <a:ea typeface="Georgia" charset="0"/>
                          <a:cs typeface="Georgia" charset="0"/>
                        </a:rPr>
                        <a:t>High inequality</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Georgia" charset="0"/>
                          <a:ea typeface="Georgia" charset="0"/>
                          <a:cs typeface="Georgia" charset="0"/>
                        </a:rPr>
                        <a:t>SCANDINAVIA 1970s/1980s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Georgia" charset="0"/>
                          <a:ea typeface="Georgia" charset="0"/>
                          <a:cs typeface="Georgia" charset="0"/>
                        </a:rPr>
                        <a:t>Low inequality</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Georgia" charset="0"/>
                          <a:ea typeface="Georgia" charset="0"/>
                          <a:cs typeface="Georgia" charset="0"/>
                        </a:rPr>
                        <a:t>EUROPE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Georgia" charset="0"/>
                          <a:ea typeface="Georgia" charset="0"/>
                          <a:cs typeface="Georgia" charset="0"/>
                        </a:rPr>
                        <a:t>2010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Georgia" charset="0"/>
                          <a:ea typeface="Georgia" charset="0"/>
                          <a:cs typeface="Georgia" charset="0"/>
                        </a:rPr>
                        <a:t>Medium-high</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Georgia" charset="0"/>
                          <a:ea typeface="Georgia" charset="0"/>
                          <a:cs typeface="Georgia" charset="0"/>
                        </a:rPr>
                        <a:t>United States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Georgia" charset="0"/>
                          <a:ea typeface="Georgia" charset="0"/>
                          <a:cs typeface="Georgia" charset="0"/>
                        </a:rPr>
                        <a:t>2010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Georgia" charset="0"/>
                          <a:ea typeface="Georgia" charset="0"/>
                          <a:cs typeface="Georgia" charset="0"/>
                        </a:rPr>
                        <a:t>High inequality</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r>
              <a:tr h="556864">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eorgia" charset="0"/>
                          <a:ea typeface="Georgia" charset="0"/>
                          <a:cs typeface="Georgia" charset="0"/>
                        </a:rPr>
                        <a:t>TOP 1%</a:t>
                      </a:r>
                      <a:r>
                        <a:rPr kumimoji="0" lang="en-US" altLang="en-US" sz="1800" b="0" i="0" u="none" strike="noStrike" cap="none" normalizeH="0" baseline="0" dirty="0">
                          <a:ln>
                            <a:noFill/>
                          </a:ln>
                          <a:solidFill>
                            <a:srgbClr val="000000"/>
                          </a:solidFill>
                          <a:effectLst/>
                          <a:latin typeface="Georgia" charset="0"/>
                          <a:ea typeface="Georgia" charset="0"/>
                          <a:cs typeface="Georgia" charset="0"/>
                        </a:rPr>
                        <a:t> share of labor income</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6%</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  5%</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  7%</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12%</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95528">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eorgia" charset="0"/>
                          <a:ea typeface="Georgia" charset="0"/>
                          <a:cs typeface="Georgia" charset="0"/>
                        </a:rPr>
                        <a:t>TOP 1%</a:t>
                      </a:r>
                      <a:r>
                        <a:rPr kumimoji="0" lang="en-US" altLang="en-US" sz="1800" b="0" i="0" u="none" strike="noStrike" cap="none" normalizeH="0" baseline="0" dirty="0">
                          <a:ln>
                            <a:noFill/>
                          </a:ln>
                          <a:solidFill>
                            <a:srgbClr val="000000"/>
                          </a:solidFill>
                          <a:effectLst/>
                          <a:latin typeface="Georgia" charset="0"/>
                          <a:ea typeface="Georgia" charset="0"/>
                          <a:cs typeface="Georgia" charset="0"/>
                        </a:rPr>
                        <a:t> share </a:t>
                      </a:r>
                      <a:r>
                        <a:rPr kumimoji="0" lang="en-US" altLang="en-US" sz="1800" b="0" i="0" u="none" strike="noStrike" cap="none" normalizeH="0" baseline="0" dirty="0" smtClean="0">
                          <a:ln>
                            <a:noFill/>
                          </a:ln>
                          <a:solidFill>
                            <a:srgbClr val="000000"/>
                          </a:solidFill>
                          <a:effectLst/>
                          <a:latin typeface="Georgia" charset="0"/>
                          <a:ea typeface="Georgia" charset="0"/>
                          <a:cs typeface="Georgia" charset="0"/>
                        </a:rPr>
                        <a:t>of capital income</a:t>
                      </a:r>
                      <a:endParaRPr kumimoji="0" lang="en-US" altLang="en-US" sz="1800" b="0" i="0" u="none" strike="noStrike" cap="none" normalizeH="0" baseline="0" dirty="0">
                        <a:ln>
                          <a:noFill/>
                        </a:ln>
                        <a:solidFill>
                          <a:srgbClr val="000000"/>
                        </a:solidFill>
                        <a:effectLst/>
                        <a:latin typeface="Georgia" charset="0"/>
                        <a:ea typeface="Georgia" charset="0"/>
                        <a:cs typeface="Georgia" charset="0"/>
                      </a:endParaRP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50%</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20%</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25%</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35%</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98188">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eorgia" charset="0"/>
                          <a:ea typeface="Georgia" charset="0"/>
                          <a:cs typeface="Georgia" charset="0"/>
                        </a:rPr>
                        <a:t>TOP 1%</a:t>
                      </a:r>
                      <a:r>
                        <a:rPr kumimoji="0" lang="en-US" altLang="en-US" sz="1800" b="0" i="0" u="none" strike="noStrike" cap="none" normalizeH="0" baseline="0" dirty="0">
                          <a:ln>
                            <a:noFill/>
                          </a:ln>
                          <a:solidFill>
                            <a:srgbClr val="000000"/>
                          </a:solidFill>
                          <a:effectLst/>
                          <a:latin typeface="Georgia" charset="0"/>
                          <a:ea typeface="Georgia" charset="0"/>
                          <a:cs typeface="Georgia" charset="0"/>
                        </a:rPr>
                        <a:t> share of total income</a:t>
                      </a:r>
                    </a:p>
                  </a:txBody>
                  <a:tcPr marL="91443" marR="91443" marT="45708" marB="45708"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Georgia" charset="0"/>
                          <a:ea typeface="Georgia" charset="0"/>
                          <a:cs typeface="Georgia" charset="0"/>
                        </a:rPr>
                        <a:t>20%</a:t>
                      </a:r>
                    </a:p>
                  </a:txBody>
                  <a:tcPr marL="91443" marR="91443" marT="45708" marB="45708"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Georgia" charset="0"/>
                          <a:ea typeface="Georgia" charset="0"/>
                          <a:cs typeface="Georgia" charset="0"/>
                        </a:rPr>
                        <a:t>  7%</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10%</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Georgia" charset="0"/>
                          <a:ea typeface="Georgia" charset="0"/>
                          <a:cs typeface="Georgia" charset="0"/>
                        </a:rPr>
                        <a:t>20%</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9632">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eorgia" charset="0"/>
                          <a:ea typeface="Georgia" charset="0"/>
                          <a:cs typeface="Georgia" charset="0"/>
                        </a:rPr>
                        <a:t>LOWER 50%</a:t>
                      </a:r>
                      <a:r>
                        <a:rPr kumimoji="0" lang="en-US" altLang="en-US" sz="1800" b="0" i="0" u="none" strike="noStrike" cap="none" normalizeH="0" baseline="0" dirty="0">
                          <a:ln>
                            <a:noFill/>
                          </a:ln>
                          <a:solidFill>
                            <a:srgbClr val="000000"/>
                          </a:solidFill>
                          <a:effectLst/>
                          <a:latin typeface="Georgia" charset="0"/>
                          <a:ea typeface="Georgia" charset="0"/>
                          <a:cs typeface="Georgia" charset="0"/>
                        </a:rPr>
                        <a:t> share </a:t>
                      </a:r>
                      <a:r>
                        <a:rPr kumimoji="0" lang="en-US" altLang="en-US" sz="1800" b="0" i="0" u="none" strike="noStrike" cap="none" normalizeH="0" baseline="0" dirty="0" smtClean="0">
                          <a:ln>
                            <a:noFill/>
                          </a:ln>
                          <a:solidFill>
                            <a:srgbClr val="000000"/>
                          </a:solidFill>
                          <a:effectLst/>
                          <a:latin typeface="Georgia" charset="0"/>
                          <a:ea typeface="Georgia" charset="0"/>
                          <a:cs typeface="Georgia" charset="0"/>
                        </a:rPr>
                        <a:t>labor </a:t>
                      </a:r>
                      <a:r>
                        <a:rPr kumimoji="0" lang="en-US" altLang="en-US" sz="1800" b="0" i="0" u="none" strike="noStrike" cap="none" normalizeH="0" baseline="0" dirty="0">
                          <a:ln>
                            <a:noFill/>
                          </a:ln>
                          <a:solidFill>
                            <a:srgbClr val="000000"/>
                          </a:solidFill>
                          <a:effectLst/>
                          <a:latin typeface="Georgia" charset="0"/>
                          <a:ea typeface="Georgia" charset="0"/>
                          <a:cs typeface="Georgia" charset="0"/>
                        </a:rPr>
                        <a:t>income</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Georgia" charset="0"/>
                          <a:ea typeface="Georgia" charset="0"/>
                          <a:cs typeface="Georgia" charset="0"/>
                        </a:rPr>
                        <a:t>n.a</a:t>
                      </a:r>
                      <a:r>
                        <a:rPr kumimoji="0" lang="en-US" altLang="en-US" sz="1800" b="0" i="0" u="none" strike="noStrike" cap="none" normalizeH="0" baseline="0" dirty="0" smtClean="0">
                          <a:ln>
                            <a:noFill/>
                          </a:ln>
                          <a:solidFill>
                            <a:srgbClr val="000000"/>
                          </a:solidFill>
                          <a:effectLst/>
                          <a:latin typeface="Georgia" charset="0"/>
                          <a:ea typeface="Georgia" charset="0"/>
                          <a:cs typeface="Georgia" charset="0"/>
                        </a:rPr>
                        <a:t>.</a:t>
                      </a:r>
                      <a:endParaRPr kumimoji="0" lang="en-US" altLang="en-US" sz="1800" b="0" i="0" u="none" strike="noStrike" cap="none" normalizeH="0" baseline="0" dirty="0">
                        <a:ln>
                          <a:noFill/>
                        </a:ln>
                        <a:solidFill>
                          <a:srgbClr val="000000"/>
                        </a:solidFill>
                        <a:effectLst/>
                        <a:latin typeface="Georgia" charset="0"/>
                        <a:ea typeface="Georgia" charset="0"/>
                        <a:cs typeface="Georgia" charset="0"/>
                      </a:endParaRP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35%</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30%</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25%</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690953">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eorgia" charset="0"/>
                          <a:ea typeface="Georgia" charset="0"/>
                          <a:cs typeface="Georgia" charset="0"/>
                        </a:rPr>
                        <a:t>LOWER 50%</a:t>
                      </a:r>
                      <a:r>
                        <a:rPr kumimoji="0" lang="en-US" altLang="en-US" sz="1800" b="0" i="0" u="none" strike="noStrike" cap="none" normalizeH="0" baseline="0" dirty="0">
                          <a:ln>
                            <a:noFill/>
                          </a:ln>
                          <a:solidFill>
                            <a:srgbClr val="000000"/>
                          </a:solidFill>
                          <a:effectLst/>
                          <a:latin typeface="Georgia" charset="0"/>
                          <a:ea typeface="Georgia" charset="0"/>
                          <a:cs typeface="Georgia" charset="0"/>
                        </a:rPr>
                        <a:t> </a:t>
                      </a:r>
                      <a:r>
                        <a:rPr kumimoji="0" lang="en-US" altLang="en-US" sz="1800" b="0" i="0" u="none" strike="noStrike" cap="none" normalizeH="0" baseline="0" dirty="0" smtClean="0">
                          <a:ln>
                            <a:noFill/>
                          </a:ln>
                          <a:solidFill>
                            <a:srgbClr val="000000"/>
                          </a:solidFill>
                          <a:effectLst/>
                          <a:latin typeface="Georgia" charset="0"/>
                          <a:ea typeface="Georgia" charset="0"/>
                          <a:cs typeface="Georgia" charset="0"/>
                        </a:rPr>
                        <a:t>share capital income</a:t>
                      </a:r>
                      <a:endParaRPr kumimoji="0" lang="en-US" altLang="en-US" sz="1800" b="0" i="0" u="none" strike="noStrike" cap="none" normalizeH="0" baseline="0" dirty="0">
                        <a:ln>
                          <a:noFill/>
                        </a:ln>
                        <a:solidFill>
                          <a:srgbClr val="000000"/>
                        </a:solidFill>
                        <a:effectLst/>
                        <a:latin typeface="Georgia" charset="0"/>
                        <a:ea typeface="Georgia" charset="0"/>
                        <a:cs typeface="Georgia" charset="0"/>
                      </a:endParaRP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Georgia" charset="0"/>
                          <a:ea typeface="Georgia" charset="0"/>
                          <a:cs typeface="Georgia" charset="0"/>
                        </a:rPr>
                        <a:t>  5%</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Georgia" charset="0"/>
                          <a:ea typeface="Georgia" charset="0"/>
                          <a:cs typeface="Georgia" charset="0"/>
                        </a:rPr>
                        <a:t>10%</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 5%</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Georgia" charset="0"/>
                          <a:ea typeface="Georgia" charset="0"/>
                          <a:cs typeface="Georgia" charset="0"/>
                        </a:rPr>
                        <a:t> 5%</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556864">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eorgia" charset="0"/>
                          <a:ea typeface="Georgia" charset="0"/>
                          <a:cs typeface="Georgia" charset="0"/>
                        </a:rPr>
                        <a:t>LOWER 50%</a:t>
                      </a:r>
                      <a:r>
                        <a:rPr kumimoji="0" lang="en-US" altLang="en-US" sz="1800" b="0" i="0" u="none" strike="noStrike" cap="none" normalizeH="0" baseline="0" dirty="0">
                          <a:ln>
                            <a:noFill/>
                          </a:ln>
                          <a:solidFill>
                            <a:srgbClr val="000000"/>
                          </a:solidFill>
                          <a:effectLst/>
                          <a:latin typeface="Georgia" charset="0"/>
                          <a:ea typeface="Georgia" charset="0"/>
                          <a:cs typeface="Georgia" charset="0"/>
                        </a:rPr>
                        <a:t> </a:t>
                      </a:r>
                      <a:r>
                        <a:rPr kumimoji="0" lang="en-US" altLang="en-US" sz="1800" b="0" i="0" u="none" strike="noStrike" cap="none" normalizeH="0" baseline="0" dirty="0" smtClean="0">
                          <a:ln>
                            <a:noFill/>
                          </a:ln>
                          <a:solidFill>
                            <a:srgbClr val="000000"/>
                          </a:solidFill>
                          <a:effectLst/>
                          <a:latin typeface="Georgia" charset="0"/>
                          <a:ea typeface="Georgia" charset="0"/>
                          <a:cs typeface="Georgia" charset="0"/>
                        </a:rPr>
                        <a:t>share total </a:t>
                      </a:r>
                      <a:r>
                        <a:rPr kumimoji="0" lang="en-US" altLang="en-US" sz="1800" b="0" i="0" u="none" strike="noStrike" cap="none" normalizeH="0" baseline="0" dirty="0">
                          <a:ln>
                            <a:noFill/>
                          </a:ln>
                          <a:solidFill>
                            <a:srgbClr val="000000"/>
                          </a:solidFill>
                          <a:effectLst/>
                          <a:latin typeface="Georgia" charset="0"/>
                          <a:ea typeface="Georgia" charset="0"/>
                          <a:cs typeface="Georgia" charset="0"/>
                        </a:rPr>
                        <a:t>income</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20%</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30%</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25%</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charset="0"/>
                        <a:defRPr sz="2000">
                          <a:solidFill>
                            <a:schemeClr val="tx1"/>
                          </a:solidFill>
                          <a:latin typeface="Gill Sans" charset="0"/>
                          <a:ea typeface="ＭＳ Ｐゴシック" charset="-128"/>
                        </a:defRPr>
                      </a:lvl1pPr>
                      <a:lvl2pPr marL="742950" indent="-285750" eaLnBrk="0" hangingPunct="0">
                        <a:spcBef>
                          <a:spcPct val="20000"/>
                        </a:spcBef>
                        <a:buFont typeface="Arial" charset="0"/>
                        <a:defRPr sz="2000">
                          <a:solidFill>
                            <a:schemeClr val="tx1"/>
                          </a:solidFill>
                          <a:latin typeface="Gill Sans Light" charset="0"/>
                          <a:ea typeface="ＭＳ Ｐゴシック" charset="-128"/>
                        </a:defRPr>
                      </a:lvl2pPr>
                      <a:lvl3pPr marL="1143000" indent="-228600" eaLnBrk="0" hangingPunct="0">
                        <a:spcBef>
                          <a:spcPct val="20000"/>
                        </a:spcBef>
                        <a:buFont typeface="Arial" charset="0"/>
                        <a:defRPr sz="1600">
                          <a:solidFill>
                            <a:schemeClr val="tx1"/>
                          </a:solidFill>
                          <a:latin typeface="Gill Sans" charset="0"/>
                          <a:ea typeface="ＭＳ Ｐゴシック" charset="-128"/>
                        </a:defRPr>
                      </a:lvl3pPr>
                      <a:lvl4pPr marL="1600200" indent="-228600" eaLnBrk="0" hangingPunct="0">
                        <a:spcBef>
                          <a:spcPct val="20000"/>
                        </a:spcBef>
                        <a:buFont typeface="Arial" charset="0"/>
                        <a:defRPr sz="1600">
                          <a:solidFill>
                            <a:schemeClr val="tx1"/>
                          </a:solidFill>
                          <a:latin typeface="Gill Sans" charset="0"/>
                          <a:ea typeface="Gill Sans" charset="0"/>
                          <a:cs typeface="Gill Sans" charset="0"/>
                        </a:defRPr>
                      </a:lvl4pPr>
                      <a:lvl5pPr marL="2057400" indent="-228600" eaLnBrk="0" hangingPunct="0">
                        <a:spcBef>
                          <a:spcPct val="20000"/>
                        </a:spcBef>
                        <a:buFont typeface="Arial" charset="0"/>
                        <a:defRPr sz="14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defRPr sz="1400">
                          <a:solidFill>
                            <a:schemeClr val="tx1"/>
                          </a:solidFill>
                          <a:latin typeface="Gill Sans" charset="0"/>
                          <a:ea typeface="Gill Sans" charset="0"/>
                          <a:cs typeface="Gill Sans"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charset="0"/>
                          <a:ea typeface="Georgia" charset="0"/>
                          <a:cs typeface="Georgia" charset="0"/>
                        </a:rPr>
                        <a:t>20%</a:t>
                      </a:r>
                    </a:p>
                  </a:txBody>
                  <a:tcPr marL="91443" marR="91443" marT="45708" marB="45708"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Tree>
    <p:extLst>
      <p:ext uri="{BB962C8B-B14F-4D97-AF65-F5344CB8AC3E}">
        <p14:creationId xmlns:p14="http://schemas.microsoft.com/office/powerpoint/2010/main" val="66399093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896"/>
            <a:ext cx="8229600" cy="1143000"/>
          </a:xfrm>
        </p:spPr>
        <p:txBody>
          <a:bodyPr>
            <a:normAutofit/>
          </a:bodyPr>
          <a:lstStyle/>
          <a:p>
            <a:r>
              <a:rPr lang="en-GB" sz="2800" dirty="0" smtClean="0">
                <a:solidFill>
                  <a:srgbClr val="0070C0"/>
                </a:solidFill>
                <a:latin typeface="Georgia" charset="0"/>
                <a:ea typeface="Georgia" charset="0"/>
                <a:cs typeface="Georgia" charset="0"/>
              </a:rPr>
              <a:t>Most people see higher education, not stratified societies, as driver of graduate outcomes</a:t>
            </a:r>
            <a:endParaRPr lang="en-US" sz="2800" dirty="0">
              <a:solidFill>
                <a:srgbClr val="0070C0"/>
              </a:solidFill>
              <a:latin typeface="Georgia" charset="0"/>
              <a:ea typeface="Georgia" charset="0"/>
              <a:cs typeface="Georgia" charset="0"/>
            </a:endParaRPr>
          </a:p>
        </p:txBody>
      </p:sp>
      <p:sp>
        <p:nvSpPr>
          <p:cNvPr id="3" name="Content Placeholder 2"/>
          <p:cNvSpPr>
            <a:spLocks noGrp="1"/>
          </p:cNvSpPr>
          <p:nvPr>
            <p:ph idx="1"/>
          </p:nvPr>
        </p:nvSpPr>
        <p:spPr>
          <a:xfrm>
            <a:off x="457200" y="1855694"/>
            <a:ext cx="8356600" cy="4525963"/>
          </a:xfrm>
        </p:spPr>
        <p:txBody>
          <a:bodyPr>
            <a:normAutofit/>
          </a:bodyPr>
          <a:lstStyle/>
          <a:p>
            <a:r>
              <a:rPr lang="en-US" sz="2400" dirty="0" smtClean="0">
                <a:latin typeface="Georgia" charset="0"/>
                <a:ea typeface="Georgia" charset="0"/>
                <a:cs typeface="Georgia" charset="0"/>
              </a:rPr>
              <a:t>The human capital myth (education creates jobs) is well entrenched, HE ‘employability’ is held to account, yet </a:t>
            </a:r>
            <a:r>
              <a:rPr lang="mr-IN" sz="2400" dirty="0" smtClean="0">
                <a:latin typeface="Georgia" charset="0"/>
                <a:ea typeface="Georgia" charset="0"/>
                <a:cs typeface="Georgia" charset="0"/>
              </a:rPr>
              <a:t>…</a:t>
            </a:r>
            <a:endParaRPr lang="en-US" sz="2400" dirty="0" smtClean="0">
              <a:latin typeface="Georgia" charset="0"/>
              <a:ea typeface="Georgia" charset="0"/>
              <a:cs typeface="Georgia" charset="0"/>
            </a:endParaRPr>
          </a:p>
          <a:p>
            <a:r>
              <a:rPr lang="en-US" sz="2400" dirty="0" smtClean="0">
                <a:latin typeface="Georgia" charset="0"/>
                <a:ea typeface="Georgia" charset="0"/>
                <a:cs typeface="Georgia" charset="0"/>
              </a:rPr>
              <a:t>As participation expands towards universality, dispersion of graduate returns, and unmet expectations, must grow</a:t>
            </a:r>
          </a:p>
          <a:p>
            <a:r>
              <a:rPr lang="en-US" sz="2400" dirty="0" smtClean="0">
                <a:latin typeface="Georgia" charset="0"/>
                <a:ea typeface="Georgia" charset="0"/>
                <a:cs typeface="Georgia" charset="0"/>
              </a:rPr>
              <a:t>In the UK Teaching Excellence Framework the measures of ‘teaching excellence’ are not student learning achievement, they are graduate salaries, employment rates and ‘student satisfaction’ </a:t>
            </a:r>
          </a:p>
          <a:p>
            <a:r>
              <a:rPr lang="en-US" sz="2400" dirty="0" smtClean="0">
                <a:latin typeface="Georgia" charset="0"/>
                <a:ea typeface="Georgia" charset="0"/>
                <a:cs typeface="Georgia" charset="0"/>
              </a:rPr>
              <a:t>Like research rankings, this is not a framework in which there can be a general flourishing of higher education  </a:t>
            </a:r>
          </a:p>
          <a:p>
            <a:r>
              <a:rPr lang="en-US" sz="2400" dirty="0" smtClean="0">
                <a:latin typeface="Georgia" charset="0"/>
                <a:ea typeface="Georgia" charset="0"/>
                <a:cs typeface="Georgia" charset="0"/>
              </a:rPr>
              <a:t>The UK TEF will be followed in some other countries     </a:t>
            </a:r>
            <a:endParaRPr lang="en-US" sz="2400" dirty="0"/>
          </a:p>
        </p:txBody>
      </p:sp>
    </p:spTree>
    <p:extLst>
      <p:ext uri="{BB962C8B-B14F-4D97-AF65-F5344CB8AC3E}">
        <p14:creationId xmlns:p14="http://schemas.microsoft.com/office/powerpoint/2010/main" val="75447523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336550"/>
            <a:ext cx="8407400" cy="5676900"/>
          </a:xfrm>
        </p:spPr>
        <p:txBody>
          <a:bodyPr>
            <a:normAutofit/>
          </a:bodyPr>
          <a:lstStyle/>
          <a:p>
            <a:r>
              <a:rPr lang="en-US" sz="2400" dirty="0" smtClean="0">
                <a:latin typeface="Georgia" charset="0"/>
                <a:ea typeface="Georgia" charset="0"/>
                <a:cs typeface="Georgia" charset="0"/>
              </a:rPr>
              <a:t>Growing social inequality means that in many countries, the education meritocracy for most people is a myth</a:t>
            </a:r>
          </a:p>
          <a:p>
            <a:r>
              <a:rPr lang="en-GB" sz="2400" dirty="0" smtClean="0">
                <a:latin typeface="Georgia" charset="0"/>
                <a:ea typeface="Georgia" charset="0"/>
                <a:cs typeface="Georgia" charset="0"/>
              </a:rPr>
              <a:t>As participation expands, those </a:t>
            </a:r>
            <a:r>
              <a:rPr lang="en-GB" sz="2400" i="1" dirty="0" smtClean="0">
                <a:latin typeface="Georgia" charset="0"/>
                <a:ea typeface="Georgia" charset="0"/>
                <a:cs typeface="Georgia" charset="0"/>
              </a:rPr>
              <a:t>not</a:t>
            </a:r>
            <a:r>
              <a:rPr lang="en-GB" sz="2400" dirty="0" smtClean="0">
                <a:latin typeface="Georgia" charset="0"/>
                <a:ea typeface="Georgia" charset="0"/>
                <a:cs typeface="Georgia" charset="0"/>
              </a:rPr>
              <a:t> entering higher education are worse off (why should they love HE?)</a:t>
            </a:r>
          </a:p>
          <a:p>
            <a:r>
              <a:rPr lang="en-GB" sz="2400" dirty="0" smtClean="0">
                <a:latin typeface="Georgia" charset="0"/>
                <a:ea typeface="Georgia" charset="0"/>
                <a:cs typeface="Georgia" charset="0"/>
              </a:rPr>
              <a:t>There’s not much obvious trickle-down from university research to non-professionals and rural towns either</a:t>
            </a:r>
            <a:endParaRPr lang="en-US" sz="2400" dirty="0"/>
          </a:p>
        </p:txBody>
      </p:sp>
      <p:graphicFrame>
        <p:nvGraphicFramePr>
          <p:cNvPr id="4" name="Diagram 3"/>
          <p:cNvGraphicFramePr/>
          <p:nvPr>
            <p:extLst>
              <p:ext uri="{D42A27DB-BD31-4B8C-83A1-F6EECF244321}">
                <p14:modId xmlns:p14="http://schemas.microsoft.com/office/powerpoint/2010/main" val="1915544329"/>
              </p:ext>
            </p:extLst>
          </p:nvPr>
        </p:nvGraphicFramePr>
        <p:xfrm>
          <a:off x="2432050" y="3302000"/>
          <a:ext cx="5994400" cy="336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85637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39739" y="180507"/>
            <a:ext cx="8775661" cy="1990165"/>
          </a:xfrm>
        </p:spPr>
        <p:txBody>
          <a:bodyPr>
            <a:normAutofit/>
          </a:bodyPr>
          <a:lstStyle/>
          <a:p>
            <a:r>
              <a:rPr lang="en-US" altLang="en-US" sz="2800" dirty="0" smtClean="0">
                <a:solidFill>
                  <a:srgbClr val="0070C0"/>
                </a:solidFill>
                <a:latin typeface="Georgia" charset="0"/>
                <a:ea typeface="Georgia" charset="0"/>
                <a:cs typeface="Georgia" charset="0"/>
              </a:rPr>
              <a:t>The extreme case? Social inequality in achieved college degrees, USA, 1970/2013</a:t>
            </a:r>
            <a:r>
              <a:rPr lang="en-US" altLang="en-US" sz="3200" b="1" i="1" dirty="0" smtClean="0">
                <a:solidFill>
                  <a:srgbClr val="0070C0"/>
                </a:solidFill>
                <a:ea typeface="Gill Sans SemiBold" charset="0"/>
                <a:cs typeface="Gill Sans SemiBold" charset="0"/>
              </a:rPr>
              <a:t/>
            </a:r>
            <a:br>
              <a:rPr lang="en-US" altLang="en-US" sz="3200" b="1" i="1" dirty="0" smtClean="0">
                <a:solidFill>
                  <a:srgbClr val="0070C0"/>
                </a:solidFill>
                <a:ea typeface="Gill Sans SemiBold" charset="0"/>
                <a:cs typeface="Gill Sans SemiBold" charset="0"/>
              </a:rPr>
            </a:br>
            <a:r>
              <a:rPr lang="en-US" altLang="en-US" sz="2400" dirty="0" smtClean="0">
                <a:solidFill>
                  <a:srgbClr val="C00000"/>
                </a:solidFill>
                <a:latin typeface="Georgia" charset="0"/>
                <a:ea typeface="Georgia" charset="0"/>
                <a:cs typeface="Georgia" charset="0"/>
              </a:rPr>
              <a:t>Bachelor degree by age 24, by family income quartile</a:t>
            </a:r>
            <a:r>
              <a:rPr lang="en-US" altLang="en-US" sz="1300" dirty="0" smtClean="0">
                <a:solidFill>
                  <a:srgbClr val="C00000"/>
                </a:solidFill>
                <a:latin typeface="Georgia" charset="0"/>
                <a:ea typeface="Georgia" charset="0"/>
                <a:cs typeface="Georgia" charset="0"/>
              </a:rPr>
              <a:t/>
            </a:r>
            <a:br>
              <a:rPr lang="en-US" altLang="en-US" sz="1300" dirty="0" smtClean="0">
                <a:solidFill>
                  <a:srgbClr val="C00000"/>
                </a:solidFill>
                <a:latin typeface="Georgia" charset="0"/>
                <a:ea typeface="Georgia" charset="0"/>
                <a:cs typeface="Georgia" charset="0"/>
              </a:rPr>
            </a:br>
            <a:r>
              <a:rPr lang="en-US" altLang="en-US" sz="1300" i="1" dirty="0" smtClean="0">
                <a:latin typeface="Georgia" charset="0"/>
                <a:ea typeface="Georgia" charset="0"/>
                <a:cs typeface="Georgia" charset="0"/>
              </a:rPr>
              <a:t/>
            </a:r>
            <a:br>
              <a:rPr lang="en-US" altLang="en-US" sz="1300" i="1" dirty="0" smtClean="0">
                <a:latin typeface="Georgia" charset="0"/>
                <a:ea typeface="Georgia" charset="0"/>
                <a:cs typeface="Georgia" charset="0"/>
              </a:rPr>
            </a:br>
            <a:r>
              <a:rPr lang="en-US" altLang="en-US" sz="1800" b="0" dirty="0" smtClean="0">
                <a:solidFill>
                  <a:schemeClr val="tx1"/>
                </a:solidFill>
                <a:latin typeface="Georgia" charset="0"/>
                <a:ea typeface="Georgia" charset="0"/>
                <a:cs typeface="Georgia" charset="0"/>
              </a:rPr>
              <a:t>Source:  The PELL Institute and Penn Ahead, 2015</a:t>
            </a:r>
            <a:endParaRPr lang="en-US" altLang="en-US" sz="1800" b="0" dirty="0">
              <a:solidFill>
                <a:schemeClr val="tx1"/>
              </a:solidFill>
              <a:latin typeface="Georgia" charset="0"/>
              <a:ea typeface="Georgia" charset="0"/>
              <a:cs typeface="Georgia" charset="0"/>
            </a:endParaRPr>
          </a:p>
        </p:txBody>
      </p:sp>
      <p:graphicFrame>
        <p:nvGraphicFramePr>
          <p:cNvPr id="4" name="Content Placeholder 3"/>
          <p:cNvGraphicFramePr>
            <a:graphicFrameLocks/>
          </p:cNvGraphicFramePr>
          <p:nvPr>
            <p:extLst/>
          </p:nvPr>
        </p:nvGraphicFramePr>
        <p:xfrm>
          <a:off x="591671" y="2170672"/>
          <a:ext cx="8323729" cy="4593197"/>
        </p:xfrm>
        <a:graphic>
          <a:graphicData uri="http://schemas.openxmlformats.org/presentationml/2006/ole">
            <mc:AlternateContent xmlns:mc="http://schemas.openxmlformats.org/markup-compatibility/2006">
              <mc:Choice xmlns:v="urn:schemas-microsoft-com:vml" Requires="v">
                <p:oleObj spid="_x0000_s3118" name="Chart" r:id="rId3" imgW="8326448" imgH="4626482" progId="Excel.Chart.8">
                  <p:embed/>
                </p:oleObj>
              </mc:Choice>
              <mc:Fallback>
                <p:oleObj name="Chart" r:id="rId3" imgW="8326448" imgH="4626482"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71" y="2170672"/>
                        <a:ext cx="8323729" cy="459319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98625344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GB" sz="2800" dirty="0" smtClean="0">
                <a:solidFill>
                  <a:srgbClr val="FFFF00"/>
                </a:solidFill>
                <a:latin typeface="Georgia" charset="0"/>
                <a:ea typeface="Georgia" charset="0"/>
                <a:cs typeface="Georgia" charset="0"/>
              </a:rPr>
              <a:t>5. Trump and the new politics</a:t>
            </a:r>
            <a:endParaRPr lang="en-US" sz="2800" dirty="0">
              <a:solidFill>
                <a:srgbClr val="FFFF00"/>
              </a:solidFill>
              <a:latin typeface="Georgia" charset="0"/>
              <a:ea typeface="Georgia" charset="0"/>
              <a:cs typeface="Georgia" charset="0"/>
            </a:endParaRPr>
          </a:p>
        </p:txBody>
      </p:sp>
      <p:sp>
        <p:nvSpPr>
          <p:cNvPr id="3" name="Content Placeholder 2"/>
          <p:cNvSpPr>
            <a:spLocks noGrp="1"/>
          </p:cNvSpPr>
          <p:nvPr>
            <p:ph idx="1"/>
          </p:nvPr>
        </p:nvSpPr>
        <p:spPr>
          <a:xfrm>
            <a:off x="457200" y="1219200"/>
            <a:ext cx="8229600" cy="5346700"/>
          </a:xfrm>
        </p:spPr>
        <p:txBody>
          <a:bodyPr>
            <a:normAutofit/>
          </a:bodyPr>
          <a:lstStyle/>
          <a:p>
            <a:r>
              <a:rPr lang="en-US" sz="2400" dirty="0">
                <a:solidFill>
                  <a:schemeClr val="bg1">
                    <a:lumMod val="95000"/>
                  </a:schemeClr>
                </a:solidFill>
                <a:latin typeface="Georgia" charset="0"/>
                <a:ea typeface="Georgia" charset="0"/>
                <a:cs typeface="Georgia" charset="0"/>
              </a:rPr>
              <a:t>Nativist ’strong man’ rule in Turkey, Hungary, Russia bears down on international links</a:t>
            </a:r>
          </a:p>
          <a:p>
            <a:r>
              <a:rPr lang="en-US" sz="2400" dirty="0">
                <a:solidFill>
                  <a:schemeClr val="bg1">
                    <a:lumMod val="95000"/>
                  </a:schemeClr>
                </a:solidFill>
                <a:latin typeface="Georgia" charset="0"/>
                <a:ea typeface="Georgia" charset="0"/>
                <a:cs typeface="Georgia" charset="0"/>
              </a:rPr>
              <a:t>China tightens up internal debate, </a:t>
            </a:r>
            <a:r>
              <a:rPr lang="en-US" sz="2400" dirty="0" err="1" smtClean="0">
                <a:solidFill>
                  <a:schemeClr val="bg1">
                    <a:lumMod val="95000"/>
                  </a:schemeClr>
                </a:solidFill>
                <a:latin typeface="Georgia" charset="0"/>
                <a:ea typeface="Georgia" charset="0"/>
                <a:cs typeface="Georgia" charset="0"/>
              </a:rPr>
              <a:t>internationalisation</a:t>
            </a:r>
            <a:r>
              <a:rPr lang="en-US" sz="2400" dirty="0" smtClean="0">
                <a:solidFill>
                  <a:schemeClr val="bg1">
                    <a:lumMod val="95000"/>
                  </a:schemeClr>
                </a:solidFill>
                <a:latin typeface="Georgia" charset="0"/>
                <a:ea typeface="Georgia" charset="0"/>
                <a:cs typeface="Georgia" charset="0"/>
              </a:rPr>
              <a:t> </a:t>
            </a:r>
            <a:r>
              <a:rPr lang="en-US" sz="2400" dirty="0">
                <a:solidFill>
                  <a:schemeClr val="bg1">
                    <a:lumMod val="95000"/>
                  </a:schemeClr>
                </a:solidFill>
                <a:latin typeface="Georgia" charset="0"/>
                <a:ea typeface="Georgia" charset="0"/>
                <a:cs typeface="Georgia" charset="0"/>
              </a:rPr>
              <a:t>may be in question  </a:t>
            </a:r>
          </a:p>
          <a:p>
            <a:r>
              <a:rPr lang="en-US" sz="2400" dirty="0" smtClean="0">
                <a:solidFill>
                  <a:schemeClr val="bg1">
                    <a:lumMod val="95000"/>
                  </a:schemeClr>
                </a:solidFill>
                <a:latin typeface="Georgia" charset="0"/>
                <a:ea typeface="Georgia" charset="0"/>
                <a:cs typeface="Georgia" charset="0"/>
              </a:rPr>
              <a:t>Trump, Brexit, politics of big data and cyber-intervention </a:t>
            </a:r>
            <a:r>
              <a:rPr lang="mr-IN" sz="2400" dirty="0" smtClean="0">
                <a:solidFill>
                  <a:schemeClr val="bg1">
                    <a:lumMod val="95000"/>
                  </a:schemeClr>
                </a:solidFill>
                <a:latin typeface="Georgia" charset="0"/>
                <a:ea typeface="Georgia" charset="0"/>
                <a:cs typeface="Georgia" charset="0"/>
              </a:rPr>
              <a:t>–</a:t>
            </a:r>
            <a:r>
              <a:rPr lang="en-US" sz="2400" dirty="0" smtClean="0">
                <a:solidFill>
                  <a:schemeClr val="bg1">
                    <a:lumMod val="95000"/>
                  </a:schemeClr>
                </a:solidFill>
                <a:latin typeface="Georgia" charset="0"/>
                <a:ea typeface="Georgia" charset="0"/>
                <a:cs typeface="Georgia" charset="0"/>
              </a:rPr>
              <a:t> democratic conduct of elections is in doubt</a:t>
            </a:r>
          </a:p>
          <a:p>
            <a:r>
              <a:rPr lang="en-US" sz="2400" dirty="0" smtClean="0">
                <a:solidFill>
                  <a:schemeClr val="bg1">
                    <a:lumMod val="95000"/>
                  </a:schemeClr>
                </a:solidFill>
                <a:latin typeface="Georgia" charset="0"/>
                <a:ea typeface="Georgia" charset="0"/>
                <a:cs typeface="Georgia" charset="0"/>
              </a:rPr>
              <a:t>Politics as reality TV: Trump as spectacle</a:t>
            </a:r>
          </a:p>
          <a:p>
            <a:r>
              <a:rPr lang="en-US" sz="2400" dirty="0" smtClean="0">
                <a:solidFill>
                  <a:schemeClr val="bg1">
                    <a:lumMod val="95000"/>
                  </a:schemeClr>
                </a:solidFill>
                <a:latin typeface="Georgia" charset="0"/>
                <a:ea typeface="Georgia" charset="0"/>
                <a:cs typeface="Georgia" charset="0"/>
              </a:rPr>
              <a:t>US sinks into all-round identity politics, cultural </a:t>
            </a:r>
            <a:r>
              <a:rPr lang="en-US" sz="2400" dirty="0" err="1" smtClean="0">
                <a:solidFill>
                  <a:schemeClr val="bg1">
                    <a:lumMod val="95000"/>
                  </a:schemeClr>
                </a:solidFill>
                <a:latin typeface="Georgia" charset="0"/>
                <a:ea typeface="Georgia" charset="0"/>
                <a:cs typeface="Georgia" charset="0"/>
              </a:rPr>
              <a:t>polarisation</a:t>
            </a:r>
            <a:r>
              <a:rPr lang="en-US" sz="2400" dirty="0" smtClean="0">
                <a:solidFill>
                  <a:schemeClr val="bg1">
                    <a:lumMod val="95000"/>
                  </a:schemeClr>
                </a:solidFill>
                <a:latin typeface="Georgia" charset="0"/>
                <a:ea typeface="Georgia" charset="0"/>
                <a:cs typeface="Georgia" charset="0"/>
              </a:rPr>
              <a:t>, inclusive democracy also under threat</a:t>
            </a:r>
          </a:p>
          <a:p>
            <a:r>
              <a:rPr lang="en-US" sz="2400" dirty="0" smtClean="0">
                <a:solidFill>
                  <a:schemeClr val="bg1">
                    <a:lumMod val="95000"/>
                  </a:schemeClr>
                </a:solidFill>
                <a:latin typeface="Georgia" charset="0"/>
                <a:ea typeface="Georgia" charset="0"/>
                <a:cs typeface="Georgia" charset="0"/>
              </a:rPr>
              <a:t>Campaign against ‘urban cultural elites’ (sweeps up serious media, science, universities, policy discourse) = rejection of Kantian/Enlightenment public rationality</a:t>
            </a:r>
          </a:p>
          <a:p>
            <a:r>
              <a:rPr lang="en-US" sz="2400" dirty="0" smtClean="0">
                <a:solidFill>
                  <a:schemeClr val="bg1">
                    <a:lumMod val="95000"/>
                  </a:schemeClr>
                </a:solidFill>
                <a:latin typeface="Georgia" charset="0"/>
                <a:ea typeface="Georgia" charset="0"/>
                <a:cs typeface="Georgia" charset="0"/>
              </a:rPr>
              <a:t>Higher education as an element in cultural </a:t>
            </a:r>
            <a:r>
              <a:rPr lang="en-US" sz="2400" dirty="0" err="1" smtClean="0">
                <a:solidFill>
                  <a:schemeClr val="bg1">
                    <a:lumMod val="95000"/>
                  </a:schemeClr>
                </a:solidFill>
                <a:latin typeface="Georgia" charset="0"/>
                <a:ea typeface="Georgia" charset="0"/>
                <a:cs typeface="Georgia" charset="0"/>
              </a:rPr>
              <a:t>polarisation</a:t>
            </a:r>
            <a:endParaRPr lang="en-US" sz="2400" dirty="0" smtClean="0">
              <a:solidFill>
                <a:schemeClr val="bg1">
                  <a:lumMod val="95000"/>
                </a:schemeClr>
              </a:solidFill>
              <a:latin typeface="Georgia" charset="0"/>
              <a:ea typeface="Georgia" charset="0"/>
              <a:cs typeface="Georgia" charset="0"/>
            </a:endParaRPr>
          </a:p>
        </p:txBody>
      </p:sp>
    </p:spTree>
    <p:extLst>
      <p:ext uri="{BB962C8B-B14F-4D97-AF65-F5344CB8AC3E}">
        <p14:creationId xmlns:p14="http://schemas.microsoft.com/office/powerpoint/2010/main" val="107986287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 y="274638"/>
            <a:ext cx="8552330" cy="1143000"/>
          </a:xfrm>
        </p:spPr>
        <p:txBody>
          <a:bodyPr>
            <a:normAutofit/>
          </a:bodyPr>
          <a:lstStyle/>
          <a:p>
            <a:r>
              <a:rPr lang="en-US" sz="2800" dirty="0" smtClean="0">
                <a:solidFill>
                  <a:srgbClr val="0070C0"/>
                </a:solidFill>
                <a:latin typeface="Georgia" charset="0"/>
                <a:ea typeface="Georgia" charset="0"/>
                <a:cs typeface="Georgia" charset="0"/>
              </a:rPr>
              <a:t>Not the modernity that Immanuel Kant signed up for</a:t>
            </a:r>
            <a:endParaRPr lang="en-US" sz="2800" dirty="0">
              <a:solidFill>
                <a:srgbClr val="0070C0"/>
              </a:solidFill>
              <a:latin typeface="Georgia" charset="0"/>
              <a:ea typeface="Georgia" charset="0"/>
              <a:cs typeface="Georgia" charset="0"/>
            </a:endParaRPr>
          </a:p>
        </p:txBody>
      </p:sp>
      <p:pic>
        <p:nvPicPr>
          <p:cNvPr id="4" name="Picture 3"/>
          <p:cNvPicPr>
            <a:picLocks noChangeAspect="1"/>
          </p:cNvPicPr>
          <p:nvPr/>
        </p:nvPicPr>
        <p:blipFill>
          <a:blip r:embed="rId2"/>
          <a:stretch>
            <a:fillRect/>
          </a:stretch>
        </p:blipFill>
        <p:spPr>
          <a:xfrm>
            <a:off x="0" y="1417638"/>
            <a:ext cx="8923418" cy="5357906"/>
          </a:xfrm>
          <a:prstGeom prst="rect">
            <a:avLst/>
          </a:prstGeom>
          <a:ln w="3175">
            <a:solidFill>
              <a:srgbClr val="FF0000"/>
            </a:solidFill>
          </a:ln>
        </p:spPr>
      </p:pic>
    </p:spTree>
    <p:extLst>
      <p:ext uri="{BB962C8B-B14F-4D97-AF65-F5344CB8AC3E}">
        <p14:creationId xmlns:p14="http://schemas.microsoft.com/office/powerpoint/2010/main" val="64583038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153"/>
            <a:ext cx="8229600" cy="1371599"/>
          </a:xfrm>
        </p:spPr>
        <p:txBody>
          <a:bodyPr>
            <a:normAutofit/>
          </a:bodyPr>
          <a:lstStyle/>
          <a:p>
            <a:r>
              <a:rPr lang="en-US" sz="2800" dirty="0" smtClean="0">
                <a:solidFill>
                  <a:srgbClr val="0070C0"/>
                </a:solidFill>
                <a:latin typeface="Georgia" charset="0"/>
                <a:ea typeface="Georgia" charset="0"/>
                <a:cs typeface="Georgia" charset="0"/>
              </a:rPr>
              <a:t>Politics as reality television</a:t>
            </a:r>
            <a:endParaRPr lang="en-US" sz="2800" dirty="0">
              <a:solidFill>
                <a:srgbClr val="0070C0"/>
              </a:solidFill>
              <a:latin typeface="Georgia" charset="0"/>
              <a:ea typeface="Georgia" charset="0"/>
              <a:cs typeface="Georgia" charset="0"/>
            </a:endParaRPr>
          </a:p>
        </p:txBody>
      </p:sp>
      <p:sp>
        <p:nvSpPr>
          <p:cNvPr id="3" name="Content Placeholder 2"/>
          <p:cNvSpPr>
            <a:spLocks noGrp="1"/>
          </p:cNvSpPr>
          <p:nvPr>
            <p:ph idx="1"/>
          </p:nvPr>
        </p:nvSpPr>
        <p:spPr>
          <a:xfrm>
            <a:off x="457199" y="1371600"/>
            <a:ext cx="8323729" cy="5150224"/>
          </a:xfrm>
        </p:spPr>
        <p:txBody>
          <a:bodyPr>
            <a:noAutofit/>
          </a:bodyPr>
          <a:lstStyle/>
          <a:p>
            <a:pPr marL="0" indent="0">
              <a:lnSpc>
                <a:spcPct val="110000"/>
              </a:lnSpc>
              <a:buNone/>
            </a:pPr>
            <a:r>
              <a:rPr lang="en-US" sz="2400" dirty="0" smtClean="0">
                <a:latin typeface="Georgia" charset="0"/>
                <a:ea typeface="Georgia" charset="0"/>
                <a:cs typeface="Georgia" charset="0"/>
              </a:rPr>
              <a:t>“Forty </a:t>
            </a:r>
            <a:r>
              <a:rPr lang="en-US" sz="2400" dirty="0">
                <a:latin typeface="Georgia" charset="0"/>
                <a:ea typeface="Georgia" charset="0"/>
                <a:cs typeface="Georgia" charset="0"/>
              </a:rPr>
              <a:t>years of what some people call neoliberalism have long since scaled down most people’s expectations of what government can achieve; for most people, politics has tended to resemble a distant game, replete with both irrelevance and tedium, which leaves 99% of lives untouched. In that context, even if he achieves next to nothing, the spectacle of a president endlessly provoking the liberal establishment, speaking to the prejudices of his electoral base, and putting on the mother of all political shows, has an undeniable appeal – to the point that a second Trump term might be a more realistic prospect than many would like to think</a:t>
            </a:r>
            <a:r>
              <a:rPr lang="en-US" sz="2400" dirty="0" smtClean="0">
                <a:latin typeface="Georgia" charset="0"/>
                <a:ea typeface="Georgia" charset="0"/>
                <a:cs typeface="Georgia" charset="0"/>
              </a:rPr>
              <a:t>.”</a:t>
            </a:r>
          </a:p>
          <a:p>
            <a:pPr marL="0" indent="0">
              <a:lnSpc>
                <a:spcPct val="110000"/>
              </a:lnSpc>
              <a:buNone/>
            </a:pPr>
            <a:r>
              <a:rPr lang="en-US" sz="2400" dirty="0">
                <a:latin typeface="Georgia" charset="0"/>
                <a:ea typeface="Georgia" charset="0"/>
                <a:cs typeface="Georgia" charset="0"/>
              </a:rPr>
              <a:t>	</a:t>
            </a:r>
            <a:r>
              <a:rPr lang="en-US" sz="1800" dirty="0" smtClean="0">
                <a:latin typeface="Georgia" charset="0"/>
                <a:ea typeface="Georgia" charset="0"/>
                <a:cs typeface="Georgia" charset="0"/>
              </a:rPr>
              <a:t>~ John Harris, </a:t>
            </a:r>
            <a:r>
              <a:rPr lang="en-US" sz="1800" i="1" dirty="0" smtClean="0">
                <a:latin typeface="Georgia" charset="0"/>
                <a:ea typeface="Georgia" charset="0"/>
                <a:cs typeface="Georgia" charset="0"/>
              </a:rPr>
              <a:t>The Guardian</a:t>
            </a:r>
            <a:r>
              <a:rPr lang="en-US" sz="1800" dirty="0" smtClean="0">
                <a:latin typeface="Georgia" charset="0"/>
                <a:ea typeface="Georgia" charset="0"/>
                <a:cs typeface="Georgia" charset="0"/>
              </a:rPr>
              <a:t>, 30 August 2017</a:t>
            </a:r>
            <a:endParaRPr lang="en-US" sz="1800" dirty="0">
              <a:latin typeface="Georgia" charset="0"/>
              <a:ea typeface="Georgia" charset="0"/>
              <a:cs typeface="Georgia" charset="0"/>
            </a:endParaRPr>
          </a:p>
        </p:txBody>
      </p:sp>
    </p:spTree>
    <p:extLst>
      <p:ext uri="{BB962C8B-B14F-4D97-AF65-F5344CB8AC3E}">
        <p14:creationId xmlns:p14="http://schemas.microsoft.com/office/powerpoint/2010/main" val="22782973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153"/>
            <a:ext cx="8229600" cy="1371599"/>
          </a:xfrm>
        </p:spPr>
        <p:txBody>
          <a:bodyPr>
            <a:normAutofit/>
          </a:bodyPr>
          <a:lstStyle/>
          <a:p>
            <a:r>
              <a:rPr lang="en-US" sz="2800" dirty="0" smtClean="0">
                <a:solidFill>
                  <a:srgbClr val="0070C0"/>
                </a:solidFill>
                <a:latin typeface="Georgia" charset="0"/>
                <a:ea typeface="Georgia" charset="0"/>
                <a:cs typeface="Georgia" charset="0"/>
              </a:rPr>
              <a:t>“</a:t>
            </a:r>
            <a:r>
              <a:rPr lang="en-GB" sz="2800" dirty="0" smtClean="0">
                <a:solidFill>
                  <a:srgbClr val="0070C0"/>
                </a:solidFill>
                <a:latin typeface="Georgia" charset="0"/>
                <a:ea typeface="Georgia" charset="0"/>
                <a:cs typeface="Georgia" charset="0"/>
              </a:rPr>
              <a:t>And </a:t>
            </a:r>
            <a:r>
              <a:rPr lang="en-US" sz="2800" dirty="0" smtClean="0">
                <a:solidFill>
                  <a:srgbClr val="0070C0"/>
                </a:solidFill>
                <a:latin typeface="Georgia" charset="0"/>
                <a:ea typeface="Georgia" charset="0"/>
                <a:cs typeface="Georgia" charset="0"/>
              </a:rPr>
              <a:t>if everything is a circus</a:t>
            </a:r>
            <a:r>
              <a:rPr lang="mr-IN" sz="2800" dirty="0" smtClean="0">
                <a:solidFill>
                  <a:srgbClr val="0070C0"/>
                </a:solidFill>
                <a:latin typeface="Georgia" charset="0"/>
                <a:ea typeface="Georgia" charset="0"/>
                <a:cs typeface="Georgia" charset="0"/>
              </a:rPr>
              <a:t>…</a:t>
            </a:r>
            <a:r>
              <a:rPr lang="en-US" sz="2800" dirty="0" smtClean="0">
                <a:solidFill>
                  <a:srgbClr val="0070C0"/>
                </a:solidFill>
                <a:latin typeface="Georgia" charset="0"/>
                <a:ea typeface="Georgia" charset="0"/>
                <a:cs typeface="Georgia" charset="0"/>
              </a:rPr>
              <a:t>”</a:t>
            </a:r>
            <a:endParaRPr lang="en-US" sz="2800" dirty="0">
              <a:solidFill>
                <a:srgbClr val="0070C0"/>
              </a:solidFill>
              <a:latin typeface="Georgia" charset="0"/>
              <a:ea typeface="Georgia" charset="0"/>
              <a:cs typeface="Georgia" charset="0"/>
            </a:endParaRPr>
          </a:p>
        </p:txBody>
      </p:sp>
      <p:sp>
        <p:nvSpPr>
          <p:cNvPr id="3" name="Content Placeholder 2"/>
          <p:cNvSpPr>
            <a:spLocks noGrp="1"/>
          </p:cNvSpPr>
          <p:nvPr>
            <p:ph idx="1"/>
          </p:nvPr>
        </p:nvSpPr>
        <p:spPr>
          <a:xfrm>
            <a:off x="457200" y="1976718"/>
            <a:ext cx="8229600" cy="4545106"/>
          </a:xfrm>
        </p:spPr>
        <p:txBody>
          <a:bodyPr>
            <a:noAutofit/>
          </a:bodyPr>
          <a:lstStyle/>
          <a:p>
            <a:pPr marL="0" indent="0">
              <a:lnSpc>
                <a:spcPct val="110000"/>
              </a:lnSpc>
              <a:buNone/>
            </a:pPr>
            <a:r>
              <a:rPr lang="en-US" sz="2400" dirty="0" smtClean="0">
                <a:latin typeface="Georgia" charset="0"/>
                <a:ea typeface="Georgia" charset="0"/>
                <a:cs typeface="Georgia" charset="0"/>
              </a:rPr>
              <a:t>“</a:t>
            </a:r>
            <a:r>
              <a:rPr lang="en-GB" sz="2400" dirty="0" smtClean="0">
                <a:latin typeface="Georgia" charset="0"/>
                <a:ea typeface="Georgia" charset="0"/>
                <a:cs typeface="Georgia" charset="0"/>
              </a:rPr>
              <a:t>And </a:t>
            </a:r>
            <a:r>
              <a:rPr lang="en-US" sz="2400" dirty="0">
                <a:latin typeface="Georgia" charset="0"/>
                <a:ea typeface="Georgia" charset="0"/>
                <a:cs typeface="Georgia" charset="0"/>
              </a:rPr>
              <a:t>if everything is a circus, who cares about the bread</a:t>
            </a:r>
            <a:r>
              <a:rPr lang="en-US" sz="2400" dirty="0" smtClean="0">
                <a:latin typeface="Georgia" charset="0"/>
                <a:ea typeface="Georgia" charset="0"/>
                <a:cs typeface="Georgia" charset="0"/>
              </a:rPr>
              <a:t>?”</a:t>
            </a:r>
          </a:p>
          <a:p>
            <a:pPr marL="0" indent="0">
              <a:lnSpc>
                <a:spcPct val="110000"/>
              </a:lnSpc>
              <a:buNone/>
            </a:pPr>
            <a:r>
              <a:rPr lang="en-US" sz="2400" dirty="0">
                <a:latin typeface="Georgia" charset="0"/>
                <a:ea typeface="Georgia" charset="0"/>
                <a:cs typeface="Georgia" charset="0"/>
              </a:rPr>
              <a:t>	</a:t>
            </a:r>
            <a:r>
              <a:rPr lang="en-US" sz="1800" dirty="0" smtClean="0">
                <a:latin typeface="Georgia" charset="0"/>
                <a:ea typeface="Georgia" charset="0"/>
                <a:cs typeface="Georgia" charset="0"/>
              </a:rPr>
              <a:t>~ John Harris, </a:t>
            </a:r>
            <a:r>
              <a:rPr lang="en-US" sz="1800" i="1" dirty="0" smtClean="0">
                <a:latin typeface="Georgia" charset="0"/>
                <a:ea typeface="Georgia" charset="0"/>
                <a:cs typeface="Georgia" charset="0"/>
              </a:rPr>
              <a:t>The Guardian</a:t>
            </a:r>
            <a:r>
              <a:rPr lang="en-US" sz="1800" dirty="0" smtClean="0">
                <a:latin typeface="Georgia" charset="0"/>
                <a:ea typeface="Georgia" charset="0"/>
                <a:cs typeface="Georgia" charset="0"/>
              </a:rPr>
              <a:t>, 30 August 2017</a:t>
            </a:r>
            <a:endParaRPr lang="en-US" sz="1800" dirty="0">
              <a:latin typeface="Georgia" charset="0"/>
              <a:ea typeface="Georgia" charset="0"/>
              <a:cs typeface="Georgia" charset="0"/>
            </a:endParaRPr>
          </a:p>
        </p:txBody>
      </p:sp>
    </p:spTree>
    <p:extLst>
      <p:ext uri="{BB962C8B-B14F-4D97-AF65-F5344CB8AC3E}">
        <p14:creationId xmlns:p14="http://schemas.microsoft.com/office/powerpoint/2010/main" val="17099673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70C0"/>
                </a:solidFill>
                <a:latin typeface="Georgia" charset="0"/>
                <a:ea typeface="Georgia" charset="0"/>
                <a:cs typeface="Georgia" charset="0"/>
              </a:rPr>
              <a:t>Not a diversion from ‘real government’, </a:t>
            </a:r>
            <a:br>
              <a:rPr lang="en-US" sz="2800" dirty="0" smtClean="0">
                <a:solidFill>
                  <a:srgbClr val="0070C0"/>
                </a:solidFill>
                <a:latin typeface="Georgia" charset="0"/>
                <a:ea typeface="Georgia" charset="0"/>
                <a:cs typeface="Georgia" charset="0"/>
              </a:rPr>
            </a:br>
            <a:r>
              <a:rPr lang="en-US" sz="2800" dirty="0" smtClean="0">
                <a:solidFill>
                  <a:srgbClr val="0070C0"/>
                </a:solidFill>
                <a:latin typeface="Georgia" charset="0"/>
                <a:ea typeface="Georgia" charset="0"/>
                <a:cs typeface="Georgia" charset="0"/>
              </a:rPr>
              <a:t>a new kind of real government</a:t>
            </a:r>
            <a:endParaRPr lang="en-US" sz="2800" dirty="0">
              <a:solidFill>
                <a:srgbClr val="0070C0"/>
              </a:solidFill>
              <a:latin typeface="Georgia" charset="0"/>
              <a:ea typeface="Georgia" charset="0"/>
              <a:cs typeface="Georgia" charset="0"/>
            </a:endParaRPr>
          </a:p>
        </p:txBody>
      </p:sp>
      <p:sp>
        <p:nvSpPr>
          <p:cNvPr id="3" name="Content Placeholder 2"/>
          <p:cNvSpPr>
            <a:spLocks noGrp="1"/>
          </p:cNvSpPr>
          <p:nvPr>
            <p:ph idx="1"/>
          </p:nvPr>
        </p:nvSpPr>
        <p:spPr>
          <a:xfrm>
            <a:off x="598394" y="1853641"/>
            <a:ext cx="7940488" cy="3417606"/>
          </a:xfrm>
        </p:spPr>
        <p:txBody>
          <a:bodyPr>
            <a:normAutofit/>
          </a:bodyPr>
          <a:lstStyle/>
          <a:p>
            <a:pPr marL="0" indent="0">
              <a:lnSpc>
                <a:spcPct val="110000"/>
              </a:lnSpc>
              <a:buNone/>
            </a:pPr>
            <a:r>
              <a:rPr lang="en-US" sz="2400" dirty="0" smtClean="0">
                <a:latin typeface="Georgia" charset="0"/>
                <a:ea typeface="Georgia" charset="0"/>
                <a:cs typeface="Georgia" charset="0"/>
              </a:rPr>
              <a:t>“Social </a:t>
            </a:r>
            <a:r>
              <a:rPr lang="en-US" sz="2400" dirty="0">
                <a:latin typeface="Georgia" charset="0"/>
                <a:ea typeface="Georgia" charset="0"/>
                <a:cs typeface="Georgia" charset="0"/>
              </a:rPr>
              <a:t>media are dissolving the connection between everyday experience and political argument to the point that the latter often seems to take place in its own self-sealed universe, purely as an ever more hysterical kind of entertainment. And from that, no end of awful political consequences could </a:t>
            </a:r>
            <a:r>
              <a:rPr lang="en-US" sz="2400" dirty="0" smtClean="0">
                <a:latin typeface="Georgia" charset="0"/>
                <a:ea typeface="Georgia" charset="0"/>
                <a:cs typeface="Georgia" charset="0"/>
              </a:rPr>
              <a:t>follow.”</a:t>
            </a:r>
          </a:p>
          <a:p>
            <a:pPr marL="0" indent="0">
              <a:lnSpc>
                <a:spcPct val="110000"/>
              </a:lnSpc>
              <a:buNone/>
            </a:pPr>
            <a:r>
              <a:rPr lang="en-US" sz="2400" dirty="0">
                <a:latin typeface="Georgia" charset="0"/>
                <a:ea typeface="Georgia" charset="0"/>
                <a:cs typeface="Georgia" charset="0"/>
              </a:rPr>
              <a:t>	</a:t>
            </a:r>
            <a:r>
              <a:rPr lang="en-US" sz="1800" dirty="0" smtClean="0">
                <a:latin typeface="Georgia" charset="0"/>
                <a:ea typeface="Georgia" charset="0"/>
                <a:cs typeface="Georgia" charset="0"/>
              </a:rPr>
              <a:t>~ John Harris again, 30 August</a:t>
            </a:r>
            <a:endParaRPr lang="en-US" sz="1800" dirty="0">
              <a:latin typeface="Georgia" charset="0"/>
              <a:ea typeface="Georgia" charset="0"/>
              <a:cs typeface="Georgia" charset="0"/>
            </a:endParaRPr>
          </a:p>
        </p:txBody>
      </p:sp>
    </p:spTree>
    <p:extLst>
      <p:ext uri="{BB962C8B-B14F-4D97-AF65-F5344CB8AC3E}">
        <p14:creationId xmlns:p14="http://schemas.microsoft.com/office/powerpoint/2010/main" val="60903907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FFFF00"/>
                </a:solidFill>
                <a:latin typeface="Georgia" charset="0"/>
                <a:ea typeface="Georgia" charset="0"/>
                <a:cs typeface="Georgia" charset="0"/>
              </a:rPr>
              <a:t>1. Growth of role and reach</a:t>
            </a:r>
            <a:endParaRPr lang="en-US" sz="2800" dirty="0">
              <a:solidFill>
                <a:srgbClr val="FFFF00"/>
              </a:solidFill>
              <a:latin typeface="Georgia" charset="0"/>
              <a:ea typeface="Georgia" charset="0"/>
              <a:cs typeface="Georgia" charset="0"/>
            </a:endParaRPr>
          </a:p>
        </p:txBody>
      </p:sp>
      <p:sp>
        <p:nvSpPr>
          <p:cNvPr id="3" name="Content Placeholder 2"/>
          <p:cNvSpPr>
            <a:spLocks noGrp="1"/>
          </p:cNvSpPr>
          <p:nvPr>
            <p:ph idx="1"/>
          </p:nvPr>
        </p:nvSpPr>
        <p:spPr>
          <a:xfrm>
            <a:off x="875210" y="1600200"/>
            <a:ext cx="6805749" cy="4533900"/>
          </a:xfrm>
        </p:spPr>
        <p:txBody>
          <a:bodyPr>
            <a:normAutofit/>
          </a:bodyPr>
          <a:lstStyle/>
          <a:p>
            <a:r>
              <a:rPr lang="en-US" sz="2400" dirty="0" smtClean="0">
                <a:solidFill>
                  <a:schemeClr val="bg1">
                    <a:lumMod val="95000"/>
                  </a:schemeClr>
                </a:solidFill>
                <a:latin typeface="Georgia" charset="0"/>
                <a:ea typeface="Georgia" charset="0"/>
                <a:cs typeface="Georgia" charset="0"/>
              </a:rPr>
              <a:t>Research and science</a:t>
            </a:r>
          </a:p>
          <a:p>
            <a:r>
              <a:rPr lang="en-US" sz="2400" dirty="0" smtClean="0">
                <a:solidFill>
                  <a:schemeClr val="bg1">
                    <a:lumMod val="95000"/>
                  </a:schemeClr>
                </a:solidFill>
                <a:latin typeface="Georgia" charset="0"/>
                <a:ea typeface="Georgia" charset="0"/>
                <a:cs typeface="Georgia" charset="0"/>
              </a:rPr>
              <a:t>High participation higher education</a:t>
            </a:r>
          </a:p>
          <a:p>
            <a:r>
              <a:rPr lang="en-US" sz="2400" dirty="0" smtClean="0">
                <a:solidFill>
                  <a:schemeClr val="bg1">
                    <a:lumMod val="95000"/>
                  </a:schemeClr>
                </a:solidFill>
                <a:latin typeface="Georgia" charset="0"/>
                <a:ea typeface="Georgia" charset="0"/>
                <a:cs typeface="Georgia" charset="0"/>
              </a:rPr>
              <a:t>Potentials of more educated and knowledgeable society</a:t>
            </a:r>
            <a:endParaRPr lang="en-US" sz="2400" dirty="0">
              <a:solidFill>
                <a:schemeClr val="bg1">
                  <a:lumMod val="95000"/>
                </a:schemeClr>
              </a:solidFill>
              <a:latin typeface="Georgia" charset="0"/>
              <a:ea typeface="Georgia" charset="0"/>
              <a:cs typeface="Georgia" charset="0"/>
            </a:endParaRPr>
          </a:p>
        </p:txBody>
      </p:sp>
    </p:spTree>
    <p:extLst>
      <p:ext uri="{BB962C8B-B14F-4D97-AF65-F5344CB8AC3E}">
        <p14:creationId xmlns:p14="http://schemas.microsoft.com/office/powerpoint/2010/main" val="94867884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70C0"/>
                </a:solidFill>
                <a:latin typeface="Georgia" charset="0"/>
                <a:ea typeface="Georgia" charset="0"/>
                <a:cs typeface="Georgia" charset="0"/>
              </a:rPr>
              <a:t>“</a:t>
            </a:r>
            <a:r>
              <a:rPr lang="mr-IN" sz="2800" dirty="0" smtClean="0">
                <a:solidFill>
                  <a:srgbClr val="0070C0"/>
                </a:solidFill>
                <a:latin typeface="Georgia" charset="0"/>
                <a:ea typeface="Georgia" charset="0"/>
                <a:cs typeface="Georgia" charset="0"/>
              </a:rPr>
              <a:t>…</a:t>
            </a:r>
            <a:r>
              <a:rPr lang="en-GB" sz="2800" dirty="0" smtClean="0">
                <a:solidFill>
                  <a:srgbClr val="0070C0"/>
                </a:solidFill>
                <a:latin typeface="Georgia" charset="0"/>
                <a:ea typeface="Georgia" charset="0"/>
                <a:cs typeface="Georgia" charset="0"/>
              </a:rPr>
              <a:t> </a:t>
            </a:r>
            <a:r>
              <a:rPr lang="en-US" sz="2800" dirty="0" smtClean="0">
                <a:solidFill>
                  <a:srgbClr val="0070C0"/>
                </a:solidFill>
                <a:latin typeface="Georgia" charset="0"/>
                <a:ea typeface="Georgia" charset="0"/>
                <a:cs typeface="Georgia" charset="0"/>
              </a:rPr>
              <a:t>what </a:t>
            </a:r>
            <a:r>
              <a:rPr lang="en-US" sz="2800" dirty="0">
                <a:solidFill>
                  <a:srgbClr val="0070C0"/>
                </a:solidFill>
                <a:latin typeface="Georgia" charset="0"/>
                <a:ea typeface="Georgia" charset="0"/>
                <a:cs typeface="Georgia" charset="0"/>
              </a:rPr>
              <a:t>if it has gone, and there is no way of getting it back?”</a:t>
            </a:r>
          </a:p>
        </p:txBody>
      </p:sp>
      <p:sp>
        <p:nvSpPr>
          <p:cNvPr id="3" name="Content Placeholder 2"/>
          <p:cNvSpPr>
            <a:spLocks noGrp="1"/>
          </p:cNvSpPr>
          <p:nvPr>
            <p:ph idx="1"/>
          </p:nvPr>
        </p:nvSpPr>
        <p:spPr>
          <a:xfrm>
            <a:off x="457200" y="2049650"/>
            <a:ext cx="8229600" cy="4230127"/>
          </a:xfrm>
        </p:spPr>
        <p:txBody>
          <a:bodyPr>
            <a:normAutofit/>
          </a:bodyPr>
          <a:lstStyle/>
          <a:p>
            <a:pPr marL="0" indent="0">
              <a:lnSpc>
                <a:spcPct val="110000"/>
              </a:lnSpc>
              <a:buNone/>
            </a:pPr>
            <a:r>
              <a:rPr lang="en-US" sz="2400" dirty="0" smtClean="0">
                <a:latin typeface="Georgia" charset="0"/>
                <a:ea typeface="Georgia" charset="0"/>
                <a:cs typeface="Georgia" charset="0"/>
              </a:rPr>
              <a:t>“Certainly</a:t>
            </a:r>
            <a:r>
              <a:rPr lang="en-US" sz="2400" dirty="0">
                <a:latin typeface="Georgia" charset="0"/>
                <a:ea typeface="Georgia" charset="0"/>
                <a:cs typeface="Georgia" charset="0"/>
              </a:rPr>
              <a:t>, Trump will not be the last leader to so brazenly leave reality behind. We have a whole lexicon – rhetoric, presentation, </a:t>
            </a:r>
            <a:r>
              <a:rPr lang="en-US" sz="2400" dirty="0" smtClean="0">
                <a:latin typeface="Georgia" charset="0"/>
                <a:ea typeface="Georgia" charset="0"/>
                <a:cs typeface="Georgia" charset="0"/>
              </a:rPr>
              <a:t>‘spin’ </a:t>
            </a:r>
            <a:r>
              <a:rPr lang="en-US" sz="2400" dirty="0">
                <a:latin typeface="Georgia" charset="0"/>
                <a:ea typeface="Georgia" charset="0"/>
                <a:cs typeface="Georgia" charset="0"/>
              </a:rPr>
              <a:t>– for the supposedly ephemeral aspects of politics, as if beneath them lurks the noble stuff to which we can somehow return. But what if it has gone, and there is no way of getting it back</a:t>
            </a:r>
            <a:r>
              <a:rPr lang="en-US" sz="2400" dirty="0" smtClean="0">
                <a:latin typeface="Georgia" charset="0"/>
                <a:ea typeface="Georgia" charset="0"/>
                <a:cs typeface="Georgia" charset="0"/>
              </a:rPr>
              <a:t>?”</a:t>
            </a:r>
          </a:p>
          <a:p>
            <a:pPr marL="0" indent="0">
              <a:lnSpc>
                <a:spcPct val="110000"/>
              </a:lnSpc>
              <a:buNone/>
            </a:pPr>
            <a:r>
              <a:rPr lang="en-US" sz="2400" dirty="0">
                <a:latin typeface="Georgia" charset="0"/>
                <a:ea typeface="Georgia" charset="0"/>
                <a:cs typeface="Georgia" charset="0"/>
              </a:rPr>
              <a:t>	</a:t>
            </a:r>
            <a:r>
              <a:rPr lang="en-US" sz="1800" dirty="0" smtClean="0">
                <a:latin typeface="Georgia" charset="0"/>
                <a:ea typeface="Georgia" charset="0"/>
                <a:cs typeface="Georgia" charset="0"/>
              </a:rPr>
              <a:t>~ Harris</a:t>
            </a:r>
            <a:endParaRPr lang="en-US" sz="1800" dirty="0">
              <a:latin typeface="Georgia" charset="0"/>
              <a:ea typeface="Georgia" charset="0"/>
              <a:cs typeface="Georgia" charset="0"/>
            </a:endParaRPr>
          </a:p>
        </p:txBody>
      </p:sp>
    </p:spTree>
    <p:extLst>
      <p:ext uri="{BB962C8B-B14F-4D97-AF65-F5344CB8AC3E}">
        <p14:creationId xmlns:p14="http://schemas.microsoft.com/office/powerpoint/2010/main" val="121263830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FFFF00"/>
                </a:solidFill>
                <a:latin typeface="Georgia" charset="0"/>
                <a:ea typeface="Georgia" charset="0"/>
                <a:cs typeface="Georgia" charset="0"/>
              </a:rPr>
              <a:t>5. Trump and the new politics</a:t>
            </a:r>
            <a:endParaRPr lang="en-US" sz="2800" dirty="0">
              <a:solidFill>
                <a:srgbClr val="FFFF00"/>
              </a:solidFill>
              <a:latin typeface="Georgia" charset="0"/>
              <a:ea typeface="Georgia" charset="0"/>
              <a:cs typeface="Georgia" charset="0"/>
            </a:endParaRPr>
          </a:p>
        </p:txBody>
      </p:sp>
      <p:sp>
        <p:nvSpPr>
          <p:cNvPr id="3" name="Content Placeholder 2"/>
          <p:cNvSpPr>
            <a:spLocks noGrp="1"/>
          </p:cNvSpPr>
          <p:nvPr>
            <p:ph idx="1"/>
          </p:nvPr>
        </p:nvSpPr>
        <p:spPr>
          <a:xfrm>
            <a:off x="457200" y="1219200"/>
            <a:ext cx="8229600" cy="5346700"/>
          </a:xfrm>
        </p:spPr>
        <p:txBody>
          <a:bodyPr>
            <a:normAutofit/>
          </a:bodyPr>
          <a:lstStyle/>
          <a:p>
            <a:r>
              <a:rPr lang="en-US" sz="2400" dirty="0">
                <a:solidFill>
                  <a:schemeClr val="bg1">
                    <a:lumMod val="95000"/>
                  </a:schemeClr>
                </a:solidFill>
                <a:latin typeface="Georgia" charset="0"/>
                <a:ea typeface="Georgia" charset="0"/>
                <a:cs typeface="Georgia" charset="0"/>
              </a:rPr>
              <a:t>Nativist ’strong man’ rule in Turkey, Hungary, Russia bears down on international links</a:t>
            </a:r>
          </a:p>
          <a:p>
            <a:r>
              <a:rPr lang="en-US" sz="2400" dirty="0">
                <a:solidFill>
                  <a:schemeClr val="bg1">
                    <a:lumMod val="95000"/>
                  </a:schemeClr>
                </a:solidFill>
                <a:latin typeface="Georgia" charset="0"/>
                <a:ea typeface="Georgia" charset="0"/>
                <a:cs typeface="Georgia" charset="0"/>
              </a:rPr>
              <a:t>China tightens up internal debate, </a:t>
            </a:r>
            <a:r>
              <a:rPr lang="en-US" sz="2400" dirty="0" err="1" smtClean="0">
                <a:solidFill>
                  <a:schemeClr val="bg1">
                    <a:lumMod val="95000"/>
                  </a:schemeClr>
                </a:solidFill>
                <a:latin typeface="Georgia" charset="0"/>
                <a:ea typeface="Georgia" charset="0"/>
                <a:cs typeface="Georgia" charset="0"/>
              </a:rPr>
              <a:t>internationalisation</a:t>
            </a:r>
            <a:r>
              <a:rPr lang="en-US" sz="2400" dirty="0" smtClean="0">
                <a:solidFill>
                  <a:schemeClr val="bg1">
                    <a:lumMod val="95000"/>
                  </a:schemeClr>
                </a:solidFill>
                <a:latin typeface="Georgia" charset="0"/>
                <a:ea typeface="Georgia" charset="0"/>
                <a:cs typeface="Georgia" charset="0"/>
              </a:rPr>
              <a:t> </a:t>
            </a:r>
            <a:r>
              <a:rPr lang="en-US" sz="2400" dirty="0">
                <a:solidFill>
                  <a:schemeClr val="bg1">
                    <a:lumMod val="95000"/>
                  </a:schemeClr>
                </a:solidFill>
                <a:latin typeface="Georgia" charset="0"/>
                <a:ea typeface="Georgia" charset="0"/>
                <a:cs typeface="Georgia" charset="0"/>
              </a:rPr>
              <a:t>may be in question  </a:t>
            </a:r>
          </a:p>
          <a:p>
            <a:r>
              <a:rPr lang="en-US" sz="2400" dirty="0" smtClean="0">
                <a:solidFill>
                  <a:schemeClr val="bg1">
                    <a:lumMod val="95000"/>
                  </a:schemeClr>
                </a:solidFill>
                <a:latin typeface="Georgia" charset="0"/>
                <a:ea typeface="Georgia" charset="0"/>
                <a:cs typeface="Georgia" charset="0"/>
              </a:rPr>
              <a:t>Trump, Brexit, politics of big data and cyber-intervention </a:t>
            </a:r>
            <a:r>
              <a:rPr lang="mr-IN" sz="2400" dirty="0" smtClean="0">
                <a:solidFill>
                  <a:schemeClr val="bg1">
                    <a:lumMod val="95000"/>
                  </a:schemeClr>
                </a:solidFill>
                <a:latin typeface="Georgia" charset="0"/>
                <a:ea typeface="Georgia" charset="0"/>
                <a:cs typeface="Georgia" charset="0"/>
              </a:rPr>
              <a:t>–</a:t>
            </a:r>
            <a:r>
              <a:rPr lang="en-US" sz="2400" dirty="0" smtClean="0">
                <a:solidFill>
                  <a:schemeClr val="bg1">
                    <a:lumMod val="95000"/>
                  </a:schemeClr>
                </a:solidFill>
                <a:latin typeface="Georgia" charset="0"/>
                <a:ea typeface="Georgia" charset="0"/>
                <a:cs typeface="Georgia" charset="0"/>
              </a:rPr>
              <a:t> democratic conduct of elections is in doubt</a:t>
            </a:r>
          </a:p>
          <a:p>
            <a:r>
              <a:rPr lang="en-US" sz="2400" dirty="0" smtClean="0">
                <a:solidFill>
                  <a:schemeClr val="bg1">
                    <a:lumMod val="95000"/>
                  </a:schemeClr>
                </a:solidFill>
                <a:latin typeface="Georgia" charset="0"/>
                <a:ea typeface="Georgia" charset="0"/>
                <a:cs typeface="Georgia" charset="0"/>
              </a:rPr>
              <a:t>Politics as reality TV: Trump as spectacle</a:t>
            </a:r>
          </a:p>
          <a:p>
            <a:r>
              <a:rPr lang="en-US" sz="2400" dirty="0" smtClean="0">
                <a:solidFill>
                  <a:schemeClr val="bg1">
                    <a:lumMod val="95000"/>
                  </a:schemeClr>
                </a:solidFill>
                <a:latin typeface="Georgia" charset="0"/>
                <a:ea typeface="Georgia" charset="0"/>
                <a:cs typeface="Georgia" charset="0"/>
              </a:rPr>
              <a:t>US sinks into all-round identity politics, cultural </a:t>
            </a:r>
            <a:r>
              <a:rPr lang="en-US" sz="2400" dirty="0" err="1" smtClean="0">
                <a:solidFill>
                  <a:schemeClr val="bg1">
                    <a:lumMod val="95000"/>
                  </a:schemeClr>
                </a:solidFill>
                <a:latin typeface="Georgia" charset="0"/>
                <a:ea typeface="Georgia" charset="0"/>
                <a:cs typeface="Georgia" charset="0"/>
              </a:rPr>
              <a:t>polarisation</a:t>
            </a:r>
            <a:r>
              <a:rPr lang="en-US" sz="2400" dirty="0" smtClean="0">
                <a:solidFill>
                  <a:schemeClr val="bg1">
                    <a:lumMod val="95000"/>
                  </a:schemeClr>
                </a:solidFill>
                <a:latin typeface="Georgia" charset="0"/>
                <a:ea typeface="Georgia" charset="0"/>
                <a:cs typeface="Georgia" charset="0"/>
              </a:rPr>
              <a:t>, inclusive democracy also under threat</a:t>
            </a:r>
          </a:p>
          <a:p>
            <a:r>
              <a:rPr lang="en-US" sz="2400" dirty="0" smtClean="0">
                <a:solidFill>
                  <a:schemeClr val="bg1">
                    <a:lumMod val="95000"/>
                  </a:schemeClr>
                </a:solidFill>
                <a:latin typeface="Georgia" charset="0"/>
                <a:ea typeface="Georgia" charset="0"/>
                <a:cs typeface="Georgia" charset="0"/>
              </a:rPr>
              <a:t>Campaign against ‘urban cultural elites’ (sweeps up serious media, science, universities, policy discourse) = rejection of Kantian/Enlightenment public rationality</a:t>
            </a:r>
          </a:p>
          <a:p>
            <a:r>
              <a:rPr lang="en-US" sz="2400" dirty="0" smtClean="0">
                <a:solidFill>
                  <a:schemeClr val="bg1">
                    <a:lumMod val="95000"/>
                  </a:schemeClr>
                </a:solidFill>
                <a:latin typeface="Georgia" charset="0"/>
                <a:ea typeface="Georgia" charset="0"/>
                <a:cs typeface="Georgia" charset="0"/>
              </a:rPr>
              <a:t>Higher education as an element in cultural </a:t>
            </a:r>
            <a:r>
              <a:rPr lang="en-US" sz="2400" dirty="0" err="1" smtClean="0">
                <a:solidFill>
                  <a:schemeClr val="bg1">
                    <a:lumMod val="95000"/>
                  </a:schemeClr>
                </a:solidFill>
                <a:latin typeface="Georgia" charset="0"/>
                <a:ea typeface="Georgia" charset="0"/>
                <a:cs typeface="Georgia" charset="0"/>
              </a:rPr>
              <a:t>polarisation</a:t>
            </a:r>
            <a:endParaRPr lang="en-US" sz="2400" dirty="0" smtClean="0">
              <a:solidFill>
                <a:schemeClr val="bg1">
                  <a:lumMod val="95000"/>
                </a:schemeClr>
              </a:solidFill>
              <a:latin typeface="Georgia" charset="0"/>
              <a:ea typeface="Georgia" charset="0"/>
              <a:cs typeface="Georgia" charset="0"/>
            </a:endParaRPr>
          </a:p>
        </p:txBody>
      </p:sp>
    </p:spTree>
    <p:extLst>
      <p:ext uri="{BB962C8B-B14F-4D97-AF65-F5344CB8AC3E}">
        <p14:creationId xmlns:p14="http://schemas.microsoft.com/office/powerpoint/2010/main" val="52559108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274638"/>
            <a:ext cx="8394700" cy="1579562"/>
          </a:xfrm>
        </p:spPr>
        <p:txBody>
          <a:bodyPr>
            <a:normAutofit/>
          </a:bodyPr>
          <a:lstStyle/>
          <a:p>
            <a:r>
              <a:rPr lang="en-US" sz="2700" dirty="0" smtClean="0">
                <a:solidFill>
                  <a:srgbClr val="0070C0"/>
                </a:solidFill>
                <a:latin typeface="Georgia" charset="0"/>
                <a:ea typeface="Georgia" charset="0"/>
                <a:cs typeface="Georgia" charset="0"/>
              </a:rPr>
              <a:t>Higher education and political </a:t>
            </a:r>
            <a:r>
              <a:rPr lang="en-US" sz="2700" dirty="0" err="1" smtClean="0">
                <a:solidFill>
                  <a:srgbClr val="0070C0"/>
                </a:solidFill>
                <a:latin typeface="Georgia" charset="0"/>
                <a:ea typeface="Georgia" charset="0"/>
                <a:cs typeface="Georgia" charset="0"/>
              </a:rPr>
              <a:t>polarisation</a:t>
            </a:r>
            <a:r>
              <a:rPr lang="en-US" sz="2700" dirty="0">
                <a:solidFill>
                  <a:srgbClr val="0070C0"/>
                </a:solidFill>
                <a:latin typeface="Georgia" charset="0"/>
                <a:ea typeface="Georgia" charset="0"/>
                <a:cs typeface="Georgia" charset="0"/>
              </a:rPr>
              <a:t> </a:t>
            </a:r>
            <a:r>
              <a:rPr lang="en-US" sz="2700" dirty="0" smtClean="0">
                <a:solidFill>
                  <a:srgbClr val="0070C0"/>
                </a:solidFill>
                <a:latin typeface="Georgia" charset="0"/>
                <a:ea typeface="Georgia" charset="0"/>
                <a:cs typeface="Georgia" charset="0"/>
              </a:rPr>
              <a:t>in the November 2016 US Presidential election: </a:t>
            </a:r>
            <a:br>
              <a:rPr lang="en-US" sz="2700" dirty="0" smtClean="0">
                <a:solidFill>
                  <a:srgbClr val="0070C0"/>
                </a:solidFill>
                <a:latin typeface="Georgia" charset="0"/>
                <a:ea typeface="Georgia" charset="0"/>
                <a:cs typeface="Georgia" charset="0"/>
              </a:rPr>
            </a:br>
            <a:r>
              <a:rPr lang="en-US" sz="2000" i="1" dirty="0" smtClean="0">
                <a:solidFill>
                  <a:srgbClr val="0070C0"/>
                </a:solidFill>
                <a:latin typeface="Georgia" charset="0"/>
                <a:ea typeface="Georgia" charset="0"/>
                <a:cs typeface="Georgia" charset="0"/>
              </a:rPr>
              <a:t>Whites without college education applauded and continue to applaud Trump’s attacks on ‘cultural elites’</a:t>
            </a:r>
            <a:endParaRPr lang="en-US" sz="2000" i="1" dirty="0">
              <a:solidFill>
                <a:srgbClr val="0070C0"/>
              </a:solidFill>
              <a:latin typeface="Georgia" charset="0"/>
              <a:ea typeface="Georgia" charset="0"/>
              <a:cs typeface="Georgia" charset="0"/>
            </a:endParaRPr>
          </a:p>
        </p:txBody>
      </p:sp>
      <p:sp>
        <p:nvSpPr>
          <p:cNvPr id="3" name="Content Placeholder 2"/>
          <p:cNvSpPr>
            <a:spLocks noGrp="1"/>
          </p:cNvSpPr>
          <p:nvPr>
            <p:ph idx="1"/>
          </p:nvPr>
        </p:nvSpPr>
        <p:spPr>
          <a:xfrm>
            <a:off x="457200" y="1993900"/>
            <a:ext cx="8229600" cy="4838700"/>
          </a:xfrm>
        </p:spPr>
        <p:txBody>
          <a:bodyPr>
            <a:noAutofit/>
          </a:bodyPr>
          <a:lstStyle/>
          <a:p>
            <a:r>
              <a:rPr lang="en-GB" sz="2400" i="1" dirty="0" smtClean="0">
                <a:latin typeface="Georgia" charset="0"/>
                <a:ea typeface="Georgia" charset="0"/>
                <a:cs typeface="Georgia" charset="0"/>
              </a:rPr>
              <a:t>The 50 </a:t>
            </a:r>
            <a:r>
              <a:rPr lang="en-GB" sz="2400" i="1" dirty="0">
                <a:latin typeface="Georgia" charset="0"/>
                <a:ea typeface="Georgia" charset="0"/>
                <a:cs typeface="Georgia" charset="0"/>
              </a:rPr>
              <a:t>counties in the US </a:t>
            </a:r>
            <a:r>
              <a:rPr lang="en-GB" sz="2400" i="1" dirty="0" smtClean="0">
                <a:latin typeface="Georgia" charset="0"/>
                <a:ea typeface="Georgia" charset="0"/>
                <a:cs typeface="Georgia" charset="0"/>
              </a:rPr>
              <a:t>with </a:t>
            </a:r>
            <a:r>
              <a:rPr lang="en-GB" sz="2400" i="1" dirty="0">
                <a:latin typeface="Georgia" charset="0"/>
                <a:ea typeface="Georgia" charset="0"/>
                <a:cs typeface="Georgia" charset="0"/>
              </a:rPr>
              <a:t>the highest level of college </a:t>
            </a:r>
            <a:r>
              <a:rPr lang="en-GB" sz="2400" i="1" dirty="0" smtClean="0">
                <a:latin typeface="Georgia" charset="0"/>
                <a:ea typeface="Georgia" charset="0"/>
                <a:cs typeface="Georgia" charset="0"/>
              </a:rPr>
              <a:t>education</a:t>
            </a:r>
            <a:r>
              <a:rPr lang="en-GB" sz="2400" dirty="0" smtClean="0">
                <a:latin typeface="Georgia" charset="0"/>
                <a:ea typeface="Georgia" charset="0"/>
                <a:cs typeface="Georgia" charset="0"/>
              </a:rPr>
              <a:t>: diverse </a:t>
            </a:r>
            <a:r>
              <a:rPr lang="en-GB" sz="2400" dirty="0">
                <a:latin typeface="Georgia" charset="0"/>
                <a:ea typeface="Georgia" charset="0"/>
                <a:cs typeface="Georgia" charset="0"/>
              </a:rPr>
              <a:t>by </a:t>
            </a:r>
            <a:r>
              <a:rPr lang="en-GB" sz="2400" dirty="0" smtClean="0">
                <a:latin typeface="Georgia" charset="0"/>
                <a:ea typeface="Georgia" charset="0"/>
                <a:cs typeface="Georgia" charset="0"/>
              </a:rPr>
              <a:t>income</a:t>
            </a:r>
            <a:r>
              <a:rPr lang="en-GB" sz="2400" dirty="0">
                <a:latin typeface="Georgia" charset="0"/>
                <a:ea typeface="Georgia" charset="0"/>
                <a:cs typeface="Georgia" charset="0"/>
              </a:rPr>
              <a:t>, ethnic composition </a:t>
            </a:r>
            <a:r>
              <a:rPr lang="en-GB" sz="2400" dirty="0" smtClean="0">
                <a:latin typeface="Georgia" charset="0"/>
                <a:ea typeface="Georgia" charset="0"/>
                <a:cs typeface="Georgia" charset="0"/>
              </a:rPr>
              <a:t>etc. In </a:t>
            </a:r>
            <a:r>
              <a:rPr lang="en-GB" sz="2400" dirty="0">
                <a:latin typeface="Georgia" charset="0"/>
                <a:ea typeface="Georgia" charset="0"/>
                <a:cs typeface="Georgia" charset="0"/>
              </a:rPr>
              <a:t>48 of these counties Clinton improved on Obama’s 2012 vote by </a:t>
            </a:r>
            <a:r>
              <a:rPr lang="en-GB" sz="2400" dirty="0" smtClean="0">
                <a:latin typeface="Georgia" charset="0"/>
                <a:ea typeface="Georgia" charset="0"/>
                <a:cs typeface="Georgia" charset="0"/>
              </a:rPr>
              <a:t>average 9%. These </a:t>
            </a:r>
            <a:r>
              <a:rPr lang="en-GB" sz="2400" dirty="0">
                <a:latin typeface="Georgia" charset="0"/>
                <a:ea typeface="Georgia" charset="0"/>
                <a:cs typeface="Georgia" charset="0"/>
              </a:rPr>
              <a:t>districts included many counties with high proportions of white </a:t>
            </a:r>
            <a:r>
              <a:rPr lang="en-GB" sz="2400" dirty="0" smtClean="0">
                <a:latin typeface="Georgia" charset="0"/>
                <a:ea typeface="Georgia" charset="0"/>
                <a:cs typeface="Georgia" charset="0"/>
              </a:rPr>
              <a:t>voters</a:t>
            </a:r>
          </a:p>
          <a:p>
            <a:r>
              <a:rPr lang="en-GB" sz="2400" i="1" dirty="0" smtClean="0">
                <a:latin typeface="Georgia" charset="0"/>
                <a:ea typeface="Georgia" charset="0"/>
                <a:cs typeface="Georgia" charset="0"/>
              </a:rPr>
              <a:t>The </a:t>
            </a:r>
            <a:r>
              <a:rPr lang="en-GB" sz="2400" i="1" dirty="0">
                <a:latin typeface="Georgia" charset="0"/>
                <a:ea typeface="Georgia" charset="0"/>
                <a:cs typeface="Georgia" charset="0"/>
              </a:rPr>
              <a:t>50 least educated counties in the </a:t>
            </a:r>
            <a:r>
              <a:rPr lang="en-GB" sz="2400" i="1" dirty="0" smtClean="0">
                <a:latin typeface="Georgia" charset="0"/>
                <a:ea typeface="Georgia" charset="0"/>
                <a:cs typeface="Georgia" charset="0"/>
              </a:rPr>
              <a:t>US: </a:t>
            </a:r>
            <a:r>
              <a:rPr lang="en-GB" sz="2400" dirty="0" smtClean="0">
                <a:latin typeface="Georgia" charset="0"/>
                <a:ea typeface="Georgia" charset="0"/>
                <a:cs typeface="Georgia" charset="0"/>
              </a:rPr>
              <a:t>Here</a:t>
            </a:r>
            <a:r>
              <a:rPr lang="en-GB" sz="2400" i="1" dirty="0" smtClean="0">
                <a:latin typeface="Georgia" charset="0"/>
                <a:ea typeface="Georgia" charset="0"/>
                <a:cs typeface="Georgia" charset="0"/>
              </a:rPr>
              <a:t> </a:t>
            </a:r>
            <a:r>
              <a:rPr lang="en-GB" sz="2400" dirty="0" smtClean="0">
                <a:latin typeface="Georgia" charset="0"/>
                <a:ea typeface="Georgia" charset="0"/>
                <a:cs typeface="Georgia" charset="0"/>
              </a:rPr>
              <a:t>Clinton’s </a:t>
            </a:r>
            <a:r>
              <a:rPr lang="en-GB" sz="2400" dirty="0">
                <a:latin typeface="Georgia" charset="0"/>
                <a:ea typeface="Georgia" charset="0"/>
                <a:cs typeface="Georgia" charset="0"/>
              </a:rPr>
              <a:t>vote </a:t>
            </a:r>
            <a:r>
              <a:rPr lang="en-GB" sz="2400" dirty="0" smtClean="0">
                <a:latin typeface="Georgia" charset="0"/>
                <a:ea typeface="Georgia" charset="0"/>
                <a:cs typeface="Georgia" charset="0"/>
              </a:rPr>
              <a:t>collapsed, </a:t>
            </a:r>
            <a:r>
              <a:rPr lang="en-GB" sz="2400" dirty="0">
                <a:latin typeface="Georgia" charset="0"/>
                <a:ea typeface="Georgia" charset="0"/>
                <a:cs typeface="Georgia" charset="0"/>
              </a:rPr>
              <a:t>compared to Obama in </a:t>
            </a:r>
            <a:r>
              <a:rPr lang="en-GB" sz="2400" dirty="0" smtClean="0">
                <a:latin typeface="Georgia" charset="0"/>
                <a:ea typeface="Georgia" charset="0"/>
                <a:cs typeface="Georgia" charset="0"/>
              </a:rPr>
              <a:t>2012; she </a:t>
            </a:r>
            <a:r>
              <a:rPr lang="en-GB" sz="2400" dirty="0">
                <a:latin typeface="Georgia" charset="0"/>
                <a:ea typeface="Georgia" charset="0"/>
                <a:cs typeface="Georgia" charset="0"/>
              </a:rPr>
              <a:t>lost ground in 47 of the </a:t>
            </a:r>
            <a:r>
              <a:rPr lang="en-GB" sz="2400" dirty="0" smtClean="0">
                <a:latin typeface="Georgia" charset="0"/>
                <a:ea typeface="Georgia" charset="0"/>
                <a:cs typeface="Georgia" charset="0"/>
              </a:rPr>
              <a:t>50 by </a:t>
            </a:r>
            <a:r>
              <a:rPr lang="en-GB" sz="2400" dirty="0">
                <a:latin typeface="Georgia" charset="0"/>
                <a:ea typeface="Georgia" charset="0"/>
                <a:cs typeface="Georgia" charset="0"/>
              </a:rPr>
              <a:t>an average </a:t>
            </a:r>
            <a:r>
              <a:rPr lang="en-GB" sz="2400" dirty="0" smtClean="0">
                <a:latin typeface="Georgia" charset="0"/>
                <a:ea typeface="Georgia" charset="0"/>
                <a:cs typeface="Georgia" charset="0"/>
              </a:rPr>
              <a:t>of 11%. </a:t>
            </a:r>
            <a:r>
              <a:rPr lang="en-GB" sz="2400" dirty="0">
                <a:latin typeface="Georgia" charset="0"/>
                <a:ea typeface="Georgia" charset="0"/>
                <a:cs typeface="Georgia" charset="0"/>
              </a:rPr>
              <a:t>Again </a:t>
            </a:r>
            <a:r>
              <a:rPr lang="en-GB" sz="2400" dirty="0" smtClean="0">
                <a:latin typeface="Georgia" charset="0"/>
                <a:ea typeface="Georgia" charset="0"/>
                <a:cs typeface="Georgia" charset="0"/>
              </a:rPr>
              <a:t>these counties </a:t>
            </a:r>
            <a:r>
              <a:rPr lang="en-GB" sz="2400" dirty="0">
                <a:latin typeface="Georgia" charset="0"/>
                <a:ea typeface="Georgia" charset="0"/>
                <a:cs typeface="Georgia" charset="0"/>
              </a:rPr>
              <a:t>were </a:t>
            </a:r>
            <a:r>
              <a:rPr lang="en-GB" sz="2400" dirty="0" smtClean="0">
                <a:latin typeface="Georgia" charset="0"/>
                <a:ea typeface="Georgia" charset="0"/>
                <a:cs typeface="Georgia" charset="0"/>
              </a:rPr>
              <a:t>varied, except </a:t>
            </a:r>
            <a:r>
              <a:rPr lang="en-GB" sz="2400" dirty="0">
                <a:latin typeface="Georgia" charset="0"/>
                <a:ea typeface="Georgia" charset="0"/>
                <a:cs typeface="Georgia" charset="0"/>
              </a:rPr>
              <a:t>for the education </a:t>
            </a:r>
            <a:r>
              <a:rPr lang="en-GB" sz="2400" dirty="0" smtClean="0">
                <a:latin typeface="Georgia" charset="0"/>
                <a:ea typeface="Georgia" charset="0"/>
                <a:cs typeface="Georgia" charset="0"/>
              </a:rPr>
              <a:t>factor</a:t>
            </a:r>
          </a:p>
          <a:p>
            <a:r>
              <a:rPr lang="en-GB" sz="2400" dirty="0" smtClean="0">
                <a:latin typeface="Georgia" charset="0"/>
                <a:ea typeface="Georgia" charset="0"/>
                <a:cs typeface="Georgia" charset="0"/>
              </a:rPr>
              <a:t>Trump </a:t>
            </a:r>
            <a:r>
              <a:rPr lang="en-GB" sz="2400" dirty="0">
                <a:latin typeface="Georgia" charset="0"/>
                <a:ea typeface="Georgia" charset="0"/>
                <a:cs typeface="Georgia" charset="0"/>
              </a:rPr>
              <a:t>received 72% of the white non-college male vote and 62% of the white non-college female vote. </a:t>
            </a:r>
            <a:endParaRPr lang="en-GB" sz="2400" dirty="0" smtClean="0">
              <a:latin typeface="Georgia" charset="0"/>
              <a:ea typeface="Georgia" charset="0"/>
              <a:cs typeface="Georgia" charset="0"/>
            </a:endParaRPr>
          </a:p>
        </p:txBody>
      </p:sp>
    </p:spTree>
    <p:extLst>
      <p:ext uri="{BB962C8B-B14F-4D97-AF65-F5344CB8AC3E}">
        <p14:creationId xmlns:p14="http://schemas.microsoft.com/office/powerpoint/2010/main" val="950830606"/>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302814"/>
              </p:ext>
            </p:extLst>
          </p:nvPr>
        </p:nvGraphicFramePr>
        <p:xfrm>
          <a:off x="544606" y="1103532"/>
          <a:ext cx="8272463" cy="5155626"/>
        </p:xfrm>
        <a:graphic>
          <a:graphicData uri="http://schemas.openxmlformats.org/drawingml/2006/table">
            <a:tbl>
              <a:tblPr firstRow="1" bandRow="1">
                <a:tableStyleId>{5C22544A-7EE6-4342-B048-85BDC9FD1C3A}</a:tableStyleId>
              </a:tblPr>
              <a:tblGrid>
                <a:gridCol w="3671888"/>
                <a:gridCol w="2386012"/>
                <a:gridCol w="2214563"/>
              </a:tblGrid>
              <a:tr h="295835">
                <a:tc>
                  <a:txBody>
                    <a:bodyPr/>
                    <a:lstStyle/>
                    <a:p>
                      <a:endParaRPr lang="en-US" sz="2000" dirty="0">
                        <a:latin typeface="Georgia" charset="0"/>
                        <a:ea typeface="Georgia" charset="0"/>
                        <a:cs typeface="Georgia"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dirty="0" smtClean="0">
                          <a:latin typeface="Georgia" charset="0"/>
                          <a:ea typeface="Georgia" charset="0"/>
                          <a:cs typeface="Georgia" charset="0"/>
                        </a:rPr>
                        <a:t>LEAVE</a:t>
                      </a:r>
                      <a:endParaRPr lang="en-US" sz="2000" dirty="0">
                        <a:latin typeface="Georgia" charset="0"/>
                        <a:ea typeface="Georgia" charset="0"/>
                        <a:cs typeface="Georgia"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000" dirty="0" smtClean="0">
                          <a:latin typeface="Georgia" charset="0"/>
                          <a:ea typeface="Georgia" charset="0"/>
                          <a:cs typeface="Georgia" charset="0"/>
                        </a:rPr>
                        <a:t>REMAIN</a:t>
                      </a:r>
                      <a:endParaRPr lang="en-US" sz="2000" dirty="0">
                        <a:latin typeface="Georgia" charset="0"/>
                        <a:ea typeface="Georgia" charset="0"/>
                        <a:cs typeface="Georgia"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18566">
                <a:tc>
                  <a:txBody>
                    <a:bodyPr/>
                    <a:lstStyle/>
                    <a:p>
                      <a:r>
                        <a:rPr lang="en-US" sz="2000" dirty="0" smtClean="0">
                          <a:latin typeface="Georgia" charset="0"/>
                          <a:ea typeface="Georgia" charset="0"/>
                          <a:cs typeface="Georgia" charset="0"/>
                        </a:rPr>
                        <a:t>Total </a:t>
                      </a:r>
                      <a:r>
                        <a:rPr lang="en-US" sz="1400" dirty="0" smtClean="0">
                          <a:latin typeface="Georgia" charset="0"/>
                          <a:ea typeface="Georgia" charset="0"/>
                          <a:cs typeface="Georgia" charset="0"/>
                        </a:rPr>
                        <a:t>(same for men and women)</a:t>
                      </a:r>
                      <a:endParaRPr lang="en-US" sz="1400" dirty="0">
                        <a:latin typeface="Georgia" charset="0"/>
                        <a:ea typeface="Georgia" charset="0"/>
                        <a:cs typeface="Georgia"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Georgia" charset="0"/>
                          <a:ea typeface="Georgia" charset="0"/>
                          <a:cs typeface="Georgia" charset="0"/>
                        </a:rPr>
                        <a:t>52</a:t>
                      </a:r>
                      <a:endParaRPr lang="en-US" sz="2000" dirty="0">
                        <a:latin typeface="Georgia" charset="0"/>
                        <a:ea typeface="Georgia" charset="0"/>
                        <a:cs typeface="Georgia"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Georgia" charset="0"/>
                          <a:ea typeface="Georgia" charset="0"/>
                          <a:cs typeface="Georgia" charset="0"/>
                        </a:rPr>
                        <a:t>48</a:t>
                      </a:r>
                      <a:endParaRPr lang="en-US" sz="2000" dirty="0">
                        <a:latin typeface="Georgia" charset="0"/>
                        <a:ea typeface="Georgia" charset="0"/>
                        <a:cs typeface="Georgia"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43753">
                <a:tc>
                  <a:txBody>
                    <a:bodyPr/>
                    <a:lstStyle/>
                    <a:p>
                      <a:r>
                        <a:rPr lang="en-US" sz="2000" b="1" dirty="0" smtClean="0">
                          <a:solidFill>
                            <a:schemeClr val="bg1"/>
                          </a:solidFill>
                          <a:latin typeface="Georgia" charset="0"/>
                          <a:ea typeface="Georgia" charset="0"/>
                          <a:cs typeface="Georgia" charset="0"/>
                        </a:rPr>
                        <a:t>EXIT POLLS</a:t>
                      </a:r>
                      <a:endParaRPr lang="en-US" sz="2000" b="1" dirty="0">
                        <a:solidFill>
                          <a:schemeClr val="bg1"/>
                        </a:solidFill>
                        <a:latin typeface="Georgia" charset="0"/>
                        <a:ea typeface="Georgia" charset="0"/>
                        <a:cs typeface="Georgia"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endParaRPr lang="en-US" sz="2000" dirty="0">
                        <a:latin typeface="Georgia" charset="0"/>
                        <a:ea typeface="Georgia" charset="0"/>
                        <a:cs typeface="Georgia" charset="0"/>
                      </a:endParaRPr>
                    </a:p>
                  </a:txBody>
                  <a:tcPr>
                    <a:lnT w="12700" cap="flat" cmpd="sng" algn="ctr">
                      <a:solidFill>
                        <a:schemeClr val="tx1"/>
                      </a:solidFill>
                      <a:prstDash val="solid"/>
                      <a:round/>
                      <a:headEnd type="none" w="med" len="med"/>
                      <a:tailEnd type="none" w="med" len="med"/>
                    </a:lnT>
                    <a:solidFill>
                      <a:schemeClr val="accent1"/>
                    </a:solidFill>
                  </a:tcPr>
                </a:tc>
                <a:tc>
                  <a:txBody>
                    <a:bodyPr/>
                    <a:lstStyle/>
                    <a:p>
                      <a:endParaRPr lang="en-US" sz="2000" dirty="0">
                        <a:latin typeface="Georgia" charset="0"/>
                        <a:ea typeface="Georgia" charset="0"/>
                        <a:cs typeface="Georgia"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r>
              <a:tr h="470647">
                <a:tc>
                  <a:txBody>
                    <a:bodyPr/>
                    <a:lstStyle/>
                    <a:p>
                      <a:r>
                        <a:rPr lang="en-US" sz="2000" dirty="0" smtClean="0">
                          <a:latin typeface="Georgia" charset="0"/>
                          <a:ea typeface="Georgia" charset="0"/>
                          <a:cs typeface="Georgia" charset="0"/>
                        </a:rPr>
                        <a:t>18-24 years</a:t>
                      </a:r>
                      <a:endParaRPr lang="en-US" sz="2000" dirty="0">
                        <a:latin typeface="Georgia" charset="0"/>
                        <a:ea typeface="Georgia" charset="0"/>
                        <a:cs typeface="Georgia"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Georgia" charset="0"/>
                          <a:ea typeface="Georgia" charset="0"/>
                          <a:cs typeface="Georgia" charset="0"/>
                        </a:rPr>
                        <a:t>27</a:t>
                      </a:r>
                      <a:endParaRPr lang="en-US" sz="2000" dirty="0">
                        <a:latin typeface="Georgia" charset="0"/>
                        <a:ea typeface="Georgia" charset="0"/>
                        <a:cs typeface="Georgia" charset="0"/>
                      </a:endParaRPr>
                    </a:p>
                  </a:txBody>
                  <a:tcPr/>
                </a:tc>
                <a:tc>
                  <a:txBody>
                    <a:bodyPr/>
                    <a:lstStyle/>
                    <a:p>
                      <a:pPr algn="ctr"/>
                      <a:r>
                        <a:rPr lang="en-US" sz="2000" dirty="0" smtClean="0">
                          <a:latin typeface="Georgia" charset="0"/>
                          <a:ea typeface="Georgia" charset="0"/>
                          <a:cs typeface="Georgia" charset="0"/>
                        </a:rPr>
                        <a:t>73</a:t>
                      </a:r>
                      <a:endParaRPr lang="en-US" sz="2000" dirty="0">
                        <a:latin typeface="Georgia" charset="0"/>
                        <a:ea typeface="Georgia" charset="0"/>
                        <a:cs typeface="Georgia" charset="0"/>
                      </a:endParaRPr>
                    </a:p>
                  </a:txBody>
                  <a:tcPr>
                    <a:lnR w="12700" cap="flat" cmpd="sng" algn="ctr">
                      <a:solidFill>
                        <a:schemeClr val="tx1"/>
                      </a:solidFill>
                      <a:prstDash val="solid"/>
                      <a:round/>
                      <a:headEnd type="none" w="med" len="med"/>
                      <a:tailEnd type="none" w="med" len="med"/>
                    </a:lnR>
                  </a:tcPr>
                </a:tc>
              </a:tr>
              <a:tr h="416858">
                <a:tc>
                  <a:txBody>
                    <a:bodyPr/>
                    <a:lstStyle/>
                    <a:p>
                      <a:r>
                        <a:rPr lang="en-US" sz="2000" dirty="0" smtClean="0">
                          <a:latin typeface="Georgia" charset="0"/>
                          <a:ea typeface="Georgia" charset="0"/>
                          <a:cs typeface="Georgia" charset="0"/>
                        </a:rPr>
                        <a:t>Higher degree</a:t>
                      </a:r>
                      <a:endParaRPr lang="en-US" sz="2000" dirty="0">
                        <a:latin typeface="Georgia" charset="0"/>
                        <a:ea typeface="Georgia" charset="0"/>
                        <a:cs typeface="Georgia"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Georgia" charset="0"/>
                          <a:ea typeface="Georgia" charset="0"/>
                          <a:cs typeface="Georgia" charset="0"/>
                        </a:rPr>
                        <a:t>36</a:t>
                      </a:r>
                      <a:endParaRPr lang="en-US" sz="2000" dirty="0">
                        <a:latin typeface="Georgia" charset="0"/>
                        <a:ea typeface="Georgia" charset="0"/>
                        <a:cs typeface="Georgia" charset="0"/>
                      </a:endParaRPr>
                    </a:p>
                  </a:txBody>
                  <a:tcPr/>
                </a:tc>
                <a:tc>
                  <a:txBody>
                    <a:bodyPr/>
                    <a:lstStyle/>
                    <a:p>
                      <a:pPr algn="ctr"/>
                      <a:r>
                        <a:rPr lang="en-US" sz="2000" dirty="0" smtClean="0">
                          <a:latin typeface="Georgia" charset="0"/>
                          <a:ea typeface="Georgia" charset="0"/>
                          <a:cs typeface="Georgia" charset="0"/>
                        </a:rPr>
                        <a:t>64</a:t>
                      </a:r>
                      <a:endParaRPr lang="en-US" sz="2000" dirty="0">
                        <a:latin typeface="Georgia" charset="0"/>
                        <a:ea typeface="Georgia" charset="0"/>
                        <a:cs typeface="Georgia" charset="0"/>
                      </a:endParaRPr>
                    </a:p>
                  </a:txBody>
                  <a:tcPr>
                    <a:lnR w="12700" cap="flat" cmpd="sng" algn="ctr">
                      <a:solidFill>
                        <a:schemeClr val="tx1"/>
                      </a:solidFill>
                      <a:prstDash val="solid"/>
                      <a:round/>
                      <a:headEnd type="none" w="med" len="med"/>
                      <a:tailEnd type="none" w="med" len="med"/>
                    </a:lnR>
                  </a:tcPr>
                </a:tc>
              </a:tr>
              <a:tr h="470647">
                <a:tc>
                  <a:txBody>
                    <a:bodyPr/>
                    <a:lstStyle/>
                    <a:p>
                      <a:r>
                        <a:rPr lang="en-US" sz="2000" dirty="0" smtClean="0">
                          <a:latin typeface="Georgia" charset="0"/>
                          <a:ea typeface="Georgia" charset="0"/>
                          <a:cs typeface="Georgia" charset="0"/>
                        </a:rPr>
                        <a:t>First degree</a:t>
                      </a:r>
                      <a:endParaRPr lang="en-US" sz="2000" dirty="0">
                        <a:latin typeface="Georgia" charset="0"/>
                        <a:ea typeface="Georgia" charset="0"/>
                        <a:cs typeface="Georgia"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Georgia" charset="0"/>
                          <a:ea typeface="Georgia" charset="0"/>
                          <a:cs typeface="Georgia" charset="0"/>
                        </a:rPr>
                        <a:t>43</a:t>
                      </a:r>
                      <a:endParaRPr lang="en-US" sz="2000" dirty="0">
                        <a:latin typeface="Georgia" charset="0"/>
                        <a:ea typeface="Georgia" charset="0"/>
                        <a:cs typeface="Georgia" charset="0"/>
                      </a:endParaRPr>
                    </a:p>
                  </a:txBody>
                  <a:tcPr/>
                </a:tc>
                <a:tc>
                  <a:txBody>
                    <a:bodyPr/>
                    <a:lstStyle/>
                    <a:p>
                      <a:pPr algn="ctr"/>
                      <a:r>
                        <a:rPr lang="en-US" sz="2000" dirty="0" smtClean="0">
                          <a:latin typeface="Georgia" charset="0"/>
                          <a:ea typeface="Georgia" charset="0"/>
                          <a:cs typeface="Georgia" charset="0"/>
                        </a:rPr>
                        <a:t>57</a:t>
                      </a:r>
                      <a:endParaRPr lang="en-US" sz="2000" dirty="0">
                        <a:latin typeface="Georgia" charset="0"/>
                        <a:ea typeface="Georgia" charset="0"/>
                        <a:cs typeface="Georgia" charset="0"/>
                      </a:endParaRPr>
                    </a:p>
                  </a:txBody>
                  <a:tcPr>
                    <a:lnR w="12700" cap="flat" cmpd="sng" algn="ctr">
                      <a:solidFill>
                        <a:schemeClr val="tx1"/>
                      </a:solidFill>
                      <a:prstDash val="solid"/>
                      <a:round/>
                      <a:headEnd type="none" w="med" len="med"/>
                      <a:tailEnd type="none" w="med" len="med"/>
                    </a:lnR>
                  </a:tcPr>
                </a:tc>
              </a:tr>
              <a:tr h="457200">
                <a:tc>
                  <a:txBody>
                    <a:bodyPr/>
                    <a:lstStyle/>
                    <a:p>
                      <a:r>
                        <a:rPr lang="en-US" sz="2000" dirty="0" smtClean="0">
                          <a:latin typeface="Georgia" charset="0"/>
                          <a:ea typeface="Georgia" charset="0"/>
                          <a:cs typeface="Georgia" charset="0"/>
                        </a:rPr>
                        <a:t>Secondary education</a:t>
                      </a:r>
                      <a:endParaRPr lang="en-US" sz="2000" dirty="0">
                        <a:latin typeface="Georgia" charset="0"/>
                        <a:ea typeface="Georgia" charset="0"/>
                        <a:cs typeface="Georgia"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Georgia" charset="0"/>
                          <a:ea typeface="Georgia" charset="0"/>
                          <a:cs typeface="Georgia" charset="0"/>
                        </a:rPr>
                        <a:t>64</a:t>
                      </a:r>
                      <a:endParaRPr lang="en-US" sz="2000" dirty="0">
                        <a:latin typeface="Georgia" charset="0"/>
                        <a:ea typeface="Georgia" charset="0"/>
                        <a:cs typeface="Georgia" charset="0"/>
                      </a:endParaRPr>
                    </a:p>
                  </a:txBody>
                  <a:tcPr/>
                </a:tc>
                <a:tc>
                  <a:txBody>
                    <a:bodyPr/>
                    <a:lstStyle/>
                    <a:p>
                      <a:pPr algn="ctr"/>
                      <a:r>
                        <a:rPr lang="en-US" sz="2000" dirty="0" smtClean="0">
                          <a:latin typeface="Georgia" charset="0"/>
                          <a:ea typeface="Georgia" charset="0"/>
                          <a:cs typeface="Georgia" charset="0"/>
                        </a:rPr>
                        <a:t>36</a:t>
                      </a:r>
                      <a:endParaRPr lang="en-US" sz="2000" dirty="0">
                        <a:latin typeface="Georgia" charset="0"/>
                        <a:ea typeface="Georgia" charset="0"/>
                        <a:cs typeface="Georgia" charset="0"/>
                      </a:endParaRPr>
                    </a:p>
                  </a:txBody>
                  <a:tcPr>
                    <a:lnR w="12700" cap="flat" cmpd="sng" algn="ctr">
                      <a:solidFill>
                        <a:schemeClr val="tx1"/>
                      </a:solidFill>
                      <a:prstDash val="solid"/>
                      <a:round/>
                      <a:headEnd type="none" w="med" len="med"/>
                      <a:tailEnd type="none" w="med" len="med"/>
                    </a:lnR>
                  </a:tcPr>
                </a:tc>
              </a:tr>
              <a:tr h="523562">
                <a:tc>
                  <a:txBody>
                    <a:bodyPr/>
                    <a:lstStyle/>
                    <a:p>
                      <a:r>
                        <a:rPr lang="en-US" sz="2000" dirty="0" smtClean="0">
                          <a:latin typeface="Georgia" charset="0"/>
                          <a:ea typeface="Georgia" charset="0"/>
                          <a:cs typeface="Georgia" charset="0"/>
                        </a:rPr>
                        <a:t>Primary education </a:t>
                      </a:r>
                      <a:endParaRPr lang="en-US" sz="2000" dirty="0">
                        <a:latin typeface="Georgia" charset="0"/>
                        <a:ea typeface="Georgia" charset="0"/>
                        <a:cs typeface="Georgia"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Georgia" charset="0"/>
                          <a:ea typeface="Georgia" charset="0"/>
                          <a:cs typeface="Georgia" charset="0"/>
                        </a:rPr>
                        <a:t>72</a:t>
                      </a:r>
                      <a:endParaRPr lang="en-US" sz="2000" dirty="0">
                        <a:latin typeface="Georgia" charset="0"/>
                        <a:ea typeface="Georgia" charset="0"/>
                        <a:cs typeface="Georgia"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Georgia" charset="0"/>
                          <a:ea typeface="Georgia" charset="0"/>
                          <a:cs typeface="Georgia" charset="0"/>
                        </a:rPr>
                        <a:t>28</a:t>
                      </a:r>
                      <a:endParaRPr lang="en-US" sz="2000" dirty="0">
                        <a:latin typeface="Georgia" charset="0"/>
                        <a:ea typeface="Georgia" charset="0"/>
                        <a:cs typeface="Georgia"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30306">
                <a:tc gridSpan="3">
                  <a:txBody>
                    <a:bodyPr/>
                    <a:lstStyle/>
                    <a:p>
                      <a:r>
                        <a:rPr lang="en-US" sz="2000" b="1" dirty="0" smtClean="0">
                          <a:solidFill>
                            <a:schemeClr val="bg1"/>
                          </a:solidFill>
                          <a:latin typeface="Georgia" charset="0"/>
                          <a:ea typeface="Georgia" charset="0"/>
                          <a:cs typeface="Georgia" charset="0"/>
                        </a:rPr>
                        <a:t>KINGS COLLEGE LONDON STUDY</a:t>
                      </a:r>
                      <a:endParaRPr lang="en-US" sz="2000" b="1" dirty="0">
                        <a:solidFill>
                          <a:schemeClr val="bg1"/>
                        </a:solidFill>
                        <a:latin typeface="Georgia" charset="0"/>
                        <a:ea typeface="Georgia" charset="0"/>
                        <a:cs typeface="Georg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pPr algn="ctr"/>
                      <a:endParaRPr lang="en-US" sz="2400" dirty="0"/>
                    </a:p>
                  </a:txBody>
                  <a:tcPr>
                    <a:lnT w="12700" cap="flat" cmpd="sng" algn="ctr">
                      <a:solidFill>
                        <a:schemeClr val="tx1"/>
                      </a:solidFill>
                      <a:prstDash val="solid"/>
                      <a:round/>
                      <a:headEnd type="none" w="med" len="med"/>
                      <a:tailEnd type="none" w="med" len="med"/>
                    </a:lnT>
                  </a:tcPr>
                </a:tc>
                <a:tc hMerge="1">
                  <a:txBody>
                    <a:bodyPr/>
                    <a:lstStyle/>
                    <a:p>
                      <a:pPr algn="ctr"/>
                      <a:endParaRPr lang="en-US" sz="2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10988">
                <a:tc>
                  <a:txBody>
                    <a:bodyPr/>
                    <a:lstStyle/>
                    <a:p>
                      <a:r>
                        <a:rPr lang="en-US" sz="2000" dirty="0" smtClean="0">
                          <a:latin typeface="Georgia" charset="0"/>
                          <a:ea typeface="Georgia" charset="0"/>
                          <a:cs typeface="Georgia" charset="0"/>
                        </a:rPr>
                        <a:t>Degree holders</a:t>
                      </a:r>
                      <a:endParaRPr lang="en-US" sz="2000" dirty="0">
                        <a:latin typeface="Georgia" charset="0"/>
                        <a:ea typeface="Georgia" charset="0"/>
                        <a:cs typeface="Georgia"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Georgia" charset="0"/>
                          <a:ea typeface="Georgia" charset="0"/>
                          <a:cs typeface="Georgia" charset="0"/>
                        </a:rPr>
                        <a:t>26</a:t>
                      </a:r>
                      <a:endParaRPr lang="en-US" sz="2000" dirty="0">
                        <a:latin typeface="Georgia" charset="0"/>
                        <a:ea typeface="Georgia" charset="0"/>
                        <a:cs typeface="Georgia" charset="0"/>
                      </a:endParaRPr>
                    </a:p>
                  </a:txBody>
                  <a:tcPr/>
                </a:tc>
                <a:tc>
                  <a:txBody>
                    <a:bodyPr/>
                    <a:lstStyle/>
                    <a:p>
                      <a:pPr algn="ctr"/>
                      <a:r>
                        <a:rPr lang="en-US" sz="2000" dirty="0" smtClean="0">
                          <a:latin typeface="Georgia" charset="0"/>
                          <a:ea typeface="Georgia" charset="0"/>
                          <a:cs typeface="Georgia" charset="0"/>
                        </a:rPr>
                        <a:t>74</a:t>
                      </a:r>
                      <a:endParaRPr lang="en-US" sz="2000" dirty="0">
                        <a:latin typeface="Georgia" charset="0"/>
                        <a:ea typeface="Georgia" charset="0"/>
                        <a:cs typeface="Georgia" charset="0"/>
                      </a:endParaRPr>
                    </a:p>
                  </a:txBody>
                  <a:tcPr>
                    <a:lnR w="12700" cap="flat" cmpd="sng" algn="ctr">
                      <a:solidFill>
                        <a:schemeClr val="tx1"/>
                      </a:solidFill>
                      <a:prstDash val="solid"/>
                      <a:round/>
                      <a:headEnd type="none" w="med" len="med"/>
                      <a:tailEnd type="none" w="med" len="med"/>
                    </a:lnR>
                  </a:tcPr>
                </a:tc>
              </a:tr>
              <a:tr h="416859">
                <a:tc>
                  <a:txBody>
                    <a:bodyPr/>
                    <a:lstStyle/>
                    <a:p>
                      <a:r>
                        <a:rPr lang="en-US" sz="2000" dirty="0" smtClean="0">
                          <a:latin typeface="Georgia" charset="0"/>
                          <a:ea typeface="Georgia" charset="0"/>
                          <a:cs typeface="Georgia" charset="0"/>
                        </a:rPr>
                        <a:t>No qualifications</a:t>
                      </a:r>
                      <a:endParaRPr lang="en-US" sz="2000" dirty="0">
                        <a:latin typeface="Georgia" charset="0"/>
                        <a:ea typeface="Georgia" charset="0"/>
                        <a:cs typeface="Georgia"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Georgia" charset="0"/>
                          <a:ea typeface="Georgia" charset="0"/>
                          <a:cs typeface="Georgia" charset="0"/>
                        </a:rPr>
                        <a:t>78</a:t>
                      </a:r>
                      <a:endParaRPr lang="en-US" sz="2000" dirty="0">
                        <a:latin typeface="Georgia" charset="0"/>
                        <a:ea typeface="Georgia" charset="0"/>
                        <a:cs typeface="Georgia"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Georgia" charset="0"/>
                          <a:ea typeface="Georgia" charset="0"/>
                          <a:cs typeface="Georgia" charset="0"/>
                        </a:rPr>
                        <a:t>22</a:t>
                      </a:r>
                      <a:endParaRPr lang="en-US" sz="2000" dirty="0">
                        <a:latin typeface="Georgia" charset="0"/>
                        <a:ea typeface="Georgia" charset="0"/>
                        <a:cs typeface="Georgia"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215900" y="201706"/>
            <a:ext cx="8601169" cy="523220"/>
          </a:xfrm>
          <a:prstGeom prst="rect">
            <a:avLst/>
          </a:prstGeom>
          <a:noFill/>
        </p:spPr>
        <p:txBody>
          <a:bodyPr wrap="square" rtlCol="0">
            <a:spAutoFit/>
          </a:bodyPr>
          <a:lstStyle/>
          <a:p>
            <a:pPr algn="ctr"/>
            <a:r>
              <a:rPr lang="en-US" sz="2800" dirty="0" smtClean="0">
                <a:solidFill>
                  <a:srgbClr val="0070C0"/>
                </a:solidFill>
                <a:latin typeface="Georgia" charset="0"/>
                <a:ea typeface="Georgia" charset="0"/>
                <a:cs typeface="Georgia" charset="0"/>
              </a:rPr>
              <a:t>Brexit and educational level, June 2016 referendum</a:t>
            </a:r>
            <a:endParaRPr lang="en-US" sz="2800" dirty="0">
              <a:solidFill>
                <a:srgbClr val="0070C0"/>
              </a:solidFill>
              <a:latin typeface="Georgia" charset="0"/>
              <a:ea typeface="Georgia" charset="0"/>
              <a:cs typeface="Georgia" charset="0"/>
            </a:endParaRPr>
          </a:p>
        </p:txBody>
      </p:sp>
    </p:spTree>
    <p:extLst>
      <p:ext uri="{BB962C8B-B14F-4D97-AF65-F5344CB8AC3E}">
        <p14:creationId xmlns:p14="http://schemas.microsoft.com/office/powerpoint/2010/main" val="84374640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70C0"/>
                </a:solidFill>
                <a:latin typeface="Georgia" charset="0"/>
                <a:ea typeface="Georgia" charset="0"/>
                <a:cs typeface="Georgia" charset="0"/>
              </a:rPr>
              <a:t>EU and UK higher educat</a:t>
            </a:r>
            <a:r>
              <a:rPr lang="en-US" sz="3200" dirty="0" smtClean="0">
                <a:solidFill>
                  <a:srgbClr val="0070C0"/>
                </a:solidFill>
                <a:latin typeface="Georgia" charset="0"/>
                <a:ea typeface="Georgia" charset="0"/>
                <a:cs typeface="Georgia" charset="0"/>
              </a:rPr>
              <a:t>ion</a:t>
            </a:r>
            <a:endParaRPr lang="en-US" sz="3200" dirty="0">
              <a:solidFill>
                <a:srgbClr val="0070C0"/>
              </a:solidFill>
              <a:latin typeface="Georgia" charset="0"/>
              <a:ea typeface="Georgia" charset="0"/>
              <a:cs typeface="Georgia" charset="0"/>
            </a:endParaRPr>
          </a:p>
        </p:txBody>
      </p:sp>
      <p:sp>
        <p:nvSpPr>
          <p:cNvPr id="3" name="Content Placeholder 2"/>
          <p:cNvSpPr>
            <a:spLocks noGrp="1"/>
          </p:cNvSpPr>
          <p:nvPr>
            <p:ph idx="1"/>
          </p:nvPr>
        </p:nvSpPr>
        <p:spPr>
          <a:xfrm>
            <a:off x="457200" y="1317812"/>
            <a:ext cx="8509000" cy="5204012"/>
          </a:xfrm>
        </p:spPr>
        <p:txBody>
          <a:bodyPr>
            <a:normAutofit/>
          </a:bodyPr>
          <a:lstStyle/>
          <a:p>
            <a:r>
              <a:rPr lang="en-US" sz="2400" dirty="0" smtClean="0">
                <a:latin typeface="Georgia" charset="0"/>
                <a:ea typeface="Georgia" charset="0"/>
                <a:cs typeface="Georgia" charset="0"/>
              </a:rPr>
              <a:t>EU membership has markedly assisted UK higher education. It has leveraged the much larger European pool of ideas and talent to maintain a strong global position </a:t>
            </a:r>
          </a:p>
          <a:p>
            <a:r>
              <a:rPr lang="en-US" sz="2400" dirty="0" smtClean="0">
                <a:latin typeface="Georgia" charset="0"/>
                <a:ea typeface="Georgia" charset="0"/>
                <a:cs typeface="Georgia" charset="0"/>
              </a:rPr>
              <a:t>From </a:t>
            </a:r>
            <a:r>
              <a:rPr lang="en-US" sz="2400" dirty="0">
                <a:latin typeface="Georgia" charset="0"/>
                <a:ea typeface="Georgia" charset="0"/>
                <a:cs typeface="Georgia" charset="0"/>
              </a:rPr>
              <a:t>2007 to 2013, the UK contributed €5.4 billion to the EU for </a:t>
            </a:r>
            <a:r>
              <a:rPr lang="en-US" sz="2400" dirty="0" smtClean="0">
                <a:latin typeface="Georgia" charset="0"/>
                <a:ea typeface="Georgia" charset="0"/>
                <a:cs typeface="Georgia" charset="0"/>
              </a:rPr>
              <a:t>R&amp;D, </a:t>
            </a:r>
            <a:r>
              <a:rPr lang="en-US" sz="2400" dirty="0">
                <a:latin typeface="Georgia" charset="0"/>
                <a:ea typeface="Georgia" charset="0"/>
                <a:cs typeface="Georgia" charset="0"/>
              </a:rPr>
              <a:t>while receiving €8.8 billion in research </a:t>
            </a:r>
            <a:r>
              <a:rPr lang="en-US" sz="2400" dirty="0" smtClean="0">
                <a:latin typeface="Georgia" charset="0"/>
                <a:ea typeface="Georgia" charset="0"/>
                <a:cs typeface="Georgia" charset="0"/>
              </a:rPr>
              <a:t>grants. In all 21% of all UK finance for R&amp;D in 2013 was from international sources, mostly EU—Europe’s highest dependence on international sources except Ireland</a:t>
            </a:r>
          </a:p>
          <a:p>
            <a:r>
              <a:rPr lang="en-GB" sz="2400" dirty="0">
                <a:latin typeface="Georgia" charset="0"/>
                <a:ea typeface="Georgia" charset="0"/>
                <a:cs typeface="Georgia" charset="0"/>
              </a:rPr>
              <a:t>In 2015-16, 31,635 </a:t>
            </a:r>
            <a:r>
              <a:rPr lang="en-GB" sz="2400" dirty="0" smtClean="0">
                <a:latin typeface="Georgia" charset="0"/>
                <a:ea typeface="Georgia" charset="0"/>
                <a:cs typeface="Georgia" charset="0"/>
              </a:rPr>
              <a:t>non-UK EU </a:t>
            </a:r>
            <a:r>
              <a:rPr lang="en-GB" sz="2400" dirty="0">
                <a:latin typeface="Georgia" charset="0"/>
                <a:ea typeface="Georgia" charset="0"/>
                <a:cs typeface="Georgia" charset="0"/>
              </a:rPr>
              <a:t>staff </a:t>
            </a:r>
            <a:r>
              <a:rPr lang="en-GB" sz="2400" dirty="0" smtClean="0">
                <a:latin typeface="Georgia" charset="0"/>
                <a:ea typeface="Georgia" charset="0"/>
                <a:cs typeface="Georgia" charset="0"/>
              </a:rPr>
              <a:t>in </a:t>
            </a:r>
            <a:r>
              <a:rPr lang="en-GB" sz="2400" dirty="0">
                <a:latin typeface="Georgia" charset="0"/>
                <a:ea typeface="Georgia" charset="0"/>
                <a:cs typeface="Georgia" charset="0"/>
              </a:rPr>
              <a:t>U</a:t>
            </a:r>
            <a:r>
              <a:rPr lang="en-GB" sz="2400" dirty="0" smtClean="0">
                <a:latin typeface="Georgia" charset="0"/>
                <a:ea typeface="Georgia" charset="0"/>
                <a:cs typeface="Georgia" charset="0"/>
              </a:rPr>
              <a:t>K higher education, </a:t>
            </a:r>
            <a:r>
              <a:rPr lang="en-GB" sz="2400" dirty="0">
                <a:latin typeface="Georgia" charset="0"/>
                <a:ea typeface="Georgia" charset="0"/>
                <a:cs typeface="Georgia" charset="0"/>
              </a:rPr>
              <a:t>16% of </a:t>
            </a:r>
            <a:r>
              <a:rPr lang="en-GB" sz="2400" dirty="0" smtClean="0">
                <a:latin typeface="Georgia" charset="0"/>
                <a:ea typeface="Georgia" charset="0"/>
                <a:cs typeface="Georgia" charset="0"/>
              </a:rPr>
              <a:t>the workforce (37</a:t>
            </a:r>
            <a:r>
              <a:rPr lang="en-GB" sz="2400" dirty="0">
                <a:latin typeface="Georgia" charset="0"/>
                <a:ea typeface="Georgia" charset="0"/>
                <a:cs typeface="Georgia" charset="0"/>
              </a:rPr>
              <a:t>% </a:t>
            </a:r>
            <a:r>
              <a:rPr lang="en-GB" sz="2400" dirty="0" smtClean="0">
                <a:latin typeface="Georgia" charset="0"/>
                <a:ea typeface="Georgia" charset="0"/>
                <a:cs typeface="Georgia" charset="0"/>
              </a:rPr>
              <a:t>at LSE, 26% UCL, Oxford, Cambridge). In the last five years over 40</a:t>
            </a:r>
            <a:r>
              <a:rPr lang="en-GB" sz="2400" dirty="0">
                <a:latin typeface="Georgia" charset="0"/>
                <a:ea typeface="Georgia" charset="0"/>
                <a:cs typeface="Georgia" charset="0"/>
              </a:rPr>
              <a:t>% of new academic staff appointed on merit to Russell </a:t>
            </a:r>
            <a:r>
              <a:rPr lang="en-GB" sz="2400" dirty="0" smtClean="0">
                <a:latin typeface="Georgia" charset="0"/>
                <a:ea typeface="Georgia" charset="0"/>
                <a:cs typeface="Georgia" charset="0"/>
              </a:rPr>
              <a:t>Group universities were non-UK EU citizens</a:t>
            </a:r>
          </a:p>
        </p:txBody>
      </p:sp>
    </p:spTree>
    <p:extLst>
      <p:ext uri="{BB962C8B-B14F-4D97-AF65-F5344CB8AC3E}">
        <p14:creationId xmlns:p14="http://schemas.microsoft.com/office/powerpoint/2010/main" val="124986843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5355" cy="1008472"/>
          </a:xfrm>
        </p:spPr>
        <p:txBody>
          <a:bodyPr>
            <a:normAutofit/>
          </a:bodyPr>
          <a:lstStyle/>
          <a:p>
            <a:r>
              <a:rPr lang="en-GB" sz="2800" dirty="0" smtClean="0">
                <a:solidFill>
                  <a:srgbClr val="FFFF00"/>
                </a:solidFill>
                <a:latin typeface="Georgia" charset="0"/>
                <a:ea typeface="Georgia" charset="0"/>
                <a:cs typeface="Georgia" charset="0"/>
              </a:rPr>
              <a:t>7. Flow-</a:t>
            </a:r>
            <a:r>
              <a:rPr lang="en-GB" sz="2800" dirty="0" err="1" smtClean="0">
                <a:solidFill>
                  <a:srgbClr val="FFFF00"/>
                </a:solidFill>
                <a:latin typeface="Georgia" charset="0"/>
                <a:ea typeface="Georgia" charset="0"/>
                <a:cs typeface="Georgia" charset="0"/>
              </a:rPr>
              <a:t>ons</a:t>
            </a:r>
            <a:r>
              <a:rPr lang="en-GB" sz="2800" dirty="0" smtClean="0">
                <a:solidFill>
                  <a:srgbClr val="FFFF00"/>
                </a:solidFill>
                <a:latin typeface="Georgia" charset="0"/>
                <a:ea typeface="Georgia" charset="0"/>
                <a:cs typeface="Georgia" charset="0"/>
              </a:rPr>
              <a:t> for higher education</a:t>
            </a:r>
            <a:endParaRPr lang="en-US" sz="2800" dirty="0">
              <a:solidFill>
                <a:srgbClr val="FFFF00"/>
              </a:solidFill>
              <a:latin typeface="Georgia" charset="0"/>
              <a:ea typeface="Georgia" charset="0"/>
              <a:cs typeface="Georgia" charset="0"/>
            </a:endParaRPr>
          </a:p>
        </p:txBody>
      </p:sp>
      <p:sp>
        <p:nvSpPr>
          <p:cNvPr id="3" name="Content Placeholder 2"/>
          <p:cNvSpPr>
            <a:spLocks noGrp="1"/>
          </p:cNvSpPr>
          <p:nvPr>
            <p:ph idx="1"/>
          </p:nvPr>
        </p:nvSpPr>
        <p:spPr>
          <a:xfrm>
            <a:off x="457200" y="1150374"/>
            <a:ext cx="8406581" cy="5199626"/>
          </a:xfrm>
        </p:spPr>
        <p:txBody>
          <a:bodyPr>
            <a:normAutofit/>
          </a:bodyPr>
          <a:lstStyle/>
          <a:p>
            <a:r>
              <a:rPr lang="en-US" sz="2400" dirty="0">
                <a:solidFill>
                  <a:schemeClr val="bg1">
                    <a:lumMod val="95000"/>
                  </a:schemeClr>
                </a:solidFill>
                <a:latin typeface="Georgia" charset="0"/>
                <a:ea typeface="Georgia" charset="0"/>
                <a:cs typeface="Georgia" charset="0"/>
              </a:rPr>
              <a:t>Rationales at risk. Bildung? Meritocracy? </a:t>
            </a:r>
          </a:p>
          <a:p>
            <a:r>
              <a:rPr lang="en-US" sz="2400" dirty="0" smtClean="0">
                <a:solidFill>
                  <a:schemeClr val="bg1">
                    <a:lumMod val="95000"/>
                  </a:schemeClr>
                </a:solidFill>
                <a:latin typeface="Georgia" charset="0"/>
                <a:ea typeface="Georgia" charset="0"/>
                <a:cs typeface="Georgia" charset="0"/>
              </a:rPr>
              <a:t>Ambiguity: </a:t>
            </a:r>
            <a:r>
              <a:rPr lang="en-US" sz="2400" dirty="0">
                <a:solidFill>
                  <a:schemeClr val="bg1">
                    <a:lumMod val="95000"/>
                  </a:schemeClr>
                </a:solidFill>
                <a:latin typeface="Georgia" charset="0"/>
                <a:ea typeface="Georgia" charset="0"/>
                <a:cs typeface="Georgia" charset="0"/>
              </a:rPr>
              <a:t>Higher education </a:t>
            </a:r>
            <a:r>
              <a:rPr lang="en-US" sz="2400" dirty="0" smtClean="0">
                <a:solidFill>
                  <a:schemeClr val="bg1">
                    <a:lumMod val="95000"/>
                  </a:schemeClr>
                </a:solidFill>
                <a:latin typeface="Georgia" charset="0"/>
                <a:ea typeface="Georgia" charset="0"/>
                <a:cs typeface="Georgia" charset="0"/>
              </a:rPr>
              <a:t>includes, excludes</a:t>
            </a:r>
            <a:r>
              <a:rPr lang="en-US" sz="2400" dirty="0">
                <a:solidFill>
                  <a:schemeClr val="bg1">
                    <a:lumMod val="95000"/>
                  </a:schemeClr>
                </a:solidFill>
                <a:latin typeface="Georgia" charset="0"/>
                <a:ea typeface="Georgia" charset="0"/>
                <a:cs typeface="Georgia" charset="0"/>
              </a:rPr>
              <a:t>, </a:t>
            </a:r>
            <a:r>
              <a:rPr lang="en-US" sz="2400" dirty="0" smtClean="0">
                <a:solidFill>
                  <a:schemeClr val="bg1">
                    <a:lumMod val="95000"/>
                  </a:schemeClr>
                </a:solidFill>
                <a:latin typeface="Georgia" charset="0"/>
                <a:ea typeface="Georgia" charset="0"/>
                <a:cs typeface="Georgia" charset="0"/>
              </a:rPr>
              <a:t>stratifies. </a:t>
            </a:r>
          </a:p>
          <a:p>
            <a:r>
              <a:rPr lang="en-US" sz="2400" dirty="0">
                <a:solidFill>
                  <a:schemeClr val="bg1">
                    <a:lumMod val="95000"/>
                  </a:schemeClr>
                </a:solidFill>
                <a:latin typeface="Georgia" charset="0"/>
                <a:ea typeface="Georgia" charset="0"/>
                <a:cs typeface="Georgia" charset="0"/>
              </a:rPr>
              <a:t>The dangerous discovery has been made that attacks on higher education, like nativism, can have political </a:t>
            </a:r>
            <a:r>
              <a:rPr lang="en-US" sz="2400" dirty="0" smtClean="0">
                <a:solidFill>
                  <a:schemeClr val="bg1">
                    <a:lumMod val="95000"/>
                  </a:schemeClr>
                </a:solidFill>
                <a:latin typeface="Georgia" charset="0"/>
                <a:ea typeface="Georgia" charset="0"/>
                <a:cs typeface="Georgia" charset="0"/>
              </a:rPr>
              <a:t>salience</a:t>
            </a:r>
          </a:p>
          <a:p>
            <a:r>
              <a:rPr lang="en-US" sz="2400" dirty="0">
                <a:solidFill>
                  <a:schemeClr val="bg1">
                    <a:lumMod val="95000"/>
                  </a:schemeClr>
                </a:solidFill>
                <a:latin typeface="Georgia" charset="0"/>
                <a:ea typeface="Georgia" charset="0"/>
                <a:cs typeface="Georgia" charset="0"/>
              </a:rPr>
              <a:t>Migration policy, problems of student/faculty </a:t>
            </a:r>
            <a:r>
              <a:rPr lang="en-US" sz="2400" dirty="0" smtClean="0">
                <a:solidFill>
                  <a:schemeClr val="bg1">
                    <a:lumMod val="95000"/>
                  </a:schemeClr>
                </a:solidFill>
                <a:latin typeface="Georgia" charset="0"/>
                <a:ea typeface="Georgia" charset="0"/>
                <a:cs typeface="Georgia" charset="0"/>
              </a:rPr>
              <a:t>mobility</a:t>
            </a:r>
          </a:p>
          <a:p>
            <a:r>
              <a:rPr lang="en-US" sz="2400" dirty="0" smtClean="0">
                <a:solidFill>
                  <a:schemeClr val="bg1">
                    <a:lumMod val="95000"/>
                  </a:schemeClr>
                </a:solidFill>
                <a:latin typeface="Georgia" charset="0"/>
                <a:ea typeface="Georgia" charset="0"/>
                <a:cs typeface="Georgia" charset="0"/>
              </a:rPr>
              <a:t>Brexit impedes collaboration in Europe, weakens UK HE</a:t>
            </a:r>
          </a:p>
          <a:p>
            <a:r>
              <a:rPr lang="en-US" sz="2400" dirty="0" smtClean="0">
                <a:solidFill>
                  <a:schemeClr val="bg1">
                    <a:lumMod val="95000"/>
                  </a:schemeClr>
                </a:solidFill>
                <a:latin typeface="Georgia" charset="0"/>
                <a:ea typeface="Georgia" charset="0"/>
                <a:cs typeface="Georgia" charset="0"/>
              </a:rPr>
              <a:t>Dissatisfaction with graduate employability (= teaching)? </a:t>
            </a:r>
          </a:p>
          <a:p>
            <a:r>
              <a:rPr lang="en-US" sz="2400" dirty="0" smtClean="0">
                <a:solidFill>
                  <a:schemeClr val="bg1">
                    <a:lumMod val="95000"/>
                  </a:schemeClr>
                </a:solidFill>
                <a:latin typeface="Georgia" charset="0"/>
                <a:ea typeface="Georgia" charset="0"/>
                <a:cs typeface="Georgia" charset="0"/>
              </a:rPr>
              <a:t>Casual </a:t>
            </a:r>
            <a:r>
              <a:rPr lang="en-US" sz="2400" dirty="0" err="1" smtClean="0">
                <a:solidFill>
                  <a:schemeClr val="bg1">
                    <a:lumMod val="95000"/>
                  </a:schemeClr>
                </a:solidFill>
                <a:latin typeface="Georgia" charset="0"/>
                <a:ea typeface="Georgia" charset="0"/>
                <a:cs typeface="Georgia" charset="0"/>
              </a:rPr>
              <a:t>privatisation</a:t>
            </a:r>
            <a:r>
              <a:rPr lang="en-US" sz="2400" dirty="0" smtClean="0">
                <a:solidFill>
                  <a:schemeClr val="bg1">
                    <a:lumMod val="95000"/>
                  </a:schemeClr>
                </a:solidFill>
                <a:latin typeface="Georgia" charset="0"/>
                <a:ea typeface="Georgia" charset="0"/>
                <a:cs typeface="Georgia" charset="0"/>
              </a:rPr>
              <a:t>, especially in emerging systems. Weak mass higher education and poor system design</a:t>
            </a:r>
          </a:p>
          <a:p>
            <a:r>
              <a:rPr lang="en-US" sz="2400" dirty="0" smtClean="0">
                <a:solidFill>
                  <a:schemeClr val="bg1">
                    <a:lumMod val="95000"/>
                  </a:schemeClr>
                </a:solidFill>
                <a:latin typeface="Georgia" charset="0"/>
                <a:ea typeface="Georgia" charset="0"/>
                <a:cs typeface="Georgia" charset="0"/>
              </a:rPr>
              <a:t>In some places, unstable tax/funding compacts</a:t>
            </a:r>
          </a:p>
          <a:p>
            <a:r>
              <a:rPr lang="en-US" sz="2400" dirty="0">
                <a:solidFill>
                  <a:schemeClr val="bg1">
                    <a:lumMod val="95000"/>
                  </a:schemeClr>
                </a:solidFill>
                <a:latin typeface="Georgia" charset="0"/>
                <a:ea typeface="Georgia" charset="0"/>
                <a:cs typeface="Georgia" charset="0"/>
              </a:rPr>
              <a:t>Threats to university autonomy, freedom, open </a:t>
            </a:r>
            <a:r>
              <a:rPr lang="en-US" sz="2400" dirty="0" smtClean="0">
                <a:solidFill>
                  <a:schemeClr val="bg1">
                    <a:lumMod val="95000"/>
                  </a:schemeClr>
                </a:solidFill>
                <a:latin typeface="Georgia" charset="0"/>
                <a:ea typeface="Georgia" charset="0"/>
                <a:cs typeface="Georgia" charset="0"/>
              </a:rPr>
              <a:t>borders in many countries</a:t>
            </a:r>
            <a:endParaRPr lang="en-US" sz="2400" dirty="0">
              <a:solidFill>
                <a:schemeClr val="bg1">
                  <a:lumMod val="95000"/>
                </a:schemeClr>
              </a:solidFill>
              <a:latin typeface="Georgia" charset="0"/>
              <a:ea typeface="Georgia" charset="0"/>
              <a:cs typeface="Georgia" charset="0"/>
            </a:endParaRPr>
          </a:p>
        </p:txBody>
      </p:sp>
    </p:spTree>
    <p:extLst>
      <p:ext uri="{BB962C8B-B14F-4D97-AF65-F5344CB8AC3E}">
        <p14:creationId xmlns:p14="http://schemas.microsoft.com/office/powerpoint/2010/main" val="1717001638"/>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5355" cy="1008472"/>
          </a:xfrm>
        </p:spPr>
        <p:txBody>
          <a:bodyPr>
            <a:normAutofit/>
          </a:bodyPr>
          <a:lstStyle/>
          <a:p>
            <a:r>
              <a:rPr lang="en-GB" sz="2800" dirty="0" smtClean="0">
                <a:solidFill>
                  <a:srgbClr val="FFFF00"/>
                </a:solidFill>
                <a:latin typeface="Georgia" charset="0"/>
                <a:ea typeface="Georgia" charset="0"/>
                <a:cs typeface="Georgia" charset="0"/>
              </a:rPr>
              <a:t>8. Final thoughts</a:t>
            </a:r>
            <a:endParaRPr lang="en-US" sz="2800" dirty="0">
              <a:solidFill>
                <a:srgbClr val="FFFF00"/>
              </a:solidFill>
              <a:latin typeface="Georgia" charset="0"/>
              <a:ea typeface="Georgia" charset="0"/>
              <a:cs typeface="Georgia" charset="0"/>
            </a:endParaRPr>
          </a:p>
        </p:txBody>
      </p:sp>
      <p:sp>
        <p:nvSpPr>
          <p:cNvPr id="3" name="Content Placeholder 2"/>
          <p:cNvSpPr>
            <a:spLocks noGrp="1"/>
          </p:cNvSpPr>
          <p:nvPr>
            <p:ph idx="1"/>
          </p:nvPr>
        </p:nvSpPr>
        <p:spPr>
          <a:xfrm>
            <a:off x="457200" y="1150374"/>
            <a:ext cx="8406581" cy="5199626"/>
          </a:xfrm>
        </p:spPr>
        <p:txBody>
          <a:bodyPr>
            <a:normAutofit lnSpcReduction="10000"/>
          </a:bodyPr>
          <a:lstStyle/>
          <a:p>
            <a:r>
              <a:rPr lang="en-US" sz="2400" dirty="0" smtClean="0">
                <a:solidFill>
                  <a:schemeClr val="bg1">
                    <a:lumMod val="95000"/>
                  </a:schemeClr>
                </a:solidFill>
                <a:latin typeface="Georgia" charset="0"/>
                <a:ea typeface="Georgia" charset="0"/>
                <a:cs typeface="Georgia" charset="0"/>
              </a:rPr>
              <a:t>The migration debate has turned in UK. (There’s even a glimmer of a chance that Brexit will not happen). Though at this stage no crumbs of comfort in the US </a:t>
            </a:r>
          </a:p>
          <a:p>
            <a:r>
              <a:rPr lang="en-US" sz="2400" dirty="0" smtClean="0">
                <a:solidFill>
                  <a:schemeClr val="bg1">
                    <a:lumMod val="95000"/>
                  </a:schemeClr>
                </a:solidFill>
                <a:latin typeface="Georgia" charset="0"/>
                <a:ea typeface="Georgia" charset="0"/>
                <a:cs typeface="Georgia" charset="0"/>
              </a:rPr>
              <a:t>The public compact of higher education must be remade, with a shift in the private/public balance. In some countries the critique of stratification is essential </a:t>
            </a:r>
          </a:p>
          <a:p>
            <a:r>
              <a:rPr lang="en-US" sz="2400" dirty="0" smtClean="0">
                <a:solidFill>
                  <a:schemeClr val="bg1">
                    <a:lumMod val="95000"/>
                  </a:schemeClr>
                </a:solidFill>
                <a:latin typeface="Georgia" charset="0"/>
                <a:ea typeface="Georgia" charset="0"/>
                <a:cs typeface="Georgia" charset="0"/>
              </a:rPr>
              <a:t>We cannot give ground on core matters about which we are </a:t>
            </a:r>
            <a:r>
              <a:rPr lang="en-US" sz="2400" dirty="0" smtClean="0">
                <a:solidFill>
                  <a:schemeClr val="bg1">
                    <a:lumMod val="95000"/>
                  </a:schemeClr>
                </a:solidFill>
                <a:latin typeface="Georgia" charset="0"/>
                <a:ea typeface="Georgia" charset="0"/>
                <a:cs typeface="Georgia" charset="0"/>
              </a:rPr>
              <a:t>right, </a:t>
            </a:r>
            <a:r>
              <a:rPr lang="en-US" sz="2400" dirty="0" smtClean="0">
                <a:solidFill>
                  <a:schemeClr val="bg1">
                    <a:lumMod val="95000"/>
                  </a:schemeClr>
                </a:solidFill>
                <a:latin typeface="Georgia" charset="0"/>
                <a:ea typeface="Georgia" charset="0"/>
                <a:cs typeface="Georgia" charset="0"/>
              </a:rPr>
              <a:t>such as global cosmopolitanism, social inclusion, social equality, face-to-face learning, and the central role of states and public investment in building coherent multi-task higher education systems</a:t>
            </a:r>
          </a:p>
          <a:p>
            <a:r>
              <a:rPr lang="en-US" sz="2400" dirty="0" smtClean="0">
                <a:solidFill>
                  <a:schemeClr val="bg1">
                    <a:lumMod val="95000"/>
                  </a:schemeClr>
                </a:solidFill>
                <a:latin typeface="Georgia" charset="0"/>
                <a:ea typeface="Georgia" charset="0"/>
                <a:cs typeface="Georgia" charset="0"/>
              </a:rPr>
              <a:t>Autonomy and academic freedom are bedrock values</a:t>
            </a:r>
          </a:p>
          <a:p>
            <a:r>
              <a:rPr lang="en-US" sz="2400" dirty="0" smtClean="0">
                <a:solidFill>
                  <a:schemeClr val="bg1">
                    <a:lumMod val="95000"/>
                  </a:schemeClr>
                </a:solidFill>
                <a:latin typeface="Georgia" charset="0"/>
                <a:ea typeface="Georgia" charset="0"/>
                <a:cs typeface="Georgia" charset="0"/>
              </a:rPr>
              <a:t>Confront anti-science, anti-public reason head-on. More and more active public intellectuals </a:t>
            </a:r>
          </a:p>
        </p:txBody>
      </p:sp>
    </p:spTree>
    <p:extLst>
      <p:ext uri="{BB962C8B-B14F-4D97-AF65-F5344CB8AC3E}">
        <p14:creationId xmlns:p14="http://schemas.microsoft.com/office/powerpoint/2010/main" val="174650513"/>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509769"/>
            <a:ext cx="8185355" cy="1008472"/>
          </a:xfrm>
        </p:spPr>
        <p:txBody>
          <a:bodyPr>
            <a:normAutofit/>
          </a:bodyPr>
          <a:lstStyle/>
          <a:p>
            <a:r>
              <a:rPr lang="en-GB" sz="2800" dirty="0" smtClean="0">
                <a:solidFill>
                  <a:srgbClr val="FFFF00"/>
                </a:solidFill>
                <a:latin typeface="Georgia" charset="0"/>
                <a:ea typeface="Georgia" charset="0"/>
                <a:cs typeface="Georgia" charset="0"/>
              </a:rPr>
              <a:t>Thank you</a:t>
            </a:r>
            <a:br>
              <a:rPr lang="en-GB" sz="2800" dirty="0" smtClean="0">
                <a:solidFill>
                  <a:srgbClr val="FFFF00"/>
                </a:solidFill>
                <a:latin typeface="Georgia" charset="0"/>
                <a:ea typeface="Georgia" charset="0"/>
                <a:cs typeface="Georgia" charset="0"/>
              </a:rPr>
            </a:br>
            <a:r>
              <a:rPr lang="en-GB" sz="2800" dirty="0" err="1">
                <a:solidFill>
                  <a:schemeClr val="bg1"/>
                </a:solidFill>
                <a:latin typeface="Georgia" charset="0"/>
                <a:ea typeface="Georgia" charset="0"/>
                <a:cs typeface="Georgia" charset="0"/>
              </a:rPr>
              <a:t>s.marginson@ucl.ac.uk</a:t>
            </a:r>
            <a:r>
              <a:rPr lang="en-GB" sz="2800" dirty="0">
                <a:solidFill>
                  <a:schemeClr val="bg1"/>
                </a:solidFill>
                <a:latin typeface="Georgia" charset="0"/>
                <a:ea typeface="Georgia" charset="0"/>
                <a:cs typeface="Georgia" charset="0"/>
              </a:rPr>
              <a:t> </a:t>
            </a:r>
            <a:endParaRPr lang="en-US" sz="2800" dirty="0">
              <a:solidFill>
                <a:schemeClr val="bg1"/>
              </a:solidFill>
              <a:latin typeface="Georgia" charset="0"/>
              <a:ea typeface="Georgia" charset="0"/>
              <a:cs typeface="Georgia" charset="0"/>
            </a:endParaRPr>
          </a:p>
        </p:txBody>
      </p:sp>
      <p:sp>
        <p:nvSpPr>
          <p:cNvPr id="3" name="Content Placeholder 2"/>
          <p:cNvSpPr>
            <a:spLocks noGrp="1"/>
          </p:cNvSpPr>
          <p:nvPr>
            <p:ph idx="1"/>
          </p:nvPr>
        </p:nvSpPr>
        <p:spPr>
          <a:xfrm>
            <a:off x="807368" y="2326033"/>
            <a:ext cx="7485017" cy="4179271"/>
          </a:xfrm>
        </p:spPr>
        <p:txBody>
          <a:bodyPr>
            <a:normAutofit/>
          </a:bodyPr>
          <a:lstStyle/>
          <a:p>
            <a:r>
              <a:rPr lang="en-AU" sz="1400" dirty="0">
                <a:solidFill>
                  <a:schemeClr val="bg1"/>
                </a:solidFill>
                <a:latin typeface="Georgia" charset="0"/>
                <a:ea typeface="Georgia" charset="0"/>
                <a:cs typeface="Georgia" charset="0"/>
              </a:rPr>
              <a:t>Marginson, S. (2017). </a:t>
            </a:r>
            <a:r>
              <a:rPr lang="en-AU" sz="1400" dirty="0">
                <a:solidFill>
                  <a:srgbClr val="FFFF00"/>
                </a:solidFill>
                <a:latin typeface="Georgia" charset="0"/>
                <a:ea typeface="Georgia" charset="0"/>
                <a:cs typeface="Georgia" charset="0"/>
              </a:rPr>
              <a:t>The world-class multiversity: Global commonalities and national characteristics</a:t>
            </a:r>
            <a:r>
              <a:rPr lang="en-AU" sz="1400" dirty="0">
                <a:solidFill>
                  <a:schemeClr val="bg1"/>
                </a:solidFill>
                <a:latin typeface="Georgia" charset="0"/>
                <a:ea typeface="Georgia" charset="0"/>
                <a:cs typeface="Georgia" charset="0"/>
              </a:rPr>
              <a:t>. </a:t>
            </a:r>
            <a:r>
              <a:rPr lang="en-AU" sz="1400" i="1" dirty="0">
                <a:solidFill>
                  <a:schemeClr val="bg1"/>
                </a:solidFill>
                <a:latin typeface="Georgia" charset="0"/>
                <a:ea typeface="Georgia" charset="0"/>
                <a:cs typeface="Georgia" charset="0"/>
              </a:rPr>
              <a:t>Frontiers of Education in China</a:t>
            </a:r>
            <a:r>
              <a:rPr lang="en-AU" sz="1400" dirty="0">
                <a:solidFill>
                  <a:schemeClr val="bg1"/>
                </a:solidFill>
                <a:latin typeface="Georgia" charset="0"/>
                <a:ea typeface="Georgia" charset="0"/>
                <a:cs typeface="Georgia" charset="0"/>
              </a:rPr>
              <a:t>, 12 (2), pp. 233-260. DOI 10.1007/s11516-017-0018-1 </a:t>
            </a:r>
            <a:endParaRPr lang="en-GB" sz="1400" dirty="0">
              <a:solidFill>
                <a:schemeClr val="bg1"/>
              </a:solidFill>
              <a:latin typeface="Georgia" charset="0"/>
              <a:ea typeface="Georgia" charset="0"/>
              <a:cs typeface="Georgia" charset="0"/>
            </a:endParaRPr>
          </a:p>
          <a:p>
            <a:pPr marL="0" indent="0">
              <a:buNone/>
            </a:pPr>
            <a:r>
              <a:rPr lang="en-GB" sz="1400" dirty="0">
                <a:solidFill>
                  <a:schemeClr val="bg1"/>
                </a:solidFill>
                <a:latin typeface="Georgia" charset="0"/>
                <a:ea typeface="Georgia" charset="0"/>
                <a:cs typeface="Georgia" charset="0"/>
              </a:rPr>
              <a:t> </a:t>
            </a:r>
          </a:p>
          <a:p>
            <a:r>
              <a:rPr lang="en-AU" sz="1400" dirty="0">
                <a:solidFill>
                  <a:schemeClr val="bg1"/>
                </a:solidFill>
                <a:latin typeface="Georgia" charset="0"/>
                <a:ea typeface="Georgia" charset="0"/>
                <a:cs typeface="Georgia" charset="0"/>
              </a:rPr>
              <a:t>Marginson, S. (2017). </a:t>
            </a:r>
            <a:r>
              <a:rPr lang="en-AU" sz="1400" dirty="0">
                <a:solidFill>
                  <a:srgbClr val="FFFF00"/>
                </a:solidFill>
                <a:latin typeface="Georgia" charset="0"/>
                <a:ea typeface="Georgia" charset="0"/>
                <a:cs typeface="Georgia" charset="0"/>
              </a:rPr>
              <a:t>Limitations of human capital theory. </a:t>
            </a:r>
            <a:r>
              <a:rPr lang="en-AU" sz="1400" i="1" dirty="0">
                <a:solidFill>
                  <a:schemeClr val="bg1"/>
                </a:solidFill>
                <a:latin typeface="Georgia" charset="0"/>
                <a:ea typeface="Georgia" charset="0"/>
                <a:cs typeface="Georgia" charset="0"/>
              </a:rPr>
              <a:t>Studies in Higher Education.</a:t>
            </a:r>
            <a:r>
              <a:rPr lang="en-AU" sz="1400" dirty="0">
                <a:solidFill>
                  <a:schemeClr val="bg1"/>
                </a:solidFill>
                <a:latin typeface="Georgia" charset="0"/>
                <a:ea typeface="Georgia" charset="0"/>
                <a:cs typeface="Georgia" charset="0"/>
              </a:rPr>
              <a:t> </a:t>
            </a:r>
            <a:r>
              <a:rPr lang="en-GB" sz="1400" dirty="0">
                <a:solidFill>
                  <a:schemeClr val="bg1"/>
                </a:solidFill>
                <a:latin typeface="Georgia" charset="0"/>
                <a:ea typeface="Georgia" charset="0"/>
                <a:cs typeface="Georgia" charset="0"/>
              </a:rPr>
              <a:t>http://www.tandfonline.com/eprint/YfunPPJD3Jey9XIhn6Mm/full </a:t>
            </a:r>
          </a:p>
          <a:p>
            <a:pPr marL="0" indent="0">
              <a:buNone/>
            </a:pPr>
            <a:r>
              <a:rPr lang="en-GB" sz="1400" dirty="0">
                <a:solidFill>
                  <a:schemeClr val="bg1"/>
                </a:solidFill>
                <a:latin typeface="Georgia" charset="0"/>
                <a:ea typeface="Georgia" charset="0"/>
                <a:cs typeface="Georgia" charset="0"/>
              </a:rPr>
              <a:t> </a:t>
            </a:r>
          </a:p>
          <a:p>
            <a:r>
              <a:rPr lang="en-AU" sz="1400" dirty="0" smtClean="0">
                <a:solidFill>
                  <a:schemeClr val="bg1"/>
                </a:solidFill>
                <a:latin typeface="Georgia" charset="0"/>
                <a:ea typeface="Georgia" charset="0"/>
                <a:cs typeface="Georgia" charset="0"/>
              </a:rPr>
              <a:t>Marginson</a:t>
            </a:r>
            <a:r>
              <a:rPr lang="en-AU" sz="1400" dirty="0">
                <a:solidFill>
                  <a:schemeClr val="bg1"/>
                </a:solidFill>
                <a:latin typeface="Georgia" charset="0"/>
                <a:ea typeface="Georgia" charset="0"/>
                <a:cs typeface="Georgia" charset="0"/>
              </a:rPr>
              <a:t>, S. (2016). </a:t>
            </a:r>
            <a:r>
              <a:rPr lang="en-AU" sz="1400" dirty="0">
                <a:solidFill>
                  <a:srgbClr val="FFFF00"/>
                </a:solidFill>
                <a:latin typeface="Georgia" charset="0"/>
                <a:ea typeface="Georgia" charset="0"/>
                <a:cs typeface="Georgia" charset="0"/>
              </a:rPr>
              <a:t>Private/public in higher education: A synthesis of economic and political approaches</a:t>
            </a:r>
            <a:r>
              <a:rPr lang="en-AU" sz="1400" dirty="0">
                <a:solidFill>
                  <a:schemeClr val="bg1"/>
                </a:solidFill>
                <a:latin typeface="Georgia" charset="0"/>
                <a:ea typeface="Georgia" charset="0"/>
                <a:cs typeface="Georgia" charset="0"/>
              </a:rPr>
              <a:t>. </a:t>
            </a:r>
            <a:r>
              <a:rPr lang="en-AU" sz="1400" i="1" dirty="0">
                <a:solidFill>
                  <a:schemeClr val="bg1"/>
                </a:solidFill>
                <a:latin typeface="Georgia" charset="0"/>
                <a:ea typeface="Georgia" charset="0"/>
                <a:cs typeface="Georgia" charset="0"/>
              </a:rPr>
              <a:t>Studies in Higher Education</a:t>
            </a:r>
            <a:r>
              <a:rPr lang="en-AU" sz="1400" dirty="0">
                <a:solidFill>
                  <a:schemeClr val="bg1"/>
                </a:solidFill>
                <a:latin typeface="Georgia" charset="0"/>
                <a:ea typeface="Georgia" charset="0"/>
                <a:cs typeface="Georgia" charset="0"/>
              </a:rPr>
              <a:t>. </a:t>
            </a:r>
            <a:r>
              <a:rPr lang="en-US" sz="1400" dirty="0">
                <a:solidFill>
                  <a:schemeClr val="bg1"/>
                </a:solidFill>
                <a:latin typeface="Georgia" charset="0"/>
                <a:ea typeface="Georgia" charset="0"/>
                <a:cs typeface="Georgia" charset="0"/>
              </a:rPr>
              <a:t>http://dx.doi.org/10.1080/03075079.2016.1168797 </a:t>
            </a:r>
            <a:endParaRPr lang="en-GB" sz="1400" dirty="0">
              <a:solidFill>
                <a:schemeClr val="bg1"/>
              </a:solidFill>
              <a:latin typeface="Georgia" charset="0"/>
              <a:ea typeface="Georgia" charset="0"/>
              <a:cs typeface="Georgia" charset="0"/>
            </a:endParaRPr>
          </a:p>
          <a:p>
            <a:endParaRPr lang="en-AU" sz="1400" dirty="0" smtClean="0">
              <a:solidFill>
                <a:schemeClr val="bg1"/>
              </a:solidFill>
              <a:latin typeface="Georgia" charset="0"/>
              <a:ea typeface="Georgia" charset="0"/>
              <a:cs typeface="Georgia" charset="0"/>
            </a:endParaRPr>
          </a:p>
          <a:p>
            <a:r>
              <a:rPr lang="en-AU" sz="1400" dirty="0" smtClean="0">
                <a:solidFill>
                  <a:schemeClr val="bg1"/>
                </a:solidFill>
                <a:latin typeface="Georgia" charset="0"/>
                <a:ea typeface="Georgia" charset="0"/>
                <a:cs typeface="Georgia" charset="0"/>
              </a:rPr>
              <a:t>Marginson</a:t>
            </a:r>
            <a:r>
              <a:rPr lang="en-AU" sz="1400" dirty="0">
                <a:solidFill>
                  <a:schemeClr val="bg1"/>
                </a:solidFill>
                <a:latin typeface="Georgia" charset="0"/>
                <a:ea typeface="Georgia" charset="0"/>
                <a:cs typeface="Georgia" charset="0"/>
              </a:rPr>
              <a:t>, S. (2016). </a:t>
            </a:r>
            <a:r>
              <a:rPr lang="en-GB" sz="1400" i="1" dirty="0">
                <a:solidFill>
                  <a:srgbClr val="FFFF00"/>
                </a:solidFill>
                <a:latin typeface="Georgia" charset="0"/>
                <a:ea typeface="Georgia" charset="0"/>
                <a:cs typeface="Georgia" charset="0"/>
              </a:rPr>
              <a:t>Higher Education and the Common Good</a:t>
            </a:r>
            <a:r>
              <a:rPr lang="en-GB" sz="1400" dirty="0">
                <a:solidFill>
                  <a:schemeClr val="bg1"/>
                </a:solidFill>
                <a:latin typeface="Georgia" charset="0"/>
                <a:ea typeface="Georgia" charset="0"/>
                <a:cs typeface="Georgia" charset="0"/>
              </a:rPr>
              <a:t>. Melbourne: Melbourne University Publishing. https://www.mup.com.au/items/199659 </a:t>
            </a:r>
          </a:p>
        </p:txBody>
      </p:sp>
    </p:spTree>
    <p:extLst>
      <p:ext uri="{BB962C8B-B14F-4D97-AF65-F5344CB8AC3E}">
        <p14:creationId xmlns:p14="http://schemas.microsoft.com/office/powerpoint/2010/main" val="43299482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274637"/>
            <a:ext cx="8672513" cy="1688633"/>
          </a:xfrm>
        </p:spPr>
        <p:txBody>
          <a:bodyPr>
            <a:noAutofit/>
          </a:bodyPr>
          <a:lstStyle/>
          <a:p>
            <a:r>
              <a:rPr lang="en-US" sz="2800" dirty="0" smtClean="0">
                <a:solidFill>
                  <a:srgbClr val="0070C0"/>
                </a:solidFill>
                <a:latin typeface="Georgia" charset="0"/>
                <a:ea typeface="Georgia" charset="0"/>
                <a:cs typeface="Georgia" charset="0"/>
              </a:rPr>
              <a:t>Growing number of universities with over 10,000, 5000 and 1200 papers in Web of Science:</a:t>
            </a:r>
            <a:br>
              <a:rPr lang="en-US" sz="2800" dirty="0" smtClean="0">
                <a:solidFill>
                  <a:srgbClr val="0070C0"/>
                </a:solidFill>
                <a:latin typeface="Georgia" charset="0"/>
                <a:ea typeface="Georgia" charset="0"/>
                <a:cs typeface="Georgia" charset="0"/>
              </a:rPr>
            </a:br>
            <a:r>
              <a:rPr lang="en-US" sz="2800" dirty="0" smtClean="0">
                <a:solidFill>
                  <a:srgbClr val="0070C0"/>
                </a:solidFill>
                <a:latin typeface="Georgia" charset="0"/>
                <a:ea typeface="Georgia" charset="0"/>
                <a:cs typeface="Georgia" charset="0"/>
              </a:rPr>
              <a:t>2006-09 to 2012-15 (Leiden University data</a:t>
            </a:r>
            <a:r>
              <a:rPr lang="en-US" sz="3200" dirty="0" smtClean="0">
                <a:solidFill>
                  <a:srgbClr val="0070C0"/>
                </a:solidFill>
                <a:latin typeface="Georgia" charset="0"/>
                <a:ea typeface="Georgia" charset="0"/>
                <a:cs typeface="Georgia" charset="0"/>
              </a:rPr>
              <a:t>)</a:t>
            </a:r>
            <a:endParaRPr lang="en-US" sz="3200" dirty="0">
              <a:solidFill>
                <a:srgbClr val="0070C0"/>
              </a:solidFill>
              <a:latin typeface="Georgia" charset="0"/>
              <a:ea typeface="Georgia" charset="0"/>
              <a:cs typeface="Georgi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6152144"/>
              </p:ext>
            </p:extLst>
          </p:nvPr>
        </p:nvGraphicFramePr>
        <p:xfrm>
          <a:off x="200025" y="2463800"/>
          <a:ext cx="8672513" cy="3234238"/>
        </p:xfrm>
        <a:graphic>
          <a:graphicData uri="http://schemas.openxmlformats.org/drawingml/2006/table">
            <a:tbl>
              <a:tblPr firstRow="1" bandRow="1">
                <a:tableStyleId>{5C22544A-7EE6-4342-B048-85BDC9FD1C3A}</a:tableStyleId>
              </a:tblPr>
              <a:tblGrid>
                <a:gridCol w="1991067"/>
                <a:gridCol w="962128"/>
                <a:gridCol w="1001921"/>
                <a:gridCol w="954741"/>
                <a:gridCol w="900953"/>
                <a:gridCol w="1008530"/>
                <a:gridCol w="927847"/>
                <a:gridCol w="925326"/>
              </a:tblGrid>
              <a:tr h="1057763">
                <a:tc>
                  <a:txBody>
                    <a:bodyPr/>
                    <a:lstStyle/>
                    <a:p>
                      <a:r>
                        <a:rPr lang="en-US" sz="1800" dirty="0" smtClean="0">
                          <a:latin typeface="Georgia" charset="0"/>
                          <a:ea typeface="Georgia" charset="0"/>
                          <a:cs typeface="Georgia" charset="0"/>
                        </a:rPr>
                        <a:t>Universities publishing over</a:t>
                      </a:r>
                    </a:p>
                    <a:p>
                      <a:endParaRPr lang="en-US" sz="1800" dirty="0">
                        <a:latin typeface="Georgia" charset="0"/>
                        <a:ea typeface="Georgia" charset="0"/>
                        <a:cs typeface="Georgia"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latin typeface="Georgia" charset="0"/>
                          <a:ea typeface="Georgia" charset="0"/>
                          <a:cs typeface="Georgia" charset="0"/>
                        </a:rPr>
                        <a:t>2006</a:t>
                      </a:r>
                      <a:r>
                        <a:rPr lang="en-US" baseline="0" dirty="0" smtClean="0">
                          <a:latin typeface="Georgia" charset="0"/>
                          <a:ea typeface="Georgia" charset="0"/>
                          <a:cs typeface="Georgia" charset="0"/>
                        </a:rPr>
                        <a:t> to </a:t>
                      </a:r>
                      <a:r>
                        <a:rPr lang="en-US" dirty="0" smtClean="0">
                          <a:latin typeface="Georgia" charset="0"/>
                          <a:ea typeface="Georgia" charset="0"/>
                          <a:cs typeface="Georgia" charset="0"/>
                        </a:rPr>
                        <a:t>2009</a:t>
                      </a:r>
                      <a:endParaRPr lang="en-US" dirty="0">
                        <a:latin typeface="Georgia" charset="0"/>
                        <a:ea typeface="Georgia" charset="0"/>
                        <a:cs typeface="Georgia" charset="0"/>
                      </a:endParaRPr>
                    </a:p>
                  </a:txBody>
                  <a:tcPr>
                    <a:lnT w="12700" cap="flat" cmpd="sng" algn="ctr">
                      <a:solidFill>
                        <a:schemeClr val="tx1"/>
                      </a:solidFill>
                      <a:prstDash val="solid"/>
                      <a:round/>
                      <a:headEnd type="none" w="med" len="med"/>
                      <a:tailEnd type="none" w="med" len="med"/>
                    </a:lnT>
                  </a:tcPr>
                </a:tc>
                <a:tc>
                  <a:txBody>
                    <a:bodyPr/>
                    <a:lstStyle/>
                    <a:p>
                      <a:pPr algn="ctr"/>
                      <a:r>
                        <a:rPr lang="en-US" dirty="0" smtClean="0">
                          <a:latin typeface="Georgia" charset="0"/>
                          <a:ea typeface="Georgia" charset="0"/>
                          <a:cs typeface="Georgia" charset="0"/>
                        </a:rPr>
                        <a:t>2007</a:t>
                      </a:r>
                      <a:r>
                        <a:rPr lang="en-US" baseline="0" dirty="0" smtClean="0">
                          <a:latin typeface="Georgia" charset="0"/>
                          <a:ea typeface="Georgia" charset="0"/>
                          <a:cs typeface="Georgia" charset="0"/>
                        </a:rPr>
                        <a:t> to </a:t>
                      </a:r>
                      <a:r>
                        <a:rPr lang="en-US" dirty="0" smtClean="0">
                          <a:latin typeface="Georgia" charset="0"/>
                          <a:ea typeface="Georgia" charset="0"/>
                          <a:cs typeface="Georgia" charset="0"/>
                        </a:rPr>
                        <a:t>2010</a:t>
                      </a:r>
                      <a:endParaRPr lang="en-US" dirty="0">
                        <a:latin typeface="Georgia" charset="0"/>
                        <a:ea typeface="Georgia" charset="0"/>
                        <a:cs typeface="Georgia" charset="0"/>
                      </a:endParaRPr>
                    </a:p>
                  </a:txBody>
                  <a:tcPr>
                    <a:lnT w="12700" cap="flat" cmpd="sng" algn="ctr">
                      <a:solidFill>
                        <a:schemeClr val="tx1"/>
                      </a:solidFill>
                      <a:prstDash val="solid"/>
                      <a:round/>
                      <a:headEnd type="none" w="med" len="med"/>
                      <a:tailEnd type="none" w="med" len="med"/>
                    </a:lnT>
                  </a:tcPr>
                </a:tc>
                <a:tc>
                  <a:txBody>
                    <a:bodyPr/>
                    <a:lstStyle/>
                    <a:p>
                      <a:pPr algn="ctr"/>
                      <a:r>
                        <a:rPr lang="en-US" dirty="0" smtClean="0">
                          <a:latin typeface="Georgia" charset="0"/>
                          <a:ea typeface="Georgia" charset="0"/>
                          <a:cs typeface="Georgia" charset="0"/>
                        </a:rPr>
                        <a:t>2008 to 2011</a:t>
                      </a:r>
                      <a:endParaRPr lang="en-US" dirty="0">
                        <a:latin typeface="Georgia" charset="0"/>
                        <a:ea typeface="Georgia" charset="0"/>
                        <a:cs typeface="Georgia" charset="0"/>
                      </a:endParaRPr>
                    </a:p>
                  </a:txBody>
                  <a:tcPr>
                    <a:lnT w="12700" cap="flat" cmpd="sng" algn="ctr">
                      <a:solidFill>
                        <a:schemeClr val="tx1"/>
                      </a:solidFill>
                      <a:prstDash val="solid"/>
                      <a:round/>
                      <a:headEnd type="none" w="med" len="med"/>
                      <a:tailEnd type="none" w="med" len="med"/>
                    </a:lnT>
                  </a:tcPr>
                </a:tc>
                <a:tc>
                  <a:txBody>
                    <a:bodyPr/>
                    <a:lstStyle/>
                    <a:p>
                      <a:pPr algn="ctr"/>
                      <a:r>
                        <a:rPr lang="en-US" dirty="0" smtClean="0">
                          <a:latin typeface="Georgia" charset="0"/>
                          <a:ea typeface="Georgia" charset="0"/>
                          <a:cs typeface="Georgia" charset="0"/>
                        </a:rPr>
                        <a:t>2009</a:t>
                      </a:r>
                      <a:r>
                        <a:rPr lang="en-US" baseline="0" dirty="0" smtClean="0">
                          <a:latin typeface="Georgia" charset="0"/>
                          <a:ea typeface="Georgia" charset="0"/>
                          <a:cs typeface="Georgia" charset="0"/>
                        </a:rPr>
                        <a:t> to 2012</a:t>
                      </a:r>
                      <a:endParaRPr lang="en-US" dirty="0">
                        <a:latin typeface="Georgia" charset="0"/>
                        <a:ea typeface="Georgia" charset="0"/>
                        <a:cs typeface="Georgia" charset="0"/>
                      </a:endParaRPr>
                    </a:p>
                  </a:txBody>
                  <a:tcPr>
                    <a:lnT w="12700" cap="flat" cmpd="sng" algn="ctr">
                      <a:solidFill>
                        <a:schemeClr val="tx1"/>
                      </a:solidFill>
                      <a:prstDash val="solid"/>
                      <a:round/>
                      <a:headEnd type="none" w="med" len="med"/>
                      <a:tailEnd type="none" w="med" len="med"/>
                    </a:lnT>
                  </a:tcPr>
                </a:tc>
                <a:tc>
                  <a:txBody>
                    <a:bodyPr/>
                    <a:lstStyle/>
                    <a:p>
                      <a:pPr algn="ctr"/>
                      <a:r>
                        <a:rPr lang="en-US" dirty="0" smtClean="0">
                          <a:latin typeface="Georgia" charset="0"/>
                          <a:ea typeface="Georgia" charset="0"/>
                          <a:cs typeface="Georgia" charset="0"/>
                        </a:rPr>
                        <a:t>2010 to 2013</a:t>
                      </a:r>
                      <a:endParaRPr lang="en-US" dirty="0">
                        <a:latin typeface="Georgia" charset="0"/>
                        <a:ea typeface="Georgia" charset="0"/>
                        <a:cs typeface="Georgia" charset="0"/>
                      </a:endParaRPr>
                    </a:p>
                  </a:txBody>
                  <a:tcPr>
                    <a:lnT w="12700" cap="flat" cmpd="sng" algn="ctr">
                      <a:solidFill>
                        <a:schemeClr val="tx1"/>
                      </a:solidFill>
                      <a:prstDash val="solid"/>
                      <a:round/>
                      <a:headEnd type="none" w="med" len="med"/>
                      <a:tailEnd type="none" w="med" len="med"/>
                    </a:lnT>
                  </a:tcPr>
                </a:tc>
                <a:tc>
                  <a:txBody>
                    <a:bodyPr/>
                    <a:lstStyle/>
                    <a:p>
                      <a:pPr algn="ctr"/>
                      <a:r>
                        <a:rPr lang="en-US" dirty="0" smtClean="0">
                          <a:latin typeface="Georgia" charset="0"/>
                          <a:ea typeface="Georgia" charset="0"/>
                          <a:cs typeface="Georgia" charset="0"/>
                        </a:rPr>
                        <a:t>2011</a:t>
                      </a:r>
                      <a:r>
                        <a:rPr lang="en-US" baseline="0" dirty="0" smtClean="0">
                          <a:latin typeface="Georgia" charset="0"/>
                          <a:ea typeface="Georgia" charset="0"/>
                          <a:cs typeface="Georgia" charset="0"/>
                        </a:rPr>
                        <a:t> to 2014</a:t>
                      </a:r>
                      <a:endParaRPr lang="en-US" dirty="0">
                        <a:latin typeface="Georgia" charset="0"/>
                        <a:ea typeface="Georgia" charset="0"/>
                        <a:cs typeface="Georgia" charset="0"/>
                      </a:endParaRPr>
                    </a:p>
                  </a:txBody>
                  <a:tcPr>
                    <a:lnT w="12700" cap="flat" cmpd="sng" algn="ctr">
                      <a:solidFill>
                        <a:schemeClr val="tx1"/>
                      </a:solidFill>
                      <a:prstDash val="solid"/>
                      <a:round/>
                      <a:headEnd type="none" w="med" len="med"/>
                      <a:tailEnd type="none" w="med" len="med"/>
                    </a:lnT>
                  </a:tcPr>
                </a:tc>
                <a:tc>
                  <a:txBody>
                    <a:bodyPr/>
                    <a:lstStyle/>
                    <a:p>
                      <a:pPr algn="ctr"/>
                      <a:r>
                        <a:rPr lang="en-US" dirty="0" smtClean="0">
                          <a:latin typeface="Georgia" charset="0"/>
                          <a:ea typeface="Georgia" charset="0"/>
                          <a:cs typeface="Georgia" charset="0"/>
                        </a:rPr>
                        <a:t>2012</a:t>
                      </a:r>
                      <a:r>
                        <a:rPr lang="en-US" baseline="0" dirty="0" smtClean="0">
                          <a:latin typeface="Georgia" charset="0"/>
                          <a:ea typeface="Georgia" charset="0"/>
                          <a:cs typeface="Georgia" charset="0"/>
                        </a:rPr>
                        <a:t> to 2015</a:t>
                      </a:r>
                      <a:endParaRPr lang="en-US" dirty="0">
                        <a:latin typeface="Georgia" charset="0"/>
                        <a:ea typeface="Georgia" charset="0"/>
                        <a:cs typeface="Georgia"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703659">
                <a:tc>
                  <a:txBody>
                    <a:bodyPr/>
                    <a:lstStyle/>
                    <a:p>
                      <a:r>
                        <a:rPr lang="en-US" sz="2000" dirty="0" smtClean="0">
                          <a:latin typeface="Georgia" charset="0"/>
                          <a:ea typeface="Georgia" charset="0"/>
                          <a:cs typeface="Georgia" charset="0"/>
                        </a:rPr>
                        <a:t>10,000 papers</a:t>
                      </a:r>
                      <a:endParaRPr lang="en-US" sz="2000" dirty="0">
                        <a:latin typeface="Georgia" charset="0"/>
                        <a:ea typeface="Georgia" charset="0"/>
                        <a:cs typeface="Georgia"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400" dirty="0" smtClean="0">
                          <a:latin typeface="Georgia" charset="0"/>
                          <a:ea typeface="Georgia" charset="0"/>
                          <a:cs typeface="Georgia" charset="0"/>
                        </a:rPr>
                        <a:t>  25</a:t>
                      </a:r>
                      <a:endParaRPr lang="en-US" sz="2400" dirty="0">
                        <a:latin typeface="Georgia" charset="0"/>
                        <a:ea typeface="Georgia" charset="0"/>
                        <a:cs typeface="Georgia" charset="0"/>
                      </a:endParaRPr>
                    </a:p>
                  </a:txBody>
                  <a:tcPr/>
                </a:tc>
                <a:tc>
                  <a:txBody>
                    <a:bodyPr/>
                    <a:lstStyle/>
                    <a:p>
                      <a:pPr algn="ctr"/>
                      <a:r>
                        <a:rPr lang="en-US" sz="2400" dirty="0" smtClean="0">
                          <a:latin typeface="Georgia" charset="0"/>
                          <a:ea typeface="Georgia" charset="0"/>
                          <a:cs typeface="Georgia" charset="0"/>
                        </a:rPr>
                        <a:t>  26</a:t>
                      </a:r>
                      <a:endParaRPr lang="en-US" sz="2400" dirty="0">
                        <a:latin typeface="Georgia" charset="0"/>
                        <a:ea typeface="Georgia" charset="0"/>
                        <a:cs typeface="Georgia" charset="0"/>
                      </a:endParaRPr>
                    </a:p>
                  </a:txBody>
                  <a:tcPr/>
                </a:tc>
                <a:tc>
                  <a:txBody>
                    <a:bodyPr/>
                    <a:lstStyle/>
                    <a:p>
                      <a:pPr algn="ctr"/>
                      <a:r>
                        <a:rPr lang="en-US" sz="2400" dirty="0" smtClean="0">
                          <a:latin typeface="Georgia" charset="0"/>
                          <a:ea typeface="Georgia" charset="0"/>
                          <a:cs typeface="Georgia" charset="0"/>
                        </a:rPr>
                        <a:t>  31</a:t>
                      </a:r>
                      <a:endParaRPr lang="en-US" sz="2400" dirty="0">
                        <a:latin typeface="Georgia" charset="0"/>
                        <a:ea typeface="Georgia" charset="0"/>
                        <a:cs typeface="Georgia" charset="0"/>
                      </a:endParaRPr>
                    </a:p>
                  </a:txBody>
                  <a:tcPr/>
                </a:tc>
                <a:tc>
                  <a:txBody>
                    <a:bodyPr/>
                    <a:lstStyle/>
                    <a:p>
                      <a:pPr algn="ctr"/>
                      <a:r>
                        <a:rPr lang="en-US" sz="2400" dirty="0" smtClean="0">
                          <a:latin typeface="Georgia" charset="0"/>
                          <a:ea typeface="Georgia" charset="0"/>
                          <a:cs typeface="Georgia" charset="0"/>
                        </a:rPr>
                        <a:t>  34</a:t>
                      </a:r>
                      <a:endParaRPr lang="en-US" sz="2400" dirty="0">
                        <a:latin typeface="Georgia" charset="0"/>
                        <a:ea typeface="Georgia" charset="0"/>
                        <a:cs typeface="Georgia" charset="0"/>
                      </a:endParaRPr>
                    </a:p>
                  </a:txBody>
                  <a:tcPr/>
                </a:tc>
                <a:tc>
                  <a:txBody>
                    <a:bodyPr/>
                    <a:lstStyle/>
                    <a:p>
                      <a:pPr algn="ctr"/>
                      <a:r>
                        <a:rPr lang="en-US" sz="2400" dirty="0" smtClean="0">
                          <a:latin typeface="Georgia" charset="0"/>
                          <a:ea typeface="Georgia" charset="0"/>
                          <a:cs typeface="Georgia" charset="0"/>
                        </a:rPr>
                        <a:t>39</a:t>
                      </a:r>
                      <a:endParaRPr lang="en-US" sz="2400" dirty="0">
                        <a:latin typeface="Georgia" charset="0"/>
                        <a:ea typeface="Georgia" charset="0"/>
                        <a:cs typeface="Georgia" charset="0"/>
                      </a:endParaRPr>
                    </a:p>
                  </a:txBody>
                  <a:tcPr/>
                </a:tc>
                <a:tc>
                  <a:txBody>
                    <a:bodyPr/>
                    <a:lstStyle/>
                    <a:p>
                      <a:pPr algn="ctr"/>
                      <a:r>
                        <a:rPr lang="en-US" sz="2400" dirty="0" smtClean="0">
                          <a:latin typeface="Georgia" charset="0"/>
                          <a:ea typeface="Georgia" charset="0"/>
                          <a:cs typeface="Georgia" charset="0"/>
                        </a:rPr>
                        <a:t>  46</a:t>
                      </a:r>
                      <a:endParaRPr lang="en-US" sz="2400" dirty="0">
                        <a:latin typeface="Georgia" charset="0"/>
                        <a:ea typeface="Georgia" charset="0"/>
                        <a:cs typeface="Georgia" charset="0"/>
                      </a:endParaRPr>
                    </a:p>
                  </a:txBody>
                  <a:tcPr/>
                </a:tc>
                <a:tc>
                  <a:txBody>
                    <a:bodyPr/>
                    <a:lstStyle/>
                    <a:p>
                      <a:pPr algn="ctr"/>
                      <a:r>
                        <a:rPr lang="en-US" sz="2400" dirty="0" smtClean="0">
                          <a:latin typeface="Georgia" charset="0"/>
                          <a:ea typeface="Georgia" charset="0"/>
                          <a:cs typeface="Georgia" charset="0"/>
                        </a:rPr>
                        <a:t>  50</a:t>
                      </a:r>
                      <a:endParaRPr lang="en-US" sz="2400" dirty="0">
                        <a:latin typeface="Georgia" charset="0"/>
                        <a:ea typeface="Georgia" charset="0"/>
                        <a:cs typeface="Georgia" charset="0"/>
                      </a:endParaRPr>
                    </a:p>
                  </a:txBody>
                  <a:tcPr>
                    <a:lnR w="12700" cap="flat" cmpd="sng" algn="ctr">
                      <a:solidFill>
                        <a:schemeClr val="tx1"/>
                      </a:solidFill>
                      <a:prstDash val="solid"/>
                      <a:round/>
                      <a:headEnd type="none" w="med" len="med"/>
                      <a:tailEnd type="none" w="med" len="med"/>
                    </a:lnR>
                  </a:tcPr>
                </a:tc>
              </a:tr>
              <a:tr h="621837">
                <a:tc>
                  <a:txBody>
                    <a:bodyPr/>
                    <a:lstStyle/>
                    <a:p>
                      <a:r>
                        <a:rPr lang="en-US" sz="2000" dirty="0" smtClean="0">
                          <a:latin typeface="Georgia" charset="0"/>
                          <a:ea typeface="Georgia" charset="0"/>
                          <a:cs typeface="Georgia" charset="0"/>
                        </a:rPr>
                        <a:t>5000</a:t>
                      </a:r>
                      <a:r>
                        <a:rPr lang="en-US" sz="2000" baseline="0" dirty="0" smtClean="0">
                          <a:latin typeface="Georgia" charset="0"/>
                          <a:ea typeface="Georgia" charset="0"/>
                          <a:cs typeface="Georgia" charset="0"/>
                        </a:rPr>
                        <a:t> papers</a:t>
                      </a:r>
                      <a:endParaRPr lang="en-US" sz="2000" dirty="0">
                        <a:latin typeface="Georgia" charset="0"/>
                        <a:ea typeface="Georgia" charset="0"/>
                        <a:cs typeface="Georgia"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400" dirty="0" smtClean="0">
                          <a:latin typeface="Georgia" charset="0"/>
                          <a:ea typeface="Georgia" charset="0"/>
                          <a:cs typeface="Georgia" charset="0"/>
                        </a:rPr>
                        <a:t>122</a:t>
                      </a:r>
                      <a:endParaRPr lang="en-US" sz="2400" dirty="0">
                        <a:latin typeface="Georgia" charset="0"/>
                        <a:ea typeface="Georgia" charset="0"/>
                        <a:cs typeface="Georgia" charset="0"/>
                      </a:endParaRPr>
                    </a:p>
                  </a:txBody>
                  <a:tcPr/>
                </a:tc>
                <a:tc>
                  <a:txBody>
                    <a:bodyPr/>
                    <a:lstStyle/>
                    <a:p>
                      <a:pPr algn="ctr"/>
                      <a:r>
                        <a:rPr lang="en-US" sz="2400" dirty="0" smtClean="0">
                          <a:latin typeface="Georgia" charset="0"/>
                          <a:ea typeface="Georgia" charset="0"/>
                          <a:cs typeface="Georgia" charset="0"/>
                        </a:rPr>
                        <a:t>128</a:t>
                      </a:r>
                      <a:endParaRPr lang="en-US" sz="2400" dirty="0">
                        <a:latin typeface="Georgia" charset="0"/>
                        <a:ea typeface="Georgia" charset="0"/>
                        <a:cs typeface="Georgia" charset="0"/>
                      </a:endParaRPr>
                    </a:p>
                  </a:txBody>
                  <a:tcPr/>
                </a:tc>
                <a:tc>
                  <a:txBody>
                    <a:bodyPr/>
                    <a:lstStyle/>
                    <a:p>
                      <a:pPr algn="ctr"/>
                      <a:r>
                        <a:rPr lang="en-US" sz="2400" dirty="0" smtClean="0">
                          <a:latin typeface="Georgia" charset="0"/>
                          <a:ea typeface="Georgia" charset="0"/>
                          <a:cs typeface="Georgia" charset="0"/>
                        </a:rPr>
                        <a:t>135</a:t>
                      </a:r>
                      <a:endParaRPr lang="en-US" sz="2400" dirty="0">
                        <a:latin typeface="Georgia" charset="0"/>
                        <a:ea typeface="Georgia" charset="0"/>
                        <a:cs typeface="Georgia" charset="0"/>
                      </a:endParaRPr>
                    </a:p>
                  </a:txBody>
                  <a:tcPr/>
                </a:tc>
                <a:tc>
                  <a:txBody>
                    <a:bodyPr/>
                    <a:lstStyle/>
                    <a:p>
                      <a:pPr algn="ctr"/>
                      <a:r>
                        <a:rPr lang="en-US" sz="2400" dirty="0" smtClean="0">
                          <a:latin typeface="Georgia" charset="0"/>
                          <a:ea typeface="Georgia" charset="0"/>
                          <a:cs typeface="Georgia" charset="0"/>
                        </a:rPr>
                        <a:t>143</a:t>
                      </a:r>
                      <a:endParaRPr lang="en-US" sz="2400" dirty="0">
                        <a:latin typeface="Georgia" charset="0"/>
                        <a:ea typeface="Georgia" charset="0"/>
                        <a:cs typeface="Georgia" charset="0"/>
                      </a:endParaRPr>
                    </a:p>
                  </a:txBody>
                  <a:tcPr/>
                </a:tc>
                <a:tc>
                  <a:txBody>
                    <a:bodyPr/>
                    <a:lstStyle/>
                    <a:p>
                      <a:pPr algn="ctr"/>
                      <a:r>
                        <a:rPr lang="en-US" sz="2400" dirty="0" smtClean="0">
                          <a:latin typeface="Georgia" charset="0"/>
                          <a:ea typeface="Georgia" charset="0"/>
                          <a:cs typeface="Georgia" charset="0"/>
                        </a:rPr>
                        <a:t>154</a:t>
                      </a:r>
                      <a:endParaRPr lang="en-US" sz="2400" dirty="0">
                        <a:latin typeface="Georgia" charset="0"/>
                        <a:ea typeface="Georgia" charset="0"/>
                        <a:cs typeface="Georgia" charset="0"/>
                      </a:endParaRPr>
                    </a:p>
                  </a:txBody>
                  <a:tcPr/>
                </a:tc>
                <a:tc>
                  <a:txBody>
                    <a:bodyPr/>
                    <a:lstStyle/>
                    <a:p>
                      <a:pPr algn="ctr"/>
                      <a:r>
                        <a:rPr lang="en-US" sz="2400" dirty="0" smtClean="0">
                          <a:latin typeface="Georgia" charset="0"/>
                          <a:ea typeface="Georgia" charset="0"/>
                          <a:cs typeface="Georgia" charset="0"/>
                        </a:rPr>
                        <a:t>171</a:t>
                      </a:r>
                      <a:endParaRPr lang="en-US" sz="2400" dirty="0">
                        <a:latin typeface="Georgia" charset="0"/>
                        <a:ea typeface="Georgia" charset="0"/>
                        <a:cs typeface="Georgia" charset="0"/>
                      </a:endParaRPr>
                    </a:p>
                  </a:txBody>
                  <a:tcPr/>
                </a:tc>
                <a:tc>
                  <a:txBody>
                    <a:bodyPr/>
                    <a:lstStyle/>
                    <a:p>
                      <a:pPr algn="ctr"/>
                      <a:r>
                        <a:rPr lang="en-US" sz="2400" dirty="0" smtClean="0">
                          <a:latin typeface="Georgia" charset="0"/>
                          <a:ea typeface="Georgia" charset="0"/>
                          <a:cs typeface="Georgia" charset="0"/>
                        </a:rPr>
                        <a:t>190</a:t>
                      </a:r>
                      <a:endParaRPr lang="en-US" sz="2400" dirty="0">
                        <a:latin typeface="Georgia" charset="0"/>
                        <a:ea typeface="Georgia" charset="0"/>
                        <a:cs typeface="Georgia" charset="0"/>
                      </a:endParaRPr>
                    </a:p>
                  </a:txBody>
                  <a:tcPr>
                    <a:lnR w="12700" cap="flat" cmpd="sng" algn="ctr">
                      <a:solidFill>
                        <a:schemeClr val="tx1"/>
                      </a:solidFill>
                      <a:prstDash val="solid"/>
                      <a:round/>
                      <a:headEnd type="none" w="med" len="med"/>
                      <a:tailEnd type="none" w="med" len="med"/>
                    </a:lnR>
                  </a:tcPr>
                </a:tc>
              </a:tr>
              <a:tr h="720022">
                <a:tc>
                  <a:txBody>
                    <a:bodyPr/>
                    <a:lstStyle/>
                    <a:p>
                      <a:r>
                        <a:rPr lang="en-US" sz="2000" dirty="0" smtClean="0">
                          <a:latin typeface="Georgia" charset="0"/>
                          <a:ea typeface="Georgia" charset="0"/>
                          <a:cs typeface="Georgia" charset="0"/>
                        </a:rPr>
                        <a:t>1200 papers</a:t>
                      </a:r>
                      <a:endParaRPr lang="en-US" sz="2000" dirty="0">
                        <a:latin typeface="Georgia" charset="0"/>
                        <a:ea typeface="Georgia" charset="0"/>
                        <a:cs typeface="Georgia"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Georgia" charset="0"/>
                          <a:ea typeface="Georgia" charset="0"/>
                          <a:cs typeface="Georgia" charset="0"/>
                        </a:rPr>
                        <a:t>594</a:t>
                      </a:r>
                      <a:endParaRPr lang="en-US" sz="2400" dirty="0">
                        <a:latin typeface="Georgia" charset="0"/>
                        <a:ea typeface="Georgia" charset="0"/>
                        <a:cs typeface="Georgia"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Georgia" charset="0"/>
                          <a:ea typeface="Georgia" charset="0"/>
                          <a:cs typeface="Georgia" charset="0"/>
                        </a:rPr>
                        <a:t>629</a:t>
                      </a:r>
                      <a:endParaRPr lang="en-US" sz="2400" dirty="0">
                        <a:latin typeface="Georgia" charset="0"/>
                        <a:ea typeface="Georgia" charset="0"/>
                        <a:cs typeface="Georgia"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Georgia" charset="0"/>
                          <a:ea typeface="Georgia" charset="0"/>
                          <a:cs typeface="Georgia" charset="0"/>
                        </a:rPr>
                        <a:t>657</a:t>
                      </a:r>
                      <a:endParaRPr lang="en-US" sz="2400" dirty="0">
                        <a:latin typeface="Georgia" charset="0"/>
                        <a:ea typeface="Georgia" charset="0"/>
                        <a:cs typeface="Georgia"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Georgia" charset="0"/>
                          <a:ea typeface="Georgia" charset="0"/>
                          <a:cs typeface="Georgia" charset="0"/>
                        </a:rPr>
                        <a:t>682</a:t>
                      </a:r>
                      <a:endParaRPr lang="en-US" sz="2400" dirty="0">
                        <a:latin typeface="Georgia" charset="0"/>
                        <a:ea typeface="Georgia" charset="0"/>
                        <a:cs typeface="Georgia"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Georgia" charset="0"/>
                          <a:ea typeface="Georgia" charset="0"/>
                          <a:cs typeface="Georgia" charset="0"/>
                        </a:rPr>
                        <a:t>712</a:t>
                      </a:r>
                      <a:endParaRPr lang="en-US" sz="2400" dirty="0">
                        <a:latin typeface="Georgia" charset="0"/>
                        <a:ea typeface="Georgia" charset="0"/>
                        <a:cs typeface="Georgia"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Georgia" charset="0"/>
                          <a:ea typeface="Georgia" charset="0"/>
                          <a:cs typeface="Georgia" charset="0"/>
                        </a:rPr>
                        <a:t>743</a:t>
                      </a:r>
                      <a:endParaRPr lang="en-US" sz="2400" dirty="0">
                        <a:latin typeface="Georgia" charset="0"/>
                        <a:ea typeface="Georgia" charset="0"/>
                        <a:cs typeface="Georgia"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Georgia" charset="0"/>
                          <a:ea typeface="Georgia" charset="0"/>
                          <a:cs typeface="Georgia" charset="0"/>
                        </a:rPr>
                        <a:t>780</a:t>
                      </a:r>
                      <a:endParaRPr lang="en-US" sz="2400" dirty="0">
                        <a:latin typeface="Georgia" charset="0"/>
                        <a:ea typeface="Georgia" charset="0"/>
                        <a:cs typeface="Georgia"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3886227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0" y="274638"/>
            <a:ext cx="9009529" cy="1325562"/>
          </a:xfrm>
        </p:spPr>
        <p:txBody>
          <a:bodyPr>
            <a:noAutofit/>
          </a:bodyPr>
          <a:lstStyle/>
          <a:p>
            <a:r>
              <a:rPr lang="en-US" altLang="en-US" sz="2800" dirty="0">
                <a:solidFill>
                  <a:srgbClr val="0070C0"/>
                </a:solidFill>
                <a:latin typeface="Georgia" charset="0"/>
                <a:ea typeface="Georgia" charset="0"/>
                <a:cs typeface="Georgia" charset="0"/>
              </a:rPr>
              <a:t>Gross </a:t>
            </a:r>
            <a:r>
              <a:rPr lang="en-US" altLang="en-US" sz="2800" dirty="0" smtClean="0">
                <a:solidFill>
                  <a:srgbClr val="0070C0"/>
                </a:solidFill>
                <a:latin typeface="Georgia" charset="0"/>
                <a:ea typeface="Georgia" charset="0"/>
                <a:cs typeface="Georgia" charset="0"/>
              </a:rPr>
              <a:t>Enrolment Ratio tertiary education </a:t>
            </a:r>
            <a:r>
              <a:rPr lang="en-US" altLang="en-US" sz="2800" dirty="0">
                <a:solidFill>
                  <a:srgbClr val="0070C0"/>
                </a:solidFill>
                <a:latin typeface="Georgia" charset="0"/>
                <a:ea typeface="Georgia" charset="0"/>
                <a:cs typeface="Georgia" charset="0"/>
              </a:rPr>
              <a:t>(</a:t>
            </a:r>
            <a:r>
              <a:rPr lang="en-US" altLang="en-US" sz="2800" dirty="0" smtClean="0">
                <a:solidFill>
                  <a:srgbClr val="0070C0"/>
                </a:solidFill>
                <a:latin typeface="Georgia" charset="0"/>
                <a:ea typeface="Georgia" charset="0"/>
                <a:cs typeface="Georgia" charset="0"/>
              </a:rPr>
              <a:t>GER</a:t>
            </a:r>
            <a:r>
              <a:rPr lang="en-US" altLang="en-US" sz="2800" dirty="0">
                <a:solidFill>
                  <a:srgbClr val="0070C0"/>
                </a:solidFill>
                <a:latin typeface="Georgia" charset="0"/>
                <a:ea typeface="Georgia" charset="0"/>
                <a:cs typeface="Georgia" charset="0"/>
              </a:rPr>
              <a:t>, %): </a:t>
            </a:r>
            <a:r>
              <a:rPr lang="en-US" altLang="en-US" sz="2800" dirty="0" smtClean="0">
                <a:solidFill>
                  <a:srgbClr val="0070C0"/>
                </a:solidFill>
                <a:latin typeface="Georgia" charset="0"/>
                <a:ea typeface="Georgia" charset="0"/>
                <a:cs typeface="Georgia" charset="0"/>
              </a:rPr>
              <a:t/>
            </a:r>
            <a:br>
              <a:rPr lang="en-US" altLang="en-US" sz="2800" dirty="0" smtClean="0">
                <a:solidFill>
                  <a:srgbClr val="0070C0"/>
                </a:solidFill>
                <a:latin typeface="Georgia" charset="0"/>
                <a:ea typeface="Georgia" charset="0"/>
                <a:cs typeface="Georgia" charset="0"/>
              </a:rPr>
            </a:br>
            <a:r>
              <a:rPr lang="en-US" altLang="en-US" sz="2800" dirty="0" smtClean="0">
                <a:solidFill>
                  <a:srgbClr val="0070C0"/>
                </a:solidFill>
                <a:latin typeface="Georgia" charset="0"/>
                <a:ea typeface="Georgia" charset="0"/>
                <a:cs typeface="Georgia" charset="0"/>
              </a:rPr>
              <a:t>World</a:t>
            </a:r>
            <a:r>
              <a:rPr lang="en-US" altLang="en-US" sz="2800" dirty="0">
                <a:solidFill>
                  <a:srgbClr val="0070C0"/>
                </a:solidFill>
                <a:latin typeface="Georgia" charset="0"/>
                <a:ea typeface="Georgia" charset="0"/>
                <a:cs typeface="Georgia" charset="0"/>
              </a:rPr>
              <a:t>, </a:t>
            </a:r>
            <a:r>
              <a:rPr lang="en-US" altLang="en-US" sz="2800" dirty="0" smtClean="0">
                <a:solidFill>
                  <a:srgbClr val="0070C0"/>
                </a:solidFill>
                <a:latin typeface="Georgia" charset="0"/>
                <a:ea typeface="Georgia" charset="0"/>
                <a:cs typeface="Georgia" charset="0"/>
              </a:rPr>
              <a:t>North </a:t>
            </a:r>
            <a:r>
              <a:rPr lang="en-US" altLang="en-US" sz="2800" dirty="0">
                <a:solidFill>
                  <a:srgbClr val="0070C0"/>
                </a:solidFill>
                <a:latin typeface="Georgia" charset="0"/>
                <a:ea typeface="Georgia" charset="0"/>
                <a:cs typeface="Georgia" charset="0"/>
              </a:rPr>
              <a:t>America/Western Europe, </a:t>
            </a:r>
            <a:r>
              <a:rPr lang="en-US" altLang="en-US" sz="2800" dirty="0" smtClean="0">
                <a:solidFill>
                  <a:srgbClr val="0070C0"/>
                </a:solidFill>
                <a:latin typeface="Georgia" charset="0"/>
                <a:ea typeface="Georgia" charset="0"/>
                <a:cs typeface="Georgia" charset="0"/>
              </a:rPr>
              <a:t>1971-2014</a:t>
            </a:r>
            <a:endParaRPr lang="en-US" sz="2800" dirty="0">
              <a:solidFill>
                <a:srgbClr val="0070C0"/>
              </a:solidFill>
              <a:latin typeface="Georgia" charset="0"/>
              <a:ea typeface="Georgia" charset="0"/>
              <a:cs typeface="Georgi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3526783"/>
              </p:ext>
            </p:extLst>
          </p:nvPr>
        </p:nvGraphicFramePr>
        <p:xfrm>
          <a:off x="457199" y="1600200"/>
          <a:ext cx="8364071" cy="4948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452269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274638"/>
            <a:ext cx="8807823" cy="1143000"/>
          </a:xfrm>
        </p:spPr>
        <p:txBody>
          <a:bodyPr>
            <a:normAutofit/>
          </a:bodyPr>
          <a:lstStyle/>
          <a:p>
            <a:r>
              <a:rPr lang="en-US" sz="2800" dirty="0">
                <a:solidFill>
                  <a:srgbClr val="0070C0"/>
                </a:solidFill>
                <a:latin typeface="Georgia" charset="0"/>
                <a:ea typeface="Georgia" charset="0"/>
                <a:cs typeface="Georgia" charset="0"/>
              </a:rPr>
              <a:t>Comparative </a:t>
            </a:r>
            <a:r>
              <a:rPr lang="en-US" sz="2800" dirty="0" smtClean="0">
                <a:solidFill>
                  <a:srgbClr val="0070C0"/>
                </a:solidFill>
                <a:latin typeface="Georgia" charset="0"/>
                <a:ea typeface="Georgia" charset="0"/>
                <a:cs typeface="Georgia" charset="0"/>
              </a:rPr>
              <a:t>tertiary-level participation: </a:t>
            </a:r>
            <a:br>
              <a:rPr lang="en-US" sz="2800" dirty="0" smtClean="0">
                <a:solidFill>
                  <a:srgbClr val="0070C0"/>
                </a:solidFill>
                <a:latin typeface="Georgia" charset="0"/>
                <a:ea typeface="Georgia" charset="0"/>
                <a:cs typeface="Georgia" charset="0"/>
              </a:rPr>
            </a:br>
            <a:r>
              <a:rPr lang="en-US" sz="2800" dirty="0" smtClean="0">
                <a:solidFill>
                  <a:srgbClr val="0070C0"/>
                </a:solidFill>
                <a:latin typeface="Georgia" charset="0"/>
                <a:ea typeface="Georgia" charset="0"/>
                <a:cs typeface="Georgia" charset="0"/>
              </a:rPr>
              <a:t>GER and the </a:t>
            </a:r>
            <a:r>
              <a:rPr lang="en-US" sz="2800" dirty="0">
                <a:solidFill>
                  <a:srgbClr val="0070C0"/>
                </a:solidFill>
                <a:latin typeface="Georgia" charset="0"/>
                <a:ea typeface="Georgia" charset="0"/>
                <a:cs typeface="Georgia" charset="0"/>
              </a:rPr>
              <a:t>Clancy </a:t>
            </a:r>
            <a:r>
              <a:rPr lang="en-US" sz="2800" dirty="0" smtClean="0">
                <a:solidFill>
                  <a:srgbClr val="0070C0"/>
                </a:solidFill>
                <a:latin typeface="Georgia" charset="0"/>
                <a:ea typeface="Georgia" charset="0"/>
                <a:cs typeface="Georgia" charset="0"/>
              </a:rPr>
              <a:t>Index for OECD countries</a:t>
            </a:r>
            <a:endParaRPr lang="en-US" sz="2800" dirty="0">
              <a:solidFill>
                <a:srgbClr val="0070C0"/>
              </a:solidFill>
              <a:latin typeface="Georgia" charset="0"/>
              <a:ea typeface="Georgia" charset="0"/>
              <a:cs typeface="Georgi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953547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365554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70C0"/>
                </a:solidFill>
                <a:latin typeface="Georgia" charset="0"/>
                <a:ea typeface="Georgia" charset="0"/>
                <a:cs typeface="Georgia" charset="0"/>
              </a:rPr>
              <a:t>Potentials of more educated and knowledgeable society</a:t>
            </a:r>
            <a:endParaRPr lang="en-US" sz="3200" dirty="0">
              <a:solidFill>
                <a:srgbClr val="0070C0"/>
              </a:solidFill>
            </a:endParaRPr>
          </a:p>
        </p:txBody>
      </p:sp>
      <p:sp>
        <p:nvSpPr>
          <p:cNvPr id="3" name="Content Placeholder 2"/>
          <p:cNvSpPr>
            <a:spLocks noGrp="1"/>
          </p:cNvSpPr>
          <p:nvPr>
            <p:ph idx="1"/>
          </p:nvPr>
        </p:nvSpPr>
        <p:spPr/>
        <p:txBody>
          <a:bodyPr/>
          <a:lstStyle/>
          <a:p>
            <a:pPr marL="355600" indent="0">
              <a:buNone/>
            </a:pPr>
            <a:r>
              <a:rPr lang="en-US" sz="2400" dirty="0" smtClean="0">
                <a:latin typeface="Georgia" charset="0"/>
                <a:ea typeface="Georgia" charset="0"/>
                <a:cs typeface="Georgia" charset="0"/>
              </a:rPr>
              <a:t>In the </a:t>
            </a:r>
            <a:r>
              <a:rPr lang="en-US" sz="2400" dirty="0">
                <a:latin typeface="Georgia" charset="0"/>
                <a:ea typeface="Georgia" charset="0"/>
                <a:cs typeface="Georgia" charset="0"/>
              </a:rPr>
              <a:t>Kantian discourse of </a:t>
            </a:r>
            <a:r>
              <a:rPr lang="en-US" sz="2400" dirty="0" smtClean="0">
                <a:latin typeface="Georgia" charset="0"/>
                <a:ea typeface="Georgia" charset="0"/>
                <a:cs typeface="Georgia" charset="0"/>
              </a:rPr>
              <a:t>modernity, arguably foundational to European education systems, </a:t>
            </a:r>
            <a:r>
              <a:rPr lang="en-US" sz="2400" dirty="0">
                <a:latin typeface="Georgia" charset="0"/>
                <a:ea typeface="Georgia" charset="0"/>
                <a:cs typeface="Georgia" charset="0"/>
              </a:rPr>
              <a:t>the aim of education is ‘the active autonomous person within the framework of social life’, a rational subject who uses reason in a public way and ‘lives in the public sphere among other individual beings’.</a:t>
            </a:r>
            <a:r>
              <a:rPr lang="en-GB" sz="2400" dirty="0">
                <a:latin typeface="Georgia" charset="0"/>
                <a:ea typeface="Georgia" charset="0"/>
                <a:cs typeface="Georgia" charset="0"/>
              </a:rPr>
              <a:t> </a:t>
            </a:r>
          </a:p>
          <a:p>
            <a:pPr marL="711200" indent="-50800">
              <a:buNone/>
            </a:pPr>
            <a:endParaRPr lang="en-GB" sz="1800" dirty="0" smtClean="0">
              <a:latin typeface="Georgia" charset="0"/>
              <a:ea typeface="Georgia" charset="0"/>
              <a:cs typeface="Georgia" charset="0"/>
            </a:endParaRPr>
          </a:p>
          <a:p>
            <a:pPr marL="711200" indent="-50800">
              <a:buNone/>
            </a:pPr>
            <a:r>
              <a:rPr lang="en-GB" sz="1800" dirty="0" smtClean="0">
                <a:latin typeface="Georgia" charset="0"/>
                <a:ea typeface="Georgia" charset="0"/>
                <a:cs typeface="Georgia" charset="0"/>
              </a:rPr>
              <a:t>~ </a:t>
            </a:r>
            <a:r>
              <a:rPr lang="en-US" sz="1800" dirty="0">
                <a:latin typeface="Georgia" charset="0"/>
                <a:ea typeface="Georgia" charset="0"/>
                <a:cs typeface="Georgia" charset="0"/>
              </a:rPr>
              <a:t>Ari </a:t>
            </a:r>
            <a:r>
              <a:rPr lang="en-US" sz="1800" dirty="0" err="1">
                <a:latin typeface="Georgia" charset="0"/>
                <a:ea typeface="Georgia" charset="0"/>
                <a:cs typeface="Georgia" charset="0"/>
              </a:rPr>
              <a:t>Kivela</a:t>
            </a:r>
            <a:r>
              <a:rPr lang="en-US" sz="1800" dirty="0">
                <a:latin typeface="Georgia" charset="0"/>
                <a:ea typeface="Georgia" charset="0"/>
                <a:cs typeface="Georgia" charset="0"/>
              </a:rPr>
              <a:t> (2012), ‘From Immanuel Kant to Johann Gottlieb Fichte’, in P. </a:t>
            </a:r>
            <a:r>
              <a:rPr lang="en-US" sz="1800" dirty="0" err="1">
                <a:latin typeface="Georgia" charset="0"/>
                <a:ea typeface="Georgia" charset="0"/>
                <a:cs typeface="Georgia" charset="0"/>
              </a:rPr>
              <a:t>Siljander</a:t>
            </a:r>
            <a:r>
              <a:rPr lang="en-US" sz="1800" dirty="0">
                <a:latin typeface="Georgia" charset="0"/>
                <a:ea typeface="Georgia" charset="0"/>
                <a:cs typeface="Georgia" charset="0"/>
              </a:rPr>
              <a:t>, A. </a:t>
            </a:r>
            <a:r>
              <a:rPr lang="en-US" sz="1800" dirty="0" err="1">
                <a:latin typeface="Georgia" charset="0"/>
                <a:ea typeface="Georgia" charset="0"/>
                <a:cs typeface="Georgia" charset="0"/>
              </a:rPr>
              <a:t>Kivela</a:t>
            </a:r>
            <a:r>
              <a:rPr lang="en-US" sz="1800" dirty="0">
                <a:latin typeface="Georgia" charset="0"/>
                <a:ea typeface="Georgia" charset="0"/>
                <a:cs typeface="Georgia" charset="0"/>
              </a:rPr>
              <a:t> and A. </a:t>
            </a:r>
            <a:r>
              <a:rPr lang="en-US" sz="1800" dirty="0" err="1">
                <a:latin typeface="Georgia" charset="0"/>
                <a:ea typeface="Georgia" charset="0"/>
                <a:cs typeface="Georgia" charset="0"/>
              </a:rPr>
              <a:t>Sutinen</a:t>
            </a:r>
            <a:r>
              <a:rPr lang="en-US" sz="1800" dirty="0">
                <a:latin typeface="Georgia" charset="0"/>
                <a:ea typeface="Georgia" charset="0"/>
                <a:cs typeface="Georgia" charset="0"/>
              </a:rPr>
              <a:t>, A. (eds.), </a:t>
            </a:r>
            <a:r>
              <a:rPr lang="en-US" sz="1800" i="1" dirty="0">
                <a:latin typeface="Georgia" charset="0"/>
                <a:ea typeface="Georgia" charset="0"/>
                <a:cs typeface="Georgia" charset="0"/>
              </a:rPr>
              <a:t>Theories of Bildung and Growth</a:t>
            </a:r>
            <a:r>
              <a:rPr lang="en-US" sz="1800" dirty="0">
                <a:latin typeface="Georgia" charset="0"/>
                <a:ea typeface="Georgia" charset="0"/>
                <a:cs typeface="Georgia" charset="0"/>
              </a:rPr>
              <a:t>, p. 5</a:t>
            </a:r>
            <a:r>
              <a:rPr lang="en-US" sz="2000" dirty="0">
                <a:latin typeface="Georgia" charset="0"/>
                <a:ea typeface="Georgia" charset="0"/>
                <a:cs typeface="Georgia" charset="0"/>
              </a:rPr>
              <a:t>9</a:t>
            </a:r>
            <a:r>
              <a:rPr lang="en-US" sz="2400" dirty="0">
                <a:latin typeface="Georgia" charset="0"/>
                <a:ea typeface="Georgia" charset="0"/>
                <a:cs typeface="Georgia" charset="0"/>
              </a:rPr>
              <a:t> </a:t>
            </a:r>
          </a:p>
          <a:p>
            <a:pPr marL="393700" indent="-393700">
              <a:buNone/>
            </a:pPr>
            <a:endParaRPr lang="en-US" dirty="0">
              <a:latin typeface="Georgia" charset="0"/>
              <a:ea typeface="Georgia" charset="0"/>
              <a:cs typeface="Georgia" charset="0"/>
            </a:endParaRPr>
          </a:p>
          <a:p>
            <a:endParaRPr lang="en-US" dirty="0"/>
          </a:p>
        </p:txBody>
      </p:sp>
    </p:spTree>
    <p:extLst>
      <p:ext uri="{BB962C8B-B14F-4D97-AF65-F5344CB8AC3E}">
        <p14:creationId xmlns:p14="http://schemas.microsoft.com/office/powerpoint/2010/main" val="18619537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97"/>
            <a:ext cx="8229600" cy="1143000"/>
          </a:xfrm>
        </p:spPr>
        <p:txBody>
          <a:bodyPr>
            <a:normAutofit/>
          </a:bodyPr>
          <a:lstStyle/>
          <a:p>
            <a:r>
              <a:rPr lang="en-US" sz="2800" dirty="0" smtClean="0">
                <a:solidFill>
                  <a:srgbClr val="0070C0"/>
                </a:solidFill>
                <a:latin typeface="Georgia" charset="0"/>
                <a:ea typeface="Georgia" charset="0"/>
                <a:cs typeface="Georgia" charset="0"/>
              </a:rPr>
              <a:t>Research finds that people with tertiary education, on average </a:t>
            </a:r>
            <a:r>
              <a:rPr lang="mr-IN" sz="2800" dirty="0" smtClean="0">
                <a:solidFill>
                  <a:srgbClr val="0070C0"/>
                </a:solidFill>
                <a:latin typeface="Georgia" charset="0"/>
                <a:ea typeface="Georgia" charset="0"/>
                <a:cs typeface="Georgia" charset="0"/>
              </a:rPr>
              <a:t>…</a:t>
            </a:r>
            <a:endParaRPr lang="en-US" sz="2800" dirty="0">
              <a:solidFill>
                <a:srgbClr val="0070C0"/>
              </a:solidFill>
              <a:latin typeface="Georgia" charset="0"/>
              <a:ea typeface="Georgia" charset="0"/>
              <a:cs typeface="Georgia" charset="0"/>
            </a:endParaRPr>
          </a:p>
        </p:txBody>
      </p:sp>
      <p:sp>
        <p:nvSpPr>
          <p:cNvPr id="3" name="Content Placeholder 2"/>
          <p:cNvSpPr>
            <a:spLocks noGrp="1"/>
          </p:cNvSpPr>
          <p:nvPr>
            <p:ph idx="1"/>
          </p:nvPr>
        </p:nvSpPr>
        <p:spPr>
          <a:xfrm>
            <a:off x="457200" y="1377297"/>
            <a:ext cx="8229600" cy="4277783"/>
          </a:xfrm>
        </p:spPr>
        <p:txBody>
          <a:bodyPr>
            <a:normAutofit lnSpcReduction="10000"/>
          </a:bodyPr>
          <a:lstStyle/>
          <a:p>
            <a:r>
              <a:rPr lang="en-US" sz="2400" dirty="0" smtClean="0">
                <a:latin typeface="Georgia" charset="0"/>
                <a:ea typeface="Georgia" charset="0"/>
                <a:cs typeface="Georgia" charset="0"/>
              </a:rPr>
              <a:t>Have a larger range of employment options</a:t>
            </a:r>
          </a:p>
          <a:p>
            <a:r>
              <a:rPr lang="en-US" sz="2400" dirty="0" smtClean="0">
                <a:latin typeface="Georgia" charset="0"/>
                <a:ea typeface="Georgia" charset="0"/>
                <a:cs typeface="Georgia" charset="0"/>
              </a:rPr>
              <a:t>Are </a:t>
            </a:r>
            <a:r>
              <a:rPr lang="en-US" sz="2400" dirty="0">
                <a:latin typeface="Georgia" charset="0"/>
                <a:ea typeface="Georgia" charset="0"/>
                <a:cs typeface="Georgia" charset="0"/>
              </a:rPr>
              <a:t>more likely to be in good </a:t>
            </a:r>
            <a:r>
              <a:rPr lang="en-US" sz="2400" dirty="0" smtClean="0">
                <a:latin typeface="Georgia" charset="0"/>
                <a:ea typeface="Georgia" charset="0"/>
                <a:cs typeface="Georgia" charset="0"/>
              </a:rPr>
              <a:t>health, </a:t>
            </a:r>
            <a:r>
              <a:rPr lang="en-US" sz="2400" dirty="0">
                <a:latin typeface="Georgia" charset="0"/>
                <a:ea typeface="Georgia" charset="0"/>
                <a:cs typeface="Georgia" charset="0"/>
              </a:rPr>
              <a:t>as are their families</a:t>
            </a:r>
          </a:p>
          <a:p>
            <a:r>
              <a:rPr lang="en-US" sz="2400" dirty="0" smtClean="0">
                <a:latin typeface="Georgia" charset="0"/>
                <a:ea typeface="Georgia" charset="0"/>
                <a:cs typeface="Georgia" charset="0"/>
              </a:rPr>
              <a:t>Have more advanced levels of skill in the use of information and communications technology</a:t>
            </a:r>
          </a:p>
          <a:p>
            <a:r>
              <a:rPr lang="en-US" sz="2400" dirty="0" smtClean="0">
                <a:latin typeface="Georgia" charset="0"/>
                <a:ea typeface="Georgia" charset="0"/>
                <a:cs typeface="Georgia" charset="0"/>
              </a:rPr>
              <a:t>Are more geographically mobile, independent of income level (greater personal confidence and agency freedom)</a:t>
            </a:r>
          </a:p>
          <a:p>
            <a:r>
              <a:rPr lang="en-US" sz="2400" dirty="0" smtClean="0">
                <a:latin typeface="Georgia" charset="0"/>
                <a:ea typeface="Georgia" charset="0"/>
                <a:cs typeface="Georgia" charset="0"/>
              </a:rPr>
              <a:t>Report higher levels of inter-personal trust (also = greater personal agency) </a:t>
            </a:r>
          </a:p>
          <a:p>
            <a:r>
              <a:rPr lang="en-US" sz="2400" dirty="0" smtClean="0">
                <a:latin typeface="Georgia" charset="0"/>
                <a:ea typeface="Georgia" charset="0"/>
                <a:cs typeface="Georgia" charset="0"/>
              </a:rPr>
              <a:t>Are more likely to state that they have a say in government (also = greater </a:t>
            </a:r>
            <a:r>
              <a:rPr lang="en-US" sz="2400" dirty="0">
                <a:latin typeface="Georgia" charset="0"/>
                <a:ea typeface="Georgia" charset="0"/>
                <a:cs typeface="Georgia" charset="0"/>
              </a:rPr>
              <a:t>personal agency) </a:t>
            </a:r>
            <a:endParaRPr lang="en-US" sz="2400" dirty="0" smtClean="0">
              <a:latin typeface="Georgia" charset="0"/>
              <a:ea typeface="Georgia" charset="0"/>
              <a:cs typeface="Georgia" charset="0"/>
            </a:endParaRPr>
          </a:p>
          <a:p>
            <a:r>
              <a:rPr lang="en-US" sz="2400" dirty="0" smtClean="0">
                <a:latin typeface="Georgia" charset="0"/>
                <a:ea typeface="Georgia" charset="0"/>
                <a:cs typeface="Georgia" charset="0"/>
              </a:rPr>
              <a:t>Are more positive about migration and cultural diversity</a:t>
            </a:r>
            <a:endParaRPr lang="en-US" sz="2400" dirty="0">
              <a:latin typeface="Georgia" charset="0"/>
              <a:ea typeface="Georgia" charset="0"/>
              <a:cs typeface="Georgia" charset="0"/>
            </a:endParaRPr>
          </a:p>
        </p:txBody>
      </p:sp>
      <p:sp>
        <p:nvSpPr>
          <p:cNvPr id="5" name="TextBox 4"/>
          <p:cNvSpPr txBox="1"/>
          <p:nvPr/>
        </p:nvSpPr>
        <p:spPr>
          <a:xfrm>
            <a:off x="3227294" y="5655080"/>
            <a:ext cx="5459506" cy="954107"/>
          </a:xfrm>
          <a:prstGeom prst="rect">
            <a:avLst/>
          </a:prstGeom>
          <a:noFill/>
        </p:spPr>
        <p:txBody>
          <a:bodyPr wrap="square" rtlCol="0">
            <a:spAutoFit/>
          </a:bodyPr>
          <a:lstStyle/>
          <a:p>
            <a:pPr marL="285750" indent="-285750">
              <a:buFontTx/>
              <a:buChar char="-"/>
            </a:pPr>
            <a:r>
              <a:rPr lang="en-US" sz="1400" dirty="0" smtClean="0">
                <a:latin typeface="Georgia" charset="0"/>
                <a:ea typeface="Georgia" charset="0"/>
                <a:cs typeface="Georgia" charset="0"/>
              </a:rPr>
              <a:t>Walter McMahon, </a:t>
            </a:r>
            <a:r>
              <a:rPr lang="en-US" sz="1400" i="1" dirty="0" smtClean="0">
                <a:latin typeface="Georgia" charset="0"/>
                <a:ea typeface="Georgia" charset="0"/>
                <a:cs typeface="Georgia" charset="0"/>
              </a:rPr>
              <a:t>Higher Learning, Greater Good </a:t>
            </a:r>
            <a:r>
              <a:rPr lang="en-US" sz="1400" dirty="0" smtClean="0">
                <a:latin typeface="Georgia" charset="0"/>
                <a:ea typeface="Georgia" charset="0"/>
                <a:cs typeface="Georgia" charset="0"/>
              </a:rPr>
              <a:t>(2009)</a:t>
            </a:r>
          </a:p>
          <a:p>
            <a:pPr marL="285750" indent="-285750">
              <a:buFontTx/>
              <a:buChar char="-"/>
            </a:pPr>
            <a:r>
              <a:rPr lang="en-US" sz="1400" dirty="0" smtClean="0">
                <a:latin typeface="Georgia" charset="0"/>
                <a:ea typeface="Georgia" charset="0"/>
                <a:cs typeface="Georgia" charset="0"/>
              </a:rPr>
              <a:t>OECD, </a:t>
            </a:r>
            <a:r>
              <a:rPr lang="en-US" sz="1400" i="1" dirty="0" smtClean="0">
                <a:latin typeface="Georgia" charset="0"/>
                <a:ea typeface="Georgia" charset="0"/>
                <a:cs typeface="Georgia" charset="0"/>
              </a:rPr>
              <a:t>Education at a Glance </a:t>
            </a:r>
            <a:r>
              <a:rPr lang="en-US" sz="1400" dirty="0" smtClean="0">
                <a:latin typeface="Georgia" charset="0"/>
                <a:ea typeface="Georgia" charset="0"/>
                <a:cs typeface="Georgia" charset="0"/>
              </a:rPr>
              <a:t>(2015)</a:t>
            </a:r>
          </a:p>
          <a:p>
            <a:pPr marL="285750" indent="-285750">
              <a:buFontTx/>
              <a:buChar char="-"/>
            </a:pPr>
            <a:r>
              <a:rPr lang="en-US" sz="1400" i="1" dirty="0" smtClean="0">
                <a:latin typeface="Georgia" charset="0"/>
                <a:ea typeface="Georgia" charset="0"/>
                <a:cs typeface="Georgia" charset="0"/>
              </a:rPr>
              <a:t>OECD, Perspectives </a:t>
            </a:r>
            <a:r>
              <a:rPr lang="en-US" sz="1400" i="1" dirty="0">
                <a:latin typeface="Georgia" charset="0"/>
                <a:ea typeface="Georgia" charset="0"/>
                <a:cs typeface="Georgia" charset="0"/>
              </a:rPr>
              <a:t>on Global Development 2017: International migration in a shifting world</a:t>
            </a:r>
            <a:r>
              <a:rPr lang="en-US" sz="1400" dirty="0">
                <a:latin typeface="Georgia" charset="0"/>
                <a:ea typeface="Georgia" charset="0"/>
                <a:cs typeface="Georgia" charset="0"/>
              </a:rPr>
              <a:t> (2016)</a:t>
            </a:r>
            <a:r>
              <a:rPr lang="en-GB" sz="1400" dirty="0">
                <a:latin typeface="Georgia" charset="0"/>
                <a:ea typeface="Georgia" charset="0"/>
                <a:cs typeface="Georgia" charset="0"/>
              </a:rPr>
              <a:t> </a:t>
            </a:r>
            <a:r>
              <a:rPr lang="en-GB" sz="1400" dirty="0" err="1" smtClean="0">
                <a:latin typeface="Georgia" charset="0"/>
                <a:ea typeface="Georgia" charset="0"/>
                <a:cs typeface="Georgia" charset="0"/>
              </a:rPr>
              <a:t>etc</a:t>
            </a:r>
            <a:endParaRPr lang="en-US" sz="1400" dirty="0">
              <a:latin typeface="Georgia" charset="0"/>
              <a:ea typeface="Georgia" charset="0"/>
              <a:cs typeface="Georgia" charset="0"/>
            </a:endParaRPr>
          </a:p>
        </p:txBody>
      </p:sp>
    </p:spTree>
    <p:extLst>
      <p:ext uri="{BB962C8B-B14F-4D97-AF65-F5344CB8AC3E}">
        <p14:creationId xmlns:p14="http://schemas.microsoft.com/office/powerpoint/2010/main" val="65104272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60033"/>
          </a:xfrm>
        </p:spPr>
        <p:txBody>
          <a:bodyPr>
            <a:normAutofit/>
          </a:bodyPr>
          <a:lstStyle/>
          <a:p>
            <a:r>
              <a:rPr lang="en-US" sz="2800" dirty="0" smtClean="0">
                <a:solidFill>
                  <a:srgbClr val="0070C0"/>
                </a:solidFill>
                <a:latin typeface="Georgia" charset="0"/>
                <a:ea typeface="Georgia" charset="0"/>
                <a:cs typeface="Georgia" charset="0"/>
              </a:rPr>
              <a:t>Level of education and interpersonal trust, </a:t>
            </a:r>
            <a:br>
              <a:rPr lang="en-US" sz="2800" dirty="0" smtClean="0">
                <a:solidFill>
                  <a:srgbClr val="0070C0"/>
                </a:solidFill>
                <a:latin typeface="Georgia" charset="0"/>
                <a:ea typeface="Georgia" charset="0"/>
                <a:cs typeface="Georgia" charset="0"/>
              </a:rPr>
            </a:br>
            <a:r>
              <a:rPr lang="en-US" sz="2800" dirty="0" smtClean="0">
                <a:solidFill>
                  <a:srgbClr val="0070C0"/>
                </a:solidFill>
                <a:latin typeface="Georgia" charset="0"/>
                <a:ea typeface="Georgia" charset="0"/>
                <a:cs typeface="Georgia" charset="0"/>
              </a:rPr>
              <a:t>OECD 2014</a:t>
            </a:r>
            <a:r>
              <a:rPr lang="en-US" sz="3200" b="1" i="1" dirty="0" smtClean="0">
                <a:solidFill>
                  <a:srgbClr val="0070C0"/>
                </a:solidFill>
                <a:latin typeface="Georgia" charset="0"/>
                <a:ea typeface="Georgia" charset="0"/>
                <a:cs typeface="Georgia" charset="0"/>
              </a:rPr>
              <a:t/>
            </a:r>
            <a:br>
              <a:rPr lang="en-US" sz="3200" b="1" i="1" dirty="0" smtClean="0">
                <a:solidFill>
                  <a:srgbClr val="0070C0"/>
                </a:solidFill>
                <a:latin typeface="Georgia" charset="0"/>
                <a:ea typeface="Georgia" charset="0"/>
                <a:cs typeface="Georgia" charset="0"/>
              </a:rPr>
            </a:br>
            <a:r>
              <a:rPr lang="en-US" sz="2200" dirty="0" smtClean="0">
                <a:latin typeface="Georgia" charset="0"/>
                <a:ea typeface="Georgia" charset="0"/>
                <a:cs typeface="Georgia" charset="0"/>
              </a:rPr>
              <a:t>Q. ‘Do you trust other people?’  % answering ‘yes’</a:t>
            </a:r>
            <a:endParaRPr lang="en-US" sz="2200" dirty="0">
              <a:latin typeface="Georgia" charset="0"/>
              <a:ea typeface="Georgia" charset="0"/>
              <a:cs typeface="Georgi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9657034"/>
              </p:ext>
            </p:extLst>
          </p:nvPr>
        </p:nvGraphicFramePr>
        <p:xfrm>
          <a:off x="457200" y="1600200"/>
          <a:ext cx="8229600" cy="4854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787005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7877</TotalTime>
  <Words>2782</Words>
  <Application>Microsoft Macintosh PowerPoint</Application>
  <PresentationFormat>On-screen Show (4:3)</PresentationFormat>
  <Paragraphs>406</Paragraphs>
  <Slides>37</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5" baseType="lpstr">
      <vt:lpstr>Calibri</vt:lpstr>
      <vt:lpstr>Georgia</vt:lpstr>
      <vt:lpstr>Gill Sans SemiBold</vt:lpstr>
      <vt:lpstr>ＭＳ Ｐゴシック</vt:lpstr>
      <vt:lpstr>Arial</vt:lpstr>
      <vt:lpstr>Office Theme</vt:lpstr>
      <vt:lpstr>Worksheet</vt:lpstr>
      <vt:lpstr>Chart</vt:lpstr>
      <vt:lpstr>Keynote EAIR Annual Forum, Porto, 3-6 September 2017  Inevitably global, inevitably national, increasingly conflicted, and hope of the world:   Higher education and science in the age of Trump, Brexit and Le Pen</vt:lpstr>
      <vt:lpstr>Higher education and science in the age of  Trump, Brexit and Le Pen</vt:lpstr>
      <vt:lpstr>1. Growth of role and reach</vt:lpstr>
      <vt:lpstr>Growing number of universities with over 10,000, 5000 and 1200 papers in Web of Science: 2006-09 to 2012-15 (Leiden University data)</vt:lpstr>
      <vt:lpstr>Gross Enrolment Ratio tertiary education (GER, %):  World, North America/Western Europe, 1971-2014</vt:lpstr>
      <vt:lpstr>Comparative tertiary-level participation:  GER and the Clancy Index for OECD countries</vt:lpstr>
      <vt:lpstr>Potentials of more educated and knowledgeable society</vt:lpstr>
      <vt:lpstr>Research finds that people with tertiary education, on average …</vt:lpstr>
      <vt:lpstr>Level of education and interpersonal trust,  OECD 2014 Q. ‘Do you trust other people?’  % answering ‘yes’</vt:lpstr>
      <vt:lpstr>Level of education and political connectedness, OECD 2014 Q. ’Do you believe you have a say in government?’ % answering ‘yes’</vt:lpstr>
      <vt:lpstr>2. Contested globalisation + economy/culture split</vt:lpstr>
      <vt:lpstr>Economic globalisation losing momentum</vt:lpstr>
      <vt:lpstr>Growing tensions between national public goods and global public goods in higher education? A good example is the conflict between low migration and border security policies in the UK, and inward international student flows</vt:lpstr>
      <vt:lpstr>3. Shifting global geo-politics</vt:lpstr>
      <vt:lpstr>China champions open global markets</vt:lpstr>
      <vt:lpstr>Investment in R&amp;D, selected countries Investment in R&amp;D as a proportion of GDP, 2011, selected countries (OECD data 2013)</vt:lpstr>
      <vt:lpstr>Number of science papers 2005-2014:  USA, China, other East Asia Web of Science/UNESCO data. Papers include reviews and notes.  Other East Asia = Japan, Korea, Singapore, Vietnam</vt:lpstr>
      <vt:lpstr>High citation papers, in top 10% of research field, in maths and physical sciences, 2012-2015 (Leiden data) </vt:lpstr>
      <vt:lpstr>Combining all high citation papers in maths, computing, physical sciences, engineering, 2012-2015 (Leiden data) </vt:lpstr>
      <vt:lpstr>4. Social and economic inequality</vt:lpstr>
      <vt:lpstr>Income shares top 1% and lower 50% from Thomas Piketty, Capital in the Twenty-first Century, 2014</vt:lpstr>
      <vt:lpstr>Most people see higher education, not stratified societies, as driver of graduate outcomes</vt:lpstr>
      <vt:lpstr>PowerPoint Presentation</vt:lpstr>
      <vt:lpstr>The extreme case? Social inequality in achieved college degrees, USA, 1970/2013 Bachelor degree by age 24, by family income quartile  Source:  The PELL Institute and Penn Ahead, 2015</vt:lpstr>
      <vt:lpstr>5. Trump and the new politics</vt:lpstr>
      <vt:lpstr>Not the modernity that Immanuel Kant signed up for</vt:lpstr>
      <vt:lpstr>Politics as reality television</vt:lpstr>
      <vt:lpstr>“And if everything is a circus…”</vt:lpstr>
      <vt:lpstr>Not a diversion from ‘real government’,  a new kind of real government</vt:lpstr>
      <vt:lpstr>“… what if it has gone, and there is no way of getting it back?”</vt:lpstr>
      <vt:lpstr>5. Trump and the new politics</vt:lpstr>
      <vt:lpstr>Higher education and political polarisation in the November 2016 US Presidential election:  Whites without college education applauded and continue to applaud Trump’s attacks on ‘cultural elites’</vt:lpstr>
      <vt:lpstr>PowerPoint Presentation</vt:lpstr>
      <vt:lpstr>EU and UK higher education</vt:lpstr>
      <vt:lpstr>7. Flow-ons for higher education</vt:lpstr>
      <vt:lpstr>8. Final thoughts</vt:lpstr>
      <vt:lpstr>Thank you s.marginson@ucl.ac.uk </vt:lpstr>
    </vt:vector>
  </TitlesOfParts>
  <Company>Michigan State University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Competition, segmentation, and vertical stratification in high participation systems </dc:title>
  <dc:creator>Brendan Cantwell</dc:creator>
  <cp:lastModifiedBy>Simon Marginson</cp:lastModifiedBy>
  <cp:revision>426</cp:revision>
  <cp:lastPrinted>2016-09-03T22:03:36Z</cp:lastPrinted>
  <dcterms:created xsi:type="dcterms:W3CDTF">2015-09-06T09:01:00Z</dcterms:created>
  <dcterms:modified xsi:type="dcterms:W3CDTF">2017-09-05T13:19:12Z</dcterms:modified>
</cp:coreProperties>
</file>