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455" r:id="rId2"/>
    <p:sldId id="672" r:id="rId3"/>
    <p:sldId id="665" r:id="rId4"/>
    <p:sldId id="663" r:id="rId5"/>
    <p:sldId id="655" r:id="rId6"/>
    <p:sldId id="673" r:id="rId7"/>
    <p:sldId id="674" r:id="rId8"/>
    <p:sldId id="67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7F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05"/>
    <p:restoredTop sz="94600"/>
  </p:normalViewPr>
  <p:slideViewPr>
    <p:cSldViewPr snapToGrid="0" snapToObjects="1">
      <p:cViewPr varScale="1">
        <p:scale>
          <a:sx n="113" d="100"/>
          <a:sy n="113" d="100"/>
        </p:scale>
        <p:origin x="808" y="176"/>
      </p:cViewPr>
      <p:guideLst>
        <p:guide orient="horz" pos="2160"/>
        <p:guide pos="2880"/>
      </p:guideLst>
    </p:cSldViewPr>
  </p:slideViewPr>
  <p:notesTextViewPr>
    <p:cViewPr>
      <p:scale>
        <a:sx n="100" d="100"/>
        <a:sy n="100" d="100"/>
      </p:scale>
      <p:origin x="0" y="0"/>
    </p:cViewPr>
  </p:notesTextViewPr>
  <p:notesViewPr>
    <p:cSldViewPr snapToGrid="0" snapToObjects="1">
      <p:cViewPr>
        <p:scale>
          <a:sx n="150" d="100"/>
          <a:sy n="150" d="100"/>
        </p:scale>
        <p:origin x="2360" y="-27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892A15-29D0-D341-8B08-9AF0A367D445}" type="datetimeFigureOut">
              <a:rPr lang="en-US" smtClean="0"/>
              <a:t>3/6/18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1A8A9A-3F11-4945-B83B-8B2D4CB174F2}" type="slidenum">
              <a:rPr lang="en-US" smtClean="0"/>
              <a:t>‹#›</a:t>
            </a:fld>
            <a:endParaRPr lang="en-US"/>
          </a:p>
        </p:txBody>
      </p:sp>
    </p:spTree>
    <p:extLst>
      <p:ext uri="{BB962C8B-B14F-4D97-AF65-F5344CB8AC3E}">
        <p14:creationId xmlns:p14="http://schemas.microsoft.com/office/powerpoint/2010/main" val="1552590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FBAC44-91AB-EC41-ADE5-1A2846857E17}" type="datetimeFigureOut">
              <a:rPr lang="en-US" smtClean="0"/>
              <a:t>3/6/18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4C9CB2-6D55-3748-9E84-9F5714C4F176}" type="slidenum">
              <a:rPr lang="en-US" smtClean="0"/>
              <a:t>‹#›</a:t>
            </a:fld>
            <a:endParaRPr lang="en-US"/>
          </a:p>
        </p:txBody>
      </p:sp>
    </p:spTree>
    <p:extLst>
      <p:ext uri="{BB962C8B-B14F-4D97-AF65-F5344CB8AC3E}">
        <p14:creationId xmlns:p14="http://schemas.microsoft.com/office/powerpoint/2010/main" val="1572551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Why does educational stratification tend to reinforce prior social inequalities, and why does expansion enhance the effects of social background, or make no difference? HPS are populated by families that apply active agency to the contest for educational and social success, at every stage. Families with financial, social, cultural or political capitals bring those capitals to bear on education and continue to do so in the transition to work and beyond. A recent report by Oxfam refers to ‘opportunity hoarding’, whereby ‘social disparities become permanent’. Privileged groups ‘take control of valuable resources and assets for their benefit’, such as ‘access to quality education’. The formal stratification of opportunities on the basis of institutional hierarchies and/or financial barriers provides points of purchase for family strategies. Whenever there is a hierarchy of value, families with prior social advantages are best placed to compete for scarce places or pathways that confer the greatest positional advantages. </a:t>
            </a:r>
          </a:p>
        </p:txBody>
      </p:sp>
      <p:sp>
        <p:nvSpPr>
          <p:cNvPr id="4" name="Slide Number Placeholder 3"/>
          <p:cNvSpPr>
            <a:spLocks noGrp="1"/>
          </p:cNvSpPr>
          <p:nvPr>
            <p:ph type="sldNum" sz="quarter" idx="10"/>
          </p:nvPr>
        </p:nvSpPr>
        <p:spPr/>
        <p:txBody>
          <a:bodyPr/>
          <a:lstStyle/>
          <a:p>
            <a:fld id="{244C9CB2-6D55-3748-9E84-9F5714C4F176}" type="slidenum">
              <a:rPr lang="en-US" smtClean="0"/>
              <a:t>7</a:t>
            </a:fld>
            <a:endParaRPr lang="en-US"/>
          </a:p>
        </p:txBody>
      </p:sp>
    </p:spTree>
    <p:extLst>
      <p:ext uri="{BB962C8B-B14F-4D97-AF65-F5344CB8AC3E}">
        <p14:creationId xmlns:p14="http://schemas.microsoft.com/office/powerpoint/2010/main" val="203891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E22BD1-BB71-FF45-9C0D-DABB51930BD7}" type="datetimeFigureOut">
              <a:rPr lang="en-US" smtClean="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3423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314084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4287377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22BD1-BB71-FF45-9C0D-DABB51930BD7}" type="datetimeFigureOut">
              <a:rPr lang="en-US" smtClean="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397616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22BD1-BB71-FF45-9C0D-DABB51930BD7}" type="datetimeFigureOut">
              <a:rPr lang="en-US" smtClean="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48704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E22BD1-BB71-FF45-9C0D-DABB51930BD7}" type="datetimeFigureOut">
              <a:rPr lang="en-US" smtClean="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26416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E22BD1-BB71-FF45-9C0D-DABB51930BD7}" type="datetimeFigureOut">
              <a:rPr lang="en-US" smtClean="0"/>
              <a:t>3/6/18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626440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E22BD1-BB71-FF45-9C0D-DABB51930BD7}" type="datetimeFigureOut">
              <a:rPr lang="en-US" smtClean="0"/>
              <a:t>3/6/18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108776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22BD1-BB71-FF45-9C0D-DABB51930BD7}" type="datetimeFigureOut">
              <a:rPr lang="en-US" smtClean="0"/>
              <a:t>3/6/18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403413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E22BD1-BB71-FF45-9C0D-DABB51930BD7}" type="datetimeFigureOut">
              <a:rPr lang="en-US" smtClean="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1725087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E22BD1-BB71-FF45-9C0D-DABB51930BD7}" type="datetimeFigureOut">
              <a:rPr lang="en-US" smtClean="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72D5A6-1CFA-2D47-87E9-5AA2E2B2E260}" type="slidenum">
              <a:rPr lang="en-US" smtClean="0"/>
              <a:t>‹#›</a:t>
            </a:fld>
            <a:endParaRPr lang="en-US" dirty="0"/>
          </a:p>
        </p:txBody>
      </p:sp>
    </p:spTree>
    <p:extLst>
      <p:ext uri="{BB962C8B-B14F-4D97-AF65-F5344CB8AC3E}">
        <p14:creationId xmlns:p14="http://schemas.microsoft.com/office/powerpoint/2010/main" val="213421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22BD1-BB71-FF45-9C0D-DABB51930BD7}" type="datetimeFigureOut">
              <a:rPr lang="en-US" smtClean="0"/>
              <a:t>3/6/18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2D5A6-1CFA-2D47-87E9-5AA2E2B2E260}" type="slidenum">
              <a:rPr lang="en-US" smtClean="0"/>
              <a:t>‹#›</a:t>
            </a:fld>
            <a:endParaRPr lang="en-US" dirty="0"/>
          </a:p>
        </p:txBody>
      </p:sp>
    </p:spTree>
    <p:extLst>
      <p:ext uri="{BB962C8B-B14F-4D97-AF65-F5344CB8AC3E}">
        <p14:creationId xmlns:p14="http://schemas.microsoft.com/office/powerpoint/2010/main" val="1028593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067" y="274637"/>
            <a:ext cx="8647289" cy="5657459"/>
          </a:xfrm>
          <a:noFill/>
        </p:spPr>
        <p:txBody>
          <a:bodyPr>
            <a:normAutofit/>
          </a:bodyPr>
          <a:lstStyle/>
          <a:p>
            <a:r>
              <a:rPr lang="en-GB" sz="4000" dirty="0">
                <a:solidFill>
                  <a:srgbClr val="FF0000"/>
                </a:solidFill>
                <a:latin typeface="Georgia" charset="0"/>
                <a:ea typeface="Georgia" charset="0"/>
                <a:cs typeface="Georgia" charset="0"/>
              </a:rPr>
              <a:t>Student agency and </a:t>
            </a:r>
            <a:br>
              <a:rPr lang="en-GB" sz="4000" dirty="0">
                <a:solidFill>
                  <a:srgbClr val="FF0000"/>
                </a:solidFill>
                <a:latin typeface="Georgia" charset="0"/>
                <a:ea typeface="Georgia" charset="0"/>
                <a:cs typeface="Georgia" charset="0"/>
              </a:rPr>
            </a:br>
            <a:r>
              <a:rPr lang="en-GB" sz="4000" dirty="0">
                <a:solidFill>
                  <a:srgbClr val="FF0000"/>
                </a:solidFill>
                <a:latin typeface="Georgia" charset="0"/>
                <a:ea typeface="Georgia" charset="0"/>
                <a:cs typeface="Georgia" charset="0"/>
              </a:rPr>
              <a:t>social stratification </a:t>
            </a:r>
            <a:br>
              <a:rPr lang="en-GB" sz="4000" dirty="0">
                <a:solidFill>
                  <a:srgbClr val="FF0000"/>
                </a:solidFill>
                <a:latin typeface="Georgia" charset="0"/>
                <a:ea typeface="Georgia" charset="0"/>
                <a:cs typeface="Georgia" charset="0"/>
              </a:rPr>
            </a:br>
            <a:r>
              <a:rPr lang="en-GB" sz="4000" dirty="0">
                <a:solidFill>
                  <a:srgbClr val="FF0000"/>
                </a:solidFill>
                <a:latin typeface="Georgia" charset="0"/>
                <a:ea typeface="Georgia" charset="0"/>
                <a:cs typeface="Georgia" charset="0"/>
              </a:rPr>
              <a:t>in European higher education</a:t>
            </a:r>
            <a:br>
              <a:rPr lang="en-US" sz="1200" dirty="0">
                <a:solidFill>
                  <a:srgbClr val="002060"/>
                </a:solidFill>
                <a:latin typeface="Georgia" charset="0"/>
                <a:ea typeface="Georgia" charset="0"/>
                <a:cs typeface="Georgia" charset="0"/>
              </a:rPr>
            </a:br>
            <a:br>
              <a:rPr lang="en-US" sz="1200" i="1" dirty="0">
                <a:latin typeface="Georgia" charset="0"/>
                <a:ea typeface="Georgia" charset="0"/>
                <a:cs typeface="Georgia" charset="0"/>
              </a:rPr>
            </a:br>
            <a:br>
              <a:rPr lang="en-US" sz="1200" i="1" dirty="0">
                <a:latin typeface="Georgia" charset="0"/>
                <a:ea typeface="Georgia" charset="0"/>
                <a:cs typeface="Georgia" charset="0"/>
              </a:rPr>
            </a:br>
            <a:r>
              <a:rPr lang="en-US" sz="2800" dirty="0" err="1">
                <a:solidFill>
                  <a:schemeClr val="bg1">
                    <a:lumMod val="50000"/>
                  </a:schemeClr>
                </a:solidFill>
                <a:latin typeface="Georgia" charset="0"/>
                <a:ea typeface="Georgia" charset="0"/>
                <a:cs typeface="Georgia" charset="0"/>
              </a:rPr>
              <a:t>Eurostudent</a:t>
            </a:r>
            <a:r>
              <a:rPr lang="en-US" sz="2800" dirty="0">
                <a:solidFill>
                  <a:schemeClr val="bg1">
                    <a:lumMod val="50000"/>
                  </a:schemeClr>
                </a:solidFill>
                <a:latin typeface="Georgia" charset="0"/>
                <a:ea typeface="Georgia" charset="0"/>
                <a:cs typeface="Georgia" charset="0"/>
              </a:rPr>
              <a:t> VI Conference</a:t>
            </a:r>
            <a:br>
              <a:rPr lang="en-US" sz="2800" dirty="0">
                <a:solidFill>
                  <a:schemeClr val="bg1">
                    <a:lumMod val="50000"/>
                  </a:schemeClr>
                </a:solidFill>
                <a:latin typeface="Georgia" charset="0"/>
                <a:ea typeface="Georgia" charset="0"/>
                <a:cs typeface="Georgia" charset="0"/>
              </a:rPr>
            </a:br>
            <a:r>
              <a:rPr lang="en-US" sz="2800" dirty="0">
                <a:solidFill>
                  <a:schemeClr val="bg1">
                    <a:lumMod val="50000"/>
                  </a:schemeClr>
                </a:solidFill>
                <a:latin typeface="Georgia" charset="0"/>
                <a:ea typeface="Georgia" charset="0"/>
                <a:cs typeface="Georgia" charset="0"/>
              </a:rPr>
              <a:t>Berlin, 6 March 2018</a:t>
            </a:r>
            <a:br>
              <a:rPr lang="en-US" sz="2800" dirty="0">
                <a:solidFill>
                  <a:schemeClr val="bg1">
                    <a:lumMod val="50000"/>
                  </a:schemeClr>
                </a:solidFill>
                <a:latin typeface="Georgia" charset="0"/>
                <a:ea typeface="Georgia" charset="0"/>
                <a:cs typeface="Georgia" charset="0"/>
              </a:rPr>
            </a:br>
            <a:br>
              <a:rPr lang="en-US" sz="2800" dirty="0">
                <a:solidFill>
                  <a:schemeClr val="bg1">
                    <a:lumMod val="50000"/>
                  </a:schemeClr>
                </a:solidFill>
                <a:latin typeface="Georgia" charset="0"/>
                <a:ea typeface="Georgia" charset="0"/>
                <a:cs typeface="Georgia" charset="0"/>
              </a:rPr>
            </a:br>
            <a:r>
              <a:rPr lang="en-US" sz="2800" dirty="0">
                <a:solidFill>
                  <a:schemeClr val="bg1">
                    <a:lumMod val="50000"/>
                  </a:schemeClr>
                </a:solidFill>
                <a:latin typeface="Georgia" charset="0"/>
                <a:ea typeface="Georgia" charset="0"/>
                <a:cs typeface="Georgia" charset="0"/>
              </a:rPr>
              <a:t>Simon Marginson</a:t>
            </a:r>
            <a:br>
              <a:rPr lang="en-US" sz="2800" dirty="0">
                <a:solidFill>
                  <a:schemeClr val="bg1">
                    <a:lumMod val="50000"/>
                  </a:schemeClr>
                </a:solidFill>
                <a:latin typeface="Georgia" charset="0"/>
                <a:ea typeface="Georgia" charset="0"/>
                <a:cs typeface="Georgia" charset="0"/>
              </a:rPr>
            </a:br>
            <a:br>
              <a:rPr lang="en-US" sz="2800" dirty="0">
                <a:solidFill>
                  <a:schemeClr val="bg1">
                    <a:lumMod val="50000"/>
                  </a:schemeClr>
                </a:solidFill>
                <a:latin typeface="Georgia" charset="0"/>
                <a:ea typeface="Georgia" charset="0"/>
                <a:cs typeface="Georgia" charset="0"/>
              </a:rPr>
            </a:br>
            <a:r>
              <a:rPr lang="en-US" sz="2000" dirty="0">
                <a:solidFill>
                  <a:schemeClr val="bg1">
                    <a:lumMod val="50000"/>
                  </a:schemeClr>
                </a:solidFill>
                <a:latin typeface="Georgia" charset="0"/>
                <a:ea typeface="Georgia" charset="0"/>
                <a:cs typeface="Georgia" charset="0"/>
              </a:rPr>
              <a:t>ESRC/HEFCE Centre for Global Higher Education</a:t>
            </a:r>
            <a:br>
              <a:rPr lang="en-US" sz="2000" dirty="0">
                <a:solidFill>
                  <a:schemeClr val="bg1">
                    <a:lumMod val="50000"/>
                  </a:schemeClr>
                </a:solidFill>
                <a:latin typeface="Georgia" charset="0"/>
                <a:ea typeface="Georgia" charset="0"/>
                <a:cs typeface="Georgia" charset="0"/>
              </a:rPr>
            </a:br>
            <a:r>
              <a:rPr lang="en-US" sz="2000" dirty="0">
                <a:solidFill>
                  <a:schemeClr val="bg1">
                    <a:lumMod val="50000"/>
                  </a:schemeClr>
                </a:solidFill>
                <a:latin typeface="Georgia" charset="0"/>
                <a:ea typeface="Georgia" charset="0"/>
                <a:cs typeface="Georgia" charset="0"/>
              </a:rPr>
              <a:t>UCL Institute of Education, University College London</a:t>
            </a:r>
            <a:endParaRPr lang="en-US" sz="2000" i="1" dirty="0">
              <a:solidFill>
                <a:schemeClr val="bg1">
                  <a:lumMod val="50000"/>
                </a:schemeClr>
              </a:solidFill>
              <a:latin typeface="Georgia" charset="0"/>
              <a:ea typeface="Georgia" charset="0"/>
              <a:cs typeface="Georgia" charset="0"/>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8820" y="5932096"/>
            <a:ext cx="519857" cy="600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540102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0070C0"/>
                </a:solidFill>
                <a:latin typeface="Georgia" charset="0"/>
                <a:ea typeface="Georgia" charset="0"/>
                <a:cs typeface="Georgia" charset="0"/>
              </a:rPr>
              <a:t>Michel Foucault on self-formation</a:t>
            </a:r>
          </a:p>
        </p:txBody>
      </p:sp>
      <p:sp>
        <p:nvSpPr>
          <p:cNvPr id="3" name="Content Placeholder 2"/>
          <p:cNvSpPr>
            <a:spLocks noGrp="1"/>
          </p:cNvSpPr>
          <p:nvPr>
            <p:ph idx="1"/>
          </p:nvPr>
        </p:nvSpPr>
        <p:spPr>
          <a:xfrm>
            <a:off x="1162756" y="1600200"/>
            <a:ext cx="7524044" cy="4525963"/>
          </a:xfrm>
        </p:spPr>
        <p:txBody>
          <a:bodyPr/>
          <a:lstStyle/>
          <a:p>
            <a:pPr marL="0" indent="0">
              <a:buNone/>
            </a:pPr>
            <a:r>
              <a:rPr lang="en-GB" sz="2400" dirty="0">
                <a:latin typeface="Georgia" charset="0"/>
                <a:ea typeface="Georgia" charset="0"/>
                <a:cs typeface="Georgia" charset="0"/>
              </a:rPr>
              <a:t>‘Freedom is the capacity and the opportunity to participate in one’s own self-formation’</a:t>
            </a:r>
          </a:p>
          <a:p>
            <a:pPr marL="0" indent="0">
              <a:buNone/>
            </a:pPr>
            <a:endParaRPr lang="en-GB" sz="1600" dirty="0">
              <a:latin typeface="Georgia" charset="0"/>
              <a:ea typeface="Georgia" charset="0"/>
              <a:cs typeface="Georgia" charset="0"/>
            </a:endParaRPr>
          </a:p>
          <a:p>
            <a:pPr marL="0" indent="0">
              <a:buNone/>
            </a:pPr>
            <a:r>
              <a:rPr lang="en-GB" sz="1600" dirty="0">
                <a:latin typeface="Georgia" charset="0"/>
                <a:ea typeface="Georgia" charset="0"/>
                <a:cs typeface="Georgia" charset="0"/>
              </a:rPr>
              <a:t>	- Stephen Ball, </a:t>
            </a:r>
            <a:r>
              <a:rPr lang="en-GB" sz="1600" i="1" dirty="0">
                <a:latin typeface="Georgia" charset="0"/>
                <a:ea typeface="Georgia" charset="0"/>
                <a:cs typeface="Georgia" charset="0"/>
              </a:rPr>
              <a:t>Foucault as Educator</a:t>
            </a:r>
            <a:r>
              <a:rPr lang="en-GB" sz="1600" dirty="0">
                <a:latin typeface="Georgia" charset="0"/>
                <a:ea typeface="Georgia" charset="0"/>
                <a:cs typeface="Georgia" charset="0"/>
              </a:rPr>
              <a:t>. Cham: Springer, p. 69 </a:t>
            </a: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81331" y="5822459"/>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062075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69732"/>
            <a:ext cx="8229600" cy="1143000"/>
          </a:xfrm>
        </p:spPr>
        <p:txBody>
          <a:bodyPr>
            <a:normAutofit/>
          </a:bodyPr>
          <a:lstStyle/>
          <a:p>
            <a:r>
              <a:rPr lang="en-US" altLang="x-none" sz="3200" dirty="0">
                <a:solidFill>
                  <a:srgbClr val="0070C0"/>
                </a:solidFill>
                <a:latin typeface="Georgia" charset="0"/>
                <a:ea typeface="Georgia" charset="0"/>
                <a:cs typeface="Georgia" charset="0"/>
              </a:rPr>
              <a:t>Higher education as </a:t>
            </a:r>
            <a:br>
              <a:rPr lang="en-US" altLang="x-none" sz="3200" dirty="0">
                <a:solidFill>
                  <a:srgbClr val="0070C0"/>
                </a:solidFill>
                <a:latin typeface="Georgia" charset="0"/>
                <a:ea typeface="Georgia" charset="0"/>
                <a:cs typeface="Georgia" charset="0"/>
              </a:rPr>
            </a:br>
            <a:r>
              <a:rPr lang="en-US" altLang="x-none" sz="3200" dirty="0">
                <a:solidFill>
                  <a:srgbClr val="0070C0"/>
                </a:solidFill>
                <a:latin typeface="Georgia" charset="0"/>
                <a:ea typeface="Georgia" charset="0"/>
                <a:cs typeface="Georgia" charset="0"/>
              </a:rPr>
              <a:t>student self-formation</a:t>
            </a:r>
          </a:p>
        </p:txBody>
      </p:sp>
      <p:sp>
        <p:nvSpPr>
          <p:cNvPr id="3" name="Content Placeholder 2"/>
          <p:cNvSpPr>
            <a:spLocks noGrp="1"/>
          </p:cNvSpPr>
          <p:nvPr>
            <p:ph idx="1"/>
          </p:nvPr>
        </p:nvSpPr>
        <p:spPr>
          <a:xfrm>
            <a:off x="457200" y="1311678"/>
            <a:ext cx="8229600" cy="5187950"/>
          </a:xfrm>
        </p:spPr>
        <p:txBody>
          <a:bodyPr>
            <a:normAutofit/>
          </a:bodyPr>
          <a:lstStyle/>
          <a:p>
            <a:r>
              <a:rPr lang="en-US" altLang="x-none" sz="2400" dirty="0">
                <a:latin typeface="Georgia" charset="0"/>
                <a:ea typeface="Georgia" charset="0"/>
                <a:cs typeface="Georgia" charset="0"/>
              </a:rPr>
              <a:t>People use higher education to change themselves and their conditions of life. They want to become something new, though they do not always know what this will be. </a:t>
            </a:r>
          </a:p>
          <a:p>
            <a:r>
              <a:rPr lang="en-US" altLang="x-none" sz="2400" dirty="0">
                <a:latin typeface="Georgia" charset="0"/>
                <a:ea typeface="Georgia" charset="0"/>
                <a:cs typeface="Georgia" charset="0"/>
              </a:rPr>
              <a:t>There is </a:t>
            </a:r>
            <a:r>
              <a:rPr lang="en-US" altLang="x-none" sz="2400" i="1" dirty="0">
                <a:latin typeface="Georgia" charset="0"/>
                <a:ea typeface="Georgia" charset="0"/>
                <a:cs typeface="Georgia" charset="0"/>
              </a:rPr>
              <a:t>no necessary conflict </a:t>
            </a:r>
            <a:r>
              <a:rPr lang="en-US" altLang="x-none" sz="2400" dirty="0">
                <a:latin typeface="Georgia" charset="0"/>
                <a:ea typeface="Georgia" charset="0"/>
                <a:cs typeface="Georgia" charset="0"/>
              </a:rPr>
              <a:t>between </a:t>
            </a:r>
            <a:r>
              <a:rPr lang="en-US" altLang="en-US" sz="2400" dirty="0">
                <a:latin typeface="Georgia" charset="0"/>
                <a:ea typeface="Georgia" charset="0"/>
                <a:cs typeface="Georgia" charset="0"/>
              </a:rPr>
              <a:t>‘</a:t>
            </a:r>
            <a:r>
              <a:rPr lang="en-US" altLang="x-none" sz="2400" dirty="0">
                <a:latin typeface="Georgia" charset="0"/>
                <a:ea typeface="Georgia" charset="0"/>
                <a:cs typeface="Georgia" charset="0"/>
              </a:rPr>
              <a:t>instrumental</a:t>
            </a:r>
            <a:r>
              <a:rPr lang="en-US" altLang="en-US" sz="2400" dirty="0">
                <a:latin typeface="Georgia" charset="0"/>
                <a:ea typeface="Georgia" charset="0"/>
                <a:cs typeface="Georgia" charset="0"/>
              </a:rPr>
              <a:t>’</a:t>
            </a:r>
            <a:r>
              <a:rPr lang="en-US" altLang="x-none" sz="2400" dirty="0">
                <a:latin typeface="Georgia" charset="0"/>
                <a:ea typeface="Georgia" charset="0"/>
                <a:cs typeface="Georgia" charset="0"/>
              </a:rPr>
              <a:t> goals (education for job, career and earnings, education for social position, </a:t>
            </a:r>
            <a:r>
              <a:rPr lang="en-US" altLang="x-none" sz="2400" dirty="0" err="1">
                <a:latin typeface="Georgia" charset="0"/>
                <a:ea typeface="Georgia" charset="0"/>
                <a:cs typeface="Georgia" charset="0"/>
              </a:rPr>
              <a:t>etc</a:t>
            </a:r>
            <a:r>
              <a:rPr lang="en-US" altLang="x-none" sz="2400" dirty="0">
                <a:latin typeface="Georgia" charset="0"/>
                <a:ea typeface="Georgia" charset="0"/>
                <a:cs typeface="Georgia" charset="0"/>
              </a:rPr>
              <a:t>), and people enrolling because they love learning, or want to make friends, or find themselves. Many students want all these things. Students decide the balance between goals, and this balance, this mix, changes over time. </a:t>
            </a:r>
          </a:p>
          <a:p>
            <a:r>
              <a:rPr lang="en-US" altLang="x-none" sz="2400" dirty="0">
                <a:latin typeface="Georgia" charset="0"/>
                <a:ea typeface="Georgia" charset="0"/>
                <a:cs typeface="Georgia" charset="0"/>
              </a:rPr>
              <a:t>All of these uses of higher education are aspects of student self-formation. </a:t>
            </a:r>
          </a:p>
          <a:p>
            <a:pPr>
              <a:buFont typeface="Arial" charset="0"/>
              <a:buNone/>
            </a:pPr>
            <a:endParaRPr lang="en-US" altLang="x-none" sz="2400" dirty="0"/>
          </a:p>
          <a:p>
            <a:endParaRPr lang="en-US" altLang="x-none"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796" y="6014294"/>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50027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192752"/>
            <a:ext cx="8229600" cy="1306512"/>
          </a:xfrm>
        </p:spPr>
        <p:txBody>
          <a:bodyPr>
            <a:normAutofit/>
          </a:bodyPr>
          <a:lstStyle/>
          <a:p>
            <a:r>
              <a:rPr lang="en-US" altLang="x-none" sz="3200" dirty="0">
                <a:solidFill>
                  <a:srgbClr val="0070C0"/>
                </a:solidFill>
                <a:latin typeface="Georgia" charset="0"/>
                <a:ea typeface="Georgia" charset="0"/>
                <a:cs typeface="Georgia" charset="0"/>
              </a:rPr>
              <a:t>Amartya Sen’s three aspects of freedom</a:t>
            </a:r>
          </a:p>
        </p:txBody>
      </p:sp>
      <p:sp>
        <p:nvSpPr>
          <p:cNvPr id="31746" name="Content Placeholder 2"/>
          <p:cNvSpPr>
            <a:spLocks noGrp="1"/>
          </p:cNvSpPr>
          <p:nvPr>
            <p:ph idx="1"/>
          </p:nvPr>
        </p:nvSpPr>
        <p:spPr>
          <a:xfrm>
            <a:off x="917575" y="1499264"/>
            <a:ext cx="7769225" cy="4797425"/>
          </a:xfrm>
        </p:spPr>
        <p:txBody>
          <a:bodyPr>
            <a:normAutofit fontScale="62500" lnSpcReduction="20000"/>
          </a:bodyPr>
          <a:lstStyle/>
          <a:p>
            <a:pPr>
              <a:lnSpc>
                <a:spcPct val="120000"/>
              </a:lnSpc>
            </a:pPr>
            <a:r>
              <a:rPr lang="en-AU" altLang="x-none" sz="3800" b="1" dirty="0">
                <a:latin typeface="Georgia" charset="0"/>
                <a:ea typeface="Georgia" charset="0"/>
                <a:cs typeface="Georgia" charset="0"/>
              </a:rPr>
              <a:t>Control freedom </a:t>
            </a:r>
            <a:r>
              <a:rPr lang="en-AU" altLang="x-none" sz="3800" dirty="0">
                <a:latin typeface="Georgia" charset="0"/>
                <a:ea typeface="Georgia" charset="0"/>
                <a:cs typeface="Georgia" charset="0"/>
              </a:rPr>
              <a:t>(negative freedom): freedom of the individual from external threat, coercion or constraint </a:t>
            </a:r>
          </a:p>
          <a:p>
            <a:pPr>
              <a:lnSpc>
                <a:spcPct val="120000"/>
              </a:lnSpc>
            </a:pPr>
            <a:r>
              <a:rPr lang="en-AU" altLang="x-none" sz="3800" b="1" dirty="0">
                <a:latin typeface="Georgia" charset="0"/>
                <a:ea typeface="Georgia" charset="0"/>
                <a:cs typeface="Georgia" charset="0"/>
              </a:rPr>
              <a:t>Effective freedom </a:t>
            </a:r>
            <a:r>
              <a:rPr lang="en-AU" altLang="x-none" sz="3800" dirty="0">
                <a:latin typeface="Georgia" charset="0"/>
                <a:ea typeface="Georgia" charset="0"/>
                <a:cs typeface="Georgia" charset="0"/>
              </a:rPr>
              <a:t>(positive freedom): Freedom as the capacity of the individual to act</a:t>
            </a:r>
          </a:p>
          <a:p>
            <a:pPr>
              <a:lnSpc>
                <a:spcPct val="120000"/>
              </a:lnSpc>
            </a:pPr>
            <a:r>
              <a:rPr lang="en-AU" altLang="x-none" sz="3800" b="1" dirty="0">
                <a:latin typeface="Georgia" charset="0"/>
                <a:ea typeface="Georgia" charset="0"/>
                <a:cs typeface="Georgia" charset="0"/>
              </a:rPr>
              <a:t>Agency freedom</a:t>
            </a:r>
            <a:r>
              <a:rPr lang="en-AU" altLang="x-none" sz="3800" dirty="0">
                <a:latin typeface="Georgia" charset="0"/>
                <a:ea typeface="Georgia" charset="0"/>
                <a:cs typeface="Georgia" charset="0"/>
              </a:rPr>
              <a:t> (will-power): freedom as the active human will, the capacity for self-directed conscious action</a:t>
            </a:r>
          </a:p>
          <a:p>
            <a:pPr marL="0" indent="0">
              <a:lnSpc>
                <a:spcPct val="120000"/>
              </a:lnSpc>
              <a:buNone/>
            </a:pPr>
            <a:endParaRPr lang="en-AU" altLang="x-none" sz="3800" dirty="0">
              <a:latin typeface="Georgia" charset="0"/>
              <a:ea typeface="Georgia" charset="0"/>
              <a:cs typeface="Georgia" charset="0"/>
            </a:endParaRPr>
          </a:p>
          <a:p>
            <a:pPr marL="0" indent="0">
              <a:lnSpc>
                <a:spcPct val="120000"/>
              </a:lnSpc>
              <a:buFont typeface="Arial" charset="0"/>
              <a:buNone/>
            </a:pPr>
            <a:r>
              <a:rPr lang="en-GB" altLang="x-none" sz="2600" dirty="0">
                <a:latin typeface="Georgia" charset="0"/>
                <a:ea typeface="Georgia" charset="0"/>
                <a:cs typeface="Georgia" charset="0"/>
              </a:rPr>
              <a:t>Sen, A. (1985). Well-being, agency and freedom: The Dewey Lectures 1984. </a:t>
            </a:r>
            <a:r>
              <a:rPr lang="en-GB" altLang="x-none" sz="2600" i="1" dirty="0">
                <a:latin typeface="Georgia" charset="0"/>
                <a:ea typeface="Georgia" charset="0"/>
                <a:cs typeface="Georgia" charset="0"/>
              </a:rPr>
              <a:t>The Journal of Philosoph</a:t>
            </a:r>
            <a:r>
              <a:rPr lang="en-GB" altLang="x-none" sz="2600" dirty="0">
                <a:latin typeface="Georgia" charset="0"/>
                <a:ea typeface="Georgia" charset="0"/>
                <a:cs typeface="Georgia" charset="0"/>
              </a:rPr>
              <a:t>y 82 (4), 169-221. </a:t>
            </a:r>
          </a:p>
          <a:p>
            <a:pPr marL="0" indent="0">
              <a:lnSpc>
                <a:spcPct val="120000"/>
              </a:lnSpc>
              <a:buFont typeface="Arial" charset="0"/>
              <a:buNone/>
            </a:pPr>
            <a:r>
              <a:rPr lang="en-GB" altLang="x-none" sz="2600" dirty="0">
                <a:latin typeface="Georgia" charset="0"/>
                <a:ea typeface="Georgia" charset="0"/>
                <a:cs typeface="Georgia" charset="0"/>
              </a:rPr>
              <a:t>Sen, A. (1992). </a:t>
            </a:r>
            <a:r>
              <a:rPr lang="en-GB" altLang="x-none" sz="2600" i="1" dirty="0">
                <a:latin typeface="Georgia" charset="0"/>
                <a:ea typeface="Georgia" charset="0"/>
                <a:cs typeface="Georgia" charset="0"/>
              </a:rPr>
              <a:t>Inequality Re-examined</a:t>
            </a:r>
            <a:r>
              <a:rPr lang="en-GB" altLang="x-none" sz="2600" dirty="0">
                <a:latin typeface="Georgia" charset="0"/>
                <a:ea typeface="Georgia" charset="0"/>
                <a:cs typeface="Georgia" charset="0"/>
              </a:rPr>
              <a:t>. Cambridge: Harvard University Press. </a:t>
            </a:r>
            <a:endParaRPr lang="en-AU" altLang="x-none" sz="2600" dirty="0">
              <a:latin typeface="Georgia" charset="0"/>
              <a:ea typeface="Georgia" charset="0"/>
              <a:cs typeface="Georgia"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6004549"/>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98121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297"/>
            <a:ext cx="8229600" cy="1143000"/>
          </a:xfrm>
        </p:spPr>
        <p:txBody>
          <a:bodyPr>
            <a:normAutofit/>
          </a:bodyPr>
          <a:lstStyle/>
          <a:p>
            <a:r>
              <a:rPr lang="en-US" sz="3200" dirty="0">
                <a:solidFill>
                  <a:srgbClr val="0070C0"/>
                </a:solidFill>
                <a:latin typeface="Georgia" charset="0"/>
                <a:ea typeface="Georgia" charset="0"/>
                <a:cs typeface="Georgia" charset="0"/>
              </a:rPr>
              <a:t>Research finds that people who achieve higher education, on average </a:t>
            </a:r>
            <a:r>
              <a:rPr lang="mr-IN" sz="3200" dirty="0">
                <a:solidFill>
                  <a:srgbClr val="0070C0"/>
                </a:solidFill>
                <a:latin typeface="Georgia" charset="0"/>
                <a:ea typeface="Georgia" charset="0"/>
                <a:cs typeface="Georgia" charset="0"/>
              </a:rPr>
              <a:t>…</a:t>
            </a:r>
            <a:endParaRPr lang="en-US" sz="3200" dirty="0">
              <a:solidFill>
                <a:srgbClr val="0070C0"/>
              </a:solidFill>
              <a:latin typeface="Georgia" charset="0"/>
              <a:ea typeface="Georgia" charset="0"/>
              <a:cs typeface="Georgia" charset="0"/>
            </a:endParaRPr>
          </a:p>
        </p:txBody>
      </p:sp>
      <p:sp>
        <p:nvSpPr>
          <p:cNvPr id="3" name="Content Placeholder 2"/>
          <p:cNvSpPr>
            <a:spLocks noGrp="1"/>
          </p:cNvSpPr>
          <p:nvPr>
            <p:ph idx="1"/>
          </p:nvPr>
        </p:nvSpPr>
        <p:spPr>
          <a:xfrm>
            <a:off x="859808" y="1377297"/>
            <a:ext cx="7533565" cy="4668661"/>
          </a:xfrm>
        </p:spPr>
        <p:txBody>
          <a:bodyPr>
            <a:normAutofit/>
          </a:bodyPr>
          <a:lstStyle/>
          <a:p>
            <a:pPr>
              <a:lnSpc>
                <a:spcPct val="110000"/>
              </a:lnSpc>
            </a:pPr>
            <a:r>
              <a:rPr lang="en-US" sz="2000" dirty="0">
                <a:latin typeface="Georgia" charset="0"/>
                <a:ea typeface="Georgia" charset="0"/>
                <a:cs typeface="Georgia" charset="0"/>
              </a:rPr>
              <a:t>Have a larger range of employment options</a:t>
            </a:r>
          </a:p>
          <a:p>
            <a:pPr>
              <a:lnSpc>
                <a:spcPct val="110000"/>
              </a:lnSpc>
            </a:pPr>
            <a:r>
              <a:rPr lang="en-US" sz="2000" dirty="0">
                <a:latin typeface="Georgia" charset="0"/>
                <a:ea typeface="Georgia" charset="0"/>
                <a:cs typeface="Georgia" charset="0"/>
              </a:rPr>
              <a:t>Are more likely to be in good health, as are their families</a:t>
            </a:r>
          </a:p>
          <a:p>
            <a:pPr>
              <a:lnSpc>
                <a:spcPct val="110000"/>
              </a:lnSpc>
            </a:pPr>
            <a:r>
              <a:rPr lang="en-US" sz="2000" dirty="0">
                <a:latin typeface="Georgia" charset="0"/>
                <a:ea typeface="Georgia" charset="0"/>
                <a:cs typeface="Georgia" charset="0"/>
              </a:rPr>
              <a:t>Have more advanced skill in the use of information and communications technology (electronic agency)</a:t>
            </a:r>
          </a:p>
          <a:p>
            <a:pPr>
              <a:lnSpc>
                <a:spcPct val="110000"/>
              </a:lnSpc>
            </a:pPr>
            <a:r>
              <a:rPr lang="en-US" sz="2000" dirty="0">
                <a:latin typeface="Georgia" charset="0"/>
                <a:ea typeface="Georgia" charset="0"/>
                <a:cs typeface="Georgia" charset="0"/>
              </a:rPr>
              <a:t>Are more geographically mobile, independent of income level (personal confidence and agency freedom)</a:t>
            </a:r>
          </a:p>
          <a:p>
            <a:pPr>
              <a:lnSpc>
                <a:spcPct val="110000"/>
              </a:lnSpc>
            </a:pPr>
            <a:r>
              <a:rPr lang="en-US" sz="2000" dirty="0">
                <a:latin typeface="Georgia" charset="0"/>
                <a:ea typeface="Georgia" charset="0"/>
                <a:cs typeface="Georgia" charset="0"/>
              </a:rPr>
              <a:t>Report higher levels of inter-personal trust (also = greater personal agency) </a:t>
            </a:r>
          </a:p>
          <a:p>
            <a:pPr>
              <a:lnSpc>
                <a:spcPct val="110000"/>
              </a:lnSpc>
            </a:pPr>
            <a:r>
              <a:rPr lang="en-US" sz="2000" dirty="0">
                <a:latin typeface="Georgia" charset="0"/>
                <a:ea typeface="Georgia" charset="0"/>
                <a:cs typeface="Georgia" charset="0"/>
              </a:rPr>
              <a:t>Are more likely to state that they have a say in government (also = greater personal agency) </a:t>
            </a:r>
          </a:p>
          <a:p>
            <a:pPr>
              <a:lnSpc>
                <a:spcPct val="110000"/>
              </a:lnSpc>
            </a:pPr>
            <a:r>
              <a:rPr lang="en-US" sz="2000" dirty="0">
                <a:latin typeface="Georgia" charset="0"/>
                <a:ea typeface="Georgia" charset="0"/>
                <a:cs typeface="Georgia" charset="0"/>
              </a:rPr>
              <a:t>Are more positive about migration and cultural diversity</a:t>
            </a:r>
          </a:p>
        </p:txBody>
      </p:sp>
      <p:sp>
        <p:nvSpPr>
          <p:cNvPr id="5" name="TextBox 4"/>
          <p:cNvSpPr txBox="1"/>
          <p:nvPr/>
        </p:nvSpPr>
        <p:spPr>
          <a:xfrm>
            <a:off x="1417738" y="5526713"/>
            <a:ext cx="6689032" cy="1077218"/>
          </a:xfrm>
          <a:prstGeom prst="rect">
            <a:avLst/>
          </a:prstGeom>
          <a:noFill/>
        </p:spPr>
        <p:txBody>
          <a:bodyPr wrap="square" rtlCol="0">
            <a:spAutoFit/>
          </a:bodyPr>
          <a:lstStyle/>
          <a:p>
            <a:pPr marL="285750" indent="-285750">
              <a:buFontTx/>
              <a:buChar char="-"/>
            </a:pPr>
            <a:r>
              <a:rPr lang="en-US" sz="1600" dirty="0">
                <a:latin typeface="Georgia" charset="0"/>
                <a:ea typeface="Georgia" charset="0"/>
                <a:cs typeface="Georgia" charset="0"/>
              </a:rPr>
              <a:t>Walter McMahon, </a:t>
            </a:r>
            <a:r>
              <a:rPr lang="en-US" sz="1600" i="1" dirty="0">
                <a:latin typeface="Georgia" charset="0"/>
                <a:ea typeface="Georgia" charset="0"/>
                <a:cs typeface="Georgia" charset="0"/>
              </a:rPr>
              <a:t>Higher Learning, Greater Good </a:t>
            </a:r>
            <a:r>
              <a:rPr lang="en-US" sz="1600" dirty="0">
                <a:latin typeface="Georgia" charset="0"/>
                <a:ea typeface="Georgia" charset="0"/>
                <a:cs typeface="Georgia" charset="0"/>
              </a:rPr>
              <a:t>(2009); OECD, </a:t>
            </a:r>
            <a:r>
              <a:rPr lang="en-US" sz="1600" i="1" dirty="0">
                <a:latin typeface="Georgia" charset="0"/>
                <a:ea typeface="Georgia" charset="0"/>
                <a:cs typeface="Georgia" charset="0"/>
              </a:rPr>
              <a:t>Education at a Glance </a:t>
            </a:r>
            <a:r>
              <a:rPr lang="en-US" sz="1600" dirty="0">
                <a:latin typeface="Georgia" charset="0"/>
                <a:ea typeface="Georgia" charset="0"/>
                <a:cs typeface="Georgia" charset="0"/>
              </a:rPr>
              <a:t>(2015); </a:t>
            </a:r>
            <a:r>
              <a:rPr lang="en-US" sz="1600" i="1" dirty="0">
                <a:latin typeface="Georgia" charset="0"/>
                <a:ea typeface="Georgia" charset="0"/>
                <a:cs typeface="Georgia" charset="0"/>
              </a:rPr>
              <a:t>OECD, Perspectives on Global Development 2017: International migration in a shifting world</a:t>
            </a:r>
            <a:r>
              <a:rPr lang="en-US" sz="1600" dirty="0">
                <a:latin typeface="Georgia" charset="0"/>
                <a:ea typeface="Georgia" charset="0"/>
                <a:cs typeface="Georgia" charset="0"/>
              </a:rPr>
              <a:t> (2016)</a:t>
            </a:r>
            <a:r>
              <a:rPr lang="en-GB" sz="1600" dirty="0">
                <a:latin typeface="Georgia" charset="0"/>
                <a:ea typeface="Georgia" charset="0"/>
                <a:cs typeface="Georgia" charset="0"/>
              </a:rPr>
              <a:t> </a:t>
            </a:r>
            <a:r>
              <a:rPr lang="en-GB" sz="1600" dirty="0" err="1">
                <a:latin typeface="Georgia" charset="0"/>
                <a:ea typeface="Georgia" charset="0"/>
                <a:cs typeface="Georgia" charset="0"/>
              </a:rPr>
              <a:t>etc</a:t>
            </a:r>
            <a:endParaRPr lang="en-US" sz="1600" dirty="0">
              <a:latin typeface="Georgia" charset="0"/>
              <a:ea typeface="Georgia" charset="0"/>
              <a:cs typeface="Georgia" charset="0"/>
            </a:endParaRPr>
          </a:p>
        </p:txBody>
      </p:sp>
      <p:pic>
        <p:nvPicPr>
          <p:cNvPr id="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2142" y="6045958"/>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14527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54B6B-F738-0B4E-BBDC-A4653A989D46}"/>
              </a:ext>
            </a:extLst>
          </p:cNvPr>
          <p:cNvSpPr>
            <a:spLocks noGrp="1"/>
          </p:cNvSpPr>
          <p:nvPr>
            <p:ph type="title"/>
          </p:nvPr>
        </p:nvSpPr>
        <p:spPr/>
        <p:txBody>
          <a:bodyPr>
            <a:normAutofit/>
          </a:bodyPr>
          <a:lstStyle/>
          <a:p>
            <a:r>
              <a:rPr lang="en-GB" sz="3600" dirty="0">
                <a:solidFill>
                  <a:srgbClr val="0070C0"/>
                </a:solidFill>
                <a:latin typeface="Georgia" panose="02040502050405020303" pitchFamily="18" charset="0"/>
              </a:rPr>
              <a:t>Sen on structure and agency</a:t>
            </a:r>
          </a:p>
        </p:txBody>
      </p:sp>
      <p:sp>
        <p:nvSpPr>
          <p:cNvPr id="3" name="Content Placeholder 2">
            <a:extLst>
              <a:ext uri="{FF2B5EF4-FFF2-40B4-BE49-F238E27FC236}">
                <a16:creationId xmlns:a16="http://schemas.microsoft.com/office/drawing/2014/main" id="{8E7C0FDE-3510-6C4D-8433-C7F559B35D21}"/>
              </a:ext>
            </a:extLst>
          </p:cNvPr>
          <p:cNvSpPr>
            <a:spLocks noGrp="1"/>
          </p:cNvSpPr>
          <p:nvPr>
            <p:ph idx="1"/>
          </p:nvPr>
        </p:nvSpPr>
        <p:spPr/>
        <p:txBody>
          <a:bodyPr>
            <a:normAutofit/>
          </a:bodyPr>
          <a:lstStyle/>
          <a:p>
            <a:r>
              <a:rPr lang="en-GB" sz="2400" dirty="0">
                <a:latin typeface="Georgia" panose="02040502050405020303" pitchFamily="18" charset="0"/>
              </a:rPr>
              <a:t>A person’s capabilities ‘depend on the nature of the social arrangements, which can be crucial for individual freedoms.’ </a:t>
            </a:r>
          </a:p>
          <a:p>
            <a:pPr marL="0" indent="0">
              <a:buNone/>
            </a:pPr>
            <a:r>
              <a:rPr lang="en-GB" sz="2400" dirty="0">
                <a:latin typeface="Georgia" panose="02040502050405020303" pitchFamily="18" charset="0"/>
              </a:rPr>
              <a:t>		</a:t>
            </a:r>
            <a:r>
              <a:rPr lang="en-GB" sz="1600" dirty="0">
                <a:latin typeface="Georgia" panose="02040502050405020303" pitchFamily="18" charset="0"/>
              </a:rPr>
              <a:t>~ Amartya Sen, </a:t>
            </a:r>
            <a:r>
              <a:rPr lang="en-GB" sz="1600" i="1" dirty="0">
                <a:latin typeface="Georgia" panose="02040502050405020303" pitchFamily="18" charset="0"/>
              </a:rPr>
              <a:t>Development as Freedom</a:t>
            </a:r>
            <a:r>
              <a:rPr lang="en-GB" sz="1600" dirty="0">
                <a:latin typeface="Georgia" panose="02040502050405020303" pitchFamily="18" charset="0"/>
              </a:rPr>
              <a:t>, p. 288. New York: Basic Books</a:t>
            </a:r>
          </a:p>
          <a:p>
            <a:endParaRPr lang="en-GB" sz="2400" dirty="0">
              <a:latin typeface="Georgia" panose="02040502050405020303" pitchFamily="18" charset="0"/>
            </a:endParaRPr>
          </a:p>
          <a:p>
            <a:pPr marL="382587" indent="0">
              <a:buNone/>
            </a:pPr>
            <a:r>
              <a:rPr lang="en-GB" sz="2000" i="1" dirty="0">
                <a:latin typeface="Georgia" panose="02040502050405020303" pitchFamily="18" charset="0"/>
              </a:rPr>
              <a:t>Inequality, poverty and discrimination stratify the agency of individuals and groups. But building human agency, especially through education, is key to breaking through the structural limitations</a:t>
            </a:r>
          </a:p>
          <a:p>
            <a:pPr marL="382587" indent="0">
              <a:buNone/>
            </a:pPr>
            <a:endParaRPr lang="en-GB" sz="2400" i="1" dirty="0">
              <a:latin typeface="Georgia" panose="02040502050405020303" pitchFamily="18" charset="0"/>
            </a:endParaRPr>
          </a:p>
          <a:p>
            <a:pPr marL="0" indent="0">
              <a:buNone/>
            </a:pPr>
            <a:endParaRPr lang="en-GB" sz="2400" dirty="0">
              <a:latin typeface="Georgia" panose="02040502050405020303" pitchFamily="18" charset="0"/>
            </a:endParaRPr>
          </a:p>
        </p:txBody>
      </p:sp>
      <p:pic>
        <p:nvPicPr>
          <p:cNvPr id="4" name="Picture 3">
            <a:extLst>
              <a:ext uri="{FF2B5EF4-FFF2-40B4-BE49-F238E27FC236}">
                <a16:creationId xmlns:a16="http://schemas.microsoft.com/office/drawing/2014/main" id="{6FEDE183-597C-FA42-A684-EFAFA9FBBE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2142" y="6045958"/>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673727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693" y="274638"/>
            <a:ext cx="8808107" cy="1294518"/>
          </a:xfrm>
        </p:spPr>
        <p:txBody>
          <a:bodyPr>
            <a:normAutofit/>
          </a:bodyPr>
          <a:lstStyle/>
          <a:p>
            <a:r>
              <a:rPr lang="en-US" sz="3600" dirty="0">
                <a:solidFill>
                  <a:srgbClr val="0070C0"/>
                </a:solidFill>
                <a:latin typeface="Georgia" panose="02040502050405020303" pitchFamily="18" charset="0"/>
              </a:rPr>
              <a:t>Structural factors that facilitate the social differentiation of opportunity  </a:t>
            </a:r>
          </a:p>
        </p:txBody>
      </p:sp>
      <p:sp>
        <p:nvSpPr>
          <p:cNvPr id="3" name="Content Placeholder 2"/>
          <p:cNvSpPr>
            <a:spLocks noGrp="1"/>
          </p:cNvSpPr>
          <p:nvPr>
            <p:ph idx="1"/>
          </p:nvPr>
        </p:nvSpPr>
        <p:spPr>
          <a:xfrm>
            <a:off x="345832" y="1862668"/>
            <a:ext cx="8290168" cy="4526843"/>
          </a:xfrm>
        </p:spPr>
        <p:txBody>
          <a:bodyPr>
            <a:normAutofit/>
          </a:bodyPr>
          <a:lstStyle/>
          <a:p>
            <a:r>
              <a:rPr lang="en-US" sz="2000" dirty="0">
                <a:latin typeface="Georgia" panose="02040502050405020303" pitchFamily="18" charset="0"/>
              </a:rPr>
              <a:t>Elite schools and school sectors that affect selection</a:t>
            </a:r>
          </a:p>
          <a:p>
            <a:r>
              <a:rPr lang="en-US" sz="2000" dirty="0">
                <a:latin typeface="Georgia" panose="02040502050405020303" pitchFamily="18" charset="0"/>
              </a:rPr>
              <a:t>Fields of study attached to differential social rewards</a:t>
            </a:r>
          </a:p>
          <a:p>
            <a:r>
              <a:rPr lang="en-US" sz="2000" dirty="0">
                <a:latin typeface="Georgia" panose="02040502050405020303" pitchFamily="18" charset="0"/>
              </a:rPr>
              <a:t>Horizontal institutional diversity (mission, type) that becomes vertical (hierarchy of value), e.g. distinction between university and non-university institutions</a:t>
            </a:r>
          </a:p>
          <a:p>
            <a:r>
              <a:rPr lang="en-US" sz="2000" dirty="0">
                <a:latin typeface="Georgia" panose="02040502050405020303" pitchFamily="18" charset="0"/>
              </a:rPr>
              <a:t>Public and private sector distinction</a:t>
            </a:r>
          </a:p>
          <a:p>
            <a:r>
              <a:rPr lang="en-US" sz="2000" dirty="0">
                <a:latin typeface="Georgia" panose="02040502050405020303" pitchFamily="18" charset="0"/>
              </a:rPr>
              <a:t>Tuition barriers and differentiated tuition prices</a:t>
            </a:r>
          </a:p>
          <a:p>
            <a:r>
              <a:rPr lang="en-US" sz="2000" dirty="0">
                <a:latin typeface="Georgia" panose="02040502050405020303" pitchFamily="18" charset="0"/>
              </a:rPr>
              <a:t>Intensified competition between institutions</a:t>
            </a:r>
          </a:p>
          <a:p>
            <a:r>
              <a:rPr lang="en-US" sz="2000" dirty="0">
                <a:latin typeface="Georgia" panose="02040502050405020303" pitchFamily="18" charset="0"/>
              </a:rPr>
              <a:t>Differentiated student aspirations</a:t>
            </a:r>
          </a:p>
          <a:p>
            <a:r>
              <a:rPr lang="en-US" sz="2000" dirty="0">
                <a:latin typeface="Georgia" panose="02040502050405020303" pitchFamily="18" charset="0"/>
              </a:rPr>
              <a:t>‘Under-learning’ (lower workloads, grade inflation, undue focus on ‘satisfaction’ and peer networking – social capital for the affluent, denies powerful knowledge to others</a:t>
            </a:r>
          </a:p>
        </p:txBody>
      </p:sp>
      <p:pic>
        <p:nvPicPr>
          <p:cNvPr id="4" name="Picture 3">
            <a:extLst>
              <a:ext uri="{FF2B5EF4-FFF2-40B4-BE49-F238E27FC236}">
                <a16:creationId xmlns:a16="http://schemas.microsoft.com/office/drawing/2014/main" id="{C5122FA9-6616-BA43-A1E4-FE99B6313D5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61218" y="6010332"/>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874151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0070C0"/>
                </a:solidFill>
                <a:latin typeface="Georgia" charset="0"/>
                <a:ea typeface="Georgia" charset="0"/>
                <a:cs typeface="Georgia" charset="0"/>
              </a:rPr>
              <a:t>Bildung</a:t>
            </a:r>
          </a:p>
        </p:txBody>
      </p:sp>
      <p:sp>
        <p:nvSpPr>
          <p:cNvPr id="3" name="Content Placeholder 2"/>
          <p:cNvSpPr>
            <a:spLocks noGrp="1"/>
          </p:cNvSpPr>
          <p:nvPr>
            <p:ph idx="1"/>
          </p:nvPr>
        </p:nvSpPr>
        <p:spPr/>
        <p:txBody>
          <a:bodyPr>
            <a:normAutofit/>
          </a:bodyPr>
          <a:lstStyle/>
          <a:p>
            <a:pPr marL="0" indent="0">
              <a:buNone/>
            </a:pPr>
            <a:r>
              <a:rPr lang="en-US" sz="2400" dirty="0">
                <a:latin typeface="Georgia" charset="0"/>
                <a:ea typeface="Georgia" charset="0"/>
                <a:cs typeface="Georgia" charset="0"/>
              </a:rPr>
              <a:t>The aim of education is ‘the active autonomous person within the framework of social life’, a rational subject who uses reason in a public way and ‘lives in the public sphere among other individual beings’</a:t>
            </a:r>
          </a:p>
          <a:p>
            <a:pPr marL="0" indent="0">
              <a:buNone/>
            </a:pPr>
            <a:endParaRPr lang="en-US" sz="2800" dirty="0">
              <a:latin typeface="Georgia" charset="0"/>
              <a:ea typeface="Georgia" charset="0"/>
              <a:cs typeface="Georgia" charset="0"/>
            </a:endParaRPr>
          </a:p>
          <a:p>
            <a:pPr marL="449263" indent="-134938">
              <a:buNone/>
            </a:pPr>
            <a:r>
              <a:rPr lang="en-US" sz="2000" dirty="0">
                <a:latin typeface="Georgia" charset="0"/>
                <a:ea typeface="Georgia" charset="0"/>
                <a:cs typeface="Georgia" charset="0"/>
              </a:rPr>
              <a:t>- </a:t>
            </a:r>
            <a:r>
              <a:rPr lang="en-GB" sz="1600" dirty="0" err="1">
                <a:latin typeface="Georgia" charset="0"/>
                <a:ea typeface="Georgia" charset="0"/>
                <a:cs typeface="Georgia" charset="0"/>
              </a:rPr>
              <a:t>Kivela</a:t>
            </a:r>
            <a:r>
              <a:rPr lang="en-GB" sz="1600" dirty="0">
                <a:latin typeface="Georgia" charset="0"/>
                <a:ea typeface="Georgia" charset="0"/>
                <a:cs typeface="Georgia" charset="0"/>
              </a:rPr>
              <a:t>, A. (2012). From Immanuel Kant to Johann Gottlieb Fichte – Concept of education and German idealism. In </a:t>
            </a:r>
            <a:r>
              <a:rPr lang="en-GB" sz="1600" dirty="0" err="1">
                <a:latin typeface="Georgia" charset="0"/>
                <a:ea typeface="Georgia" charset="0"/>
                <a:cs typeface="Georgia" charset="0"/>
              </a:rPr>
              <a:t>Siljander</a:t>
            </a:r>
            <a:r>
              <a:rPr lang="en-GB" sz="1600" dirty="0">
                <a:latin typeface="Georgia" charset="0"/>
                <a:ea typeface="Georgia" charset="0"/>
                <a:cs typeface="Georgia" charset="0"/>
              </a:rPr>
              <a:t>, P., </a:t>
            </a:r>
            <a:r>
              <a:rPr lang="en-GB" sz="1600" dirty="0" err="1">
                <a:latin typeface="Georgia" charset="0"/>
                <a:ea typeface="Georgia" charset="0"/>
                <a:cs typeface="Georgia" charset="0"/>
              </a:rPr>
              <a:t>Kivela</a:t>
            </a:r>
            <a:r>
              <a:rPr lang="en-GB" sz="1600" dirty="0">
                <a:latin typeface="Georgia" charset="0"/>
                <a:ea typeface="Georgia" charset="0"/>
                <a:cs typeface="Georgia" charset="0"/>
              </a:rPr>
              <a:t>, A. and </a:t>
            </a:r>
            <a:r>
              <a:rPr lang="en-GB" sz="1600" dirty="0" err="1">
                <a:latin typeface="Georgia" charset="0"/>
                <a:ea typeface="Georgia" charset="0"/>
                <a:cs typeface="Georgia" charset="0"/>
              </a:rPr>
              <a:t>Sutinen</a:t>
            </a:r>
            <a:r>
              <a:rPr lang="en-GB" sz="1600" dirty="0">
                <a:latin typeface="Georgia" charset="0"/>
                <a:ea typeface="Georgia" charset="0"/>
                <a:cs typeface="Georgia" charset="0"/>
              </a:rPr>
              <a:t>, A. (eds.) (2012). </a:t>
            </a:r>
            <a:r>
              <a:rPr lang="en-GB" sz="1600" i="1" dirty="0">
                <a:latin typeface="Georgia" charset="0"/>
                <a:ea typeface="Georgia" charset="0"/>
                <a:cs typeface="Georgia" charset="0"/>
              </a:rPr>
              <a:t>Theories of Bildung and Growth</a:t>
            </a:r>
            <a:r>
              <a:rPr lang="en-GB" sz="1600" dirty="0">
                <a:latin typeface="Georgia" charset="0"/>
                <a:ea typeface="Georgia" charset="0"/>
                <a:cs typeface="Georgia" charset="0"/>
              </a:rPr>
              <a:t>. Rotterdam: Sense Publishers, p. 59</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0977" y="5849754"/>
            <a:ext cx="557930" cy="584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3604023"/>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13843</TotalTime>
  <Words>777</Words>
  <Application>Microsoft Macintosh PowerPoint</Application>
  <PresentationFormat>On-screen Show (4:3)</PresentationFormat>
  <Paragraphs>45</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Georgia</vt:lpstr>
      <vt:lpstr>Office Theme</vt:lpstr>
      <vt:lpstr>Student agency and  social stratification  in European higher education   Eurostudent VI Conference Berlin, 6 March 2018  Simon Marginson  ESRC/HEFCE Centre for Global Higher Education UCL Institute of Education, University College London</vt:lpstr>
      <vt:lpstr>Michel Foucault on self-formation</vt:lpstr>
      <vt:lpstr>Higher education as  student self-formation</vt:lpstr>
      <vt:lpstr>Amartya Sen’s three aspects of freedom</vt:lpstr>
      <vt:lpstr>Research finds that people who achieve higher education, on average …</vt:lpstr>
      <vt:lpstr>Sen on structure and agency</vt:lpstr>
      <vt:lpstr>Structural factors that facilitate the social differentiation of opportunity  </vt:lpstr>
      <vt:lpstr>Bildung</vt:lpstr>
    </vt:vector>
  </TitlesOfParts>
  <Company>Michigan State University</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segmentation, and vertical stratification in high participation systems </dc:title>
  <dc:creator>Brendan Cantwell</dc:creator>
  <cp:lastModifiedBy>Simon Marginson</cp:lastModifiedBy>
  <cp:revision>684</cp:revision>
  <cp:lastPrinted>2016-09-03T22:03:36Z</cp:lastPrinted>
  <dcterms:created xsi:type="dcterms:W3CDTF">2015-09-06T09:01:00Z</dcterms:created>
  <dcterms:modified xsi:type="dcterms:W3CDTF">2018-03-06T15:33:04Z</dcterms:modified>
</cp:coreProperties>
</file>