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2" r:id="rId2"/>
  </p:sldMasterIdLst>
  <p:notesMasterIdLst>
    <p:notesMasterId r:id="rId23"/>
  </p:notesMasterIdLst>
  <p:sldIdLst>
    <p:sldId id="256" r:id="rId3"/>
    <p:sldId id="292" r:id="rId4"/>
    <p:sldId id="293" r:id="rId5"/>
    <p:sldId id="294" r:id="rId6"/>
    <p:sldId id="257" r:id="rId7"/>
    <p:sldId id="259" r:id="rId8"/>
    <p:sldId id="260" r:id="rId9"/>
    <p:sldId id="262" r:id="rId10"/>
    <p:sldId id="263" r:id="rId11"/>
    <p:sldId id="280" r:id="rId12"/>
    <p:sldId id="264" r:id="rId13"/>
    <p:sldId id="291" r:id="rId14"/>
    <p:sldId id="289" r:id="rId15"/>
    <p:sldId id="285" r:id="rId16"/>
    <p:sldId id="286" r:id="rId17"/>
    <p:sldId id="284" r:id="rId18"/>
    <p:sldId id="288" r:id="rId19"/>
    <p:sldId id="287" r:id="rId20"/>
    <p:sldId id="295" r:id="rId21"/>
    <p:sldId id="29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74"/>
    <p:restoredTop sz="94658"/>
  </p:normalViewPr>
  <p:slideViewPr>
    <p:cSldViewPr snapToGrid="0" snapToObjects="1">
      <p:cViewPr varScale="1">
        <p:scale>
          <a:sx n="109" d="100"/>
          <a:sy n="109" d="100"/>
        </p:scale>
        <p:origin x="192" y="3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1"/>
          <c:order val="1"/>
          <c:tx>
            <c:strRef>
              <c:f>Sheet1!$C$1</c:f>
              <c:strCache>
                <c:ptCount val="1"/>
                <c:pt idx="0">
                  <c:v>tertiary education students</c:v>
                </c:pt>
              </c:strCache>
            </c:strRef>
          </c:tx>
          <c:spPr>
            <a:solidFill>
              <a:schemeClr val="accent5">
                <a:alpha val="90000"/>
              </a:schemeClr>
            </a:solidFill>
            <a:ln w="50800" cmpd="sng">
              <a:noFill/>
              <a:prstDash val="solid"/>
            </a:ln>
            <a:effectLst>
              <a:glow rad="25400">
                <a:schemeClr val="bg1"/>
              </a:glow>
            </a:effectLst>
          </c:spPr>
          <c:invertIfNegative val="0"/>
          <c:cat>
            <c:numRef>
              <c:f>Sheet1!$A$2:$A$45</c:f>
              <c:numCache>
                <c:formatCode>General</c:formatCode>
                <c:ptCount val="44"/>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numCache>
            </c:numRef>
          </c:cat>
          <c:val>
            <c:numRef>
              <c:f>Sheet1!$C$2:$C$45</c:f>
              <c:numCache>
                <c:formatCode>General</c:formatCode>
                <c:ptCount val="44"/>
                <c:pt idx="0">
                  <c:v>1</c:v>
                </c:pt>
                <c:pt idx="1">
                  <c:v>1.0329999999999999</c:v>
                </c:pt>
                <c:pt idx="2">
                  <c:v>1.089</c:v>
                </c:pt>
                <c:pt idx="3">
                  <c:v>1.143</c:v>
                </c:pt>
                <c:pt idx="4">
                  <c:v>1.2010000000000001</c:v>
                </c:pt>
                <c:pt idx="5">
                  <c:v>1.272</c:v>
                </c:pt>
                <c:pt idx="6">
                  <c:v>1.3480000000000001</c:v>
                </c:pt>
                <c:pt idx="7">
                  <c:v>1.379</c:v>
                </c:pt>
                <c:pt idx="8">
                  <c:v>1.4330000000000001</c:v>
                </c:pt>
                <c:pt idx="9">
                  <c:v>1.476</c:v>
                </c:pt>
                <c:pt idx="10">
                  <c:v>1.528</c:v>
                </c:pt>
                <c:pt idx="11">
                  <c:v>1.601</c:v>
                </c:pt>
                <c:pt idx="12">
                  <c:v>1.661</c:v>
                </c:pt>
                <c:pt idx="13">
                  <c:v>1.7250000000000001</c:v>
                </c:pt>
                <c:pt idx="14">
                  <c:v>1.8129999999999999</c:v>
                </c:pt>
                <c:pt idx="15">
                  <c:v>1.861</c:v>
                </c:pt>
                <c:pt idx="16">
                  <c:v>1.89</c:v>
                </c:pt>
                <c:pt idx="17">
                  <c:v>1.9410000000000001</c:v>
                </c:pt>
                <c:pt idx="18">
                  <c:v>1.96</c:v>
                </c:pt>
                <c:pt idx="19">
                  <c:v>2.012999999999999</c:v>
                </c:pt>
                <c:pt idx="20">
                  <c:v>2.0750000000000002</c:v>
                </c:pt>
                <c:pt idx="21">
                  <c:v>2.13</c:v>
                </c:pt>
                <c:pt idx="22">
                  <c:v>2.1840000000000002</c:v>
                </c:pt>
                <c:pt idx="23">
                  <c:v>2.2559999999999998</c:v>
                </c:pt>
                <c:pt idx="24">
                  <c:v>2.35</c:v>
                </c:pt>
                <c:pt idx="25">
                  <c:v>2.4519999999999991</c:v>
                </c:pt>
                <c:pt idx="26">
                  <c:v>2.5430000000000001</c:v>
                </c:pt>
                <c:pt idx="27">
                  <c:v>2.6579999999999999</c:v>
                </c:pt>
                <c:pt idx="28">
                  <c:v>2.7370000000000001</c:v>
                </c:pt>
                <c:pt idx="29">
                  <c:v>2.9180000000000001</c:v>
                </c:pt>
                <c:pt idx="30">
                  <c:v>3.069</c:v>
                </c:pt>
                <c:pt idx="31">
                  <c:v>3.2869999999999999</c:v>
                </c:pt>
                <c:pt idx="32">
                  <c:v>3.5990000000000002</c:v>
                </c:pt>
                <c:pt idx="33">
                  <c:v>3.8620000000000001</c:v>
                </c:pt>
                <c:pt idx="34">
                  <c:v>4.0819999999999999</c:v>
                </c:pt>
                <c:pt idx="35">
                  <c:v>4.2930000000000001</c:v>
                </c:pt>
                <c:pt idx="36">
                  <c:v>4.5389999999999997</c:v>
                </c:pt>
                <c:pt idx="37">
                  <c:v>4.7910000000000004</c:v>
                </c:pt>
                <c:pt idx="38">
                  <c:v>5.0659999999999936</c:v>
                </c:pt>
                <c:pt idx="39">
                  <c:v>5.3119999999999976</c:v>
                </c:pt>
                <c:pt idx="40">
                  <c:v>5.6</c:v>
                </c:pt>
                <c:pt idx="41">
                  <c:v>5.8949999999999836</c:v>
                </c:pt>
                <c:pt idx="42">
                  <c:v>6.07</c:v>
                </c:pt>
                <c:pt idx="43">
                  <c:v>6.1189999999999944</c:v>
                </c:pt>
              </c:numCache>
            </c:numRef>
          </c:val>
          <c:extLst>
            <c:ext xmlns:c16="http://schemas.microsoft.com/office/drawing/2014/chart" uri="{C3380CC4-5D6E-409C-BE32-E72D297353CC}">
              <c16:uniqueId val="{00000000-4549-E14C-944A-A1D3D79BD77A}"/>
            </c:ext>
          </c:extLst>
        </c:ser>
        <c:dLbls>
          <c:showLegendKey val="0"/>
          <c:showVal val="0"/>
          <c:showCatName val="0"/>
          <c:showSerName val="0"/>
          <c:showPercent val="0"/>
          <c:showBubbleSize val="0"/>
        </c:dLbls>
        <c:gapWidth val="39"/>
        <c:axId val="-353513968"/>
        <c:axId val="-353512192"/>
      </c:barChart>
      <c:lineChart>
        <c:grouping val="standard"/>
        <c:varyColors val="0"/>
        <c:ser>
          <c:idx val="0"/>
          <c:order val="0"/>
          <c:tx>
            <c:strRef>
              <c:f>Sheet1!$B$1</c:f>
              <c:strCache>
                <c:ptCount val="1"/>
                <c:pt idx="0">
                  <c:v>world GDP (constant prices)</c:v>
                </c:pt>
              </c:strCache>
            </c:strRef>
          </c:tx>
          <c:spPr>
            <a:ln>
              <a:solidFill>
                <a:srgbClr val="FF0000"/>
              </a:solidFill>
            </a:ln>
            <a:effectLst>
              <a:glow rad="50800">
                <a:schemeClr val="bg1"/>
              </a:glow>
            </a:effectLst>
          </c:spPr>
          <c:marker>
            <c:symbol val="none"/>
          </c:marker>
          <c:cat>
            <c:numRef>
              <c:f>Sheet1!$A$2:$A$45</c:f>
              <c:numCache>
                <c:formatCode>General</c:formatCode>
                <c:ptCount val="44"/>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numCache>
            </c:numRef>
          </c:cat>
          <c:val>
            <c:numRef>
              <c:f>Sheet1!$B$2:$B$45</c:f>
              <c:numCache>
                <c:formatCode>General</c:formatCode>
                <c:ptCount val="44"/>
                <c:pt idx="0">
                  <c:v>1</c:v>
                </c:pt>
                <c:pt idx="1">
                  <c:v>1.0409999999999999</c:v>
                </c:pt>
                <c:pt idx="2">
                  <c:v>1.099</c:v>
                </c:pt>
                <c:pt idx="3">
                  <c:v>1.169</c:v>
                </c:pt>
                <c:pt idx="4">
                  <c:v>1.1890000000000001</c:v>
                </c:pt>
                <c:pt idx="5">
                  <c:v>1.198</c:v>
                </c:pt>
                <c:pt idx="6">
                  <c:v>1.2589999999999999</c:v>
                </c:pt>
                <c:pt idx="7">
                  <c:v>1.31</c:v>
                </c:pt>
                <c:pt idx="8">
                  <c:v>1.3660000000000001</c:v>
                </c:pt>
                <c:pt idx="9">
                  <c:v>1.423</c:v>
                </c:pt>
                <c:pt idx="10">
                  <c:v>1.4490000000000001</c:v>
                </c:pt>
                <c:pt idx="11">
                  <c:v>1.4790000000000001</c:v>
                </c:pt>
                <c:pt idx="12">
                  <c:v>1.4850000000000001</c:v>
                </c:pt>
                <c:pt idx="13">
                  <c:v>1.524</c:v>
                </c:pt>
                <c:pt idx="14">
                  <c:v>1.595</c:v>
                </c:pt>
                <c:pt idx="15">
                  <c:v>1.6559999999999999</c:v>
                </c:pt>
                <c:pt idx="16">
                  <c:v>1.7090000000000001</c:v>
                </c:pt>
                <c:pt idx="17">
                  <c:v>1.77</c:v>
                </c:pt>
                <c:pt idx="18">
                  <c:v>1.853</c:v>
                </c:pt>
                <c:pt idx="19">
                  <c:v>1.923</c:v>
                </c:pt>
                <c:pt idx="20">
                  <c:v>1.98</c:v>
                </c:pt>
                <c:pt idx="21">
                  <c:v>2.0070000000000001</c:v>
                </c:pt>
                <c:pt idx="22">
                  <c:v>2.0459999999999998</c:v>
                </c:pt>
                <c:pt idx="23">
                  <c:v>2.0790000000000002</c:v>
                </c:pt>
                <c:pt idx="24">
                  <c:v>2.1440000000000001</c:v>
                </c:pt>
                <c:pt idx="25">
                  <c:v>2.2069999999999999</c:v>
                </c:pt>
                <c:pt idx="26">
                  <c:v>2.2789999999999999</c:v>
                </c:pt>
                <c:pt idx="27">
                  <c:v>2.363</c:v>
                </c:pt>
                <c:pt idx="28">
                  <c:v>2.423</c:v>
                </c:pt>
                <c:pt idx="29">
                  <c:v>2.5049999999999999</c:v>
                </c:pt>
                <c:pt idx="30">
                  <c:v>2.6120000000000001</c:v>
                </c:pt>
                <c:pt idx="31">
                  <c:v>2.6589999999999998</c:v>
                </c:pt>
                <c:pt idx="32">
                  <c:v>2.714</c:v>
                </c:pt>
                <c:pt idx="33">
                  <c:v>2.79</c:v>
                </c:pt>
                <c:pt idx="34">
                  <c:v>2.9060000000000001</c:v>
                </c:pt>
                <c:pt idx="35">
                  <c:v>3.01</c:v>
                </c:pt>
                <c:pt idx="36">
                  <c:v>3.1339999999999999</c:v>
                </c:pt>
                <c:pt idx="37">
                  <c:v>3.2570000000000001</c:v>
                </c:pt>
                <c:pt idx="38">
                  <c:v>3.306</c:v>
                </c:pt>
                <c:pt idx="39">
                  <c:v>3.2370000000000001</c:v>
                </c:pt>
                <c:pt idx="40">
                  <c:v>3.3690000000000002</c:v>
                </c:pt>
                <c:pt idx="41">
                  <c:v>3.4649999999999999</c:v>
                </c:pt>
                <c:pt idx="42">
                  <c:v>3.5419999999999998</c:v>
                </c:pt>
                <c:pt idx="43">
                  <c:v>3.6259999999999999</c:v>
                </c:pt>
              </c:numCache>
            </c:numRef>
          </c:val>
          <c:smooth val="0"/>
          <c:extLst>
            <c:ext xmlns:c16="http://schemas.microsoft.com/office/drawing/2014/chart" uri="{C3380CC4-5D6E-409C-BE32-E72D297353CC}">
              <c16:uniqueId val="{00000001-4549-E14C-944A-A1D3D79BD77A}"/>
            </c:ext>
          </c:extLst>
        </c:ser>
        <c:ser>
          <c:idx val="2"/>
          <c:order val="2"/>
          <c:tx>
            <c:strRef>
              <c:f>Sheet1!$D$1</c:f>
              <c:strCache>
                <c:ptCount val="1"/>
                <c:pt idx="0">
                  <c:v>world population</c:v>
                </c:pt>
              </c:strCache>
            </c:strRef>
          </c:tx>
          <c:spPr>
            <a:ln>
              <a:solidFill>
                <a:schemeClr val="tx1"/>
              </a:solidFill>
            </a:ln>
            <a:effectLst>
              <a:glow rad="50800">
                <a:schemeClr val="bg1"/>
              </a:glow>
            </a:effectLst>
          </c:spPr>
          <c:marker>
            <c:symbol val="none"/>
          </c:marker>
          <c:cat>
            <c:numRef>
              <c:f>Sheet1!$A$2:$A$45</c:f>
              <c:numCache>
                <c:formatCode>General</c:formatCode>
                <c:ptCount val="44"/>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numCache>
            </c:numRef>
          </c:cat>
          <c:val>
            <c:numRef>
              <c:f>Sheet1!$D$2:$D$45</c:f>
              <c:numCache>
                <c:formatCode>General</c:formatCode>
                <c:ptCount val="44"/>
                <c:pt idx="0">
                  <c:v>1</c:v>
                </c:pt>
                <c:pt idx="1">
                  <c:v>1.0209999999999999</c:v>
                </c:pt>
                <c:pt idx="2">
                  <c:v>1.042</c:v>
                </c:pt>
                <c:pt idx="3">
                  <c:v>1.0620000000000001</c:v>
                </c:pt>
                <c:pt idx="4">
                  <c:v>1.083</c:v>
                </c:pt>
                <c:pt idx="5">
                  <c:v>1.103</c:v>
                </c:pt>
                <c:pt idx="6">
                  <c:v>1.123</c:v>
                </c:pt>
                <c:pt idx="7">
                  <c:v>1.1419999999999999</c:v>
                </c:pt>
                <c:pt idx="8">
                  <c:v>1.163</c:v>
                </c:pt>
                <c:pt idx="9">
                  <c:v>1.1830000000000001</c:v>
                </c:pt>
                <c:pt idx="10">
                  <c:v>1.204</c:v>
                </c:pt>
                <c:pt idx="11">
                  <c:v>1.2250000000000001</c:v>
                </c:pt>
                <c:pt idx="12">
                  <c:v>1.2470000000000001</c:v>
                </c:pt>
                <c:pt idx="13">
                  <c:v>1.2689999999999999</c:v>
                </c:pt>
                <c:pt idx="14">
                  <c:v>1.29</c:v>
                </c:pt>
                <c:pt idx="15">
                  <c:v>1.3129999999999999</c:v>
                </c:pt>
                <c:pt idx="16">
                  <c:v>1.3360000000000001</c:v>
                </c:pt>
                <c:pt idx="17">
                  <c:v>1.36</c:v>
                </c:pt>
                <c:pt idx="18">
                  <c:v>1.3839999999999999</c:v>
                </c:pt>
                <c:pt idx="19">
                  <c:v>1.407999999999999</c:v>
                </c:pt>
                <c:pt idx="20">
                  <c:v>1.4319999999999991</c:v>
                </c:pt>
                <c:pt idx="21">
                  <c:v>1.4550000000000001</c:v>
                </c:pt>
                <c:pt idx="22">
                  <c:v>1.478</c:v>
                </c:pt>
                <c:pt idx="23">
                  <c:v>1.5</c:v>
                </c:pt>
                <c:pt idx="24">
                  <c:v>1.5229999999999999</c:v>
                </c:pt>
                <c:pt idx="25">
                  <c:v>1.5660000000000001</c:v>
                </c:pt>
                <c:pt idx="26">
                  <c:v>1.5680000000000001</c:v>
                </c:pt>
                <c:pt idx="27">
                  <c:v>1.59</c:v>
                </c:pt>
                <c:pt idx="28">
                  <c:v>1.6120000000000001</c:v>
                </c:pt>
                <c:pt idx="29">
                  <c:v>1.6339999999999999</c:v>
                </c:pt>
                <c:pt idx="30">
                  <c:v>1.655</c:v>
                </c:pt>
                <c:pt idx="31">
                  <c:v>1.6759999999999999</c:v>
                </c:pt>
                <c:pt idx="32">
                  <c:v>1.6970000000000001</c:v>
                </c:pt>
                <c:pt idx="33">
                  <c:v>1.718</c:v>
                </c:pt>
                <c:pt idx="34">
                  <c:v>1.7390000000000001</c:v>
                </c:pt>
                <c:pt idx="35">
                  <c:v>1.76</c:v>
                </c:pt>
                <c:pt idx="36">
                  <c:v>1.782</c:v>
                </c:pt>
                <c:pt idx="37">
                  <c:v>1.8029999999999999</c:v>
                </c:pt>
                <c:pt idx="38">
                  <c:v>1.8240000000000001</c:v>
                </c:pt>
                <c:pt idx="39">
                  <c:v>1.8460000000000001</c:v>
                </c:pt>
                <c:pt idx="40">
                  <c:v>1.867</c:v>
                </c:pt>
                <c:pt idx="41">
                  <c:v>1.889</c:v>
                </c:pt>
                <c:pt idx="42">
                  <c:v>1.91</c:v>
                </c:pt>
                <c:pt idx="43">
                  <c:v>1.9319999999999991</c:v>
                </c:pt>
              </c:numCache>
            </c:numRef>
          </c:val>
          <c:smooth val="0"/>
          <c:extLst>
            <c:ext xmlns:c16="http://schemas.microsoft.com/office/drawing/2014/chart" uri="{C3380CC4-5D6E-409C-BE32-E72D297353CC}">
              <c16:uniqueId val="{00000002-4549-E14C-944A-A1D3D79BD77A}"/>
            </c:ext>
          </c:extLst>
        </c:ser>
        <c:dLbls>
          <c:showLegendKey val="0"/>
          <c:showVal val="0"/>
          <c:showCatName val="0"/>
          <c:showSerName val="0"/>
          <c:showPercent val="0"/>
          <c:showBubbleSize val="0"/>
        </c:dLbls>
        <c:marker val="1"/>
        <c:smooth val="0"/>
        <c:axId val="-353513968"/>
        <c:axId val="-353512192"/>
      </c:lineChart>
      <c:catAx>
        <c:axId val="-353513968"/>
        <c:scaling>
          <c:orientation val="minMax"/>
        </c:scaling>
        <c:delete val="0"/>
        <c:axPos val="b"/>
        <c:numFmt formatCode="General" sourceLinked="1"/>
        <c:majorTickMark val="out"/>
        <c:minorTickMark val="none"/>
        <c:tickLblPos val="nextTo"/>
        <c:txPr>
          <a:bodyPr rot="5400000" vert="horz"/>
          <a:lstStyle/>
          <a:p>
            <a:pPr>
              <a:defRPr sz="1100" baseline="0"/>
            </a:pPr>
            <a:endParaRPr lang="en-US"/>
          </a:p>
        </c:txPr>
        <c:crossAx val="-353512192"/>
        <c:crosses val="autoZero"/>
        <c:auto val="1"/>
        <c:lblAlgn val="ctr"/>
        <c:lblOffset val="100"/>
        <c:noMultiLvlLbl val="0"/>
      </c:catAx>
      <c:valAx>
        <c:axId val="-353512192"/>
        <c:scaling>
          <c:orientation val="minMax"/>
        </c:scaling>
        <c:delete val="0"/>
        <c:axPos val="l"/>
        <c:majorGridlines>
          <c:spPr>
            <a:ln>
              <a:solidFill>
                <a:schemeClr val="bg1">
                  <a:lumMod val="75000"/>
                </a:schemeClr>
              </a:solidFill>
            </a:ln>
          </c:spPr>
        </c:majorGridlines>
        <c:numFmt formatCode="General" sourceLinked="1"/>
        <c:majorTickMark val="out"/>
        <c:minorTickMark val="none"/>
        <c:tickLblPos val="nextTo"/>
        <c:crossAx val="-353513968"/>
        <c:crosses val="autoZero"/>
        <c:crossBetween val="between"/>
      </c:valAx>
      <c:spPr>
        <a:solidFill>
          <a:schemeClr val="accent5">
            <a:lumMod val="20000"/>
            <a:lumOff val="80000"/>
          </a:schemeClr>
        </a:solidFill>
      </c:spPr>
    </c:plotArea>
    <c:legend>
      <c:legendPos val="b"/>
      <c:legendEntry>
        <c:idx val="1"/>
        <c:delete val="1"/>
      </c:legendEntry>
      <c:layout>
        <c:manualLayout>
          <c:xMode val="edge"/>
          <c:yMode val="edge"/>
          <c:x val="0.19032595647023001"/>
          <c:y val="0.89736950646327396"/>
          <c:w val="0.65572741102731602"/>
          <c:h val="0.102630493536726"/>
        </c:manualLayout>
      </c:layout>
      <c:overlay val="0"/>
    </c:legend>
    <c:plotVisOnly val="1"/>
    <c:dispBlanksAs val="gap"/>
    <c:showDLblsOverMax val="0"/>
  </c:chart>
  <c:txPr>
    <a:bodyPr/>
    <a:lstStyle/>
    <a:p>
      <a:pPr>
        <a:defRPr sz="1800"/>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E8B21F-0A23-9B44-B485-20B527129460}" type="doc">
      <dgm:prSet loTypeId="urn:microsoft.com/office/officeart/2005/8/layout/matrix3" loCatId="matrix" qsTypeId="urn:microsoft.com/office/officeart/2005/8/quickstyle/simple3" qsCatId="simple" csTypeId="urn:microsoft.com/office/officeart/2005/8/colors/accent1_2" csCatId="accent1" phldr="1"/>
      <dgm:spPr/>
      <dgm:t>
        <a:bodyPr/>
        <a:lstStyle/>
        <a:p>
          <a:endParaRPr lang="en-US"/>
        </a:p>
      </dgm:t>
    </dgm:pt>
    <dgm:pt modelId="{4C0CD051-2D50-3643-AFE7-564B12E13582}">
      <dgm:prSet phldrT="[Text]" custT="1"/>
      <dgm:spPr>
        <a:solidFill>
          <a:srgbClr val="00B0F0">
            <a:alpha val="60000"/>
          </a:srgbClr>
        </a:solidFill>
      </dgm:spPr>
      <dgm:t>
        <a:bodyPr/>
        <a:lstStyle/>
        <a:p>
          <a:pPr algn="l"/>
          <a:r>
            <a:rPr lang="en-US" sz="1000" b="1" dirty="0">
              <a:solidFill>
                <a:schemeClr val="tx1"/>
              </a:solidFill>
            </a:rPr>
            <a:t>1 </a:t>
          </a:r>
          <a:r>
            <a:rPr lang="en-US" sz="1000" b="1" dirty="0" err="1">
              <a:solidFill>
                <a:schemeClr val="tx1"/>
              </a:solidFill>
            </a:rPr>
            <a:t>Individualised</a:t>
          </a:r>
          <a:r>
            <a:rPr lang="en-US" sz="1000" b="1" dirty="0">
              <a:solidFill>
                <a:schemeClr val="tx1"/>
              </a:solidFill>
            </a:rPr>
            <a:t> national goods</a:t>
          </a:r>
        </a:p>
        <a:p>
          <a:pPr algn="l"/>
          <a:r>
            <a:rPr lang="en-US" sz="1100" dirty="0">
              <a:solidFill>
                <a:srgbClr val="002060"/>
              </a:solidFill>
            </a:rPr>
            <a:t>Greater agency freedom</a:t>
          </a:r>
        </a:p>
        <a:p>
          <a:pPr algn="l"/>
          <a:r>
            <a:rPr lang="en-US" sz="1100" dirty="0">
              <a:solidFill>
                <a:srgbClr val="002060"/>
              </a:solidFill>
            </a:rPr>
            <a:t>Better social position</a:t>
          </a:r>
        </a:p>
        <a:p>
          <a:pPr algn="l"/>
          <a:r>
            <a:rPr lang="en-US" sz="1100" dirty="0">
              <a:solidFill>
                <a:srgbClr val="002060"/>
              </a:solidFill>
            </a:rPr>
            <a:t>Augmented earnings and employment rates</a:t>
          </a:r>
        </a:p>
        <a:p>
          <a:pPr algn="l"/>
          <a:r>
            <a:rPr lang="en-US" sz="1100" dirty="0">
              <a:solidFill>
                <a:srgbClr val="002060"/>
              </a:solidFill>
            </a:rPr>
            <a:t>Lifetime health and financial outcomes, </a:t>
          </a:r>
          <a:r>
            <a:rPr lang="en-US" sz="1100" dirty="0" err="1">
              <a:solidFill>
                <a:srgbClr val="002060"/>
              </a:solidFill>
            </a:rPr>
            <a:t>etc</a:t>
          </a:r>
          <a:r>
            <a:rPr lang="en-US" sz="1100" dirty="0">
              <a:solidFill>
                <a:srgbClr val="002060"/>
              </a:solidFill>
            </a:rPr>
            <a:t>  </a:t>
          </a:r>
        </a:p>
      </dgm:t>
    </dgm:pt>
    <dgm:pt modelId="{28518023-4E9F-6B4F-A94E-CCF68D411050}" type="parTrans" cxnId="{2E133754-E38D-4145-ABAC-F97009B7376C}">
      <dgm:prSet/>
      <dgm:spPr/>
      <dgm:t>
        <a:bodyPr/>
        <a:lstStyle/>
        <a:p>
          <a:endParaRPr lang="en-US"/>
        </a:p>
      </dgm:t>
    </dgm:pt>
    <dgm:pt modelId="{8CCFC944-21DA-B544-BEB8-60DE3ED8AF77}" type="sibTrans" cxnId="{2E133754-E38D-4145-ABAC-F97009B7376C}">
      <dgm:prSet/>
      <dgm:spPr/>
      <dgm:t>
        <a:bodyPr/>
        <a:lstStyle/>
        <a:p>
          <a:endParaRPr lang="en-US"/>
        </a:p>
      </dgm:t>
    </dgm:pt>
    <dgm:pt modelId="{E4121B54-3C21-4B45-B8DE-5720005C4AE2}">
      <dgm:prSet phldrT="[Text]" custT="1"/>
      <dgm:spPr>
        <a:solidFill>
          <a:srgbClr val="92D050">
            <a:alpha val="60000"/>
          </a:srgbClr>
        </a:solidFill>
      </dgm:spPr>
      <dgm:t>
        <a:bodyPr/>
        <a:lstStyle/>
        <a:p>
          <a:pPr algn="l"/>
          <a:r>
            <a:rPr lang="en-US" sz="1000" b="1" dirty="0">
              <a:solidFill>
                <a:srgbClr val="002060"/>
              </a:solidFill>
            </a:rPr>
            <a:t>2 </a:t>
          </a:r>
          <a:r>
            <a:rPr lang="en-US" sz="1000" b="1" dirty="0" err="1">
              <a:solidFill>
                <a:srgbClr val="002060"/>
              </a:solidFill>
            </a:rPr>
            <a:t>Individualised</a:t>
          </a:r>
          <a:r>
            <a:rPr lang="en-US" sz="1000" b="1" dirty="0">
              <a:solidFill>
                <a:srgbClr val="002060"/>
              </a:solidFill>
            </a:rPr>
            <a:t> global goods</a:t>
          </a:r>
        </a:p>
        <a:p>
          <a:pPr algn="l"/>
          <a:r>
            <a:rPr lang="en-US" sz="1100" dirty="0"/>
            <a:t>Cross-border mobility and employability</a:t>
          </a:r>
        </a:p>
        <a:p>
          <a:pPr algn="l"/>
          <a:r>
            <a:rPr lang="en-US" sz="1100" dirty="0"/>
            <a:t>Communications facility</a:t>
          </a:r>
        </a:p>
        <a:p>
          <a:pPr algn="l"/>
          <a:r>
            <a:rPr lang="en-US" sz="1100" dirty="0"/>
            <a:t>Knowledge of diverse languages and cultures</a:t>
          </a:r>
        </a:p>
        <a:p>
          <a:pPr algn="l"/>
          <a:r>
            <a:rPr lang="en-US" sz="1100" dirty="0"/>
            <a:t>Access to global science</a:t>
          </a:r>
        </a:p>
      </dgm:t>
    </dgm:pt>
    <dgm:pt modelId="{D8B7AF0C-2CD2-4E4F-90FE-DFC5A8B14ED4}" type="parTrans" cxnId="{24B08356-6681-DA44-9A53-869A9DF1B4F2}">
      <dgm:prSet/>
      <dgm:spPr/>
      <dgm:t>
        <a:bodyPr/>
        <a:lstStyle/>
        <a:p>
          <a:endParaRPr lang="en-US"/>
        </a:p>
      </dgm:t>
    </dgm:pt>
    <dgm:pt modelId="{0C712FE4-E435-7946-8534-18F25F9580FA}" type="sibTrans" cxnId="{24B08356-6681-DA44-9A53-869A9DF1B4F2}">
      <dgm:prSet/>
      <dgm:spPr/>
      <dgm:t>
        <a:bodyPr/>
        <a:lstStyle/>
        <a:p>
          <a:endParaRPr lang="en-US"/>
        </a:p>
      </dgm:t>
    </dgm:pt>
    <dgm:pt modelId="{539587A6-A406-4E48-B83A-2EB87D3032EF}">
      <dgm:prSet phldrT="[Text]" custT="1"/>
      <dgm:spPr>
        <a:solidFill>
          <a:srgbClr val="00B0F0">
            <a:alpha val="60000"/>
          </a:srgbClr>
        </a:solidFill>
      </dgm:spPr>
      <dgm:t>
        <a:bodyPr/>
        <a:lstStyle/>
        <a:p>
          <a:pPr algn="l"/>
          <a:r>
            <a:rPr lang="en-US" sz="1000" b="1" dirty="0">
              <a:solidFill>
                <a:srgbClr val="002060"/>
              </a:solidFill>
            </a:rPr>
            <a:t>3 Collective national goods</a:t>
          </a:r>
        </a:p>
        <a:p>
          <a:pPr algn="l"/>
          <a:r>
            <a:rPr lang="en-US" sz="1100" dirty="0"/>
            <a:t>Ongoing development of professions/occupations</a:t>
          </a:r>
        </a:p>
        <a:p>
          <a:pPr algn="l"/>
          <a:r>
            <a:rPr lang="en-US" sz="1100" dirty="0"/>
            <a:t>Shared social literacy, opportunity structure</a:t>
          </a:r>
        </a:p>
        <a:p>
          <a:pPr algn="l"/>
          <a:r>
            <a:rPr lang="en-US" sz="1100" dirty="0"/>
            <a:t>Inputs to government </a:t>
          </a:r>
        </a:p>
        <a:p>
          <a:pPr algn="l"/>
          <a:r>
            <a:rPr lang="en-US" sz="1100" dirty="0"/>
            <a:t>Stronger regions, cities</a:t>
          </a:r>
        </a:p>
      </dgm:t>
    </dgm:pt>
    <dgm:pt modelId="{00904D33-AFEA-994D-AE19-40497D1B81CB}" type="parTrans" cxnId="{FEBAD6FE-AC03-C843-AA53-32E5164D3DB8}">
      <dgm:prSet/>
      <dgm:spPr/>
      <dgm:t>
        <a:bodyPr/>
        <a:lstStyle/>
        <a:p>
          <a:endParaRPr lang="en-US"/>
        </a:p>
      </dgm:t>
    </dgm:pt>
    <dgm:pt modelId="{5C241B1E-3DB4-A14C-9964-F82EC5D8FBFE}" type="sibTrans" cxnId="{FEBAD6FE-AC03-C843-AA53-32E5164D3DB8}">
      <dgm:prSet/>
      <dgm:spPr/>
      <dgm:t>
        <a:bodyPr/>
        <a:lstStyle/>
        <a:p>
          <a:endParaRPr lang="en-US"/>
        </a:p>
      </dgm:t>
    </dgm:pt>
    <dgm:pt modelId="{50421F50-BB7E-7741-84BC-6F3EA4448057}">
      <dgm:prSet phldrT="[Text]" custT="1"/>
      <dgm:spPr>
        <a:solidFill>
          <a:srgbClr val="92D050">
            <a:alpha val="60000"/>
          </a:srgbClr>
        </a:solidFill>
      </dgm:spPr>
      <dgm:t>
        <a:bodyPr/>
        <a:lstStyle/>
        <a:p>
          <a:pPr algn="l"/>
          <a:r>
            <a:rPr lang="en-US" sz="1000" b="1" dirty="0">
              <a:solidFill>
                <a:srgbClr val="002060"/>
              </a:solidFill>
            </a:rPr>
            <a:t>4 Collective global goods</a:t>
          </a:r>
        </a:p>
        <a:p>
          <a:pPr algn="l"/>
          <a:r>
            <a:rPr lang="en-US" sz="1100" dirty="0"/>
            <a:t>Universal global science</a:t>
          </a:r>
        </a:p>
        <a:p>
          <a:pPr algn="l"/>
          <a:r>
            <a:rPr lang="en-US" sz="1100" dirty="0"/>
            <a:t>Diverse knowledge fields</a:t>
          </a:r>
        </a:p>
        <a:p>
          <a:pPr algn="l"/>
          <a:r>
            <a:rPr lang="en-US" sz="1100" dirty="0"/>
            <a:t>Common zone of free critical inquiry</a:t>
          </a:r>
        </a:p>
        <a:p>
          <a:pPr algn="l"/>
          <a:r>
            <a:rPr lang="en-US" sz="1100" dirty="0"/>
            <a:t>Systems for exchange, collaboration, mobility</a:t>
          </a:r>
        </a:p>
      </dgm:t>
    </dgm:pt>
    <dgm:pt modelId="{24AE94BD-9948-5C4C-84B9-F4393CD8B2FB}" type="parTrans" cxnId="{4F8FDDF4-AAA9-A748-9DB0-50FB8863B13A}">
      <dgm:prSet/>
      <dgm:spPr/>
      <dgm:t>
        <a:bodyPr/>
        <a:lstStyle/>
        <a:p>
          <a:endParaRPr lang="en-US"/>
        </a:p>
      </dgm:t>
    </dgm:pt>
    <dgm:pt modelId="{262B8FCB-3E59-D542-BD2D-514D313B0B25}" type="sibTrans" cxnId="{4F8FDDF4-AAA9-A748-9DB0-50FB8863B13A}">
      <dgm:prSet/>
      <dgm:spPr/>
      <dgm:t>
        <a:bodyPr/>
        <a:lstStyle/>
        <a:p>
          <a:endParaRPr lang="en-US"/>
        </a:p>
      </dgm:t>
    </dgm:pt>
    <dgm:pt modelId="{D7537719-3D48-1C4E-AED1-7C6CCD746E9F}" type="pres">
      <dgm:prSet presAssocID="{FBE8B21F-0A23-9B44-B485-20B527129460}" presName="matrix" presStyleCnt="0">
        <dgm:presLayoutVars>
          <dgm:chMax val="1"/>
          <dgm:dir/>
          <dgm:resizeHandles val="exact"/>
        </dgm:presLayoutVars>
      </dgm:prSet>
      <dgm:spPr/>
    </dgm:pt>
    <dgm:pt modelId="{92AA0018-C235-3D49-A064-5CD96FF357AB}" type="pres">
      <dgm:prSet presAssocID="{FBE8B21F-0A23-9B44-B485-20B527129460}" presName="diamond" presStyleLbl="bgShp" presStyleIdx="0" presStyleCnt="1" custLinFactNeighborX="0" custLinFactNeighborY="-1028"/>
      <dgm:spPr>
        <a:solidFill>
          <a:schemeClr val="bg1">
            <a:lumMod val="85000"/>
            <a:alpha val="75000"/>
          </a:schemeClr>
        </a:solidFill>
      </dgm:spPr>
    </dgm:pt>
    <dgm:pt modelId="{6482F070-9866-A341-8335-4C08F02C8F5D}" type="pres">
      <dgm:prSet presAssocID="{FBE8B21F-0A23-9B44-B485-20B527129460}" presName="quad1" presStyleLbl="node1" presStyleIdx="0" presStyleCnt="4">
        <dgm:presLayoutVars>
          <dgm:chMax val="0"/>
          <dgm:chPref val="0"/>
          <dgm:bulletEnabled val="1"/>
        </dgm:presLayoutVars>
      </dgm:prSet>
      <dgm:spPr/>
    </dgm:pt>
    <dgm:pt modelId="{24C5962A-8515-CC4F-92DA-40534C6C8165}" type="pres">
      <dgm:prSet presAssocID="{FBE8B21F-0A23-9B44-B485-20B527129460}" presName="quad2" presStyleLbl="node1" presStyleIdx="1" presStyleCnt="4">
        <dgm:presLayoutVars>
          <dgm:chMax val="0"/>
          <dgm:chPref val="0"/>
          <dgm:bulletEnabled val="1"/>
        </dgm:presLayoutVars>
      </dgm:prSet>
      <dgm:spPr/>
    </dgm:pt>
    <dgm:pt modelId="{B19C1C41-2719-4342-AE7D-ABE281E6BF8E}" type="pres">
      <dgm:prSet presAssocID="{FBE8B21F-0A23-9B44-B485-20B527129460}" presName="quad3" presStyleLbl="node1" presStyleIdx="2" presStyleCnt="4" custScaleX="98175">
        <dgm:presLayoutVars>
          <dgm:chMax val="0"/>
          <dgm:chPref val="0"/>
          <dgm:bulletEnabled val="1"/>
        </dgm:presLayoutVars>
      </dgm:prSet>
      <dgm:spPr/>
    </dgm:pt>
    <dgm:pt modelId="{8FC28542-E16B-D04A-93F1-587F3D420A8E}" type="pres">
      <dgm:prSet presAssocID="{FBE8B21F-0A23-9B44-B485-20B527129460}" presName="quad4" presStyleLbl="node1" presStyleIdx="3" presStyleCnt="4">
        <dgm:presLayoutVars>
          <dgm:chMax val="0"/>
          <dgm:chPref val="0"/>
          <dgm:bulletEnabled val="1"/>
        </dgm:presLayoutVars>
      </dgm:prSet>
      <dgm:spPr/>
    </dgm:pt>
  </dgm:ptLst>
  <dgm:cxnLst>
    <dgm:cxn modelId="{FC792833-E3FB-1949-976C-DC7B119889D7}" type="presOf" srcId="{4C0CD051-2D50-3643-AFE7-564B12E13582}" destId="{6482F070-9866-A341-8335-4C08F02C8F5D}" srcOrd="0" destOrd="0" presId="urn:microsoft.com/office/officeart/2005/8/layout/matrix3"/>
    <dgm:cxn modelId="{44B0BD39-E7EC-E947-9C39-3DB03DBDCDCE}" type="presOf" srcId="{E4121B54-3C21-4B45-B8DE-5720005C4AE2}" destId="{24C5962A-8515-CC4F-92DA-40534C6C8165}" srcOrd="0" destOrd="0" presId="urn:microsoft.com/office/officeart/2005/8/layout/matrix3"/>
    <dgm:cxn modelId="{2E133754-E38D-4145-ABAC-F97009B7376C}" srcId="{FBE8B21F-0A23-9B44-B485-20B527129460}" destId="{4C0CD051-2D50-3643-AFE7-564B12E13582}" srcOrd="0" destOrd="0" parTransId="{28518023-4E9F-6B4F-A94E-CCF68D411050}" sibTransId="{8CCFC944-21DA-B544-BEB8-60DE3ED8AF77}"/>
    <dgm:cxn modelId="{24B08356-6681-DA44-9A53-869A9DF1B4F2}" srcId="{FBE8B21F-0A23-9B44-B485-20B527129460}" destId="{E4121B54-3C21-4B45-B8DE-5720005C4AE2}" srcOrd="1" destOrd="0" parTransId="{D8B7AF0C-2CD2-4E4F-90FE-DFC5A8B14ED4}" sibTransId="{0C712FE4-E435-7946-8534-18F25F9580FA}"/>
    <dgm:cxn modelId="{2822639B-594D-0D47-9432-26F7A40A69D1}" type="presOf" srcId="{FBE8B21F-0A23-9B44-B485-20B527129460}" destId="{D7537719-3D48-1C4E-AED1-7C6CCD746E9F}" srcOrd="0" destOrd="0" presId="urn:microsoft.com/office/officeart/2005/8/layout/matrix3"/>
    <dgm:cxn modelId="{AE76B9BD-C441-0D42-8EF7-F6568B7E378A}" type="presOf" srcId="{539587A6-A406-4E48-B83A-2EB87D3032EF}" destId="{B19C1C41-2719-4342-AE7D-ABE281E6BF8E}" srcOrd="0" destOrd="0" presId="urn:microsoft.com/office/officeart/2005/8/layout/matrix3"/>
    <dgm:cxn modelId="{1B04F8CB-D99A-CB41-847C-6584FC7E33FC}" type="presOf" srcId="{50421F50-BB7E-7741-84BC-6F3EA4448057}" destId="{8FC28542-E16B-D04A-93F1-587F3D420A8E}" srcOrd="0" destOrd="0" presId="urn:microsoft.com/office/officeart/2005/8/layout/matrix3"/>
    <dgm:cxn modelId="{4F8FDDF4-AAA9-A748-9DB0-50FB8863B13A}" srcId="{FBE8B21F-0A23-9B44-B485-20B527129460}" destId="{50421F50-BB7E-7741-84BC-6F3EA4448057}" srcOrd="3" destOrd="0" parTransId="{24AE94BD-9948-5C4C-84B9-F4393CD8B2FB}" sibTransId="{262B8FCB-3E59-D542-BD2D-514D313B0B25}"/>
    <dgm:cxn modelId="{FEBAD6FE-AC03-C843-AA53-32E5164D3DB8}" srcId="{FBE8B21F-0A23-9B44-B485-20B527129460}" destId="{539587A6-A406-4E48-B83A-2EB87D3032EF}" srcOrd="2" destOrd="0" parTransId="{00904D33-AFEA-994D-AE19-40497D1B81CB}" sibTransId="{5C241B1E-3DB4-A14C-9964-F82EC5D8FBFE}"/>
    <dgm:cxn modelId="{AF2339B0-D70C-924E-A921-DC0625EA171E}" type="presParOf" srcId="{D7537719-3D48-1C4E-AED1-7C6CCD746E9F}" destId="{92AA0018-C235-3D49-A064-5CD96FF357AB}" srcOrd="0" destOrd="0" presId="urn:microsoft.com/office/officeart/2005/8/layout/matrix3"/>
    <dgm:cxn modelId="{4E0B27B1-9C24-EF4A-A4A8-9C090221E6FB}" type="presParOf" srcId="{D7537719-3D48-1C4E-AED1-7C6CCD746E9F}" destId="{6482F070-9866-A341-8335-4C08F02C8F5D}" srcOrd="1" destOrd="0" presId="urn:microsoft.com/office/officeart/2005/8/layout/matrix3"/>
    <dgm:cxn modelId="{166F493C-96F2-0646-A977-00F14D736438}" type="presParOf" srcId="{D7537719-3D48-1C4E-AED1-7C6CCD746E9F}" destId="{24C5962A-8515-CC4F-92DA-40534C6C8165}" srcOrd="2" destOrd="0" presId="urn:microsoft.com/office/officeart/2005/8/layout/matrix3"/>
    <dgm:cxn modelId="{76DA0A21-E99C-674E-985D-B60A03EBE768}" type="presParOf" srcId="{D7537719-3D48-1C4E-AED1-7C6CCD746E9F}" destId="{B19C1C41-2719-4342-AE7D-ABE281E6BF8E}" srcOrd="3" destOrd="0" presId="urn:microsoft.com/office/officeart/2005/8/layout/matrix3"/>
    <dgm:cxn modelId="{E964B875-CAE3-CC4D-9E0F-5AE766DB474F}" type="presParOf" srcId="{D7537719-3D48-1C4E-AED1-7C6CCD746E9F}" destId="{8FC28542-E16B-D04A-93F1-587F3D420A8E}"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AA0018-C235-3D49-A064-5CD96FF357AB}">
      <dsp:nvSpPr>
        <dsp:cNvPr id="0" name=""/>
        <dsp:cNvSpPr/>
      </dsp:nvSpPr>
      <dsp:spPr>
        <a:xfrm>
          <a:off x="803644" y="0"/>
          <a:ext cx="4924141" cy="4924141"/>
        </a:xfrm>
        <a:prstGeom prst="diamond">
          <a:avLst/>
        </a:prstGeom>
        <a:solidFill>
          <a:schemeClr val="bg1">
            <a:lumMod val="85000"/>
            <a:alpha val="75000"/>
          </a:schemeClr>
        </a:solidFill>
        <a:ln>
          <a:noFill/>
        </a:ln>
        <a:effectLst/>
      </dsp:spPr>
      <dsp:style>
        <a:lnRef idx="0">
          <a:scrgbClr r="0" g="0" b="0"/>
        </a:lnRef>
        <a:fillRef idx="1">
          <a:scrgbClr r="0" g="0" b="0"/>
        </a:fillRef>
        <a:effectRef idx="1">
          <a:scrgbClr r="0" g="0" b="0"/>
        </a:effectRef>
        <a:fontRef idx="minor"/>
      </dsp:style>
    </dsp:sp>
    <dsp:sp modelId="{6482F070-9866-A341-8335-4C08F02C8F5D}">
      <dsp:nvSpPr>
        <dsp:cNvPr id="0" name=""/>
        <dsp:cNvSpPr/>
      </dsp:nvSpPr>
      <dsp:spPr>
        <a:xfrm>
          <a:off x="1271437" y="467793"/>
          <a:ext cx="1920414" cy="1920414"/>
        </a:xfrm>
        <a:prstGeom prst="roundRect">
          <a:avLst/>
        </a:prstGeom>
        <a:solidFill>
          <a:srgbClr val="00B0F0">
            <a:alpha val="60000"/>
          </a:srgb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b="1" kern="1200" dirty="0">
              <a:solidFill>
                <a:schemeClr val="tx1"/>
              </a:solidFill>
            </a:rPr>
            <a:t>1 </a:t>
          </a:r>
          <a:r>
            <a:rPr lang="en-US" sz="1000" b="1" kern="1200" dirty="0" err="1">
              <a:solidFill>
                <a:schemeClr val="tx1"/>
              </a:solidFill>
            </a:rPr>
            <a:t>Individualised</a:t>
          </a:r>
          <a:r>
            <a:rPr lang="en-US" sz="1000" b="1" kern="1200" dirty="0">
              <a:solidFill>
                <a:schemeClr val="tx1"/>
              </a:solidFill>
            </a:rPr>
            <a:t> national goods</a:t>
          </a:r>
        </a:p>
        <a:p>
          <a:pPr marL="0" lvl="0" indent="0" algn="l" defTabSz="444500">
            <a:lnSpc>
              <a:spcPct val="90000"/>
            </a:lnSpc>
            <a:spcBef>
              <a:spcPct val="0"/>
            </a:spcBef>
            <a:spcAft>
              <a:spcPct val="35000"/>
            </a:spcAft>
            <a:buNone/>
          </a:pPr>
          <a:r>
            <a:rPr lang="en-US" sz="1100" kern="1200" dirty="0">
              <a:solidFill>
                <a:srgbClr val="002060"/>
              </a:solidFill>
            </a:rPr>
            <a:t>Greater agency freedom</a:t>
          </a:r>
        </a:p>
        <a:p>
          <a:pPr marL="0" lvl="0" indent="0" algn="l" defTabSz="444500">
            <a:lnSpc>
              <a:spcPct val="90000"/>
            </a:lnSpc>
            <a:spcBef>
              <a:spcPct val="0"/>
            </a:spcBef>
            <a:spcAft>
              <a:spcPct val="35000"/>
            </a:spcAft>
            <a:buNone/>
          </a:pPr>
          <a:r>
            <a:rPr lang="en-US" sz="1100" kern="1200" dirty="0">
              <a:solidFill>
                <a:srgbClr val="002060"/>
              </a:solidFill>
            </a:rPr>
            <a:t>Better social position</a:t>
          </a:r>
        </a:p>
        <a:p>
          <a:pPr marL="0" lvl="0" indent="0" algn="l" defTabSz="444500">
            <a:lnSpc>
              <a:spcPct val="90000"/>
            </a:lnSpc>
            <a:spcBef>
              <a:spcPct val="0"/>
            </a:spcBef>
            <a:spcAft>
              <a:spcPct val="35000"/>
            </a:spcAft>
            <a:buNone/>
          </a:pPr>
          <a:r>
            <a:rPr lang="en-US" sz="1100" kern="1200" dirty="0">
              <a:solidFill>
                <a:srgbClr val="002060"/>
              </a:solidFill>
            </a:rPr>
            <a:t>Augmented earnings and employment rates</a:t>
          </a:r>
        </a:p>
        <a:p>
          <a:pPr marL="0" lvl="0" indent="0" algn="l" defTabSz="444500">
            <a:lnSpc>
              <a:spcPct val="90000"/>
            </a:lnSpc>
            <a:spcBef>
              <a:spcPct val="0"/>
            </a:spcBef>
            <a:spcAft>
              <a:spcPct val="35000"/>
            </a:spcAft>
            <a:buNone/>
          </a:pPr>
          <a:r>
            <a:rPr lang="en-US" sz="1100" kern="1200" dirty="0">
              <a:solidFill>
                <a:srgbClr val="002060"/>
              </a:solidFill>
            </a:rPr>
            <a:t>Lifetime health and financial outcomes, </a:t>
          </a:r>
          <a:r>
            <a:rPr lang="en-US" sz="1100" kern="1200" dirty="0" err="1">
              <a:solidFill>
                <a:srgbClr val="002060"/>
              </a:solidFill>
            </a:rPr>
            <a:t>etc</a:t>
          </a:r>
          <a:r>
            <a:rPr lang="en-US" sz="1100" kern="1200" dirty="0">
              <a:solidFill>
                <a:srgbClr val="002060"/>
              </a:solidFill>
            </a:rPr>
            <a:t>  </a:t>
          </a:r>
        </a:p>
      </dsp:txBody>
      <dsp:txXfrm>
        <a:off x="1365184" y="561540"/>
        <a:ext cx="1732920" cy="1732920"/>
      </dsp:txXfrm>
    </dsp:sp>
    <dsp:sp modelId="{24C5962A-8515-CC4F-92DA-40534C6C8165}">
      <dsp:nvSpPr>
        <dsp:cNvPr id="0" name=""/>
        <dsp:cNvSpPr/>
      </dsp:nvSpPr>
      <dsp:spPr>
        <a:xfrm>
          <a:off x="3339576" y="467793"/>
          <a:ext cx="1920414" cy="1920414"/>
        </a:xfrm>
        <a:prstGeom prst="roundRect">
          <a:avLst/>
        </a:prstGeom>
        <a:solidFill>
          <a:srgbClr val="92D050">
            <a:alpha val="60000"/>
          </a:srgb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b="1" kern="1200" dirty="0">
              <a:solidFill>
                <a:srgbClr val="002060"/>
              </a:solidFill>
            </a:rPr>
            <a:t>2 </a:t>
          </a:r>
          <a:r>
            <a:rPr lang="en-US" sz="1000" b="1" kern="1200" dirty="0" err="1">
              <a:solidFill>
                <a:srgbClr val="002060"/>
              </a:solidFill>
            </a:rPr>
            <a:t>Individualised</a:t>
          </a:r>
          <a:r>
            <a:rPr lang="en-US" sz="1000" b="1" kern="1200" dirty="0">
              <a:solidFill>
                <a:srgbClr val="002060"/>
              </a:solidFill>
            </a:rPr>
            <a:t> global goods</a:t>
          </a:r>
        </a:p>
        <a:p>
          <a:pPr marL="0" lvl="0" indent="0" algn="l" defTabSz="444500">
            <a:lnSpc>
              <a:spcPct val="90000"/>
            </a:lnSpc>
            <a:spcBef>
              <a:spcPct val="0"/>
            </a:spcBef>
            <a:spcAft>
              <a:spcPct val="35000"/>
            </a:spcAft>
            <a:buNone/>
          </a:pPr>
          <a:r>
            <a:rPr lang="en-US" sz="1100" kern="1200" dirty="0"/>
            <a:t>Cross-border mobility and employability</a:t>
          </a:r>
        </a:p>
        <a:p>
          <a:pPr marL="0" lvl="0" indent="0" algn="l" defTabSz="444500">
            <a:lnSpc>
              <a:spcPct val="90000"/>
            </a:lnSpc>
            <a:spcBef>
              <a:spcPct val="0"/>
            </a:spcBef>
            <a:spcAft>
              <a:spcPct val="35000"/>
            </a:spcAft>
            <a:buNone/>
          </a:pPr>
          <a:r>
            <a:rPr lang="en-US" sz="1100" kern="1200" dirty="0"/>
            <a:t>Communications facility</a:t>
          </a:r>
        </a:p>
        <a:p>
          <a:pPr marL="0" lvl="0" indent="0" algn="l" defTabSz="444500">
            <a:lnSpc>
              <a:spcPct val="90000"/>
            </a:lnSpc>
            <a:spcBef>
              <a:spcPct val="0"/>
            </a:spcBef>
            <a:spcAft>
              <a:spcPct val="35000"/>
            </a:spcAft>
            <a:buNone/>
          </a:pPr>
          <a:r>
            <a:rPr lang="en-US" sz="1100" kern="1200" dirty="0"/>
            <a:t>Knowledge of diverse languages and cultures</a:t>
          </a:r>
        </a:p>
        <a:p>
          <a:pPr marL="0" lvl="0" indent="0" algn="l" defTabSz="444500">
            <a:lnSpc>
              <a:spcPct val="90000"/>
            </a:lnSpc>
            <a:spcBef>
              <a:spcPct val="0"/>
            </a:spcBef>
            <a:spcAft>
              <a:spcPct val="35000"/>
            </a:spcAft>
            <a:buNone/>
          </a:pPr>
          <a:r>
            <a:rPr lang="en-US" sz="1100" kern="1200" dirty="0"/>
            <a:t>Access to global science</a:t>
          </a:r>
        </a:p>
      </dsp:txBody>
      <dsp:txXfrm>
        <a:off x="3433323" y="561540"/>
        <a:ext cx="1732920" cy="1732920"/>
      </dsp:txXfrm>
    </dsp:sp>
    <dsp:sp modelId="{B19C1C41-2719-4342-AE7D-ABE281E6BF8E}">
      <dsp:nvSpPr>
        <dsp:cNvPr id="0" name=""/>
        <dsp:cNvSpPr/>
      </dsp:nvSpPr>
      <dsp:spPr>
        <a:xfrm>
          <a:off x="1288961" y="2535932"/>
          <a:ext cx="1885367" cy="1920414"/>
        </a:xfrm>
        <a:prstGeom prst="roundRect">
          <a:avLst/>
        </a:prstGeom>
        <a:solidFill>
          <a:srgbClr val="00B0F0">
            <a:alpha val="60000"/>
          </a:srgb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b="1" kern="1200" dirty="0">
              <a:solidFill>
                <a:srgbClr val="002060"/>
              </a:solidFill>
            </a:rPr>
            <a:t>3 Collective national goods</a:t>
          </a:r>
        </a:p>
        <a:p>
          <a:pPr marL="0" lvl="0" indent="0" algn="l" defTabSz="444500">
            <a:lnSpc>
              <a:spcPct val="90000"/>
            </a:lnSpc>
            <a:spcBef>
              <a:spcPct val="0"/>
            </a:spcBef>
            <a:spcAft>
              <a:spcPct val="35000"/>
            </a:spcAft>
            <a:buNone/>
          </a:pPr>
          <a:r>
            <a:rPr lang="en-US" sz="1100" kern="1200" dirty="0"/>
            <a:t>Ongoing development of professions/occupations</a:t>
          </a:r>
        </a:p>
        <a:p>
          <a:pPr marL="0" lvl="0" indent="0" algn="l" defTabSz="444500">
            <a:lnSpc>
              <a:spcPct val="90000"/>
            </a:lnSpc>
            <a:spcBef>
              <a:spcPct val="0"/>
            </a:spcBef>
            <a:spcAft>
              <a:spcPct val="35000"/>
            </a:spcAft>
            <a:buNone/>
          </a:pPr>
          <a:r>
            <a:rPr lang="en-US" sz="1100" kern="1200" dirty="0"/>
            <a:t>Shared social literacy, opportunity structure</a:t>
          </a:r>
        </a:p>
        <a:p>
          <a:pPr marL="0" lvl="0" indent="0" algn="l" defTabSz="444500">
            <a:lnSpc>
              <a:spcPct val="90000"/>
            </a:lnSpc>
            <a:spcBef>
              <a:spcPct val="0"/>
            </a:spcBef>
            <a:spcAft>
              <a:spcPct val="35000"/>
            </a:spcAft>
            <a:buNone/>
          </a:pPr>
          <a:r>
            <a:rPr lang="en-US" sz="1100" kern="1200" dirty="0"/>
            <a:t>Inputs to government </a:t>
          </a:r>
        </a:p>
        <a:p>
          <a:pPr marL="0" lvl="0" indent="0" algn="l" defTabSz="444500">
            <a:lnSpc>
              <a:spcPct val="90000"/>
            </a:lnSpc>
            <a:spcBef>
              <a:spcPct val="0"/>
            </a:spcBef>
            <a:spcAft>
              <a:spcPct val="35000"/>
            </a:spcAft>
            <a:buNone/>
          </a:pPr>
          <a:r>
            <a:rPr lang="en-US" sz="1100" kern="1200" dirty="0"/>
            <a:t>Stronger regions, cities</a:t>
          </a:r>
        </a:p>
      </dsp:txBody>
      <dsp:txXfrm>
        <a:off x="1380997" y="2627968"/>
        <a:ext cx="1701295" cy="1736342"/>
      </dsp:txXfrm>
    </dsp:sp>
    <dsp:sp modelId="{8FC28542-E16B-D04A-93F1-587F3D420A8E}">
      <dsp:nvSpPr>
        <dsp:cNvPr id="0" name=""/>
        <dsp:cNvSpPr/>
      </dsp:nvSpPr>
      <dsp:spPr>
        <a:xfrm>
          <a:off x="3339576" y="2535932"/>
          <a:ext cx="1920414" cy="1920414"/>
        </a:xfrm>
        <a:prstGeom prst="roundRect">
          <a:avLst/>
        </a:prstGeom>
        <a:solidFill>
          <a:srgbClr val="92D050">
            <a:alpha val="60000"/>
          </a:srgb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b="1" kern="1200" dirty="0">
              <a:solidFill>
                <a:srgbClr val="002060"/>
              </a:solidFill>
            </a:rPr>
            <a:t>4 Collective global goods</a:t>
          </a:r>
        </a:p>
        <a:p>
          <a:pPr marL="0" lvl="0" indent="0" algn="l" defTabSz="444500">
            <a:lnSpc>
              <a:spcPct val="90000"/>
            </a:lnSpc>
            <a:spcBef>
              <a:spcPct val="0"/>
            </a:spcBef>
            <a:spcAft>
              <a:spcPct val="35000"/>
            </a:spcAft>
            <a:buNone/>
          </a:pPr>
          <a:r>
            <a:rPr lang="en-US" sz="1100" kern="1200" dirty="0"/>
            <a:t>Universal global science</a:t>
          </a:r>
        </a:p>
        <a:p>
          <a:pPr marL="0" lvl="0" indent="0" algn="l" defTabSz="444500">
            <a:lnSpc>
              <a:spcPct val="90000"/>
            </a:lnSpc>
            <a:spcBef>
              <a:spcPct val="0"/>
            </a:spcBef>
            <a:spcAft>
              <a:spcPct val="35000"/>
            </a:spcAft>
            <a:buNone/>
          </a:pPr>
          <a:r>
            <a:rPr lang="en-US" sz="1100" kern="1200" dirty="0"/>
            <a:t>Diverse knowledge fields</a:t>
          </a:r>
        </a:p>
        <a:p>
          <a:pPr marL="0" lvl="0" indent="0" algn="l" defTabSz="444500">
            <a:lnSpc>
              <a:spcPct val="90000"/>
            </a:lnSpc>
            <a:spcBef>
              <a:spcPct val="0"/>
            </a:spcBef>
            <a:spcAft>
              <a:spcPct val="35000"/>
            </a:spcAft>
            <a:buNone/>
          </a:pPr>
          <a:r>
            <a:rPr lang="en-US" sz="1100" kern="1200" dirty="0"/>
            <a:t>Common zone of free critical inquiry</a:t>
          </a:r>
        </a:p>
        <a:p>
          <a:pPr marL="0" lvl="0" indent="0" algn="l" defTabSz="444500">
            <a:lnSpc>
              <a:spcPct val="90000"/>
            </a:lnSpc>
            <a:spcBef>
              <a:spcPct val="0"/>
            </a:spcBef>
            <a:spcAft>
              <a:spcPct val="35000"/>
            </a:spcAft>
            <a:buNone/>
          </a:pPr>
          <a:r>
            <a:rPr lang="en-US" sz="1100" kern="1200" dirty="0"/>
            <a:t>Systems for exchange, collaboration, mobility</a:t>
          </a:r>
        </a:p>
      </dsp:txBody>
      <dsp:txXfrm>
        <a:off x="3433323" y="2629679"/>
        <a:ext cx="1732920" cy="1732920"/>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0.5667</cdr:x>
      <cdr:y>0.04771</cdr:y>
    </cdr:from>
    <cdr:to>
      <cdr:x>0.98131</cdr:x>
      <cdr:y>0.11943</cdr:y>
    </cdr:to>
    <cdr:sp macro="" textlink="">
      <cdr:nvSpPr>
        <cdr:cNvPr id="2" name="TextBox 1"/>
        <cdr:cNvSpPr txBox="1"/>
      </cdr:nvSpPr>
      <cdr:spPr>
        <a:xfrm xmlns:a="http://schemas.openxmlformats.org/drawingml/2006/main">
          <a:off x="4747979" y="222896"/>
          <a:ext cx="3473751" cy="33507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n-US" sz="1800" b="1" dirty="0"/>
            <a:t>Tertiary education enrolment 6.2</a:t>
          </a:r>
        </a:p>
      </cdr:txBody>
    </cdr:sp>
  </cdr:relSizeAnchor>
  <cdr:relSizeAnchor xmlns:cdr="http://schemas.openxmlformats.org/drawingml/2006/chartDrawing">
    <cdr:from>
      <cdr:x>0.78721</cdr:x>
      <cdr:y>0.46263</cdr:y>
    </cdr:from>
    <cdr:to>
      <cdr:x>0.96399</cdr:x>
      <cdr:y>0.53737</cdr:y>
    </cdr:to>
    <cdr:sp macro="" textlink="">
      <cdr:nvSpPr>
        <cdr:cNvPr id="3" name="TextBox 2"/>
        <cdr:cNvSpPr txBox="1"/>
      </cdr:nvSpPr>
      <cdr:spPr>
        <a:xfrm xmlns:a="http://schemas.openxmlformats.org/drawingml/2006/main">
          <a:off x="6595515" y="2161414"/>
          <a:ext cx="1481126" cy="34918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n-US" sz="1800" b="1" dirty="0">
              <a:solidFill>
                <a:schemeClr val="tx1"/>
              </a:solidFill>
            </a:rPr>
            <a:t>Real GDP 3.6</a:t>
          </a:r>
        </a:p>
      </cdr:txBody>
    </cdr:sp>
  </cdr:relSizeAnchor>
  <cdr:relSizeAnchor xmlns:cdr="http://schemas.openxmlformats.org/drawingml/2006/chartDrawing">
    <cdr:from>
      <cdr:x>0.04271</cdr:x>
      <cdr:y>0.60344</cdr:y>
    </cdr:from>
    <cdr:to>
      <cdr:x>0.11944</cdr:x>
      <cdr:y>0.68688</cdr:y>
    </cdr:to>
    <cdr:sp macro="" textlink="">
      <cdr:nvSpPr>
        <cdr:cNvPr id="5" name="TextBox 4"/>
        <cdr:cNvSpPr txBox="1"/>
      </cdr:nvSpPr>
      <cdr:spPr>
        <a:xfrm xmlns:a="http://schemas.openxmlformats.org/drawingml/2006/main">
          <a:off x="357821" y="2819300"/>
          <a:ext cx="642872" cy="38983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dirty="0"/>
            <a:t>1.0</a:t>
          </a:r>
        </a:p>
      </cdr:txBody>
    </cdr:sp>
  </cdr:relSizeAnchor>
  <cdr:relSizeAnchor xmlns:cdr="http://schemas.openxmlformats.org/drawingml/2006/chartDrawing">
    <cdr:from>
      <cdr:x>0.73063</cdr:x>
      <cdr:y>0.60618</cdr:y>
    </cdr:from>
    <cdr:to>
      <cdr:x>0.96399</cdr:x>
      <cdr:y>0.69317</cdr:y>
    </cdr:to>
    <cdr:sp macro="" textlink="">
      <cdr:nvSpPr>
        <cdr:cNvPr id="4" name="TextBox 3"/>
        <cdr:cNvSpPr txBox="1"/>
      </cdr:nvSpPr>
      <cdr:spPr>
        <a:xfrm xmlns:a="http://schemas.openxmlformats.org/drawingml/2006/main">
          <a:off x="6121462" y="2832100"/>
          <a:ext cx="1955179" cy="406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n-US" sz="1800" b="1" dirty="0">
              <a:solidFill>
                <a:schemeClr val="tx1"/>
              </a:solidFill>
            </a:rPr>
            <a:t>Population 1.9</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2D16A7-15A3-B54B-A308-17D154837FE5}" type="datetimeFigureOut">
              <a:rPr lang="en-US" smtClean="0"/>
              <a:t>3/12/18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C84835-7967-9541-9877-FACBB8BCB1E5}" type="slidenum">
              <a:rPr lang="en-US" smtClean="0"/>
              <a:t>‹#›</a:t>
            </a:fld>
            <a:endParaRPr lang="en-US"/>
          </a:p>
        </p:txBody>
      </p:sp>
    </p:spTree>
    <p:extLst>
      <p:ext uri="{BB962C8B-B14F-4D97-AF65-F5344CB8AC3E}">
        <p14:creationId xmlns:p14="http://schemas.microsoft.com/office/powerpoint/2010/main" val="1329767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7E040278-A723-4040-90E7-3EBB4F83C16E}" type="slidenum">
              <a:rPr lang="en-US" smtClean="0"/>
              <a:t>2</a:t>
            </a:fld>
            <a:endParaRPr lang="en-US" dirty="0"/>
          </a:p>
        </p:txBody>
      </p:sp>
    </p:spTree>
    <p:extLst>
      <p:ext uri="{BB962C8B-B14F-4D97-AF65-F5344CB8AC3E}">
        <p14:creationId xmlns:p14="http://schemas.microsoft.com/office/powerpoint/2010/main" val="170913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8674" name="Notes Placeholder 2"/>
          <p:cNvSpPr>
            <a:spLocks noGrp="1"/>
          </p:cNvSpPr>
          <p:nvPr>
            <p:ph type="body" idx="1"/>
          </p:nvPr>
        </p:nvSpPr>
        <p:spPr bwMode="auto">
          <a:xfrm>
            <a:off x="685800" y="4267200"/>
            <a:ext cx="5486400" cy="4660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Goods are non-rivalrous when consumed by any number of people without being depleted, for example knowledge of a mathematical theorem, which sustains its use value everywhere, indefinitely, on the basis of free access. Goods are non-excludable when the benefits cannot be confined to individual buyers, such as clean air regulation. Private goods are neither non-rivalrous nor non-excludable. Public goods and part-public goods cannot be produced on a profitable basis, and normally require government funding or philanthropic support.</a:t>
            </a:r>
          </a:p>
          <a:p>
            <a:r>
              <a:rPr lang="en-US" altLang="en-US"/>
              <a:t>Here is an enduring fiscal principle for limited liberal states: state funds public goods, family/individual funds private goods </a:t>
            </a:r>
          </a:p>
          <a:p>
            <a:r>
              <a:rPr lang="en-US" altLang="en-US"/>
              <a:t>However, Samuelson’s framework is not very helpful in dealing with collective goods,, because it is hard to define collective goods in economic terms</a:t>
            </a:r>
          </a:p>
          <a:p>
            <a:r>
              <a:rPr lang="en-US" altLang="en-US"/>
              <a:t>Another key weakness of Samuelson’s definition is that it naturalises the public/private distinction. In reality some ‘public goods’ are shaped by policy. Teaching can be either a public or a private good. Learned knowledge is non-excludable and non-rivalrous. However, whenever student places confer value in comparison with non participation, there is rivalry; and in HEIs with a surplus of applications over places, participation is excludable. Private goods are created and it is possible to have a market in tuition. The extent to which it is a private good is shaped by state policy-- , it depends on the approach to tuition, institutional stratification and so on. </a:t>
            </a:r>
          </a:p>
        </p:txBody>
      </p:sp>
      <p:sp>
        <p:nvSpPr>
          <p:cNvPr id="2867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defTabSz="4572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defTabSz="4572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defTabSz="4572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defTabSz="4572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2811CD6B-3C77-5741-BECB-EE27DB2ADB22}" type="slidenum">
              <a:rPr lang="en-US" altLang="en-US"/>
              <a:pPr>
                <a:spcBef>
                  <a:spcPct val="0"/>
                </a:spcBef>
              </a:pPr>
              <a:t>6</a:t>
            </a:fld>
            <a:endParaRPr lang="en-US" altLang="en-US"/>
          </a:p>
        </p:txBody>
      </p:sp>
    </p:spTree>
    <p:extLst>
      <p:ext uri="{BB962C8B-B14F-4D97-AF65-F5344CB8AC3E}">
        <p14:creationId xmlns:p14="http://schemas.microsoft.com/office/powerpoint/2010/main" val="2128751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27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r>
              <a:rPr lang="en-US" altLang="en-US" sz="1400"/>
              <a:t>Samuelson’s economic approach to ‘public’ focuses on the market/non-market distinction. It is stronger with individual-level than collective goods. </a:t>
            </a:r>
          </a:p>
          <a:p>
            <a:pPr marL="171450" indent="-171450">
              <a:buFontTx/>
              <a:buChar char="•"/>
            </a:pPr>
            <a:r>
              <a:rPr lang="en-US" altLang="en-US" sz="1400"/>
              <a:t>Dewey’s political approach focuses on the state/non-state distinction. It is stronger in the handling of collective public goods, or public good </a:t>
            </a:r>
          </a:p>
          <a:p>
            <a:pPr marL="171450" indent="-171450">
              <a:buFontTx/>
              <a:buChar char="•"/>
            </a:pPr>
            <a:r>
              <a:rPr lang="en-US" altLang="en-US" sz="1400"/>
              <a:t>The economic definition identifies the minimum necessary public goods, but posits a zero-sum relation between public and private, and constrains policy choices. </a:t>
            </a:r>
          </a:p>
          <a:p>
            <a:pPr marL="171450" indent="-171450">
              <a:buFontTx/>
              <a:buChar char="•"/>
            </a:pPr>
            <a:r>
              <a:rPr lang="en-US" altLang="en-US" sz="1400"/>
              <a:t>The political definition makes the public/private relation a political choice, not a natural event, enabling zero-summism to be overcome. It also makes explicit the implicit economic assumptions, subjecting them to open choice. It is more comfortable in the normative domain</a:t>
            </a:r>
          </a:p>
          <a:p>
            <a:pPr marL="171450" indent="-171450">
              <a:buFontTx/>
              <a:buChar char="•"/>
            </a:pPr>
            <a:r>
              <a:rPr lang="en-US" altLang="en-US" sz="1400"/>
              <a:t>But the political definition has no limits. This suggests that Dewey’s understanding of ‘public’ should be subjected to the discipline of the economic approach, based on scarcity and costs</a:t>
            </a:r>
            <a:r>
              <a:rPr lang="en-US" altLang="en-US"/>
              <a:t>.</a:t>
            </a:r>
            <a:r>
              <a:rPr lang="en-GB" altLang="en-US"/>
              <a:t> </a:t>
            </a:r>
            <a:endParaRPr lang="en-US" altLang="en-US"/>
          </a:p>
          <a:p>
            <a:pPr marL="171450" indent="-171450"/>
            <a:endParaRPr lang="en-US" altLang="en-US"/>
          </a:p>
        </p:txBody>
      </p:sp>
      <p:sp>
        <p:nvSpPr>
          <p:cNvPr id="3277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defTabSz="4572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defTabSz="4572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defTabSz="4572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defTabSz="4572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CA9CF5C5-CF58-9341-8582-F8D11CE3D0D0}" type="slidenum">
              <a:rPr lang="en-US" altLang="en-US"/>
              <a:pPr>
                <a:spcBef>
                  <a:spcPct val="0"/>
                </a:spcBef>
              </a:pPr>
              <a:t>9</a:t>
            </a:fld>
            <a:endParaRPr lang="en-US" altLang="en-US"/>
          </a:p>
        </p:txBody>
      </p:sp>
    </p:spTree>
    <p:extLst>
      <p:ext uri="{BB962C8B-B14F-4D97-AF65-F5344CB8AC3E}">
        <p14:creationId xmlns:p14="http://schemas.microsoft.com/office/powerpoint/2010/main" val="2084074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 name="Notes Placeholder 2"/>
          <p:cNvSpPr>
            <a:spLocks noGrp="1"/>
          </p:cNvSpPr>
          <p:nvPr>
            <p:ph type="body" idx="1"/>
          </p:nvPr>
        </p:nvSpPr>
        <p:spPr/>
        <p:txBody>
          <a:bodyPr>
            <a:normAutofit fontScale="70000" lnSpcReduction="20000"/>
          </a:bodyPr>
          <a:lstStyle/>
          <a:p>
            <a:pPr>
              <a:lnSpc>
                <a:spcPct val="90000"/>
              </a:lnSpc>
              <a:defRPr/>
            </a:pPr>
            <a:r>
              <a:rPr lang="en-US" altLang="en-US" sz="1400" dirty="0"/>
              <a:t>The four quadrants constitute four different political economies of higher education: Civil Society, Social Democracy based on universal public provision (Nordic model), State Quasi-market (now the UK model, isn’t it great!), Commercial Market</a:t>
            </a:r>
          </a:p>
          <a:p>
            <a:pPr>
              <a:lnSpc>
                <a:spcPct val="90000"/>
              </a:lnSpc>
              <a:defRPr/>
            </a:pPr>
            <a:r>
              <a:rPr lang="en-US" altLang="en-US" sz="1400" dirty="0"/>
              <a:t>The state is active in all four. On the right hand side it shapes production more comprehensively and directly, through public services in Q1 and state quasi-markets in Q2 (both Dewey public activities). On the left hand side it sets regulatory frameworks for conduct (civil and commercial law).</a:t>
            </a:r>
          </a:p>
          <a:p>
            <a:pPr>
              <a:lnSpc>
                <a:spcPct val="90000"/>
              </a:lnSpc>
              <a:defRPr/>
            </a:pPr>
            <a:r>
              <a:rPr lang="en-US" altLang="en-US" sz="1400" dirty="0"/>
              <a:t>Q1 combines economically public goods with politically private goods. As also in Q2, research and education are non-</a:t>
            </a:r>
            <a:r>
              <a:rPr lang="en-US" altLang="en-US" sz="1400" dirty="0" err="1"/>
              <a:t>rivalrous</a:t>
            </a:r>
            <a:r>
              <a:rPr lang="en-US" altLang="en-US" sz="1400" dirty="0"/>
              <a:t> and non-excludable, Samuelson public goods. In Q1 these activities are in Dewey’s private domain, outside politics and regulation. </a:t>
            </a:r>
            <a:r>
              <a:rPr lang="en-US" altLang="en-US" sz="1400" i="1" dirty="0"/>
              <a:t>I call this zone civil society</a:t>
            </a:r>
            <a:r>
              <a:rPr lang="en-US" altLang="en-US" sz="1400" dirty="0"/>
              <a:t> and it includes families, communities, social movements. In HE faculty and students pursue unpaid and unregulated activities between more formal agendas. </a:t>
            </a:r>
          </a:p>
          <a:p>
            <a:pPr>
              <a:lnSpc>
                <a:spcPct val="90000"/>
              </a:lnSpc>
              <a:defRPr/>
            </a:pPr>
            <a:r>
              <a:rPr lang="en-US" altLang="en-US" sz="1400" dirty="0"/>
              <a:t>Q 2 research is research supported from general university funding. Projects are driven by curiosity and merit, not competitive acumen or university status. Much of what we do still sits in Q2. Including this paper. It is not part of a funded research project.</a:t>
            </a:r>
          </a:p>
          <a:p>
            <a:pPr>
              <a:defRPr/>
            </a:pPr>
            <a:r>
              <a:rPr lang="en-US" altLang="en-US" sz="1400" dirty="0"/>
              <a:t>The neo-liberal era has moved action in higher education from Q1 and Q2 to Q3. In Q3 there is a tension between economic (private) and political (public).  All is ‘public’ in Dewey’s political sense. Quasi-markets are policy controlled</a:t>
            </a:r>
            <a:endParaRPr lang="en-GB" altLang="en-US" sz="1400" dirty="0"/>
          </a:p>
          <a:p>
            <a:pPr>
              <a:defRPr/>
            </a:pPr>
            <a:r>
              <a:rPr lang="en-US" altLang="en-US" sz="1400" dirty="0"/>
              <a:t>Educational or research activity in higher education can be positioned on this diagram, according to the extent it is ‘public’ in Samuelson’s economic sense; and the extent it is ‘public’ in Dewey’s political sense, </a:t>
            </a:r>
            <a:r>
              <a:rPr lang="en-US" altLang="en-US" sz="1400" dirty="0" err="1"/>
              <a:t>recognised</a:t>
            </a:r>
            <a:r>
              <a:rPr lang="en-US" altLang="en-US" sz="1400" dirty="0"/>
              <a:t> as a matter of common interest and state regulation. </a:t>
            </a:r>
            <a:endParaRPr lang="en-GB" altLang="en-US" sz="1400" dirty="0"/>
          </a:p>
          <a:p>
            <a:pPr>
              <a:defRPr/>
            </a:pPr>
            <a:r>
              <a:rPr lang="en-US" altLang="en-US" sz="1400" dirty="0"/>
              <a:t>The 4-quadrant diagram makes explicit the political choices associated with economic provision, for example whether or not to produce higher education on a non-market basis—and if non-market, whether to do this in the regulated funded public sector or leave it to civil society. </a:t>
            </a:r>
            <a:endParaRPr lang="en-GB" altLang="en-US" sz="1400" dirty="0"/>
          </a:p>
          <a:p>
            <a:pPr>
              <a:defRPr/>
            </a:pPr>
            <a:r>
              <a:rPr lang="en-US" altLang="en-US" sz="1400" dirty="0"/>
              <a:t>The 4-quadrants also highlight the question of who should pay, whether the state through taxation or the individual beneficiaries. In matters defined as public in the political sense, it poses the question ‘how public can we afford to be?’ in economic terms. </a:t>
            </a:r>
            <a:endParaRPr lang="en-GB" altLang="en-US" sz="1400" dirty="0"/>
          </a:p>
          <a:p>
            <a:pPr>
              <a:lnSpc>
                <a:spcPct val="90000"/>
              </a:lnSpc>
              <a:defRPr/>
            </a:pPr>
            <a:endParaRPr lang="en-US" altLang="en-US" sz="1400" dirty="0"/>
          </a:p>
          <a:p>
            <a:pPr>
              <a:lnSpc>
                <a:spcPct val="90000"/>
              </a:lnSpc>
              <a:defRPr/>
            </a:pPr>
            <a:endParaRPr lang="en-US" altLang="en-US" sz="1400" dirty="0"/>
          </a:p>
          <a:p>
            <a:pPr>
              <a:lnSpc>
                <a:spcPct val="90000"/>
              </a:lnSpc>
              <a:defRPr/>
            </a:pPr>
            <a:endParaRPr lang="en-US" altLang="en-US" sz="1400" dirty="0"/>
          </a:p>
        </p:txBody>
      </p:sp>
      <p:sp>
        <p:nvSpPr>
          <p:cNvPr id="3481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defTabSz="4572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defTabSz="4572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defTabSz="4572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defTabSz="4572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8DB622C3-07E1-3144-9530-1AAC0263DC54}" type="slidenum">
              <a:rPr lang="en-US" altLang="en-US"/>
              <a:pPr>
                <a:spcBef>
                  <a:spcPct val="0"/>
                </a:spcBef>
              </a:pPr>
              <a:t>10</a:t>
            </a:fld>
            <a:endParaRPr lang="en-US" altLang="en-US"/>
          </a:p>
        </p:txBody>
      </p:sp>
    </p:spTree>
    <p:extLst>
      <p:ext uri="{BB962C8B-B14F-4D97-AF65-F5344CB8AC3E}">
        <p14:creationId xmlns:p14="http://schemas.microsoft.com/office/powerpoint/2010/main" val="19472198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Why does educational stratification tend to reinforce prior social inequalities, and why does expansion enhance the effects of social background, or make no difference? HPS are populated by families that apply active agency to the contest for educational and social success, at every stage. Families with financial, social, cultural or political capitals bring those capitals to bear on education and continue to do so in the transition to work and beyond. A recent report by Oxfam refers to ‘opportunity hoarding’, whereby ‘social disparities become permanent’. Privileged groups ‘take control of valuable resources and assets for their benefit’, such as ‘access to quality education’. The formal stratification of opportunities on the basis of institutional hierarchies and/or financial barriers provides points of purchase for family strategies. Whenever there is a hierarchy of value, families with prior social advantages are best placed to compete for scarce places or pathways that confer the greatest positional advantages. </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44C9CB2-6D55-3748-9E84-9F5714C4F17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65273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045EBCF-77A2-D949-81EC-58E1BF169D13}" type="datetimeFigureOut">
              <a:rPr lang="en-US" smtClean="0"/>
              <a:t>3/12/18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14599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45EBCF-77A2-D949-81EC-58E1BF169D13}" type="datetimeFigureOut">
              <a:rPr lang="en-US" smtClean="0"/>
              <a:t>3/12/18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1990871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45EBCF-77A2-D949-81EC-58E1BF169D13}" type="datetimeFigureOut">
              <a:rPr lang="en-US" smtClean="0"/>
              <a:t>3/12/18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6304956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DE22BD1-BB71-FF45-9C0D-DABB51930BD7}" type="datetimeFigureOut">
              <a:rPr lang="en-US" smtClean="0"/>
              <a:t>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72D5A6-1CFA-2D47-87E9-5AA2E2B2E260}" type="slidenum">
              <a:rPr lang="en-US" smtClean="0"/>
              <a:t>‹#›</a:t>
            </a:fld>
            <a:endParaRPr lang="en-US" dirty="0"/>
          </a:p>
        </p:txBody>
      </p:sp>
    </p:spTree>
    <p:extLst>
      <p:ext uri="{BB962C8B-B14F-4D97-AF65-F5344CB8AC3E}">
        <p14:creationId xmlns:p14="http://schemas.microsoft.com/office/powerpoint/2010/main" val="22169660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E22BD1-BB71-FF45-9C0D-DABB51930BD7}" type="datetimeFigureOut">
              <a:rPr lang="en-US" smtClean="0"/>
              <a:t>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72D5A6-1CFA-2D47-87E9-5AA2E2B2E260}" type="slidenum">
              <a:rPr lang="en-US" smtClean="0"/>
              <a:t>‹#›</a:t>
            </a:fld>
            <a:endParaRPr lang="en-US" dirty="0"/>
          </a:p>
        </p:txBody>
      </p:sp>
    </p:spTree>
    <p:extLst>
      <p:ext uri="{BB962C8B-B14F-4D97-AF65-F5344CB8AC3E}">
        <p14:creationId xmlns:p14="http://schemas.microsoft.com/office/powerpoint/2010/main" val="29146589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E22BD1-BB71-FF45-9C0D-DABB51930BD7}" type="datetimeFigureOut">
              <a:rPr lang="en-US" smtClean="0"/>
              <a:t>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72D5A6-1CFA-2D47-87E9-5AA2E2B2E260}" type="slidenum">
              <a:rPr lang="en-US" smtClean="0"/>
              <a:t>‹#›</a:t>
            </a:fld>
            <a:endParaRPr lang="en-US" dirty="0"/>
          </a:p>
        </p:txBody>
      </p:sp>
    </p:spTree>
    <p:extLst>
      <p:ext uri="{BB962C8B-B14F-4D97-AF65-F5344CB8AC3E}">
        <p14:creationId xmlns:p14="http://schemas.microsoft.com/office/powerpoint/2010/main" val="20239034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E22BD1-BB71-FF45-9C0D-DABB51930BD7}" type="datetimeFigureOut">
              <a:rPr lang="en-US" smtClean="0"/>
              <a:t>3/12/18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72D5A6-1CFA-2D47-87E9-5AA2E2B2E260}" type="slidenum">
              <a:rPr lang="en-US" smtClean="0"/>
              <a:t>‹#›</a:t>
            </a:fld>
            <a:endParaRPr lang="en-US" dirty="0"/>
          </a:p>
        </p:txBody>
      </p:sp>
    </p:spTree>
    <p:extLst>
      <p:ext uri="{BB962C8B-B14F-4D97-AF65-F5344CB8AC3E}">
        <p14:creationId xmlns:p14="http://schemas.microsoft.com/office/powerpoint/2010/main" val="27963349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DE22BD1-BB71-FF45-9C0D-DABB51930BD7}" type="datetimeFigureOut">
              <a:rPr lang="en-US" smtClean="0"/>
              <a:t>3/12/18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872D5A6-1CFA-2D47-87E9-5AA2E2B2E260}" type="slidenum">
              <a:rPr lang="en-US" smtClean="0"/>
              <a:t>‹#›</a:t>
            </a:fld>
            <a:endParaRPr lang="en-US" dirty="0"/>
          </a:p>
        </p:txBody>
      </p:sp>
    </p:spTree>
    <p:extLst>
      <p:ext uri="{BB962C8B-B14F-4D97-AF65-F5344CB8AC3E}">
        <p14:creationId xmlns:p14="http://schemas.microsoft.com/office/powerpoint/2010/main" val="20257516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E22BD1-BB71-FF45-9C0D-DABB51930BD7}" type="datetimeFigureOut">
              <a:rPr lang="en-US" smtClean="0"/>
              <a:t>3/12/18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872D5A6-1CFA-2D47-87E9-5AA2E2B2E260}" type="slidenum">
              <a:rPr lang="en-US" smtClean="0"/>
              <a:t>‹#›</a:t>
            </a:fld>
            <a:endParaRPr lang="en-US" dirty="0"/>
          </a:p>
        </p:txBody>
      </p:sp>
    </p:spTree>
    <p:extLst>
      <p:ext uri="{BB962C8B-B14F-4D97-AF65-F5344CB8AC3E}">
        <p14:creationId xmlns:p14="http://schemas.microsoft.com/office/powerpoint/2010/main" val="18313525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E22BD1-BB71-FF45-9C0D-DABB51930BD7}" type="datetimeFigureOut">
              <a:rPr lang="en-US" smtClean="0"/>
              <a:t>3/12/18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872D5A6-1CFA-2D47-87E9-5AA2E2B2E260}" type="slidenum">
              <a:rPr lang="en-US" smtClean="0"/>
              <a:t>‹#›</a:t>
            </a:fld>
            <a:endParaRPr lang="en-US" dirty="0"/>
          </a:p>
        </p:txBody>
      </p:sp>
    </p:spTree>
    <p:extLst>
      <p:ext uri="{BB962C8B-B14F-4D97-AF65-F5344CB8AC3E}">
        <p14:creationId xmlns:p14="http://schemas.microsoft.com/office/powerpoint/2010/main" val="35901209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E22BD1-BB71-FF45-9C0D-DABB51930BD7}" type="datetimeFigureOut">
              <a:rPr lang="en-US" smtClean="0"/>
              <a:t>3/12/18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72D5A6-1CFA-2D47-87E9-5AA2E2B2E260}" type="slidenum">
              <a:rPr lang="en-US" smtClean="0"/>
              <a:t>‹#›</a:t>
            </a:fld>
            <a:endParaRPr lang="en-US" dirty="0"/>
          </a:p>
        </p:txBody>
      </p:sp>
    </p:spTree>
    <p:extLst>
      <p:ext uri="{BB962C8B-B14F-4D97-AF65-F5344CB8AC3E}">
        <p14:creationId xmlns:p14="http://schemas.microsoft.com/office/powerpoint/2010/main" val="214972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45EBCF-77A2-D949-81EC-58E1BF169D13}" type="datetimeFigureOut">
              <a:rPr lang="en-US" smtClean="0"/>
              <a:t>3/12/18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5585094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E22BD1-BB71-FF45-9C0D-DABB51930BD7}" type="datetimeFigureOut">
              <a:rPr lang="en-US" smtClean="0"/>
              <a:t>3/12/18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72D5A6-1CFA-2D47-87E9-5AA2E2B2E260}" type="slidenum">
              <a:rPr lang="en-US" smtClean="0"/>
              <a:t>‹#›</a:t>
            </a:fld>
            <a:endParaRPr lang="en-US" dirty="0"/>
          </a:p>
        </p:txBody>
      </p:sp>
    </p:spTree>
    <p:extLst>
      <p:ext uri="{BB962C8B-B14F-4D97-AF65-F5344CB8AC3E}">
        <p14:creationId xmlns:p14="http://schemas.microsoft.com/office/powerpoint/2010/main" val="27111756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E22BD1-BB71-FF45-9C0D-DABB51930BD7}" type="datetimeFigureOut">
              <a:rPr lang="en-US" smtClean="0"/>
              <a:t>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72D5A6-1CFA-2D47-87E9-5AA2E2B2E260}" type="slidenum">
              <a:rPr lang="en-US" smtClean="0"/>
              <a:t>‹#›</a:t>
            </a:fld>
            <a:endParaRPr lang="en-US" dirty="0"/>
          </a:p>
        </p:txBody>
      </p:sp>
    </p:spTree>
    <p:extLst>
      <p:ext uri="{BB962C8B-B14F-4D97-AF65-F5344CB8AC3E}">
        <p14:creationId xmlns:p14="http://schemas.microsoft.com/office/powerpoint/2010/main" val="30953362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E22BD1-BB71-FF45-9C0D-DABB51930BD7}" type="datetimeFigureOut">
              <a:rPr lang="en-US" smtClean="0"/>
              <a:t>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72D5A6-1CFA-2D47-87E9-5AA2E2B2E260}" type="slidenum">
              <a:rPr lang="en-US" smtClean="0"/>
              <a:t>‹#›</a:t>
            </a:fld>
            <a:endParaRPr lang="en-US" dirty="0"/>
          </a:p>
        </p:txBody>
      </p:sp>
    </p:spTree>
    <p:extLst>
      <p:ext uri="{BB962C8B-B14F-4D97-AF65-F5344CB8AC3E}">
        <p14:creationId xmlns:p14="http://schemas.microsoft.com/office/powerpoint/2010/main" val="1509901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45EBCF-77A2-D949-81EC-58E1BF169D13}" type="datetimeFigureOut">
              <a:rPr lang="en-US" smtClean="0"/>
              <a:t>3/12/18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217237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045EBCF-77A2-D949-81EC-58E1BF169D13}" type="datetimeFigureOut">
              <a:rPr lang="en-US" smtClean="0"/>
              <a:t>3/12/18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394933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45EBCF-77A2-D949-81EC-58E1BF169D13}" type="datetimeFigureOut">
              <a:rPr lang="en-US" smtClean="0"/>
              <a:t>3/12/18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1919419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45EBCF-77A2-D949-81EC-58E1BF169D13}" type="datetimeFigureOut">
              <a:rPr lang="en-US" smtClean="0"/>
              <a:t>3/12/18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189821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45EBCF-77A2-D949-81EC-58E1BF169D13}" type="datetimeFigureOut">
              <a:rPr lang="en-US" smtClean="0"/>
              <a:t>3/12/18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1318600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045EBCF-77A2-D949-81EC-58E1BF169D13}" type="datetimeFigureOut">
              <a:rPr lang="en-US" smtClean="0"/>
              <a:t>3/12/18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1831186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045EBCF-77A2-D949-81EC-58E1BF169D13}" type="datetimeFigureOut">
              <a:rPr lang="en-US" smtClean="0"/>
              <a:t>3/12/18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C39AF5-C067-5A43-AD93-39F24D2FF222}" type="slidenum">
              <a:rPr lang="en-US" smtClean="0"/>
              <a:t>‹#›</a:t>
            </a:fld>
            <a:endParaRPr lang="en-US"/>
          </a:p>
        </p:txBody>
      </p:sp>
    </p:spTree>
    <p:extLst>
      <p:ext uri="{BB962C8B-B14F-4D97-AF65-F5344CB8AC3E}">
        <p14:creationId xmlns:p14="http://schemas.microsoft.com/office/powerpoint/2010/main" val="1157998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45EBCF-77A2-D949-81EC-58E1BF169D13}" type="datetimeFigureOut">
              <a:rPr lang="en-US" smtClean="0"/>
              <a:t>3/12/18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C39AF5-C067-5A43-AD93-39F24D2FF222}" type="slidenum">
              <a:rPr lang="en-US" smtClean="0"/>
              <a:t>‹#›</a:t>
            </a:fld>
            <a:endParaRPr lang="en-US"/>
          </a:p>
        </p:txBody>
      </p:sp>
    </p:spTree>
    <p:extLst>
      <p:ext uri="{BB962C8B-B14F-4D97-AF65-F5344CB8AC3E}">
        <p14:creationId xmlns:p14="http://schemas.microsoft.com/office/powerpoint/2010/main" val="7203859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E22BD1-BB71-FF45-9C0D-DABB51930BD7}" type="datetimeFigureOut">
              <a:rPr lang="en-US" smtClean="0"/>
              <a:t>3/12/18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72D5A6-1CFA-2D47-87E9-5AA2E2B2E260}" type="slidenum">
              <a:rPr lang="en-US" smtClean="0"/>
              <a:t>‹#›</a:t>
            </a:fld>
            <a:endParaRPr lang="en-US" dirty="0"/>
          </a:p>
        </p:txBody>
      </p:sp>
    </p:spTree>
    <p:extLst>
      <p:ext uri="{BB962C8B-B14F-4D97-AF65-F5344CB8AC3E}">
        <p14:creationId xmlns:p14="http://schemas.microsoft.com/office/powerpoint/2010/main" val="21453226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3474" y="402336"/>
            <a:ext cx="8438388" cy="2438400"/>
          </a:xfrm>
        </p:spPr>
        <p:txBody>
          <a:bodyPr>
            <a:normAutofit/>
          </a:bodyPr>
          <a:lstStyle/>
          <a:p>
            <a:r>
              <a:rPr lang="en-GB" sz="2400" dirty="0">
                <a:latin typeface="+mn-lt"/>
              </a:rPr>
              <a:t>IIEP Strategic debate, UNESCO, 12 March 2018</a:t>
            </a:r>
            <a:br>
              <a:rPr lang="en-GB" sz="1800" dirty="0"/>
            </a:br>
            <a:r>
              <a:rPr lang="en-GB" sz="1800" dirty="0"/>
              <a:t> </a:t>
            </a:r>
            <a:br>
              <a:rPr lang="en-GB" sz="1800" dirty="0"/>
            </a:br>
            <a:r>
              <a:rPr lang="en-GB" sz="4400" b="1" dirty="0">
                <a:solidFill>
                  <a:srgbClr val="FF0000"/>
                </a:solidFill>
                <a:latin typeface="+mn-lt"/>
                <a:ea typeface="Al Bayan Plain" charset="-78"/>
                <a:cs typeface="Al Bayan Plain" charset="-78"/>
              </a:rPr>
              <a:t>Higher education </a:t>
            </a:r>
            <a:br>
              <a:rPr lang="en-GB" sz="4400" b="1" dirty="0">
                <a:solidFill>
                  <a:srgbClr val="FF0000"/>
                </a:solidFill>
                <a:latin typeface="+mn-lt"/>
                <a:ea typeface="Al Bayan Plain" charset="-78"/>
                <a:cs typeface="Al Bayan Plain" charset="-78"/>
              </a:rPr>
            </a:br>
            <a:r>
              <a:rPr lang="en-GB" sz="4400" b="1" dirty="0">
                <a:solidFill>
                  <a:srgbClr val="FF0000"/>
                </a:solidFill>
                <a:latin typeface="+mn-lt"/>
                <a:ea typeface="Al Bayan Plain" charset="-78"/>
                <a:cs typeface="Al Bayan Plain" charset="-78"/>
              </a:rPr>
              <a:t>as a common  good</a:t>
            </a:r>
            <a:endParaRPr lang="en-US" sz="4400" b="1" dirty="0">
              <a:solidFill>
                <a:srgbClr val="002060"/>
              </a:solidFill>
              <a:latin typeface="+mn-lt"/>
              <a:ea typeface="Al Bayan Plain" charset="-78"/>
              <a:cs typeface="Al Bayan Plain" charset="-78"/>
            </a:endParaRPr>
          </a:p>
        </p:txBody>
      </p:sp>
      <p:sp>
        <p:nvSpPr>
          <p:cNvPr id="3" name="Subtitle 2"/>
          <p:cNvSpPr>
            <a:spLocks noGrp="1"/>
          </p:cNvSpPr>
          <p:nvPr>
            <p:ph type="subTitle" idx="1"/>
          </p:nvPr>
        </p:nvSpPr>
        <p:spPr>
          <a:xfrm>
            <a:off x="996696" y="3565890"/>
            <a:ext cx="6891528" cy="2627646"/>
          </a:xfrm>
        </p:spPr>
        <p:txBody>
          <a:bodyPr>
            <a:normAutofit fontScale="92500" lnSpcReduction="10000"/>
          </a:bodyPr>
          <a:lstStyle/>
          <a:p>
            <a:pPr>
              <a:lnSpc>
                <a:spcPct val="120000"/>
              </a:lnSpc>
            </a:pPr>
            <a:r>
              <a:rPr lang="en-GB" sz="2600" dirty="0"/>
              <a:t>Simon Marginson</a:t>
            </a:r>
            <a:br>
              <a:rPr lang="en-GB" sz="2000" dirty="0"/>
            </a:br>
            <a:r>
              <a:rPr lang="en-GB" sz="2000" dirty="0"/>
              <a:t> </a:t>
            </a:r>
            <a:br>
              <a:rPr lang="en-GB" sz="2000" dirty="0"/>
            </a:br>
            <a:endParaRPr lang="en-GB" sz="2000" dirty="0"/>
          </a:p>
          <a:p>
            <a:pPr>
              <a:lnSpc>
                <a:spcPct val="120000"/>
              </a:lnSpc>
            </a:pPr>
            <a:r>
              <a:rPr lang="en-GB" sz="2200" dirty="0"/>
              <a:t>Director of the ESRC/HEFCE Centre for Global Higher Education Professor of International Higher Education</a:t>
            </a:r>
            <a:br>
              <a:rPr lang="en-GB" sz="2200" dirty="0"/>
            </a:br>
            <a:r>
              <a:rPr lang="en-GB" sz="2200" dirty="0"/>
              <a:t>UCL Institute of Education</a:t>
            </a:r>
            <a:br>
              <a:rPr lang="en-GB" sz="2200" dirty="0"/>
            </a:br>
            <a:r>
              <a:rPr lang="en-GB" sz="2200" dirty="0"/>
              <a:t>University College London, UK</a:t>
            </a:r>
            <a:endParaRPr lang="en-US" sz="2200" dirty="0"/>
          </a:p>
        </p:txBody>
      </p:sp>
    </p:spTree>
    <p:extLst>
      <p:ext uri="{BB962C8B-B14F-4D97-AF65-F5344CB8AC3E}">
        <p14:creationId xmlns:p14="http://schemas.microsoft.com/office/powerpoint/2010/main" val="1183277585"/>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p:cNvCxnSpPr>
            <a:endCxn id="33801" idx="2"/>
          </p:cNvCxnSpPr>
          <p:nvPr/>
        </p:nvCxnSpPr>
        <p:spPr>
          <a:xfrm flipH="1">
            <a:off x="4521994" y="1779986"/>
            <a:ext cx="13098" cy="3914331"/>
          </a:xfrm>
          <a:prstGeom prst="line">
            <a:avLst/>
          </a:prstGeom>
          <a:ln w="63500">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28" name="Rectangle 27"/>
          <p:cNvSpPr/>
          <p:nvPr/>
        </p:nvSpPr>
        <p:spPr>
          <a:xfrm>
            <a:off x="4699397" y="3768330"/>
            <a:ext cx="2947988" cy="1568053"/>
          </a:xfrm>
          <a:prstGeom prst="rect">
            <a:avLst/>
          </a:prstGeom>
          <a:solidFill>
            <a:schemeClr val="bg1">
              <a:lumMod val="85000"/>
            </a:schemeClr>
          </a:solidFill>
          <a:ln>
            <a:solidFill>
              <a:schemeClr val="tx1">
                <a:lumMod val="50000"/>
                <a:lumOff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350"/>
          </a:p>
        </p:txBody>
      </p:sp>
      <p:sp>
        <p:nvSpPr>
          <p:cNvPr id="26" name="Rectangle 25"/>
          <p:cNvSpPr/>
          <p:nvPr/>
        </p:nvSpPr>
        <p:spPr>
          <a:xfrm>
            <a:off x="1563291" y="1885951"/>
            <a:ext cx="2818209" cy="1593056"/>
          </a:xfrm>
          <a:prstGeom prst="rect">
            <a:avLst/>
          </a:prstGeom>
          <a:solidFill>
            <a:schemeClr val="bg1">
              <a:lumMod val="85000"/>
            </a:schemeClr>
          </a:solidFill>
          <a:ln>
            <a:solidFill>
              <a:schemeClr val="tx1">
                <a:lumMod val="50000"/>
                <a:lumOff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350"/>
          </a:p>
        </p:txBody>
      </p:sp>
      <p:sp>
        <p:nvSpPr>
          <p:cNvPr id="3" name="Rectangle 2"/>
          <p:cNvSpPr/>
          <p:nvPr/>
        </p:nvSpPr>
        <p:spPr>
          <a:xfrm>
            <a:off x="1563291" y="3768330"/>
            <a:ext cx="2818209" cy="1568053"/>
          </a:xfrm>
          <a:prstGeom prst="rect">
            <a:avLst/>
          </a:prstGeom>
          <a:solidFill>
            <a:schemeClr val="bg1">
              <a:lumMod val="85000"/>
              <a:alpha val="20000"/>
            </a:schemeClr>
          </a:solidFill>
          <a:ln>
            <a:solidFill>
              <a:schemeClr val="tx1">
                <a:lumMod val="50000"/>
                <a:lumOff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350" dirty="0"/>
          </a:p>
        </p:txBody>
      </p:sp>
      <p:sp>
        <p:nvSpPr>
          <p:cNvPr id="2" name="Rectangle 1"/>
          <p:cNvSpPr/>
          <p:nvPr/>
        </p:nvSpPr>
        <p:spPr>
          <a:xfrm>
            <a:off x="4699397" y="1903811"/>
            <a:ext cx="2947988" cy="1593056"/>
          </a:xfrm>
          <a:prstGeom prst="rect">
            <a:avLst/>
          </a:prstGeom>
          <a:solidFill>
            <a:schemeClr val="bg1">
              <a:lumMod val="85000"/>
              <a:alpha val="20000"/>
            </a:schemeClr>
          </a:solidFill>
          <a:ln>
            <a:solidFill>
              <a:schemeClr val="tx1">
                <a:lumMod val="50000"/>
                <a:lumOff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350"/>
          </a:p>
        </p:txBody>
      </p:sp>
      <p:sp>
        <p:nvSpPr>
          <p:cNvPr id="33797" name="Title 1"/>
          <p:cNvSpPr>
            <a:spLocks noGrp="1"/>
          </p:cNvSpPr>
          <p:nvPr>
            <p:ph type="title"/>
          </p:nvPr>
        </p:nvSpPr>
        <p:spPr>
          <a:xfrm>
            <a:off x="264694" y="0"/>
            <a:ext cx="8602579" cy="1576910"/>
          </a:xfrm>
          <a:noFill/>
        </p:spPr>
        <p:txBody>
          <a:bodyPr>
            <a:noAutofit/>
          </a:bodyPr>
          <a:lstStyle/>
          <a:p>
            <a:pPr algn="ctr"/>
            <a:r>
              <a:rPr lang="en-US" altLang="en-US" sz="3600" b="1" dirty="0">
                <a:solidFill>
                  <a:srgbClr val="0070C0"/>
                </a:solidFill>
                <a:latin typeface="+mn-lt"/>
                <a:cs typeface="Gill Sans" charset="0"/>
              </a:rPr>
              <a:t>Public and private goods: four political economies of higher education</a:t>
            </a:r>
          </a:p>
        </p:txBody>
      </p:sp>
      <p:sp>
        <p:nvSpPr>
          <p:cNvPr id="33801" name="Content Placeholder 14"/>
          <p:cNvSpPr>
            <a:spLocks noGrp="1"/>
          </p:cNvSpPr>
          <p:nvPr>
            <p:ph idx="1"/>
          </p:nvPr>
        </p:nvSpPr>
        <p:spPr>
          <a:xfrm>
            <a:off x="4133850" y="5228036"/>
            <a:ext cx="776288" cy="466281"/>
          </a:xfrm>
          <a:solidFill>
            <a:schemeClr val="tx1"/>
          </a:solidFill>
        </p:spPr>
        <p:txBody>
          <a:bodyPr>
            <a:spAutoFit/>
          </a:bodyPr>
          <a:lstStyle/>
          <a:p>
            <a:pPr marL="0" indent="0" algn="ctr">
              <a:buNone/>
            </a:pPr>
            <a:r>
              <a:rPr lang="en-US" altLang="en-US" sz="900" b="1" dirty="0">
                <a:solidFill>
                  <a:schemeClr val="bg1"/>
                </a:solidFill>
                <a:latin typeface="Gill Sans" charset="0"/>
                <a:cs typeface="Gill Sans" charset="0"/>
              </a:rPr>
              <a:t>Market-produced goods</a:t>
            </a:r>
          </a:p>
        </p:txBody>
      </p:sp>
      <p:cxnSp>
        <p:nvCxnSpPr>
          <p:cNvPr id="6" name="Straight Connector 5"/>
          <p:cNvCxnSpPr/>
          <p:nvPr/>
        </p:nvCxnSpPr>
        <p:spPr>
          <a:xfrm>
            <a:off x="1475185" y="3640931"/>
            <a:ext cx="6172200" cy="0"/>
          </a:xfrm>
          <a:prstGeom prst="line">
            <a:avLst/>
          </a:prstGeom>
          <a:ln w="63500">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33800" name="TextBox 12"/>
          <p:cNvSpPr txBox="1">
            <a:spLocks noChangeArrowheads="1"/>
          </p:cNvSpPr>
          <p:nvPr/>
        </p:nvSpPr>
        <p:spPr bwMode="auto">
          <a:xfrm>
            <a:off x="4119516" y="1493236"/>
            <a:ext cx="775097" cy="507831"/>
          </a:xfrm>
          <a:prstGeom prst="rect">
            <a:avLst/>
          </a:prstGeom>
          <a:solidFill>
            <a:schemeClr val="tx1"/>
          </a:solidFill>
          <a:ln>
            <a:noFill/>
          </a:ln>
          <a:extLst/>
        </p:spPr>
        <p:txBody>
          <a:bodyPr>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algn="ctr" eaLnBrk="1" hangingPunct="1">
              <a:spcBef>
                <a:spcPct val="0"/>
              </a:spcBef>
              <a:buFontTx/>
              <a:buNone/>
            </a:pPr>
            <a:r>
              <a:rPr lang="en-US" altLang="en-US" sz="900" b="1" dirty="0">
                <a:solidFill>
                  <a:schemeClr val="bg1"/>
                </a:solidFill>
              </a:rPr>
              <a:t>Non-market goods</a:t>
            </a:r>
          </a:p>
        </p:txBody>
      </p:sp>
      <p:sp>
        <p:nvSpPr>
          <p:cNvPr id="33802" name="Content Placeholder 14"/>
          <p:cNvSpPr txBox="1">
            <a:spLocks/>
          </p:cNvSpPr>
          <p:nvPr/>
        </p:nvSpPr>
        <p:spPr bwMode="auto">
          <a:xfrm>
            <a:off x="7334560" y="3369506"/>
            <a:ext cx="775097" cy="507831"/>
          </a:xfrm>
          <a:prstGeom prst="rect">
            <a:avLst/>
          </a:prstGeom>
          <a:solidFill>
            <a:schemeClr val="tx1"/>
          </a:solidFill>
          <a:ln>
            <a:noFill/>
          </a:ln>
          <a:extLst>
            <a:ext uri="{FAA26D3D-D897-4be2-8F04-BA451C77F1D7}">
              <ma14:placeholderFlag xmlns:ma14="http://schemas.microsoft.com/office/mac/drawingml/2011/main" xmlns="" val="1"/>
            </a:ext>
          </a:extLst>
        </p:spPr>
        <p:txBody>
          <a:bodyPr>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algn="ctr">
              <a:buFont typeface="Arial" charset="0"/>
              <a:buNone/>
            </a:pPr>
            <a:r>
              <a:rPr lang="en-US" altLang="en-US" sz="900" b="1" dirty="0">
                <a:solidFill>
                  <a:schemeClr val="bg1"/>
                </a:solidFill>
              </a:rPr>
              <a:t>State sector goods</a:t>
            </a:r>
          </a:p>
        </p:txBody>
      </p:sp>
      <p:sp>
        <p:nvSpPr>
          <p:cNvPr id="33803" name="Content Placeholder 14"/>
          <p:cNvSpPr txBox="1">
            <a:spLocks/>
          </p:cNvSpPr>
          <p:nvPr/>
        </p:nvSpPr>
        <p:spPr bwMode="auto">
          <a:xfrm>
            <a:off x="1011437" y="3386818"/>
            <a:ext cx="775097" cy="473206"/>
          </a:xfrm>
          <a:prstGeom prst="rect">
            <a:avLst/>
          </a:prstGeom>
          <a:solidFill>
            <a:schemeClr val="tx1"/>
          </a:solidFill>
          <a:ln>
            <a:noFill/>
          </a:ln>
          <a:extLst>
            <a:ext uri="{FAA26D3D-D897-4be2-8F04-BA451C77F1D7}">
              <ma14:placeholderFlag xmlns:ma14="http://schemas.microsoft.com/office/mac/drawingml/2011/main" xmlns="" val="1"/>
            </a:ext>
          </a:extLst>
        </p:spPr>
        <p:txBody>
          <a:bodyPr>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algn="ctr">
              <a:buFont typeface="Arial" charset="0"/>
              <a:buNone/>
            </a:pPr>
            <a:r>
              <a:rPr lang="en-US" altLang="en-US" sz="825" b="1" dirty="0">
                <a:solidFill>
                  <a:schemeClr val="bg1"/>
                </a:solidFill>
              </a:rPr>
              <a:t>Non-state sector goods</a:t>
            </a:r>
          </a:p>
        </p:txBody>
      </p:sp>
      <p:sp>
        <p:nvSpPr>
          <p:cNvPr id="33804" name="TextBox 22"/>
          <p:cNvSpPr txBox="1">
            <a:spLocks noChangeArrowheads="1"/>
          </p:cNvSpPr>
          <p:nvPr/>
        </p:nvSpPr>
        <p:spPr bwMode="auto">
          <a:xfrm>
            <a:off x="4938014" y="2302181"/>
            <a:ext cx="1955006" cy="1038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eaLnBrk="1" hangingPunct="1">
              <a:spcBef>
                <a:spcPct val="0"/>
              </a:spcBef>
              <a:buFontTx/>
              <a:buNone/>
            </a:pPr>
            <a:r>
              <a:rPr lang="en-US" altLang="en-US" sz="1350" i="1" dirty="0"/>
              <a:t>Teaching</a:t>
            </a:r>
            <a:r>
              <a:rPr lang="en-US" altLang="en-US" sz="1350" dirty="0"/>
              <a:t>: Free places,  low value differentials</a:t>
            </a:r>
            <a:endParaRPr lang="en-US" altLang="en-US" sz="750" dirty="0"/>
          </a:p>
          <a:p>
            <a:pPr eaLnBrk="1" hangingPunct="1">
              <a:spcBef>
                <a:spcPct val="0"/>
              </a:spcBef>
              <a:buFontTx/>
              <a:buNone/>
            </a:pPr>
            <a:endParaRPr lang="en-US" altLang="en-US" sz="750" dirty="0"/>
          </a:p>
          <a:p>
            <a:pPr eaLnBrk="1" hangingPunct="1">
              <a:spcBef>
                <a:spcPct val="0"/>
              </a:spcBef>
              <a:buFontTx/>
              <a:buNone/>
            </a:pPr>
            <a:r>
              <a:rPr lang="en-US" altLang="en-US" sz="1350" i="1" dirty="0"/>
              <a:t>Research:</a:t>
            </a:r>
            <a:r>
              <a:rPr lang="en-US" altLang="en-US" sz="1350" dirty="0"/>
              <a:t> Publicly funded, integral to researcher</a:t>
            </a:r>
          </a:p>
        </p:txBody>
      </p:sp>
      <p:sp>
        <p:nvSpPr>
          <p:cNvPr id="33805" name="TextBox 25"/>
          <p:cNvSpPr txBox="1">
            <a:spLocks noChangeArrowheads="1"/>
          </p:cNvSpPr>
          <p:nvPr/>
        </p:nvSpPr>
        <p:spPr bwMode="auto">
          <a:xfrm>
            <a:off x="5114925" y="4277917"/>
            <a:ext cx="2215754" cy="1038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eaLnBrk="1" hangingPunct="1">
              <a:spcBef>
                <a:spcPct val="0"/>
              </a:spcBef>
              <a:buFontTx/>
              <a:buNone/>
            </a:pPr>
            <a:r>
              <a:rPr lang="en-US" altLang="en-US" sz="1350" i="1" dirty="0"/>
              <a:t>Teaching:  </a:t>
            </a:r>
            <a:r>
              <a:rPr lang="en-US" altLang="en-US" sz="1350" dirty="0"/>
              <a:t>Quasi market in student places/degrees</a:t>
            </a:r>
            <a:endParaRPr lang="en-US" altLang="en-US" sz="750" dirty="0"/>
          </a:p>
          <a:p>
            <a:pPr eaLnBrk="1" hangingPunct="1">
              <a:spcBef>
                <a:spcPct val="0"/>
              </a:spcBef>
              <a:buFontTx/>
              <a:buNone/>
            </a:pPr>
            <a:endParaRPr lang="en-US" altLang="en-US" sz="750" dirty="0"/>
          </a:p>
          <a:p>
            <a:pPr eaLnBrk="1" hangingPunct="1">
              <a:spcBef>
                <a:spcPct val="0"/>
              </a:spcBef>
              <a:buFontTx/>
              <a:buNone/>
            </a:pPr>
            <a:r>
              <a:rPr lang="en-US" altLang="en-US" sz="1350" i="1" dirty="0"/>
              <a:t>Research:  </a:t>
            </a:r>
            <a:r>
              <a:rPr lang="en-US" altLang="en-US" sz="1350" dirty="0"/>
              <a:t>State quasi-market, product formats</a:t>
            </a:r>
          </a:p>
        </p:txBody>
      </p:sp>
      <p:sp>
        <p:nvSpPr>
          <p:cNvPr id="33806" name="TextBox 30"/>
          <p:cNvSpPr txBox="1">
            <a:spLocks noChangeArrowheads="1"/>
          </p:cNvSpPr>
          <p:nvPr/>
        </p:nvSpPr>
        <p:spPr bwMode="auto">
          <a:xfrm>
            <a:off x="2051447" y="2306242"/>
            <a:ext cx="1994297" cy="1038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eaLnBrk="1" hangingPunct="1">
              <a:spcBef>
                <a:spcPct val="0"/>
              </a:spcBef>
              <a:buFontTx/>
              <a:buNone/>
            </a:pPr>
            <a:r>
              <a:rPr lang="en-US" altLang="en-US" sz="1350" i="1" dirty="0"/>
              <a:t>Teaching</a:t>
            </a:r>
            <a:r>
              <a:rPr lang="en-US" altLang="en-US" sz="1350" dirty="0"/>
              <a:t>: Private learning in Internet, libraries</a:t>
            </a:r>
            <a:endParaRPr lang="en-US" altLang="en-US" sz="750" dirty="0"/>
          </a:p>
          <a:p>
            <a:pPr eaLnBrk="1" hangingPunct="1">
              <a:spcBef>
                <a:spcPct val="0"/>
              </a:spcBef>
              <a:buFontTx/>
              <a:buNone/>
            </a:pPr>
            <a:endParaRPr lang="en-US" altLang="en-US" sz="750" dirty="0"/>
          </a:p>
          <a:p>
            <a:pPr eaLnBrk="1" hangingPunct="1">
              <a:spcBef>
                <a:spcPct val="0"/>
              </a:spcBef>
              <a:buFontTx/>
              <a:buNone/>
            </a:pPr>
            <a:r>
              <a:rPr lang="en-US" altLang="en-US" sz="1350" i="1" dirty="0"/>
              <a:t>Research:</a:t>
            </a:r>
            <a:r>
              <a:rPr lang="en-US" altLang="en-US" sz="1350" dirty="0"/>
              <a:t> Self-made scholarship and inquiry</a:t>
            </a:r>
          </a:p>
        </p:txBody>
      </p:sp>
      <p:sp>
        <p:nvSpPr>
          <p:cNvPr id="33807" name="TextBox 31"/>
          <p:cNvSpPr txBox="1">
            <a:spLocks noChangeArrowheads="1"/>
          </p:cNvSpPr>
          <p:nvPr/>
        </p:nvSpPr>
        <p:spPr bwMode="auto">
          <a:xfrm>
            <a:off x="2078833" y="4211242"/>
            <a:ext cx="2041922" cy="1131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eaLnBrk="1" hangingPunct="1">
              <a:spcBef>
                <a:spcPct val="0"/>
              </a:spcBef>
              <a:buFontTx/>
              <a:buNone/>
            </a:pPr>
            <a:r>
              <a:rPr lang="en-US" altLang="en-US" sz="1350" i="1"/>
              <a:t>Teaching:</a:t>
            </a:r>
            <a:r>
              <a:rPr lang="en-US" altLang="en-US" sz="1350"/>
              <a:t> Commercial market in tuition/degrees</a:t>
            </a:r>
            <a:endParaRPr lang="en-US" altLang="en-US" sz="750"/>
          </a:p>
          <a:p>
            <a:pPr eaLnBrk="1" hangingPunct="1">
              <a:spcBef>
                <a:spcPct val="0"/>
              </a:spcBef>
              <a:buFontTx/>
              <a:buNone/>
            </a:pPr>
            <a:endParaRPr lang="en-US" altLang="en-US" sz="1350"/>
          </a:p>
          <a:p>
            <a:pPr eaLnBrk="1" hangingPunct="1">
              <a:spcBef>
                <a:spcPct val="0"/>
              </a:spcBef>
              <a:buFontTx/>
              <a:buNone/>
            </a:pPr>
            <a:r>
              <a:rPr lang="en-US" altLang="en-US" sz="1350" i="1"/>
              <a:t>Research:</a:t>
            </a:r>
            <a:r>
              <a:rPr lang="en-US" altLang="en-US" sz="1350"/>
              <a:t> Commercial research and consultancy</a:t>
            </a:r>
          </a:p>
        </p:txBody>
      </p:sp>
      <p:sp>
        <p:nvSpPr>
          <p:cNvPr id="33808" name="TextBox 22"/>
          <p:cNvSpPr txBox="1">
            <a:spLocks noChangeArrowheads="1"/>
          </p:cNvSpPr>
          <p:nvPr/>
        </p:nvSpPr>
        <p:spPr bwMode="auto">
          <a:xfrm>
            <a:off x="1887141" y="1953817"/>
            <a:ext cx="2233613"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eaLnBrk="1" hangingPunct="1">
              <a:spcBef>
                <a:spcPct val="0"/>
              </a:spcBef>
              <a:buFontTx/>
              <a:buNone/>
            </a:pPr>
            <a:r>
              <a:rPr lang="en-US" altLang="en-US" sz="1050" b="1" dirty="0"/>
              <a:t>Quadrant 1: CIVIL SOCIETY </a:t>
            </a:r>
          </a:p>
        </p:txBody>
      </p:sp>
      <p:sp>
        <p:nvSpPr>
          <p:cNvPr id="33809" name="TextBox 45"/>
          <p:cNvSpPr txBox="1">
            <a:spLocks noChangeArrowheads="1"/>
          </p:cNvSpPr>
          <p:nvPr/>
        </p:nvSpPr>
        <p:spPr bwMode="auto">
          <a:xfrm>
            <a:off x="4897042" y="1941911"/>
            <a:ext cx="2646758"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eaLnBrk="1" hangingPunct="1">
              <a:spcBef>
                <a:spcPct val="0"/>
              </a:spcBef>
              <a:buFontTx/>
              <a:buNone/>
            </a:pPr>
            <a:r>
              <a:rPr lang="en-US" altLang="en-US" sz="1050" b="1" dirty="0"/>
              <a:t>Quadrant 2: SOCIAL DEMOCRACY</a:t>
            </a:r>
          </a:p>
        </p:txBody>
      </p:sp>
      <p:sp>
        <p:nvSpPr>
          <p:cNvPr id="33810" name="TextBox 46"/>
          <p:cNvSpPr txBox="1">
            <a:spLocks noChangeArrowheads="1"/>
          </p:cNvSpPr>
          <p:nvPr/>
        </p:nvSpPr>
        <p:spPr bwMode="auto">
          <a:xfrm>
            <a:off x="1563291" y="3882629"/>
            <a:ext cx="2794398"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eaLnBrk="1" hangingPunct="1">
              <a:spcBef>
                <a:spcPct val="0"/>
              </a:spcBef>
              <a:buFontTx/>
              <a:buNone/>
            </a:pPr>
            <a:r>
              <a:rPr lang="en-US" altLang="en-US" sz="1050" b="1"/>
              <a:t>Quadrant 4: </a:t>
            </a:r>
            <a:r>
              <a:rPr lang="en-US" altLang="en-US" sz="1050" b="1" dirty="0"/>
              <a:t>COMMERCIAL MARKET</a:t>
            </a:r>
          </a:p>
        </p:txBody>
      </p:sp>
      <p:sp>
        <p:nvSpPr>
          <p:cNvPr id="33811" name="TextBox 50"/>
          <p:cNvSpPr txBox="1">
            <a:spLocks noChangeArrowheads="1"/>
          </p:cNvSpPr>
          <p:nvPr/>
        </p:nvSpPr>
        <p:spPr bwMode="auto">
          <a:xfrm>
            <a:off x="4797028" y="3894885"/>
            <a:ext cx="2972992"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eaLnBrk="1" hangingPunct="1">
              <a:spcBef>
                <a:spcPct val="0"/>
              </a:spcBef>
              <a:buFontTx/>
              <a:buNone/>
            </a:pPr>
            <a:r>
              <a:rPr lang="en-US" altLang="en-US" sz="1050" b="1"/>
              <a:t>Quadrant 3: </a:t>
            </a:r>
            <a:r>
              <a:rPr lang="en-US" altLang="en-US" sz="1050" b="1" dirty="0"/>
              <a:t>STATE QUASI-MARKET</a:t>
            </a:r>
          </a:p>
        </p:txBody>
      </p:sp>
      <p:sp>
        <p:nvSpPr>
          <p:cNvPr id="33812" name="TextBox 28"/>
          <p:cNvSpPr txBox="1">
            <a:spLocks noChangeArrowheads="1"/>
          </p:cNvSpPr>
          <p:nvPr/>
        </p:nvSpPr>
        <p:spPr bwMode="auto">
          <a:xfrm>
            <a:off x="5272088" y="5578016"/>
            <a:ext cx="2655094"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2400">
                <a:solidFill>
                  <a:schemeClr val="tx1"/>
                </a:solidFill>
                <a:latin typeface="Gill Sans" charset="0"/>
                <a:ea typeface="ＭＳ Ｐゴシック" charset="-128"/>
                <a:cs typeface="Gill Sans" charset="0"/>
              </a:defRPr>
            </a:lvl1pPr>
            <a:lvl2pPr marL="742950" indent="-285750">
              <a:spcBef>
                <a:spcPct val="20000"/>
              </a:spcBef>
              <a:buFont typeface="Arial" charset="0"/>
              <a:buChar char="–"/>
              <a:defRPr sz="2400">
                <a:solidFill>
                  <a:schemeClr val="tx1"/>
                </a:solidFill>
                <a:latin typeface="Gill Sans Light" charset="0"/>
                <a:ea typeface="ＭＳ Ｐゴシック" charset="-128"/>
                <a:cs typeface="Gill Sans Light" charset="0"/>
              </a:defRPr>
            </a:lvl2pPr>
            <a:lvl3pPr marL="1143000" indent="-228600">
              <a:spcBef>
                <a:spcPct val="20000"/>
              </a:spcBef>
              <a:buFont typeface="Arial" charset="0"/>
              <a:buChar char="•"/>
              <a:defRPr>
                <a:solidFill>
                  <a:schemeClr val="tx1"/>
                </a:solidFill>
                <a:latin typeface="Gill Sans" charset="0"/>
                <a:ea typeface="ＭＳ Ｐゴシック" charset="-128"/>
                <a:cs typeface="Gill Sans" charset="0"/>
              </a:defRPr>
            </a:lvl3pPr>
            <a:lvl4pPr marL="1600200" indent="-228600">
              <a:spcBef>
                <a:spcPct val="20000"/>
              </a:spcBef>
              <a:buFont typeface="Arial" charset="0"/>
              <a:buChar char="–"/>
              <a:defRPr>
                <a:solidFill>
                  <a:schemeClr val="tx1"/>
                </a:solidFill>
                <a:latin typeface="Gill Sans" charset="0"/>
                <a:ea typeface="Gill Sans" charset="0"/>
                <a:cs typeface="Gill Sans" charset="0"/>
              </a:defRPr>
            </a:lvl4pPr>
            <a:lvl5pPr marL="2057400" indent="-228600">
              <a:spcBef>
                <a:spcPct val="20000"/>
              </a:spcBef>
              <a:buFont typeface="Arial" charset="0"/>
              <a:buChar char="»"/>
              <a:defRPr sz="1600">
                <a:solidFill>
                  <a:schemeClr val="tx1"/>
                </a:solidFill>
                <a:latin typeface="Gill Sans" charset="0"/>
                <a:ea typeface="Gill Sans" charset="0"/>
                <a:cs typeface="Gill Sans" charset="0"/>
              </a:defRPr>
            </a:lvl5pPr>
            <a:lvl6pPr marL="25146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6pPr>
            <a:lvl7pPr marL="29718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7pPr>
            <a:lvl8pPr marL="34290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8pPr>
            <a:lvl9pPr marL="3886200" indent="-228600" defTabSz="457200" eaLnBrk="0" fontAlgn="base" hangingPunct="0">
              <a:spcBef>
                <a:spcPct val="20000"/>
              </a:spcBef>
              <a:spcAft>
                <a:spcPct val="0"/>
              </a:spcAft>
              <a:buFont typeface="Arial" charset="0"/>
              <a:buChar char="»"/>
              <a:defRPr sz="1600">
                <a:solidFill>
                  <a:schemeClr val="tx1"/>
                </a:solidFill>
                <a:latin typeface="Gill Sans" charset="0"/>
                <a:ea typeface="Gill Sans" charset="0"/>
                <a:cs typeface="Gill Sans" charset="0"/>
              </a:defRPr>
            </a:lvl9pPr>
          </a:lstStyle>
          <a:p>
            <a:pPr eaLnBrk="1" hangingPunct="1">
              <a:spcBef>
                <a:spcPct val="0"/>
              </a:spcBef>
              <a:buFontTx/>
              <a:buNone/>
            </a:pPr>
            <a:r>
              <a:rPr lang="en-US" altLang="en-US" sz="1050" i="1" dirty="0"/>
              <a:t>NOTE: State, institutions and individuals are active agents in all four quadrants</a:t>
            </a:r>
          </a:p>
        </p:txBody>
      </p:sp>
    </p:spTree>
    <p:extLst>
      <p:ext uri="{BB962C8B-B14F-4D97-AF65-F5344CB8AC3E}">
        <p14:creationId xmlns:p14="http://schemas.microsoft.com/office/powerpoint/2010/main" val="493320289"/>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7886700" cy="1231392"/>
          </a:xfrm>
        </p:spPr>
        <p:txBody>
          <a:bodyPr>
            <a:normAutofit/>
          </a:bodyPr>
          <a:lstStyle/>
          <a:p>
            <a:pPr algn="ctr"/>
            <a:r>
              <a:rPr lang="en-US" sz="3600" b="1" dirty="0">
                <a:solidFill>
                  <a:srgbClr val="0070C0"/>
                </a:solidFill>
                <a:latin typeface="+mn-lt"/>
              </a:rPr>
              <a:t>Common good(s)</a:t>
            </a:r>
          </a:p>
        </p:txBody>
      </p:sp>
      <p:sp>
        <p:nvSpPr>
          <p:cNvPr id="3" name="Content Placeholder 2"/>
          <p:cNvSpPr>
            <a:spLocks noGrp="1"/>
          </p:cNvSpPr>
          <p:nvPr>
            <p:ph idx="1"/>
          </p:nvPr>
        </p:nvSpPr>
        <p:spPr>
          <a:xfrm>
            <a:off x="628650" y="935608"/>
            <a:ext cx="7886700" cy="5623687"/>
          </a:xfrm>
        </p:spPr>
        <p:txBody>
          <a:bodyPr>
            <a:normAutofit/>
          </a:bodyPr>
          <a:lstStyle/>
          <a:p>
            <a:r>
              <a:rPr lang="en-US" sz="2400" dirty="0"/>
              <a:t>Not all public goods are necessarily progressive in distribution or social effects (aggressive national military offensives are a ‘public good’ in both the economic and political senses, but do we like them?)</a:t>
            </a:r>
          </a:p>
          <a:p>
            <a:r>
              <a:rPr lang="en-US" sz="2400" dirty="0"/>
              <a:t>Collective relational goods are a particular kind of non-market good, public goods in the economic sense. These are relational goods that provide for social solidarity, equity, human rights, democratic self-determination, and social and geographic mobility (freedom of movement) in populations</a:t>
            </a:r>
          </a:p>
          <a:p>
            <a:r>
              <a:rPr lang="en-US" sz="2400" dirty="0"/>
              <a:t>The normative term ‘common good’ and ‘common goods’ may serve to describe such collective benefits </a:t>
            </a:r>
          </a:p>
          <a:p>
            <a:r>
              <a:rPr lang="en-US" sz="2400" dirty="0"/>
              <a:t>The provision of higher education on the basis of equal social opportunity is an important common good </a:t>
            </a:r>
          </a:p>
        </p:txBody>
      </p:sp>
    </p:spTree>
    <p:extLst>
      <p:ext uri="{BB962C8B-B14F-4D97-AF65-F5344CB8AC3E}">
        <p14:creationId xmlns:p14="http://schemas.microsoft.com/office/powerpoint/2010/main" val="1668246574"/>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693" y="274638"/>
            <a:ext cx="8808107" cy="1294518"/>
          </a:xfrm>
        </p:spPr>
        <p:txBody>
          <a:bodyPr>
            <a:normAutofit/>
          </a:bodyPr>
          <a:lstStyle/>
          <a:p>
            <a:r>
              <a:rPr lang="en-US" sz="3600" b="1" dirty="0">
                <a:solidFill>
                  <a:srgbClr val="0070C0"/>
                </a:solidFill>
                <a:latin typeface="+mn-lt"/>
              </a:rPr>
              <a:t>Factors that create opportunity hierarchies  </a:t>
            </a:r>
          </a:p>
        </p:txBody>
      </p:sp>
      <p:sp>
        <p:nvSpPr>
          <p:cNvPr id="3" name="Content Placeholder 2"/>
          <p:cNvSpPr>
            <a:spLocks noGrp="1"/>
          </p:cNvSpPr>
          <p:nvPr>
            <p:ph idx="1"/>
          </p:nvPr>
        </p:nvSpPr>
        <p:spPr>
          <a:xfrm>
            <a:off x="563547" y="1427240"/>
            <a:ext cx="8123254" cy="4538131"/>
          </a:xfrm>
        </p:spPr>
        <p:txBody>
          <a:bodyPr>
            <a:noAutofit/>
          </a:bodyPr>
          <a:lstStyle/>
          <a:p>
            <a:r>
              <a:rPr lang="en-US" sz="2400" dirty="0"/>
              <a:t>Elite schools and school sectors that shape selection</a:t>
            </a:r>
          </a:p>
          <a:p>
            <a:r>
              <a:rPr lang="en-US" sz="2400" dirty="0"/>
              <a:t>Fields of study attached to differential social rewards</a:t>
            </a:r>
          </a:p>
          <a:p>
            <a:r>
              <a:rPr lang="en-US" sz="2400" dirty="0"/>
              <a:t>Horizontal institutional diversity (mission, type) that becomes vertical (hierarchy of value), e.g. distinction between university and non-university institutions</a:t>
            </a:r>
          </a:p>
          <a:p>
            <a:r>
              <a:rPr lang="en-US" sz="2400" dirty="0"/>
              <a:t>Public and private sector distinction can be a hierarchy </a:t>
            </a:r>
          </a:p>
          <a:p>
            <a:r>
              <a:rPr lang="en-US" sz="2400" dirty="0"/>
              <a:t>Tuition barriers and differentiated tuition prices</a:t>
            </a:r>
          </a:p>
          <a:p>
            <a:r>
              <a:rPr lang="en-US" sz="2400" dirty="0"/>
              <a:t>Intensified competition between institutions</a:t>
            </a:r>
          </a:p>
          <a:p>
            <a:r>
              <a:rPr lang="en-US" sz="2400" dirty="0"/>
              <a:t>Differentiated student aspirations</a:t>
            </a:r>
          </a:p>
        </p:txBody>
      </p:sp>
    </p:spTree>
    <p:extLst>
      <p:ext uri="{BB962C8B-B14F-4D97-AF65-F5344CB8AC3E}">
        <p14:creationId xmlns:p14="http://schemas.microsoft.com/office/powerpoint/2010/main" val="1931912727"/>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D874E-6882-2947-98AC-786B295E2413}"/>
              </a:ext>
            </a:extLst>
          </p:cNvPr>
          <p:cNvSpPr>
            <a:spLocks noGrp="1"/>
          </p:cNvSpPr>
          <p:nvPr>
            <p:ph type="title"/>
          </p:nvPr>
        </p:nvSpPr>
        <p:spPr/>
        <p:txBody>
          <a:bodyPr>
            <a:normAutofit/>
          </a:bodyPr>
          <a:lstStyle/>
          <a:p>
            <a:pPr algn="ctr"/>
            <a:r>
              <a:rPr lang="en-GB" sz="3600" b="1" dirty="0">
                <a:solidFill>
                  <a:srgbClr val="0070C0"/>
                </a:solidFill>
                <a:latin typeface="+mn-lt"/>
              </a:rPr>
              <a:t>Applying ‘common good’</a:t>
            </a:r>
          </a:p>
        </p:txBody>
      </p:sp>
      <p:sp>
        <p:nvSpPr>
          <p:cNvPr id="3" name="Content Placeholder 2">
            <a:extLst>
              <a:ext uri="{FF2B5EF4-FFF2-40B4-BE49-F238E27FC236}">
                <a16:creationId xmlns:a16="http://schemas.microsoft.com/office/drawing/2014/main" id="{CF7DC8C5-88CA-394A-AF3B-92A17C5DB365}"/>
              </a:ext>
            </a:extLst>
          </p:cNvPr>
          <p:cNvSpPr>
            <a:spLocks noGrp="1"/>
          </p:cNvSpPr>
          <p:nvPr>
            <p:ph idx="1"/>
          </p:nvPr>
        </p:nvSpPr>
        <p:spPr>
          <a:xfrm>
            <a:off x="628650" y="1589314"/>
            <a:ext cx="7886700" cy="4898572"/>
          </a:xfrm>
        </p:spPr>
        <p:txBody>
          <a:bodyPr>
            <a:normAutofit/>
          </a:bodyPr>
          <a:lstStyle/>
          <a:p>
            <a:r>
              <a:rPr lang="en-GB" sz="2400" dirty="0"/>
              <a:t>The ‘common good’ idea provides a better normative basis than ‘public good’ for tackling stratification </a:t>
            </a:r>
          </a:p>
          <a:p>
            <a:r>
              <a:rPr lang="en-GB" sz="2400" dirty="0"/>
              <a:t>The common good approach is a non-market approach (commercial markets generate financial closures and inequalities which are the antithesis of the common good)</a:t>
            </a:r>
          </a:p>
          <a:p>
            <a:r>
              <a:rPr lang="en-GB" sz="2400" dirty="0"/>
              <a:t>It is not necessarily a state-based approach. It allows a larger group of actors to contribute to education, and is compatible with mixed financing (with safeguards!)</a:t>
            </a:r>
          </a:p>
          <a:p>
            <a:r>
              <a:rPr lang="en-GB" sz="2400" dirty="0"/>
              <a:t>BUT by-passing states altogether does not work well especially if it lets the commercial market in. Arguably, private sectors in education work best when there is effective state regulation, e.g. South Korea</a:t>
            </a:r>
          </a:p>
        </p:txBody>
      </p:sp>
    </p:spTree>
    <p:extLst>
      <p:ext uri="{BB962C8B-B14F-4D97-AF65-F5344CB8AC3E}">
        <p14:creationId xmlns:p14="http://schemas.microsoft.com/office/powerpoint/2010/main" val="1663810753"/>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391886" y="424543"/>
            <a:ext cx="7826828" cy="2288268"/>
          </a:xfrm>
        </p:spPr>
        <p:txBody>
          <a:bodyPr>
            <a:noAutofit/>
          </a:bodyPr>
          <a:lstStyle/>
          <a:p>
            <a:pPr algn="ctr"/>
            <a:r>
              <a:rPr lang="en-US" altLang="en-US" sz="3600" b="1" dirty="0">
                <a:solidFill>
                  <a:srgbClr val="FF0000"/>
                </a:solidFill>
                <a:latin typeface="+mn-lt"/>
                <a:ea typeface="Gill Sans SemiBold" charset="0"/>
                <a:cs typeface="Gill Sans SemiBold" charset="0"/>
              </a:rPr>
              <a:t>Complication 1</a:t>
            </a:r>
            <a:br>
              <a:rPr lang="en-US" altLang="en-US" sz="3600" b="1" dirty="0">
                <a:solidFill>
                  <a:srgbClr val="0070C0"/>
                </a:solidFill>
                <a:latin typeface="+mn-lt"/>
                <a:ea typeface="Gill Sans SemiBold" charset="0"/>
                <a:cs typeface="Gill Sans SemiBold" charset="0"/>
              </a:rPr>
            </a:br>
            <a:r>
              <a:rPr lang="en-US" altLang="en-US" sz="3600" b="1" dirty="0">
                <a:solidFill>
                  <a:srgbClr val="0070C0"/>
                </a:solidFill>
                <a:latin typeface="+mn-lt"/>
                <a:ea typeface="Gill Sans SemiBold" charset="0"/>
                <a:cs typeface="Gill Sans SemiBold" charset="0"/>
              </a:rPr>
              <a:t>Whose common/public goods? </a:t>
            </a:r>
            <a:br>
              <a:rPr lang="en-US" altLang="en-US" sz="3600" b="1" dirty="0">
                <a:solidFill>
                  <a:srgbClr val="0070C0"/>
                </a:solidFill>
                <a:latin typeface="+mn-lt"/>
                <a:ea typeface="Gill Sans SemiBold" charset="0"/>
                <a:cs typeface="Gill Sans SemiBold" charset="0"/>
              </a:rPr>
            </a:br>
            <a:r>
              <a:rPr lang="en-US" altLang="en-US" sz="3600" b="1" dirty="0">
                <a:solidFill>
                  <a:srgbClr val="0070C0"/>
                </a:solidFill>
                <a:latin typeface="+mn-lt"/>
                <a:ea typeface="Gill Sans SemiBold" charset="0"/>
                <a:cs typeface="Gill Sans SemiBold" charset="0"/>
              </a:rPr>
              <a:t>Are there generic common goods </a:t>
            </a:r>
            <a:br>
              <a:rPr lang="en-US" altLang="en-US" sz="3600" b="1" dirty="0">
                <a:solidFill>
                  <a:srgbClr val="0070C0"/>
                </a:solidFill>
                <a:latin typeface="+mn-lt"/>
                <a:ea typeface="Gill Sans SemiBold" charset="0"/>
                <a:cs typeface="Gill Sans SemiBold" charset="0"/>
              </a:rPr>
            </a:br>
            <a:r>
              <a:rPr lang="en-US" altLang="en-US" sz="3600" b="1" dirty="0">
                <a:solidFill>
                  <a:srgbClr val="0070C0"/>
                </a:solidFill>
                <a:latin typeface="+mn-lt"/>
                <a:ea typeface="Gill Sans SemiBold" charset="0"/>
                <a:cs typeface="Gill Sans SemiBold" charset="0"/>
              </a:rPr>
              <a:t>in higher education?</a:t>
            </a:r>
          </a:p>
        </p:txBody>
      </p:sp>
      <p:sp>
        <p:nvSpPr>
          <p:cNvPr id="27650" name="Content Placeholder 2"/>
          <p:cNvSpPr>
            <a:spLocks noGrp="1"/>
          </p:cNvSpPr>
          <p:nvPr>
            <p:ph idx="1"/>
          </p:nvPr>
        </p:nvSpPr>
        <p:spPr>
          <a:xfrm>
            <a:off x="533401" y="2712811"/>
            <a:ext cx="7913913" cy="4014560"/>
          </a:xfrm>
        </p:spPr>
        <p:txBody>
          <a:bodyPr>
            <a:normAutofit/>
          </a:bodyPr>
          <a:lstStyle/>
          <a:p>
            <a:r>
              <a:rPr lang="en-US" altLang="en-US" sz="2400" dirty="0"/>
              <a:t>Is there a really generic/worldwide ‘common good’ in higher education? Or is common or public good just in the eye of the beholder and incapable of generic form</a:t>
            </a:r>
            <a:r>
              <a:rPr lang="is-IS" altLang="en-US" sz="2400" dirty="0"/>
              <a:t>… ? </a:t>
            </a:r>
            <a:r>
              <a:rPr lang="en-US" altLang="en-US" sz="2400" i="1" dirty="0"/>
              <a:t>W</a:t>
            </a:r>
            <a:r>
              <a:rPr lang="is-IS" altLang="en-US" sz="2400" i="1" dirty="0"/>
              <a:t>hose </a:t>
            </a:r>
            <a:r>
              <a:rPr lang="is-IS" altLang="en-US" sz="2400" dirty="0"/>
              <a:t>common good is it?</a:t>
            </a:r>
          </a:p>
          <a:p>
            <a:r>
              <a:rPr lang="en-US" altLang="en-US" sz="2400" dirty="0"/>
              <a:t>Which tradition of ‘state’, ‘public’ and common should we use—Anglo-American, Nordic, German social market, Chinese, Latin American, </a:t>
            </a:r>
            <a:r>
              <a:rPr lang="en-US" altLang="en-US" sz="2400" dirty="0" err="1"/>
              <a:t>etc</a:t>
            </a:r>
            <a:r>
              <a:rPr lang="en-US" altLang="en-US" sz="2400" dirty="0"/>
              <a:t>? Or should we use a combined idea, based on a reasoned synthesis?</a:t>
            </a:r>
          </a:p>
          <a:p>
            <a:r>
              <a:rPr lang="en-US" altLang="en-US" sz="2400" dirty="0"/>
              <a:t>Most ‘global’ strategies are not really global but reflect one or another national viewpoint </a:t>
            </a:r>
          </a:p>
        </p:txBody>
      </p:sp>
    </p:spTree>
    <p:extLst>
      <p:ext uri="{BB962C8B-B14F-4D97-AF65-F5344CB8AC3E}">
        <p14:creationId xmlns:p14="http://schemas.microsoft.com/office/powerpoint/2010/main" val="131342637"/>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4"/>
          <p:cNvSpPr>
            <a:spLocks noGrp="1"/>
          </p:cNvSpPr>
          <p:nvPr>
            <p:ph type="title" idx="4294967295"/>
          </p:nvPr>
        </p:nvSpPr>
        <p:spPr>
          <a:xfrm>
            <a:off x="0" y="41275"/>
            <a:ext cx="8872538" cy="806450"/>
          </a:xfrm>
        </p:spPr>
        <p:txBody>
          <a:bodyPr>
            <a:noAutofit/>
          </a:bodyPr>
          <a:lstStyle/>
          <a:p>
            <a:pPr algn="ctr"/>
            <a:r>
              <a:rPr lang="en-US" altLang="en-US" sz="3600" b="1" dirty="0">
                <a:solidFill>
                  <a:srgbClr val="0070C0"/>
                </a:solidFill>
                <a:latin typeface="+mn-lt"/>
                <a:ea typeface="Gill Sans SemiBold" charset="0"/>
                <a:cs typeface="Gill Sans SemiBold" charset="0"/>
              </a:rPr>
              <a:t>National variations in ‘public’ and ‘common’</a:t>
            </a:r>
          </a:p>
        </p:txBody>
      </p:sp>
      <p:graphicFrame>
        <p:nvGraphicFramePr>
          <p:cNvPr id="57414" name="Group 70"/>
          <p:cNvGraphicFramePr>
            <a:graphicFrameLocks noGrp="1"/>
          </p:cNvGraphicFramePr>
          <p:nvPr>
            <p:ph type="tbl" idx="4294967295"/>
            <p:extLst>
              <p:ext uri="{D42A27DB-BD31-4B8C-83A1-F6EECF244321}">
                <p14:modId xmlns:p14="http://schemas.microsoft.com/office/powerpoint/2010/main" val="1492567604"/>
              </p:ext>
            </p:extLst>
          </p:nvPr>
        </p:nvGraphicFramePr>
        <p:xfrm>
          <a:off x="445477" y="847725"/>
          <a:ext cx="8335108" cy="5599100"/>
        </p:xfrm>
        <a:graphic>
          <a:graphicData uri="http://schemas.openxmlformats.org/drawingml/2006/table">
            <a:tbl>
              <a:tblPr>
                <a:tableStyleId>{3C2FFA5D-87B4-456A-9821-1D502468CF0F}</a:tableStyleId>
              </a:tblPr>
              <a:tblGrid>
                <a:gridCol w="1327305">
                  <a:extLst>
                    <a:ext uri="{9D8B030D-6E8A-4147-A177-3AD203B41FA5}">
                      <a16:colId xmlns:a16="http://schemas.microsoft.com/office/drawing/2014/main" val="20000"/>
                    </a:ext>
                  </a:extLst>
                </a:gridCol>
                <a:gridCol w="2390888">
                  <a:extLst>
                    <a:ext uri="{9D8B030D-6E8A-4147-A177-3AD203B41FA5}">
                      <a16:colId xmlns:a16="http://schemas.microsoft.com/office/drawing/2014/main" val="20001"/>
                    </a:ext>
                  </a:extLst>
                </a:gridCol>
                <a:gridCol w="2216392">
                  <a:extLst>
                    <a:ext uri="{9D8B030D-6E8A-4147-A177-3AD203B41FA5}">
                      <a16:colId xmlns:a16="http://schemas.microsoft.com/office/drawing/2014/main" val="20002"/>
                    </a:ext>
                  </a:extLst>
                </a:gridCol>
                <a:gridCol w="2400523">
                  <a:extLst>
                    <a:ext uri="{9D8B030D-6E8A-4147-A177-3AD203B41FA5}">
                      <a16:colId xmlns:a16="http://schemas.microsoft.com/office/drawing/2014/main" val="20003"/>
                    </a:ext>
                  </a:extLst>
                </a:gridCol>
              </a:tblGrid>
              <a:tr h="642937">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endParaRPr kumimoji="0" lang="en-US" sz="1800" b="1" i="0" u="none" strike="noStrike" cap="none" normalizeH="0" baseline="0" dirty="0">
                        <a:ln>
                          <a:noFill/>
                        </a:ln>
                        <a:solidFill>
                          <a:schemeClr val="bg1"/>
                        </a:solidFill>
                        <a:effectLst/>
                        <a:latin typeface="+mn-lt"/>
                        <a:ea typeface="ＭＳ Ｐゴシック" charset="-128"/>
                        <a:cs typeface="ＭＳ Ｐゴシック" charset="-128"/>
                      </a:endParaRPr>
                    </a:p>
                  </a:txBody>
                  <a:tcPr horzOverflow="overflow">
                    <a:solidFill>
                      <a:srgbClr val="000090"/>
                    </a:solidFill>
                  </a:tcPr>
                </a:tc>
                <a:tc>
                  <a:txBody>
                    <a:bodyPr/>
                    <a:lstStyle/>
                    <a:p>
                      <a:pPr marL="0" marR="0" lvl="0" indent="0" algn="ctr" defTabSz="457200" rtl="0" eaLnBrk="0" fontAlgn="base" latinLnBrk="0" hangingPunct="0">
                        <a:lnSpc>
                          <a:spcPct val="100000"/>
                        </a:lnSpc>
                        <a:spcBef>
                          <a:spcPct val="20000"/>
                        </a:spcBef>
                        <a:spcAft>
                          <a:spcPct val="0"/>
                        </a:spcAft>
                        <a:buClrTx/>
                        <a:buSzTx/>
                        <a:buFont typeface="Arial" charset="0"/>
                        <a:buNone/>
                        <a:tabLst/>
                      </a:pPr>
                      <a:r>
                        <a:rPr kumimoji="0" lang="en-AU" sz="1800" u="none" strike="noStrike" cap="none" normalizeH="0" baseline="0" dirty="0">
                          <a:ln>
                            <a:noFill/>
                          </a:ln>
                          <a:solidFill>
                            <a:schemeClr val="bg1"/>
                          </a:solidFill>
                          <a:effectLst/>
                          <a:latin typeface="+mn-lt"/>
                        </a:rPr>
                        <a:t>United States</a:t>
                      </a:r>
                      <a:endParaRPr kumimoji="0" lang="en-US" sz="1800" b="1" i="0" u="none" strike="noStrike" cap="none" normalizeH="0" baseline="0" dirty="0">
                        <a:ln>
                          <a:noFill/>
                        </a:ln>
                        <a:solidFill>
                          <a:schemeClr val="bg1"/>
                        </a:solidFill>
                        <a:effectLst/>
                        <a:latin typeface="+mn-lt"/>
                        <a:ea typeface="ＭＳ Ｐゴシック" charset="-128"/>
                        <a:cs typeface="ＭＳ Ｐゴシック" charset="-128"/>
                      </a:endParaRPr>
                    </a:p>
                  </a:txBody>
                  <a:tcPr horzOverflow="overflow">
                    <a:solidFill>
                      <a:srgbClr val="000090"/>
                    </a:solidFill>
                  </a:tcPr>
                </a:tc>
                <a:tc>
                  <a:txBody>
                    <a:bodyPr/>
                    <a:lstStyle/>
                    <a:p>
                      <a:pPr marL="0" marR="0" lvl="0" indent="0" algn="ctr" defTabSz="457200" rtl="0" eaLnBrk="0" fontAlgn="base" latinLnBrk="0" hangingPunct="0">
                        <a:lnSpc>
                          <a:spcPct val="100000"/>
                        </a:lnSpc>
                        <a:spcBef>
                          <a:spcPct val="20000"/>
                        </a:spcBef>
                        <a:spcAft>
                          <a:spcPct val="0"/>
                        </a:spcAft>
                        <a:buClrTx/>
                        <a:buSzTx/>
                        <a:buFont typeface="Arial" charset="0"/>
                        <a:buNone/>
                        <a:tabLst/>
                      </a:pPr>
                      <a:r>
                        <a:rPr kumimoji="0" lang="en-AU" sz="1800" u="none" strike="noStrike" cap="none" normalizeH="0" baseline="0" dirty="0">
                          <a:ln>
                            <a:noFill/>
                          </a:ln>
                          <a:solidFill>
                            <a:schemeClr val="bg1"/>
                          </a:solidFill>
                          <a:effectLst/>
                          <a:latin typeface="+mn-lt"/>
                        </a:rPr>
                        <a:t>Nordic</a:t>
                      </a:r>
                      <a:endParaRPr kumimoji="0" lang="en-US" sz="1200" b="1" i="0" u="none" strike="noStrike" cap="none" normalizeH="0" baseline="0" dirty="0">
                        <a:ln>
                          <a:noFill/>
                        </a:ln>
                        <a:solidFill>
                          <a:schemeClr val="bg1"/>
                        </a:solidFill>
                        <a:effectLst/>
                        <a:latin typeface="+mn-lt"/>
                        <a:ea typeface="ＭＳ Ｐゴシック" charset="-128"/>
                        <a:cs typeface="ＭＳ Ｐゴシック" charset="-128"/>
                      </a:endParaRPr>
                    </a:p>
                  </a:txBody>
                  <a:tcPr horzOverflow="overflow">
                    <a:solidFill>
                      <a:srgbClr val="000090"/>
                    </a:solidFill>
                  </a:tcPr>
                </a:tc>
                <a:tc>
                  <a:txBody>
                    <a:bodyPr/>
                    <a:lstStyle/>
                    <a:p>
                      <a:pPr marL="0" marR="0" lvl="0" indent="0" algn="ctr" defTabSz="457200" rtl="0" eaLnBrk="0" fontAlgn="base" latinLnBrk="0" hangingPunct="0">
                        <a:lnSpc>
                          <a:spcPct val="100000"/>
                        </a:lnSpc>
                        <a:spcBef>
                          <a:spcPct val="20000"/>
                        </a:spcBef>
                        <a:spcAft>
                          <a:spcPct val="0"/>
                        </a:spcAft>
                        <a:buClrTx/>
                        <a:buSzTx/>
                        <a:buFont typeface="Arial" charset="0"/>
                        <a:buNone/>
                        <a:tabLst/>
                      </a:pPr>
                      <a:r>
                        <a:rPr kumimoji="0" lang="en-AU" sz="1800" u="none" strike="noStrike" cap="none" normalizeH="0" baseline="0" dirty="0">
                          <a:ln>
                            <a:noFill/>
                          </a:ln>
                          <a:solidFill>
                            <a:schemeClr val="bg1"/>
                          </a:solidFill>
                          <a:effectLst/>
                          <a:latin typeface="+mn-lt"/>
                        </a:rPr>
                        <a:t>Post-Confucian</a:t>
                      </a:r>
                    </a:p>
                    <a:p>
                      <a:pPr marL="0" marR="0" lvl="0" indent="0" algn="ctr" defTabSz="457200" rtl="0" eaLnBrk="0" fontAlgn="base" latinLnBrk="0" hangingPunct="0">
                        <a:lnSpc>
                          <a:spcPct val="100000"/>
                        </a:lnSpc>
                        <a:spcBef>
                          <a:spcPct val="20000"/>
                        </a:spcBef>
                        <a:spcAft>
                          <a:spcPct val="0"/>
                        </a:spcAft>
                        <a:buClrTx/>
                        <a:buSzTx/>
                        <a:buFont typeface="Arial" charset="0"/>
                        <a:buNone/>
                        <a:tabLst/>
                      </a:pPr>
                      <a:r>
                        <a:rPr kumimoji="0" lang="en-AU" sz="1200" u="none" strike="noStrike" cap="none" normalizeH="0" baseline="0" dirty="0">
                          <a:ln>
                            <a:noFill/>
                          </a:ln>
                          <a:solidFill>
                            <a:schemeClr val="bg1"/>
                          </a:solidFill>
                          <a:effectLst/>
                          <a:latin typeface="+mn-lt"/>
                        </a:rPr>
                        <a:t>(East Asia and Singapore)</a:t>
                      </a:r>
                      <a:endParaRPr kumimoji="0" lang="en-US" sz="1200" b="1" i="0" u="none" strike="noStrike" cap="none" normalizeH="0" baseline="0" dirty="0">
                        <a:ln>
                          <a:noFill/>
                        </a:ln>
                        <a:solidFill>
                          <a:schemeClr val="bg1"/>
                        </a:solidFill>
                        <a:effectLst/>
                        <a:latin typeface="+mn-lt"/>
                        <a:ea typeface="ＭＳ Ｐゴシック" charset="-128"/>
                        <a:cs typeface="ＭＳ Ｐゴシック" charset="-128"/>
                      </a:endParaRPr>
                    </a:p>
                  </a:txBody>
                  <a:tcPr horzOverflow="overflow">
                    <a:solidFill>
                      <a:srgbClr val="000090"/>
                    </a:solidFill>
                  </a:tcPr>
                </a:tc>
                <a:extLst>
                  <a:ext uri="{0D108BD9-81ED-4DB2-BD59-A6C34878D82A}">
                    <a16:rowId xmlns:a16="http://schemas.microsoft.com/office/drawing/2014/main" val="10000"/>
                  </a:ext>
                </a:extLst>
              </a:tr>
              <a:tr h="1311344">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AU" sz="1600" b="1" u="none" strike="noStrike" cap="none" normalizeH="0" baseline="0" dirty="0">
                          <a:ln>
                            <a:noFill/>
                          </a:ln>
                          <a:effectLst/>
                          <a:latin typeface="+mn-lt"/>
                        </a:rPr>
                        <a:t>Nation-state</a:t>
                      </a:r>
                      <a:endParaRPr kumimoji="0" lang="en-US" sz="1600" b="1" i="0" u="none" strike="noStrike" cap="none" normalizeH="0" baseline="0" dirty="0">
                        <a:ln>
                          <a:noFill/>
                        </a:ln>
                        <a:solidFill>
                          <a:schemeClr val="tx1"/>
                        </a:solidFill>
                        <a:effectLst/>
                        <a:latin typeface="+mn-lt"/>
                        <a:ea typeface="ＭＳ Ｐゴシック" charset="-128"/>
                        <a:cs typeface="ＭＳ Ｐゴシック" charset="-128"/>
                      </a:endParaRPr>
                    </a:p>
                  </a:txBody>
                  <a:tcPr horzOverflow="overflow"/>
                </a:tc>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AU" sz="1600" u="none" strike="noStrike" cap="none" normalizeH="0" baseline="0" dirty="0">
                          <a:ln>
                            <a:noFill/>
                          </a:ln>
                          <a:effectLst/>
                          <a:latin typeface="+mn-lt"/>
                        </a:rPr>
                        <a:t>Limited liberal state, federal, separate from economy and civil order, constraints on state intervention. HEIs in civil society?</a:t>
                      </a:r>
                      <a:endParaRPr kumimoji="0" lang="en-US" sz="1600" b="0" i="0" u="none" strike="noStrike" cap="none" normalizeH="0" baseline="0" dirty="0">
                        <a:ln>
                          <a:noFill/>
                        </a:ln>
                        <a:solidFill>
                          <a:schemeClr val="tx1"/>
                        </a:solidFill>
                        <a:effectLst/>
                        <a:latin typeface="+mn-lt"/>
                        <a:ea typeface="ＭＳ Ｐゴシック" charset="-128"/>
                        <a:cs typeface="ＭＳ Ｐゴシック" charset="-128"/>
                      </a:endParaRPr>
                    </a:p>
                  </a:txBody>
                  <a:tcPr horzOverflow="overflow"/>
                </a:tc>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AU" sz="1600" u="none" strike="noStrike" cap="none" normalizeH="0" baseline="0" dirty="0">
                          <a:ln>
                            <a:noFill/>
                          </a:ln>
                          <a:effectLst/>
                          <a:latin typeface="+mn-lt"/>
                        </a:rPr>
                        <a:t>Comprehensive Nordic welfare state, unitary, equated with society, fosters cooperative and egalitarian HEIs</a:t>
                      </a:r>
                      <a:endParaRPr kumimoji="0" lang="en-US" sz="1600" b="0" i="0" u="none" strike="noStrike" cap="none" normalizeH="0" baseline="0" dirty="0">
                        <a:ln>
                          <a:noFill/>
                        </a:ln>
                        <a:solidFill>
                          <a:schemeClr val="tx1"/>
                        </a:solidFill>
                        <a:effectLst/>
                        <a:latin typeface="+mn-lt"/>
                        <a:ea typeface="ＭＳ Ｐゴシック" charset="-128"/>
                        <a:cs typeface="ＭＳ Ｐゴシック" charset="-128"/>
                      </a:endParaRPr>
                    </a:p>
                  </a:txBody>
                  <a:tcPr horzOverflow="overflow"/>
                </a:tc>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US" sz="1600" u="none" strike="noStrike" cap="none" normalizeH="0" baseline="0" dirty="0">
                          <a:ln>
                            <a:noFill/>
                          </a:ln>
                          <a:effectLst/>
                          <a:latin typeface="+mn-lt"/>
                        </a:rPr>
                        <a:t>Comprehensive </a:t>
                      </a:r>
                      <a:r>
                        <a:rPr kumimoji="0" lang="en-US" sz="1600" u="none" strike="noStrike" cap="none" normalizeH="0" baseline="0" dirty="0" err="1">
                          <a:ln>
                            <a:noFill/>
                          </a:ln>
                          <a:effectLst/>
                          <a:latin typeface="+mn-lt"/>
                        </a:rPr>
                        <a:t>Sinic</a:t>
                      </a:r>
                      <a:r>
                        <a:rPr kumimoji="0" lang="en-US" sz="1600" u="none" strike="noStrike" cap="none" normalizeH="0" baseline="0" dirty="0">
                          <a:ln>
                            <a:noFill/>
                          </a:ln>
                          <a:effectLst/>
                          <a:latin typeface="+mn-lt"/>
                        </a:rPr>
                        <a:t> state, politics commands economy. Unitary. High status state (top graduates enter state service)</a:t>
                      </a:r>
                      <a:endParaRPr kumimoji="0" lang="en-US" sz="1600" b="0" i="0" u="none" strike="noStrike" cap="none" normalizeH="0" baseline="0" dirty="0">
                        <a:ln>
                          <a:noFill/>
                        </a:ln>
                        <a:solidFill>
                          <a:schemeClr val="tx1"/>
                        </a:solidFill>
                        <a:effectLst/>
                        <a:latin typeface="+mn-lt"/>
                        <a:ea typeface="ＭＳ Ｐゴシック" charset="-128"/>
                        <a:cs typeface="ＭＳ Ｐゴシック" charset="-128"/>
                      </a:endParaRPr>
                    </a:p>
                  </a:txBody>
                  <a:tcPr horzOverflow="overflow"/>
                </a:tc>
                <a:extLst>
                  <a:ext uri="{0D108BD9-81ED-4DB2-BD59-A6C34878D82A}">
                    <a16:rowId xmlns:a16="http://schemas.microsoft.com/office/drawing/2014/main" val="10001"/>
                  </a:ext>
                </a:extLst>
              </a:tr>
              <a:tr h="2017337">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AU" sz="1600" b="1" u="none" strike="noStrike" cap="none" normalizeH="0" baseline="0" dirty="0">
                          <a:ln>
                            <a:noFill/>
                          </a:ln>
                          <a:effectLst/>
                          <a:latin typeface="+mn-lt"/>
                        </a:rPr>
                        <a:t>Educational culture</a:t>
                      </a:r>
                      <a:endParaRPr kumimoji="0" lang="en-US" sz="1600" b="1" i="0" u="none" strike="noStrike" cap="none" normalizeH="0" baseline="0" dirty="0">
                        <a:ln>
                          <a:noFill/>
                        </a:ln>
                        <a:solidFill>
                          <a:schemeClr val="tx1"/>
                        </a:solidFill>
                        <a:effectLst/>
                        <a:latin typeface="+mn-lt"/>
                        <a:ea typeface="ＭＳ Ｐゴシック" charset="-128"/>
                        <a:cs typeface="ＭＳ Ｐゴシック" charset="-128"/>
                      </a:endParaRPr>
                    </a:p>
                  </a:txBody>
                  <a:tcPr horzOverflow="overflow"/>
                </a:tc>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US" sz="1600" u="none" strike="noStrike" cap="none" normalizeH="0" baseline="0" dirty="0">
                          <a:ln>
                            <a:noFill/>
                          </a:ln>
                          <a:effectLst/>
                          <a:latin typeface="+mn-lt"/>
                        </a:rPr>
                        <a:t>Meritocratic and competitive market. Highly stratified, but education seen as common road to wealth/status within advancing prosperity</a:t>
                      </a:r>
                      <a:endParaRPr kumimoji="0" lang="en-US" sz="1600" b="0" i="0" u="none" strike="noStrike" cap="none" normalizeH="0" baseline="0" dirty="0">
                        <a:ln>
                          <a:noFill/>
                        </a:ln>
                        <a:solidFill>
                          <a:schemeClr val="tx1"/>
                        </a:solidFill>
                        <a:effectLst/>
                        <a:latin typeface="+mn-lt"/>
                        <a:ea typeface="ＭＳ Ｐゴシック" charset="-128"/>
                        <a:cs typeface="ＭＳ Ｐゴシック" charset="-128"/>
                      </a:endParaRPr>
                    </a:p>
                  </a:txBody>
                  <a:tcPr horzOverflow="overflow"/>
                </a:tc>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US" sz="1600" u="none" strike="noStrike" cap="none" normalizeH="0" baseline="0" dirty="0">
                          <a:ln>
                            <a:noFill/>
                          </a:ln>
                          <a:effectLst/>
                          <a:latin typeface="+mn-lt"/>
                        </a:rPr>
                        <a:t>Egalitarian, free of charge, cooperative, universal, public. Low stratification of HEIs. State guaranteed medium for equal opportunity</a:t>
                      </a:r>
                      <a:endParaRPr kumimoji="0" lang="en-US" sz="1600" b="0" i="0" u="none" strike="noStrike" cap="none" normalizeH="0" baseline="0" dirty="0">
                        <a:ln>
                          <a:noFill/>
                        </a:ln>
                        <a:solidFill>
                          <a:schemeClr val="tx1"/>
                        </a:solidFill>
                        <a:effectLst/>
                        <a:latin typeface="+mn-lt"/>
                        <a:ea typeface="ＭＳ Ｐゴシック" charset="-128"/>
                        <a:cs typeface="ＭＳ Ｐゴシック" charset="-128"/>
                      </a:endParaRPr>
                    </a:p>
                  </a:txBody>
                  <a:tcPr horzOverflow="overflow"/>
                </a:tc>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r>
                        <a:rPr kumimoji="0" lang="en-US" sz="1600" u="none" strike="noStrike" cap="none" normalizeH="0" baseline="0" dirty="0">
                          <a:ln>
                            <a:noFill/>
                          </a:ln>
                          <a:effectLst/>
                          <a:latin typeface="+mn-lt"/>
                        </a:rPr>
                        <a:t>Education for filial duty and social status in stratified system. Confucian commitment to self-cultivation at home plus state belief in economic benefits. </a:t>
                      </a:r>
                    </a:p>
                  </a:txBody>
                  <a:tcPr horzOverflow="overflow"/>
                </a:tc>
                <a:extLst>
                  <a:ext uri="{0D108BD9-81ED-4DB2-BD59-A6C34878D82A}">
                    <a16:rowId xmlns:a16="http://schemas.microsoft.com/office/drawing/2014/main" val="10002"/>
                  </a:ext>
                </a:extLst>
              </a:tr>
              <a:tr h="1384346">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AU" sz="1600" b="1" u="none" strike="noStrike" cap="none" normalizeH="0" baseline="0" dirty="0">
                          <a:ln>
                            <a:noFill/>
                          </a:ln>
                          <a:effectLst/>
                          <a:latin typeface="+mn-lt"/>
                        </a:rPr>
                        <a:t>State and family role in higher education</a:t>
                      </a:r>
                      <a:endParaRPr kumimoji="0" lang="en-US" sz="1600" b="1" i="0" u="none" strike="noStrike" cap="none" normalizeH="0" baseline="0" dirty="0">
                        <a:ln>
                          <a:noFill/>
                        </a:ln>
                        <a:solidFill>
                          <a:schemeClr val="tx1"/>
                        </a:solidFill>
                        <a:effectLst/>
                        <a:latin typeface="+mn-lt"/>
                        <a:ea typeface="ＭＳ Ｐゴシック" charset="-128"/>
                        <a:cs typeface="ＭＳ Ｐゴシック" charset="-128"/>
                      </a:endParaRPr>
                    </a:p>
                  </a:txBody>
                  <a:tcPr horzOverflow="overflow"/>
                </a:tc>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US" sz="1600" u="none" strike="noStrike" cap="none" normalizeH="0" baseline="0" dirty="0">
                          <a:ln>
                            <a:noFill/>
                          </a:ln>
                          <a:effectLst/>
                          <a:latin typeface="+mn-lt"/>
                        </a:rPr>
                        <a:t>State frames hierarchical market and steps back. Middle class family increasingly invests private resources</a:t>
                      </a:r>
                      <a:endParaRPr kumimoji="0" lang="en-US" sz="1600" b="0" i="0" u="none" strike="noStrike" cap="none" normalizeH="0" baseline="0" dirty="0">
                        <a:ln>
                          <a:noFill/>
                        </a:ln>
                        <a:solidFill>
                          <a:schemeClr val="tx1"/>
                        </a:solidFill>
                        <a:effectLst/>
                        <a:latin typeface="+mn-lt"/>
                        <a:ea typeface="ＭＳ Ｐゴシック" charset="-128"/>
                        <a:cs typeface="ＭＳ Ｐゴシック" charset="-128"/>
                      </a:endParaRPr>
                    </a:p>
                  </a:txBody>
                  <a:tcPr horzOverflow="overflow"/>
                </a:tc>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US" sz="1600" u="none" strike="noStrike" cap="none" normalizeH="0" baseline="0" dirty="0">
                          <a:ln>
                            <a:noFill/>
                          </a:ln>
                          <a:effectLst/>
                          <a:latin typeface="+mn-lt"/>
                        </a:rPr>
                        <a:t>State supervises high quality egalitarian provision. Autonomy of HEIs. Family citizen right to free education </a:t>
                      </a:r>
                      <a:endParaRPr kumimoji="0" lang="en-US" sz="1600" b="0" i="0" u="none" strike="noStrike" cap="none" normalizeH="0" baseline="0" dirty="0">
                        <a:ln>
                          <a:noFill/>
                        </a:ln>
                        <a:solidFill>
                          <a:schemeClr val="tx1"/>
                        </a:solidFill>
                        <a:effectLst/>
                        <a:latin typeface="+mn-lt"/>
                        <a:ea typeface="ＭＳ Ｐゴシック" charset="-128"/>
                        <a:cs typeface="ＭＳ Ｐゴシック" charset="-128"/>
                      </a:endParaRPr>
                    </a:p>
                  </a:txBody>
                  <a:tcPr horzOverflow="overflow"/>
                </a:tc>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US" sz="1600" u="none" strike="noStrike" cap="none" normalizeH="0" baseline="0" dirty="0">
                          <a:ln>
                            <a:noFill/>
                          </a:ln>
                          <a:effectLst/>
                          <a:latin typeface="+mn-lt"/>
                        </a:rPr>
                        <a:t>State supervises, shapes and drives the sector. Managed autonomy. Family invests much energy, time, money</a:t>
                      </a:r>
                      <a:endParaRPr kumimoji="0" lang="en-US" sz="1600" b="0" i="0" u="none" strike="noStrike" cap="none" normalizeH="0" baseline="0" dirty="0">
                        <a:ln>
                          <a:noFill/>
                        </a:ln>
                        <a:solidFill>
                          <a:schemeClr val="tx1"/>
                        </a:solidFill>
                        <a:effectLst/>
                        <a:latin typeface="+mn-lt"/>
                        <a:ea typeface="ＭＳ Ｐゴシック" charset="-128"/>
                        <a:cs typeface="ＭＳ Ｐゴシック" charset="-128"/>
                      </a:endParaRPr>
                    </a:p>
                  </a:txBody>
                  <a:tcPr horzOverflow="overflow"/>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63296670"/>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239486" y="548189"/>
            <a:ext cx="8632371" cy="1313268"/>
          </a:xfrm>
        </p:spPr>
        <p:txBody>
          <a:bodyPr>
            <a:normAutofit/>
          </a:bodyPr>
          <a:lstStyle/>
          <a:p>
            <a:pPr algn="ctr"/>
            <a:r>
              <a:rPr lang="en-US" altLang="en-US" sz="3600" b="1" dirty="0">
                <a:solidFill>
                  <a:srgbClr val="FF0000"/>
                </a:solidFill>
                <a:latin typeface="+mn-lt"/>
                <a:ea typeface="Gill Sans SemiBold" charset="0"/>
                <a:cs typeface="Gill Sans SemiBold" charset="0"/>
              </a:rPr>
              <a:t>Complication 2</a:t>
            </a:r>
            <a:br>
              <a:rPr lang="en-US" altLang="en-US" sz="3600" b="1" dirty="0">
                <a:solidFill>
                  <a:srgbClr val="0070C0"/>
                </a:solidFill>
                <a:latin typeface="+mn-lt"/>
                <a:ea typeface="Gill Sans SemiBold" charset="0"/>
                <a:cs typeface="Gill Sans SemiBold" charset="0"/>
              </a:rPr>
            </a:br>
            <a:r>
              <a:rPr lang="en-US" altLang="en-US" sz="3600" b="1" dirty="0">
                <a:solidFill>
                  <a:srgbClr val="0070C0"/>
                </a:solidFill>
                <a:latin typeface="+mn-lt"/>
                <a:ea typeface="Gill Sans SemiBold" charset="0"/>
                <a:cs typeface="Gill Sans SemiBold" charset="0"/>
              </a:rPr>
              <a:t>What about global public/ common goods?</a:t>
            </a:r>
          </a:p>
        </p:txBody>
      </p:sp>
      <p:sp>
        <p:nvSpPr>
          <p:cNvPr id="33794" name="Content Placeholder 2"/>
          <p:cNvSpPr>
            <a:spLocks noGrp="1"/>
          </p:cNvSpPr>
          <p:nvPr>
            <p:ph idx="1"/>
          </p:nvPr>
        </p:nvSpPr>
        <p:spPr>
          <a:xfrm>
            <a:off x="913254" y="1979683"/>
            <a:ext cx="7868653" cy="4609612"/>
          </a:xfrm>
        </p:spPr>
        <p:txBody>
          <a:bodyPr>
            <a:normAutofit fontScale="25000" lnSpcReduction="20000"/>
          </a:bodyPr>
          <a:lstStyle/>
          <a:p>
            <a:pPr>
              <a:lnSpc>
                <a:spcPct val="120000"/>
              </a:lnSpc>
              <a:spcBef>
                <a:spcPts val="0"/>
              </a:spcBef>
            </a:pPr>
            <a:r>
              <a:rPr lang="en-US" altLang="en-US" sz="9600" dirty="0"/>
              <a:t>‘Global public goods are goods that have a significant element of non-rivalry and/or non-excludability and made broadly available across populations on a global scale. They affect more than one group of countries, are broadly available within countries, and are inter-generational; that is, they meet needs in the present generation without jeopardizing future generations.’</a:t>
            </a:r>
          </a:p>
          <a:p>
            <a:pPr>
              <a:lnSpc>
                <a:spcPct val="120000"/>
              </a:lnSpc>
              <a:spcBef>
                <a:spcPts val="0"/>
              </a:spcBef>
            </a:pPr>
            <a:endParaRPr lang="en-US" altLang="en-US" sz="8400" dirty="0"/>
          </a:p>
          <a:p>
            <a:pPr marL="469106" indent="-266700">
              <a:lnSpc>
                <a:spcPct val="120000"/>
              </a:lnSpc>
              <a:spcBef>
                <a:spcPts val="0"/>
              </a:spcBef>
              <a:buNone/>
            </a:pPr>
            <a:r>
              <a:rPr lang="en-US" altLang="en-US" sz="6400" dirty="0"/>
              <a:t>~ Inge </a:t>
            </a:r>
            <a:r>
              <a:rPr lang="en-US" altLang="en-US" sz="6400" dirty="0" err="1"/>
              <a:t>Kaul</a:t>
            </a:r>
            <a:r>
              <a:rPr lang="en-US" altLang="en-US" sz="6400" dirty="0"/>
              <a:t>, I. Grunberg and Marc Stern (Eds.), </a:t>
            </a:r>
            <a:r>
              <a:rPr lang="en-US" altLang="en-US" sz="6400" i="1" dirty="0"/>
              <a:t>Global Public Goods: International cooperation in the 21</a:t>
            </a:r>
            <a:r>
              <a:rPr lang="en-US" altLang="en-US" sz="6400" i="1" baseline="30000" dirty="0"/>
              <a:t>st</a:t>
            </a:r>
            <a:r>
              <a:rPr lang="en-US" altLang="en-US" sz="6400" i="1" dirty="0"/>
              <a:t> century</a:t>
            </a:r>
            <a:r>
              <a:rPr lang="en-US" altLang="en-US" sz="6400" dirty="0"/>
              <a:t>, New York, Oxford University Press, 1999, pp. 2–3</a:t>
            </a:r>
          </a:p>
          <a:p>
            <a:endParaRPr lang="en-US" altLang="en-US" sz="8400" dirty="0"/>
          </a:p>
          <a:p>
            <a:endParaRPr lang="en-US" altLang="en-US" dirty="0">
              <a:latin typeface="Gill Sans" charset="0"/>
            </a:endParaRPr>
          </a:p>
          <a:p>
            <a:pPr>
              <a:buFont typeface="Arial" charset="0"/>
              <a:buNone/>
            </a:pPr>
            <a:endParaRPr lang="en-US" altLang="en-US" dirty="0">
              <a:latin typeface="Gill Sans" charset="0"/>
            </a:endParaRPr>
          </a:p>
          <a:p>
            <a:endParaRPr lang="en-US" altLang="en-US" dirty="0">
              <a:latin typeface="Calibri" charset="0"/>
            </a:endParaRPr>
          </a:p>
          <a:p>
            <a:pPr>
              <a:buFont typeface="Arial" charset="0"/>
              <a:buNone/>
            </a:pPr>
            <a:endParaRPr lang="en-US" altLang="en-US" dirty="0">
              <a:latin typeface="Calibri" charset="0"/>
            </a:endParaRPr>
          </a:p>
          <a:p>
            <a:pPr>
              <a:buFont typeface="Arial" charset="0"/>
              <a:buNone/>
            </a:pPr>
            <a:endParaRPr lang="en-US" altLang="en-US" dirty="0">
              <a:latin typeface="Calibri" charset="0"/>
            </a:endParaRPr>
          </a:p>
          <a:p>
            <a:endParaRPr lang="en-US" altLang="en-US" dirty="0">
              <a:latin typeface="Calibri" charset="0"/>
            </a:endParaRPr>
          </a:p>
          <a:p>
            <a:endParaRPr lang="en-US" altLang="en-US" dirty="0">
              <a:latin typeface="Calibri" charset="0"/>
            </a:endParaRPr>
          </a:p>
          <a:p>
            <a:endParaRPr lang="en-US" altLang="en-US" dirty="0">
              <a:latin typeface="Calibri" charset="0"/>
            </a:endParaRPr>
          </a:p>
          <a:p>
            <a:pPr>
              <a:buFont typeface="Arial" charset="0"/>
              <a:buNone/>
            </a:pPr>
            <a:r>
              <a:rPr lang="en-US" altLang="en-US" dirty="0">
                <a:latin typeface="Calibri" charset="0"/>
              </a:rPr>
              <a:t>	.</a:t>
            </a:r>
            <a:r>
              <a:rPr lang="en-AU" altLang="en-US" dirty="0">
                <a:latin typeface="Calibri" charset="0"/>
              </a:rPr>
              <a:t> </a:t>
            </a:r>
            <a:endParaRPr lang="en-US" altLang="en-US" dirty="0">
              <a:latin typeface="Calibri" charset="0"/>
            </a:endParaRPr>
          </a:p>
        </p:txBody>
      </p:sp>
    </p:spTree>
    <p:extLst>
      <p:ext uri="{BB962C8B-B14F-4D97-AF65-F5344CB8AC3E}">
        <p14:creationId xmlns:p14="http://schemas.microsoft.com/office/powerpoint/2010/main" val="1421652568"/>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65A45-8A84-2345-88DF-6ACD83696991}"/>
              </a:ext>
            </a:extLst>
          </p:cNvPr>
          <p:cNvSpPr>
            <a:spLocks noGrp="1"/>
          </p:cNvSpPr>
          <p:nvPr>
            <p:ph type="title"/>
          </p:nvPr>
        </p:nvSpPr>
        <p:spPr/>
        <p:txBody>
          <a:bodyPr>
            <a:normAutofit/>
          </a:bodyPr>
          <a:lstStyle/>
          <a:p>
            <a:pPr algn="ctr"/>
            <a:r>
              <a:rPr lang="en-GB" sz="3600" b="1" dirty="0">
                <a:solidFill>
                  <a:srgbClr val="0070C0"/>
                </a:solidFill>
                <a:latin typeface="+mn-lt"/>
              </a:rPr>
              <a:t>Common ground on common goods? </a:t>
            </a:r>
          </a:p>
        </p:txBody>
      </p:sp>
      <p:sp>
        <p:nvSpPr>
          <p:cNvPr id="3" name="Content Placeholder 2">
            <a:extLst>
              <a:ext uri="{FF2B5EF4-FFF2-40B4-BE49-F238E27FC236}">
                <a16:creationId xmlns:a16="http://schemas.microsoft.com/office/drawing/2014/main" id="{902F6EE9-01A3-484A-93F4-D991AC59E118}"/>
              </a:ext>
            </a:extLst>
          </p:cNvPr>
          <p:cNvSpPr>
            <a:spLocks noGrp="1"/>
          </p:cNvSpPr>
          <p:nvPr>
            <p:ph idx="1"/>
          </p:nvPr>
        </p:nvSpPr>
        <p:spPr>
          <a:xfrm>
            <a:off x="628650" y="1411967"/>
            <a:ext cx="7886700" cy="5108575"/>
          </a:xfrm>
        </p:spPr>
        <p:txBody>
          <a:bodyPr>
            <a:normAutofit/>
          </a:bodyPr>
          <a:lstStyle/>
          <a:p>
            <a:r>
              <a:rPr lang="en-GB" altLang="en-US" sz="2400" dirty="0"/>
              <a:t>Common goods pertaining to human rights, social solidarity and equality, intercultural cooperation and international understanding, might be among the generic common goods in higher education. </a:t>
            </a:r>
          </a:p>
          <a:p>
            <a:r>
              <a:rPr lang="en-GB" altLang="en-US" sz="2400" dirty="0"/>
              <a:t>Also certain global common goods -</a:t>
            </a:r>
          </a:p>
          <a:p>
            <a:pPr marL="708025" indent="-342900">
              <a:buFontTx/>
              <a:buChar char="-"/>
            </a:pPr>
            <a:r>
              <a:rPr lang="en-GB" altLang="en-US" sz="2400" dirty="0"/>
              <a:t>communications and mobility between universities</a:t>
            </a:r>
          </a:p>
          <a:p>
            <a:pPr marL="708025" indent="-342900">
              <a:buFontTx/>
              <a:buChar char="-"/>
            </a:pPr>
            <a:r>
              <a:rPr lang="en-GB" altLang="en-US" sz="2400" dirty="0"/>
              <a:t>research knowledge in all disciplines</a:t>
            </a:r>
          </a:p>
          <a:p>
            <a:pPr marL="708025" indent="-342900">
              <a:buFontTx/>
              <a:buChar char="-"/>
            </a:pPr>
            <a:r>
              <a:rPr lang="en-GB" altLang="en-US" sz="2400" dirty="0"/>
              <a:t>networked space for free inquiry and learning </a:t>
            </a:r>
          </a:p>
          <a:p>
            <a:r>
              <a:rPr lang="en-GB" altLang="en-US" sz="2400" dirty="0"/>
              <a:t>Who pays for global common goods?</a:t>
            </a:r>
          </a:p>
          <a:p>
            <a:r>
              <a:rPr lang="en-GB" altLang="en-US" sz="2400" dirty="0"/>
              <a:t>A key problem at world level is that it needs a state to maximise distributional equity of global public or common goods and there’s no global state</a:t>
            </a:r>
            <a:endParaRPr lang="en-US" altLang="en-US" sz="2400" dirty="0"/>
          </a:p>
          <a:p>
            <a:pPr marL="0" indent="0">
              <a:buNone/>
            </a:pPr>
            <a:endParaRPr lang="en-GB" dirty="0"/>
          </a:p>
        </p:txBody>
      </p:sp>
    </p:spTree>
    <p:extLst>
      <p:ext uri="{BB962C8B-B14F-4D97-AF65-F5344CB8AC3E}">
        <p14:creationId xmlns:p14="http://schemas.microsoft.com/office/powerpoint/2010/main" val="804760501"/>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987812" cy="736843"/>
          </a:xfrm>
        </p:spPr>
        <p:txBody>
          <a:bodyPr>
            <a:normAutofit/>
          </a:bodyPr>
          <a:lstStyle/>
          <a:p>
            <a:pPr algn="ctr"/>
            <a:r>
              <a:rPr lang="en-US" sz="3600" b="1" dirty="0">
                <a:solidFill>
                  <a:srgbClr val="0070C0"/>
                </a:solidFill>
                <a:latin typeface="+mn-lt"/>
              </a:rPr>
              <a:t>Closing points</a:t>
            </a:r>
          </a:p>
        </p:txBody>
      </p:sp>
      <p:sp>
        <p:nvSpPr>
          <p:cNvPr id="3" name="Content Placeholder 2"/>
          <p:cNvSpPr>
            <a:spLocks noGrp="1"/>
          </p:cNvSpPr>
          <p:nvPr>
            <p:ph idx="1"/>
          </p:nvPr>
        </p:nvSpPr>
        <p:spPr>
          <a:xfrm>
            <a:off x="828177" y="1101969"/>
            <a:ext cx="7788285" cy="5581860"/>
          </a:xfrm>
        </p:spPr>
        <p:txBody>
          <a:bodyPr>
            <a:normAutofit/>
          </a:bodyPr>
          <a:lstStyle/>
          <a:p>
            <a:pPr marL="457200" indent="-457200">
              <a:buFont typeface="+mj-lt"/>
              <a:buAutoNum type="arabicPeriod"/>
            </a:pPr>
            <a:r>
              <a:rPr lang="en-US" sz="2400" dirty="0"/>
              <a:t>Both the state/non-state and non-market/market distinctions are relevant, and can be combined. Together they provide a useful </a:t>
            </a:r>
            <a:r>
              <a:rPr lang="en-US" sz="2400" i="1" dirty="0"/>
              <a:t>explanation</a:t>
            </a:r>
            <a:r>
              <a:rPr lang="en-US" sz="2400" dirty="0"/>
              <a:t>, but not a policy</a:t>
            </a:r>
          </a:p>
          <a:p>
            <a:pPr marL="457200" indent="-457200">
              <a:buFont typeface="+mj-lt"/>
              <a:buAutoNum type="arabicPeriod"/>
            </a:pPr>
            <a:r>
              <a:rPr lang="en-US" sz="2400" dirty="0"/>
              <a:t>Economic ‘public good’ in higher education provides a financing equation, but there is a danger of elite capture</a:t>
            </a:r>
          </a:p>
          <a:p>
            <a:pPr marL="457200" indent="-457200">
              <a:buFont typeface="+mj-lt"/>
              <a:buAutoNum type="arabicPeriod"/>
            </a:pPr>
            <a:r>
              <a:rPr lang="en-US" sz="2400" dirty="0"/>
              <a:t>Common goods (goods that sustain sociability on the basis of equality and rights) have a special importance</a:t>
            </a:r>
          </a:p>
          <a:p>
            <a:pPr marL="457200" indent="-457200">
              <a:buFont typeface="+mj-lt"/>
              <a:buAutoNum type="arabicPeriod"/>
            </a:pPr>
            <a:r>
              <a:rPr lang="en-US" sz="2400" dirty="0"/>
              <a:t>‘Common good’ in higher education is useful, but there is danger of market capture and fragmentation. (Strategies based on by-passing bad states mostly do not end well) </a:t>
            </a:r>
          </a:p>
          <a:p>
            <a:pPr marL="457200" indent="-457200">
              <a:buFont typeface="+mj-lt"/>
              <a:buAutoNum type="arabicPeriod"/>
            </a:pPr>
            <a:r>
              <a:rPr lang="en-US" sz="2400" dirty="0"/>
              <a:t>The issues are specific to national political and educational cultures. State role varies in these cultures</a:t>
            </a:r>
          </a:p>
          <a:p>
            <a:pPr marL="457200" indent="-457200">
              <a:buFont typeface="+mj-lt"/>
              <a:buAutoNum type="arabicPeriod"/>
            </a:pPr>
            <a:r>
              <a:rPr lang="en-US" sz="2400" dirty="0"/>
              <a:t>Global common goods in higher education are under-</a:t>
            </a:r>
            <a:r>
              <a:rPr lang="en-US" sz="2400" dirty="0" err="1"/>
              <a:t>recognised</a:t>
            </a:r>
            <a:r>
              <a:rPr lang="en-US" sz="2400" dirty="0"/>
              <a:t> and need more explicit attention</a:t>
            </a:r>
          </a:p>
        </p:txBody>
      </p:sp>
    </p:spTree>
    <p:extLst>
      <p:ext uri="{BB962C8B-B14F-4D97-AF65-F5344CB8AC3E}">
        <p14:creationId xmlns:p14="http://schemas.microsoft.com/office/powerpoint/2010/main" val="140731502"/>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7117E-02F3-1543-880D-E31B63A84EB0}"/>
              </a:ext>
            </a:extLst>
          </p:cNvPr>
          <p:cNvSpPr>
            <a:spLocks noGrp="1"/>
          </p:cNvSpPr>
          <p:nvPr>
            <p:ph type="title"/>
          </p:nvPr>
        </p:nvSpPr>
        <p:spPr>
          <a:xfrm>
            <a:off x="628648" y="92984"/>
            <a:ext cx="7764237" cy="1318984"/>
          </a:xfrm>
        </p:spPr>
        <p:txBody>
          <a:bodyPr>
            <a:normAutofit/>
          </a:bodyPr>
          <a:lstStyle/>
          <a:p>
            <a:pPr algn="ctr"/>
            <a:r>
              <a:rPr lang="en-GB" sz="4000" b="1" dirty="0">
                <a:solidFill>
                  <a:srgbClr val="0070C0"/>
                </a:solidFill>
                <a:latin typeface="+mn-lt"/>
              </a:rPr>
              <a:t>SUMMARY</a:t>
            </a:r>
          </a:p>
        </p:txBody>
      </p:sp>
      <p:sp>
        <p:nvSpPr>
          <p:cNvPr id="3" name="Content Placeholder 2">
            <a:extLst>
              <a:ext uri="{FF2B5EF4-FFF2-40B4-BE49-F238E27FC236}">
                <a16:creationId xmlns:a16="http://schemas.microsoft.com/office/drawing/2014/main" id="{EE50A432-B33C-4642-AB07-BF750113AA3B}"/>
              </a:ext>
            </a:extLst>
          </p:cNvPr>
          <p:cNvSpPr>
            <a:spLocks noGrp="1"/>
          </p:cNvSpPr>
          <p:nvPr>
            <p:ph idx="1"/>
          </p:nvPr>
        </p:nvSpPr>
        <p:spPr>
          <a:xfrm>
            <a:off x="628647" y="1292226"/>
            <a:ext cx="7764237" cy="5206546"/>
          </a:xfrm>
        </p:spPr>
        <p:txBody>
          <a:bodyPr>
            <a:normAutofit/>
          </a:bodyPr>
          <a:lstStyle/>
          <a:p>
            <a:r>
              <a:rPr lang="en-GB" dirty="0"/>
              <a:t>Higher education is a common good and a (state) public good</a:t>
            </a:r>
          </a:p>
          <a:p>
            <a:pPr marL="493713" indent="-128588">
              <a:buNone/>
            </a:pPr>
            <a:r>
              <a:rPr lang="en-GB" sz="2000" dirty="0"/>
              <a:t>- See also Rita Locatelli, ‘Education as a public </a:t>
            </a:r>
            <a:r>
              <a:rPr lang="en-GB" sz="2000" i="1" dirty="0"/>
              <a:t>and</a:t>
            </a:r>
            <a:r>
              <a:rPr lang="en-GB" sz="2000" dirty="0"/>
              <a:t> common good’, UNESCO Education and Research Foresight, Working Papers 22, February 2018</a:t>
            </a:r>
          </a:p>
          <a:p>
            <a:r>
              <a:rPr lang="en-GB" dirty="0"/>
              <a:t>Higher education is not always provided and financed by states, but part of the remit of the state is to ensure that all (economic) public goods subject to market failure are adequately financed</a:t>
            </a:r>
          </a:p>
          <a:p>
            <a:r>
              <a:rPr lang="en-GB" dirty="0"/>
              <a:t>These goods include human rights, freedoms, equality and solidarity in higher education; and research and scholarship in the different fields of knowledge</a:t>
            </a:r>
          </a:p>
        </p:txBody>
      </p:sp>
    </p:spTree>
    <p:extLst>
      <p:ext uri="{BB962C8B-B14F-4D97-AF65-F5344CB8AC3E}">
        <p14:creationId xmlns:p14="http://schemas.microsoft.com/office/powerpoint/2010/main" val="577651066"/>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026" y="114300"/>
            <a:ext cx="8342220" cy="1828800"/>
          </a:xfrm>
        </p:spPr>
        <p:txBody>
          <a:bodyPr>
            <a:normAutofit/>
          </a:bodyPr>
          <a:lstStyle/>
          <a:p>
            <a:pPr algn="ctr"/>
            <a:r>
              <a:rPr lang="en-GB" sz="3600" b="1" dirty="0">
                <a:solidFill>
                  <a:srgbClr val="0070C0"/>
                </a:solidFill>
                <a:latin typeface="+mn-lt"/>
                <a:ea typeface="Georgia" charset="0"/>
                <a:cs typeface="Georgia" charset="0"/>
              </a:rPr>
              <a:t>Worldwide growth of enrolment in </a:t>
            </a:r>
            <a:br>
              <a:rPr lang="en-GB" sz="3600" b="1" dirty="0">
                <a:solidFill>
                  <a:srgbClr val="0070C0"/>
                </a:solidFill>
                <a:latin typeface="+mn-lt"/>
                <a:ea typeface="Georgia" charset="0"/>
                <a:cs typeface="Georgia" charset="0"/>
              </a:rPr>
            </a:br>
            <a:r>
              <a:rPr lang="en-GB" sz="3600" b="1" dirty="0">
                <a:solidFill>
                  <a:srgbClr val="0070C0"/>
                </a:solidFill>
                <a:latin typeface="+mn-lt"/>
                <a:ea typeface="Georgia" charset="0"/>
                <a:cs typeface="Georgia" charset="0"/>
              </a:rPr>
              <a:t>tertiary education since 1970</a:t>
            </a:r>
            <a:endParaRPr lang="en-US" sz="3600" b="1" dirty="0">
              <a:solidFill>
                <a:srgbClr val="0070C0"/>
              </a:solidFill>
              <a:latin typeface="+mn-lt"/>
              <a:ea typeface="Georgia" charset="0"/>
              <a:cs typeface="Georgia" charset="0"/>
            </a:endParaRPr>
          </a:p>
        </p:txBody>
      </p:sp>
      <p:graphicFrame>
        <p:nvGraphicFramePr>
          <p:cNvPr id="4" name="Content Placeholder 3"/>
          <p:cNvGraphicFramePr>
            <a:graphicFrameLocks noGrp="1"/>
          </p:cNvGraphicFramePr>
          <p:nvPr>
            <p:ph idx="1"/>
            <p:extLst/>
          </p:nvPr>
        </p:nvGraphicFramePr>
        <p:xfrm>
          <a:off x="465605" y="1943099"/>
          <a:ext cx="8378358" cy="46720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19475855"/>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4BE55-6489-0241-8205-214838808A4D}"/>
              </a:ext>
            </a:extLst>
          </p:cNvPr>
          <p:cNvSpPr>
            <a:spLocks noGrp="1"/>
          </p:cNvSpPr>
          <p:nvPr>
            <p:ph type="title"/>
          </p:nvPr>
        </p:nvSpPr>
        <p:spPr>
          <a:xfrm>
            <a:off x="289026" y="1513103"/>
            <a:ext cx="7886700" cy="1325563"/>
          </a:xfrm>
        </p:spPr>
        <p:txBody>
          <a:bodyPr>
            <a:normAutofit/>
          </a:bodyPr>
          <a:lstStyle/>
          <a:p>
            <a:pPr algn="ctr"/>
            <a:r>
              <a:rPr lang="en-GB" sz="3600" b="1" dirty="0">
                <a:solidFill>
                  <a:srgbClr val="0070C0"/>
                </a:solidFill>
                <a:latin typeface="+mn-lt"/>
              </a:rPr>
              <a:t>Thank you for listening</a:t>
            </a:r>
            <a:br>
              <a:rPr lang="en-GB" sz="3600" b="1" dirty="0">
                <a:solidFill>
                  <a:srgbClr val="0070C0"/>
                </a:solidFill>
                <a:latin typeface="+mn-lt"/>
              </a:rPr>
            </a:br>
            <a:r>
              <a:rPr lang="en-GB" sz="2800" dirty="0">
                <a:solidFill>
                  <a:srgbClr val="0070C0"/>
                </a:solidFill>
              </a:rPr>
              <a:t>(I hope it wasn’t too dull!)</a:t>
            </a:r>
          </a:p>
        </p:txBody>
      </p:sp>
      <p:sp>
        <p:nvSpPr>
          <p:cNvPr id="4" name="Rectangle 3">
            <a:extLst>
              <a:ext uri="{FF2B5EF4-FFF2-40B4-BE49-F238E27FC236}">
                <a16:creationId xmlns:a16="http://schemas.microsoft.com/office/drawing/2014/main" id="{3EA416BD-0966-D44C-A344-0C2A9040985F}"/>
              </a:ext>
            </a:extLst>
          </p:cNvPr>
          <p:cNvSpPr/>
          <p:nvPr/>
        </p:nvSpPr>
        <p:spPr>
          <a:xfrm>
            <a:off x="2471057" y="3619925"/>
            <a:ext cx="3407229" cy="707886"/>
          </a:xfrm>
          <a:prstGeom prst="rect">
            <a:avLst/>
          </a:prstGeom>
        </p:spPr>
        <p:txBody>
          <a:bodyPr wrap="square">
            <a:spAutoFit/>
          </a:bodyPr>
          <a:lstStyle/>
          <a:p>
            <a:pPr algn="ctr"/>
            <a:r>
              <a:rPr lang="en-GB" sz="2000" b="1" dirty="0">
                <a:solidFill>
                  <a:srgbClr val="FF0000"/>
                </a:solidFill>
                <a:ea typeface="Times New Roman" panose="02020603050405020304" pitchFamily="18" charset="0"/>
                <a:cs typeface="Times New Roman" panose="02020603050405020304" pitchFamily="18" charset="0"/>
              </a:rPr>
              <a:t>s.marginson@ucl.ac.uk</a:t>
            </a:r>
          </a:p>
          <a:p>
            <a:pPr algn="ctr"/>
            <a:r>
              <a:rPr lang="en-GB" sz="2000" b="1" dirty="0" err="1">
                <a:solidFill>
                  <a:srgbClr val="FF0000"/>
                </a:solidFill>
              </a:rPr>
              <a:t>www.researchcghe.org</a:t>
            </a:r>
            <a:r>
              <a:rPr lang="en-GB" sz="2000" b="1" dirty="0">
                <a:solidFill>
                  <a:srgbClr val="FF0000"/>
                </a:solidFill>
              </a:rPr>
              <a:t>  </a:t>
            </a:r>
          </a:p>
        </p:txBody>
      </p:sp>
    </p:spTree>
    <p:extLst>
      <p:ext uri="{BB962C8B-B14F-4D97-AF65-F5344CB8AC3E}">
        <p14:creationId xmlns:p14="http://schemas.microsoft.com/office/powerpoint/2010/main" val="2368776839"/>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4297"/>
            <a:ext cx="8229600" cy="1143000"/>
          </a:xfrm>
        </p:spPr>
        <p:txBody>
          <a:bodyPr>
            <a:normAutofit/>
          </a:bodyPr>
          <a:lstStyle/>
          <a:p>
            <a:pPr algn="ctr"/>
            <a:r>
              <a:rPr lang="en-US" sz="3600" b="1" dirty="0">
                <a:solidFill>
                  <a:srgbClr val="0070C0"/>
                </a:solidFill>
                <a:latin typeface="+mn-lt"/>
                <a:ea typeface="Georgia" charset="0"/>
                <a:cs typeface="Georgia" charset="0"/>
              </a:rPr>
              <a:t>Research finds that people who achieve higher education, on average </a:t>
            </a:r>
            <a:r>
              <a:rPr lang="mr-IN" sz="3600" b="1" dirty="0">
                <a:solidFill>
                  <a:srgbClr val="0070C0"/>
                </a:solidFill>
                <a:latin typeface="+mn-lt"/>
                <a:ea typeface="Georgia" charset="0"/>
                <a:cs typeface="Georgia" charset="0"/>
              </a:rPr>
              <a:t>…</a:t>
            </a:r>
            <a:endParaRPr lang="en-US" sz="3600" b="1" dirty="0">
              <a:solidFill>
                <a:srgbClr val="0070C0"/>
              </a:solidFill>
              <a:latin typeface="+mn-lt"/>
              <a:ea typeface="Georgia" charset="0"/>
              <a:cs typeface="Georgia" charset="0"/>
            </a:endParaRPr>
          </a:p>
        </p:txBody>
      </p:sp>
      <p:sp>
        <p:nvSpPr>
          <p:cNvPr id="3" name="Content Placeholder 2"/>
          <p:cNvSpPr>
            <a:spLocks noGrp="1"/>
          </p:cNvSpPr>
          <p:nvPr>
            <p:ph idx="1"/>
          </p:nvPr>
        </p:nvSpPr>
        <p:spPr>
          <a:xfrm>
            <a:off x="859808" y="1377297"/>
            <a:ext cx="7533565" cy="4668661"/>
          </a:xfrm>
        </p:spPr>
        <p:txBody>
          <a:bodyPr>
            <a:noAutofit/>
          </a:bodyPr>
          <a:lstStyle/>
          <a:p>
            <a:pPr>
              <a:lnSpc>
                <a:spcPct val="110000"/>
              </a:lnSpc>
              <a:spcBef>
                <a:spcPts val="0"/>
              </a:spcBef>
            </a:pPr>
            <a:r>
              <a:rPr lang="en-US" sz="2400" dirty="0">
                <a:ea typeface="Georgia" charset="0"/>
                <a:cs typeface="Georgia" charset="0"/>
              </a:rPr>
              <a:t>Have a larger range of employment options</a:t>
            </a:r>
          </a:p>
          <a:p>
            <a:pPr>
              <a:lnSpc>
                <a:spcPct val="110000"/>
              </a:lnSpc>
              <a:spcBef>
                <a:spcPts val="0"/>
              </a:spcBef>
            </a:pPr>
            <a:r>
              <a:rPr lang="en-US" sz="2400" dirty="0">
                <a:ea typeface="Georgia" charset="0"/>
                <a:cs typeface="Georgia" charset="0"/>
              </a:rPr>
              <a:t>Are more likely to be in good health, as are their families</a:t>
            </a:r>
          </a:p>
          <a:p>
            <a:pPr>
              <a:lnSpc>
                <a:spcPct val="110000"/>
              </a:lnSpc>
              <a:spcBef>
                <a:spcPts val="0"/>
              </a:spcBef>
            </a:pPr>
            <a:r>
              <a:rPr lang="en-US" sz="2400" dirty="0">
                <a:ea typeface="Georgia" charset="0"/>
                <a:cs typeface="Georgia" charset="0"/>
              </a:rPr>
              <a:t>Have more advanced skill in the use of information and communications technology (electronic agency)</a:t>
            </a:r>
          </a:p>
          <a:p>
            <a:pPr>
              <a:lnSpc>
                <a:spcPct val="110000"/>
              </a:lnSpc>
              <a:spcBef>
                <a:spcPts val="0"/>
              </a:spcBef>
            </a:pPr>
            <a:r>
              <a:rPr lang="en-US" sz="2400" dirty="0">
                <a:ea typeface="Georgia" charset="0"/>
                <a:cs typeface="Georgia" charset="0"/>
              </a:rPr>
              <a:t>Are more geographically mobile, independent of income level (personal confidence and agency freedom)</a:t>
            </a:r>
          </a:p>
          <a:p>
            <a:pPr>
              <a:lnSpc>
                <a:spcPct val="110000"/>
              </a:lnSpc>
              <a:spcBef>
                <a:spcPts val="0"/>
              </a:spcBef>
            </a:pPr>
            <a:r>
              <a:rPr lang="en-US" sz="2400" dirty="0">
                <a:ea typeface="Georgia" charset="0"/>
                <a:cs typeface="Georgia" charset="0"/>
              </a:rPr>
              <a:t>Report higher levels of inter-personal trust (also = greater personal agency) </a:t>
            </a:r>
          </a:p>
          <a:p>
            <a:pPr>
              <a:lnSpc>
                <a:spcPct val="110000"/>
              </a:lnSpc>
              <a:spcBef>
                <a:spcPts val="0"/>
              </a:spcBef>
            </a:pPr>
            <a:r>
              <a:rPr lang="en-US" sz="2400" dirty="0">
                <a:ea typeface="Georgia" charset="0"/>
                <a:cs typeface="Georgia" charset="0"/>
              </a:rPr>
              <a:t>Are more likely to state that they have a say in government (also = greater personal agency) </a:t>
            </a:r>
          </a:p>
          <a:p>
            <a:pPr>
              <a:lnSpc>
                <a:spcPct val="110000"/>
              </a:lnSpc>
              <a:spcBef>
                <a:spcPts val="0"/>
              </a:spcBef>
            </a:pPr>
            <a:r>
              <a:rPr lang="en-US" sz="2400" dirty="0">
                <a:ea typeface="Georgia" charset="0"/>
                <a:cs typeface="Georgia" charset="0"/>
              </a:rPr>
              <a:t>Are more positive about migration and cultural diversity</a:t>
            </a:r>
          </a:p>
        </p:txBody>
      </p:sp>
      <p:sp>
        <p:nvSpPr>
          <p:cNvPr id="5" name="TextBox 4"/>
          <p:cNvSpPr txBox="1"/>
          <p:nvPr/>
        </p:nvSpPr>
        <p:spPr>
          <a:xfrm>
            <a:off x="1363310" y="5864171"/>
            <a:ext cx="6689032" cy="738664"/>
          </a:xfrm>
          <a:prstGeom prst="rect">
            <a:avLst/>
          </a:prstGeom>
          <a:noFill/>
        </p:spPr>
        <p:txBody>
          <a:bodyPr wrap="square" rtlCol="0">
            <a:spAutoFit/>
          </a:bodyPr>
          <a:lstStyle/>
          <a:p>
            <a:pPr marL="285750" indent="-285750">
              <a:buFontTx/>
              <a:buChar char="-"/>
            </a:pPr>
            <a:r>
              <a:rPr lang="en-US" sz="1400" dirty="0">
                <a:ea typeface="Georgia" charset="0"/>
                <a:cs typeface="Georgia" charset="0"/>
              </a:rPr>
              <a:t>Walter McMahon, </a:t>
            </a:r>
            <a:r>
              <a:rPr lang="en-US" sz="1400" i="1" dirty="0">
                <a:ea typeface="Georgia" charset="0"/>
                <a:cs typeface="Georgia" charset="0"/>
              </a:rPr>
              <a:t>Higher Learning, Greater Good </a:t>
            </a:r>
            <a:r>
              <a:rPr lang="en-US" sz="1400" dirty="0">
                <a:ea typeface="Georgia" charset="0"/>
                <a:cs typeface="Georgia" charset="0"/>
              </a:rPr>
              <a:t>(2009); OECD, </a:t>
            </a:r>
            <a:r>
              <a:rPr lang="en-US" sz="1400" i="1" dirty="0">
                <a:ea typeface="Georgia" charset="0"/>
                <a:cs typeface="Georgia" charset="0"/>
              </a:rPr>
              <a:t>Education at a Glance </a:t>
            </a:r>
            <a:r>
              <a:rPr lang="en-US" sz="1400" dirty="0">
                <a:ea typeface="Georgia" charset="0"/>
                <a:cs typeface="Georgia" charset="0"/>
              </a:rPr>
              <a:t>(2015); </a:t>
            </a:r>
            <a:r>
              <a:rPr lang="en-US" sz="1400" i="1" dirty="0">
                <a:ea typeface="Georgia" charset="0"/>
                <a:cs typeface="Georgia" charset="0"/>
              </a:rPr>
              <a:t>OECD, Perspectives on Global Development 2017: International migration in a shifting world</a:t>
            </a:r>
            <a:r>
              <a:rPr lang="en-US" sz="1400" dirty="0">
                <a:ea typeface="Georgia" charset="0"/>
                <a:cs typeface="Georgia" charset="0"/>
              </a:rPr>
              <a:t> (2016)</a:t>
            </a:r>
            <a:r>
              <a:rPr lang="en-GB" sz="1400" dirty="0">
                <a:ea typeface="Georgia" charset="0"/>
                <a:cs typeface="Georgia" charset="0"/>
              </a:rPr>
              <a:t> </a:t>
            </a:r>
            <a:r>
              <a:rPr lang="en-GB" sz="1400" dirty="0" err="1">
                <a:ea typeface="Georgia" charset="0"/>
                <a:cs typeface="Georgia" charset="0"/>
              </a:rPr>
              <a:t>etc</a:t>
            </a:r>
            <a:endParaRPr lang="en-US" sz="1400" dirty="0">
              <a:ea typeface="Georgia" charset="0"/>
              <a:cs typeface="Georgia" charset="0"/>
            </a:endParaRPr>
          </a:p>
        </p:txBody>
      </p:sp>
    </p:spTree>
    <p:extLst>
      <p:ext uri="{BB962C8B-B14F-4D97-AF65-F5344CB8AC3E}">
        <p14:creationId xmlns:p14="http://schemas.microsoft.com/office/powerpoint/2010/main" val="2644386090"/>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E41B3-5D02-AE42-8F40-7FF31EC163FE}"/>
              </a:ext>
            </a:extLst>
          </p:cNvPr>
          <p:cNvSpPr>
            <a:spLocks noGrp="1"/>
          </p:cNvSpPr>
          <p:nvPr>
            <p:ph type="title"/>
          </p:nvPr>
        </p:nvSpPr>
        <p:spPr>
          <a:xfrm>
            <a:off x="672192" y="207963"/>
            <a:ext cx="7894865" cy="1121228"/>
          </a:xfrm>
        </p:spPr>
        <p:txBody>
          <a:bodyPr>
            <a:normAutofit/>
          </a:bodyPr>
          <a:lstStyle/>
          <a:p>
            <a:pPr algn="ctr"/>
            <a:r>
              <a:rPr lang="en-US" sz="3600" b="1" dirty="0">
                <a:solidFill>
                  <a:srgbClr val="0070C0"/>
                </a:solidFill>
                <a:latin typeface="+mn-lt"/>
              </a:rPr>
              <a:t>Individual or collective benefit? Both?</a:t>
            </a:r>
            <a:endParaRPr lang="en-GB" sz="3600" dirty="0"/>
          </a:p>
        </p:txBody>
      </p:sp>
      <p:graphicFrame>
        <p:nvGraphicFramePr>
          <p:cNvPr id="3" name="Diagram 2">
            <a:extLst>
              <a:ext uri="{FF2B5EF4-FFF2-40B4-BE49-F238E27FC236}">
                <a16:creationId xmlns:a16="http://schemas.microsoft.com/office/drawing/2014/main" id="{E8C114B5-0138-B34D-BDF8-73A0652F9603}"/>
              </a:ext>
            </a:extLst>
          </p:cNvPr>
          <p:cNvGraphicFramePr/>
          <p:nvPr>
            <p:extLst>
              <p:ext uri="{D42A27DB-BD31-4B8C-83A1-F6EECF244321}">
                <p14:modId xmlns:p14="http://schemas.microsoft.com/office/powerpoint/2010/main" val="3422125563"/>
              </p:ext>
            </p:extLst>
          </p:nvPr>
        </p:nvGraphicFramePr>
        <p:xfrm>
          <a:off x="1353908" y="1458403"/>
          <a:ext cx="6531429" cy="4924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Box 9">
            <a:extLst>
              <a:ext uri="{FF2B5EF4-FFF2-40B4-BE49-F238E27FC236}">
                <a16:creationId xmlns:a16="http://schemas.microsoft.com/office/drawing/2014/main" id="{5C96E56F-89F1-0B4A-A364-4ABF8B4A5CF1}"/>
              </a:ext>
            </a:extLst>
          </p:cNvPr>
          <p:cNvSpPr txBox="1">
            <a:spLocks noChangeArrowheads="1"/>
          </p:cNvSpPr>
          <p:nvPr/>
        </p:nvSpPr>
        <p:spPr bwMode="auto">
          <a:xfrm>
            <a:off x="3748764" y="1120605"/>
            <a:ext cx="1741714" cy="337798"/>
          </a:xfrm>
          <a:prstGeom prst="rect">
            <a:avLst/>
          </a:prstGeom>
          <a:solidFill>
            <a:srgbClr val="FFFFFF"/>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1" u="none" strike="noStrike" cap="none" normalizeH="0" baseline="0" dirty="0" err="1">
                <a:ln>
                  <a:noFill/>
                </a:ln>
                <a:effectLst/>
                <a:latin typeface="Calibri" panose="020F0502020204030204" pitchFamily="34" charset="0"/>
                <a:ea typeface="Calibri" panose="020F0502020204030204" pitchFamily="34" charset="0"/>
                <a:cs typeface="Calibri" panose="020F0502020204030204" pitchFamily="34" charset="0"/>
              </a:rPr>
              <a:t>individualised</a:t>
            </a:r>
            <a:endParaRPr kumimoji="0" lang="en-US" altLang="en-US" b="0" i="0" u="none" strike="noStrike" cap="none" normalizeH="0" baseline="0" dirty="0">
              <a:ln>
                <a:noFill/>
              </a:ln>
              <a:effectLst/>
              <a:latin typeface="Arial" panose="020B0604020202020204" pitchFamily="34" charset="0"/>
            </a:endParaRPr>
          </a:p>
        </p:txBody>
      </p:sp>
      <p:sp>
        <p:nvSpPr>
          <p:cNvPr id="5" name="Text Box 10">
            <a:extLst>
              <a:ext uri="{FF2B5EF4-FFF2-40B4-BE49-F238E27FC236}">
                <a16:creationId xmlns:a16="http://schemas.microsoft.com/office/drawing/2014/main" id="{55ABFBD6-D261-BA4A-8322-E3CE76C19875}"/>
              </a:ext>
            </a:extLst>
          </p:cNvPr>
          <p:cNvSpPr txBox="1">
            <a:spLocks noChangeArrowheads="1"/>
          </p:cNvSpPr>
          <p:nvPr/>
        </p:nvSpPr>
        <p:spPr bwMode="auto">
          <a:xfrm>
            <a:off x="4045571" y="6342517"/>
            <a:ext cx="1148099" cy="287338"/>
          </a:xfrm>
          <a:prstGeom prst="rect">
            <a:avLst/>
          </a:prstGeom>
          <a:solidFill>
            <a:srgbClr val="FFFFFF"/>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1"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collective</a:t>
            </a:r>
            <a:endParaRPr kumimoji="0" lang="en-US" altLang="en-US" b="0" i="0" u="none" strike="noStrike" cap="none" normalizeH="0" baseline="0" dirty="0">
              <a:ln>
                <a:noFill/>
              </a:ln>
              <a:effectLst/>
              <a:latin typeface="Arial" panose="020B0604020202020204" pitchFamily="34" charset="0"/>
            </a:endParaRPr>
          </a:p>
        </p:txBody>
      </p:sp>
      <p:sp>
        <p:nvSpPr>
          <p:cNvPr id="6" name="Text Box 12">
            <a:extLst>
              <a:ext uri="{FF2B5EF4-FFF2-40B4-BE49-F238E27FC236}">
                <a16:creationId xmlns:a16="http://schemas.microsoft.com/office/drawing/2014/main" id="{836A927C-BF1C-C249-A38C-5714167FB199}"/>
              </a:ext>
            </a:extLst>
          </p:cNvPr>
          <p:cNvSpPr txBox="1">
            <a:spLocks noChangeArrowheads="1"/>
          </p:cNvSpPr>
          <p:nvPr/>
        </p:nvSpPr>
        <p:spPr bwMode="auto">
          <a:xfrm>
            <a:off x="1099457" y="3756989"/>
            <a:ext cx="1023257" cy="298648"/>
          </a:xfrm>
          <a:prstGeom prst="rect">
            <a:avLst/>
          </a:prstGeom>
          <a:solidFill>
            <a:srgbClr val="FFFFFF"/>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1"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national</a:t>
            </a:r>
            <a:endParaRPr kumimoji="0" lang="en-US" altLang="en-US" b="0" i="0" u="none" strike="noStrike" cap="none" normalizeH="0" baseline="0" dirty="0">
              <a:ln>
                <a:noFill/>
              </a:ln>
              <a:solidFill>
                <a:srgbClr val="002060"/>
              </a:solidFill>
              <a:effectLst/>
              <a:latin typeface="Arial" panose="020B0604020202020204" pitchFamily="34" charset="0"/>
            </a:endParaRPr>
          </a:p>
        </p:txBody>
      </p:sp>
      <p:sp>
        <p:nvSpPr>
          <p:cNvPr id="7" name="Text Box 13">
            <a:extLst>
              <a:ext uri="{FF2B5EF4-FFF2-40B4-BE49-F238E27FC236}">
                <a16:creationId xmlns:a16="http://schemas.microsoft.com/office/drawing/2014/main" id="{B5790D45-98B9-4E4B-9CD0-7CD68FEE3303}"/>
              </a:ext>
            </a:extLst>
          </p:cNvPr>
          <p:cNvSpPr txBox="1">
            <a:spLocks noChangeArrowheads="1"/>
          </p:cNvSpPr>
          <p:nvPr/>
        </p:nvSpPr>
        <p:spPr bwMode="auto">
          <a:xfrm>
            <a:off x="7153500" y="3761723"/>
            <a:ext cx="858386" cy="389816"/>
          </a:xfrm>
          <a:prstGeom prst="rect">
            <a:avLst/>
          </a:prstGeom>
          <a:solidFill>
            <a:srgbClr val="FFFFFF"/>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1" u="none" strike="noStrike" cap="none" normalizeH="0" baseline="0" dirty="0">
                <a:ln>
                  <a:noFill/>
                </a:ln>
                <a:solidFill>
                  <a:srgbClr val="00B050"/>
                </a:solidFill>
                <a:effectLst/>
                <a:latin typeface="Calibri" panose="020F0502020204030204" pitchFamily="34" charset="0"/>
                <a:ea typeface="Calibri" panose="020F0502020204030204" pitchFamily="34" charset="0"/>
                <a:cs typeface="Calibri" panose="020F0502020204030204" pitchFamily="34" charset="0"/>
              </a:rPr>
              <a:t>global</a:t>
            </a:r>
            <a:endParaRPr kumimoji="0" lang="en-US" altLang="en-US" b="0" i="0" u="none" strike="noStrike" cap="none" normalizeH="0" baseline="0" dirty="0">
              <a:ln>
                <a:noFill/>
              </a:ln>
              <a:solidFill>
                <a:srgbClr val="00B050"/>
              </a:solidFill>
              <a:effectLst/>
              <a:latin typeface="Arial" panose="020B0604020202020204" pitchFamily="34" charset="0"/>
            </a:endParaRPr>
          </a:p>
        </p:txBody>
      </p:sp>
      <p:sp>
        <p:nvSpPr>
          <p:cNvPr id="9" name="Rectangle 8">
            <a:extLst>
              <a:ext uri="{FF2B5EF4-FFF2-40B4-BE49-F238E27FC236}">
                <a16:creationId xmlns:a16="http://schemas.microsoft.com/office/drawing/2014/main" id="{6C589984-DD83-924B-8D40-8F6CF84E9F7B}"/>
              </a:ext>
            </a:extLst>
          </p:cNvPr>
          <p:cNvSpPr>
            <a:spLocks noChangeArrowheads="1"/>
          </p:cNvSpPr>
          <p:nvPr/>
        </p:nvSpPr>
        <p:spPr bwMode="auto">
          <a:xfrm>
            <a:off x="2035628" y="2362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11">
            <a:extLst>
              <a:ext uri="{FF2B5EF4-FFF2-40B4-BE49-F238E27FC236}">
                <a16:creationId xmlns:a16="http://schemas.microsoft.com/office/drawing/2014/main" id="{C8F5A399-DD72-C34B-BE30-66E49602EC71}"/>
              </a:ext>
            </a:extLst>
          </p:cNvPr>
          <p:cNvSpPr>
            <a:spLocks noChangeArrowheads="1"/>
          </p:cNvSpPr>
          <p:nvPr/>
        </p:nvSpPr>
        <p:spPr bwMode="auto">
          <a:xfrm>
            <a:off x="2035628" y="2362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1" name="Rectangle 13">
            <a:extLst>
              <a:ext uri="{FF2B5EF4-FFF2-40B4-BE49-F238E27FC236}">
                <a16:creationId xmlns:a16="http://schemas.microsoft.com/office/drawing/2014/main" id="{6BF7873F-637F-324B-97B5-48BA0F3C6271}"/>
              </a:ext>
            </a:extLst>
          </p:cNvPr>
          <p:cNvSpPr>
            <a:spLocks noChangeArrowheads="1"/>
          </p:cNvSpPr>
          <p:nvPr/>
        </p:nvSpPr>
        <p:spPr bwMode="auto">
          <a:xfrm>
            <a:off x="2035628" y="6286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24249120"/>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51321" cy="1844674"/>
          </a:xfrm>
        </p:spPr>
        <p:txBody>
          <a:bodyPr>
            <a:noAutofit/>
          </a:bodyPr>
          <a:lstStyle/>
          <a:p>
            <a:pPr algn="ctr"/>
            <a:r>
              <a:rPr lang="en-US" sz="3600" b="1" dirty="0">
                <a:solidFill>
                  <a:srgbClr val="0070C0"/>
                </a:solidFill>
                <a:latin typeface="+mn-lt"/>
              </a:rPr>
              <a:t>How do we understand, monitor and enhance these outcomes?</a:t>
            </a:r>
            <a:br>
              <a:rPr lang="en-US" sz="3600" b="1" dirty="0">
                <a:solidFill>
                  <a:srgbClr val="0070C0"/>
                </a:solidFill>
                <a:latin typeface="+mn-lt"/>
              </a:rPr>
            </a:br>
            <a:r>
              <a:rPr lang="en-US" sz="3600" b="1" dirty="0">
                <a:solidFill>
                  <a:srgbClr val="0070C0"/>
                </a:solidFill>
                <a:latin typeface="+mn-lt"/>
              </a:rPr>
              <a:t>Using ‘public good’ and ‘common good’</a:t>
            </a:r>
          </a:p>
        </p:txBody>
      </p:sp>
      <p:sp>
        <p:nvSpPr>
          <p:cNvPr id="3" name="Content Placeholder 2"/>
          <p:cNvSpPr>
            <a:spLocks noGrp="1"/>
          </p:cNvSpPr>
          <p:nvPr>
            <p:ph idx="1"/>
          </p:nvPr>
        </p:nvSpPr>
        <p:spPr>
          <a:xfrm>
            <a:off x="628650" y="2364652"/>
            <a:ext cx="7981950" cy="3742234"/>
          </a:xfrm>
        </p:spPr>
        <p:txBody>
          <a:bodyPr>
            <a:noAutofit/>
          </a:bodyPr>
          <a:lstStyle/>
          <a:p>
            <a:pPr marL="385763" indent="-385763">
              <a:buFont typeface="+mj-lt"/>
              <a:buAutoNum type="arabicPeriod"/>
            </a:pPr>
            <a:r>
              <a:rPr lang="en-US" sz="2400" dirty="0"/>
              <a:t>Is the public/private line a distinction between </a:t>
            </a:r>
          </a:p>
          <a:p>
            <a:pPr marL="622300" indent="-177800">
              <a:buNone/>
            </a:pPr>
            <a:r>
              <a:rPr lang="en-US" sz="2400" dirty="0"/>
              <a:t>- non-market or market forms of education (economic distinction), </a:t>
            </a:r>
          </a:p>
          <a:p>
            <a:pPr marL="622300" indent="-177800">
              <a:buNone/>
            </a:pPr>
            <a:r>
              <a:rPr lang="en-US" sz="2400" dirty="0"/>
              <a:t>- state or non-state controlled forms of education (juridical-political distinction)? </a:t>
            </a:r>
          </a:p>
          <a:p>
            <a:pPr marL="385763" indent="-385763">
              <a:buFont typeface="+mj-lt"/>
              <a:buAutoNum type="arabicPeriod" startAt="2"/>
            </a:pPr>
            <a:r>
              <a:rPr lang="en-US" sz="2400" dirty="0"/>
              <a:t>What if anything is normatively ‘good’ about public goods in higher education?</a:t>
            </a:r>
          </a:p>
          <a:p>
            <a:pPr marL="385763" indent="-385763">
              <a:buFont typeface="+mj-lt"/>
              <a:buAutoNum type="arabicPeriod" startAt="2"/>
            </a:pPr>
            <a:r>
              <a:rPr lang="en-US" sz="2400" dirty="0"/>
              <a:t>Does higher education as a ‘common good’ provide a more useful policy framework than ‘public good’? </a:t>
            </a:r>
          </a:p>
        </p:txBody>
      </p:sp>
    </p:spTree>
    <p:extLst>
      <p:ext uri="{BB962C8B-B14F-4D97-AF65-F5344CB8AC3E}">
        <p14:creationId xmlns:p14="http://schemas.microsoft.com/office/powerpoint/2010/main" val="778198648"/>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21920" y="3177"/>
            <a:ext cx="8912352" cy="2920999"/>
          </a:xfrm>
        </p:spPr>
        <p:txBody>
          <a:bodyPr>
            <a:normAutofit/>
          </a:bodyPr>
          <a:lstStyle/>
          <a:p>
            <a:pPr algn="ctr"/>
            <a:r>
              <a:rPr lang="en-US" altLang="en-US" sz="3600" b="1" dirty="0">
                <a:solidFill>
                  <a:srgbClr val="0070C0"/>
                </a:solidFill>
                <a:latin typeface="+mn-lt"/>
                <a:cs typeface="Gill Sans" charset="0"/>
              </a:rPr>
              <a:t>Economic definition of public/private—based on market vs. non-market production</a:t>
            </a:r>
            <a:br>
              <a:rPr lang="en-US" altLang="en-US" sz="4000" b="1" dirty="0">
                <a:solidFill>
                  <a:srgbClr val="0070C0"/>
                </a:solidFill>
                <a:latin typeface="+mn-lt"/>
                <a:cs typeface="Gill Sans" charset="0"/>
              </a:rPr>
            </a:br>
            <a:r>
              <a:rPr lang="en-US" altLang="en-US" sz="2700" b="1" i="1" dirty="0">
                <a:solidFill>
                  <a:srgbClr val="0070C0"/>
                </a:solidFill>
                <a:latin typeface="+mn-lt"/>
                <a:cs typeface="Gill Sans" charset="0"/>
              </a:rPr>
              <a:t> </a:t>
            </a:r>
            <a:r>
              <a:rPr lang="en-US" altLang="en-US" sz="2700" b="1" dirty="0">
                <a:solidFill>
                  <a:srgbClr val="0070C0"/>
                </a:solidFill>
                <a:latin typeface="+mn-lt"/>
                <a:cs typeface="Gill Sans" charset="0"/>
              </a:rPr>
              <a:t>Samuelson (1954)</a:t>
            </a:r>
          </a:p>
        </p:txBody>
      </p:sp>
      <p:sp>
        <p:nvSpPr>
          <p:cNvPr id="27650" name="Content Placeholder 2"/>
          <p:cNvSpPr>
            <a:spLocks noGrp="1"/>
          </p:cNvSpPr>
          <p:nvPr>
            <p:ph idx="1"/>
          </p:nvPr>
        </p:nvSpPr>
        <p:spPr>
          <a:xfrm>
            <a:off x="431800" y="4705350"/>
            <a:ext cx="8382000" cy="1441450"/>
          </a:xfrm>
        </p:spPr>
        <p:txBody>
          <a:bodyPr>
            <a:normAutofit/>
          </a:bodyPr>
          <a:lstStyle/>
          <a:p>
            <a:pPr marL="0" indent="0">
              <a:buNone/>
            </a:pPr>
            <a:r>
              <a:rPr lang="en-US" altLang="en-US" sz="2400" dirty="0">
                <a:cs typeface="Gill Sans" charset="0"/>
              </a:rPr>
              <a:t>Public goods are non-rivalrous and/or non excludable. They are under-produced or unproduced in economic markets. All other goods are private goods</a:t>
            </a:r>
          </a:p>
        </p:txBody>
      </p:sp>
      <p:pic>
        <p:nvPicPr>
          <p:cNvPr id="27651"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74100" y="2399389"/>
            <a:ext cx="1906791" cy="2009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7890233"/>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190501" y="203075"/>
            <a:ext cx="8191499" cy="994172"/>
          </a:xfrm>
        </p:spPr>
        <p:txBody>
          <a:bodyPr>
            <a:noAutofit/>
          </a:bodyPr>
          <a:lstStyle/>
          <a:p>
            <a:pPr algn="ctr"/>
            <a:r>
              <a:rPr lang="en-US" altLang="en-US" sz="3600" b="1" dirty="0">
                <a:solidFill>
                  <a:srgbClr val="0070C0"/>
                </a:solidFill>
                <a:latin typeface="+mn-lt"/>
                <a:ea typeface="Gill Sans SemiBold" charset="0"/>
                <a:cs typeface="Gill Sans SemiBold" charset="0"/>
              </a:rPr>
              <a:t>Economic public goods: </a:t>
            </a:r>
            <a:br>
              <a:rPr lang="en-US" altLang="en-US" sz="3600" b="1" dirty="0">
                <a:solidFill>
                  <a:srgbClr val="0070C0"/>
                </a:solidFill>
                <a:latin typeface="+mn-lt"/>
                <a:ea typeface="Gill Sans SemiBold" charset="0"/>
                <a:cs typeface="Gill Sans SemiBold" charset="0"/>
              </a:rPr>
            </a:br>
            <a:r>
              <a:rPr lang="en-US" altLang="en-US" sz="3600" b="1" dirty="0">
                <a:solidFill>
                  <a:srgbClr val="0070C0"/>
                </a:solidFill>
                <a:latin typeface="+mn-lt"/>
                <a:ea typeface="Gill Sans SemiBold" charset="0"/>
                <a:cs typeface="Gill Sans SemiBold" charset="0"/>
              </a:rPr>
              <a:t>non-rivalrous and non-excludable</a:t>
            </a:r>
          </a:p>
        </p:txBody>
      </p:sp>
      <p:sp>
        <p:nvSpPr>
          <p:cNvPr id="20482" name="Content Placeholder 2"/>
          <p:cNvSpPr>
            <a:spLocks noGrp="1"/>
          </p:cNvSpPr>
          <p:nvPr>
            <p:ph idx="1"/>
          </p:nvPr>
        </p:nvSpPr>
        <p:spPr>
          <a:xfrm>
            <a:off x="318168" y="1197247"/>
            <a:ext cx="8063832" cy="5227616"/>
          </a:xfrm>
        </p:spPr>
        <p:txBody>
          <a:bodyPr>
            <a:normAutofit/>
          </a:bodyPr>
          <a:lstStyle/>
          <a:p>
            <a:r>
              <a:rPr lang="en-US" altLang="en-US" sz="2400" dirty="0"/>
              <a:t>Goods are non-rivalrous when consumed by any number of people without being depleted, e.g. knowledge of a mathematical theorem, sustains use value everywhere, globally, indefinitely, on the basis of free access </a:t>
            </a:r>
          </a:p>
          <a:p>
            <a:r>
              <a:rPr lang="en-US" altLang="en-US" sz="2400" dirty="0"/>
              <a:t>Goods are non-excludable when benefits cannot be confined to individuals, e.g. clean air regulation, </a:t>
            </a:r>
            <a:r>
              <a:rPr lang="en-US" altLang="en-US" sz="2400" dirty="0" err="1"/>
              <a:t>defence</a:t>
            </a:r>
            <a:endParaRPr lang="en-US" altLang="en-US" sz="2400" dirty="0"/>
          </a:p>
          <a:p>
            <a:r>
              <a:rPr lang="en-US" altLang="en-US" sz="2400" dirty="0"/>
              <a:t>Private goods are neither non-rivalrous nor non-excludable. They can be produced, sold and bought as commodities in economic markets. </a:t>
            </a:r>
            <a:r>
              <a:rPr lang="en-US" altLang="en-US" sz="2400" i="1" dirty="0"/>
              <a:t>This public/private </a:t>
            </a:r>
            <a:r>
              <a:rPr lang="en-US" altLang="en-US" sz="2400" i="1" dirty="0">
                <a:ea typeface="Gill Sans SemiBold" charset="0"/>
                <a:cs typeface="Gill Sans SemiBold" charset="0"/>
              </a:rPr>
              <a:t>distinction is between non-market production and market production</a:t>
            </a:r>
          </a:p>
          <a:p>
            <a:r>
              <a:rPr lang="en-US" altLang="en-US" sz="2400" dirty="0">
                <a:ea typeface="Gill Sans SemiBold" charset="0"/>
                <a:cs typeface="Gill Sans SemiBold" charset="0"/>
              </a:rPr>
              <a:t>Research is primarily a public good. Teaching/student places can be either public or private; depends on policy</a:t>
            </a:r>
          </a:p>
          <a:p>
            <a:r>
              <a:rPr lang="en-US" altLang="en-US" sz="2400" dirty="0">
                <a:ea typeface="Gill Sans SemiBold" charset="0"/>
                <a:cs typeface="Gill Sans SemiBold" charset="0"/>
              </a:rPr>
              <a:t>The economic definition draws attention to goods which are subject to market failure (such as educational equity)</a:t>
            </a:r>
          </a:p>
        </p:txBody>
      </p:sp>
    </p:spTree>
    <p:extLst>
      <p:ext uri="{BB962C8B-B14F-4D97-AF65-F5344CB8AC3E}">
        <p14:creationId xmlns:p14="http://schemas.microsoft.com/office/powerpoint/2010/main" val="701504090"/>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228599" y="275829"/>
            <a:ext cx="8783053" cy="1326356"/>
          </a:xfrm>
        </p:spPr>
        <p:txBody>
          <a:bodyPr>
            <a:noAutofit/>
          </a:bodyPr>
          <a:lstStyle/>
          <a:p>
            <a:pPr algn="ctr"/>
            <a:r>
              <a:rPr lang="en-US" altLang="en-US" sz="3600" b="1" dirty="0">
                <a:solidFill>
                  <a:srgbClr val="0070C0"/>
                </a:solidFill>
                <a:latin typeface="+mn-lt"/>
                <a:ea typeface="Gill Sans SemiBold" charset="0"/>
                <a:cs typeface="Gill Sans SemiBold" charset="0"/>
              </a:rPr>
              <a:t>Political definition of public and private—</a:t>
            </a:r>
            <a:br>
              <a:rPr lang="en-US" altLang="en-US" sz="3600" b="1" dirty="0">
                <a:solidFill>
                  <a:srgbClr val="0070C0"/>
                </a:solidFill>
                <a:latin typeface="+mn-lt"/>
                <a:ea typeface="Gill Sans SemiBold" charset="0"/>
                <a:cs typeface="Gill Sans SemiBold" charset="0"/>
              </a:rPr>
            </a:br>
            <a:r>
              <a:rPr lang="en-US" altLang="en-US" sz="3600" b="1" dirty="0">
                <a:solidFill>
                  <a:srgbClr val="0070C0"/>
                </a:solidFill>
                <a:latin typeface="+mn-lt"/>
                <a:ea typeface="Gill Sans SemiBold" charset="0"/>
                <a:cs typeface="Gill Sans SemiBold" charset="0"/>
              </a:rPr>
              <a:t>state vs. non-state</a:t>
            </a:r>
          </a:p>
        </p:txBody>
      </p:sp>
      <p:sp>
        <p:nvSpPr>
          <p:cNvPr id="25602" name="Content Placeholder 2"/>
          <p:cNvSpPr>
            <a:spLocks noGrp="1"/>
          </p:cNvSpPr>
          <p:nvPr>
            <p:ph idx="1"/>
          </p:nvPr>
        </p:nvSpPr>
        <p:spPr>
          <a:xfrm>
            <a:off x="374650" y="1729185"/>
            <a:ext cx="8305800" cy="4785915"/>
          </a:xfrm>
        </p:spPr>
        <p:txBody>
          <a:bodyPr>
            <a:noAutofit/>
          </a:bodyPr>
          <a:lstStyle/>
          <a:p>
            <a:r>
              <a:rPr lang="en-US" altLang="en-US" sz="2400" dirty="0"/>
              <a:t>“The line between public and private is to be drawn on the basis of the extent and scope of the consequences of acts which are so important as to need control, whether by inhibition or by promotion… The public consists of all those who are affected by the indirect consequences of transactions” </a:t>
            </a:r>
          </a:p>
          <a:p>
            <a:pPr marL="0" indent="0">
              <a:buNone/>
            </a:pPr>
            <a:r>
              <a:rPr lang="en-US" altLang="en-US" sz="2400" dirty="0"/>
              <a:t>	</a:t>
            </a:r>
            <a:r>
              <a:rPr lang="en-US" altLang="en-US" sz="1800" dirty="0"/>
              <a:t>~ John Dewey, </a:t>
            </a:r>
            <a:r>
              <a:rPr lang="en-US" altLang="en-US" sz="1800" i="1" dirty="0"/>
              <a:t>The Public and its Problems</a:t>
            </a:r>
            <a:r>
              <a:rPr lang="en-US" altLang="en-US" sz="1800" dirty="0"/>
              <a:t>, 1927, pp. 15-16</a:t>
            </a:r>
          </a:p>
          <a:p>
            <a:r>
              <a:rPr lang="en-US" altLang="en-US" sz="2400" dirty="0"/>
              <a:t>Matters with ‘consequences’ for others include market transactions, </a:t>
            </a:r>
            <a:r>
              <a:rPr lang="en-US" altLang="en-US" sz="2400" dirty="0" err="1"/>
              <a:t>organisation</a:t>
            </a:r>
            <a:r>
              <a:rPr lang="en-US" altLang="en-US" sz="2400" dirty="0"/>
              <a:t> of education systems, </a:t>
            </a:r>
            <a:r>
              <a:rPr lang="en-US" altLang="en-US" sz="2400" dirty="0" err="1"/>
              <a:t>etc</a:t>
            </a:r>
            <a:r>
              <a:rPr lang="en-US" altLang="en-US" sz="2400" dirty="0"/>
              <a:t> </a:t>
            </a:r>
          </a:p>
          <a:p>
            <a:r>
              <a:rPr lang="en-US" altLang="en-US" sz="2400" i="1" dirty="0">
                <a:ea typeface="Gill Sans SemiBold" charset="0"/>
                <a:cs typeface="Gill Sans SemiBold" charset="0"/>
              </a:rPr>
              <a:t>This public/private distinction is between state-controlled and non-state controlled production</a:t>
            </a:r>
            <a:endParaRPr lang="en-US" altLang="en-US" sz="2400" i="1" cap="all" dirty="0">
              <a:ea typeface="Gill Sans SemiBold" charset="0"/>
              <a:cs typeface="Gill Sans SemiBold" charset="0"/>
            </a:endParaRPr>
          </a:p>
          <a:p>
            <a:r>
              <a:rPr lang="en-US" altLang="en-US" sz="2400" dirty="0"/>
              <a:t>‘Public goods’ are whatever the state (or democratic communities) say they are. Arbitrary, eclectic, but flexible!</a:t>
            </a:r>
            <a:endParaRPr lang="en-US" altLang="en-US" sz="2400" dirty="0">
              <a:ea typeface="Gill Sans SemiBold" charset="0"/>
              <a:cs typeface="Gill Sans SemiBold" charset="0"/>
            </a:endParaRPr>
          </a:p>
        </p:txBody>
      </p:sp>
    </p:spTree>
    <p:extLst>
      <p:ext uri="{BB962C8B-B14F-4D97-AF65-F5344CB8AC3E}">
        <p14:creationId xmlns:p14="http://schemas.microsoft.com/office/powerpoint/2010/main" val="1792514108"/>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5425" y="504596"/>
            <a:ext cx="8547100" cy="838598"/>
          </a:xfrm>
        </p:spPr>
        <p:txBody>
          <a:bodyPr>
            <a:noAutofit/>
          </a:bodyPr>
          <a:lstStyle/>
          <a:p>
            <a:pPr algn="ctr"/>
            <a:r>
              <a:rPr lang="en-US" altLang="en-US" sz="3600" b="1" dirty="0">
                <a:solidFill>
                  <a:srgbClr val="0070C0"/>
                </a:solidFill>
                <a:latin typeface="+mn-lt"/>
                <a:cs typeface="Gill Sans" charset="0"/>
              </a:rPr>
              <a:t>Putting the two definitions together</a:t>
            </a:r>
          </a:p>
        </p:txBody>
      </p:sp>
      <p:sp>
        <p:nvSpPr>
          <p:cNvPr id="31746" name="Content Placeholder 2"/>
          <p:cNvSpPr>
            <a:spLocks noGrp="1"/>
          </p:cNvSpPr>
          <p:nvPr>
            <p:ph idx="1"/>
          </p:nvPr>
        </p:nvSpPr>
        <p:spPr>
          <a:xfrm>
            <a:off x="504490" y="1624264"/>
            <a:ext cx="7988969" cy="5233736"/>
          </a:xfrm>
        </p:spPr>
        <p:txBody>
          <a:bodyPr>
            <a:normAutofit/>
          </a:bodyPr>
          <a:lstStyle/>
          <a:p>
            <a:pPr>
              <a:buFontTx/>
              <a:buChar char=""/>
            </a:pPr>
            <a:r>
              <a:rPr lang="en-GB" altLang="en-US" sz="2400" dirty="0">
                <a:ea typeface="Gill Sans SemiBold" charset="0"/>
                <a:cs typeface="Gill Sans SemiBold" charset="0"/>
              </a:rPr>
              <a:t>The economic distinction is non-market vs market </a:t>
            </a:r>
          </a:p>
          <a:p>
            <a:pPr>
              <a:buFontTx/>
              <a:buChar char=""/>
            </a:pPr>
            <a:r>
              <a:rPr lang="en-GB" altLang="en-US" sz="2400" dirty="0">
                <a:ea typeface="Gill Sans SemiBold" charset="0"/>
                <a:cs typeface="Gill Sans SemiBold" charset="0"/>
              </a:rPr>
              <a:t>The political distinction is state vs non state</a:t>
            </a:r>
            <a:endParaRPr lang="en-US" altLang="en-US" sz="2400" dirty="0"/>
          </a:p>
          <a:p>
            <a:r>
              <a:rPr lang="en-US" altLang="en-US" sz="2400" dirty="0"/>
              <a:t>In the economic definition higher education is public, unless produced in a market outside the state. In the political definition public or private is decided by states or democratic communities</a:t>
            </a:r>
            <a:r>
              <a:rPr lang="en-GB" altLang="en-US" sz="2400" dirty="0"/>
              <a:t> </a:t>
            </a:r>
            <a:endParaRPr lang="en-US" altLang="en-US" sz="2400" dirty="0"/>
          </a:p>
          <a:p>
            <a:r>
              <a:rPr lang="en-US" altLang="en-US" sz="2400" dirty="0">
                <a:cs typeface="Gill Sans" charset="0"/>
              </a:rPr>
              <a:t>The economic and political definitions each have virtues, but also gaps. Each is ambiguous </a:t>
            </a:r>
            <a:r>
              <a:rPr lang="en-GB" altLang="en-US" sz="2400" dirty="0">
                <a:cs typeface="Gill Sans" charset="0"/>
              </a:rPr>
              <a:t> </a:t>
            </a:r>
          </a:p>
          <a:p>
            <a:r>
              <a:rPr lang="en-US" altLang="en-US" sz="2400" dirty="0">
                <a:cs typeface="Gill Sans" charset="0"/>
              </a:rPr>
              <a:t>Putting them together creates four unambiguous categories (four political economies) that can be used to explain higher education and research</a:t>
            </a:r>
          </a:p>
        </p:txBody>
      </p:sp>
    </p:spTree>
    <p:extLst>
      <p:ext uri="{BB962C8B-B14F-4D97-AF65-F5344CB8AC3E}">
        <p14:creationId xmlns:p14="http://schemas.microsoft.com/office/powerpoint/2010/main" val="140674486"/>
      </p:ext>
    </p:extLst>
  </p:cSld>
  <p:clrMapOvr>
    <a:masterClrMapping/>
  </p:clrMapOvr>
  <p:transition spd="slow">
    <p:wipe/>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826</TotalTime>
  <Words>2861</Words>
  <Application>Microsoft Macintosh PowerPoint</Application>
  <PresentationFormat>On-screen Show (4:3)</PresentationFormat>
  <Paragraphs>192</Paragraphs>
  <Slides>20</Slides>
  <Notes>5</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20</vt:i4>
      </vt:variant>
    </vt:vector>
  </HeadingPairs>
  <TitlesOfParts>
    <vt:vector size="31" baseType="lpstr">
      <vt:lpstr>ＭＳ Ｐゴシック</vt:lpstr>
      <vt:lpstr>Al Bayan Plain</vt:lpstr>
      <vt:lpstr>Arial</vt:lpstr>
      <vt:lpstr>Calibri</vt:lpstr>
      <vt:lpstr>Calibri Light</vt:lpstr>
      <vt:lpstr>Georgia</vt:lpstr>
      <vt:lpstr>Gill Sans</vt:lpstr>
      <vt:lpstr>Gill Sans SemiBold</vt:lpstr>
      <vt:lpstr>Times New Roman</vt:lpstr>
      <vt:lpstr>Office Theme</vt:lpstr>
      <vt:lpstr>1_Office Theme</vt:lpstr>
      <vt:lpstr>IIEP Strategic debate, UNESCO, 12 March 2018   Higher education  as a common  good</vt:lpstr>
      <vt:lpstr>Worldwide growth of enrolment in  tertiary education since 1970</vt:lpstr>
      <vt:lpstr>Research finds that people who achieve higher education, on average …</vt:lpstr>
      <vt:lpstr>Individual or collective benefit? Both?</vt:lpstr>
      <vt:lpstr>How do we understand, monitor and enhance these outcomes? Using ‘public good’ and ‘common good’</vt:lpstr>
      <vt:lpstr>Economic definition of public/private—based on market vs. non-market production  Samuelson (1954)</vt:lpstr>
      <vt:lpstr>Economic public goods:  non-rivalrous and non-excludable</vt:lpstr>
      <vt:lpstr>Political definition of public and private— state vs. non-state</vt:lpstr>
      <vt:lpstr>Putting the two definitions together</vt:lpstr>
      <vt:lpstr>Public and private goods: four political economies of higher education</vt:lpstr>
      <vt:lpstr>Common good(s)</vt:lpstr>
      <vt:lpstr>Factors that create opportunity hierarchies  </vt:lpstr>
      <vt:lpstr>Applying ‘common good’</vt:lpstr>
      <vt:lpstr>Complication 1 Whose common/public goods?  Are there generic common goods  in higher education?</vt:lpstr>
      <vt:lpstr>National variations in ‘public’ and ‘common’</vt:lpstr>
      <vt:lpstr>Complication 2 What about global public/ common goods?</vt:lpstr>
      <vt:lpstr>Common ground on common goods? </vt:lpstr>
      <vt:lpstr>Closing points</vt:lpstr>
      <vt:lpstr>SUMMARY</vt:lpstr>
      <vt:lpstr>Thank you for listening (I hope it wasn’t too dull!)</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Research University Higher School of Economics  VII International Conference ‘University between Global Challenges and Local Commitments’, Moscow 20-22 October 2016    The public good created by higher  education institutions in Russia</dc:title>
  <dc:creator>Simon Marginson</dc:creator>
  <cp:lastModifiedBy>Simon Marginson</cp:lastModifiedBy>
  <cp:revision>105</cp:revision>
  <dcterms:created xsi:type="dcterms:W3CDTF">2016-10-21T06:35:01Z</dcterms:created>
  <dcterms:modified xsi:type="dcterms:W3CDTF">2018-03-12T12:35:26Z</dcterms:modified>
</cp:coreProperties>
</file>