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55" r:id="rId2"/>
    <p:sldId id="666" r:id="rId3"/>
    <p:sldId id="663" r:id="rId4"/>
    <p:sldId id="662" r:id="rId5"/>
    <p:sldId id="655" r:id="rId6"/>
    <p:sldId id="667" r:id="rId7"/>
    <p:sldId id="668" r:id="rId8"/>
    <p:sldId id="669" r:id="rId9"/>
    <p:sldId id="659" r:id="rId10"/>
    <p:sldId id="671" r:id="rId11"/>
    <p:sldId id="672" r:id="rId12"/>
    <p:sldId id="673" r:id="rId13"/>
    <p:sldId id="675" r:id="rId14"/>
    <p:sldId id="674" r:id="rId15"/>
    <p:sldId id="677" r:id="rId16"/>
    <p:sldId id="676" r:id="rId17"/>
    <p:sldId id="678" r:id="rId18"/>
    <p:sldId id="657" r:id="rId19"/>
    <p:sldId id="665" r:id="rId20"/>
    <p:sldId id="6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6"/>
    <p:restoredTop sz="94587"/>
  </p:normalViewPr>
  <p:slideViewPr>
    <p:cSldViewPr snapToGrid="0" snapToObjects="1">
      <p:cViewPr>
        <p:scale>
          <a:sx n="94" d="100"/>
          <a:sy n="94" d="100"/>
        </p:scale>
        <p:origin x="56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360" y="-27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92A15-29D0-D341-8B08-9AF0A367D445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A8A9A-3F11-4945-B83B-8B2D4CB1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9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AC44-91AB-EC41-ADE5-1A2846857E17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C9CB2-6D55-3748-9E84-9F5714C4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4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7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6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4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6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4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7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3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8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22BD1-BB71-FF45-9C0D-DABB51930BD7}" type="datetimeFigureOut">
              <a:rPr lang="en-US" smtClean="0"/>
              <a:t>11/29/17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D5A6-1CFA-2D47-87E9-5AA2E2B2E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9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059004" cy="5657459"/>
          </a:xfrm>
          <a:noFill/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Higher Education as </a:t>
            </a:r>
            <a:br>
              <a:rPr lang="en-GB" dirty="0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dirty="0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Self-formation</a:t>
            </a:r>
            <a:r>
              <a:rPr lang="en-US" sz="12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200" dirty="0" smtClean="0">
                <a:solidFill>
                  <a:srgbClr val="00206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200" i="1" dirty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200" i="1" dirty="0">
                <a:latin typeface="Georgia" charset="0"/>
                <a:ea typeface="Georgia" charset="0"/>
                <a:cs typeface="Georgia" charset="0"/>
              </a:rPr>
            </a:br>
            <a:r>
              <a:rPr lang="en-US" sz="1200" i="1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200" i="1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Simon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Marginson</a:t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Professorial Lecture</a:t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29 November 2017</a:t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ESRC/HEFCE Centre for Global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Higher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Education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UCL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Institute of Education,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University College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London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31" y="5932096"/>
            <a:ext cx="519857" cy="6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401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Bildung</a:t>
            </a:r>
            <a:endParaRPr lang="en-GB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T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he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aim of education is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“the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active autonomous person within the framework of social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life”,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a rational subject who uses reason in a public way and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“lives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in the public sphere among other individual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beings.”</a:t>
            </a:r>
          </a:p>
          <a:p>
            <a:pPr marL="0" indent="0">
              <a:buNone/>
            </a:pPr>
            <a:endParaRPr lang="en-US" sz="2800" dirty="0">
              <a:latin typeface="Georgia" charset="0"/>
              <a:ea typeface="Georgia" charset="0"/>
              <a:cs typeface="Georgia" charset="0"/>
            </a:endParaRPr>
          </a:p>
          <a:p>
            <a:pPr marL="188913" indent="-134938">
              <a:buNone/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sz="2000" dirty="0" err="1">
                <a:latin typeface="Georgia" charset="0"/>
                <a:ea typeface="Georgia" charset="0"/>
                <a:cs typeface="Georgia" charset="0"/>
              </a:rPr>
              <a:t>Kivela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, A. (2012). From Immanuel Kant to Johann Gottlieb Fichte – Concept of education and German idealism. In </a:t>
            </a:r>
            <a:r>
              <a:rPr lang="en-GB" sz="2000" dirty="0" err="1">
                <a:latin typeface="Georgia" charset="0"/>
                <a:ea typeface="Georgia" charset="0"/>
                <a:cs typeface="Georgia" charset="0"/>
              </a:rPr>
              <a:t>Siljander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, P., </a:t>
            </a:r>
            <a:r>
              <a:rPr lang="en-GB" sz="2000" dirty="0" err="1">
                <a:latin typeface="Georgia" charset="0"/>
                <a:ea typeface="Georgia" charset="0"/>
                <a:cs typeface="Georgia" charset="0"/>
              </a:rPr>
              <a:t>Kivela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, A. and </a:t>
            </a:r>
            <a:r>
              <a:rPr lang="en-GB" sz="2000" dirty="0" err="1">
                <a:latin typeface="Georgia" charset="0"/>
                <a:ea typeface="Georgia" charset="0"/>
                <a:cs typeface="Georgia" charset="0"/>
              </a:rPr>
              <a:t>Sutinen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, A. (eds.) (2012). </a:t>
            </a:r>
            <a:r>
              <a:rPr lang="en-GB" sz="2000" i="1" dirty="0">
                <a:latin typeface="Georgia" charset="0"/>
                <a:ea typeface="Georgia" charset="0"/>
                <a:cs typeface="Georgia" charset="0"/>
              </a:rPr>
              <a:t>Theories of Bildung and Growth: Connections and controversies between Continental educational thinking and American </a:t>
            </a:r>
            <a:r>
              <a:rPr lang="en-GB" sz="2000" i="1" dirty="0" smtClean="0">
                <a:latin typeface="Georgia" charset="0"/>
                <a:ea typeface="Georgia" charset="0"/>
                <a:cs typeface="Georgia" charset="0"/>
              </a:rPr>
              <a:t>pragmatism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. 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Rotterdam: Sense 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Publishers, p. 59</a:t>
            </a:r>
            <a:endParaRPr lang="en-GB" sz="20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977" y="5849754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604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6" y="15438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Knowledge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40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6" y="15438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Social formation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11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059" y="697718"/>
            <a:ext cx="7328848" cy="4256419"/>
          </a:xfrm>
        </p:spPr>
        <p:txBody>
          <a:bodyPr>
            <a:normAutofit/>
          </a:bodyPr>
          <a:lstStyle/>
          <a:p>
            <a:pPr marL="363538" algn="l"/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“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The 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true development of thinking is not from the individual to the social, it is from the social to the individual.”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1600" dirty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1600" dirty="0">
                <a:latin typeface="Georgia" charset="0"/>
                <a:ea typeface="Georgia" charset="0"/>
                <a:cs typeface="Georgia" charset="0"/>
              </a:rPr>
            </a:br>
            <a:endParaRPr lang="en-GB" sz="16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6913" y="3562067"/>
            <a:ext cx="6537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176213"/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Lev Vygotsky (1986). </a:t>
            </a:r>
            <a:r>
              <a:rPr lang="en-GB" i="1" dirty="0" smtClean="0">
                <a:latin typeface="Georgia" charset="0"/>
                <a:ea typeface="Georgia" charset="0"/>
                <a:cs typeface="Georgia" charset="0"/>
              </a:rPr>
              <a:t>Thought and Language</a:t>
            </a:r>
            <a:r>
              <a:rPr lang="en-GB" dirty="0">
                <a:latin typeface="Georgia" charset="0"/>
                <a:ea typeface="Georgia" charset="0"/>
                <a:cs typeface="Georgia" charset="0"/>
              </a:rPr>
              <a:t>.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 Cambridge, MA: MIT Press, p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. 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36 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261" y="5645038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63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059" y="697718"/>
            <a:ext cx="7328848" cy="4256419"/>
          </a:xfrm>
        </p:spPr>
        <p:txBody>
          <a:bodyPr>
            <a:normAutofit/>
          </a:bodyPr>
          <a:lstStyle/>
          <a:p>
            <a:pPr marL="363538" algn="l"/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“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The Confucian emphasis on sympathy and empathy suggests a radically different approach. Self-interest, no matter how enlightened, is never adequate as a basic principle for personal growth, let alone a cornerstone of national policy”</a:t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1600" dirty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1600" dirty="0">
                <a:latin typeface="Georgia" charset="0"/>
                <a:ea typeface="Georgia" charset="0"/>
                <a:cs typeface="Georgia" charset="0"/>
              </a:rPr>
            </a:br>
            <a:endParaRPr lang="en-GB" sz="16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6913" y="4012443"/>
            <a:ext cx="6537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176213"/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dirty="0" err="1" smtClean="0">
                <a:latin typeface="Georgia" charset="0"/>
                <a:ea typeface="Georgia" charset="0"/>
                <a:cs typeface="Georgia" charset="0"/>
              </a:rPr>
              <a:t>Weiming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dirty="0" err="1" smtClean="0">
                <a:latin typeface="Georgia" charset="0"/>
                <a:ea typeface="Georgia" charset="0"/>
                <a:cs typeface="Georgia" charset="0"/>
              </a:rPr>
              <a:t>Tu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 (1996). Beyond the Enlightenment mentality: A Confucian perspective on ethics, migration and global stewardship. </a:t>
            </a:r>
            <a:r>
              <a:rPr lang="en-GB" i="1" dirty="0" smtClean="0">
                <a:latin typeface="Georgia" charset="0"/>
                <a:ea typeface="Georgia" charset="0"/>
                <a:cs typeface="Georgia" charset="0"/>
              </a:rPr>
              <a:t>The International Migration Review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, 30 (1), p. 68. 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261" y="5645038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198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6" y="15438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Other explanations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788" y="740391"/>
            <a:ext cx="7547212" cy="5796887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Human capital theory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Employability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Positional goods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Social capital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Cultural capital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Immersion in knowledge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Cultural and political activism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Finding a mate</a:t>
            </a:r>
          </a:p>
          <a:p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Growing up</a:t>
            </a:r>
          </a:p>
          <a:p>
            <a:r>
              <a:rPr lang="en-GB" sz="2800" dirty="0" err="1">
                <a:latin typeface="Georgia" charset="0"/>
                <a:ea typeface="Georgia" charset="0"/>
                <a:cs typeface="Georgia" charset="0"/>
              </a:rPr>
              <a:t>e</a:t>
            </a:r>
            <a:r>
              <a:rPr lang="en-GB" sz="2800" dirty="0" err="1" smtClean="0">
                <a:latin typeface="Georgia" charset="0"/>
                <a:ea typeface="Georgia" charset="0"/>
                <a:cs typeface="Georgia" charset="0"/>
              </a:rPr>
              <a:t>tc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sz="2800" dirty="0" err="1" smtClean="0">
                <a:latin typeface="Georgia" charset="0"/>
                <a:ea typeface="Georgia" charset="0"/>
                <a:cs typeface="Georgia" charset="0"/>
              </a:rPr>
              <a:t>etc</a:t>
            </a:r>
            <a:endParaRPr lang="en-GB" sz="2800" dirty="0" smtClean="0">
              <a:latin typeface="Georgia" charset="0"/>
              <a:ea typeface="Georgia" charset="0"/>
              <a:cs typeface="Georgia" charset="0"/>
            </a:endParaRPr>
          </a:p>
          <a:p>
            <a:endParaRPr lang="en-GB" sz="2800" dirty="0" smtClean="0">
              <a:latin typeface="Georgia" charset="0"/>
              <a:ea typeface="Georgia" charset="0"/>
              <a:cs typeface="Georgia" charset="0"/>
            </a:endParaRPr>
          </a:p>
          <a:p>
            <a:endParaRPr lang="en-GB" sz="28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261" y="5645038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517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6" y="15438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Conclusions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49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946" y="274637"/>
            <a:ext cx="7328848" cy="4256419"/>
          </a:xfrm>
        </p:spPr>
        <p:txBody>
          <a:bodyPr>
            <a:normAutofit/>
          </a:bodyPr>
          <a:lstStyle/>
          <a:p>
            <a:pPr marL="363538" algn="l"/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“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 What is needed is an integration of the 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East Asian 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and Western traditions 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and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influences”</a:t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1600" dirty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1600" dirty="0">
                <a:latin typeface="Georgia" charset="0"/>
                <a:ea typeface="Georgia" charset="0"/>
                <a:cs typeface="Georgia" charset="0"/>
              </a:rPr>
            </a:br>
            <a:endParaRPr lang="en-GB" sz="16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7039" y="2934269"/>
            <a:ext cx="653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176213"/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dirty="0" err="1" smtClean="0">
                <a:latin typeface="Georgia" charset="0"/>
                <a:ea typeface="Georgia" charset="0"/>
                <a:cs typeface="Georgia" charset="0"/>
              </a:rPr>
              <a:t>Rui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dirty="0">
                <a:latin typeface="Georgia" charset="0"/>
                <a:ea typeface="Georgia" charset="0"/>
                <a:cs typeface="Georgia" charset="0"/>
              </a:rPr>
              <a:t>Yang (2016). In I. Jung, M. Nishimura and T. </a:t>
            </a:r>
            <a:r>
              <a:rPr lang="en-GB" dirty="0" err="1">
                <a:latin typeface="Georgia" charset="0"/>
                <a:ea typeface="Georgia" charset="0"/>
                <a:cs typeface="Georgia" charset="0"/>
              </a:rPr>
              <a:t>Sasao</a:t>
            </a:r>
            <a:r>
              <a:rPr lang="en-GB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(eds.), </a:t>
            </a:r>
            <a:r>
              <a:rPr lang="en-GB" i="1" dirty="0" smtClean="0">
                <a:latin typeface="Georgia" charset="0"/>
                <a:ea typeface="Georgia" charset="0"/>
                <a:cs typeface="Georgia" charset="0"/>
              </a:rPr>
              <a:t>The </a:t>
            </a:r>
            <a:r>
              <a:rPr lang="en-GB" i="1" dirty="0">
                <a:latin typeface="Georgia" charset="0"/>
                <a:ea typeface="Georgia" charset="0"/>
                <a:cs typeface="Georgia" charset="0"/>
              </a:rPr>
              <a:t>East-West Axis? Liberal Arts Education in East Asian Universities</a:t>
            </a:r>
            <a:r>
              <a:rPr lang="en-GB" dirty="0">
                <a:latin typeface="Georgia" charset="0"/>
                <a:ea typeface="Georgia" charset="0"/>
                <a:cs typeface="Georgia" charset="0"/>
              </a:rPr>
              <a:t>. Springer, pp. 27-37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87" y="5713277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587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697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x-none" sz="32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Higher education as </a:t>
            </a:r>
            <a:br>
              <a:rPr lang="en-US" altLang="x-none" sz="32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altLang="x-none" sz="3200" dirty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student self-formation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78"/>
            <a:ext cx="8229600" cy="5187950"/>
          </a:xfrm>
        </p:spPr>
        <p:txBody>
          <a:bodyPr>
            <a:normAutofit/>
          </a:bodyPr>
          <a:lstStyle/>
          <a:p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People use higher education to change themselves and their conditions of life. They want to become something new, </a:t>
            </a:r>
            <a:r>
              <a:rPr lang="en-US" altLang="x-none" sz="2400" dirty="0" smtClean="0">
                <a:latin typeface="Georgia" charset="0"/>
                <a:ea typeface="Georgia" charset="0"/>
                <a:cs typeface="Georgia" charset="0"/>
              </a:rPr>
              <a:t>though 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they do not always know what this will be. It doesn</a:t>
            </a:r>
            <a:r>
              <a:rPr lang="en-US" altLang="en-US" sz="2400" dirty="0">
                <a:latin typeface="Georgia" charset="0"/>
                <a:ea typeface="Georgia" charset="0"/>
                <a:cs typeface="Georgia" charset="0"/>
              </a:rPr>
              <a:t>’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t always evolve as expected</a:t>
            </a:r>
          </a:p>
          <a:p>
            <a:r>
              <a:rPr lang="en-US" altLang="x-none" sz="2400" dirty="0" smtClean="0">
                <a:latin typeface="Georgia" charset="0"/>
                <a:ea typeface="Georgia" charset="0"/>
                <a:cs typeface="Georgia" charset="0"/>
              </a:rPr>
              <a:t>There 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is </a:t>
            </a:r>
            <a:r>
              <a:rPr lang="en-US" altLang="x-none" sz="2400" i="1" dirty="0">
                <a:latin typeface="Georgia" charset="0"/>
                <a:ea typeface="Georgia" charset="0"/>
                <a:cs typeface="Georgia" charset="0"/>
              </a:rPr>
              <a:t>no necessary conflict 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between </a:t>
            </a:r>
            <a:r>
              <a:rPr lang="en-US" altLang="en-US" sz="2400" dirty="0">
                <a:latin typeface="Georgia" charset="0"/>
                <a:ea typeface="Georgia" charset="0"/>
                <a:cs typeface="Georgia" charset="0"/>
              </a:rPr>
              <a:t>‘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instrumental</a:t>
            </a:r>
            <a:r>
              <a:rPr lang="en-US" altLang="en-US" sz="2400" dirty="0">
                <a:latin typeface="Georgia" charset="0"/>
                <a:ea typeface="Georgia" charset="0"/>
                <a:cs typeface="Georgia" charset="0"/>
              </a:rPr>
              <a:t>’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 goals </a:t>
            </a:r>
            <a:r>
              <a:rPr lang="en-US" altLang="x-none" sz="2400" dirty="0" smtClean="0">
                <a:latin typeface="Georgia" charset="0"/>
                <a:ea typeface="Georgia" charset="0"/>
                <a:cs typeface="Georgia" charset="0"/>
              </a:rPr>
              <a:t>(education 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for job, career and </a:t>
            </a:r>
            <a:r>
              <a:rPr lang="en-US" altLang="x-none" sz="2400" dirty="0" smtClean="0">
                <a:latin typeface="Georgia" charset="0"/>
                <a:ea typeface="Georgia" charset="0"/>
                <a:cs typeface="Georgia" charset="0"/>
              </a:rPr>
              <a:t>earnings, education for social position, </a:t>
            </a:r>
            <a:r>
              <a:rPr lang="en-US" altLang="x-none" sz="2400" dirty="0" err="1" smtClean="0">
                <a:latin typeface="Georgia" charset="0"/>
                <a:ea typeface="Georgia" charset="0"/>
                <a:cs typeface="Georgia" charset="0"/>
              </a:rPr>
              <a:t>etc</a:t>
            </a:r>
            <a:r>
              <a:rPr lang="en-US" altLang="x-none" sz="2400" dirty="0" smtClean="0">
                <a:latin typeface="Georgia" charset="0"/>
                <a:ea typeface="Georgia" charset="0"/>
                <a:cs typeface="Georgia" charset="0"/>
              </a:rPr>
              <a:t>), 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and </a:t>
            </a:r>
            <a:r>
              <a:rPr lang="en-US" altLang="x-none" sz="2400" dirty="0" smtClean="0">
                <a:latin typeface="Georgia" charset="0"/>
                <a:ea typeface="Georgia" charset="0"/>
                <a:cs typeface="Georgia" charset="0"/>
              </a:rPr>
              <a:t>people enrolling </a:t>
            </a:r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because they love learning, or want to find themselves. Many students want all these things. Students decide the balance between goals, which evolves. </a:t>
            </a:r>
          </a:p>
          <a:p>
            <a:r>
              <a:rPr lang="en-US" altLang="x-none" sz="2400" dirty="0">
                <a:latin typeface="Georgia" charset="0"/>
                <a:ea typeface="Georgia" charset="0"/>
                <a:cs typeface="Georgia" charset="0"/>
              </a:rPr>
              <a:t>The point is that all of these uses of higher education are aspects of student self-formation. It is a general theory</a:t>
            </a:r>
          </a:p>
          <a:p>
            <a:pPr>
              <a:buFont typeface="Arial" charset="0"/>
              <a:buNone/>
            </a:pPr>
            <a:endParaRPr lang="en-US" altLang="x-none" sz="2400" dirty="0"/>
          </a:p>
          <a:p>
            <a:endParaRPr lang="en-US" altLang="x-non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796" y="6014294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500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6" y="15438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Agency freedom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827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6" y="1543880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>
                <a:solidFill>
                  <a:srgbClr val="FF0000"/>
                </a:solidFill>
                <a:latin typeface="Georgia" charset="0"/>
                <a:ea typeface="Georgia" charset="0"/>
                <a:cs typeface="Georgia" charset="0"/>
              </a:rPr>
              <a:t>~ Thank you ~</a:t>
            </a:r>
            <a:endParaRPr lang="en-GB" i="1" dirty="0">
              <a:solidFill>
                <a:srgbClr val="FF0000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89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306512"/>
          </a:xfrm>
        </p:spPr>
        <p:txBody>
          <a:bodyPr>
            <a:normAutofit/>
          </a:bodyPr>
          <a:lstStyle/>
          <a:p>
            <a:r>
              <a:rPr lang="en-US" altLang="x-none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Amartya Sen’s three aspects of freedom</a:t>
            </a:r>
            <a:endParaRPr lang="en-US" altLang="x-none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7575" y="1499264"/>
            <a:ext cx="7769225" cy="479742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AU" altLang="x-none" sz="3800" b="1" dirty="0" smtClean="0">
                <a:latin typeface="Georgia" charset="0"/>
                <a:ea typeface="Georgia" charset="0"/>
                <a:cs typeface="Georgia" charset="0"/>
              </a:rPr>
              <a:t>Control freedom </a:t>
            </a:r>
            <a:r>
              <a:rPr lang="en-AU" altLang="x-none" sz="3800" dirty="0" smtClean="0">
                <a:latin typeface="Georgia" charset="0"/>
                <a:ea typeface="Georgia" charset="0"/>
                <a:cs typeface="Georgia" charset="0"/>
              </a:rPr>
              <a:t>(negative freedom): freedom </a:t>
            </a:r>
            <a:r>
              <a:rPr lang="en-AU" altLang="x-none" sz="3800" dirty="0">
                <a:latin typeface="Georgia" charset="0"/>
                <a:ea typeface="Georgia" charset="0"/>
                <a:cs typeface="Georgia" charset="0"/>
              </a:rPr>
              <a:t>of the individual from external threat, coercion or constraint </a:t>
            </a:r>
          </a:p>
          <a:p>
            <a:pPr>
              <a:lnSpc>
                <a:spcPct val="120000"/>
              </a:lnSpc>
            </a:pPr>
            <a:r>
              <a:rPr lang="en-AU" altLang="x-none" sz="3800" b="1" dirty="0" smtClean="0">
                <a:latin typeface="Georgia" charset="0"/>
                <a:ea typeface="Georgia" charset="0"/>
                <a:cs typeface="Georgia" charset="0"/>
              </a:rPr>
              <a:t>Effective freedom </a:t>
            </a:r>
            <a:r>
              <a:rPr lang="en-AU" altLang="x-none" sz="3800" dirty="0" smtClean="0">
                <a:latin typeface="Georgia" charset="0"/>
                <a:ea typeface="Georgia" charset="0"/>
                <a:cs typeface="Georgia" charset="0"/>
              </a:rPr>
              <a:t>(positive freedom): Freedom </a:t>
            </a:r>
            <a:r>
              <a:rPr lang="en-AU" altLang="x-none" sz="3800" dirty="0">
                <a:latin typeface="Georgia" charset="0"/>
                <a:ea typeface="Georgia" charset="0"/>
                <a:cs typeface="Georgia" charset="0"/>
              </a:rPr>
              <a:t>as the capacity of the individual to </a:t>
            </a:r>
            <a:r>
              <a:rPr lang="en-AU" altLang="x-none" sz="3800" dirty="0" smtClean="0">
                <a:latin typeface="Georgia" charset="0"/>
                <a:ea typeface="Georgia" charset="0"/>
                <a:cs typeface="Georgia" charset="0"/>
              </a:rPr>
              <a:t>act</a:t>
            </a:r>
            <a:endParaRPr lang="en-AU" altLang="x-none" sz="38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120000"/>
              </a:lnSpc>
            </a:pPr>
            <a:r>
              <a:rPr lang="en-AU" altLang="x-none" sz="3800" b="1" dirty="0" smtClean="0">
                <a:latin typeface="Georgia" charset="0"/>
                <a:ea typeface="Georgia" charset="0"/>
                <a:cs typeface="Georgia" charset="0"/>
              </a:rPr>
              <a:t>Agency freedom</a:t>
            </a:r>
            <a:r>
              <a:rPr lang="en-AU" altLang="x-none" sz="3800" dirty="0" smtClean="0">
                <a:latin typeface="Georgia" charset="0"/>
                <a:ea typeface="Georgia" charset="0"/>
                <a:cs typeface="Georgia" charset="0"/>
              </a:rPr>
              <a:t> (will-power): </a:t>
            </a:r>
            <a:r>
              <a:rPr lang="en-AU" altLang="x-none" sz="3800" dirty="0">
                <a:latin typeface="Georgia" charset="0"/>
                <a:ea typeface="Georgia" charset="0"/>
                <a:cs typeface="Georgia" charset="0"/>
              </a:rPr>
              <a:t>freedom as the active human will, the capacity for self-directed conscious action</a:t>
            </a:r>
          </a:p>
          <a:p>
            <a:pPr marL="0" indent="0">
              <a:lnSpc>
                <a:spcPct val="120000"/>
              </a:lnSpc>
              <a:buNone/>
            </a:pPr>
            <a:endParaRPr lang="en-AU" altLang="x-none" sz="3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lnSpc>
                <a:spcPct val="120000"/>
              </a:lnSpc>
              <a:buFont typeface="Arial" charset="0"/>
              <a:buNone/>
            </a:pPr>
            <a:r>
              <a:rPr lang="en-GB" altLang="x-none" sz="2600" dirty="0" smtClean="0">
                <a:latin typeface="Georgia" charset="0"/>
                <a:ea typeface="Georgia" charset="0"/>
                <a:cs typeface="Georgia" charset="0"/>
              </a:rPr>
              <a:t>Sen</a:t>
            </a:r>
            <a:r>
              <a:rPr lang="en-GB" altLang="x-none" sz="2600" dirty="0">
                <a:latin typeface="Georgia" charset="0"/>
                <a:ea typeface="Georgia" charset="0"/>
                <a:cs typeface="Georgia" charset="0"/>
              </a:rPr>
              <a:t>, A. (1985). Well-being, agency and freedom: The Dewey Lectures 1984. </a:t>
            </a:r>
            <a:r>
              <a:rPr lang="en-GB" altLang="x-none" sz="2600" i="1" dirty="0">
                <a:latin typeface="Georgia" charset="0"/>
                <a:ea typeface="Georgia" charset="0"/>
                <a:cs typeface="Georgia" charset="0"/>
              </a:rPr>
              <a:t>The Journal of Philosoph</a:t>
            </a:r>
            <a:r>
              <a:rPr lang="en-GB" altLang="x-none" sz="2600" dirty="0">
                <a:latin typeface="Georgia" charset="0"/>
                <a:ea typeface="Georgia" charset="0"/>
                <a:cs typeface="Georgia" charset="0"/>
              </a:rPr>
              <a:t>y 82 (4), 169-221. </a:t>
            </a:r>
            <a:endParaRPr lang="en-GB" altLang="x-none" sz="26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lnSpc>
                <a:spcPct val="120000"/>
              </a:lnSpc>
              <a:buFont typeface="Arial" charset="0"/>
              <a:buNone/>
            </a:pPr>
            <a:r>
              <a:rPr lang="en-GB" altLang="x-none" sz="2600" dirty="0" smtClean="0">
                <a:latin typeface="Georgia" charset="0"/>
                <a:ea typeface="Georgia" charset="0"/>
                <a:cs typeface="Georgia" charset="0"/>
              </a:rPr>
              <a:t>Sen</a:t>
            </a:r>
            <a:r>
              <a:rPr lang="en-GB" altLang="x-none" sz="2600" dirty="0">
                <a:latin typeface="Georgia" charset="0"/>
                <a:ea typeface="Georgia" charset="0"/>
                <a:cs typeface="Georgia" charset="0"/>
              </a:rPr>
              <a:t>, A. (1992). </a:t>
            </a:r>
            <a:r>
              <a:rPr lang="en-GB" altLang="x-none" sz="2600" i="1" dirty="0">
                <a:latin typeface="Georgia" charset="0"/>
                <a:ea typeface="Georgia" charset="0"/>
                <a:cs typeface="Georgia" charset="0"/>
              </a:rPr>
              <a:t>Inequality </a:t>
            </a:r>
            <a:r>
              <a:rPr lang="en-GB" altLang="x-none" sz="2600" i="1" dirty="0" smtClean="0">
                <a:latin typeface="Georgia" charset="0"/>
                <a:ea typeface="Georgia" charset="0"/>
                <a:cs typeface="Georgia" charset="0"/>
              </a:rPr>
              <a:t>Re-examined</a:t>
            </a:r>
            <a:r>
              <a:rPr lang="en-GB" altLang="x-none" sz="2600" dirty="0">
                <a:latin typeface="Georgia" charset="0"/>
                <a:ea typeface="Georgia" charset="0"/>
                <a:cs typeface="Georgia" charset="0"/>
              </a:rPr>
              <a:t>. Cambridge: Harvard University Press. </a:t>
            </a:r>
            <a:endParaRPr lang="en-AU" altLang="x-none" sz="26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04549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981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3200" i="1" dirty="0" err="1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Invictus</a:t>
            </a:r>
            <a:r>
              <a:rPr lang="en-US" altLang="x-none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 – William Hanley (1849-1903)</a:t>
            </a:r>
            <a:endParaRPr lang="en-US" altLang="x-none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053888" y="1272654"/>
            <a:ext cx="7332662" cy="5414749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Out of the night that covers me, 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Black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as the Pit from pole to pole, 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I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thank whatever gods may be 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For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my unconquerable soul. </a:t>
            </a:r>
            <a:r>
              <a:rPr lang="en-US" altLang="x-none" sz="800" dirty="0">
                <a:latin typeface="Georgia" charset="0"/>
                <a:ea typeface="Georgia" charset="0"/>
                <a:cs typeface="Georgia" charset="0"/>
              </a:rPr>
              <a:t> </a:t>
            </a:r>
            <a:endParaRPr lang="en-US" altLang="x-none" sz="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endParaRPr lang="en-US" altLang="x-none" sz="800" dirty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In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the fell clutch of circumstance 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I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have not winced nor cried aloud. 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Under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the </a:t>
            </a:r>
            <a:r>
              <a:rPr lang="en-US" altLang="x-none" sz="1800" dirty="0" err="1">
                <a:latin typeface="Georgia" charset="0"/>
                <a:ea typeface="Georgia" charset="0"/>
                <a:cs typeface="Georgia" charset="0"/>
              </a:rPr>
              <a:t>bludgeonings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 of chance 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My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head is bloody, but unbowed. </a:t>
            </a:r>
            <a:r>
              <a:rPr lang="en-US" altLang="x-none" sz="800" dirty="0">
                <a:latin typeface="Georgia" charset="0"/>
                <a:ea typeface="Georgia" charset="0"/>
                <a:cs typeface="Georgia" charset="0"/>
              </a:rPr>
              <a:t> </a:t>
            </a:r>
            <a:endParaRPr lang="en-US" altLang="x-none" sz="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endParaRPr lang="en-US" altLang="x-none" sz="800" dirty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Beyond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this place of wrath and tears 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Looms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but the Horror of the shade, 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And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yet the menace of the years 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Finds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, and shall find, me unafraid. </a:t>
            </a:r>
            <a:r>
              <a:rPr lang="en-US" altLang="x-none" sz="800" dirty="0">
                <a:latin typeface="Georgia" charset="0"/>
                <a:ea typeface="Georgia" charset="0"/>
                <a:cs typeface="Georgia" charset="0"/>
              </a:rPr>
              <a:t> </a:t>
            </a:r>
            <a:endParaRPr lang="en-US" altLang="x-none" sz="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endParaRPr lang="en-US" altLang="x-none" sz="9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It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matters not how strait the gate, 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How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charged with punishments the scroll. 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I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am the master of my fate: </a:t>
            </a:r>
            <a:endParaRPr lang="en-US" altLang="x-none" sz="18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x-none" sz="1800" dirty="0" smtClean="0">
                <a:latin typeface="Georgia" charset="0"/>
                <a:ea typeface="Georgia" charset="0"/>
                <a:cs typeface="Georgia" charset="0"/>
              </a:rPr>
              <a:t>I </a:t>
            </a:r>
            <a:r>
              <a:rPr lang="en-US" altLang="x-none" sz="1800" dirty="0">
                <a:latin typeface="Georgia" charset="0"/>
                <a:ea typeface="Georgia" charset="0"/>
                <a:cs typeface="Georgia" charset="0"/>
              </a:rPr>
              <a:t>am the captain of my soul. </a:t>
            </a:r>
            <a:endParaRPr lang="en-US" altLang="x-none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31" y="5822459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026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29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Research finds that people who achieve higher education, on average </a:t>
            </a:r>
            <a:r>
              <a:rPr lang="mr-IN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endParaRPr lang="en-US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08" y="1377297"/>
            <a:ext cx="7533565" cy="466866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Have a larger range of employment options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Are </a:t>
            </a:r>
            <a:r>
              <a:rPr lang="en-US" sz="2000" dirty="0">
                <a:latin typeface="Georgia" charset="0"/>
                <a:ea typeface="Georgia" charset="0"/>
                <a:cs typeface="Georgia" charset="0"/>
              </a:rPr>
              <a:t>more likely to be in good 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health, </a:t>
            </a:r>
            <a:r>
              <a:rPr lang="en-US" sz="2000" dirty="0">
                <a:latin typeface="Georgia" charset="0"/>
                <a:ea typeface="Georgia" charset="0"/>
                <a:cs typeface="Georgia" charset="0"/>
              </a:rPr>
              <a:t>as are their families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Have more advanced skill in the use of information and communications technology (electronic agency)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Are more geographically mobile, independent of income level (personal confidence and agency freedom)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Report higher levels of inter-personal trust (also = greater personal agency) 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Are more likely to state that they have a say in government (also = greater </a:t>
            </a:r>
            <a:r>
              <a:rPr lang="en-US" sz="2000" dirty="0">
                <a:latin typeface="Georgia" charset="0"/>
                <a:ea typeface="Georgia" charset="0"/>
                <a:cs typeface="Georgia" charset="0"/>
              </a:rPr>
              <a:t>personal agency) </a:t>
            </a:r>
            <a:endParaRPr lang="en-US" sz="2000" dirty="0" smtClean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Are more positive about migration and cultural diversity</a:t>
            </a:r>
            <a:endParaRPr lang="en-US" sz="20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7738" y="5526713"/>
            <a:ext cx="6689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>
                <a:latin typeface="Georgia" charset="0"/>
                <a:ea typeface="Georgia" charset="0"/>
                <a:cs typeface="Georgia" charset="0"/>
              </a:rPr>
              <a:t>Walter McMahon, </a:t>
            </a:r>
            <a:r>
              <a:rPr lang="en-US" sz="1200" i="1" dirty="0" smtClean="0">
                <a:latin typeface="Georgia" charset="0"/>
                <a:ea typeface="Georgia" charset="0"/>
                <a:cs typeface="Georgia" charset="0"/>
              </a:rPr>
              <a:t>Higher Learning, Greater Good </a:t>
            </a:r>
            <a:r>
              <a:rPr lang="en-US" sz="1200" dirty="0" smtClean="0">
                <a:latin typeface="Georgia" charset="0"/>
                <a:ea typeface="Georgia" charset="0"/>
                <a:cs typeface="Georgia" charset="0"/>
              </a:rPr>
              <a:t>(2009); OECD, </a:t>
            </a:r>
            <a:r>
              <a:rPr lang="en-US" sz="1200" i="1" dirty="0" smtClean="0">
                <a:latin typeface="Georgia" charset="0"/>
                <a:ea typeface="Georgia" charset="0"/>
                <a:cs typeface="Georgia" charset="0"/>
              </a:rPr>
              <a:t>Education at a Glance </a:t>
            </a:r>
            <a:r>
              <a:rPr lang="en-US" sz="1200" dirty="0" smtClean="0">
                <a:latin typeface="Georgia" charset="0"/>
                <a:ea typeface="Georgia" charset="0"/>
                <a:cs typeface="Georgia" charset="0"/>
              </a:rPr>
              <a:t>(2015); </a:t>
            </a:r>
            <a:r>
              <a:rPr lang="en-US" sz="1200" i="1" dirty="0" smtClean="0">
                <a:latin typeface="Georgia" charset="0"/>
                <a:ea typeface="Georgia" charset="0"/>
                <a:cs typeface="Georgia" charset="0"/>
              </a:rPr>
              <a:t>OECD, Perspectives </a:t>
            </a:r>
            <a:r>
              <a:rPr lang="en-US" sz="1200" i="1" dirty="0">
                <a:latin typeface="Georgia" charset="0"/>
                <a:ea typeface="Georgia" charset="0"/>
                <a:cs typeface="Georgia" charset="0"/>
              </a:rPr>
              <a:t>on Global Development 2017: International migration in a shifting world</a:t>
            </a:r>
            <a:r>
              <a:rPr lang="en-US" sz="1200" dirty="0">
                <a:latin typeface="Georgia" charset="0"/>
                <a:ea typeface="Georgia" charset="0"/>
                <a:cs typeface="Georgia" charset="0"/>
              </a:rPr>
              <a:t> (2016)</a:t>
            </a:r>
            <a:r>
              <a:rPr lang="en-GB" sz="12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sz="1200" dirty="0" err="1" smtClean="0">
                <a:latin typeface="Georgia" charset="0"/>
                <a:ea typeface="Georgia" charset="0"/>
                <a:cs typeface="Georgia" charset="0"/>
              </a:rPr>
              <a:t>etc</a:t>
            </a:r>
            <a:endParaRPr lang="en-US" sz="12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142" y="6045958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45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Michel Foucault</a:t>
            </a:r>
            <a:endParaRPr lang="en-GB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“Freedom is the capacity and the opportunity to participate in one’s own self-formation.”</a:t>
            </a:r>
            <a:endParaRPr lang="en-GB" sz="1600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None/>
            </a:pPr>
            <a:endParaRPr lang="en-GB" sz="1600" dirty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	- Stephen Ball, </a:t>
            </a:r>
            <a:r>
              <a:rPr lang="en-GB" sz="2000" i="1" dirty="0">
                <a:latin typeface="Georgia" charset="0"/>
                <a:ea typeface="Georgia" charset="0"/>
                <a:cs typeface="Georgia" charset="0"/>
              </a:rPr>
              <a:t>Foucault as Educator</a:t>
            </a:r>
            <a:r>
              <a:rPr lang="en-GB" sz="2000" dirty="0">
                <a:latin typeface="Georgia" charset="0"/>
                <a:ea typeface="Georgia" charset="0"/>
                <a:cs typeface="Georgia" charset="0"/>
              </a:rPr>
              <a:t>. Cham: 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Springer, p. 69 </a:t>
            </a:r>
            <a:endParaRPr lang="en-GB" sz="20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31" y="5822459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209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Last words</a:t>
            </a:r>
            <a:endParaRPr lang="en-GB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“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But what I would like to stress in conclusion is this: there is no establishment of the truth without an essential position of otherness; the truth is never the same; there can be truth only in the form of the other world and the other 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life.” 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(</a:t>
            </a:r>
            <a:r>
              <a:rPr lang="en-GB" sz="2800" i="1" dirty="0" err="1">
                <a:latin typeface="Georgia" charset="0"/>
                <a:ea typeface="Georgia" charset="0"/>
                <a:cs typeface="Georgia" charset="0"/>
              </a:rPr>
              <a:t>l’autre</a:t>
            </a:r>
            <a:r>
              <a:rPr lang="en-GB" sz="2800" i="1" dirty="0">
                <a:latin typeface="Georgia" charset="0"/>
                <a:ea typeface="Georgia" charset="0"/>
                <a:cs typeface="Georgia" charset="0"/>
              </a:rPr>
              <a:t> monde et de la vie </a:t>
            </a:r>
            <a:r>
              <a:rPr lang="en-GB" sz="2800" i="1" dirty="0" err="1" smtClean="0">
                <a:latin typeface="Georgia" charset="0"/>
                <a:ea typeface="Georgia" charset="0"/>
                <a:cs typeface="Georgia" charset="0"/>
              </a:rPr>
              <a:t>autre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). </a:t>
            </a:r>
          </a:p>
          <a:p>
            <a:pPr marL="0" indent="0">
              <a:buNone/>
            </a:pPr>
            <a:endParaRPr lang="en-GB" dirty="0">
              <a:latin typeface="Georgia" charset="0"/>
              <a:ea typeface="Georgia" charset="0"/>
              <a:cs typeface="Georgia" charset="0"/>
            </a:endParaRPr>
          </a:p>
          <a:p>
            <a:pPr marL="363538" indent="-134938">
              <a:buNone/>
            </a:pPr>
            <a:r>
              <a:rPr lang="en-GB" sz="2200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sz="2200" dirty="0">
                <a:latin typeface="Georgia" charset="0"/>
                <a:ea typeface="Georgia" charset="0"/>
                <a:cs typeface="Georgia" charset="0"/>
              </a:rPr>
              <a:t>Foucault, M. (2011). </a:t>
            </a:r>
            <a:r>
              <a:rPr lang="en-GB" sz="2200" i="1" dirty="0">
                <a:latin typeface="Georgia" charset="0"/>
                <a:ea typeface="Georgia" charset="0"/>
                <a:cs typeface="Georgia" charset="0"/>
              </a:rPr>
              <a:t>The Courage of Truth: Lectures at the College de France 1983-84.</a:t>
            </a:r>
            <a:r>
              <a:rPr lang="en-GB" sz="2200" dirty="0">
                <a:latin typeface="Georgia" charset="0"/>
                <a:ea typeface="Georgia" charset="0"/>
                <a:cs typeface="Georgia" charset="0"/>
              </a:rPr>
              <a:t> Translated by Graham </a:t>
            </a:r>
            <a:r>
              <a:rPr lang="en-GB" sz="2200" dirty="0" err="1">
                <a:latin typeface="Georgia" charset="0"/>
                <a:ea typeface="Georgia" charset="0"/>
                <a:cs typeface="Georgia" charset="0"/>
              </a:rPr>
              <a:t>Burchell</a:t>
            </a:r>
            <a:r>
              <a:rPr lang="en-GB" sz="2200" dirty="0">
                <a:latin typeface="Georgia" charset="0"/>
                <a:ea typeface="Georgia" charset="0"/>
                <a:cs typeface="Georgia" charset="0"/>
              </a:rPr>
              <a:t>. </a:t>
            </a:r>
            <a:r>
              <a:rPr lang="en-GB" sz="2200" dirty="0" err="1">
                <a:latin typeface="Georgia" charset="0"/>
                <a:ea typeface="Georgia" charset="0"/>
                <a:cs typeface="Georgia" charset="0"/>
              </a:rPr>
              <a:t>Houndmills</a:t>
            </a:r>
            <a:r>
              <a:rPr lang="en-GB" sz="2200" dirty="0">
                <a:latin typeface="Georgia" charset="0"/>
                <a:ea typeface="Georgia" charset="0"/>
                <a:cs typeface="Georgia" charset="0"/>
              </a:rPr>
              <a:t>: </a:t>
            </a:r>
            <a:r>
              <a:rPr lang="en-GB" sz="2200" dirty="0" smtClean="0">
                <a:latin typeface="Georgia" charset="0"/>
                <a:ea typeface="Georgia" charset="0"/>
                <a:cs typeface="Georgia" charset="0"/>
              </a:rPr>
              <a:t>Palgrave, p. 340 </a:t>
            </a:r>
            <a:endParaRPr lang="en-GB" sz="2200" dirty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31" y="5822459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317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6" y="15438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Self-cultivation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31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059" y="1093503"/>
            <a:ext cx="7328848" cy="4256419"/>
          </a:xfrm>
        </p:spPr>
        <p:txBody>
          <a:bodyPr>
            <a:normAutofit/>
          </a:bodyPr>
          <a:lstStyle/>
          <a:p>
            <a:pPr marL="363538" algn="l"/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“</a:t>
            </a:r>
            <a:r>
              <a:rPr lang="en-GB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The 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>great strength of modern East Asia is its self-definition as a learning civilization.” This may be “the most precious legacy of Confucian humanism.”</a:t>
            </a: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2800" dirty="0" smtClean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2800" dirty="0" smtClean="0">
                <a:latin typeface="Georgia" charset="0"/>
                <a:ea typeface="Georgia" charset="0"/>
                <a:cs typeface="Georgia" charset="0"/>
              </a:rPr>
            </a:br>
            <a:r>
              <a:rPr lang="en-GB" sz="1600" dirty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n-GB" sz="1600" dirty="0">
                <a:latin typeface="Georgia" charset="0"/>
                <a:ea typeface="Georgia" charset="0"/>
                <a:cs typeface="Georgia" charset="0"/>
              </a:rPr>
            </a:br>
            <a:endParaRPr lang="en-GB" sz="16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0903" y="3957852"/>
            <a:ext cx="6469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74625"/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- </a:t>
            </a:r>
            <a:r>
              <a:rPr lang="en-GB" sz="2000" dirty="0" err="1" smtClean="0">
                <a:latin typeface="Georgia" charset="0"/>
                <a:ea typeface="Georgia" charset="0"/>
                <a:cs typeface="Georgia" charset="0"/>
              </a:rPr>
              <a:t>Weiming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sz="2000" dirty="0" err="1" smtClean="0">
                <a:latin typeface="Georgia" charset="0"/>
                <a:ea typeface="Georgia" charset="0"/>
                <a:cs typeface="Georgia" charset="0"/>
              </a:rPr>
              <a:t>Tu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GB" sz="2000" dirty="0" smtClean="0">
                <a:latin typeface="Georgia" charset="0"/>
                <a:ea typeface="Georgia" charset="0"/>
                <a:cs typeface="Georgia" charset="0"/>
              </a:rPr>
              <a:t>(2013). 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Confucian </a:t>
            </a:r>
            <a:r>
              <a:rPr lang="en-US" sz="2000" dirty="0">
                <a:latin typeface="Georgia" charset="0"/>
                <a:ea typeface="Georgia" charset="0"/>
                <a:cs typeface="Georgia" charset="0"/>
              </a:rPr>
              <a:t>humanism in perspective. </a:t>
            </a:r>
            <a:r>
              <a:rPr lang="en-US" sz="2000" i="1" dirty="0">
                <a:latin typeface="Georgia" charset="0"/>
                <a:ea typeface="Georgia" charset="0"/>
                <a:cs typeface="Georgia" charset="0"/>
              </a:rPr>
              <a:t>Frontiers of Literary Studies in China</a:t>
            </a:r>
            <a:r>
              <a:rPr lang="en-US" sz="2000" dirty="0">
                <a:latin typeface="Georgia" charset="0"/>
                <a:ea typeface="Georgia" charset="0"/>
                <a:cs typeface="Georgia" charset="0"/>
              </a:rPr>
              <a:t>, 7 (3), pp. </a:t>
            </a:r>
            <a:r>
              <a:rPr lang="en-US" sz="2000" dirty="0" smtClean="0">
                <a:latin typeface="Georgia" charset="0"/>
                <a:ea typeface="Georgia" charset="0"/>
                <a:cs typeface="Georgia" charset="0"/>
              </a:rPr>
              <a:t>333-338</a:t>
            </a:r>
            <a:endParaRPr lang="en-GB" sz="2000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977" y="5849754"/>
            <a:ext cx="557930" cy="58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2200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  <a:latin typeface="Georgia" charset="0"/>
                <a:ea typeface="Georgia" charset="0"/>
                <a:cs typeface="Georgia" charset="0"/>
              </a:rPr>
              <a:t>Confucian self-cultivation</a:t>
            </a:r>
            <a:endParaRPr lang="en-GB" sz="3200" dirty="0">
              <a:solidFill>
                <a:srgbClr val="0070C0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6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13810</TotalTime>
  <Words>760</Words>
  <Application>Microsoft Macintosh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Georgia</vt:lpstr>
      <vt:lpstr>Arial</vt:lpstr>
      <vt:lpstr>Calibri</vt:lpstr>
      <vt:lpstr>Office Theme</vt:lpstr>
      <vt:lpstr>Higher Education as  Self-formation   Simon Marginson  Professorial Lecture 29 November 2017      ESRC/HEFCE Centre for Global Higher Education UCL Institute of Education, University College London</vt:lpstr>
      <vt:lpstr>Agency freedom</vt:lpstr>
      <vt:lpstr>Amartya Sen’s three aspects of freedom</vt:lpstr>
      <vt:lpstr>Invictus – William Hanley (1849-1903)</vt:lpstr>
      <vt:lpstr>Research finds that people who achieve higher education, on average …</vt:lpstr>
      <vt:lpstr>Michel Foucault</vt:lpstr>
      <vt:lpstr>Last words</vt:lpstr>
      <vt:lpstr>Self-cultivation</vt:lpstr>
      <vt:lpstr>“ The great strength of modern East Asia is its self-definition as a learning civilization.” This may be “the most precious legacy of Confucian humanism.”    </vt:lpstr>
      <vt:lpstr>Bildung</vt:lpstr>
      <vt:lpstr>Knowledge</vt:lpstr>
      <vt:lpstr>Social formation</vt:lpstr>
      <vt:lpstr>“ The true development of thinking is not from the individual to the social, it is from the social to the individual.”    </vt:lpstr>
      <vt:lpstr>“ The Confucian emphasis on sympathy and empathy suggests a radically different approach. Self-interest, no matter how enlightened, is never adequate as a basic principle for personal growth, let alone a cornerstone of national policy”    </vt:lpstr>
      <vt:lpstr>Other explanations</vt:lpstr>
      <vt:lpstr>PowerPoint Presentation</vt:lpstr>
      <vt:lpstr>Conclusions</vt:lpstr>
      <vt:lpstr>“ What is needed is an integration of the East Asian and Western traditions and influences”   </vt:lpstr>
      <vt:lpstr>Higher education as  student self-formation</vt:lpstr>
      <vt:lpstr>~ Thank you ~</vt:lpstr>
    </vt:vector>
  </TitlesOfParts>
  <Company>Michigan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Competition, segmentation, and vertical stratification in high participation systems </dc:title>
  <dc:creator>Brendan Cantwell</dc:creator>
  <cp:lastModifiedBy>Simon Marginson</cp:lastModifiedBy>
  <cp:revision>675</cp:revision>
  <cp:lastPrinted>2016-09-03T22:03:36Z</cp:lastPrinted>
  <dcterms:created xsi:type="dcterms:W3CDTF">2015-09-06T09:01:00Z</dcterms:created>
  <dcterms:modified xsi:type="dcterms:W3CDTF">2017-11-29T15:49:43Z</dcterms:modified>
</cp:coreProperties>
</file>