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455" r:id="rId2"/>
    <p:sldId id="666" r:id="rId3"/>
    <p:sldId id="663" r:id="rId4"/>
    <p:sldId id="662" r:id="rId5"/>
    <p:sldId id="655" r:id="rId6"/>
    <p:sldId id="667" r:id="rId7"/>
    <p:sldId id="668" r:id="rId8"/>
    <p:sldId id="669" r:id="rId9"/>
    <p:sldId id="659" r:id="rId10"/>
    <p:sldId id="671" r:id="rId11"/>
    <p:sldId id="672" r:id="rId12"/>
    <p:sldId id="673" r:id="rId13"/>
    <p:sldId id="675" r:id="rId14"/>
    <p:sldId id="674" r:id="rId15"/>
    <p:sldId id="677" r:id="rId16"/>
    <p:sldId id="676" r:id="rId17"/>
    <p:sldId id="678" r:id="rId18"/>
    <p:sldId id="657" r:id="rId19"/>
    <p:sldId id="665" r:id="rId20"/>
    <p:sldId id="679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7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56"/>
    <p:restoredTop sz="94587"/>
  </p:normalViewPr>
  <p:slideViewPr>
    <p:cSldViewPr snapToGrid="0" snapToObjects="1">
      <p:cViewPr>
        <p:scale>
          <a:sx n="94" d="100"/>
          <a:sy n="94" d="100"/>
        </p:scale>
        <p:origin x="560" y="5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>
        <p:scale>
          <a:sx n="150" d="100"/>
          <a:sy n="150" d="100"/>
        </p:scale>
        <p:origin x="2360" y="-276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handoutMaster" Target="handoutMasters/handoutMaster1.xml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892A15-29D0-D341-8B08-9AF0A367D445}" type="datetimeFigureOut">
              <a:rPr lang="en-US" smtClean="0"/>
              <a:t>11/29/17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1A8A9A-3F11-4945-B83B-8B2D4CB17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5900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FBAC44-91AB-EC41-ADE5-1A2846857E17}" type="datetimeFigureOut">
              <a:rPr lang="en-US" smtClean="0"/>
              <a:t>11/29/17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4C9CB2-6D55-3748-9E84-9F5714C4F1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551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22BD1-BB71-FF45-9C0D-DABB51930BD7}" type="datetimeFigureOut">
              <a:rPr lang="en-US" smtClean="0"/>
              <a:t>11/29/17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2D5A6-1CFA-2D47-87E9-5AA2E2B2E2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5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22BD1-BB71-FF45-9C0D-DABB51930BD7}" type="datetimeFigureOut">
              <a:rPr lang="en-US" smtClean="0"/>
              <a:t>11/29/17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2D5A6-1CFA-2D47-87E9-5AA2E2B2E2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0849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22BD1-BB71-FF45-9C0D-DABB51930BD7}" type="datetimeFigureOut">
              <a:rPr lang="en-US" smtClean="0"/>
              <a:t>11/29/17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2D5A6-1CFA-2D47-87E9-5AA2E2B2E2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7377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22BD1-BB71-FF45-9C0D-DABB51930BD7}" type="datetimeFigureOut">
              <a:rPr lang="en-US" smtClean="0"/>
              <a:t>11/29/17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2D5A6-1CFA-2D47-87E9-5AA2E2B2E2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160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22BD1-BB71-FF45-9C0D-DABB51930BD7}" type="datetimeFigureOut">
              <a:rPr lang="en-US" smtClean="0"/>
              <a:t>11/29/17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2D5A6-1CFA-2D47-87E9-5AA2E2B2E2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7046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22BD1-BB71-FF45-9C0D-DABB51930BD7}" type="datetimeFigureOut">
              <a:rPr lang="en-US" smtClean="0"/>
              <a:t>11/29/17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2D5A6-1CFA-2D47-87E9-5AA2E2B2E2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163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22BD1-BB71-FF45-9C0D-DABB51930BD7}" type="datetimeFigureOut">
              <a:rPr lang="en-US" smtClean="0"/>
              <a:t>11/29/17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2D5A6-1CFA-2D47-87E9-5AA2E2B2E2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440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22BD1-BB71-FF45-9C0D-DABB51930BD7}" type="datetimeFigureOut">
              <a:rPr lang="en-US" smtClean="0"/>
              <a:t>11/29/17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2D5A6-1CFA-2D47-87E9-5AA2E2B2E2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776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22BD1-BB71-FF45-9C0D-DABB51930BD7}" type="datetimeFigureOut">
              <a:rPr lang="en-US" smtClean="0"/>
              <a:t>11/29/17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2D5A6-1CFA-2D47-87E9-5AA2E2B2E2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135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22BD1-BB71-FF45-9C0D-DABB51930BD7}" type="datetimeFigureOut">
              <a:rPr lang="en-US" smtClean="0"/>
              <a:t>11/29/17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2D5A6-1CFA-2D47-87E9-5AA2E2B2E2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087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22BD1-BB71-FF45-9C0D-DABB51930BD7}" type="datetimeFigureOut">
              <a:rPr lang="en-US" smtClean="0"/>
              <a:t>11/29/17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2D5A6-1CFA-2D47-87E9-5AA2E2B2E2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212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E22BD1-BB71-FF45-9C0D-DABB51930BD7}" type="datetimeFigureOut">
              <a:rPr lang="en-US" smtClean="0"/>
              <a:t>11/29/17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72D5A6-1CFA-2D47-87E9-5AA2E2B2E2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593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059004" cy="5657459"/>
          </a:xfrm>
          <a:noFill/>
        </p:spPr>
        <p:txBody>
          <a:bodyPr>
            <a:normAutofit/>
          </a:bodyPr>
          <a:lstStyle/>
          <a:p>
            <a:r>
              <a:rPr lang="en-GB" dirty="0" smtClean="0">
                <a:solidFill>
                  <a:srgbClr val="FF0000"/>
                </a:solidFill>
                <a:latin typeface="Georgia" charset="0"/>
                <a:ea typeface="Georgia" charset="0"/>
                <a:cs typeface="Georgia" charset="0"/>
              </a:rPr>
              <a:t>Higher Education as </a:t>
            </a:r>
            <a:br>
              <a:rPr lang="en-GB" dirty="0" smtClean="0">
                <a:solidFill>
                  <a:srgbClr val="FF0000"/>
                </a:solidFill>
                <a:latin typeface="Georgia" charset="0"/>
                <a:ea typeface="Georgia" charset="0"/>
                <a:cs typeface="Georgia" charset="0"/>
              </a:rPr>
            </a:br>
            <a:r>
              <a:rPr lang="en-GB" dirty="0" smtClean="0">
                <a:solidFill>
                  <a:srgbClr val="FF0000"/>
                </a:solidFill>
                <a:latin typeface="Georgia" charset="0"/>
                <a:ea typeface="Georgia" charset="0"/>
                <a:cs typeface="Georgia" charset="0"/>
              </a:rPr>
              <a:t>Self-formation</a:t>
            </a:r>
            <a:r>
              <a:rPr lang="en-US" sz="1200" dirty="0" smtClean="0">
                <a:solidFill>
                  <a:srgbClr val="002060"/>
                </a:solidFill>
                <a:latin typeface="Georgia" charset="0"/>
                <a:ea typeface="Georgia" charset="0"/>
                <a:cs typeface="Georgia" charset="0"/>
              </a:rPr>
              <a:t/>
            </a:r>
            <a:br>
              <a:rPr lang="en-US" sz="1200" dirty="0" smtClean="0">
                <a:solidFill>
                  <a:srgbClr val="002060"/>
                </a:solidFill>
                <a:latin typeface="Georgia" charset="0"/>
                <a:ea typeface="Georgia" charset="0"/>
                <a:cs typeface="Georgia" charset="0"/>
              </a:rPr>
            </a:br>
            <a:r>
              <a:rPr lang="en-US" sz="1200" i="1" dirty="0">
                <a:latin typeface="Georgia" charset="0"/>
                <a:ea typeface="Georgia" charset="0"/>
                <a:cs typeface="Georgia" charset="0"/>
              </a:rPr>
              <a:t/>
            </a:r>
            <a:br>
              <a:rPr lang="en-US" sz="1200" i="1" dirty="0">
                <a:latin typeface="Georgia" charset="0"/>
                <a:ea typeface="Georgia" charset="0"/>
                <a:cs typeface="Georgia" charset="0"/>
              </a:rPr>
            </a:br>
            <a:r>
              <a:rPr lang="en-US" sz="1200" i="1" dirty="0" smtClean="0">
                <a:latin typeface="Georgia" charset="0"/>
                <a:ea typeface="Georgia" charset="0"/>
                <a:cs typeface="Georgia" charset="0"/>
              </a:rPr>
              <a:t/>
            </a:r>
            <a:br>
              <a:rPr lang="en-US" sz="1200" i="1" dirty="0" smtClean="0">
                <a:latin typeface="Georgia" charset="0"/>
                <a:ea typeface="Georgia" charset="0"/>
                <a:cs typeface="Georgia" charset="0"/>
              </a:rPr>
            </a:br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Simon </a:t>
            </a:r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Marginson</a:t>
            </a:r>
            <a:br>
              <a:rPr lang="en-US" sz="3200" dirty="0" smtClean="0">
                <a:solidFill>
                  <a:schemeClr val="bg1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</a:br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/>
            </a:r>
            <a:br>
              <a:rPr lang="en-US" sz="3200" dirty="0" smtClean="0">
                <a:solidFill>
                  <a:schemeClr val="bg1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</a:br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Professorial Lecture</a:t>
            </a:r>
            <a:br>
              <a:rPr lang="en-US" sz="3200" dirty="0" smtClean="0">
                <a:solidFill>
                  <a:schemeClr val="bg1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</a:br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29 November 2017</a:t>
            </a:r>
            <a:br>
              <a:rPr lang="en-US" sz="3200" dirty="0" smtClean="0">
                <a:solidFill>
                  <a:schemeClr val="bg1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</a:br>
            <a:r>
              <a:rPr lang="en-US" sz="1000" dirty="0" smtClean="0">
                <a:solidFill>
                  <a:schemeClr val="bg1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/>
            </a:r>
            <a:br>
              <a:rPr lang="en-US" sz="1000" dirty="0" smtClean="0">
                <a:solidFill>
                  <a:schemeClr val="bg1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</a:br>
            <a:r>
              <a:rPr lang="en-US" sz="1000" dirty="0" smtClean="0">
                <a:solidFill>
                  <a:schemeClr val="bg1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/>
            </a:r>
            <a:br>
              <a:rPr lang="en-US" sz="1000" dirty="0" smtClean="0">
                <a:solidFill>
                  <a:schemeClr val="bg1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</a:br>
            <a:r>
              <a:rPr lang="en-US" sz="1000" dirty="0" smtClean="0">
                <a:solidFill>
                  <a:schemeClr val="bg1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/>
            </a:r>
            <a:br>
              <a:rPr lang="en-US" sz="1000" dirty="0" smtClean="0">
                <a:solidFill>
                  <a:schemeClr val="bg1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</a:br>
            <a:r>
              <a:rPr lang="en-US" sz="1000" dirty="0">
                <a:solidFill>
                  <a:schemeClr val="bg1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/>
            </a:r>
            <a:br>
              <a:rPr lang="en-US" sz="1000" dirty="0">
                <a:solidFill>
                  <a:schemeClr val="bg1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</a:br>
            <a:r>
              <a:rPr lang="en-US" sz="1000" dirty="0" smtClean="0">
                <a:solidFill>
                  <a:schemeClr val="bg1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/>
            </a:r>
            <a:br>
              <a:rPr lang="en-US" sz="1000" dirty="0" smtClean="0">
                <a:solidFill>
                  <a:schemeClr val="bg1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</a:b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ESRC/HEFCE Centre for Global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Higher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Education</a:t>
            </a:r>
            <a:b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</a:b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UCL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Institute of Education,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University College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London</a:t>
            </a:r>
            <a:endParaRPr lang="en-US" sz="2000" i="1" dirty="0">
              <a:solidFill>
                <a:schemeClr val="bg1">
                  <a:lumMod val="50000"/>
                </a:schemeClr>
              </a:solidFill>
              <a:latin typeface="Georgia" charset="0"/>
              <a:ea typeface="Georgia" charset="0"/>
              <a:cs typeface="Georgia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9531" y="5932096"/>
            <a:ext cx="519857" cy="600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540102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>
                <a:solidFill>
                  <a:srgbClr val="0070C0"/>
                </a:solidFill>
                <a:latin typeface="Georgia" charset="0"/>
                <a:ea typeface="Georgia" charset="0"/>
                <a:cs typeface="Georgia" charset="0"/>
              </a:rPr>
              <a:t>Bildung</a:t>
            </a:r>
            <a:endParaRPr lang="en-GB" sz="3200" dirty="0">
              <a:solidFill>
                <a:srgbClr val="0070C0"/>
              </a:solidFill>
              <a:latin typeface="Georgia" charset="0"/>
              <a:ea typeface="Georgia" charset="0"/>
              <a:cs typeface="Georgia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>
                <a:latin typeface="Georgia" charset="0"/>
                <a:ea typeface="Georgia" charset="0"/>
                <a:cs typeface="Georgia" charset="0"/>
              </a:rPr>
              <a:t>T</a:t>
            </a:r>
            <a:r>
              <a:rPr lang="en-US" sz="2800" dirty="0" smtClean="0">
                <a:latin typeface="Georgia" charset="0"/>
                <a:ea typeface="Georgia" charset="0"/>
                <a:cs typeface="Georgia" charset="0"/>
              </a:rPr>
              <a:t>he </a:t>
            </a:r>
            <a:r>
              <a:rPr lang="en-US" sz="2800" dirty="0">
                <a:latin typeface="Georgia" charset="0"/>
                <a:ea typeface="Georgia" charset="0"/>
                <a:cs typeface="Georgia" charset="0"/>
              </a:rPr>
              <a:t>aim of education is </a:t>
            </a:r>
            <a:r>
              <a:rPr lang="en-US" sz="2800" dirty="0" smtClean="0">
                <a:latin typeface="Georgia" charset="0"/>
                <a:ea typeface="Georgia" charset="0"/>
                <a:cs typeface="Georgia" charset="0"/>
              </a:rPr>
              <a:t>“the </a:t>
            </a:r>
            <a:r>
              <a:rPr lang="en-US" sz="2800" dirty="0">
                <a:latin typeface="Georgia" charset="0"/>
                <a:ea typeface="Georgia" charset="0"/>
                <a:cs typeface="Georgia" charset="0"/>
              </a:rPr>
              <a:t>active autonomous person within the framework of social </a:t>
            </a:r>
            <a:r>
              <a:rPr lang="en-US" sz="2800" dirty="0" smtClean="0">
                <a:latin typeface="Georgia" charset="0"/>
                <a:ea typeface="Georgia" charset="0"/>
                <a:cs typeface="Georgia" charset="0"/>
              </a:rPr>
              <a:t>life”, </a:t>
            </a:r>
            <a:r>
              <a:rPr lang="en-US" sz="2800" dirty="0">
                <a:latin typeface="Georgia" charset="0"/>
                <a:ea typeface="Georgia" charset="0"/>
                <a:cs typeface="Georgia" charset="0"/>
              </a:rPr>
              <a:t>a rational subject who uses reason in a public way and </a:t>
            </a:r>
            <a:r>
              <a:rPr lang="en-US" sz="2800" dirty="0" smtClean="0">
                <a:latin typeface="Georgia" charset="0"/>
                <a:ea typeface="Georgia" charset="0"/>
                <a:cs typeface="Georgia" charset="0"/>
              </a:rPr>
              <a:t>“lives </a:t>
            </a:r>
            <a:r>
              <a:rPr lang="en-US" sz="2800" dirty="0">
                <a:latin typeface="Georgia" charset="0"/>
                <a:ea typeface="Georgia" charset="0"/>
                <a:cs typeface="Georgia" charset="0"/>
              </a:rPr>
              <a:t>in the public sphere among other individual </a:t>
            </a:r>
            <a:r>
              <a:rPr lang="en-US" sz="2800" dirty="0" smtClean="0">
                <a:latin typeface="Georgia" charset="0"/>
                <a:ea typeface="Georgia" charset="0"/>
                <a:cs typeface="Georgia" charset="0"/>
              </a:rPr>
              <a:t>beings.”</a:t>
            </a:r>
          </a:p>
          <a:p>
            <a:pPr marL="0" indent="0">
              <a:buNone/>
            </a:pPr>
            <a:endParaRPr lang="en-US" sz="2800" dirty="0">
              <a:latin typeface="Georgia" charset="0"/>
              <a:ea typeface="Georgia" charset="0"/>
              <a:cs typeface="Georgia" charset="0"/>
            </a:endParaRPr>
          </a:p>
          <a:p>
            <a:pPr marL="188913" indent="-134938">
              <a:buNone/>
            </a:pPr>
            <a:r>
              <a:rPr lang="en-US" sz="2000" dirty="0" smtClean="0">
                <a:latin typeface="Georgia" charset="0"/>
                <a:ea typeface="Georgia" charset="0"/>
                <a:cs typeface="Georgia" charset="0"/>
              </a:rPr>
              <a:t>- </a:t>
            </a:r>
            <a:r>
              <a:rPr lang="en-GB" sz="2000" dirty="0" err="1">
                <a:latin typeface="Georgia" charset="0"/>
                <a:ea typeface="Georgia" charset="0"/>
                <a:cs typeface="Georgia" charset="0"/>
              </a:rPr>
              <a:t>Kivela</a:t>
            </a:r>
            <a:r>
              <a:rPr lang="en-GB" sz="2000" dirty="0">
                <a:latin typeface="Georgia" charset="0"/>
                <a:ea typeface="Georgia" charset="0"/>
                <a:cs typeface="Georgia" charset="0"/>
              </a:rPr>
              <a:t>, A. (2012). From Immanuel Kant to Johann Gottlieb Fichte – Concept of education and German idealism. In </a:t>
            </a:r>
            <a:r>
              <a:rPr lang="en-GB" sz="2000" dirty="0" err="1">
                <a:latin typeface="Georgia" charset="0"/>
                <a:ea typeface="Georgia" charset="0"/>
                <a:cs typeface="Georgia" charset="0"/>
              </a:rPr>
              <a:t>Siljander</a:t>
            </a:r>
            <a:r>
              <a:rPr lang="en-GB" sz="2000" dirty="0">
                <a:latin typeface="Georgia" charset="0"/>
                <a:ea typeface="Georgia" charset="0"/>
                <a:cs typeface="Georgia" charset="0"/>
              </a:rPr>
              <a:t>, P., </a:t>
            </a:r>
            <a:r>
              <a:rPr lang="en-GB" sz="2000" dirty="0" err="1">
                <a:latin typeface="Georgia" charset="0"/>
                <a:ea typeface="Georgia" charset="0"/>
                <a:cs typeface="Georgia" charset="0"/>
              </a:rPr>
              <a:t>Kivela</a:t>
            </a:r>
            <a:r>
              <a:rPr lang="en-GB" sz="2000" dirty="0">
                <a:latin typeface="Georgia" charset="0"/>
                <a:ea typeface="Georgia" charset="0"/>
                <a:cs typeface="Georgia" charset="0"/>
              </a:rPr>
              <a:t>, A. and </a:t>
            </a:r>
            <a:r>
              <a:rPr lang="en-GB" sz="2000" dirty="0" err="1">
                <a:latin typeface="Georgia" charset="0"/>
                <a:ea typeface="Georgia" charset="0"/>
                <a:cs typeface="Georgia" charset="0"/>
              </a:rPr>
              <a:t>Sutinen</a:t>
            </a:r>
            <a:r>
              <a:rPr lang="en-GB" sz="2000" dirty="0">
                <a:latin typeface="Georgia" charset="0"/>
                <a:ea typeface="Georgia" charset="0"/>
                <a:cs typeface="Georgia" charset="0"/>
              </a:rPr>
              <a:t>, A. (eds.) (2012). </a:t>
            </a:r>
            <a:r>
              <a:rPr lang="en-GB" sz="2000" i="1" dirty="0">
                <a:latin typeface="Georgia" charset="0"/>
                <a:ea typeface="Georgia" charset="0"/>
                <a:cs typeface="Georgia" charset="0"/>
              </a:rPr>
              <a:t>Theories of Bildung and Growth: Connections and controversies between Continental educational thinking and American </a:t>
            </a:r>
            <a:r>
              <a:rPr lang="en-GB" sz="2000" i="1" dirty="0" smtClean="0">
                <a:latin typeface="Georgia" charset="0"/>
                <a:ea typeface="Georgia" charset="0"/>
                <a:cs typeface="Georgia" charset="0"/>
              </a:rPr>
              <a:t>pragmatism</a:t>
            </a:r>
            <a:r>
              <a:rPr lang="en-GB" sz="2000" dirty="0" smtClean="0">
                <a:latin typeface="Georgia" charset="0"/>
                <a:ea typeface="Georgia" charset="0"/>
                <a:cs typeface="Georgia" charset="0"/>
              </a:rPr>
              <a:t>. </a:t>
            </a:r>
            <a:r>
              <a:rPr lang="en-GB" sz="2000" dirty="0">
                <a:latin typeface="Georgia" charset="0"/>
                <a:ea typeface="Georgia" charset="0"/>
                <a:cs typeface="Georgia" charset="0"/>
              </a:rPr>
              <a:t>Rotterdam: Sense </a:t>
            </a:r>
            <a:r>
              <a:rPr lang="en-GB" sz="2000" dirty="0" smtClean="0">
                <a:latin typeface="Georgia" charset="0"/>
                <a:ea typeface="Georgia" charset="0"/>
                <a:cs typeface="Georgia" charset="0"/>
              </a:rPr>
              <a:t>Publishers, p. 59</a:t>
            </a:r>
            <a:endParaRPr lang="en-GB" sz="2000" dirty="0">
              <a:latin typeface="Georgia" charset="0"/>
              <a:ea typeface="Georgia" charset="0"/>
              <a:cs typeface="Georgia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0977" y="5849754"/>
            <a:ext cx="557930" cy="584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360402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496" y="1543880"/>
            <a:ext cx="8229600" cy="1143000"/>
          </a:xfrm>
        </p:spPr>
        <p:txBody>
          <a:bodyPr>
            <a:normAutofit/>
          </a:bodyPr>
          <a:lstStyle/>
          <a:p>
            <a:r>
              <a:rPr lang="en-GB" sz="4000" dirty="0" smtClean="0">
                <a:solidFill>
                  <a:schemeClr val="bg1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Knowledge</a:t>
            </a:r>
            <a:endParaRPr lang="en-GB" sz="4000" dirty="0">
              <a:solidFill>
                <a:schemeClr val="bg1">
                  <a:lumMod val="50000"/>
                </a:schemeClr>
              </a:solidFill>
              <a:latin typeface="Georgia" charset="0"/>
              <a:ea typeface="Georgia" charset="0"/>
              <a:cs typeface="Georg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894004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496" y="1543880"/>
            <a:ext cx="8229600" cy="1143000"/>
          </a:xfrm>
        </p:spPr>
        <p:txBody>
          <a:bodyPr>
            <a:normAutofit/>
          </a:bodyPr>
          <a:lstStyle/>
          <a:p>
            <a:r>
              <a:rPr lang="en-GB" sz="4000" dirty="0" smtClean="0">
                <a:solidFill>
                  <a:schemeClr val="bg1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Social formation</a:t>
            </a:r>
            <a:endParaRPr lang="en-GB" sz="4000" dirty="0">
              <a:solidFill>
                <a:schemeClr val="bg1">
                  <a:lumMod val="50000"/>
                </a:schemeClr>
              </a:solidFill>
              <a:latin typeface="Georgia" charset="0"/>
              <a:ea typeface="Georgia" charset="0"/>
              <a:cs typeface="Georg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571160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0059" y="697718"/>
            <a:ext cx="7328848" cy="4256419"/>
          </a:xfrm>
        </p:spPr>
        <p:txBody>
          <a:bodyPr>
            <a:normAutofit/>
          </a:bodyPr>
          <a:lstStyle/>
          <a:p>
            <a:pPr marL="363538" algn="l"/>
            <a:r>
              <a:rPr lang="en-GB" sz="2800" dirty="0" smtClean="0">
                <a:latin typeface="Georgia" charset="0"/>
                <a:ea typeface="Georgia" charset="0"/>
                <a:cs typeface="Georgia" charset="0"/>
              </a:rPr>
              <a:t>“</a:t>
            </a:r>
            <a:r>
              <a:rPr lang="en-GB" sz="2800" dirty="0">
                <a:latin typeface="Georgia" charset="0"/>
                <a:ea typeface="Georgia" charset="0"/>
                <a:cs typeface="Georgia" charset="0"/>
              </a:rPr>
              <a:t> </a:t>
            </a:r>
            <a:r>
              <a:rPr lang="en-GB" sz="2800" dirty="0" smtClean="0">
                <a:latin typeface="Georgia" charset="0"/>
                <a:ea typeface="Georgia" charset="0"/>
                <a:cs typeface="Georgia" charset="0"/>
              </a:rPr>
              <a:t>The </a:t>
            </a:r>
            <a:r>
              <a:rPr lang="en-GB" sz="2800" dirty="0" smtClean="0">
                <a:latin typeface="Georgia" charset="0"/>
                <a:ea typeface="Georgia" charset="0"/>
                <a:cs typeface="Georgia" charset="0"/>
              </a:rPr>
              <a:t>true development of thinking is not from the individual to the social, it is from the social to the individual.”</a:t>
            </a:r>
            <a:r>
              <a:rPr lang="en-GB" sz="2800" dirty="0" smtClean="0">
                <a:latin typeface="Georgia" charset="0"/>
                <a:ea typeface="Georgia" charset="0"/>
                <a:cs typeface="Georgia" charset="0"/>
              </a:rPr>
              <a:t/>
            </a:r>
            <a:br>
              <a:rPr lang="en-GB" sz="2800" dirty="0" smtClean="0">
                <a:latin typeface="Georgia" charset="0"/>
                <a:ea typeface="Georgia" charset="0"/>
                <a:cs typeface="Georgia" charset="0"/>
              </a:rPr>
            </a:br>
            <a:r>
              <a:rPr lang="en-GB" sz="2800" dirty="0" smtClean="0">
                <a:latin typeface="Georgia" charset="0"/>
                <a:ea typeface="Georgia" charset="0"/>
                <a:cs typeface="Georgia" charset="0"/>
              </a:rPr>
              <a:t/>
            </a:r>
            <a:br>
              <a:rPr lang="en-GB" sz="2800" dirty="0" smtClean="0">
                <a:latin typeface="Georgia" charset="0"/>
                <a:ea typeface="Georgia" charset="0"/>
                <a:cs typeface="Georgia" charset="0"/>
              </a:rPr>
            </a:br>
            <a:r>
              <a:rPr lang="en-GB" sz="2800" dirty="0" smtClean="0">
                <a:latin typeface="Georgia" charset="0"/>
                <a:ea typeface="Georgia" charset="0"/>
                <a:cs typeface="Georgia" charset="0"/>
              </a:rPr>
              <a:t/>
            </a:r>
            <a:br>
              <a:rPr lang="en-GB" sz="2800" dirty="0" smtClean="0">
                <a:latin typeface="Georgia" charset="0"/>
                <a:ea typeface="Georgia" charset="0"/>
                <a:cs typeface="Georgia" charset="0"/>
              </a:rPr>
            </a:br>
            <a:r>
              <a:rPr lang="en-GB" sz="1600" dirty="0">
                <a:latin typeface="Georgia" charset="0"/>
                <a:ea typeface="Georgia" charset="0"/>
                <a:cs typeface="Georgia" charset="0"/>
              </a:rPr>
              <a:t/>
            </a:r>
            <a:br>
              <a:rPr lang="en-GB" sz="1600" dirty="0">
                <a:latin typeface="Georgia" charset="0"/>
                <a:ea typeface="Georgia" charset="0"/>
                <a:cs typeface="Georgia" charset="0"/>
              </a:rPr>
            </a:br>
            <a:endParaRPr lang="en-GB" sz="1600" dirty="0">
              <a:latin typeface="Georgia" charset="0"/>
              <a:ea typeface="Georgia" charset="0"/>
              <a:cs typeface="Georgia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46913" y="3562067"/>
            <a:ext cx="65372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176213"/>
            <a:r>
              <a:rPr lang="en-GB" dirty="0" smtClean="0">
                <a:latin typeface="Georgia" charset="0"/>
                <a:ea typeface="Georgia" charset="0"/>
                <a:cs typeface="Georgia" charset="0"/>
              </a:rPr>
              <a:t>- </a:t>
            </a:r>
            <a:r>
              <a:rPr lang="en-GB" dirty="0" smtClean="0">
                <a:latin typeface="Georgia" charset="0"/>
                <a:ea typeface="Georgia" charset="0"/>
                <a:cs typeface="Georgia" charset="0"/>
              </a:rPr>
              <a:t>Lev Vygotsky (1986). </a:t>
            </a:r>
            <a:r>
              <a:rPr lang="en-GB" i="1" dirty="0" smtClean="0">
                <a:latin typeface="Georgia" charset="0"/>
                <a:ea typeface="Georgia" charset="0"/>
                <a:cs typeface="Georgia" charset="0"/>
              </a:rPr>
              <a:t>Thought and Language</a:t>
            </a:r>
            <a:r>
              <a:rPr lang="en-GB" dirty="0">
                <a:latin typeface="Georgia" charset="0"/>
                <a:ea typeface="Georgia" charset="0"/>
                <a:cs typeface="Georgia" charset="0"/>
              </a:rPr>
              <a:t>.</a:t>
            </a:r>
            <a:r>
              <a:rPr lang="en-GB" dirty="0" smtClean="0">
                <a:latin typeface="Georgia" charset="0"/>
                <a:ea typeface="Georgia" charset="0"/>
                <a:cs typeface="Georgia" charset="0"/>
              </a:rPr>
              <a:t> Cambridge, MA: MIT Press, p</a:t>
            </a:r>
            <a:r>
              <a:rPr lang="en-GB" dirty="0" smtClean="0">
                <a:latin typeface="Georgia" charset="0"/>
                <a:ea typeface="Georgia" charset="0"/>
                <a:cs typeface="Georgia" charset="0"/>
              </a:rPr>
              <a:t>. </a:t>
            </a:r>
            <a:r>
              <a:rPr lang="en-GB" dirty="0" smtClean="0">
                <a:latin typeface="Georgia" charset="0"/>
                <a:ea typeface="Georgia" charset="0"/>
                <a:cs typeface="Georgia" charset="0"/>
              </a:rPr>
              <a:t>36 </a:t>
            </a:r>
            <a:endParaRPr lang="en-GB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6261" y="5645038"/>
            <a:ext cx="557930" cy="584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76315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0059" y="697718"/>
            <a:ext cx="7328848" cy="4256419"/>
          </a:xfrm>
        </p:spPr>
        <p:txBody>
          <a:bodyPr>
            <a:normAutofit/>
          </a:bodyPr>
          <a:lstStyle/>
          <a:p>
            <a:pPr marL="363538" algn="l"/>
            <a:r>
              <a:rPr lang="en-GB" sz="2800" dirty="0" smtClean="0">
                <a:latin typeface="Georgia" charset="0"/>
                <a:ea typeface="Georgia" charset="0"/>
                <a:cs typeface="Georgia" charset="0"/>
              </a:rPr>
              <a:t>“</a:t>
            </a:r>
            <a:r>
              <a:rPr lang="en-GB" sz="2800" dirty="0">
                <a:latin typeface="Georgia" charset="0"/>
                <a:ea typeface="Georgia" charset="0"/>
                <a:cs typeface="Georgia" charset="0"/>
              </a:rPr>
              <a:t> </a:t>
            </a:r>
            <a:r>
              <a:rPr lang="en-GB" sz="2800" dirty="0" smtClean="0">
                <a:latin typeface="Georgia" charset="0"/>
                <a:ea typeface="Georgia" charset="0"/>
                <a:cs typeface="Georgia" charset="0"/>
              </a:rPr>
              <a:t>The Confucian emphasis on sympathy and empathy suggests a radically different approach. Self-interest, no matter how enlightened, is never adequate as a basic principle for personal growth, let alone a cornerstone of national policy”</a:t>
            </a:r>
            <a:br>
              <a:rPr lang="en-GB" sz="2800" dirty="0" smtClean="0">
                <a:latin typeface="Georgia" charset="0"/>
                <a:ea typeface="Georgia" charset="0"/>
                <a:cs typeface="Georgia" charset="0"/>
              </a:rPr>
            </a:br>
            <a:r>
              <a:rPr lang="en-GB" sz="2800" dirty="0" smtClean="0">
                <a:latin typeface="Georgia" charset="0"/>
                <a:ea typeface="Georgia" charset="0"/>
                <a:cs typeface="Georgia" charset="0"/>
              </a:rPr>
              <a:t/>
            </a:r>
            <a:br>
              <a:rPr lang="en-GB" sz="2800" dirty="0" smtClean="0">
                <a:latin typeface="Georgia" charset="0"/>
                <a:ea typeface="Georgia" charset="0"/>
                <a:cs typeface="Georgia" charset="0"/>
              </a:rPr>
            </a:br>
            <a:r>
              <a:rPr lang="en-GB" sz="2800" dirty="0" smtClean="0">
                <a:latin typeface="Georgia" charset="0"/>
                <a:ea typeface="Georgia" charset="0"/>
                <a:cs typeface="Georgia" charset="0"/>
              </a:rPr>
              <a:t/>
            </a:r>
            <a:br>
              <a:rPr lang="en-GB" sz="2800" dirty="0" smtClean="0">
                <a:latin typeface="Georgia" charset="0"/>
                <a:ea typeface="Georgia" charset="0"/>
                <a:cs typeface="Georgia" charset="0"/>
              </a:rPr>
            </a:br>
            <a:r>
              <a:rPr lang="en-GB" sz="1600" dirty="0">
                <a:latin typeface="Georgia" charset="0"/>
                <a:ea typeface="Georgia" charset="0"/>
                <a:cs typeface="Georgia" charset="0"/>
              </a:rPr>
              <a:t/>
            </a:r>
            <a:br>
              <a:rPr lang="en-GB" sz="1600" dirty="0">
                <a:latin typeface="Georgia" charset="0"/>
                <a:ea typeface="Georgia" charset="0"/>
                <a:cs typeface="Georgia" charset="0"/>
              </a:rPr>
            </a:br>
            <a:endParaRPr lang="en-GB" sz="1600" dirty="0">
              <a:latin typeface="Georgia" charset="0"/>
              <a:ea typeface="Georgia" charset="0"/>
              <a:cs typeface="Georgia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46913" y="4012443"/>
            <a:ext cx="65372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176213"/>
            <a:r>
              <a:rPr lang="en-GB" dirty="0" smtClean="0">
                <a:latin typeface="Georgia" charset="0"/>
                <a:ea typeface="Georgia" charset="0"/>
                <a:cs typeface="Georgia" charset="0"/>
              </a:rPr>
              <a:t>- </a:t>
            </a:r>
            <a:r>
              <a:rPr lang="en-GB" dirty="0" err="1" smtClean="0">
                <a:latin typeface="Georgia" charset="0"/>
                <a:ea typeface="Georgia" charset="0"/>
                <a:cs typeface="Georgia" charset="0"/>
              </a:rPr>
              <a:t>Weiming</a:t>
            </a:r>
            <a:r>
              <a:rPr lang="en-GB" dirty="0" smtClean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n-GB" dirty="0" err="1" smtClean="0">
                <a:latin typeface="Georgia" charset="0"/>
                <a:ea typeface="Georgia" charset="0"/>
                <a:cs typeface="Georgia" charset="0"/>
              </a:rPr>
              <a:t>Tu</a:t>
            </a:r>
            <a:r>
              <a:rPr lang="en-GB" dirty="0" smtClean="0">
                <a:latin typeface="Georgia" charset="0"/>
                <a:ea typeface="Georgia" charset="0"/>
                <a:cs typeface="Georgia" charset="0"/>
              </a:rPr>
              <a:t> (1996). Beyond the Enlightenment mentality: A Confucian perspective on ethics, migration and global stewardship. </a:t>
            </a:r>
            <a:r>
              <a:rPr lang="en-GB" i="1" dirty="0" smtClean="0">
                <a:latin typeface="Georgia" charset="0"/>
                <a:ea typeface="Georgia" charset="0"/>
                <a:cs typeface="Georgia" charset="0"/>
              </a:rPr>
              <a:t>The International Migration Review</a:t>
            </a:r>
            <a:r>
              <a:rPr lang="en-GB" dirty="0" smtClean="0">
                <a:latin typeface="Georgia" charset="0"/>
                <a:ea typeface="Georgia" charset="0"/>
                <a:cs typeface="Georgia" charset="0"/>
              </a:rPr>
              <a:t>, 30 (1), p. 68. </a:t>
            </a:r>
            <a:endParaRPr lang="en-GB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6261" y="5645038"/>
            <a:ext cx="557930" cy="584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219837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496" y="1543880"/>
            <a:ext cx="8229600" cy="1143000"/>
          </a:xfrm>
        </p:spPr>
        <p:txBody>
          <a:bodyPr>
            <a:normAutofit/>
          </a:bodyPr>
          <a:lstStyle/>
          <a:p>
            <a:r>
              <a:rPr lang="en-GB" sz="4000" dirty="0" smtClean="0">
                <a:solidFill>
                  <a:schemeClr val="bg1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Other explanations</a:t>
            </a:r>
            <a:endParaRPr lang="en-GB" sz="4000" dirty="0">
              <a:solidFill>
                <a:schemeClr val="bg1">
                  <a:lumMod val="50000"/>
                </a:schemeClr>
              </a:solidFill>
              <a:latin typeface="Georgia" charset="0"/>
              <a:ea typeface="Georgia" charset="0"/>
              <a:cs typeface="Georg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1807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6788" y="740391"/>
            <a:ext cx="7547212" cy="5796887"/>
          </a:xfrm>
        </p:spPr>
        <p:txBody>
          <a:bodyPr>
            <a:normAutofit/>
          </a:bodyPr>
          <a:lstStyle/>
          <a:p>
            <a:r>
              <a:rPr lang="en-GB" sz="2800" dirty="0" smtClean="0">
                <a:latin typeface="Georgia" charset="0"/>
                <a:ea typeface="Georgia" charset="0"/>
                <a:cs typeface="Georgia" charset="0"/>
              </a:rPr>
              <a:t>Human capital theory</a:t>
            </a:r>
          </a:p>
          <a:p>
            <a:r>
              <a:rPr lang="en-GB" sz="2800" dirty="0" smtClean="0">
                <a:latin typeface="Georgia" charset="0"/>
                <a:ea typeface="Georgia" charset="0"/>
                <a:cs typeface="Georgia" charset="0"/>
              </a:rPr>
              <a:t>Employability</a:t>
            </a:r>
          </a:p>
          <a:p>
            <a:r>
              <a:rPr lang="en-GB" sz="2800" dirty="0" smtClean="0">
                <a:latin typeface="Georgia" charset="0"/>
                <a:ea typeface="Georgia" charset="0"/>
                <a:cs typeface="Georgia" charset="0"/>
              </a:rPr>
              <a:t>Positional goods</a:t>
            </a:r>
          </a:p>
          <a:p>
            <a:r>
              <a:rPr lang="en-GB" sz="2800" dirty="0" smtClean="0">
                <a:latin typeface="Georgia" charset="0"/>
                <a:ea typeface="Georgia" charset="0"/>
                <a:cs typeface="Georgia" charset="0"/>
              </a:rPr>
              <a:t>Social capital</a:t>
            </a:r>
          </a:p>
          <a:p>
            <a:r>
              <a:rPr lang="en-GB" sz="2800" dirty="0" smtClean="0">
                <a:latin typeface="Georgia" charset="0"/>
                <a:ea typeface="Georgia" charset="0"/>
                <a:cs typeface="Georgia" charset="0"/>
              </a:rPr>
              <a:t>Cultural capital</a:t>
            </a:r>
          </a:p>
          <a:p>
            <a:r>
              <a:rPr lang="en-GB" sz="2800" dirty="0" smtClean="0">
                <a:latin typeface="Georgia" charset="0"/>
                <a:ea typeface="Georgia" charset="0"/>
                <a:cs typeface="Georgia" charset="0"/>
              </a:rPr>
              <a:t>Immersion in knowledge</a:t>
            </a:r>
          </a:p>
          <a:p>
            <a:r>
              <a:rPr lang="en-GB" sz="2800" dirty="0" smtClean="0">
                <a:latin typeface="Georgia" charset="0"/>
                <a:ea typeface="Georgia" charset="0"/>
                <a:cs typeface="Georgia" charset="0"/>
              </a:rPr>
              <a:t>Cultural and political activism</a:t>
            </a:r>
          </a:p>
          <a:p>
            <a:r>
              <a:rPr lang="en-GB" sz="2800" dirty="0" smtClean="0">
                <a:latin typeface="Georgia" charset="0"/>
                <a:ea typeface="Georgia" charset="0"/>
                <a:cs typeface="Georgia" charset="0"/>
              </a:rPr>
              <a:t>Finding a mate</a:t>
            </a:r>
          </a:p>
          <a:p>
            <a:r>
              <a:rPr lang="en-GB" sz="2800" dirty="0" smtClean="0">
                <a:latin typeface="Georgia" charset="0"/>
                <a:ea typeface="Georgia" charset="0"/>
                <a:cs typeface="Georgia" charset="0"/>
              </a:rPr>
              <a:t>Growing up</a:t>
            </a:r>
          </a:p>
          <a:p>
            <a:r>
              <a:rPr lang="en-GB" sz="2800" dirty="0" err="1">
                <a:latin typeface="Georgia" charset="0"/>
                <a:ea typeface="Georgia" charset="0"/>
                <a:cs typeface="Georgia" charset="0"/>
              </a:rPr>
              <a:t>e</a:t>
            </a:r>
            <a:r>
              <a:rPr lang="en-GB" sz="2800" dirty="0" err="1" smtClean="0">
                <a:latin typeface="Georgia" charset="0"/>
                <a:ea typeface="Georgia" charset="0"/>
                <a:cs typeface="Georgia" charset="0"/>
              </a:rPr>
              <a:t>tc</a:t>
            </a:r>
            <a:r>
              <a:rPr lang="en-GB" sz="2800" dirty="0" smtClean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n-GB" sz="2800" dirty="0" err="1" smtClean="0">
                <a:latin typeface="Georgia" charset="0"/>
                <a:ea typeface="Georgia" charset="0"/>
                <a:cs typeface="Georgia" charset="0"/>
              </a:rPr>
              <a:t>etc</a:t>
            </a:r>
            <a:endParaRPr lang="en-GB" sz="2800" dirty="0" smtClean="0">
              <a:latin typeface="Georgia" charset="0"/>
              <a:ea typeface="Georgia" charset="0"/>
              <a:cs typeface="Georgia" charset="0"/>
            </a:endParaRPr>
          </a:p>
          <a:p>
            <a:endParaRPr lang="en-GB" sz="2800" dirty="0" smtClean="0">
              <a:latin typeface="Georgia" charset="0"/>
              <a:ea typeface="Georgia" charset="0"/>
              <a:cs typeface="Georgia" charset="0"/>
            </a:endParaRPr>
          </a:p>
          <a:p>
            <a:endParaRPr lang="en-GB" sz="2800" dirty="0">
              <a:latin typeface="Georgia" charset="0"/>
              <a:ea typeface="Georgia" charset="0"/>
              <a:cs typeface="Georgia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6261" y="5645038"/>
            <a:ext cx="557930" cy="584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551723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496" y="1543880"/>
            <a:ext cx="8229600" cy="1143000"/>
          </a:xfrm>
        </p:spPr>
        <p:txBody>
          <a:bodyPr>
            <a:normAutofit/>
          </a:bodyPr>
          <a:lstStyle/>
          <a:p>
            <a:r>
              <a:rPr lang="en-GB" sz="4000" dirty="0" smtClean="0">
                <a:solidFill>
                  <a:schemeClr val="bg1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Conclusions</a:t>
            </a:r>
            <a:endParaRPr lang="en-GB" sz="4000" dirty="0">
              <a:solidFill>
                <a:schemeClr val="bg1">
                  <a:lumMod val="50000"/>
                </a:schemeClr>
              </a:solidFill>
              <a:latin typeface="Georgia" charset="0"/>
              <a:ea typeface="Georgia" charset="0"/>
              <a:cs typeface="Georg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114996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1946" y="274637"/>
            <a:ext cx="7328848" cy="4256419"/>
          </a:xfrm>
        </p:spPr>
        <p:txBody>
          <a:bodyPr>
            <a:normAutofit/>
          </a:bodyPr>
          <a:lstStyle/>
          <a:p>
            <a:pPr marL="363538" algn="l"/>
            <a:r>
              <a:rPr lang="en-GB" sz="2800" dirty="0" smtClean="0">
                <a:latin typeface="Georgia" charset="0"/>
                <a:ea typeface="Georgia" charset="0"/>
                <a:cs typeface="Georgia" charset="0"/>
              </a:rPr>
              <a:t>“</a:t>
            </a:r>
            <a:r>
              <a:rPr lang="en-GB" sz="2800" dirty="0">
                <a:latin typeface="Georgia" charset="0"/>
                <a:ea typeface="Georgia" charset="0"/>
                <a:cs typeface="Georgia" charset="0"/>
              </a:rPr>
              <a:t> What is needed is an integration of the </a:t>
            </a:r>
            <a:r>
              <a:rPr lang="en-GB" sz="2800" dirty="0" smtClean="0">
                <a:latin typeface="Georgia" charset="0"/>
                <a:ea typeface="Georgia" charset="0"/>
                <a:cs typeface="Georgia" charset="0"/>
              </a:rPr>
              <a:t>East Asian </a:t>
            </a:r>
            <a:r>
              <a:rPr lang="en-GB" sz="2800" dirty="0">
                <a:latin typeface="Georgia" charset="0"/>
                <a:ea typeface="Georgia" charset="0"/>
                <a:cs typeface="Georgia" charset="0"/>
              </a:rPr>
              <a:t>and Western traditions </a:t>
            </a:r>
            <a:r>
              <a:rPr lang="en-GB" sz="2800" dirty="0" smtClean="0">
                <a:latin typeface="Georgia" charset="0"/>
                <a:ea typeface="Georgia" charset="0"/>
                <a:cs typeface="Georgia" charset="0"/>
              </a:rPr>
              <a:t>and</a:t>
            </a:r>
            <a:r>
              <a:rPr lang="en-GB" sz="2800" dirty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n-GB" sz="2800" dirty="0" smtClean="0">
                <a:latin typeface="Georgia" charset="0"/>
                <a:ea typeface="Georgia" charset="0"/>
                <a:cs typeface="Georgia" charset="0"/>
              </a:rPr>
              <a:t>influences”</a:t>
            </a:r>
            <a:br>
              <a:rPr lang="en-GB" sz="2800" dirty="0" smtClean="0">
                <a:latin typeface="Georgia" charset="0"/>
                <a:ea typeface="Georgia" charset="0"/>
                <a:cs typeface="Georgia" charset="0"/>
              </a:rPr>
            </a:br>
            <a:r>
              <a:rPr lang="en-GB" sz="2800" dirty="0" smtClean="0">
                <a:latin typeface="Georgia" charset="0"/>
                <a:ea typeface="Georgia" charset="0"/>
                <a:cs typeface="Georgia" charset="0"/>
              </a:rPr>
              <a:t/>
            </a:r>
            <a:br>
              <a:rPr lang="en-GB" sz="2800" dirty="0" smtClean="0">
                <a:latin typeface="Georgia" charset="0"/>
                <a:ea typeface="Georgia" charset="0"/>
                <a:cs typeface="Georgia" charset="0"/>
              </a:rPr>
            </a:br>
            <a:r>
              <a:rPr lang="en-GB" sz="1600" dirty="0">
                <a:latin typeface="Georgia" charset="0"/>
                <a:ea typeface="Georgia" charset="0"/>
                <a:cs typeface="Georgia" charset="0"/>
              </a:rPr>
              <a:t/>
            </a:r>
            <a:br>
              <a:rPr lang="en-GB" sz="1600" dirty="0">
                <a:latin typeface="Georgia" charset="0"/>
                <a:ea typeface="Georgia" charset="0"/>
                <a:cs typeface="Georgia" charset="0"/>
              </a:rPr>
            </a:br>
            <a:endParaRPr lang="en-GB" sz="1600" dirty="0">
              <a:latin typeface="Georgia" charset="0"/>
              <a:ea typeface="Georgia" charset="0"/>
              <a:cs typeface="Georgia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97039" y="2934269"/>
            <a:ext cx="65372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176213"/>
            <a:r>
              <a:rPr lang="en-GB" dirty="0" smtClean="0">
                <a:latin typeface="Georgia" charset="0"/>
                <a:ea typeface="Georgia" charset="0"/>
                <a:cs typeface="Georgia" charset="0"/>
              </a:rPr>
              <a:t>- </a:t>
            </a:r>
            <a:r>
              <a:rPr lang="en-GB" dirty="0" err="1" smtClean="0">
                <a:latin typeface="Georgia" charset="0"/>
                <a:ea typeface="Georgia" charset="0"/>
                <a:cs typeface="Georgia" charset="0"/>
              </a:rPr>
              <a:t>Rui</a:t>
            </a:r>
            <a:r>
              <a:rPr lang="en-GB" dirty="0" smtClean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n-GB" dirty="0">
                <a:latin typeface="Georgia" charset="0"/>
                <a:ea typeface="Georgia" charset="0"/>
                <a:cs typeface="Georgia" charset="0"/>
              </a:rPr>
              <a:t>Yang (2016). In I. Jung, M. Nishimura and T. </a:t>
            </a:r>
            <a:r>
              <a:rPr lang="en-GB" dirty="0" err="1">
                <a:latin typeface="Georgia" charset="0"/>
                <a:ea typeface="Georgia" charset="0"/>
                <a:cs typeface="Georgia" charset="0"/>
              </a:rPr>
              <a:t>Sasao</a:t>
            </a:r>
            <a:r>
              <a:rPr lang="en-GB" dirty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n-GB" dirty="0" smtClean="0">
                <a:latin typeface="Georgia" charset="0"/>
                <a:ea typeface="Georgia" charset="0"/>
                <a:cs typeface="Georgia" charset="0"/>
              </a:rPr>
              <a:t>(eds.), </a:t>
            </a:r>
            <a:r>
              <a:rPr lang="en-GB" i="1" dirty="0" smtClean="0">
                <a:latin typeface="Georgia" charset="0"/>
                <a:ea typeface="Georgia" charset="0"/>
                <a:cs typeface="Georgia" charset="0"/>
              </a:rPr>
              <a:t>The </a:t>
            </a:r>
            <a:r>
              <a:rPr lang="en-GB" i="1" dirty="0">
                <a:latin typeface="Georgia" charset="0"/>
                <a:ea typeface="Georgia" charset="0"/>
                <a:cs typeface="Georgia" charset="0"/>
              </a:rPr>
              <a:t>East-West Axis? Liberal Arts Education in East Asian Universities</a:t>
            </a:r>
            <a:r>
              <a:rPr lang="en-GB" dirty="0">
                <a:latin typeface="Georgia" charset="0"/>
                <a:ea typeface="Georgia" charset="0"/>
                <a:cs typeface="Georgia" charset="0"/>
              </a:rPr>
              <a:t>. Springer, pp. 27-37</a:t>
            </a:r>
            <a:endParaRPr lang="en-GB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6387" y="5713277"/>
            <a:ext cx="557930" cy="584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958709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>
          <a:xfrm>
            <a:off x="457200" y="69732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x-none" sz="3200" dirty="0">
                <a:solidFill>
                  <a:srgbClr val="0070C0"/>
                </a:solidFill>
                <a:latin typeface="Georgia" charset="0"/>
                <a:ea typeface="Georgia" charset="0"/>
                <a:cs typeface="Georgia" charset="0"/>
              </a:rPr>
              <a:t>Higher education as </a:t>
            </a:r>
            <a:br>
              <a:rPr lang="en-US" altLang="x-none" sz="3200" dirty="0">
                <a:solidFill>
                  <a:srgbClr val="0070C0"/>
                </a:solidFill>
                <a:latin typeface="Georgia" charset="0"/>
                <a:ea typeface="Georgia" charset="0"/>
                <a:cs typeface="Georgia" charset="0"/>
              </a:rPr>
            </a:br>
            <a:r>
              <a:rPr lang="en-US" altLang="x-none" sz="3200" dirty="0">
                <a:solidFill>
                  <a:srgbClr val="0070C0"/>
                </a:solidFill>
                <a:latin typeface="Georgia" charset="0"/>
                <a:ea typeface="Georgia" charset="0"/>
                <a:cs typeface="Georgia" charset="0"/>
              </a:rPr>
              <a:t>student self-formation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1678"/>
            <a:ext cx="8229600" cy="5187950"/>
          </a:xfrm>
        </p:spPr>
        <p:txBody>
          <a:bodyPr>
            <a:normAutofit/>
          </a:bodyPr>
          <a:lstStyle/>
          <a:p>
            <a:r>
              <a:rPr lang="en-US" altLang="x-none" sz="2400" dirty="0">
                <a:latin typeface="Georgia" charset="0"/>
                <a:ea typeface="Georgia" charset="0"/>
                <a:cs typeface="Georgia" charset="0"/>
              </a:rPr>
              <a:t>People use higher education to change themselves and their conditions of life. They want to become something new, </a:t>
            </a:r>
            <a:r>
              <a:rPr lang="en-US" altLang="x-none" sz="2400" dirty="0" smtClean="0">
                <a:latin typeface="Georgia" charset="0"/>
                <a:ea typeface="Georgia" charset="0"/>
                <a:cs typeface="Georgia" charset="0"/>
              </a:rPr>
              <a:t>though </a:t>
            </a:r>
            <a:r>
              <a:rPr lang="en-US" altLang="x-none" sz="2400" dirty="0">
                <a:latin typeface="Georgia" charset="0"/>
                <a:ea typeface="Georgia" charset="0"/>
                <a:cs typeface="Georgia" charset="0"/>
              </a:rPr>
              <a:t>they do not always know what this will be. It doesn</a:t>
            </a:r>
            <a:r>
              <a:rPr lang="en-US" altLang="en-US" sz="2400" dirty="0">
                <a:latin typeface="Georgia" charset="0"/>
                <a:ea typeface="Georgia" charset="0"/>
                <a:cs typeface="Georgia" charset="0"/>
              </a:rPr>
              <a:t>’</a:t>
            </a:r>
            <a:r>
              <a:rPr lang="en-US" altLang="x-none" sz="2400" dirty="0">
                <a:latin typeface="Georgia" charset="0"/>
                <a:ea typeface="Georgia" charset="0"/>
                <a:cs typeface="Georgia" charset="0"/>
              </a:rPr>
              <a:t>t always evolve as expected</a:t>
            </a:r>
          </a:p>
          <a:p>
            <a:r>
              <a:rPr lang="en-US" altLang="x-none" sz="2400" dirty="0" smtClean="0">
                <a:latin typeface="Georgia" charset="0"/>
                <a:ea typeface="Georgia" charset="0"/>
                <a:cs typeface="Georgia" charset="0"/>
              </a:rPr>
              <a:t>There </a:t>
            </a:r>
            <a:r>
              <a:rPr lang="en-US" altLang="x-none" sz="2400" dirty="0">
                <a:latin typeface="Georgia" charset="0"/>
                <a:ea typeface="Georgia" charset="0"/>
                <a:cs typeface="Georgia" charset="0"/>
              </a:rPr>
              <a:t>is </a:t>
            </a:r>
            <a:r>
              <a:rPr lang="en-US" altLang="x-none" sz="2400" i="1" dirty="0">
                <a:latin typeface="Georgia" charset="0"/>
                <a:ea typeface="Georgia" charset="0"/>
                <a:cs typeface="Georgia" charset="0"/>
              </a:rPr>
              <a:t>no necessary conflict </a:t>
            </a:r>
            <a:r>
              <a:rPr lang="en-US" altLang="x-none" sz="2400" dirty="0">
                <a:latin typeface="Georgia" charset="0"/>
                <a:ea typeface="Georgia" charset="0"/>
                <a:cs typeface="Georgia" charset="0"/>
              </a:rPr>
              <a:t>between </a:t>
            </a:r>
            <a:r>
              <a:rPr lang="en-US" altLang="en-US" sz="2400" dirty="0">
                <a:latin typeface="Georgia" charset="0"/>
                <a:ea typeface="Georgia" charset="0"/>
                <a:cs typeface="Georgia" charset="0"/>
              </a:rPr>
              <a:t>‘</a:t>
            </a:r>
            <a:r>
              <a:rPr lang="en-US" altLang="x-none" sz="2400" dirty="0">
                <a:latin typeface="Georgia" charset="0"/>
                <a:ea typeface="Georgia" charset="0"/>
                <a:cs typeface="Georgia" charset="0"/>
              </a:rPr>
              <a:t>instrumental</a:t>
            </a:r>
            <a:r>
              <a:rPr lang="en-US" altLang="en-US" sz="2400" dirty="0">
                <a:latin typeface="Georgia" charset="0"/>
                <a:ea typeface="Georgia" charset="0"/>
                <a:cs typeface="Georgia" charset="0"/>
              </a:rPr>
              <a:t>’</a:t>
            </a:r>
            <a:r>
              <a:rPr lang="en-US" altLang="x-none" sz="2400" dirty="0">
                <a:latin typeface="Georgia" charset="0"/>
                <a:ea typeface="Georgia" charset="0"/>
                <a:cs typeface="Georgia" charset="0"/>
              </a:rPr>
              <a:t> goals </a:t>
            </a:r>
            <a:r>
              <a:rPr lang="en-US" altLang="x-none" sz="2400" dirty="0" smtClean="0">
                <a:latin typeface="Georgia" charset="0"/>
                <a:ea typeface="Georgia" charset="0"/>
                <a:cs typeface="Georgia" charset="0"/>
              </a:rPr>
              <a:t>(education </a:t>
            </a:r>
            <a:r>
              <a:rPr lang="en-US" altLang="x-none" sz="2400" dirty="0">
                <a:latin typeface="Georgia" charset="0"/>
                <a:ea typeface="Georgia" charset="0"/>
                <a:cs typeface="Georgia" charset="0"/>
              </a:rPr>
              <a:t>for job, career and </a:t>
            </a:r>
            <a:r>
              <a:rPr lang="en-US" altLang="x-none" sz="2400" dirty="0" smtClean="0">
                <a:latin typeface="Georgia" charset="0"/>
                <a:ea typeface="Georgia" charset="0"/>
                <a:cs typeface="Georgia" charset="0"/>
              </a:rPr>
              <a:t>earnings, education for social position, </a:t>
            </a:r>
            <a:r>
              <a:rPr lang="en-US" altLang="x-none" sz="2400" dirty="0" err="1" smtClean="0">
                <a:latin typeface="Georgia" charset="0"/>
                <a:ea typeface="Georgia" charset="0"/>
                <a:cs typeface="Georgia" charset="0"/>
              </a:rPr>
              <a:t>etc</a:t>
            </a:r>
            <a:r>
              <a:rPr lang="en-US" altLang="x-none" sz="2400" dirty="0" smtClean="0">
                <a:latin typeface="Georgia" charset="0"/>
                <a:ea typeface="Georgia" charset="0"/>
                <a:cs typeface="Georgia" charset="0"/>
              </a:rPr>
              <a:t>), </a:t>
            </a:r>
            <a:r>
              <a:rPr lang="en-US" altLang="x-none" sz="2400" dirty="0">
                <a:latin typeface="Georgia" charset="0"/>
                <a:ea typeface="Georgia" charset="0"/>
                <a:cs typeface="Georgia" charset="0"/>
              </a:rPr>
              <a:t>and </a:t>
            </a:r>
            <a:r>
              <a:rPr lang="en-US" altLang="x-none" sz="2400" dirty="0" smtClean="0">
                <a:latin typeface="Georgia" charset="0"/>
                <a:ea typeface="Georgia" charset="0"/>
                <a:cs typeface="Georgia" charset="0"/>
              </a:rPr>
              <a:t>people enrolling </a:t>
            </a:r>
            <a:r>
              <a:rPr lang="en-US" altLang="x-none" sz="2400" dirty="0">
                <a:latin typeface="Georgia" charset="0"/>
                <a:ea typeface="Georgia" charset="0"/>
                <a:cs typeface="Georgia" charset="0"/>
              </a:rPr>
              <a:t>because they love learning, or want to find themselves. Many students want all these things. Students decide the balance between goals, which evolves. </a:t>
            </a:r>
          </a:p>
          <a:p>
            <a:r>
              <a:rPr lang="en-US" altLang="x-none" sz="2400" dirty="0">
                <a:latin typeface="Georgia" charset="0"/>
                <a:ea typeface="Georgia" charset="0"/>
                <a:cs typeface="Georgia" charset="0"/>
              </a:rPr>
              <a:t>The point is that all of these uses of higher education are aspects of student self-formation. It is a general theory</a:t>
            </a:r>
          </a:p>
          <a:p>
            <a:pPr>
              <a:buFont typeface="Arial" charset="0"/>
              <a:buNone/>
            </a:pPr>
            <a:endParaRPr lang="en-US" altLang="x-none" sz="2400" dirty="0"/>
          </a:p>
          <a:p>
            <a:endParaRPr lang="en-US" altLang="x-none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1796" y="6014294"/>
            <a:ext cx="557930" cy="584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950027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496" y="1543880"/>
            <a:ext cx="8229600" cy="1143000"/>
          </a:xfrm>
        </p:spPr>
        <p:txBody>
          <a:bodyPr>
            <a:normAutofit/>
          </a:bodyPr>
          <a:lstStyle/>
          <a:p>
            <a:r>
              <a:rPr lang="en-GB" sz="4000" dirty="0" smtClean="0">
                <a:solidFill>
                  <a:schemeClr val="bg1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Agency freedom</a:t>
            </a:r>
            <a:endParaRPr lang="en-GB" sz="4000" dirty="0">
              <a:solidFill>
                <a:schemeClr val="bg1">
                  <a:lumMod val="50000"/>
                </a:schemeClr>
              </a:solidFill>
              <a:latin typeface="Georgia" charset="0"/>
              <a:ea typeface="Georgia" charset="0"/>
              <a:cs typeface="Georg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218272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496" y="1543880"/>
            <a:ext cx="8229600" cy="1143000"/>
          </a:xfrm>
        </p:spPr>
        <p:txBody>
          <a:bodyPr>
            <a:normAutofit/>
          </a:bodyPr>
          <a:lstStyle/>
          <a:p>
            <a:r>
              <a:rPr lang="en-GB" i="1" dirty="0" smtClean="0">
                <a:solidFill>
                  <a:srgbClr val="FF0000"/>
                </a:solidFill>
                <a:latin typeface="Georgia" charset="0"/>
                <a:ea typeface="Georgia" charset="0"/>
                <a:cs typeface="Georgia" charset="0"/>
              </a:rPr>
              <a:t>~ Thank you ~</a:t>
            </a:r>
            <a:endParaRPr lang="en-GB" i="1" dirty="0">
              <a:solidFill>
                <a:srgbClr val="FF0000"/>
              </a:solidFill>
              <a:latin typeface="Georgia" charset="0"/>
              <a:ea typeface="Georgia" charset="0"/>
              <a:cs typeface="Georg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958973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>
          <a:xfrm>
            <a:off x="457200" y="192752"/>
            <a:ext cx="8229600" cy="1306512"/>
          </a:xfrm>
        </p:spPr>
        <p:txBody>
          <a:bodyPr>
            <a:normAutofit/>
          </a:bodyPr>
          <a:lstStyle/>
          <a:p>
            <a:r>
              <a:rPr lang="en-US" altLang="x-none" sz="3200" dirty="0" smtClean="0">
                <a:solidFill>
                  <a:srgbClr val="0070C0"/>
                </a:solidFill>
                <a:latin typeface="Georgia" charset="0"/>
                <a:ea typeface="Georgia" charset="0"/>
                <a:cs typeface="Georgia" charset="0"/>
              </a:rPr>
              <a:t>Amartya Sen’s three aspects of freedom</a:t>
            </a:r>
            <a:endParaRPr lang="en-US" altLang="x-none" sz="3200" dirty="0">
              <a:solidFill>
                <a:srgbClr val="0070C0"/>
              </a:solidFill>
              <a:latin typeface="Georgia" charset="0"/>
              <a:ea typeface="Georgia" charset="0"/>
              <a:cs typeface="Georgia" charset="0"/>
            </a:endParaRP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917575" y="1499264"/>
            <a:ext cx="7769225" cy="4797425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en-AU" altLang="x-none" sz="3800" b="1" dirty="0" smtClean="0">
                <a:latin typeface="Georgia" charset="0"/>
                <a:ea typeface="Georgia" charset="0"/>
                <a:cs typeface="Georgia" charset="0"/>
              </a:rPr>
              <a:t>Control freedom </a:t>
            </a:r>
            <a:r>
              <a:rPr lang="en-AU" altLang="x-none" sz="3800" dirty="0" smtClean="0">
                <a:latin typeface="Georgia" charset="0"/>
                <a:ea typeface="Georgia" charset="0"/>
                <a:cs typeface="Georgia" charset="0"/>
              </a:rPr>
              <a:t>(negative freedom): freedom </a:t>
            </a:r>
            <a:r>
              <a:rPr lang="en-AU" altLang="x-none" sz="3800" dirty="0">
                <a:latin typeface="Georgia" charset="0"/>
                <a:ea typeface="Georgia" charset="0"/>
                <a:cs typeface="Georgia" charset="0"/>
              </a:rPr>
              <a:t>of the individual from external threat, coercion or constraint </a:t>
            </a:r>
          </a:p>
          <a:p>
            <a:pPr>
              <a:lnSpc>
                <a:spcPct val="120000"/>
              </a:lnSpc>
            </a:pPr>
            <a:r>
              <a:rPr lang="en-AU" altLang="x-none" sz="3800" b="1" dirty="0" smtClean="0">
                <a:latin typeface="Georgia" charset="0"/>
                <a:ea typeface="Georgia" charset="0"/>
                <a:cs typeface="Georgia" charset="0"/>
              </a:rPr>
              <a:t>Effective freedom </a:t>
            </a:r>
            <a:r>
              <a:rPr lang="en-AU" altLang="x-none" sz="3800" dirty="0" smtClean="0">
                <a:latin typeface="Georgia" charset="0"/>
                <a:ea typeface="Georgia" charset="0"/>
                <a:cs typeface="Georgia" charset="0"/>
              </a:rPr>
              <a:t>(positive freedom): Freedom </a:t>
            </a:r>
            <a:r>
              <a:rPr lang="en-AU" altLang="x-none" sz="3800" dirty="0">
                <a:latin typeface="Georgia" charset="0"/>
                <a:ea typeface="Georgia" charset="0"/>
                <a:cs typeface="Georgia" charset="0"/>
              </a:rPr>
              <a:t>as the capacity of the individual to </a:t>
            </a:r>
            <a:r>
              <a:rPr lang="en-AU" altLang="x-none" sz="3800" dirty="0" smtClean="0">
                <a:latin typeface="Georgia" charset="0"/>
                <a:ea typeface="Georgia" charset="0"/>
                <a:cs typeface="Georgia" charset="0"/>
              </a:rPr>
              <a:t>act</a:t>
            </a:r>
            <a:endParaRPr lang="en-AU" altLang="x-none" sz="3800" dirty="0">
              <a:latin typeface="Georgia" charset="0"/>
              <a:ea typeface="Georgia" charset="0"/>
              <a:cs typeface="Georgia" charset="0"/>
            </a:endParaRPr>
          </a:p>
          <a:p>
            <a:pPr>
              <a:lnSpc>
                <a:spcPct val="120000"/>
              </a:lnSpc>
            </a:pPr>
            <a:r>
              <a:rPr lang="en-AU" altLang="x-none" sz="3800" b="1" dirty="0" smtClean="0">
                <a:latin typeface="Georgia" charset="0"/>
                <a:ea typeface="Georgia" charset="0"/>
                <a:cs typeface="Georgia" charset="0"/>
              </a:rPr>
              <a:t>Agency freedom</a:t>
            </a:r>
            <a:r>
              <a:rPr lang="en-AU" altLang="x-none" sz="3800" dirty="0" smtClean="0">
                <a:latin typeface="Georgia" charset="0"/>
                <a:ea typeface="Georgia" charset="0"/>
                <a:cs typeface="Georgia" charset="0"/>
              </a:rPr>
              <a:t> (will-power): </a:t>
            </a:r>
            <a:r>
              <a:rPr lang="en-AU" altLang="x-none" sz="3800" dirty="0">
                <a:latin typeface="Georgia" charset="0"/>
                <a:ea typeface="Georgia" charset="0"/>
                <a:cs typeface="Georgia" charset="0"/>
              </a:rPr>
              <a:t>freedom as the active human will, the capacity for self-directed conscious action</a:t>
            </a:r>
          </a:p>
          <a:p>
            <a:pPr marL="0" indent="0">
              <a:lnSpc>
                <a:spcPct val="120000"/>
              </a:lnSpc>
              <a:buNone/>
            </a:pPr>
            <a:endParaRPr lang="en-AU" altLang="x-none" sz="3800" dirty="0" smtClean="0">
              <a:latin typeface="Georgia" charset="0"/>
              <a:ea typeface="Georgia" charset="0"/>
              <a:cs typeface="Georgia" charset="0"/>
            </a:endParaRPr>
          </a:p>
          <a:p>
            <a:pPr marL="0" indent="0">
              <a:lnSpc>
                <a:spcPct val="120000"/>
              </a:lnSpc>
              <a:buFont typeface="Arial" charset="0"/>
              <a:buNone/>
            </a:pPr>
            <a:r>
              <a:rPr lang="en-GB" altLang="x-none" sz="2600" dirty="0" smtClean="0">
                <a:latin typeface="Georgia" charset="0"/>
                <a:ea typeface="Georgia" charset="0"/>
                <a:cs typeface="Georgia" charset="0"/>
              </a:rPr>
              <a:t>Sen</a:t>
            </a:r>
            <a:r>
              <a:rPr lang="en-GB" altLang="x-none" sz="2600" dirty="0">
                <a:latin typeface="Georgia" charset="0"/>
                <a:ea typeface="Georgia" charset="0"/>
                <a:cs typeface="Georgia" charset="0"/>
              </a:rPr>
              <a:t>, A. (1985). Well-being, agency and freedom: The Dewey Lectures 1984. </a:t>
            </a:r>
            <a:r>
              <a:rPr lang="en-GB" altLang="x-none" sz="2600" i="1" dirty="0">
                <a:latin typeface="Georgia" charset="0"/>
                <a:ea typeface="Georgia" charset="0"/>
                <a:cs typeface="Georgia" charset="0"/>
              </a:rPr>
              <a:t>The Journal of Philosoph</a:t>
            </a:r>
            <a:r>
              <a:rPr lang="en-GB" altLang="x-none" sz="2600" dirty="0">
                <a:latin typeface="Georgia" charset="0"/>
                <a:ea typeface="Georgia" charset="0"/>
                <a:cs typeface="Georgia" charset="0"/>
              </a:rPr>
              <a:t>y 82 (4), 169-221. </a:t>
            </a:r>
            <a:endParaRPr lang="en-GB" altLang="x-none" sz="2600" dirty="0" smtClean="0">
              <a:latin typeface="Georgia" charset="0"/>
              <a:ea typeface="Georgia" charset="0"/>
              <a:cs typeface="Georgia" charset="0"/>
            </a:endParaRPr>
          </a:p>
          <a:p>
            <a:pPr marL="0" indent="0">
              <a:lnSpc>
                <a:spcPct val="120000"/>
              </a:lnSpc>
              <a:buFont typeface="Arial" charset="0"/>
              <a:buNone/>
            </a:pPr>
            <a:r>
              <a:rPr lang="en-GB" altLang="x-none" sz="2600" dirty="0" smtClean="0">
                <a:latin typeface="Georgia" charset="0"/>
                <a:ea typeface="Georgia" charset="0"/>
                <a:cs typeface="Georgia" charset="0"/>
              </a:rPr>
              <a:t>Sen</a:t>
            </a:r>
            <a:r>
              <a:rPr lang="en-GB" altLang="x-none" sz="2600" dirty="0">
                <a:latin typeface="Georgia" charset="0"/>
                <a:ea typeface="Georgia" charset="0"/>
                <a:cs typeface="Georgia" charset="0"/>
              </a:rPr>
              <a:t>, A. (1992). </a:t>
            </a:r>
            <a:r>
              <a:rPr lang="en-GB" altLang="x-none" sz="2600" i="1" dirty="0">
                <a:latin typeface="Georgia" charset="0"/>
                <a:ea typeface="Georgia" charset="0"/>
                <a:cs typeface="Georgia" charset="0"/>
              </a:rPr>
              <a:t>Inequality </a:t>
            </a:r>
            <a:r>
              <a:rPr lang="en-GB" altLang="x-none" sz="2600" i="1" dirty="0" smtClean="0">
                <a:latin typeface="Georgia" charset="0"/>
                <a:ea typeface="Georgia" charset="0"/>
                <a:cs typeface="Georgia" charset="0"/>
              </a:rPr>
              <a:t>Re-examined</a:t>
            </a:r>
            <a:r>
              <a:rPr lang="en-GB" altLang="x-none" sz="2600" dirty="0">
                <a:latin typeface="Georgia" charset="0"/>
                <a:ea typeface="Georgia" charset="0"/>
                <a:cs typeface="Georgia" charset="0"/>
              </a:rPr>
              <a:t>. Cambridge: Harvard University Press. </a:t>
            </a:r>
            <a:endParaRPr lang="en-AU" altLang="x-none" sz="2600" dirty="0">
              <a:latin typeface="Georgia" charset="0"/>
              <a:ea typeface="Georgia" charset="0"/>
              <a:cs typeface="Georgia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004549"/>
            <a:ext cx="557930" cy="584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798121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x-none" sz="3200" i="1" dirty="0" err="1" smtClean="0">
                <a:solidFill>
                  <a:srgbClr val="0070C0"/>
                </a:solidFill>
                <a:latin typeface="Georgia" charset="0"/>
                <a:ea typeface="Georgia" charset="0"/>
                <a:cs typeface="Georgia" charset="0"/>
              </a:rPr>
              <a:t>Invictus</a:t>
            </a:r>
            <a:r>
              <a:rPr lang="en-US" altLang="x-none" sz="3200" dirty="0" smtClean="0">
                <a:solidFill>
                  <a:srgbClr val="0070C0"/>
                </a:solidFill>
                <a:latin typeface="Georgia" charset="0"/>
                <a:ea typeface="Georgia" charset="0"/>
                <a:cs typeface="Georgia" charset="0"/>
              </a:rPr>
              <a:t> – William Hanley (1849-1903)</a:t>
            </a:r>
            <a:endParaRPr lang="en-US" altLang="x-none" sz="3200" dirty="0">
              <a:solidFill>
                <a:srgbClr val="0070C0"/>
              </a:solidFill>
              <a:latin typeface="Georgia" charset="0"/>
              <a:ea typeface="Georgia" charset="0"/>
              <a:cs typeface="Georgia" charset="0"/>
            </a:endParaRP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1053888" y="1272654"/>
            <a:ext cx="7332662" cy="5414749"/>
          </a:xfrm>
        </p:spPr>
        <p:txBody>
          <a:bodyPr>
            <a:normAutofit fontScale="92500" lnSpcReduction="10000"/>
          </a:bodyPr>
          <a:lstStyle/>
          <a:p>
            <a:pPr marL="0" indent="0">
              <a:buFont typeface="Arial" charset="0"/>
              <a:buNone/>
            </a:pPr>
            <a:r>
              <a:rPr lang="en-US" altLang="x-none" sz="1800" dirty="0">
                <a:latin typeface="Georgia" charset="0"/>
                <a:ea typeface="Georgia" charset="0"/>
                <a:cs typeface="Georgia" charset="0"/>
              </a:rPr>
              <a:t>Out of the night that covers me, </a:t>
            </a:r>
            <a:endParaRPr lang="en-US" altLang="x-none" sz="1800" dirty="0" smtClean="0">
              <a:latin typeface="Georgia" charset="0"/>
              <a:ea typeface="Georgia" charset="0"/>
              <a:cs typeface="Georgia" charset="0"/>
            </a:endParaRPr>
          </a:p>
          <a:p>
            <a:pPr marL="0" indent="0">
              <a:buFont typeface="Arial" charset="0"/>
              <a:buNone/>
            </a:pPr>
            <a:r>
              <a:rPr lang="en-US" altLang="x-none" sz="1800" dirty="0" smtClean="0">
                <a:latin typeface="Georgia" charset="0"/>
                <a:ea typeface="Georgia" charset="0"/>
                <a:cs typeface="Georgia" charset="0"/>
              </a:rPr>
              <a:t>Black </a:t>
            </a:r>
            <a:r>
              <a:rPr lang="en-US" altLang="x-none" sz="1800" dirty="0">
                <a:latin typeface="Georgia" charset="0"/>
                <a:ea typeface="Georgia" charset="0"/>
                <a:cs typeface="Georgia" charset="0"/>
              </a:rPr>
              <a:t>as the Pit from pole to pole, </a:t>
            </a:r>
            <a:endParaRPr lang="en-US" altLang="x-none" sz="1800" dirty="0" smtClean="0">
              <a:latin typeface="Georgia" charset="0"/>
              <a:ea typeface="Georgia" charset="0"/>
              <a:cs typeface="Georgia" charset="0"/>
            </a:endParaRPr>
          </a:p>
          <a:p>
            <a:pPr marL="0" indent="0">
              <a:buFont typeface="Arial" charset="0"/>
              <a:buNone/>
            </a:pPr>
            <a:r>
              <a:rPr lang="en-US" altLang="x-none" sz="1800" dirty="0" smtClean="0">
                <a:latin typeface="Georgia" charset="0"/>
                <a:ea typeface="Georgia" charset="0"/>
                <a:cs typeface="Georgia" charset="0"/>
              </a:rPr>
              <a:t>I </a:t>
            </a:r>
            <a:r>
              <a:rPr lang="en-US" altLang="x-none" sz="1800" dirty="0">
                <a:latin typeface="Georgia" charset="0"/>
                <a:ea typeface="Georgia" charset="0"/>
                <a:cs typeface="Georgia" charset="0"/>
              </a:rPr>
              <a:t>thank whatever gods may be </a:t>
            </a:r>
            <a:endParaRPr lang="en-US" altLang="x-none" sz="1800" dirty="0" smtClean="0">
              <a:latin typeface="Georgia" charset="0"/>
              <a:ea typeface="Georgia" charset="0"/>
              <a:cs typeface="Georgia" charset="0"/>
            </a:endParaRPr>
          </a:p>
          <a:p>
            <a:pPr marL="0" indent="0">
              <a:buFont typeface="Arial" charset="0"/>
              <a:buNone/>
            </a:pPr>
            <a:r>
              <a:rPr lang="en-US" altLang="x-none" sz="1800" dirty="0" smtClean="0">
                <a:latin typeface="Georgia" charset="0"/>
                <a:ea typeface="Georgia" charset="0"/>
                <a:cs typeface="Georgia" charset="0"/>
              </a:rPr>
              <a:t>For </a:t>
            </a:r>
            <a:r>
              <a:rPr lang="en-US" altLang="x-none" sz="1800" dirty="0">
                <a:latin typeface="Georgia" charset="0"/>
                <a:ea typeface="Georgia" charset="0"/>
                <a:cs typeface="Georgia" charset="0"/>
              </a:rPr>
              <a:t>my unconquerable soul. </a:t>
            </a:r>
            <a:r>
              <a:rPr lang="en-US" altLang="x-none" sz="800" dirty="0">
                <a:latin typeface="Georgia" charset="0"/>
                <a:ea typeface="Georgia" charset="0"/>
                <a:cs typeface="Georgia" charset="0"/>
              </a:rPr>
              <a:t> </a:t>
            </a:r>
            <a:endParaRPr lang="en-US" altLang="x-none" sz="800" dirty="0" smtClean="0">
              <a:latin typeface="Georgia" charset="0"/>
              <a:ea typeface="Georgia" charset="0"/>
              <a:cs typeface="Georgia" charset="0"/>
            </a:endParaRPr>
          </a:p>
          <a:p>
            <a:pPr marL="0" indent="0">
              <a:buFont typeface="Arial" charset="0"/>
              <a:buNone/>
            </a:pPr>
            <a:endParaRPr lang="en-US" altLang="x-none" sz="800" dirty="0">
              <a:latin typeface="Georgia" charset="0"/>
              <a:ea typeface="Georgia" charset="0"/>
              <a:cs typeface="Georgia" charset="0"/>
            </a:endParaRPr>
          </a:p>
          <a:p>
            <a:pPr marL="0" indent="0">
              <a:buFont typeface="Arial" charset="0"/>
              <a:buNone/>
            </a:pPr>
            <a:r>
              <a:rPr lang="en-US" altLang="x-none" sz="1800" dirty="0" smtClean="0">
                <a:latin typeface="Georgia" charset="0"/>
                <a:ea typeface="Georgia" charset="0"/>
                <a:cs typeface="Georgia" charset="0"/>
              </a:rPr>
              <a:t>In </a:t>
            </a:r>
            <a:r>
              <a:rPr lang="en-US" altLang="x-none" sz="1800" dirty="0">
                <a:latin typeface="Georgia" charset="0"/>
                <a:ea typeface="Georgia" charset="0"/>
                <a:cs typeface="Georgia" charset="0"/>
              </a:rPr>
              <a:t>the fell clutch of circumstance </a:t>
            </a:r>
            <a:endParaRPr lang="en-US" altLang="x-none" sz="1800" dirty="0" smtClean="0">
              <a:latin typeface="Georgia" charset="0"/>
              <a:ea typeface="Georgia" charset="0"/>
              <a:cs typeface="Georgia" charset="0"/>
            </a:endParaRPr>
          </a:p>
          <a:p>
            <a:pPr marL="0" indent="0">
              <a:buFont typeface="Arial" charset="0"/>
              <a:buNone/>
            </a:pPr>
            <a:r>
              <a:rPr lang="en-US" altLang="x-none" sz="1800" dirty="0" smtClean="0">
                <a:latin typeface="Georgia" charset="0"/>
                <a:ea typeface="Georgia" charset="0"/>
                <a:cs typeface="Georgia" charset="0"/>
              </a:rPr>
              <a:t>I </a:t>
            </a:r>
            <a:r>
              <a:rPr lang="en-US" altLang="x-none" sz="1800" dirty="0">
                <a:latin typeface="Georgia" charset="0"/>
                <a:ea typeface="Georgia" charset="0"/>
                <a:cs typeface="Georgia" charset="0"/>
              </a:rPr>
              <a:t>have not winced nor cried aloud. </a:t>
            </a:r>
            <a:endParaRPr lang="en-US" altLang="x-none" sz="1800" dirty="0" smtClean="0">
              <a:latin typeface="Georgia" charset="0"/>
              <a:ea typeface="Georgia" charset="0"/>
              <a:cs typeface="Georgia" charset="0"/>
            </a:endParaRPr>
          </a:p>
          <a:p>
            <a:pPr marL="0" indent="0">
              <a:buFont typeface="Arial" charset="0"/>
              <a:buNone/>
            </a:pPr>
            <a:r>
              <a:rPr lang="en-US" altLang="x-none" sz="1800" dirty="0" smtClean="0">
                <a:latin typeface="Georgia" charset="0"/>
                <a:ea typeface="Georgia" charset="0"/>
                <a:cs typeface="Georgia" charset="0"/>
              </a:rPr>
              <a:t>Under </a:t>
            </a:r>
            <a:r>
              <a:rPr lang="en-US" altLang="x-none" sz="1800" dirty="0">
                <a:latin typeface="Georgia" charset="0"/>
                <a:ea typeface="Georgia" charset="0"/>
                <a:cs typeface="Georgia" charset="0"/>
              </a:rPr>
              <a:t>the </a:t>
            </a:r>
            <a:r>
              <a:rPr lang="en-US" altLang="x-none" sz="1800" dirty="0" err="1">
                <a:latin typeface="Georgia" charset="0"/>
                <a:ea typeface="Georgia" charset="0"/>
                <a:cs typeface="Georgia" charset="0"/>
              </a:rPr>
              <a:t>bludgeonings</a:t>
            </a:r>
            <a:r>
              <a:rPr lang="en-US" altLang="x-none" sz="1800" dirty="0">
                <a:latin typeface="Georgia" charset="0"/>
                <a:ea typeface="Georgia" charset="0"/>
                <a:cs typeface="Georgia" charset="0"/>
              </a:rPr>
              <a:t> of chance </a:t>
            </a:r>
            <a:endParaRPr lang="en-US" altLang="x-none" sz="1800" dirty="0" smtClean="0">
              <a:latin typeface="Georgia" charset="0"/>
              <a:ea typeface="Georgia" charset="0"/>
              <a:cs typeface="Georgia" charset="0"/>
            </a:endParaRPr>
          </a:p>
          <a:p>
            <a:pPr marL="0" indent="0">
              <a:buFont typeface="Arial" charset="0"/>
              <a:buNone/>
            </a:pPr>
            <a:r>
              <a:rPr lang="en-US" altLang="x-none" sz="1800" dirty="0" smtClean="0">
                <a:latin typeface="Georgia" charset="0"/>
                <a:ea typeface="Georgia" charset="0"/>
                <a:cs typeface="Georgia" charset="0"/>
              </a:rPr>
              <a:t>My </a:t>
            </a:r>
            <a:r>
              <a:rPr lang="en-US" altLang="x-none" sz="1800" dirty="0">
                <a:latin typeface="Georgia" charset="0"/>
                <a:ea typeface="Georgia" charset="0"/>
                <a:cs typeface="Georgia" charset="0"/>
              </a:rPr>
              <a:t>head is bloody, but unbowed. </a:t>
            </a:r>
            <a:r>
              <a:rPr lang="en-US" altLang="x-none" sz="800" dirty="0">
                <a:latin typeface="Georgia" charset="0"/>
                <a:ea typeface="Georgia" charset="0"/>
                <a:cs typeface="Georgia" charset="0"/>
              </a:rPr>
              <a:t> </a:t>
            </a:r>
            <a:endParaRPr lang="en-US" altLang="x-none" sz="800" dirty="0" smtClean="0">
              <a:latin typeface="Georgia" charset="0"/>
              <a:ea typeface="Georgia" charset="0"/>
              <a:cs typeface="Georgia" charset="0"/>
            </a:endParaRPr>
          </a:p>
          <a:p>
            <a:pPr marL="0" indent="0">
              <a:buFont typeface="Arial" charset="0"/>
              <a:buNone/>
            </a:pPr>
            <a:endParaRPr lang="en-US" altLang="x-none" sz="800" dirty="0">
              <a:latin typeface="Georgia" charset="0"/>
              <a:ea typeface="Georgia" charset="0"/>
              <a:cs typeface="Georgia" charset="0"/>
            </a:endParaRPr>
          </a:p>
          <a:p>
            <a:pPr marL="0" indent="0">
              <a:buFont typeface="Arial" charset="0"/>
              <a:buNone/>
            </a:pPr>
            <a:r>
              <a:rPr lang="en-US" altLang="x-none" sz="1800" dirty="0" smtClean="0">
                <a:latin typeface="Georgia" charset="0"/>
                <a:ea typeface="Georgia" charset="0"/>
                <a:cs typeface="Georgia" charset="0"/>
              </a:rPr>
              <a:t>Beyond </a:t>
            </a:r>
            <a:r>
              <a:rPr lang="en-US" altLang="x-none" sz="1800" dirty="0">
                <a:latin typeface="Georgia" charset="0"/>
                <a:ea typeface="Georgia" charset="0"/>
                <a:cs typeface="Georgia" charset="0"/>
              </a:rPr>
              <a:t>this place of wrath and tears </a:t>
            </a:r>
            <a:endParaRPr lang="en-US" altLang="x-none" sz="1800" dirty="0" smtClean="0">
              <a:latin typeface="Georgia" charset="0"/>
              <a:ea typeface="Georgia" charset="0"/>
              <a:cs typeface="Georgia" charset="0"/>
            </a:endParaRPr>
          </a:p>
          <a:p>
            <a:pPr marL="0" indent="0">
              <a:buFont typeface="Arial" charset="0"/>
              <a:buNone/>
            </a:pPr>
            <a:r>
              <a:rPr lang="en-US" altLang="x-none" sz="1800" dirty="0" smtClean="0">
                <a:latin typeface="Georgia" charset="0"/>
                <a:ea typeface="Georgia" charset="0"/>
                <a:cs typeface="Georgia" charset="0"/>
              </a:rPr>
              <a:t>Looms </a:t>
            </a:r>
            <a:r>
              <a:rPr lang="en-US" altLang="x-none" sz="1800" dirty="0">
                <a:latin typeface="Georgia" charset="0"/>
                <a:ea typeface="Georgia" charset="0"/>
                <a:cs typeface="Georgia" charset="0"/>
              </a:rPr>
              <a:t>but the Horror of the shade, </a:t>
            </a:r>
            <a:endParaRPr lang="en-US" altLang="x-none" sz="1800" dirty="0" smtClean="0">
              <a:latin typeface="Georgia" charset="0"/>
              <a:ea typeface="Georgia" charset="0"/>
              <a:cs typeface="Georgia" charset="0"/>
            </a:endParaRPr>
          </a:p>
          <a:p>
            <a:pPr marL="0" indent="0">
              <a:buFont typeface="Arial" charset="0"/>
              <a:buNone/>
            </a:pPr>
            <a:r>
              <a:rPr lang="en-US" altLang="x-none" sz="1800" dirty="0" smtClean="0">
                <a:latin typeface="Georgia" charset="0"/>
                <a:ea typeface="Georgia" charset="0"/>
                <a:cs typeface="Georgia" charset="0"/>
              </a:rPr>
              <a:t>And </a:t>
            </a:r>
            <a:r>
              <a:rPr lang="en-US" altLang="x-none" sz="1800" dirty="0">
                <a:latin typeface="Georgia" charset="0"/>
                <a:ea typeface="Georgia" charset="0"/>
                <a:cs typeface="Georgia" charset="0"/>
              </a:rPr>
              <a:t>yet the menace of the years </a:t>
            </a:r>
            <a:endParaRPr lang="en-US" altLang="x-none" sz="1800" dirty="0" smtClean="0">
              <a:latin typeface="Georgia" charset="0"/>
              <a:ea typeface="Georgia" charset="0"/>
              <a:cs typeface="Georgia" charset="0"/>
            </a:endParaRPr>
          </a:p>
          <a:p>
            <a:pPr marL="0" indent="0">
              <a:buFont typeface="Arial" charset="0"/>
              <a:buNone/>
            </a:pPr>
            <a:r>
              <a:rPr lang="en-US" altLang="x-none" sz="1800" dirty="0" smtClean="0">
                <a:latin typeface="Georgia" charset="0"/>
                <a:ea typeface="Georgia" charset="0"/>
                <a:cs typeface="Georgia" charset="0"/>
              </a:rPr>
              <a:t>Finds</a:t>
            </a:r>
            <a:r>
              <a:rPr lang="en-US" altLang="x-none" sz="1800" dirty="0">
                <a:latin typeface="Georgia" charset="0"/>
                <a:ea typeface="Georgia" charset="0"/>
                <a:cs typeface="Georgia" charset="0"/>
              </a:rPr>
              <a:t>, and shall find, me unafraid. </a:t>
            </a:r>
            <a:r>
              <a:rPr lang="en-US" altLang="x-none" sz="800" dirty="0">
                <a:latin typeface="Georgia" charset="0"/>
                <a:ea typeface="Georgia" charset="0"/>
                <a:cs typeface="Georgia" charset="0"/>
              </a:rPr>
              <a:t> </a:t>
            </a:r>
            <a:endParaRPr lang="en-US" altLang="x-none" sz="800" dirty="0" smtClean="0">
              <a:latin typeface="Georgia" charset="0"/>
              <a:ea typeface="Georgia" charset="0"/>
              <a:cs typeface="Georgia" charset="0"/>
            </a:endParaRPr>
          </a:p>
          <a:p>
            <a:pPr marL="0" indent="0">
              <a:buFont typeface="Arial" charset="0"/>
              <a:buNone/>
            </a:pPr>
            <a:endParaRPr lang="en-US" altLang="x-none" sz="900" dirty="0" smtClean="0">
              <a:latin typeface="Georgia" charset="0"/>
              <a:ea typeface="Georgia" charset="0"/>
              <a:cs typeface="Georgia" charset="0"/>
            </a:endParaRPr>
          </a:p>
          <a:p>
            <a:pPr marL="0" indent="0">
              <a:buFont typeface="Arial" charset="0"/>
              <a:buNone/>
            </a:pPr>
            <a:r>
              <a:rPr lang="en-US" altLang="x-none" sz="1800" dirty="0" smtClean="0">
                <a:latin typeface="Georgia" charset="0"/>
                <a:ea typeface="Georgia" charset="0"/>
                <a:cs typeface="Georgia" charset="0"/>
              </a:rPr>
              <a:t>It </a:t>
            </a:r>
            <a:r>
              <a:rPr lang="en-US" altLang="x-none" sz="1800" dirty="0">
                <a:latin typeface="Georgia" charset="0"/>
                <a:ea typeface="Georgia" charset="0"/>
                <a:cs typeface="Georgia" charset="0"/>
              </a:rPr>
              <a:t>matters not how strait the gate, </a:t>
            </a:r>
            <a:endParaRPr lang="en-US" altLang="x-none" sz="1800" dirty="0" smtClean="0">
              <a:latin typeface="Georgia" charset="0"/>
              <a:ea typeface="Georgia" charset="0"/>
              <a:cs typeface="Georgia" charset="0"/>
            </a:endParaRPr>
          </a:p>
          <a:p>
            <a:pPr marL="0" indent="0">
              <a:buFont typeface="Arial" charset="0"/>
              <a:buNone/>
            </a:pPr>
            <a:r>
              <a:rPr lang="en-US" altLang="x-none" sz="1800" dirty="0" smtClean="0">
                <a:latin typeface="Georgia" charset="0"/>
                <a:ea typeface="Georgia" charset="0"/>
                <a:cs typeface="Georgia" charset="0"/>
              </a:rPr>
              <a:t>How </a:t>
            </a:r>
            <a:r>
              <a:rPr lang="en-US" altLang="x-none" sz="1800" dirty="0">
                <a:latin typeface="Georgia" charset="0"/>
                <a:ea typeface="Georgia" charset="0"/>
                <a:cs typeface="Georgia" charset="0"/>
              </a:rPr>
              <a:t>charged with punishments the scroll. </a:t>
            </a:r>
            <a:endParaRPr lang="en-US" altLang="x-none" sz="1800" dirty="0" smtClean="0">
              <a:latin typeface="Georgia" charset="0"/>
              <a:ea typeface="Georgia" charset="0"/>
              <a:cs typeface="Georgia" charset="0"/>
            </a:endParaRPr>
          </a:p>
          <a:p>
            <a:pPr marL="0" indent="0">
              <a:buFont typeface="Arial" charset="0"/>
              <a:buNone/>
            </a:pPr>
            <a:r>
              <a:rPr lang="en-US" altLang="x-none" sz="1800" dirty="0" smtClean="0">
                <a:latin typeface="Georgia" charset="0"/>
                <a:ea typeface="Georgia" charset="0"/>
                <a:cs typeface="Georgia" charset="0"/>
              </a:rPr>
              <a:t>I </a:t>
            </a:r>
            <a:r>
              <a:rPr lang="en-US" altLang="x-none" sz="1800" dirty="0">
                <a:latin typeface="Georgia" charset="0"/>
                <a:ea typeface="Georgia" charset="0"/>
                <a:cs typeface="Georgia" charset="0"/>
              </a:rPr>
              <a:t>am the master of my fate: </a:t>
            </a:r>
            <a:endParaRPr lang="en-US" altLang="x-none" sz="1800" dirty="0" smtClean="0">
              <a:latin typeface="Georgia" charset="0"/>
              <a:ea typeface="Georgia" charset="0"/>
              <a:cs typeface="Georgia" charset="0"/>
            </a:endParaRPr>
          </a:p>
          <a:p>
            <a:pPr marL="0" indent="0">
              <a:buFont typeface="Arial" charset="0"/>
              <a:buNone/>
            </a:pPr>
            <a:r>
              <a:rPr lang="en-US" altLang="x-none" sz="1800" dirty="0" smtClean="0">
                <a:latin typeface="Georgia" charset="0"/>
                <a:ea typeface="Georgia" charset="0"/>
                <a:cs typeface="Georgia" charset="0"/>
              </a:rPr>
              <a:t>I </a:t>
            </a:r>
            <a:r>
              <a:rPr lang="en-US" altLang="x-none" sz="1800" dirty="0">
                <a:latin typeface="Georgia" charset="0"/>
                <a:ea typeface="Georgia" charset="0"/>
                <a:cs typeface="Georgia" charset="0"/>
              </a:rPr>
              <a:t>am the captain of my soul. </a:t>
            </a:r>
            <a:endParaRPr lang="en-US" altLang="x-none" dirty="0">
              <a:latin typeface="Georgia" charset="0"/>
              <a:ea typeface="Georgia" charset="0"/>
              <a:cs typeface="Georgia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1331" y="5822459"/>
            <a:ext cx="557930" cy="584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802672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4297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70C0"/>
                </a:solidFill>
                <a:latin typeface="Georgia" charset="0"/>
                <a:ea typeface="Georgia" charset="0"/>
                <a:cs typeface="Georgia" charset="0"/>
              </a:rPr>
              <a:t>Research finds that people who achieve higher education, on average </a:t>
            </a:r>
            <a:r>
              <a:rPr lang="mr-IN" sz="3200" dirty="0" smtClean="0">
                <a:solidFill>
                  <a:srgbClr val="0070C0"/>
                </a:solidFill>
                <a:latin typeface="Georgia" charset="0"/>
                <a:ea typeface="Georgia" charset="0"/>
                <a:cs typeface="Georgia" charset="0"/>
              </a:rPr>
              <a:t>…</a:t>
            </a:r>
            <a:endParaRPr lang="en-US" sz="3200" dirty="0">
              <a:solidFill>
                <a:srgbClr val="0070C0"/>
              </a:solidFill>
              <a:latin typeface="Georgia" charset="0"/>
              <a:ea typeface="Georgia" charset="0"/>
              <a:cs typeface="Georgia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9808" y="1377297"/>
            <a:ext cx="7533565" cy="4668661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2000" dirty="0" smtClean="0">
                <a:latin typeface="Georgia" charset="0"/>
                <a:ea typeface="Georgia" charset="0"/>
                <a:cs typeface="Georgia" charset="0"/>
              </a:rPr>
              <a:t>Have a larger range of employment options</a:t>
            </a:r>
          </a:p>
          <a:p>
            <a:pPr>
              <a:lnSpc>
                <a:spcPct val="110000"/>
              </a:lnSpc>
            </a:pPr>
            <a:r>
              <a:rPr lang="en-US" sz="2000" dirty="0" smtClean="0">
                <a:latin typeface="Georgia" charset="0"/>
                <a:ea typeface="Georgia" charset="0"/>
                <a:cs typeface="Georgia" charset="0"/>
              </a:rPr>
              <a:t>Are </a:t>
            </a:r>
            <a:r>
              <a:rPr lang="en-US" sz="2000" dirty="0">
                <a:latin typeface="Georgia" charset="0"/>
                <a:ea typeface="Georgia" charset="0"/>
                <a:cs typeface="Georgia" charset="0"/>
              </a:rPr>
              <a:t>more likely to be in good </a:t>
            </a:r>
            <a:r>
              <a:rPr lang="en-US" sz="2000" dirty="0" smtClean="0">
                <a:latin typeface="Georgia" charset="0"/>
                <a:ea typeface="Georgia" charset="0"/>
                <a:cs typeface="Georgia" charset="0"/>
              </a:rPr>
              <a:t>health, </a:t>
            </a:r>
            <a:r>
              <a:rPr lang="en-US" sz="2000" dirty="0">
                <a:latin typeface="Georgia" charset="0"/>
                <a:ea typeface="Georgia" charset="0"/>
                <a:cs typeface="Georgia" charset="0"/>
              </a:rPr>
              <a:t>as are their families</a:t>
            </a:r>
          </a:p>
          <a:p>
            <a:pPr>
              <a:lnSpc>
                <a:spcPct val="110000"/>
              </a:lnSpc>
            </a:pPr>
            <a:r>
              <a:rPr lang="en-US" sz="2000" dirty="0" smtClean="0">
                <a:latin typeface="Georgia" charset="0"/>
                <a:ea typeface="Georgia" charset="0"/>
                <a:cs typeface="Georgia" charset="0"/>
              </a:rPr>
              <a:t>Have more advanced skill in the use of information and communications technology (electronic agency)</a:t>
            </a:r>
          </a:p>
          <a:p>
            <a:pPr>
              <a:lnSpc>
                <a:spcPct val="110000"/>
              </a:lnSpc>
            </a:pPr>
            <a:r>
              <a:rPr lang="en-US" sz="2000" dirty="0" smtClean="0">
                <a:latin typeface="Georgia" charset="0"/>
                <a:ea typeface="Georgia" charset="0"/>
                <a:cs typeface="Georgia" charset="0"/>
              </a:rPr>
              <a:t>Are more geographically mobile, independent of income level (personal confidence and agency freedom)</a:t>
            </a:r>
          </a:p>
          <a:p>
            <a:pPr>
              <a:lnSpc>
                <a:spcPct val="110000"/>
              </a:lnSpc>
            </a:pPr>
            <a:r>
              <a:rPr lang="en-US" sz="2000" dirty="0" smtClean="0">
                <a:latin typeface="Georgia" charset="0"/>
                <a:ea typeface="Georgia" charset="0"/>
                <a:cs typeface="Georgia" charset="0"/>
              </a:rPr>
              <a:t>Report higher levels of inter-personal trust (also = greater personal agency) </a:t>
            </a:r>
          </a:p>
          <a:p>
            <a:pPr>
              <a:lnSpc>
                <a:spcPct val="110000"/>
              </a:lnSpc>
            </a:pPr>
            <a:r>
              <a:rPr lang="en-US" sz="2000" dirty="0" smtClean="0">
                <a:latin typeface="Georgia" charset="0"/>
                <a:ea typeface="Georgia" charset="0"/>
                <a:cs typeface="Georgia" charset="0"/>
              </a:rPr>
              <a:t>Are more likely to state that they have a say in government (also = greater </a:t>
            </a:r>
            <a:r>
              <a:rPr lang="en-US" sz="2000" dirty="0">
                <a:latin typeface="Georgia" charset="0"/>
                <a:ea typeface="Georgia" charset="0"/>
                <a:cs typeface="Georgia" charset="0"/>
              </a:rPr>
              <a:t>personal agency) </a:t>
            </a:r>
            <a:endParaRPr lang="en-US" sz="2000" dirty="0" smtClean="0">
              <a:latin typeface="Georgia" charset="0"/>
              <a:ea typeface="Georgia" charset="0"/>
              <a:cs typeface="Georgia" charset="0"/>
            </a:endParaRPr>
          </a:p>
          <a:p>
            <a:pPr>
              <a:lnSpc>
                <a:spcPct val="110000"/>
              </a:lnSpc>
            </a:pPr>
            <a:r>
              <a:rPr lang="en-US" sz="2000" dirty="0" smtClean="0">
                <a:latin typeface="Georgia" charset="0"/>
                <a:ea typeface="Georgia" charset="0"/>
                <a:cs typeface="Georgia" charset="0"/>
              </a:rPr>
              <a:t>Are more positive about migration and cultural diversity</a:t>
            </a:r>
            <a:endParaRPr lang="en-US" sz="2000" dirty="0">
              <a:latin typeface="Georgia" charset="0"/>
              <a:ea typeface="Georgia" charset="0"/>
              <a:cs typeface="Georgia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17738" y="5526713"/>
            <a:ext cx="6689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1200" dirty="0" smtClean="0">
                <a:latin typeface="Georgia" charset="0"/>
                <a:ea typeface="Georgia" charset="0"/>
                <a:cs typeface="Georgia" charset="0"/>
              </a:rPr>
              <a:t>Walter McMahon, </a:t>
            </a:r>
            <a:r>
              <a:rPr lang="en-US" sz="1200" i="1" dirty="0" smtClean="0">
                <a:latin typeface="Georgia" charset="0"/>
                <a:ea typeface="Georgia" charset="0"/>
                <a:cs typeface="Georgia" charset="0"/>
              </a:rPr>
              <a:t>Higher Learning, Greater Good </a:t>
            </a:r>
            <a:r>
              <a:rPr lang="en-US" sz="1200" dirty="0" smtClean="0">
                <a:latin typeface="Georgia" charset="0"/>
                <a:ea typeface="Georgia" charset="0"/>
                <a:cs typeface="Georgia" charset="0"/>
              </a:rPr>
              <a:t>(2009); OECD, </a:t>
            </a:r>
            <a:r>
              <a:rPr lang="en-US" sz="1200" i="1" dirty="0" smtClean="0">
                <a:latin typeface="Georgia" charset="0"/>
                <a:ea typeface="Georgia" charset="0"/>
                <a:cs typeface="Georgia" charset="0"/>
              </a:rPr>
              <a:t>Education at a Glance </a:t>
            </a:r>
            <a:r>
              <a:rPr lang="en-US" sz="1200" dirty="0" smtClean="0">
                <a:latin typeface="Georgia" charset="0"/>
                <a:ea typeface="Georgia" charset="0"/>
                <a:cs typeface="Georgia" charset="0"/>
              </a:rPr>
              <a:t>(2015); </a:t>
            </a:r>
            <a:r>
              <a:rPr lang="en-US" sz="1200" i="1" dirty="0" smtClean="0">
                <a:latin typeface="Georgia" charset="0"/>
                <a:ea typeface="Georgia" charset="0"/>
                <a:cs typeface="Georgia" charset="0"/>
              </a:rPr>
              <a:t>OECD, Perspectives </a:t>
            </a:r>
            <a:r>
              <a:rPr lang="en-US" sz="1200" i="1" dirty="0">
                <a:latin typeface="Georgia" charset="0"/>
                <a:ea typeface="Georgia" charset="0"/>
                <a:cs typeface="Georgia" charset="0"/>
              </a:rPr>
              <a:t>on Global Development 2017: International migration in a shifting world</a:t>
            </a:r>
            <a:r>
              <a:rPr lang="en-US" sz="1200" dirty="0">
                <a:latin typeface="Georgia" charset="0"/>
                <a:ea typeface="Georgia" charset="0"/>
                <a:cs typeface="Georgia" charset="0"/>
              </a:rPr>
              <a:t> (2016)</a:t>
            </a:r>
            <a:r>
              <a:rPr lang="en-GB" sz="1200" dirty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n-GB" sz="1200" dirty="0" err="1" smtClean="0">
                <a:latin typeface="Georgia" charset="0"/>
                <a:ea typeface="Georgia" charset="0"/>
                <a:cs typeface="Georgia" charset="0"/>
              </a:rPr>
              <a:t>etc</a:t>
            </a:r>
            <a:endParaRPr lang="en-US" sz="1200" dirty="0">
              <a:latin typeface="Georgia" charset="0"/>
              <a:ea typeface="Georgia" charset="0"/>
              <a:cs typeface="Georgia" charset="0"/>
            </a:endParaRP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2142" y="6045958"/>
            <a:ext cx="557930" cy="584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14527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>
                <a:solidFill>
                  <a:srgbClr val="0070C0"/>
                </a:solidFill>
                <a:latin typeface="Georgia" charset="0"/>
                <a:ea typeface="Georgia" charset="0"/>
                <a:cs typeface="Georgia" charset="0"/>
              </a:rPr>
              <a:t>Michel Foucault</a:t>
            </a:r>
            <a:endParaRPr lang="en-GB" sz="3200" dirty="0">
              <a:solidFill>
                <a:srgbClr val="0070C0"/>
              </a:solidFill>
              <a:latin typeface="Georgia" charset="0"/>
              <a:ea typeface="Georgia" charset="0"/>
              <a:cs typeface="Georgia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800" dirty="0" smtClean="0">
                <a:latin typeface="Georgia" charset="0"/>
                <a:ea typeface="Georgia" charset="0"/>
                <a:cs typeface="Georgia" charset="0"/>
              </a:rPr>
              <a:t>“Freedom is the capacity and the opportunity to participate in one’s own self-formation.”</a:t>
            </a:r>
            <a:endParaRPr lang="en-GB" sz="1600" dirty="0" smtClean="0">
              <a:latin typeface="Georgia" charset="0"/>
              <a:ea typeface="Georgia" charset="0"/>
              <a:cs typeface="Georgia" charset="0"/>
            </a:endParaRPr>
          </a:p>
          <a:p>
            <a:pPr marL="0" indent="0">
              <a:buNone/>
            </a:pPr>
            <a:endParaRPr lang="en-GB" sz="1600" dirty="0">
              <a:latin typeface="Georgia" charset="0"/>
              <a:ea typeface="Georgia" charset="0"/>
              <a:cs typeface="Georgia" charset="0"/>
            </a:endParaRPr>
          </a:p>
          <a:p>
            <a:pPr marL="0" indent="0">
              <a:buNone/>
            </a:pPr>
            <a:r>
              <a:rPr lang="en-GB" sz="2000" dirty="0" smtClean="0">
                <a:latin typeface="Georgia" charset="0"/>
                <a:ea typeface="Georgia" charset="0"/>
                <a:cs typeface="Georgia" charset="0"/>
              </a:rPr>
              <a:t>	- Stephen Ball, </a:t>
            </a:r>
            <a:r>
              <a:rPr lang="en-GB" sz="2000" i="1" dirty="0">
                <a:latin typeface="Georgia" charset="0"/>
                <a:ea typeface="Georgia" charset="0"/>
                <a:cs typeface="Georgia" charset="0"/>
              </a:rPr>
              <a:t>Foucault as Educator</a:t>
            </a:r>
            <a:r>
              <a:rPr lang="en-GB" sz="2000" dirty="0">
                <a:latin typeface="Georgia" charset="0"/>
                <a:ea typeface="Georgia" charset="0"/>
                <a:cs typeface="Georgia" charset="0"/>
              </a:rPr>
              <a:t>. Cham: </a:t>
            </a:r>
            <a:r>
              <a:rPr lang="en-GB" sz="2000" dirty="0" smtClean="0">
                <a:latin typeface="Georgia" charset="0"/>
                <a:ea typeface="Georgia" charset="0"/>
                <a:cs typeface="Georgia" charset="0"/>
              </a:rPr>
              <a:t>Springer, p. 69 </a:t>
            </a:r>
            <a:endParaRPr lang="en-GB" sz="2000" dirty="0">
              <a:latin typeface="Georgia" charset="0"/>
              <a:ea typeface="Georgia" charset="0"/>
              <a:cs typeface="Georgia" charset="0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1331" y="5822459"/>
            <a:ext cx="557930" cy="584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020904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>
                <a:solidFill>
                  <a:srgbClr val="0070C0"/>
                </a:solidFill>
                <a:latin typeface="Georgia" charset="0"/>
                <a:ea typeface="Georgia" charset="0"/>
                <a:cs typeface="Georgia" charset="0"/>
              </a:rPr>
              <a:t>Last words</a:t>
            </a:r>
            <a:endParaRPr lang="en-GB" sz="3200" dirty="0">
              <a:solidFill>
                <a:srgbClr val="0070C0"/>
              </a:solidFill>
              <a:latin typeface="Georgia" charset="0"/>
              <a:ea typeface="Georgia" charset="0"/>
              <a:cs typeface="Georgia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 smtClean="0">
                <a:latin typeface="Georgia" charset="0"/>
                <a:ea typeface="Georgia" charset="0"/>
                <a:cs typeface="Georgia" charset="0"/>
              </a:rPr>
              <a:t>“</a:t>
            </a:r>
            <a:r>
              <a:rPr lang="en-GB" sz="2800" dirty="0">
                <a:latin typeface="Georgia" charset="0"/>
                <a:ea typeface="Georgia" charset="0"/>
                <a:cs typeface="Georgia" charset="0"/>
              </a:rPr>
              <a:t>But what I would like to stress in conclusion is this: there is no establishment of the truth without an essential position of otherness; the truth is never the same; there can be truth only in the form of the other world and the other </a:t>
            </a:r>
            <a:r>
              <a:rPr lang="en-GB" sz="2800" dirty="0" smtClean="0">
                <a:latin typeface="Georgia" charset="0"/>
                <a:ea typeface="Georgia" charset="0"/>
                <a:cs typeface="Georgia" charset="0"/>
              </a:rPr>
              <a:t>life.” </a:t>
            </a:r>
            <a:r>
              <a:rPr lang="en-GB" sz="2800" dirty="0">
                <a:latin typeface="Georgia" charset="0"/>
                <a:ea typeface="Georgia" charset="0"/>
                <a:cs typeface="Georgia" charset="0"/>
              </a:rPr>
              <a:t>(</a:t>
            </a:r>
            <a:r>
              <a:rPr lang="en-GB" sz="2800" i="1" dirty="0" err="1">
                <a:latin typeface="Georgia" charset="0"/>
                <a:ea typeface="Georgia" charset="0"/>
                <a:cs typeface="Georgia" charset="0"/>
              </a:rPr>
              <a:t>l’autre</a:t>
            </a:r>
            <a:r>
              <a:rPr lang="en-GB" sz="2800" i="1" dirty="0">
                <a:latin typeface="Georgia" charset="0"/>
                <a:ea typeface="Georgia" charset="0"/>
                <a:cs typeface="Georgia" charset="0"/>
              </a:rPr>
              <a:t> monde et de la vie </a:t>
            </a:r>
            <a:r>
              <a:rPr lang="en-GB" sz="2800" i="1" dirty="0" err="1" smtClean="0">
                <a:latin typeface="Georgia" charset="0"/>
                <a:ea typeface="Georgia" charset="0"/>
                <a:cs typeface="Georgia" charset="0"/>
              </a:rPr>
              <a:t>autre</a:t>
            </a:r>
            <a:r>
              <a:rPr lang="en-GB" sz="2800" dirty="0" smtClean="0">
                <a:latin typeface="Georgia" charset="0"/>
                <a:ea typeface="Georgia" charset="0"/>
                <a:cs typeface="Georgia" charset="0"/>
              </a:rPr>
              <a:t>). </a:t>
            </a:r>
          </a:p>
          <a:p>
            <a:pPr marL="0" indent="0">
              <a:buNone/>
            </a:pPr>
            <a:endParaRPr lang="en-GB" dirty="0">
              <a:latin typeface="Georgia" charset="0"/>
              <a:ea typeface="Georgia" charset="0"/>
              <a:cs typeface="Georgia" charset="0"/>
            </a:endParaRPr>
          </a:p>
          <a:p>
            <a:pPr marL="363538" indent="-134938">
              <a:buNone/>
            </a:pPr>
            <a:r>
              <a:rPr lang="en-GB" sz="2200" dirty="0" smtClean="0">
                <a:latin typeface="Georgia" charset="0"/>
                <a:ea typeface="Georgia" charset="0"/>
                <a:cs typeface="Georgia" charset="0"/>
              </a:rPr>
              <a:t>- </a:t>
            </a:r>
            <a:r>
              <a:rPr lang="en-GB" sz="2200" dirty="0">
                <a:latin typeface="Georgia" charset="0"/>
                <a:ea typeface="Georgia" charset="0"/>
                <a:cs typeface="Georgia" charset="0"/>
              </a:rPr>
              <a:t>Foucault, M. (2011). </a:t>
            </a:r>
            <a:r>
              <a:rPr lang="en-GB" sz="2200" i="1" dirty="0">
                <a:latin typeface="Georgia" charset="0"/>
                <a:ea typeface="Georgia" charset="0"/>
                <a:cs typeface="Georgia" charset="0"/>
              </a:rPr>
              <a:t>The Courage of Truth: Lectures at the College de France 1983-84.</a:t>
            </a:r>
            <a:r>
              <a:rPr lang="en-GB" sz="2200" dirty="0">
                <a:latin typeface="Georgia" charset="0"/>
                <a:ea typeface="Georgia" charset="0"/>
                <a:cs typeface="Georgia" charset="0"/>
              </a:rPr>
              <a:t> Translated by Graham </a:t>
            </a:r>
            <a:r>
              <a:rPr lang="en-GB" sz="2200" dirty="0" err="1">
                <a:latin typeface="Georgia" charset="0"/>
                <a:ea typeface="Georgia" charset="0"/>
                <a:cs typeface="Georgia" charset="0"/>
              </a:rPr>
              <a:t>Burchell</a:t>
            </a:r>
            <a:r>
              <a:rPr lang="en-GB" sz="2200" dirty="0">
                <a:latin typeface="Georgia" charset="0"/>
                <a:ea typeface="Georgia" charset="0"/>
                <a:cs typeface="Georgia" charset="0"/>
              </a:rPr>
              <a:t>. </a:t>
            </a:r>
            <a:r>
              <a:rPr lang="en-GB" sz="2200" dirty="0" err="1">
                <a:latin typeface="Georgia" charset="0"/>
                <a:ea typeface="Georgia" charset="0"/>
                <a:cs typeface="Georgia" charset="0"/>
              </a:rPr>
              <a:t>Houndmills</a:t>
            </a:r>
            <a:r>
              <a:rPr lang="en-GB" sz="2200" dirty="0">
                <a:latin typeface="Georgia" charset="0"/>
                <a:ea typeface="Georgia" charset="0"/>
                <a:cs typeface="Georgia" charset="0"/>
              </a:rPr>
              <a:t>: </a:t>
            </a:r>
            <a:r>
              <a:rPr lang="en-GB" sz="2200" dirty="0" smtClean="0">
                <a:latin typeface="Georgia" charset="0"/>
                <a:ea typeface="Georgia" charset="0"/>
                <a:cs typeface="Georgia" charset="0"/>
              </a:rPr>
              <a:t>Palgrave, p. 340 </a:t>
            </a:r>
            <a:endParaRPr lang="en-GB" sz="2200" dirty="0">
              <a:latin typeface="Georgia" charset="0"/>
              <a:ea typeface="Georgia" charset="0"/>
              <a:cs typeface="Georgia" charset="0"/>
            </a:endParaRP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1331" y="5822459"/>
            <a:ext cx="557930" cy="584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931723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496" y="1543880"/>
            <a:ext cx="8229600" cy="1143000"/>
          </a:xfrm>
        </p:spPr>
        <p:txBody>
          <a:bodyPr>
            <a:normAutofit/>
          </a:bodyPr>
          <a:lstStyle/>
          <a:p>
            <a:r>
              <a:rPr lang="en-GB" sz="4000" dirty="0" smtClean="0">
                <a:solidFill>
                  <a:schemeClr val="bg1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Self-cultivation</a:t>
            </a:r>
            <a:endParaRPr lang="en-GB" sz="4000" dirty="0">
              <a:solidFill>
                <a:schemeClr val="bg1">
                  <a:lumMod val="50000"/>
                </a:schemeClr>
              </a:solidFill>
              <a:latin typeface="Georgia" charset="0"/>
              <a:ea typeface="Georgia" charset="0"/>
              <a:cs typeface="Georg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773175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0059" y="1093503"/>
            <a:ext cx="7328848" cy="4256419"/>
          </a:xfrm>
        </p:spPr>
        <p:txBody>
          <a:bodyPr>
            <a:normAutofit/>
          </a:bodyPr>
          <a:lstStyle/>
          <a:p>
            <a:pPr marL="363538" algn="l"/>
            <a:r>
              <a:rPr lang="en-GB" sz="2800" dirty="0" smtClean="0">
                <a:latin typeface="Georgia" charset="0"/>
                <a:ea typeface="Georgia" charset="0"/>
                <a:cs typeface="Georgia" charset="0"/>
              </a:rPr>
              <a:t>“</a:t>
            </a:r>
            <a:r>
              <a:rPr lang="en-GB" sz="2800" dirty="0">
                <a:latin typeface="Georgia" charset="0"/>
                <a:ea typeface="Georgia" charset="0"/>
                <a:cs typeface="Georgia" charset="0"/>
              </a:rPr>
              <a:t> </a:t>
            </a:r>
            <a:r>
              <a:rPr lang="en-GB" sz="2800" dirty="0" smtClean="0">
                <a:latin typeface="Georgia" charset="0"/>
                <a:ea typeface="Georgia" charset="0"/>
                <a:cs typeface="Georgia" charset="0"/>
              </a:rPr>
              <a:t>The </a:t>
            </a:r>
            <a:r>
              <a:rPr lang="en-GB" sz="2800" dirty="0" smtClean="0">
                <a:latin typeface="Georgia" charset="0"/>
                <a:ea typeface="Georgia" charset="0"/>
                <a:cs typeface="Georgia" charset="0"/>
              </a:rPr>
              <a:t>great strength of modern East Asia is its self-definition as a learning civilization.” This may be “the most precious legacy of Confucian humanism.”</a:t>
            </a:r>
            <a:r>
              <a:rPr lang="en-GB" sz="2800" dirty="0" smtClean="0">
                <a:latin typeface="Georgia" charset="0"/>
                <a:ea typeface="Georgia" charset="0"/>
                <a:cs typeface="Georgia" charset="0"/>
              </a:rPr>
              <a:t/>
            </a:r>
            <a:br>
              <a:rPr lang="en-GB" sz="2800" dirty="0" smtClean="0">
                <a:latin typeface="Georgia" charset="0"/>
                <a:ea typeface="Georgia" charset="0"/>
                <a:cs typeface="Georgia" charset="0"/>
              </a:rPr>
            </a:br>
            <a:r>
              <a:rPr lang="en-GB" sz="2800" dirty="0" smtClean="0">
                <a:latin typeface="Georgia" charset="0"/>
                <a:ea typeface="Georgia" charset="0"/>
                <a:cs typeface="Georgia" charset="0"/>
              </a:rPr>
              <a:t/>
            </a:r>
            <a:br>
              <a:rPr lang="en-GB" sz="2800" dirty="0" smtClean="0">
                <a:latin typeface="Georgia" charset="0"/>
                <a:ea typeface="Georgia" charset="0"/>
                <a:cs typeface="Georgia" charset="0"/>
              </a:rPr>
            </a:br>
            <a:r>
              <a:rPr lang="en-GB" sz="2800" dirty="0" smtClean="0">
                <a:latin typeface="Georgia" charset="0"/>
                <a:ea typeface="Georgia" charset="0"/>
                <a:cs typeface="Georgia" charset="0"/>
              </a:rPr>
              <a:t/>
            </a:r>
            <a:br>
              <a:rPr lang="en-GB" sz="2800" dirty="0" smtClean="0">
                <a:latin typeface="Georgia" charset="0"/>
                <a:ea typeface="Georgia" charset="0"/>
                <a:cs typeface="Georgia" charset="0"/>
              </a:rPr>
            </a:br>
            <a:r>
              <a:rPr lang="en-GB" sz="1600" dirty="0">
                <a:latin typeface="Georgia" charset="0"/>
                <a:ea typeface="Georgia" charset="0"/>
                <a:cs typeface="Georgia" charset="0"/>
              </a:rPr>
              <a:t/>
            </a:r>
            <a:br>
              <a:rPr lang="en-GB" sz="1600" dirty="0">
                <a:latin typeface="Georgia" charset="0"/>
                <a:ea typeface="Georgia" charset="0"/>
                <a:cs typeface="Georgia" charset="0"/>
              </a:rPr>
            </a:br>
            <a:endParaRPr lang="en-GB" sz="1600" dirty="0">
              <a:latin typeface="Georgia" charset="0"/>
              <a:ea typeface="Georgia" charset="0"/>
              <a:cs typeface="Georgia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40903" y="3957852"/>
            <a:ext cx="64690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174625"/>
            <a:r>
              <a:rPr lang="en-GB" sz="2000" dirty="0" smtClean="0">
                <a:latin typeface="Georgia" charset="0"/>
                <a:ea typeface="Georgia" charset="0"/>
                <a:cs typeface="Georgia" charset="0"/>
              </a:rPr>
              <a:t>- </a:t>
            </a:r>
            <a:r>
              <a:rPr lang="en-GB" sz="2000" dirty="0" err="1" smtClean="0">
                <a:latin typeface="Georgia" charset="0"/>
                <a:ea typeface="Georgia" charset="0"/>
                <a:cs typeface="Georgia" charset="0"/>
              </a:rPr>
              <a:t>Weiming</a:t>
            </a:r>
            <a:r>
              <a:rPr lang="en-GB" sz="2000" dirty="0" smtClean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n-GB" sz="2000" dirty="0" err="1" smtClean="0">
                <a:latin typeface="Georgia" charset="0"/>
                <a:ea typeface="Georgia" charset="0"/>
                <a:cs typeface="Georgia" charset="0"/>
              </a:rPr>
              <a:t>Tu</a:t>
            </a:r>
            <a:r>
              <a:rPr lang="en-GB" sz="2000" dirty="0" smtClean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n-GB" sz="2000" dirty="0" smtClean="0">
                <a:latin typeface="Georgia" charset="0"/>
                <a:ea typeface="Georgia" charset="0"/>
                <a:cs typeface="Georgia" charset="0"/>
              </a:rPr>
              <a:t>(2013). </a:t>
            </a:r>
            <a:r>
              <a:rPr lang="en-US" sz="2000" dirty="0" smtClean="0">
                <a:latin typeface="Georgia" charset="0"/>
                <a:ea typeface="Georgia" charset="0"/>
                <a:cs typeface="Georgia" charset="0"/>
              </a:rPr>
              <a:t>Confucian </a:t>
            </a:r>
            <a:r>
              <a:rPr lang="en-US" sz="2000" dirty="0">
                <a:latin typeface="Georgia" charset="0"/>
                <a:ea typeface="Georgia" charset="0"/>
                <a:cs typeface="Georgia" charset="0"/>
              </a:rPr>
              <a:t>humanism in perspective. </a:t>
            </a:r>
            <a:r>
              <a:rPr lang="en-US" sz="2000" i="1" dirty="0">
                <a:latin typeface="Georgia" charset="0"/>
                <a:ea typeface="Georgia" charset="0"/>
                <a:cs typeface="Georgia" charset="0"/>
              </a:rPr>
              <a:t>Frontiers of Literary Studies in China</a:t>
            </a:r>
            <a:r>
              <a:rPr lang="en-US" sz="2000" dirty="0">
                <a:latin typeface="Georgia" charset="0"/>
                <a:ea typeface="Georgia" charset="0"/>
                <a:cs typeface="Georgia" charset="0"/>
              </a:rPr>
              <a:t>, 7 (3), pp. </a:t>
            </a:r>
            <a:r>
              <a:rPr lang="en-US" sz="2000" dirty="0" smtClean="0">
                <a:latin typeface="Georgia" charset="0"/>
                <a:ea typeface="Georgia" charset="0"/>
                <a:cs typeface="Georgia" charset="0"/>
              </a:rPr>
              <a:t>333-338</a:t>
            </a:r>
            <a:endParaRPr lang="en-GB" sz="2000" dirty="0">
              <a:latin typeface="Georgia" charset="0"/>
              <a:ea typeface="Georgia" charset="0"/>
              <a:cs typeface="Georgia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0977" y="5849754"/>
            <a:ext cx="557930" cy="584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57200" y="522003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 smtClean="0">
                <a:solidFill>
                  <a:srgbClr val="0070C0"/>
                </a:solidFill>
                <a:latin typeface="Georgia" charset="0"/>
                <a:ea typeface="Georgia" charset="0"/>
                <a:cs typeface="Georgia" charset="0"/>
              </a:rPr>
              <a:t>Confucian self-cultivation</a:t>
            </a:r>
            <a:endParaRPr lang="en-GB" sz="3200" dirty="0">
              <a:solidFill>
                <a:srgbClr val="0070C0"/>
              </a:solidFill>
              <a:latin typeface="Georgia" charset="0"/>
              <a:ea typeface="Georgia" charset="0"/>
              <a:cs typeface="Georg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21602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13810</TotalTime>
  <Words>760</Words>
  <Application>Microsoft Macintosh PowerPoint</Application>
  <PresentationFormat>On-screen Show (4:3)</PresentationFormat>
  <Paragraphs>79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Georgia</vt:lpstr>
      <vt:lpstr>Arial</vt:lpstr>
      <vt:lpstr>Calibri</vt:lpstr>
      <vt:lpstr>Office Theme</vt:lpstr>
      <vt:lpstr>Higher Education as  Self-formation   Simon Marginson  Professorial Lecture 29 November 2017      ESRC/HEFCE Centre for Global Higher Education UCL Institute of Education, University College London</vt:lpstr>
      <vt:lpstr>Agency freedom</vt:lpstr>
      <vt:lpstr>Amartya Sen’s three aspects of freedom</vt:lpstr>
      <vt:lpstr>Invictus – William Hanley (1849-1903)</vt:lpstr>
      <vt:lpstr>Research finds that people who achieve higher education, on average …</vt:lpstr>
      <vt:lpstr>Michel Foucault</vt:lpstr>
      <vt:lpstr>Last words</vt:lpstr>
      <vt:lpstr>Self-cultivation</vt:lpstr>
      <vt:lpstr>“ The great strength of modern East Asia is its self-definition as a learning civilization.” This may be “the most precious legacy of Confucian humanism.”    </vt:lpstr>
      <vt:lpstr>Bildung</vt:lpstr>
      <vt:lpstr>Knowledge</vt:lpstr>
      <vt:lpstr>Social formation</vt:lpstr>
      <vt:lpstr>“ The true development of thinking is not from the individual to the social, it is from the social to the individual.”    </vt:lpstr>
      <vt:lpstr>“ The Confucian emphasis on sympathy and empathy suggests a radically different approach. Self-interest, no matter how enlightened, is never adequate as a basic principle for personal growth, let alone a cornerstone of national policy”    </vt:lpstr>
      <vt:lpstr>Other explanations</vt:lpstr>
      <vt:lpstr>PowerPoint Presentation</vt:lpstr>
      <vt:lpstr>Conclusions</vt:lpstr>
      <vt:lpstr>“ What is needed is an integration of the East Asian and Western traditions and influences”   </vt:lpstr>
      <vt:lpstr>Higher education as  student self-formation</vt:lpstr>
      <vt:lpstr>~ Thank you ~</vt:lpstr>
    </vt:vector>
  </TitlesOfParts>
  <Company>Michigan State University</Company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Competition, segmentation, and vertical stratification in high participation systems </dc:title>
  <dc:creator>Brendan Cantwell</dc:creator>
  <cp:lastModifiedBy>Simon Marginson</cp:lastModifiedBy>
  <cp:revision>675</cp:revision>
  <cp:lastPrinted>2016-09-03T22:03:36Z</cp:lastPrinted>
  <dcterms:created xsi:type="dcterms:W3CDTF">2015-09-06T09:01:00Z</dcterms:created>
  <dcterms:modified xsi:type="dcterms:W3CDTF">2017-11-29T15:49:43Z</dcterms:modified>
</cp:coreProperties>
</file>