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0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5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45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17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1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78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9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9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93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80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8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A1CE5-C7A1-42B8-87E7-BA9A8C98C5FE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7ABE7-3977-4DCA-9CE2-470598CC1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06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2506186" y="2111033"/>
            <a:ext cx="3575427" cy="2611066"/>
          </a:xfrm>
          <a:prstGeom prst="triangle">
            <a:avLst>
              <a:gd name="adj" fmla="val 4849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512196" y="3322562"/>
            <a:ext cx="1620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49379" y="3023956"/>
            <a:ext cx="0" cy="27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42618" y="3298402"/>
            <a:ext cx="793191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5"/>
          </p:cNvCxnSpPr>
          <p:nvPr/>
        </p:nvCxnSpPr>
        <p:spPr>
          <a:xfrm>
            <a:off x="5103990" y="3349251"/>
            <a:ext cx="56772" cy="67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25243" y="21592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 smtClean="0"/>
              <a:t>The Critical Global Citizen </a:t>
            </a:r>
            <a:endParaRPr lang="en-GB" sz="16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5724128" y="215926"/>
            <a:ext cx="321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Maureen Ellis: UCL/IoE &amp; Open University</a:t>
            </a:r>
          </a:p>
          <a:p>
            <a:r>
              <a:rPr lang="en-GB" sz="1400" dirty="0" smtClean="0"/>
              <a:t>t-ellis2@hotmail.com</a:t>
            </a:r>
            <a:endParaRPr lang="en-GB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218154" y="687415"/>
            <a:ext cx="46805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/>
              <a:t>3. Instruments: Texts, Tools, Toys, Technologies</a:t>
            </a:r>
          </a:p>
          <a:p>
            <a:r>
              <a:rPr lang="en-GB" sz="1200" dirty="0" smtClean="0"/>
              <a:t>3.1 What media, multi-modal tools / voices convert you / </a:t>
            </a:r>
            <a:r>
              <a:rPr lang="en-GB" sz="1200" dirty="0" err="1" smtClean="0"/>
              <a:t>yr</a:t>
            </a:r>
            <a:r>
              <a:rPr lang="en-GB" sz="1200" dirty="0" smtClean="0"/>
              <a:t> students, from consumers to producers of systemic change?</a:t>
            </a:r>
          </a:p>
          <a:p>
            <a:r>
              <a:rPr lang="en-GB" sz="1200" dirty="0" smtClean="0"/>
              <a:t>3.2 Which conceptual frameworks and contradictory ‘texts’, do you use to develop critical literacies? </a:t>
            </a:r>
          </a:p>
          <a:p>
            <a:r>
              <a:rPr lang="en-GB" sz="1200" dirty="0" smtClean="0"/>
              <a:t>3.3 List 6-8 items for a personal portfolio which represents critical practice you are proud of.</a:t>
            </a:r>
            <a:endParaRPr lang="en-GB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22435" y="2610779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4</a:t>
            </a:r>
            <a:r>
              <a:rPr lang="en-GB" sz="1200" b="1" u="sng" dirty="0" smtClean="0"/>
              <a:t>. Rules: Regulations &amp; Routines</a:t>
            </a:r>
          </a:p>
          <a:p>
            <a:r>
              <a:rPr lang="en-GB" sz="1200" dirty="0" smtClean="0"/>
              <a:t>4.1 Which global initiatives/ documents / material resources / social practices, legitimise your work?</a:t>
            </a:r>
          </a:p>
          <a:p>
            <a:r>
              <a:rPr lang="en-GB" sz="1200" dirty="0"/>
              <a:t>4</a:t>
            </a:r>
            <a:r>
              <a:rPr lang="en-GB" sz="1200" dirty="0" smtClean="0"/>
              <a:t>.2 Which global issues/ texts / structures / systems are critiqued in your work?</a:t>
            </a:r>
          </a:p>
          <a:p>
            <a:r>
              <a:rPr lang="en-GB" sz="1200" dirty="0"/>
              <a:t>4</a:t>
            </a:r>
            <a:r>
              <a:rPr lang="en-GB" sz="1200" dirty="0" smtClean="0"/>
              <a:t>.3 How does your teaching / work address the cultural discourse, political-economy and ethics of your discipline?</a:t>
            </a:r>
            <a:endParaRPr lang="en-GB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5515597" y="2072410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/>
              <a:t>2. </a:t>
            </a:r>
            <a:r>
              <a:rPr lang="en-GB" sz="1200" b="1" u="sng" dirty="0"/>
              <a:t>Objectives: Theorising Passions</a:t>
            </a:r>
          </a:p>
          <a:p>
            <a:r>
              <a:rPr lang="en-GB" sz="1200" dirty="0" smtClean="0"/>
              <a:t>2.1 </a:t>
            </a:r>
            <a:r>
              <a:rPr lang="en-GB" sz="1200" dirty="0"/>
              <a:t>What incidents, individuals, influences led you to a global then critical, or critical then global perspective?</a:t>
            </a:r>
          </a:p>
          <a:p>
            <a:r>
              <a:rPr lang="en-GB" sz="1200" dirty="0" smtClean="0"/>
              <a:t>2.2 </a:t>
            </a:r>
            <a:r>
              <a:rPr lang="en-GB" sz="1200" dirty="0"/>
              <a:t>Which authors / theorists / institutions / organisations enable you /your students to merge informal with formal development?</a:t>
            </a:r>
          </a:p>
          <a:p>
            <a:r>
              <a:rPr lang="en-GB" sz="1200" dirty="0" smtClean="0"/>
              <a:t>2.3 </a:t>
            </a:r>
            <a:r>
              <a:rPr lang="en-GB" sz="1200" dirty="0"/>
              <a:t>Today what are your aims for critical global learning? Why are these important?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284951" y="3349251"/>
            <a:ext cx="849958" cy="1334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9676" y="268802"/>
            <a:ext cx="1800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Cultural Historical Activity Theory (</a:t>
            </a:r>
            <a:r>
              <a:rPr lang="en-GB" sz="1400" dirty="0"/>
              <a:t>CHAT) </a:t>
            </a:r>
            <a:r>
              <a:rPr lang="en-GB" sz="1400" dirty="0" smtClean="0"/>
              <a:t>Y. </a:t>
            </a:r>
            <a:r>
              <a:rPr lang="en-GB" sz="1400" dirty="0" err="1" smtClean="0"/>
              <a:t>Engestrom</a:t>
            </a:r>
            <a:endParaRPr lang="en-GB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267610" y="4365105"/>
            <a:ext cx="26717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/>
              <a:t>6. </a:t>
            </a:r>
            <a:r>
              <a:rPr lang="en-GB" sz="1200" b="1" u="sng" dirty="0"/>
              <a:t>Division of Labour: Fields &amp;</a:t>
            </a:r>
            <a:r>
              <a:rPr lang="en-GB" sz="1200" b="1" u="sng" dirty="0" smtClean="0"/>
              <a:t> </a:t>
            </a:r>
            <a:r>
              <a:rPr lang="en-GB" sz="1200" b="1" u="sng" dirty="0"/>
              <a:t>Causes</a:t>
            </a:r>
          </a:p>
          <a:p>
            <a:r>
              <a:rPr lang="en-GB" sz="1200" dirty="0" smtClean="0"/>
              <a:t>6.1 </a:t>
            </a:r>
            <a:r>
              <a:rPr lang="en-GB" sz="1200" dirty="0"/>
              <a:t>Where do you see obstacles or blockages in sustainable global learning: policy / strategy / research / finance …? </a:t>
            </a:r>
          </a:p>
          <a:p>
            <a:r>
              <a:rPr lang="en-GB" sz="1200" dirty="0" smtClean="0"/>
              <a:t>6.2 </a:t>
            </a:r>
            <a:r>
              <a:rPr lang="en-GB" sz="1200" dirty="0"/>
              <a:t>Where would you say responsibility / potential / power lie for transformation of thought, word / in-deed?</a:t>
            </a:r>
          </a:p>
          <a:p>
            <a:r>
              <a:rPr lang="en-GB" sz="1200" dirty="0" smtClean="0"/>
              <a:t>6.3 </a:t>
            </a:r>
            <a:r>
              <a:rPr lang="en-GB" sz="1200" dirty="0"/>
              <a:t>How have you been able to expose discourse contradictions or fault-lines between society’s intentions, language and action?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58796" y="4769332"/>
            <a:ext cx="33198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/>
              <a:t>5. </a:t>
            </a:r>
            <a:r>
              <a:rPr lang="en-GB" sz="1200" b="1" u="sng" dirty="0"/>
              <a:t>Communities of practice &amp; / or praxis</a:t>
            </a:r>
          </a:p>
          <a:p>
            <a:r>
              <a:rPr lang="en-GB" sz="1200" dirty="0" smtClean="0"/>
              <a:t>5.1 </a:t>
            </a:r>
            <a:r>
              <a:rPr lang="en-GB" sz="1200" dirty="0"/>
              <a:t>Describe your most powerful </a:t>
            </a:r>
            <a:r>
              <a:rPr lang="en-GB" sz="1200" dirty="0" err="1"/>
              <a:t>CoP</a:t>
            </a:r>
            <a:r>
              <a:rPr lang="en-GB" sz="1200" dirty="0"/>
              <a:t> / </a:t>
            </a:r>
            <a:r>
              <a:rPr lang="en-GB" sz="1200" dirty="0" err="1"/>
              <a:t>CoPx</a:t>
            </a:r>
            <a:r>
              <a:rPr lang="en-GB" sz="1200" dirty="0"/>
              <a:t> which has effected policy or systemic change.</a:t>
            </a:r>
          </a:p>
          <a:p>
            <a:r>
              <a:rPr lang="en-GB" sz="1200" dirty="0" smtClean="0"/>
              <a:t>5.2 </a:t>
            </a:r>
            <a:r>
              <a:rPr lang="en-GB" sz="1200" dirty="0"/>
              <a:t>(How) does your </a:t>
            </a:r>
            <a:r>
              <a:rPr lang="en-GB" sz="1200" dirty="0" err="1"/>
              <a:t>CoP</a:t>
            </a:r>
            <a:r>
              <a:rPr lang="en-GB" sz="1200" dirty="0"/>
              <a:t> work with other </a:t>
            </a:r>
            <a:r>
              <a:rPr lang="en-GB" sz="1200" dirty="0" err="1"/>
              <a:t>CoPs</a:t>
            </a:r>
            <a:r>
              <a:rPr lang="en-GB" sz="1200" dirty="0"/>
              <a:t> to combine theory w practice; link academe w NGO; extend power from campus to community or transform individual to societal change?</a:t>
            </a:r>
          </a:p>
          <a:p>
            <a:r>
              <a:rPr lang="en-GB" sz="1200" dirty="0" smtClean="0"/>
              <a:t>5.3 </a:t>
            </a:r>
            <a:r>
              <a:rPr lang="en-GB" sz="1200" dirty="0"/>
              <a:t>Give examples of inter-institution / -discipline / -cultural / -national innovative coalitions bridging conflicts and tensions.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95936" y="1844824"/>
            <a:ext cx="45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160762" y="3140968"/>
            <a:ext cx="43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059833" y="3023956"/>
            <a:ext cx="309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27029" y="4400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4222156" y="4711920"/>
            <a:ext cx="465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6013018" y="4342588"/>
            <a:ext cx="254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309676" y="1798657"/>
            <a:ext cx="1626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 smtClean="0"/>
              <a:t> 1. Subject: </a:t>
            </a:r>
          </a:p>
          <a:p>
            <a:r>
              <a:rPr lang="en-GB" sz="1200" dirty="0" smtClean="0"/>
              <a:t>You / Your organisation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2387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378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Maureen Ellis</dc:creator>
  <cp:lastModifiedBy>Maureen Ellis</cp:lastModifiedBy>
  <cp:revision>14</cp:revision>
  <dcterms:created xsi:type="dcterms:W3CDTF">2017-02-25T08:54:56Z</dcterms:created>
  <dcterms:modified xsi:type="dcterms:W3CDTF">2017-02-25T13:48:32Z</dcterms:modified>
</cp:coreProperties>
</file>