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4"/>
  </p:notesMasterIdLst>
  <p:handoutMasterIdLst>
    <p:handoutMasterId r:id="rId15"/>
  </p:handoutMasterIdLst>
  <p:sldIdLst>
    <p:sldId id="279" r:id="rId5"/>
    <p:sldId id="296" r:id="rId6"/>
    <p:sldId id="315" r:id="rId7"/>
    <p:sldId id="319" r:id="rId8"/>
    <p:sldId id="314" r:id="rId9"/>
    <p:sldId id="307" r:id="rId10"/>
    <p:sldId id="321" r:id="rId11"/>
    <p:sldId id="320" r:id="rId12"/>
    <p:sldId id="278" r:id="rId13"/>
  </p:sldIdLst>
  <p:sldSz cx="9144000" cy="6858000" type="screen4x3"/>
  <p:notesSz cx="6669088" cy="9872663"/>
  <p:defaultTextStyle>
    <a:defPPr>
      <a:defRPr lang="en-GB"/>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E1E1E"/>
    <a:srgbClr val="0000CC"/>
    <a:srgbClr val="D52B1E"/>
    <a:srgbClr val="818A8F"/>
    <a:srgbClr val="772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83481" autoAdjust="0"/>
  </p:normalViewPr>
  <p:slideViewPr>
    <p:cSldViewPr snapToGrid="0">
      <p:cViewPr>
        <p:scale>
          <a:sx n="54" d="100"/>
          <a:sy n="54" d="100"/>
        </p:scale>
        <p:origin x="-1614" y="-8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12EFF-66D8-434F-9812-8958F3E172F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0E66F6E-C6D1-4B20-81DF-E00287EB136F}">
      <dgm:prSet phldrT="[Text]"/>
      <dgm:spPr/>
      <dgm:t>
        <a:bodyPr/>
        <a:lstStyle/>
        <a:p>
          <a:r>
            <a:rPr lang="en-GB" dirty="0" smtClean="0"/>
            <a:t>China has sustained UK market</a:t>
          </a:r>
          <a:endParaRPr lang="en-US" dirty="0"/>
        </a:p>
      </dgm:t>
    </dgm:pt>
    <dgm:pt modelId="{E1213104-D42E-4B7E-9472-34916B9334E8}" type="parTrans" cxnId="{2F0B487D-5884-4227-BB59-85AC13E89CDB}">
      <dgm:prSet/>
      <dgm:spPr/>
      <dgm:t>
        <a:bodyPr/>
        <a:lstStyle/>
        <a:p>
          <a:endParaRPr lang="en-US"/>
        </a:p>
      </dgm:t>
    </dgm:pt>
    <dgm:pt modelId="{19C9BFA3-93FE-41C2-9C39-C5993F22410A}" type="sibTrans" cxnId="{2F0B487D-5884-4227-BB59-85AC13E89CDB}">
      <dgm:prSet/>
      <dgm:spPr/>
      <dgm:t>
        <a:bodyPr/>
        <a:lstStyle/>
        <a:p>
          <a:endParaRPr lang="en-US"/>
        </a:p>
      </dgm:t>
    </dgm:pt>
    <dgm:pt modelId="{AD9AB91F-FCFB-4773-B93E-9A5AA72144BE}">
      <dgm:prSet phldrT="[Text]"/>
      <dgm:spPr/>
      <dgm:t>
        <a:bodyPr/>
        <a:lstStyle/>
        <a:p>
          <a:r>
            <a:rPr lang="en-GB" dirty="0" smtClean="0"/>
            <a:t>India decline ongoing</a:t>
          </a:r>
          <a:endParaRPr lang="en-US" dirty="0"/>
        </a:p>
      </dgm:t>
    </dgm:pt>
    <dgm:pt modelId="{D213D3B2-E94B-4EBC-9FE7-E5D8AB9457A2}" type="parTrans" cxnId="{F0C223E1-E0AC-4975-BD5F-6879BB17E3F2}">
      <dgm:prSet/>
      <dgm:spPr/>
      <dgm:t>
        <a:bodyPr/>
        <a:lstStyle/>
        <a:p>
          <a:endParaRPr lang="en-US"/>
        </a:p>
      </dgm:t>
    </dgm:pt>
    <dgm:pt modelId="{AE79EE93-500E-491F-BCCE-5DC0767CED16}" type="sibTrans" cxnId="{F0C223E1-E0AC-4975-BD5F-6879BB17E3F2}">
      <dgm:prSet/>
      <dgm:spPr/>
      <dgm:t>
        <a:bodyPr/>
        <a:lstStyle/>
        <a:p>
          <a:endParaRPr lang="en-US"/>
        </a:p>
      </dgm:t>
    </dgm:pt>
    <dgm:pt modelId="{4D395107-E590-4E17-B35C-B7B46B2C4C7B}">
      <dgm:prSet phldrT="[Text]"/>
      <dgm:spPr/>
      <dgm:t>
        <a:bodyPr/>
        <a:lstStyle/>
        <a:p>
          <a:r>
            <a:rPr lang="en-GB" dirty="0" smtClean="0"/>
            <a:t>US new entrants now exceed Indian new entrants</a:t>
          </a:r>
          <a:endParaRPr lang="en-US" dirty="0"/>
        </a:p>
      </dgm:t>
    </dgm:pt>
    <dgm:pt modelId="{5B2E3A20-1182-4F06-8AA9-E321180AD629}" type="parTrans" cxnId="{F48DEFC4-ED08-4201-8DA2-84AD511A96E4}">
      <dgm:prSet/>
      <dgm:spPr/>
      <dgm:t>
        <a:bodyPr/>
        <a:lstStyle/>
        <a:p>
          <a:endParaRPr lang="en-US"/>
        </a:p>
      </dgm:t>
    </dgm:pt>
    <dgm:pt modelId="{8EE5645A-F524-4ADE-915C-75B37A5ABE10}" type="sibTrans" cxnId="{F48DEFC4-ED08-4201-8DA2-84AD511A96E4}">
      <dgm:prSet/>
      <dgm:spPr/>
      <dgm:t>
        <a:bodyPr/>
        <a:lstStyle/>
        <a:p>
          <a:endParaRPr lang="en-US"/>
        </a:p>
      </dgm:t>
    </dgm:pt>
    <dgm:pt modelId="{B0EE5791-B66F-4F9D-9572-8560C242014C}">
      <dgm:prSet phldrT="[Text]"/>
      <dgm:spPr/>
      <dgm:t>
        <a:bodyPr/>
        <a:lstStyle/>
        <a:p>
          <a:r>
            <a:rPr lang="en-GB" dirty="0" smtClean="0"/>
            <a:t>Other worrying declines</a:t>
          </a:r>
          <a:endParaRPr lang="en-US" dirty="0"/>
        </a:p>
      </dgm:t>
    </dgm:pt>
    <dgm:pt modelId="{C21B1A92-A7C2-4B9A-A05D-2C4D4E035C22}" type="parTrans" cxnId="{01F4DE5A-D1CE-433B-A061-F32165C18E07}">
      <dgm:prSet/>
      <dgm:spPr/>
    </dgm:pt>
    <dgm:pt modelId="{B319A48B-0510-4472-ADC5-D60F01A89CEC}" type="sibTrans" cxnId="{01F4DE5A-D1CE-433B-A061-F32165C18E07}">
      <dgm:prSet/>
      <dgm:spPr/>
    </dgm:pt>
    <dgm:pt modelId="{62420F3F-9B1B-4DBE-BCC8-F49B78FE3CDB}" type="pres">
      <dgm:prSet presAssocID="{22412EFF-66D8-434F-9812-8958F3E172FB}" presName="Name0" presStyleCnt="0">
        <dgm:presLayoutVars>
          <dgm:dir/>
          <dgm:resizeHandles val="exact"/>
        </dgm:presLayoutVars>
      </dgm:prSet>
      <dgm:spPr/>
      <dgm:t>
        <a:bodyPr/>
        <a:lstStyle/>
        <a:p>
          <a:endParaRPr lang="en-GB"/>
        </a:p>
      </dgm:t>
    </dgm:pt>
    <dgm:pt modelId="{E5513B8B-F8D7-41F6-897D-0BCC534F14EC}" type="pres">
      <dgm:prSet presAssocID="{E0E66F6E-C6D1-4B20-81DF-E00287EB136F}" presName="composite" presStyleCnt="0"/>
      <dgm:spPr/>
    </dgm:pt>
    <dgm:pt modelId="{DB1B3803-1644-4E46-BAEE-FE3768E156EC}" type="pres">
      <dgm:prSet presAssocID="{E0E66F6E-C6D1-4B20-81DF-E00287EB136F}" presName="rect1" presStyleLbl="trAlignAcc1" presStyleIdx="0" presStyleCnt="4">
        <dgm:presLayoutVars>
          <dgm:bulletEnabled val="1"/>
        </dgm:presLayoutVars>
      </dgm:prSet>
      <dgm:spPr/>
      <dgm:t>
        <a:bodyPr/>
        <a:lstStyle/>
        <a:p>
          <a:endParaRPr lang="en-US"/>
        </a:p>
      </dgm:t>
    </dgm:pt>
    <dgm:pt modelId="{A0A087C8-1979-4C89-98C7-C17F25B56D33}" type="pres">
      <dgm:prSet presAssocID="{E0E66F6E-C6D1-4B20-81DF-E00287EB136F}" presName="rect2" presStyleLbl="fgImgPlace1" presStyleIdx="0" presStyleCnt="4"/>
      <dgm:spPr/>
    </dgm:pt>
    <dgm:pt modelId="{97BC02EB-EB3D-40D4-885B-3CB6E5D529DD}" type="pres">
      <dgm:prSet presAssocID="{19C9BFA3-93FE-41C2-9C39-C5993F22410A}" presName="sibTrans" presStyleCnt="0"/>
      <dgm:spPr/>
    </dgm:pt>
    <dgm:pt modelId="{F4AC65DE-9B1B-455A-B7DD-67245BBB031D}" type="pres">
      <dgm:prSet presAssocID="{AD9AB91F-FCFB-4773-B93E-9A5AA72144BE}" presName="composite" presStyleCnt="0"/>
      <dgm:spPr/>
    </dgm:pt>
    <dgm:pt modelId="{77EF0915-B8D4-43F1-8557-32902FA6A804}" type="pres">
      <dgm:prSet presAssocID="{AD9AB91F-FCFB-4773-B93E-9A5AA72144BE}" presName="rect1" presStyleLbl="trAlignAcc1" presStyleIdx="1" presStyleCnt="4">
        <dgm:presLayoutVars>
          <dgm:bulletEnabled val="1"/>
        </dgm:presLayoutVars>
      </dgm:prSet>
      <dgm:spPr/>
      <dgm:t>
        <a:bodyPr/>
        <a:lstStyle/>
        <a:p>
          <a:endParaRPr lang="en-GB"/>
        </a:p>
      </dgm:t>
    </dgm:pt>
    <dgm:pt modelId="{7D6A1E28-37F2-4C1C-81B8-1FDD39A51110}" type="pres">
      <dgm:prSet presAssocID="{AD9AB91F-FCFB-4773-B93E-9A5AA72144BE}" presName="rect2" presStyleLbl="fgImgPlace1" presStyleIdx="1" presStyleCnt="4"/>
      <dgm:spPr/>
    </dgm:pt>
    <dgm:pt modelId="{556C7DCC-53FF-4F70-A883-FCB0FE24DCC0}" type="pres">
      <dgm:prSet presAssocID="{AE79EE93-500E-491F-BCCE-5DC0767CED16}" presName="sibTrans" presStyleCnt="0"/>
      <dgm:spPr/>
    </dgm:pt>
    <dgm:pt modelId="{EA5AD60B-6CCC-44E7-8B9C-417416B5F915}" type="pres">
      <dgm:prSet presAssocID="{4D395107-E590-4E17-B35C-B7B46B2C4C7B}" presName="composite" presStyleCnt="0"/>
      <dgm:spPr/>
    </dgm:pt>
    <dgm:pt modelId="{7870BB33-DCAA-4557-98BE-1859396F9618}" type="pres">
      <dgm:prSet presAssocID="{4D395107-E590-4E17-B35C-B7B46B2C4C7B}" presName="rect1" presStyleLbl="trAlignAcc1" presStyleIdx="2" presStyleCnt="4">
        <dgm:presLayoutVars>
          <dgm:bulletEnabled val="1"/>
        </dgm:presLayoutVars>
      </dgm:prSet>
      <dgm:spPr/>
      <dgm:t>
        <a:bodyPr/>
        <a:lstStyle/>
        <a:p>
          <a:endParaRPr lang="en-US"/>
        </a:p>
      </dgm:t>
    </dgm:pt>
    <dgm:pt modelId="{84B04EB9-3506-4342-873E-CD3DD464DE72}" type="pres">
      <dgm:prSet presAssocID="{4D395107-E590-4E17-B35C-B7B46B2C4C7B}" presName="rect2" presStyleLbl="fgImgPlace1" presStyleIdx="2" presStyleCnt="4"/>
      <dgm:spPr/>
    </dgm:pt>
    <dgm:pt modelId="{57F07FB7-903D-4E07-95C7-ABE071FD3950}" type="pres">
      <dgm:prSet presAssocID="{8EE5645A-F524-4ADE-915C-75B37A5ABE10}" presName="sibTrans" presStyleCnt="0"/>
      <dgm:spPr/>
    </dgm:pt>
    <dgm:pt modelId="{B0E6CFC4-7ADB-41B8-97C5-9E080C3F8F4A}" type="pres">
      <dgm:prSet presAssocID="{B0EE5791-B66F-4F9D-9572-8560C242014C}" presName="composite" presStyleCnt="0"/>
      <dgm:spPr/>
    </dgm:pt>
    <dgm:pt modelId="{539A80AD-B20D-4005-8CAA-29F56B1FE70B}" type="pres">
      <dgm:prSet presAssocID="{B0EE5791-B66F-4F9D-9572-8560C242014C}" presName="rect1" presStyleLbl="trAlignAcc1" presStyleIdx="3" presStyleCnt="4">
        <dgm:presLayoutVars>
          <dgm:bulletEnabled val="1"/>
        </dgm:presLayoutVars>
      </dgm:prSet>
      <dgm:spPr/>
      <dgm:t>
        <a:bodyPr/>
        <a:lstStyle/>
        <a:p>
          <a:endParaRPr lang="en-US"/>
        </a:p>
      </dgm:t>
    </dgm:pt>
    <dgm:pt modelId="{C7711BD2-8C17-48F1-A969-C28F3FB01A8F}" type="pres">
      <dgm:prSet presAssocID="{B0EE5791-B66F-4F9D-9572-8560C242014C}" presName="rect2" presStyleLbl="fgImgPlace1" presStyleIdx="3" presStyleCnt="4"/>
      <dgm:spPr/>
    </dgm:pt>
  </dgm:ptLst>
  <dgm:cxnLst>
    <dgm:cxn modelId="{F0C223E1-E0AC-4975-BD5F-6879BB17E3F2}" srcId="{22412EFF-66D8-434F-9812-8958F3E172FB}" destId="{AD9AB91F-FCFB-4773-B93E-9A5AA72144BE}" srcOrd="1" destOrd="0" parTransId="{D213D3B2-E94B-4EBC-9FE7-E5D8AB9457A2}" sibTransId="{AE79EE93-500E-491F-BCCE-5DC0767CED16}"/>
    <dgm:cxn modelId="{474C0A72-C4C3-4718-9FAA-3312E6B2D5B9}" type="presOf" srcId="{B0EE5791-B66F-4F9D-9572-8560C242014C}" destId="{539A80AD-B20D-4005-8CAA-29F56B1FE70B}" srcOrd="0" destOrd="0" presId="urn:microsoft.com/office/officeart/2008/layout/PictureStrips"/>
    <dgm:cxn modelId="{F48DEFC4-ED08-4201-8DA2-84AD511A96E4}" srcId="{22412EFF-66D8-434F-9812-8958F3E172FB}" destId="{4D395107-E590-4E17-B35C-B7B46B2C4C7B}" srcOrd="2" destOrd="0" parTransId="{5B2E3A20-1182-4F06-8AA9-E321180AD629}" sibTransId="{8EE5645A-F524-4ADE-915C-75B37A5ABE10}"/>
    <dgm:cxn modelId="{C3519D0B-D3D5-4295-8F04-4BF7C2A8FA1F}" type="presOf" srcId="{E0E66F6E-C6D1-4B20-81DF-E00287EB136F}" destId="{DB1B3803-1644-4E46-BAEE-FE3768E156EC}" srcOrd="0" destOrd="0" presId="urn:microsoft.com/office/officeart/2008/layout/PictureStrips"/>
    <dgm:cxn modelId="{C17916A9-57A6-48B1-9842-A78A48FE8C40}" type="presOf" srcId="{22412EFF-66D8-434F-9812-8958F3E172FB}" destId="{62420F3F-9B1B-4DBE-BCC8-F49B78FE3CDB}" srcOrd="0" destOrd="0" presId="urn:microsoft.com/office/officeart/2008/layout/PictureStrips"/>
    <dgm:cxn modelId="{01F4DE5A-D1CE-433B-A061-F32165C18E07}" srcId="{22412EFF-66D8-434F-9812-8958F3E172FB}" destId="{B0EE5791-B66F-4F9D-9572-8560C242014C}" srcOrd="3" destOrd="0" parTransId="{C21B1A92-A7C2-4B9A-A05D-2C4D4E035C22}" sibTransId="{B319A48B-0510-4472-ADC5-D60F01A89CEC}"/>
    <dgm:cxn modelId="{4D646227-B2FD-4801-A161-17C6514CF5E1}" type="presOf" srcId="{4D395107-E590-4E17-B35C-B7B46B2C4C7B}" destId="{7870BB33-DCAA-4557-98BE-1859396F9618}" srcOrd="0" destOrd="0" presId="urn:microsoft.com/office/officeart/2008/layout/PictureStrips"/>
    <dgm:cxn modelId="{3F1E1CD9-93D1-443B-A603-2116D63F0997}" type="presOf" srcId="{AD9AB91F-FCFB-4773-B93E-9A5AA72144BE}" destId="{77EF0915-B8D4-43F1-8557-32902FA6A804}" srcOrd="0" destOrd="0" presId="urn:microsoft.com/office/officeart/2008/layout/PictureStrips"/>
    <dgm:cxn modelId="{2F0B487D-5884-4227-BB59-85AC13E89CDB}" srcId="{22412EFF-66D8-434F-9812-8958F3E172FB}" destId="{E0E66F6E-C6D1-4B20-81DF-E00287EB136F}" srcOrd="0" destOrd="0" parTransId="{E1213104-D42E-4B7E-9472-34916B9334E8}" sibTransId="{19C9BFA3-93FE-41C2-9C39-C5993F22410A}"/>
    <dgm:cxn modelId="{503A99F3-E719-4230-A532-E037057128A5}" type="presParOf" srcId="{62420F3F-9B1B-4DBE-BCC8-F49B78FE3CDB}" destId="{E5513B8B-F8D7-41F6-897D-0BCC534F14EC}" srcOrd="0" destOrd="0" presId="urn:microsoft.com/office/officeart/2008/layout/PictureStrips"/>
    <dgm:cxn modelId="{2ED94FB9-6FAB-4D67-994F-690ED8EA9CDF}" type="presParOf" srcId="{E5513B8B-F8D7-41F6-897D-0BCC534F14EC}" destId="{DB1B3803-1644-4E46-BAEE-FE3768E156EC}" srcOrd="0" destOrd="0" presId="urn:microsoft.com/office/officeart/2008/layout/PictureStrips"/>
    <dgm:cxn modelId="{C55D3673-6AA4-4A16-B113-635275CEBB1D}" type="presParOf" srcId="{E5513B8B-F8D7-41F6-897D-0BCC534F14EC}" destId="{A0A087C8-1979-4C89-98C7-C17F25B56D33}" srcOrd="1" destOrd="0" presId="urn:microsoft.com/office/officeart/2008/layout/PictureStrips"/>
    <dgm:cxn modelId="{7D08EBDF-F299-42DD-A182-9B8FE609DEFE}" type="presParOf" srcId="{62420F3F-9B1B-4DBE-BCC8-F49B78FE3CDB}" destId="{97BC02EB-EB3D-40D4-885B-3CB6E5D529DD}" srcOrd="1" destOrd="0" presId="urn:microsoft.com/office/officeart/2008/layout/PictureStrips"/>
    <dgm:cxn modelId="{4438026B-CEFC-4431-8470-06D505FE5F00}" type="presParOf" srcId="{62420F3F-9B1B-4DBE-BCC8-F49B78FE3CDB}" destId="{F4AC65DE-9B1B-455A-B7DD-67245BBB031D}" srcOrd="2" destOrd="0" presId="urn:microsoft.com/office/officeart/2008/layout/PictureStrips"/>
    <dgm:cxn modelId="{B87BB8E5-6798-4FB5-A3EE-0A8486A22C20}" type="presParOf" srcId="{F4AC65DE-9B1B-455A-B7DD-67245BBB031D}" destId="{77EF0915-B8D4-43F1-8557-32902FA6A804}" srcOrd="0" destOrd="0" presId="urn:microsoft.com/office/officeart/2008/layout/PictureStrips"/>
    <dgm:cxn modelId="{4FF99105-F185-4372-9791-5566055F6C78}" type="presParOf" srcId="{F4AC65DE-9B1B-455A-B7DD-67245BBB031D}" destId="{7D6A1E28-37F2-4C1C-81B8-1FDD39A51110}" srcOrd="1" destOrd="0" presId="urn:microsoft.com/office/officeart/2008/layout/PictureStrips"/>
    <dgm:cxn modelId="{2A9B88C0-962D-4171-A708-3DD0150A614C}" type="presParOf" srcId="{62420F3F-9B1B-4DBE-BCC8-F49B78FE3CDB}" destId="{556C7DCC-53FF-4F70-A883-FCB0FE24DCC0}" srcOrd="3" destOrd="0" presId="urn:microsoft.com/office/officeart/2008/layout/PictureStrips"/>
    <dgm:cxn modelId="{2E75CA45-0C37-45B1-A87D-9D9CFD1F321C}" type="presParOf" srcId="{62420F3F-9B1B-4DBE-BCC8-F49B78FE3CDB}" destId="{EA5AD60B-6CCC-44E7-8B9C-417416B5F915}" srcOrd="4" destOrd="0" presId="urn:microsoft.com/office/officeart/2008/layout/PictureStrips"/>
    <dgm:cxn modelId="{065AF47D-F1A9-4AA9-8382-8406067C59E5}" type="presParOf" srcId="{EA5AD60B-6CCC-44E7-8B9C-417416B5F915}" destId="{7870BB33-DCAA-4557-98BE-1859396F9618}" srcOrd="0" destOrd="0" presId="urn:microsoft.com/office/officeart/2008/layout/PictureStrips"/>
    <dgm:cxn modelId="{B6ED3EC9-457C-4034-84B8-6452929FC36A}" type="presParOf" srcId="{EA5AD60B-6CCC-44E7-8B9C-417416B5F915}" destId="{84B04EB9-3506-4342-873E-CD3DD464DE72}" srcOrd="1" destOrd="0" presId="urn:microsoft.com/office/officeart/2008/layout/PictureStrips"/>
    <dgm:cxn modelId="{A3F27AE6-6DFF-41E3-8FFF-48D0067D03D8}" type="presParOf" srcId="{62420F3F-9B1B-4DBE-BCC8-F49B78FE3CDB}" destId="{57F07FB7-903D-4E07-95C7-ABE071FD3950}" srcOrd="5" destOrd="0" presId="urn:microsoft.com/office/officeart/2008/layout/PictureStrips"/>
    <dgm:cxn modelId="{280CC637-D379-464E-8C65-F6F6CE1108A5}" type="presParOf" srcId="{62420F3F-9B1B-4DBE-BCC8-F49B78FE3CDB}" destId="{B0E6CFC4-7ADB-41B8-97C5-9E080C3F8F4A}" srcOrd="6" destOrd="0" presId="urn:microsoft.com/office/officeart/2008/layout/PictureStrips"/>
    <dgm:cxn modelId="{7B695629-C1AF-405F-837C-13C7FD3A60EB}" type="presParOf" srcId="{B0E6CFC4-7ADB-41B8-97C5-9E080C3F8F4A}" destId="{539A80AD-B20D-4005-8CAA-29F56B1FE70B}" srcOrd="0" destOrd="0" presId="urn:microsoft.com/office/officeart/2008/layout/PictureStrips"/>
    <dgm:cxn modelId="{C13A5EED-12F8-443E-A0D9-0141BBC656B2}" type="presParOf" srcId="{B0E6CFC4-7ADB-41B8-97C5-9E080C3F8F4A}" destId="{C7711BD2-8C17-48F1-A969-C28F3FB01A8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646A3-D645-4912-9BFE-FEC7EADDDE9C}" type="doc">
      <dgm:prSet loTypeId="urn:microsoft.com/office/officeart/2005/8/layout/chevron1" loCatId="process" qsTypeId="urn:microsoft.com/office/officeart/2005/8/quickstyle/simple1" qsCatId="simple" csTypeId="urn:microsoft.com/office/officeart/2005/8/colors/accent1_2" csCatId="accent1" phldr="1"/>
      <dgm:spPr/>
    </dgm:pt>
    <dgm:pt modelId="{FB983A91-CCFD-445A-A603-96847ED72944}">
      <dgm:prSet phldrT="[Text]"/>
      <dgm:spPr/>
      <dgm:t>
        <a:bodyPr/>
        <a:lstStyle/>
        <a:p>
          <a:r>
            <a:rPr lang="en-GB" b="1" dirty="0" smtClean="0"/>
            <a:t>2011 </a:t>
          </a:r>
          <a:r>
            <a:rPr lang="en-GB" b="1" smtClean="0"/>
            <a:t>– </a:t>
          </a:r>
          <a:r>
            <a:rPr lang="en-GB" b="1" smtClean="0"/>
            <a:t>46,875 </a:t>
          </a:r>
          <a:r>
            <a:rPr lang="en-GB" b="1" dirty="0" smtClean="0"/>
            <a:t>found work post-study </a:t>
          </a:r>
          <a:endParaRPr lang="en-GB" b="1" dirty="0"/>
        </a:p>
      </dgm:t>
    </dgm:pt>
    <dgm:pt modelId="{C5B9531F-22F0-4D71-9233-37B0A7E6E130}" type="parTrans" cxnId="{C9D5A805-1FB1-4DF0-8323-DD6485B5B64E}">
      <dgm:prSet/>
      <dgm:spPr/>
      <dgm:t>
        <a:bodyPr/>
        <a:lstStyle/>
        <a:p>
          <a:endParaRPr lang="en-GB"/>
        </a:p>
      </dgm:t>
    </dgm:pt>
    <dgm:pt modelId="{9EBB83D4-79E0-4426-B132-B670D76D3897}" type="sibTrans" cxnId="{C9D5A805-1FB1-4DF0-8323-DD6485B5B64E}">
      <dgm:prSet/>
      <dgm:spPr/>
      <dgm:t>
        <a:bodyPr/>
        <a:lstStyle/>
        <a:p>
          <a:endParaRPr lang="en-GB"/>
        </a:p>
      </dgm:t>
    </dgm:pt>
    <dgm:pt modelId="{E69471BA-F9C0-4310-BA9A-03EB9809A3CE}">
      <dgm:prSet phldrT="[Text]"/>
      <dgm:spPr/>
      <dgm:t>
        <a:bodyPr/>
        <a:lstStyle/>
        <a:p>
          <a:r>
            <a:rPr lang="en-GB" b="1" dirty="0" smtClean="0"/>
            <a:t>2012 – Tier 1 PSW closes </a:t>
          </a:r>
          <a:endParaRPr lang="en-GB" b="1" dirty="0"/>
        </a:p>
      </dgm:t>
    </dgm:pt>
    <dgm:pt modelId="{4A77BFF4-2D59-4494-B4AB-A36DBBB12FBD}" type="parTrans" cxnId="{293EA55C-F6A2-49F7-A76E-F0CC040EADDA}">
      <dgm:prSet/>
      <dgm:spPr/>
      <dgm:t>
        <a:bodyPr/>
        <a:lstStyle/>
        <a:p>
          <a:endParaRPr lang="en-GB"/>
        </a:p>
      </dgm:t>
    </dgm:pt>
    <dgm:pt modelId="{A2C40AAC-3F01-4D7B-8D10-A16DDFD97F1F}" type="sibTrans" cxnId="{293EA55C-F6A2-49F7-A76E-F0CC040EADDA}">
      <dgm:prSet/>
      <dgm:spPr/>
      <dgm:t>
        <a:bodyPr/>
        <a:lstStyle/>
        <a:p>
          <a:endParaRPr lang="en-GB"/>
        </a:p>
      </dgm:t>
    </dgm:pt>
    <dgm:pt modelId="{B0F89DF4-0C9A-45B3-B6F1-D48C6C874713}">
      <dgm:prSet phldrT="[Text]"/>
      <dgm:spPr/>
      <dgm:t>
        <a:bodyPr/>
        <a:lstStyle/>
        <a:p>
          <a:r>
            <a:rPr lang="en-GB" b="1" dirty="0" smtClean="0"/>
            <a:t>2014 – 7,043  found work post-study</a:t>
          </a:r>
          <a:endParaRPr lang="en-GB" b="1" dirty="0"/>
        </a:p>
      </dgm:t>
    </dgm:pt>
    <dgm:pt modelId="{5AEEAFD3-8693-42AF-ABA0-03EE343619D1}" type="parTrans" cxnId="{90C39E9E-B64E-4746-B6E6-6B75A3222E69}">
      <dgm:prSet/>
      <dgm:spPr/>
      <dgm:t>
        <a:bodyPr/>
        <a:lstStyle/>
        <a:p>
          <a:endParaRPr lang="en-GB"/>
        </a:p>
      </dgm:t>
    </dgm:pt>
    <dgm:pt modelId="{03382AB4-F638-4F51-8A12-4399C5A0F1A9}" type="sibTrans" cxnId="{90C39E9E-B64E-4746-B6E6-6B75A3222E69}">
      <dgm:prSet/>
      <dgm:spPr/>
      <dgm:t>
        <a:bodyPr/>
        <a:lstStyle/>
        <a:p>
          <a:endParaRPr lang="en-GB"/>
        </a:p>
      </dgm:t>
    </dgm:pt>
    <dgm:pt modelId="{639BB609-6094-465F-9485-C006ED657E0A}" type="pres">
      <dgm:prSet presAssocID="{949646A3-D645-4912-9BFE-FEC7EADDDE9C}" presName="Name0" presStyleCnt="0">
        <dgm:presLayoutVars>
          <dgm:dir/>
          <dgm:animLvl val="lvl"/>
          <dgm:resizeHandles val="exact"/>
        </dgm:presLayoutVars>
      </dgm:prSet>
      <dgm:spPr/>
    </dgm:pt>
    <dgm:pt modelId="{8160BC01-8273-401C-8097-0D85844A8408}" type="pres">
      <dgm:prSet presAssocID="{FB983A91-CCFD-445A-A603-96847ED72944}" presName="parTxOnly" presStyleLbl="node1" presStyleIdx="0" presStyleCnt="3">
        <dgm:presLayoutVars>
          <dgm:chMax val="0"/>
          <dgm:chPref val="0"/>
          <dgm:bulletEnabled val="1"/>
        </dgm:presLayoutVars>
      </dgm:prSet>
      <dgm:spPr/>
      <dgm:t>
        <a:bodyPr/>
        <a:lstStyle/>
        <a:p>
          <a:endParaRPr lang="en-GB"/>
        </a:p>
      </dgm:t>
    </dgm:pt>
    <dgm:pt modelId="{831D9BDC-4043-41DC-B9FD-2F476163EA92}" type="pres">
      <dgm:prSet presAssocID="{9EBB83D4-79E0-4426-B132-B670D76D3897}" presName="parTxOnlySpace" presStyleCnt="0"/>
      <dgm:spPr/>
    </dgm:pt>
    <dgm:pt modelId="{AEFFC4FC-6183-42D5-95F1-E8B1F9EF6376}" type="pres">
      <dgm:prSet presAssocID="{E69471BA-F9C0-4310-BA9A-03EB9809A3CE}" presName="parTxOnly" presStyleLbl="node1" presStyleIdx="1" presStyleCnt="3">
        <dgm:presLayoutVars>
          <dgm:chMax val="0"/>
          <dgm:chPref val="0"/>
          <dgm:bulletEnabled val="1"/>
        </dgm:presLayoutVars>
      </dgm:prSet>
      <dgm:spPr/>
      <dgm:t>
        <a:bodyPr/>
        <a:lstStyle/>
        <a:p>
          <a:endParaRPr lang="en-GB"/>
        </a:p>
      </dgm:t>
    </dgm:pt>
    <dgm:pt modelId="{536FDF7A-2BA8-4C96-B302-026BF3C1D2DB}" type="pres">
      <dgm:prSet presAssocID="{A2C40AAC-3F01-4D7B-8D10-A16DDFD97F1F}" presName="parTxOnlySpace" presStyleCnt="0"/>
      <dgm:spPr/>
    </dgm:pt>
    <dgm:pt modelId="{2568F45E-A95C-432E-BC7F-0041F0E64865}" type="pres">
      <dgm:prSet presAssocID="{B0F89DF4-0C9A-45B3-B6F1-D48C6C874713}" presName="parTxOnly" presStyleLbl="node1" presStyleIdx="2" presStyleCnt="3">
        <dgm:presLayoutVars>
          <dgm:chMax val="0"/>
          <dgm:chPref val="0"/>
          <dgm:bulletEnabled val="1"/>
        </dgm:presLayoutVars>
      </dgm:prSet>
      <dgm:spPr/>
      <dgm:t>
        <a:bodyPr/>
        <a:lstStyle/>
        <a:p>
          <a:endParaRPr lang="en-GB"/>
        </a:p>
      </dgm:t>
    </dgm:pt>
  </dgm:ptLst>
  <dgm:cxnLst>
    <dgm:cxn modelId="{2A65523E-B067-46A4-BC5A-4BEFCAC861E4}" type="presOf" srcId="{FB983A91-CCFD-445A-A603-96847ED72944}" destId="{8160BC01-8273-401C-8097-0D85844A8408}" srcOrd="0" destOrd="0" presId="urn:microsoft.com/office/officeart/2005/8/layout/chevron1"/>
    <dgm:cxn modelId="{3743667B-68E5-4A4C-A61E-0B4A29F13DB1}" type="presOf" srcId="{B0F89DF4-0C9A-45B3-B6F1-D48C6C874713}" destId="{2568F45E-A95C-432E-BC7F-0041F0E64865}" srcOrd="0" destOrd="0" presId="urn:microsoft.com/office/officeart/2005/8/layout/chevron1"/>
    <dgm:cxn modelId="{293EA55C-F6A2-49F7-A76E-F0CC040EADDA}" srcId="{949646A3-D645-4912-9BFE-FEC7EADDDE9C}" destId="{E69471BA-F9C0-4310-BA9A-03EB9809A3CE}" srcOrd="1" destOrd="0" parTransId="{4A77BFF4-2D59-4494-B4AB-A36DBBB12FBD}" sibTransId="{A2C40AAC-3F01-4D7B-8D10-A16DDFD97F1F}"/>
    <dgm:cxn modelId="{C9D5A805-1FB1-4DF0-8323-DD6485B5B64E}" srcId="{949646A3-D645-4912-9BFE-FEC7EADDDE9C}" destId="{FB983A91-CCFD-445A-A603-96847ED72944}" srcOrd="0" destOrd="0" parTransId="{C5B9531F-22F0-4D71-9233-37B0A7E6E130}" sibTransId="{9EBB83D4-79E0-4426-B132-B670D76D3897}"/>
    <dgm:cxn modelId="{90C39E9E-B64E-4746-B6E6-6B75A3222E69}" srcId="{949646A3-D645-4912-9BFE-FEC7EADDDE9C}" destId="{B0F89DF4-0C9A-45B3-B6F1-D48C6C874713}" srcOrd="2" destOrd="0" parTransId="{5AEEAFD3-8693-42AF-ABA0-03EE343619D1}" sibTransId="{03382AB4-F638-4F51-8A12-4399C5A0F1A9}"/>
    <dgm:cxn modelId="{DF05B7CE-DA39-4AA4-99A2-7C3A4F58FB78}" type="presOf" srcId="{E69471BA-F9C0-4310-BA9A-03EB9809A3CE}" destId="{AEFFC4FC-6183-42D5-95F1-E8B1F9EF6376}" srcOrd="0" destOrd="0" presId="urn:microsoft.com/office/officeart/2005/8/layout/chevron1"/>
    <dgm:cxn modelId="{BF9553CA-C2E6-4B3A-B692-DC496460B5D0}" type="presOf" srcId="{949646A3-D645-4912-9BFE-FEC7EADDDE9C}" destId="{639BB609-6094-465F-9485-C006ED657E0A}" srcOrd="0" destOrd="0" presId="urn:microsoft.com/office/officeart/2005/8/layout/chevron1"/>
    <dgm:cxn modelId="{875A9381-819A-4E0A-A128-689DA5C94E93}" type="presParOf" srcId="{639BB609-6094-465F-9485-C006ED657E0A}" destId="{8160BC01-8273-401C-8097-0D85844A8408}" srcOrd="0" destOrd="0" presId="urn:microsoft.com/office/officeart/2005/8/layout/chevron1"/>
    <dgm:cxn modelId="{CA0A8FBA-4197-4EB1-BE59-954FB732E1E8}" type="presParOf" srcId="{639BB609-6094-465F-9485-C006ED657E0A}" destId="{831D9BDC-4043-41DC-B9FD-2F476163EA92}" srcOrd="1" destOrd="0" presId="urn:microsoft.com/office/officeart/2005/8/layout/chevron1"/>
    <dgm:cxn modelId="{871903B5-4EE6-4B42-8637-A5DACE42DFC1}" type="presParOf" srcId="{639BB609-6094-465F-9485-C006ED657E0A}" destId="{AEFFC4FC-6183-42D5-95F1-E8B1F9EF6376}" srcOrd="2" destOrd="0" presId="urn:microsoft.com/office/officeart/2005/8/layout/chevron1"/>
    <dgm:cxn modelId="{477248EF-5A21-4B3C-A87D-F7F192370B16}" type="presParOf" srcId="{639BB609-6094-465F-9485-C006ED657E0A}" destId="{536FDF7A-2BA8-4C96-B302-026BF3C1D2DB}" srcOrd="3" destOrd="0" presId="urn:microsoft.com/office/officeart/2005/8/layout/chevron1"/>
    <dgm:cxn modelId="{293A0463-F0CA-4D10-AA63-9A6B3787F0D1}" type="presParOf" srcId="{639BB609-6094-465F-9485-C006ED657E0A}" destId="{2568F45E-A95C-432E-BC7F-0041F0E6486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B2A32-76D7-41B0-AD0E-0EB067CEB17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43A9999-AF79-40AF-8AC3-D7483CA5F44D}">
      <dgm:prSet phldrT="[Text]"/>
      <dgm:spPr/>
      <dgm:t>
        <a:bodyPr/>
        <a:lstStyle/>
        <a:p>
          <a:r>
            <a:rPr lang="en-GB" dirty="0" smtClean="0">
              <a:latin typeface="Arial" panose="020B0604020202020204" pitchFamily="34" charset="0"/>
              <a:cs typeface="Arial" panose="020B0604020202020204" pitchFamily="34" charset="0"/>
            </a:rPr>
            <a:t>Students and net migration</a:t>
          </a:r>
          <a:endParaRPr lang="en-GB" dirty="0">
            <a:latin typeface="Arial" panose="020B0604020202020204" pitchFamily="34" charset="0"/>
            <a:cs typeface="Arial" panose="020B0604020202020204" pitchFamily="34" charset="0"/>
          </a:endParaRPr>
        </a:p>
      </dgm:t>
    </dgm:pt>
    <dgm:pt modelId="{DCF15457-C757-42D3-BF20-BA5031F5C008}" type="parTrans" cxnId="{0A637369-85E1-4565-A167-EFCBAB26CEC1}">
      <dgm:prSet/>
      <dgm:spPr/>
      <dgm:t>
        <a:bodyPr/>
        <a:lstStyle/>
        <a:p>
          <a:endParaRPr lang="en-GB"/>
        </a:p>
      </dgm:t>
    </dgm:pt>
    <dgm:pt modelId="{312AF28C-DEBC-479D-B876-EA16464D1EB7}" type="sibTrans" cxnId="{0A637369-85E1-4565-A167-EFCBAB26CEC1}">
      <dgm:prSet/>
      <dgm:spPr/>
      <dgm:t>
        <a:bodyPr/>
        <a:lstStyle/>
        <a:p>
          <a:endParaRPr lang="en-GB"/>
        </a:p>
      </dgm:t>
    </dgm:pt>
    <dgm:pt modelId="{2806B687-7A4A-4704-928C-9FEBE6A028EA}">
      <dgm:prSet phldrT="[Text]"/>
      <dgm:spPr/>
      <dgm:t>
        <a:bodyPr/>
        <a:lstStyle/>
        <a:p>
          <a:r>
            <a:rPr lang="en-GB" dirty="0" smtClean="0">
              <a:latin typeface="Arial" panose="020B0604020202020204" pitchFamily="34" charset="0"/>
              <a:cs typeface="Arial" panose="020B0604020202020204" pitchFamily="34" charset="0"/>
            </a:rPr>
            <a:t>Political engagement</a:t>
          </a:r>
          <a:endParaRPr lang="en-GB" dirty="0">
            <a:latin typeface="Arial" panose="020B0604020202020204" pitchFamily="34" charset="0"/>
            <a:cs typeface="Arial" panose="020B0604020202020204" pitchFamily="34" charset="0"/>
          </a:endParaRPr>
        </a:p>
      </dgm:t>
    </dgm:pt>
    <dgm:pt modelId="{CCF9AB53-A4D5-4399-9F5C-A1FDF4CD900C}" type="parTrans" cxnId="{63CC9B37-FF7C-45A9-BE67-D1FCE84C3EAA}">
      <dgm:prSet/>
      <dgm:spPr/>
      <dgm:t>
        <a:bodyPr/>
        <a:lstStyle/>
        <a:p>
          <a:endParaRPr lang="en-GB"/>
        </a:p>
      </dgm:t>
    </dgm:pt>
    <dgm:pt modelId="{6175D204-4771-449A-BE4F-7F292142AAAE}" type="sibTrans" cxnId="{63CC9B37-FF7C-45A9-BE67-D1FCE84C3EAA}">
      <dgm:prSet/>
      <dgm:spPr/>
      <dgm:t>
        <a:bodyPr/>
        <a:lstStyle/>
        <a:p>
          <a:endParaRPr lang="en-GB"/>
        </a:p>
      </dgm:t>
    </dgm:pt>
    <dgm:pt modelId="{CCC3926F-42F6-48F5-9C37-95E5F3FCA7E2}">
      <dgm:prSet phldrT="[Text]"/>
      <dgm:spPr/>
      <dgm:t>
        <a:bodyPr/>
        <a:lstStyle/>
        <a:p>
          <a:r>
            <a:rPr lang="en-GB" dirty="0" smtClean="0">
              <a:latin typeface="Arial" panose="020B0604020202020204" pitchFamily="34" charset="0"/>
              <a:cs typeface="Arial" panose="020B0604020202020204" pitchFamily="34" charset="0"/>
            </a:rPr>
            <a:t>Representing the sector</a:t>
          </a:r>
          <a:endParaRPr lang="en-GB" dirty="0">
            <a:latin typeface="Arial" panose="020B0604020202020204" pitchFamily="34" charset="0"/>
            <a:cs typeface="Arial" panose="020B0604020202020204" pitchFamily="34" charset="0"/>
          </a:endParaRPr>
        </a:p>
      </dgm:t>
    </dgm:pt>
    <dgm:pt modelId="{B84D377A-3311-4688-8B69-AA7EA12D95A9}" type="parTrans" cxnId="{B70E0794-26B6-4298-B9AF-C04150344FA7}">
      <dgm:prSet/>
      <dgm:spPr/>
      <dgm:t>
        <a:bodyPr/>
        <a:lstStyle/>
        <a:p>
          <a:endParaRPr lang="en-GB"/>
        </a:p>
      </dgm:t>
    </dgm:pt>
    <dgm:pt modelId="{B3C49CFE-2C5A-435B-BD4A-0E4567206A8A}" type="sibTrans" cxnId="{B70E0794-26B6-4298-B9AF-C04150344FA7}">
      <dgm:prSet/>
      <dgm:spPr/>
      <dgm:t>
        <a:bodyPr/>
        <a:lstStyle/>
        <a:p>
          <a:endParaRPr lang="en-GB"/>
        </a:p>
      </dgm:t>
    </dgm:pt>
    <dgm:pt modelId="{E4FEF1AF-420E-4076-B609-3533DD0C6B29}">
      <dgm:prSet phldrT="[Text]"/>
      <dgm:spPr/>
      <dgm:t>
        <a:bodyPr/>
        <a:lstStyle/>
        <a:p>
          <a:r>
            <a:rPr lang="en-GB" dirty="0" smtClean="0">
              <a:latin typeface="Arial" panose="020B0604020202020204" pitchFamily="34" charset="0"/>
              <a:cs typeface="Arial" panose="020B0604020202020204" pitchFamily="34" charset="0"/>
            </a:rPr>
            <a:t>Press activity</a:t>
          </a:r>
          <a:endParaRPr lang="en-GB" dirty="0">
            <a:latin typeface="Arial" panose="020B0604020202020204" pitchFamily="34" charset="0"/>
            <a:cs typeface="Arial" panose="020B0604020202020204" pitchFamily="34" charset="0"/>
          </a:endParaRPr>
        </a:p>
      </dgm:t>
    </dgm:pt>
    <dgm:pt modelId="{76DF6F84-5EBA-4D31-8055-FCD698B4CEA1}" type="parTrans" cxnId="{15855EC8-84D2-469B-92DC-1F0BFB0A224B}">
      <dgm:prSet/>
      <dgm:spPr/>
      <dgm:t>
        <a:bodyPr/>
        <a:lstStyle/>
        <a:p>
          <a:endParaRPr lang="en-GB"/>
        </a:p>
      </dgm:t>
    </dgm:pt>
    <dgm:pt modelId="{A6593A0F-49BC-4CCC-8E5A-63E6F4935609}" type="sibTrans" cxnId="{15855EC8-84D2-469B-92DC-1F0BFB0A224B}">
      <dgm:prSet/>
      <dgm:spPr/>
      <dgm:t>
        <a:bodyPr/>
        <a:lstStyle/>
        <a:p>
          <a:endParaRPr lang="en-GB"/>
        </a:p>
      </dgm:t>
    </dgm:pt>
    <dgm:pt modelId="{3CEB3A2F-BE15-4CB1-AF30-3B727BBACFF3}">
      <dgm:prSet phldrT="[Text]"/>
      <dgm:spPr/>
      <dgm:t>
        <a:bodyPr/>
        <a:lstStyle/>
        <a:p>
          <a:r>
            <a:rPr lang="en-GB" dirty="0" smtClean="0">
              <a:latin typeface="Arial" panose="020B0604020202020204" pitchFamily="34" charset="0"/>
              <a:cs typeface="Arial" panose="020B0604020202020204" pitchFamily="34" charset="0"/>
            </a:rPr>
            <a:t>Evidence gathering</a:t>
          </a:r>
          <a:endParaRPr lang="en-GB" dirty="0">
            <a:latin typeface="Arial" panose="020B0604020202020204" pitchFamily="34" charset="0"/>
            <a:cs typeface="Arial" panose="020B0604020202020204" pitchFamily="34" charset="0"/>
          </a:endParaRPr>
        </a:p>
      </dgm:t>
    </dgm:pt>
    <dgm:pt modelId="{C10FDD2F-90B5-4EA9-8455-4D18547F436F}" type="parTrans" cxnId="{71D362DB-1307-41B8-8787-C816C276A23A}">
      <dgm:prSet/>
      <dgm:spPr/>
      <dgm:t>
        <a:bodyPr/>
        <a:lstStyle/>
        <a:p>
          <a:endParaRPr lang="en-GB"/>
        </a:p>
      </dgm:t>
    </dgm:pt>
    <dgm:pt modelId="{696CE8F1-3B00-4290-9F23-1D7D843A3F37}" type="sibTrans" cxnId="{71D362DB-1307-41B8-8787-C816C276A23A}">
      <dgm:prSet/>
      <dgm:spPr/>
      <dgm:t>
        <a:bodyPr/>
        <a:lstStyle/>
        <a:p>
          <a:endParaRPr lang="en-GB"/>
        </a:p>
      </dgm:t>
    </dgm:pt>
    <dgm:pt modelId="{22628926-9476-4FFB-BC3F-2821628191E8}">
      <dgm:prSet phldrT="[Text]"/>
      <dgm:spPr/>
      <dgm:t>
        <a:bodyPr/>
        <a:lstStyle/>
        <a:p>
          <a:r>
            <a:rPr lang="en-GB" dirty="0" smtClean="0">
              <a:latin typeface="Arial" panose="020B0604020202020204" pitchFamily="34" charset="0"/>
              <a:cs typeface="Arial" panose="020B0604020202020204" pitchFamily="34" charset="0"/>
            </a:rPr>
            <a:t>Compliance</a:t>
          </a:r>
          <a:endParaRPr lang="en-GB" dirty="0">
            <a:latin typeface="Arial" panose="020B0604020202020204" pitchFamily="34" charset="0"/>
            <a:cs typeface="Arial" panose="020B0604020202020204" pitchFamily="34" charset="0"/>
          </a:endParaRPr>
        </a:p>
      </dgm:t>
    </dgm:pt>
    <dgm:pt modelId="{73315D65-9373-472C-99F4-34EA3346554C}" type="parTrans" cxnId="{F730EA87-BA39-4624-A0EC-527E56B45337}">
      <dgm:prSet/>
      <dgm:spPr/>
      <dgm:t>
        <a:bodyPr/>
        <a:lstStyle/>
        <a:p>
          <a:endParaRPr lang="en-US"/>
        </a:p>
      </dgm:t>
    </dgm:pt>
    <dgm:pt modelId="{4C458299-A93E-43CB-BC31-1EDF645F62D4}" type="sibTrans" cxnId="{F730EA87-BA39-4624-A0EC-527E56B45337}">
      <dgm:prSet/>
      <dgm:spPr/>
      <dgm:t>
        <a:bodyPr/>
        <a:lstStyle/>
        <a:p>
          <a:endParaRPr lang="en-US"/>
        </a:p>
      </dgm:t>
    </dgm:pt>
    <dgm:pt modelId="{7FF67E3F-7890-4850-9104-3E4C4228D0CB}" type="pres">
      <dgm:prSet presAssocID="{00CB2A32-76D7-41B0-AD0E-0EB067CEB176}" presName="diagram" presStyleCnt="0">
        <dgm:presLayoutVars>
          <dgm:dir/>
          <dgm:resizeHandles val="exact"/>
        </dgm:presLayoutVars>
      </dgm:prSet>
      <dgm:spPr/>
      <dgm:t>
        <a:bodyPr/>
        <a:lstStyle/>
        <a:p>
          <a:endParaRPr lang="en-GB"/>
        </a:p>
      </dgm:t>
    </dgm:pt>
    <dgm:pt modelId="{262F00D5-FF87-40D0-9B5C-60619053154A}" type="pres">
      <dgm:prSet presAssocID="{543A9999-AF79-40AF-8AC3-D7483CA5F44D}" presName="node" presStyleLbl="node1" presStyleIdx="0" presStyleCnt="6">
        <dgm:presLayoutVars>
          <dgm:bulletEnabled val="1"/>
        </dgm:presLayoutVars>
      </dgm:prSet>
      <dgm:spPr/>
      <dgm:t>
        <a:bodyPr/>
        <a:lstStyle/>
        <a:p>
          <a:endParaRPr lang="en-GB"/>
        </a:p>
      </dgm:t>
    </dgm:pt>
    <dgm:pt modelId="{604C14F9-3965-485D-9A29-31E7E91C9FF7}" type="pres">
      <dgm:prSet presAssocID="{312AF28C-DEBC-479D-B876-EA16464D1EB7}" presName="sibTrans" presStyleCnt="0"/>
      <dgm:spPr/>
    </dgm:pt>
    <dgm:pt modelId="{442C6B14-E450-4F6B-A060-7CE9FC65D29A}" type="pres">
      <dgm:prSet presAssocID="{2806B687-7A4A-4704-928C-9FEBE6A028EA}" presName="node" presStyleLbl="node1" presStyleIdx="1" presStyleCnt="6">
        <dgm:presLayoutVars>
          <dgm:bulletEnabled val="1"/>
        </dgm:presLayoutVars>
      </dgm:prSet>
      <dgm:spPr/>
      <dgm:t>
        <a:bodyPr/>
        <a:lstStyle/>
        <a:p>
          <a:endParaRPr lang="en-GB"/>
        </a:p>
      </dgm:t>
    </dgm:pt>
    <dgm:pt modelId="{44B0C0AB-9952-463F-A1F9-E587FDDA571C}" type="pres">
      <dgm:prSet presAssocID="{6175D204-4771-449A-BE4F-7F292142AAAE}" presName="sibTrans" presStyleCnt="0"/>
      <dgm:spPr/>
    </dgm:pt>
    <dgm:pt modelId="{2E82886D-0FAE-4D86-AA00-B6CFF7191E4D}" type="pres">
      <dgm:prSet presAssocID="{CCC3926F-42F6-48F5-9C37-95E5F3FCA7E2}" presName="node" presStyleLbl="node1" presStyleIdx="2" presStyleCnt="6">
        <dgm:presLayoutVars>
          <dgm:bulletEnabled val="1"/>
        </dgm:presLayoutVars>
      </dgm:prSet>
      <dgm:spPr/>
      <dgm:t>
        <a:bodyPr/>
        <a:lstStyle/>
        <a:p>
          <a:endParaRPr lang="en-GB"/>
        </a:p>
      </dgm:t>
    </dgm:pt>
    <dgm:pt modelId="{2C791693-5D0E-4E6A-8072-7054FF8BD8CD}" type="pres">
      <dgm:prSet presAssocID="{B3C49CFE-2C5A-435B-BD4A-0E4567206A8A}" presName="sibTrans" presStyleCnt="0"/>
      <dgm:spPr/>
    </dgm:pt>
    <dgm:pt modelId="{06978EDB-4848-4C3A-AD8F-61D8BF81B601}" type="pres">
      <dgm:prSet presAssocID="{E4FEF1AF-420E-4076-B609-3533DD0C6B29}" presName="node" presStyleLbl="node1" presStyleIdx="3" presStyleCnt="6">
        <dgm:presLayoutVars>
          <dgm:bulletEnabled val="1"/>
        </dgm:presLayoutVars>
      </dgm:prSet>
      <dgm:spPr/>
      <dgm:t>
        <a:bodyPr/>
        <a:lstStyle/>
        <a:p>
          <a:endParaRPr lang="en-GB"/>
        </a:p>
      </dgm:t>
    </dgm:pt>
    <dgm:pt modelId="{4507FD64-5BCD-40AF-A2DA-312F22CD0372}" type="pres">
      <dgm:prSet presAssocID="{A6593A0F-49BC-4CCC-8E5A-63E6F4935609}" presName="sibTrans" presStyleCnt="0"/>
      <dgm:spPr/>
    </dgm:pt>
    <dgm:pt modelId="{46151A0F-2625-4E6E-986F-73A03A8788C3}" type="pres">
      <dgm:prSet presAssocID="{3CEB3A2F-BE15-4CB1-AF30-3B727BBACFF3}" presName="node" presStyleLbl="node1" presStyleIdx="4" presStyleCnt="6">
        <dgm:presLayoutVars>
          <dgm:bulletEnabled val="1"/>
        </dgm:presLayoutVars>
      </dgm:prSet>
      <dgm:spPr/>
      <dgm:t>
        <a:bodyPr/>
        <a:lstStyle/>
        <a:p>
          <a:endParaRPr lang="en-GB"/>
        </a:p>
      </dgm:t>
    </dgm:pt>
    <dgm:pt modelId="{245A0565-83E8-457B-B86F-DA5B696497DB}" type="pres">
      <dgm:prSet presAssocID="{696CE8F1-3B00-4290-9F23-1D7D843A3F37}" presName="sibTrans" presStyleCnt="0"/>
      <dgm:spPr/>
    </dgm:pt>
    <dgm:pt modelId="{A38857F7-67DA-4341-83D6-D101F10ED92C}" type="pres">
      <dgm:prSet presAssocID="{22628926-9476-4FFB-BC3F-2821628191E8}" presName="node" presStyleLbl="node1" presStyleIdx="5" presStyleCnt="6">
        <dgm:presLayoutVars>
          <dgm:bulletEnabled val="1"/>
        </dgm:presLayoutVars>
      </dgm:prSet>
      <dgm:spPr/>
      <dgm:t>
        <a:bodyPr/>
        <a:lstStyle/>
        <a:p>
          <a:endParaRPr lang="en-GB"/>
        </a:p>
      </dgm:t>
    </dgm:pt>
  </dgm:ptLst>
  <dgm:cxnLst>
    <dgm:cxn modelId="{9E722295-2763-44FF-8A0D-F1F0D7AB348C}" type="presOf" srcId="{00CB2A32-76D7-41B0-AD0E-0EB067CEB176}" destId="{7FF67E3F-7890-4850-9104-3E4C4228D0CB}" srcOrd="0" destOrd="0" presId="urn:microsoft.com/office/officeart/2005/8/layout/default"/>
    <dgm:cxn modelId="{71D362DB-1307-41B8-8787-C816C276A23A}" srcId="{00CB2A32-76D7-41B0-AD0E-0EB067CEB176}" destId="{3CEB3A2F-BE15-4CB1-AF30-3B727BBACFF3}" srcOrd="4" destOrd="0" parTransId="{C10FDD2F-90B5-4EA9-8455-4D18547F436F}" sibTransId="{696CE8F1-3B00-4290-9F23-1D7D843A3F37}"/>
    <dgm:cxn modelId="{8EB7C8AB-D6F5-4967-965F-577A2DDA8945}" type="presOf" srcId="{E4FEF1AF-420E-4076-B609-3533DD0C6B29}" destId="{06978EDB-4848-4C3A-AD8F-61D8BF81B601}" srcOrd="0" destOrd="0" presId="urn:microsoft.com/office/officeart/2005/8/layout/default"/>
    <dgm:cxn modelId="{AB1F6176-CBFB-445F-81BC-D429F6552C5F}" type="presOf" srcId="{CCC3926F-42F6-48F5-9C37-95E5F3FCA7E2}" destId="{2E82886D-0FAE-4D86-AA00-B6CFF7191E4D}" srcOrd="0" destOrd="0" presId="urn:microsoft.com/office/officeart/2005/8/layout/default"/>
    <dgm:cxn modelId="{B70E0794-26B6-4298-B9AF-C04150344FA7}" srcId="{00CB2A32-76D7-41B0-AD0E-0EB067CEB176}" destId="{CCC3926F-42F6-48F5-9C37-95E5F3FCA7E2}" srcOrd="2" destOrd="0" parTransId="{B84D377A-3311-4688-8B69-AA7EA12D95A9}" sibTransId="{B3C49CFE-2C5A-435B-BD4A-0E4567206A8A}"/>
    <dgm:cxn modelId="{0A637369-85E1-4565-A167-EFCBAB26CEC1}" srcId="{00CB2A32-76D7-41B0-AD0E-0EB067CEB176}" destId="{543A9999-AF79-40AF-8AC3-D7483CA5F44D}" srcOrd="0" destOrd="0" parTransId="{DCF15457-C757-42D3-BF20-BA5031F5C008}" sibTransId="{312AF28C-DEBC-479D-B876-EA16464D1EB7}"/>
    <dgm:cxn modelId="{8861FC3F-BE68-45AD-833C-9E19C5E57F43}" type="presOf" srcId="{3CEB3A2F-BE15-4CB1-AF30-3B727BBACFF3}" destId="{46151A0F-2625-4E6E-986F-73A03A8788C3}" srcOrd="0" destOrd="0" presId="urn:microsoft.com/office/officeart/2005/8/layout/default"/>
    <dgm:cxn modelId="{63CC9B37-FF7C-45A9-BE67-D1FCE84C3EAA}" srcId="{00CB2A32-76D7-41B0-AD0E-0EB067CEB176}" destId="{2806B687-7A4A-4704-928C-9FEBE6A028EA}" srcOrd="1" destOrd="0" parTransId="{CCF9AB53-A4D5-4399-9F5C-A1FDF4CD900C}" sibTransId="{6175D204-4771-449A-BE4F-7F292142AAAE}"/>
    <dgm:cxn modelId="{FE6B76BF-A146-45F6-BCB4-DFEA36D56340}" type="presOf" srcId="{22628926-9476-4FFB-BC3F-2821628191E8}" destId="{A38857F7-67DA-4341-83D6-D101F10ED92C}" srcOrd="0" destOrd="0" presId="urn:microsoft.com/office/officeart/2005/8/layout/default"/>
    <dgm:cxn modelId="{15855EC8-84D2-469B-92DC-1F0BFB0A224B}" srcId="{00CB2A32-76D7-41B0-AD0E-0EB067CEB176}" destId="{E4FEF1AF-420E-4076-B609-3533DD0C6B29}" srcOrd="3" destOrd="0" parTransId="{76DF6F84-5EBA-4D31-8055-FCD698B4CEA1}" sibTransId="{A6593A0F-49BC-4CCC-8E5A-63E6F4935609}"/>
    <dgm:cxn modelId="{F730EA87-BA39-4624-A0EC-527E56B45337}" srcId="{00CB2A32-76D7-41B0-AD0E-0EB067CEB176}" destId="{22628926-9476-4FFB-BC3F-2821628191E8}" srcOrd="5" destOrd="0" parTransId="{73315D65-9373-472C-99F4-34EA3346554C}" sibTransId="{4C458299-A93E-43CB-BC31-1EDF645F62D4}"/>
    <dgm:cxn modelId="{6643B659-EC56-485D-B3E1-B451B0B10F6C}" type="presOf" srcId="{2806B687-7A4A-4704-928C-9FEBE6A028EA}" destId="{442C6B14-E450-4F6B-A060-7CE9FC65D29A}" srcOrd="0" destOrd="0" presId="urn:microsoft.com/office/officeart/2005/8/layout/default"/>
    <dgm:cxn modelId="{16985E09-B142-4D60-9100-4C34CEA9D302}" type="presOf" srcId="{543A9999-AF79-40AF-8AC3-D7483CA5F44D}" destId="{262F00D5-FF87-40D0-9B5C-60619053154A}" srcOrd="0" destOrd="0" presId="urn:microsoft.com/office/officeart/2005/8/layout/default"/>
    <dgm:cxn modelId="{F1995188-9DC6-48A9-B59B-ECBC2AD7BDED}" type="presParOf" srcId="{7FF67E3F-7890-4850-9104-3E4C4228D0CB}" destId="{262F00D5-FF87-40D0-9B5C-60619053154A}" srcOrd="0" destOrd="0" presId="urn:microsoft.com/office/officeart/2005/8/layout/default"/>
    <dgm:cxn modelId="{14704C30-1B41-4D77-8A52-78EC5B5244DB}" type="presParOf" srcId="{7FF67E3F-7890-4850-9104-3E4C4228D0CB}" destId="{604C14F9-3965-485D-9A29-31E7E91C9FF7}" srcOrd="1" destOrd="0" presId="urn:microsoft.com/office/officeart/2005/8/layout/default"/>
    <dgm:cxn modelId="{5F069903-3AC7-40B6-9E88-8A988B391510}" type="presParOf" srcId="{7FF67E3F-7890-4850-9104-3E4C4228D0CB}" destId="{442C6B14-E450-4F6B-A060-7CE9FC65D29A}" srcOrd="2" destOrd="0" presId="urn:microsoft.com/office/officeart/2005/8/layout/default"/>
    <dgm:cxn modelId="{ADEF247C-AF02-4BA7-9FE6-7394A08B4C79}" type="presParOf" srcId="{7FF67E3F-7890-4850-9104-3E4C4228D0CB}" destId="{44B0C0AB-9952-463F-A1F9-E587FDDA571C}" srcOrd="3" destOrd="0" presId="urn:microsoft.com/office/officeart/2005/8/layout/default"/>
    <dgm:cxn modelId="{04DDAAB0-105A-4E23-8EBD-3A71A301C128}" type="presParOf" srcId="{7FF67E3F-7890-4850-9104-3E4C4228D0CB}" destId="{2E82886D-0FAE-4D86-AA00-B6CFF7191E4D}" srcOrd="4" destOrd="0" presId="urn:microsoft.com/office/officeart/2005/8/layout/default"/>
    <dgm:cxn modelId="{8CE8A3C3-92F1-4133-A454-A126B3BEAB1A}" type="presParOf" srcId="{7FF67E3F-7890-4850-9104-3E4C4228D0CB}" destId="{2C791693-5D0E-4E6A-8072-7054FF8BD8CD}" srcOrd="5" destOrd="0" presId="urn:microsoft.com/office/officeart/2005/8/layout/default"/>
    <dgm:cxn modelId="{6D719DBC-0735-4B03-A664-5F19051E39FF}" type="presParOf" srcId="{7FF67E3F-7890-4850-9104-3E4C4228D0CB}" destId="{06978EDB-4848-4C3A-AD8F-61D8BF81B601}" srcOrd="6" destOrd="0" presId="urn:microsoft.com/office/officeart/2005/8/layout/default"/>
    <dgm:cxn modelId="{C7FD5DCA-FD42-4FBA-B651-722679EDA867}" type="presParOf" srcId="{7FF67E3F-7890-4850-9104-3E4C4228D0CB}" destId="{4507FD64-5BCD-40AF-A2DA-312F22CD0372}" srcOrd="7" destOrd="0" presId="urn:microsoft.com/office/officeart/2005/8/layout/default"/>
    <dgm:cxn modelId="{3A5CF010-69B8-4C59-84B1-30A6088839C4}" type="presParOf" srcId="{7FF67E3F-7890-4850-9104-3E4C4228D0CB}" destId="{46151A0F-2625-4E6E-986F-73A03A8788C3}" srcOrd="8" destOrd="0" presId="urn:microsoft.com/office/officeart/2005/8/layout/default"/>
    <dgm:cxn modelId="{4FA39624-41E0-4C14-B87E-54C96EA62C29}" type="presParOf" srcId="{7FF67E3F-7890-4850-9104-3E4C4228D0CB}" destId="{245A0565-83E8-457B-B86F-DA5B696497DB}" srcOrd="9" destOrd="0" presId="urn:microsoft.com/office/officeart/2005/8/layout/default"/>
    <dgm:cxn modelId="{A3FE1AE9-6498-418D-BD9B-64C3F03B8F35}" type="presParOf" srcId="{7FF67E3F-7890-4850-9104-3E4C4228D0CB}" destId="{A38857F7-67DA-4341-83D6-D101F10ED92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B3803-1644-4E46-BAEE-FE3768E156EC}">
      <dsp:nvSpPr>
        <dsp:cNvPr id="0" name=""/>
        <dsp:cNvSpPr/>
      </dsp:nvSpPr>
      <dsp:spPr>
        <a:xfrm>
          <a:off x="162550" y="99358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t>China has sustained UK market</a:t>
          </a:r>
          <a:endParaRPr lang="en-US" sz="2500" kern="1200" dirty="0"/>
        </a:p>
      </dsp:txBody>
      <dsp:txXfrm>
        <a:off x="162550" y="993589"/>
        <a:ext cx="3842194" cy="1200685"/>
      </dsp:txXfrm>
    </dsp:sp>
    <dsp:sp modelId="{A0A087C8-1979-4C89-98C7-C17F25B56D33}">
      <dsp:nvSpPr>
        <dsp:cNvPr id="0" name=""/>
        <dsp:cNvSpPr/>
      </dsp:nvSpPr>
      <dsp:spPr>
        <a:xfrm>
          <a:off x="2458" y="82015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F0915-B8D4-43F1-8557-32902FA6A804}">
      <dsp:nvSpPr>
        <dsp:cNvPr id="0" name=""/>
        <dsp:cNvSpPr/>
      </dsp:nvSpPr>
      <dsp:spPr>
        <a:xfrm>
          <a:off x="4384946" y="99358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t>India decline ongoing</a:t>
          </a:r>
          <a:endParaRPr lang="en-US" sz="2500" kern="1200" dirty="0"/>
        </a:p>
      </dsp:txBody>
      <dsp:txXfrm>
        <a:off x="4384946" y="993589"/>
        <a:ext cx="3842194" cy="1200685"/>
      </dsp:txXfrm>
    </dsp:sp>
    <dsp:sp modelId="{7D6A1E28-37F2-4C1C-81B8-1FDD39A51110}">
      <dsp:nvSpPr>
        <dsp:cNvPr id="0" name=""/>
        <dsp:cNvSpPr/>
      </dsp:nvSpPr>
      <dsp:spPr>
        <a:xfrm>
          <a:off x="4224855" y="82015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0BB33-DCAA-4557-98BE-1859396F9618}">
      <dsp:nvSpPr>
        <dsp:cNvPr id="0" name=""/>
        <dsp:cNvSpPr/>
      </dsp:nvSpPr>
      <dsp:spPr>
        <a:xfrm>
          <a:off x="162550" y="250511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t>US new entrants now exceed Indian new entrants</a:t>
          </a:r>
          <a:endParaRPr lang="en-US" sz="2500" kern="1200" dirty="0"/>
        </a:p>
      </dsp:txBody>
      <dsp:txXfrm>
        <a:off x="162550" y="2505119"/>
        <a:ext cx="3842194" cy="1200685"/>
      </dsp:txXfrm>
    </dsp:sp>
    <dsp:sp modelId="{84B04EB9-3506-4342-873E-CD3DD464DE72}">
      <dsp:nvSpPr>
        <dsp:cNvPr id="0" name=""/>
        <dsp:cNvSpPr/>
      </dsp:nvSpPr>
      <dsp:spPr>
        <a:xfrm>
          <a:off x="2458" y="233168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A80AD-B20D-4005-8CAA-29F56B1FE70B}">
      <dsp:nvSpPr>
        <dsp:cNvPr id="0" name=""/>
        <dsp:cNvSpPr/>
      </dsp:nvSpPr>
      <dsp:spPr>
        <a:xfrm>
          <a:off x="4384946" y="250511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t>Other worrying declines</a:t>
          </a:r>
          <a:endParaRPr lang="en-US" sz="2500" kern="1200" dirty="0"/>
        </a:p>
      </dsp:txBody>
      <dsp:txXfrm>
        <a:off x="4384946" y="2505119"/>
        <a:ext cx="3842194" cy="1200685"/>
      </dsp:txXfrm>
    </dsp:sp>
    <dsp:sp modelId="{C7711BD2-8C17-48F1-A969-C28F3FB01A8F}">
      <dsp:nvSpPr>
        <dsp:cNvPr id="0" name=""/>
        <dsp:cNvSpPr/>
      </dsp:nvSpPr>
      <dsp:spPr>
        <a:xfrm>
          <a:off x="4224855" y="233168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0BC01-8273-401C-8097-0D85844A8408}">
      <dsp:nvSpPr>
        <dsp:cNvPr id="0" name=""/>
        <dsp:cNvSpPr/>
      </dsp:nvSpPr>
      <dsp:spPr>
        <a:xfrm>
          <a:off x="2622" y="1822606"/>
          <a:ext cx="3195325" cy="12781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b="1" kern="1200" dirty="0" smtClean="0"/>
            <a:t>2011 </a:t>
          </a:r>
          <a:r>
            <a:rPr lang="en-GB" sz="2300" b="1" kern="1200" smtClean="0"/>
            <a:t>– </a:t>
          </a:r>
          <a:r>
            <a:rPr lang="en-GB" sz="2300" b="1" kern="1200" smtClean="0"/>
            <a:t>46,875 </a:t>
          </a:r>
          <a:r>
            <a:rPr lang="en-GB" sz="2300" b="1" kern="1200" dirty="0" smtClean="0"/>
            <a:t>found work post-study </a:t>
          </a:r>
          <a:endParaRPr lang="en-GB" sz="2300" b="1" kern="1200" dirty="0"/>
        </a:p>
      </dsp:txBody>
      <dsp:txXfrm>
        <a:off x="641687" y="1822606"/>
        <a:ext cx="1917195" cy="1278130"/>
      </dsp:txXfrm>
    </dsp:sp>
    <dsp:sp modelId="{AEFFC4FC-6183-42D5-95F1-E8B1F9EF6376}">
      <dsp:nvSpPr>
        <dsp:cNvPr id="0" name=""/>
        <dsp:cNvSpPr/>
      </dsp:nvSpPr>
      <dsp:spPr>
        <a:xfrm>
          <a:off x="2878415" y="1822606"/>
          <a:ext cx="3195325" cy="12781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b="1" kern="1200" dirty="0" smtClean="0"/>
            <a:t>2012 – Tier 1 PSW closes </a:t>
          </a:r>
          <a:endParaRPr lang="en-GB" sz="2300" b="1" kern="1200" dirty="0"/>
        </a:p>
      </dsp:txBody>
      <dsp:txXfrm>
        <a:off x="3517480" y="1822606"/>
        <a:ext cx="1917195" cy="1278130"/>
      </dsp:txXfrm>
    </dsp:sp>
    <dsp:sp modelId="{2568F45E-A95C-432E-BC7F-0041F0E64865}">
      <dsp:nvSpPr>
        <dsp:cNvPr id="0" name=""/>
        <dsp:cNvSpPr/>
      </dsp:nvSpPr>
      <dsp:spPr>
        <a:xfrm>
          <a:off x="5754208" y="1822606"/>
          <a:ext cx="3195325" cy="12781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b="1" kern="1200" dirty="0" smtClean="0"/>
            <a:t>2014 – 7,043  found work post-study</a:t>
          </a:r>
          <a:endParaRPr lang="en-GB" sz="2300" b="1" kern="1200" dirty="0"/>
        </a:p>
      </dsp:txBody>
      <dsp:txXfrm>
        <a:off x="6393273" y="1822606"/>
        <a:ext cx="1917195" cy="1278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00D5-FF87-40D0-9B5C-60619053154A}">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latin typeface="Arial" panose="020B0604020202020204" pitchFamily="34" charset="0"/>
              <a:cs typeface="Arial" panose="020B0604020202020204" pitchFamily="34" charset="0"/>
            </a:rPr>
            <a:t>Students and net migration</a:t>
          </a:r>
          <a:endParaRPr lang="en-GB" sz="3000" kern="1200" dirty="0">
            <a:latin typeface="Arial" panose="020B0604020202020204" pitchFamily="34" charset="0"/>
            <a:cs typeface="Arial" panose="020B0604020202020204" pitchFamily="34" charset="0"/>
          </a:endParaRPr>
        </a:p>
      </dsp:txBody>
      <dsp:txXfrm>
        <a:off x="0" y="591343"/>
        <a:ext cx="2571749" cy="1543050"/>
      </dsp:txXfrm>
    </dsp:sp>
    <dsp:sp modelId="{442C6B14-E450-4F6B-A060-7CE9FC65D29A}">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latin typeface="Arial" panose="020B0604020202020204" pitchFamily="34" charset="0"/>
              <a:cs typeface="Arial" panose="020B0604020202020204" pitchFamily="34" charset="0"/>
            </a:rPr>
            <a:t>Political engagement</a:t>
          </a:r>
          <a:endParaRPr lang="en-GB" sz="3000" kern="1200" dirty="0">
            <a:latin typeface="Arial" panose="020B0604020202020204" pitchFamily="34" charset="0"/>
            <a:cs typeface="Arial" panose="020B0604020202020204" pitchFamily="34" charset="0"/>
          </a:endParaRPr>
        </a:p>
      </dsp:txBody>
      <dsp:txXfrm>
        <a:off x="2828925" y="591343"/>
        <a:ext cx="2571749" cy="1543050"/>
      </dsp:txXfrm>
    </dsp:sp>
    <dsp:sp modelId="{2E82886D-0FAE-4D86-AA00-B6CFF7191E4D}">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latin typeface="Arial" panose="020B0604020202020204" pitchFamily="34" charset="0"/>
              <a:cs typeface="Arial" panose="020B0604020202020204" pitchFamily="34" charset="0"/>
            </a:rPr>
            <a:t>Representing the sector</a:t>
          </a:r>
          <a:endParaRPr lang="en-GB" sz="3000" kern="1200" dirty="0">
            <a:latin typeface="Arial" panose="020B0604020202020204" pitchFamily="34" charset="0"/>
            <a:cs typeface="Arial" panose="020B0604020202020204" pitchFamily="34" charset="0"/>
          </a:endParaRPr>
        </a:p>
      </dsp:txBody>
      <dsp:txXfrm>
        <a:off x="5657849" y="591343"/>
        <a:ext cx="2571749" cy="1543050"/>
      </dsp:txXfrm>
    </dsp:sp>
    <dsp:sp modelId="{06978EDB-4848-4C3A-AD8F-61D8BF81B601}">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latin typeface="Arial" panose="020B0604020202020204" pitchFamily="34" charset="0"/>
              <a:cs typeface="Arial" panose="020B0604020202020204" pitchFamily="34" charset="0"/>
            </a:rPr>
            <a:t>Press activity</a:t>
          </a:r>
          <a:endParaRPr lang="en-GB" sz="3000" kern="1200" dirty="0">
            <a:latin typeface="Arial" panose="020B0604020202020204" pitchFamily="34" charset="0"/>
            <a:cs typeface="Arial" panose="020B0604020202020204" pitchFamily="34" charset="0"/>
          </a:endParaRPr>
        </a:p>
      </dsp:txBody>
      <dsp:txXfrm>
        <a:off x="0" y="2391569"/>
        <a:ext cx="2571749" cy="1543050"/>
      </dsp:txXfrm>
    </dsp:sp>
    <dsp:sp modelId="{46151A0F-2625-4E6E-986F-73A03A8788C3}">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latin typeface="Arial" panose="020B0604020202020204" pitchFamily="34" charset="0"/>
              <a:cs typeface="Arial" panose="020B0604020202020204" pitchFamily="34" charset="0"/>
            </a:rPr>
            <a:t>Evidence gathering</a:t>
          </a:r>
          <a:endParaRPr lang="en-GB" sz="3000" kern="1200" dirty="0">
            <a:latin typeface="Arial" panose="020B0604020202020204" pitchFamily="34" charset="0"/>
            <a:cs typeface="Arial" panose="020B0604020202020204" pitchFamily="34" charset="0"/>
          </a:endParaRPr>
        </a:p>
      </dsp:txBody>
      <dsp:txXfrm>
        <a:off x="2828925" y="2391569"/>
        <a:ext cx="2571749" cy="1543050"/>
      </dsp:txXfrm>
    </dsp:sp>
    <dsp:sp modelId="{A38857F7-67DA-4341-83D6-D101F10ED92C}">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latin typeface="Arial" panose="020B0604020202020204" pitchFamily="34" charset="0"/>
              <a:cs typeface="Arial" panose="020B0604020202020204" pitchFamily="34" charset="0"/>
            </a:rPr>
            <a:t>Compliance</a:t>
          </a:r>
          <a:endParaRPr lang="en-GB" sz="3000" kern="1200" dirty="0">
            <a:latin typeface="Arial" panose="020B0604020202020204" pitchFamily="34" charset="0"/>
            <a:cs typeface="Arial" panose="020B0604020202020204" pitchFamily="34" charset="0"/>
          </a:endParaRPr>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4107"/>
          </a:xfrm>
          <a:prstGeom prst="rect">
            <a:avLst/>
          </a:prstGeom>
        </p:spPr>
        <p:txBody>
          <a:bodyPr vert="horz" lIns="91357" tIns="45678" rIns="91357" bIns="45678"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776866" y="0"/>
            <a:ext cx="2890665" cy="494107"/>
          </a:xfrm>
          <a:prstGeom prst="rect">
            <a:avLst/>
          </a:prstGeom>
        </p:spPr>
        <p:txBody>
          <a:bodyPr vert="horz" lIns="91357" tIns="45678" rIns="91357" bIns="45678" rtlCol="0"/>
          <a:lstStyle>
            <a:lvl1pPr algn="r" fontAlgn="auto">
              <a:spcBef>
                <a:spcPts val="0"/>
              </a:spcBef>
              <a:spcAft>
                <a:spcPts val="0"/>
              </a:spcAft>
              <a:defRPr sz="1200">
                <a:latin typeface="+mn-lt"/>
                <a:ea typeface="+mn-ea"/>
                <a:cs typeface="+mn-cs"/>
              </a:defRPr>
            </a:lvl1pPr>
          </a:lstStyle>
          <a:p>
            <a:pPr>
              <a:defRPr/>
            </a:pPr>
            <a:fld id="{10435DEE-AB9C-4FD2-8CF8-57C26193C82A}" type="datetimeFigureOut">
              <a:rPr lang="en-US"/>
              <a:pPr>
                <a:defRPr/>
              </a:pPr>
              <a:t>4/14/2016</a:t>
            </a:fld>
            <a:endParaRPr lang="en-US" dirty="0"/>
          </a:p>
        </p:txBody>
      </p:sp>
      <p:sp>
        <p:nvSpPr>
          <p:cNvPr id="4" name="Footer Placeholder 3"/>
          <p:cNvSpPr>
            <a:spLocks noGrp="1"/>
          </p:cNvSpPr>
          <p:nvPr>
            <p:ph type="ftr" sz="quarter" idx="2"/>
          </p:nvPr>
        </p:nvSpPr>
        <p:spPr>
          <a:xfrm>
            <a:off x="0" y="9376978"/>
            <a:ext cx="2890665" cy="494107"/>
          </a:xfrm>
          <a:prstGeom prst="rect">
            <a:avLst/>
          </a:prstGeom>
        </p:spPr>
        <p:txBody>
          <a:bodyPr vert="horz" lIns="91357" tIns="45678" rIns="91357" bIns="45678"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776866" y="9376978"/>
            <a:ext cx="2890665" cy="494107"/>
          </a:xfrm>
          <a:prstGeom prst="rect">
            <a:avLst/>
          </a:prstGeom>
        </p:spPr>
        <p:txBody>
          <a:bodyPr vert="horz" lIns="91357" tIns="45678" rIns="91357" bIns="45678" rtlCol="0" anchor="b"/>
          <a:lstStyle>
            <a:lvl1pPr algn="r" fontAlgn="auto">
              <a:spcBef>
                <a:spcPts val="0"/>
              </a:spcBef>
              <a:spcAft>
                <a:spcPts val="0"/>
              </a:spcAft>
              <a:defRPr sz="1200">
                <a:latin typeface="+mn-lt"/>
                <a:ea typeface="+mn-ea"/>
                <a:cs typeface="+mn-cs"/>
              </a:defRPr>
            </a:lvl1pPr>
          </a:lstStyle>
          <a:p>
            <a:pPr>
              <a:defRPr/>
            </a:pPr>
            <a:fld id="{10537D75-067C-4B2D-B8B7-46AAFB56BDC2}" type="slidenum">
              <a:rPr lang="en-US"/>
              <a:pPr>
                <a:defRPr/>
              </a:pPr>
              <a:t>‹#›</a:t>
            </a:fld>
            <a:endParaRPr lang="en-US" dirty="0"/>
          </a:p>
        </p:txBody>
      </p:sp>
    </p:spTree>
    <p:extLst>
      <p:ext uri="{BB962C8B-B14F-4D97-AF65-F5344CB8AC3E}">
        <p14:creationId xmlns:p14="http://schemas.microsoft.com/office/powerpoint/2010/main" val="2305516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4107"/>
          </a:xfrm>
          <a:prstGeom prst="rect">
            <a:avLst/>
          </a:prstGeom>
        </p:spPr>
        <p:txBody>
          <a:bodyPr vert="horz" lIns="91357" tIns="45678" rIns="91357" bIns="45678"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776866" y="0"/>
            <a:ext cx="2890665" cy="494107"/>
          </a:xfrm>
          <a:prstGeom prst="rect">
            <a:avLst/>
          </a:prstGeom>
        </p:spPr>
        <p:txBody>
          <a:bodyPr vert="horz" lIns="91357" tIns="45678" rIns="91357" bIns="45678" rtlCol="0"/>
          <a:lstStyle>
            <a:lvl1pPr algn="r" fontAlgn="auto">
              <a:spcBef>
                <a:spcPts val="0"/>
              </a:spcBef>
              <a:spcAft>
                <a:spcPts val="0"/>
              </a:spcAft>
              <a:defRPr sz="1200">
                <a:latin typeface="+mn-lt"/>
                <a:ea typeface="+mn-ea"/>
                <a:cs typeface="+mn-cs"/>
              </a:defRPr>
            </a:lvl1pPr>
          </a:lstStyle>
          <a:p>
            <a:pPr>
              <a:defRPr/>
            </a:pPr>
            <a:fld id="{055C023D-E0B4-46A4-A866-12AEC2F35834}" type="datetimeFigureOut">
              <a:rPr lang="en-US"/>
              <a:pPr>
                <a:defRPr/>
              </a:pPr>
              <a:t>4/14/2016</a:t>
            </a:fld>
            <a:endParaRPr lang="en-US" dirty="0"/>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1357" tIns="45678" rIns="91357" bIns="45678" rtlCol="0" anchor="ctr"/>
          <a:lstStyle/>
          <a:p>
            <a:pPr lvl="0"/>
            <a:endParaRPr lang="en-US" noProof="0" dirty="0" smtClean="0"/>
          </a:p>
        </p:txBody>
      </p:sp>
      <p:sp>
        <p:nvSpPr>
          <p:cNvPr id="5" name="Notes Placeholder 4"/>
          <p:cNvSpPr>
            <a:spLocks noGrp="1"/>
          </p:cNvSpPr>
          <p:nvPr>
            <p:ph type="body" sz="quarter" idx="3"/>
          </p:nvPr>
        </p:nvSpPr>
        <p:spPr>
          <a:xfrm>
            <a:off x="666598" y="4690068"/>
            <a:ext cx="5335893" cy="4442225"/>
          </a:xfrm>
          <a:prstGeom prst="rect">
            <a:avLst/>
          </a:prstGeom>
        </p:spPr>
        <p:txBody>
          <a:bodyPr vert="horz" wrap="square" lIns="91357" tIns="45678" rIns="91357" bIns="4567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Footer Placeholder 5"/>
          <p:cNvSpPr>
            <a:spLocks noGrp="1"/>
          </p:cNvSpPr>
          <p:nvPr>
            <p:ph type="ftr" sz="quarter" idx="4"/>
          </p:nvPr>
        </p:nvSpPr>
        <p:spPr>
          <a:xfrm>
            <a:off x="0" y="9376978"/>
            <a:ext cx="2890665" cy="494107"/>
          </a:xfrm>
          <a:prstGeom prst="rect">
            <a:avLst/>
          </a:prstGeom>
        </p:spPr>
        <p:txBody>
          <a:bodyPr vert="horz" lIns="91357" tIns="45678" rIns="91357" bIns="45678"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776866" y="9376978"/>
            <a:ext cx="2890665" cy="494107"/>
          </a:xfrm>
          <a:prstGeom prst="rect">
            <a:avLst/>
          </a:prstGeom>
        </p:spPr>
        <p:txBody>
          <a:bodyPr vert="horz" lIns="91357" tIns="45678" rIns="91357" bIns="45678" rtlCol="0" anchor="b"/>
          <a:lstStyle>
            <a:lvl1pPr algn="r" fontAlgn="auto">
              <a:spcBef>
                <a:spcPts val="0"/>
              </a:spcBef>
              <a:spcAft>
                <a:spcPts val="0"/>
              </a:spcAft>
              <a:defRPr sz="1200">
                <a:latin typeface="+mn-lt"/>
                <a:ea typeface="+mn-ea"/>
                <a:cs typeface="+mn-cs"/>
              </a:defRPr>
            </a:lvl1pPr>
          </a:lstStyle>
          <a:p>
            <a:pPr>
              <a:defRPr/>
            </a:pPr>
            <a:fld id="{072E665A-341F-49A0-B7C6-BBB0BF398ADC}" type="slidenum">
              <a:rPr lang="en-US"/>
              <a:pPr>
                <a:defRPr/>
              </a:pPr>
              <a:t>‹#›</a:t>
            </a:fld>
            <a:endParaRPr lang="en-US" dirty="0"/>
          </a:p>
        </p:txBody>
      </p:sp>
    </p:spTree>
    <p:extLst>
      <p:ext uri="{BB962C8B-B14F-4D97-AF65-F5344CB8AC3E}">
        <p14:creationId xmlns:p14="http://schemas.microsoft.com/office/powerpoint/2010/main" val="27674160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Good afternoon</a:t>
            </a:r>
          </a:p>
          <a:p>
            <a:endParaRPr lang="en-GB" sz="1200" kern="1200" dirty="0" smtClean="0">
              <a:solidFill>
                <a:schemeClr val="tx1"/>
              </a:solidFill>
              <a:effectLst/>
              <a:latin typeface="+mn-lt"/>
              <a:ea typeface="ＭＳ Ｐゴシック" charset="0"/>
              <a:cs typeface="ＭＳ Ｐゴシック" charset="0"/>
            </a:endParaRPr>
          </a:p>
          <a:p>
            <a:r>
              <a:rPr lang="en-GB" sz="1200" kern="1200" dirty="0" smtClean="0">
                <a:solidFill>
                  <a:schemeClr val="tx1"/>
                </a:solidFill>
                <a:effectLst/>
                <a:latin typeface="+mn-lt"/>
                <a:ea typeface="ＭＳ Ｐゴシック" charset="0"/>
                <a:cs typeface="ＭＳ Ｐゴシック" charset="0"/>
              </a:rPr>
              <a:t>I work</a:t>
            </a:r>
            <a:r>
              <a:rPr lang="en-GB" sz="1200" kern="1200" baseline="0" dirty="0" smtClean="0">
                <a:solidFill>
                  <a:schemeClr val="tx1"/>
                </a:solidFill>
                <a:effectLst/>
                <a:latin typeface="+mn-lt"/>
                <a:ea typeface="ＭＳ Ｐゴシック" charset="0"/>
                <a:cs typeface="ＭＳ Ｐゴシック" charset="0"/>
              </a:rPr>
              <a:t> as a </a:t>
            </a:r>
            <a:r>
              <a:rPr lang="en-GB" sz="1200" kern="1200" dirty="0" smtClean="0">
                <a:solidFill>
                  <a:schemeClr val="tx1"/>
                </a:solidFill>
                <a:effectLst/>
                <a:latin typeface="+mn-lt"/>
                <a:ea typeface="ＭＳ Ｐゴシック" charset="0"/>
                <a:cs typeface="ＭＳ Ｐゴシック" charset="0"/>
              </a:rPr>
              <a:t>Programme Manager for UUK, membership organisation</a:t>
            </a:r>
            <a:r>
              <a:rPr lang="en-GB" sz="1200" kern="1200" baseline="0" dirty="0" smtClean="0">
                <a:solidFill>
                  <a:schemeClr val="tx1"/>
                </a:solidFill>
                <a:effectLst/>
                <a:latin typeface="+mn-lt"/>
                <a:ea typeface="ＭＳ Ｐゴシック" charset="0"/>
                <a:cs typeface="ＭＳ Ｐゴシック" charset="0"/>
              </a:rPr>
              <a:t> – our members are the Vice-Chancellors and Principals of UK universities, 133 members</a:t>
            </a:r>
            <a:endParaRPr lang="en-GB" sz="1200" kern="1200" dirty="0" smtClean="0">
              <a:solidFill>
                <a:schemeClr val="tx1"/>
              </a:solidFill>
              <a:effectLst/>
              <a:latin typeface="+mn-lt"/>
              <a:ea typeface="ＭＳ Ｐゴシック" charset="0"/>
              <a:cs typeface="ＭＳ Ｐゴシック" charset="0"/>
            </a:endParaRPr>
          </a:p>
          <a:p>
            <a:endParaRPr lang="en-GB" sz="1200" kern="1200" dirty="0" smtClean="0">
              <a:solidFill>
                <a:schemeClr val="tx1"/>
              </a:solidFill>
              <a:effectLst/>
              <a:latin typeface="+mn-lt"/>
              <a:ea typeface="ＭＳ Ｐゴシック" charset="0"/>
              <a:cs typeface="ＭＳ Ｐゴシック" charset="0"/>
            </a:endParaRPr>
          </a:p>
          <a:p>
            <a:r>
              <a:rPr lang="en-GB" sz="1200" kern="1200" dirty="0" smtClean="0">
                <a:solidFill>
                  <a:schemeClr val="tx1"/>
                </a:solidFill>
                <a:effectLst/>
                <a:latin typeface="+mn-lt"/>
                <a:ea typeface="ＭＳ Ｐゴシック" charset="0"/>
                <a:cs typeface="ＭＳ Ｐゴシック" charset="0"/>
              </a:rPr>
              <a:t>Lead our immigration programme – which is a strategic priority for UUK</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Dominic has spoken about policy changes</a:t>
            </a:r>
          </a:p>
          <a:p>
            <a:endParaRPr lang="en-GB" sz="1200" kern="1200" dirty="0" smtClean="0">
              <a:solidFill>
                <a:schemeClr val="tx1"/>
              </a:solidFill>
              <a:effectLst/>
              <a:latin typeface="+mn-lt"/>
              <a:ea typeface="ＭＳ Ｐゴシック" charset="0"/>
              <a:cs typeface="ＭＳ Ｐゴシック" charset="0"/>
            </a:endParaRPr>
          </a:p>
          <a:p>
            <a:r>
              <a:rPr lang="en-GB" sz="1200" kern="1200" dirty="0" smtClean="0">
                <a:solidFill>
                  <a:schemeClr val="tx1"/>
                </a:solidFill>
                <a:effectLst/>
                <a:latin typeface="+mn-lt"/>
                <a:ea typeface="ＭＳ Ｐゴシック" charset="0"/>
                <a:cs typeface="ＭＳ Ｐゴシック" charset="0"/>
              </a:rPr>
              <a:t>I'll be focusing on the impact on international student numbers at universities</a:t>
            </a:r>
          </a:p>
          <a:p>
            <a:endParaRPr lang="en-GB" dirty="0"/>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1</a:t>
            </a:fld>
            <a:endParaRPr lang="en-US" dirty="0"/>
          </a:p>
        </p:txBody>
      </p:sp>
    </p:spTree>
    <p:extLst>
      <p:ext uri="{BB962C8B-B14F-4D97-AF65-F5344CB8AC3E}">
        <p14:creationId xmlns:p14="http://schemas.microsoft.com/office/powerpoint/2010/main" val="51613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But first of all, what about the impact on overall net migration?</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Reducing net migration to below 100,000 is the Government's flagship policy objective </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How close are they to achieving it?</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Not close at all!!</a:t>
            </a:r>
          </a:p>
          <a:p>
            <a:endParaRPr lang="en-GB" sz="1200" kern="1200" dirty="0" smtClean="0">
              <a:solidFill>
                <a:schemeClr val="tx1"/>
              </a:solidFill>
              <a:effectLst/>
              <a:latin typeface="+mn-lt"/>
              <a:ea typeface="ＭＳ Ｐゴシック" charset="0"/>
              <a:cs typeface="ＭＳ Ｐゴシック" charset="0"/>
            </a:endParaRPr>
          </a:p>
          <a:p>
            <a:r>
              <a:rPr lang="en-GB" baseline="0" dirty="0" smtClean="0"/>
              <a:t>Net migration (the green bars on the chart) is in excess of 300,000 per annum – the latest figures released in February 2016 show net migration at 323,000,  the second highest level since records began. </a:t>
            </a:r>
          </a:p>
          <a:p>
            <a:endParaRPr lang="en-GB" baseline="0" dirty="0" smtClean="0"/>
          </a:p>
          <a:p>
            <a:r>
              <a:rPr lang="en-GB" baseline="0" dirty="0" smtClean="0"/>
              <a:t>Long way to go to reach 100,000 within this term of government (by 2020) and very little room to manoeuvre – although a vote for BREXIT would mean EU migration could be much more controlled than it is now.</a:t>
            </a:r>
          </a:p>
          <a:p>
            <a:endParaRPr lang="en-GB" sz="1200" kern="1200" baseline="0" dirty="0" smtClean="0">
              <a:solidFill>
                <a:schemeClr val="tx1"/>
              </a:solidFill>
              <a:effectLst/>
              <a:latin typeface="+mn-lt"/>
              <a:ea typeface="ＭＳ Ｐゴシック" charset="0"/>
              <a:cs typeface="ＭＳ Ｐゴシック" charset="0"/>
            </a:endParaRPr>
          </a:p>
          <a:p>
            <a:r>
              <a:rPr lang="en-GB" sz="1200" kern="1200" dirty="0" smtClean="0">
                <a:solidFill>
                  <a:schemeClr val="tx1"/>
                </a:solidFill>
                <a:effectLst/>
                <a:latin typeface="+mn-lt"/>
                <a:ea typeface="ＭＳ Ｐゴシック" charset="0"/>
                <a:cs typeface="ＭＳ Ｐゴシック" charset="0"/>
              </a:rPr>
              <a:t>What about impact on higher education enrolments</a:t>
            </a:r>
          </a:p>
          <a:p>
            <a:r>
              <a:rPr lang="en-GB" sz="1200" kern="1200" dirty="0" smtClean="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2</a:t>
            </a:fld>
            <a:endParaRPr lang="en-US" dirty="0"/>
          </a:p>
        </p:txBody>
      </p:sp>
    </p:spTree>
    <p:extLst>
      <p:ext uri="{BB962C8B-B14F-4D97-AF65-F5344CB8AC3E}">
        <p14:creationId xmlns:p14="http://schemas.microsoft.com/office/powerpoint/2010/main" val="406130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what about international student numbers?</a:t>
            </a:r>
          </a:p>
          <a:p>
            <a:endParaRPr lang="en-GB" dirty="0" smtClean="0"/>
          </a:p>
          <a:p>
            <a:r>
              <a:rPr lang="en-GB" dirty="0" smtClean="0"/>
              <a:t>HESA stats over the past 5 years show virtual stagnation</a:t>
            </a:r>
          </a:p>
          <a:p>
            <a:endParaRPr lang="en-GB" dirty="0" smtClean="0"/>
          </a:p>
          <a:p>
            <a:r>
              <a:rPr lang="en-GB" dirty="0" smtClean="0"/>
              <a:t>You can see from the chart overall non-EU enrolments</a:t>
            </a:r>
            <a:r>
              <a:rPr lang="en-GB" baseline="0" dirty="0" smtClean="0"/>
              <a:t> (orange line) rose quickly between 2007/08 to 2010/11 but since then have virtually stagnated. New entrant figures (green line) are perhaps more worrying as they show a decline in recent years – by 4% between 2013/14 and 2015/15. </a:t>
            </a:r>
          </a:p>
          <a:p>
            <a:endParaRPr lang="en-GB" baseline="0" dirty="0" smtClean="0"/>
          </a:p>
          <a:p>
            <a:r>
              <a:rPr lang="en-GB" baseline="0" dirty="0" smtClean="0"/>
              <a:t>Most recent Home Office releases also indicate a drop in visa applications made by university sponsored students are also falling – down by 2% in the year ending </a:t>
            </a:r>
            <a:r>
              <a:rPr lang="en-GB" dirty="0" smtClean="0"/>
              <a:t>September 2015.</a:t>
            </a:r>
          </a:p>
          <a:p>
            <a:endParaRPr lang="en-GB" b="1" dirty="0" smtClean="0"/>
          </a:p>
          <a:p>
            <a:r>
              <a:rPr lang="en-GB" dirty="0" smtClean="0"/>
              <a:t>In the year ending September 2014 there was a 2% rise so this reversal in university sponsored visa applications is worrying</a:t>
            </a:r>
          </a:p>
          <a:p>
            <a:endParaRPr lang="en-GB" b="1" dirty="0" smtClean="0"/>
          </a:p>
          <a:p>
            <a:r>
              <a:rPr lang="en-GB" sz="1200" kern="1200" dirty="0" smtClean="0">
                <a:solidFill>
                  <a:schemeClr val="tx1"/>
                </a:solidFill>
                <a:effectLst/>
                <a:latin typeface="+mn-lt"/>
                <a:ea typeface="ＭＳ Ｐゴシック" charset="0"/>
                <a:cs typeface="ＭＳ Ｐゴシック" charset="0"/>
              </a:rPr>
              <a:t>And what about our performance compared to other countries? </a:t>
            </a:r>
          </a:p>
          <a:p>
            <a:endParaRPr lang="en-GB" sz="1200" kern="1200" dirty="0" smtClean="0">
              <a:solidFill>
                <a:schemeClr val="tx1"/>
              </a:solidFill>
              <a:effectLst/>
              <a:latin typeface="+mn-lt"/>
              <a:ea typeface="ＭＳ Ｐゴシック" charset="0"/>
              <a:cs typeface="ＭＳ Ｐゴシック" charset="0"/>
            </a:endParaRPr>
          </a:p>
          <a:p>
            <a:endParaRPr lang="en-GB" dirty="0" smtClean="0"/>
          </a:p>
          <a:p>
            <a:endParaRPr lang="en-US" b="1" dirty="0" smtClean="0"/>
          </a:p>
          <a:p>
            <a:endParaRPr lang="en-GB" dirty="0"/>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3</a:t>
            </a:fld>
            <a:endParaRPr lang="en-US" dirty="0"/>
          </a:p>
        </p:txBody>
      </p:sp>
    </p:spTree>
    <p:extLst>
      <p:ext uri="{BB962C8B-B14F-4D97-AF65-F5344CB8AC3E}">
        <p14:creationId xmlns:p14="http://schemas.microsoft.com/office/powerpoint/2010/main" val="43485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Country</a:t>
            </a:r>
            <a:r>
              <a:rPr lang="en-GB" baseline="0" dirty="0" smtClean="0"/>
              <a:t> by country trends are similarly troubling. A recent British Council research paper highlighted the extent to which the UK has been protected from a significant decline in non-EU student numbers by strong growth in Chinese numbers. </a:t>
            </a: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In fact, China now accounts for 36 per cent of UK study visas issued globally, - any future decline in the Chinese market will impact the sector heavily.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Also ongoing declines in Indian numbers which have reduced by more than 50% in the past three to four years.</a:t>
            </a:r>
            <a:r>
              <a:rPr lang="en-GB"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For the first time, the proportion of first year US domiciled students has exceeded that of India: 10,205 from the US as compared to 10,125 from India.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For context, in 2010/11 the number of first year US domiciled students was 9,650 as compared to 23,970 from India</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r>
              <a:rPr lang="en-GB" dirty="0" smtClean="0"/>
              <a:t>In the 2014-15 academic year HESA reported only 2.2 per cent growth in total Chinese HE students in the UK, compared to 8.3 per cent growth in the USA, 3.6 per cent growth in Australia, and 15.9 per cent growth in Chinese students at all levels in Canada. All the UK’s major competitors are investing heavily in China, both through direct student recruitment and through partnerships such as joint degree programmes. There was an even larger gap in total global student mobility, with the UK seeing just 0.6 per cent growth compared to 8 to 11 per cent growth in these three competitor countries. This was mostly driven by a few markets such as India and Nigeria, which saw major declines in mobility to the UK but rapid growth in competitors</a:t>
            </a:r>
          </a:p>
          <a:p>
            <a:endParaRPr lang="en-GB" dirty="0" smtClean="0"/>
          </a:p>
          <a:p>
            <a:r>
              <a:rPr lang="en-GB" dirty="0" smtClean="0"/>
              <a:t>Some other worrying trends –</a:t>
            </a:r>
            <a:r>
              <a:rPr lang="en-GB" baseline="0" dirty="0" smtClean="0"/>
              <a:t> Tier 4 visas for Brazil down 47% 2014-15, Bangladesh down 56.6%, Malaysia down 7.3%</a:t>
            </a:r>
            <a:endParaRPr lang="en-GB" dirty="0" smtClean="0"/>
          </a:p>
          <a:p>
            <a:endParaRPr lang="en-GB"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4</a:t>
            </a:fld>
            <a:endParaRPr lang="en-US" dirty="0"/>
          </a:p>
        </p:txBody>
      </p:sp>
    </p:spTree>
    <p:extLst>
      <p:ext uri="{BB962C8B-B14F-4D97-AF65-F5344CB8AC3E}">
        <p14:creationId xmlns:p14="http://schemas.microsoft.com/office/powerpoint/2010/main" val="163090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how does</a:t>
            </a:r>
            <a:r>
              <a:rPr lang="en-GB" baseline="0" dirty="0" smtClean="0"/>
              <a:t> the UK’s growth compare internationally? This table doesn’t cover the most recent statistics but nonetheless reveals some telling trends</a:t>
            </a:r>
          </a:p>
          <a:p>
            <a:endParaRPr lang="en-GB" baseline="0" dirty="0" smtClean="0"/>
          </a:p>
          <a:p>
            <a:pPr lvl="0"/>
            <a:r>
              <a:rPr lang="en-GB" sz="1200" kern="1200" dirty="0" smtClean="0">
                <a:solidFill>
                  <a:schemeClr val="tx1"/>
                </a:solidFill>
                <a:effectLst/>
                <a:latin typeface="+mn-lt"/>
                <a:ea typeface="ＭＳ Ｐゴシック" charset="0"/>
                <a:cs typeface="ＭＳ Ｐゴシック" charset="0"/>
              </a:rPr>
              <a:t>Meanwhile, the latest available figures show that international student HE enrolments in Australia were up 9.3% between Nov 2014 and Nov 2015. </a:t>
            </a:r>
          </a:p>
          <a:p>
            <a:pPr lvl="0"/>
            <a:endParaRPr lang="en-GB" sz="1200" kern="1200" dirty="0" smtClean="0">
              <a:solidFill>
                <a:schemeClr val="tx1"/>
              </a:solidFill>
              <a:effectLst/>
              <a:latin typeface="+mn-lt"/>
              <a:ea typeface="ＭＳ Ｐゴシック" charset="0"/>
              <a:cs typeface="ＭＳ Ｐゴシック" charset="0"/>
            </a:endParaRPr>
          </a:p>
          <a:p>
            <a:pPr lvl="0"/>
            <a:r>
              <a:rPr lang="en-GB" sz="1200" kern="1200" dirty="0" smtClean="0">
                <a:solidFill>
                  <a:schemeClr val="tx1"/>
                </a:solidFill>
                <a:effectLst/>
                <a:latin typeface="+mn-lt"/>
                <a:ea typeface="ＭＳ Ｐゴシック" charset="0"/>
                <a:cs typeface="ＭＳ Ｐゴシック" charset="0"/>
              </a:rPr>
              <a:t>The latest available figures for the US show an increase in international student HE enrolments of 10% overall from 2013/14 to 2014/15 with increases in new enrolments from India (29.8%), Saudi Arabia (11.2%), China (10/8%) and Brazil (78.2%).  </a:t>
            </a:r>
          </a:p>
          <a:p>
            <a:pPr lvl="0"/>
            <a:endParaRPr lang="en-GB" sz="1200" kern="1200" dirty="0" smtClean="0">
              <a:solidFill>
                <a:schemeClr val="tx1"/>
              </a:solidFill>
              <a:effectLst/>
              <a:latin typeface="+mn-lt"/>
              <a:ea typeface="ＭＳ Ｐゴシック" charset="0"/>
            </a:endParaRPr>
          </a:p>
          <a:p>
            <a:pPr lvl="0"/>
            <a:r>
              <a:rPr lang="en-GB" sz="1200" kern="1200" dirty="0" smtClean="0">
                <a:solidFill>
                  <a:schemeClr val="tx1"/>
                </a:solidFill>
                <a:effectLst/>
                <a:latin typeface="+mn-lt"/>
                <a:ea typeface="ＭＳ Ｐゴシック" charset="0"/>
              </a:rPr>
              <a:t>Compared this with 1% increase in the UK in 2014/15 (and 4% decline in new entrants) - worrying</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5</a:t>
            </a:fld>
            <a:endParaRPr lang="en-US" dirty="0"/>
          </a:p>
        </p:txBody>
      </p:sp>
    </p:spTree>
    <p:extLst>
      <p:ext uri="{BB962C8B-B14F-4D97-AF65-F5344CB8AC3E}">
        <p14:creationId xmlns:p14="http://schemas.microsoft.com/office/powerpoint/2010/main" val="338399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And what of international competition? Although</a:t>
            </a:r>
            <a:r>
              <a:rPr lang="en-GB" baseline="0" dirty="0" smtClean="0"/>
              <a:t> the UK remains the second most popular destination for international students, its position is far from assured. You only need to glance at the graphic on the slide to get a sense of what is happening across the globe by many different countries to enhance their offer to prospective students</a:t>
            </a:r>
          </a:p>
          <a:p>
            <a:endParaRPr lang="en-GB" dirty="0"/>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6</a:t>
            </a:fld>
            <a:endParaRPr lang="en-US" dirty="0"/>
          </a:p>
        </p:txBody>
      </p:sp>
    </p:spTree>
    <p:extLst>
      <p:ext uri="{BB962C8B-B14F-4D97-AF65-F5344CB8AC3E}">
        <p14:creationId xmlns:p14="http://schemas.microsoft.com/office/powerpoint/2010/main" val="300328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And PSW</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One of the most contentious policy developments - announced in 2011, took effect in 2012. Particularly contentious given the improvements other countries have made to their PSW offer in recent years</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Its closure has led to lots of media coverage overseas and misperceptions that there are no PSW opportunities in the UK, something we have worked hard to correct (but more needs to be done).</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So how have the numbers changed? </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2011</a:t>
            </a:r>
          </a:p>
          <a:p>
            <a:r>
              <a:rPr lang="en-GB" sz="1200" kern="1200" dirty="0" smtClean="0">
                <a:solidFill>
                  <a:schemeClr val="tx1"/>
                </a:solidFill>
                <a:effectLst/>
                <a:latin typeface="+mn-lt"/>
                <a:ea typeface="ＭＳ Ｐゴシック" charset="0"/>
                <a:cs typeface="ＭＳ Ｐゴシック" charset="0"/>
              </a:rPr>
              <a:t>2014</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Please note these figures relate to all the PSW routes - those that were available under Tiers 1, 2 and 5 in 2011 and those available now. Back in 2011 the vast majority were using tier 1 PSW. Since its closure you can see the numbers accessing work on completion of their studies has fallen very significantly </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Poses questions to the UK - how can the offer be improved and in the absence of government willingness to do this, how do we more effectively market what is available? </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Re-brand. </a:t>
            </a:r>
            <a:r>
              <a:rPr lang="en-GB" sz="1200" kern="1200" smtClean="0">
                <a:solidFill>
                  <a:schemeClr val="tx1"/>
                </a:solidFill>
                <a:effectLst/>
                <a:latin typeface="+mn-lt"/>
                <a:ea typeface="ＭＳ Ｐゴシック" charset="0"/>
                <a:cs typeface="ＭＳ Ｐゴシック" charset="0"/>
              </a:rPr>
              <a:t>Nothing labelled PSW - could repackage to make it clearer. </a:t>
            </a:r>
          </a:p>
          <a:p>
            <a:endParaRPr lang="en-GB"/>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7</a:t>
            </a:fld>
            <a:endParaRPr lang="en-US" dirty="0"/>
          </a:p>
        </p:txBody>
      </p:sp>
    </p:spTree>
    <p:extLst>
      <p:ext uri="{BB962C8B-B14F-4D97-AF65-F5344CB8AC3E}">
        <p14:creationId xmlns:p14="http://schemas.microsoft.com/office/powerpoint/2010/main" val="61764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sz="1200" kern="1200" dirty="0" smtClean="0">
                <a:solidFill>
                  <a:schemeClr val="tx1"/>
                </a:solidFill>
                <a:effectLst/>
                <a:latin typeface="+mn-lt"/>
                <a:ea typeface="ＭＳ Ｐゴシック" charset="0"/>
                <a:cs typeface="ＭＳ Ｐゴシック" charset="0"/>
              </a:rPr>
              <a:t>UUK's role</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6 Parliamentary committees - students out of net migration </a:t>
            </a:r>
          </a:p>
          <a:p>
            <a:r>
              <a:rPr lang="en-GB" sz="1200" kern="1200" dirty="0" smtClean="0">
                <a:solidFill>
                  <a:schemeClr val="tx1"/>
                </a:solidFill>
                <a:effectLst/>
                <a:latin typeface="+mn-lt"/>
                <a:ea typeface="ＭＳ Ｐゴシック" charset="0"/>
                <a:cs typeface="ＭＳ Ｐゴシック" charset="0"/>
              </a:rPr>
              <a:t> </a:t>
            </a:r>
          </a:p>
          <a:p>
            <a:endParaRPr lang="en-GB" dirty="0"/>
          </a:p>
        </p:txBody>
      </p:sp>
      <p:sp>
        <p:nvSpPr>
          <p:cNvPr id="4" name="Slide Number Placeholder 3"/>
          <p:cNvSpPr>
            <a:spLocks noGrp="1"/>
          </p:cNvSpPr>
          <p:nvPr>
            <p:ph type="sldNum" sz="quarter" idx="10"/>
          </p:nvPr>
        </p:nvSpPr>
        <p:spPr/>
        <p:txBody>
          <a:bodyPr/>
          <a:lstStyle/>
          <a:p>
            <a:pPr>
              <a:defRPr/>
            </a:pPr>
            <a:fld id="{072E665A-341F-49A0-B7C6-BBB0BF398ADC}" type="slidenum">
              <a:rPr lang="en-US" smtClean="0"/>
              <a:pPr>
                <a:defRPr/>
              </a:pPr>
              <a:t>8</a:t>
            </a:fld>
            <a:endParaRPr lang="en-US" dirty="0"/>
          </a:p>
        </p:txBody>
      </p:sp>
    </p:spTree>
    <p:extLst>
      <p:ext uri="{BB962C8B-B14F-4D97-AF65-F5344CB8AC3E}">
        <p14:creationId xmlns:p14="http://schemas.microsoft.com/office/powerpoint/2010/main" val="130366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E23E79B1-6E9D-458F-9B3A-74354EAD8B66}" type="slidenum">
              <a:rPr lang="en-US" smtClean="0"/>
              <a:pPr>
                <a:defRPr/>
              </a:pPr>
              <a:t>9</a:t>
            </a:fld>
            <a:endParaRPr lang="en-US" dirty="0"/>
          </a:p>
        </p:txBody>
      </p:sp>
    </p:spTree>
    <p:extLst>
      <p:ext uri="{BB962C8B-B14F-4D97-AF65-F5344CB8AC3E}">
        <p14:creationId xmlns:p14="http://schemas.microsoft.com/office/powerpoint/2010/main" val="282160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rint">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03263" y="4059238"/>
            <a:ext cx="80073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Title 1"/>
          <p:cNvSpPr>
            <a:spLocks noGrp="1"/>
          </p:cNvSpPr>
          <p:nvPr>
            <p:ph type="ctrTitle" hasCustomPrompt="1"/>
          </p:nvPr>
        </p:nvSpPr>
        <p:spPr>
          <a:xfrm>
            <a:off x="585905" y="3186785"/>
            <a:ext cx="8124599" cy="707886"/>
          </a:xfrm>
        </p:spPr>
        <p:txBody>
          <a:bodyPr anchor="t">
            <a:spAutoFit/>
          </a:bodyPr>
          <a:lstStyle>
            <a:lvl1pPr algn="l">
              <a:defRPr sz="4000" spc="-80" baseline="0">
                <a:solidFill>
                  <a:schemeClr val="bg1"/>
                </a:solidFill>
              </a:defRPr>
            </a:lvl1pPr>
          </a:lstStyle>
          <a:p>
            <a:r>
              <a:rPr lang="en-GB" dirty="0" smtClean="0"/>
              <a:t>Is it time to review your website?</a:t>
            </a:r>
            <a:endParaRPr lang="en-US" dirty="0"/>
          </a:p>
        </p:txBody>
      </p:sp>
      <p:sp>
        <p:nvSpPr>
          <p:cNvPr id="9" name="Subtitle 2"/>
          <p:cNvSpPr>
            <a:spLocks noGrp="1"/>
          </p:cNvSpPr>
          <p:nvPr>
            <p:ph type="subTitle" idx="1"/>
          </p:nvPr>
        </p:nvSpPr>
        <p:spPr>
          <a:xfrm>
            <a:off x="585905" y="4233149"/>
            <a:ext cx="8124599"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6" y="76663"/>
            <a:ext cx="1657349" cy="1268994"/>
          </a:xfrm>
          <a:prstGeom prst="rect">
            <a:avLst/>
          </a:prstGeom>
        </p:spPr>
      </p:pic>
      <p:sp>
        <p:nvSpPr>
          <p:cNvPr id="13" name="Footer Placeholder 4"/>
          <p:cNvSpPr>
            <a:spLocks noGrp="1"/>
          </p:cNvSpPr>
          <p:nvPr>
            <p:ph type="ftr" sz="quarter" idx="10"/>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t>Universities UK </a:t>
            </a:r>
            <a:r>
              <a:rPr lang="en-US" dirty="0" smtClean="0">
                <a:solidFill>
                  <a:schemeClr val="accent6"/>
                </a:solidFill>
              </a:rPr>
              <a:t>| The voice of universities</a:t>
            </a:r>
            <a:endParaRPr lang="en-US" dirty="0">
              <a:solidFill>
                <a:schemeClr val="accent6"/>
              </a:solidFill>
            </a:endParaRPr>
          </a:p>
        </p:txBody>
      </p:sp>
    </p:spTree>
    <p:extLst>
      <p:ext uri="{BB962C8B-B14F-4D97-AF65-F5344CB8AC3E}">
        <p14:creationId xmlns:p14="http://schemas.microsoft.com/office/powerpoint/2010/main" val="5057198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US" smtClean="0"/>
              <a:t>Click to edit Master title style</a:t>
            </a:r>
            <a:endParaRPr lang="en-US" dirty="0"/>
          </a:p>
        </p:txBody>
      </p:sp>
      <p:sp>
        <p:nvSpPr>
          <p:cNvPr id="5" name="Date Placeholder 2"/>
          <p:cNvSpPr>
            <a:spLocks noGrp="1"/>
          </p:cNvSpPr>
          <p:nvPr>
            <p:ph type="dt" sz="half" idx="10"/>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7" name="Slide Number Placeholder 4"/>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2FB03A60-9131-4288-8B15-6CFA0BCE6BB7}" type="slidenum">
              <a:rPr lang="en-US"/>
              <a:pPr>
                <a:defRPr/>
              </a:pPr>
              <a:t>‹#›</a:t>
            </a:fld>
            <a:endParaRPr lang="en-US" dirty="0"/>
          </a:p>
        </p:txBody>
      </p:sp>
      <p:sp>
        <p:nvSpPr>
          <p:cNvPr id="8" name="Footer Placeholder 4"/>
          <p:cNvSpPr>
            <a:spLocks noGrp="1"/>
          </p:cNvSpPr>
          <p:nvPr>
            <p:ph type="ftr" sz="quarter" idx="13"/>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648937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4"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US" smtClean="0"/>
              <a:t>Click to edit Master title style</a:t>
            </a:r>
            <a:endParaRPr lang="en-US" dirty="0"/>
          </a:p>
        </p:txBody>
      </p:sp>
      <p:sp>
        <p:nvSpPr>
          <p:cNvPr id="7" name="Chart Placeholder 6"/>
          <p:cNvSpPr>
            <a:spLocks noGrp="1"/>
          </p:cNvSpPr>
          <p:nvPr>
            <p:ph type="chart" sz="quarter" idx="13"/>
          </p:nvPr>
        </p:nvSpPr>
        <p:spPr>
          <a:xfrm>
            <a:off x="457200" y="1538288"/>
            <a:ext cx="8229600" cy="4600575"/>
          </a:xfrm>
        </p:spPr>
        <p:txBody>
          <a:bodyPr rtlCol="0"/>
          <a:lstStyle/>
          <a:p>
            <a:pPr lvl="0"/>
            <a:r>
              <a:rPr lang="en-US" noProof="0" smtClean="0"/>
              <a:t>Click icon to add chart</a:t>
            </a:r>
            <a:endParaRPr lang="en-US" noProof="0" dirty="0" smtClean="0"/>
          </a:p>
        </p:txBody>
      </p:sp>
      <p:sp>
        <p:nvSpPr>
          <p:cNvPr id="6" name="Date Placeholder 2"/>
          <p:cNvSpPr>
            <a:spLocks noGrp="1"/>
          </p:cNvSpPr>
          <p:nvPr>
            <p:ph type="dt" sz="half" idx="14"/>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9" name="Slide Number Placeholder 4"/>
          <p:cNvSpPr>
            <a:spLocks noGrp="1"/>
          </p:cNvSpPr>
          <p:nvPr>
            <p:ph type="sldNum" sz="quarter" idx="16"/>
          </p:nvPr>
        </p:nvSpPr>
        <p:spPr/>
        <p:txBody>
          <a:bodyPr/>
          <a:lstStyle>
            <a:lvl1pPr fontAlgn="auto">
              <a:spcBef>
                <a:spcPts val="0"/>
              </a:spcBef>
              <a:spcAft>
                <a:spcPts val="0"/>
              </a:spcAft>
              <a:defRPr>
                <a:latin typeface="+mn-lt"/>
                <a:ea typeface="+mn-ea"/>
                <a:cs typeface="+mn-cs"/>
              </a:defRPr>
            </a:lvl1pPr>
          </a:lstStyle>
          <a:p>
            <a:pPr>
              <a:defRPr/>
            </a:pPr>
            <a:fld id="{06CDC734-90A2-408C-B560-721B18FAAF10}" type="slidenum">
              <a:rPr lang="en-US"/>
              <a:pPr>
                <a:defRPr/>
              </a:pPr>
              <a:t>‹#›</a:t>
            </a:fld>
            <a:endParaRPr lang="en-US" dirty="0"/>
          </a:p>
        </p:txBody>
      </p:sp>
      <p:sp>
        <p:nvSpPr>
          <p:cNvPr id="10" name="Footer Placeholder 4"/>
          <p:cNvSpPr>
            <a:spLocks noGrp="1"/>
          </p:cNvSpPr>
          <p:nvPr>
            <p:ph type="ftr" sz="quarter" idx="17"/>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22992181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0BC96E26-22BD-432D-9034-D890351EA761}" type="slidenum">
              <a:rPr lang="en-US"/>
              <a:pPr>
                <a:defRPr/>
              </a:pPr>
              <a:t>‹#›</a:t>
            </a:fld>
            <a:endParaRPr lang="en-US" dirty="0"/>
          </a:p>
        </p:txBody>
      </p:sp>
      <p:sp>
        <p:nvSpPr>
          <p:cNvPr id="5" name="Footer Placeholder 4"/>
          <p:cNvSpPr>
            <a:spLocks noGrp="1"/>
          </p:cNvSpPr>
          <p:nvPr>
            <p:ph type="ftr" sz="quarter" idx="13"/>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spTree>
    <p:extLst>
      <p:ext uri="{BB962C8B-B14F-4D97-AF65-F5344CB8AC3E}">
        <p14:creationId xmlns:p14="http://schemas.microsoft.com/office/powerpoint/2010/main" val="12802948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457200" y="119063"/>
            <a:ext cx="7246938" cy="882650"/>
          </a:xfrm>
          <a:prstGeom prst="rect">
            <a:avLst/>
          </a:prstGeom>
          <a:ln>
            <a:noFill/>
          </a:ln>
        </p:spPr>
        <p:txBody>
          <a:bodyPr lIns="0" anchor="ctr">
            <a:norm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3600">
                <a:solidFill>
                  <a:schemeClr val="bg1"/>
                </a:solidFill>
              </a:rPr>
              <a:t>Enter heading here</a:t>
            </a:r>
          </a:p>
        </p:txBody>
      </p:sp>
      <p:sp>
        <p:nvSpPr>
          <p:cNvPr id="2" name="Title 1"/>
          <p:cNvSpPr>
            <a:spLocks noGrp="1"/>
          </p:cNvSpPr>
          <p:nvPr>
            <p:ph type="title"/>
          </p:nvPr>
        </p:nvSpPr>
        <p:spPr>
          <a:xfrm>
            <a:off x="457200" y="273050"/>
            <a:ext cx="3008313" cy="1162050"/>
          </a:xfrm>
        </p:spPr>
        <p:txBody>
          <a:bodyPr anchor="b"/>
          <a:lstStyle>
            <a:lvl1pPr algn="l">
              <a:defRPr sz="2000" b="1" spc="-80"/>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spc="-8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idx="13"/>
          </p:nvPr>
        </p:nvSpPr>
        <p:spPr>
          <a:xfrm>
            <a:off x="3570111" y="273049"/>
            <a:ext cx="5116689" cy="5853113"/>
          </a:xfrm>
        </p:spPr>
        <p:txBody>
          <a:bodyPr anchor="ctr"/>
          <a:lstStyle>
            <a:lvl1pPr marL="342900" indent="-342900">
              <a:buClr>
                <a:schemeClr val="accent1"/>
              </a:buClr>
              <a:buFont typeface="Lucida Grande"/>
              <a:buChar char="»"/>
              <a:defRPr sz="2400">
                <a:solidFill>
                  <a:schemeClr val="accent4"/>
                </a:solidFill>
              </a:defRPr>
            </a:lvl1pPr>
            <a:lvl2pPr marL="669600" indent="-285750">
              <a:buClr>
                <a:schemeClr val="accent2"/>
              </a:buClr>
              <a:buSzPct val="85000"/>
              <a:buFont typeface="Lucida Grande"/>
              <a:buChar char="»"/>
              <a:defRPr sz="2000">
                <a:solidFill>
                  <a:schemeClr val="accent3"/>
                </a:solidFill>
              </a:defRPr>
            </a:lvl2pPr>
            <a:lvl3pPr marL="928800" indent="-228600">
              <a:buClr>
                <a:schemeClr val="accent2"/>
              </a:buClr>
              <a:buSzPct val="85000"/>
              <a:buFont typeface="Lucida Grande"/>
              <a:buChar char="»"/>
              <a:defRPr sz="2000">
                <a:solidFill>
                  <a:schemeClr val="accent3"/>
                </a:solidFill>
              </a:defRPr>
            </a:lvl3pPr>
            <a:lvl4pPr marL="1170000" indent="-228600">
              <a:buClr>
                <a:schemeClr val="accent2"/>
              </a:buClr>
              <a:buSzPct val="85000"/>
              <a:buFont typeface="Lucida Grande"/>
              <a:buChar char="»"/>
              <a:defRPr sz="2000">
                <a:solidFill>
                  <a:schemeClr val="accent3"/>
                </a:solidFill>
              </a:defRPr>
            </a:lvl4pPr>
            <a:lvl5pPr marL="1382400" indent="-228600">
              <a:buClr>
                <a:schemeClr val="accent2"/>
              </a:buClr>
              <a:buSzPct val="85000"/>
              <a:buFont typeface="Arial"/>
              <a:buChar char="»"/>
              <a:defRPr sz="200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4"/>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9" name="Slide Number Placeholder 6"/>
          <p:cNvSpPr>
            <a:spLocks noGrp="1"/>
          </p:cNvSpPr>
          <p:nvPr>
            <p:ph type="sldNum" sz="quarter" idx="16"/>
          </p:nvPr>
        </p:nvSpPr>
        <p:spPr/>
        <p:txBody>
          <a:bodyPr/>
          <a:lstStyle>
            <a:lvl1pPr fontAlgn="auto">
              <a:spcBef>
                <a:spcPts val="0"/>
              </a:spcBef>
              <a:spcAft>
                <a:spcPts val="0"/>
              </a:spcAft>
              <a:defRPr>
                <a:latin typeface="+mn-lt"/>
                <a:ea typeface="+mn-ea"/>
                <a:cs typeface="+mn-cs"/>
              </a:defRPr>
            </a:lvl1pPr>
          </a:lstStyle>
          <a:p>
            <a:pPr>
              <a:defRPr/>
            </a:pPr>
            <a:fld id="{07EDA361-4538-4990-B353-0B9922040180}" type="slidenum">
              <a:rPr lang="en-US"/>
              <a:pPr>
                <a:defRPr/>
              </a:pPr>
              <a:t>‹#›</a:t>
            </a:fld>
            <a:endParaRPr lang="en-US" dirty="0"/>
          </a:p>
        </p:txBody>
      </p:sp>
      <p:sp>
        <p:nvSpPr>
          <p:cNvPr id="10" name="Footer Placeholder 4"/>
          <p:cNvSpPr>
            <a:spLocks noGrp="1"/>
          </p:cNvSpPr>
          <p:nvPr>
            <p:ph type="ftr" sz="quarter" idx="17"/>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spTree>
    <p:extLst>
      <p:ext uri="{BB962C8B-B14F-4D97-AF65-F5344CB8AC3E}">
        <p14:creationId xmlns:p14="http://schemas.microsoft.com/office/powerpoint/2010/main" val="1653319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85905" y="1306302"/>
            <a:ext cx="4936885" cy="553998"/>
          </a:xfrm>
        </p:spPr>
        <p:txBody>
          <a:bodyPr anchor="t">
            <a:spAutoFit/>
          </a:bodyPr>
          <a:lstStyle>
            <a:lvl1pPr algn="l">
              <a:defRPr sz="3000" spc="-8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5905" y="3091823"/>
            <a:ext cx="4936885" cy="1752600"/>
          </a:xfrm>
        </p:spPr>
        <p:txBody>
          <a:bodyPr/>
          <a:lstStyle>
            <a:lvl1pPr marL="0" indent="0" algn="l">
              <a:buNone/>
              <a:defRPr sz="2200" spc="-8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t>Universities UK </a:t>
            </a:r>
            <a:r>
              <a:rPr lang="en-US" dirty="0" smtClean="0">
                <a:solidFill>
                  <a:schemeClr val="accent6"/>
                </a:solidFill>
              </a:rPr>
              <a:t>| The voice of universities</a:t>
            </a:r>
            <a:endParaRPr lang="en-US" dirty="0">
              <a:solidFill>
                <a:schemeClr val="accent6"/>
              </a:solidFill>
            </a:endParaRPr>
          </a:p>
        </p:txBody>
      </p:sp>
      <p:sp>
        <p:nvSpPr>
          <p:cNvPr id="6" name="Slide Number Placeholder 5"/>
          <p:cNvSpPr>
            <a:spLocks noGrp="1"/>
          </p:cNvSpPr>
          <p:nvPr>
            <p:ph type="sldNum" sz="quarter" idx="11"/>
          </p:nvPr>
        </p:nvSpPr>
        <p:spPr/>
        <p:txBody>
          <a:bodyPr/>
          <a:lstStyle>
            <a:lvl1pPr fontAlgn="auto">
              <a:spcBef>
                <a:spcPts val="0"/>
              </a:spcBef>
              <a:spcAft>
                <a:spcPts val="0"/>
              </a:spcAft>
              <a:defRPr sz="1100">
                <a:solidFill>
                  <a:schemeClr val="bg1"/>
                </a:solidFill>
                <a:latin typeface="+mn-lt"/>
                <a:ea typeface="+mn-ea"/>
                <a:cs typeface="+mn-cs"/>
              </a:defRPr>
            </a:lvl1pPr>
          </a:lstStyle>
          <a:p>
            <a:pPr>
              <a:defRPr/>
            </a:pPr>
            <a:fld id="{9CC0CB66-560E-4150-AAD0-7985435658EF}" type="slidenum">
              <a:rPr lang="en-US"/>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6" y="76663"/>
            <a:ext cx="1657349" cy="1268994"/>
          </a:xfrm>
          <a:prstGeom prst="rect">
            <a:avLst/>
          </a:prstGeom>
        </p:spPr>
      </p:pic>
    </p:spTree>
    <p:extLst>
      <p:ext uri="{BB962C8B-B14F-4D97-AF65-F5344CB8AC3E}">
        <p14:creationId xmlns:p14="http://schemas.microsoft.com/office/powerpoint/2010/main" val="2747708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nd chapter slid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85905" y="1306302"/>
            <a:ext cx="4936885" cy="553998"/>
          </a:xfrm>
        </p:spPr>
        <p:txBody>
          <a:bodyPr anchor="t">
            <a:spAutoFit/>
          </a:bodyPr>
          <a:lstStyle>
            <a:lvl1pPr algn="l">
              <a:defRPr sz="3000" spc="-8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5905" y="3091823"/>
            <a:ext cx="4936885"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sz="1100">
                <a:solidFill>
                  <a:schemeClr val="bg1"/>
                </a:solidFill>
                <a:latin typeface="+mn-lt"/>
                <a:ea typeface="+mn-ea"/>
                <a:cs typeface="+mn-cs"/>
              </a:defRPr>
            </a:lvl1pPr>
          </a:lstStyle>
          <a:p>
            <a:pPr>
              <a:defRPr/>
            </a:pPr>
            <a:fld id="{5EFB9BCA-2DD3-4A27-AADB-7FFDB05FAD12}" type="slidenum">
              <a:rPr lang="en-US"/>
              <a:pPr>
                <a:defRPr/>
              </a:pPr>
              <a:t>‹#›</a:t>
            </a:fld>
            <a:endParaRPr lang="en-US" dirty="0"/>
          </a:p>
        </p:txBody>
      </p:sp>
      <p:sp>
        <p:nvSpPr>
          <p:cNvPr id="9" name="Footer Placeholder 4"/>
          <p:cNvSpPr>
            <a:spLocks noGrp="1"/>
          </p:cNvSpPr>
          <p:nvPr>
            <p:ph type="ftr" sz="quarter" idx="10"/>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t>Universities UK </a:t>
            </a:r>
            <a:r>
              <a:rPr lang="en-US" dirty="0" smtClean="0">
                <a:solidFill>
                  <a:schemeClr val="accent6"/>
                </a:solidFill>
              </a:rPr>
              <a:t>| The voice of universities</a:t>
            </a:r>
            <a:endParaRPr lang="en-US" dirty="0">
              <a:solidFill>
                <a:schemeClr val="accent6"/>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6" y="76663"/>
            <a:ext cx="1657349" cy="1268994"/>
          </a:xfrm>
          <a:prstGeom prst="rect">
            <a:avLst/>
          </a:prstGeom>
        </p:spPr>
      </p:pic>
    </p:spTree>
    <p:extLst>
      <p:ext uri="{BB962C8B-B14F-4D97-AF65-F5344CB8AC3E}">
        <p14:creationId xmlns:p14="http://schemas.microsoft.com/office/powerpoint/2010/main" val="1533361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rd chapter slide - printer friendly">
    <p:spTree>
      <p:nvGrpSpPr>
        <p:cNvPr id="1" name=""/>
        <p:cNvGrpSpPr/>
        <p:nvPr/>
      </p:nvGrpSpPr>
      <p:grpSpPr>
        <a:xfrm>
          <a:off x="0" y="0"/>
          <a:ext cx="0" cy="0"/>
          <a:chOff x="0" y="0"/>
          <a:chExt cx="0" cy="0"/>
        </a:xfrm>
      </p:grpSpPr>
      <p:cxnSp>
        <p:nvCxnSpPr>
          <p:cNvPr id="4" name="Straight Connector 3"/>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85905" y="1306302"/>
            <a:ext cx="4936885" cy="553998"/>
          </a:xfrm>
        </p:spPr>
        <p:txBody>
          <a:bodyPr anchor="t">
            <a:spAutoFit/>
          </a:bodyPr>
          <a:lstStyle>
            <a:lvl1pPr algn="l">
              <a:defRPr sz="3000" spc="-80" baseline="0">
                <a:solidFill>
                  <a:schemeClr val="tx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6637338" y="6356350"/>
            <a:ext cx="2133600" cy="365125"/>
          </a:xfrm>
          <a:prstGeom prst="rect">
            <a:avLst/>
          </a:prstGeom>
        </p:spPr>
        <p:txBody>
          <a:bodyPr/>
          <a:lstStyle>
            <a:lvl1pPr>
              <a:defRPr sz="1100" dirty="0">
                <a:solidFill>
                  <a:srgbClr val="818A8F"/>
                </a:solidFill>
                <a:latin typeface="Arial"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sz="1100" smtClean="0">
                <a:solidFill>
                  <a:srgbClr val="818A8F"/>
                </a:solidFill>
                <a:latin typeface="+mn-lt"/>
                <a:ea typeface="+mn-ea"/>
                <a:cs typeface="+mn-cs"/>
              </a:defRPr>
            </a:lvl1pPr>
          </a:lstStyle>
          <a:p>
            <a:pPr>
              <a:defRPr/>
            </a:pPr>
            <a:fld id="{5A7A7FDD-A0A7-4096-B732-4F72672A86CD}" type="slidenum">
              <a:rPr lang="en-US"/>
              <a:pPr>
                <a:defRPr/>
              </a:pPr>
              <a:t>‹#›</a:t>
            </a:fld>
            <a:endParaRPr lang="en-US" dirty="0"/>
          </a:p>
        </p:txBody>
      </p:sp>
      <p:sp>
        <p:nvSpPr>
          <p:cNvPr id="8" name="Footer Placeholder 4"/>
          <p:cNvSpPr>
            <a:spLocks noGrp="1"/>
          </p:cNvSpPr>
          <p:nvPr>
            <p:ph type="ftr" sz="quarter" idx="13"/>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98" y="80919"/>
            <a:ext cx="1660627" cy="1273147"/>
          </a:xfrm>
          <a:prstGeom prst="rect">
            <a:avLst/>
          </a:prstGeom>
        </p:spPr>
      </p:pic>
      <p:sp>
        <p:nvSpPr>
          <p:cNvPr id="11" name="Subtitle 2"/>
          <p:cNvSpPr>
            <a:spLocks noGrp="1"/>
          </p:cNvSpPr>
          <p:nvPr>
            <p:ph type="subTitle" idx="1"/>
          </p:nvPr>
        </p:nvSpPr>
        <p:spPr>
          <a:xfrm>
            <a:off x="585905" y="3091823"/>
            <a:ext cx="4936885"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479975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text slide">
    <p:spTree>
      <p:nvGrpSpPr>
        <p:cNvPr id="1" name=""/>
        <p:cNvGrpSpPr/>
        <p:nvPr/>
      </p:nvGrpSpPr>
      <p:grpSpPr>
        <a:xfrm>
          <a:off x="0" y="0"/>
          <a:ext cx="0" cy="0"/>
          <a:chOff x="0" y="0"/>
          <a:chExt cx="0" cy="0"/>
        </a:xfrm>
      </p:grpSpPr>
      <p:sp>
        <p:nvSpPr>
          <p:cNvPr id="4" name="Rectangle 3"/>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FBE6C259-6A39-4819-8017-30AD3B5B67E4}" type="slidenum">
              <a:rPr lang="en-US"/>
              <a:pPr>
                <a:defRPr/>
              </a:pPr>
              <a:t>‹#›</a:t>
            </a:fld>
            <a:endParaRPr lang="en-US" dirty="0"/>
          </a:p>
        </p:txBody>
      </p:sp>
      <p:sp>
        <p:nvSpPr>
          <p:cNvPr id="10" name="Footer Placeholder 4"/>
          <p:cNvSpPr>
            <a:spLocks noGrp="1"/>
          </p:cNvSpPr>
          <p:nvPr>
            <p:ph type="ftr" sz="quarter" idx="13"/>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2454221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5" name="Rectangle 4"/>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8" name="Content Placeholder 2"/>
          <p:cNvSpPr>
            <a:spLocks noGrp="1"/>
          </p:cNvSpPr>
          <p:nvPr>
            <p:ph idx="13"/>
          </p:nvPr>
        </p:nvSpPr>
        <p:spPr>
          <a:xfrm>
            <a:off x="457200" y="1608667"/>
            <a:ext cx="4040188" cy="4517496"/>
          </a:xfrm>
        </p:spPr>
        <p:txBody>
          <a:bodyPr anchor="ctr"/>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645025" y="1608667"/>
            <a:ext cx="4041775" cy="4517496"/>
          </a:xfrm>
        </p:spPr>
        <p:txBody>
          <a:bodyPr anchor="ctr"/>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5"/>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11" name="Slide Number Placeholder 5"/>
          <p:cNvSpPr>
            <a:spLocks noGrp="1"/>
          </p:cNvSpPr>
          <p:nvPr>
            <p:ph type="sldNum" sz="quarter" idx="17"/>
          </p:nvPr>
        </p:nvSpPr>
        <p:spPr/>
        <p:txBody>
          <a:bodyPr/>
          <a:lstStyle>
            <a:lvl1pPr fontAlgn="auto">
              <a:spcBef>
                <a:spcPts val="0"/>
              </a:spcBef>
              <a:spcAft>
                <a:spcPts val="0"/>
              </a:spcAft>
              <a:defRPr>
                <a:latin typeface="+mn-lt"/>
                <a:ea typeface="+mn-ea"/>
                <a:cs typeface="+mn-cs"/>
              </a:defRPr>
            </a:lvl1pPr>
          </a:lstStyle>
          <a:p>
            <a:pPr>
              <a:defRPr/>
            </a:pPr>
            <a:fld id="{35478202-D85D-4BD4-B773-501726ECC21B}" type="slidenum">
              <a:rPr lang="en-US"/>
              <a:pPr>
                <a:defRPr/>
              </a:pPr>
              <a:t>‹#›</a:t>
            </a:fld>
            <a:endParaRPr lang="en-US" dirty="0"/>
          </a:p>
        </p:txBody>
      </p:sp>
      <p:sp>
        <p:nvSpPr>
          <p:cNvPr id="14" name="Footer Placeholder 4"/>
          <p:cNvSpPr>
            <a:spLocks noGrp="1"/>
          </p:cNvSpPr>
          <p:nvPr>
            <p:ph type="ftr" sz="quarter" idx="18"/>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1224680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8"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spc="-8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457200" y="2342443"/>
            <a:ext cx="4040188" cy="3783719"/>
          </a:xfrm>
        </p:spPr>
        <p:txBody>
          <a:bodyPr/>
          <a:lstStyle>
            <a:lvl1pPr marL="342900" indent="-342900">
              <a:buClr>
                <a:schemeClr val="accent1"/>
              </a:buClr>
              <a:buFont typeface="Lucida Grande"/>
              <a:buChar char="»"/>
              <a:defRPr sz="2000" spc="-80" baseline="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645025" y="2342443"/>
            <a:ext cx="4041775" cy="3783719"/>
          </a:xfrm>
        </p:spPr>
        <p:txBody>
          <a:bodyPr/>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13" name="Slide Number Placeholder 8"/>
          <p:cNvSpPr>
            <a:spLocks noGrp="1"/>
          </p:cNvSpPr>
          <p:nvPr>
            <p:ph type="sldNum" sz="quarter" idx="17"/>
          </p:nvPr>
        </p:nvSpPr>
        <p:spPr/>
        <p:txBody>
          <a:bodyPr/>
          <a:lstStyle>
            <a:lvl1pPr fontAlgn="auto">
              <a:spcBef>
                <a:spcPts val="0"/>
              </a:spcBef>
              <a:spcAft>
                <a:spcPts val="0"/>
              </a:spcAft>
              <a:defRPr>
                <a:latin typeface="+mn-lt"/>
                <a:ea typeface="+mn-ea"/>
                <a:cs typeface="+mn-cs"/>
              </a:defRPr>
            </a:lvl1pPr>
          </a:lstStyle>
          <a:p>
            <a:pPr>
              <a:defRPr/>
            </a:pPr>
            <a:fld id="{CD336D4E-2A7B-453C-88EA-7B876BCA2E2C}" type="slidenum">
              <a:rPr lang="en-US"/>
              <a:pPr>
                <a:defRPr/>
              </a:pPr>
              <a:t>‹#›</a:t>
            </a:fld>
            <a:endParaRPr lang="en-US" dirty="0"/>
          </a:p>
        </p:txBody>
      </p:sp>
      <p:sp>
        <p:nvSpPr>
          <p:cNvPr id="14" name="Footer Placeholder 4"/>
          <p:cNvSpPr>
            <a:spLocks noGrp="1"/>
          </p:cNvSpPr>
          <p:nvPr>
            <p:ph type="ftr" sz="quarter" idx="18"/>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31444976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oint text slide">
    <p:spTree>
      <p:nvGrpSpPr>
        <p:cNvPr id="1" name=""/>
        <p:cNvGrpSpPr/>
        <p:nvPr/>
      </p:nvGrpSpPr>
      <p:grpSpPr>
        <a:xfrm>
          <a:off x="0" y="0"/>
          <a:ext cx="0" cy="0"/>
          <a:chOff x="0" y="0"/>
          <a:chExt cx="0" cy="0"/>
        </a:xfrm>
      </p:grpSpPr>
      <p:sp>
        <p:nvSpPr>
          <p:cNvPr id="6" name="Rectangle 5"/>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3138488" y="1535113"/>
            <a:ext cx="0" cy="454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981700" y="1535113"/>
            <a:ext cx="0" cy="4541837"/>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2"/>
          <p:cNvSpPr txBox="1">
            <a:spLocks noChangeArrowheads="1"/>
          </p:cNvSpPr>
          <p:nvPr/>
        </p:nvSpPr>
        <p:spPr bwMode="auto">
          <a:xfrm>
            <a:off x="457200" y="1454150"/>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1.</a:t>
            </a:r>
          </a:p>
        </p:txBody>
      </p:sp>
      <p:sp>
        <p:nvSpPr>
          <p:cNvPr id="12" name="TextBox 13"/>
          <p:cNvSpPr txBox="1">
            <a:spLocks noChangeArrowheads="1"/>
          </p:cNvSpPr>
          <p:nvPr/>
        </p:nvSpPr>
        <p:spPr bwMode="auto">
          <a:xfrm>
            <a:off x="3300413" y="1470025"/>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2.</a:t>
            </a:r>
          </a:p>
        </p:txBody>
      </p:sp>
      <p:sp>
        <p:nvSpPr>
          <p:cNvPr id="13" name="TextBox 14"/>
          <p:cNvSpPr txBox="1">
            <a:spLocks noChangeArrowheads="1"/>
          </p:cNvSpPr>
          <p:nvPr/>
        </p:nvSpPr>
        <p:spPr bwMode="auto">
          <a:xfrm>
            <a:off x="6157913" y="1470025"/>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3.</a:t>
            </a:r>
          </a:p>
        </p:txBody>
      </p:sp>
      <p:sp>
        <p:nvSpPr>
          <p:cNvPr id="18" name="Title 1"/>
          <p:cNvSpPr>
            <a:spLocks noGrp="1"/>
          </p:cNvSpPr>
          <p:nvPr>
            <p:ph type="title"/>
          </p:nvPr>
        </p:nvSpPr>
        <p:spPr>
          <a:xfrm>
            <a:off x="457200" y="167642"/>
            <a:ext cx="7247467" cy="882473"/>
          </a:xfrm>
          <a:ln>
            <a:noFill/>
          </a:ln>
        </p:spPr>
        <p:txBody>
          <a:bodyPr lIns="0"/>
          <a:lstStyle>
            <a:lvl1pPr>
              <a:defRPr sz="3600" baseline="0">
                <a:ln>
                  <a:noFill/>
                </a:ln>
                <a:solidFill>
                  <a:schemeClr val="bg1"/>
                </a:solidFill>
              </a:defRPr>
            </a:lvl1pPr>
          </a:lstStyle>
          <a:p>
            <a:r>
              <a:rPr lang="en-US" smtClean="0"/>
              <a:t>Click to edit Master title style</a:t>
            </a:r>
            <a:endParaRPr lang="en-US" dirty="0"/>
          </a:p>
        </p:txBody>
      </p:sp>
      <p:sp>
        <p:nvSpPr>
          <p:cNvPr id="10" name="Content Placeholder 2"/>
          <p:cNvSpPr>
            <a:spLocks noGrp="1"/>
          </p:cNvSpPr>
          <p:nvPr>
            <p:ph idx="13"/>
          </p:nvPr>
        </p:nvSpPr>
        <p:spPr>
          <a:xfrm>
            <a:off x="457199" y="2604151"/>
            <a:ext cx="2517113" cy="3472202"/>
          </a:xfrm>
        </p:spPr>
        <p:txBody>
          <a:bodyPr/>
          <a:lstStyle>
            <a:lvl1pPr marL="0" indent="0">
              <a:buClr>
                <a:schemeClr val="accent1"/>
              </a:buClr>
              <a:buFontTx/>
              <a:buNone/>
              <a:defRPr sz="17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22" name="Content Placeholder 2"/>
          <p:cNvSpPr>
            <a:spLocks noGrp="1"/>
          </p:cNvSpPr>
          <p:nvPr>
            <p:ph idx="19"/>
          </p:nvPr>
        </p:nvSpPr>
        <p:spPr>
          <a:xfrm>
            <a:off x="3300817" y="2604151"/>
            <a:ext cx="2517113" cy="3472202"/>
          </a:xfrm>
        </p:spPr>
        <p:txBody>
          <a:bodyPr/>
          <a:lstStyle>
            <a:lvl1pPr marL="0" indent="0">
              <a:buClr>
                <a:schemeClr val="accent1"/>
              </a:buClr>
              <a:buFontTx/>
              <a:buNone/>
              <a:defRPr sz="1700" spc="-80">
                <a:solidFill>
                  <a:schemeClr val="accent3"/>
                </a:solidFill>
              </a:defRPr>
            </a:lvl1pPr>
            <a:lvl2pPr marL="383850" indent="0">
              <a:buClr>
                <a:schemeClr val="accent2"/>
              </a:buClr>
              <a:buSzPct val="85000"/>
              <a:buFont typeface="Lucida Grande"/>
              <a:buNone/>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25" name="Content Placeholder 2"/>
          <p:cNvSpPr>
            <a:spLocks noGrp="1"/>
          </p:cNvSpPr>
          <p:nvPr>
            <p:ph idx="21"/>
          </p:nvPr>
        </p:nvSpPr>
        <p:spPr>
          <a:xfrm>
            <a:off x="6157363" y="2604151"/>
            <a:ext cx="2517113" cy="3472202"/>
          </a:xfrm>
        </p:spPr>
        <p:txBody>
          <a:bodyPr/>
          <a:lstStyle>
            <a:lvl1pPr marL="0" indent="0">
              <a:buClr>
                <a:schemeClr val="accent1"/>
              </a:buClr>
              <a:buFontTx/>
              <a:buNone/>
              <a:defRPr sz="17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14" name="Date Placeholder 6"/>
          <p:cNvSpPr>
            <a:spLocks noGrp="1"/>
          </p:cNvSpPr>
          <p:nvPr>
            <p:ph type="dt" sz="half" idx="22"/>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15" name="Footer Placeholder 7"/>
          <p:cNvSpPr>
            <a:spLocks noGrp="1"/>
          </p:cNvSpPr>
          <p:nvPr>
            <p:ph type="ftr" sz="quarter" idx="23"/>
          </p:nvPr>
        </p:nvSpPr>
        <p:spPr>
          <a:xfrm>
            <a:off x="373063" y="6356350"/>
            <a:ext cx="2895600" cy="365125"/>
          </a:xfrm>
          <a:prstGeom prst="rect">
            <a:avLst/>
          </a:prstGeom>
        </p:spPr>
        <p:txBody>
          <a:bodyPr/>
          <a:lstStyle>
            <a:lvl1pPr>
              <a:defRPr dirty="0"/>
            </a:lvl1pPr>
          </a:lstStyle>
          <a:p>
            <a:pPr>
              <a:defRPr/>
            </a:pPr>
            <a:r>
              <a:rPr lang="en-US"/>
              <a:t>ILM Example presentation</a:t>
            </a:r>
          </a:p>
        </p:txBody>
      </p:sp>
      <p:sp>
        <p:nvSpPr>
          <p:cNvPr id="16" name="Slide Number Placeholder 8"/>
          <p:cNvSpPr>
            <a:spLocks noGrp="1"/>
          </p:cNvSpPr>
          <p:nvPr>
            <p:ph type="sldNum" sz="quarter" idx="24"/>
          </p:nvPr>
        </p:nvSpPr>
        <p:spPr/>
        <p:txBody>
          <a:bodyPr/>
          <a:lstStyle>
            <a:lvl1pPr fontAlgn="auto">
              <a:spcBef>
                <a:spcPts val="0"/>
              </a:spcBef>
              <a:spcAft>
                <a:spcPts val="0"/>
              </a:spcAft>
              <a:defRPr>
                <a:latin typeface="+mn-lt"/>
                <a:ea typeface="+mn-ea"/>
                <a:cs typeface="+mn-cs"/>
              </a:defRPr>
            </a:lvl1pPr>
          </a:lstStyle>
          <a:p>
            <a:pPr>
              <a:defRPr/>
            </a:pPr>
            <a:fld id="{F244CB56-6114-45B1-A243-C46AF4A86811}" type="slidenum">
              <a:rPr lang="en-US"/>
              <a:pPr>
                <a:defRPr/>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982535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oint text slide">
    <p:spTree>
      <p:nvGrpSpPr>
        <p:cNvPr id="1" name=""/>
        <p:cNvGrpSpPr/>
        <p:nvPr/>
      </p:nvGrpSpPr>
      <p:grpSpPr>
        <a:xfrm>
          <a:off x="0" y="0"/>
          <a:ext cx="0" cy="0"/>
          <a:chOff x="0" y="0"/>
          <a:chExt cx="0" cy="0"/>
        </a:xfrm>
      </p:grpSpPr>
      <p:sp>
        <p:nvSpPr>
          <p:cNvPr id="7" name="Rectangle 6"/>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cxnSp>
        <p:nvCxnSpPr>
          <p:cNvPr id="9" name="Straight Connector 8"/>
          <p:cNvCxnSpPr/>
          <p:nvPr/>
        </p:nvCxnSpPr>
        <p:spPr>
          <a:xfrm>
            <a:off x="2446338" y="1535113"/>
            <a:ext cx="0" cy="4541837"/>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1"/>
          <p:cNvSpPr txBox="1">
            <a:spLocks noChangeArrowheads="1"/>
          </p:cNvSpPr>
          <p:nvPr/>
        </p:nvSpPr>
        <p:spPr bwMode="auto">
          <a:xfrm>
            <a:off x="457200" y="1454150"/>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1.</a:t>
            </a:r>
          </a:p>
        </p:txBody>
      </p:sp>
      <p:cxnSp>
        <p:nvCxnSpPr>
          <p:cNvPr id="12" name="Straight Connector 11"/>
          <p:cNvCxnSpPr/>
          <p:nvPr/>
        </p:nvCxnSpPr>
        <p:spPr>
          <a:xfrm>
            <a:off x="4600575" y="1535113"/>
            <a:ext cx="0" cy="4541837"/>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3"/>
          <p:cNvSpPr txBox="1">
            <a:spLocks noChangeArrowheads="1"/>
          </p:cNvSpPr>
          <p:nvPr/>
        </p:nvSpPr>
        <p:spPr bwMode="auto">
          <a:xfrm>
            <a:off x="2578100" y="1454150"/>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2.</a:t>
            </a:r>
          </a:p>
        </p:txBody>
      </p:sp>
      <p:cxnSp>
        <p:nvCxnSpPr>
          <p:cNvPr id="14" name="Straight Connector 13"/>
          <p:cNvCxnSpPr/>
          <p:nvPr/>
        </p:nvCxnSpPr>
        <p:spPr>
          <a:xfrm>
            <a:off x="6759575" y="1585913"/>
            <a:ext cx="0" cy="454025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5"/>
          <p:cNvSpPr txBox="1">
            <a:spLocks noChangeArrowheads="1"/>
          </p:cNvSpPr>
          <p:nvPr/>
        </p:nvSpPr>
        <p:spPr bwMode="auto">
          <a:xfrm>
            <a:off x="4768849" y="1504950"/>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3.</a:t>
            </a:r>
          </a:p>
        </p:txBody>
      </p:sp>
      <p:sp>
        <p:nvSpPr>
          <p:cNvPr id="16" name="TextBox 16"/>
          <p:cNvSpPr txBox="1">
            <a:spLocks noChangeArrowheads="1"/>
          </p:cNvSpPr>
          <p:nvPr/>
        </p:nvSpPr>
        <p:spPr bwMode="auto">
          <a:xfrm>
            <a:off x="6910388" y="1466850"/>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7200" b="1" dirty="0">
                <a:solidFill>
                  <a:schemeClr val="tx1"/>
                </a:solidFill>
              </a:rPr>
              <a:t>4.</a:t>
            </a:r>
          </a:p>
        </p:txBody>
      </p:sp>
      <p:sp>
        <p:nvSpPr>
          <p:cNvPr id="18" name="Title 1"/>
          <p:cNvSpPr>
            <a:spLocks noGrp="1"/>
          </p:cNvSpPr>
          <p:nvPr>
            <p:ph type="title"/>
          </p:nvPr>
        </p:nvSpPr>
        <p:spPr>
          <a:xfrm>
            <a:off x="457200" y="167642"/>
            <a:ext cx="7247467" cy="882473"/>
          </a:xfrm>
          <a:ln>
            <a:noFill/>
          </a:ln>
        </p:spPr>
        <p:txBody>
          <a:bodyPr lIns="0"/>
          <a:lstStyle>
            <a:lvl1pPr>
              <a:defRPr sz="3600" baseline="0">
                <a:ln>
                  <a:noFill/>
                </a:ln>
                <a:solidFill>
                  <a:schemeClr val="bg1"/>
                </a:solidFill>
              </a:defRPr>
            </a:lvl1pPr>
          </a:lstStyle>
          <a:p>
            <a:r>
              <a:rPr lang="en-US" smtClean="0"/>
              <a:t>Click to edit Master title style</a:t>
            </a:r>
            <a:endParaRPr lang="en-US" dirty="0"/>
          </a:p>
        </p:txBody>
      </p:sp>
      <p:sp>
        <p:nvSpPr>
          <p:cNvPr id="10" name="Content Placeholder 2"/>
          <p:cNvSpPr>
            <a:spLocks noGrp="1"/>
          </p:cNvSpPr>
          <p:nvPr>
            <p:ph idx="13"/>
          </p:nvPr>
        </p:nvSpPr>
        <p:spPr>
          <a:xfrm>
            <a:off x="457199" y="2604151"/>
            <a:ext cx="1841864" cy="3472202"/>
          </a:xfrm>
        </p:spPr>
        <p:txBody>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33" name="Content Placeholder 2"/>
          <p:cNvSpPr>
            <a:spLocks noGrp="1"/>
          </p:cNvSpPr>
          <p:nvPr>
            <p:ph idx="18"/>
          </p:nvPr>
        </p:nvSpPr>
        <p:spPr>
          <a:xfrm>
            <a:off x="2578264" y="2604151"/>
            <a:ext cx="1841864" cy="3472202"/>
          </a:xfrm>
        </p:spPr>
        <p:txBody>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36" name="Content Placeholder 2"/>
          <p:cNvSpPr>
            <a:spLocks noGrp="1"/>
          </p:cNvSpPr>
          <p:nvPr>
            <p:ph idx="19"/>
          </p:nvPr>
        </p:nvSpPr>
        <p:spPr>
          <a:xfrm>
            <a:off x="4769402" y="2654442"/>
            <a:ext cx="1841864" cy="3472202"/>
          </a:xfrm>
        </p:spPr>
        <p:txBody>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39" name="Content Placeholder 2"/>
          <p:cNvSpPr>
            <a:spLocks noGrp="1"/>
          </p:cNvSpPr>
          <p:nvPr>
            <p:ph idx="20"/>
          </p:nvPr>
        </p:nvSpPr>
        <p:spPr>
          <a:xfrm>
            <a:off x="6910014" y="2616633"/>
            <a:ext cx="1841864" cy="3472202"/>
          </a:xfrm>
        </p:spPr>
        <p:txBody>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US" smtClean="0"/>
              <a:t>Click to edit Master text styles</a:t>
            </a:r>
          </a:p>
        </p:txBody>
      </p:sp>
      <p:sp>
        <p:nvSpPr>
          <p:cNvPr id="17" name="Date Placeholder 6"/>
          <p:cNvSpPr>
            <a:spLocks noGrp="1"/>
          </p:cNvSpPr>
          <p:nvPr>
            <p:ph type="dt" sz="half" idx="21"/>
          </p:nvPr>
        </p:nvSpPr>
        <p:spPr>
          <a:xfrm>
            <a:off x="6637338" y="6356350"/>
            <a:ext cx="2133600" cy="365125"/>
          </a:xfrm>
          <a:prstGeom prst="rect">
            <a:avLst/>
          </a:prstGeom>
        </p:spPr>
        <p:txBody>
          <a:bodyPr/>
          <a:lstStyle>
            <a:lvl1pPr>
              <a:defRPr dirty="0">
                <a:latin typeface="Arial" charset="0"/>
                <a:ea typeface="ＭＳ Ｐゴシック" charset="0"/>
                <a:cs typeface="ＭＳ Ｐゴシック" charset="0"/>
              </a:defRPr>
            </a:lvl1pPr>
          </a:lstStyle>
          <a:p>
            <a:pPr>
              <a:defRPr/>
            </a:pPr>
            <a:endParaRPr lang="en-US"/>
          </a:p>
        </p:txBody>
      </p:sp>
      <p:sp>
        <p:nvSpPr>
          <p:cNvPr id="20" name="Slide Number Placeholder 8"/>
          <p:cNvSpPr>
            <a:spLocks noGrp="1"/>
          </p:cNvSpPr>
          <p:nvPr>
            <p:ph type="sldNum" sz="quarter" idx="23"/>
          </p:nvPr>
        </p:nvSpPr>
        <p:spPr/>
        <p:txBody>
          <a:bodyPr/>
          <a:lstStyle>
            <a:lvl1pPr fontAlgn="auto">
              <a:spcBef>
                <a:spcPts val="0"/>
              </a:spcBef>
              <a:spcAft>
                <a:spcPts val="0"/>
              </a:spcAft>
              <a:defRPr>
                <a:latin typeface="+mn-lt"/>
                <a:ea typeface="+mn-ea"/>
                <a:cs typeface="+mn-cs"/>
              </a:defRPr>
            </a:lvl1pPr>
          </a:lstStyle>
          <a:p>
            <a:pPr>
              <a:defRPr/>
            </a:pPr>
            <a:fld id="{8FA469CE-11EB-4DE3-B600-C39769F60B65}" type="slidenum">
              <a:rPr lang="en-US"/>
              <a:pPr>
                <a:defRPr/>
              </a:pPr>
              <a:t>‹#›</a:t>
            </a:fld>
            <a:endParaRPr lang="en-US" dirty="0"/>
          </a:p>
        </p:txBody>
      </p:sp>
      <p:sp>
        <p:nvSpPr>
          <p:cNvPr id="21" name="Footer Placeholder 4"/>
          <p:cNvSpPr>
            <a:spLocks noGrp="1"/>
          </p:cNvSpPr>
          <p:nvPr>
            <p:ph type="ftr" sz="quarter" idx="24"/>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solidFill>
                  <a:schemeClr val="tx1"/>
                </a:solidFill>
              </a:rPr>
              <a:t>Universities UK </a:t>
            </a:r>
            <a:r>
              <a:rPr lang="en-US" dirty="0" smtClean="0">
                <a:solidFill>
                  <a:schemeClr val="accent6"/>
                </a:solidFill>
              </a:rPr>
              <a:t>| The voice of universities</a:t>
            </a:r>
            <a:endParaRPr lang="en-US" dirty="0">
              <a:solidFill>
                <a:schemeClr val="accent6"/>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826" y="188736"/>
            <a:ext cx="1109690" cy="849664"/>
          </a:xfrm>
          <a:prstGeom prst="rect">
            <a:avLst/>
          </a:prstGeom>
        </p:spPr>
      </p:pic>
    </p:spTree>
    <p:extLst>
      <p:ext uri="{BB962C8B-B14F-4D97-AF65-F5344CB8AC3E}">
        <p14:creationId xmlns:p14="http://schemas.microsoft.com/office/powerpoint/2010/main" val="41552529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endParaRPr lang="en-GB" altLang="en-US" dirty="0" smtClean="0"/>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smtClean="0"/>
              <a:t>Bullet point 1 here</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cxnSp>
        <p:nvCxnSpPr>
          <p:cNvPr id="10" name="Straight Connector 9"/>
          <p:cNvCxnSpPr/>
          <p:nvPr/>
        </p:nvCxnSpPr>
        <p:spPr>
          <a:xfrm>
            <a:off x="0" y="6281738"/>
            <a:ext cx="9144000" cy="0"/>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sp>
        <p:nvSpPr>
          <p:cNvPr id="9" name="Slide Number Placeholder 5"/>
          <p:cNvSpPr>
            <a:spLocks noGrp="1"/>
          </p:cNvSpPr>
          <p:nvPr>
            <p:ph type="sldNum" sz="quarter" idx="4"/>
          </p:nvPr>
        </p:nvSpPr>
        <p:spPr>
          <a:xfrm>
            <a:off x="6553200" y="6356350"/>
            <a:ext cx="2133600" cy="365125"/>
          </a:xfrm>
          <a:prstGeom prst="rect">
            <a:avLst/>
          </a:prstGeom>
        </p:spPr>
        <p:txBody>
          <a:bodyPr anchor="ctr" anchorCtr="0"/>
          <a:lstStyle>
            <a:lvl1pPr algn="r" fontAlgn="auto">
              <a:spcBef>
                <a:spcPts val="0"/>
              </a:spcBef>
              <a:spcAft>
                <a:spcPts val="0"/>
              </a:spcAft>
              <a:defRPr sz="1100" smtClean="0">
                <a:solidFill>
                  <a:srgbClr val="818A8F"/>
                </a:solidFill>
                <a:latin typeface="+mn-lt"/>
                <a:ea typeface="+mn-ea"/>
                <a:cs typeface="+mn-cs"/>
              </a:defRPr>
            </a:lvl1pPr>
          </a:lstStyle>
          <a:p>
            <a:pPr>
              <a:defRPr/>
            </a:pPr>
            <a:fld id="{7CD28BF3-3607-4DDF-9C90-6487747AC672}" type="slidenum">
              <a:rPr lang="en-US"/>
              <a:pPr>
                <a:defRPr/>
              </a:pPr>
              <a:t>‹#›</a:t>
            </a:fld>
            <a:endParaRPr lang="en-US" dirty="0"/>
          </a:p>
        </p:txBody>
      </p:sp>
      <p:sp>
        <p:nvSpPr>
          <p:cNvPr id="7" name="Footer Placeholder 4"/>
          <p:cNvSpPr>
            <a:spLocks noGrp="1"/>
          </p:cNvSpPr>
          <p:nvPr>
            <p:ph type="ftr" sz="quarter" idx="3"/>
          </p:nvPr>
        </p:nvSpPr>
        <p:spPr>
          <a:xfrm>
            <a:off x="373063" y="6356350"/>
            <a:ext cx="2895600" cy="365125"/>
          </a:xfrm>
          <a:prstGeom prst="rect">
            <a:avLst/>
          </a:prstGeom>
        </p:spPr>
        <p:txBody>
          <a:bodyPr/>
          <a:lstStyle>
            <a:lvl1pPr>
              <a:defRPr sz="1100" dirty="0">
                <a:solidFill>
                  <a:schemeClr val="bg1"/>
                </a:solidFill>
              </a:defRPr>
            </a:lvl1pPr>
          </a:lstStyle>
          <a:p>
            <a:pPr>
              <a:defRPr/>
            </a:pPr>
            <a:r>
              <a:rPr lang="en-US" dirty="0" smtClean="0"/>
              <a:t>Universities UK </a:t>
            </a:r>
            <a:r>
              <a:rPr lang="en-US" dirty="0" smtClean="0">
                <a:solidFill>
                  <a:schemeClr val="accent6"/>
                </a:solidFill>
              </a:rPr>
              <a:t>| The voice of universities</a:t>
            </a:r>
            <a:endParaRPr lang="en-US"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4400" kern="1200" spc="-15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rgbClr val="77216F"/>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rgbClr val="77216F"/>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rgbClr val="77216F"/>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rgbClr val="77216F"/>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spc="-150">
          <a:solidFill>
            <a:srgbClr val="1E1E1E"/>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400" kern="1200" spc="-150">
          <a:solidFill>
            <a:srgbClr val="1E1E1E"/>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spc="-150">
          <a:solidFill>
            <a:srgbClr val="1E1E1E"/>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kern="1200" spc="-150">
          <a:solidFill>
            <a:srgbClr val="1E1E1E"/>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kern="1200" spc="-150">
          <a:solidFill>
            <a:srgbClr val="1E1E1E"/>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cid:image001.png@01D1747B.F4411380"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905" y="3186785"/>
            <a:ext cx="8124599" cy="646331"/>
          </a:xfrm>
        </p:spPr>
        <p:txBody>
          <a:bodyPr rtlCol="0"/>
          <a:lstStyle/>
          <a:p>
            <a:pPr>
              <a:defRPr/>
            </a:pPr>
            <a:r>
              <a:rPr lang="en-GB" sz="3600" dirty="0" smtClean="0"/>
              <a:t>Impact on international student numbers</a:t>
            </a:r>
            <a:endParaRPr lang="en-US" dirty="0"/>
          </a:p>
        </p:txBody>
      </p:sp>
      <p:sp>
        <p:nvSpPr>
          <p:cNvPr id="3" name="Subtitle 2"/>
          <p:cNvSpPr>
            <a:spLocks noGrp="1"/>
          </p:cNvSpPr>
          <p:nvPr>
            <p:ph type="subTitle" idx="1"/>
          </p:nvPr>
        </p:nvSpPr>
        <p:spPr/>
        <p:txBody>
          <a:bodyPr rtlCol="0">
            <a:normAutofit fontScale="85000" lnSpcReduction="20000"/>
          </a:bodyPr>
          <a:lstStyle/>
          <a:p>
            <a:pPr>
              <a:defRPr/>
            </a:pPr>
            <a:r>
              <a:rPr lang="en-US" sz="2600" dirty="0" smtClean="0"/>
              <a:t>Jo Attwooll</a:t>
            </a:r>
          </a:p>
          <a:p>
            <a:pPr>
              <a:defRPr/>
            </a:pPr>
            <a:r>
              <a:rPr lang="en-US" sz="2600" dirty="0" smtClean="0"/>
              <a:t>Programme Manager</a:t>
            </a:r>
          </a:p>
          <a:p>
            <a:pPr>
              <a:defRPr/>
            </a:pPr>
            <a:r>
              <a:rPr lang="en-US" sz="2600" dirty="0" smtClean="0"/>
              <a:t>Universities UK</a:t>
            </a:r>
          </a:p>
          <a:p>
            <a:pPr>
              <a:defRPr/>
            </a:pPr>
            <a:r>
              <a:rPr lang="en-US" sz="2600" dirty="0" smtClean="0"/>
              <a:t>April 2016</a:t>
            </a:r>
          </a:p>
          <a:p>
            <a:pPr>
              <a:defRPr/>
            </a:pPr>
            <a:r>
              <a:rPr lang="en-US" u="sng" dirty="0" smtClean="0"/>
              <a:t>  </a:t>
            </a:r>
            <a:endParaRPr lang="en-US" u="sng" dirty="0"/>
          </a:p>
        </p:txBody>
      </p:sp>
      <p:sp>
        <p:nvSpPr>
          <p:cNvPr id="4" name="Footer Placeholder 3"/>
          <p:cNvSpPr>
            <a:spLocks noGrp="1"/>
          </p:cNvSpPr>
          <p:nvPr>
            <p:ph type="ftr" sz="quarter" idx="10"/>
          </p:nvPr>
        </p:nvSpPr>
        <p:spPr>
          <a:xfrm>
            <a:off x="373062" y="6356350"/>
            <a:ext cx="3642883" cy="365125"/>
          </a:xfrm>
        </p:spPr>
        <p:txBody>
          <a:bodyPr/>
          <a:lstStyle/>
          <a:p>
            <a:pPr>
              <a:defRPr/>
            </a:pPr>
            <a:r>
              <a:rPr lang="en-US" sz="1400" dirty="0" smtClean="0"/>
              <a:t>Universities UK </a:t>
            </a:r>
            <a:r>
              <a:rPr lang="en-GB" sz="1400" dirty="0" smtClean="0"/>
              <a:t> </a:t>
            </a:r>
            <a:r>
              <a:rPr lang="en-GB" sz="1400" dirty="0">
                <a:solidFill>
                  <a:schemeClr val="accent6">
                    <a:lumMod val="75000"/>
                  </a:schemeClr>
                </a:solidFill>
              </a:rPr>
              <a:t>| The voice of </a:t>
            </a:r>
            <a:r>
              <a:rPr lang="en-GB" sz="1400" dirty="0" smtClean="0">
                <a:solidFill>
                  <a:schemeClr val="accent6">
                    <a:lumMod val="75000"/>
                  </a:schemeClr>
                </a:solidFill>
              </a:rPr>
              <a:t>universities</a:t>
            </a:r>
            <a:endParaRPr lang="en-GB" sz="1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 migration statistics</a:t>
            </a:r>
            <a:endParaRPr lang="en-GB" dirty="0"/>
          </a:p>
        </p:txBody>
      </p:sp>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2</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pic>
        <p:nvPicPr>
          <p:cNvPr id="6" name="Content Placeholder 5"/>
          <p:cNvPicPr>
            <a:picLocks noGrp="1" noChangeAspect="1"/>
          </p:cNvPicPr>
          <p:nvPr>
            <p:ph idx="1"/>
          </p:nvPr>
        </p:nvPicPr>
        <p:blipFill rotWithShape="1">
          <a:blip r:embed="rId3"/>
          <a:srcRect l="14509" t="27765" r="31196" b="10158"/>
          <a:stretch/>
        </p:blipFill>
        <p:spPr bwMode="auto">
          <a:xfrm>
            <a:off x="2133600" y="1526630"/>
            <a:ext cx="4948242" cy="4525963"/>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25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impact</a:t>
            </a:r>
            <a:endParaRPr lang="en-US" dirty="0"/>
          </a:p>
        </p:txBody>
      </p:sp>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3</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pic>
        <p:nvPicPr>
          <p:cNvPr id="6" name="Content Placeholder 3" descr="cid:image001.png@01D1747B.F441138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933904" y="1706038"/>
            <a:ext cx="7276191" cy="4314286"/>
          </a:xfrm>
          <a:prstGeom prst="rect">
            <a:avLst/>
          </a:prstGeom>
          <a:noFill/>
          <a:ln w="9525">
            <a:noFill/>
            <a:miter lim="800000"/>
            <a:headEnd/>
            <a:tailEnd/>
          </a:ln>
        </p:spPr>
      </p:pic>
    </p:spTree>
    <p:extLst>
      <p:ext uri="{BB962C8B-B14F-4D97-AF65-F5344CB8AC3E}">
        <p14:creationId xmlns:p14="http://schemas.microsoft.com/office/powerpoint/2010/main" val="2843953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trends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7728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4</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spTree>
    <p:extLst>
      <p:ext uri="{BB962C8B-B14F-4D97-AF65-F5344CB8AC3E}">
        <p14:creationId xmlns:p14="http://schemas.microsoft.com/office/powerpoint/2010/main" val="60651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growth compared to others</a:t>
            </a:r>
            <a:endParaRPr lang="en-US" dirty="0"/>
          </a:p>
        </p:txBody>
      </p:sp>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5</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pic>
        <p:nvPicPr>
          <p:cNvPr id="6" name="Content Placeholder 5" descr="C:\Users\Jo.Attwooll\AppData\Local\Microsoft\Windows\Temporary Internet Files\Content.Outlook\1FUPQX80\Trends in new entrants 2006-201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8064" y="1354009"/>
            <a:ext cx="7240905" cy="4824603"/>
          </a:xfrm>
          <a:prstGeom prst="rect">
            <a:avLst/>
          </a:prstGeom>
          <a:noFill/>
          <a:ln>
            <a:noFill/>
          </a:ln>
        </p:spPr>
      </p:pic>
    </p:spTree>
    <p:extLst>
      <p:ext uri="{BB962C8B-B14F-4D97-AF65-F5344CB8AC3E}">
        <p14:creationId xmlns:p14="http://schemas.microsoft.com/office/powerpoint/2010/main" val="125333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competition</a:t>
            </a:r>
            <a:endParaRPr lang="en-GB" dirty="0"/>
          </a:p>
        </p:txBody>
      </p:sp>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6</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pic>
        <p:nvPicPr>
          <p:cNvPr id="6" name="Content Placeholder 3"/>
          <p:cNvPicPr>
            <a:picLocks noGrp="1" noChangeAspect="1"/>
          </p:cNvPicPr>
          <p:nvPr>
            <p:ph idx="1"/>
          </p:nvPr>
        </p:nvPicPr>
        <p:blipFill rotWithShape="1">
          <a:blip r:embed="rId3"/>
          <a:srcRect l="10112" t="32054" r="11152" b="20316"/>
          <a:stretch/>
        </p:blipFill>
        <p:spPr bwMode="auto">
          <a:xfrm>
            <a:off x="457200" y="1871839"/>
            <a:ext cx="8229600" cy="3982685"/>
          </a:xfrm>
          <a:prstGeom prst="rect">
            <a:avLst/>
          </a:prstGeom>
          <a:noFill/>
          <a:ln w="9525">
            <a:noFill/>
            <a:miter lim="800000"/>
            <a:headEnd/>
            <a:tailEn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172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Post-study work numbers </a:t>
            </a:r>
            <a:endParaRPr lang="en-GB"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4158102929"/>
              </p:ext>
            </p:extLst>
          </p:nvPr>
        </p:nvGraphicFramePr>
        <p:xfrm>
          <a:off x="17574" y="1600198"/>
          <a:ext cx="8952157" cy="4923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7</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spTree>
    <p:extLst>
      <p:ext uri="{BB962C8B-B14F-4D97-AF65-F5344CB8AC3E}">
        <p14:creationId xmlns:p14="http://schemas.microsoft.com/office/powerpoint/2010/main" val="402745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UUK’s policy response</a:t>
            </a:r>
            <a:endParaRPr lang="en-GB" dirty="0"/>
          </a:p>
        </p:txBody>
      </p:sp>
      <p:sp>
        <p:nvSpPr>
          <p:cNvPr id="4" name="Slide Number Placeholder 3"/>
          <p:cNvSpPr>
            <a:spLocks noGrp="1"/>
          </p:cNvSpPr>
          <p:nvPr>
            <p:ph type="sldNum" sz="quarter" idx="12"/>
          </p:nvPr>
        </p:nvSpPr>
        <p:spPr/>
        <p:txBody>
          <a:bodyPr/>
          <a:lstStyle/>
          <a:p>
            <a:pPr>
              <a:defRPr/>
            </a:pPr>
            <a:fld id="{FBE6C259-6A39-4819-8017-30AD3B5B67E4}" type="slidenum">
              <a:rPr lang="en-US" smtClean="0"/>
              <a:pPr>
                <a:defRPr/>
              </a:pPr>
              <a:t>8</a:t>
            </a:fld>
            <a:endParaRPr lang="en-US" dirty="0"/>
          </a:p>
        </p:txBody>
      </p:sp>
      <p:sp>
        <p:nvSpPr>
          <p:cNvPr id="5" name="Footer Placeholder 4"/>
          <p:cNvSpPr>
            <a:spLocks noGrp="1"/>
          </p:cNvSpPr>
          <p:nvPr>
            <p:ph type="ftr" sz="quarter" idx="13"/>
          </p:nvPr>
        </p:nvSpPr>
        <p:spPr/>
        <p:txBody>
          <a:bodyPr/>
          <a:lstStyle/>
          <a:p>
            <a:pPr>
              <a:defRPr/>
            </a:pPr>
            <a:r>
              <a:rPr lang="en-US" smtClean="0">
                <a:solidFill>
                  <a:schemeClr val="tx1"/>
                </a:solidFill>
              </a:rPr>
              <a:t>Universities UK </a:t>
            </a:r>
            <a:r>
              <a:rPr lang="en-US" smtClean="0">
                <a:solidFill>
                  <a:schemeClr val="accent6"/>
                </a:solidFill>
              </a:rPr>
              <a:t>| The voice of universities</a:t>
            </a:r>
            <a:endParaRPr lang="en-US" dirty="0">
              <a:solidFill>
                <a:schemeClr val="accent6"/>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3300649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68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788" y="2868613"/>
            <a:ext cx="8224580" cy="2492990"/>
          </a:xfrm>
        </p:spPr>
        <p:txBody>
          <a:bodyPr/>
          <a:lstStyle/>
          <a:p>
            <a:pPr marL="0" indent="0"/>
            <a:r>
              <a:rPr lang="en-GB" sz="3200" dirty="0">
                <a:latin typeface="Arial" panose="020B0604020202020204" pitchFamily="34" charset="0"/>
                <a:cs typeface="Arial" panose="020B0604020202020204" pitchFamily="34" charset="0"/>
              </a:rPr>
              <a:t>j</a:t>
            </a:r>
            <a:r>
              <a:rPr lang="en-GB" sz="3200" dirty="0" smtClean="0">
                <a:latin typeface="Arial" panose="020B0604020202020204" pitchFamily="34" charset="0"/>
                <a:cs typeface="Arial" panose="020B0604020202020204" pitchFamily="34" charset="0"/>
              </a:rPr>
              <a:t>o.attwooll@universitiesuk.ac.uk</a:t>
            </a:r>
            <a:r>
              <a:rPr lang="en-GB" sz="3200" dirty="0">
                <a:solidFill>
                  <a:schemeClr val="tx2"/>
                </a:solidFill>
                <a:latin typeface="Arial" panose="020B0604020202020204" pitchFamily="34" charset="0"/>
                <a:cs typeface="Arial" panose="020B0604020202020204" pitchFamily="34" charset="0"/>
              </a:rPr>
              <a:t/>
            </a:r>
            <a:br>
              <a:rPr lang="en-GB" sz="3200" dirty="0">
                <a:solidFill>
                  <a:schemeClr val="tx2"/>
                </a:solidFill>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0207 419 5463</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LinkedIn: Josephine Attwooll</a:t>
            </a:r>
            <a:br>
              <a:rPr lang="en-GB" sz="3200" dirty="0">
                <a:latin typeface="Arial" panose="020B0604020202020204" pitchFamily="34" charset="0"/>
                <a:cs typeface="Arial" panose="020B0604020202020204" pitchFamily="34" charset="0"/>
              </a:rPr>
            </a:br>
            <a:r>
              <a:rPr lang="en-US" u="sng" dirty="0" smtClean="0"/>
              <a:t/>
            </a:r>
            <a:br>
              <a:rPr lang="en-US" u="sng" dirty="0" smtClean="0"/>
            </a:br>
            <a:endParaRPr lang="en-GB" altLang="en-US" dirty="0" smtClean="0">
              <a:ea typeface="ＭＳ Ｐゴシック" pitchFamily="34" charset="-128"/>
            </a:endParaRPr>
          </a:p>
        </p:txBody>
      </p:sp>
      <p:sp>
        <p:nvSpPr>
          <p:cNvPr id="4" name="Slide Number Placeholder 3"/>
          <p:cNvSpPr>
            <a:spLocks noGrp="1"/>
          </p:cNvSpPr>
          <p:nvPr>
            <p:ph type="sldNum" sz="quarter" idx="11"/>
          </p:nvPr>
        </p:nvSpPr>
        <p:spPr/>
        <p:txBody>
          <a:bodyPr/>
          <a:lstStyle/>
          <a:p>
            <a:pPr>
              <a:defRPr/>
            </a:pPr>
            <a:fld id="{FCCCFEDE-59D4-4C27-9541-2365E34D2F35}" type="slidenum">
              <a:rPr lang="en-US" smtClean="0"/>
              <a:pPr>
                <a:defRPr/>
              </a:pPr>
              <a:t>9</a:t>
            </a:fld>
            <a:endParaRPr lang="en-US" dirty="0"/>
          </a:p>
        </p:txBody>
      </p:sp>
      <p:sp>
        <p:nvSpPr>
          <p:cNvPr id="6" name="Footer Placeholder 3"/>
          <p:cNvSpPr>
            <a:spLocks noGrp="1"/>
          </p:cNvSpPr>
          <p:nvPr>
            <p:ph type="ftr" sz="quarter" idx="10"/>
          </p:nvPr>
        </p:nvSpPr>
        <p:spPr>
          <a:xfrm>
            <a:off x="373062" y="6356350"/>
            <a:ext cx="3642883" cy="365125"/>
          </a:xfrm>
        </p:spPr>
        <p:txBody>
          <a:bodyPr/>
          <a:lstStyle/>
          <a:p>
            <a:pPr>
              <a:defRPr/>
            </a:pPr>
            <a:r>
              <a:rPr lang="en-US" sz="1400" dirty="0" smtClean="0"/>
              <a:t>Universities UK </a:t>
            </a:r>
            <a:r>
              <a:rPr lang="en-GB" sz="1400" dirty="0" smtClean="0"/>
              <a:t> </a:t>
            </a:r>
            <a:r>
              <a:rPr lang="en-GB" sz="1400" dirty="0">
                <a:solidFill>
                  <a:schemeClr val="accent6">
                    <a:lumMod val="75000"/>
                  </a:schemeClr>
                </a:solidFill>
              </a:rPr>
              <a:t>| The voice of </a:t>
            </a:r>
            <a:r>
              <a:rPr lang="en-GB" sz="1400" dirty="0" smtClean="0">
                <a:solidFill>
                  <a:schemeClr val="accent6">
                    <a:lumMod val="75000"/>
                  </a:schemeClr>
                </a:solidFill>
              </a:rPr>
              <a:t>universities</a:t>
            </a:r>
            <a:endParaRPr lang="en-GB" sz="1400"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UK template slide">
  <a:themeElements>
    <a:clrScheme name="Custom 8">
      <a:dk1>
        <a:srgbClr val="002776"/>
      </a:dk1>
      <a:lt1>
        <a:srgbClr val="FFFFFF"/>
      </a:lt1>
      <a:dk2>
        <a:srgbClr val="002776"/>
      </a:dk2>
      <a:lt2>
        <a:srgbClr val="EEECE1"/>
      </a:lt2>
      <a:accent1>
        <a:srgbClr val="002776"/>
      </a:accent1>
      <a:accent2>
        <a:srgbClr val="3DB7E4"/>
      </a:accent2>
      <a:accent3>
        <a:srgbClr val="818A8F"/>
      </a:accent3>
      <a:accent4>
        <a:srgbClr val="1E1E1E"/>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bbe65d67-b29a-48fc-8d57-24195e07cb14">08 Content preparation and migration</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C2404D8241347B1DE5A0ED8ABD590" ma:contentTypeVersion="1" ma:contentTypeDescription="Create a new document." ma:contentTypeScope="" ma:versionID="194fcf8ec1929241a91f452c49a6169e">
  <xsd:schema xmlns:xsd="http://www.w3.org/2001/XMLSchema" xmlns:p="http://schemas.microsoft.com/office/2006/metadata/properties" xmlns:ns2="bbe65d67-b29a-48fc-8d57-24195e07cb14" targetNamespace="http://schemas.microsoft.com/office/2006/metadata/properties" ma:root="true" ma:fieldsID="247c7acf5a8795d56714eeeafa0bc984" ns2:_="">
    <xsd:import namespace="bbe65d67-b29a-48fc-8d57-24195e07cb14"/>
    <xsd:element name="properties">
      <xsd:complexType>
        <xsd:sequence>
          <xsd:element name="documentManagement">
            <xsd:complexType>
              <xsd:all>
                <xsd:element ref="ns2:Category"/>
              </xsd:all>
            </xsd:complexType>
          </xsd:element>
        </xsd:sequence>
      </xsd:complexType>
    </xsd:element>
  </xsd:schema>
  <xsd:schema xmlns:xsd="http://www.w3.org/2001/XMLSchema" xmlns:dms="http://schemas.microsoft.com/office/2006/documentManagement/types" targetNamespace="bbe65d67-b29a-48fc-8d57-24195e07cb14" elementFormDefault="qualified">
    <xsd:import namespace="http://schemas.microsoft.com/office/2006/documentManagement/types"/>
    <xsd:element name="Category" ma:index="8" ma:displayName="Category" ma:description="Programme Management Areas" ma:format="Dropdown" ma:internalName="Category">
      <xsd:simpleType>
        <xsd:restriction base="dms:Choice">
          <xsd:enumeration value="01 Programme Documentation"/>
          <xsd:enumeration value="02 Stakeholder usability testing"/>
          <xsd:enumeration value="03 Planning"/>
          <xsd:enumeration value="04 Information architecture"/>
          <xsd:enumeration value="05 Visual design"/>
          <xsd:enumeration value="06 Functionalities"/>
          <xsd:enumeration value="07 Technical documentation"/>
          <xsd:enumeration value="08 Content preparation and migration"/>
          <xsd:enumeration value="09 Usability and tes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9726F89-DAF0-4C1D-863B-E700BC6CC174}">
  <ds:schemaRefs>
    <ds:schemaRef ds:uri="http://schemas.microsoft.com/sharepoint/v3/contenttype/forms"/>
  </ds:schemaRefs>
</ds:datastoreItem>
</file>

<file path=customXml/itemProps2.xml><?xml version="1.0" encoding="utf-8"?>
<ds:datastoreItem xmlns:ds="http://schemas.openxmlformats.org/officeDocument/2006/customXml" ds:itemID="{562D0FE9-143C-4F23-9AA8-8CC921D397DC}">
  <ds:schemaRefs>
    <ds:schemaRef ds:uri="http://schemas.microsoft.com/office/2006/documentManagement/types"/>
    <ds:schemaRef ds:uri="bbe65d67-b29a-48fc-8d57-24195e07cb14"/>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5368C2E-B822-410B-B914-8C2701BEE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65d67-b29a-48fc-8d57-24195e07cb1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UUK template slide</Template>
  <TotalTime>213</TotalTime>
  <Words>840</Words>
  <Application>Microsoft Office PowerPoint</Application>
  <PresentationFormat>On-screen Show (4:3)</PresentationFormat>
  <Paragraphs>138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UUK template slide</vt:lpstr>
      <vt:lpstr>Impact on international student numbers</vt:lpstr>
      <vt:lpstr>Net migration statistics</vt:lpstr>
      <vt:lpstr>Policy impact</vt:lpstr>
      <vt:lpstr>Country trends</vt:lpstr>
      <vt:lpstr>UK growth compared to others</vt:lpstr>
      <vt:lpstr>International competition</vt:lpstr>
      <vt:lpstr>Post-study work numbers </vt:lpstr>
      <vt:lpstr>UUK’s policy response</vt:lpstr>
      <vt:lpstr>jo.attwooll@universitiesuk.ac.uk 0207 419 5463 LinkedIn: Josephine Attwooll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Jo Attwooll</dc:creator>
  <cp:lastModifiedBy>Jo Attwooll</cp:lastModifiedBy>
  <cp:revision>60</cp:revision>
  <cp:lastPrinted>2016-03-31T16:25:46Z</cp:lastPrinted>
  <dcterms:created xsi:type="dcterms:W3CDTF">2016-03-31T15:58:47Z</dcterms:created>
  <dcterms:modified xsi:type="dcterms:W3CDTF">2016-04-14T07:45:32Z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0x0101005F0C2404D8241347B1DE5A0ED8ABD590</vt:lpwstr>
  </property>
</Properties>
</file>