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455" r:id="rId2"/>
    <p:sldId id="500" r:id="rId3"/>
    <p:sldId id="529" r:id="rId4"/>
    <p:sldId id="639" r:id="rId5"/>
    <p:sldId id="638" r:id="rId6"/>
    <p:sldId id="576" r:id="rId7"/>
    <p:sldId id="592" r:id="rId8"/>
    <p:sldId id="640" r:id="rId9"/>
    <p:sldId id="641" r:id="rId10"/>
    <p:sldId id="642" r:id="rId11"/>
    <p:sldId id="653" r:id="rId12"/>
    <p:sldId id="661" r:id="rId13"/>
    <p:sldId id="633" r:id="rId14"/>
    <p:sldId id="654" r:id="rId15"/>
    <p:sldId id="643" r:id="rId16"/>
    <p:sldId id="644" r:id="rId17"/>
    <p:sldId id="655" r:id="rId18"/>
    <p:sldId id="646" r:id="rId19"/>
    <p:sldId id="659" r:id="rId20"/>
    <p:sldId id="658" r:id="rId21"/>
    <p:sldId id="635" r:id="rId22"/>
    <p:sldId id="657" r:id="rId23"/>
    <p:sldId id="636" r:id="rId24"/>
    <p:sldId id="649" r:id="rId25"/>
    <p:sldId id="652" r:id="rId26"/>
    <p:sldId id="650" r:id="rId27"/>
    <p:sldId id="656" r:id="rId28"/>
    <p:sldId id="651" r:id="rId29"/>
    <p:sldId id="660" r:id="rId30"/>
    <p:sldId id="637"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7F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44"/>
    <p:restoredTop sz="94587"/>
  </p:normalViewPr>
  <p:slideViewPr>
    <p:cSldViewPr snapToGrid="0" snapToObjects="1">
      <p:cViewPr>
        <p:scale>
          <a:sx n="94" d="100"/>
          <a:sy n="94" d="100"/>
        </p:scale>
        <p:origin x="560" y="552"/>
      </p:cViewPr>
      <p:guideLst>
        <p:guide orient="horz" pos="2160"/>
        <p:guide pos="2880"/>
      </p:guideLst>
    </p:cSldViewPr>
  </p:slideViewPr>
  <p:notesTextViewPr>
    <p:cViewPr>
      <p:scale>
        <a:sx n="100" d="100"/>
        <a:sy n="100" d="100"/>
      </p:scale>
      <p:origin x="0" y="0"/>
    </p:cViewPr>
  </p:notesTextViewPr>
  <p:notesViewPr>
    <p:cSldViewPr snapToGrid="0" snapToObjects="1">
      <p:cViewPr>
        <p:scale>
          <a:sx n="150" d="100"/>
          <a:sy n="150" d="100"/>
        </p:scale>
        <p:origin x="2360" y="-27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1"/>
          <c:order val="1"/>
          <c:tx>
            <c:strRef>
              <c:f>Sheet1!$C$1</c:f>
              <c:strCache>
                <c:ptCount val="1"/>
                <c:pt idx="0">
                  <c:v>tertiary education students</c:v>
                </c:pt>
              </c:strCache>
            </c:strRef>
          </c:tx>
          <c:spPr>
            <a:solidFill>
              <a:schemeClr val="accent5">
                <a:alpha val="90000"/>
              </a:schemeClr>
            </a:solidFill>
            <a:ln w="50800" cmpd="sng">
              <a:noFill/>
              <a:prstDash val="solid"/>
            </a:ln>
            <a:effectLst>
              <a:glow rad="25400">
                <a:schemeClr val="bg1"/>
              </a:glow>
            </a:effectLst>
          </c:spPr>
          <c:invertIfNegative val="0"/>
          <c:cat>
            <c:numRef>
              <c:f>Sheet1!$A$2:$A$45</c:f>
              <c:numCache>
                <c:formatCode>General</c:formatCode>
                <c:ptCount val="44"/>
                <c:pt idx="0">
                  <c:v>1970.0</c:v>
                </c:pt>
                <c:pt idx="1">
                  <c:v>1971.0</c:v>
                </c:pt>
                <c:pt idx="2">
                  <c:v>1972.0</c:v>
                </c:pt>
                <c:pt idx="3">
                  <c:v>1973.0</c:v>
                </c:pt>
                <c:pt idx="4">
                  <c:v>1974.0</c:v>
                </c:pt>
                <c:pt idx="5">
                  <c:v>1975.0</c:v>
                </c:pt>
                <c:pt idx="6">
                  <c:v>1976.0</c:v>
                </c:pt>
                <c:pt idx="7">
                  <c:v>1977.0</c:v>
                </c:pt>
                <c:pt idx="8">
                  <c:v>1978.0</c:v>
                </c:pt>
                <c:pt idx="9">
                  <c:v>1979.0</c:v>
                </c:pt>
                <c:pt idx="10">
                  <c:v>1980.0</c:v>
                </c:pt>
                <c:pt idx="11">
                  <c:v>1981.0</c:v>
                </c:pt>
                <c:pt idx="12">
                  <c:v>1982.0</c:v>
                </c:pt>
                <c:pt idx="13">
                  <c:v>1983.0</c:v>
                </c:pt>
                <c:pt idx="14">
                  <c:v>1984.0</c:v>
                </c:pt>
                <c:pt idx="15">
                  <c:v>1985.0</c:v>
                </c:pt>
                <c:pt idx="16">
                  <c:v>1986.0</c:v>
                </c:pt>
                <c:pt idx="17">
                  <c:v>1987.0</c:v>
                </c:pt>
                <c:pt idx="18">
                  <c:v>1988.0</c:v>
                </c:pt>
                <c:pt idx="19">
                  <c:v>1989.0</c:v>
                </c:pt>
                <c:pt idx="20">
                  <c:v>1990.0</c:v>
                </c:pt>
                <c:pt idx="21">
                  <c:v>1991.0</c:v>
                </c:pt>
                <c:pt idx="22">
                  <c:v>1992.0</c:v>
                </c:pt>
                <c:pt idx="23">
                  <c:v>1993.0</c:v>
                </c:pt>
                <c:pt idx="24">
                  <c:v>1994.0</c:v>
                </c:pt>
                <c:pt idx="25">
                  <c:v>1995.0</c:v>
                </c:pt>
                <c:pt idx="26">
                  <c:v>1996.0</c:v>
                </c:pt>
                <c:pt idx="27">
                  <c:v>1997.0</c:v>
                </c:pt>
                <c:pt idx="28">
                  <c:v>1998.0</c:v>
                </c:pt>
                <c:pt idx="29">
                  <c:v>1999.0</c:v>
                </c:pt>
                <c:pt idx="30">
                  <c:v>2000.0</c:v>
                </c:pt>
                <c:pt idx="31">
                  <c:v>2001.0</c:v>
                </c:pt>
                <c:pt idx="32">
                  <c:v>2002.0</c:v>
                </c:pt>
                <c:pt idx="33">
                  <c:v>2003.0</c:v>
                </c:pt>
                <c:pt idx="34">
                  <c:v>2004.0</c:v>
                </c:pt>
                <c:pt idx="35">
                  <c:v>2005.0</c:v>
                </c:pt>
                <c:pt idx="36">
                  <c:v>2006.0</c:v>
                </c:pt>
                <c:pt idx="37">
                  <c:v>2007.0</c:v>
                </c:pt>
                <c:pt idx="38">
                  <c:v>2008.0</c:v>
                </c:pt>
                <c:pt idx="39">
                  <c:v>2009.0</c:v>
                </c:pt>
                <c:pt idx="40">
                  <c:v>2010.0</c:v>
                </c:pt>
                <c:pt idx="41">
                  <c:v>2011.0</c:v>
                </c:pt>
                <c:pt idx="42">
                  <c:v>2012.0</c:v>
                </c:pt>
                <c:pt idx="43">
                  <c:v>2013.0</c:v>
                </c:pt>
              </c:numCache>
            </c:numRef>
          </c:cat>
          <c:val>
            <c:numRef>
              <c:f>Sheet1!$C$2:$C$45</c:f>
              <c:numCache>
                <c:formatCode>General</c:formatCode>
                <c:ptCount val="44"/>
                <c:pt idx="0">
                  <c:v>1.0</c:v>
                </c:pt>
                <c:pt idx="1">
                  <c:v>1.033</c:v>
                </c:pt>
                <c:pt idx="2">
                  <c:v>1.089</c:v>
                </c:pt>
                <c:pt idx="3">
                  <c:v>1.143</c:v>
                </c:pt>
                <c:pt idx="4">
                  <c:v>1.201</c:v>
                </c:pt>
                <c:pt idx="5">
                  <c:v>1.272</c:v>
                </c:pt>
                <c:pt idx="6">
                  <c:v>1.348</c:v>
                </c:pt>
                <c:pt idx="7">
                  <c:v>1.379</c:v>
                </c:pt>
                <c:pt idx="8">
                  <c:v>1.433</c:v>
                </c:pt>
                <c:pt idx="9">
                  <c:v>1.476</c:v>
                </c:pt>
                <c:pt idx="10">
                  <c:v>1.528</c:v>
                </c:pt>
                <c:pt idx="11">
                  <c:v>1.601</c:v>
                </c:pt>
                <c:pt idx="12">
                  <c:v>1.661</c:v>
                </c:pt>
                <c:pt idx="13">
                  <c:v>1.725</c:v>
                </c:pt>
                <c:pt idx="14">
                  <c:v>1.813</c:v>
                </c:pt>
                <c:pt idx="15">
                  <c:v>1.861</c:v>
                </c:pt>
                <c:pt idx="16">
                  <c:v>1.89</c:v>
                </c:pt>
                <c:pt idx="17">
                  <c:v>1.941</c:v>
                </c:pt>
                <c:pt idx="18">
                  <c:v>1.96</c:v>
                </c:pt>
                <c:pt idx="19">
                  <c:v>2.012999999999999</c:v>
                </c:pt>
                <c:pt idx="20">
                  <c:v>2.075</c:v>
                </c:pt>
                <c:pt idx="21">
                  <c:v>2.13</c:v>
                </c:pt>
                <c:pt idx="22">
                  <c:v>2.184</c:v>
                </c:pt>
                <c:pt idx="23">
                  <c:v>2.256</c:v>
                </c:pt>
                <c:pt idx="24">
                  <c:v>2.35</c:v>
                </c:pt>
                <c:pt idx="25">
                  <c:v>2.451999999999999</c:v>
                </c:pt>
                <c:pt idx="26">
                  <c:v>2.543</c:v>
                </c:pt>
                <c:pt idx="27">
                  <c:v>2.658</c:v>
                </c:pt>
                <c:pt idx="28">
                  <c:v>2.737</c:v>
                </c:pt>
                <c:pt idx="29">
                  <c:v>2.918</c:v>
                </c:pt>
                <c:pt idx="30">
                  <c:v>3.069</c:v>
                </c:pt>
                <c:pt idx="31">
                  <c:v>3.287</c:v>
                </c:pt>
                <c:pt idx="32">
                  <c:v>3.599</c:v>
                </c:pt>
                <c:pt idx="33">
                  <c:v>3.862</c:v>
                </c:pt>
                <c:pt idx="34">
                  <c:v>4.082</c:v>
                </c:pt>
                <c:pt idx="35">
                  <c:v>4.293</c:v>
                </c:pt>
                <c:pt idx="36">
                  <c:v>4.539</c:v>
                </c:pt>
                <c:pt idx="37">
                  <c:v>4.791</c:v>
                </c:pt>
                <c:pt idx="38">
                  <c:v>5.065999999999994</c:v>
                </c:pt>
                <c:pt idx="39">
                  <c:v>5.311999999999998</c:v>
                </c:pt>
                <c:pt idx="40">
                  <c:v>5.6</c:v>
                </c:pt>
                <c:pt idx="41">
                  <c:v>5.894999999999984</c:v>
                </c:pt>
                <c:pt idx="42">
                  <c:v>6.07</c:v>
                </c:pt>
                <c:pt idx="43">
                  <c:v>6.118999999999994</c:v>
                </c:pt>
              </c:numCache>
            </c:numRef>
          </c:val>
        </c:ser>
        <c:dLbls>
          <c:showLegendKey val="0"/>
          <c:showVal val="0"/>
          <c:showCatName val="0"/>
          <c:showSerName val="0"/>
          <c:showPercent val="0"/>
          <c:showBubbleSize val="0"/>
        </c:dLbls>
        <c:gapWidth val="39"/>
        <c:axId val="2049094384"/>
        <c:axId val="2049482672"/>
      </c:barChart>
      <c:lineChart>
        <c:grouping val="standard"/>
        <c:varyColors val="0"/>
        <c:ser>
          <c:idx val="0"/>
          <c:order val="0"/>
          <c:tx>
            <c:strRef>
              <c:f>Sheet1!$B$1</c:f>
              <c:strCache>
                <c:ptCount val="1"/>
                <c:pt idx="0">
                  <c:v>world GDP (constant prices)</c:v>
                </c:pt>
              </c:strCache>
            </c:strRef>
          </c:tx>
          <c:spPr>
            <a:ln>
              <a:solidFill>
                <a:srgbClr val="FF0000"/>
              </a:solidFill>
            </a:ln>
            <a:effectLst>
              <a:glow rad="50800">
                <a:schemeClr val="bg1"/>
              </a:glow>
            </a:effectLst>
          </c:spPr>
          <c:marker>
            <c:symbol val="none"/>
          </c:marker>
          <c:cat>
            <c:numRef>
              <c:f>Sheet1!$A$2:$A$45</c:f>
              <c:numCache>
                <c:formatCode>General</c:formatCode>
                <c:ptCount val="44"/>
                <c:pt idx="0">
                  <c:v>1970.0</c:v>
                </c:pt>
                <c:pt idx="1">
                  <c:v>1971.0</c:v>
                </c:pt>
                <c:pt idx="2">
                  <c:v>1972.0</c:v>
                </c:pt>
                <c:pt idx="3">
                  <c:v>1973.0</c:v>
                </c:pt>
                <c:pt idx="4">
                  <c:v>1974.0</c:v>
                </c:pt>
                <c:pt idx="5">
                  <c:v>1975.0</c:v>
                </c:pt>
                <c:pt idx="6">
                  <c:v>1976.0</c:v>
                </c:pt>
                <c:pt idx="7">
                  <c:v>1977.0</c:v>
                </c:pt>
                <c:pt idx="8">
                  <c:v>1978.0</c:v>
                </c:pt>
                <c:pt idx="9">
                  <c:v>1979.0</c:v>
                </c:pt>
                <c:pt idx="10">
                  <c:v>1980.0</c:v>
                </c:pt>
                <c:pt idx="11">
                  <c:v>1981.0</c:v>
                </c:pt>
                <c:pt idx="12">
                  <c:v>1982.0</c:v>
                </c:pt>
                <c:pt idx="13">
                  <c:v>1983.0</c:v>
                </c:pt>
                <c:pt idx="14">
                  <c:v>1984.0</c:v>
                </c:pt>
                <c:pt idx="15">
                  <c:v>1985.0</c:v>
                </c:pt>
                <c:pt idx="16">
                  <c:v>1986.0</c:v>
                </c:pt>
                <c:pt idx="17">
                  <c:v>1987.0</c:v>
                </c:pt>
                <c:pt idx="18">
                  <c:v>1988.0</c:v>
                </c:pt>
                <c:pt idx="19">
                  <c:v>1989.0</c:v>
                </c:pt>
                <c:pt idx="20">
                  <c:v>1990.0</c:v>
                </c:pt>
                <c:pt idx="21">
                  <c:v>1991.0</c:v>
                </c:pt>
                <c:pt idx="22">
                  <c:v>1992.0</c:v>
                </c:pt>
                <c:pt idx="23">
                  <c:v>1993.0</c:v>
                </c:pt>
                <c:pt idx="24">
                  <c:v>1994.0</c:v>
                </c:pt>
                <c:pt idx="25">
                  <c:v>1995.0</c:v>
                </c:pt>
                <c:pt idx="26">
                  <c:v>1996.0</c:v>
                </c:pt>
                <c:pt idx="27">
                  <c:v>1997.0</c:v>
                </c:pt>
                <c:pt idx="28">
                  <c:v>1998.0</c:v>
                </c:pt>
                <c:pt idx="29">
                  <c:v>1999.0</c:v>
                </c:pt>
                <c:pt idx="30">
                  <c:v>2000.0</c:v>
                </c:pt>
                <c:pt idx="31">
                  <c:v>2001.0</c:v>
                </c:pt>
                <c:pt idx="32">
                  <c:v>2002.0</c:v>
                </c:pt>
                <c:pt idx="33">
                  <c:v>2003.0</c:v>
                </c:pt>
                <c:pt idx="34">
                  <c:v>2004.0</c:v>
                </c:pt>
                <c:pt idx="35">
                  <c:v>2005.0</c:v>
                </c:pt>
                <c:pt idx="36">
                  <c:v>2006.0</c:v>
                </c:pt>
                <c:pt idx="37">
                  <c:v>2007.0</c:v>
                </c:pt>
                <c:pt idx="38">
                  <c:v>2008.0</c:v>
                </c:pt>
                <c:pt idx="39">
                  <c:v>2009.0</c:v>
                </c:pt>
                <c:pt idx="40">
                  <c:v>2010.0</c:v>
                </c:pt>
                <c:pt idx="41">
                  <c:v>2011.0</c:v>
                </c:pt>
                <c:pt idx="42">
                  <c:v>2012.0</c:v>
                </c:pt>
                <c:pt idx="43">
                  <c:v>2013.0</c:v>
                </c:pt>
              </c:numCache>
            </c:numRef>
          </c:cat>
          <c:val>
            <c:numRef>
              <c:f>Sheet1!$B$2:$B$45</c:f>
              <c:numCache>
                <c:formatCode>General</c:formatCode>
                <c:ptCount val="44"/>
                <c:pt idx="0">
                  <c:v>1.0</c:v>
                </c:pt>
                <c:pt idx="1">
                  <c:v>1.041</c:v>
                </c:pt>
                <c:pt idx="2">
                  <c:v>1.099</c:v>
                </c:pt>
                <c:pt idx="3">
                  <c:v>1.169</c:v>
                </c:pt>
                <c:pt idx="4">
                  <c:v>1.189</c:v>
                </c:pt>
                <c:pt idx="5">
                  <c:v>1.198</c:v>
                </c:pt>
                <c:pt idx="6">
                  <c:v>1.259</c:v>
                </c:pt>
                <c:pt idx="7">
                  <c:v>1.31</c:v>
                </c:pt>
                <c:pt idx="8">
                  <c:v>1.366</c:v>
                </c:pt>
                <c:pt idx="9">
                  <c:v>1.423</c:v>
                </c:pt>
                <c:pt idx="10">
                  <c:v>1.449</c:v>
                </c:pt>
                <c:pt idx="11">
                  <c:v>1.479</c:v>
                </c:pt>
                <c:pt idx="12">
                  <c:v>1.485</c:v>
                </c:pt>
                <c:pt idx="13">
                  <c:v>1.524</c:v>
                </c:pt>
                <c:pt idx="14">
                  <c:v>1.595</c:v>
                </c:pt>
                <c:pt idx="15">
                  <c:v>1.656</c:v>
                </c:pt>
                <c:pt idx="16">
                  <c:v>1.709</c:v>
                </c:pt>
                <c:pt idx="17">
                  <c:v>1.77</c:v>
                </c:pt>
                <c:pt idx="18">
                  <c:v>1.853</c:v>
                </c:pt>
                <c:pt idx="19">
                  <c:v>1.923</c:v>
                </c:pt>
                <c:pt idx="20">
                  <c:v>1.98</c:v>
                </c:pt>
                <c:pt idx="21">
                  <c:v>2.007</c:v>
                </c:pt>
                <c:pt idx="22">
                  <c:v>2.046</c:v>
                </c:pt>
                <c:pt idx="23">
                  <c:v>2.079</c:v>
                </c:pt>
                <c:pt idx="24">
                  <c:v>2.144</c:v>
                </c:pt>
                <c:pt idx="25">
                  <c:v>2.207</c:v>
                </c:pt>
                <c:pt idx="26">
                  <c:v>2.279</c:v>
                </c:pt>
                <c:pt idx="27">
                  <c:v>2.363</c:v>
                </c:pt>
                <c:pt idx="28">
                  <c:v>2.423</c:v>
                </c:pt>
                <c:pt idx="29">
                  <c:v>2.505</c:v>
                </c:pt>
                <c:pt idx="30">
                  <c:v>2.612</c:v>
                </c:pt>
                <c:pt idx="31">
                  <c:v>2.659</c:v>
                </c:pt>
                <c:pt idx="32">
                  <c:v>2.714</c:v>
                </c:pt>
                <c:pt idx="33">
                  <c:v>2.79</c:v>
                </c:pt>
                <c:pt idx="34">
                  <c:v>2.906</c:v>
                </c:pt>
                <c:pt idx="35">
                  <c:v>3.01</c:v>
                </c:pt>
                <c:pt idx="36">
                  <c:v>3.134</c:v>
                </c:pt>
                <c:pt idx="37">
                  <c:v>3.257</c:v>
                </c:pt>
                <c:pt idx="38">
                  <c:v>3.306</c:v>
                </c:pt>
                <c:pt idx="39">
                  <c:v>3.237</c:v>
                </c:pt>
                <c:pt idx="40">
                  <c:v>3.369</c:v>
                </c:pt>
                <c:pt idx="41">
                  <c:v>3.465</c:v>
                </c:pt>
                <c:pt idx="42">
                  <c:v>3.542</c:v>
                </c:pt>
                <c:pt idx="43">
                  <c:v>3.626</c:v>
                </c:pt>
              </c:numCache>
            </c:numRef>
          </c:val>
          <c:smooth val="0"/>
        </c:ser>
        <c:ser>
          <c:idx val="2"/>
          <c:order val="2"/>
          <c:tx>
            <c:strRef>
              <c:f>Sheet1!$D$1</c:f>
              <c:strCache>
                <c:ptCount val="1"/>
                <c:pt idx="0">
                  <c:v>world population</c:v>
                </c:pt>
              </c:strCache>
            </c:strRef>
          </c:tx>
          <c:spPr>
            <a:ln>
              <a:solidFill>
                <a:schemeClr val="tx1"/>
              </a:solidFill>
            </a:ln>
            <a:effectLst>
              <a:glow rad="50800">
                <a:schemeClr val="bg1"/>
              </a:glow>
            </a:effectLst>
          </c:spPr>
          <c:marker>
            <c:symbol val="none"/>
          </c:marker>
          <c:cat>
            <c:numRef>
              <c:f>Sheet1!$A$2:$A$45</c:f>
              <c:numCache>
                <c:formatCode>General</c:formatCode>
                <c:ptCount val="44"/>
                <c:pt idx="0">
                  <c:v>1970.0</c:v>
                </c:pt>
                <c:pt idx="1">
                  <c:v>1971.0</c:v>
                </c:pt>
                <c:pt idx="2">
                  <c:v>1972.0</c:v>
                </c:pt>
                <c:pt idx="3">
                  <c:v>1973.0</c:v>
                </c:pt>
                <c:pt idx="4">
                  <c:v>1974.0</c:v>
                </c:pt>
                <c:pt idx="5">
                  <c:v>1975.0</c:v>
                </c:pt>
                <c:pt idx="6">
                  <c:v>1976.0</c:v>
                </c:pt>
                <c:pt idx="7">
                  <c:v>1977.0</c:v>
                </c:pt>
                <c:pt idx="8">
                  <c:v>1978.0</c:v>
                </c:pt>
                <c:pt idx="9">
                  <c:v>1979.0</c:v>
                </c:pt>
                <c:pt idx="10">
                  <c:v>1980.0</c:v>
                </c:pt>
                <c:pt idx="11">
                  <c:v>1981.0</c:v>
                </c:pt>
                <c:pt idx="12">
                  <c:v>1982.0</c:v>
                </c:pt>
                <c:pt idx="13">
                  <c:v>1983.0</c:v>
                </c:pt>
                <c:pt idx="14">
                  <c:v>1984.0</c:v>
                </c:pt>
                <c:pt idx="15">
                  <c:v>1985.0</c:v>
                </c:pt>
                <c:pt idx="16">
                  <c:v>1986.0</c:v>
                </c:pt>
                <c:pt idx="17">
                  <c:v>1987.0</c:v>
                </c:pt>
                <c:pt idx="18">
                  <c:v>1988.0</c:v>
                </c:pt>
                <c:pt idx="19">
                  <c:v>1989.0</c:v>
                </c:pt>
                <c:pt idx="20">
                  <c:v>1990.0</c:v>
                </c:pt>
                <c:pt idx="21">
                  <c:v>1991.0</c:v>
                </c:pt>
                <c:pt idx="22">
                  <c:v>1992.0</c:v>
                </c:pt>
                <c:pt idx="23">
                  <c:v>1993.0</c:v>
                </c:pt>
                <c:pt idx="24">
                  <c:v>1994.0</c:v>
                </c:pt>
                <c:pt idx="25">
                  <c:v>1995.0</c:v>
                </c:pt>
                <c:pt idx="26">
                  <c:v>1996.0</c:v>
                </c:pt>
                <c:pt idx="27">
                  <c:v>1997.0</c:v>
                </c:pt>
                <c:pt idx="28">
                  <c:v>1998.0</c:v>
                </c:pt>
                <c:pt idx="29">
                  <c:v>1999.0</c:v>
                </c:pt>
                <c:pt idx="30">
                  <c:v>2000.0</c:v>
                </c:pt>
                <c:pt idx="31">
                  <c:v>2001.0</c:v>
                </c:pt>
                <c:pt idx="32">
                  <c:v>2002.0</c:v>
                </c:pt>
                <c:pt idx="33">
                  <c:v>2003.0</c:v>
                </c:pt>
                <c:pt idx="34">
                  <c:v>2004.0</c:v>
                </c:pt>
                <c:pt idx="35">
                  <c:v>2005.0</c:v>
                </c:pt>
                <c:pt idx="36">
                  <c:v>2006.0</c:v>
                </c:pt>
                <c:pt idx="37">
                  <c:v>2007.0</c:v>
                </c:pt>
                <c:pt idx="38">
                  <c:v>2008.0</c:v>
                </c:pt>
                <c:pt idx="39">
                  <c:v>2009.0</c:v>
                </c:pt>
                <c:pt idx="40">
                  <c:v>2010.0</c:v>
                </c:pt>
                <c:pt idx="41">
                  <c:v>2011.0</c:v>
                </c:pt>
                <c:pt idx="42">
                  <c:v>2012.0</c:v>
                </c:pt>
                <c:pt idx="43">
                  <c:v>2013.0</c:v>
                </c:pt>
              </c:numCache>
            </c:numRef>
          </c:cat>
          <c:val>
            <c:numRef>
              <c:f>Sheet1!$D$2:$D$45</c:f>
              <c:numCache>
                <c:formatCode>General</c:formatCode>
                <c:ptCount val="44"/>
                <c:pt idx="0">
                  <c:v>1.0</c:v>
                </c:pt>
                <c:pt idx="1">
                  <c:v>1.021</c:v>
                </c:pt>
                <c:pt idx="2">
                  <c:v>1.042</c:v>
                </c:pt>
                <c:pt idx="3">
                  <c:v>1.062</c:v>
                </c:pt>
                <c:pt idx="4">
                  <c:v>1.083</c:v>
                </c:pt>
                <c:pt idx="5">
                  <c:v>1.103</c:v>
                </c:pt>
                <c:pt idx="6">
                  <c:v>1.123</c:v>
                </c:pt>
                <c:pt idx="7">
                  <c:v>1.142</c:v>
                </c:pt>
                <c:pt idx="8">
                  <c:v>1.163</c:v>
                </c:pt>
                <c:pt idx="9">
                  <c:v>1.183</c:v>
                </c:pt>
                <c:pt idx="10">
                  <c:v>1.204</c:v>
                </c:pt>
                <c:pt idx="11">
                  <c:v>1.225</c:v>
                </c:pt>
                <c:pt idx="12">
                  <c:v>1.247</c:v>
                </c:pt>
                <c:pt idx="13">
                  <c:v>1.269</c:v>
                </c:pt>
                <c:pt idx="14">
                  <c:v>1.29</c:v>
                </c:pt>
                <c:pt idx="15">
                  <c:v>1.313</c:v>
                </c:pt>
                <c:pt idx="16">
                  <c:v>1.336</c:v>
                </c:pt>
                <c:pt idx="17">
                  <c:v>1.36</c:v>
                </c:pt>
                <c:pt idx="18">
                  <c:v>1.384</c:v>
                </c:pt>
                <c:pt idx="19">
                  <c:v>1.407999999999999</c:v>
                </c:pt>
                <c:pt idx="20">
                  <c:v>1.431999999999999</c:v>
                </c:pt>
                <c:pt idx="21">
                  <c:v>1.455</c:v>
                </c:pt>
                <c:pt idx="22">
                  <c:v>1.478</c:v>
                </c:pt>
                <c:pt idx="23">
                  <c:v>1.5</c:v>
                </c:pt>
                <c:pt idx="24">
                  <c:v>1.523</c:v>
                </c:pt>
                <c:pt idx="25">
                  <c:v>1.566</c:v>
                </c:pt>
                <c:pt idx="26">
                  <c:v>1.568</c:v>
                </c:pt>
                <c:pt idx="27">
                  <c:v>1.59</c:v>
                </c:pt>
                <c:pt idx="28">
                  <c:v>1.612</c:v>
                </c:pt>
                <c:pt idx="29">
                  <c:v>1.634</c:v>
                </c:pt>
                <c:pt idx="30">
                  <c:v>1.655</c:v>
                </c:pt>
                <c:pt idx="31">
                  <c:v>1.676</c:v>
                </c:pt>
                <c:pt idx="32">
                  <c:v>1.697</c:v>
                </c:pt>
                <c:pt idx="33">
                  <c:v>1.718</c:v>
                </c:pt>
                <c:pt idx="34">
                  <c:v>1.739</c:v>
                </c:pt>
                <c:pt idx="35">
                  <c:v>1.76</c:v>
                </c:pt>
                <c:pt idx="36">
                  <c:v>1.782</c:v>
                </c:pt>
                <c:pt idx="37">
                  <c:v>1.803</c:v>
                </c:pt>
                <c:pt idx="38">
                  <c:v>1.824</c:v>
                </c:pt>
                <c:pt idx="39">
                  <c:v>1.846</c:v>
                </c:pt>
                <c:pt idx="40">
                  <c:v>1.867</c:v>
                </c:pt>
                <c:pt idx="41">
                  <c:v>1.889</c:v>
                </c:pt>
                <c:pt idx="42">
                  <c:v>1.91</c:v>
                </c:pt>
                <c:pt idx="43">
                  <c:v>1.931999999999999</c:v>
                </c:pt>
              </c:numCache>
            </c:numRef>
          </c:val>
          <c:smooth val="0"/>
        </c:ser>
        <c:dLbls>
          <c:showLegendKey val="0"/>
          <c:showVal val="0"/>
          <c:showCatName val="0"/>
          <c:showSerName val="0"/>
          <c:showPercent val="0"/>
          <c:showBubbleSize val="0"/>
        </c:dLbls>
        <c:marker val="1"/>
        <c:smooth val="0"/>
        <c:axId val="2049094384"/>
        <c:axId val="2049482672"/>
      </c:lineChart>
      <c:catAx>
        <c:axId val="2049094384"/>
        <c:scaling>
          <c:orientation val="minMax"/>
        </c:scaling>
        <c:delete val="0"/>
        <c:axPos val="b"/>
        <c:numFmt formatCode="General" sourceLinked="1"/>
        <c:majorTickMark val="out"/>
        <c:minorTickMark val="none"/>
        <c:tickLblPos val="nextTo"/>
        <c:txPr>
          <a:bodyPr rot="5400000" vert="horz"/>
          <a:lstStyle/>
          <a:p>
            <a:pPr>
              <a:defRPr sz="1100" baseline="0"/>
            </a:pPr>
            <a:endParaRPr lang="en-US"/>
          </a:p>
        </c:txPr>
        <c:crossAx val="2049482672"/>
        <c:crosses val="autoZero"/>
        <c:auto val="1"/>
        <c:lblAlgn val="ctr"/>
        <c:lblOffset val="100"/>
        <c:noMultiLvlLbl val="0"/>
      </c:catAx>
      <c:valAx>
        <c:axId val="2049482672"/>
        <c:scaling>
          <c:orientation val="minMax"/>
        </c:scaling>
        <c:delete val="0"/>
        <c:axPos val="l"/>
        <c:majorGridlines>
          <c:spPr>
            <a:ln>
              <a:solidFill>
                <a:schemeClr val="bg1">
                  <a:lumMod val="75000"/>
                </a:schemeClr>
              </a:solidFill>
            </a:ln>
          </c:spPr>
        </c:majorGridlines>
        <c:numFmt formatCode="General" sourceLinked="1"/>
        <c:majorTickMark val="out"/>
        <c:minorTickMark val="none"/>
        <c:tickLblPos val="nextTo"/>
        <c:crossAx val="2049094384"/>
        <c:crosses val="autoZero"/>
        <c:crossBetween val="between"/>
      </c:valAx>
      <c:spPr>
        <a:solidFill>
          <a:schemeClr val="accent5">
            <a:lumMod val="20000"/>
            <a:lumOff val="80000"/>
          </a:schemeClr>
        </a:solidFill>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United States</c:v>
                </c:pt>
              </c:strCache>
            </c:strRef>
          </c:tx>
          <c:spPr>
            <a:pattFill prst="pct50">
              <a:fgClr>
                <a:srgbClr val="FF0000"/>
              </a:fgClr>
              <a:bgClr>
                <a:schemeClr val="bg1"/>
              </a:bgClr>
            </a:pattFill>
            <a:ln>
              <a:noFill/>
            </a:ln>
            <a:effectLst/>
          </c:spPr>
          <c:cat>
            <c:numRef>
              <c:f>Sheet1!$A$2:$A$11</c:f>
              <c:numCache>
                <c:formatCode>General</c:formatCode>
                <c:ptCount val="10"/>
                <c:pt idx="0">
                  <c:v>2005.0</c:v>
                </c:pt>
                <c:pt idx="1">
                  <c:v>2006.0</c:v>
                </c:pt>
                <c:pt idx="2">
                  <c:v>2007.0</c:v>
                </c:pt>
                <c:pt idx="3">
                  <c:v>2008.0</c:v>
                </c:pt>
                <c:pt idx="4">
                  <c:v>2009.0</c:v>
                </c:pt>
                <c:pt idx="5">
                  <c:v>2010.0</c:v>
                </c:pt>
                <c:pt idx="6">
                  <c:v>2011.0</c:v>
                </c:pt>
                <c:pt idx="7">
                  <c:v>2012.0</c:v>
                </c:pt>
                <c:pt idx="8">
                  <c:v>2013.0</c:v>
                </c:pt>
                <c:pt idx="9">
                  <c:v>2014.0</c:v>
                </c:pt>
              </c:numCache>
            </c:numRef>
          </c:cat>
          <c:val>
            <c:numRef>
              <c:f>Sheet1!$B$2:$B$11</c:f>
              <c:numCache>
                <c:formatCode>#,##0</c:formatCode>
                <c:ptCount val="10"/>
                <c:pt idx="0">
                  <c:v>267521.0</c:v>
                </c:pt>
                <c:pt idx="1">
                  <c:v>275884.0</c:v>
                </c:pt>
                <c:pt idx="2">
                  <c:v>280806.0</c:v>
                </c:pt>
                <c:pt idx="3">
                  <c:v>289769.0</c:v>
                </c:pt>
                <c:pt idx="4">
                  <c:v>294630.0</c:v>
                </c:pt>
                <c:pt idx="5">
                  <c:v>301826.0</c:v>
                </c:pt>
                <c:pt idx="6">
                  <c:v>312374.0</c:v>
                </c:pt>
                <c:pt idx="7">
                  <c:v>306688.0</c:v>
                </c:pt>
                <c:pt idx="8">
                  <c:v>324047.0</c:v>
                </c:pt>
                <c:pt idx="9">
                  <c:v>321846.0</c:v>
                </c:pt>
              </c:numCache>
            </c:numRef>
          </c:val>
        </c:ser>
        <c:dLbls>
          <c:showLegendKey val="0"/>
          <c:showVal val="0"/>
          <c:showCatName val="0"/>
          <c:showSerName val="0"/>
          <c:showPercent val="0"/>
          <c:showBubbleSize val="0"/>
        </c:dLbls>
        <c:axId val="2099456960"/>
        <c:axId val="1981353344"/>
      </c:areaChart>
      <c:barChart>
        <c:barDir val="col"/>
        <c:grouping val="stacked"/>
        <c:varyColors val="0"/>
        <c:ser>
          <c:idx val="1"/>
          <c:order val="1"/>
          <c:tx>
            <c:strRef>
              <c:f>Sheet1!$C$1</c:f>
              <c:strCache>
                <c:ptCount val="1"/>
                <c:pt idx="0">
                  <c:v>China</c:v>
                </c:pt>
              </c:strCache>
            </c:strRef>
          </c:tx>
          <c:spPr>
            <a:solidFill>
              <a:srgbClr val="FF0000"/>
            </a:solidFill>
            <a:ln w="19050">
              <a:solidFill>
                <a:srgbClr val="FF0000"/>
              </a:solidFill>
            </a:ln>
            <a:effectLst/>
          </c:spPr>
          <c:invertIfNegative val="0"/>
          <c:cat>
            <c:numRef>
              <c:f>Sheet1!$A$2:$A$11</c:f>
              <c:numCache>
                <c:formatCode>General</c:formatCode>
                <c:ptCount val="10"/>
                <c:pt idx="0">
                  <c:v>2005.0</c:v>
                </c:pt>
                <c:pt idx="1">
                  <c:v>2006.0</c:v>
                </c:pt>
                <c:pt idx="2">
                  <c:v>2007.0</c:v>
                </c:pt>
                <c:pt idx="3">
                  <c:v>2008.0</c:v>
                </c:pt>
                <c:pt idx="4">
                  <c:v>2009.0</c:v>
                </c:pt>
                <c:pt idx="5">
                  <c:v>2010.0</c:v>
                </c:pt>
                <c:pt idx="6">
                  <c:v>2011.0</c:v>
                </c:pt>
                <c:pt idx="7">
                  <c:v>2012.0</c:v>
                </c:pt>
                <c:pt idx="8">
                  <c:v>2013.0</c:v>
                </c:pt>
                <c:pt idx="9">
                  <c:v>2014.0</c:v>
                </c:pt>
              </c:numCache>
            </c:numRef>
          </c:cat>
          <c:val>
            <c:numRef>
              <c:f>Sheet1!$C$2:$C$11</c:f>
              <c:numCache>
                <c:formatCode>#,##0</c:formatCode>
                <c:ptCount val="10"/>
                <c:pt idx="0">
                  <c:v>73434.0</c:v>
                </c:pt>
                <c:pt idx="1">
                  <c:v>87428.0</c:v>
                </c:pt>
                <c:pt idx="2">
                  <c:v>96587.0</c:v>
                </c:pt>
                <c:pt idx="3">
                  <c:v>110149.0</c:v>
                </c:pt>
                <c:pt idx="4">
                  <c:v>127033.0</c:v>
                </c:pt>
                <c:pt idx="5">
                  <c:v>139756.0</c:v>
                </c:pt>
                <c:pt idx="6">
                  <c:v>162930.0</c:v>
                </c:pt>
                <c:pt idx="7">
                  <c:v>179690.0</c:v>
                </c:pt>
                <c:pt idx="8">
                  <c:v>215481.0</c:v>
                </c:pt>
                <c:pt idx="9">
                  <c:v>256834.0</c:v>
                </c:pt>
              </c:numCache>
            </c:numRef>
          </c:val>
        </c:ser>
        <c:ser>
          <c:idx val="2"/>
          <c:order val="2"/>
          <c:tx>
            <c:strRef>
              <c:f>Sheet1!$D$1</c:f>
              <c:strCache>
                <c:ptCount val="1"/>
                <c:pt idx="0">
                  <c:v>other East Asia</c:v>
                </c:pt>
              </c:strCache>
            </c:strRef>
          </c:tx>
          <c:spPr>
            <a:solidFill>
              <a:schemeClr val="bg1">
                <a:lumMod val="95000"/>
              </a:schemeClr>
            </a:solidFill>
            <a:ln w="19050">
              <a:solidFill>
                <a:srgbClr val="FF0000"/>
              </a:solidFill>
            </a:ln>
            <a:effectLst/>
          </c:spPr>
          <c:invertIfNegative val="0"/>
          <c:cat>
            <c:numRef>
              <c:f>Sheet1!$A$2:$A$11</c:f>
              <c:numCache>
                <c:formatCode>General</c:formatCode>
                <c:ptCount val="10"/>
                <c:pt idx="0">
                  <c:v>2005.0</c:v>
                </c:pt>
                <c:pt idx="1">
                  <c:v>2006.0</c:v>
                </c:pt>
                <c:pt idx="2">
                  <c:v>2007.0</c:v>
                </c:pt>
                <c:pt idx="3">
                  <c:v>2008.0</c:v>
                </c:pt>
                <c:pt idx="4">
                  <c:v>2009.0</c:v>
                </c:pt>
                <c:pt idx="5">
                  <c:v>2010.0</c:v>
                </c:pt>
                <c:pt idx="6">
                  <c:v>2011.0</c:v>
                </c:pt>
                <c:pt idx="7">
                  <c:v>2012.0</c:v>
                </c:pt>
                <c:pt idx="8">
                  <c:v>2013.0</c:v>
                </c:pt>
                <c:pt idx="9">
                  <c:v>2014.0</c:v>
                </c:pt>
              </c:numCache>
            </c:numRef>
          </c:cat>
          <c:val>
            <c:numRef>
              <c:f>Sheet1!$D$2:$D$11</c:f>
              <c:numCache>
                <c:formatCode>#,##0</c:formatCode>
                <c:ptCount val="10"/>
                <c:pt idx="0">
                  <c:v>109575.0</c:v>
                </c:pt>
                <c:pt idx="1">
                  <c:v>112434.0</c:v>
                </c:pt>
                <c:pt idx="2">
                  <c:v>111758.0</c:v>
                </c:pt>
                <c:pt idx="3">
                  <c:v>117693.0</c:v>
                </c:pt>
                <c:pt idx="4">
                  <c:v>120897.0</c:v>
                </c:pt>
                <c:pt idx="5">
                  <c:v>124025.0</c:v>
                </c:pt>
                <c:pt idx="6">
                  <c:v>130179.0</c:v>
                </c:pt>
                <c:pt idx="7">
                  <c:v>129633.0</c:v>
                </c:pt>
                <c:pt idx="8">
                  <c:v>136918.0</c:v>
                </c:pt>
                <c:pt idx="9">
                  <c:v>136237.0</c:v>
                </c:pt>
              </c:numCache>
            </c:numRef>
          </c:val>
        </c:ser>
        <c:dLbls>
          <c:showLegendKey val="0"/>
          <c:showVal val="0"/>
          <c:showCatName val="0"/>
          <c:showSerName val="0"/>
          <c:showPercent val="0"/>
          <c:showBubbleSize val="0"/>
        </c:dLbls>
        <c:gapWidth val="100"/>
        <c:overlap val="100"/>
        <c:axId val="2099456960"/>
        <c:axId val="1981353344"/>
      </c:barChart>
      <c:catAx>
        <c:axId val="2099456960"/>
        <c:scaling>
          <c:orientation val="minMax"/>
        </c:scaling>
        <c:delete val="0"/>
        <c:axPos val="b"/>
        <c:numFmt formatCode="General" sourceLinked="1"/>
        <c:majorTickMark val="none"/>
        <c:minorTickMark val="none"/>
        <c:tickLblPos val="nextTo"/>
        <c:spPr>
          <a:noFill/>
          <a:ln w="3175" cap="flat" cmpd="sng" algn="ctr">
            <a:solidFill>
              <a:schemeClr val="accent1"/>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981353344"/>
        <c:crosses val="autoZero"/>
        <c:auto val="1"/>
        <c:lblAlgn val="ctr"/>
        <c:lblOffset val="100"/>
        <c:noMultiLvlLbl val="0"/>
      </c:catAx>
      <c:valAx>
        <c:axId val="1981353344"/>
        <c:scaling>
          <c:orientation val="minMax"/>
          <c:max val="40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99456960"/>
        <c:crosses val="autoZero"/>
        <c:crossBetween val="between"/>
      </c:valAx>
      <c:spPr>
        <a:solidFill>
          <a:schemeClr val="bg1">
            <a:lumMod val="85000"/>
            <a:alpha val="50000"/>
          </a:schemeClr>
        </a:solidFill>
        <a:ln>
          <a:solidFill>
            <a:srgbClr val="FF0000"/>
          </a:solidFill>
        </a:ln>
        <a:effectLst/>
      </c:spPr>
    </c:plotArea>
    <c:legend>
      <c:legendPos val="b"/>
      <c:layout>
        <c:manualLayout>
          <c:xMode val="edge"/>
          <c:yMode val="edge"/>
          <c:x val="0.146544316820787"/>
          <c:y val="0.0783950775551868"/>
          <c:w val="0.621104110820587"/>
          <c:h val="0.0747397101398827"/>
        </c:manualLayout>
      </c:layout>
      <c:overlay val="0"/>
      <c:spPr>
        <a:solidFill>
          <a:schemeClr val="bg1">
            <a:lumMod val="95000"/>
          </a:schemeClr>
        </a:solidFill>
        <a:ln w="3175">
          <a:solidFill>
            <a:srgbClr val="FF0000"/>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0.5667</cdr:x>
      <cdr:y>0.04771</cdr:y>
    </cdr:from>
    <cdr:to>
      <cdr:x>0.98131</cdr:x>
      <cdr:y>0.11943</cdr:y>
    </cdr:to>
    <cdr:sp macro="" textlink="">
      <cdr:nvSpPr>
        <cdr:cNvPr id="2" name="TextBox 1"/>
        <cdr:cNvSpPr txBox="1"/>
      </cdr:nvSpPr>
      <cdr:spPr>
        <a:xfrm xmlns:a="http://schemas.openxmlformats.org/drawingml/2006/main">
          <a:off x="4747979" y="222896"/>
          <a:ext cx="3473751" cy="3350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800" b="1" dirty="0" smtClean="0"/>
            <a:t>Tertiary education enrolment 6.2</a:t>
          </a:r>
          <a:endParaRPr lang="en-US" sz="1800" b="1" dirty="0"/>
        </a:p>
      </cdr:txBody>
    </cdr:sp>
  </cdr:relSizeAnchor>
  <cdr:relSizeAnchor xmlns:cdr="http://schemas.openxmlformats.org/drawingml/2006/chartDrawing">
    <cdr:from>
      <cdr:x>0.78229</cdr:x>
      <cdr:y>0.5</cdr:y>
    </cdr:from>
    <cdr:to>
      <cdr:x>0.95907</cdr:x>
      <cdr:y>0.57474</cdr:y>
    </cdr:to>
    <cdr:sp macro="" textlink="">
      <cdr:nvSpPr>
        <cdr:cNvPr id="3" name="TextBox 2"/>
        <cdr:cNvSpPr txBox="1"/>
      </cdr:nvSpPr>
      <cdr:spPr>
        <a:xfrm xmlns:a="http://schemas.openxmlformats.org/drawingml/2006/main">
          <a:off x="6512685" y="2017309"/>
          <a:ext cx="1471717" cy="3015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800" b="1" dirty="0" smtClean="0">
              <a:solidFill>
                <a:schemeClr val="tx1"/>
              </a:solidFill>
            </a:rPr>
            <a:t>Real GDP 3.6</a:t>
          </a:r>
          <a:endParaRPr lang="en-US" sz="1800" b="1" dirty="0">
            <a:solidFill>
              <a:schemeClr val="tx1"/>
            </a:solidFill>
          </a:endParaRPr>
        </a:p>
      </cdr:txBody>
    </cdr:sp>
  </cdr:relSizeAnchor>
  <cdr:relSizeAnchor xmlns:cdr="http://schemas.openxmlformats.org/drawingml/2006/chartDrawing">
    <cdr:from>
      <cdr:x>0.04271</cdr:x>
      <cdr:y>0.60344</cdr:y>
    </cdr:from>
    <cdr:to>
      <cdr:x>0.11944</cdr:x>
      <cdr:y>0.68688</cdr:y>
    </cdr:to>
    <cdr:sp macro="" textlink="">
      <cdr:nvSpPr>
        <cdr:cNvPr id="5" name="TextBox 4"/>
        <cdr:cNvSpPr txBox="1"/>
      </cdr:nvSpPr>
      <cdr:spPr>
        <a:xfrm xmlns:a="http://schemas.openxmlformats.org/drawingml/2006/main">
          <a:off x="357821" y="2819300"/>
          <a:ext cx="642872" cy="3898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1.0</a:t>
          </a:r>
          <a:endParaRPr lang="en-US" sz="1800" dirty="0"/>
        </a:p>
      </cdr:txBody>
    </cdr:sp>
  </cdr:relSizeAnchor>
  <cdr:relSizeAnchor xmlns:cdr="http://schemas.openxmlformats.org/drawingml/2006/chartDrawing">
    <cdr:from>
      <cdr:x>0.72735</cdr:x>
      <cdr:y>0.69413</cdr:y>
    </cdr:from>
    <cdr:to>
      <cdr:x>0.96071</cdr:x>
      <cdr:y>0.78112</cdr:y>
    </cdr:to>
    <cdr:sp macro="" textlink="">
      <cdr:nvSpPr>
        <cdr:cNvPr id="4" name="TextBox 3"/>
        <cdr:cNvSpPr txBox="1"/>
      </cdr:nvSpPr>
      <cdr:spPr>
        <a:xfrm xmlns:a="http://schemas.openxmlformats.org/drawingml/2006/main">
          <a:off x="6055297" y="2800547"/>
          <a:ext cx="1942753" cy="3509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800" b="1" dirty="0" smtClean="0">
              <a:solidFill>
                <a:schemeClr val="tx1"/>
              </a:solidFill>
            </a:rPr>
            <a:t>Population 1.9</a:t>
          </a:r>
          <a:endParaRPr lang="en-US" sz="1800" b="1"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892A15-29D0-D341-8B08-9AF0A367D445}" type="datetimeFigureOut">
              <a:rPr lang="en-US" smtClean="0"/>
              <a:t>11/21/17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1A8A9A-3F11-4945-B83B-8B2D4CB174F2}" type="slidenum">
              <a:rPr lang="en-US" smtClean="0"/>
              <a:t>‹#›</a:t>
            </a:fld>
            <a:endParaRPr lang="en-US"/>
          </a:p>
        </p:txBody>
      </p:sp>
    </p:spTree>
    <p:extLst>
      <p:ext uri="{BB962C8B-B14F-4D97-AF65-F5344CB8AC3E}">
        <p14:creationId xmlns:p14="http://schemas.microsoft.com/office/powerpoint/2010/main" val="1552590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FBAC44-91AB-EC41-ADE5-1A2846857E17}" type="datetimeFigureOut">
              <a:rPr lang="en-US" smtClean="0"/>
              <a:t>11/21/17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4C9CB2-6D55-3748-9E84-9F5714C4F176}" type="slidenum">
              <a:rPr lang="en-US" smtClean="0"/>
              <a:t>‹#›</a:t>
            </a:fld>
            <a:endParaRPr lang="en-US"/>
          </a:p>
        </p:txBody>
      </p:sp>
    </p:spTree>
    <p:extLst>
      <p:ext uri="{BB962C8B-B14F-4D97-AF65-F5344CB8AC3E}">
        <p14:creationId xmlns:p14="http://schemas.microsoft.com/office/powerpoint/2010/main" val="1572551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7E040278-A723-4040-90E7-3EBB4F83C16E}" type="slidenum">
              <a:rPr lang="en-US" smtClean="0"/>
              <a:t>5</a:t>
            </a:fld>
            <a:endParaRPr lang="en-US" dirty="0"/>
          </a:p>
        </p:txBody>
      </p:sp>
    </p:spTree>
    <p:extLst>
      <p:ext uri="{BB962C8B-B14F-4D97-AF65-F5344CB8AC3E}">
        <p14:creationId xmlns:p14="http://schemas.microsoft.com/office/powerpoint/2010/main" val="1577348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C5473C-8B48-1442-882E-F9E84754C77E}" type="slidenum">
              <a:rPr lang="en-US" altLang="x-none"/>
              <a:pPr/>
              <a:t>16</a:t>
            </a:fld>
            <a:endParaRPr lang="en-US" altLang="x-none"/>
          </a:p>
        </p:txBody>
      </p:sp>
      <p:sp>
        <p:nvSpPr>
          <p:cNvPr id="1652738" name="Rectangle 2"/>
          <p:cNvSpPr>
            <a:spLocks noGrp="1" noRot="1" noChangeAspect="1" noChangeArrowheads="1" noTextEdit="1"/>
          </p:cNvSpPr>
          <p:nvPr>
            <p:ph type="sldImg"/>
          </p:nvPr>
        </p:nvSpPr>
        <p:spPr>
          <a:ln/>
        </p:spPr>
      </p:sp>
      <p:sp>
        <p:nvSpPr>
          <p:cNvPr id="1652739" name="Rectangle 3"/>
          <p:cNvSpPr>
            <a:spLocks noGrp="1" noChangeArrowheads="1"/>
          </p:cNvSpPr>
          <p:nvPr>
            <p:ph type="body" idx="1"/>
          </p:nvPr>
        </p:nvSpPr>
        <p:spPr/>
        <p:txBody>
          <a:bodyPr/>
          <a:lstStyle/>
          <a:p>
            <a:endParaRPr lang="x-none" altLang="x-none"/>
          </a:p>
        </p:txBody>
      </p:sp>
    </p:spTree>
    <p:extLst>
      <p:ext uri="{BB962C8B-B14F-4D97-AF65-F5344CB8AC3E}">
        <p14:creationId xmlns:p14="http://schemas.microsoft.com/office/powerpoint/2010/main" val="2073328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E22BD1-BB71-FF45-9C0D-DABB51930BD7}" type="datetimeFigureOut">
              <a:rPr lang="en-US" smtClean="0"/>
              <a:t>11/21/17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72D5A6-1CFA-2D47-87E9-5AA2E2B2E260}" type="slidenum">
              <a:rPr lang="en-US" smtClean="0"/>
              <a:t>‹#›</a:t>
            </a:fld>
            <a:endParaRPr lang="en-US" dirty="0"/>
          </a:p>
        </p:txBody>
      </p:sp>
    </p:spTree>
    <p:extLst>
      <p:ext uri="{BB962C8B-B14F-4D97-AF65-F5344CB8AC3E}">
        <p14:creationId xmlns:p14="http://schemas.microsoft.com/office/powerpoint/2010/main" val="34235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E22BD1-BB71-FF45-9C0D-DABB51930BD7}" type="datetimeFigureOut">
              <a:rPr lang="en-US" smtClean="0"/>
              <a:t>11/21/17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72D5A6-1CFA-2D47-87E9-5AA2E2B2E260}" type="slidenum">
              <a:rPr lang="en-US" smtClean="0"/>
              <a:t>‹#›</a:t>
            </a:fld>
            <a:endParaRPr lang="en-US" dirty="0"/>
          </a:p>
        </p:txBody>
      </p:sp>
    </p:spTree>
    <p:extLst>
      <p:ext uri="{BB962C8B-B14F-4D97-AF65-F5344CB8AC3E}">
        <p14:creationId xmlns:p14="http://schemas.microsoft.com/office/powerpoint/2010/main" val="3140849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E22BD1-BB71-FF45-9C0D-DABB51930BD7}" type="datetimeFigureOut">
              <a:rPr lang="en-US" smtClean="0"/>
              <a:t>11/21/17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72D5A6-1CFA-2D47-87E9-5AA2E2B2E260}" type="slidenum">
              <a:rPr lang="en-US" smtClean="0"/>
              <a:t>‹#›</a:t>
            </a:fld>
            <a:endParaRPr lang="en-US" dirty="0"/>
          </a:p>
        </p:txBody>
      </p:sp>
    </p:spTree>
    <p:extLst>
      <p:ext uri="{BB962C8B-B14F-4D97-AF65-F5344CB8AC3E}">
        <p14:creationId xmlns:p14="http://schemas.microsoft.com/office/powerpoint/2010/main" val="4287377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E22BD1-BB71-FF45-9C0D-DABB51930BD7}" type="datetimeFigureOut">
              <a:rPr lang="en-US" smtClean="0"/>
              <a:t>11/21/17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72D5A6-1CFA-2D47-87E9-5AA2E2B2E260}" type="slidenum">
              <a:rPr lang="en-US" smtClean="0"/>
              <a:t>‹#›</a:t>
            </a:fld>
            <a:endParaRPr lang="en-US" dirty="0"/>
          </a:p>
        </p:txBody>
      </p:sp>
    </p:spTree>
    <p:extLst>
      <p:ext uri="{BB962C8B-B14F-4D97-AF65-F5344CB8AC3E}">
        <p14:creationId xmlns:p14="http://schemas.microsoft.com/office/powerpoint/2010/main" val="3976160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E22BD1-BB71-FF45-9C0D-DABB51930BD7}" type="datetimeFigureOut">
              <a:rPr lang="en-US" smtClean="0"/>
              <a:t>11/21/17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72D5A6-1CFA-2D47-87E9-5AA2E2B2E260}" type="slidenum">
              <a:rPr lang="en-US" smtClean="0"/>
              <a:t>‹#›</a:t>
            </a:fld>
            <a:endParaRPr lang="en-US" dirty="0"/>
          </a:p>
        </p:txBody>
      </p:sp>
    </p:spTree>
    <p:extLst>
      <p:ext uri="{BB962C8B-B14F-4D97-AF65-F5344CB8AC3E}">
        <p14:creationId xmlns:p14="http://schemas.microsoft.com/office/powerpoint/2010/main" val="1487046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E22BD1-BB71-FF45-9C0D-DABB51930BD7}" type="datetimeFigureOut">
              <a:rPr lang="en-US" smtClean="0"/>
              <a:t>11/21/17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72D5A6-1CFA-2D47-87E9-5AA2E2B2E260}" type="slidenum">
              <a:rPr lang="en-US" smtClean="0"/>
              <a:t>‹#›</a:t>
            </a:fld>
            <a:endParaRPr lang="en-US" dirty="0"/>
          </a:p>
        </p:txBody>
      </p:sp>
    </p:spTree>
    <p:extLst>
      <p:ext uri="{BB962C8B-B14F-4D97-AF65-F5344CB8AC3E}">
        <p14:creationId xmlns:p14="http://schemas.microsoft.com/office/powerpoint/2010/main" val="1264163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E22BD1-BB71-FF45-9C0D-DABB51930BD7}" type="datetimeFigureOut">
              <a:rPr lang="en-US" smtClean="0"/>
              <a:t>11/21/17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872D5A6-1CFA-2D47-87E9-5AA2E2B2E260}" type="slidenum">
              <a:rPr lang="en-US" smtClean="0"/>
              <a:t>‹#›</a:t>
            </a:fld>
            <a:endParaRPr lang="en-US" dirty="0"/>
          </a:p>
        </p:txBody>
      </p:sp>
    </p:spTree>
    <p:extLst>
      <p:ext uri="{BB962C8B-B14F-4D97-AF65-F5344CB8AC3E}">
        <p14:creationId xmlns:p14="http://schemas.microsoft.com/office/powerpoint/2010/main" val="2626440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E22BD1-BB71-FF45-9C0D-DABB51930BD7}" type="datetimeFigureOut">
              <a:rPr lang="en-US" smtClean="0"/>
              <a:t>11/21/17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872D5A6-1CFA-2D47-87E9-5AA2E2B2E260}" type="slidenum">
              <a:rPr lang="en-US" smtClean="0"/>
              <a:t>‹#›</a:t>
            </a:fld>
            <a:endParaRPr lang="en-US" dirty="0"/>
          </a:p>
        </p:txBody>
      </p:sp>
    </p:spTree>
    <p:extLst>
      <p:ext uri="{BB962C8B-B14F-4D97-AF65-F5344CB8AC3E}">
        <p14:creationId xmlns:p14="http://schemas.microsoft.com/office/powerpoint/2010/main" val="1108776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E22BD1-BB71-FF45-9C0D-DABB51930BD7}" type="datetimeFigureOut">
              <a:rPr lang="en-US" smtClean="0"/>
              <a:t>11/21/17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872D5A6-1CFA-2D47-87E9-5AA2E2B2E260}" type="slidenum">
              <a:rPr lang="en-US" smtClean="0"/>
              <a:t>‹#›</a:t>
            </a:fld>
            <a:endParaRPr lang="en-US" dirty="0"/>
          </a:p>
        </p:txBody>
      </p:sp>
    </p:spTree>
    <p:extLst>
      <p:ext uri="{BB962C8B-B14F-4D97-AF65-F5344CB8AC3E}">
        <p14:creationId xmlns:p14="http://schemas.microsoft.com/office/powerpoint/2010/main" val="4034135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E22BD1-BB71-FF45-9C0D-DABB51930BD7}" type="datetimeFigureOut">
              <a:rPr lang="en-US" smtClean="0"/>
              <a:t>11/21/17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72D5A6-1CFA-2D47-87E9-5AA2E2B2E260}" type="slidenum">
              <a:rPr lang="en-US" smtClean="0"/>
              <a:t>‹#›</a:t>
            </a:fld>
            <a:endParaRPr lang="en-US" dirty="0"/>
          </a:p>
        </p:txBody>
      </p:sp>
    </p:spTree>
    <p:extLst>
      <p:ext uri="{BB962C8B-B14F-4D97-AF65-F5344CB8AC3E}">
        <p14:creationId xmlns:p14="http://schemas.microsoft.com/office/powerpoint/2010/main" val="1725087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E22BD1-BB71-FF45-9C0D-DABB51930BD7}" type="datetimeFigureOut">
              <a:rPr lang="en-US" smtClean="0"/>
              <a:t>11/21/17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72D5A6-1CFA-2D47-87E9-5AA2E2B2E260}" type="slidenum">
              <a:rPr lang="en-US" smtClean="0"/>
              <a:t>‹#›</a:t>
            </a:fld>
            <a:endParaRPr lang="en-US" dirty="0"/>
          </a:p>
        </p:txBody>
      </p:sp>
    </p:spTree>
    <p:extLst>
      <p:ext uri="{BB962C8B-B14F-4D97-AF65-F5344CB8AC3E}">
        <p14:creationId xmlns:p14="http://schemas.microsoft.com/office/powerpoint/2010/main" val="21342129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E22BD1-BB71-FF45-9C0D-DABB51930BD7}" type="datetimeFigureOut">
              <a:rPr lang="en-US" smtClean="0"/>
              <a:t>11/21/17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72D5A6-1CFA-2D47-87E9-5AA2E2B2E260}" type="slidenum">
              <a:rPr lang="en-US" smtClean="0"/>
              <a:t>‹#›</a:t>
            </a:fld>
            <a:endParaRPr lang="en-US" dirty="0"/>
          </a:p>
        </p:txBody>
      </p:sp>
    </p:spTree>
    <p:extLst>
      <p:ext uri="{BB962C8B-B14F-4D97-AF65-F5344CB8AC3E}">
        <p14:creationId xmlns:p14="http://schemas.microsoft.com/office/powerpoint/2010/main" val="1028593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tiff"/><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059004" cy="5657459"/>
          </a:xfrm>
          <a:noFill/>
        </p:spPr>
        <p:txBody>
          <a:bodyPr>
            <a:normAutofit/>
          </a:bodyPr>
          <a:lstStyle/>
          <a:p>
            <a:r>
              <a:rPr lang="en-GB" dirty="0" smtClean="0">
                <a:solidFill>
                  <a:srgbClr val="FF0000"/>
                </a:solidFill>
                <a:latin typeface="Georgia" charset="0"/>
                <a:ea typeface="Georgia" charset="0"/>
                <a:cs typeface="Georgia" charset="0"/>
              </a:rPr>
              <a:t>Liberal Arts Education </a:t>
            </a:r>
            <a:br>
              <a:rPr lang="en-GB" dirty="0" smtClean="0">
                <a:solidFill>
                  <a:srgbClr val="FF0000"/>
                </a:solidFill>
                <a:latin typeface="Georgia" charset="0"/>
                <a:ea typeface="Georgia" charset="0"/>
                <a:cs typeface="Georgia" charset="0"/>
              </a:rPr>
            </a:br>
            <a:r>
              <a:rPr lang="en-GB" dirty="0" smtClean="0">
                <a:solidFill>
                  <a:srgbClr val="FF0000"/>
                </a:solidFill>
                <a:latin typeface="Georgia" charset="0"/>
                <a:ea typeface="Georgia" charset="0"/>
                <a:cs typeface="Georgia" charset="0"/>
              </a:rPr>
              <a:t>in the Age of STEM</a:t>
            </a:r>
            <a:r>
              <a:rPr lang="en-US" sz="1200" dirty="0" smtClean="0">
                <a:solidFill>
                  <a:srgbClr val="002060"/>
                </a:solidFill>
                <a:latin typeface="Georgia" charset="0"/>
                <a:ea typeface="Georgia" charset="0"/>
                <a:cs typeface="Georgia" charset="0"/>
              </a:rPr>
              <a:t/>
            </a:r>
            <a:br>
              <a:rPr lang="en-US" sz="1200" dirty="0" smtClean="0">
                <a:solidFill>
                  <a:srgbClr val="002060"/>
                </a:solidFill>
                <a:latin typeface="Georgia" charset="0"/>
                <a:ea typeface="Georgia" charset="0"/>
                <a:cs typeface="Georgia" charset="0"/>
              </a:rPr>
            </a:br>
            <a:r>
              <a:rPr lang="en-US" sz="1200" i="1" dirty="0">
                <a:latin typeface="Georgia" charset="0"/>
                <a:ea typeface="Georgia" charset="0"/>
                <a:cs typeface="Georgia" charset="0"/>
              </a:rPr>
              <a:t/>
            </a:r>
            <a:br>
              <a:rPr lang="en-US" sz="1200" i="1" dirty="0">
                <a:latin typeface="Georgia" charset="0"/>
                <a:ea typeface="Georgia" charset="0"/>
                <a:cs typeface="Georgia" charset="0"/>
              </a:rPr>
            </a:br>
            <a:r>
              <a:rPr lang="en-US" sz="1200" i="1" dirty="0" smtClean="0">
                <a:latin typeface="Georgia" charset="0"/>
                <a:ea typeface="Georgia" charset="0"/>
                <a:cs typeface="Georgia" charset="0"/>
              </a:rPr>
              <a:t/>
            </a:r>
            <a:br>
              <a:rPr lang="en-US" sz="1200" i="1" dirty="0" smtClean="0">
                <a:latin typeface="Georgia" charset="0"/>
                <a:ea typeface="Georgia" charset="0"/>
                <a:cs typeface="Georgia" charset="0"/>
              </a:rPr>
            </a:br>
            <a:r>
              <a:rPr lang="en-US" sz="3200" dirty="0" smtClean="0">
                <a:solidFill>
                  <a:schemeClr val="bg1">
                    <a:lumMod val="50000"/>
                  </a:schemeClr>
                </a:solidFill>
                <a:latin typeface="Georgia" charset="0"/>
                <a:ea typeface="Georgia" charset="0"/>
                <a:cs typeface="Georgia" charset="0"/>
              </a:rPr>
              <a:t>Simon Marginson</a:t>
            </a:r>
            <a:r>
              <a:rPr lang="en-US" sz="1000" dirty="0" smtClean="0">
                <a:solidFill>
                  <a:schemeClr val="bg1">
                    <a:lumMod val="50000"/>
                  </a:schemeClr>
                </a:solidFill>
                <a:latin typeface="Georgia" charset="0"/>
                <a:ea typeface="Georgia" charset="0"/>
                <a:cs typeface="Georgia" charset="0"/>
              </a:rPr>
              <a:t/>
            </a:r>
            <a:br>
              <a:rPr lang="en-US" sz="1000" dirty="0" smtClean="0">
                <a:solidFill>
                  <a:schemeClr val="bg1">
                    <a:lumMod val="50000"/>
                  </a:schemeClr>
                </a:solidFill>
                <a:latin typeface="Georgia" charset="0"/>
                <a:ea typeface="Georgia" charset="0"/>
                <a:cs typeface="Georgia" charset="0"/>
              </a:rPr>
            </a:br>
            <a:r>
              <a:rPr lang="en-US" sz="1000" dirty="0" smtClean="0">
                <a:solidFill>
                  <a:schemeClr val="bg1">
                    <a:lumMod val="50000"/>
                  </a:schemeClr>
                </a:solidFill>
                <a:latin typeface="Georgia" charset="0"/>
                <a:ea typeface="Georgia" charset="0"/>
                <a:cs typeface="Georgia" charset="0"/>
              </a:rPr>
              <a:t/>
            </a:r>
            <a:br>
              <a:rPr lang="en-US" sz="1000" dirty="0" smtClean="0">
                <a:solidFill>
                  <a:schemeClr val="bg1">
                    <a:lumMod val="50000"/>
                  </a:schemeClr>
                </a:solidFill>
                <a:latin typeface="Georgia" charset="0"/>
                <a:ea typeface="Georgia" charset="0"/>
                <a:cs typeface="Georgia" charset="0"/>
              </a:rPr>
            </a:br>
            <a:r>
              <a:rPr lang="en-US" sz="1000" dirty="0" smtClean="0">
                <a:solidFill>
                  <a:schemeClr val="bg1">
                    <a:lumMod val="50000"/>
                  </a:schemeClr>
                </a:solidFill>
                <a:latin typeface="Georgia" charset="0"/>
                <a:ea typeface="Georgia" charset="0"/>
                <a:cs typeface="Georgia" charset="0"/>
              </a:rPr>
              <a:t/>
            </a:r>
            <a:br>
              <a:rPr lang="en-US" sz="1000" dirty="0" smtClean="0">
                <a:solidFill>
                  <a:schemeClr val="bg1">
                    <a:lumMod val="50000"/>
                  </a:schemeClr>
                </a:solidFill>
                <a:latin typeface="Georgia" charset="0"/>
                <a:ea typeface="Georgia" charset="0"/>
                <a:cs typeface="Georgia" charset="0"/>
              </a:rPr>
            </a:br>
            <a:r>
              <a:rPr lang="en-US" sz="1000" dirty="0">
                <a:solidFill>
                  <a:schemeClr val="bg1">
                    <a:lumMod val="50000"/>
                  </a:schemeClr>
                </a:solidFill>
                <a:latin typeface="Georgia" charset="0"/>
                <a:ea typeface="Georgia" charset="0"/>
                <a:cs typeface="Georgia" charset="0"/>
              </a:rPr>
              <a:t/>
            </a:r>
            <a:br>
              <a:rPr lang="en-US" sz="1000" dirty="0">
                <a:solidFill>
                  <a:schemeClr val="bg1">
                    <a:lumMod val="50000"/>
                  </a:schemeClr>
                </a:solidFill>
                <a:latin typeface="Georgia" charset="0"/>
                <a:ea typeface="Georgia" charset="0"/>
                <a:cs typeface="Georgia" charset="0"/>
              </a:rPr>
            </a:br>
            <a:r>
              <a:rPr lang="en-US" sz="1000" dirty="0" smtClean="0">
                <a:solidFill>
                  <a:schemeClr val="bg1">
                    <a:lumMod val="50000"/>
                  </a:schemeClr>
                </a:solidFill>
                <a:latin typeface="Georgia" charset="0"/>
                <a:ea typeface="Georgia" charset="0"/>
                <a:cs typeface="Georgia" charset="0"/>
              </a:rPr>
              <a:t/>
            </a:r>
            <a:br>
              <a:rPr lang="en-US" sz="1000" dirty="0" smtClean="0">
                <a:solidFill>
                  <a:schemeClr val="bg1">
                    <a:lumMod val="50000"/>
                  </a:schemeClr>
                </a:solidFill>
                <a:latin typeface="Georgia" charset="0"/>
                <a:ea typeface="Georgia" charset="0"/>
                <a:cs typeface="Georgia" charset="0"/>
              </a:rPr>
            </a:br>
            <a:r>
              <a:rPr lang="en-US" sz="2000" dirty="0" smtClean="0">
                <a:solidFill>
                  <a:schemeClr val="bg1">
                    <a:lumMod val="50000"/>
                  </a:schemeClr>
                </a:solidFill>
                <a:latin typeface="Georgia" charset="0"/>
                <a:ea typeface="Georgia" charset="0"/>
                <a:cs typeface="Georgia" charset="0"/>
              </a:rPr>
              <a:t>ESRC/HEFCE Centre for Global </a:t>
            </a:r>
            <a:r>
              <a:rPr lang="en-US" sz="2000" dirty="0">
                <a:solidFill>
                  <a:schemeClr val="bg1">
                    <a:lumMod val="50000"/>
                  </a:schemeClr>
                </a:solidFill>
                <a:latin typeface="Georgia" charset="0"/>
                <a:ea typeface="Georgia" charset="0"/>
                <a:cs typeface="Georgia" charset="0"/>
              </a:rPr>
              <a:t>Higher </a:t>
            </a:r>
            <a:r>
              <a:rPr lang="en-US" sz="2000" dirty="0" smtClean="0">
                <a:solidFill>
                  <a:schemeClr val="bg1">
                    <a:lumMod val="50000"/>
                  </a:schemeClr>
                </a:solidFill>
                <a:latin typeface="Georgia" charset="0"/>
                <a:ea typeface="Georgia" charset="0"/>
                <a:cs typeface="Georgia" charset="0"/>
              </a:rPr>
              <a:t>Education</a:t>
            </a:r>
            <a:br>
              <a:rPr lang="en-US" sz="2000" dirty="0" smtClean="0">
                <a:solidFill>
                  <a:schemeClr val="bg1">
                    <a:lumMod val="50000"/>
                  </a:schemeClr>
                </a:solidFill>
                <a:latin typeface="Georgia" charset="0"/>
                <a:ea typeface="Georgia" charset="0"/>
                <a:cs typeface="Georgia" charset="0"/>
              </a:rPr>
            </a:br>
            <a:r>
              <a:rPr lang="en-US" sz="2000" dirty="0" smtClean="0">
                <a:solidFill>
                  <a:schemeClr val="bg1">
                    <a:lumMod val="50000"/>
                  </a:schemeClr>
                </a:solidFill>
                <a:latin typeface="Georgia" charset="0"/>
                <a:ea typeface="Georgia" charset="0"/>
                <a:cs typeface="Georgia" charset="0"/>
              </a:rPr>
              <a:t>UCL IOE, University College London</a:t>
            </a:r>
            <a:br>
              <a:rPr lang="en-US" sz="2000" dirty="0" smtClean="0">
                <a:solidFill>
                  <a:schemeClr val="bg1">
                    <a:lumMod val="50000"/>
                  </a:schemeClr>
                </a:solidFill>
                <a:latin typeface="Georgia" charset="0"/>
                <a:ea typeface="Georgia" charset="0"/>
                <a:cs typeface="Georgia" charset="0"/>
              </a:rPr>
            </a:br>
            <a:r>
              <a:rPr lang="en-US" sz="2000" dirty="0" smtClean="0">
                <a:solidFill>
                  <a:schemeClr val="bg1">
                    <a:lumMod val="65000"/>
                  </a:schemeClr>
                </a:solidFill>
                <a:latin typeface="Georgia" charset="0"/>
                <a:ea typeface="Georgia" charset="0"/>
                <a:cs typeface="Georgia" charset="0"/>
              </a:rPr>
              <a:t> </a:t>
            </a:r>
            <a:br>
              <a:rPr lang="en-US" sz="2000" dirty="0" smtClean="0">
                <a:solidFill>
                  <a:schemeClr val="bg1">
                    <a:lumMod val="65000"/>
                  </a:schemeClr>
                </a:solidFill>
                <a:latin typeface="Georgia" charset="0"/>
                <a:ea typeface="Georgia" charset="0"/>
                <a:cs typeface="Georgia" charset="0"/>
              </a:rPr>
            </a:br>
            <a:r>
              <a:rPr lang="en-US" sz="2000" i="1" dirty="0" smtClean="0">
                <a:solidFill>
                  <a:schemeClr val="bg1">
                    <a:lumMod val="50000"/>
                  </a:schemeClr>
                </a:solidFill>
                <a:latin typeface="Georgia" charset="0"/>
                <a:ea typeface="Georgia" charset="0"/>
                <a:cs typeface="Georgia" charset="0"/>
              </a:rPr>
              <a:t>Liberal Arts Education in an Asian context</a:t>
            </a:r>
            <a:br>
              <a:rPr lang="en-US" sz="2000" i="1" dirty="0" smtClean="0">
                <a:solidFill>
                  <a:schemeClr val="bg1">
                    <a:lumMod val="50000"/>
                  </a:schemeClr>
                </a:solidFill>
                <a:latin typeface="Georgia" charset="0"/>
                <a:ea typeface="Georgia" charset="0"/>
                <a:cs typeface="Georgia" charset="0"/>
              </a:rPr>
            </a:br>
            <a:r>
              <a:rPr lang="en-US" sz="2000" i="1" dirty="0" err="1" smtClean="0">
                <a:solidFill>
                  <a:schemeClr val="bg1">
                    <a:lumMod val="50000"/>
                  </a:schemeClr>
                </a:solidFill>
                <a:latin typeface="Georgia" charset="0"/>
                <a:ea typeface="Georgia" charset="0"/>
                <a:cs typeface="Georgia" charset="0"/>
              </a:rPr>
              <a:t>Lingnan</a:t>
            </a:r>
            <a:r>
              <a:rPr lang="en-US" sz="2000" i="1" dirty="0" smtClean="0">
                <a:solidFill>
                  <a:schemeClr val="bg1">
                    <a:lumMod val="50000"/>
                  </a:schemeClr>
                </a:solidFill>
                <a:latin typeface="Georgia" charset="0"/>
                <a:ea typeface="Georgia" charset="0"/>
                <a:cs typeface="Georgia" charset="0"/>
              </a:rPr>
              <a:t> University, Hong Kong SAR, 20-21 </a:t>
            </a:r>
            <a:r>
              <a:rPr lang="en-US" sz="2000" i="1" dirty="0">
                <a:solidFill>
                  <a:schemeClr val="bg1">
                    <a:lumMod val="50000"/>
                  </a:schemeClr>
                </a:solidFill>
                <a:latin typeface="Georgia" charset="0"/>
                <a:ea typeface="Georgia" charset="0"/>
                <a:cs typeface="Georgia" charset="0"/>
              </a:rPr>
              <a:t>November </a:t>
            </a:r>
            <a:r>
              <a:rPr lang="en-US" sz="2000" i="1" dirty="0" smtClean="0">
                <a:solidFill>
                  <a:schemeClr val="bg1">
                    <a:lumMod val="50000"/>
                  </a:schemeClr>
                </a:solidFill>
                <a:latin typeface="Georgia" charset="0"/>
                <a:ea typeface="Georgia" charset="0"/>
                <a:cs typeface="Georgia" charset="0"/>
              </a:rPr>
              <a:t>2017</a:t>
            </a:r>
            <a:endParaRPr lang="en-US" sz="2000" i="1" dirty="0">
              <a:solidFill>
                <a:schemeClr val="bg1">
                  <a:lumMod val="50000"/>
                </a:schemeClr>
              </a:solidFill>
              <a:latin typeface="Georgia" charset="0"/>
              <a:ea typeface="Georgia" charset="0"/>
              <a:cs typeface="Georgia" charset="0"/>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9488" y="5932096"/>
            <a:ext cx="519857" cy="600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5401029"/>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615" y="88711"/>
            <a:ext cx="8175009" cy="784746"/>
          </a:xfrm>
        </p:spPr>
        <p:txBody>
          <a:bodyPr>
            <a:normAutofit/>
          </a:bodyPr>
          <a:lstStyle/>
          <a:p>
            <a:r>
              <a:rPr lang="en-GB" sz="3200" dirty="0" smtClean="0">
                <a:solidFill>
                  <a:srgbClr val="0070C0"/>
                </a:solidFill>
                <a:latin typeface="Georgia" charset="0"/>
                <a:ea typeface="Georgia" charset="0"/>
                <a:cs typeface="Georgia" charset="0"/>
              </a:rPr>
              <a:t>A ‘half-educated’ tech sector</a:t>
            </a:r>
            <a:endParaRPr lang="en-GB" sz="3200" dirty="0">
              <a:solidFill>
                <a:srgbClr val="0070C0"/>
              </a:solidFill>
              <a:latin typeface="Georgia" charset="0"/>
              <a:ea typeface="Georgia" charset="0"/>
              <a:cs typeface="Georgia" charset="0"/>
            </a:endParaRPr>
          </a:p>
        </p:txBody>
      </p:sp>
      <p:sp>
        <p:nvSpPr>
          <p:cNvPr id="3" name="Content Placeholder 2"/>
          <p:cNvSpPr>
            <a:spLocks noGrp="1"/>
          </p:cNvSpPr>
          <p:nvPr>
            <p:ph idx="1"/>
          </p:nvPr>
        </p:nvSpPr>
        <p:spPr>
          <a:xfrm>
            <a:off x="791570" y="873457"/>
            <a:ext cx="7902054" cy="5305567"/>
          </a:xfrm>
        </p:spPr>
        <p:txBody>
          <a:bodyPr>
            <a:noAutofit/>
          </a:bodyPr>
          <a:lstStyle/>
          <a:p>
            <a:pPr marL="0" indent="0">
              <a:buNone/>
            </a:pPr>
            <a:r>
              <a:rPr lang="en-US" sz="1800" dirty="0" smtClean="0">
                <a:latin typeface="Georgia" charset="0"/>
                <a:ea typeface="Georgia" charset="0"/>
                <a:cs typeface="Georgia" charset="0"/>
              </a:rPr>
              <a:t>“It </a:t>
            </a:r>
            <a:r>
              <a:rPr lang="en-US" sz="1800" dirty="0">
                <a:latin typeface="Georgia" charset="0"/>
                <a:ea typeface="Georgia" charset="0"/>
                <a:cs typeface="Georgia" charset="0"/>
              </a:rPr>
              <a:t>never seems to have occurred to them that their advertising engines could also be used to deliver precisely targeted ideological and political messages to voters. Hence the obvious question: how could such smart people be so stupid? </a:t>
            </a:r>
            <a:r>
              <a:rPr lang="mr-IN" sz="1800" dirty="0" smtClean="0">
                <a:latin typeface="Georgia" charset="0"/>
                <a:ea typeface="Georgia" charset="0"/>
                <a:cs typeface="Georgia" charset="0"/>
              </a:rPr>
              <a:t>…</a:t>
            </a:r>
            <a:r>
              <a:rPr lang="en-GB" sz="1800" dirty="0" smtClean="0">
                <a:latin typeface="Georgia" charset="0"/>
                <a:ea typeface="Georgia" charset="0"/>
                <a:cs typeface="Georgia" charset="0"/>
              </a:rPr>
              <a:t> </a:t>
            </a:r>
            <a:r>
              <a:rPr lang="en-GB" sz="1800" dirty="0">
                <a:latin typeface="Georgia" charset="0"/>
                <a:ea typeface="Georgia" charset="0"/>
                <a:cs typeface="Georgia" charset="0"/>
              </a:rPr>
              <a:t>My hunch is it has something to do with their educational backgrounds. Take the Google co-founders. Sergey Brin studied mathematics and computer science. His partner, Larry Page, studied engineering and computer science. Zuckerberg dropped out of Harvard, where he was studying psychology and computer science, but seems to have been more interested in the </a:t>
            </a:r>
            <a:r>
              <a:rPr lang="en-GB" sz="1800" dirty="0" smtClean="0">
                <a:latin typeface="Georgia" charset="0"/>
                <a:ea typeface="Georgia" charset="0"/>
                <a:cs typeface="Georgia" charset="0"/>
              </a:rPr>
              <a:t>latter.</a:t>
            </a:r>
          </a:p>
          <a:p>
            <a:pPr marL="0" indent="0">
              <a:buNone/>
            </a:pPr>
            <a:r>
              <a:rPr lang="en-GB" sz="1800" dirty="0" smtClean="0">
                <a:latin typeface="Georgia" charset="0"/>
                <a:ea typeface="Georgia" charset="0"/>
                <a:cs typeface="Georgia" charset="0"/>
              </a:rPr>
              <a:t>“Now </a:t>
            </a:r>
            <a:r>
              <a:rPr lang="en-GB" sz="1800" dirty="0">
                <a:latin typeface="Georgia" charset="0"/>
                <a:ea typeface="Georgia" charset="0"/>
                <a:cs typeface="Georgia" charset="0"/>
              </a:rPr>
              <a:t>mathematics, engineering and computer science are wonderful disciplines – intellectually demanding and fulfilling</a:t>
            </a:r>
            <a:r>
              <a:rPr lang="en-GB" sz="1800" dirty="0" smtClean="0">
                <a:latin typeface="Georgia" charset="0"/>
                <a:ea typeface="Georgia" charset="0"/>
                <a:cs typeface="Georgia" charset="0"/>
              </a:rPr>
              <a:t>. </a:t>
            </a:r>
            <a:r>
              <a:rPr lang="mr-IN" sz="1800" dirty="0" smtClean="0">
                <a:latin typeface="Georgia" charset="0"/>
                <a:ea typeface="Georgia" charset="0"/>
                <a:cs typeface="Georgia" charset="0"/>
              </a:rPr>
              <a:t>…</a:t>
            </a:r>
            <a:r>
              <a:rPr lang="en-GB" sz="1800" dirty="0" smtClean="0">
                <a:latin typeface="Georgia" charset="0"/>
                <a:ea typeface="Georgia" charset="0"/>
                <a:cs typeface="Georgia" charset="0"/>
              </a:rPr>
              <a:t> </a:t>
            </a:r>
            <a:r>
              <a:rPr lang="en-GB" sz="1800" dirty="0">
                <a:latin typeface="Georgia" charset="0"/>
                <a:ea typeface="Georgia" charset="0"/>
                <a:cs typeface="Georgia" charset="0"/>
              </a:rPr>
              <a:t>But </a:t>
            </a:r>
            <a:r>
              <a:rPr lang="en-GB" sz="1800" dirty="0" smtClean="0">
                <a:latin typeface="Georgia" charset="0"/>
                <a:ea typeface="Georgia" charset="0"/>
                <a:cs typeface="Georgia" charset="0"/>
              </a:rPr>
              <a:t>the </a:t>
            </a:r>
            <a:r>
              <a:rPr lang="en-GB" sz="1800" dirty="0">
                <a:latin typeface="Georgia" charset="0"/>
                <a:ea typeface="Georgia" charset="0"/>
                <a:cs typeface="Georgia" charset="0"/>
              </a:rPr>
              <a:t>new masters of our universe are people who are essentially only half-educated. They have had no exposure to the humanities or the social </a:t>
            </a:r>
            <a:r>
              <a:rPr lang="en-GB" sz="1800" dirty="0" smtClean="0">
                <a:latin typeface="Georgia" charset="0"/>
                <a:ea typeface="Georgia" charset="0"/>
                <a:cs typeface="Georgia" charset="0"/>
              </a:rPr>
              <a:t>sciences, </a:t>
            </a:r>
            <a:r>
              <a:rPr lang="en-GB" sz="1800" dirty="0">
                <a:latin typeface="Georgia" charset="0"/>
                <a:ea typeface="Georgia" charset="0"/>
                <a:cs typeface="Georgia" charset="0"/>
              </a:rPr>
              <a:t>the academic disciplines that aim to provide some understanding of how society works, of history and of the roles that beliefs, philosophies, laws, norms, religion and customs play in the evolution of human </a:t>
            </a:r>
            <a:r>
              <a:rPr lang="en-GB" sz="1800" dirty="0" smtClean="0">
                <a:latin typeface="Georgia" charset="0"/>
                <a:ea typeface="Georgia" charset="0"/>
                <a:cs typeface="Georgia" charset="0"/>
              </a:rPr>
              <a:t>culture.”</a:t>
            </a:r>
          </a:p>
          <a:p>
            <a:pPr marL="715963" indent="-352425">
              <a:buNone/>
            </a:pPr>
            <a:endParaRPr lang="en-GB" sz="1400" dirty="0" smtClean="0">
              <a:latin typeface="Georgia" charset="0"/>
              <a:ea typeface="Georgia" charset="0"/>
              <a:cs typeface="Georgia" charset="0"/>
            </a:endParaRPr>
          </a:p>
          <a:p>
            <a:pPr marL="539750" indent="-350838">
              <a:buNone/>
            </a:pPr>
            <a:r>
              <a:rPr lang="en-GB" sz="1400" dirty="0" smtClean="0">
                <a:latin typeface="Georgia" charset="0"/>
                <a:ea typeface="Georgia" charset="0"/>
                <a:cs typeface="Georgia" charset="0"/>
              </a:rPr>
              <a:t>- John Naughton, ‘How </a:t>
            </a:r>
            <a:r>
              <a:rPr lang="en-GB" sz="1400" dirty="0">
                <a:latin typeface="Georgia" charset="0"/>
                <a:ea typeface="Georgia" charset="0"/>
                <a:cs typeface="Georgia" charset="0"/>
              </a:rPr>
              <a:t>a half-educated tech elite delivered us into </a:t>
            </a:r>
            <a:r>
              <a:rPr lang="en-GB" sz="1400" dirty="0" smtClean="0">
                <a:latin typeface="Georgia" charset="0"/>
                <a:ea typeface="Georgia" charset="0"/>
                <a:cs typeface="Georgia" charset="0"/>
              </a:rPr>
              <a:t>chaos’,</a:t>
            </a:r>
            <a:r>
              <a:rPr lang="en-GB" sz="1400" dirty="0">
                <a:latin typeface="Georgia" charset="0"/>
                <a:ea typeface="Georgia" charset="0"/>
                <a:cs typeface="Georgia" charset="0"/>
              </a:rPr>
              <a:t> </a:t>
            </a:r>
            <a:r>
              <a:rPr lang="en-GB" sz="1400" i="1" dirty="0" smtClean="0">
                <a:latin typeface="Georgia" charset="0"/>
                <a:ea typeface="Georgia" charset="0"/>
                <a:cs typeface="Georgia" charset="0"/>
              </a:rPr>
              <a:t>The Guardian</a:t>
            </a:r>
            <a:r>
              <a:rPr lang="en-GB" sz="1400" dirty="0" smtClean="0">
                <a:latin typeface="Georgia" charset="0"/>
                <a:ea typeface="Georgia" charset="0"/>
                <a:cs typeface="Georgia" charset="0"/>
              </a:rPr>
              <a:t>, 19 November 2017 </a:t>
            </a:r>
            <a:endParaRPr lang="en-GB" sz="1400" dirty="0">
              <a:latin typeface="Georgia" charset="0"/>
              <a:ea typeface="Georgia" charset="0"/>
              <a:cs typeface="Georgia" charset="0"/>
            </a:endParaRPr>
          </a:p>
          <a:p>
            <a:endParaRPr lang="en-GB" sz="1800" dirty="0">
              <a:latin typeface="Georgia" charset="0"/>
              <a:ea typeface="Georgia" charset="0"/>
              <a:cs typeface="Georgia" charset="0"/>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7154" y="6179024"/>
            <a:ext cx="557930" cy="584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1324174"/>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703" y="1267415"/>
            <a:ext cx="8229600" cy="1143000"/>
          </a:xfrm>
        </p:spPr>
        <p:txBody>
          <a:bodyPr>
            <a:normAutofit/>
          </a:bodyPr>
          <a:lstStyle/>
          <a:p>
            <a:r>
              <a:rPr lang="en-US" sz="3200" dirty="0" smtClean="0">
                <a:solidFill>
                  <a:srgbClr val="FF0000"/>
                </a:solidFill>
                <a:latin typeface="Georgia" charset="0"/>
                <a:ea typeface="Georgia" charset="0"/>
                <a:cs typeface="Georgia" charset="0"/>
              </a:rPr>
              <a:t>Existing liberal arts provision </a:t>
            </a:r>
            <a:br>
              <a:rPr lang="en-US" sz="3200" dirty="0" smtClean="0">
                <a:solidFill>
                  <a:srgbClr val="FF0000"/>
                </a:solidFill>
                <a:latin typeface="Georgia" charset="0"/>
                <a:ea typeface="Georgia" charset="0"/>
                <a:cs typeface="Georgia" charset="0"/>
              </a:rPr>
            </a:br>
            <a:r>
              <a:rPr lang="en-US" sz="3200" dirty="0" smtClean="0">
                <a:solidFill>
                  <a:srgbClr val="FF0000"/>
                </a:solidFill>
                <a:latin typeface="Georgia" charset="0"/>
                <a:ea typeface="Georgia" charset="0"/>
                <a:cs typeface="Georgia" charset="0"/>
              </a:rPr>
              <a:t>in universities</a:t>
            </a:r>
            <a:endParaRPr lang="en-US" sz="3200" dirty="0">
              <a:solidFill>
                <a:srgbClr val="FF0000"/>
              </a:solidFill>
              <a:latin typeface="Georgia" charset="0"/>
              <a:ea typeface="Georgia" charset="0"/>
              <a:cs typeface="Georgia" charset="0"/>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7538" y="5709529"/>
            <a:ext cx="557930" cy="584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3204330"/>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solidFill>
                  <a:srgbClr val="0070C0"/>
                </a:solidFill>
                <a:latin typeface="Georgia" charset="0"/>
                <a:ea typeface="Georgia" charset="0"/>
                <a:cs typeface="Georgia" charset="0"/>
              </a:rPr>
              <a:t>Arguments for a liberal arts approach</a:t>
            </a:r>
            <a:br>
              <a:rPr lang="en-GB" sz="3200" dirty="0" smtClean="0">
                <a:solidFill>
                  <a:srgbClr val="0070C0"/>
                </a:solidFill>
                <a:latin typeface="Georgia" charset="0"/>
                <a:ea typeface="Georgia" charset="0"/>
                <a:cs typeface="Georgia" charset="0"/>
              </a:rPr>
            </a:br>
            <a:r>
              <a:rPr lang="en-GB" sz="1800" dirty="0" smtClean="0">
                <a:latin typeface="Georgia" charset="0"/>
                <a:ea typeface="Georgia" charset="0"/>
                <a:cs typeface="Georgia" charset="0"/>
              </a:rPr>
              <a:t>From Kirby and van der </a:t>
            </a:r>
            <a:r>
              <a:rPr lang="en-GB" sz="1800" dirty="0" err="1" smtClean="0">
                <a:latin typeface="Georgia" charset="0"/>
                <a:ea typeface="Georgia" charset="0"/>
                <a:cs typeface="Georgia" charset="0"/>
              </a:rPr>
              <a:t>Wende</a:t>
            </a:r>
            <a:r>
              <a:rPr lang="en-GB" sz="1800" dirty="0" smtClean="0">
                <a:latin typeface="Georgia" charset="0"/>
                <a:ea typeface="Georgia" charset="0"/>
                <a:cs typeface="Georgia" charset="0"/>
              </a:rPr>
              <a:t> (2016)</a:t>
            </a:r>
            <a:endParaRPr lang="en-GB" sz="1800" dirty="0">
              <a:latin typeface="Georgia" charset="0"/>
              <a:ea typeface="Georgia" charset="0"/>
              <a:cs typeface="Georgia" charset="0"/>
            </a:endParaRPr>
          </a:p>
        </p:txBody>
      </p:sp>
      <p:sp>
        <p:nvSpPr>
          <p:cNvPr id="3" name="Content Placeholder 2"/>
          <p:cNvSpPr>
            <a:spLocks noGrp="1"/>
          </p:cNvSpPr>
          <p:nvPr>
            <p:ph idx="1"/>
          </p:nvPr>
        </p:nvSpPr>
        <p:spPr/>
        <p:txBody>
          <a:bodyPr>
            <a:normAutofit/>
          </a:bodyPr>
          <a:lstStyle/>
          <a:p>
            <a:r>
              <a:rPr lang="en-GB" sz="2400" dirty="0" smtClean="0">
                <a:latin typeface="Georgia" charset="0"/>
                <a:ea typeface="Georgia" charset="0"/>
                <a:cs typeface="Georgia" charset="0"/>
              </a:rPr>
              <a:t>Arguments about the organisation of knowledge, that focus on cross-disciplinary or inter-disciplinary approaches, for example to global challenges</a:t>
            </a:r>
          </a:p>
          <a:p>
            <a:r>
              <a:rPr lang="en-GB" sz="2400" dirty="0" smtClean="0">
                <a:latin typeface="Georgia" charset="0"/>
                <a:ea typeface="Georgia" charset="0"/>
                <a:cs typeface="Georgia" charset="0"/>
              </a:rPr>
              <a:t>Economic and utilitarian arguments about the value of generic graduate skills, such as communications and critical thinking</a:t>
            </a:r>
          </a:p>
          <a:p>
            <a:r>
              <a:rPr lang="en-GB" sz="2400" dirty="0" smtClean="0">
                <a:latin typeface="Georgia" charset="0"/>
                <a:ea typeface="Georgia" charset="0"/>
                <a:cs typeface="Georgia" charset="0"/>
              </a:rPr>
              <a:t>Social-moral arguments about educating the whole person, social responsibility and democratic citizenship</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2346" y="5724445"/>
            <a:ext cx="557930" cy="584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654690"/>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702" y="1267415"/>
            <a:ext cx="8254751" cy="1393898"/>
          </a:xfrm>
        </p:spPr>
        <p:txBody>
          <a:bodyPr>
            <a:normAutofit/>
          </a:bodyPr>
          <a:lstStyle/>
          <a:p>
            <a:pPr marL="742950" indent="-742950">
              <a:buFont typeface="+mj-lt"/>
              <a:buAutoNum type="arabicPeriod" startAt="2"/>
            </a:pPr>
            <a:r>
              <a:rPr lang="en-US" sz="4000" dirty="0" smtClean="0">
                <a:solidFill>
                  <a:schemeClr val="tx1">
                    <a:lumMod val="50000"/>
                    <a:lumOff val="50000"/>
                  </a:schemeClr>
                </a:solidFill>
                <a:latin typeface="Georgia" charset="0"/>
                <a:ea typeface="Georgia" charset="0"/>
                <a:cs typeface="Georgia" charset="0"/>
              </a:rPr>
              <a:t>Grounding a larger role for liberal arts and science</a:t>
            </a:r>
            <a:endParaRPr lang="en-US" sz="4000" dirty="0">
              <a:solidFill>
                <a:schemeClr val="tx1">
                  <a:lumMod val="50000"/>
                  <a:lumOff val="50000"/>
                </a:schemeClr>
              </a:solidFill>
              <a:latin typeface="Georgia" charset="0"/>
              <a:ea typeface="Georgia" charset="0"/>
              <a:cs typeface="Georgia" charset="0"/>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7538" y="5709529"/>
            <a:ext cx="557930" cy="584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558181"/>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702" y="1267415"/>
            <a:ext cx="8254751" cy="1393898"/>
          </a:xfrm>
        </p:spPr>
        <p:txBody>
          <a:bodyPr>
            <a:normAutofit/>
          </a:bodyPr>
          <a:lstStyle/>
          <a:p>
            <a:r>
              <a:rPr lang="en-US" sz="3200" dirty="0" smtClean="0">
                <a:solidFill>
                  <a:srgbClr val="FF0000"/>
                </a:solidFill>
                <a:latin typeface="Georgia" charset="0"/>
                <a:ea typeface="Georgia" charset="0"/>
                <a:cs typeface="Georgia" charset="0"/>
              </a:rPr>
              <a:t>Higher education as self-formation</a:t>
            </a:r>
            <a:endParaRPr lang="en-US" sz="3200" dirty="0">
              <a:solidFill>
                <a:srgbClr val="FF0000"/>
              </a:solidFill>
              <a:latin typeface="Georgia" charset="0"/>
              <a:ea typeface="Georgia" charset="0"/>
              <a:cs typeface="Georgia" charset="0"/>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7538" y="5709529"/>
            <a:ext cx="557930" cy="584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1408966"/>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703" y="1267415"/>
            <a:ext cx="8229600" cy="1143000"/>
          </a:xfrm>
        </p:spPr>
        <p:txBody>
          <a:bodyPr>
            <a:normAutofit/>
          </a:bodyPr>
          <a:lstStyle/>
          <a:p>
            <a:r>
              <a:rPr lang="en-US" sz="3200" dirty="0" smtClean="0">
                <a:solidFill>
                  <a:srgbClr val="FF0000"/>
                </a:solidFill>
                <a:latin typeface="Georgia" charset="0"/>
                <a:ea typeface="Georgia" charset="0"/>
                <a:cs typeface="Georgia" charset="0"/>
              </a:rPr>
              <a:t>Forms of freedom</a:t>
            </a:r>
            <a:endParaRPr lang="en-US" sz="3200" dirty="0">
              <a:solidFill>
                <a:srgbClr val="FF0000"/>
              </a:solidFill>
              <a:latin typeface="Georgia" charset="0"/>
              <a:ea typeface="Georgia" charset="0"/>
              <a:cs typeface="Georgia" charset="0"/>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7538" y="5709529"/>
            <a:ext cx="557930" cy="584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423950"/>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450" name="Rectangle 2"/>
          <p:cNvSpPr>
            <a:spLocks noGrp="1" noChangeArrowheads="1"/>
          </p:cNvSpPr>
          <p:nvPr>
            <p:ph type="title"/>
          </p:nvPr>
        </p:nvSpPr>
        <p:spPr>
          <a:xfrm>
            <a:off x="300251" y="609600"/>
            <a:ext cx="8420668" cy="1447800"/>
          </a:xfrm>
        </p:spPr>
        <p:txBody>
          <a:bodyPr>
            <a:normAutofit/>
          </a:bodyPr>
          <a:lstStyle/>
          <a:p>
            <a:r>
              <a:rPr lang="en-US" altLang="x-none" sz="3200" dirty="0">
                <a:solidFill>
                  <a:srgbClr val="0070C0"/>
                </a:solidFill>
                <a:latin typeface="Georgia" charset="0"/>
                <a:ea typeface="Georgia" charset="0"/>
                <a:cs typeface="Georgia" charset="0"/>
              </a:rPr>
              <a:t>Core elements of self-determining </a:t>
            </a:r>
            <a:r>
              <a:rPr lang="en-US" altLang="x-none" sz="3200" dirty="0" smtClean="0">
                <a:solidFill>
                  <a:srgbClr val="0070C0"/>
                </a:solidFill>
                <a:latin typeface="Georgia" charset="0"/>
                <a:ea typeface="Georgia" charset="0"/>
                <a:cs typeface="Georgia" charset="0"/>
              </a:rPr>
              <a:t>freedom, all of which are advanced by higher education</a:t>
            </a:r>
            <a:br>
              <a:rPr lang="en-US" altLang="x-none" sz="3200" dirty="0" smtClean="0">
                <a:solidFill>
                  <a:srgbClr val="0070C0"/>
                </a:solidFill>
                <a:latin typeface="Georgia" charset="0"/>
                <a:ea typeface="Georgia" charset="0"/>
                <a:cs typeface="Georgia" charset="0"/>
              </a:rPr>
            </a:br>
            <a:r>
              <a:rPr lang="en-US" altLang="x-none" sz="1800" dirty="0" smtClean="0">
                <a:latin typeface="Georgia" charset="0"/>
                <a:ea typeface="Georgia" charset="0"/>
                <a:cs typeface="Georgia" charset="0"/>
              </a:rPr>
              <a:t>after Amartya Sen (1985)</a:t>
            </a:r>
            <a:endParaRPr lang="en-US" altLang="x-none" sz="1800" dirty="0">
              <a:latin typeface="Georgia" charset="0"/>
              <a:ea typeface="Georgia" charset="0"/>
              <a:cs typeface="Georgia" charset="0"/>
            </a:endParaRPr>
          </a:p>
        </p:txBody>
      </p:sp>
      <p:sp>
        <p:nvSpPr>
          <p:cNvPr id="1640451" name="Rectangle 3"/>
          <p:cNvSpPr>
            <a:spLocks noGrp="1" noChangeArrowheads="1"/>
          </p:cNvSpPr>
          <p:nvPr>
            <p:ph type="body" idx="1"/>
          </p:nvPr>
        </p:nvSpPr>
        <p:spPr>
          <a:xfrm>
            <a:off x="625638" y="2321364"/>
            <a:ext cx="7848600" cy="3276600"/>
          </a:xfrm>
        </p:spPr>
        <p:txBody>
          <a:bodyPr/>
          <a:lstStyle/>
          <a:p>
            <a:r>
              <a:rPr lang="en-US" altLang="x-none" sz="2400" dirty="0">
                <a:latin typeface="Georgia" charset="0"/>
                <a:ea typeface="Georgia" charset="0"/>
                <a:cs typeface="Georgia" charset="0"/>
              </a:rPr>
              <a:t>Freedom as control </a:t>
            </a:r>
          </a:p>
          <a:p>
            <a:pPr>
              <a:buFontTx/>
              <a:buNone/>
            </a:pPr>
            <a:r>
              <a:rPr lang="en-US" altLang="x-none" sz="2400" dirty="0">
                <a:latin typeface="Georgia" charset="0"/>
                <a:ea typeface="Georgia" charset="0"/>
                <a:cs typeface="Georgia" charset="0"/>
              </a:rPr>
              <a:t>	(= freedom from coercion, ‘negative freedom’)</a:t>
            </a:r>
          </a:p>
          <a:p>
            <a:pPr>
              <a:buFontTx/>
              <a:buNone/>
            </a:pPr>
            <a:endParaRPr lang="en-US" altLang="x-none" sz="800" dirty="0">
              <a:latin typeface="Georgia" charset="0"/>
              <a:ea typeface="Georgia" charset="0"/>
              <a:cs typeface="Georgia" charset="0"/>
            </a:endParaRPr>
          </a:p>
          <a:p>
            <a:r>
              <a:rPr lang="en-US" altLang="x-none" sz="2400" dirty="0">
                <a:latin typeface="Georgia" charset="0"/>
                <a:ea typeface="Georgia" charset="0"/>
                <a:cs typeface="Georgia" charset="0"/>
              </a:rPr>
              <a:t>Effective freedom </a:t>
            </a:r>
          </a:p>
          <a:p>
            <a:pPr>
              <a:buFontTx/>
              <a:buNone/>
            </a:pPr>
            <a:r>
              <a:rPr lang="en-US" altLang="x-none" sz="2400" dirty="0">
                <a:latin typeface="Georgia" charset="0"/>
                <a:ea typeface="Georgia" charset="0"/>
                <a:cs typeface="Georgia" charset="0"/>
              </a:rPr>
              <a:t>	(= freedom as power, </a:t>
            </a:r>
            <a:r>
              <a:rPr lang="en-US" altLang="x-none" sz="2400" dirty="0" smtClean="0">
                <a:latin typeface="Georgia" charset="0"/>
                <a:ea typeface="Georgia" charset="0"/>
                <a:cs typeface="Georgia" charset="0"/>
              </a:rPr>
              <a:t>as capability, ‘positive </a:t>
            </a:r>
            <a:r>
              <a:rPr lang="en-US" altLang="x-none" sz="2400" dirty="0">
                <a:latin typeface="Georgia" charset="0"/>
                <a:ea typeface="Georgia" charset="0"/>
                <a:cs typeface="Georgia" charset="0"/>
              </a:rPr>
              <a:t>freedom’)</a:t>
            </a:r>
            <a:endParaRPr lang="en-US" altLang="x-none" sz="800" dirty="0">
              <a:latin typeface="Georgia" charset="0"/>
              <a:ea typeface="Georgia" charset="0"/>
              <a:cs typeface="Georgia" charset="0"/>
            </a:endParaRPr>
          </a:p>
          <a:p>
            <a:pPr>
              <a:buFontTx/>
              <a:buNone/>
            </a:pPr>
            <a:endParaRPr lang="en-US" altLang="x-none" sz="800" dirty="0">
              <a:latin typeface="Georgia" charset="0"/>
              <a:ea typeface="Georgia" charset="0"/>
              <a:cs typeface="Georgia" charset="0"/>
            </a:endParaRPr>
          </a:p>
          <a:p>
            <a:r>
              <a:rPr lang="en-US" altLang="x-none" sz="2400" dirty="0">
                <a:latin typeface="Georgia" charset="0"/>
                <a:ea typeface="Georgia" charset="0"/>
                <a:cs typeface="Georgia" charset="0"/>
              </a:rPr>
              <a:t>Agency </a:t>
            </a:r>
            <a:r>
              <a:rPr lang="en-US" altLang="x-none" sz="2400" dirty="0" smtClean="0">
                <a:latin typeface="Georgia" charset="0"/>
                <a:ea typeface="Georgia" charset="0"/>
                <a:cs typeface="Georgia" charset="0"/>
              </a:rPr>
              <a:t>freedom</a:t>
            </a:r>
          </a:p>
          <a:p>
            <a:pPr marL="0" indent="0">
              <a:buNone/>
            </a:pPr>
            <a:r>
              <a:rPr lang="en-US" altLang="x-none" sz="2400" dirty="0">
                <a:latin typeface="Georgia" charset="0"/>
                <a:ea typeface="Georgia" charset="0"/>
                <a:cs typeface="Georgia" charset="0"/>
              </a:rPr>
              <a:t>	</a:t>
            </a:r>
            <a:r>
              <a:rPr lang="en-US" altLang="x-none" sz="2400" dirty="0" smtClean="0">
                <a:latin typeface="Georgia" charset="0"/>
                <a:ea typeface="Georgia" charset="0"/>
                <a:cs typeface="Georgia" charset="0"/>
              </a:rPr>
              <a:t>(the capacity and the will to act)</a:t>
            </a:r>
            <a:endParaRPr lang="en-US" altLang="x-none" sz="2400" dirty="0">
              <a:latin typeface="Georgia" charset="0"/>
              <a:ea typeface="Georgia" charset="0"/>
              <a:cs typeface="Georgia" charset="0"/>
            </a:endParaRPr>
          </a:p>
          <a:p>
            <a:endParaRPr lang="en-US" altLang="x-none" sz="2400" dirty="0">
              <a:latin typeface="Helvetica" charset="0"/>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9938" y="5861929"/>
            <a:ext cx="557930" cy="584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2075965"/>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297"/>
            <a:ext cx="8229600" cy="1143000"/>
          </a:xfrm>
        </p:spPr>
        <p:txBody>
          <a:bodyPr>
            <a:normAutofit/>
          </a:bodyPr>
          <a:lstStyle/>
          <a:p>
            <a:r>
              <a:rPr lang="en-US" sz="3200" dirty="0" smtClean="0">
                <a:solidFill>
                  <a:srgbClr val="0070C0"/>
                </a:solidFill>
                <a:latin typeface="Georgia" charset="0"/>
                <a:ea typeface="Georgia" charset="0"/>
                <a:cs typeface="Georgia" charset="0"/>
              </a:rPr>
              <a:t>Research finds that people who achieve higher education, on average </a:t>
            </a:r>
            <a:r>
              <a:rPr lang="mr-IN" sz="3200" dirty="0" smtClean="0">
                <a:solidFill>
                  <a:srgbClr val="0070C0"/>
                </a:solidFill>
                <a:latin typeface="Georgia" charset="0"/>
                <a:ea typeface="Georgia" charset="0"/>
                <a:cs typeface="Georgia" charset="0"/>
              </a:rPr>
              <a:t>…</a:t>
            </a:r>
            <a:endParaRPr lang="en-US" sz="3200" dirty="0">
              <a:solidFill>
                <a:srgbClr val="0070C0"/>
              </a:solidFill>
              <a:latin typeface="Georgia" charset="0"/>
              <a:ea typeface="Georgia" charset="0"/>
              <a:cs typeface="Georgia" charset="0"/>
            </a:endParaRPr>
          </a:p>
        </p:txBody>
      </p:sp>
      <p:sp>
        <p:nvSpPr>
          <p:cNvPr id="3" name="Content Placeholder 2"/>
          <p:cNvSpPr>
            <a:spLocks noGrp="1"/>
          </p:cNvSpPr>
          <p:nvPr>
            <p:ph idx="1"/>
          </p:nvPr>
        </p:nvSpPr>
        <p:spPr>
          <a:xfrm>
            <a:off x="859808" y="1377297"/>
            <a:ext cx="7533565" cy="4668661"/>
          </a:xfrm>
        </p:spPr>
        <p:txBody>
          <a:bodyPr>
            <a:normAutofit/>
          </a:bodyPr>
          <a:lstStyle/>
          <a:p>
            <a:pPr>
              <a:lnSpc>
                <a:spcPct val="110000"/>
              </a:lnSpc>
            </a:pPr>
            <a:r>
              <a:rPr lang="en-US" sz="2000" dirty="0" smtClean="0">
                <a:latin typeface="Georgia" charset="0"/>
                <a:ea typeface="Georgia" charset="0"/>
                <a:cs typeface="Georgia" charset="0"/>
              </a:rPr>
              <a:t>Have a larger range of employment options</a:t>
            </a:r>
          </a:p>
          <a:p>
            <a:pPr>
              <a:lnSpc>
                <a:spcPct val="110000"/>
              </a:lnSpc>
            </a:pPr>
            <a:r>
              <a:rPr lang="en-US" sz="2000" dirty="0" smtClean="0">
                <a:latin typeface="Georgia" charset="0"/>
                <a:ea typeface="Georgia" charset="0"/>
                <a:cs typeface="Georgia" charset="0"/>
              </a:rPr>
              <a:t>Are </a:t>
            </a:r>
            <a:r>
              <a:rPr lang="en-US" sz="2000" dirty="0">
                <a:latin typeface="Georgia" charset="0"/>
                <a:ea typeface="Georgia" charset="0"/>
                <a:cs typeface="Georgia" charset="0"/>
              </a:rPr>
              <a:t>more likely to be in good </a:t>
            </a:r>
            <a:r>
              <a:rPr lang="en-US" sz="2000" dirty="0" smtClean="0">
                <a:latin typeface="Georgia" charset="0"/>
                <a:ea typeface="Georgia" charset="0"/>
                <a:cs typeface="Georgia" charset="0"/>
              </a:rPr>
              <a:t>health, </a:t>
            </a:r>
            <a:r>
              <a:rPr lang="en-US" sz="2000" dirty="0">
                <a:latin typeface="Georgia" charset="0"/>
                <a:ea typeface="Georgia" charset="0"/>
                <a:cs typeface="Georgia" charset="0"/>
              </a:rPr>
              <a:t>as are their families</a:t>
            </a:r>
          </a:p>
          <a:p>
            <a:pPr>
              <a:lnSpc>
                <a:spcPct val="110000"/>
              </a:lnSpc>
            </a:pPr>
            <a:r>
              <a:rPr lang="en-US" sz="2000" dirty="0" smtClean="0">
                <a:latin typeface="Georgia" charset="0"/>
                <a:ea typeface="Georgia" charset="0"/>
                <a:cs typeface="Georgia" charset="0"/>
              </a:rPr>
              <a:t>Have more advanced skill in the use of information and communications technology (electronic agency)</a:t>
            </a:r>
          </a:p>
          <a:p>
            <a:pPr>
              <a:lnSpc>
                <a:spcPct val="110000"/>
              </a:lnSpc>
            </a:pPr>
            <a:r>
              <a:rPr lang="en-US" sz="2000" dirty="0" smtClean="0">
                <a:latin typeface="Georgia" charset="0"/>
                <a:ea typeface="Georgia" charset="0"/>
                <a:cs typeface="Georgia" charset="0"/>
              </a:rPr>
              <a:t>Are more geographically mobile, independent of income level (personal confidence and agency freedom)</a:t>
            </a:r>
          </a:p>
          <a:p>
            <a:pPr>
              <a:lnSpc>
                <a:spcPct val="110000"/>
              </a:lnSpc>
            </a:pPr>
            <a:r>
              <a:rPr lang="en-US" sz="2000" dirty="0" smtClean="0">
                <a:latin typeface="Georgia" charset="0"/>
                <a:ea typeface="Georgia" charset="0"/>
                <a:cs typeface="Georgia" charset="0"/>
              </a:rPr>
              <a:t>Report higher levels of inter-personal trust (also = greater personal agency) </a:t>
            </a:r>
          </a:p>
          <a:p>
            <a:pPr>
              <a:lnSpc>
                <a:spcPct val="110000"/>
              </a:lnSpc>
            </a:pPr>
            <a:r>
              <a:rPr lang="en-US" sz="2000" dirty="0" smtClean="0">
                <a:latin typeface="Georgia" charset="0"/>
                <a:ea typeface="Georgia" charset="0"/>
                <a:cs typeface="Georgia" charset="0"/>
              </a:rPr>
              <a:t>Are more likely to state that they have a say in government (also = greater </a:t>
            </a:r>
            <a:r>
              <a:rPr lang="en-US" sz="2000" dirty="0">
                <a:latin typeface="Georgia" charset="0"/>
                <a:ea typeface="Georgia" charset="0"/>
                <a:cs typeface="Georgia" charset="0"/>
              </a:rPr>
              <a:t>personal agency) </a:t>
            </a:r>
            <a:endParaRPr lang="en-US" sz="2000" dirty="0" smtClean="0">
              <a:latin typeface="Georgia" charset="0"/>
              <a:ea typeface="Georgia" charset="0"/>
              <a:cs typeface="Georgia" charset="0"/>
            </a:endParaRPr>
          </a:p>
          <a:p>
            <a:pPr>
              <a:lnSpc>
                <a:spcPct val="110000"/>
              </a:lnSpc>
            </a:pPr>
            <a:r>
              <a:rPr lang="en-US" sz="2000" dirty="0" smtClean="0">
                <a:latin typeface="Georgia" charset="0"/>
                <a:ea typeface="Georgia" charset="0"/>
                <a:cs typeface="Georgia" charset="0"/>
              </a:rPr>
              <a:t>Are more positive about migration and cultural diversity</a:t>
            </a:r>
            <a:endParaRPr lang="en-US" sz="2000" dirty="0">
              <a:latin typeface="Georgia" charset="0"/>
              <a:ea typeface="Georgia" charset="0"/>
              <a:cs typeface="Georgia" charset="0"/>
            </a:endParaRPr>
          </a:p>
        </p:txBody>
      </p:sp>
      <p:sp>
        <p:nvSpPr>
          <p:cNvPr id="5" name="TextBox 4"/>
          <p:cNvSpPr txBox="1"/>
          <p:nvPr/>
        </p:nvSpPr>
        <p:spPr>
          <a:xfrm>
            <a:off x="1417738" y="5526713"/>
            <a:ext cx="6689032" cy="646331"/>
          </a:xfrm>
          <a:prstGeom prst="rect">
            <a:avLst/>
          </a:prstGeom>
          <a:noFill/>
        </p:spPr>
        <p:txBody>
          <a:bodyPr wrap="square" rtlCol="0">
            <a:spAutoFit/>
          </a:bodyPr>
          <a:lstStyle/>
          <a:p>
            <a:pPr marL="285750" indent="-285750">
              <a:buFontTx/>
              <a:buChar char="-"/>
            </a:pPr>
            <a:r>
              <a:rPr lang="en-US" sz="1200" dirty="0" smtClean="0">
                <a:latin typeface="Georgia" charset="0"/>
                <a:ea typeface="Georgia" charset="0"/>
                <a:cs typeface="Georgia" charset="0"/>
              </a:rPr>
              <a:t>Walter McMahon, </a:t>
            </a:r>
            <a:r>
              <a:rPr lang="en-US" sz="1200" i="1" dirty="0" smtClean="0">
                <a:latin typeface="Georgia" charset="0"/>
                <a:ea typeface="Georgia" charset="0"/>
                <a:cs typeface="Georgia" charset="0"/>
              </a:rPr>
              <a:t>Higher Learning, Greater Good </a:t>
            </a:r>
            <a:r>
              <a:rPr lang="en-US" sz="1200" dirty="0" smtClean="0">
                <a:latin typeface="Georgia" charset="0"/>
                <a:ea typeface="Georgia" charset="0"/>
                <a:cs typeface="Georgia" charset="0"/>
              </a:rPr>
              <a:t>(2009); OECD, </a:t>
            </a:r>
            <a:r>
              <a:rPr lang="en-US" sz="1200" i="1" dirty="0" smtClean="0">
                <a:latin typeface="Georgia" charset="0"/>
                <a:ea typeface="Georgia" charset="0"/>
                <a:cs typeface="Georgia" charset="0"/>
              </a:rPr>
              <a:t>Education at a Glance </a:t>
            </a:r>
            <a:r>
              <a:rPr lang="en-US" sz="1200" dirty="0" smtClean="0">
                <a:latin typeface="Georgia" charset="0"/>
                <a:ea typeface="Georgia" charset="0"/>
                <a:cs typeface="Georgia" charset="0"/>
              </a:rPr>
              <a:t>(2015); </a:t>
            </a:r>
            <a:r>
              <a:rPr lang="en-US" sz="1200" i="1" dirty="0" smtClean="0">
                <a:latin typeface="Georgia" charset="0"/>
                <a:ea typeface="Georgia" charset="0"/>
                <a:cs typeface="Georgia" charset="0"/>
              </a:rPr>
              <a:t>OECD, Perspectives </a:t>
            </a:r>
            <a:r>
              <a:rPr lang="en-US" sz="1200" i="1" dirty="0">
                <a:latin typeface="Georgia" charset="0"/>
                <a:ea typeface="Georgia" charset="0"/>
                <a:cs typeface="Georgia" charset="0"/>
              </a:rPr>
              <a:t>on Global Development 2017: International migration in a shifting world</a:t>
            </a:r>
            <a:r>
              <a:rPr lang="en-US" sz="1200" dirty="0">
                <a:latin typeface="Georgia" charset="0"/>
                <a:ea typeface="Georgia" charset="0"/>
                <a:cs typeface="Georgia" charset="0"/>
              </a:rPr>
              <a:t> (2016)</a:t>
            </a:r>
            <a:r>
              <a:rPr lang="en-GB" sz="1200" dirty="0">
                <a:latin typeface="Georgia" charset="0"/>
                <a:ea typeface="Georgia" charset="0"/>
                <a:cs typeface="Georgia" charset="0"/>
              </a:rPr>
              <a:t> </a:t>
            </a:r>
            <a:r>
              <a:rPr lang="en-GB" sz="1200" dirty="0" err="1" smtClean="0">
                <a:latin typeface="Georgia" charset="0"/>
                <a:ea typeface="Georgia" charset="0"/>
                <a:cs typeface="Georgia" charset="0"/>
              </a:rPr>
              <a:t>etc</a:t>
            </a:r>
            <a:endParaRPr lang="en-US" sz="1200" dirty="0">
              <a:latin typeface="Georgia" charset="0"/>
              <a:ea typeface="Georgia" charset="0"/>
              <a:cs typeface="Georgia" charset="0"/>
            </a:endParaRP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3289" y="6081766"/>
            <a:ext cx="557930" cy="584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145278"/>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703" y="1267415"/>
            <a:ext cx="8229600" cy="1143000"/>
          </a:xfrm>
        </p:spPr>
        <p:txBody>
          <a:bodyPr>
            <a:normAutofit/>
          </a:bodyPr>
          <a:lstStyle/>
          <a:p>
            <a:r>
              <a:rPr lang="en-US" sz="3200" dirty="0" smtClean="0">
                <a:solidFill>
                  <a:srgbClr val="FF0000"/>
                </a:solidFill>
                <a:latin typeface="Georgia" charset="0"/>
                <a:ea typeface="Georgia" charset="0"/>
                <a:cs typeface="Georgia" charset="0"/>
              </a:rPr>
              <a:t>Individual and social</a:t>
            </a:r>
            <a:endParaRPr lang="en-US" sz="3200" dirty="0">
              <a:solidFill>
                <a:srgbClr val="FF0000"/>
              </a:solidFill>
              <a:latin typeface="Georgia" charset="0"/>
              <a:ea typeface="Georgia" charset="0"/>
              <a:cs typeface="Georgia" charset="0"/>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7538" y="5709529"/>
            <a:ext cx="557930" cy="584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196987"/>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0059" y="697718"/>
            <a:ext cx="7328848" cy="4256419"/>
          </a:xfrm>
        </p:spPr>
        <p:txBody>
          <a:bodyPr>
            <a:normAutofit/>
          </a:bodyPr>
          <a:lstStyle/>
          <a:p>
            <a:pPr marL="363538" algn="l"/>
            <a:r>
              <a:rPr lang="en-GB" sz="2800" dirty="0" smtClean="0">
                <a:latin typeface="Georgia" charset="0"/>
                <a:ea typeface="Georgia" charset="0"/>
                <a:cs typeface="Georgia" charset="0"/>
              </a:rPr>
              <a:t>“</a:t>
            </a:r>
            <a:r>
              <a:rPr lang="en-GB" sz="2800" dirty="0">
                <a:latin typeface="Georgia" charset="0"/>
                <a:ea typeface="Georgia" charset="0"/>
                <a:cs typeface="Georgia" charset="0"/>
              </a:rPr>
              <a:t> </a:t>
            </a:r>
            <a:r>
              <a:rPr lang="en-GB" sz="2800" dirty="0" smtClean="0">
                <a:latin typeface="Georgia" charset="0"/>
                <a:ea typeface="Georgia" charset="0"/>
                <a:cs typeface="Georgia" charset="0"/>
              </a:rPr>
              <a:t>The Confucian emphasis on sympathy and empathy suggests a radically different approach. Self-interest, no matter how enlightened, is never adequate as a basic principle for personal growth, let alone a cornerstone of national policy”</a:t>
            </a:r>
            <a:br>
              <a:rPr lang="en-GB" sz="2800" dirty="0" smtClean="0">
                <a:latin typeface="Georgia" charset="0"/>
                <a:ea typeface="Georgia" charset="0"/>
                <a:cs typeface="Georgia" charset="0"/>
              </a:rPr>
            </a:br>
            <a:r>
              <a:rPr lang="en-GB" sz="2800" dirty="0" smtClean="0">
                <a:latin typeface="Georgia" charset="0"/>
                <a:ea typeface="Georgia" charset="0"/>
                <a:cs typeface="Georgia" charset="0"/>
              </a:rPr>
              <a:t/>
            </a:r>
            <a:br>
              <a:rPr lang="en-GB" sz="2800" dirty="0" smtClean="0">
                <a:latin typeface="Georgia" charset="0"/>
                <a:ea typeface="Georgia" charset="0"/>
                <a:cs typeface="Georgia" charset="0"/>
              </a:rPr>
            </a:br>
            <a:r>
              <a:rPr lang="en-GB" sz="2800" dirty="0" smtClean="0">
                <a:latin typeface="Georgia" charset="0"/>
                <a:ea typeface="Georgia" charset="0"/>
                <a:cs typeface="Georgia" charset="0"/>
              </a:rPr>
              <a:t/>
            </a:r>
            <a:br>
              <a:rPr lang="en-GB" sz="2800" dirty="0" smtClean="0">
                <a:latin typeface="Georgia" charset="0"/>
                <a:ea typeface="Georgia" charset="0"/>
                <a:cs typeface="Georgia" charset="0"/>
              </a:rPr>
            </a:br>
            <a:r>
              <a:rPr lang="en-GB" sz="1600" dirty="0">
                <a:latin typeface="Georgia" charset="0"/>
                <a:ea typeface="Georgia" charset="0"/>
                <a:cs typeface="Georgia" charset="0"/>
              </a:rPr>
              <a:t/>
            </a:r>
            <a:br>
              <a:rPr lang="en-GB" sz="1600" dirty="0">
                <a:latin typeface="Georgia" charset="0"/>
                <a:ea typeface="Georgia" charset="0"/>
                <a:cs typeface="Georgia" charset="0"/>
              </a:rPr>
            </a:br>
            <a:endParaRPr lang="en-GB" sz="1600" dirty="0">
              <a:latin typeface="Georgia" charset="0"/>
              <a:ea typeface="Georgia" charset="0"/>
              <a:cs typeface="Georgia" charset="0"/>
            </a:endParaRPr>
          </a:p>
        </p:txBody>
      </p:sp>
      <p:sp>
        <p:nvSpPr>
          <p:cNvPr id="3" name="TextBox 2"/>
          <p:cNvSpPr txBox="1"/>
          <p:nvPr/>
        </p:nvSpPr>
        <p:spPr>
          <a:xfrm>
            <a:off x="1746913" y="4012443"/>
            <a:ext cx="6537278" cy="1200329"/>
          </a:xfrm>
          <a:prstGeom prst="rect">
            <a:avLst/>
          </a:prstGeom>
          <a:noFill/>
        </p:spPr>
        <p:txBody>
          <a:bodyPr wrap="square" rtlCol="0">
            <a:spAutoFit/>
          </a:bodyPr>
          <a:lstStyle/>
          <a:p>
            <a:pPr marL="269875" indent="-176213"/>
            <a:r>
              <a:rPr lang="en-GB" dirty="0" smtClean="0">
                <a:latin typeface="Georgia" charset="0"/>
                <a:ea typeface="Georgia" charset="0"/>
                <a:cs typeface="Georgia" charset="0"/>
              </a:rPr>
              <a:t>- </a:t>
            </a:r>
            <a:r>
              <a:rPr lang="en-GB" dirty="0" err="1" smtClean="0">
                <a:latin typeface="Georgia" charset="0"/>
                <a:ea typeface="Georgia" charset="0"/>
                <a:cs typeface="Georgia" charset="0"/>
              </a:rPr>
              <a:t>Weiming</a:t>
            </a:r>
            <a:r>
              <a:rPr lang="en-GB" dirty="0" smtClean="0">
                <a:latin typeface="Georgia" charset="0"/>
                <a:ea typeface="Georgia" charset="0"/>
                <a:cs typeface="Georgia" charset="0"/>
              </a:rPr>
              <a:t> </a:t>
            </a:r>
            <a:r>
              <a:rPr lang="en-GB" dirty="0" err="1" smtClean="0">
                <a:latin typeface="Georgia" charset="0"/>
                <a:ea typeface="Georgia" charset="0"/>
                <a:cs typeface="Georgia" charset="0"/>
              </a:rPr>
              <a:t>Tu</a:t>
            </a:r>
            <a:r>
              <a:rPr lang="en-GB" dirty="0" smtClean="0">
                <a:latin typeface="Georgia" charset="0"/>
                <a:ea typeface="Georgia" charset="0"/>
                <a:cs typeface="Georgia" charset="0"/>
              </a:rPr>
              <a:t> (1996). Beyond the Enlightenment mentality: A Confucian perspective on ethics, migration and global stewardship. </a:t>
            </a:r>
            <a:r>
              <a:rPr lang="en-GB" i="1" dirty="0" smtClean="0">
                <a:latin typeface="Georgia" charset="0"/>
                <a:ea typeface="Georgia" charset="0"/>
                <a:cs typeface="Georgia" charset="0"/>
              </a:rPr>
              <a:t>The International Migration Review</a:t>
            </a:r>
            <a:r>
              <a:rPr lang="en-GB" dirty="0" smtClean="0">
                <a:latin typeface="Georgia" charset="0"/>
                <a:ea typeface="Georgia" charset="0"/>
                <a:cs typeface="Georgia" charset="0"/>
              </a:rPr>
              <a:t>, 30 (1), p. 68. </a:t>
            </a:r>
            <a:endParaRPr lang="en-GB"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2471" y="5713277"/>
            <a:ext cx="557930" cy="584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216021"/>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330" y="274638"/>
            <a:ext cx="7963469" cy="1143000"/>
          </a:xfrm>
          <a:solidFill>
            <a:srgbClr val="FF0000"/>
          </a:solidFill>
        </p:spPr>
        <p:txBody>
          <a:bodyPr>
            <a:normAutofit/>
          </a:bodyPr>
          <a:lstStyle/>
          <a:p>
            <a:r>
              <a:rPr lang="en-GB" sz="3200" dirty="0">
                <a:solidFill>
                  <a:schemeClr val="bg1"/>
                </a:solidFill>
                <a:latin typeface="Georgia" charset="0"/>
                <a:ea typeface="Georgia" charset="0"/>
                <a:cs typeface="Georgia" charset="0"/>
              </a:rPr>
              <a:t>Liberal Arts Education </a:t>
            </a:r>
            <a:r>
              <a:rPr lang="en-GB" sz="3200" dirty="0" smtClean="0">
                <a:solidFill>
                  <a:schemeClr val="bg1"/>
                </a:solidFill>
                <a:latin typeface="Georgia" charset="0"/>
                <a:ea typeface="Georgia" charset="0"/>
                <a:cs typeface="Georgia" charset="0"/>
              </a:rPr>
              <a:t>in </a:t>
            </a:r>
            <a:r>
              <a:rPr lang="en-GB" sz="3200" dirty="0">
                <a:solidFill>
                  <a:schemeClr val="bg1"/>
                </a:solidFill>
                <a:latin typeface="Georgia" charset="0"/>
                <a:ea typeface="Georgia" charset="0"/>
                <a:cs typeface="Georgia" charset="0"/>
              </a:rPr>
              <a:t>the Age of </a:t>
            </a:r>
            <a:r>
              <a:rPr lang="en-GB" sz="3200" dirty="0" smtClean="0">
                <a:solidFill>
                  <a:schemeClr val="bg1"/>
                </a:solidFill>
                <a:latin typeface="Georgia" charset="0"/>
                <a:ea typeface="Georgia" charset="0"/>
                <a:cs typeface="Georgia" charset="0"/>
              </a:rPr>
              <a:t>STEM</a:t>
            </a:r>
            <a:endParaRPr lang="en-US" sz="3200" dirty="0">
              <a:solidFill>
                <a:schemeClr val="bg1"/>
              </a:solidFill>
            </a:endParaRPr>
          </a:p>
        </p:txBody>
      </p:sp>
      <p:sp>
        <p:nvSpPr>
          <p:cNvPr id="3" name="Content Placeholder 2"/>
          <p:cNvSpPr>
            <a:spLocks noGrp="1"/>
          </p:cNvSpPr>
          <p:nvPr>
            <p:ph idx="1"/>
          </p:nvPr>
        </p:nvSpPr>
        <p:spPr>
          <a:xfrm>
            <a:off x="723331" y="2044337"/>
            <a:ext cx="7697338" cy="4525963"/>
          </a:xfrm>
        </p:spPr>
        <p:txBody>
          <a:bodyPr>
            <a:normAutofit/>
          </a:bodyPr>
          <a:lstStyle/>
          <a:p>
            <a:pPr marL="457200" indent="-457200">
              <a:buFont typeface="+mj-lt"/>
              <a:buAutoNum type="arabicPeriod"/>
            </a:pPr>
            <a:r>
              <a:rPr lang="en-US" sz="2400" dirty="0" smtClean="0">
                <a:solidFill>
                  <a:schemeClr val="tx1">
                    <a:lumMod val="50000"/>
                    <a:lumOff val="50000"/>
                  </a:schemeClr>
                </a:solidFill>
                <a:latin typeface="Georgia" charset="0"/>
                <a:ea typeface="Georgia" charset="0"/>
                <a:cs typeface="Georgia" charset="0"/>
              </a:rPr>
              <a:t>Introduction: The need for liberal </a:t>
            </a:r>
            <a:r>
              <a:rPr lang="en-US" sz="2400" dirty="0">
                <a:solidFill>
                  <a:schemeClr val="tx1">
                    <a:lumMod val="50000"/>
                    <a:lumOff val="50000"/>
                  </a:schemeClr>
                </a:solidFill>
                <a:latin typeface="Georgia" charset="0"/>
                <a:ea typeface="Georgia" charset="0"/>
                <a:cs typeface="Georgia" charset="0"/>
              </a:rPr>
              <a:t>a</a:t>
            </a:r>
            <a:r>
              <a:rPr lang="en-US" sz="2400" dirty="0" smtClean="0">
                <a:solidFill>
                  <a:schemeClr val="tx1">
                    <a:lumMod val="50000"/>
                    <a:lumOff val="50000"/>
                  </a:schemeClr>
                </a:solidFill>
                <a:latin typeface="Georgia" charset="0"/>
                <a:ea typeface="Georgia" charset="0"/>
                <a:cs typeface="Georgia" charset="0"/>
              </a:rPr>
              <a:t>rts education</a:t>
            </a:r>
          </a:p>
          <a:p>
            <a:pPr marL="457200" indent="-457200">
              <a:buFont typeface="+mj-lt"/>
              <a:buAutoNum type="arabicPeriod"/>
            </a:pPr>
            <a:r>
              <a:rPr lang="en-GB" sz="2400" dirty="0" smtClean="0">
                <a:solidFill>
                  <a:schemeClr val="tx1">
                    <a:lumMod val="50000"/>
                    <a:lumOff val="50000"/>
                  </a:schemeClr>
                </a:solidFill>
                <a:latin typeface="Georgia" charset="0"/>
                <a:ea typeface="Georgia" charset="0"/>
                <a:cs typeface="Georgia" charset="0"/>
              </a:rPr>
              <a:t>Grounding a larger role for liberal arts and science</a:t>
            </a:r>
          </a:p>
          <a:p>
            <a:pPr marL="457200" indent="-457200">
              <a:buFont typeface="+mj-lt"/>
              <a:buAutoNum type="arabicPeriod"/>
            </a:pPr>
            <a:r>
              <a:rPr lang="en-GB" sz="2400" dirty="0" smtClean="0">
                <a:solidFill>
                  <a:schemeClr val="tx1">
                    <a:lumMod val="50000"/>
                    <a:lumOff val="50000"/>
                  </a:schemeClr>
                </a:solidFill>
                <a:latin typeface="Georgia" charset="0"/>
                <a:ea typeface="Georgia" charset="0"/>
                <a:cs typeface="Georgia" charset="0"/>
              </a:rPr>
              <a:t>Self-formation East and West</a:t>
            </a:r>
          </a:p>
          <a:p>
            <a:pPr marL="457200" indent="-457200">
              <a:buFont typeface="+mj-lt"/>
              <a:buAutoNum type="arabicPeriod"/>
            </a:pPr>
            <a:r>
              <a:rPr lang="en-GB" sz="2400" dirty="0" smtClean="0">
                <a:solidFill>
                  <a:schemeClr val="tx1">
                    <a:lumMod val="50000"/>
                    <a:lumOff val="50000"/>
                  </a:schemeClr>
                </a:solidFill>
                <a:latin typeface="Georgia" charset="0"/>
                <a:ea typeface="Georgia" charset="0"/>
                <a:cs typeface="Georgia" charset="0"/>
              </a:rPr>
              <a:t>Challenges for liberal arts education </a:t>
            </a:r>
          </a:p>
          <a:p>
            <a:pPr marL="457200" indent="-457200">
              <a:buFont typeface="+mj-lt"/>
              <a:buAutoNum type="arabicPeriod"/>
            </a:pPr>
            <a:r>
              <a:rPr lang="en-GB" sz="2400" dirty="0" smtClean="0">
                <a:solidFill>
                  <a:schemeClr val="tx1">
                    <a:lumMod val="50000"/>
                    <a:lumOff val="50000"/>
                  </a:schemeClr>
                </a:solidFill>
                <a:latin typeface="Georgia" charset="0"/>
                <a:ea typeface="Georgia" charset="0"/>
                <a:cs typeface="Georgia" charset="0"/>
              </a:rPr>
              <a:t>Concluding remarks</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6099" y="5822247"/>
            <a:ext cx="557930" cy="584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3421719"/>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137" y="107271"/>
            <a:ext cx="8761863" cy="1175619"/>
          </a:xfrm>
        </p:spPr>
        <p:txBody>
          <a:bodyPr>
            <a:normAutofit/>
          </a:bodyPr>
          <a:lstStyle/>
          <a:p>
            <a:r>
              <a:rPr lang="en-US" sz="3200" dirty="0" smtClean="0">
                <a:solidFill>
                  <a:srgbClr val="0070C0"/>
                </a:solidFill>
                <a:latin typeface="Georgia" charset="0"/>
                <a:ea typeface="Georgia" charset="0"/>
                <a:cs typeface="Georgia" charset="0"/>
              </a:rPr>
              <a:t>Inequalities data: China and United States</a:t>
            </a:r>
            <a:r>
              <a:rPr lang="en-US" sz="2800" dirty="0" smtClean="0">
                <a:solidFill>
                  <a:srgbClr val="0070C0"/>
                </a:solidFill>
                <a:latin typeface="Georgia" charset="0"/>
                <a:ea typeface="Georgia" charset="0"/>
                <a:cs typeface="Georgia" charset="0"/>
              </a:rPr>
              <a:t/>
            </a:r>
            <a:br>
              <a:rPr lang="en-US" sz="2800" dirty="0" smtClean="0">
                <a:solidFill>
                  <a:srgbClr val="0070C0"/>
                </a:solidFill>
                <a:latin typeface="Georgia" charset="0"/>
                <a:ea typeface="Georgia" charset="0"/>
                <a:cs typeface="Georgia" charset="0"/>
              </a:rPr>
            </a:br>
            <a:r>
              <a:rPr lang="en-US" sz="1800" dirty="0" err="1" smtClean="0">
                <a:latin typeface="Georgia" charset="0"/>
                <a:ea typeface="Georgia" charset="0"/>
                <a:cs typeface="Georgia" charset="0"/>
              </a:rPr>
              <a:t>Alvaredo</a:t>
            </a:r>
            <a:r>
              <a:rPr lang="en-US" sz="1800" dirty="0" smtClean="0">
                <a:latin typeface="Georgia" charset="0"/>
                <a:ea typeface="Georgia" charset="0"/>
                <a:cs typeface="Georgia" charset="0"/>
              </a:rPr>
              <a:t>, Chancel, Piketty, </a:t>
            </a:r>
            <a:r>
              <a:rPr lang="en-US" sz="1800" dirty="0" err="1" smtClean="0">
                <a:latin typeface="Georgia" charset="0"/>
                <a:ea typeface="Georgia" charset="0"/>
                <a:cs typeface="Georgia" charset="0"/>
              </a:rPr>
              <a:t>Saez</a:t>
            </a:r>
            <a:r>
              <a:rPr lang="en-US" sz="1800" dirty="0" smtClean="0">
                <a:latin typeface="Georgia" charset="0"/>
                <a:ea typeface="Georgia" charset="0"/>
                <a:cs typeface="Georgia" charset="0"/>
              </a:rPr>
              <a:t> and </a:t>
            </a:r>
            <a:r>
              <a:rPr lang="en-US" sz="1800" dirty="0" err="1" smtClean="0">
                <a:latin typeface="Georgia" charset="0"/>
                <a:ea typeface="Georgia" charset="0"/>
                <a:cs typeface="Georgia" charset="0"/>
              </a:rPr>
              <a:t>Zucman</a:t>
            </a:r>
            <a:r>
              <a:rPr lang="en-US" sz="1800" dirty="0" smtClean="0">
                <a:latin typeface="Georgia" charset="0"/>
                <a:ea typeface="Georgia" charset="0"/>
                <a:cs typeface="Georgia" charset="0"/>
              </a:rPr>
              <a:t> (December 2016)</a:t>
            </a:r>
            <a:endParaRPr lang="en-US" sz="2800" b="1" dirty="0">
              <a:latin typeface="Georgia" charset="0"/>
              <a:ea typeface="Georgia" charset="0"/>
              <a:cs typeface="Georgia" charset="0"/>
            </a:endParaRPr>
          </a:p>
        </p:txBody>
      </p:sp>
      <p:sp>
        <p:nvSpPr>
          <p:cNvPr id="3" name="Content Placeholder 2"/>
          <p:cNvSpPr>
            <a:spLocks noGrp="1"/>
          </p:cNvSpPr>
          <p:nvPr>
            <p:ph idx="1"/>
          </p:nvPr>
        </p:nvSpPr>
        <p:spPr>
          <a:xfrm>
            <a:off x="382137" y="1201004"/>
            <a:ext cx="8516203" cy="5341833"/>
          </a:xfrm>
        </p:spPr>
        <p:txBody>
          <a:bodyPr>
            <a:noAutofit/>
          </a:bodyPr>
          <a:lstStyle/>
          <a:p>
            <a:pPr marL="285750" indent="-285750">
              <a:buFont typeface="Arial" charset="0"/>
              <a:buChar char="•"/>
            </a:pPr>
            <a:r>
              <a:rPr lang="en-US" sz="2400" dirty="0">
                <a:latin typeface="Georgia" charset="0"/>
                <a:ea typeface="Georgia" charset="0"/>
                <a:cs typeface="Georgia" charset="0"/>
              </a:rPr>
              <a:t>T</a:t>
            </a:r>
            <a:r>
              <a:rPr lang="en-US" sz="2400" dirty="0" smtClean="0">
                <a:latin typeface="Georgia" charset="0"/>
                <a:ea typeface="Georgia" charset="0"/>
                <a:cs typeface="Georgia" charset="0"/>
              </a:rPr>
              <a:t>op 1% in China have 13% of all income (20% in US) 2015</a:t>
            </a:r>
          </a:p>
          <a:p>
            <a:pPr marL="0" indent="0">
              <a:buNone/>
            </a:pPr>
            <a:r>
              <a:rPr lang="en-US" sz="2400" dirty="0">
                <a:latin typeface="Georgia" charset="0"/>
                <a:ea typeface="Georgia" charset="0"/>
                <a:cs typeface="Georgia" charset="0"/>
              </a:rPr>
              <a:t>	</a:t>
            </a:r>
            <a:r>
              <a:rPr lang="en-US" sz="1800" dirty="0" smtClean="0">
                <a:latin typeface="Georgia" charset="0"/>
                <a:ea typeface="Georgia" charset="0"/>
                <a:cs typeface="Georgia" charset="0"/>
              </a:rPr>
              <a:t>top 1% in China had less than 6% in 1978</a:t>
            </a:r>
          </a:p>
          <a:p>
            <a:pPr marL="285750" indent="-285750">
              <a:buFont typeface="Arial" charset="0"/>
              <a:buChar char="•"/>
            </a:pPr>
            <a:r>
              <a:rPr lang="en-US" sz="2400" dirty="0">
                <a:latin typeface="Georgia" charset="0"/>
                <a:ea typeface="Georgia" charset="0"/>
                <a:cs typeface="Georgia" charset="0"/>
              </a:rPr>
              <a:t>B</a:t>
            </a:r>
            <a:r>
              <a:rPr lang="en-US" sz="2400" dirty="0" smtClean="0">
                <a:latin typeface="Georgia" charset="0"/>
                <a:ea typeface="Georgia" charset="0"/>
                <a:cs typeface="Georgia" charset="0"/>
              </a:rPr>
              <a:t>ottom 50% in China have 15% of all income (12% in US)</a:t>
            </a:r>
          </a:p>
          <a:p>
            <a:pPr marL="0" indent="0">
              <a:buNone/>
            </a:pPr>
            <a:r>
              <a:rPr lang="en-US" sz="2400" dirty="0">
                <a:latin typeface="Georgia" charset="0"/>
                <a:ea typeface="Georgia" charset="0"/>
                <a:cs typeface="Georgia" charset="0"/>
              </a:rPr>
              <a:t>	</a:t>
            </a:r>
            <a:r>
              <a:rPr lang="en-US" sz="1800" dirty="0" smtClean="0">
                <a:latin typeface="Georgia" charset="0"/>
                <a:ea typeface="Georgia" charset="0"/>
                <a:cs typeface="Georgia" charset="0"/>
              </a:rPr>
              <a:t>bottom 50% in China had 27% in 1978</a:t>
            </a:r>
          </a:p>
          <a:p>
            <a:pPr marL="285750" indent="-285750">
              <a:buFont typeface="Arial" charset="0"/>
              <a:buChar char="•"/>
            </a:pPr>
            <a:r>
              <a:rPr lang="en-US" sz="2400" dirty="0">
                <a:latin typeface="Georgia" charset="0"/>
                <a:ea typeface="Georgia" charset="0"/>
                <a:cs typeface="Georgia" charset="0"/>
              </a:rPr>
              <a:t>B</a:t>
            </a:r>
            <a:r>
              <a:rPr lang="en-US" sz="2400" dirty="0" smtClean="0">
                <a:latin typeface="Georgia" charset="0"/>
                <a:ea typeface="Georgia" charset="0"/>
                <a:cs typeface="Georgia" charset="0"/>
              </a:rPr>
              <a:t>etween 1978 and 2015, top 1% in China had 2491% increase in income. Bottom 50% increased income by 550%</a:t>
            </a:r>
            <a:endParaRPr lang="en-US" sz="2400" dirty="0">
              <a:latin typeface="Georgia" charset="0"/>
              <a:ea typeface="Georgia" charset="0"/>
              <a:cs typeface="Georgia" charset="0"/>
            </a:endParaRPr>
          </a:p>
          <a:p>
            <a:pPr marL="285750" indent="-285750">
              <a:buFont typeface="Arial" charset="0"/>
              <a:buChar char="•"/>
            </a:pPr>
            <a:r>
              <a:rPr lang="en-US" sz="2400" dirty="0">
                <a:latin typeface="Georgia" charset="0"/>
                <a:ea typeface="Georgia" charset="0"/>
                <a:cs typeface="Georgia" charset="0"/>
              </a:rPr>
              <a:t>B</a:t>
            </a:r>
            <a:r>
              <a:rPr lang="en-US" sz="2400" dirty="0" smtClean="0">
                <a:latin typeface="Georgia" charset="0"/>
                <a:ea typeface="Georgia" charset="0"/>
                <a:cs typeface="Georgia" charset="0"/>
              </a:rPr>
              <a:t>etween </a:t>
            </a:r>
            <a:r>
              <a:rPr lang="en-US" sz="2400" dirty="0">
                <a:latin typeface="Georgia" charset="0"/>
                <a:ea typeface="Georgia" charset="0"/>
                <a:cs typeface="Georgia" charset="0"/>
              </a:rPr>
              <a:t>1978 and 2015, top 1% in </a:t>
            </a:r>
            <a:r>
              <a:rPr lang="en-US" sz="2400" dirty="0" smtClean="0">
                <a:latin typeface="Georgia" charset="0"/>
                <a:ea typeface="Georgia" charset="0"/>
                <a:cs typeface="Georgia" charset="0"/>
              </a:rPr>
              <a:t>USA </a:t>
            </a:r>
            <a:r>
              <a:rPr lang="en-US" sz="2400" dirty="0">
                <a:latin typeface="Georgia" charset="0"/>
                <a:ea typeface="Georgia" charset="0"/>
                <a:cs typeface="Georgia" charset="0"/>
              </a:rPr>
              <a:t>had </a:t>
            </a:r>
            <a:r>
              <a:rPr lang="en-US" sz="2400" dirty="0" smtClean="0">
                <a:latin typeface="Georgia" charset="0"/>
                <a:ea typeface="Georgia" charset="0"/>
                <a:cs typeface="Georgia" charset="0"/>
              </a:rPr>
              <a:t>198% </a:t>
            </a:r>
            <a:r>
              <a:rPr lang="en-US" sz="2400" dirty="0">
                <a:latin typeface="Georgia" charset="0"/>
                <a:ea typeface="Georgia" charset="0"/>
                <a:cs typeface="Georgia" charset="0"/>
              </a:rPr>
              <a:t>increase in income. Bottom 50% </a:t>
            </a:r>
            <a:r>
              <a:rPr lang="en-US" sz="2400" dirty="0" smtClean="0">
                <a:latin typeface="Georgia" charset="0"/>
                <a:ea typeface="Georgia" charset="0"/>
                <a:cs typeface="Georgia" charset="0"/>
              </a:rPr>
              <a:t>saw 1% </a:t>
            </a:r>
            <a:r>
              <a:rPr lang="en-US" sz="2400" i="1" dirty="0" smtClean="0">
                <a:latin typeface="Georgia" charset="0"/>
                <a:ea typeface="Georgia" charset="0"/>
                <a:cs typeface="Georgia" charset="0"/>
              </a:rPr>
              <a:t>decline</a:t>
            </a:r>
            <a:r>
              <a:rPr lang="en-US" sz="2400" dirty="0" smtClean="0">
                <a:latin typeface="Georgia" charset="0"/>
                <a:ea typeface="Georgia" charset="0"/>
                <a:cs typeface="Georgia" charset="0"/>
              </a:rPr>
              <a:t> in income</a:t>
            </a:r>
          </a:p>
          <a:p>
            <a:pPr marL="285750" indent="-285750">
              <a:buFont typeface="Arial" charset="0"/>
              <a:buChar char="•"/>
            </a:pPr>
            <a:r>
              <a:rPr lang="en-US" sz="2400" dirty="0" smtClean="0">
                <a:latin typeface="Georgia" charset="0"/>
                <a:ea typeface="Georgia" charset="0"/>
                <a:cs typeface="Georgia" charset="0"/>
              </a:rPr>
              <a:t>Massive rise in wealth inequality in China due to unequal access to privatized assets (public wealth as share of total wealth dropped from 70% to 35% from 1978-2015)</a:t>
            </a:r>
            <a:endParaRPr lang="en-US" sz="2400" dirty="0">
              <a:latin typeface="Georgia" charset="0"/>
              <a:ea typeface="Georgia" charset="0"/>
              <a:cs typeface="Georgia" charset="0"/>
            </a:endParaRPr>
          </a:p>
        </p:txBody>
      </p:sp>
      <p:sp>
        <p:nvSpPr>
          <p:cNvPr id="4" name="Slide Number Placeholder 3"/>
          <p:cNvSpPr>
            <a:spLocks noGrp="1"/>
          </p:cNvSpPr>
          <p:nvPr>
            <p:ph type="sldNum" sz="quarter" idx="12"/>
          </p:nvPr>
        </p:nvSpPr>
        <p:spPr/>
        <p:txBody>
          <a:bodyPr/>
          <a:lstStyle/>
          <a:p>
            <a:fld id="{B1382C41-F2BB-4207-8E53-005831AF0F17}" type="slidenum">
              <a:rPr lang="en-US" smtClean="0">
                <a:solidFill>
                  <a:prstClr val="black"/>
                </a:solidFill>
              </a:rPr>
              <a:pPr/>
              <a:t>20</a:t>
            </a:fld>
            <a:endParaRPr lang="en-US">
              <a:solidFill>
                <a:prstClr val="black"/>
              </a:solidFill>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3289" y="6081766"/>
            <a:ext cx="557930" cy="584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1994295"/>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703" y="1267415"/>
            <a:ext cx="8229600" cy="1143000"/>
          </a:xfrm>
        </p:spPr>
        <p:txBody>
          <a:bodyPr>
            <a:normAutofit/>
          </a:bodyPr>
          <a:lstStyle/>
          <a:p>
            <a:r>
              <a:rPr lang="en-US" sz="4000" dirty="0" smtClean="0">
                <a:solidFill>
                  <a:schemeClr val="bg1">
                    <a:lumMod val="50000"/>
                  </a:schemeClr>
                </a:solidFill>
                <a:latin typeface="Georgia" charset="0"/>
                <a:ea typeface="Georgia" charset="0"/>
                <a:cs typeface="Georgia" charset="0"/>
              </a:rPr>
              <a:t>3. Self-formation East and West</a:t>
            </a:r>
            <a:endParaRPr lang="en-US" sz="4000" dirty="0">
              <a:solidFill>
                <a:schemeClr val="bg1">
                  <a:lumMod val="50000"/>
                </a:schemeClr>
              </a:solidFill>
              <a:latin typeface="Georgia" charset="0"/>
              <a:ea typeface="Georgia" charset="0"/>
              <a:cs typeface="Georgia" charset="0"/>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7538" y="5709529"/>
            <a:ext cx="557930" cy="584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5713164"/>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1946" y="274637"/>
            <a:ext cx="7328848" cy="4256419"/>
          </a:xfrm>
        </p:spPr>
        <p:txBody>
          <a:bodyPr>
            <a:normAutofit/>
          </a:bodyPr>
          <a:lstStyle/>
          <a:p>
            <a:pPr marL="363538" algn="l"/>
            <a:r>
              <a:rPr lang="en-GB" sz="2800" dirty="0" smtClean="0">
                <a:latin typeface="Georgia" charset="0"/>
                <a:ea typeface="Georgia" charset="0"/>
                <a:cs typeface="Georgia" charset="0"/>
              </a:rPr>
              <a:t>“</a:t>
            </a:r>
            <a:r>
              <a:rPr lang="en-GB" sz="2800" dirty="0">
                <a:latin typeface="Georgia" charset="0"/>
                <a:ea typeface="Georgia" charset="0"/>
                <a:cs typeface="Georgia" charset="0"/>
              </a:rPr>
              <a:t> What is needed is an integration of the </a:t>
            </a:r>
            <a:r>
              <a:rPr lang="en-GB" sz="2800" dirty="0" smtClean="0">
                <a:latin typeface="Georgia" charset="0"/>
                <a:ea typeface="Georgia" charset="0"/>
                <a:cs typeface="Georgia" charset="0"/>
              </a:rPr>
              <a:t>East Asian </a:t>
            </a:r>
            <a:r>
              <a:rPr lang="en-GB" sz="2800" dirty="0">
                <a:latin typeface="Georgia" charset="0"/>
                <a:ea typeface="Georgia" charset="0"/>
                <a:cs typeface="Georgia" charset="0"/>
              </a:rPr>
              <a:t>and Western traditions </a:t>
            </a:r>
            <a:r>
              <a:rPr lang="en-GB" sz="2800" dirty="0" smtClean="0">
                <a:latin typeface="Georgia" charset="0"/>
                <a:ea typeface="Georgia" charset="0"/>
                <a:cs typeface="Georgia" charset="0"/>
              </a:rPr>
              <a:t>and</a:t>
            </a:r>
            <a:r>
              <a:rPr lang="en-GB" sz="2800" dirty="0">
                <a:latin typeface="Georgia" charset="0"/>
                <a:ea typeface="Georgia" charset="0"/>
                <a:cs typeface="Georgia" charset="0"/>
              </a:rPr>
              <a:t> </a:t>
            </a:r>
            <a:r>
              <a:rPr lang="en-GB" sz="2800" dirty="0" smtClean="0">
                <a:latin typeface="Georgia" charset="0"/>
                <a:ea typeface="Georgia" charset="0"/>
                <a:cs typeface="Georgia" charset="0"/>
              </a:rPr>
              <a:t>influences”</a:t>
            </a:r>
            <a:br>
              <a:rPr lang="en-GB" sz="2800" dirty="0" smtClean="0">
                <a:latin typeface="Georgia" charset="0"/>
                <a:ea typeface="Georgia" charset="0"/>
                <a:cs typeface="Georgia" charset="0"/>
              </a:rPr>
            </a:br>
            <a:r>
              <a:rPr lang="en-GB" sz="2800" dirty="0" smtClean="0">
                <a:latin typeface="Georgia" charset="0"/>
                <a:ea typeface="Georgia" charset="0"/>
                <a:cs typeface="Georgia" charset="0"/>
              </a:rPr>
              <a:t/>
            </a:r>
            <a:br>
              <a:rPr lang="en-GB" sz="2800" dirty="0" smtClean="0">
                <a:latin typeface="Georgia" charset="0"/>
                <a:ea typeface="Georgia" charset="0"/>
                <a:cs typeface="Georgia" charset="0"/>
              </a:rPr>
            </a:br>
            <a:r>
              <a:rPr lang="en-GB" sz="1600" dirty="0">
                <a:latin typeface="Georgia" charset="0"/>
                <a:ea typeface="Georgia" charset="0"/>
                <a:cs typeface="Georgia" charset="0"/>
              </a:rPr>
              <a:t/>
            </a:r>
            <a:br>
              <a:rPr lang="en-GB" sz="1600" dirty="0">
                <a:latin typeface="Georgia" charset="0"/>
                <a:ea typeface="Georgia" charset="0"/>
                <a:cs typeface="Georgia" charset="0"/>
              </a:rPr>
            </a:br>
            <a:endParaRPr lang="en-GB" sz="1600" dirty="0">
              <a:latin typeface="Georgia" charset="0"/>
              <a:ea typeface="Georgia" charset="0"/>
              <a:cs typeface="Georgia" charset="0"/>
            </a:endParaRPr>
          </a:p>
        </p:txBody>
      </p:sp>
      <p:sp>
        <p:nvSpPr>
          <p:cNvPr id="3" name="TextBox 2"/>
          <p:cNvSpPr txBox="1"/>
          <p:nvPr/>
        </p:nvSpPr>
        <p:spPr>
          <a:xfrm>
            <a:off x="1897039" y="2934269"/>
            <a:ext cx="6537278" cy="923330"/>
          </a:xfrm>
          <a:prstGeom prst="rect">
            <a:avLst/>
          </a:prstGeom>
          <a:noFill/>
        </p:spPr>
        <p:txBody>
          <a:bodyPr wrap="square" rtlCol="0">
            <a:spAutoFit/>
          </a:bodyPr>
          <a:lstStyle/>
          <a:p>
            <a:pPr marL="269875" indent="-176213"/>
            <a:r>
              <a:rPr lang="en-GB" dirty="0" smtClean="0">
                <a:latin typeface="Georgia" charset="0"/>
                <a:ea typeface="Georgia" charset="0"/>
                <a:cs typeface="Georgia" charset="0"/>
              </a:rPr>
              <a:t>- </a:t>
            </a:r>
            <a:r>
              <a:rPr lang="en-GB" dirty="0" err="1" smtClean="0">
                <a:latin typeface="Georgia" charset="0"/>
                <a:ea typeface="Georgia" charset="0"/>
                <a:cs typeface="Georgia" charset="0"/>
              </a:rPr>
              <a:t>Rui</a:t>
            </a:r>
            <a:r>
              <a:rPr lang="en-GB" dirty="0" smtClean="0">
                <a:latin typeface="Georgia" charset="0"/>
                <a:ea typeface="Georgia" charset="0"/>
                <a:cs typeface="Georgia" charset="0"/>
              </a:rPr>
              <a:t> </a:t>
            </a:r>
            <a:r>
              <a:rPr lang="en-GB" dirty="0">
                <a:latin typeface="Georgia" charset="0"/>
                <a:ea typeface="Georgia" charset="0"/>
                <a:cs typeface="Georgia" charset="0"/>
              </a:rPr>
              <a:t>Yang (2016). In I. Jung, M. Nishimura and T. </a:t>
            </a:r>
            <a:r>
              <a:rPr lang="en-GB" dirty="0" err="1">
                <a:latin typeface="Georgia" charset="0"/>
                <a:ea typeface="Georgia" charset="0"/>
                <a:cs typeface="Georgia" charset="0"/>
              </a:rPr>
              <a:t>Sasao</a:t>
            </a:r>
            <a:r>
              <a:rPr lang="en-GB" dirty="0">
                <a:latin typeface="Georgia" charset="0"/>
                <a:ea typeface="Georgia" charset="0"/>
                <a:cs typeface="Georgia" charset="0"/>
              </a:rPr>
              <a:t> </a:t>
            </a:r>
            <a:r>
              <a:rPr lang="en-GB" dirty="0" smtClean="0">
                <a:latin typeface="Georgia" charset="0"/>
                <a:ea typeface="Georgia" charset="0"/>
                <a:cs typeface="Georgia" charset="0"/>
              </a:rPr>
              <a:t>(eds.), </a:t>
            </a:r>
            <a:r>
              <a:rPr lang="en-GB" i="1" dirty="0" smtClean="0">
                <a:latin typeface="Georgia" charset="0"/>
                <a:ea typeface="Georgia" charset="0"/>
                <a:cs typeface="Georgia" charset="0"/>
              </a:rPr>
              <a:t>The </a:t>
            </a:r>
            <a:r>
              <a:rPr lang="en-GB" i="1" dirty="0">
                <a:latin typeface="Georgia" charset="0"/>
                <a:ea typeface="Georgia" charset="0"/>
                <a:cs typeface="Georgia" charset="0"/>
              </a:rPr>
              <a:t>East-West Axis? Liberal Arts Education in East Asian Universities</a:t>
            </a:r>
            <a:r>
              <a:rPr lang="en-GB" dirty="0">
                <a:latin typeface="Georgia" charset="0"/>
                <a:ea typeface="Georgia" charset="0"/>
                <a:cs typeface="Georgia" charset="0"/>
              </a:rPr>
              <a:t>. Springer, pp. 27-37</a:t>
            </a:r>
            <a:endParaRPr lang="en-GB"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0584" y="5604095"/>
            <a:ext cx="557930" cy="584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9587094"/>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703" y="1267415"/>
            <a:ext cx="8200160" cy="1666854"/>
          </a:xfrm>
        </p:spPr>
        <p:txBody>
          <a:bodyPr>
            <a:normAutofit/>
          </a:bodyPr>
          <a:lstStyle/>
          <a:p>
            <a:r>
              <a:rPr lang="en-US" sz="4000" dirty="0" smtClean="0">
                <a:solidFill>
                  <a:schemeClr val="tx1">
                    <a:lumMod val="50000"/>
                    <a:lumOff val="50000"/>
                  </a:schemeClr>
                </a:solidFill>
                <a:latin typeface="Georgia" charset="0"/>
                <a:ea typeface="Georgia" charset="0"/>
                <a:cs typeface="Georgia" charset="0"/>
              </a:rPr>
              <a:t>4. Challenges for liberal </a:t>
            </a:r>
            <a:br>
              <a:rPr lang="en-US" sz="4000" dirty="0" smtClean="0">
                <a:solidFill>
                  <a:schemeClr val="tx1">
                    <a:lumMod val="50000"/>
                    <a:lumOff val="50000"/>
                  </a:schemeClr>
                </a:solidFill>
                <a:latin typeface="Georgia" charset="0"/>
                <a:ea typeface="Georgia" charset="0"/>
                <a:cs typeface="Georgia" charset="0"/>
              </a:rPr>
            </a:br>
            <a:r>
              <a:rPr lang="en-US" sz="4000" dirty="0" smtClean="0">
                <a:solidFill>
                  <a:schemeClr val="tx1">
                    <a:lumMod val="50000"/>
                    <a:lumOff val="50000"/>
                  </a:schemeClr>
                </a:solidFill>
                <a:latin typeface="Georgia" charset="0"/>
                <a:ea typeface="Georgia" charset="0"/>
                <a:cs typeface="Georgia" charset="0"/>
              </a:rPr>
              <a:t>arts education</a:t>
            </a:r>
            <a:endParaRPr lang="en-US" sz="4000" dirty="0">
              <a:solidFill>
                <a:schemeClr val="tx1">
                  <a:lumMod val="50000"/>
                  <a:lumOff val="50000"/>
                </a:schemeClr>
              </a:solidFill>
              <a:latin typeface="Georgia" charset="0"/>
              <a:ea typeface="Georgia" charset="0"/>
              <a:cs typeface="Georgia" charset="0"/>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7538" y="5709529"/>
            <a:ext cx="557930" cy="584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6615923"/>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703" y="1267415"/>
            <a:ext cx="8229600" cy="1143000"/>
          </a:xfrm>
        </p:spPr>
        <p:txBody>
          <a:bodyPr>
            <a:normAutofit/>
          </a:bodyPr>
          <a:lstStyle/>
          <a:p>
            <a:r>
              <a:rPr lang="en-US" sz="3200" dirty="0" smtClean="0">
                <a:solidFill>
                  <a:srgbClr val="FF0000"/>
                </a:solidFill>
                <a:latin typeface="Georgia" charset="0"/>
                <a:ea typeface="Georgia" charset="0"/>
                <a:cs typeface="Georgia" charset="0"/>
              </a:rPr>
              <a:t>STEM and the lack of balance</a:t>
            </a:r>
            <a:endParaRPr lang="en-US" sz="3200" dirty="0">
              <a:solidFill>
                <a:srgbClr val="FF0000"/>
              </a:solidFill>
              <a:latin typeface="Georgia" charset="0"/>
              <a:ea typeface="Georgia" charset="0"/>
              <a:cs typeface="Georgia" charset="0"/>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7538" y="5709529"/>
            <a:ext cx="557930" cy="584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5025078"/>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0" y="0"/>
            <a:ext cx="9144000" cy="1143000"/>
          </a:xfrm>
        </p:spPr>
        <p:txBody>
          <a:bodyPr>
            <a:normAutofit/>
          </a:bodyPr>
          <a:lstStyle/>
          <a:p>
            <a:r>
              <a:rPr lang="en-US" altLang="x-none" sz="3200" dirty="0" smtClean="0">
                <a:solidFill>
                  <a:srgbClr val="0070C0"/>
                </a:solidFill>
                <a:latin typeface="Georgia" charset="0"/>
                <a:ea typeface="Georgia" charset="0"/>
                <a:cs typeface="Georgia" charset="0"/>
              </a:rPr>
              <a:t>The Age of STEM: Shanghai ranking criteria</a:t>
            </a:r>
            <a:endParaRPr lang="en-US" altLang="x-none" sz="3200" dirty="0">
              <a:solidFill>
                <a:srgbClr val="0070C0"/>
              </a:solidFill>
              <a:latin typeface="Georgia" charset="0"/>
              <a:ea typeface="Georgia" charset="0"/>
              <a:cs typeface="Georgia" charset="0"/>
            </a:endParaRPr>
          </a:p>
        </p:txBody>
      </p:sp>
      <p:graphicFrame>
        <p:nvGraphicFramePr>
          <p:cNvPr id="6" name="Table 5"/>
          <p:cNvGraphicFramePr>
            <a:graphicFrameLocks noGrp="1"/>
          </p:cNvGraphicFramePr>
          <p:nvPr>
            <p:extLst/>
          </p:nvPr>
        </p:nvGraphicFramePr>
        <p:xfrm>
          <a:off x="481012" y="1143000"/>
          <a:ext cx="8181975" cy="4400551"/>
        </p:xfrm>
        <a:graphic>
          <a:graphicData uri="http://schemas.openxmlformats.org/drawingml/2006/table">
            <a:tbl>
              <a:tblPr/>
              <a:tblGrid>
                <a:gridCol w="6327775"/>
                <a:gridCol w="1854200"/>
              </a:tblGrid>
              <a:tr h="70109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Georgia" charset="0"/>
                          <a:ea typeface="Georgia" charset="0"/>
                          <a:cs typeface="Georgia" charset="0"/>
                        </a:rPr>
                        <a:t>Nobel Prizes and Field Medals won by alumni (sliding scale, more recent prizes score higher) </a:t>
                      </a: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Georgia" charset="0"/>
                          <a:ea typeface="Georgia" charset="0"/>
                          <a:cs typeface="Georgia" charset="0"/>
                        </a:rPr>
                        <a:t>10%</a:t>
                      </a: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70807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Georgia" charset="0"/>
                          <a:ea typeface="Georgia" charset="0"/>
                          <a:cs typeface="Georgia" charset="0"/>
                        </a:rPr>
                        <a:t>Nobel Prizes and Field won by current members of academic staff</a:t>
                      </a: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Georgia" charset="0"/>
                          <a:ea typeface="Georgia" charset="0"/>
                          <a:cs typeface="Georgia" charset="0"/>
                        </a:rPr>
                        <a:t>20%</a:t>
                      </a: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r>
              <a:tr h="71442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Georgia" charset="0"/>
                          <a:ea typeface="Georgia" charset="0"/>
                          <a:cs typeface="Georgia" charset="0"/>
                        </a:rPr>
                        <a:t>Members of academic staff who are </a:t>
                      </a:r>
                      <a:r>
                        <a:rPr kumimoji="0" lang="en-US" sz="2000" b="0" i="0" u="none" strike="noStrike" cap="none" normalizeH="0" baseline="0" dirty="0" err="1">
                          <a:ln>
                            <a:noFill/>
                          </a:ln>
                          <a:solidFill>
                            <a:srgbClr val="000000"/>
                          </a:solidFill>
                          <a:effectLst/>
                          <a:latin typeface="Georgia" charset="0"/>
                          <a:ea typeface="Georgia" charset="0"/>
                          <a:cs typeface="Georgia" charset="0"/>
                        </a:rPr>
                        <a:t>HiCi</a:t>
                      </a:r>
                      <a:r>
                        <a:rPr kumimoji="0" lang="en-US" sz="2000" b="0" i="0" u="none" strike="noStrike" cap="none" normalizeH="0" baseline="0" dirty="0">
                          <a:ln>
                            <a:noFill/>
                          </a:ln>
                          <a:solidFill>
                            <a:srgbClr val="000000"/>
                          </a:solidFill>
                          <a:effectLst/>
                          <a:latin typeface="Georgia" charset="0"/>
                          <a:ea typeface="Georgia" charset="0"/>
                          <a:cs typeface="Georgia" charset="0"/>
                        </a:rPr>
                        <a:t> researchers, in top 250 in world field by citations</a:t>
                      </a: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Georgia" charset="0"/>
                          <a:ea typeface="Georgia" charset="0"/>
                          <a:cs typeface="Georgia" charset="0"/>
                        </a:rPr>
                        <a:t>20%</a:t>
                      </a: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70109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Georgia" charset="0"/>
                          <a:ea typeface="Georgia" charset="0"/>
                          <a:cs typeface="Georgia" charset="0"/>
                        </a:rPr>
                        <a:t>Number of papers published in </a:t>
                      </a:r>
                      <a:r>
                        <a:rPr kumimoji="0" lang="en-US" sz="2000" b="0" i="1" u="none" strike="noStrike" cap="none" normalizeH="0" baseline="0" dirty="0">
                          <a:ln>
                            <a:noFill/>
                          </a:ln>
                          <a:solidFill>
                            <a:srgbClr val="000000"/>
                          </a:solidFill>
                          <a:effectLst/>
                          <a:latin typeface="Georgia" charset="0"/>
                          <a:ea typeface="Georgia" charset="0"/>
                          <a:cs typeface="Georgia" charset="0"/>
                        </a:rPr>
                        <a:t>Nature</a:t>
                      </a:r>
                      <a:r>
                        <a:rPr kumimoji="0" lang="en-US" sz="2000" b="0" i="0" u="none" strike="noStrike" cap="none" normalizeH="0" baseline="0" dirty="0">
                          <a:ln>
                            <a:noFill/>
                          </a:ln>
                          <a:solidFill>
                            <a:srgbClr val="000000"/>
                          </a:solidFill>
                          <a:effectLst/>
                          <a:latin typeface="Georgia" charset="0"/>
                          <a:ea typeface="Georgia" charset="0"/>
                          <a:cs typeface="Georgia" charset="0"/>
                        </a:rPr>
                        <a:t> and </a:t>
                      </a:r>
                      <a:r>
                        <a:rPr kumimoji="0" lang="en-US" sz="2000" b="0" i="1" u="none" strike="noStrike" cap="none" normalizeH="0" baseline="0" dirty="0">
                          <a:ln>
                            <a:noFill/>
                          </a:ln>
                          <a:solidFill>
                            <a:srgbClr val="000000"/>
                          </a:solidFill>
                          <a:effectLst/>
                          <a:latin typeface="Georgia" charset="0"/>
                          <a:ea typeface="Georgia" charset="0"/>
                          <a:cs typeface="Georgia" charset="0"/>
                        </a:rPr>
                        <a:t>Science</a:t>
                      </a:r>
                      <a:r>
                        <a:rPr kumimoji="0" lang="en-US" sz="2000" b="0" i="0" u="none" strike="noStrike" cap="none" normalizeH="0" baseline="0" dirty="0">
                          <a:ln>
                            <a:noFill/>
                          </a:ln>
                          <a:solidFill>
                            <a:srgbClr val="000000"/>
                          </a:solidFill>
                          <a:effectLst/>
                          <a:latin typeface="Georgia" charset="0"/>
                          <a:ea typeface="Georgia" charset="0"/>
                          <a:cs typeface="Georgia" charset="0"/>
                        </a:rPr>
                        <a:t> in previous five years </a:t>
                      </a: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Georgia" charset="0"/>
                          <a:ea typeface="Georgia" charset="0"/>
                          <a:cs typeface="Georgia" charset="0"/>
                        </a:rPr>
                        <a:t>20%</a:t>
                      </a: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r>
              <a:tr h="70109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Georgia" charset="0"/>
                          <a:ea typeface="Georgia" charset="0"/>
                          <a:cs typeface="Georgia" charset="0"/>
                        </a:rPr>
                        <a:t>Papers indexed in Science citation index and Social Science citation index in previous year</a:t>
                      </a: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Georgia" charset="0"/>
                          <a:ea typeface="Georgia" charset="0"/>
                          <a:cs typeface="Georgia" charset="0"/>
                        </a:rPr>
                        <a:t>20%</a:t>
                      </a: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87477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Georgia" charset="0"/>
                          <a:ea typeface="Georgia" charset="0"/>
                          <a:cs typeface="Georgia" charset="0"/>
                        </a:rPr>
                        <a:t>Per capita indicator: above indicators divided by number of full-time equivalent academic staff </a:t>
                      </a: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Georgia" charset="0"/>
                          <a:ea typeface="Georgia" charset="0"/>
                          <a:cs typeface="Georgia" charset="0"/>
                        </a:rPr>
                        <a:t>10%</a:t>
                      </a: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r>
            </a:tbl>
          </a:graphicData>
        </a:graphic>
      </p:graphicFrame>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93035" y="6019761"/>
            <a:ext cx="557930" cy="584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3560687"/>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703" y="1267415"/>
            <a:ext cx="8229600" cy="1143000"/>
          </a:xfrm>
        </p:spPr>
        <p:txBody>
          <a:bodyPr>
            <a:normAutofit/>
          </a:bodyPr>
          <a:lstStyle/>
          <a:p>
            <a:r>
              <a:rPr lang="en-US" sz="3200" dirty="0" smtClean="0">
                <a:solidFill>
                  <a:srgbClr val="FF0000"/>
                </a:solidFill>
                <a:latin typeface="Georgia" charset="0"/>
                <a:ea typeface="Georgia" charset="0"/>
                <a:cs typeface="Georgia" charset="0"/>
              </a:rPr>
              <a:t>Human capital and employability</a:t>
            </a:r>
            <a:endParaRPr lang="en-US" sz="3200" dirty="0">
              <a:solidFill>
                <a:srgbClr val="FF0000"/>
              </a:solidFill>
              <a:latin typeface="Georgia" charset="0"/>
              <a:ea typeface="Georgia" charset="0"/>
              <a:cs typeface="Georgia" charset="0"/>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7538" y="5709529"/>
            <a:ext cx="557930" cy="584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6654379"/>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7481" y="274638"/>
            <a:ext cx="7192370" cy="4420192"/>
          </a:xfrm>
        </p:spPr>
        <p:txBody>
          <a:bodyPr>
            <a:normAutofit/>
          </a:bodyPr>
          <a:lstStyle/>
          <a:p>
            <a:pPr algn="l"/>
            <a:r>
              <a:rPr lang="en-GB" sz="2800" dirty="0" smtClean="0">
                <a:latin typeface="Georgia" charset="0"/>
                <a:ea typeface="Georgia" charset="0"/>
                <a:cs typeface="Georgia" charset="0"/>
              </a:rPr>
              <a:t>“I believe that society needs to confront this question before it is upon us: if machines are capable of doing almost any work humans can do, what will humans do?”</a:t>
            </a:r>
            <a:br>
              <a:rPr lang="en-GB" sz="2800" dirty="0" smtClean="0">
                <a:latin typeface="Georgia" charset="0"/>
                <a:ea typeface="Georgia" charset="0"/>
                <a:cs typeface="Georgia" charset="0"/>
              </a:rPr>
            </a:br>
            <a:r>
              <a:rPr lang="en-GB" sz="2800" dirty="0">
                <a:latin typeface="Georgia" charset="0"/>
                <a:ea typeface="Georgia" charset="0"/>
                <a:cs typeface="Georgia" charset="0"/>
              </a:rPr>
              <a:t> </a:t>
            </a:r>
            <a:r>
              <a:rPr lang="en-GB" sz="2800" dirty="0" smtClean="0">
                <a:latin typeface="Georgia" charset="0"/>
                <a:ea typeface="Georgia" charset="0"/>
                <a:cs typeface="Georgia" charset="0"/>
              </a:rPr>
              <a:t>	</a:t>
            </a:r>
            <a:br>
              <a:rPr lang="en-GB" sz="2800" dirty="0" smtClean="0">
                <a:latin typeface="Georgia" charset="0"/>
                <a:ea typeface="Georgia" charset="0"/>
                <a:cs typeface="Georgia" charset="0"/>
              </a:rPr>
            </a:br>
            <a:r>
              <a:rPr lang="en-GB" sz="2800" dirty="0">
                <a:latin typeface="Georgia" charset="0"/>
                <a:ea typeface="Georgia" charset="0"/>
                <a:cs typeface="Georgia" charset="0"/>
              </a:rPr>
              <a:t>	</a:t>
            </a:r>
            <a:r>
              <a:rPr lang="en-GB" sz="2000" dirty="0" smtClean="0">
                <a:latin typeface="Georgia" charset="0"/>
                <a:ea typeface="Georgia" charset="0"/>
                <a:cs typeface="Georgia" charset="0"/>
              </a:rPr>
              <a:t>- Stephen Hawking, 2016 </a:t>
            </a:r>
            <a:endParaRPr lang="en-GB" sz="2000" dirty="0">
              <a:latin typeface="Georgia" charset="0"/>
              <a:ea typeface="Georgia" charset="0"/>
              <a:cs typeface="Georgia" charset="0"/>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7880" y="5399378"/>
            <a:ext cx="557930" cy="584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459284"/>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703" y="1267415"/>
            <a:ext cx="8229600" cy="1143000"/>
          </a:xfrm>
        </p:spPr>
        <p:txBody>
          <a:bodyPr>
            <a:normAutofit/>
          </a:bodyPr>
          <a:lstStyle/>
          <a:p>
            <a:r>
              <a:rPr lang="en-US" sz="3200" dirty="0" smtClean="0">
                <a:solidFill>
                  <a:srgbClr val="FF0000"/>
                </a:solidFill>
                <a:latin typeface="Georgia" charset="0"/>
                <a:ea typeface="Georgia" charset="0"/>
                <a:cs typeface="Georgia" charset="0"/>
              </a:rPr>
              <a:t>Educating the elite</a:t>
            </a:r>
            <a:endParaRPr lang="en-US" sz="3200" dirty="0">
              <a:solidFill>
                <a:srgbClr val="FF0000"/>
              </a:solidFill>
              <a:latin typeface="Georgia" charset="0"/>
              <a:ea typeface="Georgia" charset="0"/>
              <a:cs typeface="Georgia" charset="0"/>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7538" y="5709529"/>
            <a:ext cx="557930" cy="584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1381521"/>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410" y="274637"/>
            <a:ext cx="7328848" cy="4256419"/>
          </a:xfrm>
        </p:spPr>
        <p:txBody>
          <a:bodyPr>
            <a:normAutofit fontScale="90000"/>
          </a:bodyPr>
          <a:lstStyle/>
          <a:p>
            <a:pPr marL="363538" algn="l"/>
            <a:r>
              <a:rPr lang="en-GB" sz="2800" dirty="0" smtClean="0">
                <a:latin typeface="Georgia" charset="0"/>
                <a:ea typeface="Georgia" charset="0"/>
                <a:cs typeface="Georgia" charset="0"/>
              </a:rPr>
              <a:t>“</a:t>
            </a:r>
            <a:r>
              <a:rPr lang="en-GB" sz="2800" dirty="0">
                <a:latin typeface="Georgia" charset="0"/>
                <a:ea typeface="Georgia" charset="0"/>
                <a:cs typeface="Georgia" charset="0"/>
              </a:rPr>
              <a:t> </a:t>
            </a:r>
            <a:r>
              <a:rPr lang="en-GB" sz="2800" dirty="0" smtClean="0">
                <a:latin typeface="Georgia" charset="0"/>
                <a:ea typeface="Georgia" charset="0"/>
                <a:cs typeface="Georgia" charset="0"/>
              </a:rPr>
              <a:t>Globalisation generates both new generations of cosmopolitans, who increasingly opt for international and bilingual education, as well as migrants who face challenges in bridging the cultures and languages of old and new home countries. Colleges aiming to prepare students for a global future should include both these populations.”</a:t>
            </a:r>
            <a:br>
              <a:rPr lang="en-GB" sz="2800" dirty="0" smtClean="0">
                <a:latin typeface="Georgia" charset="0"/>
                <a:ea typeface="Georgia" charset="0"/>
                <a:cs typeface="Georgia" charset="0"/>
              </a:rPr>
            </a:br>
            <a:r>
              <a:rPr lang="en-GB" sz="2800" dirty="0" smtClean="0">
                <a:latin typeface="Georgia" charset="0"/>
                <a:ea typeface="Georgia" charset="0"/>
                <a:cs typeface="Georgia" charset="0"/>
              </a:rPr>
              <a:t/>
            </a:r>
            <a:br>
              <a:rPr lang="en-GB" sz="2800" dirty="0" smtClean="0">
                <a:latin typeface="Georgia" charset="0"/>
                <a:ea typeface="Georgia" charset="0"/>
                <a:cs typeface="Georgia" charset="0"/>
              </a:rPr>
            </a:br>
            <a:r>
              <a:rPr lang="en-GB" sz="1600" dirty="0">
                <a:latin typeface="Georgia" charset="0"/>
                <a:ea typeface="Georgia" charset="0"/>
                <a:cs typeface="Georgia" charset="0"/>
              </a:rPr>
              <a:t/>
            </a:r>
            <a:br>
              <a:rPr lang="en-GB" sz="1600" dirty="0">
                <a:latin typeface="Georgia" charset="0"/>
                <a:ea typeface="Georgia" charset="0"/>
                <a:cs typeface="Georgia" charset="0"/>
              </a:rPr>
            </a:br>
            <a:endParaRPr lang="en-GB" sz="1600" dirty="0">
              <a:latin typeface="Georgia" charset="0"/>
              <a:ea typeface="Georgia" charset="0"/>
              <a:cs typeface="Georgia" charset="0"/>
            </a:endParaRPr>
          </a:p>
        </p:txBody>
      </p:sp>
      <p:sp>
        <p:nvSpPr>
          <p:cNvPr id="3" name="TextBox 2"/>
          <p:cNvSpPr txBox="1"/>
          <p:nvPr/>
        </p:nvSpPr>
        <p:spPr>
          <a:xfrm>
            <a:off x="1937980" y="3889611"/>
            <a:ext cx="6537278" cy="1477328"/>
          </a:xfrm>
          <a:prstGeom prst="rect">
            <a:avLst/>
          </a:prstGeom>
          <a:noFill/>
        </p:spPr>
        <p:txBody>
          <a:bodyPr wrap="square" rtlCol="0">
            <a:spAutoFit/>
          </a:bodyPr>
          <a:lstStyle/>
          <a:p>
            <a:pPr marL="269875" indent="-176213"/>
            <a:r>
              <a:rPr lang="en-GB" dirty="0" smtClean="0">
                <a:latin typeface="Georgia" charset="0"/>
                <a:ea typeface="Georgia" charset="0"/>
                <a:cs typeface="Georgia" charset="0"/>
              </a:rPr>
              <a:t>- William Kirby and </a:t>
            </a:r>
            <a:r>
              <a:rPr lang="en-GB" dirty="0" err="1" smtClean="0">
                <a:latin typeface="Georgia" charset="0"/>
                <a:ea typeface="Georgia" charset="0"/>
                <a:cs typeface="Georgia" charset="0"/>
              </a:rPr>
              <a:t>Marijk</a:t>
            </a:r>
            <a:r>
              <a:rPr lang="en-GB" dirty="0" smtClean="0">
                <a:latin typeface="Georgia" charset="0"/>
                <a:ea typeface="Georgia" charset="0"/>
                <a:cs typeface="Georgia" charset="0"/>
              </a:rPr>
              <a:t> van der </a:t>
            </a:r>
            <a:r>
              <a:rPr lang="en-GB" dirty="0" err="1" smtClean="0">
                <a:latin typeface="Georgia" charset="0"/>
                <a:ea typeface="Georgia" charset="0"/>
                <a:cs typeface="Georgia" charset="0"/>
              </a:rPr>
              <a:t>Wende</a:t>
            </a:r>
            <a:r>
              <a:rPr lang="en-GB" dirty="0">
                <a:latin typeface="Georgia" charset="0"/>
                <a:ea typeface="Georgia" charset="0"/>
                <a:cs typeface="Georgia" charset="0"/>
              </a:rPr>
              <a:t> </a:t>
            </a:r>
            <a:r>
              <a:rPr lang="en-GB" dirty="0" smtClean="0">
                <a:latin typeface="Georgia" charset="0"/>
                <a:ea typeface="Georgia" charset="0"/>
                <a:cs typeface="Georgia" charset="0"/>
              </a:rPr>
              <a:t>(2016</a:t>
            </a:r>
            <a:r>
              <a:rPr lang="en-GB" dirty="0">
                <a:latin typeface="Georgia" charset="0"/>
                <a:ea typeface="Georgia" charset="0"/>
                <a:cs typeface="Georgia" charset="0"/>
              </a:rPr>
              <a:t>). </a:t>
            </a:r>
            <a:r>
              <a:rPr lang="en-GB" dirty="0" smtClean="0">
                <a:latin typeface="Georgia" charset="0"/>
                <a:ea typeface="Georgia" charset="0"/>
                <a:cs typeface="Georgia" charset="0"/>
              </a:rPr>
              <a:t>A global dialogue on liberal arts and sciences: Re-engagement, re-imagination, and experimentation. In W. </a:t>
            </a:r>
            <a:r>
              <a:rPr lang="en-GB" dirty="0">
                <a:latin typeface="Georgia" charset="0"/>
                <a:ea typeface="Georgia" charset="0"/>
                <a:cs typeface="Georgia" charset="0"/>
              </a:rPr>
              <a:t>Kirby and </a:t>
            </a:r>
            <a:r>
              <a:rPr lang="en-GB" dirty="0" smtClean="0">
                <a:latin typeface="Georgia" charset="0"/>
                <a:ea typeface="Georgia" charset="0"/>
                <a:cs typeface="Georgia" charset="0"/>
              </a:rPr>
              <a:t>M. </a:t>
            </a:r>
            <a:r>
              <a:rPr lang="en-GB" dirty="0">
                <a:latin typeface="Georgia" charset="0"/>
                <a:ea typeface="Georgia" charset="0"/>
                <a:cs typeface="Georgia" charset="0"/>
              </a:rPr>
              <a:t>van der </a:t>
            </a:r>
            <a:r>
              <a:rPr lang="en-GB" dirty="0" err="1" smtClean="0">
                <a:latin typeface="Georgia" charset="0"/>
                <a:ea typeface="Georgia" charset="0"/>
                <a:cs typeface="Georgia" charset="0"/>
              </a:rPr>
              <a:t>Wende</a:t>
            </a:r>
            <a:r>
              <a:rPr lang="en-GB" dirty="0" smtClean="0">
                <a:latin typeface="Georgia" charset="0"/>
                <a:ea typeface="Georgia" charset="0"/>
                <a:cs typeface="Georgia" charset="0"/>
              </a:rPr>
              <a:t> (eds.), </a:t>
            </a:r>
            <a:r>
              <a:rPr lang="en-GB" i="1" dirty="0" smtClean="0">
                <a:latin typeface="Georgia" charset="0"/>
                <a:ea typeface="Georgia" charset="0"/>
                <a:cs typeface="Georgia" charset="0"/>
              </a:rPr>
              <a:t>Experiences in Liberal Arts and Sciences Education from America, Europe and Asia</a:t>
            </a:r>
            <a:r>
              <a:rPr lang="en-GB" dirty="0" smtClean="0">
                <a:latin typeface="Georgia" charset="0"/>
                <a:ea typeface="Georgia" charset="0"/>
                <a:cs typeface="Georgia" charset="0"/>
              </a:rPr>
              <a:t>. Palgrave, p. 8</a:t>
            </a:r>
            <a:endParaRPr lang="en-GB"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1869" y="5740572"/>
            <a:ext cx="557930" cy="584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8811562"/>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703" y="1267414"/>
            <a:ext cx="8213807" cy="1462137"/>
          </a:xfrm>
        </p:spPr>
        <p:txBody>
          <a:bodyPr>
            <a:normAutofit/>
          </a:bodyPr>
          <a:lstStyle/>
          <a:p>
            <a:pPr marL="457200" indent="-457200">
              <a:buFont typeface="+mj-lt"/>
              <a:buAutoNum type="arabicPeriod"/>
            </a:pPr>
            <a:r>
              <a:rPr lang="en-US" sz="4000" dirty="0" smtClean="0">
                <a:solidFill>
                  <a:schemeClr val="tx1">
                    <a:lumMod val="50000"/>
                    <a:lumOff val="50000"/>
                  </a:schemeClr>
                </a:solidFill>
                <a:latin typeface="Georgia" charset="0"/>
                <a:ea typeface="Georgia" charset="0"/>
                <a:cs typeface="Georgia" charset="0"/>
              </a:rPr>
              <a:t>Introduction: The need </a:t>
            </a:r>
            <a:r>
              <a:rPr lang="en-US" sz="4000" dirty="0">
                <a:solidFill>
                  <a:schemeClr val="tx1">
                    <a:lumMod val="50000"/>
                    <a:lumOff val="50000"/>
                  </a:schemeClr>
                </a:solidFill>
                <a:latin typeface="Georgia" charset="0"/>
                <a:ea typeface="Georgia" charset="0"/>
                <a:cs typeface="Georgia" charset="0"/>
              </a:rPr>
              <a:t>for </a:t>
            </a:r>
            <a:r>
              <a:rPr lang="en-US" sz="4000" dirty="0" smtClean="0">
                <a:solidFill>
                  <a:schemeClr val="tx1">
                    <a:lumMod val="50000"/>
                    <a:lumOff val="50000"/>
                  </a:schemeClr>
                </a:solidFill>
                <a:latin typeface="Georgia" charset="0"/>
                <a:ea typeface="Georgia" charset="0"/>
                <a:cs typeface="Georgia" charset="0"/>
              </a:rPr>
              <a:t/>
            </a:r>
            <a:br>
              <a:rPr lang="en-US" sz="4000" dirty="0" smtClean="0">
                <a:solidFill>
                  <a:schemeClr val="tx1">
                    <a:lumMod val="50000"/>
                    <a:lumOff val="50000"/>
                  </a:schemeClr>
                </a:solidFill>
                <a:latin typeface="Georgia" charset="0"/>
                <a:ea typeface="Georgia" charset="0"/>
                <a:cs typeface="Georgia" charset="0"/>
              </a:rPr>
            </a:br>
            <a:r>
              <a:rPr lang="en-US" sz="4000" dirty="0" smtClean="0">
                <a:solidFill>
                  <a:schemeClr val="tx1">
                    <a:lumMod val="50000"/>
                    <a:lumOff val="50000"/>
                  </a:schemeClr>
                </a:solidFill>
                <a:latin typeface="Georgia" charset="0"/>
                <a:ea typeface="Georgia" charset="0"/>
                <a:cs typeface="Georgia" charset="0"/>
              </a:rPr>
              <a:t>liberal </a:t>
            </a:r>
            <a:r>
              <a:rPr lang="en-US" sz="4000" dirty="0">
                <a:solidFill>
                  <a:schemeClr val="tx1">
                    <a:lumMod val="50000"/>
                    <a:lumOff val="50000"/>
                  </a:schemeClr>
                </a:solidFill>
                <a:latin typeface="Georgia" charset="0"/>
                <a:ea typeface="Georgia" charset="0"/>
                <a:cs typeface="Georgia" charset="0"/>
              </a:rPr>
              <a:t>arts education</a:t>
            </a: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7538" y="5709529"/>
            <a:ext cx="557930" cy="584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828899"/>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703" y="1267415"/>
            <a:ext cx="8229600" cy="1143000"/>
          </a:xfrm>
        </p:spPr>
        <p:txBody>
          <a:bodyPr>
            <a:normAutofit/>
          </a:bodyPr>
          <a:lstStyle/>
          <a:p>
            <a:r>
              <a:rPr lang="en-US" sz="4000" dirty="0" smtClean="0">
                <a:solidFill>
                  <a:schemeClr val="tx1">
                    <a:lumMod val="50000"/>
                    <a:lumOff val="50000"/>
                  </a:schemeClr>
                </a:solidFill>
                <a:latin typeface="Georgia" charset="0"/>
                <a:ea typeface="Georgia" charset="0"/>
                <a:cs typeface="Georgia" charset="0"/>
              </a:rPr>
              <a:t>5. Concluding remarks</a:t>
            </a:r>
            <a:endParaRPr lang="en-US" sz="4000" dirty="0">
              <a:solidFill>
                <a:schemeClr val="tx1">
                  <a:lumMod val="50000"/>
                  <a:lumOff val="50000"/>
                </a:schemeClr>
              </a:solidFill>
              <a:latin typeface="Georgia" charset="0"/>
              <a:ea typeface="Georgia" charset="0"/>
              <a:cs typeface="Georgia" charset="0"/>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7538" y="5709529"/>
            <a:ext cx="557930" cy="584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47903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703" y="1267415"/>
            <a:ext cx="8229600" cy="1143000"/>
          </a:xfrm>
        </p:spPr>
        <p:txBody>
          <a:bodyPr>
            <a:normAutofit/>
          </a:bodyPr>
          <a:lstStyle/>
          <a:p>
            <a:r>
              <a:rPr lang="en-US" sz="3200" dirty="0" smtClean="0">
                <a:solidFill>
                  <a:srgbClr val="FF0000"/>
                </a:solidFill>
                <a:latin typeface="Georgia" charset="0"/>
                <a:ea typeface="Georgia" charset="0"/>
                <a:cs typeface="Georgia" charset="0"/>
              </a:rPr>
              <a:t>Spread of higher education and science</a:t>
            </a:r>
            <a:endParaRPr lang="en-US" sz="3200" dirty="0">
              <a:solidFill>
                <a:srgbClr val="FF0000"/>
              </a:solidFill>
              <a:latin typeface="Georgia" charset="0"/>
              <a:ea typeface="Georgia" charset="0"/>
              <a:cs typeface="Georgia" charset="0"/>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7538" y="5709529"/>
            <a:ext cx="557930" cy="584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433578"/>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6" y="114300"/>
            <a:ext cx="8398064" cy="1550727"/>
          </a:xfrm>
        </p:spPr>
        <p:txBody>
          <a:bodyPr>
            <a:normAutofit/>
          </a:bodyPr>
          <a:lstStyle/>
          <a:p>
            <a:r>
              <a:rPr lang="en-US" sz="3200" dirty="0">
                <a:solidFill>
                  <a:srgbClr val="0070C0"/>
                </a:solidFill>
                <a:latin typeface="Georgia" charset="0"/>
                <a:ea typeface="Georgia" charset="0"/>
                <a:cs typeface="Georgia" charset="0"/>
              </a:rPr>
              <a:t>World </a:t>
            </a:r>
            <a:r>
              <a:rPr lang="en-US" sz="3200" dirty="0" smtClean="0">
                <a:solidFill>
                  <a:srgbClr val="0070C0"/>
                </a:solidFill>
                <a:latin typeface="Georgia" charset="0"/>
                <a:ea typeface="Georgia" charset="0"/>
                <a:cs typeface="Georgia" charset="0"/>
              </a:rPr>
              <a:t>GDP, population and tertiary enrolment, 1970-2013 (1970 = 1.0) </a:t>
            </a:r>
            <a:r>
              <a:rPr lang="en-US" sz="3200" dirty="0">
                <a:solidFill>
                  <a:srgbClr val="0070C0"/>
                </a:solidFill>
                <a:latin typeface="Georgia" charset="0"/>
                <a:ea typeface="Georgia" charset="0"/>
                <a:cs typeface="Georgia" charset="0"/>
              </a:rPr>
              <a:t/>
            </a:r>
            <a:br>
              <a:rPr lang="en-US" sz="3200" dirty="0">
                <a:solidFill>
                  <a:srgbClr val="0070C0"/>
                </a:solidFill>
                <a:latin typeface="Georgia" charset="0"/>
                <a:ea typeface="Georgia" charset="0"/>
                <a:cs typeface="Georgia" charset="0"/>
              </a:rPr>
            </a:br>
            <a:r>
              <a:rPr lang="en-US" sz="1600" dirty="0">
                <a:solidFill>
                  <a:schemeClr val="tx1"/>
                </a:solidFill>
                <a:latin typeface="Georgia" charset="0"/>
                <a:ea typeface="Georgia" charset="0"/>
                <a:cs typeface="Georgia" charset="0"/>
              </a:rPr>
              <a:t>1970 </a:t>
            </a:r>
            <a:r>
              <a:rPr lang="en-US" sz="1600" dirty="0" smtClean="0">
                <a:solidFill>
                  <a:schemeClr val="tx1"/>
                </a:solidFill>
                <a:latin typeface="Georgia" charset="0"/>
                <a:ea typeface="Georgia" charset="0"/>
                <a:cs typeface="Georgia" charset="0"/>
              </a:rPr>
              <a:t>= 1.0</a:t>
            </a:r>
            <a:r>
              <a:rPr lang="en-US" sz="1600" dirty="0">
                <a:solidFill>
                  <a:schemeClr val="tx1"/>
                </a:solidFill>
                <a:latin typeface="Georgia" charset="0"/>
                <a:ea typeface="Georgia" charset="0"/>
                <a:cs typeface="Georgia" charset="0"/>
              </a:rPr>
              <a:t>.  </a:t>
            </a:r>
            <a:r>
              <a:rPr lang="en-US" sz="1600" dirty="0" smtClean="0">
                <a:solidFill>
                  <a:schemeClr val="tx1"/>
                </a:solidFill>
                <a:latin typeface="Georgia" charset="0"/>
                <a:ea typeface="Georgia" charset="0"/>
                <a:cs typeface="Georgia" charset="0"/>
              </a:rPr>
              <a:t>Constant price GDP. Data </a:t>
            </a:r>
            <a:r>
              <a:rPr lang="en-US" sz="1600" dirty="0">
                <a:solidFill>
                  <a:schemeClr val="tx1"/>
                </a:solidFill>
                <a:latin typeface="Georgia" charset="0"/>
                <a:ea typeface="Georgia" charset="0"/>
                <a:cs typeface="Georgia" charset="0"/>
              </a:rPr>
              <a:t>from World Bank, UNESCO </a:t>
            </a:r>
            <a:r>
              <a:rPr lang="en-US" sz="1600" dirty="0" smtClean="0">
                <a:solidFill>
                  <a:schemeClr val="tx1"/>
                </a:solidFill>
                <a:latin typeface="Georgia" charset="0"/>
                <a:ea typeface="Georgia" charset="0"/>
                <a:cs typeface="Georgia" charset="0"/>
              </a:rPr>
              <a:t>Institute of Statistics</a:t>
            </a:r>
            <a:endParaRPr lang="en-US" sz="1600" dirty="0">
              <a:solidFill>
                <a:schemeClr val="tx1"/>
              </a:solidFill>
              <a:latin typeface="Georgia" charset="0"/>
              <a:ea typeface="Georgia" charset="0"/>
              <a:cs typeface="Georgia"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573472"/>
              </p:ext>
            </p:extLst>
          </p:nvPr>
        </p:nvGraphicFramePr>
        <p:xfrm>
          <a:off x="487534" y="1833742"/>
          <a:ext cx="8325134" cy="4034619"/>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1136" y="6037076"/>
            <a:ext cx="557930" cy="584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9599068"/>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3" y="0"/>
            <a:ext cx="9043987" cy="1531315"/>
          </a:xfrm>
        </p:spPr>
        <p:txBody>
          <a:bodyPr>
            <a:noAutofit/>
          </a:bodyPr>
          <a:lstStyle/>
          <a:p>
            <a:r>
              <a:rPr lang="en-US" sz="3200" dirty="0">
                <a:solidFill>
                  <a:srgbClr val="0070C0"/>
                </a:solidFill>
                <a:latin typeface="Georgia" charset="0"/>
                <a:ea typeface="Georgia" charset="0"/>
                <a:cs typeface="Georgia" charset="0"/>
              </a:rPr>
              <a:t>N</a:t>
            </a:r>
            <a:r>
              <a:rPr lang="en-US" sz="3200" dirty="0" smtClean="0">
                <a:solidFill>
                  <a:srgbClr val="0070C0"/>
                </a:solidFill>
                <a:latin typeface="Georgia" charset="0"/>
                <a:ea typeface="Georgia" charset="0"/>
                <a:cs typeface="Georgia" charset="0"/>
              </a:rPr>
              <a:t>umber of science papers 2005-2014:</a:t>
            </a:r>
            <a:br>
              <a:rPr lang="en-US" sz="3200" dirty="0" smtClean="0">
                <a:solidFill>
                  <a:srgbClr val="0070C0"/>
                </a:solidFill>
                <a:latin typeface="Georgia" charset="0"/>
                <a:ea typeface="Georgia" charset="0"/>
                <a:cs typeface="Georgia" charset="0"/>
              </a:rPr>
            </a:br>
            <a:r>
              <a:rPr lang="en-US" sz="3200" dirty="0" smtClean="0">
                <a:solidFill>
                  <a:srgbClr val="0070C0"/>
                </a:solidFill>
                <a:latin typeface="Georgia" charset="0"/>
                <a:ea typeface="Georgia" charset="0"/>
                <a:cs typeface="Georgia" charset="0"/>
              </a:rPr>
              <a:t> USA, China, other East Asia</a:t>
            </a:r>
            <a:br>
              <a:rPr lang="en-US" sz="3200" dirty="0" smtClean="0">
                <a:solidFill>
                  <a:srgbClr val="0070C0"/>
                </a:solidFill>
                <a:latin typeface="Georgia" charset="0"/>
                <a:ea typeface="Georgia" charset="0"/>
                <a:cs typeface="Georgia" charset="0"/>
              </a:rPr>
            </a:br>
            <a:r>
              <a:rPr lang="en-US" sz="1200" dirty="0" smtClean="0">
                <a:latin typeface="Georgia" charset="0"/>
                <a:ea typeface="Georgia" charset="0"/>
                <a:cs typeface="Georgia" charset="0"/>
              </a:rPr>
              <a:t>Web of Science/UNESCO. Papers include reviews and notes. Other East Asia = Japan, Korea, Singapore, Vietnam</a:t>
            </a:r>
            <a:endParaRPr lang="en-US" sz="1200" dirty="0">
              <a:latin typeface="Georgia" charset="0"/>
              <a:ea typeface="Georgia" charset="0"/>
              <a:cs typeface="Georgia"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57194479"/>
              </p:ext>
            </p:extLst>
          </p:nvPr>
        </p:nvGraphicFramePr>
        <p:xfrm>
          <a:off x="518615" y="1531314"/>
          <a:ext cx="8243247" cy="4992316"/>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0238" y="6252640"/>
            <a:ext cx="466475" cy="541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6767169"/>
      </p:ext>
    </p:extLst>
  </p:cSld>
  <p:clrMapOvr>
    <a:masterClrMapping/>
  </p:clrMapOvr>
  <p:transition spd="slow">
    <p:wipe/>
    <p:sndAc>
      <p:end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012"/>
            <a:ext cx="8140889" cy="1061050"/>
          </a:xfrm>
        </p:spPr>
        <p:txBody>
          <a:bodyPr>
            <a:noAutofit/>
          </a:bodyPr>
          <a:lstStyle/>
          <a:p>
            <a:r>
              <a:rPr lang="en-GB" sz="3200" dirty="0" smtClean="0">
                <a:solidFill>
                  <a:srgbClr val="0070C0"/>
                </a:solidFill>
                <a:latin typeface="Georgia" charset="0"/>
                <a:ea typeface="Georgia" charset="0"/>
                <a:cs typeface="Georgia" charset="0"/>
              </a:rPr>
              <a:t>Leading in high citation STEM research </a:t>
            </a:r>
            <a:r>
              <a:rPr lang="en-GB" sz="2400" dirty="0" smtClean="0">
                <a:solidFill>
                  <a:srgbClr val="0070C0"/>
                </a:solidFill>
                <a:latin typeface="Georgia" charset="0"/>
                <a:ea typeface="Georgia" charset="0"/>
                <a:cs typeface="Georgia" charset="0"/>
              </a:rPr>
              <a:t/>
            </a:r>
            <a:br>
              <a:rPr lang="en-GB" sz="2400" dirty="0" smtClean="0">
                <a:solidFill>
                  <a:srgbClr val="0070C0"/>
                </a:solidFill>
                <a:latin typeface="Georgia" charset="0"/>
                <a:ea typeface="Georgia" charset="0"/>
                <a:cs typeface="Georgia" charset="0"/>
              </a:rPr>
            </a:br>
            <a:r>
              <a:rPr lang="en-GB" sz="1800" dirty="0" smtClean="0">
                <a:latin typeface="Georgia" charset="0"/>
                <a:ea typeface="Georgia" charset="0"/>
                <a:cs typeface="Georgia" charset="0"/>
              </a:rPr>
              <a:t>Leiden University data</a:t>
            </a:r>
            <a:r>
              <a:rPr lang="en-GB" sz="1800" dirty="0">
                <a:latin typeface="Georgia" charset="0"/>
                <a:ea typeface="Georgia" charset="0"/>
                <a:cs typeface="Georgia" charset="0"/>
              </a:rPr>
              <a:t> </a:t>
            </a:r>
            <a:r>
              <a:rPr lang="en-GB" sz="1800" dirty="0" smtClean="0">
                <a:latin typeface="Georgia" charset="0"/>
                <a:ea typeface="Georgia" charset="0"/>
                <a:cs typeface="Georgia" charset="0"/>
              </a:rPr>
              <a:t>for papers published in 2012-15 </a:t>
            </a:r>
            <a:endParaRPr lang="en-US" sz="1800" dirty="0">
              <a:latin typeface="Georgia" charset="0"/>
              <a:ea typeface="Georgia" charset="0"/>
              <a:cs typeface="Georgia"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68996837"/>
              </p:ext>
            </p:extLst>
          </p:nvPr>
        </p:nvGraphicFramePr>
        <p:xfrm>
          <a:off x="692725" y="1209062"/>
          <a:ext cx="7652792" cy="5486400"/>
        </p:xfrm>
        <a:graphic>
          <a:graphicData uri="http://schemas.openxmlformats.org/drawingml/2006/table">
            <a:tbl>
              <a:tblPr firstRow="1" bandRow="1">
                <a:tableStyleId>{5C22544A-7EE6-4342-B048-85BDC9FD1C3A}</a:tableStyleId>
              </a:tblPr>
              <a:tblGrid>
                <a:gridCol w="923260"/>
                <a:gridCol w="3466532"/>
                <a:gridCol w="3263000"/>
              </a:tblGrid>
              <a:tr h="449039">
                <a:tc>
                  <a:txBody>
                    <a:bodyPr/>
                    <a:lstStyle/>
                    <a:p>
                      <a:pPr algn="ctr"/>
                      <a:r>
                        <a:rPr lang="en-US" sz="1200" dirty="0" smtClean="0">
                          <a:latin typeface="Georgia" charset="0"/>
                          <a:ea typeface="Georgia" charset="0"/>
                          <a:cs typeface="Georgia" charset="0"/>
                        </a:rPr>
                        <a:t>World rank</a:t>
                      </a:r>
                      <a:endParaRPr lang="en-US" sz="12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dirty="0" smtClean="0">
                          <a:latin typeface="Georgia" charset="0"/>
                          <a:ea typeface="Georgia" charset="0"/>
                          <a:cs typeface="Georgia" charset="0"/>
                        </a:rPr>
                        <a:t>University</a:t>
                      </a:r>
                      <a:r>
                        <a:rPr lang="en-US" sz="1200" baseline="0" dirty="0" smtClean="0">
                          <a:latin typeface="Georgia" charset="0"/>
                          <a:ea typeface="Georgia" charset="0"/>
                          <a:cs typeface="Georgia" charset="0"/>
                        </a:rPr>
                        <a:t> and system</a:t>
                      </a:r>
                      <a:endParaRPr lang="en-US" sz="12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smtClean="0">
                          <a:latin typeface="Georgia" charset="0"/>
                          <a:ea typeface="Georgia" charset="0"/>
                          <a:cs typeface="Georgia" charset="0"/>
                        </a:rPr>
                        <a:t>Top</a:t>
                      </a:r>
                      <a:r>
                        <a:rPr lang="en-US" sz="1200" baseline="0" dirty="0" smtClean="0">
                          <a:latin typeface="Georgia" charset="0"/>
                          <a:ea typeface="Georgia" charset="0"/>
                          <a:cs typeface="Georgia" charset="0"/>
                        </a:rPr>
                        <a:t> 10% p</a:t>
                      </a:r>
                      <a:r>
                        <a:rPr lang="en-US" sz="1200" dirty="0" smtClean="0">
                          <a:latin typeface="Georgia" charset="0"/>
                          <a:ea typeface="Georgia" charset="0"/>
                          <a:cs typeface="Georgia" charset="0"/>
                        </a:rPr>
                        <a:t>apers in </a:t>
                      </a:r>
                      <a:r>
                        <a:rPr lang="en-US" sz="1200" dirty="0" err="1" smtClean="0">
                          <a:latin typeface="Georgia" charset="0"/>
                          <a:ea typeface="Georgia" charset="0"/>
                          <a:cs typeface="Georgia" charset="0"/>
                        </a:rPr>
                        <a:t>Maths</a:t>
                      </a:r>
                      <a:r>
                        <a:rPr lang="en-US" sz="1200" dirty="0" smtClean="0">
                          <a:latin typeface="Georgia" charset="0"/>
                          <a:ea typeface="Georgia" charset="0"/>
                          <a:cs typeface="Georgia" charset="0"/>
                        </a:rPr>
                        <a:t>, Computing, Physical Sciences,</a:t>
                      </a:r>
                      <a:r>
                        <a:rPr lang="en-US" sz="1200" baseline="0" dirty="0" smtClean="0">
                          <a:latin typeface="Georgia" charset="0"/>
                          <a:ea typeface="Georgia" charset="0"/>
                          <a:cs typeface="Georgia" charset="0"/>
                        </a:rPr>
                        <a:t> </a:t>
                      </a:r>
                      <a:r>
                        <a:rPr lang="en-US" sz="1200" dirty="0" smtClean="0">
                          <a:latin typeface="Georgia" charset="0"/>
                          <a:ea typeface="Georgia" charset="0"/>
                          <a:cs typeface="Georgia" charset="0"/>
                        </a:rPr>
                        <a:t>Engineering</a:t>
                      </a:r>
                      <a:endParaRPr lang="en-US" sz="12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4454">
                <a:tc>
                  <a:txBody>
                    <a:bodyPr/>
                    <a:lstStyle/>
                    <a:p>
                      <a:pPr algn="ctr"/>
                      <a:r>
                        <a:rPr lang="en-US" sz="1600" baseline="0" dirty="0" smtClean="0">
                          <a:latin typeface="Georgia" charset="0"/>
                          <a:ea typeface="Georgia" charset="0"/>
                          <a:cs typeface="Georgia" charset="0"/>
                        </a:rPr>
                        <a:t>  1</a:t>
                      </a:r>
                      <a:endParaRPr lang="en-US" sz="16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600" dirty="0" smtClean="0">
                          <a:latin typeface="Georgia" charset="0"/>
                          <a:ea typeface="Georgia" charset="0"/>
                          <a:cs typeface="Georgia" charset="0"/>
                        </a:rPr>
                        <a:t>Tsinghua U   CHINA</a:t>
                      </a:r>
                      <a:endParaRPr lang="en-US" sz="16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Georgia" charset="0"/>
                          <a:ea typeface="Georgia" charset="0"/>
                          <a:cs typeface="Georgia" charset="0"/>
                        </a:rPr>
                        <a:t>1421</a:t>
                      </a:r>
                      <a:endParaRPr lang="en-US" sz="16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4454">
                <a:tc>
                  <a:txBody>
                    <a:bodyPr/>
                    <a:lstStyle/>
                    <a:p>
                      <a:pPr algn="ctr"/>
                      <a:r>
                        <a:rPr lang="en-US" sz="1600" dirty="0" smtClean="0">
                          <a:latin typeface="Georgia" charset="0"/>
                          <a:ea typeface="Georgia" charset="0"/>
                          <a:cs typeface="Georgia" charset="0"/>
                        </a:rPr>
                        <a:t>  2</a:t>
                      </a:r>
                      <a:endParaRPr lang="en-US" sz="16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Georgia" charset="0"/>
                          <a:ea typeface="Georgia" charset="0"/>
                          <a:cs typeface="Georgia" charset="0"/>
                        </a:rPr>
                        <a:t>MIT   USA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Georgia" charset="0"/>
                          <a:ea typeface="Georgia" charset="0"/>
                          <a:cs typeface="Georgia" charset="0"/>
                        </a:rPr>
                        <a:t>1420</a:t>
                      </a:r>
                      <a:endParaRPr lang="en-US" sz="16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4454">
                <a:tc>
                  <a:txBody>
                    <a:bodyPr/>
                    <a:lstStyle/>
                    <a:p>
                      <a:pPr algn="ctr"/>
                      <a:r>
                        <a:rPr lang="en-US" sz="1600" dirty="0" smtClean="0">
                          <a:latin typeface="Georgia" charset="0"/>
                          <a:ea typeface="Georgia" charset="0"/>
                          <a:cs typeface="Georgia" charset="0"/>
                        </a:rPr>
                        <a:t>  3</a:t>
                      </a:r>
                      <a:endParaRPr lang="en-US" sz="16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Georgia" charset="0"/>
                          <a:ea typeface="Georgia" charset="0"/>
                          <a:cs typeface="Georgia" charset="0"/>
                        </a:rPr>
                        <a:t>UC Berkeley   USA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Georgia" charset="0"/>
                          <a:ea typeface="Georgia" charset="0"/>
                          <a:cs typeface="Georgia" charset="0"/>
                        </a:rPr>
                        <a:t>1360</a:t>
                      </a:r>
                      <a:endParaRPr lang="en-US" sz="16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4454">
                <a:tc>
                  <a:txBody>
                    <a:bodyPr/>
                    <a:lstStyle/>
                    <a:p>
                      <a:pPr algn="ctr"/>
                      <a:r>
                        <a:rPr lang="en-US" sz="1600" dirty="0" smtClean="0">
                          <a:latin typeface="Georgia" charset="0"/>
                          <a:ea typeface="Georgia" charset="0"/>
                          <a:cs typeface="Georgia" charset="0"/>
                        </a:rPr>
                        <a:t>  4</a:t>
                      </a:r>
                      <a:endParaRPr lang="en-US" sz="16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latin typeface="Georgia" charset="0"/>
                          <a:ea typeface="Georgia" charset="0"/>
                          <a:cs typeface="Georgia" charset="0"/>
                        </a:rPr>
                        <a:t>Nanyang TU   SINGAPORE</a:t>
                      </a:r>
                      <a:endParaRPr lang="en-US" sz="16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Georgia" charset="0"/>
                          <a:ea typeface="Georgia" charset="0"/>
                          <a:cs typeface="Georgia" charset="0"/>
                        </a:rPr>
                        <a:t>1190</a:t>
                      </a:r>
                      <a:endParaRPr lang="en-US" sz="16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4454">
                <a:tc>
                  <a:txBody>
                    <a:bodyPr/>
                    <a:lstStyle/>
                    <a:p>
                      <a:pPr algn="ctr"/>
                      <a:r>
                        <a:rPr lang="en-US" sz="1600" dirty="0" smtClean="0">
                          <a:latin typeface="Georgia" charset="0"/>
                          <a:ea typeface="Georgia" charset="0"/>
                          <a:cs typeface="Georgia" charset="0"/>
                        </a:rPr>
                        <a:t>  5</a:t>
                      </a:r>
                      <a:endParaRPr lang="en-US" sz="16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Georgia" charset="0"/>
                          <a:ea typeface="Georgia" charset="0"/>
                          <a:cs typeface="Georgia" charset="0"/>
                        </a:rPr>
                        <a:t>Stanford U   USA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Georgia" charset="0"/>
                          <a:ea typeface="Georgia" charset="0"/>
                          <a:cs typeface="Georgia" charset="0"/>
                        </a:rPr>
                        <a:t>1184</a:t>
                      </a:r>
                      <a:endParaRPr lang="en-US" sz="16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4454">
                <a:tc>
                  <a:txBody>
                    <a:bodyPr/>
                    <a:lstStyle/>
                    <a:p>
                      <a:pPr algn="ctr"/>
                      <a:r>
                        <a:rPr lang="en-US" sz="1600" dirty="0" smtClean="0">
                          <a:latin typeface="Georgia" charset="0"/>
                          <a:ea typeface="Georgia" charset="0"/>
                          <a:cs typeface="Georgia" charset="0"/>
                        </a:rPr>
                        <a:t>  6</a:t>
                      </a:r>
                      <a:endParaRPr lang="en-US" sz="16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Georgia" charset="0"/>
                          <a:ea typeface="Georgia" charset="0"/>
                          <a:cs typeface="Georgia" charset="0"/>
                        </a:rPr>
                        <a:t>Zhejiang U   CHINA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Georgia" charset="0"/>
                          <a:ea typeface="Georgia" charset="0"/>
                          <a:cs typeface="Georgia" charset="0"/>
                        </a:rPr>
                        <a:t>1113</a:t>
                      </a:r>
                      <a:endParaRPr lang="en-US" sz="16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4454">
                <a:tc>
                  <a:txBody>
                    <a:bodyPr/>
                    <a:lstStyle/>
                    <a:p>
                      <a:pPr algn="ctr"/>
                      <a:r>
                        <a:rPr lang="en-US" sz="1600" dirty="0" smtClean="0">
                          <a:latin typeface="Georgia" charset="0"/>
                          <a:ea typeface="Georgia" charset="0"/>
                          <a:cs typeface="Georgia" charset="0"/>
                        </a:rPr>
                        <a:t>  7</a:t>
                      </a:r>
                      <a:endParaRPr lang="en-US" sz="16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latin typeface="Georgia" charset="0"/>
                          <a:ea typeface="Georgia" charset="0"/>
                          <a:cs typeface="Georgia" charset="0"/>
                        </a:rPr>
                        <a:t>Harvard U   USA</a:t>
                      </a:r>
                      <a:endParaRPr lang="en-US" sz="16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Georgia" charset="0"/>
                          <a:ea typeface="Georgia" charset="0"/>
                          <a:cs typeface="Georgia" charset="0"/>
                        </a:rPr>
                        <a:t>1008</a:t>
                      </a:r>
                      <a:endParaRPr lang="en-US" sz="16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5210">
                <a:tc>
                  <a:txBody>
                    <a:bodyPr/>
                    <a:lstStyle/>
                    <a:p>
                      <a:pPr algn="ctr"/>
                      <a:r>
                        <a:rPr lang="en-US" sz="1600" dirty="0" smtClean="0">
                          <a:latin typeface="Georgia" charset="0"/>
                          <a:ea typeface="Georgia" charset="0"/>
                          <a:cs typeface="Georgia" charset="0"/>
                        </a:rPr>
                        <a:t>  8</a:t>
                      </a:r>
                      <a:endParaRPr lang="en-US" sz="16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Georgia" charset="0"/>
                          <a:ea typeface="Georgia" charset="0"/>
                          <a:cs typeface="Georgia" charset="0"/>
                        </a:rPr>
                        <a:t>National U   SINGAPORE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aseline="0" dirty="0" smtClean="0">
                          <a:latin typeface="Georgia" charset="0"/>
                          <a:ea typeface="Georgia" charset="0"/>
                          <a:cs typeface="Georgia" charset="0"/>
                        </a:rPr>
                        <a:t>  </a:t>
                      </a:r>
                      <a:r>
                        <a:rPr lang="en-US" sz="1600" dirty="0" smtClean="0">
                          <a:latin typeface="Georgia" charset="0"/>
                          <a:ea typeface="Georgia" charset="0"/>
                          <a:cs typeface="Georgia" charset="0"/>
                        </a:rPr>
                        <a:t>975</a:t>
                      </a:r>
                      <a:endParaRPr lang="en-US" sz="16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4893">
                <a:tc>
                  <a:txBody>
                    <a:bodyPr/>
                    <a:lstStyle/>
                    <a:p>
                      <a:pPr algn="ctr"/>
                      <a:r>
                        <a:rPr lang="en-US" sz="1600" dirty="0" smtClean="0">
                          <a:latin typeface="Georgia" charset="0"/>
                          <a:ea typeface="Georgia" charset="0"/>
                          <a:cs typeface="Georgia" charset="0"/>
                        </a:rPr>
                        <a:t>  9</a:t>
                      </a:r>
                      <a:endParaRPr lang="en-US" sz="16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Georgia" charset="0"/>
                          <a:ea typeface="Georgia" charset="0"/>
                          <a:cs typeface="Georgia" charset="0"/>
                        </a:rPr>
                        <a:t>U Cambridge  UK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aseline="0" dirty="0" smtClean="0">
                          <a:latin typeface="Georgia" charset="0"/>
                          <a:ea typeface="Georgia" charset="0"/>
                          <a:cs typeface="Georgia" charset="0"/>
                        </a:rPr>
                        <a:t>  </a:t>
                      </a:r>
                      <a:r>
                        <a:rPr lang="en-US" sz="1600" dirty="0" smtClean="0">
                          <a:latin typeface="Georgia" charset="0"/>
                          <a:ea typeface="Georgia" charset="0"/>
                          <a:cs typeface="Georgia" charset="0"/>
                        </a:rPr>
                        <a:t>936</a:t>
                      </a:r>
                      <a:endParaRPr lang="en-US" sz="16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4454">
                <a:tc>
                  <a:txBody>
                    <a:bodyPr/>
                    <a:lstStyle/>
                    <a:p>
                      <a:pPr algn="ctr"/>
                      <a:r>
                        <a:rPr lang="en-US" sz="1600" dirty="0" smtClean="0">
                          <a:latin typeface="Georgia" charset="0"/>
                          <a:ea typeface="Georgia" charset="0"/>
                          <a:cs typeface="Georgia" charset="0"/>
                        </a:rPr>
                        <a:t>10</a:t>
                      </a:r>
                      <a:endParaRPr lang="en-US" sz="16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Georgia" charset="0"/>
                          <a:ea typeface="Georgia" charset="0"/>
                          <a:cs typeface="Georgia" charset="0"/>
                        </a:rPr>
                        <a:t>ETH Zurich</a:t>
                      </a:r>
                      <a:r>
                        <a:rPr lang="en-US" sz="1600" baseline="0" dirty="0" smtClean="0">
                          <a:latin typeface="Georgia" charset="0"/>
                          <a:ea typeface="Georgia" charset="0"/>
                          <a:cs typeface="Georgia" charset="0"/>
                        </a:rPr>
                        <a:t>   SWITZERLAND</a:t>
                      </a:r>
                      <a:endParaRPr lang="en-US" sz="1600" dirty="0" smtClean="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Georgia" charset="0"/>
                          <a:ea typeface="Georgia" charset="0"/>
                          <a:cs typeface="Georgia" charset="0"/>
                        </a:rPr>
                        <a:t>   842</a:t>
                      </a:r>
                      <a:endParaRPr lang="en-US" sz="16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4454">
                <a:tc>
                  <a:txBody>
                    <a:bodyPr/>
                    <a:lstStyle/>
                    <a:p>
                      <a:pPr algn="ctr"/>
                      <a:r>
                        <a:rPr lang="en-US" sz="1600" dirty="0" smtClean="0">
                          <a:latin typeface="Georgia" charset="0"/>
                          <a:ea typeface="Georgia" charset="0"/>
                          <a:cs typeface="Georgia" charset="0"/>
                        </a:rPr>
                        <a:t>11</a:t>
                      </a:r>
                      <a:endParaRPr lang="en-US" sz="16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latin typeface="Georgia" charset="0"/>
                          <a:ea typeface="Georgia" charset="0"/>
                          <a:cs typeface="Georgia" charset="0"/>
                        </a:rPr>
                        <a:t>U Science</a:t>
                      </a:r>
                      <a:r>
                        <a:rPr lang="en-US" sz="1600" baseline="0" dirty="0" smtClean="0">
                          <a:latin typeface="Georgia" charset="0"/>
                          <a:ea typeface="Georgia" charset="0"/>
                          <a:cs typeface="Georgia" charset="0"/>
                        </a:rPr>
                        <a:t> and Technology   CHINA</a:t>
                      </a:r>
                      <a:endParaRPr lang="en-US" sz="16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Georgia" charset="0"/>
                          <a:ea typeface="Georgia" charset="0"/>
                          <a:cs typeface="Georgia" charset="0"/>
                        </a:rPr>
                        <a:t>   835</a:t>
                      </a:r>
                      <a:endParaRPr lang="en-US" sz="16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4454">
                <a:tc>
                  <a:txBody>
                    <a:bodyPr/>
                    <a:lstStyle/>
                    <a:p>
                      <a:pPr algn="ctr"/>
                      <a:r>
                        <a:rPr lang="en-US" sz="1600" dirty="0" smtClean="0">
                          <a:latin typeface="Georgia" charset="0"/>
                          <a:ea typeface="Georgia" charset="0"/>
                          <a:cs typeface="Georgia" charset="0"/>
                        </a:rPr>
                        <a:t>12</a:t>
                      </a:r>
                      <a:endParaRPr lang="en-US" sz="16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latin typeface="Georgia" charset="0"/>
                          <a:ea typeface="Georgia" charset="0"/>
                          <a:cs typeface="Georgia" charset="0"/>
                        </a:rPr>
                        <a:t>Shanghai Jiao Tong</a:t>
                      </a:r>
                      <a:r>
                        <a:rPr lang="en-US" sz="1600" baseline="0" dirty="0" smtClean="0">
                          <a:latin typeface="Georgia" charset="0"/>
                          <a:ea typeface="Georgia" charset="0"/>
                          <a:cs typeface="Georgia" charset="0"/>
                        </a:rPr>
                        <a:t> U</a:t>
                      </a:r>
                      <a:r>
                        <a:rPr lang="en-US" sz="1600" dirty="0" smtClean="0">
                          <a:latin typeface="Georgia" charset="0"/>
                          <a:ea typeface="Georgia" charset="0"/>
                          <a:cs typeface="Georgia" charset="0"/>
                        </a:rPr>
                        <a:t>    CHINA </a:t>
                      </a:r>
                      <a:endParaRPr lang="en-US" sz="16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Georgia" charset="0"/>
                          <a:ea typeface="Georgia" charset="0"/>
                          <a:cs typeface="Georgia" charset="0"/>
                        </a:rPr>
                        <a:t>   834</a:t>
                      </a:r>
                      <a:endParaRPr lang="en-US" sz="16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4454">
                <a:tc>
                  <a:txBody>
                    <a:bodyPr/>
                    <a:lstStyle/>
                    <a:p>
                      <a:pPr algn="ctr"/>
                      <a:r>
                        <a:rPr lang="en-US" sz="1600" dirty="0" smtClean="0">
                          <a:latin typeface="Georgia" charset="0"/>
                          <a:ea typeface="Georgia" charset="0"/>
                          <a:cs typeface="Georgia" charset="0"/>
                        </a:rPr>
                        <a:t>13</a:t>
                      </a:r>
                      <a:endParaRPr lang="en-US" sz="16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latin typeface="Georgia" charset="0"/>
                          <a:ea typeface="Georgia" charset="0"/>
                          <a:cs typeface="Georgia" charset="0"/>
                        </a:rPr>
                        <a:t>Peking U   CHINA</a:t>
                      </a:r>
                      <a:endParaRPr lang="en-US" sz="16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Georgia" charset="0"/>
                          <a:ea typeface="Georgia" charset="0"/>
                          <a:cs typeface="Georgia" charset="0"/>
                        </a:rPr>
                        <a:t>  791</a:t>
                      </a:r>
                      <a:endParaRPr lang="en-US" sz="16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4454">
                <a:tc>
                  <a:txBody>
                    <a:bodyPr/>
                    <a:lstStyle/>
                    <a:p>
                      <a:pPr algn="ctr"/>
                      <a:r>
                        <a:rPr lang="en-US" sz="1600" dirty="0" smtClean="0">
                          <a:latin typeface="Georgia" charset="0"/>
                          <a:ea typeface="Georgia" charset="0"/>
                          <a:cs typeface="Georgia" charset="0"/>
                        </a:rPr>
                        <a:t>14</a:t>
                      </a:r>
                      <a:endParaRPr lang="en-US" sz="16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latin typeface="Georgia" charset="0"/>
                          <a:ea typeface="Georgia" charset="0"/>
                          <a:cs typeface="Georgia" charset="0"/>
                        </a:rPr>
                        <a:t>U Texas Austin   USA</a:t>
                      </a:r>
                      <a:endParaRPr lang="en-US" sz="16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Georgia" charset="0"/>
                          <a:ea typeface="Georgia" charset="0"/>
                          <a:cs typeface="Georgia" charset="0"/>
                        </a:rPr>
                        <a:t>  780</a:t>
                      </a:r>
                      <a:endParaRPr lang="en-US" sz="16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4454">
                <a:tc>
                  <a:txBody>
                    <a:bodyPr/>
                    <a:lstStyle/>
                    <a:p>
                      <a:pPr algn="ctr"/>
                      <a:r>
                        <a:rPr lang="en-US" sz="1600" dirty="0" smtClean="0">
                          <a:latin typeface="Georgia" charset="0"/>
                          <a:ea typeface="Georgia" charset="0"/>
                          <a:cs typeface="Georgia" charset="0"/>
                        </a:rPr>
                        <a:t>15</a:t>
                      </a:r>
                      <a:endParaRPr lang="en-US" sz="16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latin typeface="Georgia" charset="0"/>
                          <a:ea typeface="Georgia" charset="0"/>
                          <a:cs typeface="Georgia" charset="0"/>
                        </a:rPr>
                        <a:t>Harbin IT   CHINA</a:t>
                      </a:r>
                      <a:endParaRPr lang="en-US" sz="16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Georgia" charset="0"/>
                          <a:ea typeface="Georgia" charset="0"/>
                          <a:cs typeface="Georgia" charset="0"/>
                        </a:rPr>
                        <a:t>  776 </a:t>
                      </a:r>
                      <a:endParaRPr lang="en-US" sz="16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9121" y="6316021"/>
            <a:ext cx="448663" cy="521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696725"/>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703" y="1267415"/>
            <a:ext cx="8229600" cy="1143000"/>
          </a:xfrm>
        </p:spPr>
        <p:txBody>
          <a:bodyPr>
            <a:normAutofit/>
          </a:bodyPr>
          <a:lstStyle/>
          <a:p>
            <a:r>
              <a:rPr lang="en-US" sz="3200" dirty="0" smtClean="0">
                <a:solidFill>
                  <a:srgbClr val="FF0000"/>
                </a:solidFill>
                <a:latin typeface="Georgia" charset="0"/>
                <a:ea typeface="Georgia" charset="0"/>
                <a:cs typeface="Georgia" charset="0"/>
              </a:rPr>
              <a:t>Education vs. post-truth populism</a:t>
            </a:r>
            <a:endParaRPr lang="en-US" sz="3200" dirty="0">
              <a:solidFill>
                <a:srgbClr val="FF0000"/>
              </a:solidFill>
              <a:latin typeface="Georgia" charset="0"/>
              <a:ea typeface="Georgia" charset="0"/>
              <a:cs typeface="Georgia" charset="0"/>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7538" y="5709529"/>
            <a:ext cx="557930" cy="584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9502550"/>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76" y="274638"/>
            <a:ext cx="8552330" cy="1143000"/>
          </a:xfrm>
        </p:spPr>
        <p:txBody>
          <a:bodyPr>
            <a:normAutofit/>
          </a:bodyPr>
          <a:lstStyle/>
          <a:p>
            <a:r>
              <a:rPr lang="en-US" sz="3200" dirty="0" smtClean="0">
                <a:solidFill>
                  <a:srgbClr val="0070C0"/>
                </a:solidFill>
                <a:latin typeface="Georgia" charset="0"/>
                <a:ea typeface="Georgia" charset="0"/>
                <a:cs typeface="Georgia" charset="0"/>
              </a:rPr>
              <a:t>‘I love the uneducated’ </a:t>
            </a:r>
            <a:r>
              <a:rPr lang="mr-IN" sz="3200" dirty="0" smtClean="0">
                <a:solidFill>
                  <a:srgbClr val="0070C0"/>
                </a:solidFill>
                <a:latin typeface="Georgia" charset="0"/>
                <a:ea typeface="Georgia" charset="0"/>
                <a:cs typeface="Georgia" charset="0"/>
              </a:rPr>
              <a:t>–</a:t>
            </a:r>
            <a:r>
              <a:rPr lang="en-US" sz="3200" dirty="0" smtClean="0">
                <a:solidFill>
                  <a:srgbClr val="0070C0"/>
                </a:solidFill>
                <a:latin typeface="Georgia" charset="0"/>
                <a:ea typeface="Georgia" charset="0"/>
                <a:cs typeface="Georgia" charset="0"/>
              </a:rPr>
              <a:t> Donald Trump, 2016</a:t>
            </a:r>
            <a:endParaRPr lang="en-US" sz="3200" dirty="0">
              <a:solidFill>
                <a:srgbClr val="0070C0"/>
              </a:solidFill>
              <a:latin typeface="Georgia" charset="0"/>
              <a:ea typeface="Georgia" charset="0"/>
              <a:cs typeface="Georgia" charset="0"/>
            </a:endParaRPr>
          </a:p>
        </p:txBody>
      </p:sp>
      <p:pic>
        <p:nvPicPr>
          <p:cNvPr id="4" name="Picture 3"/>
          <p:cNvPicPr>
            <a:picLocks noChangeAspect="1"/>
          </p:cNvPicPr>
          <p:nvPr/>
        </p:nvPicPr>
        <p:blipFill>
          <a:blip r:embed="rId2"/>
          <a:stretch>
            <a:fillRect/>
          </a:stretch>
        </p:blipFill>
        <p:spPr>
          <a:xfrm>
            <a:off x="477671" y="1253865"/>
            <a:ext cx="8049266" cy="4833037"/>
          </a:xfrm>
          <a:prstGeom prst="rect">
            <a:avLst/>
          </a:prstGeom>
          <a:ln w="3175">
            <a:solidFill>
              <a:srgbClr val="FF0000"/>
            </a:solidFill>
          </a:ln>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2304" y="6250675"/>
            <a:ext cx="399672" cy="504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2345294"/>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13749</TotalTime>
  <Words>834</Words>
  <Application>Microsoft Macintosh PowerPoint</Application>
  <PresentationFormat>On-screen Show (4:3)</PresentationFormat>
  <Paragraphs>135</Paragraphs>
  <Slides>30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Calibri</vt:lpstr>
      <vt:lpstr>Georgia</vt:lpstr>
      <vt:lpstr>Helvetica</vt:lpstr>
      <vt:lpstr>Arial</vt:lpstr>
      <vt:lpstr>Office Theme</vt:lpstr>
      <vt:lpstr>Liberal Arts Education  in the Age of STEM   Simon Marginson     ESRC/HEFCE Centre for Global Higher Education UCL IOE, University College London   Liberal Arts Education in an Asian context Lingnan University, Hong Kong SAR, 20-21 November 2017</vt:lpstr>
      <vt:lpstr>Liberal Arts Education in the Age of STEM</vt:lpstr>
      <vt:lpstr>Introduction: The need for  liberal arts education</vt:lpstr>
      <vt:lpstr>Spread of higher education and science</vt:lpstr>
      <vt:lpstr>World GDP, population and tertiary enrolment, 1970-2013 (1970 = 1.0)  1970 = 1.0.  Constant price GDP. Data from World Bank, UNESCO Institute of Statistics</vt:lpstr>
      <vt:lpstr>Number of science papers 2005-2014:  USA, China, other East Asia Web of Science/UNESCO. Papers include reviews and notes. Other East Asia = Japan, Korea, Singapore, Vietnam</vt:lpstr>
      <vt:lpstr>Leading in high citation STEM research  Leiden University data for papers published in 2012-15 </vt:lpstr>
      <vt:lpstr>Education vs. post-truth populism</vt:lpstr>
      <vt:lpstr>‘I love the uneducated’ – Donald Trump, 2016</vt:lpstr>
      <vt:lpstr>A ‘half-educated’ tech sector</vt:lpstr>
      <vt:lpstr>Existing liberal arts provision  in universities</vt:lpstr>
      <vt:lpstr>Arguments for a liberal arts approach From Kirby and van der Wende (2016)</vt:lpstr>
      <vt:lpstr>Grounding a larger role for liberal arts and science</vt:lpstr>
      <vt:lpstr>Higher education as self-formation</vt:lpstr>
      <vt:lpstr>Forms of freedom</vt:lpstr>
      <vt:lpstr>Core elements of self-determining freedom, all of which are advanced by higher education after Amartya Sen (1985)</vt:lpstr>
      <vt:lpstr>Research finds that people who achieve higher education, on average …</vt:lpstr>
      <vt:lpstr>Individual and social</vt:lpstr>
      <vt:lpstr>“ The Confucian emphasis on sympathy and empathy suggests a radically different approach. Self-interest, no matter how enlightened, is never adequate as a basic principle for personal growth, let alone a cornerstone of national policy”    </vt:lpstr>
      <vt:lpstr>Inequalities data: China and United States Alvaredo, Chancel, Piketty, Saez and Zucman (December 2016)</vt:lpstr>
      <vt:lpstr>3. Self-formation East and West</vt:lpstr>
      <vt:lpstr>“ What is needed is an integration of the East Asian and Western traditions and influences”   </vt:lpstr>
      <vt:lpstr>4. Challenges for liberal  arts education</vt:lpstr>
      <vt:lpstr>STEM and the lack of balance</vt:lpstr>
      <vt:lpstr>The Age of STEM: Shanghai ranking criteria</vt:lpstr>
      <vt:lpstr>Human capital and employability</vt:lpstr>
      <vt:lpstr>“I believe that society needs to confront this question before it is upon us: if machines are capable of doing almost any work humans can do, what will humans do?”     - Stephen Hawking, 2016 </vt:lpstr>
      <vt:lpstr>Educating the elite</vt:lpstr>
      <vt:lpstr>“ Globalisation generates both new generations of cosmopolitans, who increasingly opt for international and bilingual education, as well as migrants who face challenges in bridging the cultures and languages of old and new home countries. Colleges aiming to prepare students for a global future should include both these populations.”   </vt:lpstr>
      <vt:lpstr>5. Concluding remarks</vt:lpstr>
    </vt:vector>
  </TitlesOfParts>
  <Company>Michigan State University</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Competition, segmentation, and vertical stratification in high participation systems </dc:title>
  <dc:creator>Brendan Cantwell</dc:creator>
  <cp:lastModifiedBy>Simon Marginson</cp:lastModifiedBy>
  <cp:revision>665</cp:revision>
  <cp:lastPrinted>2016-09-03T22:03:36Z</cp:lastPrinted>
  <dcterms:created xsi:type="dcterms:W3CDTF">2015-09-06T09:01:00Z</dcterms:created>
  <dcterms:modified xsi:type="dcterms:W3CDTF">2017-11-21T00:35:32Z</dcterms:modified>
</cp:coreProperties>
</file>