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64" r:id="rId4"/>
    <p:sldMasterId id="2147483982" r:id="rId5"/>
    <p:sldMasterId id="2147483998" r:id="rId6"/>
    <p:sldMasterId id="2147484014" r:id="rId7"/>
    <p:sldMasterId id="2147484030" r:id="rId8"/>
    <p:sldMasterId id="2147484046" r:id="rId9"/>
    <p:sldMasterId id="2147484062" r:id="rId10"/>
    <p:sldMasterId id="2147484078" r:id="rId11"/>
    <p:sldMasterId id="2147484094" r:id="rId12"/>
    <p:sldMasterId id="2147484110" r:id="rId13"/>
  </p:sldMasterIdLst>
  <p:notesMasterIdLst>
    <p:notesMasterId r:id="rId60"/>
  </p:notesMasterIdLst>
  <p:handoutMasterIdLst>
    <p:handoutMasterId r:id="rId61"/>
  </p:handoutMasterIdLst>
  <p:sldIdLst>
    <p:sldId id="280" r:id="rId14"/>
    <p:sldId id="362" r:id="rId15"/>
    <p:sldId id="329" r:id="rId16"/>
    <p:sldId id="348" r:id="rId17"/>
    <p:sldId id="323" r:id="rId18"/>
    <p:sldId id="344" r:id="rId19"/>
    <p:sldId id="360" r:id="rId20"/>
    <p:sldId id="352" r:id="rId21"/>
    <p:sldId id="270" r:id="rId22"/>
    <p:sldId id="337" r:id="rId23"/>
    <p:sldId id="361" r:id="rId24"/>
    <p:sldId id="325" r:id="rId25"/>
    <p:sldId id="355" r:id="rId26"/>
    <p:sldId id="371" r:id="rId27"/>
    <p:sldId id="370" r:id="rId28"/>
    <p:sldId id="356" r:id="rId29"/>
    <p:sldId id="391" r:id="rId30"/>
    <p:sldId id="350" r:id="rId31"/>
    <p:sldId id="365" r:id="rId32"/>
    <p:sldId id="351" r:id="rId33"/>
    <p:sldId id="372" r:id="rId34"/>
    <p:sldId id="366" r:id="rId35"/>
    <p:sldId id="368" r:id="rId36"/>
    <p:sldId id="369" r:id="rId37"/>
    <p:sldId id="383" r:id="rId38"/>
    <p:sldId id="373" r:id="rId39"/>
    <p:sldId id="374" r:id="rId40"/>
    <p:sldId id="375" r:id="rId41"/>
    <p:sldId id="376" r:id="rId42"/>
    <p:sldId id="378" r:id="rId43"/>
    <p:sldId id="379" r:id="rId44"/>
    <p:sldId id="381" r:id="rId45"/>
    <p:sldId id="384" r:id="rId46"/>
    <p:sldId id="385" r:id="rId47"/>
    <p:sldId id="386" r:id="rId48"/>
    <p:sldId id="387" r:id="rId49"/>
    <p:sldId id="290" r:id="rId50"/>
    <p:sldId id="359" r:id="rId51"/>
    <p:sldId id="357" r:id="rId52"/>
    <p:sldId id="358" r:id="rId53"/>
    <p:sldId id="363" r:id="rId54"/>
    <p:sldId id="364" r:id="rId55"/>
    <p:sldId id="390" r:id="rId56"/>
    <p:sldId id="367" r:id="rId57"/>
    <p:sldId id="312" r:id="rId58"/>
    <p:sldId id="349" r:id="rId59"/>
  </p:sldIdLst>
  <p:sldSz cx="9144000" cy="6858000" type="screen4x3"/>
  <p:notesSz cx="6797675" cy="9874250"/>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80"/>
    <a:srgbClr val="000099"/>
    <a:srgbClr val="051B35"/>
    <a:srgbClr val="AFC828"/>
    <a:srgbClr val="EFA720"/>
    <a:srgbClr val="008C99"/>
    <a:srgbClr val="CD00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82692"/>
  </p:normalViewPr>
  <p:slideViewPr>
    <p:cSldViewPr snapToGrid="0" snapToObjects="1">
      <p:cViewPr varScale="1">
        <p:scale>
          <a:sx n="96" d="100"/>
          <a:sy n="96" d="100"/>
        </p:scale>
        <p:origin x="2080" y="16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p:scale>
          <a:sx n="110" d="100"/>
          <a:sy n="110" d="100"/>
        </p:scale>
        <p:origin x="3416" y="-768"/>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37.xml"/><Relationship Id="rId51" Type="http://schemas.openxmlformats.org/officeDocument/2006/relationships/slide" Target="slides/slide38.xml"/><Relationship Id="rId52" Type="http://schemas.openxmlformats.org/officeDocument/2006/relationships/slide" Target="slides/slide39.xml"/><Relationship Id="rId53" Type="http://schemas.openxmlformats.org/officeDocument/2006/relationships/slide" Target="slides/slide40.xml"/><Relationship Id="rId54" Type="http://schemas.openxmlformats.org/officeDocument/2006/relationships/slide" Target="slides/slide41.xml"/><Relationship Id="rId55" Type="http://schemas.openxmlformats.org/officeDocument/2006/relationships/slide" Target="slides/slide42.xml"/><Relationship Id="rId56" Type="http://schemas.openxmlformats.org/officeDocument/2006/relationships/slide" Target="slides/slide43.xml"/><Relationship Id="rId57" Type="http://schemas.openxmlformats.org/officeDocument/2006/relationships/slide" Target="slides/slide44.xml"/><Relationship Id="rId58" Type="http://schemas.openxmlformats.org/officeDocument/2006/relationships/slide" Target="slides/slide45.xml"/><Relationship Id="rId59" Type="http://schemas.openxmlformats.org/officeDocument/2006/relationships/slide" Target="slides/slide46.xml"/><Relationship Id="rId40" Type="http://schemas.openxmlformats.org/officeDocument/2006/relationships/slide" Target="slides/slide27.xml"/><Relationship Id="rId41" Type="http://schemas.openxmlformats.org/officeDocument/2006/relationships/slide" Target="slides/slide28.xml"/><Relationship Id="rId42" Type="http://schemas.openxmlformats.org/officeDocument/2006/relationships/slide" Target="slides/slide29.xml"/><Relationship Id="rId43" Type="http://schemas.openxmlformats.org/officeDocument/2006/relationships/slide" Target="slides/slide30.xml"/><Relationship Id="rId44" Type="http://schemas.openxmlformats.org/officeDocument/2006/relationships/slide" Target="slides/slide31.xml"/><Relationship Id="rId45" Type="http://schemas.openxmlformats.org/officeDocument/2006/relationships/slide" Target="slides/slide32.xml"/><Relationship Id="rId46" Type="http://schemas.openxmlformats.org/officeDocument/2006/relationships/slide" Target="slides/slide33.xml"/><Relationship Id="rId47" Type="http://schemas.openxmlformats.org/officeDocument/2006/relationships/slide" Target="slides/slide34.xml"/><Relationship Id="rId48" Type="http://schemas.openxmlformats.org/officeDocument/2006/relationships/slide" Target="slides/slide35.xml"/><Relationship Id="rId49" Type="http://schemas.openxmlformats.org/officeDocument/2006/relationships/slide" Target="slides/slide36.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9" Type="http://schemas.openxmlformats.org/officeDocument/2006/relationships/slideMaster" Target="slideMasters/slideMaster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 Id="rId33" Type="http://schemas.openxmlformats.org/officeDocument/2006/relationships/slide" Target="slides/slide20.xml"/><Relationship Id="rId34" Type="http://schemas.openxmlformats.org/officeDocument/2006/relationships/slide" Target="slides/slide21.xml"/><Relationship Id="rId35" Type="http://schemas.openxmlformats.org/officeDocument/2006/relationships/slide" Target="slides/slide22.xml"/><Relationship Id="rId36" Type="http://schemas.openxmlformats.org/officeDocument/2006/relationships/slide" Target="slides/slide23.xml"/><Relationship Id="rId37" Type="http://schemas.openxmlformats.org/officeDocument/2006/relationships/slide" Target="slides/slide24.xml"/><Relationship Id="rId38" Type="http://schemas.openxmlformats.org/officeDocument/2006/relationships/slide" Target="slides/slide25.xml"/><Relationship Id="rId39" Type="http://schemas.openxmlformats.org/officeDocument/2006/relationships/slide" Target="slides/slide26.xml"/><Relationship Id="rId20" Type="http://schemas.openxmlformats.org/officeDocument/2006/relationships/slide" Target="slides/slide7.xml"/><Relationship Id="rId21" Type="http://schemas.openxmlformats.org/officeDocument/2006/relationships/slide" Target="slides/slide8.xml"/><Relationship Id="rId22" Type="http://schemas.openxmlformats.org/officeDocument/2006/relationships/slide" Target="slides/slide9.xml"/><Relationship Id="rId23" Type="http://schemas.openxmlformats.org/officeDocument/2006/relationships/slide" Target="slides/slide10.xml"/><Relationship Id="rId24" Type="http://schemas.openxmlformats.org/officeDocument/2006/relationships/slide" Target="slides/slide11.xml"/><Relationship Id="rId25" Type="http://schemas.openxmlformats.org/officeDocument/2006/relationships/slide" Target="slides/slide12.xml"/><Relationship Id="rId26" Type="http://schemas.openxmlformats.org/officeDocument/2006/relationships/slide" Target="slides/slide13.xml"/><Relationship Id="rId27" Type="http://schemas.openxmlformats.org/officeDocument/2006/relationships/slide" Target="slides/slide14.xml"/><Relationship Id="rId28" Type="http://schemas.openxmlformats.org/officeDocument/2006/relationships/slide" Target="slides/slide15.xml"/><Relationship Id="rId29" Type="http://schemas.openxmlformats.org/officeDocument/2006/relationships/slide" Target="slides/slide16.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esProps" Target="presProps.xml"/><Relationship Id="rId10" Type="http://schemas.openxmlformats.org/officeDocument/2006/relationships/slideMaster" Target="slideMasters/slideMaster7.xml"/><Relationship Id="rId11" Type="http://schemas.openxmlformats.org/officeDocument/2006/relationships/slideMaster" Target="slideMasters/slideMaster8.xml"/><Relationship Id="rId12" Type="http://schemas.openxmlformats.org/officeDocument/2006/relationships/slideMaster" Target="slideMasters/slideMaster9.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lwilcedf\AppData\Local\Microsoft\Windows\Temporary%20Internet%20Files\Content.Outlook\MTQ5EMQK\Time%20since%20doctoral%20completion%20Feb%202016.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https://ioe-my.sharepoint.com/personal/frpclcnz_ioe_ac_uk/Documents/ESRC%20Survey%20data%20-%20mashup%20of%20various%20spreadsheets%20-%20BEWARE%20Dec%20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ioe-my.sharepoint.com/personal/frpclcnz_ioe_ac_uk/Documents/ESRC%20Survey%20data%20-%20mashup%20of%20various%20spreadsheets%20-%20BEWARE%20Dec%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Sheet1!$F$3:$F$13</c:f>
              <c:strCache>
                <c:ptCount val="11"/>
                <c:pt idx="0">
                  <c:v>0</c:v>
                </c:pt>
                <c:pt idx="1">
                  <c:v>1</c:v>
                </c:pt>
                <c:pt idx="2">
                  <c:v>2</c:v>
                </c:pt>
                <c:pt idx="3">
                  <c:v>3</c:v>
                </c:pt>
                <c:pt idx="4">
                  <c:v>4</c:v>
                </c:pt>
                <c:pt idx="5">
                  <c:v>5</c:v>
                </c:pt>
                <c:pt idx="6">
                  <c:v>6</c:v>
                </c:pt>
                <c:pt idx="7">
                  <c:v>7</c:v>
                </c:pt>
                <c:pt idx="8">
                  <c:v>8</c:v>
                </c:pt>
                <c:pt idx="9">
                  <c:v>9</c:v>
                </c:pt>
                <c:pt idx="10">
                  <c:v>10+</c:v>
                </c:pt>
              </c:strCache>
            </c:strRef>
          </c:cat>
          <c:val>
            <c:numRef>
              <c:f>Sheet1!$G$3:$G$13</c:f>
              <c:numCache>
                <c:formatCode>0</c:formatCode>
                <c:ptCount val="11"/>
                <c:pt idx="0">
                  <c:v>10.46153846153846</c:v>
                </c:pt>
                <c:pt idx="1">
                  <c:v>14.97435897435897</c:v>
                </c:pt>
                <c:pt idx="2">
                  <c:v>14.25641025641026</c:v>
                </c:pt>
                <c:pt idx="3">
                  <c:v>12.0</c:v>
                </c:pt>
                <c:pt idx="4">
                  <c:v>12.92307692307692</c:v>
                </c:pt>
                <c:pt idx="5">
                  <c:v>11.38461538461538</c:v>
                </c:pt>
                <c:pt idx="6">
                  <c:v>10.35897435897436</c:v>
                </c:pt>
                <c:pt idx="7">
                  <c:v>5.435897435897436</c:v>
                </c:pt>
                <c:pt idx="8">
                  <c:v>3.897435897435898</c:v>
                </c:pt>
                <c:pt idx="9">
                  <c:v>1.128205128205128</c:v>
                </c:pt>
                <c:pt idx="10">
                  <c:v>3.17948717948718</c:v>
                </c:pt>
              </c:numCache>
            </c:numRef>
          </c:val>
          <c:extLst xmlns:c16r2="http://schemas.microsoft.com/office/drawing/2015/06/chart">
            <c:ext xmlns:c16="http://schemas.microsoft.com/office/drawing/2014/chart" uri="{C3380CC4-5D6E-409C-BE32-E72D297353CC}">
              <c16:uniqueId val="{00000000-668B-4120-920B-4D1C1FEA1B56}"/>
            </c:ext>
          </c:extLst>
        </c:ser>
        <c:dLbls>
          <c:showLegendKey val="0"/>
          <c:showVal val="0"/>
          <c:showCatName val="0"/>
          <c:showSerName val="0"/>
          <c:showPercent val="0"/>
          <c:showBubbleSize val="0"/>
        </c:dLbls>
        <c:gapWidth val="50"/>
        <c:overlap val="-27"/>
        <c:axId val="-1226021312"/>
        <c:axId val="-1226017152"/>
      </c:barChart>
      <c:catAx>
        <c:axId val="-12260213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Years</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6017152"/>
        <c:crosses val="autoZero"/>
        <c:auto val="1"/>
        <c:lblAlgn val="ctr"/>
        <c:lblOffset val="100"/>
        <c:noMultiLvlLbl val="0"/>
      </c:catAx>
      <c:valAx>
        <c:axId val="-1226017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602131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cat>
            <c:strRef>
              <c:f>'Q13. No of contracts'!$K$2:$K$10</c:f>
              <c:strCache>
                <c:ptCount val="9"/>
                <c:pt idx="0">
                  <c:v>0</c:v>
                </c:pt>
                <c:pt idx="1">
                  <c:v>1</c:v>
                </c:pt>
                <c:pt idx="2">
                  <c:v>2</c:v>
                </c:pt>
                <c:pt idx="3">
                  <c:v>3</c:v>
                </c:pt>
                <c:pt idx="4">
                  <c:v>4</c:v>
                </c:pt>
                <c:pt idx="5">
                  <c:v>5</c:v>
                </c:pt>
                <c:pt idx="6">
                  <c:v>6</c:v>
                </c:pt>
                <c:pt idx="7">
                  <c:v>7</c:v>
                </c:pt>
                <c:pt idx="8">
                  <c:v>8+</c:v>
                </c:pt>
              </c:strCache>
            </c:strRef>
          </c:cat>
          <c:val>
            <c:numRef>
              <c:f>'Q13. No of contracts'!$L$2:$L$10</c:f>
              <c:numCache>
                <c:formatCode>General</c:formatCode>
                <c:ptCount val="9"/>
                <c:pt idx="0">
                  <c:v>15.2046783625731</c:v>
                </c:pt>
                <c:pt idx="1">
                  <c:v>26.7056530214425</c:v>
                </c:pt>
                <c:pt idx="2">
                  <c:v>23.68421052631579</c:v>
                </c:pt>
                <c:pt idx="3">
                  <c:v>15.49707602339181</c:v>
                </c:pt>
                <c:pt idx="4">
                  <c:v>8.284600389863547</c:v>
                </c:pt>
                <c:pt idx="5">
                  <c:v>4.483430799220272</c:v>
                </c:pt>
                <c:pt idx="6">
                  <c:v>2.826510721247564</c:v>
                </c:pt>
                <c:pt idx="7">
                  <c:v>0.779727095516569</c:v>
                </c:pt>
                <c:pt idx="8">
                  <c:v>2.53411306042885</c:v>
                </c:pt>
              </c:numCache>
            </c:numRef>
          </c:val>
          <c:extLst xmlns:c16r2="http://schemas.microsoft.com/office/drawing/2015/06/chart">
            <c:ext xmlns:c16="http://schemas.microsoft.com/office/drawing/2014/chart" uri="{C3380CC4-5D6E-409C-BE32-E72D297353CC}">
              <c16:uniqueId val="{00000000-EC43-4D3C-93E4-85852F489569}"/>
            </c:ext>
          </c:extLst>
        </c:ser>
        <c:dLbls>
          <c:showLegendKey val="0"/>
          <c:showVal val="0"/>
          <c:showCatName val="0"/>
          <c:showSerName val="0"/>
          <c:showPercent val="0"/>
          <c:showBubbleSize val="0"/>
        </c:dLbls>
        <c:gapWidth val="50"/>
        <c:overlap val="-27"/>
        <c:axId val="-1153147280"/>
        <c:axId val="-1153144960"/>
      </c:barChart>
      <c:catAx>
        <c:axId val="-115314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144960"/>
        <c:crosses val="autoZero"/>
        <c:auto val="1"/>
        <c:lblAlgn val="ctr"/>
        <c:lblOffset val="100"/>
        <c:noMultiLvlLbl val="0"/>
      </c:catAx>
      <c:valAx>
        <c:axId val="-1153144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Percentage</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314728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'#Q37 support recommended'!$C$3</c:f>
              <c:strCache>
                <c:ptCount val="1"/>
                <c:pt idx="0">
                  <c:v>%</c:v>
                </c:pt>
              </c:strCache>
            </c:strRef>
          </c:tx>
          <c:spPr>
            <a:solidFill>
              <a:schemeClr val="accent1"/>
            </a:solidFill>
            <a:ln>
              <a:noFill/>
            </a:ln>
            <a:effectLst/>
          </c:spPr>
          <c:invertIfNegative val="0"/>
          <c:cat>
            <c:strRef>
              <c:f>'#Q37 support recommended'!$B$4:$B$18</c:f>
              <c:strCache>
                <c:ptCount val="15"/>
                <c:pt idx="0">
                  <c:v>Other</c:v>
                </c:pt>
                <c:pt idx="1">
                  <c:v>Leadership</c:v>
                </c:pt>
                <c:pt idx="2">
                  <c:v>Time management</c:v>
                </c:pt>
                <c:pt idx="3">
                  <c:v>Mentoring</c:v>
                </c:pt>
                <c:pt idx="4">
                  <c:v>Networking</c:v>
                </c:pt>
                <c:pt idx="5">
                  <c:v>Public engagement/knowledge exchange/media relations</c:v>
                </c:pt>
                <c:pt idx="6">
                  <c:v>Careers outside academia</c:v>
                </c:pt>
                <c:pt idx="7">
                  <c:v>Research management</c:v>
                </c:pt>
                <c:pt idx="8">
                  <c:v>Teaching</c:v>
                </c:pt>
                <c:pt idx="9">
                  <c:v>Career development</c:v>
                </c:pt>
                <c:pt idx="10">
                  <c:v>Job interviewing</c:v>
                </c:pt>
                <c:pt idx="11">
                  <c:v>Presenting at conferences</c:v>
                </c:pt>
                <c:pt idx="12">
                  <c:v>Writing job applications/covering letters/CVs</c:v>
                </c:pt>
                <c:pt idx="13">
                  <c:v>Publishing</c:v>
                </c:pt>
                <c:pt idx="14">
                  <c:v>Writing funding proposal</c:v>
                </c:pt>
              </c:strCache>
            </c:strRef>
          </c:cat>
          <c:val>
            <c:numRef>
              <c:f>'#Q37 support recommended'!$C$4:$C$18</c:f>
              <c:numCache>
                <c:formatCode>0</c:formatCode>
                <c:ptCount val="15"/>
                <c:pt idx="0">
                  <c:v>5.057251908396926</c:v>
                </c:pt>
                <c:pt idx="1">
                  <c:v>22.32824427480912</c:v>
                </c:pt>
                <c:pt idx="2">
                  <c:v>30.8206106870229</c:v>
                </c:pt>
                <c:pt idx="3">
                  <c:v>34.73282442748092</c:v>
                </c:pt>
                <c:pt idx="4">
                  <c:v>40.9351145038168</c:v>
                </c:pt>
                <c:pt idx="5">
                  <c:v>41.12595419847328</c:v>
                </c:pt>
                <c:pt idx="6">
                  <c:v>42.08015267175573</c:v>
                </c:pt>
                <c:pt idx="7">
                  <c:v>45.41984732824399</c:v>
                </c:pt>
                <c:pt idx="8">
                  <c:v>46.94656488549595</c:v>
                </c:pt>
                <c:pt idx="9">
                  <c:v>50.0</c:v>
                </c:pt>
                <c:pt idx="10">
                  <c:v>50.09541984732825</c:v>
                </c:pt>
                <c:pt idx="11">
                  <c:v>52.00381679389312</c:v>
                </c:pt>
                <c:pt idx="12">
                  <c:v>52.38549618320597</c:v>
                </c:pt>
                <c:pt idx="13">
                  <c:v>71.08778625954166</c:v>
                </c:pt>
                <c:pt idx="14">
                  <c:v>74.2366412213741</c:v>
                </c:pt>
              </c:numCache>
            </c:numRef>
          </c:val>
        </c:ser>
        <c:dLbls>
          <c:showLegendKey val="0"/>
          <c:showVal val="0"/>
          <c:showCatName val="0"/>
          <c:showSerName val="0"/>
          <c:showPercent val="0"/>
          <c:showBubbleSize val="0"/>
        </c:dLbls>
        <c:gapWidth val="15"/>
        <c:axId val="-1225992448"/>
        <c:axId val="-1225990400"/>
      </c:barChart>
      <c:catAx>
        <c:axId val="-122599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25990400"/>
        <c:crosses val="autoZero"/>
        <c:auto val="1"/>
        <c:lblAlgn val="ctr"/>
        <c:lblOffset val="100"/>
        <c:noMultiLvlLbl val="0"/>
      </c:catAx>
      <c:valAx>
        <c:axId val="-1225990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599244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MS PGothic" charset="-128"/>
              </a:defRPr>
            </a:lvl1pPr>
          </a:lstStyle>
          <a:p>
            <a:pPr>
              <a:defRPr/>
            </a:pPr>
            <a:fld id="{5FB869DF-C2F7-468C-AC3A-3183018704B6}" type="datetimeFigureOut">
              <a:rPr lang="en-GB" altLang="x-none"/>
              <a:pPr>
                <a:defRPr/>
              </a:pPr>
              <a:t>19/07/2018</a:t>
            </a:fld>
            <a:endParaRPr lang="en-GB" altLang="x-none"/>
          </a:p>
        </p:txBody>
      </p:sp>
      <p:sp>
        <p:nvSpPr>
          <p:cNvPr id="4" name="Footer Placeholder 3"/>
          <p:cNvSpPr>
            <a:spLocks noGrp="1"/>
          </p:cNvSpPr>
          <p:nvPr>
            <p:ph type="ftr" sz="quarter" idx="2"/>
          </p:nvPr>
        </p:nvSpPr>
        <p:spPr>
          <a:xfrm>
            <a:off x="0" y="9378950"/>
            <a:ext cx="2946400" cy="493713"/>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MS PGothic" charset="-128"/>
              </a:defRPr>
            </a:lvl1pPr>
          </a:lstStyle>
          <a:p>
            <a:pPr>
              <a:defRPr/>
            </a:pPr>
            <a:fld id="{1D8DA29C-5920-4020-82C1-7A5E9CE9DA34}" type="slidenum">
              <a:rPr lang="en-GB" altLang="x-none"/>
              <a:pPr>
                <a:defRPr/>
              </a:pPr>
              <a:t>‹#›</a:t>
            </a:fld>
            <a:endParaRPr lang="en-GB" altLang="x-none"/>
          </a:p>
        </p:txBody>
      </p:sp>
    </p:spTree>
    <p:extLst>
      <p:ext uri="{BB962C8B-B14F-4D97-AF65-F5344CB8AC3E}">
        <p14:creationId xmlns:p14="http://schemas.microsoft.com/office/powerpoint/2010/main" val="4182179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atin typeface="Arial" charset="0"/>
                <a:ea typeface="MS PGothic" charset="0"/>
                <a:cs typeface="MS PGothic" charset="0"/>
              </a:defRPr>
            </a:lvl1pPr>
          </a:lstStyle>
          <a:p>
            <a:pPr>
              <a:defRPr/>
            </a:pPr>
            <a:endParaRPr lang="en-US"/>
          </a:p>
        </p:txBody>
      </p:sp>
      <p:sp>
        <p:nvSpPr>
          <p:cNvPr id="3" name="Date Placeholder 2"/>
          <p:cNvSpPr>
            <a:spLocks noGrp="1"/>
          </p:cNvSpPr>
          <p:nvPr>
            <p:ph type="dt"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MS PGothic" charset="-128"/>
              </a:defRPr>
            </a:lvl1pPr>
          </a:lstStyle>
          <a:p>
            <a:pPr>
              <a:defRPr/>
            </a:pPr>
            <a:fld id="{95777DE6-AA00-4679-87A5-6FA114D67151}" type="datetimeFigureOut">
              <a:rPr lang="en-US" altLang="x-none"/>
              <a:pPr>
                <a:defRPr/>
              </a:pPr>
              <a:t>7/19/18</a:t>
            </a:fld>
            <a:endParaRPr lang="en-US" altLang="x-none"/>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MS PGothic" charset="-128"/>
              </a:defRPr>
            </a:lvl1pPr>
          </a:lstStyle>
          <a:p>
            <a:pPr>
              <a:defRPr/>
            </a:pPr>
            <a:fld id="{8C04BE52-DBDE-42FB-9B9E-485244400F41}" type="slidenum">
              <a:rPr lang="en-US" altLang="x-none"/>
              <a:pPr>
                <a:defRPr/>
              </a:pPr>
              <a:t>‹#›</a:t>
            </a:fld>
            <a:endParaRPr lang="en-US" altLang="x-none"/>
          </a:p>
        </p:txBody>
      </p:sp>
    </p:spTree>
    <p:extLst>
      <p:ext uri="{BB962C8B-B14F-4D97-AF65-F5344CB8AC3E}">
        <p14:creationId xmlns:p14="http://schemas.microsoft.com/office/powerpoint/2010/main" val="201970287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655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87C9053-15C7-466B-AE1A-6CFED44AFC11}" type="slidenum">
              <a:rPr lang="en-US" altLang="en-US" smtClean="0"/>
              <a:pPr/>
              <a:t>1</a:t>
            </a:fld>
            <a:endParaRPr lang="en-US" altLang="en-US" smtClean="0"/>
          </a:p>
        </p:txBody>
      </p:sp>
    </p:spTree>
    <p:extLst>
      <p:ext uri="{BB962C8B-B14F-4D97-AF65-F5344CB8AC3E}">
        <p14:creationId xmlns:p14="http://schemas.microsoft.com/office/powerpoint/2010/main" val="1972567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a:buFont typeface="Calibri" panose="020F0502020204030204" pitchFamily="34" charset="0"/>
              <a:buAutoNum type="arabicPeriod"/>
            </a:pPr>
            <a:r>
              <a:rPr lang="en-GB" altLang="en-US" smtClean="0">
                <a:latin typeface="Arial" panose="020B0604020202020204" pitchFamily="34" charset="0"/>
                <a:cs typeface="Arial" panose="020B0604020202020204" pitchFamily="34" charset="0"/>
              </a:rPr>
              <a:t>The first phase of the study consisted of an online survey of PhD graduates in the social sciences who described themselves as early career researchers.  1,048 usable responses were received.  </a:t>
            </a:r>
          </a:p>
          <a:p>
            <a:pPr marL="228600" indent="-228600"/>
            <a:r>
              <a:rPr lang="en-GB" altLang="en-US" b="1" i="1" smtClean="0">
                <a:latin typeface="Arial" panose="020B0604020202020204" pitchFamily="34" charset="0"/>
                <a:cs typeface="Arial" panose="020B0604020202020204" pitchFamily="34" charset="0"/>
              </a:rPr>
              <a:t>BUT, the study participants cannot be assumed to be representative of the total national population of early career social scientists, and so all findings reported here are necessarily qualified.</a:t>
            </a:r>
            <a:endParaRPr lang="en-GB" altLang="en-US" smtClean="0">
              <a:latin typeface="Arial" panose="020B0604020202020204" pitchFamily="34" charset="0"/>
              <a:cs typeface="Arial" panose="020B0604020202020204" pitchFamily="34" charset="0"/>
            </a:endParaRPr>
          </a:p>
          <a:p>
            <a:pPr marL="228600" indent="-228600"/>
            <a:r>
              <a:rPr lang="en-GB" altLang="en-US" smtClean="0">
                <a:latin typeface="Arial" panose="020B0604020202020204" pitchFamily="34" charset="0"/>
                <a:cs typeface="Arial" panose="020B0604020202020204" pitchFamily="34" charset="0"/>
              </a:rPr>
              <a:t>The data on the total population of early-career social scientists is incomplete and their profile can only be guessed at.</a:t>
            </a:r>
          </a:p>
          <a:p>
            <a:pPr marL="228600" indent="-228600">
              <a:buFont typeface="Calibri" panose="020F0502020204030204" pitchFamily="34" charset="0"/>
              <a:buAutoNum type="arabicPeriod" startAt="2"/>
            </a:pPr>
            <a:r>
              <a:rPr lang="en-GB" altLang="en-US" smtClean="0">
                <a:latin typeface="Arial" panose="020B0604020202020204" pitchFamily="34" charset="0"/>
                <a:cs typeface="Arial" panose="020B0604020202020204" pitchFamily="34" charset="0"/>
              </a:rPr>
              <a:t>The second phase built on the findings from the online survey and consisted of interviews with a selection of the survey respondents (46% of respondents had agreed to participate in this follow-up).  Semi-structured interviews were conducted with 35 respondents who had studied at a range of types of universities with different funding sources.  Eight were working outside academia at the time of the interviews.</a:t>
            </a:r>
          </a:p>
          <a:p>
            <a:pPr marL="228600" indent="-228600">
              <a:buFont typeface="Calibri" panose="020F0502020204030204" pitchFamily="34" charset="0"/>
              <a:buAutoNum type="arabicPeriod" startAt="2"/>
            </a:pPr>
            <a:r>
              <a:rPr lang="en-GB" altLang="en-US" smtClean="0">
                <a:latin typeface="Arial" panose="020B0604020202020204" pitchFamily="34" charset="0"/>
                <a:cs typeface="Arial" panose="020B0604020202020204" pitchFamily="34" charset="0"/>
              </a:rPr>
              <a:t>Following this, interviews were also held with nine representatives of relevant research and other organisations, experts and individuals with a stake in the support and progression of ECRs in the social sciences.  These explored the main issues raised by respondents to the survey and the 35 interviewees, the effectiveness of existing sources of support, and ideas for improvement.</a:t>
            </a:r>
          </a:p>
          <a:p>
            <a:pPr marL="228600" indent="-228600"/>
            <a:endParaRPr lang="en-GB" altLang="en-US" smtClean="0"/>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4CD7A51-FB9E-4DDB-87B0-4E3637099BC9}" type="slidenum">
              <a:rPr lang="en-US" altLang="en-US" smtClean="0"/>
              <a:pPr/>
              <a:t>10</a:t>
            </a:fld>
            <a:endParaRPr lang="en-US" altLang="en-US" smtClean="0"/>
          </a:p>
        </p:txBody>
      </p:sp>
    </p:spTree>
    <p:extLst>
      <p:ext uri="{BB962C8B-B14F-4D97-AF65-F5344CB8AC3E}">
        <p14:creationId xmlns:p14="http://schemas.microsoft.com/office/powerpoint/2010/main" val="321946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dirty="0">
                <a:latin typeface="Arial" charset="0"/>
                <a:ea typeface="Arial" charset="0"/>
                <a:cs typeface="Arial" charset="0"/>
              </a:rPr>
              <a:t>Quantitative and some qualitative data from the survey were subjected to a number of bivariate analyses, including by:</a:t>
            </a:r>
          </a:p>
          <a:p>
            <a:pPr marL="171450" indent="-171450">
              <a:buFont typeface="Arial" charset="0"/>
              <a:buChar char="•"/>
              <a:defRPr/>
            </a:pPr>
            <a:r>
              <a:rPr lang="en-GB" dirty="0">
                <a:latin typeface="Arial" charset="0"/>
                <a:ea typeface="Arial" charset="0"/>
                <a:cs typeface="Arial" charset="0"/>
              </a:rPr>
              <a:t>type of doctoral institution </a:t>
            </a:r>
            <a:r>
              <a:rPr lang="en-GB" i="1" dirty="0">
                <a:latin typeface="Arial" charset="0"/>
                <a:ea typeface="Arial" charset="0"/>
                <a:cs typeface="Arial" charset="0"/>
              </a:rPr>
              <a:t>(Oxbridge, other Russell Group, other UK HEI, and International)</a:t>
            </a:r>
          </a:p>
          <a:p>
            <a:pPr marL="171450" indent="-171450">
              <a:buFont typeface="Arial" charset="0"/>
              <a:buChar char="•"/>
              <a:defRPr/>
            </a:pPr>
            <a:r>
              <a:rPr lang="en-GB" dirty="0">
                <a:latin typeface="Arial" charset="0"/>
                <a:ea typeface="Arial" charset="0"/>
                <a:cs typeface="Arial" charset="0"/>
              </a:rPr>
              <a:t>receipt of external funding and source </a:t>
            </a:r>
            <a:r>
              <a:rPr lang="en-GB" i="1" dirty="0">
                <a:latin typeface="Arial" charset="0"/>
                <a:ea typeface="Arial" charset="0"/>
                <a:cs typeface="Arial" charset="0"/>
              </a:rPr>
              <a:t>(ESRC, other research council, institution, and other – including self-funded) during and after doctoral study</a:t>
            </a:r>
          </a:p>
          <a:p>
            <a:pPr marL="171450" indent="-171450">
              <a:buFont typeface="Arial" charset="0"/>
              <a:buChar char="•"/>
              <a:defRPr/>
            </a:pPr>
            <a:r>
              <a:rPr lang="en-GB" dirty="0">
                <a:latin typeface="Arial" charset="0"/>
                <a:ea typeface="Arial" charset="0"/>
                <a:cs typeface="Arial" charset="0"/>
              </a:rPr>
              <a:t>type of support available </a:t>
            </a:r>
            <a:r>
              <a:rPr lang="en-GB" i="1" dirty="0">
                <a:latin typeface="Arial" charset="0"/>
                <a:ea typeface="Arial" charset="0"/>
                <a:cs typeface="Arial" charset="0"/>
              </a:rPr>
              <a:t>(from doctoral institution during doctorate, from doctoral institution after doctorate, from current main employer)</a:t>
            </a:r>
          </a:p>
          <a:p>
            <a:pPr marL="171450" indent="-171450">
              <a:buFont typeface="Arial" charset="0"/>
              <a:buChar char="•"/>
              <a:defRPr/>
            </a:pPr>
            <a:r>
              <a:rPr lang="en-GB" dirty="0">
                <a:latin typeface="Arial" charset="0"/>
                <a:ea typeface="Arial" charset="0"/>
                <a:cs typeface="Arial" charset="0"/>
              </a:rPr>
              <a:t>career aspirations </a:t>
            </a:r>
            <a:r>
              <a:rPr lang="en-GB" i="1" dirty="0">
                <a:latin typeface="Arial" charset="0"/>
                <a:ea typeface="Arial" charset="0"/>
                <a:cs typeface="Arial" charset="0"/>
              </a:rPr>
              <a:t>(before doctoral study, during doctoral study, after doctoral study, and at the time of the survey)</a:t>
            </a:r>
          </a:p>
          <a:p>
            <a:pPr marL="171450" indent="-171450">
              <a:buFont typeface="Arial" charset="0"/>
              <a:buChar char="•"/>
              <a:defRPr/>
            </a:pPr>
            <a:r>
              <a:rPr lang="en-GB" dirty="0">
                <a:latin typeface="Arial" charset="0"/>
                <a:ea typeface="Arial" charset="0"/>
                <a:cs typeface="Arial" charset="0"/>
              </a:rPr>
              <a:t>years since completing the doctorate </a:t>
            </a:r>
            <a:r>
              <a:rPr lang="en-GB" i="1" dirty="0">
                <a:latin typeface="Arial" charset="0"/>
                <a:ea typeface="Arial" charset="0"/>
                <a:cs typeface="Arial" charset="0"/>
              </a:rPr>
              <a:t>(0-1, 2-3, 4-5, 6 and above)</a:t>
            </a:r>
          </a:p>
          <a:p>
            <a:pPr marL="171450" indent="-171450">
              <a:buFont typeface="Arial" charset="0"/>
              <a:buChar char="•"/>
              <a:defRPr/>
            </a:pPr>
            <a:r>
              <a:rPr lang="en-GB" dirty="0">
                <a:latin typeface="Arial" charset="0"/>
                <a:ea typeface="Arial" charset="0"/>
                <a:cs typeface="Arial" charset="0"/>
              </a:rPr>
              <a:t>secured first paid post </a:t>
            </a:r>
            <a:r>
              <a:rPr lang="en-GB" i="1" dirty="0">
                <a:latin typeface="Arial" charset="0"/>
                <a:ea typeface="Arial" charset="0"/>
                <a:cs typeface="Arial" charset="0"/>
              </a:rPr>
              <a:t>(before submitting, less than 3 months, 3-6 months, 6-12 months, 1-2 years, over 2 years, not yet secured a paid post)</a:t>
            </a:r>
          </a:p>
          <a:p>
            <a:pPr marL="171450" indent="-171450">
              <a:buFont typeface="Arial" charset="0"/>
              <a:buChar char="•"/>
              <a:defRPr/>
            </a:pPr>
            <a:r>
              <a:rPr lang="en-GB" dirty="0">
                <a:latin typeface="Arial" charset="0"/>
                <a:ea typeface="Arial" charset="0"/>
                <a:cs typeface="Arial" charset="0"/>
              </a:rPr>
              <a:t>mode of current employment </a:t>
            </a:r>
            <a:r>
              <a:rPr lang="en-GB" i="1" dirty="0">
                <a:latin typeface="Arial" charset="0"/>
                <a:ea typeface="Arial" charset="0"/>
                <a:cs typeface="Arial" charset="0"/>
              </a:rPr>
              <a:t>(fixed-term, permanent)</a:t>
            </a:r>
          </a:p>
          <a:p>
            <a:pPr marL="171450" indent="-171450">
              <a:buFont typeface="Arial" charset="0"/>
              <a:buChar char="•"/>
              <a:defRPr/>
            </a:pPr>
            <a:r>
              <a:rPr lang="en-GB" dirty="0">
                <a:latin typeface="Arial" charset="0"/>
                <a:ea typeface="Arial" charset="0"/>
                <a:cs typeface="Arial" charset="0"/>
              </a:rPr>
              <a:t>nature of current role </a:t>
            </a:r>
            <a:r>
              <a:rPr lang="en-GB" i="1" dirty="0">
                <a:latin typeface="Arial" charset="0"/>
                <a:ea typeface="Arial" charset="0"/>
                <a:cs typeface="Arial" charset="0"/>
              </a:rPr>
              <a:t>(primarily research, teaching and research, primarily teaching)</a:t>
            </a:r>
          </a:p>
          <a:p>
            <a:pPr marL="171450" indent="-171450">
              <a:buFont typeface="Arial" charset="0"/>
              <a:buChar char="•"/>
              <a:defRPr/>
            </a:pPr>
            <a:r>
              <a:rPr lang="en-GB" dirty="0">
                <a:latin typeface="Arial" charset="0"/>
                <a:ea typeface="Arial" charset="0"/>
                <a:cs typeface="Arial" charset="0"/>
              </a:rPr>
              <a:t>gender</a:t>
            </a:r>
            <a:r>
              <a:rPr lang="en-GB" dirty="0" smtClean="0">
                <a:latin typeface="Arial" charset="0"/>
                <a:ea typeface="Arial" charset="0"/>
                <a:cs typeface="Arial" charset="0"/>
              </a:rPr>
              <a:t>.</a:t>
            </a:r>
            <a:endParaRPr lang="en-GB" dirty="0">
              <a:latin typeface="Arial" charset="0"/>
              <a:ea typeface="Arial" charset="0"/>
              <a:cs typeface="Arial" charset="0"/>
            </a:endParaRPr>
          </a:p>
        </p:txBody>
      </p:sp>
      <p:sp>
        <p:nvSpPr>
          <p:cNvPr id="86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05285A5-8580-41BE-BBF5-91504286886E}" type="slidenum">
              <a:rPr lang="en-US" altLang="en-US" smtClean="0"/>
              <a:pPr/>
              <a:t>11</a:t>
            </a:fld>
            <a:endParaRPr lang="en-US" altLang="en-US" smtClean="0"/>
          </a:p>
        </p:txBody>
      </p:sp>
    </p:spTree>
    <p:extLst>
      <p:ext uri="{BB962C8B-B14F-4D97-AF65-F5344CB8AC3E}">
        <p14:creationId xmlns:p14="http://schemas.microsoft.com/office/powerpoint/2010/main" val="1199833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charset="0"/>
                <a:ea typeface="Arial" charset="0"/>
                <a:cs typeface="Arial" charset="0"/>
              </a:rPr>
              <a:t>Some study challenges:</a:t>
            </a:r>
          </a:p>
          <a:p>
            <a:pPr marL="171450" indent="-171450">
              <a:buFont typeface="Arial" charset="0"/>
              <a:buChar char="•"/>
            </a:pPr>
            <a:r>
              <a:rPr lang="en-GB" dirty="0">
                <a:latin typeface="Arial" charset="0"/>
                <a:ea typeface="Arial" charset="0"/>
                <a:cs typeface="Arial" charset="0"/>
              </a:rPr>
              <a:t>Very short time frame with short notice</a:t>
            </a:r>
          </a:p>
          <a:p>
            <a:pPr marL="171450" indent="-171450">
              <a:buFont typeface="Arial" charset="0"/>
              <a:buChar char="•"/>
            </a:pPr>
            <a:r>
              <a:rPr lang="en-GB" dirty="0">
                <a:latin typeface="Arial" charset="0"/>
                <a:ea typeface="Arial" charset="0"/>
                <a:cs typeface="Arial" charset="0"/>
              </a:rPr>
              <a:t>Little existing information on specific population (social scientists)</a:t>
            </a:r>
          </a:p>
          <a:p>
            <a:pPr marL="171450" indent="-171450">
              <a:buFont typeface="Arial" charset="0"/>
              <a:buChar char="•"/>
            </a:pPr>
            <a:r>
              <a:rPr lang="en-GB" dirty="0">
                <a:latin typeface="Arial" charset="0"/>
                <a:ea typeface="Arial" charset="0"/>
                <a:cs typeface="Arial" charset="0"/>
              </a:rPr>
              <a:t>Respondents: 68% female</a:t>
            </a:r>
          </a:p>
          <a:p>
            <a:endParaRPr lang="en-US" altLang="en-US" dirty="0" smtClean="0">
              <a:latin typeface="Arial" charset="0"/>
              <a:ea typeface="Arial" charset="0"/>
              <a:cs typeface="Arial" charset="0"/>
            </a:endParaRPr>
          </a:p>
        </p:txBody>
      </p:sp>
      <p:sp>
        <p:nvSpPr>
          <p:cNvPr id="88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0ED8FB7-C1CA-421F-942C-0D567CE42164}" type="slidenum">
              <a:rPr lang="en-US" altLang="en-US" smtClean="0"/>
              <a:pPr/>
              <a:t>12</a:t>
            </a:fld>
            <a:endParaRPr lang="en-US" altLang="en-US" smtClean="0"/>
          </a:p>
        </p:txBody>
      </p:sp>
    </p:spTree>
    <p:extLst>
      <p:ext uri="{BB962C8B-B14F-4D97-AF65-F5344CB8AC3E}">
        <p14:creationId xmlns:p14="http://schemas.microsoft.com/office/powerpoint/2010/main" val="1838812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latin typeface="Arial" panose="020B0604020202020204" pitchFamily="34" charset="0"/>
                <a:cs typeface="Arial" panose="020B0604020202020204" pitchFamily="34" charset="0"/>
              </a:rPr>
              <a:t>The evidence from the survey and the follow-up interviews would suggest that, for most respondents, undertaking doctoral study broadly resulted in their desired outcome: a role within academia.  The majority of respondents (81%) worked in the HE sector immediately following completion of their doctorate, with nearly half in primarily research roles.</a:t>
            </a:r>
          </a:p>
          <a:p>
            <a:r>
              <a:rPr lang="en-GB" altLang="en-US" smtClean="0">
                <a:latin typeface="Arial" panose="020B0604020202020204" pitchFamily="34" charset="0"/>
                <a:cs typeface="Arial" panose="020B0604020202020204" pitchFamily="34" charset="0"/>
              </a:rPr>
              <a:t>However, follow-up interviews with survey respondents revealed that while several interviewees did report being where they had originally intended to be, or on the way to realising their desired career goal, in most cases getting there had taken longer than they had expected [Nearly a half (48%) of the survey respondents had been awarded their doctorate four or more years previously and nearly a quarter (24%) six or more years previously.]</a:t>
            </a:r>
          </a:p>
          <a:p>
            <a:r>
              <a:rPr lang="en-GB" altLang="en-US" smtClean="0">
                <a:latin typeface="Arial" panose="020B0604020202020204" pitchFamily="34" charset="0"/>
                <a:cs typeface="Arial" panose="020B0604020202020204" pitchFamily="34" charset="0"/>
              </a:rPr>
              <a:t>Also, the journey had been extremely stressful, frustrating and not as straightforward as they had envisaged. Interviews revealed that there is no single common career trajectory for doctoral graduates.  Almost all felt that they had taken a unique, unconventional and non-traditional path and interviewees reported a wide range of experiences on completing their studies from going directly into a permanent academic post to multiple short-term contracts.  Many had constructed what might be termed a ‘patchwork’ or portfolio career. Aspirations and reality were therefore not always easily aligned.</a:t>
            </a:r>
          </a:p>
          <a:p>
            <a:r>
              <a:rPr lang="en-US" altLang="en-US" smtClean="0"/>
              <a:t> </a:t>
            </a:r>
            <a:endParaRPr lang="en-GB" altLang="en-US" smtClean="0"/>
          </a:p>
        </p:txBody>
      </p:sp>
      <p:sp>
        <p:nvSpPr>
          <p:cNvPr id="90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7DAD564-7E3B-4872-AEBD-ADBC8B7D77B3}" type="slidenum">
              <a:rPr lang="en-US" altLang="en-US" smtClean="0"/>
              <a:pPr/>
              <a:t>13</a:t>
            </a:fld>
            <a:endParaRPr lang="en-US" altLang="en-US" smtClean="0"/>
          </a:p>
        </p:txBody>
      </p:sp>
    </p:spTree>
    <p:extLst>
      <p:ext uri="{BB962C8B-B14F-4D97-AF65-F5344CB8AC3E}">
        <p14:creationId xmlns:p14="http://schemas.microsoft.com/office/powerpoint/2010/main" val="2792937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latin typeface="Arial" panose="020B0604020202020204" pitchFamily="34" charset="0"/>
                <a:cs typeface="Arial" panose="020B0604020202020204" pitchFamily="34" charset="0"/>
              </a:rPr>
              <a:t>From the survey respondents, this shows the range and distribution of the length of time since award of the doctorate.</a:t>
            </a:r>
          </a:p>
          <a:p>
            <a:endParaRPr lang="en-GB" altLang="en-US" smtClean="0">
              <a:latin typeface="Arial" panose="020B0604020202020204" pitchFamily="34" charset="0"/>
              <a:cs typeface="Arial" panose="020B0604020202020204" pitchFamily="34" charset="0"/>
            </a:endParaRPr>
          </a:p>
          <a:p>
            <a:r>
              <a:rPr lang="en-GB" altLang="en-US" smtClean="0">
                <a:latin typeface="Arial" panose="020B0604020202020204" pitchFamily="34" charset="0"/>
                <a:cs typeface="Arial" panose="020B0604020202020204" pitchFamily="34" charset="0"/>
              </a:rPr>
              <a:t>At the time of the survey, just 2% of respondents had yet to secure a paid position, including only three respondents who had completed their doctoral studies more than five years previously. However, the survey appeared to indicate that the majority were taking at least four years to obtain a permanent or open-ended academic contract and, even after six years, nearly a third had not achieved this. </a:t>
            </a: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9E34A44-98E7-4B08-95BC-AEFAE8B0D00A}" type="slidenum">
              <a:rPr lang="en-US" altLang="en-US" smtClean="0"/>
              <a:pPr/>
              <a:t>14</a:t>
            </a:fld>
            <a:endParaRPr lang="en-US" altLang="en-US" smtClean="0"/>
          </a:p>
        </p:txBody>
      </p:sp>
    </p:spTree>
    <p:extLst>
      <p:ext uri="{BB962C8B-B14F-4D97-AF65-F5344CB8AC3E}">
        <p14:creationId xmlns:p14="http://schemas.microsoft.com/office/powerpoint/2010/main" val="866383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panose="020B0604020202020204" pitchFamily="34" charset="0"/>
                <a:cs typeface="Arial" panose="020B0604020202020204" pitchFamily="34" charset="0"/>
              </a:rPr>
              <a:t>Half of all survey respondents had had one or two fixed-term contracts since completing their doctorate. The overwhelming majority (85%) working in higher education held just one contract at the time of responding, with 15% holding two or more contracts concurrently. </a:t>
            </a:r>
          </a:p>
          <a:p>
            <a:pPr>
              <a:spcBef>
                <a:spcPct val="0"/>
              </a:spcBef>
            </a:pPr>
            <a:endParaRPr lang="en-US" altLang="en-US" smtClean="0">
              <a:latin typeface="Arial" panose="020B0604020202020204" pitchFamily="34" charset="0"/>
              <a:cs typeface="Arial" panose="020B0604020202020204" pitchFamily="34" charset="0"/>
            </a:endParaRPr>
          </a:p>
          <a:p>
            <a:pPr>
              <a:spcBef>
                <a:spcPct val="0"/>
              </a:spcBef>
            </a:pPr>
            <a:r>
              <a:rPr lang="en-US" altLang="en-US" smtClean="0">
                <a:latin typeface="Arial" panose="020B0604020202020204" pitchFamily="34" charset="0"/>
                <a:cs typeface="Arial" panose="020B0604020202020204" pitchFamily="34" charset="0"/>
              </a:rPr>
              <a:t>Some interviewees said they would like greater acknowledgment by the sector that contract work after doctoral submission is highly likely and that these are frequently short-term in nature. </a:t>
            </a:r>
          </a:p>
          <a:p>
            <a:pPr>
              <a:spcBef>
                <a:spcPct val="0"/>
              </a:spcBef>
            </a:pPr>
            <a:endParaRPr lang="en-US" altLang="en-US" smtClean="0">
              <a:latin typeface="Arial" panose="020B0604020202020204" pitchFamily="34" charset="0"/>
              <a:cs typeface="Arial" panose="020B0604020202020204" pitchFamily="34" charset="0"/>
            </a:endParaRPr>
          </a:p>
          <a:p>
            <a:pPr>
              <a:spcBef>
                <a:spcPct val="0"/>
              </a:spcBef>
            </a:pPr>
            <a:r>
              <a:rPr lang="en-US" altLang="en-US" smtClean="0">
                <a:latin typeface="Arial" panose="020B0604020202020204" pitchFamily="34" charset="0"/>
                <a:cs typeface="Arial" panose="020B0604020202020204" pitchFamily="34" charset="0"/>
              </a:rPr>
              <a:t>The majority of survey respondents (83%) were also working full-time, with 78% of them doing so within two years of gaining their doctorate. The percentage on a full-time contract was highest for doctoral graduates from Oxbridge and international institutions at 93% and 92% respectively, with Russell Group and Other UK HE institutions at 79% and 78% respectively. Half (50%) of all respondents had permanent or open-ended contracts with a further 36% employed on a fixed-term contract of 12 months or more. However, 9% had contracts that were fixed-term of less than 12 months duration.</a:t>
            </a:r>
          </a:p>
          <a:p>
            <a:endParaRPr lang="en-GB" altLang="en-US" smtClean="0">
              <a:latin typeface="Arial" panose="020B0604020202020204" pitchFamily="34" charset="0"/>
              <a:cs typeface="Arial" panose="020B0604020202020204" pitchFamily="34" charset="0"/>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2C1D9D8-D3A0-479C-A2AF-123B6695301C}" type="slidenum">
              <a:rPr lang="en-US" altLang="en-US" smtClean="0"/>
              <a:pPr/>
              <a:t>15</a:t>
            </a:fld>
            <a:endParaRPr lang="en-US" altLang="en-US" smtClean="0"/>
          </a:p>
        </p:txBody>
      </p:sp>
    </p:spTree>
    <p:extLst>
      <p:ext uri="{BB962C8B-B14F-4D97-AF65-F5344CB8AC3E}">
        <p14:creationId xmlns:p14="http://schemas.microsoft.com/office/powerpoint/2010/main" val="1706439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latin typeface="Arial" panose="020B0604020202020204" pitchFamily="34" charset="0"/>
                <a:cs typeface="Arial" panose="020B0604020202020204" pitchFamily="34" charset="0"/>
              </a:rPr>
              <a:t>The survey respondents (in their open text responses) and interviewees described a wide diversity of experiences and career trajectories for doctoral graduates, such that it was not possible to discern common career trajectories. Many felt they had taken a unique and ‘non-traditional’ route to where they are now, indicating there is an enduring perception of a traditional, linear path into academia, whether or not this has ever been the experience of the majority of ECRs in the social sciences.</a:t>
            </a:r>
          </a:p>
          <a:p>
            <a:pPr>
              <a:spcBef>
                <a:spcPct val="0"/>
              </a:spcBef>
            </a:pPr>
            <a:endParaRPr lang="en-GB" altLang="en-US" dirty="0" smtClean="0">
              <a:latin typeface="Arial" panose="020B0604020202020204" pitchFamily="34" charset="0"/>
              <a:cs typeface="Arial" panose="020B0604020202020204" pitchFamily="34" charset="0"/>
            </a:endParaRPr>
          </a:p>
          <a:p>
            <a:pPr>
              <a:spcBef>
                <a:spcPct val="0"/>
              </a:spcBef>
            </a:pPr>
            <a:endParaRPr lang="en-GB" altLang="en-US" dirty="0" smtClean="0">
              <a:latin typeface="Arial" panose="020B0604020202020204" pitchFamily="34" charset="0"/>
              <a:cs typeface="Arial" panose="020B0604020202020204" pitchFamily="34" charset="0"/>
            </a:endParaRPr>
          </a:p>
          <a:p>
            <a:pPr>
              <a:spcBef>
                <a:spcPct val="0"/>
              </a:spcBef>
            </a:pPr>
            <a:r>
              <a:rPr lang="en-GB" altLang="en-US" dirty="0" smtClean="0">
                <a:latin typeface="Arial" panose="020B0604020202020204" pitchFamily="34" charset="0"/>
                <a:cs typeface="Arial" panose="020B0604020202020204" pitchFamily="34" charset="0"/>
              </a:rPr>
              <a:t>Respondents commented on the need to develop a more realistic understanding and accurate portrayal of the difficulties of forging an academic career.  Some felt that, if they had known this, they would have given more consideration to career opportunities outside academia from the start.  However, many referred to an assumption by doctoral supervisors and other academics that a career outside academia following doctoral study is a failure. </a:t>
            </a:r>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179F017-3F39-4C31-8AD6-A10C201BDE43}" type="slidenum">
              <a:rPr lang="en-US" altLang="en-US" smtClean="0"/>
              <a:pPr/>
              <a:t>16</a:t>
            </a:fld>
            <a:endParaRPr lang="en-US" altLang="en-US" smtClean="0"/>
          </a:p>
        </p:txBody>
      </p:sp>
    </p:spTree>
    <p:extLst>
      <p:ext uri="{BB962C8B-B14F-4D97-AF65-F5344CB8AC3E}">
        <p14:creationId xmlns:p14="http://schemas.microsoft.com/office/powerpoint/2010/main" val="2845820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C04BE52-DBDE-42FB-9B9E-485244400F41}" type="slidenum">
              <a:rPr lang="en-US" altLang="x-none" smtClean="0"/>
              <a:pPr>
                <a:defRPr/>
              </a:pPr>
              <a:t>17</a:t>
            </a:fld>
            <a:endParaRPr lang="en-US" altLang="x-none"/>
          </a:p>
        </p:txBody>
      </p:sp>
    </p:spTree>
    <p:extLst>
      <p:ext uri="{BB962C8B-B14F-4D97-AF65-F5344CB8AC3E}">
        <p14:creationId xmlns:p14="http://schemas.microsoft.com/office/powerpoint/2010/main" val="1333540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4EEDEB2-2517-4A43-A01F-EDB68D6F8ADF}" type="slidenum">
              <a:rPr lang="en-US" altLang="en-US" smtClean="0"/>
              <a:pPr/>
              <a:t>18</a:t>
            </a:fld>
            <a:endParaRPr lang="en-US" altLang="en-US" smtClean="0"/>
          </a:p>
        </p:txBody>
      </p:sp>
    </p:spTree>
    <p:extLst>
      <p:ext uri="{BB962C8B-B14F-4D97-AF65-F5344CB8AC3E}">
        <p14:creationId xmlns:p14="http://schemas.microsoft.com/office/powerpoint/2010/main" val="163578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charset="0"/>
              <a:buChar char="•"/>
              <a:defRPr/>
            </a:pPr>
            <a:r>
              <a:rPr lang="en-GB" i="1" dirty="0" smtClean="0"/>
              <a:t>ECRs are diverse in every sense: not least in age, previous experience, motivation, interests and personal circumstances.  Social sciences doctoral graduates are also different to those in the physical sciences, although probably more similar to those in the arts and humanities (Renfrew and Green</a:t>
            </a:r>
            <a:r>
              <a:rPr lang="en-GB" b="1" i="1" dirty="0" smtClean="0"/>
              <a:t>,</a:t>
            </a:r>
            <a:r>
              <a:rPr lang="en-GB" i="1" dirty="0" smtClean="0"/>
              <a:t> 2014).  Second, they are also more likely to be found in fixed-term, part-time and specialist (e.g. teaching-only and research-only) contracts for four years or more after their doctorate. </a:t>
            </a:r>
          </a:p>
          <a:p>
            <a:pPr marL="171450" indent="-171450">
              <a:buFont typeface="Arial" charset="0"/>
              <a:buChar char="•"/>
              <a:defRPr/>
            </a:pPr>
            <a:r>
              <a:rPr lang="en-GB" i="1" dirty="0" smtClean="0"/>
              <a:t>Eight female interviewees (23%) had completed their doctoral studies more than six years previously, compared with just one of the male interviewees. </a:t>
            </a:r>
          </a:p>
          <a:p>
            <a:pPr>
              <a:defRPr/>
            </a:pPr>
            <a:r>
              <a:rPr lang="en-GB" dirty="0" smtClean="0"/>
              <a:t>This is confirmed by the HESA data and other sources of evidence (UCEA, 2015; UCU, unpublished).  For example, in 2014/15, women made up 45% of the total number of academics, but 55% of those on part-time contracts; and 39% of female academics were on fixed-term contracts, compared with 34% of male academics (HESA, 2016b).  Survey respondents and interviewees in the study reported a lack of transparency in promotion and recruitment processes and a lack of female mentors and role models in academia.</a:t>
            </a:r>
          </a:p>
          <a:p>
            <a:pPr>
              <a:defRPr/>
            </a:pPr>
            <a:r>
              <a:rPr lang="en-GB" dirty="0" smtClean="0"/>
              <a:t>Women’s careers are also more likely to be impacted by career breaks (for example, for maternity leave and for illness).  In the hyper-competitive world of academia, any gap in publications, research income and academic interaction can be difficult to recover from.  In a long-hours culture, being a parent and not able to work extra hours, restricts female (and some male) academics’ ability to compete, relocate for a new job, attend international conferences and network actively.  In some cases, reliance on a spouse’s or partner’s higher income due to low pay also restricts their ability to relocate for a new job.  This study appears to confirm that gender inequality continues during the post-doctorate period. </a:t>
            </a:r>
          </a:p>
        </p:txBody>
      </p:sp>
      <p:sp>
        <p:nvSpPr>
          <p:cNvPr id="1003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408C3C6-34BA-4D21-9447-6B237DB11C07}" type="slidenum">
              <a:rPr lang="en-US" altLang="en-US" smtClean="0"/>
              <a:pPr/>
              <a:t>19</a:t>
            </a:fld>
            <a:endParaRPr lang="en-US" altLang="en-US" smtClean="0"/>
          </a:p>
        </p:txBody>
      </p:sp>
    </p:spTree>
    <p:extLst>
      <p:ext uri="{BB962C8B-B14F-4D97-AF65-F5344CB8AC3E}">
        <p14:creationId xmlns:p14="http://schemas.microsoft.com/office/powerpoint/2010/main" val="3482516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75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2EA4F7F-3CD9-49AF-87B8-A62D83354F90}" type="slidenum">
              <a:rPr lang="en-US" altLang="en-US" smtClean="0"/>
              <a:pPr/>
              <a:t>2</a:t>
            </a:fld>
            <a:endParaRPr lang="en-US" altLang="en-US" smtClean="0"/>
          </a:p>
        </p:txBody>
      </p:sp>
    </p:spTree>
    <p:extLst>
      <p:ext uri="{BB962C8B-B14F-4D97-AF65-F5344CB8AC3E}">
        <p14:creationId xmlns:p14="http://schemas.microsoft.com/office/powerpoint/2010/main" val="195936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24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47144C8-9408-47BB-B2D2-85C4AC8C9D54}" type="slidenum">
              <a:rPr lang="en-US" altLang="en-US" smtClean="0"/>
              <a:pPr/>
              <a:t>20</a:t>
            </a:fld>
            <a:endParaRPr lang="en-US" altLang="en-US" smtClean="0"/>
          </a:p>
        </p:txBody>
      </p:sp>
    </p:spTree>
    <p:extLst>
      <p:ext uri="{BB962C8B-B14F-4D97-AF65-F5344CB8AC3E}">
        <p14:creationId xmlns:p14="http://schemas.microsoft.com/office/powerpoint/2010/main" val="3989785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44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EF5379C-0C53-4F57-B0C5-75050A1A1F44}" type="slidenum">
              <a:rPr lang="en-US" altLang="en-US" smtClean="0"/>
              <a:pPr/>
              <a:t>21</a:t>
            </a:fld>
            <a:endParaRPr lang="en-US" altLang="en-US" smtClean="0"/>
          </a:p>
        </p:txBody>
      </p:sp>
    </p:spTree>
    <p:extLst>
      <p:ext uri="{BB962C8B-B14F-4D97-AF65-F5344CB8AC3E}">
        <p14:creationId xmlns:p14="http://schemas.microsoft.com/office/powerpoint/2010/main" val="3720115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latin typeface="Arial" panose="020B0604020202020204" pitchFamily="34" charset="0"/>
                <a:cs typeface="Arial" panose="020B0604020202020204" pitchFamily="34" charset="0"/>
              </a:rPr>
              <a:t>There were varying views from interviewees on who or what constitutes an early career researcher. The definition was not necessarily time-bound. Interviewees were more likely to link being an early career researcher to their experience and confidence and the appointment to a permanent academic position than they were to the number of years since they had graduated. </a:t>
            </a:r>
          </a:p>
          <a:p>
            <a:endParaRPr lang="en-GB" altLang="en-US" smtClean="0">
              <a:latin typeface="Arial" panose="020B0604020202020204" pitchFamily="34" charset="0"/>
              <a:cs typeface="Arial" panose="020B0604020202020204" pitchFamily="34" charset="0"/>
            </a:endParaRPr>
          </a:p>
          <a:p>
            <a:r>
              <a:rPr lang="en-GB" altLang="en-US" smtClean="0">
                <a:latin typeface="Arial" panose="020B0604020202020204" pitchFamily="34" charset="0"/>
                <a:cs typeface="Arial" panose="020B0604020202020204" pitchFamily="34" charset="0"/>
              </a:rPr>
              <a:t>All of these characteristics appeared to be helpful in building self-confidence as an autonomous and credible researcher.  However, as one expert interviewee suggested, it might be a helpful clarification to identify a set of observable attributes and skills that would mark the transition from early to mid-career researcher in the social sciences.  This would offer a more objective, neutral benchmark for everyone concerned and might help to address the gender imbalance.  It could include generic characteristics, appropriate for a wide range of working environments outside academia, as well as those that are specific to working in higher education.  Ultimately, what early career researchers wanted to know was what they have to do to take their next step, to understand the career options, both inside and outside higher education and to have a realistic view of how to achieve their goals.</a:t>
            </a:r>
          </a:p>
        </p:txBody>
      </p:sp>
      <p:sp>
        <p:nvSpPr>
          <p:cNvPr id="1064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77460D8-922B-4253-A00F-50B924F0CB63}" type="slidenum">
              <a:rPr lang="en-US" altLang="en-US" smtClean="0"/>
              <a:pPr/>
              <a:t>22</a:t>
            </a:fld>
            <a:endParaRPr lang="en-US" altLang="en-US" smtClean="0"/>
          </a:p>
        </p:txBody>
      </p:sp>
    </p:spTree>
    <p:extLst>
      <p:ext uri="{BB962C8B-B14F-4D97-AF65-F5344CB8AC3E}">
        <p14:creationId xmlns:p14="http://schemas.microsoft.com/office/powerpoint/2010/main" val="37010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085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D0F3B0C-BCEB-4AA9-9CD2-CCBF11FA0DC6}" type="slidenum">
              <a:rPr lang="en-US" altLang="en-US" smtClean="0"/>
              <a:pPr/>
              <a:t>23</a:t>
            </a:fld>
            <a:endParaRPr lang="en-US" altLang="en-US" smtClean="0"/>
          </a:p>
        </p:txBody>
      </p:sp>
    </p:spTree>
    <p:extLst>
      <p:ext uri="{BB962C8B-B14F-4D97-AF65-F5344CB8AC3E}">
        <p14:creationId xmlns:p14="http://schemas.microsoft.com/office/powerpoint/2010/main" val="2736321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105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D94AEFA-8994-484B-BB23-11283B3FD9C0}" type="slidenum">
              <a:rPr lang="en-US" altLang="en-US" smtClean="0"/>
              <a:pPr/>
              <a:t>24</a:t>
            </a:fld>
            <a:endParaRPr lang="en-US" altLang="en-US" smtClean="0"/>
          </a:p>
        </p:txBody>
      </p:sp>
    </p:spTree>
    <p:extLst>
      <p:ext uri="{BB962C8B-B14F-4D97-AF65-F5344CB8AC3E}">
        <p14:creationId xmlns:p14="http://schemas.microsoft.com/office/powerpoint/2010/main" val="3618137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Academic culture:</a:t>
            </a:r>
          </a:p>
          <a:p>
            <a:r>
              <a:rPr lang="en-US" altLang="en-US" smtClean="0">
                <a:latin typeface="Arial" panose="020B0604020202020204" pitchFamily="34" charset="0"/>
                <a:cs typeface="Arial" panose="020B0604020202020204" pitchFamily="34" charset="0"/>
              </a:rPr>
              <a:t>This relative precariousness is compounded by the long workings hours and hyper-competitive culture that many participants found in higher education institutions, which was putting pressure on some in their early careers to take on unpaid work and remain mobile and willing to move to an institution in another part of the country.</a:t>
            </a:r>
          </a:p>
          <a:p>
            <a:endParaRPr lang="en-GB" altLang="en-US" smtClean="0"/>
          </a:p>
        </p:txBody>
      </p:sp>
      <p:sp>
        <p:nvSpPr>
          <p:cNvPr id="197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FE94A8F-2424-4527-94C8-3FF17BD503F4}" type="slidenum">
              <a:rPr lang="en-US" altLang="en-US" smtClean="0"/>
              <a:pPr/>
              <a:t>25</a:t>
            </a:fld>
            <a:endParaRPr lang="en-US" altLang="en-US" smtClean="0"/>
          </a:p>
        </p:txBody>
      </p:sp>
    </p:spTree>
    <p:extLst>
      <p:ext uri="{BB962C8B-B14F-4D97-AF65-F5344CB8AC3E}">
        <p14:creationId xmlns:p14="http://schemas.microsoft.com/office/powerpoint/2010/main" val="852416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a:spcBef>
                <a:spcPct val="0"/>
              </a:spcBef>
            </a:pPr>
            <a:r>
              <a:rPr lang="en-US" altLang="en-US" dirty="0" smtClean="0">
                <a:latin typeface="Arial" panose="020B0604020202020204" pitchFamily="34" charset="0"/>
                <a:cs typeface="Arial" panose="020B0604020202020204" pitchFamily="34" charset="0"/>
              </a:rPr>
              <a:t>Survey respondents and interviewees were asked about the support available to them during and after their doctoral study. </a:t>
            </a:r>
          </a:p>
          <a:p>
            <a:pPr>
              <a:spcBef>
                <a:spcPct val="0"/>
              </a:spcBef>
            </a:pPr>
            <a:endParaRPr lang="en-US" altLang="en-US" dirty="0" smtClean="0">
              <a:latin typeface="Arial" panose="020B0604020202020204" pitchFamily="34" charset="0"/>
              <a:cs typeface="Arial" panose="020B0604020202020204" pitchFamily="34" charset="0"/>
            </a:endParaRPr>
          </a:p>
          <a:p>
            <a:pPr>
              <a:spcBef>
                <a:spcPct val="0"/>
              </a:spcBef>
              <a:buFontTx/>
              <a:buChar char="•"/>
            </a:pPr>
            <a:r>
              <a:rPr lang="en-US" altLang="en-US" dirty="0" smtClean="0">
                <a:latin typeface="Arial" panose="020B0604020202020204" pitchFamily="34" charset="0"/>
                <a:cs typeface="Arial" panose="020B0604020202020204" pitchFamily="34" charset="0"/>
              </a:rPr>
              <a:t>More female respondents (21%) than males (13%) mentioned a mentor as the most helpful/valuable type of support</a:t>
            </a:r>
          </a:p>
          <a:p>
            <a:pPr>
              <a:spcBef>
                <a:spcPct val="0"/>
              </a:spcBef>
              <a:buFontTx/>
              <a:buChar char="•"/>
            </a:pPr>
            <a:endParaRPr lang="en-US" altLang="en-US" dirty="0" smtClean="0">
              <a:latin typeface="Arial" panose="020B0604020202020204" pitchFamily="34" charset="0"/>
              <a:cs typeface="Arial" panose="020B0604020202020204" pitchFamily="34" charset="0"/>
            </a:endParaRPr>
          </a:p>
          <a:p>
            <a:pPr>
              <a:spcBef>
                <a:spcPct val="0"/>
              </a:spcBef>
              <a:buFontTx/>
              <a:buChar char="•"/>
            </a:pPr>
            <a:r>
              <a:rPr lang="en-US" altLang="en-US" dirty="0" smtClean="0">
                <a:latin typeface="Arial" panose="020B0604020202020204" pitchFamily="34" charset="0"/>
                <a:cs typeface="Arial" panose="020B0604020202020204" pitchFamily="34" charset="0"/>
              </a:rPr>
              <a:t>Those who had been awarded their doctorate within the last three years were more likely to mention the careers service (42%, compared with 37% of those four or more years after) and a mentor (28%, compared with 23% of those four or more years after) as the most helpful/valuable type of Support</a:t>
            </a:r>
          </a:p>
          <a:p>
            <a:pPr>
              <a:spcBef>
                <a:spcPct val="0"/>
              </a:spcBef>
              <a:buFontTx/>
              <a:buChar char="•"/>
            </a:pPr>
            <a:endParaRPr lang="en-US" altLang="en-US" dirty="0" smtClean="0">
              <a:latin typeface="Arial" panose="020B0604020202020204" pitchFamily="34" charset="0"/>
              <a:cs typeface="Arial" panose="020B0604020202020204" pitchFamily="34" charset="0"/>
            </a:endParaRPr>
          </a:p>
          <a:p>
            <a:pPr>
              <a:spcBef>
                <a:spcPct val="0"/>
              </a:spcBef>
              <a:buFontTx/>
              <a:buChar char="•"/>
            </a:pPr>
            <a:r>
              <a:rPr lang="en-US" altLang="en-US" dirty="0" smtClean="0">
                <a:latin typeface="Arial" panose="020B0604020202020204" pitchFamily="34" charset="0"/>
                <a:cs typeface="Arial" panose="020B0604020202020204" pitchFamily="34" charset="0"/>
              </a:rPr>
              <a:t>Those who had been in receipt of doctoral funding from the ESRC were more likely to mention the careers service (44%) and less likely to mention a mentor (20%) than respondents with funding from other sources (39%- 27%)</a:t>
            </a:r>
          </a:p>
          <a:p>
            <a:pPr>
              <a:spcBef>
                <a:spcPct val="0"/>
              </a:spcBef>
              <a:buFontTx/>
              <a:buChar char="•"/>
            </a:pPr>
            <a:endParaRPr lang="en-US" altLang="en-US" dirty="0" smtClean="0">
              <a:latin typeface="Arial" panose="020B0604020202020204" pitchFamily="34" charset="0"/>
              <a:cs typeface="Arial" panose="020B0604020202020204" pitchFamily="34" charset="0"/>
            </a:endParaRPr>
          </a:p>
          <a:p>
            <a:pPr>
              <a:spcBef>
                <a:spcPct val="0"/>
              </a:spcBef>
            </a:pPr>
            <a:r>
              <a:rPr lang="en-US" altLang="en-US" dirty="0" smtClean="0">
                <a:latin typeface="Arial" panose="020B0604020202020204" pitchFamily="34" charset="0"/>
                <a:cs typeface="Arial" panose="020B0604020202020204" pitchFamily="34" charset="0"/>
              </a:rPr>
              <a:t>Respondents remarked on the important role played by individuals, such as their supervisor and other academic colleagues, in their preparation for employment after doctoral study. However, there were many who were critical</a:t>
            </a:r>
          </a:p>
          <a:p>
            <a:pPr>
              <a:spcBef>
                <a:spcPct val="0"/>
              </a:spcBef>
            </a:pPr>
            <a:r>
              <a:rPr lang="en-US" altLang="en-US" dirty="0" smtClean="0">
                <a:latin typeface="Arial" panose="020B0604020202020204" pitchFamily="34" charset="0"/>
                <a:cs typeface="Arial" panose="020B0604020202020204" pitchFamily="34" charset="0"/>
              </a:rPr>
              <a:t>of the level and type of institutional support on offer. Where it was available, this tended to be for a limited duration, which might not even have included the period for ‘writing up’ a thesis. Or the support may not have been available</a:t>
            </a:r>
          </a:p>
          <a:p>
            <a:pPr>
              <a:spcBef>
                <a:spcPct val="0"/>
              </a:spcBef>
            </a:pPr>
            <a:r>
              <a:rPr lang="en-US" altLang="en-US" dirty="0" smtClean="0">
                <a:latin typeface="Arial" panose="020B0604020202020204" pitchFamily="34" charset="0"/>
                <a:cs typeface="Arial" panose="020B0604020202020204" pitchFamily="34" charset="0"/>
              </a:rPr>
              <a:t>remotely, if the doctoral student had to move away (including back to their home). More female respondents (41%) than males (26%) reported encountering difficulties in accessing support, advice and guidance.</a:t>
            </a:r>
          </a:p>
        </p:txBody>
      </p:sp>
      <p:sp>
        <p:nvSpPr>
          <p:cNvPr id="1986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B669EC3-B2B3-4259-9918-42EE48A74E46}" type="slidenum">
              <a:rPr lang="en-US" altLang="en-US" smtClean="0"/>
              <a:pPr/>
              <a:t>26</a:t>
            </a:fld>
            <a:endParaRPr lang="en-US" altLang="en-US" smtClean="0"/>
          </a:p>
        </p:txBody>
      </p:sp>
    </p:spTree>
    <p:extLst>
      <p:ext uri="{BB962C8B-B14F-4D97-AF65-F5344CB8AC3E}">
        <p14:creationId xmlns:p14="http://schemas.microsoft.com/office/powerpoint/2010/main" val="452664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99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6DC6A67-962D-4A20-A5E6-E3486B836F34}" type="slidenum">
              <a:rPr lang="en-US" altLang="en-US" smtClean="0"/>
              <a:pPr/>
              <a:t>27</a:t>
            </a:fld>
            <a:endParaRPr lang="en-US" altLang="en-US" smtClean="0"/>
          </a:p>
        </p:txBody>
      </p:sp>
    </p:spTree>
    <p:extLst>
      <p:ext uri="{BB962C8B-B14F-4D97-AF65-F5344CB8AC3E}">
        <p14:creationId xmlns:p14="http://schemas.microsoft.com/office/powerpoint/2010/main" val="40597321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007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FB2A8D8-3B05-4911-90DF-3020CAB02C99}" type="slidenum">
              <a:rPr lang="en-US" altLang="en-US" smtClean="0"/>
              <a:pPr/>
              <a:t>28</a:t>
            </a:fld>
            <a:endParaRPr lang="en-US" altLang="en-US" smtClean="0"/>
          </a:p>
        </p:txBody>
      </p:sp>
    </p:spTree>
    <p:extLst>
      <p:ext uri="{BB962C8B-B14F-4D97-AF65-F5344CB8AC3E}">
        <p14:creationId xmlns:p14="http://schemas.microsoft.com/office/powerpoint/2010/main" val="2431944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smtClean="0">
                <a:latin typeface="Arial" panose="020B0604020202020204" pitchFamily="34" charset="0"/>
                <a:cs typeface="Arial" panose="020B0604020202020204" pitchFamily="34" charset="0"/>
              </a:rPr>
              <a:t>Biggest barrier to achieving chosen career</a:t>
            </a:r>
          </a:p>
          <a:p>
            <a:pPr>
              <a:spcBef>
                <a:spcPct val="0"/>
              </a:spcBef>
            </a:pPr>
            <a:endParaRPr lang="en-US" altLang="en-US" smtClean="0">
              <a:latin typeface="Arial" panose="020B0604020202020204" pitchFamily="34" charset="0"/>
              <a:cs typeface="Arial" panose="020B0604020202020204" pitchFamily="34" charset="0"/>
            </a:endParaRPr>
          </a:p>
          <a:p>
            <a:pPr>
              <a:spcBef>
                <a:spcPct val="0"/>
              </a:spcBef>
            </a:pPr>
            <a:r>
              <a:rPr lang="en-US" altLang="en-US" smtClean="0">
                <a:latin typeface="Arial" panose="020B0604020202020204" pitchFamily="34" charset="0"/>
                <a:cs typeface="Arial" panose="020B0604020202020204" pitchFamily="34" charset="0"/>
              </a:rPr>
              <a:t>There were 741 responses (71%) to the open-text question on the biggest barrier to survey respondents achieving their chosen career. </a:t>
            </a:r>
          </a:p>
          <a:p>
            <a:pPr>
              <a:spcBef>
                <a:spcPct val="0"/>
              </a:spcBef>
            </a:pPr>
            <a:endParaRPr lang="en-US" altLang="en-US" smtClean="0">
              <a:latin typeface="Arial" panose="020B0604020202020204" pitchFamily="34" charset="0"/>
              <a:cs typeface="Arial" panose="020B0604020202020204" pitchFamily="34" charset="0"/>
            </a:endParaRPr>
          </a:p>
          <a:p>
            <a:pPr>
              <a:spcBef>
                <a:spcPct val="0"/>
              </a:spcBef>
            </a:pPr>
            <a:r>
              <a:rPr lang="en-US" altLang="en-US" smtClean="0">
                <a:latin typeface="Arial" panose="020B0604020202020204" pitchFamily="34" charset="0"/>
                <a:cs typeface="Arial" panose="020B0604020202020204" pitchFamily="34" charset="0"/>
              </a:rPr>
              <a:t>Problems highlighted included: accessing funding/jobs (34%) with a third of those making explicit reference to competition; the requirement for high-quality publications (15%); lack of time (15%); demands of teaching (6%). The problem of short-term contracts was mentioned by 14% and 10% referred to problems relating to family responsibilities (e.g. need to re-locate). In addition, 6% highlighted issues relating to their (female) gender, e.g. having children being seen as a barrier, which was mentioned too in interviews.</a:t>
            </a:r>
          </a:p>
          <a:p>
            <a:endParaRPr lang="en-GB" altLang="en-US" smtClean="0"/>
          </a:p>
        </p:txBody>
      </p:sp>
      <p:sp>
        <p:nvSpPr>
          <p:cNvPr id="201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17AC64AA-A02C-445C-A257-95F27578A630}" type="slidenum">
              <a:rPr lang="en-US" altLang="en-US" smtClean="0"/>
              <a:pPr/>
              <a:t>29</a:t>
            </a:fld>
            <a:endParaRPr lang="en-US" altLang="en-US" smtClean="0"/>
          </a:p>
        </p:txBody>
      </p:sp>
    </p:spTree>
    <p:extLst>
      <p:ext uri="{BB962C8B-B14F-4D97-AF65-F5344CB8AC3E}">
        <p14:creationId xmlns:p14="http://schemas.microsoft.com/office/powerpoint/2010/main" val="3984921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717AE479-56DB-473F-A767-DE12AE4D5737}" type="slidenum">
              <a:rPr lang="en-US" altLang="en-US" smtClean="0"/>
              <a:pPr/>
              <a:t>3</a:t>
            </a:fld>
            <a:endParaRPr lang="en-US" altLang="en-US" smtClean="0"/>
          </a:p>
        </p:txBody>
      </p:sp>
    </p:spTree>
    <p:extLst>
      <p:ext uri="{BB962C8B-B14F-4D97-AF65-F5344CB8AC3E}">
        <p14:creationId xmlns:p14="http://schemas.microsoft.com/office/powerpoint/2010/main" val="17460074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latin typeface="Arial" panose="020B0604020202020204" pitchFamily="34" charset="0"/>
                <a:cs typeface="Arial" panose="020B0604020202020204" pitchFamily="34" charset="0"/>
              </a:rPr>
              <a:t>One-quarter (25%) of the survey respondents reported not having submitted any applications for postdoctoral funding, and 42% of all respondents reported having at least one application for funding for postdoctoral work funded.</a:t>
            </a:r>
          </a:p>
          <a:p>
            <a:r>
              <a:rPr lang="en-US" altLang="en-US" dirty="0" smtClean="0">
                <a:latin typeface="Arial" panose="020B0604020202020204" pitchFamily="34" charset="0"/>
                <a:cs typeface="Arial" panose="020B0604020202020204" pitchFamily="34" charset="0"/>
              </a:rPr>
              <a:t>However, this could have included small amounts of institutional funding, for example, for conferences and open access publications.</a:t>
            </a:r>
          </a:p>
          <a:p>
            <a:endParaRPr lang="en-GB" altLang="en-US" dirty="0" smtClean="0">
              <a:latin typeface="Arial" panose="020B0604020202020204" pitchFamily="34" charset="0"/>
              <a:cs typeface="Arial" panose="020B0604020202020204" pitchFamily="34" charset="0"/>
            </a:endParaRPr>
          </a:p>
          <a:p>
            <a:r>
              <a:rPr lang="en-GB" altLang="en-US" dirty="0" smtClean="0">
                <a:latin typeface="Arial" panose="020B0604020202020204" pitchFamily="34" charset="0"/>
                <a:cs typeface="Arial" panose="020B0604020202020204" pitchFamily="34" charset="0"/>
              </a:rPr>
              <a:t>Over half the respondents (in their open text responses) and many interviewees felt there were barriers to applying for funding, either at the national level, in the rules and criteria of funding organisations, or at the</a:t>
            </a:r>
          </a:p>
          <a:p>
            <a:r>
              <a:rPr lang="en-GB" altLang="en-US" dirty="0" smtClean="0">
                <a:latin typeface="Arial" panose="020B0604020202020204" pitchFamily="34" charset="0"/>
                <a:cs typeface="Arial" panose="020B0604020202020204" pitchFamily="34" charset="0"/>
              </a:rPr>
              <a:t>institutional level, in the lack of advice and support and as a result of institutional efforts to limit the number of unsuccessful applications for external funding.</a:t>
            </a:r>
          </a:p>
          <a:p>
            <a:endParaRPr lang="en-GB" altLang="en-US" dirty="0" smtClean="0"/>
          </a:p>
        </p:txBody>
      </p:sp>
      <p:sp>
        <p:nvSpPr>
          <p:cNvPr id="2027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D97A551-EA1E-4B17-90FA-CE88FC55D91E}" type="slidenum">
              <a:rPr lang="en-US" altLang="en-US" smtClean="0"/>
              <a:pPr/>
              <a:t>30</a:t>
            </a:fld>
            <a:endParaRPr lang="en-US" altLang="en-US" smtClean="0"/>
          </a:p>
        </p:txBody>
      </p:sp>
    </p:spTree>
    <p:extLst>
      <p:ext uri="{BB962C8B-B14F-4D97-AF65-F5344CB8AC3E}">
        <p14:creationId xmlns:p14="http://schemas.microsoft.com/office/powerpoint/2010/main" val="851732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03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F37393C-CC8F-4BDB-A7BA-9C01369E9467}" type="slidenum">
              <a:rPr lang="en-US" altLang="en-US" smtClean="0"/>
              <a:pPr/>
              <a:t>31</a:t>
            </a:fld>
            <a:endParaRPr lang="en-US" altLang="en-US" smtClean="0"/>
          </a:p>
        </p:txBody>
      </p:sp>
    </p:spTree>
    <p:extLst>
      <p:ext uri="{BB962C8B-B14F-4D97-AF65-F5344CB8AC3E}">
        <p14:creationId xmlns:p14="http://schemas.microsoft.com/office/powerpoint/2010/main" val="24641929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048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D26E33F5-FE1A-40BB-A141-485AC52F893F}" type="slidenum">
              <a:rPr lang="en-US" altLang="en-US" smtClean="0"/>
              <a:pPr/>
              <a:t>32</a:t>
            </a:fld>
            <a:endParaRPr lang="en-US" altLang="en-US" smtClean="0"/>
          </a:p>
        </p:txBody>
      </p:sp>
    </p:spTree>
    <p:extLst>
      <p:ext uri="{BB962C8B-B14F-4D97-AF65-F5344CB8AC3E}">
        <p14:creationId xmlns:p14="http://schemas.microsoft.com/office/powerpoint/2010/main" val="3569064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05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617FEC-E49F-4C2B-80E1-8F44E7FDEB45}" type="slidenum">
              <a:rPr lang="en-US" altLang="en-US" smtClean="0"/>
              <a:pPr/>
              <a:t>33</a:t>
            </a:fld>
            <a:endParaRPr lang="en-US" altLang="en-US" smtClean="0"/>
          </a:p>
        </p:txBody>
      </p:sp>
    </p:spTree>
    <p:extLst>
      <p:ext uri="{BB962C8B-B14F-4D97-AF65-F5344CB8AC3E}">
        <p14:creationId xmlns:p14="http://schemas.microsoft.com/office/powerpoint/2010/main" val="265512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Training during doctoral study that respondents would recommend to someone else on a similar doctoral path (percentage responding – respondents could select more than one)</a:t>
            </a:r>
          </a:p>
          <a:p>
            <a:endParaRPr lang="en-US" altLang="en-US" smtClean="0"/>
          </a:p>
          <a:p>
            <a:endParaRPr lang="en-US" altLang="en-US" smtClean="0"/>
          </a:p>
          <a:p>
            <a:endParaRPr lang="en-GB" altLang="en-US" smtClean="0"/>
          </a:p>
        </p:txBody>
      </p:sp>
      <p:sp>
        <p:nvSpPr>
          <p:cNvPr id="2068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EF224DF-468D-4C07-8DF5-2F287D9156E9}" type="slidenum">
              <a:rPr lang="en-US" altLang="en-US" smtClean="0"/>
              <a:pPr/>
              <a:t>34</a:t>
            </a:fld>
            <a:endParaRPr lang="en-US" altLang="en-US" smtClean="0"/>
          </a:p>
        </p:txBody>
      </p:sp>
    </p:spTree>
    <p:extLst>
      <p:ext uri="{BB962C8B-B14F-4D97-AF65-F5344CB8AC3E}">
        <p14:creationId xmlns:p14="http://schemas.microsoft.com/office/powerpoint/2010/main" val="30782809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07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2E4D0301-7134-4835-85F0-832E7894495E}" type="slidenum">
              <a:rPr lang="en-US" altLang="en-US" smtClean="0"/>
              <a:pPr/>
              <a:t>35</a:t>
            </a:fld>
            <a:endParaRPr lang="en-US" altLang="en-US" smtClean="0"/>
          </a:p>
        </p:txBody>
      </p:sp>
    </p:spTree>
    <p:extLst>
      <p:ext uri="{BB962C8B-B14F-4D97-AF65-F5344CB8AC3E}">
        <p14:creationId xmlns:p14="http://schemas.microsoft.com/office/powerpoint/2010/main" val="2736072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088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20025D3-58DB-4916-8E82-FF6E294E8B71}" type="slidenum">
              <a:rPr lang="en-US" altLang="en-US" smtClean="0"/>
              <a:pPr/>
              <a:t>36</a:t>
            </a:fld>
            <a:endParaRPr lang="en-US" altLang="en-US" smtClean="0"/>
          </a:p>
        </p:txBody>
      </p:sp>
    </p:spTree>
    <p:extLst>
      <p:ext uri="{BB962C8B-B14F-4D97-AF65-F5344CB8AC3E}">
        <p14:creationId xmlns:p14="http://schemas.microsoft.com/office/powerpoint/2010/main" val="31702538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39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3248050-96CE-44D5-993F-4ED07A73F738}" type="slidenum">
              <a:rPr lang="en-US" altLang="en-US" smtClean="0"/>
              <a:pPr/>
              <a:t>37</a:t>
            </a:fld>
            <a:endParaRPr lang="en-US" altLang="en-US" smtClean="0"/>
          </a:p>
        </p:txBody>
      </p:sp>
    </p:spTree>
    <p:extLst>
      <p:ext uri="{BB962C8B-B14F-4D97-AF65-F5344CB8AC3E}">
        <p14:creationId xmlns:p14="http://schemas.microsoft.com/office/powerpoint/2010/main" val="2150566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i="1" dirty="0" smtClean="0">
                <a:latin typeface="Arial" panose="020B0604020202020204" pitchFamily="34" charset="0"/>
                <a:cs typeface="Arial" panose="020B0604020202020204" pitchFamily="34" charset="0"/>
              </a:rPr>
              <a:t>Given the findings from this study,</a:t>
            </a:r>
            <a:r>
              <a:rPr lang="en-GB" altLang="en-US" dirty="0" smtClean="0">
                <a:latin typeface="Arial" panose="020B0604020202020204" pitchFamily="34" charset="0"/>
                <a:cs typeface="Arial" panose="020B0604020202020204" pitchFamily="34" charset="0"/>
              </a:rPr>
              <a:t> we should avoid thinking of early career researchers as a homogenous group pursuing a traditional linear path</a:t>
            </a:r>
            <a:r>
              <a:rPr lang="en-GB" altLang="en-US" i="1" dirty="0" smtClean="0">
                <a:latin typeface="Arial" panose="020B0604020202020204" pitchFamily="34" charset="0"/>
                <a:cs typeface="Arial" panose="020B0604020202020204" pitchFamily="34" charset="0"/>
              </a:rPr>
              <a:t> from undergraduate and masters study through postgraduate research, a post-doctoral position and into full-time permanent employment as a lecturer in higher education.  Indeed, the inability to follow a linear path into academia seemed to be the source of considerable disappointment and frustration among participants.  </a:t>
            </a:r>
          </a:p>
          <a:p>
            <a:r>
              <a:rPr lang="en-GB" altLang="en-US" dirty="0" smtClean="0">
                <a:latin typeface="Arial" panose="020B0604020202020204" pitchFamily="34" charset="0"/>
                <a:cs typeface="Arial" panose="020B0604020202020204" pitchFamily="34" charset="0"/>
              </a:rPr>
              <a:t> </a:t>
            </a:r>
          </a:p>
          <a:p>
            <a:r>
              <a:rPr lang="en-GB" altLang="en-US" dirty="0" smtClean="0">
                <a:latin typeface="Arial" panose="020B0604020202020204" pitchFamily="34" charset="0"/>
                <a:cs typeface="Arial" panose="020B0604020202020204" pitchFamily="34" charset="0"/>
              </a:rPr>
              <a:t>Moreover, the findings from this study suggest the need for broader definitions of ‘early career researcher’ </a:t>
            </a:r>
            <a:r>
              <a:rPr lang="en-GB" altLang="en-US" i="1" dirty="0" smtClean="0">
                <a:latin typeface="Arial" panose="020B0604020202020204" pitchFamily="34" charset="0"/>
                <a:cs typeface="Arial" panose="020B0604020202020204" pitchFamily="34" charset="0"/>
              </a:rPr>
              <a:t>that are not solely based on the time elapsed since the award of a doctorate, </a:t>
            </a:r>
            <a:r>
              <a:rPr lang="en-GB" altLang="en-US" dirty="0" smtClean="0">
                <a:latin typeface="Arial" panose="020B0604020202020204" pitchFamily="34" charset="0"/>
                <a:cs typeface="Arial" panose="020B0604020202020204" pitchFamily="34" charset="0"/>
              </a:rPr>
              <a:t>but also on the competence and expertise of the researcher.</a:t>
            </a:r>
          </a:p>
          <a:p>
            <a:endParaRPr lang="en-GB" altLang="en-US" dirty="0" smtClean="0"/>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55CA8CB-D466-4006-9E15-8AE304AFBED9}" type="slidenum">
              <a:rPr lang="en-US" altLang="en-US" smtClean="0"/>
              <a:pPr/>
              <a:t>38</a:t>
            </a:fld>
            <a:endParaRPr lang="en-US" altLang="en-US" smtClean="0"/>
          </a:p>
        </p:txBody>
      </p:sp>
    </p:spTree>
    <p:extLst>
      <p:ext uri="{BB962C8B-B14F-4D97-AF65-F5344CB8AC3E}">
        <p14:creationId xmlns:p14="http://schemas.microsoft.com/office/powerpoint/2010/main" val="35476100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latin typeface="Arial" panose="020B0604020202020204" pitchFamily="34" charset="0"/>
              </a:rPr>
              <a:t>The achievement of a permanent academic position was mentioned by respondents but, as this could increasingly be in a teaching-focused role, even this is not sufficient as a marker in a research career.  It would seem that successful experience as a principal investigator of an externally- (i.e. not university-) funded research project could be the significant factor that marks the transition from ‘early’ to ‘mid’-career as a researcher (although, perhaps not yet ‘senior’).  </a:t>
            </a:r>
            <a:r>
              <a:rPr lang="en-GB" altLang="en-US" i="1" smtClean="0">
                <a:latin typeface="Arial" panose="020B0604020202020204" pitchFamily="34" charset="0"/>
              </a:rPr>
              <a:t>A previous study of early career researchers in the arts and humanities similarly argued for a broader definition of 'early career researcher' (Renfrew &amp; Green, 2014).</a:t>
            </a:r>
          </a:p>
        </p:txBody>
      </p:sp>
      <p:sp>
        <p:nvSpPr>
          <p:cNvPr id="1300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7CCD7C0-B638-439E-8FF4-2C3F6CE4AF99}" type="slidenum">
              <a:rPr lang="en-US" altLang="en-US" smtClean="0"/>
              <a:pPr/>
              <a:t>39</a:t>
            </a:fld>
            <a:endParaRPr lang="en-US" altLang="en-US" smtClean="0"/>
          </a:p>
        </p:txBody>
      </p:sp>
    </p:spTree>
    <p:extLst>
      <p:ext uri="{BB962C8B-B14F-4D97-AF65-F5344CB8AC3E}">
        <p14:creationId xmlns:p14="http://schemas.microsoft.com/office/powerpoint/2010/main" val="320693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anose="020B0604020202020204" pitchFamily="34" charset="0"/>
              </a:rPr>
              <a:t>Executive </a:t>
            </a:r>
            <a:r>
              <a:rPr lang="en-GB" altLang="en-US" dirty="0" smtClean="0">
                <a:latin typeface="Arial" panose="020B0604020202020204" pitchFamily="34" charset="0"/>
              </a:rPr>
              <a:t>summary &amp; methodological appendix published </a:t>
            </a:r>
            <a:r>
              <a:rPr lang="en-GB" altLang="en-US" dirty="0" smtClean="0">
                <a:latin typeface="Arial" panose="020B0604020202020204" pitchFamily="34" charset="0"/>
              </a:rPr>
              <a:t>by ESRC in August 2016.</a:t>
            </a:r>
          </a:p>
          <a:p>
            <a:endParaRPr lang="en-GB" altLang="en-US" dirty="0" smtClean="0">
              <a:latin typeface="Arial" panose="020B0604020202020204" pitchFamily="34" charset="0"/>
            </a:endParaRPr>
          </a:p>
          <a:p>
            <a:r>
              <a:rPr lang="en-GB" altLang="en-US" dirty="0" smtClean="0">
                <a:latin typeface="Arial" panose="020B0604020202020204" pitchFamily="34" charset="0"/>
              </a:rPr>
              <a:t>Dr </a:t>
            </a:r>
            <a:r>
              <a:rPr lang="en-GB" altLang="en-US" dirty="0" err="1" smtClean="0">
                <a:latin typeface="Arial" panose="020B0604020202020204" pitchFamily="34" charset="0"/>
              </a:rPr>
              <a:t>Anthea</a:t>
            </a:r>
            <a:r>
              <a:rPr lang="en-GB" altLang="en-US" dirty="0" smtClean="0">
                <a:latin typeface="Arial" panose="020B0604020202020204" pitchFamily="34" charset="0"/>
              </a:rPr>
              <a:t> Rose, Research Associate</a:t>
            </a:r>
            <a:endParaRPr lang="en-US" altLang="en-US" dirty="0" smtClean="0">
              <a:latin typeface="Arial" panose="020B0604020202020204" pitchFamily="34" charset="0"/>
            </a:endParaRPr>
          </a:p>
        </p:txBody>
      </p:sp>
      <p:sp>
        <p:nvSpPr>
          <p:cNvPr id="716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BB0179AC-9E0B-4452-8887-0E6589B179C5}" type="slidenum">
              <a:rPr lang="en-US" altLang="en-US" smtClean="0"/>
              <a:pPr/>
              <a:t>4</a:t>
            </a:fld>
            <a:endParaRPr lang="en-US" altLang="en-US" smtClean="0"/>
          </a:p>
        </p:txBody>
      </p:sp>
    </p:spTree>
    <p:extLst>
      <p:ext uri="{BB962C8B-B14F-4D97-AF65-F5344CB8AC3E}">
        <p14:creationId xmlns:p14="http://schemas.microsoft.com/office/powerpoint/2010/main" val="688854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anose="020B0604020202020204" pitchFamily="34" charset="0"/>
              </a:rPr>
              <a:t>Partly as a result of this study, the ESRC has introduced a number of measures to recognise what it determined were three distinct ECR stages:</a:t>
            </a:r>
          </a:p>
          <a:p>
            <a:r>
              <a:rPr lang="en-GB" altLang="en-US" dirty="0" smtClean="0">
                <a:latin typeface="Arial" panose="020B0604020202020204" pitchFamily="34" charset="0"/>
              </a:rPr>
              <a:t>Doctoral</a:t>
            </a:r>
          </a:p>
          <a:p>
            <a:r>
              <a:rPr lang="en-GB" altLang="en-US" dirty="0" smtClean="0">
                <a:latin typeface="Arial" panose="020B0604020202020204" pitchFamily="34" charset="0"/>
              </a:rPr>
              <a:t>Immediately </a:t>
            </a:r>
            <a:r>
              <a:rPr lang="en-GB" altLang="en-US" dirty="0" err="1" smtClean="0">
                <a:latin typeface="Arial" panose="020B0604020202020204" pitchFamily="34" charset="0"/>
              </a:rPr>
              <a:t>postdoctorate</a:t>
            </a:r>
            <a:endParaRPr lang="en-GB" altLang="en-US" dirty="0" smtClean="0">
              <a:latin typeface="Arial" panose="020B0604020202020204" pitchFamily="34" charset="0"/>
            </a:endParaRPr>
          </a:p>
          <a:p>
            <a:r>
              <a:rPr lang="en-GB" altLang="en-US" dirty="0" smtClean="0">
                <a:latin typeface="Arial" panose="020B0604020202020204" pitchFamily="34" charset="0"/>
              </a:rPr>
              <a:t>Transition to independent researcher</a:t>
            </a:r>
          </a:p>
          <a:p>
            <a:r>
              <a:rPr lang="en-GB" altLang="en-US" dirty="0" smtClean="0">
                <a:latin typeface="Arial" panose="020B0604020202020204" pitchFamily="34" charset="0"/>
              </a:rPr>
              <a:t> </a:t>
            </a:r>
          </a:p>
          <a:p>
            <a:r>
              <a:rPr lang="en-GB" altLang="en-US" b="1" dirty="0" smtClean="0">
                <a:latin typeface="Arial" panose="020B0604020202020204" pitchFamily="34" charset="0"/>
              </a:rPr>
              <a:t>In particular, the ESRC introduced a New Investigator strand of its Research Grants scheme</a:t>
            </a:r>
            <a:r>
              <a:rPr lang="en-GB" altLang="en-US" dirty="0" smtClean="0">
                <a:latin typeface="Arial" panose="020B0604020202020204" pitchFamily="34" charset="0"/>
              </a:rPr>
              <a:t> specifically aimed at supporting those looking to make the transition to an independent researcher through managing their first major research project.</a:t>
            </a:r>
          </a:p>
          <a:p>
            <a:endParaRPr lang="en-GB" altLang="en-US" dirty="0" smtClean="0"/>
          </a:p>
        </p:txBody>
      </p:sp>
      <p:sp>
        <p:nvSpPr>
          <p:cNvPr id="1320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3C3D514-B7B9-471C-8055-393B4D4A8C1E}" type="slidenum">
              <a:rPr lang="en-US" altLang="en-US" smtClean="0"/>
              <a:pPr/>
              <a:t>40</a:t>
            </a:fld>
            <a:endParaRPr lang="en-US" altLang="en-US" smtClean="0"/>
          </a:p>
        </p:txBody>
      </p:sp>
    </p:spTree>
    <p:extLst>
      <p:ext uri="{BB962C8B-B14F-4D97-AF65-F5344CB8AC3E}">
        <p14:creationId xmlns:p14="http://schemas.microsoft.com/office/powerpoint/2010/main" val="160816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4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303063F8-AE2D-40CE-8E21-44CC690C0CAB}" type="slidenum">
              <a:rPr lang="en-US" altLang="en-US" smtClean="0"/>
              <a:pPr/>
              <a:t>41</a:t>
            </a:fld>
            <a:endParaRPr lang="en-US" altLang="en-US" smtClean="0"/>
          </a:p>
        </p:txBody>
      </p:sp>
    </p:spTree>
    <p:extLst>
      <p:ext uri="{BB962C8B-B14F-4D97-AF65-F5344CB8AC3E}">
        <p14:creationId xmlns:p14="http://schemas.microsoft.com/office/powerpoint/2010/main" val="15042110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latin typeface="Arial" panose="020B0604020202020204" pitchFamily="34" charset="0"/>
                <a:cs typeface="Arial" panose="020B0604020202020204" pitchFamily="34" charset="0"/>
              </a:rPr>
              <a:t>There was a strong perception among survey respondents and interviewees that the period of ‘apprenticeship’ is lengthening, and this seemed to be having an impact on early career social scientists’ personal lives, delaying decisions to settle in one place, buy a home, marry and start a family, for example.  Some felt trapped in a ‘Catch-22’ situation, in which they could not apply for funding without a permanent post in a university, but were unlikely to be recruited to such a post without a track record of attracting research grants.  Others had taken the decision to leave academia and work in other employment sectors – the public or voluntary sector, for example – whether deliberately, or because they could not find secure positions in higher education.  Those who wished to re-enter academia at some point in the future were having to find ways of maintaining academic contacts, continue writing and publishing, and search for research funding.</a:t>
            </a:r>
          </a:p>
        </p:txBody>
      </p:sp>
      <p:sp>
        <p:nvSpPr>
          <p:cNvPr id="136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089EB9E-7A17-41A8-84D3-B067868C717A}" type="slidenum">
              <a:rPr lang="en-US" altLang="en-US" smtClean="0"/>
              <a:pPr/>
              <a:t>42</a:t>
            </a:fld>
            <a:endParaRPr lang="en-US" altLang="en-US" smtClean="0"/>
          </a:p>
        </p:txBody>
      </p:sp>
    </p:spTree>
    <p:extLst>
      <p:ext uri="{BB962C8B-B14F-4D97-AF65-F5344CB8AC3E}">
        <p14:creationId xmlns:p14="http://schemas.microsoft.com/office/powerpoint/2010/main" val="33257776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latin typeface="Arial" panose="020B0604020202020204" pitchFamily="34" charset="0"/>
              <a:cs typeface="Arial" panose="020B0604020202020204" pitchFamily="34" charset="0"/>
            </a:endParaRPr>
          </a:p>
        </p:txBody>
      </p:sp>
      <p:sp>
        <p:nvSpPr>
          <p:cNvPr id="1382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A36873EA-3667-41A2-BF0B-0E8F2776EED9}" type="slidenum">
              <a:rPr lang="en-US" altLang="en-US" smtClean="0"/>
              <a:pPr/>
              <a:t>43</a:t>
            </a:fld>
            <a:endParaRPr lang="en-US" altLang="en-US" smtClean="0"/>
          </a:p>
        </p:txBody>
      </p:sp>
    </p:spTree>
    <p:extLst>
      <p:ext uri="{BB962C8B-B14F-4D97-AF65-F5344CB8AC3E}">
        <p14:creationId xmlns:p14="http://schemas.microsoft.com/office/powerpoint/2010/main" val="13490045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a:buFont typeface="Arial" charset="0"/>
              <a:buChar char="•"/>
              <a:defRPr/>
            </a:pPr>
            <a:r>
              <a:rPr lang="en-GB" dirty="0" smtClean="0">
                <a:latin typeface="Arial" charset="0"/>
                <a:ea typeface="Arial" charset="0"/>
                <a:cs typeface="Arial" charset="0"/>
              </a:rPr>
              <a:t>As part of their Researcher Development Framework, Vitae to identify a set of observable attributes and skills that would mark the transition from early to mid-career researcher in the social sciences </a:t>
            </a:r>
            <a:r>
              <a:rPr lang="en-GB" i="1" dirty="0" smtClean="0">
                <a:latin typeface="Arial" charset="0"/>
                <a:ea typeface="Arial" charset="0"/>
                <a:cs typeface="Arial" charset="0"/>
              </a:rPr>
              <a:t>(and, potentially, other disciplinary areas).</a:t>
            </a:r>
          </a:p>
          <a:p>
            <a:pPr marL="171450" indent="-171450">
              <a:buFont typeface="Arial" charset="0"/>
              <a:buChar char="•"/>
              <a:defRPr/>
            </a:pPr>
            <a:r>
              <a:rPr lang="en-GB" dirty="0" smtClean="0">
                <a:latin typeface="Arial" charset="0"/>
                <a:ea typeface="Arial" charset="0"/>
                <a:cs typeface="Arial" charset="0"/>
              </a:rPr>
              <a:t>To monitor the outcomes of internal decision-making about research funding by gender, ethnicity and age (for example, for small grants, internal-demand management, </a:t>
            </a:r>
            <a:r>
              <a:rPr lang="en-GB" dirty="0" err="1" smtClean="0">
                <a:latin typeface="Arial" charset="0"/>
                <a:ea typeface="Arial" charset="0"/>
                <a:cs typeface="Arial" charset="0"/>
              </a:rPr>
              <a:t>etc</a:t>
            </a:r>
            <a:r>
              <a:rPr lang="en-GB" dirty="0" smtClean="0">
                <a:latin typeface="Arial" charset="0"/>
                <a:ea typeface="Arial" charset="0"/>
                <a:cs typeface="Arial" charset="0"/>
              </a:rPr>
              <a:t>) and, where skewed, to take action, </a:t>
            </a:r>
            <a:r>
              <a:rPr lang="en-GB" i="1" dirty="0" smtClean="0">
                <a:latin typeface="Arial" charset="0"/>
                <a:ea typeface="Arial" charset="0"/>
                <a:cs typeface="Arial" charset="0"/>
              </a:rPr>
              <a:t>e.g. actively encouraging women and BME staff to apply, and enabling leading female and BME academics to provide guidance, etc.</a:t>
            </a:r>
          </a:p>
          <a:p>
            <a:pPr marL="171450" indent="-171450">
              <a:buFont typeface="Arial" charset="0"/>
              <a:buChar char="•"/>
              <a:defRPr/>
            </a:pPr>
            <a:r>
              <a:rPr lang="en-GB" dirty="0" smtClean="0">
                <a:latin typeface="Arial" charset="0"/>
                <a:ea typeface="Arial" charset="0"/>
                <a:cs typeface="Arial" charset="0"/>
              </a:rPr>
              <a:t>To provide a structured career development programme, regular appraisals and support for objective setting to be available to all early career academics.  </a:t>
            </a:r>
            <a:r>
              <a:rPr lang="en-GB" i="1" dirty="0" smtClean="0">
                <a:latin typeface="Arial" charset="0"/>
                <a:ea typeface="Arial" charset="0"/>
                <a:cs typeface="Arial" charset="0"/>
              </a:rPr>
              <a:t>Where funding for a post is from a Research Council, details of the planned provisional continuing professional development to be included in the application, updated once an individual is appointed and subject to monitoring at completion of the award period.</a:t>
            </a:r>
          </a:p>
          <a:p>
            <a:pPr marL="171450" indent="-171450">
              <a:buFont typeface="Arial" charset="0"/>
              <a:buChar char="•"/>
              <a:defRPr/>
            </a:pPr>
            <a:r>
              <a:rPr lang="en-GB" dirty="0" smtClean="0">
                <a:latin typeface="Arial" charset="0"/>
                <a:ea typeface="Arial" charset="0"/>
                <a:cs typeface="Arial" charset="0"/>
              </a:rPr>
              <a:t>To ensure that opportunities for continuing professional development should be made more available to those researchers employed on part-time and fixed-term academic contracts, and to recognise that not all early career researchers are currently in research roles.</a:t>
            </a:r>
          </a:p>
          <a:p>
            <a:pPr>
              <a:defRPr/>
            </a:pPr>
            <a:endParaRPr lang="en-GB" dirty="0"/>
          </a:p>
        </p:txBody>
      </p:sp>
      <p:sp>
        <p:nvSpPr>
          <p:cNvPr id="1402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8E9C663-6030-49BF-BBCC-C99611258DE4}" type="slidenum">
              <a:rPr lang="en-US" altLang="en-US" smtClean="0"/>
              <a:pPr/>
              <a:t>44</a:t>
            </a:fld>
            <a:endParaRPr lang="en-US" altLang="en-US" smtClean="0"/>
          </a:p>
        </p:txBody>
      </p:sp>
    </p:spTree>
    <p:extLst>
      <p:ext uri="{BB962C8B-B14F-4D97-AF65-F5344CB8AC3E}">
        <p14:creationId xmlns:p14="http://schemas.microsoft.com/office/powerpoint/2010/main" val="14029923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400" smtClean="0">
              <a:latin typeface="Arial" panose="020B0604020202020204" pitchFamily="34" charset="0"/>
            </a:endParaRPr>
          </a:p>
        </p:txBody>
      </p:sp>
    </p:spTree>
    <p:extLst>
      <p:ext uri="{BB962C8B-B14F-4D97-AF65-F5344CB8AC3E}">
        <p14:creationId xmlns:p14="http://schemas.microsoft.com/office/powerpoint/2010/main" val="22146331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4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43C4B6E8-7CBC-4629-AFE0-564397122927}" type="slidenum">
              <a:rPr lang="en-US" altLang="en-US" smtClean="0"/>
              <a:pPr/>
              <a:t>46</a:t>
            </a:fld>
            <a:endParaRPr lang="en-US" altLang="en-US" smtClean="0"/>
          </a:p>
        </p:txBody>
      </p:sp>
    </p:spTree>
    <p:extLst>
      <p:ext uri="{BB962C8B-B14F-4D97-AF65-F5344CB8AC3E}">
        <p14:creationId xmlns:p14="http://schemas.microsoft.com/office/powerpoint/2010/main" val="1395008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mtClean="0">
                <a:latin typeface="Arial" panose="020B0604020202020204" pitchFamily="34" charset="0"/>
              </a:rPr>
              <a:t>Full report published by CGHE in February 2018.</a:t>
            </a:r>
          </a:p>
          <a:p>
            <a:endParaRPr lang="en-US" altLang="en-US" smtClean="0"/>
          </a:p>
        </p:txBody>
      </p:sp>
      <p:sp>
        <p:nvSpPr>
          <p:cNvPr id="737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D00EF35-D0FF-4C9C-8A78-EA18D619C308}" type="slidenum">
              <a:rPr lang="en-US" altLang="en-US" smtClean="0"/>
              <a:pPr/>
              <a:t>5</a:t>
            </a:fld>
            <a:endParaRPr lang="en-US" altLang="en-US" smtClean="0"/>
          </a:p>
        </p:txBody>
      </p:sp>
    </p:spTree>
    <p:extLst>
      <p:ext uri="{BB962C8B-B14F-4D97-AF65-F5344CB8AC3E}">
        <p14:creationId xmlns:p14="http://schemas.microsoft.com/office/powerpoint/2010/main" val="1179134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latin typeface="Arial" panose="020B0604020202020204" pitchFamily="34" charset="0"/>
            </a:endParaRPr>
          </a:p>
          <a:p>
            <a:endParaRPr lang="en-GB" altLang="en-US" smtClean="0">
              <a:latin typeface="Arial" panose="020B0604020202020204" pitchFamily="34" charset="0"/>
            </a:endParaRP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7DBA57F-3ADC-43D5-A100-858EE0F9BD77}" type="slidenum">
              <a:rPr lang="en-US" altLang="en-US" smtClean="0"/>
              <a:pPr/>
              <a:t>6</a:t>
            </a:fld>
            <a:endParaRPr lang="en-US" altLang="en-US" smtClean="0"/>
          </a:p>
        </p:txBody>
      </p:sp>
      <p:sp>
        <p:nvSpPr>
          <p:cNvPr id="3" name="TextBox 2"/>
          <p:cNvSpPr txBox="1"/>
          <p:nvPr/>
        </p:nvSpPr>
        <p:spPr>
          <a:xfrm>
            <a:off x="931863" y="4687888"/>
            <a:ext cx="4933950" cy="461665"/>
          </a:xfrm>
          <a:prstGeom prst="rect">
            <a:avLst/>
          </a:prstGeom>
          <a:noFill/>
        </p:spPr>
        <p:txBody>
          <a:bodyPr wrap="square" rtlCol="0">
            <a:spAutoFit/>
          </a:bodyPr>
          <a:lstStyle/>
          <a:p>
            <a:r>
              <a:rPr lang="en-GB" sz="1200" dirty="0" smtClean="0"/>
              <a:t>Date set is available, and will provide an important baseline for evaluating changes.</a:t>
            </a:r>
            <a:endParaRPr lang="en-GB" sz="1200" dirty="0"/>
          </a:p>
        </p:txBody>
      </p:sp>
    </p:spTree>
    <p:extLst>
      <p:ext uri="{BB962C8B-B14F-4D97-AF65-F5344CB8AC3E}">
        <p14:creationId xmlns:p14="http://schemas.microsoft.com/office/powerpoint/2010/main" val="120371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7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E53BB333-D3CE-4DCD-9993-694F8A84E73A}" type="slidenum">
              <a:rPr lang="en-US" altLang="en-US" smtClean="0"/>
              <a:pPr/>
              <a:t>7</a:t>
            </a:fld>
            <a:endParaRPr lang="en-US" altLang="en-US" smtClean="0"/>
          </a:p>
        </p:txBody>
      </p:sp>
    </p:spTree>
    <p:extLst>
      <p:ext uri="{BB962C8B-B14F-4D97-AF65-F5344CB8AC3E}">
        <p14:creationId xmlns:p14="http://schemas.microsoft.com/office/powerpoint/2010/main" val="3966335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smtClean="0">
                <a:latin typeface="Arial" panose="020B0604020202020204" pitchFamily="34" charset="0"/>
              </a:rPr>
              <a:t>No definition imposed: advantages and disadvantages, which we’ll come back to later</a:t>
            </a:r>
            <a:r>
              <a:rPr lang="en-GB" altLang="en-US" dirty="0" smtClean="0">
                <a:latin typeface="Arial" panose="020B0604020202020204" pitchFamily="34" charset="0"/>
              </a:rPr>
              <a:t>.</a:t>
            </a:r>
          </a:p>
          <a:p>
            <a:endParaRPr lang="en-GB" altLang="en-US" dirty="0">
              <a:latin typeface="Arial" charset="0"/>
              <a:ea typeface="Arial" charset="0"/>
              <a:cs typeface="Arial" charset="0"/>
            </a:endParaRPr>
          </a:p>
          <a:p>
            <a:r>
              <a:rPr lang="en-GB" dirty="0">
                <a:latin typeface="Arial" charset="0"/>
                <a:ea typeface="Arial" charset="0"/>
                <a:cs typeface="Arial" charset="0"/>
              </a:rPr>
              <a:t>Decided to allow respondents to self-identify</a:t>
            </a:r>
          </a:p>
          <a:p>
            <a:r>
              <a:rPr lang="en-GB" dirty="0">
                <a:latin typeface="Arial" charset="0"/>
                <a:ea typeface="Arial" charset="0"/>
                <a:cs typeface="Arial" charset="0"/>
              </a:rPr>
              <a:t>Used ECSS – Early Career Social Scientist – to avoid exclusion</a:t>
            </a:r>
          </a:p>
          <a:p>
            <a:r>
              <a:rPr lang="en-GB" dirty="0">
                <a:latin typeface="Arial" charset="0"/>
                <a:ea typeface="Arial" charset="0"/>
                <a:cs typeface="Arial" charset="0"/>
              </a:rPr>
              <a:t>But, required a doctorate</a:t>
            </a:r>
          </a:p>
          <a:p>
            <a:endParaRPr lang="en-GB" altLang="en-US" dirty="0" smtClean="0">
              <a:latin typeface="Arial" charset="0"/>
              <a:ea typeface="Arial" charset="0"/>
              <a:cs typeface="Arial" charset="0"/>
            </a:endParaRPr>
          </a:p>
        </p:txBody>
      </p:sp>
      <p:sp>
        <p:nvSpPr>
          <p:cNvPr id="79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9855BFB-0BFF-4EC1-B719-E0938BF84B5C}" type="slidenum">
              <a:rPr lang="en-US" altLang="en-US" smtClean="0"/>
              <a:pPr/>
              <a:t>8</a:t>
            </a:fld>
            <a:endParaRPr lang="en-US" altLang="en-US" smtClean="0"/>
          </a:p>
        </p:txBody>
      </p:sp>
    </p:spTree>
    <p:extLst>
      <p:ext uri="{BB962C8B-B14F-4D97-AF65-F5344CB8AC3E}">
        <p14:creationId xmlns:p14="http://schemas.microsoft.com/office/powerpoint/2010/main" val="1405485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6B203228-EFDB-4387-A6EE-4173BE3EC09F}" type="slidenum">
              <a:rPr lang="en-US" altLang="en-US" smtClean="0"/>
              <a:pPr/>
              <a:t>9</a:t>
            </a:fld>
            <a:endParaRPr lang="en-US" altLang="en-US" smtClean="0"/>
          </a:p>
        </p:txBody>
      </p:sp>
    </p:spTree>
    <p:extLst>
      <p:ext uri="{BB962C8B-B14F-4D97-AF65-F5344CB8AC3E}">
        <p14:creationId xmlns:p14="http://schemas.microsoft.com/office/powerpoint/2010/main" val="1468410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506144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9374946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418134701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5179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F89C0482-81E3-47A3-ABCC-DAF8F578FFE9}"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9575250D-3D8F-4750-9B3E-538A810E9E34}" type="slidenum">
              <a:rPr lang="en-US" altLang="x-none"/>
              <a:pPr>
                <a:defRPr/>
              </a:pPr>
              <a:t>‹#›</a:t>
            </a:fld>
            <a:endParaRPr lang="en-US" altLang="x-none"/>
          </a:p>
        </p:txBody>
      </p:sp>
    </p:spTree>
    <p:extLst>
      <p:ext uri="{BB962C8B-B14F-4D97-AF65-F5344CB8AC3E}">
        <p14:creationId xmlns:p14="http://schemas.microsoft.com/office/powerpoint/2010/main" val="421268883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C289AE4A-713D-466C-9CC6-E2CB626CCD69}"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74A84118-F65A-4FB4-86B3-37DEDD0A74FA}" type="slidenum">
              <a:rPr lang="en-US" altLang="x-none"/>
              <a:pPr>
                <a:defRPr/>
              </a:pPr>
              <a:t>‹#›</a:t>
            </a:fld>
            <a:endParaRPr lang="en-US" altLang="x-none"/>
          </a:p>
        </p:txBody>
      </p:sp>
    </p:spTree>
    <p:extLst>
      <p:ext uri="{BB962C8B-B14F-4D97-AF65-F5344CB8AC3E}">
        <p14:creationId xmlns:p14="http://schemas.microsoft.com/office/powerpoint/2010/main" val="489780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A77081AE-54DE-4F07-BF28-E44A56E0EE1E}"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821F6300-C7B4-40CB-83CD-C7E2942E2A6E}" type="slidenum">
              <a:rPr lang="en-US" altLang="x-none"/>
              <a:pPr>
                <a:defRPr/>
              </a:pPr>
              <a:t>‹#›</a:t>
            </a:fld>
            <a:endParaRPr lang="en-US" altLang="x-none"/>
          </a:p>
        </p:txBody>
      </p:sp>
    </p:spTree>
    <p:extLst>
      <p:ext uri="{BB962C8B-B14F-4D97-AF65-F5344CB8AC3E}">
        <p14:creationId xmlns:p14="http://schemas.microsoft.com/office/powerpoint/2010/main" val="2654805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1C10E07D-07F0-4B59-A016-F0278685F6B4}"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769C8A79-555A-4E20-B919-8036D1A0A5E2}" type="slidenum">
              <a:rPr lang="en-US" altLang="x-none"/>
              <a:pPr>
                <a:defRPr/>
              </a:pPr>
              <a:t>‹#›</a:t>
            </a:fld>
            <a:endParaRPr lang="en-US" altLang="x-none"/>
          </a:p>
        </p:txBody>
      </p:sp>
    </p:spTree>
    <p:extLst>
      <p:ext uri="{BB962C8B-B14F-4D97-AF65-F5344CB8AC3E}">
        <p14:creationId xmlns:p14="http://schemas.microsoft.com/office/powerpoint/2010/main" val="12411548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0001654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7099613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6625306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425703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27368148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A09CB85A-F090-4364-800C-99A8D3D01627}"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ea typeface="MS PGothic" charset="-128"/>
              </a:defRPr>
            </a:lvl1pPr>
          </a:lstStyle>
          <a:p>
            <a:pPr>
              <a:defRPr/>
            </a:pPr>
            <a:fld id="{6CC2965D-BE69-4680-AE1E-03B58435841B}" type="slidenum">
              <a:rPr lang="en-US" altLang="x-none"/>
              <a:pPr>
                <a:defRPr/>
              </a:pPr>
              <a:t>‹#›</a:t>
            </a:fld>
            <a:endParaRPr lang="en-US" altLang="x-none"/>
          </a:p>
        </p:txBody>
      </p:sp>
    </p:spTree>
    <p:extLst>
      <p:ext uri="{BB962C8B-B14F-4D97-AF65-F5344CB8AC3E}">
        <p14:creationId xmlns:p14="http://schemas.microsoft.com/office/powerpoint/2010/main" val="65992647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42509550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4027185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02845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75C66E3D-841A-4CBC-B8CB-FA5AFBD27F39}"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7C4E9297-5ECB-4513-9174-A7F0EF1376CF}" type="slidenum">
              <a:rPr lang="en-US" altLang="x-none"/>
              <a:pPr>
                <a:defRPr/>
              </a:pPr>
              <a:t>‹#›</a:t>
            </a:fld>
            <a:endParaRPr lang="en-US" altLang="x-none"/>
          </a:p>
        </p:txBody>
      </p:sp>
    </p:spTree>
    <p:extLst>
      <p:ext uri="{BB962C8B-B14F-4D97-AF65-F5344CB8AC3E}">
        <p14:creationId xmlns:p14="http://schemas.microsoft.com/office/powerpoint/2010/main" val="34857389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3C63896D-51CC-41A9-8C87-1ADCCED61994}"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1CA7A09C-8ACB-4BB7-8A09-96B8CBD21EAF}" type="slidenum">
              <a:rPr lang="en-US" altLang="x-none"/>
              <a:pPr>
                <a:defRPr/>
              </a:pPr>
              <a:t>‹#›</a:t>
            </a:fld>
            <a:endParaRPr lang="en-US" altLang="x-none"/>
          </a:p>
        </p:txBody>
      </p:sp>
    </p:spTree>
    <p:extLst>
      <p:ext uri="{BB962C8B-B14F-4D97-AF65-F5344CB8AC3E}">
        <p14:creationId xmlns:p14="http://schemas.microsoft.com/office/powerpoint/2010/main" val="11919634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0B0708C1-4363-49CE-B073-3440D27D4FF9}"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A0656BCB-E048-47D1-BD1B-2E075A8ACFAA}" type="slidenum">
              <a:rPr lang="en-US" altLang="x-none"/>
              <a:pPr>
                <a:defRPr/>
              </a:pPr>
              <a:t>‹#›</a:t>
            </a:fld>
            <a:endParaRPr lang="en-US" altLang="x-none"/>
          </a:p>
        </p:txBody>
      </p:sp>
    </p:spTree>
    <p:extLst>
      <p:ext uri="{BB962C8B-B14F-4D97-AF65-F5344CB8AC3E}">
        <p14:creationId xmlns:p14="http://schemas.microsoft.com/office/powerpoint/2010/main" val="310202176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5726FEDB-A029-4BC3-AF7F-38ACA802707C}"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7A60DE3A-F987-4253-B464-513E593AC6E6}" type="slidenum">
              <a:rPr lang="en-US" altLang="x-none"/>
              <a:pPr>
                <a:defRPr/>
              </a:pPr>
              <a:t>‹#›</a:t>
            </a:fld>
            <a:endParaRPr lang="en-US" altLang="x-none"/>
          </a:p>
        </p:txBody>
      </p:sp>
    </p:spTree>
    <p:extLst>
      <p:ext uri="{BB962C8B-B14F-4D97-AF65-F5344CB8AC3E}">
        <p14:creationId xmlns:p14="http://schemas.microsoft.com/office/powerpoint/2010/main" val="21659582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37752613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74717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8770545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1663783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48CA8549-966A-4E1B-BC90-C675AE5B64F6}"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ea typeface="MS PGothic" charset="-128"/>
              </a:defRPr>
            </a:lvl1pPr>
          </a:lstStyle>
          <a:p>
            <a:pPr>
              <a:defRPr/>
            </a:pPr>
            <a:fld id="{CE9E1B21-B227-45D3-B3D3-43E61936AD53}" type="slidenum">
              <a:rPr lang="en-US" altLang="x-none"/>
              <a:pPr>
                <a:defRPr/>
              </a:pPr>
              <a:t>‹#›</a:t>
            </a:fld>
            <a:endParaRPr lang="en-US" altLang="x-none"/>
          </a:p>
        </p:txBody>
      </p:sp>
    </p:spTree>
    <p:extLst>
      <p:ext uri="{BB962C8B-B14F-4D97-AF65-F5344CB8AC3E}">
        <p14:creationId xmlns:p14="http://schemas.microsoft.com/office/powerpoint/2010/main" val="3172020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229989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2664349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006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CE4E434D-F1DA-4670-8CDB-2F3C8E92D495}"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3280AFC7-91C6-4103-A075-18B82D1467F6}" type="slidenum">
              <a:rPr lang="en-US" altLang="x-none"/>
              <a:pPr>
                <a:defRPr/>
              </a:pPr>
              <a:t>‹#›</a:t>
            </a:fld>
            <a:endParaRPr lang="en-US" altLang="x-none"/>
          </a:p>
        </p:txBody>
      </p:sp>
    </p:spTree>
    <p:extLst>
      <p:ext uri="{BB962C8B-B14F-4D97-AF65-F5344CB8AC3E}">
        <p14:creationId xmlns:p14="http://schemas.microsoft.com/office/powerpoint/2010/main" val="908074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43EE6B6F-DB39-4BA1-8F2C-375821F6DB6A}"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D4C19599-9E3A-4393-BB5D-8C9929177646}" type="slidenum">
              <a:rPr lang="en-US" altLang="x-none"/>
              <a:pPr>
                <a:defRPr/>
              </a:pPr>
              <a:t>‹#›</a:t>
            </a:fld>
            <a:endParaRPr lang="en-US" altLang="x-none"/>
          </a:p>
        </p:txBody>
      </p:sp>
    </p:spTree>
    <p:extLst>
      <p:ext uri="{BB962C8B-B14F-4D97-AF65-F5344CB8AC3E}">
        <p14:creationId xmlns:p14="http://schemas.microsoft.com/office/powerpoint/2010/main" val="3260663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23099FBB-73EC-41B8-BAB6-C6D85C38D8F5}"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65E6A14E-51FE-46B3-BDF6-D1C6E0DD29EA}" type="slidenum">
              <a:rPr lang="en-US" altLang="x-none"/>
              <a:pPr>
                <a:defRPr/>
              </a:pPr>
              <a:t>‹#›</a:t>
            </a:fld>
            <a:endParaRPr lang="en-US" altLang="x-none"/>
          </a:p>
        </p:txBody>
      </p:sp>
    </p:spTree>
    <p:extLst>
      <p:ext uri="{BB962C8B-B14F-4D97-AF65-F5344CB8AC3E}">
        <p14:creationId xmlns:p14="http://schemas.microsoft.com/office/powerpoint/2010/main" val="1129286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EB300248-EA77-4130-9C38-FFA4820A2D5E}"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ea typeface="MS PGothic" charset="-128"/>
              </a:defRPr>
            </a:lvl1pPr>
          </a:lstStyle>
          <a:p>
            <a:pPr>
              <a:defRPr/>
            </a:pPr>
            <a:fld id="{066BC053-F6A5-4BA0-B916-8A37F7FB7414}" type="slidenum">
              <a:rPr lang="en-US" altLang="x-none"/>
              <a:pPr>
                <a:defRPr/>
              </a:pPr>
              <a:t>‹#›</a:t>
            </a:fld>
            <a:endParaRPr lang="en-US" altLang="x-none"/>
          </a:p>
        </p:txBody>
      </p:sp>
    </p:spTree>
    <p:extLst>
      <p:ext uri="{BB962C8B-B14F-4D97-AF65-F5344CB8AC3E}">
        <p14:creationId xmlns:p14="http://schemas.microsoft.com/office/powerpoint/2010/main" val="2649495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BB4A90A1-D8C6-4068-A079-BFC0808E895D}"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3324269D-3E2C-433C-AD51-53C19E570A54}" type="slidenum">
              <a:rPr lang="en-US" altLang="x-none"/>
              <a:pPr>
                <a:defRPr/>
              </a:pPr>
              <a:t>‹#›</a:t>
            </a:fld>
            <a:endParaRPr lang="en-US" altLang="x-none"/>
          </a:p>
        </p:txBody>
      </p:sp>
    </p:spTree>
    <p:extLst>
      <p:ext uri="{BB962C8B-B14F-4D97-AF65-F5344CB8AC3E}">
        <p14:creationId xmlns:p14="http://schemas.microsoft.com/office/powerpoint/2010/main" val="2977489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918369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231080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4142606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573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949676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E2139A32-C6D3-4E40-A749-755A40637E2C}"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ea typeface="MS PGothic" charset="-128"/>
              </a:defRPr>
            </a:lvl1pPr>
          </a:lstStyle>
          <a:p>
            <a:pPr>
              <a:defRPr/>
            </a:pPr>
            <a:fld id="{C74BCA4A-4C21-4544-9CC5-43630F951377}" type="slidenum">
              <a:rPr lang="en-US" altLang="x-none"/>
              <a:pPr>
                <a:defRPr/>
              </a:pPr>
              <a:t>‹#›</a:t>
            </a:fld>
            <a:endParaRPr lang="en-US" altLang="x-none"/>
          </a:p>
        </p:txBody>
      </p:sp>
    </p:spTree>
    <p:extLst>
      <p:ext uri="{BB962C8B-B14F-4D97-AF65-F5344CB8AC3E}">
        <p14:creationId xmlns:p14="http://schemas.microsoft.com/office/powerpoint/2010/main" val="41105746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421172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38289520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07B80C30-8773-4E30-BDA5-8D00D8C660A7}"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C9009DB5-7A15-49F1-8F63-833BB4B14006}" type="slidenum">
              <a:rPr lang="en-US" altLang="x-none"/>
              <a:pPr>
                <a:defRPr/>
              </a:pPr>
              <a:t>‹#›</a:t>
            </a:fld>
            <a:endParaRPr lang="en-US" altLang="x-none"/>
          </a:p>
        </p:txBody>
      </p:sp>
    </p:spTree>
    <p:extLst>
      <p:ext uri="{BB962C8B-B14F-4D97-AF65-F5344CB8AC3E}">
        <p14:creationId xmlns:p14="http://schemas.microsoft.com/office/powerpoint/2010/main" val="3440760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34123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2475475A-4054-44CE-A6BA-E931B309C2F3}"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2AE8EA79-4A93-4630-A8D8-3B5811E956E4}" type="slidenum">
              <a:rPr lang="en-US" altLang="x-none"/>
              <a:pPr>
                <a:defRPr/>
              </a:pPr>
              <a:t>‹#›</a:t>
            </a:fld>
            <a:endParaRPr lang="en-US" altLang="x-none"/>
          </a:p>
        </p:txBody>
      </p:sp>
    </p:spTree>
    <p:extLst>
      <p:ext uri="{BB962C8B-B14F-4D97-AF65-F5344CB8AC3E}">
        <p14:creationId xmlns:p14="http://schemas.microsoft.com/office/powerpoint/2010/main" val="36107585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8DF1E20A-8092-49AE-AE5D-15148133A20E}"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B17EA87B-E0DC-43F1-B2F8-56EFBA4F2E4D}" type="slidenum">
              <a:rPr lang="en-US" altLang="x-none"/>
              <a:pPr>
                <a:defRPr/>
              </a:pPr>
              <a:t>‹#›</a:t>
            </a:fld>
            <a:endParaRPr lang="en-US" altLang="x-none"/>
          </a:p>
        </p:txBody>
      </p:sp>
    </p:spTree>
    <p:extLst>
      <p:ext uri="{BB962C8B-B14F-4D97-AF65-F5344CB8AC3E}">
        <p14:creationId xmlns:p14="http://schemas.microsoft.com/office/powerpoint/2010/main" val="3747175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F42F4D9A-40B8-4E65-957F-9D60A4080772}"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160EEF94-9973-4B80-95B3-F86E5D6FFAFA}" type="slidenum">
              <a:rPr lang="en-US" altLang="x-none"/>
              <a:pPr>
                <a:defRPr/>
              </a:pPr>
              <a:t>‹#›</a:t>
            </a:fld>
            <a:endParaRPr lang="en-US" altLang="x-none"/>
          </a:p>
        </p:txBody>
      </p:sp>
    </p:spTree>
    <p:extLst>
      <p:ext uri="{BB962C8B-B14F-4D97-AF65-F5344CB8AC3E}">
        <p14:creationId xmlns:p14="http://schemas.microsoft.com/office/powerpoint/2010/main" val="3654806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4157667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4805259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57868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25502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332533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FB0E4F7A-20CB-4176-9690-75FBB12FB44C}"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ea typeface="MS PGothic" charset="-128"/>
              </a:defRPr>
            </a:lvl1pPr>
          </a:lstStyle>
          <a:p>
            <a:pPr>
              <a:defRPr/>
            </a:pPr>
            <a:fld id="{D55E3A18-37A4-4C21-B9BE-ACE33C1744D8}" type="slidenum">
              <a:rPr lang="en-US" altLang="x-none"/>
              <a:pPr>
                <a:defRPr/>
              </a:pPr>
              <a:t>‹#›</a:t>
            </a:fld>
            <a:endParaRPr lang="en-US" altLang="x-none"/>
          </a:p>
        </p:txBody>
      </p:sp>
    </p:spTree>
    <p:extLst>
      <p:ext uri="{BB962C8B-B14F-4D97-AF65-F5344CB8AC3E}">
        <p14:creationId xmlns:p14="http://schemas.microsoft.com/office/powerpoint/2010/main" val="20568259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53348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4391809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344717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8BDA03D7-213C-4775-928C-3EE09865D423}"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AFBBF3F7-B698-4E6A-9B75-26DEC1683FF4}" type="slidenum">
              <a:rPr lang="en-US" altLang="x-none"/>
              <a:pPr>
                <a:defRPr/>
              </a:pPr>
              <a:t>‹#›</a:t>
            </a:fld>
            <a:endParaRPr lang="en-US" altLang="x-none"/>
          </a:p>
        </p:txBody>
      </p:sp>
    </p:spTree>
    <p:extLst>
      <p:ext uri="{BB962C8B-B14F-4D97-AF65-F5344CB8AC3E}">
        <p14:creationId xmlns:p14="http://schemas.microsoft.com/office/powerpoint/2010/main" val="23139187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99258D1B-09B5-499D-A99E-E63669AF21FB}"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166205AF-D377-475E-8E02-669FB3424CD8}" type="slidenum">
              <a:rPr lang="en-US" altLang="x-none"/>
              <a:pPr>
                <a:defRPr/>
              </a:pPr>
              <a:t>‹#›</a:t>
            </a:fld>
            <a:endParaRPr lang="en-US" altLang="x-none"/>
          </a:p>
        </p:txBody>
      </p:sp>
    </p:spTree>
    <p:extLst>
      <p:ext uri="{BB962C8B-B14F-4D97-AF65-F5344CB8AC3E}">
        <p14:creationId xmlns:p14="http://schemas.microsoft.com/office/powerpoint/2010/main" val="317710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8BCDBE91-CF94-4631-ACCF-F27F1DFF399D}"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B2D757F1-70C4-4EF7-8BA0-BC099E888903}" type="slidenum">
              <a:rPr lang="en-US" altLang="x-none"/>
              <a:pPr>
                <a:defRPr/>
              </a:pPr>
              <a:t>‹#›</a:t>
            </a:fld>
            <a:endParaRPr lang="en-US" altLang="x-none"/>
          </a:p>
        </p:txBody>
      </p:sp>
    </p:spTree>
    <p:extLst>
      <p:ext uri="{BB962C8B-B14F-4D97-AF65-F5344CB8AC3E}">
        <p14:creationId xmlns:p14="http://schemas.microsoft.com/office/powerpoint/2010/main" val="3065899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351B4BED-B918-404B-AB13-B819FE436124}"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72831E20-145A-4629-AE5D-8BBFC47D552D}" type="slidenum">
              <a:rPr lang="en-US" altLang="x-none"/>
              <a:pPr>
                <a:defRPr/>
              </a:pPr>
              <a:t>‹#›</a:t>
            </a:fld>
            <a:endParaRPr lang="en-US" altLang="x-none"/>
          </a:p>
        </p:txBody>
      </p:sp>
    </p:spTree>
    <p:extLst>
      <p:ext uri="{BB962C8B-B14F-4D97-AF65-F5344CB8AC3E}">
        <p14:creationId xmlns:p14="http://schemas.microsoft.com/office/powerpoint/2010/main" val="14826917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9270435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11407822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2189015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736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53521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278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83B0A701-1B8A-402F-B1FA-5E3B67335CF6}"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ea typeface="MS PGothic" charset="-128"/>
              </a:defRPr>
            </a:lvl1pPr>
          </a:lstStyle>
          <a:p>
            <a:pPr>
              <a:defRPr/>
            </a:pPr>
            <a:fld id="{766E9A02-DF17-4C37-B987-24C8DC0CF26D}" type="slidenum">
              <a:rPr lang="en-US" altLang="x-none"/>
              <a:pPr>
                <a:defRPr/>
              </a:pPr>
              <a:t>‹#›</a:t>
            </a:fld>
            <a:endParaRPr lang="en-US" altLang="x-none"/>
          </a:p>
        </p:txBody>
      </p:sp>
    </p:spTree>
    <p:extLst>
      <p:ext uri="{BB962C8B-B14F-4D97-AF65-F5344CB8AC3E}">
        <p14:creationId xmlns:p14="http://schemas.microsoft.com/office/powerpoint/2010/main" val="15337546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014343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30779519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4496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D3B49917-6786-45E4-8E74-4C410BF473D2}"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D57EEC18-EFD8-4718-B193-7B744BFB957B}" type="slidenum">
              <a:rPr lang="en-US" altLang="x-none"/>
              <a:pPr>
                <a:defRPr/>
              </a:pPr>
              <a:t>‹#›</a:t>
            </a:fld>
            <a:endParaRPr lang="en-US" altLang="x-none"/>
          </a:p>
        </p:txBody>
      </p:sp>
    </p:spTree>
    <p:extLst>
      <p:ext uri="{BB962C8B-B14F-4D97-AF65-F5344CB8AC3E}">
        <p14:creationId xmlns:p14="http://schemas.microsoft.com/office/powerpoint/2010/main" val="8637995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C19D32B5-9785-4AF6-83AE-C15762C04F12}"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9DDF1F2D-4AAD-4242-914C-0449B9A418FF}" type="slidenum">
              <a:rPr lang="en-US" altLang="x-none"/>
              <a:pPr>
                <a:defRPr/>
              </a:pPr>
              <a:t>‹#›</a:t>
            </a:fld>
            <a:endParaRPr lang="en-US" altLang="x-none"/>
          </a:p>
        </p:txBody>
      </p:sp>
    </p:spTree>
    <p:extLst>
      <p:ext uri="{BB962C8B-B14F-4D97-AF65-F5344CB8AC3E}">
        <p14:creationId xmlns:p14="http://schemas.microsoft.com/office/powerpoint/2010/main" val="3398668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1809E357-D646-499C-AEB3-CBA174188705}"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A5C37766-E198-4CA0-BF7E-B3BAF6D5D38F}" type="slidenum">
              <a:rPr lang="en-US" altLang="x-none"/>
              <a:pPr>
                <a:defRPr/>
              </a:pPr>
              <a:t>‹#›</a:t>
            </a:fld>
            <a:endParaRPr lang="en-US" altLang="x-none"/>
          </a:p>
        </p:txBody>
      </p:sp>
    </p:spTree>
    <p:extLst>
      <p:ext uri="{BB962C8B-B14F-4D97-AF65-F5344CB8AC3E}">
        <p14:creationId xmlns:p14="http://schemas.microsoft.com/office/powerpoint/2010/main" val="4612756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34FF2453-29B3-4A27-978D-2EF35EB97889}"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041DB480-348C-442E-ACC4-CB0B95562F23}" type="slidenum">
              <a:rPr lang="en-US" altLang="x-none"/>
              <a:pPr>
                <a:defRPr/>
              </a:pPr>
              <a:t>‹#›</a:t>
            </a:fld>
            <a:endParaRPr lang="en-US" altLang="x-none"/>
          </a:p>
        </p:txBody>
      </p:sp>
    </p:spTree>
    <p:extLst>
      <p:ext uri="{BB962C8B-B14F-4D97-AF65-F5344CB8AC3E}">
        <p14:creationId xmlns:p14="http://schemas.microsoft.com/office/powerpoint/2010/main" val="28726019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020512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3499237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17F3ED28-E71A-4265-9CA0-925B60BC8983}"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83945508-D0BF-4E7C-A0C4-5241402EDB3F}" type="slidenum">
              <a:rPr lang="en-US" altLang="x-none"/>
              <a:pPr>
                <a:defRPr/>
              </a:pPr>
              <a:t>‹#›</a:t>
            </a:fld>
            <a:endParaRPr lang="en-US" altLang="x-none"/>
          </a:p>
        </p:txBody>
      </p:sp>
    </p:spTree>
    <p:extLst>
      <p:ext uri="{BB962C8B-B14F-4D97-AF65-F5344CB8AC3E}">
        <p14:creationId xmlns:p14="http://schemas.microsoft.com/office/powerpoint/2010/main" val="9400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328255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3794518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4CB9307E-7FC5-4B25-9529-8C29DDE3752E}"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ea typeface="MS PGothic" charset="-128"/>
              </a:defRPr>
            </a:lvl1pPr>
          </a:lstStyle>
          <a:p>
            <a:pPr>
              <a:defRPr/>
            </a:pPr>
            <a:fld id="{DC648E29-DF14-48C8-BD11-081F68350CFE}" type="slidenum">
              <a:rPr lang="en-US" altLang="x-none"/>
              <a:pPr>
                <a:defRPr/>
              </a:pPr>
              <a:t>‹#›</a:t>
            </a:fld>
            <a:endParaRPr lang="en-US" altLang="x-none"/>
          </a:p>
        </p:txBody>
      </p:sp>
    </p:spTree>
    <p:extLst>
      <p:ext uri="{BB962C8B-B14F-4D97-AF65-F5344CB8AC3E}">
        <p14:creationId xmlns:p14="http://schemas.microsoft.com/office/powerpoint/2010/main" val="31339644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821835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11531892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069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630E844E-346A-4566-AB5F-1E230C48CE1A}"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A3D3B725-2EBB-4A1C-ACA1-95E13F793F20}" type="slidenum">
              <a:rPr lang="en-US" altLang="x-none"/>
              <a:pPr>
                <a:defRPr/>
              </a:pPr>
              <a:t>‹#›</a:t>
            </a:fld>
            <a:endParaRPr lang="en-US" altLang="x-none"/>
          </a:p>
        </p:txBody>
      </p:sp>
    </p:spTree>
    <p:extLst>
      <p:ext uri="{BB962C8B-B14F-4D97-AF65-F5344CB8AC3E}">
        <p14:creationId xmlns:p14="http://schemas.microsoft.com/office/powerpoint/2010/main" val="19322303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8FD3C0B6-29FD-497B-911C-E9C00AD08F58}"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291B32A5-75C6-4019-8435-1758A98A2545}" type="slidenum">
              <a:rPr lang="en-US" altLang="x-none"/>
              <a:pPr>
                <a:defRPr/>
              </a:pPr>
              <a:t>‹#›</a:t>
            </a:fld>
            <a:endParaRPr lang="en-US" altLang="x-none"/>
          </a:p>
        </p:txBody>
      </p:sp>
    </p:spTree>
    <p:extLst>
      <p:ext uri="{BB962C8B-B14F-4D97-AF65-F5344CB8AC3E}">
        <p14:creationId xmlns:p14="http://schemas.microsoft.com/office/powerpoint/2010/main" val="3533201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A96233B0-7051-4846-896C-67C4EEE3DC75}"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B9169011-1D14-4151-ACD7-7905DBCF4228}" type="slidenum">
              <a:rPr lang="en-US" altLang="x-none"/>
              <a:pPr>
                <a:defRPr/>
              </a:pPr>
              <a:t>‹#›</a:t>
            </a:fld>
            <a:endParaRPr lang="en-US" altLang="x-none"/>
          </a:p>
        </p:txBody>
      </p:sp>
    </p:spTree>
    <p:extLst>
      <p:ext uri="{BB962C8B-B14F-4D97-AF65-F5344CB8AC3E}">
        <p14:creationId xmlns:p14="http://schemas.microsoft.com/office/powerpoint/2010/main" val="31581854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0C012841-4715-4DFC-8835-4739E4C5E083}"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2DACF855-7E36-487F-836A-7DBC75339ADA}" type="slidenum">
              <a:rPr lang="en-US" altLang="x-none"/>
              <a:pPr>
                <a:defRPr/>
              </a:pPr>
              <a:t>‹#›</a:t>
            </a:fld>
            <a:endParaRPr lang="en-US" altLang="x-none"/>
          </a:p>
        </p:txBody>
      </p:sp>
    </p:spTree>
    <p:extLst>
      <p:ext uri="{BB962C8B-B14F-4D97-AF65-F5344CB8AC3E}">
        <p14:creationId xmlns:p14="http://schemas.microsoft.com/office/powerpoint/2010/main" val="85208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2F9A0A31-2020-4E25-AECC-3F42558EDBEE}"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90A8DB91-2DEC-4A0E-A7E1-032840D60155}" type="slidenum">
              <a:rPr lang="en-US" altLang="x-none"/>
              <a:pPr>
                <a:defRPr/>
              </a:pPr>
              <a:t>‹#›</a:t>
            </a:fld>
            <a:endParaRPr lang="en-US" altLang="x-none"/>
          </a:p>
        </p:txBody>
      </p:sp>
    </p:spTree>
    <p:extLst>
      <p:ext uri="{BB962C8B-B14F-4D97-AF65-F5344CB8AC3E}">
        <p14:creationId xmlns:p14="http://schemas.microsoft.com/office/powerpoint/2010/main" val="3622266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6266102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10918491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7749498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23382466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611EEEF6-466A-4EA6-8CBA-6F6893747B34}"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ea typeface="MS PGothic" charset="-128"/>
              </a:defRPr>
            </a:lvl1pPr>
          </a:lstStyle>
          <a:p>
            <a:pPr>
              <a:defRPr/>
            </a:pPr>
            <a:fld id="{6BDA3FBE-6E76-44C8-B68C-833F11E90899}" type="slidenum">
              <a:rPr lang="en-US" altLang="x-none"/>
              <a:pPr>
                <a:defRPr/>
              </a:pPr>
              <a:t>‹#›</a:t>
            </a:fld>
            <a:endParaRPr lang="en-US" altLang="x-none"/>
          </a:p>
        </p:txBody>
      </p:sp>
    </p:spTree>
    <p:extLst>
      <p:ext uri="{BB962C8B-B14F-4D97-AF65-F5344CB8AC3E}">
        <p14:creationId xmlns:p14="http://schemas.microsoft.com/office/powerpoint/2010/main" val="17453995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3689069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19421720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98304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A2DCC9CE-3BB9-4C0D-8742-2C7E35FDF307}"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2AD9F18B-4691-4DA6-8BC3-8A3B424BD145}" type="slidenum">
              <a:rPr lang="en-US" altLang="x-none"/>
              <a:pPr>
                <a:defRPr/>
              </a:pPr>
              <a:t>‹#›</a:t>
            </a:fld>
            <a:endParaRPr lang="en-US" altLang="x-none"/>
          </a:p>
        </p:txBody>
      </p:sp>
    </p:spTree>
    <p:extLst>
      <p:ext uri="{BB962C8B-B14F-4D97-AF65-F5344CB8AC3E}">
        <p14:creationId xmlns:p14="http://schemas.microsoft.com/office/powerpoint/2010/main" val="11160253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8048F127-FF3B-4797-A7AC-427391028792}"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1CAA7A12-F7F5-4C2A-9AAA-83C6B26CA7EF}" type="slidenum">
              <a:rPr lang="en-US" altLang="x-none"/>
              <a:pPr>
                <a:defRPr/>
              </a:pPr>
              <a:t>‹#›</a:t>
            </a:fld>
            <a:endParaRPr lang="en-US" altLang="x-none"/>
          </a:p>
        </p:txBody>
      </p:sp>
    </p:spTree>
    <p:extLst>
      <p:ext uri="{BB962C8B-B14F-4D97-AF65-F5344CB8AC3E}">
        <p14:creationId xmlns:p14="http://schemas.microsoft.com/office/powerpoint/2010/main" val="3193366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6580B397-F02E-4407-8266-E31992341221}"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D179152D-4B3F-4763-B1CC-D6ADBDB15E2B}" type="slidenum">
              <a:rPr lang="en-US" altLang="x-none"/>
              <a:pPr>
                <a:defRPr/>
              </a:pPr>
              <a:t>‹#›</a:t>
            </a:fld>
            <a:endParaRPr lang="en-US" altLang="x-none"/>
          </a:p>
        </p:txBody>
      </p:sp>
    </p:spTree>
    <p:extLst>
      <p:ext uri="{BB962C8B-B14F-4D97-AF65-F5344CB8AC3E}">
        <p14:creationId xmlns:p14="http://schemas.microsoft.com/office/powerpoint/2010/main" val="21679319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475340AE-6DE0-4E8E-85BE-D80F0B9A74C7}"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EB25093A-68D5-4E9D-B652-2EA1FACE3890}" type="slidenum">
              <a:rPr lang="en-US" altLang="x-none"/>
              <a:pPr>
                <a:defRPr/>
              </a:pPr>
              <a:t>‹#›</a:t>
            </a:fld>
            <a:endParaRPr lang="en-US" altLang="x-none"/>
          </a:p>
        </p:txBody>
      </p:sp>
    </p:spTree>
    <p:extLst>
      <p:ext uri="{BB962C8B-B14F-4D97-AF65-F5344CB8AC3E}">
        <p14:creationId xmlns:p14="http://schemas.microsoft.com/office/powerpoint/2010/main" val="4193111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7B5DCD71-6F81-455A-858D-3888CF999C79}"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838D9220-3D25-416E-A3D5-49D510E3CC76}" type="slidenum">
              <a:rPr lang="en-US" altLang="x-none"/>
              <a:pPr>
                <a:defRPr/>
              </a:pPr>
              <a:t>‹#›</a:t>
            </a:fld>
            <a:endParaRPr lang="en-US" altLang="x-none"/>
          </a:p>
        </p:txBody>
      </p:sp>
    </p:spTree>
    <p:extLst>
      <p:ext uri="{BB962C8B-B14F-4D97-AF65-F5344CB8AC3E}">
        <p14:creationId xmlns:p14="http://schemas.microsoft.com/office/powerpoint/2010/main" val="1717747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25961585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14483757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162083368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4657838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AA81F19D-A403-43BC-B8C0-379615A456B8}"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ea typeface="MS PGothic" charset="-128"/>
              </a:defRPr>
            </a:lvl1pPr>
          </a:lstStyle>
          <a:p>
            <a:pPr>
              <a:defRPr/>
            </a:pPr>
            <a:fld id="{28E0A8A3-E373-4FAE-8435-27F586ECBAF5}" type="slidenum">
              <a:rPr lang="en-US" altLang="x-none"/>
              <a:pPr>
                <a:defRPr/>
              </a:pPr>
              <a:t>‹#›</a:t>
            </a:fld>
            <a:endParaRPr lang="en-US" altLang="x-none"/>
          </a:p>
        </p:txBody>
      </p:sp>
    </p:spTree>
    <p:extLst>
      <p:ext uri="{BB962C8B-B14F-4D97-AF65-F5344CB8AC3E}">
        <p14:creationId xmlns:p14="http://schemas.microsoft.com/office/powerpoint/2010/main" val="28379945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0210108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404136"/>
            <a:ext cx="8229600" cy="1143000"/>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Tree>
    <p:extLst>
      <p:ext uri="{BB962C8B-B14F-4D97-AF65-F5344CB8AC3E}">
        <p14:creationId xmlns:p14="http://schemas.microsoft.com/office/powerpoint/2010/main" val="615292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543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63011029-3BED-49EC-85DD-6764837CADC5}"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3343BCC1-EBB4-4299-AADC-EF60EEAD9C21}" type="slidenum">
              <a:rPr lang="en-US" altLang="x-none"/>
              <a:pPr>
                <a:defRPr/>
              </a:pPr>
              <a:t>‹#›</a:t>
            </a:fld>
            <a:endParaRPr lang="en-US" altLang="x-none"/>
          </a:p>
        </p:txBody>
      </p:sp>
    </p:spTree>
    <p:extLst>
      <p:ext uri="{BB962C8B-B14F-4D97-AF65-F5344CB8AC3E}">
        <p14:creationId xmlns:p14="http://schemas.microsoft.com/office/powerpoint/2010/main" val="2783877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524"/>
            <a:ext cx="3008313" cy="916596"/>
          </a:xfrm>
          <a:prstGeom prst="rect">
            <a:avLst/>
          </a:prstGeo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1388524"/>
            <a:ext cx="5111750" cy="473763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571917"/>
            <a:ext cx="3008313" cy="355424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38362FAB-4619-4842-A15A-B9908EC4F327}"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3B2D4A4A-3276-4477-B348-79EE52DDB9A3}" type="slidenum">
              <a:rPr lang="en-US" altLang="x-none"/>
              <a:pPr>
                <a:defRPr/>
              </a:pPr>
              <a:t>‹#›</a:t>
            </a:fld>
            <a:endParaRPr lang="en-US" altLang="x-none"/>
          </a:p>
        </p:txBody>
      </p:sp>
    </p:spTree>
    <p:extLst>
      <p:ext uri="{BB962C8B-B14F-4D97-AF65-F5344CB8AC3E}">
        <p14:creationId xmlns:p14="http://schemas.microsoft.com/office/powerpoint/2010/main" val="24901152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9414"/>
            <a:ext cx="5486400" cy="566738"/>
          </a:xfrm>
          <a:prstGeom prst="rect">
            <a:avLst/>
          </a:prstGeom>
        </p:spPr>
        <p:txBody>
          <a:bodyPr anchor="b"/>
          <a:lstStyle>
            <a:lvl1pPr algn="l">
              <a:defRPr sz="28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457200" y="2358480"/>
            <a:ext cx="5486400" cy="381372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019800" y="2057400"/>
            <a:ext cx="2945429" cy="41148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7DA79B72-DB2B-42FF-ACC7-F1D3CD0B3659}" type="datetimeFigureOut">
              <a:rPr lang="en-US" altLang="x-none"/>
              <a:pPr>
                <a:defRPr/>
              </a:pPr>
              <a:t>7/19/18</a:t>
            </a:fld>
            <a:endParaRPr lang="en-US" altLang="x-non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7791DFA7-9CD9-4164-9B41-DBB0F8127741}" type="slidenum">
              <a:rPr lang="en-US" altLang="x-none"/>
              <a:pPr>
                <a:defRPr/>
              </a:pPr>
              <a:t>‹#›</a:t>
            </a:fld>
            <a:endParaRPr lang="en-US" altLang="x-none"/>
          </a:p>
        </p:txBody>
      </p:sp>
    </p:spTree>
    <p:extLst>
      <p:ext uri="{BB962C8B-B14F-4D97-AF65-F5344CB8AC3E}">
        <p14:creationId xmlns:p14="http://schemas.microsoft.com/office/powerpoint/2010/main" val="38477677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22A30144-3786-476B-8915-FBE5418BBF04}"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6FAC8048-49F6-4ED5-8C83-E161049CCEF6}" type="slidenum">
              <a:rPr lang="en-US" altLang="x-none"/>
              <a:pPr>
                <a:defRPr/>
              </a:pPr>
              <a:t>‹#›</a:t>
            </a:fld>
            <a:endParaRPr lang="en-US" altLang="x-none"/>
          </a:p>
        </p:txBody>
      </p:sp>
    </p:spTree>
    <p:extLst>
      <p:ext uri="{BB962C8B-B14F-4D97-AF65-F5344CB8AC3E}">
        <p14:creationId xmlns:p14="http://schemas.microsoft.com/office/powerpoint/2010/main" val="29712944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6075"/>
            <a:ext cx="2057400" cy="4600088"/>
          </a:xfrm>
          <a:prstGeom prst="rect">
            <a:avLst/>
          </a:prstGeom>
        </p:spPr>
        <p:txBody>
          <a:bodyPr vert="eaVert"/>
          <a:lstStyle/>
          <a:p>
            <a:r>
              <a:rPr lang="en-GB" dirty="0" smtClean="0"/>
              <a:t>Click to edit Master title style</a:t>
            </a:r>
            <a:endParaRPr lang="en-US" dirty="0"/>
          </a:p>
        </p:txBody>
      </p:sp>
      <p:sp>
        <p:nvSpPr>
          <p:cNvPr id="3" name="Vertical Text Placeholder 2"/>
          <p:cNvSpPr>
            <a:spLocks noGrp="1"/>
          </p:cNvSpPr>
          <p:nvPr>
            <p:ph type="body" orient="vert" idx="1"/>
          </p:nvPr>
        </p:nvSpPr>
        <p:spPr>
          <a:xfrm>
            <a:off x="457200" y="1526075"/>
            <a:ext cx="6019800" cy="4600088"/>
          </a:xfrm>
          <a:prstGeom prst="rect">
            <a:avLst/>
          </a:prstGeo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7618486F-A130-44F7-B8AB-950DFCFCABC2}"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MS PGothic" charset="0"/>
                <a:cs typeface="MS PGothic" charset="0"/>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27646D3D-831D-4D5A-824A-B814009EB526}" type="slidenum">
              <a:rPr lang="en-US" altLang="x-none"/>
              <a:pPr>
                <a:defRPr/>
              </a:pPr>
              <a:t>‹#›</a:t>
            </a:fld>
            <a:endParaRPr lang="en-US" altLang="x-none"/>
          </a:p>
        </p:txBody>
      </p:sp>
    </p:spTree>
    <p:extLst>
      <p:ext uri="{BB962C8B-B14F-4D97-AF65-F5344CB8AC3E}">
        <p14:creationId xmlns:p14="http://schemas.microsoft.com/office/powerpoint/2010/main" val="38610935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4009316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box">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46075" y="1697038"/>
            <a:ext cx="8408458" cy="4673600"/>
          </a:xfrm>
          <a:prstGeom prst="rect">
            <a:avLst/>
          </a:prstGeom>
        </p:spPr>
        <p:txBody>
          <a:bodyPr vert="horz"/>
          <a:lstStyle>
            <a:lvl1pPr marL="0" indent="0">
              <a:buFont typeface="Arial"/>
              <a:buNone/>
              <a:tabLst>
                <a:tab pos="263525" algn="l"/>
              </a:tabLst>
              <a:defRPr sz="2800"/>
            </a:lvl1pPr>
            <a:lvl2pPr>
              <a:defRPr sz="2000"/>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7"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21254753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iagram">
    <p:spTree>
      <p:nvGrpSpPr>
        <p:cNvPr id="1" name=""/>
        <p:cNvGrpSpPr/>
        <p:nvPr/>
      </p:nvGrpSpPr>
      <p:grpSpPr>
        <a:xfrm>
          <a:off x="0" y="0"/>
          <a:ext cx="0" cy="0"/>
          <a:chOff x="0" y="0"/>
          <a:chExt cx="0" cy="0"/>
        </a:xfrm>
      </p:grpSpPr>
      <p:sp>
        <p:nvSpPr>
          <p:cNvPr id="7" name="Text Placeholder 5"/>
          <p:cNvSpPr>
            <a:spLocks noGrp="1"/>
          </p:cNvSpPr>
          <p:nvPr>
            <p:ph type="body" sz="quarter" idx="10"/>
          </p:nvPr>
        </p:nvSpPr>
        <p:spPr>
          <a:xfrm>
            <a:off x="346075" y="1697038"/>
            <a:ext cx="3344863" cy="4673600"/>
          </a:xfrm>
          <a:prstGeom prst="rect">
            <a:avLst/>
          </a:prstGeom>
        </p:spPr>
        <p:txBody>
          <a:bodyPr vert="horz"/>
          <a:lstStyle>
            <a:lvl1pPr marL="0" indent="0">
              <a:buFont typeface="Arial"/>
              <a:buNone/>
              <a:tabLst>
                <a:tab pos="263525" algn="l"/>
              </a:tabLst>
              <a:defRPr/>
            </a:lvl1pPr>
            <a:lvl2pPr marL="742950" indent="-285750">
              <a:buFont typeface="Wingdings" charset="2"/>
              <a:buChar char="§"/>
              <a:defRPr/>
            </a:lvl2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1" name="SmartArt Placeholder 10"/>
          <p:cNvSpPr>
            <a:spLocks noGrp="1"/>
          </p:cNvSpPr>
          <p:nvPr>
            <p:ph type="dgm" sz="quarter" idx="12"/>
          </p:nvPr>
        </p:nvSpPr>
        <p:spPr>
          <a:xfrm>
            <a:off x="4064000" y="1697038"/>
            <a:ext cx="4622800" cy="4673600"/>
          </a:xfrm>
          <a:prstGeom prst="rect">
            <a:avLst/>
          </a:prstGeom>
        </p:spPr>
        <p:txBody>
          <a:bodyPr vert="horz"/>
          <a:lstStyle>
            <a:lvl1pPr>
              <a:defRPr sz="2000">
                <a:latin typeface="Arial"/>
                <a:cs typeface="Arial"/>
              </a:defRPr>
            </a:lvl1pPr>
          </a:lstStyle>
          <a:p>
            <a:pPr lvl="0"/>
            <a:endParaRPr lang="en-US" noProof="0" dirty="0"/>
          </a:p>
        </p:txBody>
      </p:sp>
      <p:sp>
        <p:nvSpPr>
          <p:cNvPr id="13" name="Text Placeholder 8"/>
          <p:cNvSpPr>
            <a:spLocks noGrp="1"/>
          </p:cNvSpPr>
          <p:nvPr>
            <p:ph type="body" sz="quarter" idx="11"/>
          </p:nvPr>
        </p:nvSpPr>
        <p:spPr>
          <a:xfrm>
            <a:off x="346075" y="6440488"/>
            <a:ext cx="4028369" cy="314031"/>
          </a:xfrm>
          <a:prstGeom prst="rect">
            <a:avLst/>
          </a:prstGeom>
        </p:spPr>
        <p:txBody>
          <a:bodyPr vert="horz" wrap="none">
            <a:normAutofit/>
          </a:bodyPr>
          <a:lstStyle>
            <a:lvl1pPr marL="0" indent="0">
              <a:buNone/>
              <a:defRPr sz="1300" b="0" i="0"/>
            </a:lvl1pPr>
          </a:lstStyle>
          <a:p>
            <a:pPr lvl="0"/>
            <a:r>
              <a:rPr lang="en-GB" smtClean="0"/>
              <a:t>Click to edit Master text styles</a:t>
            </a:r>
          </a:p>
        </p:txBody>
      </p:sp>
    </p:spTree>
    <p:extLst>
      <p:ext uri="{BB962C8B-B14F-4D97-AF65-F5344CB8AC3E}">
        <p14:creationId xmlns:p14="http://schemas.microsoft.com/office/powerpoint/2010/main" val="19044409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36345"/>
            <a:ext cx="7772400" cy="847022"/>
          </a:xfrm>
          <a:prstGeom prst="rect">
            <a:avLst/>
          </a:prstGeom>
        </p:spPr>
        <p:txBody>
          <a:bodyPr/>
          <a:lstStyle>
            <a:lvl1pPr algn="l">
              <a:defRPr>
                <a:latin typeface="Helvetica"/>
                <a:cs typeface="Helvetica"/>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85800" y="4227700"/>
            <a:ext cx="7772400" cy="724040"/>
          </a:xfrm>
          <a:prstGeom prst="rect">
            <a:avLst/>
          </a:prstGeom>
        </p:spPr>
        <p:txBody>
          <a:bodyPr/>
          <a:lstStyle>
            <a:lvl1pPr marL="0" indent="0" algn="l">
              <a:buNone/>
              <a:defRPr>
                <a:solidFill>
                  <a:srgbClr val="5E5650"/>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33742957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90105"/>
            <a:ext cx="8229600" cy="894717"/>
          </a:xfrm>
          <a:prstGeom prst="rect">
            <a:avLst/>
          </a:prstGeom>
        </p:spPr>
        <p:txBody>
          <a:bodyPr/>
          <a:lstStyle>
            <a:lvl1pPr algn="l">
              <a:defRPr sz="40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idx="1"/>
          </p:nvPr>
        </p:nvSpPr>
        <p:spPr>
          <a:xfrm>
            <a:off x="457200" y="2625276"/>
            <a:ext cx="8229600" cy="3500887"/>
          </a:xfrm>
          <a:prstGeom prst="rect">
            <a:avLst/>
          </a:prstGeom>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MS PGothic" charset="-128"/>
              </a:defRPr>
            </a:lvl1pPr>
          </a:lstStyle>
          <a:p>
            <a:pPr>
              <a:defRPr/>
            </a:pPr>
            <a:fld id="{7E3AE73A-C148-49C8-83B6-015DDA57895D}" type="datetimeFigureOut">
              <a:rPr lang="en-US" altLang="x-none"/>
              <a:pPr>
                <a:defRPr/>
              </a:pPr>
              <a:t>7/19/18</a:t>
            </a:fld>
            <a:endParaRPr lang="en-US" altLang="x-non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Helvetica"/>
                <a:ea typeface="MS PGothic" charset="0"/>
                <a:cs typeface="Helvetica"/>
              </a:defRPr>
            </a:lvl1pPr>
          </a:lstStyle>
          <a:p>
            <a:pPr>
              <a:defRPr/>
            </a:pPr>
            <a:endParaRPr lang="en-US"/>
          </a:p>
        </p:txBody>
      </p:sp>
      <p:sp>
        <p:nvSpPr>
          <p:cNvPr id="6" name="Slide Number Placeholder 5"/>
          <p:cNvSpPr>
            <a:spLocks noGrp="1"/>
          </p:cNvSpPr>
          <p:nvPr>
            <p:ph type="sldNum" sz="quarter" idx="12"/>
          </p:nvPr>
        </p:nvSpPr>
        <p:spPr>
          <a:xfrm>
            <a:off x="8218488" y="6356350"/>
            <a:ext cx="777875" cy="365125"/>
          </a:xfrm>
          <a:prstGeom prst="rect">
            <a:avLst/>
          </a:prstGeom>
        </p:spPr>
        <p:txBody>
          <a:bodyPr vert="horz" wrap="square" lIns="91440" tIns="45720" rIns="91440" bIns="45720" numCol="1" anchor="t" anchorCtr="0" compatLnSpc="1">
            <a:prstTxWarp prst="textNoShape">
              <a:avLst/>
            </a:prstTxWarp>
          </a:bodyPr>
          <a:lstStyle>
            <a:lvl1pPr algn="ctr">
              <a:defRPr sz="1400">
                <a:latin typeface="Helvetica" charset="0"/>
                <a:ea typeface="MS PGothic" charset="-128"/>
              </a:defRPr>
            </a:lvl1pPr>
          </a:lstStyle>
          <a:p>
            <a:pPr>
              <a:defRPr/>
            </a:pPr>
            <a:fld id="{7E19D91F-C35F-48E9-8CEC-9123CAB5F1EE}" type="slidenum">
              <a:rPr lang="en-US" altLang="x-none"/>
              <a:pPr>
                <a:defRPr/>
              </a:pPr>
              <a:t>‹#›</a:t>
            </a:fld>
            <a:endParaRPr lang="en-US" altLang="x-none"/>
          </a:p>
        </p:txBody>
      </p:sp>
    </p:spTree>
    <p:extLst>
      <p:ext uri="{BB962C8B-B14F-4D97-AF65-F5344CB8AC3E}">
        <p14:creationId xmlns:p14="http://schemas.microsoft.com/office/powerpoint/2010/main" val="1154904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84510"/>
            <a:ext cx="8229600" cy="600455"/>
          </a:xfrm>
          <a:prstGeom prst="rect">
            <a:avLst/>
          </a:prstGeom>
        </p:spPr>
        <p:txBody>
          <a:bodyPr/>
          <a:lstStyle>
            <a:lvl1pPr algn="l">
              <a:defRPr sz="3200">
                <a:latin typeface="Helvetica"/>
                <a:cs typeface="Helvetica"/>
              </a:defRPr>
            </a:lvl1pPr>
          </a:lstStyle>
          <a:p>
            <a:r>
              <a:rPr lang="en-GB" dirty="0" smtClean="0"/>
              <a:t>Click to edit Master title style</a:t>
            </a:r>
            <a:endParaRPr lang="en-US" dirty="0"/>
          </a:p>
        </p:txBody>
      </p:sp>
      <p:sp>
        <p:nvSpPr>
          <p:cNvPr id="3" name="Content Placeholder 2"/>
          <p:cNvSpPr>
            <a:spLocks noGrp="1"/>
          </p:cNvSpPr>
          <p:nvPr>
            <p:ph sz="half" idx="1"/>
          </p:nvPr>
        </p:nvSpPr>
        <p:spPr>
          <a:xfrm>
            <a:off x="457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166386"/>
            <a:ext cx="4038600" cy="4354117"/>
          </a:xfrm>
          <a:prstGeom prst="rect">
            <a:avLst/>
          </a:prstGeo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9624546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9.xml"/><Relationship Id="rId12" Type="http://schemas.openxmlformats.org/officeDocument/2006/relationships/slideLayout" Target="../slideLayouts/slideLayout120.xml"/><Relationship Id="rId13" Type="http://schemas.openxmlformats.org/officeDocument/2006/relationships/theme" Target="../theme/theme10.xml"/><Relationship Id="rId14" Type="http://schemas.openxmlformats.org/officeDocument/2006/relationships/image" Target="../media/image1.png"/><Relationship Id="rId1" Type="http://schemas.openxmlformats.org/officeDocument/2006/relationships/slideLayout" Target="../slideLayouts/slideLayout109.xml"/><Relationship Id="rId2" Type="http://schemas.openxmlformats.org/officeDocument/2006/relationships/slideLayout" Target="../slideLayouts/slideLayout110.xml"/><Relationship Id="rId3" Type="http://schemas.openxmlformats.org/officeDocument/2006/relationships/slideLayout" Target="../slideLayouts/slideLayout111.xml"/><Relationship Id="rId4" Type="http://schemas.openxmlformats.org/officeDocument/2006/relationships/slideLayout" Target="../slideLayouts/slideLayout112.xml"/><Relationship Id="rId5" Type="http://schemas.openxmlformats.org/officeDocument/2006/relationships/slideLayout" Target="../slideLayouts/slideLayout113.xml"/><Relationship Id="rId6" Type="http://schemas.openxmlformats.org/officeDocument/2006/relationships/slideLayout" Target="../slideLayouts/slideLayout114.xml"/><Relationship Id="rId7" Type="http://schemas.openxmlformats.org/officeDocument/2006/relationships/slideLayout" Target="../slideLayouts/slideLayout115.xml"/><Relationship Id="rId8" Type="http://schemas.openxmlformats.org/officeDocument/2006/relationships/slideLayout" Target="../slideLayouts/slideLayout116.xml"/><Relationship Id="rId9" Type="http://schemas.openxmlformats.org/officeDocument/2006/relationships/slideLayout" Target="../slideLayouts/slideLayout117.xml"/><Relationship Id="rId10" Type="http://schemas.openxmlformats.org/officeDocument/2006/relationships/slideLayout" Target="../slideLayouts/slideLayout11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theme" Target="../theme/theme2.xml"/><Relationship Id="rId15"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theme" Target="../theme/theme3.xml"/><Relationship Id="rId14" Type="http://schemas.openxmlformats.org/officeDocument/2006/relationships/image" Target="../media/image1.png"/><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 Id="rId9" Type="http://schemas.openxmlformats.org/officeDocument/2006/relationships/slideLayout" Target="../slideLayouts/slideLayout33.xml"/><Relationship Id="rId10"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7.xml"/><Relationship Id="rId12" Type="http://schemas.openxmlformats.org/officeDocument/2006/relationships/slideLayout" Target="../slideLayouts/slideLayout48.xml"/><Relationship Id="rId13" Type="http://schemas.openxmlformats.org/officeDocument/2006/relationships/theme" Target="../theme/theme4.xml"/><Relationship Id="rId14" Type="http://schemas.openxmlformats.org/officeDocument/2006/relationships/image" Target="../media/image1.png"/><Relationship Id="rId1" Type="http://schemas.openxmlformats.org/officeDocument/2006/relationships/slideLayout" Target="../slideLayouts/slideLayout37.xml"/><Relationship Id="rId2" Type="http://schemas.openxmlformats.org/officeDocument/2006/relationships/slideLayout" Target="../slideLayouts/slideLayout38.xml"/><Relationship Id="rId3" Type="http://schemas.openxmlformats.org/officeDocument/2006/relationships/slideLayout" Target="../slideLayouts/slideLayout39.xml"/><Relationship Id="rId4" Type="http://schemas.openxmlformats.org/officeDocument/2006/relationships/slideLayout" Target="../slideLayouts/slideLayout40.xml"/><Relationship Id="rId5" Type="http://schemas.openxmlformats.org/officeDocument/2006/relationships/slideLayout" Target="../slideLayouts/slideLayout41.xml"/><Relationship Id="rId6" Type="http://schemas.openxmlformats.org/officeDocument/2006/relationships/slideLayout" Target="../slideLayouts/slideLayout42.xml"/><Relationship Id="rId7" Type="http://schemas.openxmlformats.org/officeDocument/2006/relationships/slideLayout" Target="../slideLayouts/slideLayout43.xml"/><Relationship Id="rId8" Type="http://schemas.openxmlformats.org/officeDocument/2006/relationships/slideLayout" Target="../slideLayouts/slideLayout44.xml"/><Relationship Id="rId9" Type="http://schemas.openxmlformats.org/officeDocument/2006/relationships/slideLayout" Target="../slideLayouts/slideLayout45.xml"/><Relationship Id="rId10"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theme" Target="../theme/theme5.xml"/><Relationship Id="rId14" Type="http://schemas.openxmlformats.org/officeDocument/2006/relationships/image" Target="../media/image1.png"/><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 Id="rId9" Type="http://schemas.openxmlformats.org/officeDocument/2006/relationships/slideLayout" Target="../slideLayouts/slideLayout57.xml"/><Relationship Id="rId10"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1.xml"/><Relationship Id="rId12" Type="http://schemas.openxmlformats.org/officeDocument/2006/relationships/slideLayout" Target="../slideLayouts/slideLayout72.xml"/><Relationship Id="rId13" Type="http://schemas.openxmlformats.org/officeDocument/2006/relationships/theme" Target="../theme/theme6.xml"/><Relationship Id="rId14" Type="http://schemas.openxmlformats.org/officeDocument/2006/relationships/image" Target="../media/image1.png"/><Relationship Id="rId1" Type="http://schemas.openxmlformats.org/officeDocument/2006/relationships/slideLayout" Target="../slideLayouts/slideLayout61.xml"/><Relationship Id="rId2" Type="http://schemas.openxmlformats.org/officeDocument/2006/relationships/slideLayout" Target="../slideLayouts/slideLayout62.xml"/><Relationship Id="rId3" Type="http://schemas.openxmlformats.org/officeDocument/2006/relationships/slideLayout" Target="../slideLayouts/slideLayout63.xml"/><Relationship Id="rId4" Type="http://schemas.openxmlformats.org/officeDocument/2006/relationships/slideLayout" Target="../slideLayouts/slideLayout64.xml"/><Relationship Id="rId5" Type="http://schemas.openxmlformats.org/officeDocument/2006/relationships/slideLayout" Target="../slideLayouts/slideLayout65.xml"/><Relationship Id="rId6" Type="http://schemas.openxmlformats.org/officeDocument/2006/relationships/slideLayout" Target="../slideLayouts/slideLayout66.xml"/><Relationship Id="rId7" Type="http://schemas.openxmlformats.org/officeDocument/2006/relationships/slideLayout" Target="../slideLayouts/slideLayout67.xml"/><Relationship Id="rId8" Type="http://schemas.openxmlformats.org/officeDocument/2006/relationships/slideLayout" Target="../slideLayouts/slideLayout68.xml"/><Relationship Id="rId9" Type="http://schemas.openxmlformats.org/officeDocument/2006/relationships/slideLayout" Target="../slideLayouts/slideLayout69.xml"/><Relationship Id="rId10"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3.xml"/><Relationship Id="rId12" Type="http://schemas.openxmlformats.org/officeDocument/2006/relationships/slideLayout" Target="../slideLayouts/slideLayout84.xml"/><Relationship Id="rId13" Type="http://schemas.openxmlformats.org/officeDocument/2006/relationships/theme" Target="../theme/theme7.xml"/><Relationship Id="rId14" Type="http://schemas.openxmlformats.org/officeDocument/2006/relationships/image" Target="../media/image1.png"/><Relationship Id="rId1" Type="http://schemas.openxmlformats.org/officeDocument/2006/relationships/slideLayout" Target="../slideLayouts/slideLayout73.xml"/><Relationship Id="rId2" Type="http://schemas.openxmlformats.org/officeDocument/2006/relationships/slideLayout" Target="../slideLayouts/slideLayout74.xml"/><Relationship Id="rId3" Type="http://schemas.openxmlformats.org/officeDocument/2006/relationships/slideLayout" Target="../slideLayouts/slideLayout75.xml"/><Relationship Id="rId4" Type="http://schemas.openxmlformats.org/officeDocument/2006/relationships/slideLayout" Target="../slideLayouts/slideLayout76.xml"/><Relationship Id="rId5" Type="http://schemas.openxmlformats.org/officeDocument/2006/relationships/slideLayout" Target="../slideLayouts/slideLayout77.xml"/><Relationship Id="rId6" Type="http://schemas.openxmlformats.org/officeDocument/2006/relationships/slideLayout" Target="../slideLayouts/slideLayout78.xml"/><Relationship Id="rId7" Type="http://schemas.openxmlformats.org/officeDocument/2006/relationships/slideLayout" Target="../slideLayouts/slideLayout79.xml"/><Relationship Id="rId8" Type="http://schemas.openxmlformats.org/officeDocument/2006/relationships/slideLayout" Target="../slideLayouts/slideLayout80.xml"/><Relationship Id="rId9" Type="http://schemas.openxmlformats.org/officeDocument/2006/relationships/slideLayout" Target="../slideLayouts/slideLayout81.xml"/><Relationship Id="rId10"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95.xml"/><Relationship Id="rId12" Type="http://schemas.openxmlformats.org/officeDocument/2006/relationships/slideLayout" Target="../slideLayouts/slideLayout96.xml"/><Relationship Id="rId13" Type="http://schemas.openxmlformats.org/officeDocument/2006/relationships/theme" Target="../theme/theme8.xml"/><Relationship Id="rId14" Type="http://schemas.openxmlformats.org/officeDocument/2006/relationships/image" Target="../media/image1.png"/><Relationship Id="rId1" Type="http://schemas.openxmlformats.org/officeDocument/2006/relationships/slideLayout" Target="../slideLayouts/slideLayout85.xml"/><Relationship Id="rId2" Type="http://schemas.openxmlformats.org/officeDocument/2006/relationships/slideLayout" Target="../slideLayouts/slideLayout86.xml"/><Relationship Id="rId3" Type="http://schemas.openxmlformats.org/officeDocument/2006/relationships/slideLayout" Target="../slideLayouts/slideLayout87.xml"/><Relationship Id="rId4" Type="http://schemas.openxmlformats.org/officeDocument/2006/relationships/slideLayout" Target="../slideLayouts/slideLayout88.xml"/><Relationship Id="rId5" Type="http://schemas.openxmlformats.org/officeDocument/2006/relationships/slideLayout" Target="../slideLayouts/slideLayout89.xml"/><Relationship Id="rId6" Type="http://schemas.openxmlformats.org/officeDocument/2006/relationships/slideLayout" Target="../slideLayouts/slideLayout90.xml"/><Relationship Id="rId7" Type="http://schemas.openxmlformats.org/officeDocument/2006/relationships/slideLayout" Target="../slideLayouts/slideLayout91.xml"/><Relationship Id="rId8" Type="http://schemas.openxmlformats.org/officeDocument/2006/relationships/slideLayout" Target="../slideLayouts/slideLayout92.xml"/><Relationship Id="rId9" Type="http://schemas.openxmlformats.org/officeDocument/2006/relationships/slideLayout" Target="../slideLayouts/slideLayout93.xml"/><Relationship Id="rId10"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107.xml"/><Relationship Id="rId12" Type="http://schemas.openxmlformats.org/officeDocument/2006/relationships/slideLayout" Target="../slideLayouts/slideLayout108.xml"/><Relationship Id="rId13" Type="http://schemas.openxmlformats.org/officeDocument/2006/relationships/theme" Target="../theme/theme9.xml"/><Relationship Id="rId14" Type="http://schemas.openxmlformats.org/officeDocument/2006/relationships/image" Target="../media/image1.png"/><Relationship Id="rId1" Type="http://schemas.openxmlformats.org/officeDocument/2006/relationships/slideLayout" Target="../slideLayouts/slideLayout97.xml"/><Relationship Id="rId2" Type="http://schemas.openxmlformats.org/officeDocument/2006/relationships/slideLayout" Target="../slideLayouts/slideLayout98.xml"/><Relationship Id="rId3" Type="http://schemas.openxmlformats.org/officeDocument/2006/relationships/slideLayout" Target="../slideLayouts/slideLayout99.xml"/><Relationship Id="rId4" Type="http://schemas.openxmlformats.org/officeDocument/2006/relationships/slideLayout" Target="../slideLayouts/slideLayout100.xml"/><Relationship Id="rId5" Type="http://schemas.openxmlformats.org/officeDocument/2006/relationships/slideLayout" Target="../slideLayouts/slideLayout101.xml"/><Relationship Id="rId6" Type="http://schemas.openxmlformats.org/officeDocument/2006/relationships/slideLayout" Target="../slideLayouts/slideLayout102.xml"/><Relationship Id="rId7" Type="http://schemas.openxmlformats.org/officeDocument/2006/relationships/slideLayout" Target="../slideLayouts/slideLayout103.xml"/><Relationship Id="rId8" Type="http://schemas.openxmlformats.org/officeDocument/2006/relationships/slideLayout" Target="../slideLayouts/slideLayout104.xml"/><Relationship Id="rId9" Type="http://schemas.openxmlformats.org/officeDocument/2006/relationships/slideLayout" Target="../slideLayouts/slideLayout105.xml"/><Relationship Id="rId10"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75A8B7"/>
        </a:solidFill>
        <a:effectLst/>
      </p:bgPr>
    </p:bg>
    <p:spTree>
      <p:nvGrpSpPr>
        <p:cNvPr id="1" name=""/>
        <p:cNvGrpSpPr/>
        <p:nvPr/>
      </p:nvGrpSpPr>
      <p:grpSpPr>
        <a:xfrm>
          <a:off x="0" y="0"/>
          <a:ext cx="0" cy="0"/>
          <a:chOff x="0" y="0"/>
          <a:chExt cx="0" cy="0"/>
        </a:xfrm>
      </p:grpSpPr>
      <p:pic>
        <p:nvPicPr>
          <p:cNvPr id="1026" name="Picture 6" descr="IoE_286_landscape.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271" r:id="rId1"/>
    <p:sldLayoutId id="2147488341" r:id="rId2"/>
    <p:sldLayoutId id="2147488272" r:id="rId3"/>
    <p:sldLayoutId id="2147488273" r:id="rId4"/>
    <p:sldLayoutId id="2147488274" r:id="rId5"/>
    <p:sldLayoutId id="2147488342" r:id="rId6"/>
    <p:sldLayoutId id="2147488343" r:id="rId7"/>
    <p:sldLayoutId id="2147488344" r:id="rId8"/>
    <p:sldLayoutId id="2147488345" r:id="rId9"/>
    <p:sldLayoutId id="2147488275" r:id="rId10"/>
    <p:sldLayoutId id="2147488276"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B8CB87">
            <a:alpha val="90195"/>
          </a:srgbClr>
        </a:solidFill>
        <a:effectLst/>
      </p:bgPr>
    </p:bg>
    <p:spTree>
      <p:nvGrpSpPr>
        <p:cNvPr id="1" name=""/>
        <p:cNvGrpSpPr/>
        <p:nvPr/>
      </p:nvGrpSpPr>
      <p:grpSpPr>
        <a:xfrm>
          <a:off x="0" y="0"/>
          <a:ext cx="0" cy="0"/>
          <a:chOff x="0" y="0"/>
          <a:chExt cx="0" cy="0"/>
        </a:xfrm>
      </p:grpSpPr>
      <p:pic>
        <p:nvPicPr>
          <p:cNvPr id="56322"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34" r:id="rId1"/>
    <p:sldLayoutId id="2147488386" r:id="rId2"/>
    <p:sldLayoutId id="2147488335" r:id="rId3"/>
    <p:sldLayoutId id="2147488336" r:id="rId4"/>
    <p:sldLayoutId id="2147488337" r:id="rId5"/>
    <p:sldLayoutId id="2147488387" r:id="rId6"/>
    <p:sldLayoutId id="2147488388" r:id="rId7"/>
    <p:sldLayoutId id="2147488389" r:id="rId8"/>
    <p:sldLayoutId id="2147488390" r:id="rId9"/>
    <p:sldLayoutId id="2147488338" r:id="rId10"/>
    <p:sldLayoutId id="2147488339" r:id="rId11"/>
    <p:sldLayoutId id="2147488340"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9FD4D7"/>
        </a:solidFill>
        <a:effectLst/>
      </p:bgPr>
    </p:bg>
    <p:spTree>
      <p:nvGrpSpPr>
        <p:cNvPr id="1" name=""/>
        <p:cNvGrpSpPr/>
        <p:nvPr/>
      </p:nvGrpSpPr>
      <p:grpSpPr>
        <a:xfrm>
          <a:off x="0" y="0"/>
          <a:ext cx="0" cy="0"/>
          <a:chOff x="0" y="0"/>
          <a:chExt cx="0" cy="0"/>
        </a:xfrm>
      </p:grpSpPr>
      <p:pic>
        <p:nvPicPr>
          <p:cNvPr id="7170" name="Picture 6" descr="IoE_286_landscape.pn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277" r:id="rId1"/>
    <p:sldLayoutId id="2147488346" r:id="rId2"/>
    <p:sldLayoutId id="2147488278" r:id="rId3"/>
    <p:sldLayoutId id="2147488279" r:id="rId4"/>
    <p:sldLayoutId id="2147488280" r:id="rId5"/>
    <p:sldLayoutId id="2147488347" r:id="rId6"/>
    <p:sldLayoutId id="2147488348" r:id="rId7"/>
    <p:sldLayoutId id="2147488349" r:id="rId8"/>
    <p:sldLayoutId id="2147488350" r:id="rId9"/>
    <p:sldLayoutId id="2147488281" r:id="rId10"/>
    <p:sldLayoutId id="2147488282" r:id="rId11"/>
    <p:sldLayoutId id="2147488283" r:id="rId12"/>
    <p:sldLayoutId id="2147488284"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8C99">
            <a:alpha val="50195"/>
          </a:srgbClr>
        </a:solidFill>
        <a:effectLst/>
      </p:bgPr>
    </p:bg>
    <p:spTree>
      <p:nvGrpSpPr>
        <p:cNvPr id="1" name=""/>
        <p:cNvGrpSpPr/>
        <p:nvPr/>
      </p:nvGrpSpPr>
      <p:grpSpPr>
        <a:xfrm>
          <a:off x="0" y="0"/>
          <a:ext cx="0" cy="0"/>
          <a:chOff x="0" y="0"/>
          <a:chExt cx="0" cy="0"/>
        </a:xfrm>
      </p:grpSpPr>
      <p:pic>
        <p:nvPicPr>
          <p:cNvPr id="13314"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285" r:id="rId1"/>
    <p:sldLayoutId id="2147488351" r:id="rId2"/>
    <p:sldLayoutId id="2147488286" r:id="rId3"/>
    <p:sldLayoutId id="2147488287" r:id="rId4"/>
    <p:sldLayoutId id="2147488352" r:id="rId5"/>
    <p:sldLayoutId id="2147488353" r:id="rId6"/>
    <p:sldLayoutId id="2147488354" r:id="rId7"/>
    <p:sldLayoutId id="2147488355" r:id="rId8"/>
    <p:sldLayoutId id="2147488288" r:id="rId9"/>
    <p:sldLayoutId id="2147488289" r:id="rId10"/>
    <p:sldLayoutId id="2147488290" r:id="rId11"/>
    <p:sldLayoutId id="2147488291"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5A5C2">
            <a:alpha val="50195"/>
          </a:srgbClr>
        </a:solidFill>
        <a:effectLst/>
      </p:bgPr>
    </p:bg>
    <p:spTree>
      <p:nvGrpSpPr>
        <p:cNvPr id="1" name=""/>
        <p:cNvGrpSpPr/>
        <p:nvPr/>
      </p:nvGrpSpPr>
      <p:grpSpPr>
        <a:xfrm>
          <a:off x="0" y="0"/>
          <a:ext cx="0" cy="0"/>
          <a:chOff x="0" y="0"/>
          <a:chExt cx="0" cy="0"/>
        </a:xfrm>
      </p:grpSpPr>
      <p:pic>
        <p:nvPicPr>
          <p:cNvPr id="19458"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292" r:id="rId1"/>
    <p:sldLayoutId id="2147488356" r:id="rId2"/>
    <p:sldLayoutId id="2147488293" r:id="rId3"/>
    <p:sldLayoutId id="2147488294" r:id="rId4"/>
    <p:sldLayoutId id="2147488357" r:id="rId5"/>
    <p:sldLayoutId id="2147488358" r:id="rId6"/>
    <p:sldLayoutId id="2147488359" r:id="rId7"/>
    <p:sldLayoutId id="2147488360" r:id="rId8"/>
    <p:sldLayoutId id="2147488295" r:id="rId9"/>
    <p:sldLayoutId id="2147488296" r:id="rId10"/>
    <p:sldLayoutId id="2147488297" r:id="rId11"/>
    <p:sldLayoutId id="2147488298"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FA720">
            <a:alpha val="50195"/>
          </a:srgbClr>
        </a:solidFill>
        <a:effectLst/>
      </p:bgPr>
    </p:bg>
    <p:spTree>
      <p:nvGrpSpPr>
        <p:cNvPr id="1" name=""/>
        <p:cNvGrpSpPr/>
        <p:nvPr/>
      </p:nvGrpSpPr>
      <p:grpSpPr>
        <a:xfrm>
          <a:off x="0" y="0"/>
          <a:ext cx="0" cy="0"/>
          <a:chOff x="0" y="0"/>
          <a:chExt cx="0" cy="0"/>
        </a:xfrm>
      </p:grpSpPr>
      <p:pic>
        <p:nvPicPr>
          <p:cNvPr id="25602"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299" r:id="rId1"/>
    <p:sldLayoutId id="2147488361" r:id="rId2"/>
    <p:sldLayoutId id="2147488300" r:id="rId3"/>
    <p:sldLayoutId id="2147488301" r:id="rId4"/>
    <p:sldLayoutId id="2147488302" r:id="rId5"/>
    <p:sldLayoutId id="2147488362" r:id="rId6"/>
    <p:sldLayoutId id="2147488363" r:id="rId7"/>
    <p:sldLayoutId id="2147488364" r:id="rId8"/>
    <p:sldLayoutId id="2147488365" r:id="rId9"/>
    <p:sldLayoutId id="2147488303" r:id="rId10"/>
    <p:sldLayoutId id="2147488304" r:id="rId11"/>
    <p:sldLayoutId id="2147488305"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E6222">
            <a:alpha val="50195"/>
          </a:srgbClr>
        </a:solidFill>
        <a:effectLst/>
      </p:bgPr>
    </p:bg>
    <p:spTree>
      <p:nvGrpSpPr>
        <p:cNvPr id="1" name=""/>
        <p:cNvGrpSpPr/>
        <p:nvPr/>
      </p:nvGrpSpPr>
      <p:grpSpPr>
        <a:xfrm>
          <a:off x="0" y="0"/>
          <a:ext cx="0" cy="0"/>
          <a:chOff x="0" y="0"/>
          <a:chExt cx="0" cy="0"/>
        </a:xfrm>
      </p:grpSpPr>
      <p:pic>
        <p:nvPicPr>
          <p:cNvPr id="31746"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06" r:id="rId1"/>
    <p:sldLayoutId id="2147488366" r:id="rId2"/>
    <p:sldLayoutId id="2147488307" r:id="rId3"/>
    <p:sldLayoutId id="2147488308" r:id="rId4"/>
    <p:sldLayoutId id="2147488309" r:id="rId5"/>
    <p:sldLayoutId id="2147488367" r:id="rId6"/>
    <p:sldLayoutId id="2147488368" r:id="rId7"/>
    <p:sldLayoutId id="2147488369" r:id="rId8"/>
    <p:sldLayoutId id="2147488370" r:id="rId9"/>
    <p:sldLayoutId id="2147488310" r:id="rId10"/>
    <p:sldLayoutId id="2147488311" r:id="rId11"/>
    <p:sldLayoutId id="2147488312"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8D003F">
            <a:alpha val="39999"/>
          </a:srgbClr>
        </a:solidFill>
        <a:effectLst/>
      </p:bgPr>
    </p:bg>
    <p:spTree>
      <p:nvGrpSpPr>
        <p:cNvPr id="1" name=""/>
        <p:cNvGrpSpPr/>
        <p:nvPr/>
      </p:nvGrpSpPr>
      <p:grpSpPr>
        <a:xfrm>
          <a:off x="0" y="0"/>
          <a:ext cx="0" cy="0"/>
          <a:chOff x="0" y="0"/>
          <a:chExt cx="0" cy="0"/>
        </a:xfrm>
      </p:grpSpPr>
      <p:pic>
        <p:nvPicPr>
          <p:cNvPr id="37890"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13" r:id="rId1"/>
    <p:sldLayoutId id="2147488371" r:id="rId2"/>
    <p:sldLayoutId id="2147488314" r:id="rId3"/>
    <p:sldLayoutId id="2147488315" r:id="rId4"/>
    <p:sldLayoutId id="2147488316" r:id="rId5"/>
    <p:sldLayoutId id="2147488372" r:id="rId6"/>
    <p:sldLayoutId id="2147488373" r:id="rId7"/>
    <p:sldLayoutId id="2147488374" r:id="rId8"/>
    <p:sldLayoutId id="2147488375" r:id="rId9"/>
    <p:sldLayoutId id="2147488317" r:id="rId10"/>
    <p:sldLayoutId id="2147488318" r:id="rId11"/>
    <p:sldLayoutId id="2147488319"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B597A3">
            <a:alpha val="90195"/>
          </a:srgbClr>
        </a:solidFill>
        <a:effectLst/>
      </p:bgPr>
    </p:bg>
    <p:spTree>
      <p:nvGrpSpPr>
        <p:cNvPr id="1" name=""/>
        <p:cNvGrpSpPr/>
        <p:nvPr/>
      </p:nvGrpSpPr>
      <p:grpSpPr>
        <a:xfrm>
          <a:off x="0" y="0"/>
          <a:ext cx="0" cy="0"/>
          <a:chOff x="0" y="0"/>
          <a:chExt cx="0" cy="0"/>
        </a:xfrm>
      </p:grpSpPr>
      <p:pic>
        <p:nvPicPr>
          <p:cNvPr id="44034"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20" r:id="rId1"/>
    <p:sldLayoutId id="2147488376" r:id="rId2"/>
    <p:sldLayoutId id="2147488321" r:id="rId3"/>
    <p:sldLayoutId id="2147488322" r:id="rId4"/>
    <p:sldLayoutId id="2147488323" r:id="rId5"/>
    <p:sldLayoutId id="2147488377" r:id="rId6"/>
    <p:sldLayoutId id="2147488378" r:id="rId7"/>
    <p:sldLayoutId id="2147488379" r:id="rId8"/>
    <p:sldLayoutId id="2147488380" r:id="rId9"/>
    <p:sldLayoutId id="2147488324" r:id="rId10"/>
    <p:sldLayoutId id="2147488325" r:id="rId11"/>
    <p:sldLayoutId id="2147488326"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FD7BC">
            <a:alpha val="90195"/>
          </a:srgbClr>
        </a:solidFill>
        <a:effectLst/>
      </p:bgPr>
    </p:bg>
    <p:spTree>
      <p:nvGrpSpPr>
        <p:cNvPr id="1" name=""/>
        <p:cNvGrpSpPr/>
        <p:nvPr/>
      </p:nvGrpSpPr>
      <p:grpSpPr>
        <a:xfrm>
          <a:off x="0" y="0"/>
          <a:ext cx="0" cy="0"/>
          <a:chOff x="0" y="0"/>
          <a:chExt cx="0" cy="0"/>
        </a:xfrm>
      </p:grpSpPr>
      <p:pic>
        <p:nvPicPr>
          <p:cNvPr id="50178" name="Picture 6" descr="IoE_286_landscape.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327" r:id="rId1"/>
    <p:sldLayoutId id="2147488381" r:id="rId2"/>
    <p:sldLayoutId id="2147488328" r:id="rId3"/>
    <p:sldLayoutId id="2147488329" r:id="rId4"/>
    <p:sldLayoutId id="2147488330" r:id="rId5"/>
    <p:sldLayoutId id="2147488382" r:id="rId6"/>
    <p:sldLayoutId id="2147488383" r:id="rId7"/>
    <p:sldLayoutId id="2147488384" r:id="rId8"/>
    <p:sldLayoutId id="2147488385" r:id="rId9"/>
    <p:sldLayoutId id="2147488331" r:id="rId10"/>
    <p:sldLayoutId id="2147488332" r:id="rId11"/>
    <p:sldLayoutId id="2147488333" r:id="rId1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1.png"/><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4.xml"/><Relationship Id="rId3"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15.xml"/><Relationship Id="rId3"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17.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34.xml"/><Relationship Id="rId3" Type="http://schemas.openxmlformats.org/officeDocument/2006/relationships/chart" Target="../charts/char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1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1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5.xml"/><Relationship Id="rId3" Type="http://schemas.openxmlformats.org/officeDocument/2006/relationships/image" Target="../media/image12.jpeg"/></Relationships>
</file>

<file path=ppt/slides/_rels/slide46.xml.rels><?xml version="1.0" encoding="UTF-8" standalone="yes"?>
<Relationships xmlns="http://schemas.openxmlformats.org/package/2006/relationships"><Relationship Id="rId3" Type="http://schemas.openxmlformats.org/officeDocument/2006/relationships/hyperlink" Target="https://melbourne-cshe.unimelb.edu.au/__data/assets/pdf_file/0007/2565070/Why-we-need-to-reconceptualise-Australias-future-academic-workforce.pdf" TargetMode="External"/><Relationship Id="rId4" Type="http://schemas.openxmlformats.org/officeDocument/2006/relationships/hyperlink" Target="http://www.researchcghe.org/publications/early-career-social-science-researchers-experiences-and-support-needs/" TargetMode="External"/><Relationship Id="rId5" Type="http://schemas.openxmlformats.org/officeDocument/2006/relationships/hyperlink" Target="http://www.esrc.ac.uk/skills-and-careers/postgraduate-careers/early-career-researchers/" TargetMode="External"/><Relationship Id="rId1" Type="http://schemas.openxmlformats.org/officeDocument/2006/relationships/slideLayout" Target="../slideLayouts/slideLayout38.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p:cNvPicPr>
          <p:nvPr/>
        </p:nvPicPr>
        <p:blipFill rotWithShape="1">
          <a:blip r:embed="rId3">
            <a:extLst>
              <a:ext uri="{28A0092B-C50C-407E-A947-70E740481C1C}">
                <a14:useLocalDpi xmlns:a14="http://schemas.microsoft.com/office/drawing/2010/main" val="0"/>
              </a:ext>
            </a:extLst>
          </a:blip>
          <a:srcRect l="5206"/>
          <a:stretch/>
        </p:blipFill>
        <p:spPr bwMode="auto">
          <a:xfrm>
            <a:off x="0" y="427182"/>
            <a:ext cx="9144000" cy="6430818"/>
          </a:xfrm>
          <a:prstGeom prst="rect">
            <a:avLst/>
          </a:prstGeom>
          <a:noFill/>
          <a:ln>
            <a:noFill/>
          </a:ln>
          <a:effectLst/>
          <a:scene3d>
            <a:camera prst="orthographicFront">
              <a:rot lat="0" lon="300000" rev="0"/>
            </a:camera>
            <a:lightRig rig="threePt" dir="t"/>
          </a:scene3d>
          <a:extLst/>
        </p:spPr>
      </p:pic>
      <p:pic>
        <p:nvPicPr>
          <p:cNvPr id="64514" name="Picture 6" descr="IoE_286_landscap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500" y="5057775"/>
            <a:ext cx="8680450" cy="1544638"/>
          </a:xfrm>
          <a:prstGeom prst="rect">
            <a:avLst/>
          </a:prstGeom>
          <a:solidFill>
            <a:schemeClr val="tx2">
              <a:lumMod val="10000"/>
              <a:lumOff val="90000"/>
            </a:schemeClr>
          </a:solidFill>
        </p:spPr>
        <p:txBody>
          <a:bodyPr>
            <a:spAutoFit/>
          </a:bodyPr>
          <a:lstStyle/>
          <a:p>
            <a:pPr>
              <a:defRPr/>
            </a:pPr>
            <a:endParaRPr lang="en-GB">
              <a:latin typeface="Arial" charset="0"/>
              <a:ea typeface="MS PGothic" charset="-128"/>
            </a:endParaRPr>
          </a:p>
        </p:txBody>
      </p:sp>
      <p:sp>
        <p:nvSpPr>
          <p:cNvPr id="3" name="TextBox 3"/>
          <p:cNvSpPr txBox="1">
            <a:spLocks noChangeArrowheads="1"/>
          </p:cNvSpPr>
          <p:nvPr/>
        </p:nvSpPr>
        <p:spPr bwMode="auto">
          <a:xfrm>
            <a:off x="190500" y="5057775"/>
            <a:ext cx="87661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algn="ctr">
              <a:defRPr/>
            </a:pPr>
            <a:r>
              <a:rPr lang="en-US" sz="2800" i="1" dirty="0">
                <a:solidFill>
                  <a:schemeClr val="tx2">
                    <a:lumMod val="90000"/>
                    <a:lumOff val="10000"/>
                  </a:schemeClr>
                </a:solidFill>
              </a:rPr>
              <a:t>Early career social science researchers:</a:t>
            </a:r>
            <a:br>
              <a:rPr lang="en-US" sz="2800" i="1" dirty="0">
                <a:solidFill>
                  <a:schemeClr val="tx2">
                    <a:lumMod val="90000"/>
                    <a:lumOff val="10000"/>
                  </a:schemeClr>
                </a:solidFill>
              </a:rPr>
            </a:br>
            <a:r>
              <a:rPr lang="en-US" sz="2800" i="1" dirty="0">
                <a:solidFill>
                  <a:schemeClr val="tx2">
                    <a:lumMod val="90000"/>
                    <a:lumOff val="10000"/>
                  </a:schemeClr>
                </a:solidFill>
              </a:rPr>
              <a:t>Experiences and support </a:t>
            </a:r>
            <a:r>
              <a:rPr lang="en-US" sz="2800" i="1" dirty="0" smtClean="0">
                <a:solidFill>
                  <a:schemeClr val="tx2">
                    <a:lumMod val="90000"/>
                    <a:lumOff val="10000"/>
                  </a:schemeClr>
                </a:solidFill>
              </a:rPr>
              <a:t>needs</a:t>
            </a:r>
          </a:p>
          <a:p>
            <a:pPr algn="ctr">
              <a:defRPr/>
            </a:pPr>
            <a:endParaRPr lang="en-US" altLang="x-none" sz="800" b="1" dirty="0" smtClean="0">
              <a:solidFill>
                <a:schemeClr val="tx2">
                  <a:lumMod val="90000"/>
                  <a:lumOff val="10000"/>
                </a:schemeClr>
              </a:solidFill>
            </a:endParaRPr>
          </a:p>
          <a:p>
            <a:pPr algn="ctr">
              <a:defRPr/>
            </a:pPr>
            <a:r>
              <a:rPr lang="en-US" altLang="x-none" sz="2400" dirty="0" smtClean="0">
                <a:solidFill>
                  <a:schemeClr val="tx2">
                    <a:lumMod val="90000"/>
                    <a:lumOff val="10000"/>
                  </a:schemeClr>
                </a:solidFill>
              </a:rPr>
              <a:t>CGHE seminar 88, 19 July 2018</a:t>
            </a:r>
            <a:endParaRPr lang="en-GB" altLang="x-none" sz="2400" dirty="0" smtClean="0">
              <a:solidFill>
                <a:schemeClr val="tx2">
                  <a:lumMod val="90000"/>
                  <a:lumOff val="10000"/>
                </a:schemeClr>
              </a:solidFill>
              <a:latin typeface="Helvetica"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bwMode="auto">
          <a:xfrm>
            <a:off x="184150" y="509588"/>
            <a:ext cx="6103938" cy="66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smtClean="0">
                <a:solidFill>
                  <a:schemeClr val="bg1"/>
                </a:solidFill>
                <a:latin typeface="Helvetica" pitchFamily="34" charset="0"/>
              </a:rPr>
              <a:t>Research Design: three phases</a:t>
            </a:r>
          </a:p>
        </p:txBody>
      </p:sp>
      <p:sp>
        <p:nvSpPr>
          <p:cNvPr id="3" name="Content Placeholder 2"/>
          <p:cNvSpPr>
            <a:spLocks noGrp="1"/>
          </p:cNvSpPr>
          <p:nvPr>
            <p:ph idx="1"/>
          </p:nvPr>
        </p:nvSpPr>
        <p:spPr>
          <a:xfrm>
            <a:off x="422275" y="1520825"/>
            <a:ext cx="8229600" cy="4724400"/>
          </a:xfrm>
        </p:spPr>
        <p:txBody>
          <a:bodyPr>
            <a:normAutofit fontScale="85000" lnSpcReduction="20000"/>
          </a:bodyPr>
          <a:lstStyle/>
          <a:p>
            <a:pPr marL="457200" indent="-457200">
              <a:buFont typeface="+mj-lt"/>
              <a:buAutoNum type="arabicPeriod"/>
              <a:defRPr/>
            </a:pPr>
            <a:r>
              <a:rPr lang="en-GB" sz="2400" dirty="0" smtClean="0">
                <a:solidFill>
                  <a:schemeClr val="tx2">
                    <a:lumMod val="90000"/>
                    <a:lumOff val="10000"/>
                  </a:schemeClr>
                </a:solidFill>
                <a:latin typeface="+mn-lt"/>
              </a:rPr>
              <a:t>An online </a:t>
            </a:r>
            <a:r>
              <a:rPr lang="en-GB" sz="2400" dirty="0">
                <a:solidFill>
                  <a:schemeClr val="tx2">
                    <a:lumMod val="90000"/>
                    <a:lumOff val="10000"/>
                  </a:schemeClr>
                </a:solidFill>
                <a:latin typeface="+mn-lt"/>
              </a:rPr>
              <a:t>survey of PhD graduates in the social sciences who described themselves as early career </a:t>
            </a:r>
            <a:r>
              <a:rPr lang="en-GB" sz="2400" dirty="0" smtClean="0">
                <a:solidFill>
                  <a:schemeClr val="tx2">
                    <a:lumMod val="90000"/>
                    <a:lumOff val="10000"/>
                  </a:schemeClr>
                </a:solidFill>
                <a:latin typeface="+mn-lt"/>
              </a:rPr>
              <a:t>researchers</a:t>
            </a:r>
          </a:p>
          <a:p>
            <a:pPr marL="857250" lvl="1" indent="-276225">
              <a:buFont typeface="Arial" charset="0"/>
              <a:buChar char="–"/>
              <a:defRPr/>
            </a:pPr>
            <a:r>
              <a:rPr lang="en-GB" sz="2000" dirty="0" smtClean="0">
                <a:solidFill>
                  <a:schemeClr val="tx2">
                    <a:lumMod val="90000"/>
                    <a:lumOff val="10000"/>
                  </a:schemeClr>
                </a:solidFill>
                <a:latin typeface="+mn-lt"/>
              </a:rPr>
              <a:t>1,048 </a:t>
            </a:r>
            <a:r>
              <a:rPr lang="en-GB" sz="2000" dirty="0">
                <a:solidFill>
                  <a:schemeClr val="tx2">
                    <a:lumMod val="90000"/>
                    <a:lumOff val="10000"/>
                  </a:schemeClr>
                </a:solidFill>
                <a:latin typeface="+mn-lt"/>
              </a:rPr>
              <a:t>usable </a:t>
            </a:r>
            <a:r>
              <a:rPr lang="en-GB" sz="2000" dirty="0" smtClean="0">
                <a:solidFill>
                  <a:schemeClr val="tx2">
                    <a:lumMod val="90000"/>
                    <a:lumOff val="10000"/>
                  </a:schemeClr>
                </a:solidFill>
                <a:latin typeface="+mn-lt"/>
              </a:rPr>
              <a:t>responses</a:t>
            </a:r>
          </a:p>
          <a:p>
            <a:pPr marL="857250" lvl="1" indent="-276225">
              <a:buFont typeface="Arial" charset="0"/>
              <a:buChar char="–"/>
              <a:defRPr/>
            </a:pPr>
            <a:r>
              <a:rPr lang="en-GB" sz="2000" dirty="0" smtClean="0">
                <a:solidFill>
                  <a:schemeClr val="tx2">
                    <a:lumMod val="90000"/>
                    <a:lumOff val="10000"/>
                  </a:schemeClr>
                </a:solidFill>
                <a:latin typeface="+mn-lt"/>
              </a:rPr>
              <a:t>But they may not be representative of the total population</a:t>
            </a:r>
          </a:p>
          <a:p>
            <a:pPr marL="11113" lvl="1" indent="0">
              <a:buFont typeface="Arial" charset="0"/>
              <a:buNone/>
              <a:defRPr/>
            </a:pPr>
            <a:r>
              <a:rPr lang="en-GB" sz="2400" dirty="0" smtClean="0">
                <a:solidFill>
                  <a:schemeClr val="tx2">
                    <a:lumMod val="90000"/>
                    <a:lumOff val="10000"/>
                  </a:schemeClr>
                </a:solidFill>
                <a:latin typeface="+mn-lt"/>
              </a:rPr>
              <a:t> </a:t>
            </a:r>
          </a:p>
          <a:p>
            <a:pPr marL="450850" indent="-439738">
              <a:buFont typeface="+mj-lt"/>
              <a:buAutoNum type="arabicPeriod"/>
              <a:defRPr/>
            </a:pPr>
            <a:r>
              <a:rPr lang="en-GB" sz="2400" dirty="0" smtClean="0">
                <a:solidFill>
                  <a:schemeClr val="tx2">
                    <a:lumMod val="90000"/>
                    <a:lumOff val="10000"/>
                  </a:schemeClr>
                </a:solidFill>
                <a:latin typeface="+mn-lt"/>
              </a:rPr>
              <a:t>Semi-structured </a:t>
            </a:r>
            <a:r>
              <a:rPr lang="en-GB" sz="2400" dirty="0">
                <a:solidFill>
                  <a:schemeClr val="tx2">
                    <a:lumMod val="90000"/>
                    <a:lumOff val="10000"/>
                  </a:schemeClr>
                </a:solidFill>
                <a:latin typeface="+mn-lt"/>
              </a:rPr>
              <a:t>interviews </a:t>
            </a:r>
            <a:r>
              <a:rPr lang="en-GB" sz="2400" dirty="0" smtClean="0">
                <a:solidFill>
                  <a:schemeClr val="tx2">
                    <a:lumMod val="90000"/>
                    <a:lumOff val="10000"/>
                  </a:schemeClr>
                </a:solidFill>
                <a:latin typeface="+mn-lt"/>
              </a:rPr>
              <a:t>with </a:t>
            </a:r>
            <a:r>
              <a:rPr lang="en-GB" sz="2400" dirty="0">
                <a:solidFill>
                  <a:schemeClr val="tx2">
                    <a:lumMod val="90000"/>
                    <a:lumOff val="10000"/>
                  </a:schemeClr>
                </a:solidFill>
                <a:latin typeface="+mn-lt"/>
              </a:rPr>
              <a:t>35 </a:t>
            </a:r>
            <a:r>
              <a:rPr lang="en-GB" sz="2400" dirty="0" smtClean="0">
                <a:solidFill>
                  <a:schemeClr val="tx2">
                    <a:lumMod val="90000"/>
                    <a:lumOff val="10000"/>
                  </a:schemeClr>
                </a:solidFill>
                <a:latin typeface="+mn-lt"/>
              </a:rPr>
              <a:t>respondents</a:t>
            </a:r>
          </a:p>
          <a:p>
            <a:pPr marL="850900" lvl="1" indent="-269875">
              <a:buFont typeface="Arial" charset="0"/>
              <a:buChar char="–"/>
              <a:defRPr/>
            </a:pPr>
            <a:r>
              <a:rPr lang="en-GB" sz="2000" dirty="0" smtClean="0">
                <a:solidFill>
                  <a:schemeClr val="tx2">
                    <a:lumMod val="90000"/>
                    <a:lumOff val="10000"/>
                  </a:schemeClr>
                </a:solidFill>
                <a:latin typeface="+mn-lt"/>
              </a:rPr>
              <a:t>who </a:t>
            </a:r>
            <a:r>
              <a:rPr lang="en-GB" sz="2000" dirty="0">
                <a:solidFill>
                  <a:schemeClr val="tx2">
                    <a:lumMod val="90000"/>
                    <a:lumOff val="10000"/>
                  </a:schemeClr>
                </a:solidFill>
                <a:latin typeface="+mn-lt"/>
              </a:rPr>
              <a:t>had studied at a range of types of universities </a:t>
            </a:r>
            <a:endParaRPr lang="en-GB" sz="2000" dirty="0" smtClean="0">
              <a:solidFill>
                <a:schemeClr val="tx2">
                  <a:lumMod val="90000"/>
                  <a:lumOff val="10000"/>
                </a:schemeClr>
              </a:solidFill>
              <a:latin typeface="+mn-lt"/>
            </a:endParaRPr>
          </a:p>
          <a:p>
            <a:pPr marL="850900" lvl="1" indent="-269875">
              <a:buFont typeface="Arial" charset="0"/>
              <a:buChar char="–"/>
              <a:defRPr/>
            </a:pPr>
            <a:r>
              <a:rPr lang="en-GB" sz="2000" dirty="0" smtClean="0">
                <a:solidFill>
                  <a:schemeClr val="tx2">
                    <a:lumMod val="90000"/>
                    <a:lumOff val="10000"/>
                  </a:schemeClr>
                </a:solidFill>
                <a:latin typeface="+mn-lt"/>
              </a:rPr>
              <a:t>with </a:t>
            </a:r>
            <a:r>
              <a:rPr lang="en-GB" sz="2000" dirty="0">
                <a:solidFill>
                  <a:schemeClr val="tx2">
                    <a:lumMod val="90000"/>
                    <a:lumOff val="10000"/>
                  </a:schemeClr>
                </a:solidFill>
                <a:latin typeface="+mn-lt"/>
              </a:rPr>
              <a:t>different funding </a:t>
            </a:r>
            <a:r>
              <a:rPr lang="en-GB" sz="2000" dirty="0" smtClean="0">
                <a:solidFill>
                  <a:schemeClr val="tx2">
                    <a:lumMod val="90000"/>
                    <a:lumOff val="10000"/>
                  </a:schemeClr>
                </a:solidFill>
                <a:latin typeface="+mn-lt"/>
              </a:rPr>
              <a:t>sources</a:t>
            </a:r>
          </a:p>
          <a:p>
            <a:pPr marL="850900" lvl="1" indent="-269875">
              <a:buFont typeface="Arial" charset="0"/>
              <a:buChar char="–"/>
              <a:defRPr/>
            </a:pPr>
            <a:r>
              <a:rPr lang="en-GB" sz="2000" dirty="0" smtClean="0">
                <a:solidFill>
                  <a:schemeClr val="tx2">
                    <a:lumMod val="90000"/>
                    <a:lumOff val="10000"/>
                  </a:schemeClr>
                </a:solidFill>
                <a:latin typeface="+mn-lt"/>
              </a:rPr>
              <a:t>eight </a:t>
            </a:r>
            <a:r>
              <a:rPr lang="en-GB" sz="2000" dirty="0">
                <a:solidFill>
                  <a:schemeClr val="tx2">
                    <a:lumMod val="90000"/>
                    <a:lumOff val="10000"/>
                  </a:schemeClr>
                </a:solidFill>
                <a:latin typeface="+mn-lt"/>
              </a:rPr>
              <a:t>were working outside </a:t>
            </a:r>
            <a:r>
              <a:rPr lang="en-GB" sz="2000" dirty="0" smtClean="0">
                <a:solidFill>
                  <a:schemeClr val="tx2">
                    <a:lumMod val="90000"/>
                    <a:lumOff val="10000"/>
                  </a:schemeClr>
                </a:solidFill>
                <a:latin typeface="+mn-lt"/>
              </a:rPr>
              <a:t>academia</a:t>
            </a:r>
          </a:p>
          <a:p>
            <a:pPr marL="457200" indent="-457200">
              <a:buFont typeface="+mj-lt"/>
              <a:buAutoNum type="arabicPeriod"/>
              <a:defRPr/>
            </a:pPr>
            <a:endParaRPr lang="en-GB" sz="2400" dirty="0">
              <a:solidFill>
                <a:schemeClr val="tx2">
                  <a:lumMod val="90000"/>
                  <a:lumOff val="10000"/>
                </a:schemeClr>
              </a:solidFill>
              <a:latin typeface="+mn-lt"/>
            </a:endParaRPr>
          </a:p>
          <a:p>
            <a:pPr marL="457200" indent="-457200">
              <a:buFont typeface="+mj-lt"/>
              <a:buAutoNum type="arabicPeriod"/>
              <a:defRPr/>
            </a:pPr>
            <a:r>
              <a:rPr lang="en-GB" sz="2400" dirty="0" smtClean="0">
                <a:solidFill>
                  <a:schemeClr val="tx2">
                    <a:lumMod val="90000"/>
                    <a:lumOff val="10000"/>
                  </a:schemeClr>
                </a:solidFill>
                <a:latin typeface="+mn-lt"/>
              </a:rPr>
              <a:t>Semi-structured interviews with </a:t>
            </a:r>
            <a:r>
              <a:rPr lang="en-GB" sz="2400" dirty="0">
                <a:solidFill>
                  <a:schemeClr val="tx2">
                    <a:lumMod val="90000"/>
                    <a:lumOff val="10000"/>
                  </a:schemeClr>
                </a:solidFill>
                <a:latin typeface="+mn-lt"/>
              </a:rPr>
              <a:t>nine representatives of relevant research and other organisations, experts and </a:t>
            </a:r>
            <a:r>
              <a:rPr lang="en-GB" sz="2400" dirty="0" smtClean="0">
                <a:solidFill>
                  <a:schemeClr val="tx2">
                    <a:lumMod val="90000"/>
                    <a:lumOff val="10000"/>
                  </a:schemeClr>
                </a:solidFill>
                <a:latin typeface="+mn-lt"/>
              </a:rPr>
              <a:t>individuals</a:t>
            </a:r>
          </a:p>
          <a:p>
            <a:pPr marL="857250" lvl="1" indent="-276225">
              <a:buFont typeface="Arial" charset="0"/>
              <a:buChar char="–"/>
              <a:defRPr/>
            </a:pPr>
            <a:r>
              <a:rPr lang="en-GB" sz="2000" dirty="0">
                <a:solidFill>
                  <a:schemeClr val="tx2">
                    <a:lumMod val="90000"/>
                    <a:lumOff val="10000"/>
                  </a:schemeClr>
                </a:solidFill>
                <a:latin typeface="+mn-lt"/>
              </a:rPr>
              <a:t>a</a:t>
            </a:r>
            <a:r>
              <a:rPr lang="en-GB" sz="2000" dirty="0" smtClean="0">
                <a:solidFill>
                  <a:schemeClr val="tx2">
                    <a:lumMod val="90000"/>
                    <a:lumOff val="10000"/>
                  </a:schemeClr>
                </a:solidFill>
                <a:latin typeface="+mn-lt"/>
              </a:rPr>
              <a:t>ll had </a:t>
            </a:r>
            <a:r>
              <a:rPr lang="en-GB" sz="2000" dirty="0">
                <a:solidFill>
                  <a:schemeClr val="tx2">
                    <a:lumMod val="90000"/>
                    <a:lumOff val="10000"/>
                  </a:schemeClr>
                </a:solidFill>
                <a:latin typeface="+mn-lt"/>
              </a:rPr>
              <a:t>a stake in the support and progression of ECRs in the social </a:t>
            </a:r>
            <a:r>
              <a:rPr lang="en-GB" sz="2000" dirty="0" smtClean="0">
                <a:solidFill>
                  <a:schemeClr val="tx2">
                    <a:lumMod val="90000"/>
                    <a:lumOff val="10000"/>
                  </a:schemeClr>
                </a:solidFill>
                <a:latin typeface="+mn-lt"/>
              </a:rPr>
              <a:t>sciences</a:t>
            </a:r>
          </a:p>
          <a:p>
            <a:pPr marL="857250" lvl="1" indent="-276225">
              <a:buFont typeface="Arial" charset="0"/>
              <a:buChar char="–"/>
              <a:defRPr/>
            </a:pPr>
            <a:r>
              <a:rPr lang="en-GB" sz="2000" dirty="0">
                <a:solidFill>
                  <a:schemeClr val="tx2">
                    <a:lumMod val="90000"/>
                    <a:lumOff val="10000"/>
                  </a:schemeClr>
                </a:solidFill>
                <a:latin typeface="+mn-lt"/>
              </a:rPr>
              <a:t>t</a:t>
            </a:r>
            <a:r>
              <a:rPr lang="en-GB" sz="2000" dirty="0" smtClean="0">
                <a:solidFill>
                  <a:schemeClr val="tx2">
                    <a:lumMod val="90000"/>
                    <a:lumOff val="10000"/>
                  </a:schemeClr>
                </a:solidFill>
                <a:latin typeface="+mn-lt"/>
              </a:rPr>
              <a:t>he interviews explored </a:t>
            </a:r>
            <a:r>
              <a:rPr lang="en-GB" sz="2000" dirty="0">
                <a:solidFill>
                  <a:schemeClr val="tx2">
                    <a:lumMod val="90000"/>
                    <a:lumOff val="10000"/>
                  </a:schemeClr>
                </a:solidFill>
                <a:latin typeface="+mn-lt"/>
              </a:rPr>
              <a:t>the main issues raised by respondents to the survey and the 35 interviewees, the effectiveness of existing sources of support, and ideas for improvement</a:t>
            </a:r>
            <a:r>
              <a:rPr lang="en-GB" sz="2000" dirty="0" smtClean="0">
                <a:solidFill>
                  <a:schemeClr val="tx2">
                    <a:lumMod val="90000"/>
                    <a:lumOff val="10000"/>
                  </a:schemeClr>
                </a:solidFill>
                <a:latin typeface="+mn-lt"/>
              </a:rPr>
              <a:t>.</a:t>
            </a: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bwMode="auto">
          <a:xfrm>
            <a:off x="184150" y="509588"/>
            <a:ext cx="5776913" cy="66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smtClean="0">
                <a:solidFill>
                  <a:schemeClr val="bg1"/>
                </a:solidFill>
                <a:latin typeface="Helvetica" pitchFamily="34" charset="0"/>
              </a:rPr>
              <a:t>Research Design: analysis</a:t>
            </a:r>
          </a:p>
        </p:txBody>
      </p:sp>
      <p:sp>
        <p:nvSpPr>
          <p:cNvPr id="3" name="Content Placeholder 2"/>
          <p:cNvSpPr>
            <a:spLocks noGrp="1"/>
          </p:cNvSpPr>
          <p:nvPr>
            <p:ph idx="1"/>
          </p:nvPr>
        </p:nvSpPr>
        <p:spPr>
          <a:xfrm>
            <a:off x="355600" y="1592263"/>
            <a:ext cx="8491538" cy="4724400"/>
          </a:xfrm>
        </p:spPr>
        <p:txBody>
          <a:bodyPr>
            <a:normAutofit/>
          </a:bodyPr>
          <a:lstStyle/>
          <a:p>
            <a:pPr marL="0" indent="0">
              <a:buFont typeface="Arial" charset="0"/>
              <a:buNone/>
              <a:defRPr/>
            </a:pPr>
            <a:r>
              <a:rPr lang="en-GB" sz="2400" dirty="0">
                <a:solidFill>
                  <a:schemeClr val="tx2">
                    <a:lumMod val="90000"/>
                    <a:lumOff val="10000"/>
                  </a:schemeClr>
                </a:solidFill>
                <a:latin typeface="+mn-lt"/>
              </a:rPr>
              <a:t>Quantitative </a:t>
            </a:r>
            <a:r>
              <a:rPr lang="mr-IN" sz="2400" dirty="0" smtClean="0">
                <a:solidFill>
                  <a:schemeClr val="tx2">
                    <a:lumMod val="90000"/>
                    <a:lumOff val="10000"/>
                  </a:schemeClr>
                </a:solidFill>
                <a:latin typeface="+mn-lt"/>
              </a:rPr>
              <a:t>–</a:t>
            </a:r>
            <a:r>
              <a:rPr lang="en-GB" sz="2400" dirty="0" smtClean="0">
                <a:solidFill>
                  <a:schemeClr val="tx2">
                    <a:lumMod val="90000"/>
                    <a:lumOff val="10000"/>
                  </a:schemeClr>
                </a:solidFill>
                <a:latin typeface="+mn-lt"/>
              </a:rPr>
              <a:t> and some </a:t>
            </a:r>
            <a:r>
              <a:rPr lang="en-GB" sz="2400" dirty="0">
                <a:solidFill>
                  <a:schemeClr val="tx2">
                    <a:lumMod val="90000"/>
                    <a:lumOff val="10000"/>
                  </a:schemeClr>
                </a:solidFill>
                <a:latin typeface="+mn-lt"/>
              </a:rPr>
              <a:t>qualitative </a:t>
            </a:r>
            <a:r>
              <a:rPr lang="mr-IN" sz="2400" dirty="0" smtClean="0">
                <a:solidFill>
                  <a:schemeClr val="tx2">
                    <a:lumMod val="90000"/>
                    <a:lumOff val="10000"/>
                  </a:schemeClr>
                </a:solidFill>
                <a:latin typeface="+mn-lt"/>
              </a:rPr>
              <a:t>–</a:t>
            </a:r>
            <a:r>
              <a:rPr lang="en-GB" sz="2400" dirty="0" smtClean="0">
                <a:solidFill>
                  <a:schemeClr val="tx2">
                    <a:lumMod val="90000"/>
                    <a:lumOff val="10000"/>
                  </a:schemeClr>
                </a:solidFill>
                <a:latin typeface="+mn-lt"/>
              </a:rPr>
              <a:t> data </a:t>
            </a:r>
            <a:r>
              <a:rPr lang="en-GB" sz="2400" dirty="0">
                <a:solidFill>
                  <a:schemeClr val="tx2">
                    <a:lumMod val="90000"/>
                    <a:lumOff val="10000"/>
                  </a:schemeClr>
                </a:solidFill>
                <a:latin typeface="+mn-lt"/>
              </a:rPr>
              <a:t>from the survey were subjected to a number of bivariate analyses, including by</a:t>
            </a:r>
            <a:r>
              <a:rPr lang="en-GB" sz="2400" dirty="0" smtClean="0">
                <a:solidFill>
                  <a:schemeClr val="tx2">
                    <a:lumMod val="90000"/>
                    <a:lumOff val="10000"/>
                  </a:schemeClr>
                </a:solidFill>
                <a:latin typeface="+mn-lt"/>
              </a:rPr>
              <a:t>:</a:t>
            </a:r>
          </a:p>
          <a:p>
            <a:pPr marL="0" indent="0">
              <a:buFont typeface="Arial" charset="0"/>
              <a:buNone/>
              <a:defRPr/>
            </a:pPr>
            <a:endParaRPr lang="en-GB" sz="800" dirty="0">
              <a:solidFill>
                <a:schemeClr val="tx2">
                  <a:lumMod val="90000"/>
                  <a:lumOff val="10000"/>
                </a:schemeClr>
              </a:solidFill>
              <a:latin typeface="+mn-lt"/>
            </a:endParaRPr>
          </a:p>
          <a:p>
            <a:pPr marL="1779588" indent="-307975">
              <a:buFont typeface="Arial" charset="0"/>
              <a:buChar char="•"/>
              <a:defRPr/>
            </a:pPr>
            <a:r>
              <a:rPr lang="en-GB" sz="2000" dirty="0">
                <a:solidFill>
                  <a:schemeClr val="tx2">
                    <a:lumMod val="90000"/>
                    <a:lumOff val="10000"/>
                  </a:schemeClr>
                </a:solidFill>
                <a:latin typeface="+mn-lt"/>
              </a:rPr>
              <a:t>type of doctoral institution </a:t>
            </a:r>
            <a:endParaRPr lang="en-GB" sz="2000" dirty="0" smtClean="0">
              <a:solidFill>
                <a:schemeClr val="tx2">
                  <a:lumMod val="90000"/>
                  <a:lumOff val="10000"/>
                </a:schemeClr>
              </a:solidFill>
              <a:latin typeface="+mn-lt"/>
            </a:endParaRPr>
          </a:p>
          <a:p>
            <a:pPr marL="1779588" indent="-307975">
              <a:buFont typeface="Arial" charset="0"/>
              <a:buChar char="•"/>
              <a:defRPr/>
            </a:pPr>
            <a:r>
              <a:rPr lang="en-GB" sz="2000" dirty="0" smtClean="0">
                <a:solidFill>
                  <a:schemeClr val="tx2">
                    <a:lumMod val="90000"/>
                    <a:lumOff val="10000"/>
                  </a:schemeClr>
                </a:solidFill>
                <a:latin typeface="+mn-lt"/>
              </a:rPr>
              <a:t>receipt </a:t>
            </a:r>
            <a:r>
              <a:rPr lang="en-GB" sz="2000" dirty="0">
                <a:solidFill>
                  <a:schemeClr val="tx2">
                    <a:lumMod val="90000"/>
                    <a:lumOff val="10000"/>
                  </a:schemeClr>
                </a:solidFill>
                <a:latin typeface="+mn-lt"/>
              </a:rPr>
              <a:t>of external funding and source </a:t>
            </a:r>
          </a:p>
          <a:p>
            <a:pPr marL="1779588" indent="-307975">
              <a:buFont typeface="Arial" charset="0"/>
              <a:buChar char="•"/>
              <a:defRPr/>
            </a:pPr>
            <a:r>
              <a:rPr lang="en-GB" sz="2000" dirty="0" smtClean="0">
                <a:solidFill>
                  <a:schemeClr val="tx2">
                    <a:lumMod val="90000"/>
                    <a:lumOff val="10000"/>
                  </a:schemeClr>
                </a:solidFill>
                <a:latin typeface="+mn-lt"/>
              </a:rPr>
              <a:t>type </a:t>
            </a:r>
            <a:r>
              <a:rPr lang="en-GB" sz="2000" dirty="0">
                <a:solidFill>
                  <a:schemeClr val="tx2">
                    <a:lumMod val="90000"/>
                    <a:lumOff val="10000"/>
                  </a:schemeClr>
                </a:solidFill>
                <a:latin typeface="+mn-lt"/>
              </a:rPr>
              <a:t>of support available </a:t>
            </a:r>
          </a:p>
          <a:p>
            <a:pPr marL="1779588" indent="-307975">
              <a:buFont typeface="Arial" charset="0"/>
              <a:buChar char="•"/>
              <a:defRPr/>
            </a:pPr>
            <a:r>
              <a:rPr lang="en-GB" sz="2000" dirty="0" smtClean="0">
                <a:solidFill>
                  <a:schemeClr val="tx2">
                    <a:lumMod val="90000"/>
                    <a:lumOff val="10000"/>
                  </a:schemeClr>
                </a:solidFill>
                <a:latin typeface="+mn-lt"/>
              </a:rPr>
              <a:t>career aspirations</a:t>
            </a:r>
          </a:p>
          <a:p>
            <a:pPr marL="1779588" indent="-307975">
              <a:buFont typeface="Arial" charset="0"/>
              <a:buChar char="•"/>
              <a:defRPr/>
            </a:pPr>
            <a:r>
              <a:rPr lang="en-GB" sz="2000" dirty="0" smtClean="0">
                <a:solidFill>
                  <a:schemeClr val="tx2">
                    <a:lumMod val="90000"/>
                    <a:lumOff val="10000"/>
                  </a:schemeClr>
                </a:solidFill>
                <a:latin typeface="+mn-lt"/>
              </a:rPr>
              <a:t>years </a:t>
            </a:r>
            <a:r>
              <a:rPr lang="en-GB" sz="2000" dirty="0">
                <a:solidFill>
                  <a:schemeClr val="tx2">
                    <a:lumMod val="90000"/>
                    <a:lumOff val="10000"/>
                  </a:schemeClr>
                </a:solidFill>
                <a:latin typeface="+mn-lt"/>
              </a:rPr>
              <a:t>since completing the </a:t>
            </a:r>
            <a:r>
              <a:rPr lang="en-GB" sz="2000" dirty="0" smtClean="0">
                <a:solidFill>
                  <a:schemeClr val="tx2">
                    <a:lumMod val="90000"/>
                    <a:lumOff val="10000"/>
                  </a:schemeClr>
                </a:solidFill>
                <a:latin typeface="+mn-lt"/>
              </a:rPr>
              <a:t>doctorate</a:t>
            </a:r>
          </a:p>
          <a:p>
            <a:pPr marL="1779588" indent="-307975">
              <a:buFont typeface="Arial" charset="0"/>
              <a:buChar char="•"/>
              <a:defRPr/>
            </a:pPr>
            <a:r>
              <a:rPr lang="en-GB" sz="2000" dirty="0" smtClean="0">
                <a:solidFill>
                  <a:schemeClr val="tx2">
                    <a:lumMod val="90000"/>
                    <a:lumOff val="10000"/>
                  </a:schemeClr>
                </a:solidFill>
                <a:latin typeface="+mn-lt"/>
              </a:rPr>
              <a:t>secured </a:t>
            </a:r>
            <a:r>
              <a:rPr lang="en-GB" sz="2000" dirty="0">
                <a:solidFill>
                  <a:schemeClr val="tx2">
                    <a:lumMod val="90000"/>
                    <a:lumOff val="10000"/>
                  </a:schemeClr>
                </a:solidFill>
                <a:latin typeface="+mn-lt"/>
              </a:rPr>
              <a:t>first paid </a:t>
            </a:r>
            <a:r>
              <a:rPr lang="en-GB" sz="2000" dirty="0" smtClean="0">
                <a:solidFill>
                  <a:schemeClr val="tx2">
                    <a:lumMod val="90000"/>
                    <a:lumOff val="10000"/>
                  </a:schemeClr>
                </a:solidFill>
                <a:latin typeface="+mn-lt"/>
              </a:rPr>
              <a:t>post</a:t>
            </a:r>
          </a:p>
          <a:p>
            <a:pPr marL="1779588" indent="-307975">
              <a:buFont typeface="Arial" charset="0"/>
              <a:buChar char="•"/>
              <a:defRPr/>
            </a:pPr>
            <a:r>
              <a:rPr lang="en-GB" sz="2000" dirty="0" smtClean="0">
                <a:solidFill>
                  <a:schemeClr val="tx2">
                    <a:lumMod val="90000"/>
                    <a:lumOff val="10000"/>
                  </a:schemeClr>
                </a:solidFill>
                <a:latin typeface="+mn-lt"/>
              </a:rPr>
              <a:t>mode </a:t>
            </a:r>
            <a:r>
              <a:rPr lang="en-GB" sz="2000" dirty="0">
                <a:solidFill>
                  <a:schemeClr val="tx2">
                    <a:lumMod val="90000"/>
                    <a:lumOff val="10000"/>
                  </a:schemeClr>
                </a:solidFill>
                <a:latin typeface="+mn-lt"/>
              </a:rPr>
              <a:t>of current </a:t>
            </a:r>
            <a:r>
              <a:rPr lang="en-GB" sz="2000" dirty="0" smtClean="0">
                <a:solidFill>
                  <a:schemeClr val="tx2">
                    <a:lumMod val="90000"/>
                    <a:lumOff val="10000"/>
                  </a:schemeClr>
                </a:solidFill>
                <a:latin typeface="+mn-lt"/>
              </a:rPr>
              <a:t>employment</a:t>
            </a:r>
          </a:p>
          <a:p>
            <a:pPr marL="1779588" indent="-307975">
              <a:buFont typeface="Arial" charset="0"/>
              <a:buChar char="•"/>
              <a:defRPr/>
            </a:pPr>
            <a:r>
              <a:rPr lang="en-GB" sz="2000" dirty="0" smtClean="0">
                <a:solidFill>
                  <a:schemeClr val="tx2">
                    <a:lumMod val="90000"/>
                    <a:lumOff val="10000"/>
                  </a:schemeClr>
                </a:solidFill>
                <a:latin typeface="+mn-lt"/>
              </a:rPr>
              <a:t>nature </a:t>
            </a:r>
            <a:r>
              <a:rPr lang="en-GB" sz="2000" dirty="0">
                <a:solidFill>
                  <a:schemeClr val="tx2">
                    <a:lumMod val="90000"/>
                    <a:lumOff val="10000"/>
                  </a:schemeClr>
                </a:solidFill>
                <a:latin typeface="+mn-lt"/>
              </a:rPr>
              <a:t>of current </a:t>
            </a:r>
            <a:r>
              <a:rPr lang="en-GB" sz="2000" dirty="0" smtClean="0">
                <a:solidFill>
                  <a:schemeClr val="tx2">
                    <a:lumMod val="90000"/>
                    <a:lumOff val="10000"/>
                  </a:schemeClr>
                </a:solidFill>
                <a:latin typeface="+mn-lt"/>
              </a:rPr>
              <a:t>role</a:t>
            </a:r>
          </a:p>
          <a:p>
            <a:pPr marL="1779588" indent="-307975">
              <a:buFont typeface="Arial" charset="0"/>
              <a:buChar char="•"/>
              <a:defRPr/>
            </a:pPr>
            <a:r>
              <a:rPr lang="en-GB" sz="2000" dirty="0">
                <a:solidFill>
                  <a:schemeClr val="tx2">
                    <a:lumMod val="90000"/>
                    <a:lumOff val="10000"/>
                  </a:schemeClr>
                </a:solidFill>
                <a:latin typeface="+mn-lt"/>
              </a:rPr>
              <a:t>g</a:t>
            </a:r>
            <a:r>
              <a:rPr lang="en-GB" sz="2000" dirty="0" smtClean="0">
                <a:solidFill>
                  <a:schemeClr val="tx2">
                    <a:lumMod val="90000"/>
                    <a:lumOff val="10000"/>
                  </a:schemeClr>
                </a:solidFill>
                <a:latin typeface="+mn-lt"/>
              </a:rPr>
              <a:t>ender.</a:t>
            </a:r>
            <a:endParaRPr lang="en-GB" sz="2000" dirty="0">
              <a:solidFill>
                <a:schemeClr val="tx2">
                  <a:lumMod val="90000"/>
                  <a:lumOff val="10000"/>
                </a:schemeClr>
              </a:solidFill>
              <a:latin typeface="+mn-lt"/>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19100" y="4619625"/>
            <a:ext cx="2501900" cy="1543050"/>
          </a:xfrm>
          <a:prstGeom prst="rect">
            <a:avLst/>
          </a:prstGeom>
          <a:solidFill>
            <a:srgbClr val="008C99">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7043" name="TextBox 2"/>
          <p:cNvSpPr txBox="1">
            <a:spLocks noChangeArrowheads="1"/>
          </p:cNvSpPr>
          <p:nvPr/>
        </p:nvSpPr>
        <p:spPr bwMode="auto">
          <a:xfrm>
            <a:off x="885825" y="4852988"/>
            <a:ext cx="21621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en-US" altLang="en-US" sz="3200">
                <a:solidFill>
                  <a:schemeClr val="bg1"/>
                </a:solidFill>
              </a:rPr>
              <a:t>Some findings</a:t>
            </a:r>
            <a:endParaRPr lang="en-GB" altLang="en-US" sz="3200" b="1">
              <a:solidFill>
                <a:srgbClr val="FFFFFF"/>
              </a:solidFill>
              <a:latin typeface="Helvetica" pitchFamily="34" charset="0"/>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bwMode="auto">
          <a:xfrm>
            <a:off x="193675" y="444500"/>
            <a:ext cx="6086475"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GB" altLang="en-US" sz="2300" dirty="0" smtClean="0">
                <a:solidFill>
                  <a:schemeClr val="bg1"/>
                </a:solidFill>
                <a:latin typeface="Arial" panose="020B0604020202020204" pitchFamily="34" charset="0"/>
              </a:rPr>
              <a:t>Findings 1: The experiences and career trajectories of early career social scientists</a:t>
            </a:r>
          </a:p>
        </p:txBody>
      </p:sp>
      <p:sp>
        <p:nvSpPr>
          <p:cNvPr id="3" name="Content Placeholder 2"/>
          <p:cNvSpPr>
            <a:spLocks noGrp="1"/>
          </p:cNvSpPr>
          <p:nvPr>
            <p:ph idx="1"/>
          </p:nvPr>
        </p:nvSpPr>
        <p:spPr>
          <a:xfrm>
            <a:off x="515938" y="1565275"/>
            <a:ext cx="8229600" cy="5292725"/>
          </a:xfrm>
        </p:spPr>
        <p:txBody>
          <a:bodyPr/>
          <a:lstStyle/>
          <a:p>
            <a:pPr>
              <a:buFont typeface="Arial" charset="0"/>
              <a:buChar char="•"/>
              <a:defRPr/>
            </a:pPr>
            <a:r>
              <a:rPr lang="en-GB" sz="2400" dirty="0">
                <a:solidFill>
                  <a:schemeClr val="tx2">
                    <a:lumMod val="90000"/>
                    <a:lumOff val="10000"/>
                  </a:schemeClr>
                </a:solidFill>
                <a:latin typeface="+mn-lt"/>
              </a:rPr>
              <a:t>F</a:t>
            </a:r>
            <a:r>
              <a:rPr lang="en-GB" sz="2400" dirty="0" smtClean="0">
                <a:solidFill>
                  <a:schemeClr val="tx2">
                    <a:lumMod val="90000"/>
                    <a:lumOff val="10000"/>
                  </a:schemeClr>
                </a:solidFill>
                <a:latin typeface="+mn-lt"/>
              </a:rPr>
              <a:t>or </a:t>
            </a:r>
            <a:r>
              <a:rPr lang="en-GB" sz="2400" dirty="0">
                <a:solidFill>
                  <a:schemeClr val="tx2">
                    <a:lumMod val="90000"/>
                    <a:lumOff val="10000"/>
                  </a:schemeClr>
                </a:solidFill>
                <a:latin typeface="+mn-lt"/>
              </a:rPr>
              <a:t>most respondents, undertaking doctoral study broadly resulted in their desired outcome: a role within </a:t>
            </a:r>
            <a:r>
              <a:rPr lang="en-GB" sz="2400" dirty="0" smtClean="0">
                <a:solidFill>
                  <a:schemeClr val="tx2">
                    <a:lumMod val="90000"/>
                    <a:lumOff val="10000"/>
                  </a:schemeClr>
                </a:solidFill>
                <a:latin typeface="+mn-lt"/>
              </a:rPr>
              <a:t>academia</a:t>
            </a:r>
          </a:p>
          <a:p>
            <a:pPr lvl="1">
              <a:buFont typeface="Arial" charset="0"/>
              <a:buChar char="–"/>
              <a:defRPr/>
            </a:pPr>
            <a:r>
              <a:rPr lang="en-GB" sz="2000" dirty="0" smtClean="0">
                <a:solidFill>
                  <a:schemeClr val="tx2">
                    <a:lumMod val="90000"/>
                    <a:lumOff val="10000"/>
                  </a:schemeClr>
                </a:solidFill>
                <a:latin typeface="+mn-lt"/>
              </a:rPr>
              <a:t>The </a:t>
            </a:r>
            <a:r>
              <a:rPr lang="en-GB" sz="2000" dirty="0">
                <a:solidFill>
                  <a:schemeClr val="tx2">
                    <a:lumMod val="90000"/>
                    <a:lumOff val="10000"/>
                  </a:schemeClr>
                </a:solidFill>
                <a:latin typeface="+mn-lt"/>
              </a:rPr>
              <a:t>majority of respondents (81%) worked in the HE sector immediately following completion of their doctorate, with nearly half in primarily research roles.</a:t>
            </a:r>
          </a:p>
          <a:p>
            <a:pPr>
              <a:buFont typeface="Arial" charset="0"/>
              <a:buChar char="•"/>
              <a:defRPr/>
            </a:pPr>
            <a:r>
              <a:rPr lang="en-GB" sz="2400" dirty="0">
                <a:solidFill>
                  <a:schemeClr val="tx2">
                    <a:lumMod val="90000"/>
                    <a:lumOff val="10000"/>
                  </a:schemeClr>
                </a:solidFill>
                <a:latin typeface="+mn-lt"/>
              </a:rPr>
              <a:t>However, </a:t>
            </a:r>
            <a:endParaRPr lang="en-GB" sz="2400" dirty="0" smtClean="0">
              <a:solidFill>
                <a:schemeClr val="tx2">
                  <a:lumMod val="90000"/>
                  <a:lumOff val="10000"/>
                </a:schemeClr>
              </a:solidFill>
              <a:latin typeface="+mn-lt"/>
            </a:endParaRPr>
          </a:p>
          <a:p>
            <a:pPr lvl="1">
              <a:buFont typeface="Arial" charset="0"/>
              <a:buChar char="–"/>
              <a:defRPr/>
            </a:pPr>
            <a:r>
              <a:rPr lang="en-GB" sz="2000" dirty="0">
                <a:solidFill>
                  <a:schemeClr val="tx2">
                    <a:lumMod val="90000"/>
                    <a:lumOff val="10000"/>
                  </a:schemeClr>
                </a:solidFill>
                <a:latin typeface="+mn-lt"/>
              </a:rPr>
              <a:t>i</a:t>
            </a:r>
            <a:r>
              <a:rPr lang="en-GB" sz="2000" dirty="0" smtClean="0">
                <a:solidFill>
                  <a:schemeClr val="tx2">
                    <a:lumMod val="90000"/>
                    <a:lumOff val="10000"/>
                  </a:schemeClr>
                </a:solidFill>
                <a:latin typeface="+mn-lt"/>
              </a:rPr>
              <a:t>t had </a:t>
            </a:r>
            <a:r>
              <a:rPr lang="en-GB" sz="2000" dirty="0">
                <a:solidFill>
                  <a:schemeClr val="tx2">
                    <a:lumMod val="90000"/>
                    <a:lumOff val="10000"/>
                  </a:schemeClr>
                </a:solidFill>
                <a:latin typeface="+mn-lt"/>
              </a:rPr>
              <a:t>taken longer than they had </a:t>
            </a:r>
            <a:r>
              <a:rPr lang="en-GB" sz="2000" dirty="0" smtClean="0">
                <a:solidFill>
                  <a:schemeClr val="tx2">
                    <a:lumMod val="90000"/>
                    <a:lumOff val="10000"/>
                  </a:schemeClr>
                </a:solidFill>
                <a:latin typeface="+mn-lt"/>
              </a:rPr>
              <a:t>expected</a:t>
            </a:r>
          </a:p>
          <a:p>
            <a:pPr lvl="1">
              <a:buFont typeface="Arial" charset="0"/>
              <a:buChar char="–"/>
              <a:defRPr/>
            </a:pPr>
            <a:r>
              <a:rPr lang="en-GB" sz="2000" dirty="0" smtClean="0">
                <a:solidFill>
                  <a:schemeClr val="tx2">
                    <a:lumMod val="90000"/>
                    <a:lumOff val="10000"/>
                  </a:schemeClr>
                </a:solidFill>
                <a:latin typeface="+mn-lt"/>
              </a:rPr>
              <a:t>there was </a:t>
            </a:r>
            <a:r>
              <a:rPr lang="en-GB" sz="2000" dirty="0">
                <a:solidFill>
                  <a:schemeClr val="tx2">
                    <a:lumMod val="90000"/>
                    <a:lumOff val="10000"/>
                  </a:schemeClr>
                </a:solidFill>
                <a:latin typeface="+mn-lt"/>
              </a:rPr>
              <a:t>no single common career trajectory for doctoral </a:t>
            </a:r>
            <a:r>
              <a:rPr lang="en-GB" sz="2000" dirty="0" smtClean="0">
                <a:solidFill>
                  <a:schemeClr val="tx2">
                    <a:lumMod val="90000"/>
                    <a:lumOff val="10000"/>
                  </a:schemeClr>
                </a:solidFill>
                <a:latin typeface="+mn-lt"/>
              </a:rPr>
              <a:t>graduates:</a:t>
            </a:r>
          </a:p>
          <a:p>
            <a:pPr lvl="2">
              <a:spcBef>
                <a:spcPts val="0"/>
              </a:spcBef>
              <a:buFont typeface="Arial" charset="0"/>
              <a:buChar char="•"/>
              <a:defRPr/>
            </a:pPr>
            <a:r>
              <a:rPr lang="en-GB" sz="1800" dirty="0">
                <a:solidFill>
                  <a:schemeClr val="tx2">
                    <a:lumMod val="90000"/>
                    <a:lumOff val="10000"/>
                  </a:schemeClr>
                </a:solidFill>
                <a:latin typeface="+mn-lt"/>
              </a:rPr>
              <a:t>a</a:t>
            </a:r>
            <a:r>
              <a:rPr lang="en-GB" sz="1800" dirty="0" smtClean="0">
                <a:solidFill>
                  <a:schemeClr val="tx2">
                    <a:lumMod val="90000"/>
                    <a:lumOff val="10000"/>
                  </a:schemeClr>
                </a:solidFill>
                <a:latin typeface="+mn-lt"/>
              </a:rPr>
              <a:t> “lucky” few had gone directly </a:t>
            </a:r>
            <a:r>
              <a:rPr lang="en-GB" sz="1800" dirty="0">
                <a:solidFill>
                  <a:schemeClr val="tx2">
                    <a:lumMod val="90000"/>
                    <a:lumOff val="10000"/>
                  </a:schemeClr>
                </a:solidFill>
                <a:latin typeface="+mn-lt"/>
              </a:rPr>
              <a:t>into a permanent academic </a:t>
            </a:r>
            <a:r>
              <a:rPr lang="en-GB" sz="1800" dirty="0" smtClean="0">
                <a:solidFill>
                  <a:schemeClr val="tx2">
                    <a:lumMod val="90000"/>
                    <a:lumOff val="10000"/>
                  </a:schemeClr>
                </a:solidFill>
                <a:latin typeface="+mn-lt"/>
              </a:rPr>
              <a:t>post</a:t>
            </a:r>
          </a:p>
          <a:p>
            <a:pPr lvl="2">
              <a:spcBef>
                <a:spcPts val="0"/>
              </a:spcBef>
              <a:buFont typeface="Arial" charset="0"/>
              <a:buChar char="•"/>
              <a:defRPr/>
            </a:pPr>
            <a:r>
              <a:rPr lang="en-GB" sz="1800" dirty="0" smtClean="0">
                <a:solidFill>
                  <a:schemeClr val="tx2">
                    <a:lumMod val="90000"/>
                    <a:lumOff val="10000"/>
                  </a:schemeClr>
                </a:solidFill>
                <a:latin typeface="+mn-lt"/>
              </a:rPr>
              <a:t>many had taken multiple </a:t>
            </a:r>
            <a:r>
              <a:rPr lang="en-GB" sz="1800" dirty="0">
                <a:solidFill>
                  <a:schemeClr val="tx2">
                    <a:lumMod val="90000"/>
                    <a:lumOff val="10000"/>
                  </a:schemeClr>
                </a:solidFill>
                <a:latin typeface="+mn-lt"/>
              </a:rPr>
              <a:t>short-term </a:t>
            </a:r>
            <a:r>
              <a:rPr lang="en-GB" sz="1800" dirty="0" smtClean="0">
                <a:solidFill>
                  <a:schemeClr val="tx2">
                    <a:lumMod val="90000"/>
                    <a:lumOff val="10000"/>
                  </a:schemeClr>
                </a:solidFill>
                <a:latin typeface="+mn-lt"/>
              </a:rPr>
              <a:t>contracts</a:t>
            </a:r>
          </a:p>
          <a:p>
            <a:pPr lvl="2">
              <a:spcBef>
                <a:spcPts val="0"/>
              </a:spcBef>
              <a:buFont typeface="Arial" charset="0"/>
              <a:buChar char="•"/>
              <a:defRPr/>
            </a:pPr>
            <a:r>
              <a:rPr lang="en-GB" sz="1800" dirty="0">
                <a:solidFill>
                  <a:schemeClr val="tx2">
                    <a:lumMod val="90000"/>
                    <a:lumOff val="10000"/>
                  </a:schemeClr>
                </a:solidFill>
                <a:latin typeface="+mn-lt"/>
              </a:rPr>
              <a:t>s</a:t>
            </a:r>
            <a:r>
              <a:rPr lang="en-GB" sz="1800" dirty="0" smtClean="0">
                <a:solidFill>
                  <a:schemeClr val="tx2">
                    <a:lumMod val="90000"/>
                    <a:lumOff val="10000"/>
                  </a:schemeClr>
                </a:solidFill>
                <a:latin typeface="+mn-lt"/>
              </a:rPr>
              <a:t>ome had developed a ‘patchwork’ </a:t>
            </a:r>
            <a:r>
              <a:rPr lang="en-GB" sz="1800" dirty="0">
                <a:solidFill>
                  <a:schemeClr val="tx2">
                    <a:lumMod val="90000"/>
                    <a:lumOff val="10000"/>
                  </a:schemeClr>
                </a:solidFill>
                <a:latin typeface="+mn-lt"/>
              </a:rPr>
              <a:t>or portfolio </a:t>
            </a:r>
            <a:r>
              <a:rPr lang="en-GB" sz="1800" dirty="0" smtClean="0">
                <a:solidFill>
                  <a:schemeClr val="tx2">
                    <a:lumMod val="90000"/>
                    <a:lumOff val="10000"/>
                  </a:schemeClr>
                </a:solidFill>
                <a:latin typeface="+mn-lt"/>
              </a:rPr>
              <a:t>career</a:t>
            </a:r>
            <a:endParaRPr lang="en-US" sz="1800" dirty="0">
              <a:solidFill>
                <a:schemeClr val="tx2">
                  <a:lumMod val="90000"/>
                  <a:lumOff val="10000"/>
                </a:schemeClr>
              </a:solidFill>
              <a:latin typeface="+mn-lt"/>
            </a:endParaRPr>
          </a:p>
          <a:p>
            <a:pPr lvl="2">
              <a:spcBef>
                <a:spcPts val="0"/>
              </a:spcBef>
              <a:buFont typeface="Arial" charset="0"/>
              <a:buChar char="•"/>
              <a:defRPr/>
            </a:pPr>
            <a:r>
              <a:rPr lang="en-US" sz="1800" dirty="0" smtClean="0">
                <a:solidFill>
                  <a:schemeClr val="tx2">
                    <a:lumMod val="90000"/>
                    <a:lumOff val="10000"/>
                  </a:schemeClr>
                </a:solidFill>
                <a:latin typeface="+mn-lt"/>
              </a:rPr>
              <a:t>almost all respondents described themselves as ‘unusual’.</a:t>
            </a:r>
            <a:endParaRPr lang="en-GB" sz="1800" dirty="0">
              <a:solidFill>
                <a:schemeClr val="tx2">
                  <a:lumMod val="90000"/>
                  <a:lumOff val="10000"/>
                </a:schemeClr>
              </a:solidFill>
              <a:latin typeface="+mn-lt"/>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50" y="558800"/>
            <a:ext cx="6040438" cy="633413"/>
          </a:xfrm>
        </p:spPr>
        <p:txBody>
          <a:bodyPr/>
          <a:lstStyle/>
          <a:p>
            <a:pPr>
              <a:defRPr/>
            </a:pPr>
            <a:r>
              <a:rPr lang="en-GB" sz="2800" dirty="0">
                <a:solidFill>
                  <a:schemeClr val="bg1"/>
                </a:solidFill>
                <a:latin typeface="+mn-lt"/>
              </a:rPr>
              <a:t>Time since completion of </a:t>
            </a:r>
            <a:r>
              <a:rPr lang="en-GB" sz="2800" dirty="0" smtClean="0">
                <a:solidFill>
                  <a:schemeClr val="bg1"/>
                </a:solidFill>
                <a:latin typeface="+mn-lt"/>
              </a:rPr>
              <a:t>doctorate</a:t>
            </a:r>
            <a:endParaRPr lang="en-GB" sz="2800" dirty="0">
              <a:solidFill>
                <a:schemeClr val="bg1"/>
              </a:solidFill>
              <a:latin typeface="+mn-lt"/>
            </a:endParaRPr>
          </a:p>
        </p:txBody>
      </p:sp>
      <p:graphicFrame>
        <p:nvGraphicFramePr>
          <p:cNvPr id="3" name="Chart 2"/>
          <p:cNvGraphicFramePr/>
          <p:nvPr/>
        </p:nvGraphicFramePr>
        <p:xfrm>
          <a:off x="235526" y="1447800"/>
          <a:ext cx="8700655" cy="51469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963" y="447675"/>
            <a:ext cx="5902325" cy="854075"/>
          </a:xfrm>
        </p:spPr>
        <p:txBody>
          <a:bodyPr/>
          <a:lstStyle/>
          <a:p>
            <a:pPr>
              <a:defRPr/>
            </a:pPr>
            <a:r>
              <a:rPr lang="en-GB" sz="2400" dirty="0">
                <a:solidFill>
                  <a:schemeClr val="bg1"/>
                </a:solidFill>
                <a:latin typeface="+mn-lt"/>
              </a:rPr>
              <a:t>Number of fixed-term contracts since completion of </a:t>
            </a:r>
            <a:r>
              <a:rPr lang="en-GB" sz="2400" dirty="0" smtClean="0">
                <a:solidFill>
                  <a:schemeClr val="bg1"/>
                </a:solidFill>
                <a:latin typeface="+mn-lt"/>
              </a:rPr>
              <a:t>doctorate</a:t>
            </a:r>
            <a:endParaRPr lang="en-GB" sz="2400" dirty="0">
              <a:solidFill>
                <a:schemeClr val="bg1"/>
              </a:solidFill>
              <a:latin typeface="+mn-lt"/>
            </a:endParaRPr>
          </a:p>
        </p:txBody>
      </p:sp>
      <p:sp>
        <p:nvSpPr>
          <p:cNvPr id="3" name="Rectangle 2"/>
          <p:cNvSpPr>
            <a:spLocks noChangeArrowheads="1"/>
          </p:cNvSpPr>
          <p:nvPr/>
        </p:nvSpPr>
        <p:spPr bwMode="auto">
          <a:xfrm>
            <a:off x="457200" y="34639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a:defRPr/>
            </a:pPr>
            <a:endParaRPr lang="en-GB" altLang="x-none" smtClean="0"/>
          </a:p>
        </p:txBody>
      </p:sp>
      <p:graphicFrame>
        <p:nvGraphicFramePr>
          <p:cNvPr id="4" name="Chart 3"/>
          <p:cNvGraphicFramePr/>
          <p:nvPr/>
        </p:nvGraphicFramePr>
        <p:xfrm>
          <a:off x="207818" y="1440873"/>
          <a:ext cx="8728364" cy="512618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3"/>
          <p:cNvSpPr>
            <a:spLocks noChangeArrowheads="1"/>
          </p:cNvSpPr>
          <p:nvPr/>
        </p:nvSpPr>
        <p:spPr bwMode="auto">
          <a:xfrm>
            <a:off x="457200" y="6677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a:defRPr/>
            </a:pPr>
            <a:endParaRPr lang="en-GB" altLang="x-none" smtClean="0"/>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275" y="1555750"/>
            <a:ext cx="8347075" cy="4879975"/>
          </a:xfrm>
        </p:spPr>
        <p:txBody>
          <a:bodyPr/>
          <a:lstStyle/>
          <a:p>
            <a:pPr>
              <a:buFont typeface="Arial" charset="0"/>
              <a:buChar char="•"/>
              <a:defRPr/>
            </a:pPr>
            <a:r>
              <a:rPr lang="en-GB" sz="2400" dirty="0">
                <a:solidFill>
                  <a:schemeClr val="tx2">
                    <a:lumMod val="90000"/>
                    <a:lumOff val="10000"/>
                  </a:schemeClr>
                </a:solidFill>
              </a:rPr>
              <a:t>The inability to follow a linear path into academia seemed to be the source of considerable disappointment and frustration among participants</a:t>
            </a:r>
          </a:p>
          <a:p>
            <a:pPr>
              <a:buFont typeface="Arial" charset="0"/>
              <a:buChar char="•"/>
              <a:defRPr/>
            </a:pPr>
            <a:r>
              <a:rPr lang="en-GB" sz="2400" dirty="0" smtClean="0">
                <a:solidFill>
                  <a:schemeClr val="tx2">
                    <a:lumMod val="90000"/>
                    <a:lumOff val="10000"/>
                  </a:schemeClr>
                </a:solidFill>
                <a:latin typeface="+mn-lt"/>
              </a:rPr>
              <a:t>If </a:t>
            </a:r>
            <a:r>
              <a:rPr lang="en-GB" sz="2400" dirty="0">
                <a:solidFill>
                  <a:schemeClr val="tx2">
                    <a:lumMod val="90000"/>
                    <a:lumOff val="10000"/>
                  </a:schemeClr>
                </a:solidFill>
                <a:latin typeface="+mn-lt"/>
              </a:rPr>
              <a:t>they had known </a:t>
            </a:r>
            <a:r>
              <a:rPr lang="en-GB" sz="2400" dirty="0" smtClean="0">
                <a:solidFill>
                  <a:schemeClr val="tx2">
                    <a:lumMod val="90000"/>
                    <a:lumOff val="10000"/>
                  </a:schemeClr>
                </a:solidFill>
                <a:latin typeface="+mn-lt"/>
              </a:rPr>
              <a:t>the difficulties of pursuing an academic career, many respondents said they would </a:t>
            </a:r>
            <a:r>
              <a:rPr lang="en-GB" sz="2400" dirty="0">
                <a:solidFill>
                  <a:schemeClr val="tx2">
                    <a:lumMod val="90000"/>
                    <a:lumOff val="10000"/>
                  </a:schemeClr>
                </a:solidFill>
                <a:latin typeface="+mn-lt"/>
              </a:rPr>
              <a:t>have given more consideration to </a:t>
            </a:r>
            <a:r>
              <a:rPr lang="en-GB" sz="2400" dirty="0" smtClean="0">
                <a:solidFill>
                  <a:schemeClr val="tx2">
                    <a:lumMod val="90000"/>
                    <a:lumOff val="10000"/>
                  </a:schemeClr>
                </a:solidFill>
                <a:latin typeface="+mn-lt"/>
              </a:rPr>
              <a:t>employment opportunities </a:t>
            </a:r>
            <a:r>
              <a:rPr lang="en-GB" sz="2400" dirty="0">
                <a:solidFill>
                  <a:schemeClr val="tx2">
                    <a:lumMod val="90000"/>
                    <a:lumOff val="10000"/>
                  </a:schemeClr>
                </a:solidFill>
                <a:latin typeface="+mn-lt"/>
              </a:rPr>
              <a:t>outside academia from the </a:t>
            </a:r>
            <a:r>
              <a:rPr lang="en-GB" sz="2400" dirty="0" smtClean="0">
                <a:solidFill>
                  <a:schemeClr val="tx2">
                    <a:lumMod val="90000"/>
                    <a:lumOff val="10000"/>
                  </a:schemeClr>
                </a:solidFill>
                <a:latin typeface="+mn-lt"/>
              </a:rPr>
              <a:t>start</a:t>
            </a:r>
          </a:p>
          <a:p>
            <a:pPr>
              <a:buFont typeface="Arial" charset="0"/>
              <a:buChar char="•"/>
              <a:defRPr/>
            </a:pPr>
            <a:r>
              <a:rPr lang="en-GB" sz="2400" dirty="0" smtClean="0">
                <a:solidFill>
                  <a:schemeClr val="tx2">
                    <a:lumMod val="90000"/>
                    <a:lumOff val="10000"/>
                  </a:schemeClr>
                </a:solidFill>
                <a:latin typeface="+mn-lt"/>
              </a:rPr>
              <a:t>However</a:t>
            </a:r>
            <a:r>
              <a:rPr lang="en-GB" sz="2400" dirty="0">
                <a:solidFill>
                  <a:schemeClr val="tx2">
                    <a:lumMod val="90000"/>
                    <a:lumOff val="10000"/>
                  </a:schemeClr>
                </a:solidFill>
                <a:latin typeface="+mn-lt"/>
              </a:rPr>
              <a:t>, many referred to an assumption by doctoral supervisors and other academics that a career outside academia following doctoral study is a </a:t>
            </a:r>
            <a:r>
              <a:rPr lang="en-GB" sz="2400" dirty="0" smtClean="0">
                <a:solidFill>
                  <a:schemeClr val="tx2">
                    <a:lumMod val="90000"/>
                    <a:lumOff val="10000"/>
                  </a:schemeClr>
                </a:solidFill>
                <a:latin typeface="+mn-lt"/>
              </a:rPr>
              <a:t>failure</a:t>
            </a:r>
            <a:endParaRPr lang="en-GB" sz="2400" dirty="0">
              <a:solidFill>
                <a:schemeClr val="tx2">
                  <a:lumMod val="90000"/>
                  <a:lumOff val="10000"/>
                </a:schemeClr>
              </a:solidFill>
              <a:latin typeface="+mn-lt"/>
            </a:endParaRPr>
          </a:p>
        </p:txBody>
      </p:sp>
      <p:sp>
        <p:nvSpPr>
          <p:cNvPr id="95234" name="Title 1"/>
          <p:cNvSpPr>
            <a:spLocks noGrp="1"/>
          </p:cNvSpPr>
          <p:nvPr>
            <p:ph type="title"/>
          </p:nvPr>
        </p:nvSpPr>
        <p:spPr bwMode="auto">
          <a:xfrm>
            <a:off x="196850" y="434975"/>
            <a:ext cx="6086475"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GB" altLang="en-US" sz="2300" dirty="0" smtClean="0">
                <a:solidFill>
                  <a:schemeClr val="bg1"/>
                </a:solidFill>
                <a:latin typeface="Arial" panose="020B0604020202020204" pitchFamily="34" charset="0"/>
              </a:rPr>
              <a:t>Findings 1: The experiences and career trajectories of early career social scientists</a:t>
            </a: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blogs.sap.com/wp-content/uploads/2014/10/woody_5735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598" y="1280160"/>
            <a:ext cx="5416062" cy="5428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91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bwMode="auto">
          <a:xfrm>
            <a:off x="231775" y="533400"/>
            <a:ext cx="6049963" cy="595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800" smtClean="0">
                <a:solidFill>
                  <a:schemeClr val="bg1"/>
                </a:solidFill>
                <a:latin typeface="Arial" panose="020B0604020202020204" pitchFamily="34" charset="0"/>
              </a:rPr>
              <a:t>Quote from survey respondent: 1</a:t>
            </a:r>
          </a:p>
        </p:txBody>
      </p:sp>
      <p:sp>
        <p:nvSpPr>
          <p:cNvPr id="3" name="Content Placeholder 2"/>
          <p:cNvSpPr>
            <a:spLocks noGrp="1"/>
          </p:cNvSpPr>
          <p:nvPr>
            <p:ph idx="1"/>
          </p:nvPr>
        </p:nvSpPr>
        <p:spPr>
          <a:xfrm>
            <a:off x="504825" y="1357313"/>
            <a:ext cx="8229600" cy="3500437"/>
          </a:xfrm>
        </p:spPr>
        <p:txBody>
          <a:bodyPr/>
          <a:lstStyle/>
          <a:p>
            <a:pPr marL="0" indent="0">
              <a:buFont typeface="Arial" charset="0"/>
              <a:buNone/>
              <a:defRPr/>
            </a:pPr>
            <a:r>
              <a:rPr lang="en-US" sz="2800" i="1" dirty="0">
                <a:solidFill>
                  <a:schemeClr val="tx2">
                    <a:lumMod val="90000"/>
                    <a:lumOff val="10000"/>
                  </a:schemeClr>
                </a:solidFill>
                <a:latin typeface="+mn-lt"/>
              </a:rPr>
              <a:t>There are too many people doing PhDs and being encouraged to do PhDs. They are a great money spinner for universities and provide steady employment for people like you reading this, but they are a massive waste of time and effort for a lot of people I have met. I wish I could go back and study plumbing instead 5 years ago, I would be making more money now, have better long term prospects, less debt. But what the hell do you care</a:t>
            </a:r>
            <a:r>
              <a:rPr lang="en-US" sz="2800" i="1" dirty="0" smtClean="0">
                <a:solidFill>
                  <a:schemeClr val="tx2">
                    <a:lumMod val="90000"/>
                    <a:lumOff val="10000"/>
                  </a:schemeClr>
                </a:solidFill>
                <a:latin typeface="+mn-lt"/>
              </a:rPr>
              <a:t>?</a:t>
            </a:r>
          </a:p>
          <a:p>
            <a:pPr marL="400050" lvl="1" indent="0" algn="r">
              <a:buFont typeface="Arial" charset="0"/>
              <a:buNone/>
              <a:defRPr/>
            </a:pPr>
            <a:r>
              <a:rPr lang="en-US" sz="2400" dirty="0" smtClean="0">
                <a:solidFill>
                  <a:schemeClr val="tx2">
                    <a:lumMod val="90000"/>
                    <a:lumOff val="10000"/>
                  </a:schemeClr>
                </a:solidFill>
                <a:latin typeface="+mn-lt"/>
              </a:rPr>
              <a:t>Male, just completed, awaiting award</a:t>
            </a:r>
            <a:endParaRPr lang="en-GB" sz="2400" dirty="0">
              <a:solidFill>
                <a:schemeClr val="tx2">
                  <a:lumMod val="90000"/>
                  <a:lumOff val="10000"/>
                </a:schemeClr>
              </a:solidFill>
              <a:latin typeface="+mn-lt"/>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275" y="1473200"/>
            <a:ext cx="8229600" cy="4879975"/>
          </a:xfrm>
        </p:spPr>
        <p:txBody>
          <a:bodyPr/>
          <a:lstStyle/>
          <a:p>
            <a:pPr>
              <a:buFont typeface="Arial" charset="0"/>
              <a:buChar char="•"/>
              <a:defRPr/>
            </a:pPr>
            <a:r>
              <a:rPr lang="en-GB" sz="2400" dirty="0" smtClean="0">
                <a:solidFill>
                  <a:schemeClr val="tx2">
                    <a:lumMod val="90000"/>
                    <a:lumOff val="10000"/>
                  </a:schemeClr>
                </a:solidFill>
              </a:rPr>
              <a:t>ECRs in the social sciences are </a:t>
            </a:r>
            <a:r>
              <a:rPr lang="en-GB" sz="2400" dirty="0">
                <a:solidFill>
                  <a:schemeClr val="tx2">
                    <a:lumMod val="90000"/>
                    <a:lumOff val="10000"/>
                  </a:schemeClr>
                </a:solidFill>
              </a:rPr>
              <a:t>diverse in every </a:t>
            </a:r>
            <a:r>
              <a:rPr lang="en-GB" sz="2400" dirty="0" smtClean="0">
                <a:solidFill>
                  <a:schemeClr val="tx2">
                    <a:lumMod val="90000"/>
                    <a:lumOff val="10000"/>
                  </a:schemeClr>
                </a:solidFill>
              </a:rPr>
              <a:t>sense and different </a:t>
            </a:r>
            <a:r>
              <a:rPr lang="en-GB" sz="2400" dirty="0">
                <a:solidFill>
                  <a:schemeClr val="tx2">
                    <a:lumMod val="90000"/>
                    <a:lumOff val="10000"/>
                  </a:schemeClr>
                </a:solidFill>
              </a:rPr>
              <a:t>to </a:t>
            </a:r>
            <a:r>
              <a:rPr lang="en-GB" sz="2400" dirty="0" smtClean="0">
                <a:solidFill>
                  <a:schemeClr val="tx2">
                    <a:lumMod val="90000"/>
                    <a:lumOff val="10000"/>
                  </a:schemeClr>
                </a:solidFill>
              </a:rPr>
              <a:t>those, say, in </a:t>
            </a:r>
            <a:r>
              <a:rPr lang="en-GB" sz="2400" dirty="0">
                <a:solidFill>
                  <a:schemeClr val="tx2">
                    <a:lumMod val="90000"/>
                    <a:lumOff val="10000"/>
                  </a:schemeClr>
                </a:solidFill>
              </a:rPr>
              <a:t>the physical </a:t>
            </a:r>
            <a:r>
              <a:rPr lang="en-GB" sz="2400" dirty="0" smtClean="0">
                <a:solidFill>
                  <a:schemeClr val="tx2">
                    <a:lumMod val="90000"/>
                    <a:lumOff val="10000"/>
                  </a:schemeClr>
                </a:solidFill>
              </a:rPr>
              <a:t>sciences</a:t>
            </a:r>
          </a:p>
          <a:p>
            <a:pPr>
              <a:buFont typeface="Arial" charset="0"/>
              <a:buChar char="•"/>
              <a:defRPr/>
            </a:pPr>
            <a:r>
              <a:rPr lang="en-GB" sz="2400" dirty="0">
                <a:solidFill>
                  <a:schemeClr val="tx2">
                    <a:lumMod val="90000"/>
                    <a:lumOff val="10000"/>
                  </a:schemeClr>
                </a:solidFill>
              </a:rPr>
              <a:t>T</a:t>
            </a:r>
            <a:r>
              <a:rPr lang="en-GB" sz="2400" dirty="0" smtClean="0">
                <a:solidFill>
                  <a:schemeClr val="tx2">
                    <a:lumMod val="90000"/>
                    <a:lumOff val="10000"/>
                  </a:schemeClr>
                </a:solidFill>
              </a:rPr>
              <a:t>hey were </a:t>
            </a:r>
            <a:r>
              <a:rPr lang="en-GB" sz="2400" dirty="0">
                <a:solidFill>
                  <a:schemeClr val="tx2">
                    <a:lumMod val="90000"/>
                    <a:lumOff val="10000"/>
                  </a:schemeClr>
                </a:solidFill>
              </a:rPr>
              <a:t>also more likely to be found in fixed-term, part-time and </a:t>
            </a:r>
            <a:r>
              <a:rPr lang="en-GB" sz="2400" dirty="0" smtClean="0">
                <a:solidFill>
                  <a:schemeClr val="tx2">
                    <a:lumMod val="90000"/>
                    <a:lumOff val="10000"/>
                  </a:schemeClr>
                </a:solidFill>
              </a:rPr>
              <a:t>‘specialist’ </a:t>
            </a:r>
            <a:r>
              <a:rPr lang="en-GB" sz="2400" dirty="0">
                <a:solidFill>
                  <a:schemeClr val="tx2">
                    <a:lumMod val="90000"/>
                    <a:lumOff val="10000"/>
                  </a:schemeClr>
                </a:solidFill>
              </a:rPr>
              <a:t>(e.g. teaching-only and </a:t>
            </a:r>
            <a:r>
              <a:rPr lang="en-GB" sz="2400" dirty="0" smtClean="0">
                <a:solidFill>
                  <a:schemeClr val="tx2">
                    <a:lumMod val="90000"/>
                    <a:lumOff val="10000"/>
                  </a:schemeClr>
                </a:solidFill>
              </a:rPr>
              <a:t>research-only) </a:t>
            </a:r>
            <a:r>
              <a:rPr lang="en-GB" sz="2400" dirty="0">
                <a:solidFill>
                  <a:schemeClr val="tx2">
                    <a:lumMod val="90000"/>
                    <a:lumOff val="10000"/>
                  </a:schemeClr>
                </a:solidFill>
              </a:rPr>
              <a:t>contracts </a:t>
            </a:r>
            <a:r>
              <a:rPr lang="en-GB" sz="2400" dirty="0" smtClean="0">
                <a:solidFill>
                  <a:schemeClr val="tx2">
                    <a:lumMod val="90000"/>
                    <a:lumOff val="10000"/>
                  </a:schemeClr>
                </a:solidFill>
              </a:rPr>
              <a:t>four </a:t>
            </a:r>
            <a:r>
              <a:rPr lang="en-GB" sz="2400" dirty="0">
                <a:solidFill>
                  <a:schemeClr val="tx2">
                    <a:lumMod val="90000"/>
                    <a:lumOff val="10000"/>
                  </a:schemeClr>
                </a:solidFill>
              </a:rPr>
              <a:t>years or more after their </a:t>
            </a:r>
            <a:r>
              <a:rPr lang="en-GB" sz="2400" dirty="0" smtClean="0">
                <a:solidFill>
                  <a:schemeClr val="tx2">
                    <a:lumMod val="90000"/>
                    <a:lumOff val="10000"/>
                  </a:schemeClr>
                </a:solidFill>
              </a:rPr>
              <a:t>doctorate</a:t>
            </a:r>
          </a:p>
          <a:p>
            <a:pPr>
              <a:buFont typeface="Arial" charset="0"/>
              <a:buChar char="•"/>
              <a:defRPr/>
            </a:pPr>
            <a:r>
              <a:rPr lang="en-GB" sz="2400" dirty="0" smtClean="0">
                <a:solidFill>
                  <a:schemeClr val="tx2">
                    <a:lumMod val="90000"/>
                    <a:lumOff val="10000"/>
                  </a:schemeClr>
                </a:solidFill>
                <a:cs typeface="MS PGothic" charset="0"/>
              </a:rPr>
              <a:t>There was </a:t>
            </a:r>
            <a:r>
              <a:rPr lang="en-GB" sz="2400" dirty="0">
                <a:solidFill>
                  <a:schemeClr val="tx2">
                    <a:lumMod val="90000"/>
                    <a:lumOff val="10000"/>
                  </a:schemeClr>
                </a:solidFill>
                <a:cs typeface="MS PGothic" charset="0"/>
              </a:rPr>
              <a:t>a strong perception that the period of ‘apprenticeship’ is lengthening, and having an impact on ECRs’ personal </a:t>
            </a:r>
            <a:r>
              <a:rPr lang="en-GB" sz="2400" dirty="0" smtClean="0">
                <a:solidFill>
                  <a:schemeClr val="tx2">
                    <a:lumMod val="90000"/>
                    <a:lumOff val="10000"/>
                  </a:schemeClr>
                </a:solidFill>
                <a:cs typeface="MS PGothic" charset="0"/>
              </a:rPr>
              <a:t>lives</a:t>
            </a:r>
            <a:endParaRPr lang="en-GB" sz="2400" dirty="0" smtClean="0">
              <a:solidFill>
                <a:schemeClr val="tx2">
                  <a:lumMod val="90000"/>
                  <a:lumOff val="10000"/>
                </a:schemeClr>
              </a:solidFill>
              <a:latin typeface="+mn-lt"/>
            </a:endParaRPr>
          </a:p>
          <a:p>
            <a:pPr>
              <a:buFont typeface="Arial" charset="0"/>
              <a:buChar char="•"/>
              <a:defRPr/>
            </a:pPr>
            <a:r>
              <a:rPr lang="en-GB" sz="2400" dirty="0" smtClean="0">
                <a:solidFill>
                  <a:schemeClr val="tx2">
                    <a:lumMod val="90000"/>
                    <a:lumOff val="10000"/>
                  </a:schemeClr>
                </a:solidFill>
                <a:latin typeface="+mn-lt"/>
              </a:rPr>
              <a:t>Women </a:t>
            </a:r>
            <a:r>
              <a:rPr lang="en-GB" sz="2400" dirty="0">
                <a:solidFill>
                  <a:schemeClr val="tx2">
                    <a:lumMod val="90000"/>
                    <a:lumOff val="10000"/>
                  </a:schemeClr>
                </a:solidFill>
                <a:latin typeface="+mn-lt"/>
              </a:rPr>
              <a:t>were more likely to regard themselves as early career researchers for longer, and to be on part-time and/or fixed-term, hourly-paid and zero hours </a:t>
            </a:r>
            <a:r>
              <a:rPr lang="en-GB" sz="2400" dirty="0" smtClean="0">
                <a:solidFill>
                  <a:schemeClr val="tx2">
                    <a:lumMod val="90000"/>
                    <a:lumOff val="10000"/>
                  </a:schemeClr>
                </a:solidFill>
                <a:latin typeface="+mn-lt"/>
              </a:rPr>
              <a:t>contracts.</a:t>
            </a:r>
            <a:endParaRPr lang="en-GB" sz="2400" dirty="0">
              <a:solidFill>
                <a:schemeClr val="tx2">
                  <a:lumMod val="90000"/>
                  <a:lumOff val="10000"/>
                </a:schemeClr>
              </a:solidFill>
              <a:latin typeface="+mn-lt"/>
            </a:endParaRPr>
          </a:p>
        </p:txBody>
      </p:sp>
      <p:sp>
        <p:nvSpPr>
          <p:cNvPr id="99330" name="Title 1"/>
          <p:cNvSpPr>
            <a:spLocks noGrp="1"/>
          </p:cNvSpPr>
          <p:nvPr>
            <p:ph type="title"/>
          </p:nvPr>
        </p:nvSpPr>
        <p:spPr bwMode="auto">
          <a:xfrm>
            <a:off x="193675" y="444500"/>
            <a:ext cx="6086475"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GB" altLang="en-US" sz="2300" dirty="0" smtClean="0">
                <a:solidFill>
                  <a:schemeClr val="bg1"/>
                </a:solidFill>
                <a:latin typeface="Arial" panose="020B0604020202020204" pitchFamily="34" charset="0"/>
              </a:rPr>
              <a:t>Findings 1: The experiences and career trajectories of early career social scientists</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57238" y="3344863"/>
            <a:ext cx="4038600" cy="1841500"/>
          </a:xfrm>
        </p:spPr>
        <p:txBody>
          <a:bodyPr/>
          <a:lstStyle/>
          <a:p>
            <a:pPr marL="0" indent="0">
              <a:spcBef>
                <a:spcPts val="0"/>
              </a:spcBef>
              <a:buFont typeface="Arial" charset="0"/>
              <a:buNone/>
              <a:defRPr/>
            </a:pPr>
            <a:r>
              <a:rPr lang="en-GB" altLang="x-none" dirty="0">
                <a:solidFill>
                  <a:schemeClr val="tx2">
                    <a:lumMod val="90000"/>
                    <a:lumOff val="10000"/>
                  </a:schemeClr>
                </a:solidFill>
                <a:latin typeface="+mn-lt"/>
              </a:rPr>
              <a:t>Dr </a:t>
            </a:r>
            <a:r>
              <a:rPr lang="en-GB" altLang="x-none" dirty="0" smtClean="0">
                <a:solidFill>
                  <a:schemeClr val="tx2">
                    <a:lumMod val="90000"/>
                    <a:lumOff val="10000"/>
                  </a:schemeClr>
                </a:solidFill>
                <a:latin typeface="+mn-lt"/>
              </a:rPr>
              <a:t>Richard Freeman</a:t>
            </a:r>
          </a:p>
          <a:p>
            <a:pPr marL="0" indent="0">
              <a:spcBef>
                <a:spcPts val="300"/>
              </a:spcBef>
              <a:buFont typeface="Arial" charset="0"/>
              <a:buNone/>
              <a:defRPr/>
            </a:pPr>
            <a:r>
              <a:rPr lang="en-GB" dirty="0">
                <a:solidFill>
                  <a:schemeClr val="tx2">
                    <a:lumMod val="90000"/>
                    <a:lumOff val="10000"/>
                  </a:schemeClr>
                </a:solidFill>
              </a:rPr>
              <a:t>UCL, Bloomsbury and East </a:t>
            </a:r>
            <a:r>
              <a:rPr lang="en-GB" dirty="0" smtClean="0">
                <a:solidFill>
                  <a:schemeClr val="tx2">
                    <a:lumMod val="90000"/>
                    <a:lumOff val="10000"/>
                  </a:schemeClr>
                </a:solidFill>
              </a:rPr>
              <a:t>London ESRC </a:t>
            </a:r>
            <a:r>
              <a:rPr lang="en-GB" dirty="0">
                <a:solidFill>
                  <a:schemeClr val="tx2">
                    <a:lumMod val="90000"/>
                    <a:lumOff val="10000"/>
                  </a:schemeClr>
                </a:solidFill>
              </a:rPr>
              <a:t>Doctoral Training Partnership</a:t>
            </a:r>
            <a:endParaRPr lang="en-GB" dirty="0">
              <a:solidFill>
                <a:schemeClr val="tx2">
                  <a:lumMod val="90000"/>
                  <a:lumOff val="10000"/>
                </a:schemeClr>
              </a:solidFill>
              <a:latin typeface="+mn-lt"/>
            </a:endParaRPr>
          </a:p>
        </p:txBody>
      </p:sp>
      <p:sp>
        <p:nvSpPr>
          <p:cNvPr id="4" name="Content Placeholder 3"/>
          <p:cNvSpPr>
            <a:spLocks noGrp="1"/>
          </p:cNvSpPr>
          <p:nvPr>
            <p:ph sz="half" idx="2"/>
          </p:nvPr>
        </p:nvSpPr>
        <p:spPr>
          <a:xfrm>
            <a:off x="4648200" y="3344863"/>
            <a:ext cx="4038600" cy="1811337"/>
          </a:xfrm>
        </p:spPr>
        <p:txBody>
          <a:bodyPr/>
          <a:lstStyle/>
          <a:p>
            <a:pPr marL="0" indent="0" algn="ctr" eaLnBrk="1" hangingPunct="1">
              <a:spcAft>
                <a:spcPts val="300"/>
              </a:spcAft>
              <a:buFont typeface="Arial" charset="0"/>
              <a:buNone/>
              <a:defRPr/>
            </a:pPr>
            <a:r>
              <a:rPr lang="en-GB" altLang="x-none" dirty="0">
                <a:solidFill>
                  <a:schemeClr val="tx2">
                    <a:lumMod val="90000"/>
                    <a:lumOff val="10000"/>
                  </a:schemeClr>
                </a:solidFill>
                <a:latin typeface="Helvetica" charset="0"/>
              </a:rPr>
              <a:t>Dr William Locke</a:t>
            </a:r>
          </a:p>
          <a:p>
            <a:pPr marL="0" indent="0" algn="ctr" eaLnBrk="1" hangingPunct="1">
              <a:spcBef>
                <a:spcPts val="300"/>
              </a:spcBef>
              <a:spcAft>
                <a:spcPts val="0"/>
              </a:spcAft>
              <a:buFont typeface="Arial" charset="0"/>
              <a:buNone/>
              <a:defRPr/>
            </a:pPr>
            <a:r>
              <a:rPr lang="en-GB" altLang="x-none" dirty="0">
                <a:solidFill>
                  <a:schemeClr val="tx2">
                    <a:lumMod val="90000"/>
                    <a:lumOff val="10000"/>
                  </a:schemeClr>
                </a:solidFill>
                <a:latin typeface="Helvetica" charset="0"/>
              </a:rPr>
              <a:t>Centre for Global Higher Education</a:t>
            </a:r>
          </a:p>
          <a:p>
            <a:pPr marL="0" indent="0">
              <a:buFont typeface="Arial" charset="0"/>
              <a:buNone/>
              <a:defRPr/>
            </a:pPr>
            <a:endParaRPr lang="en-GB" dirty="0"/>
          </a:p>
        </p:txBody>
      </p:sp>
      <p:sp>
        <p:nvSpPr>
          <p:cNvPr id="6" name="TextBox 5"/>
          <p:cNvSpPr txBox="1"/>
          <p:nvPr/>
        </p:nvSpPr>
        <p:spPr>
          <a:xfrm>
            <a:off x="153988" y="5711825"/>
            <a:ext cx="8686800" cy="523875"/>
          </a:xfrm>
          <a:prstGeom prst="rect">
            <a:avLst/>
          </a:prstGeom>
          <a:noFill/>
        </p:spPr>
        <p:txBody>
          <a:bodyPr>
            <a:spAutoFit/>
          </a:bodyPr>
          <a:lstStyle/>
          <a:p>
            <a:pPr algn="ctr">
              <a:defRPr/>
            </a:pPr>
            <a:r>
              <a:rPr lang="en-GB" altLang="x-none" sz="2800" dirty="0">
                <a:solidFill>
                  <a:schemeClr val="tx2">
                    <a:lumMod val="90000"/>
                    <a:lumOff val="10000"/>
                  </a:schemeClr>
                </a:solidFill>
                <a:latin typeface="+mn-lt"/>
                <a:ea typeface="MS PGothic" charset="-128"/>
              </a:rPr>
              <a:t>UCL Institute of Education, University College London</a:t>
            </a:r>
          </a:p>
        </p:txBody>
      </p:sp>
      <p:sp>
        <p:nvSpPr>
          <p:cNvPr id="7" name="TextBox 3"/>
          <p:cNvSpPr txBox="1">
            <a:spLocks noChangeArrowheads="1"/>
          </p:cNvSpPr>
          <p:nvPr/>
        </p:nvSpPr>
        <p:spPr bwMode="auto">
          <a:xfrm>
            <a:off x="357188" y="1595438"/>
            <a:ext cx="8413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defTabSz="457200" eaLnBrk="0" fontAlgn="base" hangingPunct="0">
              <a:spcBef>
                <a:spcPct val="0"/>
              </a:spcBef>
              <a:spcAft>
                <a:spcPct val="0"/>
              </a:spcAft>
              <a:defRPr>
                <a:solidFill>
                  <a:schemeClr val="tx1"/>
                </a:solidFill>
                <a:latin typeface="Arial" charset="0"/>
                <a:ea typeface="MS PGothic" charset="-128"/>
              </a:defRPr>
            </a:lvl6pPr>
            <a:lvl7pPr marL="2971800" indent="-228600" defTabSz="457200" eaLnBrk="0" fontAlgn="base" hangingPunct="0">
              <a:spcBef>
                <a:spcPct val="0"/>
              </a:spcBef>
              <a:spcAft>
                <a:spcPct val="0"/>
              </a:spcAft>
              <a:defRPr>
                <a:solidFill>
                  <a:schemeClr val="tx1"/>
                </a:solidFill>
                <a:latin typeface="Arial" charset="0"/>
                <a:ea typeface="MS PGothic" charset="-128"/>
              </a:defRPr>
            </a:lvl7pPr>
            <a:lvl8pPr marL="3429000" indent="-228600" defTabSz="457200" eaLnBrk="0" fontAlgn="base" hangingPunct="0">
              <a:spcBef>
                <a:spcPct val="0"/>
              </a:spcBef>
              <a:spcAft>
                <a:spcPct val="0"/>
              </a:spcAft>
              <a:defRPr>
                <a:solidFill>
                  <a:schemeClr val="tx1"/>
                </a:solidFill>
                <a:latin typeface="Arial" charset="0"/>
                <a:ea typeface="MS PGothic" charset="-128"/>
              </a:defRPr>
            </a:lvl8pPr>
            <a:lvl9pPr marL="3886200" indent="-228600" defTabSz="457200" eaLnBrk="0" fontAlgn="base" hangingPunct="0">
              <a:spcBef>
                <a:spcPct val="0"/>
              </a:spcBef>
              <a:spcAft>
                <a:spcPct val="0"/>
              </a:spcAft>
              <a:defRPr>
                <a:solidFill>
                  <a:schemeClr val="tx1"/>
                </a:solidFill>
                <a:latin typeface="Arial" charset="0"/>
                <a:ea typeface="MS PGothic" charset="-128"/>
              </a:defRPr>
            </a:lvl9pPr>
          </a:lstStyle>
          <a:p>
            <a:pPr algn="ctr">
              <a:defRPr/>
            </a:pPr>
            <a:r>
              <a:rPr lang="en-US" sz="3600" i="1">
                <a:solidFill>
                  <a:schemeClr val="tx2">
                    <a:lumMod val="90000"/>
                    <a:lumOff val="10000"/>
                  </a:schemeClr>
                </a:solidFill>
              </a:rPr>
              <a:t>Early career social science researchers:</a:t>
            </a:r>
            <a:br>
              <a:rPr lang="en-US" sz="3600" i="1">
                <a:solidFill>
                  <a:schemeClr val="tx2">
                    <a:lumMod val="90000"/>
                    <a:lumOff val="10000"/>
                  </a:schemeClr>
                </a:solidFill>
              </a:rPr>
            </a:br>
            <a:r>
              <a:rPr lang="en-US" sz="3600" i="1">
                <a:solidFill>
                  <a:schemeClr val="tx2">
                    <a:lumMod val="90000"/>
                    <a:lumOff val="10000"/>
                  </a:schemeClr>
                </a:solidFill>
              </a:rPr>
              <a:t>Experiences and support needs</a:t>
            </a:r>
            <a:endParaRPr lang="en-GB" sz="3600" dirty="0" smtClean="0">
              <a:solidFill>
                <a:schemeClr val="tx2">
                  <a:lumMod val="90000"/>
                  <a:lumOff val="10000"/>
                </a:schemeClr>
              </a:solidFill>
            </a:endParaRPr>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3" y="1333500"/>
            <a:ext cx="8532812" cy="3500438"/>
          </a:xfrm>
        </p:spPr>
        <p:txBody>
          <a:bodyPr/>
          <a:lstStyle/>
          <a:p>
            <a:pPr marL="0" indent="0">
              <a:buFont typeface="Arial" charset="0"/>
              <a:buNone/>
              <a:defRPr/>
            </a:pPr>
            <a:r>
              <a:rPr lang="en-US" sz="2200" i="1" dirty="0">
                <a:solidFill>
                  <a:schemeClr val="tx2">
                    <a:lumMod val="90000"/>
                    <a:lumOff val="10000"/>
                  </a:schemeClr>
                </a:solidFill>
                <a:latin typeface="+mn-lt"/>
              </a:rPr>
              <a:t>Sadly I have seen so many highly capable people leave academia after receiving their PhD (predominantly females) because of the short term contracts, periods of instability </a:t>
            </a:r>
            <a:r>
              <a:rPr lang="en-US" sz="2200" i="1" dirty="0" err="1">
                <a:solidFill>
                  <a:schemeClr val="tx2">
                    <a:lumMod val="90000"/>
                    <a:lumOff val="10000"/>
                  </a:schemeClr>
                </a:solidFill>
                <a:latin typeface="+mn-lt"/>
              </a:rPr>
              <a:t>etc</a:t>
            </a:r>
            <a:r>
              <a:rPr lang="en-US" sz="2200" i="1" dirty="0">
                <a:solidFill>
                  <a:schemeClr val="tx2">
                    <a:lumMod val="90000"/>
                    <a:lumOff val="10000"/>
                  </a:schemeClr>
                </a:solidFill>
                <a:latin typeface="+mn-lt"/>
              </a:rPr>
              <a:t> in trying to get a permanent position.  At that point, those who I graduated with from first degree </a:t>
            </a:r>
            <a:r>
              <a:rPr lang="en-US" sz="2200" i="1" dirty="0" smtClean="0">
                <a:solidFill>
                  <a:schemeClr val="tx2">
                    <a:lumMod val="90000"/>
                    <a:lumOff val="10000"/>
                  </a:schemeClr>
                </a:solidFill>
                <a:latin typeface="+mn-lt"/>
              </a:rPr>
              <a:t>[are] secure </a:t>
            </a:r>
            <a:r>
              <a:rPr lang="en-US" sz="2200" i="1" dirty="0">
                <a:solidFill>
                  <a:schemeClr val="tx2">
                    <a:lumMod val="90000"/>
                    <a:lumOff val="10000"/>
                  </a:schemeClr>
                </a:solidFill>
                <a:latin typeface="+mn-lt"/>
              </a:rPr>
              <a:t>and progressing in their chosen career and at a point where they can practically take maternity leave (i.e. have worked long enough to be entitled to maternity leave and have longer term contracts) but also at a place in their career where a break wouldn't be detrimental.  I am about to hit 30 have no savings, would not be able to get a mortgage, have no maternity rights and face a good few years of precarious employment before any of that is possible.  It is not difficult to understand why so many women leave</a:t>
            </a:r>
            <a:r>
              <a:rPr lang="en-US" sz="2200" i="1" dirty="0" smtClean="0">
                <a:solidFill>
                  <a:schemeClr val="tx2">
                    <a:lumMod val="90000"/>
                    <a:lumOff val="10000"/>
                  </a:schemeClr>
                </a:solidFill>
                <a:latin typeface="+mn-lt"/>
              </a:rPr>
              <a:t>.</a:t>
            </a:r>
            <a:endParaRPr lang="en-US" sz="2200" dirty="0" smtClean="0">
              <a:solidFill>
                <a:schemeClr val="tx2">
                  <a:lumMod val="90000"/>
                  <a:lumOff val="10000"/>
                </a:schemeClr>
              </a:solidFill>
              <a:latin typeface="+mn-lt"/>
            </a:endParaRPr>
          </a:p>
          <a:p>
            <a:pPr marL="0" indent="0" algn="r">
              <a:buFont typeface="Arial" charset="0"/>
              <a:buNone/>
              <a:defRPr/>
            </a:pPr>
            <a:r>
              <a:rPr lang="en-US" sz="2200" dirty="0" smtClean="0">
                <a:solidFill>
                  <a:schemeClr val="tx2">
                    <a:lumMod val="90000"/>
                    <a:lumOff val="10000"/>
                  </a:schemeClr>
                </a:solidFill>
                <a:latin typeface="+mn-lt"/>
              </a:rPr>
              <a:t>Female, 1 year since award of doctorate</a:t>
            </a:r>
            <a:endParaRPr lang="en-GB" sz="2200" dirty="0">
              <a:solidFill>
                <a:schemeClr val="tx2">
                  <a:lumMod val="90000"/>
                  <a:lumOff val="10000"/>
                </a:schemeClr>
              </a:solidFill>
              <a:latin typeface="+mn-lt"/>
            </a:endParaRPr>
          </a:p>
        </p:txBody>
      </p:sp>
      <p:sp>
        <p:nvSpPr>
          <p:cNvPr id="101378" name="Title 1"/>
          <p:cNvSpPr>
            <a:spLocks noGrp="1"/>
          </p:cNvSpPr>
          <p:nvPr>
            <p:ph type="title"/>
          </p:nvPr>
        </p:nvSpPr>
        <p:spPr bwMode="auto">
          <a:xfrm>
            <a:off x="231775" y="533400"/>
            <a:ext cx="6049963" cy="595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800" smtClean="0">
                <a:solidFill>
                  <a:schemeClr val="bg1"/>
                </a:solidFill>
                <a:latin typeface="Arial" panose="020B0604020202020204" pitchFamily="34" charset="0"/>
              </a:rPr>
              <a:t>Quote from survey respondent: 2</a:t>
            </a: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bwMode="auto">
          <a:xfrm>
            <a:off x="212725" y="509588"/>
            <a:ext cx="6635750" cy="730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000" smtClean="0">
                <a:solidFill>
                  <a:schemeClr val="bg1"/>
                </a:solidFill>
                <a:latin typeface="Helvetica" pitchFamily="34" charset="0"/>
              </a:rPr>
              <a:t>Q1 Would you describe yourself as an Early Career</a:t>
            </a:r>
            <a:br>
              <a:rPr lang="en-GB" altLang="en-US" sz="2000" smtClean="0">
                <a:solidFill>
                  <a:schemeClr val="bg1"/>
                </a:solidFill>
                <a:latin typeface="Helvetica" pitchFamily="34" charset="0"/>
              </a:rPr>
            </a:br>
            <a:r>
              <a:rPr lang="en-GB" altLang="en-US" sz="2000" smtClean="0">
                <a:solidFill>
                  <a:schemeClr val="bg1"/>
                </a:solidFill>
                <a:latin typeface="Helvetica" pitchFamily="34" charset="0"/>
              </a:rPr>
              <a:t>Researcher? Please outline the reasons for your answer</a:t>
            </a:r>
            <a:r>
              <a:rPr lang="en-GB" altLang="en-US" sz="2800" smtClean="0">
                <a:latin typeface="Helvetica" pitchFamily="34" charset="0"/>
              </a:rPr>
              <a:t/>
            </a:r>
            <a:br>
              <a:rPr lang="en-GB" altLang="en-US" sz="2800" smtClean="0">
                <a:latin typeface="Helvetica" pitchFamily="34" charset="0"/>
              </a:rPr>
            </a:br>
            <a:endParaRPr lang="en-GB" altLang="en-US" sz="2800" smtClean="0">
              <a:solidFill>
                <a:schemeClr val="bg1"/>
              </a:solidFill>
              <a:latin typeface="Arial" panose="020B0604020202020204" pitchFamily="34" charset="0"/>
            </a:endParaRPr>
          </a:p>
        </p:txBody>
      </p:sp>
      <p:pic>
        <p:nvPicPr>
          <p:cNvPr id="1034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39838"/>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275" y="1473200"/>
            <a:ext cx="8229600" cy="4879975"/>
          </a:xfrm>
        </p:spPr>
        <p:txBody>
          <a:bodyPr/>
          <a:lstStyle/>
          <a:p>
            <a:pPr marL="0" indent="0">
              <a:buFont typeface="Arial" charset="0"/>
              <a:buNone/>
              <a:defRPr/>
            </a:pPr>
            <a:r>
              <a:rPr lang="en-GB" sz="2800" dirty="0">
                <a:solidFill>
                  <a:schemeClr val="tx2">
                    <a:lumMod val="90000"/>
                    <a:lumOff val="10000"/>
                  </a:schemeClr>
                </a:solidFill>
                <a:latin typeface="+mn-lt"/>
              </a:rPr>
              <a:t>S</a:t>
            </a:r>
            <a:r>
              <a:rPr lang="en-GB" sz="2800" dirty="0" smtClean="0">
                <a:solidFill>
                  <a:schemeClr val="tx2">
                    <a:lumMod val="90000"/>
                    <a:lumOff val="10000"/>
                  </a:schemeClr>
                </a:solidFill>
                <a:latin typeface="+mn-lt"/>
              </a:rPr>
              <a:t>elf-definitions </a:t>
            </a:r>
            <a:r>
              <a:rPr lang="en-GB" sz="2800" dirty="0">
                <a:solidFill>
                  <a:schemeClr val="tx2">
                    <a:lumMod val="90000"/>
                    <a:lumOff val="10000"/>
                  </a:schemeClr>
                </a:solidFill>
                <a:latin typeface="+mn-lt"/>
              </a:rPr>
              <a:t>of an </a:t>
            </a:r>
            <a:r>
              <a:rPr lang="en-GB" sz="2800" dirty="0" smtClean="0">
                <a:solidFill>
                  <a:schemeClr val="tx2">
                    <a:lumMod val="90000"/>
                    <a:lumOff val="10000"/>
                  </a:schemeClr>
                </a:solidFill>
                <a:latin typeface="+mn-lt"/>
              </a:rPr>
              <a:t>ECR varied </a:t>
            </a:r>
            <a:r>
              <a:rPr lang="en-GB" sz="2800" dirty="0">
                <a:solidFill>
                  <a:schemeClr val="tx2">
                    <a:lumMod val="90000"/>
                    <a:lumOff val="10000"/>
                  </a:schemeClr>
                </a:solidFill>
                <a:latin typeface="+mn-lt"/>
              </a:rPr>
              <a:t>depending on:</a:t>
            </a:r>
          </a:p>
          <a:p>
            <a:pPr>
              <a:buFont typeface="Arial" charset="0"/>
              <a:buChar char="•"/>
              <a:defRPr/>
            </a:pPr>
            <a:r>
              <a:rPr lang="en-GB" sz="2400" dirty="0">
                <a:solidFill>
                  <a:schemeClr val="tx2">
                    <a:lumMod val="90000"/>
                    <a:lumOff val="10000"/>
                  </a:schemeClr>
                </a:solidFill>
                <a:latin typeface="+mn-lt"/>
              </a:rPr>
              <a:t>whether </a:t>
            </a:r>
            <a:r>
              <a:rPr lang="en-GB" sz="2400" dirty="0" smtClean="0">
                <a:solidFill>
                  <a:schemeClr val="tx2">
                    <a:lumMod val="90000"/>
                    <a:lumOff val="10000"/>
                  </a:schemeClr>
                </a:solidFill>
                <a:latin typeface="+mn-lt"/>
              </a:rPr>
              <a:t>survey respondents </a:t>
            </a:r>
            <a:r>
              <a:rPr lang="en-GB" sz="2400" dirty="0">
                <a:solidFill>
                  <a:schemeClr val="tx2">
                    <a:lumMod val="90000"/>
                    <a:lumOff val="10000"/>
                  </a:schemeClr>
                </a:solidFill>
                <a:latin typeface="+mn-lt"/>
              </a:rPr>
              <a:t>and interviewees still met the criteria for an early career researcher set by research </a:t>
            </a:r>
            <a:r>
              <a:rPr lang="en-GB" sz="2400" dirty="0" smtClean="0">
                <a:solidFill>
                  <a:schemeClr val="tx2">
                    <a:lumMod val="90000"/>
                    <a:lumOff val="10000"/>
                  </a:schemeClr>
                </a:solidFill>
                <a:latin typeface="+mn-lt"/>
              </a:rPr>
              <a:t>funders</a:t>
            </a:r>
            <a:endParaRPr lang="en-GB" sz="2400" dirty="0">
              <a:solidFill>
                <a:schemeClr val="tx2">
                  <a:lumMod val="90000"/>
                  <a:lumOff val="10000"/>
                </a:schemeClr>
              </a:solidFill>
              <a:latin typeface="+mn-lt"/>
            </a:endParaRPr>
          </a:p>
          <a:p>
            <a:pPr>
              <a:buFont typeface="Arial" charset="0"/>
              <a:buChar char="•"/>
              <a:defRPr/>
            </a:pPr>
            <a:r>
              <a:rPr lang="en-GB" sz="2400" dirty="0">
                <a:solidFill>
                  <a:schemeClr val="tx2">
                    <a:lumMod val="90000"/>
                    <a:lumOff val="10000"/>
                  </a:schemeClr>
                </a:solidFill>
                <a:latin typeface="+mn-lt"/>
              </a:rPr>
              <a:t>the time elapsed since the award of a </a:t>
            </a:r>
            <a:r>
              <a:rPr lang="en-GB" sz="2400" dirty="0" smtClean="0">
                <a:solidFill>
                  <a:schemeClr val="tx2">
                    <a:lumMod val="90000"/>
                    <a:lumOff val="10000"/>
                  </a:schemeClr>
                </a:solidFill>
                <a:latin typeface="+mn-lt"/>
              </a:rPr>
              <a:t>doctorate</a:t>
            </a:r>
            <a:endParaRPr lang="en-GB" sz="2400" dirty="0">
              <a:solidFill>
                <a:schemeClr val="tx2">
                  <a:lumMod val="90000"/>
                  <a:lumOff val="10000"/>
                </a:schemeClr>
              </a:solidFill>
              <a:latin typeface="+mn-lt"/>
            </a:endParaRPr>
          </a:p>
          <a:p>
            <a:pPr>
              <a:buFont typeface="Arial" charset="0"/>
              <a:buChar char="•"/>
              <a:defRPr/>
            </a:pPr>
            <a:r>
              <a:rPr lang="en-GB" sz="2400" dirty="0">
                <a:solidFill>
                  <a:schemeClr val="tx2">
                    <a:lumMod val="90000"/>
                    <a:lumOff val="10000"/>
                  </a:schemeClr>
                </a:solidFill>
                <a:latin typeface="+mn-lt"/>
              </a:rPr>
              <a:t>achievement of a permanent or open-ended full-time academic position which requires research, or even a minimum period of time in such a </a:t>
            </a:r>
            <a:r>
              <a:rPr lang="en-GB" sz="2400" dirty="0" smtClean="0">
                <a:solidFill>
                  <a:schemeClr val="tx2">
                    <a:lumMod val="90000"/>
                    <a:lumOff val="10000"/>
                  </a:schemeClr>
                </a:solidFill>
                <a:latin typeface="+mn-lt"/>
              </a:rPr>
              <a:t>position</a:t>
            </a:r>
            <a:endParaRPr lang="en-GB" sz="2400" dirty="0">
              <a:solidFill>
                <a:schemeClr val="tx2">
                  <a:lumMod val="90000"/>
                  <a:lumOff val="10000"/>
                </a:schemeClr>
              </a:solidFill>
              <a:latin typeface="+mn-lt"/>
            </a:endParaRPr>
          </a:p>
          <a:p>
            <a:pPr>
              <a:buFont typeface="Arial" charset="0"/>
              <a:buChar char="•"/>
              <a:defRPr/>
            </a:pPr>
            <a:r>
              <a:rPr lang="en-GB" sz="2400" dirty="0">
                <a:solidFill>
                  <a:schemeClr val="tx2">
                    <a:lumMod val="90000"/>
                    <a:lumOff val="10000"/>
                  </a:schemeClr>
                </a:solidFill>
                <a:latin typeface="+mn-lt"/>
              </a:rPr>
              <a:t>winning (external) research grant </a:t>
            </a:r>
            <a:r>
              <a:rPr lang="en-GB" sz="2400" dirty="0" smtClean="0">
                <a:solidFill>
                  <a:schemeClr val="tx2">
                    <a:lumMod val="90000"/>
                    <a:lumOff val="10000"/>
                  </a:schemeClr>
                </a:solidFill>
                <a:latin typeface="+mn-lt"/>
              </a:rPr>
              <a:t>funding</a:t>
            </a:r>
            <a:endParaRPr lang="en-GB" sz="2400" dirty="0">
              <a:solidFill>
                <a:schemeClr val="tx2">
                  <a:lumMod val="90000"/>
                  <a:lumOff val="10000"/>
                </a:schemeClr>
              </a:solidFill>
              <a:latin typeface="+mn-lt"/>
            </a:endParaRPr>
          </a:p>
          <a:p>
            <a:pPr>
              <a:buFont typeface="Arial" charset="0"/>
              <a:buChar char="•"/>
              <a:defRPr/>
            </a:pPr>
            <a:r>
              <a:rPr lang="en-GB" sz="2400" dirty="0">
                <a:solidFill>
                  <a:schemeClr val="tx2">
                    <a:lumMod val="90000"/>
                    <a:lumOff val="10000"/>
                  </a:schemeClr>
                </a:solidFill>
                <a:latin typeface="+mn-lt"/>
              </a:rPr>
              <a:t>becoming a principal investigator, especially of an externally-funded </a:t>
            </a:r>
            <a:r>
              <a:rPr lang="en-GB" sz="2400" dirty="0" smtClean="0">
                <a:solidFill>
                  <a:schemeClr val="tx2">
                    <a:lumMod val="90000"/>
                    <a:lumOff val="10000"/>
                  </a:schemeClr>
                </a:solidFill>
                <a:latin typeface="+mn-lt"/>
              </a:rPr>
              <a:t>project</a:t>
            </a:r>
            <a:endParaRPr lang="en-GB" sz="2400" dirty="0">
              <a:solidFill>
                <a:schemeClr val="tx2">
                  <a:lumMod val="90000"/>
                  <a:lumOff val="10000"/>
                </a:schemeClr>
              </a:solidFill>
              <a:latin typeface="+mn-lt"/>
            </a:endParaRPr>
          </a:p>
          <a:p>
            <a:pPr>
              <a:buFont typeface="Arial" charset="0"/>
              <a:buChar char="•"/>
              <a:defRPr/>
            </a:pPr>
            <a:r>
              <a:rPr lang="en-GB" sz="2400" dirty="0">
                <a:solidFill>
                  <a:schemeClr val="tx2">
                    <a:lumMod val="90000"/>
                    <a:lumOff val="10000"/>
                  </a:schemeClr>
                </a:solidFill>
                <a:latin typeface="+mn-lt"/>
              </a:rPr>
              <a:t>whether the researcher was male.</a:t>
            </a:r>
          </a:p>
          <a:p>
            <a:pPr>
              <a:buFont typeface="Arial" charset="0"/>
              <a:buChar char="•"/>
              <a:defRPr/>
            </a:pPr>
            <a:endParaRPr lang="en-GB" sz="2800" dirty="0">
              <a:solidFill>
                <a:schemeClr val="tx2">
                  <a:lumMod val="90000"/>
                  <a:lumOff val="10000"/>
                </a:schemeClr>
              </a:solidFill>
              <a:latin typeface="+mn-lt"/>
            </a:endParaRPr>
          </a:p>
        </p:txBody>
      </p:sp>
      <p:sp>
        <p:nvSpPr>
          <p:cNvPr id="105474" name="Title 1"/>
          <p:cNvSpPr>
            <a:spLocks noGrp="1"/>
          </p:cNvSpPr>
          <p:nvPr>
            <p:ph type="title"/>
          </p:nvPr>
        </p:nvSpPr>
        <p:spPr bwMode="auto">
          <a:xfrm>
            <a:off x="193675" y="444500"/>
            <a:ext cx="6086475" cy="642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r>
              <a:rPr lang="en-GB" altLang="en-US" sz="2300" dirty="0" smtClean="0">
                <a:solidFill>
                  <a:schemeClr val="bg1"/>
                </a:solidFill>
                <a:latin typeface="Arial" panose="020B0604020202020204" pitchFamily="34" charset="0"/>
              </a:rPr>
              <a:t>Findings 1: The experiences and career trajectories of early career social scientists</a:t>
            </a: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213" y="1651000"/>
            <a:ext cx="8532812" cy="3502025"/>
          </a:xfrm>
        </p:spPr>
        <p:txBody>
          <a:bodyPr/>
          <a:lstStyle/>
          <a:p>
            <a:pPr marL="0" indent="0">
              <a:buFont typeface="Arial" charset="0"/>
              <a:buNone/>
              <a:defRPr/>
            </a:pPr>
            <a:r>
              <a:rPr lang="en-GB" sz="2400" dirty="0">
                <a:solidFill>
                  <a:schemeClr val="tx2">
                    <a:lumMod val="90000"/>
                    <a:lumOff val="10000"/>
                  </a:schemeClr>
                </a:solidFill>
              </a:rPr>
              <a:t>…</a:t>
            </a:r>
            <a:r>
              <a:rPr lang="en-GB" sz="2400" i="1" dirty="0">
                <a:solidFill>
                  <a:schemeClr val="tx2">
                    <a:lumMod val="90000"/>
                    <a:lumOff val="10000"/>
                  </a:schemeClr>
                </a:solidFill>
              </a:rPr>
              <a:t>it is difficult, I think it depends especially when you are going for different funding you are considered an early career researcher within so many years of your PhD, I also think that I probably consider myself early career because I haven’t yet been successful in getting funding, so there are still things that I need to work on.  And so I think I am at the cusp, I will probably transit to mid-career with whatever is next, but I think that those are why I consider myself early career.</a:t>
            </a:r>
            <a:r>
              <a:rPr lang="en-GB" sz="2400" dirty="0">
                <a:solidFill>
                  <a:schemeClr val="tx2">
                    <a:lumMod val="90000"/>
                    <a:lumOff val="10000"/>
                  </a:schemeClr>
                </a:solidFill>
              </a:rPr>
              <a:t> </a:t>
            </a:r>
            <a:endParaRPr lang="en-GB" sz="2400" dirty="0">
              <a:solidFill>
                <a:schemeClr val="tx2">
                  <a:lumMod val="90000"/>
                  <a:lumOff val="10000"/>
                </a:schemeClr>
              </a:solidFill>
              <a:latin typeface="+mn-lt"/>
            </a:endParaRPr>
          </a:p>
        </p:txBody>
      </p:sp>
      <p:sp>
        <p:nvSpPr>
          <p:cNvPr id="4" name="Title 1"/>
          <p:cNvSpPr txBox="1">
            <a:spLocks/>
          </p:cNvSpPr>
          <p:nvPr/>
        </p:nvSpPr>
        <p:spPr>
          <a:xfrm>
            <a:off x="2892425" y="4860925"/>
            <a:ext cx="6604000" cy="582613"/>
          </a:xfrm>
          <a:prstGeom prst="rect">
            <a:avLst/>
          </a:prstGeom>
        </p:spPr>
        <p:txBody>
          <a:bodyPr/>
          <a:lstStyle>
            <a:lvl1pPr algn="l" defTabSz="457200" rtl="0" eaLnBrk="0" fontAlgn="base" hangingPunct="0">
              <a:spcBef>
                <a:spcPct val="0"/>
              </a:spcBef>
              <a:spcAft>
                <a:spcPct val="0"/>
              </a:spcAft>
              <a:defRPr sz="4000" kern="1200">
                <a:solidFill>
                  <a:schemeClr val="tx1"/>
                </a:solidFill>
                <a:latin typeface="Helvetica"/>
                <a:ea typeface="MS PGothic" panose="020B0600070205080204" pitchFamily="34" charset="-128"/>
                <a:cs typeface="Helvetica"/>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defRPr/>
            </a:pPr>
            <a:r>
              <a:rPr lang="en-GB" sz="2400" dirty="0" smtClean="0">
                <a:solidFill>
                  <a:schemeClr val="tx2">
                    <a:lumMod val="90000"/>
                    <a:lumOff val="10000"/>
                  </a:schemeClr>
                </a:solidFill>
                <a:latin typeface="+mn-lt"/>
              </a:rPr>
              <a:t>Female, 8 years since award of doctorate </a:t>
            </a:r>
            <a:r>
              <a:rPr lang="en-GB" dirty="0" smtClean="0">
                <a:solidFill>
                  <a:schemeClr val="tx2">
                    <a:lumMod val="90000"/>
                    <a:lumOff val="10000"/>
                  </a:schemeClr>
                </a:solidFill>
              </a:rPr>
              <a:t/>
            </a:r>
            <a:br>
              <a:rPr lang="en-GB" dirty="0" smtClean="0">
                <a:solidFill>
                  <a:schemeClr val="tx2">
                    <a:lumMod val="90000"/>
                    <a:lumOff val="10000"/>
                  </a:schemeClr>
                </a:solidFill>
              </a:rPr>
            </a:br>
            <a:endParaRPr lang="en-GB" dirty="0"/>
          </a:p>
        </p:txBody>
      </p:sp>
      <p:sp>
        <p:nvSpPr>
          <p:cNvPr id="107523" name="Title 1"/>
          <p:cNvSpPr>
            <a:spLocks noGrp="1"/>
          </p:cNvSpPr>
          <p:nvPr>
            <p:ph type="title"/>
          </p:nvPr>
        </p:nvSpPr>
        <p:spPr bwMode="auto">
          <a:xfrm>
            <a:off x="231775" y="533400"/>
            <a:ext cx="6049963" cy="595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2800" smtClean="0">
                <a:solidFill>
                  <a:schemeClr val="bg1"/>
                </a:solidFill>
                <a:latin typeface="Arial" panose="020B0604020202020204" pitchFamily="34" charset="0"/>
              </a:rPr>
              <a:t>Quote from survey respondent: 3</a:t>
            </a: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4563" y="5930900"/>
            <a:ext cx="6602412" cy="582613"/>
          </a:xfrm>
        </p:spPr>
        <p:txBody>
          <a:bodyPr/>
          <a:lstStyle/>
          <a:p>
            <a:pPr>
              <a:defRPr/>
            </a:pPr>
            <a:r>
              <a:rPr lang="en-GB" sz="2400" dirty="0">
                <a:solidFill>
                  <a:schemeClr val="tx2">
                    <a:lumMod val="90000"/>
                    <a:lumOff val="10000"/>
                  </a:schemeClr>
                </a:solidFill>
                <a:latin typeface="+mn-lt"/>
              </a:rPr>
              <a:t>M</a:t>
            </a:r>
            <a:r>
              <a:rPr lang="en-GB" sz="2400" dirty="0" smtClean="0">
                <a:solidFill>
                  <a:schemeClr val="tx2">
                    <a:lumMod val="90000"/>
                    <a:lumOff val="10000"/>
                  </a:schemeClr>
                </a:solidFill>
                <a:latin typeface="+mn-lt"/>
              </a:rPr>
              <a:t>ale, 4 years </a:t>
            </a:r>
            <a:r>
              <a:rPr lang="en-GB" sz="2400" dirty="0">
                <a:solidFill>
                  <a:schemeClr val="tx2">
                    <a:lumMod val="90000"/>
                    <a:lumOff val="10000"/>
                  </a:schemeClr>
                </a:solidFill>
                <a:latin typeface="+mn-lt"/>
              </a:rPr>
              <a:t>since award of </a:t>
            </a:r>
            <a:r>
              <a:rPr lang="en-GB" sz="2400" dirty="0" smtClean="0">
                <a:solidFill>
                  <a:schemeClr val="tx2">
                    <a:lumMod val="90000"/>
                    <a:lumOff val="10000"/>
                  </a:schemeClr>
                </a:solidFill>
                <a:latin typeface="+mn-lt"/>
              </a:rPr>
              <a:t>doctorate </a:t>
            </a:r>
            <a:r>
              <a:rPr lang="en-GB" dirty="0">
                <a:solidFill>
                  <a:schemeClr val="tx2">
                    <a:lumMod val="90000"/>
                    <a:lumOff val="10000"/>
                  </a:schemeClr>
                </a:solidFill>
              </a:rPr>
              <a:t/>
            </a:r>
            <a:br>
              <a:rPr lang="en-GB" dirty="0">
                <a:solidFill>
                  <a:schemeClr val="tx2">
                    <a:lumMod val="90000"/>
                    <a:lumOff val="10000"/>
                  </a:schemeClr>
                </a:solidFill>
              </a:rPr>
            </a:br>
            <a:endParaRPr lang="en-GB" dirty="0"/>
          </a:p>
        </p:txBody>
      </p:sp>
      <p:sp>
        <p:nvSpPr>
          <p:cNvPr id="3" name="Content Placeholder 2"/>
          <p:cNvSpPr>
            <a:spLocks noGrp="1"/>
          </p:cNvSpPr>
          <p:nvPr>
            <p:ph idx="1"/>
          </p:nvPr>
        </p:nvSpPr>
        <p:spPr>
          <a:xfrm>
            <a:off x="303213" y="1651000"/>
            <a:ext cx="8532812" cy="3502025"/>
          </a:xfrm>
        </p:spPr>
        <p:txBody>
          <a:bodyPr/>
          <a:lstStyle/>
          <a:p>
            <a:pPr marL="0" indent="0">
              <a:buFont typeface="Arial" charset="0"/>
              <a:buNone/>
              <a:defRPr/>
            </a:pPr>
            <a:r>
              <a:rPr lang="en-GB" sz="2400" i="1" dirty="0">
                <a:solidFill>
                  <a:schemeClr val="tx2">
                    <a:lumMod val="90000"/>
                    <a:lumOff val="10000"/>
                  </a:schemeClr>
                </a:solidFill>
              </a:rPr>
              <a:t>I am just about four years since my PhD but I still do not see myself in a kind of stable, secure position.  I have a permanent contract, I have had it for the last twelve months but it is only part-time and I am still looking for a full-time contract.  In my job I am still on academic probation and I am applying for new positions now because I want to change my workplace because I want to change the nature of my contract. I am still in the process of learning and that is recognised in the nature of my contract…in the provision I receive from my academic mentors from my department and also the allowance in my workload and so on</a:t>
            </a:r>
            <a:r>
              <a:rPr lang="en-GB" sz="2400" i="1" dirty="0" smtClean="0">
                <a:solidFill>
                  <a:schemeClr val="tx2">
                    <a:lumMod val="90000"/>
                    <a:lumOff val="10000"/>
                  </a:schemeClr>
                </a:solidFill>
              </a:rPr>
              <a:t>.</a:t>
            </a:r>
            <a:endParaRPr lang="en-GB" sz="2400" dirty="0">
              <a:solidFill>
                <a:schemeClr val="tx2">
                  <a:lumMod val="90000"/>
                  <a:lumOff val="10000"/>
                </a:schemeClr>
              </a:solidFill>
              <a:latin typeface="+mn-lt"/>
            </a:endParaRPr>
          </a:p>
        </p:txBody>
      </p:sp>
      <p:sp>
        <p:nvSpPr>
          <p:cNvPr id="4" name="Title 1"/>
          <p:cNvSpPr txBox="1">
            <a:spLocks/>
          </p:cNvSpPr>
          <p:nvPr/>
        </p:nvSpPr>
        <p:spPr bwMode="auto">
          <a:xfrm>
            <a:off x="231775" y="533400"/>
            <a:ext cx="6049963" cy="595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0"/>
              </a:spcBef>
              <a:spcAft>
                <a:spcPct val="0"/>
              </a:spcAft>
              <a:defRPr sz="4000" kern="1200">
                <a:solidFill>
                  <a:schemeClr val="tx1"/>
                </a:solidFill>
                <a:latin typeface="Helvetica"/>
                <a:ea typeface="MS PGothic" panose="020B0600070205080204" pitchFamily="34" charset="-128"/>
                <a:cs typeface="Helvetica"/>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defRPr/>
            </a:pPr>
            <a:r>
              <a:rPr lang="en-GB" altLang="en-US" sz="2800" dirty="0" smtClean="0">
                <a:solidFill>
                  <a:schemeClr val="bg1"/>
                </a:solidFill>
                <a:latin typeface="+mj-lt"/>
              </a:rPr>
              <a:t>Quote from survey respondent: 4</a:t>
            </a: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bwMode="auto">
          <a:xfrm>
            <a:off x="190500" y="563563"/>
            <a:ext cx="8229600" cy="674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smtClean="0">
                <a:solidFill>
                  <a:schemeClr val="bg1"/>
                </a:solidFill>
                <a:latin typeface="Helvetica" pitchFamily="34" charset="0"/>
              </a:rPr>
              <a:t>Specific issues for women ECRs</a:t>
            </a:r>
            <a:br>
              <a:rPr lang="en-US" altLang="en-US" sz="3200" smtClean="0">
                <a:solidFill>
                  <a:schemeClr val="bg1"/>
                </a:solidFill>
                <a:latin typeface="Helvetica" pitchFamily="34" charset="0"/>
              </a:rPr>
            </a:br>
            <a:endParaRPr lang="en-GB" altLang="en-US" sz="3200" smtClean="0">
              <a:solidFill>
                <a:schemeClr val="bg1"/>
              </a:solidFill>
              <a:latin typeface="Helvetica" pitchFamily="34" charset="0"/>
            </a:endParaRPr>
          </a:p>
        </p:txBody>
      </p:sp>
      <p:sp>
        <p:nvSpPr>
          <p:cNvPr id="3" name="Content Placeholder 2"/>
          <p:cNvSpPr>
            <a:spLocks noGrp="1"/>
          </p:cNvSpPr>
          <p:nvPr>
            <p:ph idx="1"/>
          </p:nvPr>
        </p:nvSpPr>
        <p:spPr>
          <a:xfrm>
            <a:off x="373063" y="1519238"/>
            <a:ext cx="8229600" cy="4760912"/>
          </a:xfrm>
        </p:spPr>
        <p:txBody>
          <a:bodyPr/>
          <a:lstStyle/>
          <a:p>
            <a:pPr marL="0" indent="0">
              <a:buFont typeface="Arial" charset="0"/>
              <a:buNone/>
              <a:defRPr/>
            </a:pPr>
            <a:r>
              <a:rPr lang="en-US" sz="2400" dirty="0">
                <a:solidFill>
                  <a:schemeClr val="tx2">
                    <a:lumMod val="90000"/>
                    <a:lumOff val="10000"/>
                  </a:schemeClr>
                </a:solidFill>
              </a:rPr>
              <a:t>There are many (often complex) issues around gender:</a:t>
            </a:r>
          </a:p>
          <a:p>
            <a:pPr>
              <a:buFont typeface="Arial" charset="0"/>
              <a:buChar char="•"/>
              <a:defRPr/>
            </a:pPr>
            <a:r>
              <a:rPr lang="en-US" sz="2400" dirty="0">
                <a:solidFill>
                  <a:schemeClr val="tx2">
                    <a:lumMod val="90000"/>
                    <a:lumOff val="10000"/>
                  </a:schemeClr>
                </a:solidFill>
              </a:rPr>
              <a:t>The most obvious issue </a:t>
            </a:r>
            <a:r>
              <a:rPr lang="en-US" sz="2400" dirty="0" err="1" smtClean="0">
                <a:solidFill>
                  <a:schemeClr val="tx2">
                    <a:lumMod val="90000"/>
                    <a:lumOff val="10000"/>
                  </a:schemeClr>
                </a:solidFill>
              </a:rPr>
              <a:t>centres</a:t>
            </a:r>
            <a:r>
              <a:rPr lang="en-US" sz="2400" dirty="0" smtClean="0">
                <a:solidFill>
                  <a:schemeClr val="tx2">
                    <a:lumMod val="90000"/>
                    <a:lumOff val="10000"/>
                  </a:schemeClr>
                </a:solidFill>
              </a:rPr>
              <a:t> on having </a:t>
            </a:r>
            <a:r>
              <a:rPr lang="en-US" sz="2400" dirty="0">
                <a:solidFill>
                  <a:schemeClr val="tx2">
                    <a:lumMod val="90000"/>
                    <a:lumOff val="10000"/>
                  </a:schemeClr>
                </a:solidFill>
              </a:rPr>
              <a:t>a family and balancing maternity leave and subsequent </a:t>
            </a:r>
            <a:r>
              <a:rPr lang="en-US" sz="2400" dirty="0" smtClean="0">
                <a:solidFill>
                  <a:schemeClr val="tx2">
                    <a:lumMod val="90000"/>
                    <a:lumOff val="10000"/>
                  </a:schemeClr>
                </a:solidFill>
              </a:rPr>
              <a:t>childcare</a:t>
            </a:r>
            <a:endParaRPr lang="en-US" sz="2400" dirty="0">
              <a:solidFill>
                <a:schemeClr val="tx2">
                  <a:lumMod val="90000"/>
                  <a:lumOff val="10000"/>
                </a:schemeClr>
              </a:solidFill>
            </a:endParaRPr>
          </a:p>
          <a:p>
            <a:pPr>
              <a:buFont typeface="Arial" charset="0"/>
              <a:buChar char="•"/>
              <a:defRPr/>
            </a:pPr>
            <a:r>
              <a:rPr lang="en-US" sz="2400" dirty="0">
                <a:solidFill>
                  <a:schemeClr val="tx2">
                    <a:lumMod val="90000"/>
                    <a:lumOff val="10000"/>
                  </a:schemeClr>
                </a:solidFill>
              </a:rPr>
              <a:t>This often delays career progress and results in women </a:t>
            </a:r>
            <a:r>
              <a:rPr lang="en-US" sz="2400" dirty="0" smtClean="0">
                <a:solidFill>
                  <a:schemeClr val="tx2">
                    <a:lumMod val="90000"/>
                    <a:lumOff val="10000"/>
                  </a:schemeClr>
                </a:solidFill>
              </a:rPr>
              <a:t>considering themselves </a:t>
            </a:r>
            <a:r>
              <a:rPr lang="en-US" sz="2400" dirty="0">
                <a:solidFill>
                  <a:schemeClr val="tx2">
                    <a:lumMod val="90000"/>
                    <a:lumOff val="10000"/>
                  </a:schemeClr>
                </a:solidFill>
              </a:rPr>
              <a:t>to be ‘early career’ for </a:t>
            </a:r>
            <a:r>
              <a:rPr lang="en-US" sz="2400" dirty="0" smtClean="0">
                <a:solidFill>
                  <a:schemeClr val="tx2">
                    <a:lumMod val="90000"/>
                    <a:lumOff val="10000"/>
                  </a:schemeClr>
                </a:solidFill>
              </a:rPr>
              <a:t>longer</a:t>
            </a:r>
          </a:p>
          <a:p>
            <a:pPr>
              <a:buFont typeface="Arial" charset="0"/>
              <a:buChar char="•"/>
              <a:defRPr/>
            </a:pPr>
            <a:r>
              <a:rPr lang="en-US" sz="2400" dirty="0">
                <a:solidFill>
                  <a:schemeClr val="tx2">
                    <a:lumMod val="90000"/>
                    <a:lumOff val="10000"/>
                  </a:schemeClr>
                </a:solidFill>
              </a:rPr>
              <a:t>B</a:t>
            </a:r>
            <a:r>
              <a:rPr lang="en-US" sz="2400" dirty="0" smtClean="0">
                <a:solidFill>
                  <a:schemeClr val="tx2">
                    <a:lumMod val="90000"/>
                    <a:lumOff val="10000"/>
                  </a:schemeClr>
                </a:solidFill>
              </a:rPr>
              <a:t>ullying of female </a:t>
            </a:r>
            <a:r>
              <a:rPr lang="en-US" sz="2400" dirty="0">
                <a:solidFill>
                  <a:schemeClr val="tx2">
                    <a:lumMod val="90000"/>
                    <a:lumOff val="10000"/>
                  </a:schemeClr>
                </a:solidFill>
              </a:rPr>
              <a:t>early career researchers by male principal </a:t>
            </a:r>
            <a:r>
              <a:rPr lang="en-US" sz="2400" dirty="0" smtClean="0">
                <a:solidFill>
                  <a:schemeClr val="tx2">
                    <a:lumMod val="90000"/>
                    <a:lumOff val="10000"/>
                  </a:schemeClr>
                </a:solidFill>
              </a:rPr>
              <a:t>investigators</a:t>
            </a:r>
          </a:p>
          <a:p>
            <a:pPr>
              <a:buFont typeface="Arial" charset="0"/>
              <a:buChar char="•"/>
              <a:defRPr/>
            </a:pPr>
            <a:r>
              <a:rPr lang="en-US" sz="2400" dirty="0" smtClean="0">
                <a:solidFill>
                  <a:schemeClr val="tx2">
                    <a:lumMod val="90000"/>
                    <a:lumOff val="10000"/>
                  </a:schemeClr>
                </a:solidFill>
              </a:rPr>
              <a:t>Discrimination when </a:t>
            </a:r>
            <a:r>
              <a:rPr lang="en-US" sz="2400" dirty="0">
                <a:solidFill>
                  <a:schemeClr val="tx2">
                    <a:lumMod val="90000"/>
                    <a:lumOff val="10000"/>
                  </a:schemeClr>
                </a:solidFill>
              </a:rPr>
              <a:t>women take career breaks or have to juggle childcare with </a:t>
            </a:r>
            <a:r>
              <a:rPr lang="en-US" sz="2400" dirty="0" smtClean="0">
                <a:solidFill>
                  <a:schemeClr val="tx2">
                    <a:lumMod val="90000"/>
                    <a:lumOff val="10000"/>
                  </a:schemeClr>
                </a:solidFill>
              </a:rPr>
              <a:t>work</a:t>
            </a:r>
            <a:endParaRPr lang="en-US" sz="2400" dirty="0">
              <a:solidFill>
                <a:schemeClr val="tx2">
                  <a:lumMod val="90000"/>
                  <a:lumOff val="10000"/>
                </a:schemeClr>
              </a:solidFill>
            </a:endParaRPr>
          </a:p>
          <a:p>
            <a:pPr>
              <a:buFont typeface="Arial" charset="0"/>
              <a:buChar char="•"/>
              <a:defRPr/>
            </a:pPr>
            <a:r>
              <a:rPr lang="en-US" sz="2400" dirty="0">
                <a:solidFill>
                  <a:schemeClr val="tx2">
                    <a:lumMod val="90000"/>
                    <a:lumOff val="10000"/>
                  </a:schemeClr>
                </a:solidFill>
              </a:rPr>
              <a:t>T</a:t>
            </a:r>
            <a:r>
              <a:rPr lang="en-US" sz="2400" dirty="0" smtClean="0">
                <a:solidFill>
                  <a:schemeClr val="tx2">
                    <a:lumMod val="90000"/>
                    <a:lumOff val="10000"/>
                  </a:schemeClr>
                </a:solidFill>
              </a:rPr>
              <a:t>he </a:t>
            </a:r>
            <a:r>
              <a:rPr lang="en-US" sz="2400" dirty="0">
                <a:solidFill>
                  <a:schemeClr val="tx2">
                    <a:lumMod val="90000"/>
                    <a:lumOff val="10000"/>
                  </a:schemeClr>
                </a:solidFill>
              </a:rPr>
              <a:t>academic culture generally not being conducive to family life – for </a:t>
            </a:r>
            <a:r>
              <a:rPr lang="en-US" sz="2400" dirty="0" smtClean="0">
                <a:solidFill>
                  <a:schemeClr val="tx2">
                    <a:lumMod val="90000"/>
                    <a:lumOff val="10000"/>
                  </a:schemeClr>
                </a:solidFill>
              </a:rPr>
              <a:t>either men </a:t>
            </a:r>
            <a:r>
              <a:rPr lang="en-US" sz="2400" dirty="0">
                <a:solidFill>
                  <a:schemeClr val="tx2">
                    <a:lumMod val="90000"/>
                    <a:lumOff val="10000"/>
                  </a:schemeClr>
                </a:solidFill>
              </a:rPr>
              <a:t>or women</a:t>
            </a:r>
            <a:r>
              <a:rPr lang="en-US" sz="2400" dirty="0" smtClean="0">
                <a:solidFill>
                  <a:schemeClr val="tx2">
                    <a:lumMod val="90000"/>
                    <a:lumOff val="10000"/>
                  </a:schemeClr>
                </a:solidFill>
              </a:rPr>
              <a:t>.</a:t>
            </a:r>
            <a:endParaRPr lang="en-US" sz="2400" dirty="0">
              <a:solidFill>
                <a:schemeClr val="tx2">
                  <a:lumMod val="90000"/>
                  <a:lumOff val="10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6075" y="1358900"/>
            <a:ext cx="8408988" cy="4673600"/>
          </a:xfrm>
        </p:spPr>
        <p:txBody>
          <a:bodyPr wrap="square" lIns="91440" tIns="45720" rIns="91440" bIns="45720" numCol="1" anchor="t" anchorCtr="0" compatLnSpc="1">
            <a:prstTxWarp prst="textNoShape">
              <a:avLst/>
            </a:prstTxWarp>
          </a:bodyPr>
          <a:lstStyle/>
          <a:p>
            <a:pPr>
              <a:spcBef>
                <a:spcPct val="0"/>
              </a:spcBef>
              <a:buFont typeface="Arial" panose="020B0604020202020204" pitchFamily="34" charset="0"/>
              <a:buNone/>
            </a:pPr>
            <a:r>
              <a:rPr lang="en-US" altLang="en-US" sz="2000" smtClean="0">
                <a:solidFill>
                  <a:srgbClr val="09305E"/>
                </a:solidFill>
                <a:cs typeface="Arial" panose="020B0604020202020204" pitchFamily="34" charset="0"/>
              </a:rPr>
              <a:t>Survey respondents overwhelmingly agreed that their doctoral studies proved effective training for their current employment (86%) and for their desired employment (83%).</a:t>
            </a:r>
          </a:p>
          <a:p>
            <a:pPr>
              <a:spcBef>
                <a:spcPct val="0"/>
              </a:spcBef>
              <a:buFont typeface="Arial" panose="020B0604020202020204" pitchFamily="34" charset="0"/>
              <a:buNone/>
            </a:pPr>
            <a:endParaRPr lang="en-US" altLang="en-US" sz="1200" smtClean="0">
              <a:solidFill>
                <a:srgbClr val="09305E"/>
              </a:solidFill>
              <a:cs typeface="Arial" panose="020B0604020202020204" pitchFamily="34" charset="0"/>
            </a:endParaRPr>
          </a:p>
          <a:p>
            <a:pPr>
              <a:spcBef>
                <a:spcPct val="0"/>
              </a:spcBef>
              <a:buFont typeface="Arial" panose="020B0604020202020204" pitchFamily="34" charset="0"/>
              <a:buNone/>
            </a:pPr>
            <a:r>
              <a:rPr lang="en-US" altLang="en-US" sz="2000" smtClean="0">
                <a:solidFill>
                  <a:srgbClr val="09305E"/>
                </a:solidFill>
                <a:cs typeface="Arial" panose="020B0604020202020204" pitchFamily="34" charset="0"/>
              </a:rPr>
              <a:t>Main sources of support:</a:t>
            </a:r>
          </a:p>
          <a:p>
            <a:pPr marL="711200" lvl="1" indent="-265113">
              <a:spcBef>
                <a:spcPct val="0"/>
              </a:spcBef>
              <a:buFont typeface="Arial" panose="020B0604020202020204" pitchFamily="34" charset="0"/>
              <a:buChar char="•"/>
              <a:tabLst>
                <a:tab pos="263525" algn="l"/>
              </a:tabLst>
            </a:pPr>
            <a:r>
              <a:rPr lang="en-US" altLang="en-US" smtClean="0">
                <a:solidFill>
                  <a:srgbClr val="09305E"/>
                </a:solidFill>
              </a:rPr>
              <a:t>doctoral supervisors and colleagues </a:t>
            </a:r>
          </a:p>
          <a:p>
            <a:pPr marL="711200" lvl="1" indent="-265113">
              <a:spcBef>
                <a:spcPct val="0"/>
              </a:spcBef>
              <a:buFont typeface="Arial" panose="020B0604020202020204" pitchFamily="34" charset="0"/>
              <a:buChar char="•"/>
              <a:tabLst>
                <a:tab pos="263525" algn="l"/>
              </a:tabLst>
            </a:pPr>
            <a:r>
              <a:rPr lang="en-US" altLang="en-US" smtClean="0">
                <a:solidFill>
                  <a:srgbClr val="09305E"/>
                </a:solidFill>
              </a:rPr>
              <a:t>line manager </a:t>
            </a:r>
          </a:p>
          <a:p>
            <a:pPr marL="711200" lvl="1" indent="-265113">
              <a:spcBef>
                <a:spcPct val="0"/>
              </a:spcBef>
              <a:buFont typeface="Arial" panose="020B0604020202020204" pitchFamily="34" charset="0"/>
              <a:buChar char="•"/>
              <a:tabLst>
                <a:tab pos="263525" algn="l"/>
              </a:tabLst>
            </a:pPr>
            <a:r>
              <a:rPr lang="en-US" altLang="en-US" smtClean="0">
                <a:solidFill>
                  <a:srgbClr val="09305E"/>
                </a:solidFill>
              </a:rPr>
              <a:t>basic institutional provision</a:t>
            </a:r>
          </a:p>
          <a:p>
            <a:pPr marL="711200" lvl="1" indent="-265113">
              <a:spcBef>
                <a:spcPct val="0"/>
              </a:spcBef>
              <a:buFont typeface="Arial" panose="020B0604020202020204" pitchFamily="34" charset="0"/>
              <a:buChar char="•"/>
              <a:tabLst>
                <a:tab pos="263525" algn="l"/>
              </a:tabLst>
            </a:pPr>
            <a:r>
              <a:rPr lang="en-US" altLang="en-US" smtClean="0">
                <a:solidFill>
                  <a:srgbClr val="09305E"/>
                </a:solidFill>
              </a:rPr>
              <a:t>access to training (77%)</a:t>
            </a:r>
          </a:p>
          <a:p>
            <a:pPr marL="711200" lvl="1" indent="-265113">
              <a:spcBef>
                <a:spcPct val="0"/>
              </a:spcBef>
              <a:buFont typeface="Arial" panose="020B0604020202020204" pitchFamily="34" charset="0"/>
              <a:buChar char="•"/>
              <a:tabLst>
                <a:tab pos="263525" algn="l"/>
              </a:tabLst>
            </a:pPr>
            <a:r>
              <a:rPr lang="en-US" altLang="en-US" smtClean="0">
                <a:solidFill>
                  <a:srgbClr val="09305E"/>
                </a:solidFill>
              </a:rPr>
              <a:t>office space (77%)</a:t>
            </a:r>
          </a:p>
          <a:p>
            <a:pPr marL="711200" lvl="1" indent="-265113">
              <a:spcBef>
                <a:spcPct val="0"/>
              </a:spcBef>
              <a:buFont typeface="Arial" panose="020B0604020202020204" pitchFamily="34" charset="0"/>
              <a:buChar char="•"/>
              <a:tabLst>
                <a:tab pos="263525" algn="l"/>
              </a:tabLst>
            </a:pPr>
            <a:r>
              <a:rPr lang="en-US" altLang="en-US" smtClean="0">
                <a:solidFill>
                  <a:srgbClr val="09305E"/>
                </a:solidFill>
              </a:rPr>
              <a:t>funding for conferences (72%)</a:t>
            </a:r>
          </a:p>
          <a:p>
            <a:pPr marL="711200" lvl="1" indent="-265113">
              <a:spcBef>
                <a:spcPct val="0"/>
              </a:spcBef>
              <a:buFont typeface="Arial" panose="020B0604020202020204" pitchFamily="34" charset="0"/>
              <a:buChar char="•"/>
              <a:tabLst>
                <a:tab pos="263525" algn="l"/>
              </a:tabLst>
            </a:pPr>
            <a:r>
              <a:rPr lang="en-US" altLang="en-US" smtClean="0">
                <a:solidFill>
                  <a:srgbClr val="09305E"/>
                </a:solidFill>
              </a:rPr>
              <a:t>careers service (39%)</a:t>
            </a:r>
          </a:p>
          <a:p>
            <a:pPr marL="711200" lvl="1" indent="-265113">
              <a:spcBef>
                <a:spcPct val="0"/>
              </a:spcBef>
              <a:buFont typeface="Arial" panose="020B0604020202020204" pitchFamily="34" charset="0"/>
              <a:buChar char="•"/>
              <a:tabLst>
                <a:tab pos="263525" algn="l"/>
              </a:tabLst>
            </a:pPr>
            <a:r>
              <a:rPr lang="en-US" altLang="en-US" smtClean="0">
                <a:solidFill>
                  <a:srgbClr val="09305E"/>
                </a:solidFill>
              </a:rPr>
              <a:t>support for funding applications (29%)</a:t>
            </a:r>
          </a:p>
          <a:p>
            <a:pPr marL="711200" lvl="1" indent="-265113">
              <a:spcBef>
                <a:spcPct val="0"/>
              </a:spcBef>
              <a:buFont typeface="Arial" panose="020B0604020202020204" pitchFamily="34" charset="0"/>
              <a:buChar char="•"/>
              <a:tabLst>
                <a:tab pos="263525" algn="l"/>
              </a:tabLst>
            </a:pPr>
            <a:r>
              <a:rPr lang="en-US" altLang="en-US" smtClean="0">
                <a:solidFill>
                  <a:srgbClr val="09305E"/>
                </a:solidFill>
              </a:rPr>
              <a:t>mentor (26%)</a:t>
            </a:r>
          </a:p>
          <a:p>
            <a:pPr marL="711200" lvl="1" indent="-265113">
              <a:spcBef>
                <a:spcPct val="0"/>
              </a:spcBef>
              <a:buFont typeface="Arial" panose="020B0604020202020204" pitchFamily="34" charset="0"/>
              <a:buChar char="•"/>
              <a:tabLst>
                <a:tab pos="263525" algn="l"/>
              </a:tabLst>
            </a:pPr>
            <a:r>
              <a:rPr lang="en-US" altLang="en-US" smtClean="0">
                <a:solidFill>
                  <a:srgbClr val="09305E"/>
                </a:solidFill>
              </a:rPr>
              <a:t>funding for publication fees (15%)</a:t>
            </a:r>
          </a:p>
          <a:p>
            <a:pPr>
              <a:spcBef>
                <a:spcPct val="0"/>
              </a:spcBef>
              <a:buFont typeface="Arial" panose="020B0604020202020204" pitchFamily="34" charset="0"/>
              <a:buNone/>
            </a:pPr>
            <a:endParaRPr lang="en-GB" altLang="en-US" sz="2400" smtClean="0">
              <a:solidFill>
                <a:srgbClr val="09305E"/>
              </a:solidFill>
            </a:endParaRPr>
          </a:p>
        </p:txBody>
      </p:sp>
      <p:sp>
        <p:nvSpPr>
          <p:cNvPr id="5" name="Title 1"/>
          <p:cNvSpPr txBox="1">
            <a:spLocks/>
          </p:cNvSpPr>
          <p:nvPr/>
        </p:nvSpPr>
        <p:spPr>
          <a:xfrm>
            <a:off x="193675" y="444500"/>
            <a:ext cx="6086475" cy="642938"/>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marL="12700" lvl="1" algn="l">
              <a:spcBef>
                <a:spcPts val="0"/>
              </a:spcBef>
              <a:defRPr/>
            </a:pPr>
            <a:r>
              <a:rPr lang="en-GB" sz="2400" kern="0" dirty="0" smtClean="0">
                <a:solidFill>
                  <a:schemeClr val="bg1"/>
                </a:solidFill>
              </a:rPr>
              <a:t>Findings 2: </a:t>
            </a:r>
            <a:r>
              <a:rPr lang="en-GB" sz="2400" dirty="0" smtClean="0">
                <a:solidFill>
                  <a:schemeClr val="bg1"/>
                </a:solidFill>
              </a:rPr>
              <a:t>The type and quality of support provided for early career social scientists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31788" y="1401763"/>
            <a:ext cx="8408987" cy="4673600"/>
          </a:xfrm>
        </p:spPr>
        <p:txBody>
          <a:bodyPr/>
          <a:lstStyle/>
          <a:p>
            <a:pPr>
              <a:defRPr/>
            </a:pPr>
            <a:r>
              <a:rPr lang="en-US" dirty="0">
                <a:solidFill>
                  <a:schemeClr val="tx2">
                    <a:lumMod val="90000"/>
                    <a:lumOff val="10000"/>
                  </a:schemeClr>
                </a:solidFill>
              </a:rPr>
              <a:t>Doctoral institution </a:t>
            </a:r>
            <a:r>
              <a:rPr lang="en-US" dirty="0" smtClean="0">
                <a:solidFill>
                  <a:schemeClr val="tx2">
                    <a:lumMod val="90000"/>
                    <a:lumOff val="10000"/>
                  </a:schemeClr>
                </a:solidFill>
              </a:rPr>
              <a:t>support:</a:t>
            </a:r>
          </a:p>
          <a:p>
            <a:pPr>
              <a:defRPr/>
            </a:pPr>
            <a:endParaRPr lang="en-US" sz="800" dirty="0">
              <a:solidFill>
                <a:schemeClr val="tx2">
                  <a:lumMod val="90000"/>
                  <a:lumOff val="10000"/>
                </a:schemeClr>
              </a:solidFill>
            </a:endParaRPr>
          </a:p>
          <a:p>
            <a:pPr>
              <a:defRPr/>
            </a:pPr>
            <a:r>
              <a:rPr lang="en-US" i="1" dirty="0">
                <a:solidFill>
                  <a:schemeClr val="tx2">
                    <a:lumMod val="90000"/>
                    <a:lumOff val="10000"/>
                  </a:schemeClr>
                </a:solidFill>
              </a:rPr>
              <a:t>I don’t really think there was any kind of institutional support. </a:t>
            </a:r>
            <a:r>
              <a:rPr lang="en-US" i="1" dirty="0" smtClean="0">
                <a:solidFill>
                  <a:schemeClr val="tx2">
                    <a:lumMod val="90000"/>
                    <a:lumOff val="10000"/>
                  </a:schemeClr>
                </a:solidFill>
              </a:rPr>
              <a:t>I have </a:t>
            </a:r>
            <a:r>
              <a:rPr lang="en-US" i="1" dirty="0">
                <a:solidFill>
                  <a:schemeClr val="tx2">
                    <a:lumMod val="90000"/>
                    <a:lumOff val="10000"/>
                  </a:schemeClr>
                </a:solidFill>
              </a:rPr>
              <a:t>received ongoing support from individual people from </a:t>
            </a:r>
            <a:r>
              <a:rPr lang="en-US" i="1" dirty="0" smtClean="0">
                <a:solidFill>
                  <a:schemeClr val="tx2">
                    <a:lumMod val="90000"/>
                    <a:lumOff val="10000"/>
                  </a:schemeClr>
                </a:solidFill>
              </a:rPr>
              <a:t>my PhD </a:t>
            </a:r>
            <a:r>
              <a:rPr lang="en-US" i="1" dirty="0">
                <a:solidFill>
                  <a:schemeClr val="tx2">
                    <a:lumMod val="90000"/>
                    <a:lumOff val="10000"/>
                  </a:schemeClr>
                </a:solidFill>
              </a:rPr>
              <a:t>supervisor, from </a:t>
            </a:r>
            <a:r>
              <a:rPr lang="en-US" i="1" dirty="0" smtClean="0">
                <a:solidFill>
                  <a:schemeClr val="tx2">
                    <a:lumMod val="90000"/>
                    <a:lumOff val="10000"/>
                  </a:schemeClr>
                </a:solidFill>
              </a:rPr>
              <a:t>some </a:t>
            </a:r>
            <a:r>
              <a:rPr lang="en-US" i="1" dirty="0">
                <a:solidFill>
                  <a:schemeClr val="tx2">
                    <a:lumMod val="90000"/>
                    <a:lumOff val="10000"/>
                  </a:schemeClr>
                </a:solidFill>
              </a:rPr>
              <a:t>other people from the </a:t>
            </a:r>
            <a:r>
              <a:rPr lang="en-US" i="1" dirty="0" smtClean="0">
                <a:solidFill>
                  <a:schemeClr val="tx2">
                    <a:lumMod val="90000"/>
                    <a:lumOff val="10000"/>
                  </a:schemeClr>
                </a:solidFill>
              </a:rPr>
              <a:t>department. And </a:t>
            </a:r>
            <a:r>
              <a:rPr lang="en-US" i="1" dirty="0">
                <a:solidFill>
                  <a:schemeClr val="tx2">
                    <a:lumMod val="90000"/>
                    <a:lumOff val="10000"/>
                  </a:schemeClr>
                </a:solidFill>
              </a:rPr>
              <a:t>some things such as looking at job applications, looking </a:t>
            </a:r>
            <a:r>
              <a:rPr lang="en-US" i="1" dirty="0" smtClean="0">
                <a:solidFill>
                  <a:schemeClr val="tx2">
                    <a:lumMod val="90000"/>
                    <a:lumOff val="10000"/>
                  </a:schemeClr>
                </a:solidFill>
              </a:rPr>
              <a:t>at paper </a:t>
            </a:r>
            <a:r>
              <a:rPr lang="en-US" i="1" dirty="0">
                <a:solidFill>
                  <a:schemeClr val="tx2">
                    <a:lumMod val="90000"/>
                    <a:lumOff val="10000"/>
                  </a:schemeClr>
                </a:solidFill>
              </a:rPr>
              <a:t>drafts, but even such things as getting access to </a:t>
            </a:r>
            <a:r>
              <a:rPr lang="en-US" i="1" dirty="0" smtClean="0">
                <a:solidFill>
                  <a:schemeClr val="tx2">
                    <a:lumMod val="90000"/>
                    <a:lumOff val="10000"/>
                  </a:schemeClr>
                </a:solidFill>
              </a:rPr>
              <a:t>papers from </a:t>
            </a:r>
            <a:r>
              <a:rPr lang="en-US" i="1" dirty="0">
                <a:solidFill>
                  <a:schemeClr val="tx2">
                    <a:lumMod val="90000"/>
                    <a:lumOff val="10000"/>
                  </a:schemeClr>
                </a:solidFill>
              </a:rPr>
              <a:t>the library, because I have no access to institutions. So but </a:t>
            </a:r>
            <a:r>
              <a:rPr lang="en-US" i="1" dirty="0" smtClean="0">
                <a:solidFill>
                  <a:schemeClr val="tx2">
                    <a:lumMod val="90000"/>
                    <a:lumOff val="10000"/>
                  </a:schemeClr>
                </a:solidFill>
              </a:rPr>
              <a:t>it was </a:t>
            </a:r>
            <a:r>
              <a:rPr lang="en-US" i="1" dirty="0">
                <a:solidFill>
                  <a:schemeClr val="tx2">
                    <a:lumMod val="90000"/>
                    <a:lumOff val="10000"/>
                  </a:schemeClr>
                </a:solidFill>
              </a:rPr>
              <a:t>all about individuals</a:t>
            </a:r>
            <a:r>
              <a:rPr lang="en-US" dirty="0" smtClean="0">
                <a:solidFill>
                  <a:schemeClr val="tx2">
                    <a:lumMod val="90000"/>
                    <a:lumOff val="10000"/>
                  </a:schemeClr>
                </a:solidFill>
              </a:rPr>
              <a:t>.</a:t>
            </a:r>
            <a:endParaRPr lang="en-US" dirty="0">
              <a:solidFill>
                <a:schemeClr val="tx2">
                  <a:lumMod val="90000"/>
                  <a:lumOff val="10000"/>
                </a:schemeClr>
              </a:solidFill>
            </a:endParaRPr>
          </a:p>
        </p:txBody>
      </p:sp>
      <p:sp>
        <p:nvSpPr>
          <p:cNvPr id="4" name="TextBox 3"/>
          <p:cNvSpPr txBox="1"/>
          <p:nvPr/>
        </p:nvSpPr>
        <p:spPr>
          <a:xfrm>
            <a:off x="3851621" y="6075363"/>
            <a:ext cx="4860234" cy="461665"/>
          </a:xfrm>
          <a:prstGeom prst="rect">
            <a:avLst/>
          </a:prstGeom>
          <a:noFill/>
        </p:spPr>
        <p:txBody>
          <a:bodyPr wrap="square">
            <a:spAutoFit/>
          </a:bodyPr>
          <a:lstStyle/>
          <a:p>
            <a:pPr>
              <a:defRPr/>
            </a:pPr>
            <a:r>
              <a:rPr lang="en-GB" sz="2400" dirty="0">
                <a:solidFill>
                  <a:schemeClr val="tx2">
                    <a:lumMod val="90000"/>
                    <a:lumOff val="10000"/>
                  </a:schemeClr>
                </a:solidFill>
                <a:latin typeface="Arial" charset="0"/>
                <a:ea typeface="MS PGothic" charset="-128"/>
              </a:rPr>
              <a:t>Male, </a:t>
            </a:r>
            <a:r>
              <a:rPr lang="en-GB" sz="2400" dirty="0" smtClean="0">
                <a:solidFill>
                  <a:schemeClr val="tx2">
                    <a:lumMod val="90000"/>
                    <a:lumOff val="10000"/>
                  </a:schemeClr>
                </a:solidFill>
                <a:latin typeface="Arial" charset="0"/>
                <a:ea typeface="MS PGothic" charset="-128"/>
              </a:rPr>
              <a:t>did not give completion date</a:t>
            </a:r>
            <a:endParaRPr lang="en-GB" sz="2400" dirty="0">
              <a:solidFill>
                <a:schemeClr val="tx2">
                  <a:lumMod val="90000"/>
                  <a:lumOff val="10000"/>
                </a:schemeClr>
              </a:solidFill>
              <a:latin typeface="Arial" charset="0"/>
              <a:ea typeface="MS PGothic" charset="-128"/>
            </a:endParaRPr>
          </a:p>
        </p:txBody>
      </p:sp>
      <p:sp>
        <p:nvSpPr>
          <p:cNvPr id="7" name="Title 1"/>
          <p:cNvSpPr txBox="1">
            <a:spLocks/>
          </p:cNvSpPr>
          <p:nvPr/>
        </p:nvSpPr>
        <p:spPr bwMode="auto">
          <a:xfrm>
            <a:off x="231775" y="533400"/>
            <a:ext cx="6049963" cy="5953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0"/>
              </a:spcBef>
              <a:spcAft>
                <a:spcPct val="0"/>
              </a:spcAft>
              <a:defRPr sz="4000" kern="1200">
                <a:solidFill>
                  <a:schemeClr val="tx1"/>
                </a:solidFill>
                <a:latin typeface="Helvetica"/>
                <a:ea typeface="MS PGothic" panose="020B0600070205080204" pitchFamily="34" charset="-128"/>
                <a:cs typeface="Helvetica"/>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defRPr/>
            </a:pPr>
            <a:r>
              <a:rPr lang="en-GB" altLang="en-US" sz="2800" dirty="0" smtClean="0">
                <a:solidFill>
                  <a:schemeClr val="bg1"/>
                </a:solidFill>
                <a:latin typeface="+mj-lt"/>
              </a:rPr>
              <a:t>Quote from survey respondent: 5</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74650" y="1311275"/>
            <a:ext cx="8407400" cy="4000500"/>
          </a:xfrm>
        </p:spPr>
        <p:txBody>
          <a:bodyPr/>
          <a:lstStyle/>
          <a:p>
            <a:pPr>
              <a:defRPr/>
            </a:pPr>
            <a:r>
              <a:rPr lang="en-US" dirty="0">
                <a:solidFill>
                  <a:schemeClr val="tx2">
                    <a:lumMod val="90000"/>
                    <a:lumOff val="10000"/>
                  </a:schemeClr>
                </a:solidFill>
              </a:rPr>
              <a:t>Current employer </a:t>
            </a:r>
            <a:r>
              <a:rPr lang="en-US" dirty="0" smtClean="0">
                <a:solidFill>
                  <a:schemeClr val="tx2">
                    <a:lumMod val="90000"/>
                    <a:lumOff val="10000"/>
                  </a:schemeClr>
                </a:solidFill>
              </a:rPr>
              <a:t>support:</a:t>
            </a:r>
            <a:endParaRPr lang="en-US" dirty="0">
              <a:solidFill>
                <a:schemeClr val="tx2">
                  <a:lumMod val="90000"/>
                  <a:lumOff val="10000"/>
                </a:schemeClr>
              </a:solidFill>
            </a:endParaRPr>
          </a:p>
          <a:p>
            <a:pPr>
              <a:defRPr/>
            </a:pPr>
            <a:endParaRPr lang="en-GB" sz="800" dirty="0" smtClean="0">
              <a:solidFill>
                <a:schemeClr val="tx2">
                  <a:lumMod val="90000"/>
                  <a:lumOff val="10000"/>
                </a:schemeClr>
              </a:solidFill>
            </a:endParaRPr>
          </a:p>
          <a:p>
            <a:pPr>
              <a:defRPr/>
            </a:pPr>
            <a:r>
              <a:rPr lang="en-GB" i="1" dirty="0">
                <a:solidFill>
                  <a:schemeClr val="tx2">
                    <a:lumMod val="90000"/>
                    <a:lumOff val="10000"/>
                  </a:schemeClr>
                </a:solidFill>
              </a:rPr>
              <a:t>I feel like I am in a professional institution that is ensuring I </a:t>
            </a:r>
            <a:r>
              <a:rPr lang="en-GB" i="1" dirty="0" smtClean="0">
                <a:solidFill>
                  <a:schemeClr val="tx2">
                    <a:lumMod val="90000"/>
                    <a:lumOff val="10000"/>
                  </a:schemeClr>
                </a:solidFill>
              </a:rPr>
              <a:t>have the </a:t>
            </a:r>
            <a:r>
              <a:rPr lang="en-GB" i="1" dirty="0">
                <a:solidFill>
                  <a:schemeClr val="tx2">
                    <a:lumMod val="90000"/>
                    <a:lumOff val="10000"/>
                  </a:schemeClr>
                </a:solidFill>
              </a:rPr>
              <a:t>skills that it needs to know I have to do my job. And that </a:t>
            </a:r>
            <a:r>
              <a:rPr lang="en-GB" i="1" dirty="0" smtClean="0">
                <a:solidFill>
                  <a:schemeClr val="tx2">
                    <a:lumMod val="90000"/>
                    <a:lumOff val="10000"/>
                  </a:schemeClr>
                </a:solidFill>
              </a:rPr>
              <a:t>those skills </a:t>
            </a:r>
            <a:r>
              <a:rPr lang="en-GB" i="1" dirty="0">
                <a:solidFill>
                  <a:schemeClr val="tx2">
                    <a:lumMod val="90000"/>
                    <a:lumOff val="10000"/>
                  </a:schemeClr>
                </a:solidFill>
              </a:rPr>
              <a:t>are useful to me as well as to the institution so I can put </a:t>
            </a:r>
            <a:r>
              <a:rPr lang="en-GB" i="1" dirty="0" smtClean="0">
                <a:solidFill>
                  <a:schemeClr val="tx2">
                    <a:lumMod val="90000"/>
                    <a:lumOff val="10000"/>
                  </a:schemeClr>
                </a:solidFill>
              </a:rPr>
              <a:t>on my </a:t>
            </a:r>
            <a:r>
              <a:rPr lang="en-GB" i="1" dirty="0">
                <a:solidFill>
                  <a:schemeClr val="tx2">
                    <a:lumMod val="90000"/>
                    <a:lumOff val="10000"/>
                  </a:schemeClr>
                </a:solidFill>
              </a:rPr>
              <a:t>CV that I have got a postgraduate certificate of </a:t>
            </a:r>
            <a:r>
              <a:rPr lang="en-GB" i="1" dirty="0" smtClean="0">
                <a:solidFill>
                  <a:schemeClr val="tx2">
                    <a:lumMod val="90000"/>
                    <a:lumOff val="10000"/>
                  </a:schemeClr>
                </a:solidFill>
              </a:rPr>
              <a:t>higher education</a:t>
            </a:r>
            <a:r>
              <a:rPr lang="en-GB" i="1" dirty="0">
                <a:solidFill>
                  <a:schemeClr val="tx2">
                    <a:lumMod val="90000"/>
                    <a:lumOff val="10000"/>
                  </a:schemeClr>
                </a:solidFill>
              </a:rPr>
              <a:t>, which is quite good really if I want to be a </a:t>
            </a:r>
            <a:r>
              <a:rPr lang="en-GB" i="1" dirty="0" smtClean="0">
                <a:solidFill>
                  <a:schemeClr val="tx2">
                    <a:lumMod val="90000"/>
                    <a:lumOff val="10000"/>
                  </a:schemeClr>
                </a:solidFill>
              </a:rPr>
              <a:t>university lecturer </a:t>
            </a:r>
            <a:r>
              <a:rPr lang="en-GB" i="1" dirty="0">
                <a:solidFill>
                  <a:schemeClr val="tx2">
                    <a:lumMod val="90000"/>
                    <a:lumOff val="10000"/>
                  </a:schemeClr>
                </a:solidFill>
              </a:rPr>
              <a:t>and yet no-one has even mentioned that in the </a:t>
            </a:r>
            <a:r>
              <a:rPr lang="en-GB" i="1" dirty="0" smtClean="0">
                <a:solidFill>
                  <a:schemeClr val="tx2">
                    <a:lumMod val="90000"/>
                    <a:lumOff val="10000"/>
                  </a:schemeClr>
                </a:solidFill>
              </a:rPr>
              <a:t>University [I </a:t>
            </a:r>
            <a:r>
              <a:rPr lang="en-GB" i="1" dirty="0">
                <a:solidFill>
                  <a:schemeClr val="tx2">
                    <a:lumMod val="90000"/>
                    <a:lumOff val="10000"/>
                  </a:schemeClr>
                </a:solidFill>
              </a:rPr>
              <a:t>was at before] so it is a different environment and it is </a:t>
            </a:r>
            <a:r>
              <a:rPr lang="en-GB" i="1" dirty="0" smtClean="0">
                <a:solidFill>
                  <a:schemeClr val="tx2">
                    <a:lumMod val="90000"/>
                    <a:lumOff val="10000"/>
                  </a:schemeClr>
                </a:solidFill>
              </a:rPr>
              <a:t>a supportive </a:t>
            </a:r>
            <a:r>
              <a:rPr lang="en-GB" i="1" dirty="0">
                <a:solidFill>
                  <a:schemeClr val="tx2">
                    <a:lumMod val="90000"/>
                    <a:lumOff val="10000"/>
                  </a:schemeClr>
                </a:solidFill>
              </a:rPr>
              <a:t>one</a:t>
            </a:r>
            <a:r>
              <a:rPr lang="en-GB" i="1" dirty="0" smtClean="0">
                <a:solidFill>
                  <a:schemeClr val="tx2">
                    <a:lumMod val="90000"/>
                    <a:lumOff val="10000"/>
                  </a:schemeClr>
                </a:solidFill>
              </a:rPr>
              <a:t>…</a:t>
            </a:r>
            <a:endParaRPr lang="en-GB" dirty="0">
              <a:solidFill>
                <a:schemeClr val="tx2">
                  <a:lumMod val="90000"/>
                  <a:lumOff val="10000"/>
                </a:schemeClr>
              </a:solidFill>
            </a:endParaRPr>
          </a:p>
          <a:p>
            <a:pPr>
              <a:defRPr/>
            </a:pPr>
            <a:endParaRPr lang="en-GB" sz="2400" dirty="0"/>
          </a:p>
        </p:txBody>
      </p:sp>
      <p:sp>
        <p:nvSpPr>
          <p:cNvPr id="4" name="TextBox 3"/>
          <p:cNvSpPr txBox="1"/>
          <p:nvPr/>
        </p:nvSpPr>
        <p:spPr>
          <a:xfrm>
            <a:off x="3038623" y="6099175"/>
            <a:ext cx="6105378" cy="461665"/>
          </a:xfrm>
          <a:prstGeom prst="rect">
            <a:avLst/>
          </a:prstGeom>
          <a:noFill/>
        </p:spPr>
        <p:txBody>
          <a:bodyPr wrap="square">
            <a:spAutoFit/>
          </a:bodyPr>
          <a:lstStyle/>
          <a:p>
            <a:pPr>
              <a:defRPr/>
            </a:pPr>
            <a:r>
              <a:rPr lang="en-GB" sz="2400" dirty="0">
                <a:solidFill>
                  <a:schemeClr val="tx2">
                    <a:lumMod val="90000"/>
                    <a:lumOff val="10000"/>
                  </a:schemeClr>
                </a:solidFill>
                <a:latin typeface="Arial" charset="0"/>
                <a:ea typeface="MS PGothic" charset="-128"/>
              </a:rPr>
              <a:t>Female, </a:t>
            </a:r>
            <a:r>
              <a:rPr lang="en-GB" sz="2400" dirty="0" smtClean="0">
                <a:solidFill>
                  <a:schemeClr val="tx2">
                    <a:lumMod val="90000"/>
                    <a:lumOff val="10000"/>
                  </a:schemeClr>
                </a:solidFill>
                <a:latin typeface="Arial" charset="0"/>
                <a:ea typeface="MS PGothic" charset="-128"/>
              </a:rPr>
              <a:t>6 </a:t>
            </a:r>
            <a:r>
              <a:rPr lang="en-GB" sz="2400" dirty="0" smtClean="0">
                <a:solidFill>
                  <a:schemeClr val="tx2">
                    <a:lumMod val="90000"/>
                    <a:lumOff val="10000"/>
                  </a:schemeClr>
                </a:solidFill>
              </a:rPr>
              <a:t>years </a:t>
            </a:r>
            <a:r>
              <a:rPr lang="en-GB" sz="2400" dirty="0">
                <a:solidFill>
                  <a:schemeClr val="tx2">
                    <a:lumMod val="90000"/>
                    <a:lumOff val="10000"/>
                  </a:schemeClr>
                </a:solidFill>
              </a:rPr>
              <a:t>since award of doctorate</a:t>
            </a:r>
            <a:endParaRPr lang="en-GB" sz="2400" dirty="0">
              <a:solidFill>
                <a:schemeClr val="tx2">
                  <a:lumMod val="90000"/>
                  <a:lumOff val="10000"/>
                </a:schemeClr>
              </a:solidFill>
              <a:latin typeface="Arial" charset="0"/>
              <a:ea typeface="MS PGothic" charset="-128"/>
            </a:endParaRPr>
          </a:p>
        </p:txBody>
      </p:sp>
      <p:sp>
        <p:nvSpPr>
          <p:cNvPr id="6" name="Title 1"/>
          <p:cNvSpPr txBox="1">
            <a:spLocks/>
          </p:cNvSpPr>
          <p:nvPr/>
        </p:nvSpPr>
        <p:spPr bwMode="auto">
          <a:xfrm>
            <a:off x="236538" y="534988"/>
            <a:ext cx="6049962" cy="595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0"/>
              </a:spcBef>
              <a:spcAft>
                <a:spcPct val="0"/>
              </a:spcAft>
              <a:defRPr sz="4000" kern="1200">
                <a:solidFill>
                  <a:schemeClr val="tx1"/>
                </a:solidFill>
                <a:latin typeface="Helvetica"/>
                <a:ea typeface="MS PGothic" panose="020B0600070205080204" pitchFamily="34" charset="-128"/>
                <a:cs typeface="Helvetica"/>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defRPr/>
            </a:pPr>
            <a:r>
              <a:rPr lang="en-GB" altLang="en-US" sz="2800" dirty="0" smtClean="0">
                <a:solidFill>
                  <a:schemeClr val="bg1"/>
                </a:solidFill>
                <a:latin typeface="+mj-lt"/>
              </a:rPr>
              <a:t>Quote from survey respondent: 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0063" y="1711325"/>
            <a:ext cx="8408987" cy="4673600"/>
          </a:xfrm>
        </p:spPr>
        <p:txBody>
          <a:bodyPr/>
          <a:lstStyle/>
          <a:p>
            <a:pPr>
              <a:defRPr/>
            </a:pPr>
            <a:r>
              <a:rPr lang="en-US" sz="2400" dirty="0">
                <a:solidFill>
                  <a:schemeClr val="tx2">
                    <a:lumMod val="90000"/>
                    <a:lumOff val="10000"/>
                  </a:schemeClr>
                </a:solidFill>
              </a:rPr>
              <a:t>Biggest barrier to achieving chosen </a:t>
            </a:r>
            <a:r>
              <a:rPr lang="en-US" sz="2400" dirty="0" smtClean="0">
                <a:solidFill>
                  <a:schemeClr val="tx2">
                    <a:lumMod val="90000"/>
                    <a:lumOff val="10000"/>
                  </a:schemeClr>
                </a:solidFill>
              </a:rPr>
              <a:t>career:</a:t>
            </a:r>
          </a:p>
          <a:p>
            <a:pPr>
              <a:defRPr/>
            </a:pPr>
            <a:endParaRPr lang="en-US" sz="800" b="1" dirty="0">
              <a:solidFill>
                <a:schemeClr val="tx2">
                  <a:lumMod val="90000"/>
                  <a:lumOff val="10000"/>
                </a:schemeClr>
              </a:solidFill>
            </a:endParaRPr>
          </a:p>
          <a:p>
            <a:pPr marL="342900" indent="-342900">
              <a:buFont typeface="Arial" charset="0"/>
              <a:buChar char="•"/>
              <a:defRPr/>
            </a:pPr>
            <a:r>
              <a:rPr lang="en-US" sz="2400" dirty="0" smtClean="0">
                <a:solidFill>
                  <a:schemeClr val="tx2">
                    <a:lumMod val="90000"/>
                    <a:lumOff val="10000"/>
                  </a:schemeClr>
                </a:solidFill>
              </a:rPr>
              <a:t>accessing </a:t>
            </a:r>
            <a:r>
              <a:rPr lang="en-US" sz="2400" dirty="0">
                <a:solidFill>
                  <a:schemeClr val="tx2">
                    <a:lumMod val="90000"/>
                    <a:lumOff val="10000"/>
                  </a:schemeClr>
                </a:solidFill>
              </a:rPr>
              <a:t>funding/jobs (34%) </a:t>
            </a:r>
            <a:endParaRPr lang="en-US" sz="2400" dirty="0" smtClean="0">
              <a:solidFill>
                <a:schemeClr val="tx2">
                  <a:lumMod val="90000"/>
                  <a:lumOff val="10000"/>
                </a:schemeClr>
              </a:solidFill>
            </a:endParaRPr>
          </a:p>
          <a:p>
            <a:pPr marL="342900" indent="-342900">
              <a:buFont typeface="Arial" charset="0"/>
              <a:buChar char="•"/>
              <a:defRPr/>
            </a:pPr>
            <a:r>
              <a:rPr lang="en-US" sz="2400" dirty="0" smtClean="0">
                <a:solidFill>
                  <a:schemeClr val="tx2">
                    <a:lumMod val="90000"/>
                    <a:lumOff val="10000"/>
                  </a:schemeClr>
                </a:solidFill>
              </a:rPr>
              <a:t>the </a:t>
            </a:r>
            <a:r>
              <a:rPr lang="en-US" sz="2400" dirty="0">
                <a:solidFill>
                  <a:schemeClr val="tx2">
                    <a:lumMod val="90000"/>
                    <a:lumOff val="10000"/>
                  </a:schemeClr>
                </a:solidFill>
              </a:rPr>
              <a:t>requirement for </a:t>
            </a:r>
            <a:r>
              <a:rPr lang="en-US" sz="2400" dirty="0" smtClean="0">
                <a:solidFill>
                  <a:schemeClr val="tx2">
                    <a:lumMod val="90000"/>
                    <a:lumOff val="10000"/>
                  </a:schemeClr>
                </a:solidFill>
              </a:rPr>
              <a:t>high-quality publications </a:t>
            </a:r>
            <a:r>
              <a:rPr lang="en-US" sz="2400" dirty="0">
                <a:solidFill>
                  <a:schemeClr val="tx2">
                    <a:lumMod val="90000"/>
                    <a:lumOff val="10000"/>
                  </a:schemeClr>
                </a:solidFill>
              </a:rPr>
              <a:t>(15</a:t>
            </a:r>
            <a:r>
              <a:rPr lang="en-US" sz="2400" dirty="0" smtClean="0">
                <a:solidFill>
                  <a:schemeClr val="tx2">
                    <a:lumMod val="90000"/>
                    <a:lumOff val="10000"/>
                  </a:schemeClr>
                </a:solidFill>
              </a:rPr>
              <a:t>%)</a:t>
            </a:r>
          </a:p>
          <a:p>
            <a:pPr marL="342900" indent="-342900">
              <a:buFont typeface="Arial" charset="0"/>
              <a:buChar char="•"/>
              <a:defRPr/>
            </a:pPr>
            <a:r>
              <a:rPr lang="en-US" sz="2400" dirty="0" smtClean="0">
                <a:solidFill>
                  <a:schemeClr val="tx2">
                    <a:lumMod val="90000"/>
                    <a:lumOff val="10000"/>
                  </a:schemeClr>
                </a:solidFill>
              </a:rPr>
              <a:t>lack </a:t>
            </a:r>
            <a:r>
              <a:rPr lang="en-US" sz="2400" dirty="0">
                <a:solidFill>
                  <a:schemeClr val="tx2">
                    <a:lumMod val="90000"/>
                    <a:lumOff val="10000"/>
                  </a:schemeClr>
                </a:solidFill>
              </a:rPr>
              <a:t>of time (15</a:t>
            </a:r>
            <a:r>
              <a:rPr lang="en-US" sz="2400" dirty="0" smtClean="0">
                <a:solidFill>
                  <a:schemeClr val="tx2">
                    <a:lumMod val="90000"/>
                    <a:lumOff val="10000"/>
                  </a:schemeClr>
                </a:solidFill>
              </a:rPr>
              <a:t>%)</a:t>
            </a:r>
          </a:p>
          <a:p>
            <a:pPr marL="342900" indent="-342900">
              <a:buFont typeface="Arial" charset="0"/>
              <a:buChar char="•"/>
              <a:defRPr/>
            </a:pPr>
            <a:r>
              <a:rPr lang="en-US" sz="2400" dirty="0">
                <a:solidFill>
                  <a:schemeClr val="tx2">
                    <a:lumMod val="90000"/>
                    <a:lumOff val="10000"/>
                  </a:schemeClr>
                </a:solidFill>
              </a:rPr>
              <a:t>short-term </a:t>
            </a:r>
            <a:r>
              <a:rPr lang="en-US" sz="2400" dirty="0" smtClean="0">
                <a:solidFill>
                  <a:schemeClr val="tx2">
                    <a:lumMod val="90000"/>
                    <a:lumOff val="10000"/>
                  </a:schemeClr>
                </a:solidFill>
              </a:rPr>
              <a:t>contracts (14%)</a:t>
            </a:r>
          </a:p>
          <a:p>
            <a:pPr marL="342900" indent="-342900">
              <a:buFont typeface="Arial" charset="0"/>
              <a:buChar char="•"/>
              <a:defRPr/>
            </a:pPr>
            <a:r>
              <a:rPr lang="en-US" sz="2400" dirty="0">
                <a:solidFill>
                  <a:schemeClr val="tx2">
                    <a:lumMod val="90000"/>
                    <a:lumOff val="10000"/>
                  </a:schemeClr>
                </a:solidFill>
              </a:rPr>
              <a:t>family responsibilities (e.g. need to </a:t>
            </a:r>
            <a:r>
              <a:rPr lang="en-US" sz="2400" dirty="0" smtClean="0">
                <a:solidFill>
                  <a:schemeClr val="tx2">
                    <a:lumMod val="90000"/>
                    <a:lumOff val="10000"/>
                  </a:schemeClr>
                </a:solidFill>
              </a:rPr>
              <a:t>re-locate)</a:t>
            </a:r>
            <a:r>
              <a:rPr lang="en-US" sz="2400" dirty="0">
                <a:solidFill>
                  <a:schemeClr val="tx2">
                    <a:lumMod val="90000"/>
                    <a:lumOff val="10000"/>
                  </a:schemeClr>
                </a:solidFill>
              </a:rPr>
              <a:t> </a:t>
            </a:r>
            <a:r>
              <a:rPr lang="en-US" sz="2400" dirty="0" smtClean="0">
                <a:solidFill>
                  <a:schemeClr val="tx2">
                    <a:lumMod val="90000"/>
                    <a:lumOff val="10000"/>
                  </a:schemeClr>
                </a:solidFill>
              </a:rPr>
              <a:t>(10%)</a:t>
            </a:r>
          </a:p>
          <a:p>
            <a:pPr marL="342900" indent="-342900">
              <a:buFont typeface="Arial" charset="0"/>
              <a:buChar char="•"/>
              <a:defRPr/>
            </a:pPr>
            <a:r>
              <a:rPr lang="en-US" sz="2400" dirty="0">
                <a:solidFill>
                  <a:schemeClr val="tx2">
                    <a:lumMod val="90000"/>
                    <a:lumOff val="10000"/>
                  </a:schemeClr>
                </a:solidFill>
              </a:rPr>
              <a:t>issues relating to their (female) </a:t>
            </a:r>
            <a:r>
              <a:rPr lang="en-US" sz="2400" dirty="0" smtClean="0">
                <a:solidFill>
                  <a:schemeClr val="tx2">
                    <a:lumMod val="90000"/>
                    <a:lumOff val="10000"/>
                  </a:schemeClr>
                </a:solidFill>
              </a:rPr>
              <a:t>gender (6%) e.g</a:t>
            </a:r>
            <a:r>
              <a:rPr lang="en-US" sz="2400" dirty="0">
                <a:solidFill>
                  <a:schemeClr val="tx2">
                    <a:lumMod val="90000"/>
                    <a:lumOff val="10000"/>
                  </a:schemeClr>
                </a:solidFill>
              </a:rPr>
              <a:t>. having children</a:t>
            </a:r>
          </a:p>
          <a:p>
            <a:pPr marL="342900" indent="-342900">
              <a:buFont typeface="Arial" charset="0"/>
              <a:buChar char="•"/>
              <a:defRPr/>
            </a:pPr>
            <a:r>
              <a:rPr lang="en-US" sz="2400" dirty="0" smtClean="0">
                <a:solidFill>
                  <a:schemeClr val="tx2">
                    <a:lumMod val="90000"/>
                    <a:lumOff val="10000"/>
                  </a:schemeClr>
                </a:solidFill>
              </a:rPr>
              <a:t>demands </a:t>
            </a:r>
            <a:r>
              <a:rPr lang="en-US" sz="2400" dirty="0">
                <a:solidFill>
                  <a:schemeClr val="tx2">
                    <a:lumMod val="90000"/>
                    <a:lumOff val="10000"/>
                  </a:schemeClr>
                </a:solidFill>
              </a:rPr>
              <a:t>of teaching (6</a:t>
            </a:r>
            <a:r>
              <a:rPr lang="en-US" sz="2400" dirty="0" smtClean="0">
                <a:solidFill>
                  <a:schemeClr val="tx2">
                    <a:lumMod val="90000"/>
                    <a:lumOff val="10000"/>
                  </a:schemeClr>
                </a:solidFill>
              </a:rPr>
              <a:t>%)</a:t>
            </a:r>
            <a:endParaRPr lang="en-GB" dirty="0">
              <a:solidFill>
                <a:schemeClr val="tx2">
                  <a:lumMod val="90000"/>
                  <a:lumOff val="10000"/>
                </a:schemeClr>
              </a:solidFill>
            </a:endParaRPr>
          </a:p>
        </p:txBody>
      </p:sp>
      <p:sp>
        <p:nvSpPr>
          <p:cNvPr id="5" name="Title 1"/>
          <p:cNvSpPr txBox="1">
            <a:spLocks/>
          </p:cNvSpPr>
          <p:nvPr/>
        </p:nvSpPr>
        <p:spPr>
          <a:xfrm>
            <a:off x="193675" y="444500"/>
            <a:ext cx="6086475" cy="642938"/>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marL="12700" lvl="1" algn="l">
              <a:spcBef>
                <a:spcPts val="0"/>
              </a:spcBef>
              <a:defRPr/>
            </a:pPr>
            <a:r>
              <a:rPr lang="en-GB" sz="2400" kern="0" dirty="0" smtClean="0">
                <a:solidFill>
                  <a:schemeClr val="bg1"/>
                </a:solidFill>
              </a:rPr>
              <a:t>Findings 2: </a:t>
            </a:r>
            <a:r>
              <a:rPr lang="en-GB" sz="2400" dirty="0" smtClean="0">
                <a:solidFill>
                  <a:schemeClr val="bg1"/>
                </a:solidFill>
              </a:rPr>
              <a:t>The type and quality of support provided for early career social scientists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bwMode="auto">
          <a:xfrm>
            <a:off x="219075" y="568325"/>
            <a:ext cx="1620838"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200" smtClean="0">
                <a:solidFill>
                  <a:schemeClr val="bg1"/>
                </a:solidFill>
                <a:latin typeface="Arial" panose="020B0604020202020204" pitchFamily="34" charset="0"/>
              </a:rPr>
              <a:t>Outline</a:t>
            </a:r>
          </a:p>
        </p:txBody>
      </p:sp>
      <p:sp>
        <p:nvSpPr>
          <p:cNvPr id="3" name="Content Placeholder 2"/>
          <p:cNvSpPr>
            <a:spLocks noGrp="1"/>
          </p:cNvSpPr>
          <p:nvPr>
            <p:ph idx="1"/>
          </p:nvPr>
        </p:nvSpPr>
        <p:spPr>
          <a:xfrm>
            <a:off x="914400" y="1374775"/>
            <a:ext cx="8102600" cy="2663825"/>
          </a:xfrm>
        </p:spPr>
        <p:txBody>
          <a:bodyPr/>
          <a:lstStyle/>
          <a:p>
            <a:pPr marL="180000">
              <a:spcBef>
                <a:spcPts val="0"/>
              </a:spcBef>
              <a:buFont typeface="Arial" charset="0"/>
              <a:buChar char="•"/>
              <a:defRPr/>
            </a:pPr>
            <a:r>
              <a:rPr lang="en-GB" sz="2800" dirty="0" smtClean="0">
                <a:solidFill>
                  <a:schemeClr val="tx2">
                    <a:lumMod val="90000"/>
                    <a:lumOff val="10000"/>
                  </a:schemeClr>
                </a:solidFill>
              </a:rPr>
              <a:t>Introduction to the research</a:t>
            </a:r>
          </a:p>
          <a:p>
            <a:pPr marL="180000">
              <a:spcBef>
                <a:spcPts val="0"/>
              </a:spcBef>
              <a:buFont typeface="Arial" charset="0"/>
              <a:buChar char="•"/>
              <a:defRPr/>
            </a:pPr>
            <a:r>
              <a:rPr lang="en-GB" sz="2800" dirty="0" smtClean="0">
                <a:solidFill>
                  <a:schemeClr val="tx2">
                    <a:lumMod val="90000"/>
                    <a:lumOff val="10000"/>
                  </a:schemeClr>
                </a:solidFill>
              </a:rPr>
              <a:t>Research design</a:t>
            </a:r>
          </a:p>
          <a:p>
            <a:pPr marL="180000">
              <a:spcBef>
                <a:spcPts val="0"/>
              </a:spcBef>
              <a:buFont typeface="Arial" charset="0"/>
              <a:buChar char="•"/>
              <a:defRPr/>
            </a:pPr>
            <a:r>
              <a:rPr lang="en-GB" sz="2800" dirty="0" smtClean="0">
                <a:solidFill>
                  <a:schemeClr val="tx2">
                    <a:lumMod val="90000"/>
                    <a:lumOff val="10000"/>
                  </a:schemeClr>
                </a:solidFill>
              </a:rPr>
              <a:t>Some findings</a:t>
            </a:r>
          </a:p>
          <a:p>
            <a:pPr marL="869950" lvl="1" indent="-457200">
              <a:spcBef>
                <a:spcPts val="0"/>
              </a:spcBef>
              <a:buFont typeface="+mj-lt"/>
              <a:buAutoNum type="arabicPeriod"/>
              <a:defRPr/>
            </a:pPr>
            <a:r>
              <a:rPr lang="en-GB" sz="2400" dirty="0">
                <a:solidFill>
                  <a:schemeClr val="tx2">
                    <a:lumMod val="90000"/>
                    <a:lumOff val="10000"/>
                  </a:schemeClr>
                </a:solidFill>
              </a:rPr>
              <a:t>The experiences and career trajectories of </a:t>
            </a:r>
            <a:r>
              <a:rPr lang="en-GB" sz="2400" dirty="0" smtClean="0">
                <a:solidFill>
                  <a:schemeClr val="tx2">
                    <a:lumMod val="90000"/>
                    <a:lumOff val="10000"/>
                  </a:schemeClr>
                </a:solidFill>
              </a:rPr>
              <a:t>early career </a:t>
            </a:r>
            <a:r>
              <a:rPr lang="en-GB" sz="2400" dirty="0">
                <a:solidFill>
                  <a:schemeClr val="tx2">
                    <a:lumMod val="90000"/>
                    <a:lumOff val="10000"/>
                  </a:schemeClr>
                </a:solidFill>
              </a:rPr>
              <a:t>social </a:t>
            </a:r>
            <a:r>
              <a:rPr lang="en-GB" sz="2400" dirty="0" smtClean="0">
                <a:solidFill>
                  <a:schemeClr val="tx2">
                    <a:lumMod val="90000"/>
                    <a:lumOff val="10000"/>
                  </a:schemeClr>
                </a:solidFill>
              </a:rPr>
              <a:t>scientists</a:t>
            </a:r>
          </a:p>
          <a:p>
            <a:pPr marL="869950" lvl="1" indent="-457200">
              <a:spcBef>
                <a:spcPts val="0"/>
              </a:spcBef>
              <a:buFont typeface="+mj-lt"/>
              <a:buAutoNum type="arabicPeriod"/>
              <a:defRPr/>
            </a:pPr>
            <a:r>
              <a:rPr lang="en-GB" sz="2400" dirty="0" smtClean="0">
                <a:solidFill>
                  <a:schemeClr val="tx2">
                    <a:lumMod val="90000"/>
                    <a:lumOff val="10000"/>
                  </a:schemeClr>
                </a:solidFill>
              </a:rPr>
              <a:t>The </a:t>
            </a:r>
            <a:r>
              <a:rPr lang="en-GB" sz="2400" dirty="0">
                <a:solidFill>
                  <a:schemeClr val="tx2">
                    <a:lumMod val="90000"/>
                    <a:lumOff val="10000"/>
                  </a:schemeClr>
                </a:solidFill>
              </a:rPr>
              <a:t>type and quality of support provided for early career </a:t>
            </a:r>
            <a:r>
              <a:rPr lang="en-GB" sz="2400" dirty="0" smtClean="0">
                <a:solidFill>
                  <a:schemeClr val="tx2">
                    <a:lumMod val="90000"/>
                    <a:lumOff val="10000"/>
                  </a:schemeClr>
                </a:solidFill>
              </a:rPr>
              <a:t>social scientists</a:t>
            </a:r>
          </a:p>
          <a:p>
            <a:pPr marL="869950" lvl="1" indent="-457200">
              <a:spcBef>
                <a:spcPts val="0"/>
              </a:spcBef>
              <a:buFont typeface="+mj-lt"/>
              <a:buAutoNum type="arabicPeriod"/>
              <a:defRPr/>
            </a:pPr>
            <a:r>
              <a:rPr lang="en-GB" sz="2400" dirty="0">
                <a:solidFill>
                  <a:schemeClr val="tx2">
                    <a:lumMod val="90000"/>
                    <a:lumOff val="10000"/>
                  </a:schemeClr>
                </a:solidFill>
              </a:rPr>
              <a:t>Funding opportunities and their </a:t>
            </a:r>
            <a:r>
              <a:rPr lang="en-GB" sz="2400" dirty="0" smtClean="0">
                <a:solidFill>
                  <a:schemeClr val="tx2">
                    <a:lumMod val="90000"/>
                    <a:lumOff val="10000"/>
                  </a:schemeClr>
                </a:solidFill>
              </a:rPr>
              <a:t>impact</a:t>
            </a:r>
          </a:p>
          <a:p>
            <a:pPr marL="869950" lvl="1" indent="-457200">
              <a:spcBef>
                <a:spcPts val="0"/>
              </a:spcBef>
              <a:buFont typeface="+mj-lt"/>
              <a:buAutoNum type="arabicPeriod"/>
              <a:defRPr/>
            </a:pPr>
            <a:r>
              <a:rPr lang="en-GB" sz="2400" dirty="0" smtClean="0">
                <a:solidFill>
                  <a:schemeClr val="tx2">
                    <a:lumMod val="90000"/>
                    <a:lumOff val="10000"/>
                  </a:schemeClr>
                </a:solidFill>
              </a:rPr>
              <a:t>Survey </a:t>
            </a:r>
            <a:r>
              <a:rPr lang="en-GB" sz="2400" dirty="0">
                <a:solidFill>
                  <a:schemeClr val="tx2">
                    <a:lumMod val="90000"/>
                    <a:lumOff val="10000"/>
                  </a:schemeClr>
                </a:solidFill>
              </a:rPr>
              <a:t>respondents’ and interviewees’ suggestions </a:t>
            </a:r>
            <a:r>
              <a:rPr lang="en-GB" sz="2400" dirty="0" smtClean="0">
                <a:solidFill>
                  <a:schemeClr val="tx2">
                    <a:lumMod val="90000"/>
                    <a:lumOff val="10000"/>
                  </a:schemeClr>
                </a:solidFill>
              </a:rPr>
              <a:t>for improvement</a:t>
            </a:r>
          </a:p>
          <a:p>
            <a:pPr marL="180000">
              <a:spcBef>
                <a:spcPts val="0"/>
              </a:spcBef>
              <a:buFont typeface="Arial" charset="0"/>
              <a:buChar char="•"/>
              <a:defRPr/>
            </a:pPr>
            <a:r>
              <a:rPr lang="en-GB" sz="2800" dirty="0" smtClean="0">
                <a:solidFill>
                  <a:schemeClr val="tx2">
                    <a:lumMod val="90000"/>
                    <a:lumOff val="10000"/>
                  </a:schemeClr>
                </a:solidFill>
              </a:rPr>
              <a:t>Some implications</a:t>
            </a:r>
          </a:p>
          <a:p>
            <a:pPr marL="180000">
              <a:spcBef>
                <a:spcPts val="0"/>
              </a:spcBef>
              <a:buFont typeface="Arial" charset="0"/>
              <a:buChar char="•"/>
              <a:defRPr/>
            </a:pPr>
            <a:r>
              <a:rPr lang="en-GB" sz="2800" dirty="0" smtClean="0">
                <a:solidFill>
                  <a:schemeClr val="tx2">
                    <a:lumMod val="90000"/>
                    <a:lumOff val="10000"/>
                  </a:schemeClr>
                </a:solidFill>
              </a:rPr>
              <a:t>Conclusions and recommendations</a:t>
            </a:r>
          </a:p>
        </p:txBody>
      </p:sp>
    </p:spTree>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5925" y="1543050"/>
            <a:ext cx="8408988" cy="4673600"/>
          </a:xfrm>
        </p:spPr>
        <p:txBody>
          <a:bodyPr/>
          <a:lstStyle/>
          <a:p>
            <a:pPr marL="320675" indent="-320675">
              <a:buFont typeface="Arial" charset="0"/>
              <a:buChar char="•"/>
              <a:tabLst/>
              <a:defRPr/>
            </a:pPr>
            <a:r>
              <a:rPr lang="en-US" sz="2400" dirty="0">
                <a:solidFill>
                  <a:schemeClr val="tx2">
                    <a:lumMod val="90000"/>
                    <a:lumOff val="10000"/>
                  </a:schemeClr>
                </a:solidFill>
              </a:rPr>
              <a:t>25</a:t>
            </a:r>
            <a:r>
              <a:rPr lang="en-US" sz="2400" dirty="0" smtClean="0">
                <a:solidFill>
                  <a:schemeClr val="tx2">
                    <a:lumMod val="90000"/>
                    <a:lumOff val="10000"/>
                  </a:schemeClr>
                </a:solidFill>
              </a:rPr>
              <a:t>% </a:t>
            </a:r>
            <a:r>
              <a:rPr lang="en-US" sz="2400" dirty="0">
                <a:solidFill>
                  <a:schemeClr val="tx2">
                    <a:lumMod val="90000"/>
                    <a:lumOff val="10000"/>
                  </a:schemeClr>
                </a:solidFill>
              </a:rPr>
              <a:t>of the survey respondents reported not having </a:t>
            </a:r>
            <a:r>
              <a:rPr lang="en-US" sz="2400" dirty="0" smtClean="0">
                <a:solidFill>
                  <a:schemeClr val="tx2">
                    <a:lumMod val="90000"/>
                    <a:lumOff val="10000"/>
                  </a:schemeClr>
                </a:solidFill>
              </a:rPr>
              <a:t>submitted any </a:t>
            </a:r>
            <a:r>
              <a:rPr lang="en-US" sz="2400" dirty="0">
                <a:solidFill>
                  <a:schemeClr val="tx2">
                    <a:lumMod val="90000"/>
                    <a:lumOff val="10000"/>
                  </a:schemeClr>
                </a:solidFill>
              </a:rPr>
              <a:t>applications for postdoctoral </a:t>
            </a:r>
            <a:r>
              <a:rPr lang="en-US" sz="2400" dirty="0" smtClean="0">
                <a:solidFill>
                  <a:schemeClr val="tx2">
                    <a:lumMod val="90000"/>
                    <a:lumOff val="10000"/>
                  </a:schemeClr>
                </a:solidFill>
              </a:rPr>
              <a:t>funding</a:t>
            </a:r>
          </a:p>
          <a:p>
            <a:pPr marL="320675" indent="-320675">
              <a:buFont typeface="Arial" charset="0"/>
              <a:buChar char="•"/>
              <a:tabLst/>
              <a:defRPr/>
            </a:pPr>
            <a:r>
              <a:rPr lang="en-US" sz="2400" dirty="0" smtClean="0">
                <a:solidFill>
                  <a:schemeClr val="tx2">
                    <a:lumMod val="90000"/>
                    <a:lumOff val="10000"/>
                  </a:schemeClr>
                </a:solidFill>
              </a:rPr>
              <a:t>42% of all respondents reported having at least one application for funding for postdoctoral work funded</a:t>
            </a:r>
          </a:p>
          <a:p>
            <a:pPr>
              <a:tabLst/>
              <a:defRPr/>
            </a:pPr>
            <a:endParaRPr lang="en-US" sz="2400" dirty="0" smtClean="0">
              <a:solidFill>
                <a:schemeClr val="tx2">
                  <a:lumMod val="90000"/>
                  <a:lumOff val="10000"/>
                </a:schemeClr>
              </a:solidFill>
            </a:endParaRPr>
          </a:p>
          <a:p>
            <a:pPr>
              <a:defRPr/>
            </a:pPr>
            <a:r>
              <a:rPr lang="en-US" sz="2400" dirty="0">
                <a:solidFill>
                  <a:schemeClr val="tx2">
                    <a:lumMod val="90000"/>
                    <a:lumOff val="10000"/>
                  </a:schemeClr>
                </a:solidFill>
              </a:rPr>
              <a:t>B</a:t>
            </a:r>
            <a:r>
              <a:rPr lang="en-US" sz="2400" dirty="0" smtClean="0">
                <a:solidFill>
                  <a:schemeClr val="tx2">
                    <a:lumMod val="90000"/>
                    <a:lumOff val="10000"/>
                  </a:schemeClr>
                </a:solidFill>
              </a:rPr>
              <a:t>arriers </a:t>
            </a:r>
            <a:r>
              <a:rPr lang="en-US" sz="2400" dirty="0">
                <a:solidFill>
                  <a:schemeClr val="tx2">
                    <a:lumMod val="90000"/>
                    <a:lumOff val="10000"/>
                  </a:schemeClr>
                </a:solidFill>
              </a:rPr>
              <a:t>to applying for </a:t>
            </a:r>
            <a:r>
              <a:rPr lang="en-US" sz="2400" dirty="0" smtClean="0">
                <a:solidFill>
                  <a:schemeClr val="tx2">
                    <a:lumMod val="90000"/>
                    <a:lumOff val="10000"/>
                  </a:schemeClr>
                </a:solidFill>
              </a:rPr>
              <a:t>funding:</a:t>
            </a:r>
          </a:p>
          <a:p>
            <a:pPr marL="342900" indent="-342900">
              <a:buFont typeface="Arial" charset="0"/>
              <a:buChar char="•"/>
              <a:defRPr/>
            </a:pPr>
            <a:r>
              <a:rPr lang="en-US" sz="2400" dirty="0">
                <a:solidFill>
                  <a:schemeClr val="tx2">
                    <a:lumMod val="90000"/>
                    <a:lumOff val="10000"/>
                  </a:schemeClr>
                </a:solidFill>
              </a:rPr>
              <a:t>the length and complexity of </a:t>
            </a:r>
            <a:r>
              <a:rPr lang="en-US" sz="2400" dirty="0" smtClean="0">
                <a:solidFill>
                  <a:schemeClr val="tx2">
                    <a:lumMod val="90000"/>
                    <a:lumOff val="10000"/>
                  </a:schemeClr>
                </a:solidFill>
              </a:rPr>
              <a:t>the application process</a:t>
            </a:r>
          </a:p>
          <a:p>
            <a:pPr marL="342900" indent="-342900">
              <a:buFont typeface="Arial" charset="0"/>
              <a:buChar char="•"/>
              <a:defRPr/>
            </a:pPr>
            <a:r>
              <a:rPr lang="en-US" sz="2400" dirty="0" smtClean="0">
                <a:solidFill>
                  <a:schemeClr val="tx2">
                    <a:lumMod val="90000"/>
                    <a:lumOff val="10000"/>
                  </a:schemeClr>
                </a:solidFill>
              </a:rPr>
              <a:t>the </a:t>
            </a:r>
            <a:r>
              <a:rPr lang="en-US" sz="2400" dirty="0">
                <a:solidFill>
                  <a:schemeClr val="tx2">
                    <a:lumMod val="90000"/>
                    <a:lumOff val="10000"/>
                  </a:schemeClr>
                </a:solidFill>
              </a:rPr>
              <a:t>low chances of </a:t>
            </a:r>
            <a:r>
              <a:rPr lang="en-US" sz="2400" dirty="0" smtClean="0">
                <a:solidFill>
                  <a:schemeClr val="tx2">
                    <a:lumMod val="90000"/>
                    <a:lumOff val="10000"/>
                  </a:schemeClr>
                </a:solidFill>
              </a:rPr>
              <a:t>success</a:t>
            </a:r>
          </a:p>
          <a:p>
            <a:pPr marL="342900" indent="-342900">
              <a:buFont typeface="Arial" charset="0"/>
              <a:buChar char="•"/>
              <a:defRPr/>
            </a:pPr>
            <a:r>
              <a:rPr lang="en-US" sz="2400" dirty="0" smtClean="0">
                <a:solidFill>
                  <a:schemeClr val="tx2">
                    <a:lumMod val="90000"/>
                    <a:lumOff val="10000"/>
                  </a:schemeClr>
                </a:solidFill>
              </a:rPr>
              <a:t>the </a:t>
            </a:r>
            <a:r>
              <a:rPr lang="en-US" sz="2400" dirty="0">
                <a:solidFill>
                  <a:schemeClr val="tx2">
                    <a:lumMod val="90000"/>
                    <a:lumOff val="10000"/>
                  </a:schemeClr>
                </a:solidFill>
              </a:rPr>
              <a:t>requirement to be on an </a:t>
            </a:r>
            <a:r>
              <a:rPr lang="en-US" sz="2400" dirty="0" smtClean="0">
                <a:solidFill>
                  <a:schemeClr val="tx2">
                    <a:lumMod val="90000"/>
                    <a:lumOff val="10000"/>
                  </a:schemeClr>
                </a:solidFill>
              </a:rPr>
              <a:t>open-ended contract before </a:t>
            </a:r>
            <a:r>
              <a:rPr lang="en-US" sz="2400" dirty="0">
                <a:solidFill>
                  <a:schemeClr val="tx2">
                    <a:lumMod val="90000"/>
                    <a:lumOff val="10000"/>
                  </a:schemeClr>
                </a:solidFill>
              </a:rPr>
              <a:t>being allowed </a:t>
            </a:r>
            <a:r>
              <a:rPr lang="en-US" sz="2400" dirty="0" smtClean="0">
                <a:solidFill>
                  <a:schemeClr val="tx2">
                    <a:lumMod val="90000"/>
                    <a:lumOff val="10000"/>
                  </a:schemeClr>
                </a:solidFill>
              </a:rPr>
              <a:t>to </a:t>
            </a:r>
            <a:r>
              <a:rPr lang="en-US" sz="2400" dirty="0">
                <a:solidFill>
                  <a:schemeClr val="tx2">
                    <a:lumMod val="90000"/>
                    <a:lumOff val="10000"/>
                  </a:schemeClr>
                </a:solidFill>
              </a:rPr>
              <a:t>submit research grant </a:t>
            </a:r>
            <a:r>
              <a:rPr lang="en-US" sz="2400" dirty="0" smtClean="0">
                <a:solidFill>
                  <a:schemeClr val="tx2">
                    <a:lumMod val="90000"/>
                    <a:lumOff val="10000"/>
                  </a:schemeClr>
                </a:solidFill>
              </a:rPr>
              <a:t>proposals (‘Catch 22’)</a:t>
            </a:r>
            <a:endParaRPr lang="en-US" sz="2400" dirty="0">
              <a:solidFill>
                <a:schemeClr val="tx2">
                  <a:lumMod val="90000"/>
                  <a:lumOff val="10000"/>
                </a:schemeClr>
              </a:solidFill>
            </a:endParaRPr>
          </a:p>
          <a:p>
            <a:pPr marL="342900" indent="-342900">
              <a:buFont typeface="Arial" charset="0"/>
              <a:buChar char="•"/>
              <a:defRPr/>
            </a:pPr>
            <a:endParaRPr lang="en-US" sz="2400" dirty="0"/>
          </a:p>
          <a:p>
            <a:pPr>
              <a:defRPr/>
            </a:pPr>
            <a:endParaRPr lang="en-GB" dirty="0"/>
          </a:p>
        </p:txBody>
      </p:sp>
      <p:sp>
        <p:nvSpPr>
          <p:cNvPr id="4" name="Title 1"/>
          <p:cNvSpPr txBox="1">
            <a:spLocks/>
          </p:cNvSpPr>
          <p:nvPr/>
        </p:nvSpPr>
        <p:spPr>
          <a:xfrm>
            <a:off x="193675" y="444500"/>
            <a:ext cx="6086475" cy="642938"/>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marL="12700" lvl="1" algn="l">
              <a:spcBef>
                <a:spcPts val="0"/>
              </a:spcBef>
              <a:defRPr/>
            </a:pPr>
            <a:r>
              <a:rPr lang="en-GB" sz="2400" kern="0" dirty="0" smtClean="0">
                <a:solidFill>
                  <a:schemeClr val="bg1"/>
                </a:solidFill>
              </a:rPr>
              <a:t>Findings 3: </a:t>
            </a:r>
            <a:r>
              <a:rPr lang="en-GB" sz="2400" dirty="0" smtClean="0">
                <a:solidFill>
                  <a:schemeClr val="bg1"/>
                </a:solidFill>
              </a:rPr>
              <a:t>Funding opportunities and their impact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925" y="1373188"/>
            <a:ext cx="8545513" cy="4127500"/>
          </a:xfrm>
        </p:spPr>
        <p:txBody>
          <a:bodyPr/>
          <a:lstStyle/>
          <a:p>
            <a:pPr marL="0" indent="0">
              <a:buFont typeface="Arial" charset="0"/>
              <a:buNone/>
              <a:defRPr/>
            </a:pPr>
            <a:r>
              <a:rPr lang="en-US" sz="2800" i="1" dirty="0">
                <a:solidFill>
                  <a:schemeClr val="tx2">
                    <a:lumMod val="90000"/>
                    <a:lumOff val="10000"/>
                  </a:schemeClr>
                </a:solidFill>
              </a:rPr>
              <a:t>I asked for feedback in my current post when they hired </a:t>
            </a:r>
            <a:r>
              <a:rPr lang="en-US" sz="2800" i="1" dirty="0" smtClean="0">
                <a:solidFill>
                  <a:schemeClr val="tx2">
                    <a:lumMod val="90000"/>
                    <a:lumOff val="10000"/>
                  </a:schemeClr>
                </a:solidFill>
              </a:rPr>
              <a:t>me because </a:t>
            </a:r>
            <a:r>
              <a:rPr lang="en-US" sz="2800" i="1" dirty="0">
                <a:solidFill>
                  <a:schemeClr val="tx2">
                    <a:lumMod val="90000"/>
                    <a:lumOff val="10000"/>
                  </a:schemeClr>
                </a:solidFill>
              </a:rPr>
              <a:t>I wanted to know why I hadn’t got the permanent job </a:t>
            </a:r>
            <a:r>
              <a:rPr lang="en-US" sz="2800" i="1" dirty="0" smtClean="0">
                <a:solidFill>
                  <a:schemeClr val="tx2">
                    <a:lumMod val="90000"/>
                    <a:lumOff val="10000"/>
                  </a:schemeClr>
                </a:solidFill>
              </a:rPr>
              <a:t>that they </a:t>
            </a:r>
            <a:r>
              <a:rPr lang="en-US" sz="2800" i="1" dirty="0">
                <a:solidFill>
                  <a:schemeClr val="tx2">
                    <a:lumMod val="90000"/>
                    <a:lumOff val="10000"/>
                  </a:schemeClr>
                </a:solidFill>
              </a:rPr>
              <a:t>were hiring for and one of the things they said was that </a:t>
            </a:r>
            <a:r>
              <a:rPr lang="en-US" sz="2800" i="1" dirty="0" smtClean="0">
                <a:solidFill>
                  <a:schemeClr val="tx2">
                    <a:lumMod val="90000"/>
                    <a:lumOff val="10000"/>
                  </a:schemeClr>
                </a:solidFill>
              </a:rPr>
              <a:t>I wasn’t </a:t>
            </a:r>
            <a:r>
              <a:rPr lang="en-US" sz="2800" i="1" dirty="0">
                <a:solidFill>
                  <a:schemeClr val="tx2">
                    <a:lumMod val="90000"/>
                    <a:lumOff val="10000"/>
                  </a:schemeClr>
                </a:solidFill>
              </a:rPr>
              <a:t>in a full-time academic post when I applied. That was why </a:t>
            </a:r>
            <a:r>
              <a:rPr lang="en-US" sz="2800" i="1" dirty="0" smtClean="0">
                <a:solidFill>
                  <a:schemeClr val="tx2">
                    <a:lumMod val="90000"/>
                    <a:lumOff val="10000"/>
                  </a:schemeClr>
                </a:solidFill>
              </a:rPr>
              <a:t>I was </a:t>
            </a:r>
            <a:r>
              <a:rPr lang="en-US" sz="2800" i="1" dirty="0">
                <a:solidFill>
                  <a:schemeClr val="tx2">
                    <a:lumMod val="90000"/>
                    <a:lumOff val="10000"/>
                  </a:schemeClr>
                </a:solidFill>
              </a:rPr>
              <a:t>applying for the job! So it was a weird Catch-22. It is hard </a:t>
            </a:r>
            <a:r>
              <a:rPr lang="en-US" sz="2800" i="1" dirty="0" smtClean="0">
                <a:solidFill>
                  <a:schemeClr val="tx2">
                    <a:lumMod val="90000"/>
                    <a:lumOff val="10000"/>
                  </a:schemeClr>
                </a:solidFill>
              </a:rPr>
              <a:t>to pursue </a:t>
            </a:r>
            <a:r>
              <a:rPr lang="en-US" sz="2800" i="1" dirty="0">
                <a:solidFill>
                  <a:schemeClr val="tx2">
                    <a:lumMod val="90000"/>
                    <a:lumOff val="10000"/>
                  </a:schemeClr>
                </a:solidFill>
              </a:rPr>
              <a:t>funding unless you are in a permanent role… if you are </a:t>
            </a:r>
            <a:r>
              <a:rPr lang="en-US" sz="2800" i="1" dirty="0" smtClean="0">
                <a:solidFill>
                  <a:schemeClr val="tx2">
                    <a:lumMod val="90000"/>
                    <a:lumOff val="10000"/>
                  </a:schemeClr>
                </a:solidFill>
              </a:rPr>
              <a:t>in a </a:t>
            </a:r>
            <a:r>
              <a:rPr lang="en-US" sz="2800" i="1" dirty="0">
                <a:solidFill>
                  <a:schemeClr val="tx2">
                    <a:lumMod val="90000"/>
                    <a:lumOff val="10000"/>
                  </a:schemeClr>
                </a:solidFill>
              </a:rPr>
              <a:t>temporary job the funding application process is slow </a:t>
            </a:r>
            <a:r>
              <a:rPr lang="en-US" sz="2800" i="1" dirty="0" smtClean="0">
                <a:solidFill>
                  <a:schemeClr val="tx2">
                    <a:lumMod val="90000"/>
                    <a:lumOff val="10000"/>
                  </a:schemeClr>
                </a:solidFill>
              </a:rPr>
              <a:t>enough that </a:t>
            </a:r>
            <a:r>
              <a:rPr lang="en-US" sz="2800" i="1" dirty="0">
                <a:solidFill>
                  <a:schemeClr val="tx2">
                    <a:lumMod val="90000"/>
                    <a:lumOff val="10000"/>
                  </a:schemeClr>
                </a:solidFill>
              </a:rPr>
              <a:t>everything may change by the time you actually got </a:t>
            </a:r>
            <a:r>
              <a:rPr lang="en-US" sz="2800" i="1" dirty="0" smtClean="0">
                <a:solidFill>
                  <a:schemeClr val="tx2">
                    <a:lumMod val="90000"/>
                    <a:lumOff val="10000"/>
                  </a:schemeClr>
                </a:solidFill>
              </a:rPr>
              <a:t>the application </a:t>
            </a:r>
            <a:r>
              <a:rPr lang="en-US" sz="2800" i="1" dirty="0">
                <a:solidFill>
                  <a:schemeClr val="tx2">
                    <a:lumMod val="90000"/>
                    <a:lumOff val="10000"/>
                  </a:schemeClr>
                </a:solidFill>
              </a:rPr>
              <a:t>through</a:t>
            </a:r>
            <a:r>
              <a:rPr lang="en-US" sz="2800" i="1" dirty="0" smtClean="0">
                <a:solidFill>
                  <a:schemeClr val="tx2">
                    <a:lumMod val="90000"/>
                    <a:lumOff val="10000"/>
                  </a:schemeClr>
                </a:solidFill>
              </a:rPr>
              <a:t>.</a:t>
            </a:r>
            <a:endParaRPr lang="en-US" sz="2800" i="1" dirty="0">
              <a:solidFill>
                <a:schemeClr val="tx2">
                  <a:lumMod val="90000"/>
                  <a:lumOff val="10000"/>
                </a:schemeClr>
              </a:solidFill>
            </a:endParaRPr>
          </a:p>
          <a:p>
            <a:pPr marL="0" indent="0">
              <a:buFont typeface="Arial" charset="0"/>
              <a:buNone/>
              <a:defRPr/>
            </a:pPr>
            <a:endParaRPr lang="en-GB" dirty="0"/>
          </a:p>
        </p:txBody>
      </p:sp>
      <p:sp>
        <p:nvSpPr>
          <p:cNvPr id="4" name="Title 1"/>
          <p:cNvSpPr txBox="1">
            <a:spLocks/>
          </p:cNvSpPr>
          <p:nvPr/>
        </p:nvSpPr>
        <p:spPr bwMode="auto">
          <a:xfrm>
            <a:off x="236538" y="534988"/>
            <a:ext cx="5770562" cy="595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0"/>
              </a:spcBef>
              <a:spcAft>
                <a:spcPct val="0"/>
              </a:spcAft>
              <a:defRPr sz="4000" kern="1200">
                <a:solidFill>
                  <a:schemeClr val="tx1"/>
                </a:solidFill>
                <a:latin typeface="Helvetica"/>
                <a:ea typeface="MS PGothic" panose="020B0600070205080204" pitchFamily="34" charset="-128"/>
                <a:cs typeface="Helvetica"/>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defRPr/>
            </a:pPr>
            <a:r>
              <a:rPr lang="en-GB" altLang="en-US" sz="2800" dirty="0" smtClean="0">
                <a:solidFill>
                  <a:schemeClr val="bg1"/>
                </a:solidFill>
                <a:latin typeface="+mj-lt"/>
              </a:rPr>
              <a:t>Quote from survey respondent: </a:t>
            </a:r>
            <a:r>
              <a:rPr lang="en-GB" altLang="en-US" sz="2800" dirty="0">
                <a:solidFill>
                  <a:schemeClr val="bg1"/>
                </a:solidFill>
                <a:latin typeface="+mj-lt"/>
              </a:rPr>
              <a:t>7</a:t>
            </a:r>
            <a:endParaRPr lang="en-GB" altLang="en-US" sz="2800" dirty="0" smtClean="0">
              <a:solidFill>
                <a:schemeClr val="bg1"/>
              </a:solidFill>
              <a:latin typeface="+mj-lt"/>
            </a:endParaRPr>
          </a:p>
        </p:txBody>
      </p:sp>
      <p:sp>
        <p:nvSpPr>
          <p:cNvPr id="5" name="TextBox 4"/>
          <p:cNvSpPr txBox="1"/>
          <p:nvPr/>
        </p:nvSpPr>
        <p:spPr>
          <a:xfrm>
            <a:off x="2194560" y="6113740"/>
            <a:ext cx="7259003" cy="523220"/>
          </a:xfrm>
          <a:prstGeom prst="rect">
            <a:avLst/>
          </a:prstGeom>
          <a:noFill/>
        </p:spPr>
        <p:txBody>
          <a:bodyPr wrap="square">
            <a:spAutoFit/>
          </a:bodyPr>
          <a:lstStyle/>
          <a:p>
            <a:pPr>
              <a:defRPr/>
            </a:pPr>
            <a:r>
              <a:rPr lang="en-GB" sz="2800" dirty="0">
                <a:solidFill>
                  <a:schemeClr val="tx2">
                    <a:lumMod val="90000"/>
                    <a:lumOff val="10000"/>
                  </a:schemeClr>
                </a:solidFill>
                <a:latin typeface="Arial" charset="0"/>
                <a:ea typeface="MS PGothic" charset="-128"/>
              </a:rPr>
              <a:t>Female, </a:t>
            </a:r>
            <a:r>
              <a:rPr lang="en-GB" sz="2800" dirty="0" smtClean="0">
                <a:solidFill>
                  <a:schemeClr val="tx2">
                    <a:lumMod val="90000"/>
                    <a:lumOff val="10000"/>
                  </a:schemeClr>
                </a:solidFill>
                <a:latin typeface="Arial" charset="0"/>
                <a:ea typeface="MS PGothic" charset="-128"/>
              </a:rPr>
              <a:t>3 </a:t>
            </a:r>
            <a:r>
              <a:rPr lang="en-GB" sz="2800" dirty="0">
                <a:solidFill>
                  <a:schemeClr val="tx2">
                    <a:lumMod val="90000"/>
                    <a:lumOff val="10000"/>
                  </a:schemeClr>
                </a:solidFill>
              </a:rPr>
              <a:t>years since award of doctorate</a:t>
            </a:r>
            <a:endParaRPr lang="en-GB" sz="2800" dirty="0">
              <a:solidFill>
                <a:schemeClr val="tx2">
                  <a:lumMod val="90000"/>
                  <a:lumOff val="10000"/>
                </a:schemeClr>
              </a:solidFill>
              <a:latin typeface="Arial" charset="0"/>
              <a:ea typeface="MS PGothic"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343025"/>
            <a:ext cx="8545513" cy="4127500"/>
          </a:xfrm>
        </p:spPr>
        <p:txBody>
          <a:bodyPr/>
          <a:lstStyle/>
          <a:p>
            <a:pPr marL="0" indent="0">
              <a:buFont typeface="Arial" charset="0"/>
              <a:buNone/>
              <a:defRPr/>
            </a:pPr>
            <a:r>
              <a:rPr lang="en-US" sz="2800" dirty="0">
                <a:solidFill>
                  <a:schemeClr val="tx2">
                    <a:lumMod val="90000"/>
                    <a:lumOff val="10000"/>
                  </a:schemeClr>
                </a:solidFill>
              </a:rPr>
              <a:t>Lack of institutional </a:t>
            </a:r>
            <a:r>
              <a:rPr lang="en-US" sz="2800" dirty="0" smtClean="0">
                <a:solidFill>
                  <a:schemeClr val="tx2">
                    <a:lumMod val="90000"/>
                    <a:lumOff val="10000"/>
                  </a:schemeClr>
                </a:solidFill>
              </a:rPr>
              <a:t>support:</a:t>
            </a:r>
          </a:p>
          <a:p>
            <a:pPr marL="0" indent="0">
              <a:buFont typeface="Arial" charset="0"/>
              <a:buNone/>
              <a:defRPr/>
            </a:pPr>
            <a:r>
              <a:rPr lang="en-US" sz="2800" i="1" dirty="0" smtClean="0">
                <a:solidFill>
                  <a:schemeClr val="tx2">
                    <a:lumMod val="90000"/>
                    <a:lumOff val="10000"/>
                  </a:schemeClr>
                </a:solidFill>
              </a:rPr>
              <a:t>I </a:t>
            </a:r>
            <a:r>
              <a:rPr lang="en-US" sz="2800" i="1" dirty="0">
                <a:solidFill>
                  <a:schemeClr val="tx2">
                    <a:lumMod val="90000"/>
                    <a:lumOff val="10000"/>
                  </a:schemeClr>
                </a:solidFill>
              </a:rPr>
              <a:t>am still feeling my way through and rather blindly and you </a:t>
            </a:r>
            <a:r>
              <a:rPr lang="en-US" sz="2800" i="1" dirty="0" smtClean="0">
                <a:solidFill>
                  <a:schemeClr val="tx2">
                    <a:lumMod val="90000"/>
                    <a:lumOff val="10000"/>
                  </a:schemeClr>
                </a:solidFill>
              </a:rPr>
              <a:t>know funding </a:t>
            </a:r>
            <a:r>
              <a:rPr lang="en-US" sz="2800" i="1" dirty="0">
                <a:solidFill>
                  <a:schemeClr val="tx2">
                    <a:lumMod val="90000"/>
                    <a:lumOff val="10000"/>
                  </a:schemeClr>
                </a:solidFill>
              </a:rPr>
              <a:t>bids and how you put them together and the mysteries </a:t>
            </a:r>
            <a:r>
              <a:rPr lang="en-US" sz="2800" i="1" dirty="0" smtClean="0">
                <a:solidFill>
                  <a:schemeClr val="tx2">
                    <a:lumMod val="90000"/>
                    <a:lumOff val="10000"/>
                  </a:schemeClr>
                </a:solidFill>
              </a:rPr>
              <a:t>of all </a:t>
            </a:r>
            <a:r>
              <a:rPr lang="en-US" sz="2800" i="1" dirty="0">
                <a:solidFill>
                  <a:schemeClr val="tx2">
                    <a:lumMod val="90000"/>
                    <a:lumOff val="10000"/>
                  </a:schemeClr>
                </a:solidFill>
              </a:rPr>
              <a:t>those things that we are expected to do… how to write </a:t>
            </a:r>
            <a:r>
              <a:rPr lang="en-US" sz="2800" i="1" dirty="0" smtClean="0">
                <a:solidFill>
                  <a:schemeClr val="tx2">
                    <a:lumMod val="90000"/>
                    <a:lumOff val="10000"/>
                  </a:schemeClr>
                </a:solidFill>
              </a:rPr>
              <a:t>a funding </a:t>
            </a:r>
            <a:r>
              <a:rPr lang="en-US" sz="2800" i="1" dirty="0">
                <a:solidFill>
                  <a:schemeClr val="tx2">
                    <a:lumMod val="90000"/>
                    <a:lumOff val="10000"/>
                  </a:schemeClr>
                </a:solidFill>
              </a:rPr>
              <a:t>bid or the mechanics of it rather than the wording of </a:t>
            </a:r>
            <a:r>
              <a:rPr lang="en-US" sz="2800" i="1" dirty="0" smtClean="0">
                <a:solidFill>
                  <a:schemeClr val="tx2">
                    <a:lumMod val="90000"/>
                    <a:lumOff val="10000"/>
                  </a:schemeClr>
                </a:solidFill>
              </a:rPr>
              <a:t>it. What </a:t>
            </a:r>
            <a:r>
              <a:rPr lang="en-US" sz="2800" i="1" dirty="0">
                <a:solidFill>
                  <a:schemeClr val="tx2">
                    <a:lumMod val="90000"/>
                    <a:lumOff val="10000"/>
                  </a:schemeClr>
                </a:solidFill>
              </a:rPr>
              <a:t>do you do with it, who does it go to, who has to approve </a:t>
            </a:r>
            <a:r>
              <a:rPr lang="en-US" sz="2800" i="1" dirty="0" smtClean="0">
                <a:solidFill>
                  <a:schemeClr val="tx2">
                    <a:lumMod val="90000"/>
                    <a:lumOff val="10000"/>
                  </a:schemeClr>
                </a:solidFill>
              </a:rPr>
              <a:t>it, who </a:t>
            </a:r>
            <a:r>
              <a:rPr lang="en-US" sz="2800" i="1" dirty="0">
                <a:solidFill>
                  <a:schemeClr val="tx2">
                    <a:lumMod val="90000"/>
                    <a:lumOff val="10000"/>
                  </a:schemeClr>
                </a:solidFill>
              </a:rPr>
              <a:t>signs it off on it, all those kind of things which I guess </a:t>
            </a:r>
            <a:r>
              <a:rPr lang="en-US" sz="2800" i="1" dirty="0" smtClean="0">
                <a:solidFill>
                  <a:schemeClr val="tx2">
                    <a:lumMod val="90000"/>
                    <a:lumOff val="10000"/>
                  </a:schemeClr>
                </a:solidFill>
              </a:rPr>
              <a:t>varies from </a:t>
            </a:r>
            <a:r>
              <a:rPr lang="en-US" sz="2800" i="1" dirty="0">
                <a:solidFill>
                  <a:schemeClr val="tx2">
                    <a:lumMod val="90000"/>
                    <a:lumOff val="10000"/>
                  </a:schemeClr>
                </a:solidFill>
              </a:rPr>
              <a:t>one institution to another… I probably should know </a:t>
            </a:r>
            <a:r>
              <a:rPr lang="en-US" sz="2800" i="1" dirty="0" smtClean="0">
                <a:solidFill>
                  <a:schemeClr val="tx2">
                    <a:lumMod val="90000"/>
                    <a:lumOff val="10000"/>
                  </a:schemeClr>
                </a:solidFill>
              </a:rPr>
              <a:t>the answer</a:t>
            </a:r>
            <a:r>
              <a:rPr lang="en-US" sz="2800" i="1" dirty="0">
                <a:solidFill>
                  <a:schemeClr val="tx2">
                    <a:lumMod val="90000"/>
                    <a:lumOff val="10000"/>
                  </a:schemeClr>
                </a:solidFill>
              </a:rPr>
              <a:t>… but I don’t. I don’t know where to look</a:t>
            </a:r>
            <a:r>
              <a:rPr lang="en-US" sz="2800" i="1" dirty="0" smtClean="0">
                <a:solidFill>
                  <a:schemeClr val="tx2">
                    <a:lumMod val="90000"/>
                    <a:lumOff val="10000"/>
                  </a:schemeClr>
                </a:solidFill>
              </a:rPr>
              <a:t>.</a:t>
            </a:r>
            <a:endParaRPr lang="en-US" sz="2800" i="1" dirty="0">
              <a:solidFill>
                <a:schemeClr val="tx2">
                  <a:lumMod val="90000"/>
                  <a:lumOff val="10000"/>
                </a:schemeClr>
              </a:solidFill>
            </a:endParaRPr>
          </a:p>
          <a:p>
            <a:pPr marL="0" indent="0">
              <a:buFont typeface="Arial" charset="0"/>
              <a:buNone/>
              <a:defRPr/>
            </a:pPr>
            <a:endParaRPr lang="en-GB" dirty="0"/>
          </a:p>
        </p:txBody>
      </p:sp>
      <p:sp>
        <p:nvSpPr>
          <p:cNvPr id="4" name="Title 1"/>
          <p:cNvSpPr txBox="1">
            <a:spLocks/>
          </p:cNvSpPr>
          <p:nvPr/>
        </p:nvSpPr>
        <p:spPr bwMode="auto">
          <a:xfrm>
            <a:off x="236538" y="534988"/>
            <a:ext cx="5770562" cy="595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0"/>
              </a:spcBef>
              <a:spcAft>
                <a:spcPct val="0"/>
              </a:spcAft>
              <a:defRPr sz="4000" kern="1200">
                <a:solidFill>
                  <a:schemeClr val="tx1"/>
                </a:solidFill>
                <a:latin typeface="Helvetica"/>
                <a:ea typeface="MS PGothic" panose="020B0600070205080204" pitchFamily="34" charset="-128"/>
                <a:cs typeface="Helvetica"/>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defRPr/>
            </a:pPr>
            <a:r>
              <a:rPr lang="en-GB" altLang="en-US" sz="2800" dirty="0" smtClean="0">
                <a:solidFill>
                  <a:schemeClr val="bg1"/>
                </a:solidFill>
                <a:latin typeface="+mj-lt"/>
              </a:rPr>
              <a:t>Quote from survey respondent: 8</a:t>
            </a:r>
          </a:p>
        </p:txBody>
      </p:sp>
      <p:sp>
        <p:nvSpPr>
          <p:cNvPr id="5" name="TextBox 4"/>
          <p:cNvSpPr txBox="1"/>
          <p:nvPr/>
        </p:nvSpPr>
        <p:spPr>
          <a:xfrm>
            <a:off x="2616591" y="6151810"/>
            <a:ext cx="6527410" cy="523220"/>
          </a:xfrm>
          <a:prstGeom prst="rect">
            <a:avLst/>
          </a:prstGeom>
          <a:noFill/>
        </p:spPr>
        <p:txBody>
          <a:bodyPr wrap="square">
            <a:spAutoFit/>
          </a:bodyPr>
          <a:lstStyle/>
          <a:p>
            <a:pPr>
              <a:defRPr/>
            </a:pPr>
            <a:r>
              <a:rPr lang="en-GB" sz="2800" dirty="0">
                <a:solidFill>
                  <a:schemeClr val="tx2">
                    <a:lumMod val="90000"/>
                    <a:lumOff val="10000"/>
                  </a:schemeClr>
                </a:solidFill>
                <a:latin typeface="Arial" charset="0"/>
                <a:ea typeface="MS PGothic" charset="-128"/>
              </a:rPr>
              <a:t>Male, </a:t>
            </a:r>
            <a:r>
              <a:rPr lang="en-GB" sz="2800" dirty="0" smtClean="0">
                <a:solidFill>
                  <a:schemeClr val="tx2">
                    <a:lumMod val="90000"/>
                    <a:lumOff val="10000"/>
                  </a:schemeClr>
                </a:solidFill>
                <a:latin typeface="Arial" charset="0"/>
                <a:ea typeface="MS PGothic" charset="-128"/>
              </a:rPr>
              <a:t>7 </a:t>
            </a:r>
            <a:r>
              <a:rPr lang="en-GB" sz="2800" dirty="0">
                <a:solidFill>
                  <a:schemeClr val="tx2">
                    <a:lumMod val="90000"/>
                    <a:lumOff val="10000"/>
                  </a:schemeClr>
                </a:solidFill>
              </a:rPr>
              <a:t>years since award of doctorate</a:t>
            </a:r>
            <a:endParaRPr lang="en-GB" sz="2800" dirty="0">
              <a:solidFill>
                <a:schemeClr val="tx2">
                  <a:lumMod val="90000"/>
                  <a:lumOff val="10000"/>
                </a:schemeClr>
              </a:solidFill>
              <a:latin typeface="Arial" charset="0"/>
              <a:ea typeface="MS PGothic"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3675" y="1641475"/>
            <a:ext cx="8408988" cy="4673600"/>
          </a:xfrm>
        </p:spPr>
        <p:txBody>
          <a:bodyPr/>
          <a:lstStyle/>
          <a:p>
            <a:pPr>
              <a:tabLst/>
              <a:defRPr/>
            </a:pPr>
            <a:r>
              <a:rPr lang="en-US" dirty="0">
                <a:solidFill>
                  <a:schemeClr val="tx2">
                    <a:lumMod val="90000"/>
                    <a:lumOff val="10000"/>
                  </a:schemeClr>
                </a:solidFill>
              </a:rPr>
              <a:t>Making doctoral studies a more effective preparation for </a:t>
            </a:r>
            <a:r>
              <a:rPr lang="en-US" dirty="0" smtClean="0">
                <a:solidFill>
                  <a:schemeClr val="tx2">
                    <a:lumMod val="90000"/>
                    <a:lumOff val="10000"/>
                  </a:schemeClr>
                </a:solidFill>
              </a:rPr>
              <a:t>employment:</a:t>
            </a:r>
            <a:endParaRPr lang="en-US" dirty="0">
              <a:solidFill>
                <a:schemeClr val="tx2">
                  <a:lumMod val="90000"/>
                  <a:lumOff val="10000"/>
                </a:schemeClr>
              </a:solidFill>
            </a:endParaRPr>
          </a:p>
          <a:p>
            <a:pPr marL="320675" indent="-320675">
              <a:buFont typeface="Arial" charset="0"/>
              <a:buChar char="•"/>
              <a:tabLst/>
              <a:defRPr/>
            </a:pPr>
            <a:r>
              <a:rPr lang="en-US" sz="2400" dirty="0" smtClean="0">
                <a:solidFill>
                  <a:schemeClr val="tx2">
                    <a:lumMod val="90000"/>
                    <a:lumOff val="10000"/>
                  </a:schemeClr>
                </a:solidFill>
              </a:rPr>
              <a:t>Some </a:t>
            </a:r>
            <a:r>
              <a:rPr lang="en-US" sz="2400" dirty="0">
                <a:solidFill>
                  <a:schemeClr val="tx2">
                    <a:lumMod val="90000"/>
                    <a:lumOff val="10000"/>
                  </a:schemeClr>
                </a:solidFill>
              </a:rPr>
              <a:t>experience of </a:t>
            </a:r>
            <a:r>
              <a:rPr lang="en-US" sz="2400" dirty="0" smtClean="0">
                <a:solidFill>
                  <a:schemeClr val="tx2">
                    <a:lumMod val="90000"/>
                    <a:lumOff val="10000"/>
                  </a:schemeClr>
                </a:solidFill>
              </a:rPr>
              <a:t>teaching (24%): opportunities </a:t>
            </a:r>
            <a:r>
              <a:rPr lang="en-US" sz="2400" dirty="0">
                <a:solidFill>
                  <a:schemeClr val="tx2">
                    <a:lumMod val="90000"/>
                    <a:lumOff val="10000"/>
                  </a:schemeClr>
                </a:solidFill>
              </a:rPr>
              <a:t>for </a:t>
            </a:r>
            <a:r>
              <a:rPr lang="en-US" sz="2400" dirty="0" smtClean="0">
                <a:solidFill>
                  <a:schemeClr val="tx2">
                    <a:lumMod val="90000"/>
                    <a:lumOff val="10000"/>
                  </a:schemeClr>
                </a:solidFill>
              </a:rPr>
              <a:t>teaching, obtaining </a:t>
            </a:r>
            <a:r>
              <a:rPr lang="en-US" sz="2400" dirty="0">
                <a:solidFill>
                  <a:schemeClr val="tx2">
                    <a:lumMod val="90000"/>
                    <a:lumOff val="10000"/>
                  </a:schemeClr>
                </a:solidFill>
              </a:rPr>
              <a:t>training and/or a suitable </a:t>
            </a:r>
            <a:r>
              <a:rPr lang="en-US" sz="2400" dirty="0" smtClean="0">
                <a:solidFill>
                  <a:schemeClr val="tx2">
                    <a:lumMod val="90000"/>
                    <a:lumOff val="10000"/>
                  </a:schemeClr>
                </a:solidFill>
              </a:rPr>
              <a:t>qualification</a:t>
            </a:r>
          </a:p>
          <a:p>
            <a:pPr marL="320675" indent="-320675">
              <a:buFont typeface="Arial" charset="0"/>
              <a:buChar char="•"/>
              <a:tabLst/>
              <a:defRPr/>
            </a:pPr>
            <a:r>
              <a:rPr lang="en-US" sz="2400" dirty="0" smtClean="0">
                <a:solidFill>
                  <a:schemeClr val="tx2">
                    <a:lumMod val="90000"/>
                    <a:lumOff val="10000"/>
                  </a:schemeClr>
                </a:solidFill>
              </a:rPr>
              <a:t>Publication/publishing (21%)</a:t>
            </a:r>
          </a:p>
          <a:p>
            <a:pPr marL="320675" indent="-320675">
              <a:buFont typeface="Arial" charset="0"/>
              <a:buChar char="•"/>
              <a:tabLst/>
              <a:defRPr/>
            </a:pPr>
            <a:r>
              <a:rPr lang="en-US" sz="2400" dirty="0" smtClean="0">
                <a:solidFill>
                  <a:schemeClr val="tx2">
                    <a:lumMod val="90000"/>
                    <a:lumOff val="10000"/>
                  </a:schemeClr>
                </a:solidFill>
              </a:rPr>
              <a:t>Training in </a:t>
            </a:r>
            <a:r>
              <a:rPr lang="en-US" sz="2400" dirty="0">
                <a:solidFill>
                  <a:schemeClr val="tx2">
                    <a:lumMod val="90000"/>
                    <a:lumOff val="10000"/>
                  </a:schemeClr>
                </a:solidFill>
              </a:rPr>
              <a:t>grant writing, grant application and grant </a:t>
            </a:r>
            <a:r>
              <a:rPr lang="en-US" sz="2400" dirty="0" smtClean="0">
                <a:solidFill>
                  <a:schemeClr val="tx2">
                    <a:lumMod val="90000"/>
                    <a:lumOff val="10000"/>
                  </a:schemeClr>
                </a:solidFill>
              </a:rPr>
              <a:t>management (17%)</a:t>
            </a:r>
          </a:p>
          <a:p>
            <a:pPr marL="320675" indent="-320675">
              <a:buFont typeface="Arial" charset="0"/>
              <a:buChar char="•"/>
              <a:tabLst/>
              <a:defRPr/>
            </a:pPr>
            <a:r>
              <a:rPr lang="en-US" sz="2400" dirty="0">
                <a:solidFill>
                  <a:schemeClr val="tx2">
                    <a:lumMod val="90000"/>
                    <a:lumOff val="10000"/>
                  </a:schemeClr>
                </a:solidFill>
              </a:rPr>
              <a:t>G</a:t>
            </a:r>
            <a:r>
              <a:rPr lang="en-US" sz="2400" dirty="0" smtClean="0">
                <a:solidFill>
                  <a:schemeClr val="tx2">
                    <a:lumMod val="90000"/>
                    <a:lumOff val="10000"/>
                  </a:schemeClr>
                </a:solidFill>
              </a:rPr>
              <a:t>reater </a:t>
            </a:r>
            <a:r>
              <a:rPr lang="en-US" sz="2400" dirty="0">
                <a:solidFill>
                  <a:schemeClr val="tx2">
                    <a:lumMod val="90000"/>
                    <a:lumOff val="10000"/>
                  </a:schemeClr>
                </a:solidFill>
              </a:rPr>
              <a:t>networking </a:t>
            </a:r>
            <a:r>
              <a:rPr lang="en-US" sz="2400" dirty="0" smtClean="0">
                <a:solidFill>
                  <a:schemeClr val="tx2">
                    <a:lumMod val="90000"/>
                    <a:lumOff val="10000"/>
                  </a:schemeClr>
                </a:solidFill>
              </a:rPr>
              <a:t>opportunities (9%)</a:t>
            </a:r>
          </a:p>
          <a:p>
            <a:pPr marL="320675" indent="-320675">
              <a:buFont typeface="Arial" charset="0"/>
              <a:buChar char="•"/>
              <a:tabLst/>
              <a:defRPr/>
            </a:pPr>
            <a:r>
              <a:rPr lang="en-US" sz="2400" dirty="0">
                <a:solidFill>
                  <a:schemeClr val="tx2">
                    <a:lumMod val="90000"/>
                    <a:lumOff val="10000"/>
                  </a:schemeClr>
                </a:solidFill>
              </a:rPr>
              <a:t>A</a:t>
            </a:r>
            <a:r>
              <a:rPr lang="en-US" sz="2400" dirty="0" smtClean="0">
                <a:solidFill>
                  <a:schemeClr val="tx2">
                    <a:lumMod val="90000"/>
                    <a:lumOff val="10000"/>
                  </a:schemeClr>
                </a:solidFill>
              </a:rPr>
              <a:t>cquiring </a:t>
            </a:r>
            <a:r>
              <a:rPr lang="en-US" sz="2400" dirty="0">
                <a:solidFill>
                  <a:schemeClr val="tx2">
                    <a:lumMod val="90000"/>
                    <a:lumOff val="10000"/>
                  </a:schemeClr>
                </a:solidFill>
              </a:rPr>
              <a:t>administrative skills or </a:t>
            </a:r>
            <a:r>
              <a:rPr lang="en-US" sz="2400" dirty="0" smtClean="0">
                <a:solidFill>
                  <a:schemeClr val="tx2">
                    <a:lumMod val="90000"/>
                    <a:lumOff val="10000"/>
                  </a:schemeClr>
                </a:solidFill>
              </a:rPr>
              <a:t>experience (6%)</a:t>
            </a:r>
          </a:p>
          <a:p>
            <a:pPr marL="320675" indent="-320675">
              <a:buFont typeface="Arial" charset="0"/>
              <a:buChar char="•"/>
              <a:tabLst/>
              <a:defRPr/>
            </a:pPr>
            <a:r>
              <a:rPr lang="en-US" sz="2400" dirty="0">
                <a:solidFill>
                  <a:schemeClr val="tx2">
                    <a:lumMod val="90000"/>
                    <a:lumOff val="10000"/>
                  </a:schemeClr>
                </a:solidFill>
              </a:rPr>
              <a:t>I</a:t>
            </a:r>
            <a:r>
              <a:rPr lang="en-US" sz="2400" dirty="0" smtClean="0">
                <a:solidFill>
                  <a:schemeClr val="tx2">
                    <a:lumMod val="90000"/>
                    <a:lumOff val="10000"/>
                  </a:schemeClr>
                </a:solidFill>
              </a:rPr>
              <a:t>nformation </a:t>
            </a:r>
            <a:r>
              <a:rPr lang="en-US" sz="2400" dirty="0">
                <a:solidFill>
                  <a:schemeClr val="tx2">
                    <a:lumMod val="90000"/>
                    <a:lumOff val="10000"/>
                  </a:schemeClr>
                </a:solidFill>
              </a:rPr>
              <a:t>about non-academic </a:t>
            </a:r>
            <a:r>
              <a:rPr lang="en-US" sz="2400" dirty="0" smtClean="0">
                <a:solidFill>
                  <a:schemeClr val="tx2">
                    <a:lumMod val="90000"/>
                    <a:lumOff val="10000"/>
                  </a:schemeClr>
                </a:solidFill>
              </a:rPr>
              <a:t>options (3%)</a:t>
            </a:r>
            <a:endParaRPr lang="en-US" sz="2400" dirty="0">
              <a:solidFill>
                <a:schemeClr val="tx2">
                  <a:lumMod val="90000"/>
                  <a:lumOff val="10000"/>
                </a:schemeClr>
              </a:solidFill>
            </a:endParaRPr>
          </a:p>
          <a:p>
            <a:pPr marL="320675" indent="-320675">
              <a:buFont typeface="Arial" charset="0"/>
              <a:buChar char="•"/>
              <a:tabLst/>
              <a:defRPr/>
            </a:pPr>
            <a:endParaRPr lang="en-US" dirty="0"/>
          </a:p>
          <a:p>
            <a:pPr marL="320675" indent="-320675">
              <a:buFont typeface="Arial" charset="0"/>
              <a:buChar char="•"/>
              <a:tabLst/>
              <a:defRPr/>
            </a:pPr>
            <a:endParaRPr lang="en-US" dirty="0"/>
          </a:p>
          <a:p>
            <a:pPr marL="320675" indent="-320675">
              <a:buFont typeface="Arial" charset="0"/>
              <a:buChar char="•"/>
              <a:tabLst/>
              <a:defRPr/>
            </a:pPr>
            <a:endParaRPr lang="en-US" dirty="0"/>
          </a:p>
          <a:p>
            <a:pPr marL="320675" indent="-320675">
              <a:buFont typeface="Arial" charset="0"/>
              <a:buChar char="•"/>
              <a:tabLst/>
              <a:defRPr/>
            </a:pPr>
            <a:endParaRPr lang="en-US" dirty="0" smtClean="0"/>
          </a:p>
          <a:p>
            <a:pPr>
              <a:defRPr/>
            </a:pPr>
            <a:endParaRPr lang="en-US" dirty="0"/>
          </a:p>
          <a:p>
            <a:pPr>
              <a:defRPr/>
            </a:pPr>
            <a:endParaRPr lang="en-GB" dirty="0"/>
          </a:p>
        </p:txBody>
      </p:sp>
      <p:sp>
        <p:nvSpPr>
          <p:cNvPr id="4" name="Title 1"/>
          <p:cNvSpPr txBox="1">
            <a:spLocks/>
          </p:cNvSpPr>
          <p:nvPr/>
        </p:nvSpPr>
        <p:spPr>
          <a:xfrm>
            <a:off x="193675" y="444500"/>
            <a:ext cx="6086475" cy="642938"/>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marL="12700" lvl="1" algn="l">
              <a:spcBef>
                <a:spcPts val="0"/>
              </a:spcBef>
              <a:defRPr/>
            </a:pPr>
            <a:r>
              <a:rPr lang="en-GB" sz="2400" kern="0" dirty="0" smtClean="0">
                <a:solidFill>
                  <a:schemeClr val="bg1"/>
                </a:solidFill>
              </a:rPr>
              <a:t>Findings 4: </a:t>
            </a:r>
            <a:r>
              <a:rPr lang="en-GB" sz="2400" dirty="0" smtClean="0">
                <a:solidFill>
                  <a:schemeClr val="bg1"/>
                </a:solidFill>
              </a:rPr>
              <a:t>Survey respondents’ and interviewees’ suggestions for improvement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txBox="1">
            <a:spLocks/>
          </p:cNvSpPr>
          <p:nvPr/>
        </p:nvSpPr>
        <p:spPr bwMode="auto">
          <a:xfrm>
            <a:off x="207963" y="444500"/>
            <a:ext cx="66992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200">
                <a:solidFill>
                  <a:schemeClr val="bg1"/>
                </a:solidFill>
              </a:rPr>
              <a:t>Training during doctoral study that respondents would recommend to someone else</a:t>
            </a:r>
          </a:p>
        </p:txBody>
      </p:sp>
      <p:graphicFrame>
        <p:nvGraphicFramePr>
          <p:cNvPr id="4" name="Chart 3"/>
          <p:cNvGraphicFramePr/>
          <p:nvPr>
            <p:extLst>
              <p:ext uri="{D42A27DB-BD31-4B8C-83A1-F6EECF244321}">
                <p14:modId xmlns:p14="http://schemas.microsoft.com/office/powerpoint/2010/main" val="860522354"/>
              </p:ext>
            </p:extLst>
          </p:nvPr>
        </p:nvGraphicFramePr>
        <p:xfrm>
          <a:off x="207963" y="1330325"/>
          <a:ext cx="8767072" cy="541834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3675" y="1331913"/>
            <a:ext cx="8408988" cy="4673600"/>
          </a:xfrm>
        </p:spPr>
        <p:txBody>
          <a:bodyPr/>
          <a:lstStyle/>
          <a:p>
            <a:pPr>
              <a:defRPr/>
            </a:pPr>
            <a:r>
              <a:rPr lang="en-US" dirty="0">
                <a:solidFill>
                  <a:schemeClr val="tx2">
                    <a:lumMod val="90000"/>
                    <a:lumOff val="10000"/>
                  </a:schemeClr>
                </a:solidFill>
              </a:rPr>
              <a:t>Support for those working outside </a:t>
            </a:r>
            <a:r>
              <a:rPr lang="en-US" dirty="0" smtClean="0">
                <a:solidFill>
                  <a:schemeClr val="tx2">
                    <a:lumMod val="90000"/>
                    <a:lumOff val="10000"/>
                  </a:schemeClr>
                </a:solidFill>
              </a:rPr>
              <a:t>HE:</a:t>
            </a:r>
          </a:p>
          <a:p>
            <a:pPr marL="277813" indent="-277813">
              <a:buFont typeface="Arial" charset="0"/>
              <a:buChar char="•"/>
              <a:tabLst/>
              <a:defRPr/>
            </a:pPr>
            <a:r>
              <a:rPr lang="en-US" sz="2400" dirty="0">
                <a:solidFill>
                  <a:schemeClr val="tx2">
                    <a:lumMod val="90000"/>
                    <a:lumOff val="10000"/>
                  </a:schemeClr>
                </a:solidFill>
              </a:rPr>
              <a:t>m</a:t>
            </a:r>
            <a:r>
              <a:rPr lang="en-US" sz="2400" dirty="0" smtClean="0">
                <a:solidFill>
                  <a:schemeClr val="tx2">
                    <a:lumMod val="90000"/>
                    <a:lumOff val="10000"/>
                  </a:schemeClr>
                </a:solidFill>
              </a:rPr>
              <a:t>ore </a:t>
            </a:r>
            <a:r>
              <a:rPr lang="en-US" sz="2400" dirty="0">
                <a:solidFill>
                  <a:schemeClr val="tx2">
                    <a:lumMod val="90000"/>
                    <a:lumOff val="10000"/>
                  </a:schemeClr>
                </a:solidFill>
              </a:rPr>
              <a:t>training in skills </a:t>
            </a:r>
            <a:r>
              <a:rPr lang="en-US" sz="2400" dirty="0" smtClean="0">
                <a:solidFill>
                  <a:schemeClr val="tx2">
                    <a:lumMod val="90000"/>
                    <a:lumOff val="10000"/>
                  </a:schemeClr>
                </a:solidFill>
              </a:rPr>
              <a:t>and competencies </a:t>
            </a:r>
            <a:r>
              <a:rPr lang="en-US" sz="2400" dirty="0">
                <a:solidFill>
                  <a:schemeClr val="tx2">
                    <a:lumMod val="90000"/>
                    <a:lumOff val="10000"/>
                  </a:schemeClr>
                </a:solidFill>
              </a:rPr>
              <a:t>– generic and discipline </a:t>
            </a:r>
            <a:r>
              <a:rPr lang="en-US" sz="2400" dirty="0" smtClean="0">
                <a:solidFill>
                  <a:schemeClr val="tx2">
                    <a:lumMod val="90000"/>
                    <a:lumOff val="10000"/>
                  </a:schemeClr>
                </a:solidFill>
              </a:rPr>
              <a:t>specific</a:t>
            </a:r>
          </a:p>
          <a:p>
            <a:pPr marL="1020763" lvl="1" indent="-277813">
              <a:buFont typeface="Arial" charset="0"/>
              <a:buChar char="•"/>
              <a:defRPr/>
            </a:pPr>
            <a:r>
              <a:rPr lang="en-US" dirty="0" smtClean="0">
                <a:solidFill>
                  <a:schemeClr val="tx2">
                    <a:lumMod val="90000"/>
                    <a:lumOff val="10000"/>
                  </a:schemeClr>
                </a:solidFill>
              </a:rPr>
              <a:t>much earlier</a:t>
            </a:r>
          </a:p>
          <a:p>
            <a:pPr marL="1020763" lvl="1" indent="-277813">
              <a:buFont typeface="Arial" charset="0"/>
              <a:buChar char="•"/>
              <a:defRPr/>
            </a:pPr>
            <a:r>
              <a:rPr lang="en-US" dirty="0">
                <a:solidFill>
                  <a:schemeClr val="tx2">
                    <a:lumMod val="90000"/>
                    <a:lumOff val="10000"/>
                  </a:schemeClr>
                </a:solidFill>
              </a:rPr>
              <a:t>i</a:t>
            </a:r>
            <a:r>
              <a:rPr lang="en-US" dirty="0" smtClean="0">
                <a:solidFill>
                  <a:schemeClr val="tx2">
                    <a:lumMod val="90000"/>
                    <a:lumOff val="10000"/>
                  </a:schemeClr>
                </a:solidFill>
              </a:rPr>
              <a:t>ntegrated, not bolted-on</a:t>
            </a:r>
          </a:p>
          <a:p>
            <a:pPr marL="277813" indent="-277813">
              <a:buFont typeface="Arial" charset="0"/>
              <a:buChar char="•"/>
              <a:tabLst/>
              <a:defRPr/>
            </a:pPr>
            <a:r>
              <a:rPr lang="en-US" sz="2400" dirty="0" smtClean="0">
                <a:solidFill>
                  <a:schemeClr val="tx2">
                    <a:lumMod val="90000"/>
                    <a:lumOff val="10000"/>
                  </a:schemeClr>
                </a:solidFill>
              </a:rPr>
              <a:t>continue </a:t>
            </a:r>
            <a:r>
              <a:rPr lang="en-US" sz="2400" dirty="0">
                <a:solidFill>
                  <a:schemeClr val="tx2">
                    <a:lumMod val="90000"/>
                    <a:lumOff val="10000"/>
                  </a:schemeClr>
                </a:solidFill>
              </a:rPr>
              <a:t>affiliation to their </a:t>
            </a:r>
            <a:r>
              <a:rPr lang="en-US" sz="2400" dirty="0" smtClean="0">
                <a:solidFill>
                  <a:schemeClr val="tx2">
                    <a:lumMod val="90000"/>
                    <a:lumOff val="10000"/>
                  </a:schemeClr>
                </a:solidFill>
              </a:rPr>
              <a:t>doctoral institution</a:t>
            </a:r>
          </a:p>
          <a:p>
            <a:pPr marL="1020763" lvl="1" indent="-277813">
              <a:buFont typeface="Arial" charset="0"/>
              <a:buChar char="•"/>
              <a:defRPr/>
            </a:pPr>
            <a:r>
              <a:rPr lang="en-US" dirty="0" smtClean="0">
                <a:solidFill>
                  <a:schemeClr val="tx2">
                    <a:lumMod val="90000"/>
                    <a:lumOff val="10000"/>
                  </a:schemeClr>
                </a:solidFill>
              </a:rPr>
              <a:t>an </a:t>
            </a:r>
            <a:r>
              <a:rPr lang="en-US" dirty="0">
                <a:solidFill>
                  <a:schemeClr val="tx2">
                    <a:lumMod val="90000"/>
                    <a:lumOff val="10000"/>
                  </a:schemeClr>
                </a:solidFill>
              </a:rPr>
              <a:t>institutional email </a:t>
            </a:r>
            <a:r>
              <a:rPr lang="en-US" dirty="0" smtClean="0">
                <a:solidFill>
                  <a:schemeClr val="tx2">
                    <a:lumMod val="90000"/>
                    <a:lumOff val="10000"/>
                  </a:schemeClr>
                </a:solidFill>
              </a:rPr>
              <a:t>account</a:t>
            </a:r>
          </a:p>
          <a:p>
            <a:pPr marL="1020763" lvl="1" indent="-277813">
              <a:buFont typeface="Arial" charset="0"/>
              <a:buChar char="•"/>
              <a:defRPr/>
            </a:pPr>
            <a:r>
              <a:rPr lang="en-US" dirty="0">
                <a:solidFill>
                  <a:schemeClr val="tx2">
                    <a:lumMod val="90000"/>
                    <a:lumOff val="10000"/>
                  </a:schemeClr>
                </a:solidFill>
              </a:rPr>
              <a:t>access to </a:t>
            </a:r>
            <a:r>
              <a:rPr lang="en-US" dirty="0" smtClean="0">
                <a:solidFill>
                  <a:schemeClr val="tx2">
                    <a:lumMod val="90000"/>
                    <a:lumOff val="10000"/>
                  </a:schemeClr>
                </a:solidFill>
              </a:rPr>
              <a:t>library </a:t>
            </a:r>
            <a:r>
              <a:rPr lang="en-US" dirty="0">
                <a:solidFill>
                  <a:schemeClr val="tx2">
                    <a:lumMod val="90000"/>
                    <a:lumOff val="10000"/>
                  </a:schemeClr>
                </a:solidFill>
              </a:rPr>
              <a:t>services</a:t>
            </a:r>
          </a:p>
          <a:p>
            <a:pPr marL="277813" indent="-277813">
              <a:buFont typeface="Arial" charset="0"/>
              <a:buChar char="•"/>
              <a:tabLst/>
              <a:defRPr/>
            </a:pPr>
            <a:r>
              <a:rPr lang="en-US" sz="2400" dirty="0">
                <a:solidFill>
                  <a:schemeClr val="tx2">
                    <a:lumMod val="90000"/>
                    <a:lumOff val="10000"/>
                  </a:schemeClr>
                </a:solidFill>
              </a:rPr>
              <a:t>greater clarity </a:t>
            </a:r>
            <a:r>
              <a:rPr lang="en-US" sz="2400" dirty="0" smtClean="0">
                <a:solidFill>
                  <a:schemeClr val="tx2">
                    <a:lumMod val="90000"/>
                    <a:lumOff val="10000"/>
                  </a:schemeClr>
                </a:solidFill>
              </a:rPr>
              <a:t>and honesty </a:t>
            </a:r>
            <a:r>
              <a:rPr lang="en-US" sz="2400" dirty="0">
                <a:solidFill>
                  <a:schemeClr val="tx2">
                    <a:lumMod val="90000"/>
                    <a:lumOff val="10000"/>
                  </a:schemeClr>
                </a:solidFill>
              </a:rPr>
              <a:t>about the reality of </a:t>
            </a:r>
            <a:r>
              <a:rPr lang="en-US" sz="2400" dirty="0" smtClean="0">
                <a:solidFill>
                  <a:schemeClr val="tx2">
                    <a:lumMod val="90000"/>
                    <a:lumOff val="10000"/>
                  </a:schemeClr>
                </a:solidFill>
              </a:rPr>
              <a:t>career </a:t>
            </a:r>
            <a:r>
              <a:rPr lang="en-US" sz="2400" dirty="0">
                <a:solidFill>
                  <a:schemeClr val="tx2">
                    <a:lumMod val="90000"/>
                    <a:lumOff val="10000"/>
                  </a:schemeClr>
                </a:solidFill>
              </a:rPr>
              <a:t>options both inside and outside </a:t>
            </a:r>
            <a:r>
              <a:rPr lang="en-US" sz="2400" dirty="0" smtClean="0">
                <a:solidFill>
                  <a:schemeClr val="tx2">
                    <a:lumMod val="90000"/>
                    <a:lumOff val="10000"/>
                  </a:schemeClr>
                </a:solidFill>
              </a:rPr>
              <a:t>of academia</a:t>
            </a:r>
            <a:r>
              <a:rPr lang="en-US" sz="2400" dirty="0">
                <a:solidFill>
                  <a:schemeClr val="tx2">
                    <a:lumMod val="90000"/>
                    <a:lumOff val="10000"/>
                  </a:schemeClr>
                </a:solidFill>
              </a:rPr>
              <a:t>, along with the relevant support and training to help them </a:t>
            </a:r>
            <a:r>
              <a:rPr lang="en-US" sz="2400" dirty="0" smtClean="0">
                <a:solidFill>
                  <a:schemeClr val="tx2">
                    <a:lumMod val="90000"/>
                    <a:lumOff val="10000"/>
                  </a:schemeClr>
                </a:solidFill>
              </a:rPr>
              <a:t>decide on</a:t>
            </a:r>
            <a:r>
              <a:rPr lang="en-US" sz="2400" dirty="0">
                <a:solidFill>
                  <a:schemeClr val="tx2">
                    <a:lumMod val="90000"/>
                    <a:lumOff val="10000"/>
                  </a:schemeClr>
                </a:solidFill>
              </a:rPr>
              <a:t>, and achieve, their chosen career </a:t>
            </a:r>
            <a:r>
              <a:rPr lang="en-US" sz="2400" dirty="0" smtClean="0">
                <a:solidFill>
                  <a:schemeClr val="tx2">
                    <a:lumMod val="90000"/>
                    <a:lumOff val="10000"/>
                  </a:schemeClr>
                </a:solidFill>
              </a:rPr>
              <a:t>path.</a:t>
            </a:r>
            <a:endParaRPr lang="en-US" sz="2400" dirty="0">
              <a:solidFill>
                <a:schemeClr val="tx2">
                  <a:lumMod val="90000"/>
                  <a:lumOff val="10000"/>
                </a:schemeClr>
              </a:solidFill>
            </a:endParaRPr>
          </a:p>
          <a:p>
            <a:pPr marL="277813" indent="-277813">
              <a:buFont typeface="Arial" charset="0"/>
              <a:buChar char="•"/>
              <a:tabLst/>
              <a:defRPr/>
            </a:pPr>
            <a:endParaRPr lang="en-US" dirty="0"/>
          </a:p>
          <a:p>
            <a:pPr>
              <a:defRPr/>
            </a:pPr>
            <a:endParaRPr lang="en-US" dirty="0"/>
          </a:p>
          <a:p>
            <a:pPr>
              <a:defRPr/>
            </a:pPr>
            <a:endParaRPr lang="en-GB" dirty="0"/>
          </a:p>
        </p:txBody>
      </p:sp>
      <p:sp>
        <p:nvSpPr>
          <p:cNvPr id="4" name="Title 1"/>
          <p:cNvSpPr txBox="1">
            <a:spLocks/>
          </p:cNvSpPr>
          <p:nvPr/>
        </p:nvSpPr>
        <p:spPr>
          <a:xfrm>
            <a:off x="193675" y="444500"/>
            <a:ext cx="6086475" cy="642938"/>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marL="12700" lvl="1" algn="l">
              <a:spcBef>
                <a:spcPts val="0"/>
              </a:spcBef>
              <a:defRPr/>
            </a:pPr>
            <a:r>
              <a:rPr lang="en-GB" sz="2400" kern="0" dirty="0" smtClean="0">
                <a:solidFill>
                  <a:schemeClr val="bg1"/>
                </a:solidFill>
              </a:rPr>
              <a:t>Findings 4: </a:t>
            </a:r>
            <a:r>
              <a:rPr lang="en-GB" sz="2400" dirty="0" smtClean="0">
                <a:solidFill>
                  <a:schemeClr val="bg1"/>
                </a:solidFill>
              </a:rPr>
              <a:t>Survey respondents’ and interviewees’ suggestions for improvement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7500" y="1627188"/>
            <a:ext cx="8408988" cy="4084637"/>
          </a:xfrm>
        </p:spPr>
        <p:txBody>
          <a:bodyPr/>
          <a:lstStyle/>
          <a:p>
            <a:pPr>
              <a:defRPr/>
            </a:pPr>
            <a:r>
              <a:rPr lang="en-US" i="1" dirty="0">
                <a:solidFill>
                  <a:schemeClr val="tx2">
                    <a:lumMod val="90000"/>
                    <a:lumOff val="10000"/>
                  </a:schemeClr>
                </a:solidFill>
              </a:rPr>
              <a:t>I think it is more just to open your eyes to the range of </a:t>
            </a:r>
            <a:r>
              <a:rPr lang="en-US" i="1" dirty="0" smtClean="0">
                <a:solidFill>
                  <a:schemeClr val="tx2">
                    <a:lumMod val="90000"/>
                    <a:lumOff val="10000"/>
                  </a:schemeClr>
                </a:solidFill>
              </a:rPr>
              <a:t>things which </a:t>
            </a:r>
            <a:r>
              <a:rPr lang="en-US" i="1" dirty="0">
                <a:solidFill>
                  <a:schemeClr val="tx2">
                    <a:lumMod val="90000"/>
                    <a:lumOff val="10000"/>
                  </a:schemeClr>
                </a:solidFill>
              </a:rPr>
              <a:t>a PhD can do for you, you know there are a lot of </a:t>
            </a:r>
            <a:r>
              <a:rPr lang="en-US" i="1" dirty="0" smtClean="0">
                <a:solidFill>
                  <a:schemeClr val="tx2">
                    <a:lumMod val="90000"/>
                    <a:lumOff val="10000"/>
                  </a:schemeClr>
                </a:solidFill>
              </a:rPr>
              <a:t>options and </a:t>
            </a:r>
            <a:r>
              <a:rPr lang="en-US" i="1" dirty="0">
                <a:solidFill>
                  <a:schemeClr val="tx2">
                    <a:lumMod val="90000"/>
                    <a:lumOff val="10000"/>
                  </a:schemeClr>
                </a:solidFill>
              </a:rPr>
              <a:t>a lot more people have PhDs than are in academia and </a:t>
            </a:r>
            <a:r>
              <a:rPr lang="en-US" i="1" dirty="0" smtClean="0">
                <a:solidFill>
                  <a:schemeClr val="tx2">
                    <a:lumMod val="90000"/>
                    <a:lumOff val="10000"/>
                  </a:schemeClr>
                </a:solidFill>
              </a:rPr>
              <a:t>they are </a:t>
            </a:r>
            <a:r>
              <a:rPr lang="en-US" i="1" dirty="0">
                <a:solidFill>
                  <a:schemeClr val="tx2">
                    <a:lumMod val="90000"/>
                    <a:lumOff val="10000"/>
                  </a:schemeClr>
                </a:solidFill>
              </a:rPr>
              <a:t>doing a whole range of things. I know of some </a:t>
            </a:r>
            <a:r>
              <a:rPr lang="en-US" i="1" dirty="0" smtClean="0">
                <a:solidFill>
                  <a:schemeClr val="tx2">
                    <a:lumMod val="90000"/>
                    <a:lumOff val="10000"/>
                  </a:schemeClr>
                </a:solidFill>
              </a:rPr>
              <a:t>industries particularly </a:t>
            </a:r>
            <a:r>
              <a:rPr lang="en-US" i="1" dirty="0">
                <a:solidFill>
                  <a:schemeClr val="tx2">
                    <a:lumMod val="90000"/>
                    <a:lumOff val="10000"/>
                  </a:schemeClr>
                </a:solidFill>
              </a:rPr>
              <a:t>who want people who have got PhDs in </a:t>
            </a:r>
            <a:r>
              <a:rPr lang="en-US" i="1" dirty="0" smtClean="0">
                <a:solidFill>
                  <a:schemeClr val="tx2">
                    <a:lumMod val="90000"/>
                    <a:lumOff val="10000"/>
                  </a:schemeClr>
                </a:solidFill>
              </a:rPr>
              <a:t>certain subjects </a:t>
            </a:r>
            <a:r>
              <a:rPr lang="en-US" i="1" dirty="0">
                <a:solidFill>
                  <a:schemeClr val="tx2">
                    <a:lumMod val="90000"/>
                    <a:lumOff val="10000"/>
                  </a:schemeClr>
                </a:solidFill>
              </a:rPr>
              <a:t>so knowing that those are available and yes just </a:t>
            </a:r>
            <a:r>
              <a:rPr lang="en-US" i="1" dirty="0" smtClean="0">
                <a:solidFill>
                  <a:schemeClr val="tx2">
                    <a:lumMod val="90000"/>
                    <a:lumOff val="10000"/>
                  </a:schemeClr>
                </a:solidFill>
              </a:rPr>
              <a:t>as credible </a:t>
            </a:r>
            <a:r>
              <a:rPr lang="en-US" i="1" dirty="0">
                <a:solidFill>
                  <a:schemeClr val="tx2">
                    <a:lumMod val="90000"/>
                    <a:lumOff val="10000"/>
                  </a:schemeClr>
                </a:solidFill>
              </a:rPr>
              <a:t>as a career option as going into </a:t>
            </a:r>
            <a:r>
              <a:rPr lang="en-US" i="1" dirty="0" smtClean="0">
                <a:solidFill>
                  <a:schemeClr val="tx2">
                    <a:lumMod val="90000"/>
                    <a:lumOff val="10000"/>
                  </a:schemeClr>
                </a:solidFill>
              </a:rPr>
              <a:t>academia</a:t>
            </a:r>
            <a:r>
              <a:rPr lang="en-US" i="1" dirty="0">
                <a:solidFill>
                  <a:schemeClr val="tx2">
                    <a:lumMod val="90000"/>
                    <a:lumOff val="10000"/>
                  </a:schemeClr>
                </a:solidFill>
              </a:rPr>
              <a:t>.</a:t>
            </a:r>
          </a:p>
          <a:p>
            <a:pPr>
              <a:defRPr/>
            </a:pPr>
            <a:endParaRPr lang="en-GB" dirty="0"/>
          </a:p>
        </p:txBody>
      </p:sp>
      <p:sp>
        <p:nvSpPr>
          <p:cNvPr id="3" name="TextBox 2"/>
          <p:cNvSpPr txBox="1"/>
          <p:nvPr/>
        </p:nvSpPr>
        <p:spPr>
          <a:xfrm>
            <a:off x="3123028" y="5641828"/>
            <a:ext cx="5330306" cy="461665"/>
          </a:xfrm>
          <a:prstGeom prst="rect">
            <a:avLst/>
          </a:prstGeom>
          <a:noFill/>
        </p:spPr>
        <p:txBody>
          <a:bodyPr wrap="square">
            <a:spAutoFit/>
          </a:bodyPr>
          <a:lstStyle/>
          <a:p>
            <a:pPr>
              <a:defRPr/>
            </a:pPr>
            <a:r>
              <a:rPr lang="en-GB" sz="2400" dirty="0">
                <a:solidFill>
                  <a:schemeClr val="tx2">
                    <a:lumMod val="90000"/>
                    <a:lumOff val="10000"/>
                  </a:schemeClr>
                </a:solidFill>
                <a:latin typeface="Arial" charset="0"/>
                <a:ea typeface="MS PGothic" charset="-128"/>
              </a:rPr>
              <a:t>Female, </a:t>
            </a:r>
            <a:r>
              <a:rPr lang="en-GB" sz="2400" dirty="0" smtClean="0">
                <a:solidFill>
                  <a:schemeClr val="tx2">
                    <a:lumMod val="90000"/>
                    <a:lumOff val="10000"/>
                  </a:schemeClr>
                </a:solidFill>
              </a:rPr>
              <a:t>awarded doctorate that year</a:t>
            </a:r>
            <a:endParaRPr lang="en-GB" sz="2400" dirty="0">
              <a:solidFill>
                <a:schemeClr val="tx2">
                  <a:lumMod val="90000"/>
                  <a:lumOff val="10000"/>
                </a:schemeClr>
              </a:solidFill>
              <a:latin typeface="Arial" charset="0"/>
              <a:ea typeface="MS PGothic" charset="-128"/>
            </a:endParaRPr>
          </a:p>
        </p:txBody>
      </p:sp>
      <p:sp>
        <p:nvSpPr>
          <p:cNvPr id="5" name="Title 1"/>
          <p:cNvSpPr txBox="1">
            <a:spLocks/>
          </p:cNvSpPr>
          <p:nvPr/>
        </p:nvSpPr>
        <p:spPr bwMode="auto">
          <a:xfrm>
            <a:off x="236538" y="534988"/>
            <a:ext cx="5770562" cy="595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457200" rtl="0" eaLnBrk="0" fontAlgn="base" hangingPunct="0">
              <a:spcBef>
                <a:spcPct val="0"/>
              </a:spcBef>
              <a:spcAft>
                <a:spcPct val="0"/>
              </a:spcAft>
              <a:defRPr sz="4000" kern="1200">
                <a:solidFill>
                  <a:schemeClr val="tx1"/>
                </a:solidFill>
                <a:latin typeface="Helvetica"/>
                <a:ea typeface="MS PGothic" panose="020B0600070205080204" pitchFamily="34" charset="-128"/>
                <a:cs typeface="Helvetica"/>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a:lstStyle>
          <a:p>
            <a:pPr>
              <a:defRPr/>
            </a:pPr>
            <a:r>
              <a:rPr lang="en-GB" altLang="en-US" sz="2800" dirty="0" smtClean="0">
                <a:solidFill>
                  <a:schemeClr val="bg1"/>
                </a:solidFill>
                <a:latin typeface="+mj-lt"/>
              </a:rPr>
              <a:t>Quote from survey respondent: </a:t>
            </a:r>
            <a:r>
              <a:rPr lang="en-GB" altLang="en-US" sz="2800" dirty="0">
                <a:solidFill>
                  <a:schemeClr val="bg1"/>
                </a:solidFill>
                <a:latin typeface="+mj-lt"/>
              </a:rPr>
              <a:t>9</a:t>
            </a:r>
            <a:endParaRPr lang="en-GB" altLang="en-US" sz="2800" dirty="0" smtClean="0">
              <a:solidFill>
                <a:schemeClr val="bg1"/>
              </a:solidFill>
              <a:latin typeface="+mj-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 y="760413"/>
            <a:ext cx="3627438" cy="1293812"/>
          </a:xfrm>
          <a:prstGeom prst="rect">
            <a:avLst/>
          </a:prstGeom>
          <a:solidFill>
            <a:srgbClr val="8D003F">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22883" name="TextBox 2"/>
          <p:cNvSpPr txBox="1">
            <a:spLocks noChangeArrowheads="1"/>
          </p:cNvSpPr>
          <p:nvPr/>
        </p:nvSpPr>
        <p:spPr bwMode="auto">
          <a:xfrm>
            <a:off x="628650" y="876300"/>
            <a:ext cx="33559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800">
                <a:solidFill>
                  <a:schemeClr val="bg1"/>
                </a:solidFill>
              </a:rPr>
              <a:t>Implications:</a:t>
            </a:r>
          </a:p>
          <a:p>
            <a:r>
              <a:rPr lang="en-US" altLang="en-US" sz="2800">
                <a:solidFill>
                  <a:schemeClr val="bg1"/>
                </a:solidFill>
              </a:rPr>
              <a:t>actual and potential</a:t>
            </a:r>
            <a:endParaRPr lang="en-GB" altLang="en-US" sz="280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575" y="1674813"/>
            <a:ext cx="8229600" cy="3502025"/>
          </a:xfrm>
        </p:spPr>
        <p:txBody>
          <a:bodyPr/>
          <a:lstStyle/>
          <a:p>
            <a:pPr>
              <a:buFont typeface="Arial" charset="0"/>
              <a:buChar char="•"/>
              <a:defRPr/>
            </a:pPr>
            <a:r>
              <a:rPr lang="en-GB" sz="2800" dirty="0">
                <a:solidFill>
                  <a:schemeClr val="tx2">
                    <a:lumMod val="90000"/>
                    <a:lumOff val="10000"/>
                  </a:schemeClr>
                </a:solidFill>
                <a:latin typeface="+mn-lt"/>
              </a:rPr>
              <a:t>W</a:t>
            </a:r>
            <a:r>
              <a:rPr lang="en-GB" sz="2800" dirty="0" smtClean="0">
                <a:solidFill>
                  <a:schemeClr val="tx2">
                    <a:lumMod val="90000"/>
                    <a:lumOff val="10000"/>
                  </a:schemeClr>
                </a:solidFill>
                <a:latin typeface="+mn-lt"/>
              </a:rPr>
              <a:t>e </a:t>
            </a:r>
            <a:r>
              <a:rPr lang="en-GB" sz="2800" dirty="0">
                <a:solidFill>
                  <a:schemeClr val="tx2">
                    <a:lumMod val="90000"/>
                    <a:lumOff val="10000"/>
                  </a:schemeClr>
                </a:solidFill>
                <a:latin typeface="+mn-lt"/>
              </a:rPr>
              <a:t>should avoid thinking of early career researchers as a homogenous group pursuing a traditional linear </a:t>
            </a:r>
            <a:r>
              <a:rPr lang="en-GB" sz="2800" dirty="0" smtClean="0">
                <a:solidFill>
                  <a:schemeClr val="tx2">
                    <a:lumMod val="90000"/>
                    <a:lumOff val="10000"/>
                  </a:schemeClr>
                </a:solidFill>
                <a:latin typeface="+mn-lt"/>
              </a:rPr>
              <a:t>career path</a:t>
            </a:r>
          </a:p>
          <a:p>
            <a:pPr>
              <a:buFont typeface="Arial" charset="0"/>
              <a:buChar char="•"/>
              <a:defRPr/>
            </a:pPr>
            <a:r>
              <a:rPr lang="en-GB" sz="2800" dirty="0">
                <a:solidFill>
                  <a:schemeClr val="tx2">
                    <a:lumMod val="90000"/>
                    <a:lumOff val="10000"/>
                  </a:schemeClr>
                </a:solidFill>
              </a:rPr>
              <a:t>There is a need to develop a more realistic understanding and accurate portrayal of the difficulties of forging an academic </a:t>
            </a:r>
            <a:r>
              <a:rPr lang="en-GB" sz="2800" dirty="0" smtClean="0">
                <a:solidFill>
                  <a:schemeClr val="tx2">
                    <a:lumMod val="90000"/>
                    <a:lumOff val="10000"/>
                  </a:schemeClr>
                </a:solidFill>
              </a:rPr>
              <a:t>career</a:t>
            </a:r>
            <a:endParaRPr lang="en-GB" sz="2800" dirty="0" smtClean="0">
              <a:solidFill>
                <a:schemeClr val="tx2">
                  <a:lumMod val="90000"/>
                  <a:lumOff val="10000"/>
                </a:schemeClr>
              </a:solidFill>
              <a:latin typeface="+mn-lt"/>
            </a:endParaRPr>
          </a:p>
          <a:p>
            <a:pPr>
              <a:buFont typeface="Arial" charset="0"/>
              <a:buChar char="•"/>
              <a:defRPr/>
            </a:pPr>
            <a:r>
              <a:rPr lang="en-GB" sz="2800" dirty="0" smtClean="0">
                <a:solidFill>
                  <a:schemeClr val="tx2">
                    <a:lumMod val="90000"/>
                    <a:lumOff val="10000"/>
                  </a:schemeClr>
                </a:solidFill>
                <a:latin typeface="+mn-lt"/>
              </a:rPr>
              <a:t>There is a need </a:t>
            </a:r>
            <a:r>
              <a:rPr lang="en-GB" sz="2800" dirty="0">
                <a:solidFill>
                  <a:schemeClr val="tx2">
                    <a:lumMod val="90000"/>
                    <a:lumOff val="10000"/>
                  </a:schemeClr>
                </a:solidFill>
                <a:latin typeface="+mn-lt"/>
              </a:rPr>
              <a:t>for broader definitions of ‘early career researcher’ that are </a:t>
            </a:r>
            <a:r>
              <a:rPr lang="en-GB" sz="2800" dirty="0" smtClean="0">
                <a:solidFill>
                  <a:schemeClr val="tx2">
                    <a:lumMod val="90000"/>
                    <a:lumOff val="10000"/>
                  </a:schemeClr>
                </a:solidFill>
                <a:latin typeface="+mn-lt"/>
              </a:rPr>
              <a:t>partly based </a:t>
            </a:r>
            <a:r>
              <a:rPr lang="en-GB" sz="2800" dirty="0">
                <a:solidFill>
                  <a:schemeClr val="tx2">
                    <a:lumMod val="90000"/>
                    <a:lumOff val="10000"/>
                  </a:schemeClr>
                </a:solidFill>
                <a:latin typeface="+mn-lt"/>
              </a:rPr>
              <a:t>on the competence and expertise of the researcher</a:t>
            </a:r>
            <a:r>
              <a:rPr lang="en-GB" sz="2800" dirty="0" smtClean="0">
                <a:solidFill>
                  <a:schemeClr val="tx2">
                    <a:lumMod val="90000"/>
                    <a:lumOff val="10000"/>
                  </a:schemeClr>
                </a:solidFill>
                <a:latin typeface="+mn-lt"/>
              </a:rPr>
              <a:t>.</a:t>
            </a:r>
            <a:endParaRPr lang="en-GB" sz="2800" dirty="0">
              <a:solidFill>
                <a:schemeClr val="tx2">
                  <a:lumMod val="90000"/>
                  <a:lumOff val="10000"/>
                </a:schemeClr>
              </a:solidFill>
              <a:latin typeface="+mn-lt"/>
            </a:endParaRPr>
          </a:p>
        </p:txBody>
      </p:sp>
      <p:sp>
        <p:nvSpPr>
          <p:cNvPr id="126978" name="TextBox 3"/>
          <p:cNvSpPr txBox="1">
            <a:spLocks noChangeArrowheads="1"/>
          </p:cNvSpPr>
          <p:nvPr/>
        </p:nvSpPr>
        <p:spPr bwMode="auto">
          <a:xfrm>
            <a:off x="201613" y="569913"/>
            <a:ext cx="3289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2800">
                <a:solidFill>
                  <a:schemeClr val="bg1"/>
                </a:solidFill>
              </a:rPr>
              <a:t>Implications</a:t>
            </a:r>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557213"/>
            <a:ext cx="6075362" cy="642937"/>
          </a:xfrm>
        </p:spPr>
        <p:txBody>
          <a:bodyPr/>
          <a:lstStyle/>
          <a:p>
            <a:pPr>
              <a:defRPr/>
            </a:pPr>
            <a:r>
              <a:rPr lang="en-GB" sz="2800" dirty="0" smtClean="0">
                <a:solidFill>
                  <a:schemeClr val="bg1"/>
                </a:solidFill>
                <a:latin typeface="+mn-lt"/>
              </a:rPr>
              <a:t>Redefining ‘early career researcher’</a:t>
            </a:r>
            <a:endParaRPr lang="en-GB" sz="2800" dirty="0">
              <a:solidFill>
                <a:schemeClr val="bg1"/>
              </a:solidFill>
              <a:latin typeface="+mn-lt"/>
            </a:endParaRPr>
          </a:p>
        </p:txBody>
      </p:sp>
      <p:sp>
        <p:nvSpPr>
          <p:cNvPr id="3" name="Content Placeholder 2"/>
          <p:cNvSpPr>
            <a:spLocks noGrp="1"/>
          </p:cNvSpPr>
          <p:nvPr>
            <p:ph idx="1"/>
          </p:nvPr>
        </p:nvSpPr>
        <p:spPr>
          <a:xfrm>
            <a:off x="422275" y="1746250"/>
            <a:ext cx="8424863" cy="4808538"/>
          </a:xfrm>
        </p:spPr>
        <p:txBody>
          <a:bodyPr/>
          <a:lstStyle/>
          <a:p>
            <a:pPr marL="0" indent="0">
              <a:buFont typeface="Arial" charset="0"/>
              <a:buNone/>
              <a:defRPr/>
            </a:pPr>
            <a:r>
              <a:rPr lang="en-GB" dirty="0" smtClean="0">
                <a:solidFill>
                  <a:schemeClr val="tx2">
                    <a:lumMod val="90000"/>
                    <a:lumOff val="10000"/>
                  </a:schemeClr>
                </a:solidFill>
                <a:latin typeface="+mn-lt"/>
              </a:rPr>
              <a:t>Two main criteria:</a:t>
            </a:r>
          </a:p>
          <a:p>
            <a:pPr marL="0" indent="0">
              <a:buFont typeface="Arial" charset="0"/>
              <a:buNone/>
              <a:defRPr/>
            </a:pPr>
            <a:endParaRPr lang="en-GB" sz="800" dirty="0" smtClean="0">
              <a:solidFill>
                <a:schemeClr val="tx2">
                  <a:lumMod val="90000"/>
                  <a:lumOff val="10000"/>
                </a:schemeClr>
              </a:solidFill>
              <a:latin typeface="+mn-lt"/>
            </a:endParaRPr>
          </a:p>
          <a:p>
            <a:pPr>
              <a:buFont typeface="Arial" charset="0"/>
              <a:buChar char="•"/>
              <a:defRPr/>
            </a:pPr>
            <a:r>
              <a:rPr lang="en-GB" sz="2800" dirty="0" smtClean="0">
                <a:solidFill>
                  <a:schemeClr val="tx2">
                    <a:lumMod val="90000"/>
                    <a:lumOff val="10000"/>
                  </a:schemeClr>
                </a:solidFill>
                <a:latin typeface="+mn-lt"/>
              </a:rPr>
              <a:t>The </a:t>
            </a:r>
            <a:r>
              <a:rPr lang="en-GB" sz="2800" dirty="0">
                <a:solidFill>
                  <a:schemeClr val="tx2">
                    <a:lumMod val="90000"/>
                    <a:lumOff val="10000"/>
                  </a:schemeClr>
                </a:solidFill>
                <a:latin typeface="+mn-lt"/>
              </a:rPr>
              <a:t>achievement of a permanent </a:t>
            </a:r>
            <a:r>
              <a:rPr lang="en-GB" sz="2800" dirty="0" smtClean="0">
                <a:solidFill>
                  <a:schemeClr val="tx2">
                    <a:lumMod val="90000"/>
                    <a:lumOff val="10000"/>
                  </a:schemeClr>
                </a:solidFill>
                <a:latin typeface="+mn-lt"/>
              </a:rPr>
              <a:t>full-time academic position: necessary but not </a:t>
            </a:r>
            <a:r>
              <a:rPr lang="en-GB" sz="2800" dirty="0">
                <a:solidFill>
                  <a:schemeClr val="tx2">
                    <a:lumMod val="90000"/>
                    <a:lumOff val="10000"/>
                  </a:schemeClr>
                </a:solidFill>
                <a:latin typeface="+mn-lt"/>
              </a:rPr>
              <a:t>sufficient </a:t>
            </a:r>
            <a:endParaRPr lang="en-GB" sz="2800" dirty="0" smtClean="0">
              <a:solidFill>
                <a:schemeClr val="tx2">
                  <a:lumMod val="90000"/>
                  <a:lumOff val="10000"/>
                </a:schemeClr>
              </a:solidFill>
              <a:latin typeface="+mn-lt"/>
            </a:endParaRPr>
          </a:p>
          <a:p>
            <a:pPr>
              <a:buFont typeface="Arial" charset="0"/>
              <a:buChar char="•"/>
              <a:defRPr/>
            </a:pPr>
            <a:r>
              <a:rPr lang="en-GB" sz="2800" dirty="0">
                <a:solidFill>
                  <a:schemeClr val="tx2">
                    <a:lumMod val="90000"/>
                    <a:lumOff val="10000"/>
                  </a:schemeClr>
                </a:solidFill>
                <a:latin typeface="+mn-lt"/>
              </a:rPr>
              <a:t>S</a:t>
            </a:r>
            <a:r>
              <a:rPr lang="en-GB" sz="2800" dirty="0" smtClean="0">
                <a:solidFill>
                  <a:schemeClr val="tx2">
                    <a:lumMod val="90000"/>
                    <a:lumOff val="10000"/>
                  </a:schemeClr>
                </a:solidFill>
                <a:latin typeface="+mn-lt"/>
              </a:rPr>
              <a:t>uccessful </a:t>
            </a:r>
            <a:r>
              <a:rPr lang="en-GB" sz="2800" dirty="0">
                <a:solidFill>
                  <a:schemeClr val="tx2">
                    <a:lumMod val="90000"/>
                    <a:lumOff val="10000"/>
                  </a:schemeClr>
                </a:solidFill>
                <a:latin typeface="+mn-lt"/>
              </a:rPr>
              <a:t>experience as a principal investigator of an </a:t>
            </a:r>
            <a:r>
              <a:rPr lang="en-GB" sz="2800" dirty="0" smtClean="0">
                <a:solidFill>
                  <a:schemeClr val="tx2">
                    <a:lumMod val="90000"/>
                    <a:lumOff val="10000"/>
                  </a:schemeClr>
                </a:solidFill>
                <a:latin typeface="+mn-lt"/>
              </a:rPr>
              <a:t>externally-funded </a:t>
            </a:r>
            <a:r>
              <a:rPr lang="en-GB" sz="2800" dirty="0">
                <a:solidFill>
                  <a:schemeClr val="tx2">
                    <a:lumMod val="90000"/>
                    <a:lumOff val="10000"/>
                  </a:schemeClr>
                </a:solidFill>
                <a:latin typeface="+mn-lt"/>
              </a:rPr>
              <a:t>research </a:t>
            </a:r>
            <a:r>
              <a:rPr lang="en-GB" sz="2800" dirty="0" smtClean="0">
                <a:solidFill>
                  <a:schemeClr val="tx2">
                    <a:lumMod val="90000"/>
                    <a:lumOff val="10000"/>
                  </a:schemeClr>
                </a:solidFill>
                <a:latin typeface="+mn-lt"/>
              </a:rPr>
              <a:t>project.</a:t>
            </a:r>
          </a:p>
          <a:p>
            <a:pPr marL="0" indent="0">
              <a:buFont typeface="Arial" charset="0"/>
              <a:buNone/>
              <a:defRPr/>
            </a:pPr>
            <a:endParaRPr lang="en-GB" sz="800" dirty="0" smtClean="0">
              <a:solidFill>
                <a:schemeClr val="tx2">
                  <a:lumMod val="90000"/>
                  <a:lumOff val="10000"/>
                </a:schemeClr>
              </a:solidFill>
              <a:latin typeface="+mn-lt"/>
            </a:endParaRPr>
          </a:p>
          <a:p>
            <a:pPr marL="0" indent="0">
              <a:buFont typeface="Arial" charset="0"/>
              <a:buNone/>
              <a:defRPr/>
            </a:pPr>
            <a:r>
              <a:rPr lang="en-GB" dirty="0" smtClean="0">
                <a:solidFill>
                  <a:schemeClr val="tx2">
                    <a:lumMod val="90000"/>
                    <a:lumOff val="10000"/>
                  </a:schemeClr>
                </a:solidFill>
                <a:latin typeface="+mn-lt"/>
              </a:rPr>
              <a:t>These seemed to mark </a:t>
            </a:r>
            <a:r>
              <a:rPr lang="en-GB" dirty="0">
                <a:solidFill>
                  <a:schemeClr val="tx2">
                    <a:lumMod val="90000"/>
                    <a:lumOff val="10000"/>
                  </a:schemeClr>
                </a:solidFill>
                <a:latin typeface="+mn-lt"/>
              </a:rPr>
              <a:t>the transition from ‘early’ to ‘mid’-career as a </a:t>
            </a:r>
            <a:r>
              <a:rPr lang="en-GB" dirty="0" smtClean="0">
                <a:solidFill>
                  <a:schemeClr val="tx2">
                    <a:lumMod val="90000"/>
                    <a:lumOff val="10000"/>
                  </a:schemeClr>
                </a:solidFill>
                <a:latin typeface="+mn-lt"/>
              </a:rPr>
              <a:t>researcher.</a:t>
            </a:r>
            <a:endParaRPr lang="en-GB" dirty="0">
              <a:solidFill>
                <a:schemeClr val="tx2">
                  <a:lumMod val="90000"/>
                  <a:lumOff val="10000"/>
                </a:schemeClr>
              </a:solidFill>
              <a:latin typeface="+mn-lt"/>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140000">
            <a:off x="5767388" y="2259013"/>
            <a:ext cx="2686050" cy="397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2163" y="1933575"/>
            <a:ext cx="2922587"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Box 1"/>
          <p:cNvSpPr txBox="1">
            <a:spLocks noChangeArrowheads="1"/>
          </p:cNvSpPr>
          <p:nvPr/>
        </p:nvSpPr>
        <p:spPr bwMode="auto">
          <a:xfrm>
            <a:off x="406400" y="1608138"/>
            <a:ext cx="2678113"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000" i="1">
                <a:solidFill>
                  <a:srgbClr val="000080"/>
                </a:solidFill>
              </a:rPr>
              <a:t>Early career social science researchers: Experiences and support needs</a:t>
            </a:r>
          </a:p>
          <a:p>
            <a:r>
              <a:rPr lang="en-US" altLang="en-US" sz="2000">
                <a:solidFill>
                  <a:srgbClr val="000080"/>
                </a:solidFill>
              </a:rPr>
              <a:t>Executive Summary &amp; Methodology Appendix</a:t>
            </a:r>
          </a:p>
          <a:p>
            <a:endParaRPr lang="en-US" altLang="en-US" sz="2400">
              <a:solidFill>
                <a:srgbClr val="000080"/>
              </a:solidFill>
            </a:endParaRPr>
          </a:p>
          <a:p>
            <a:r>
              <a:rPr lang="en-US" altLang="en-US" sz="2000">
                <a:solidFill>
                  <a:srgbClr val="000080"/>
                </a:solidFill>
              </a:rPr>
              <a:t>William Locke, Richard Freeman &amp; Anthea Rose</a:t>
            </a:r>
          </a:p>
          <a:p>
            <a:endParaRPr lang="en-US" altLang="en-US" sz="2400">
              <a:solidFill>
                <a:srgbClr val="000080"/>
              </a:solidFill>
            </a:endParaRPr>
          </a:p>
          <a:p>
            <a:r>
              <a:rPr lang="en-US" altLang="en-US" sz="2000">
                <a:solidFill>
                  <a:srgbClr val="000080"/>
                </a:solidFill>
              </a:rPr>
              <a:t>(Economic and Social Research Council, August 2016)</a:t>
            </a:r>
          </a:p>
        </p:txBody>
      </p:sp>
      <p:sp>
        <p:nvSpPr>
          <p:cNvPr id="70660" name="TextBox 4"/>
          <p:cNvSpPr txBox="1">
            <a:spLocks noChangeArrowheads="1"/>
          </p:cNvSpPr>
          <p:nvPr/>
        </p:nvSpPr>
        <p:spPr bwMode="auto">
          <a:xfrm>
            <a:off x="211138" y="549275"/>
            <a:ext cx="2687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3200">
                <a:solidFill>
                  <a:schemeClr val="bg1"/>
                </a:solidFill>
              </a:rPr>
              <a:t>Introduction</a:t>
            </a:r>
          </a:p>
        </p:txBody>
      </p:sp>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63" y="568325"/>
            <a:ext cx="6146800" cy="677863"/>
          </a:xfrm>
        </p:spPr>
        <p:txBody>
          <a:bodyPr/>
          <a:lstStyle/>
          <a:p>
            <a:pPr>
              <a:defRPr/>
            </a:pPr>
            <a:r>
              <a:rPr lang="en-GB" sz="2800" dirty="0" smtClean="0">
                <a:solidFill>
                  <a:schemeClr val="bg1"/>
                </a:solidFill>
                <a:latin typeface="+mn-lt"/>
              </a:rPr>
              <a:t>ESRC policy changes</a:t>
            </a:r>
            <a:endParaRPr lang="en-GB" sz="2800" dirty="0">
              <a:solidFill>
                <a:schemeClr val="bg1"/>
              </a:solidFill>
              <a:latin typeface="+mn-lt"/>
            </a:endParaRPr>
          </a:p>
        </p:txBody>
      </p:sp>
      <p:sp>
        <p:nvSpPr>
          <p:cNvPr id="3" name="Content Placeholder 2"/>
          <p:cNvSpPr>
            <a:spLocks noGrp="1"/>
          </p:cNvSpPr>
          <p:nvPr>
            <p:ph idx="1"/>
          </p:nvPr>
        </p:nvSpPr>
        <p:spPr>
          <a:xfrm>
            <a:off x="539750" y="1722438"/>
            <a:ext cx="8229600" cy="3500437"/>
          </a:xfrm>
        </p:spPr>
        <p:txBody>
          <a:bodyPr/>
          <a:lstStyle/>
          <a:p>
            <a:pPr marL="0" indent="0">
              <a:buFont typeface="Arial" charset="0"/>
              <a:buNone/>
              <a:defRPr/>
            </a:pPr>
            <a:r>
              <a:rPr lang="en-GB" dirty="0" smtClean="0">
                <a:solidFill>
                  <a:schemeClr val="tx2">
                    <a:lumMod val="90000"/>
                    <a:lumOff val="10000"/>
                  </a:schemeClr>
                </a:solidFill>
                <a:latin typeface="+mn-lt"/>
              </a:rPr>
              <a:t>ESRC measures </a:t>
            </a:r>
            <a:r>
              <a:rPr lang="en-GB" dirty="0">
                <a:solidFill>
                  <a:schemeClr val="tx2">
                    <a:lumMod val="90000"/>
                    <a:lumOff val="10000"/>
                  </a:schemeClr>
                </a:solidFill>
                <a:latin typeface="+mn-lt"/>
              </a:rPr>
              <a:t>to recognise </a:t>
            </a:r>
            <a:r>
              <a:rPr lang="en-GB" dirty="0" smtClean="0">
                <a:solidFill>
                  <a:schemeClr val="tx2">
                    <a:lumMod val="90000"/>
                    <a:lumOff val="10000"/>
                  </a:schemeClr>
                </a:solidFill>
                <a:latin typeface="+mn-lt"/>
              </a:rPr>
              <a:t>three </a:t>
            </a:r>
            <a:r>
              <a:rPr lang="en-GB" dirty="0">
                <a:solidFill>
                  <a:schemeClr val="tx2">
                    <a:lumMod val="90000"/>
                    <a:lumOff val="10000"/>
                  </a:schemeClr>
                </a:solidFill>
                <a:latin typeface="+mn-lt"/>
              </a:rPr>
              <a:t>distinct ECR </a:t>
            </a:r>
            <a:r>
              <a:rPr lang="en-GB" dirty="0" smtClean="0">
                <a:solidFill>
                  <a:schemeClr val="tx2">
                    <a:lumMod val="90000"/>
                    <a:lumOff val="10000"/>
                  </a:schemeClr>
                </a:solidFill>
                <a:latin typeface="+mn-lt"/>
              </a:rPr>
              <a:t>stages (2016):</a:t>
            </a:r>
            <a:endParaRPr lang="en-GB" dirty="0">
              <a:solidFill>
                <a:schemeClr val="tx2">
                  <a:lumMod val="90000"/>
                  <a:lumOff val="10000"/>
                </a:schemeClr>
              </a:solidFill>
              <a:latin typeface="+mn-lt"/>
            </a:endParaRPr>
          </a:p>
          <a:p>
            <a:pPr>
              <a:buFont typeface="Arial" charset="0"/>
              <a:buChar char="•"/>
              <a:defRPr/>
            </a:pPr>
            <a:r>
              <a:rPr lang="en-GB" dirty="0">
                <a:solidFill>
                  <a:schemeClr val="tx2">
                    <a:lumMod val="90000"/>
                    <a:lumOff val="10000"/>
                  </a:schemeClr>
                </a:solidFill>
                <a:latin typeface="+mn-lt"/>
              </a:rPr>
              <a:t>Doctoral</a:t>
            </a:r>
          </a:p>
          <a:p>
            <a:pPr>
              <a:buFont typeface="Arial" charset="0"/>
              <a:buChar char="•"/>
              <a:defRPr/>
            </a:pPr>
            <a:r>
              <a:rPr lang="en-GB" dirty="0">
                <a:solidFill>
                  <a:schemeClr val="tx2">
                    <a:lumMod val="90000"/>
                    <a:lumOff val="10000"/>
                  </a:schemeClr>
                </a:solidFill>
                <a:latin typeface="+mn-lt"/>
              </a:rPr>
              <a:t>Immediately </a:t>
            </a:r>
            <a:r>
              <a:rPr lang="en-GB" dirty="0" err="1">
                <a:solidFill>
                  <a:schemeClr val="tx2">
                    <a:lumMod val="90000"/>
                    <a:lumOff val="10000"/>
                  </a:schemeClr>
                </a:solidFill>
                <a:latin typeface="+mn-lt"/>
              </a:rPr>
              <a:t>postdoctorate</a:t>
            </a:r>
            <a:endParaRPr lang="en-GB" dirty="0">
              <a:solidFill>
                <a:schemeClr val="tx2">
                  <a:lumMod val="90000"/>
                  <a:lumOff val="10000"/>
                </a:schemeClr>
              </a:solidFill>
              <a:latin typeface="+mn-lt"/>
            </a:endParaRPr>
          </a:p>
          <a:p>
            <a:pPr>
              <a:buFont typeface="Arial" charset="0"/>
              <a:buChar char="•"/>
              <a:defRPr/>
            </a:pPr>
            <a:r>
              <a:rPr lang="en-GB" dirty="0">
                <a:solidFill>
                  <a:schemeClr val="tx2">
                    <a:lumMod val="90000"/>
                    <a:lumOff val="10000"/>
                  </a:schemeClr>
                </a:solidFill>
                <a:latin typeface="+mn-lt"/>
              </a:rPr>
              <a:t>Transition to independent </a:t>
            </a:r>
            <a:r>
              <a:rPr lang="en-GB" dirty="0" smtClean="0">
                <a:solidFill>
                  <a:schemeClr val="tx2">
                    <a:lumMod val="90000"/>
                    <a:lumOff val="10000"/>
                  </a:schemeClr>
                </a:solidFill>
                <a:latin typeface="+mn-lt"/>
              </a:rPr>
              <a:t>researcher</a:t>
            </a:r>
            <a:endParaRPr lang="en-GB" dirty="0">
              <a:solidFill>
                <a:schemeClr val="tx2">
                  <a:lumMod val="90000"/>
                  <a:lumOff val="10000"/>
                </a:schemeClr>
              </a:solidFill>
              <a:latin typeface="+mn-lt"/>
            </a:endParaRPr>
          </a:p>
          <a:p>
            <a:pPr marL="0" indent="0">
              <a:buFont typeface="Arial" charset="0"/>
              <a:buNone/>
              <a:defRPr/>
            </a:pPr>
            <a:endParaRPr lang="en-GB" dirty="0" smtClean="0">
              <a:solidFill>
                <a:schemeClr val="tx2">
                  <a:lumMod val="90000"/>
                  <a:lumOff val="10000"/>
                </a:schemeClr>
              </a:solidFill>
              <a:latin typeface="+mn-lt"/>
            </a:endParaRPr>
          </a:p>
          <a:p>
            <a:pPr marL="0" indent="0">
              <a:buFont typeface="Arial" charset="0"/>
              <a:buNone/>
              <a:defRPr/>
            </a:pPr>
            <a:r>
              <a:rPr lang="en-GB" dirty="0" smtClean="0">
                <a:solidFill>
                  <a:schemeClr val="tx2">
                    <a:lumMod val="90000"/>
                    <a:lumOff val="10000"/>
                  </a:schemeClr>
                </a:solidFill>
                <a:latin typeface="+mn-lt"/>
              </a:rPr>
              <a:t>Introduction of ESRC </a:t>
            </a:r>
            <a:r>
              <a:rPr lang="en-GB" dirty="0">
                <a:solidFill>
                  <a:schemeClr val="tx2">
                    <a:lumMod val="90000"/>
                    <a:lumOff val="10000"/>
                  </a:schemeClr>
                </a:solidFill>
                <a:latin typeface="+mn-lt"/>
              </a:rPr>
              <a:t>New Investigator strand of its Research Grants </a:t>
            </a:r>
            <a:r>
              <a:rPr lang="en-GB" dirty="0" smtClean="0">
                <a:solidFill>
                  <a:schemeClr val="tx2">
                    <a:lumMod val="90000"/>
                    <a:lumOff val="10000"/>
                  </a:schemeClr>
                </a:solidFill>
                <a:latin typeface="+mn-lt"/>
              </a:rPr>
              <a:t>scheme.</a:t>
            </a:r>
            <a:endParaRPr lang="en-GB" dirty="0">
              <a:solidFill>
                <a:schemeClr val="tx2">
                  <a:lumMod val="90000"/>
                  <a:lumOff val="10000"/>
                </a:schemeClr>
              </a:solidFill>
              <a:latin typeface="+mn-lt"/>
            </a:endParaRPr>
          </a:p>
        </p:txBody>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1950" y="4735513"/>
            <a:ext cx="3932238" cy="1512887"/>
          </a:xfrm>
          <a:prstGeom prst="rect">
            <a:avLst/>
          </a:prstGeom>
          <a:solidFill>
            <a:srgbClr val="CD0032">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33123" name="TextBox 2"/>
          <p:cNvSpPr txBox="1">
            <a:spLocks noChangeArrowheads="1"/>
          </p:cNvSpPr>
          <p:nvPr/>
        </p:nvSpPr>
        <p:spPr bwMode="auto">
          <a:xfrm>
            <a:off x="876300" y="4994275"/>
            <a:ext cx="32242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800">
                <a:solidFill>
                  <a:schemeClr val="bg1"/>
                </a:solidFill>
              </a:rPr>
              <a:t>Conclusions and recommendations</a:t>
            </a:r>
            <a:endParaRPr lang="en-GB" altLang="en-US" sz="2800">
              <a:solidFill>
                <a:schemeClr val="bg1"/>
              </a:solidFill>
            </a:endParaRPr>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544513"/>
            <a:ext cx="5729288" cy="619125"/>
          </a:xfrm>
        </p:spPr>
        <p:txBody>
          <a:bodyPr/>
          <a:lstStyle/>
          <a:p>
            <a:pPr>
              <a:defRPr/>
            </a:pPr>
            <a:r>
              <a:rPr lang="en-GB" sz="2800" dirty="0" smtClean="0">
                <a:solidFill>
                  <a:schemeClr val="bg1"/>
                </a:solidFill>
                <a:latin typeface="+mn-lt"/>
              </a:rPr>
              <a:t>Conclusions</a:t>
            </a:r>
            <a:endParaRPr lang="en-GB" sz="2800" dirty="0">
              <a:solidFill>
                <a:schemeClr val="bg1"/>
              </a:solidFill>
              <a:latin typeface="+mn-lt"/>
            </a:endParaRPr>
          </a:p>
        </p:txBody>
      </p:sp>
      <p:sp>
        <p:nvSpPr>
          <p:cNvPr id="3" name="Content Placeholder 2"/>
          <p:cNvSpPr>
            <a:spLocks noGrp="1"/>
          </p:cNvSpPr>
          <p:nvPr>
            <p:ph idx="1"/>
          </p:nvPr>
        </p:nvSpPr>
        <p:spPr>
          <a:xfrm>
            <a:off x="457200" y="1412875"/>
            <a:ext cx="8259763" cy="5327650"/>
          </a:xfrm>
        </p:spPr>
        <p:txBody>
          <a:bodyPr/>
          <a:lstStyle/>
          <a:p>
            <a:pPr>
              <a:buFont typeface="Arial" charset="0"/>
              <a:buChar char="•"/>
              <a:defRPr/>
            </a:pPr>
            <a:r>
              <a:rPr lang="en-GB" sz="2000" dirty="0" smtClean="0">
                <a:solidFill>
                  <a:schemeClr val="tx2">
                    <a:lumMod val="90000"/>
                    <a:lumOff val="10000"/>
                  </a:schemeClr>
                </a:solidFill>
                <a:latin typeface="+mn-lt"/>
              </a:rPr>
              <a:t>Those </a:t>
            </a:r>
            <a:r>
              <a:rPr lang="en-GB" sz="2000" dirty="0">
                <a:solidFill>
                  <a:schemeClr val="tx2">
                    <a:lumMod val="90000"/>
                    <a:lumOff val="10000"/>
                  </a:schemeClr>
                </a:solidFill>
                <a:latin typeface="+mn-lt"/>
              </a:rPr>
              <a:t>seeking to enter academia will need to be more pro-active and strategic in pursuit of a permanent </a:t>
            </a:r>
            <a:r>
              <a:rPr lang="en-GB" sz="2000" dirty="0" smtClean="0">
                <a:solidFill>
                  <a:schemeClr val="tx2">
                    <a:lumMod val="90000"/>
                    <a:lumOff val="10000"/>
                  </a:schemeClr>
                </a:solidFill>
                <a:latin typeface="+mn-lt"/>
              </a:rPr>
              <a:t>full-time position</a:t>
            </a:r>
            <a:endParaRPr lang="en-GB" sz="2000" dirty="0">
              <a:solidFill>
                <a:schemeClr val="tx2">
                  <a:lumMod val="90000"/>
                  <a:lumOff val="10000"/>
                </a:schemeClr>
              </a:solidFill>
              <a:latin typeface="+mn-lt"/>
              <a:cs typeface="MS PGothic" charset="0"/>
            </a:endParaRPr>
          </a:p>
          <a:p>
            <a:pPr>
              <a:buFont typeface="Arial" charset="0"/>
              <a:buChar char="•"/>
              <a:defRPr/>
            </a:pPr>
            <a:r>
              <a:rPr lang="en-GB" sz="2000" dirty="0">
                <a:solidFill>
                  <a:schemeClr val="tx2">
                    <a:lumMod val="90000"/>
                    <a:lumOff val="10000"/>
                  </a:schemeClr>
                </a:solidFill>
                <a:latin typeface="+mn-lt"/>
              </a:rPr>
              <a:t>There appears to be a continuing gender imbalance among early career researchers in the social sciences in academia that favours </a:t>
            </a:r>
            <a:r>
              <a:rPr lang="en-GB" sz="2000" dirty="0" smtClean="0">
                <a:solidFill>
                  <a:schemeClr val="tx2">
                    <a:lumMod val="90000"/>
                    <a:lumOff val="10000"/>
                  </a:schemeClr>
                </a:solidFill>
                <a:latin typeface="+mn-lt"/>
              </a:rPr>
              <a:t>men</a:t>
            </a:r>
          </a:p>
          <a:p>
            <a:pPr>
              <a:buFont typeface="Arial" charset="0"/>
              <a:buChar char="•"/>
              <a:defRPr/>
            </a:pPr>
            <a:r>
              <a:rPr lang="en-GB" sz="2000" dirty="0" smtClean="0">
                <a:solidFill>
                  <a:schemeClr val="tx2">
                    <a:lumMod val="90000"/>
                    <a:lumOff val="10000"/>
                  </a:schemeClr>
                </a:solidFill>
                <a:latin typeface="+mn-lt"/>
              </a:rPr>
              <a:t>Due to the precariousness of ECRs, an increasing number of  </a:t>
            </a:r>
            <a:r>
              <a:rPr lang="en-GB" sz="2000" dirty="0">
                <a:solidFill>
                  <a:schemeClr val="tx2">
                    <a:lumMod val="90000"/>
                    <a:lumOff val="10000"/>
                  </a:schemeClr>
                </a:solidFill>
                <a:latin typeface="+mn-lt"/>
              </a:rPr>
              <a:t>doctoral graduates and postdoctoral researchers are falling by the wayside and eventually, reluctantly, abandoning academia, rather than initially and deliberately choosing a career outside </a:t>
            </a:r>
            <a:r>
              <a:rPr lang="en-GB" sz="2000" dirty="0" smtClean="0">
                <a:solidFill>
                  <a:schemeClr val="tx2">
                    <a:lumMod val="90000"/>
                    <a:lumOff val="10000"/>
                  </a:schemeClr>
                </a:solidFill>
                <a:latin typeface="+mn-lt"/>
              </a:rPr>
              <a:t>HE</a:t>
            </a:r>
            <a:endParaRPr lang="en-GB" sz="2000" dirty="0">
              <a:solidFill>
                <a:schemeClr val="tx2">
                  <a:lumMod val="90000"/>
                  <a:lumOff val="10000"/>
                </a:schemeClr>
              </a:solidFill>
              <a:latin typeface="+mn-lt"/>
            </a:endParaRPr>
          </a:p>
          <a:p>
            <a:pPr>
              <a:buFont typeface="Arial" charset="0"/>
              <a:buChar char="•"/>
              <a:defRPr/>
            </a:pPr>
            <a:r>
              <a:rPr lang="en-GB" sz="2000" dirty="0">
                <a:solidFill>
                  <a:schemeClr val="tx2">
                    <a:lumMod val="90000"/>
                    <a:lumOff val="10000"/>
                  </a:schemeClr>
                </a:solidFill>
                <a:latin typeface="+mn-lt"/>
              </a:rPr>
              <a:t>The assumption that a career outside academia is a failure should </a:t>
            </a:r>
            <a:r>
              <a:rPr lang="en-GB" sz="2000" dirty="0" smtClean="0">
                <a:solidFill>
                  <a:schemeClr val="tx2">
                    <a:lumMod val="90000"/>
                    <a:lumOff val="10000"/>
                  </a:schemeClr>
                </a:solidFill>
                <a:latin typeface="+mn-lt"/>
              </a:rPr>
              <a:t>be </a:t>
            </a:r>
            <a:r>
              <a:rPr lang="en-GB" sz="2000" dirty="0">
                <a:solidFill>
                  <a:schemeClr val="tx2">
                    <a:lumMod val="90000"/>
                    <a:lumOff val="10000"/>
                  </a:schemeClr>
                </a:solidFill>
                <a:latin typeface="+mn-lt"/>
              </a:rPr>
              <a:t>challenged</a:t>
            </a:r>
          </a:p>
          <a:p>
            <a:pPr>
              <a:buFont typeface="Arial" charset="0"/>
              <a:buChar char="•"/>
              <a:defRPr/>
            </a:pPr>
            <a:r>
              <a:rPr lang="en-GB" sz="2000" dirty="0" smtClean="0">
                <a:solidFill>
                  <a:schemeClr val="tx2">
                    <a:lumMod val="90000"/>
                    <a:lumOff val="10000"/>
                  </a:schemeClr>
                </a:solidFill>
                <a:latin typeface="+mn-lt"/>
                <a:cs typeface="MS PGothic" charset="0"/>
              </a:rPr>
              <a:t>Once outside of academia, there are real difficulties in </a:t>
            </a:r>
            <a:r>
              <a:rPr lang="en-GB" sz="2000" dirty="0">
                <a:solidFill>
                  <a:schemeClr val="tx2">
                    <a:lumMod val="90000"/>
                    <a:lumOff val="10000"/>
                  </a:schemeClr>
                </a:solidFill>
                <a:latin typeface="+mn-lt"/>
                <a:cs typeface="MS PGothic" charset="0"/>
              </a:rPr>
              <a:t>re-entering </a:t>
            </a:r>
            <a:r>
              <a:rPr lang="en-GB" sz="2000" dirty="0" smtClean="0">
                <a:solidFill>
                  <a:schemeClr val="tx2">
                    <a:lumMod val="90000"/>
                    <a:lumOff val="10000"/>
                  </a:schemeClr>
                </a:solidFill>
                <a:latin typeface="+mn-lt"/>
                <a:cs typeface="MS PGothic" charset="0"/>
              </a:rPr>
              <a:t>the profession</a:t>
            </a:r>
            <a:endParaRPr lang="en-GB" sz="2000" dirty="0">
              <a:solidFill>
                <a:schemeClr val="tx2">
                  <a:lumMod val="90000"/>
                  <a:lumOff val="10000"/>
                </a:schemeClr>
              </a:solidFill>
              <a:latin typeface="+mn-lt"/>
              <a:cs typeface="MS PGothic" charset="0"/>
            </a:endParaRPr>
          </a:p>
          <a:p>
            <a:pPr>
              <a:buFont typeface="Arial" charset="0"/>
              <a:buChar char="•"/>
              <a:defRPr/>
            </a:pPr>
            <a:r>
              <a:rPr lang="en-GB" sz="2000" dirty="0">
                <a:solidFill>
                  <a:schemeClr val="tx2">
                    <a:lumMod val="90000"/>
                    <a:lumOff val="10000"/>
                  </a:schemeClr>
                </a:solidFill>
                <a:latin typeface="+mn-lt"/>
              </a:rPr>
              <a:t>It is time to reconsider the traditional research doctorate as sufficient preparation for an academic career, let alone a career outside higher </a:t>
            </a:r>
            <a:r>
              <a:rPr lang="en-GB" sz="2000" dirty="0" smtClean="0">
                <a:solidFill>
                  <a:schemeClr val="tx2">
                    <a:lumMod val="90000"/>
                    <a:lumOff val="10000"/>
                  </a:schemeClr>
                </a:solidFill>
                <a:latin typeface="+mn-lt"/>
              </a:rPr>
              <a:t>education.</a:t>
            </a:r>
            <a:endParaRPr lang="en-GB" sz="2000" dirty="0">
              <a:solidFill>
                <a:schemeClr val="tx2">
                  <a:lumMod val="90000"/>
                  <a:lumOff val="10000"/>
                </a:schemeClr>
              </a:solidFill>
              <a:latin typeface="+mn-lt"/>
            </a:endParaRPr>
          </a:p>
          <a:p>
            <a:pPr>
              <a:buFont typeface="Arial" charset="0"/>
              <a:buChar char="•"/>
              <a:defRPr/>
            </a:pPr>
            <a:endParaRPr lang="en-GB" sz="2400" dirty="0">
              <a:solidFill>
                <a:schemeClr val="tx2">
                  <a:lumMod val="90000"/>
                  <a:lumOff val="10000"/>
                </a:schemeClr>
              </a:solidFill>
              <a:latin typeface="+mn-lt"/>
            </a:endParaRPr>
          </a:p>
        </p:txBody>
      </p:sp>
    </p:spTree>
  </p:cSld>
  <p:clrMapOvr>
    <a:masterClrMapping/>
  </p:clrMapOvr>
  <p:transition spd="slow">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544513"/>
            <a:ext cx="5729288" cy="619125"/>
          </a:xfrm>
        </p:spPr>
        <p:txBody>
          <a:bodyPr/>
          <a:lstStyle/>
          <a:p>
            <a:pPr>
              <a:defRPr/>
            </a:pPr>
            <a:r>
              <a:rPr lang="en-GB" sz="2800" dirty="0" smtClean="0">
                <a:solidFill>
                  <a:schemeClr val="bg1"/>
                </a:solidFill>
                <a:latin typeface="+mn-lt"/>
              </a:rPr>
              <a:t>Conclusions</a:t>
            </a:r>
            <a:endParaRPr lang="en-GB" sz="2800" dirty="0">
              <a:solidFill>
                <a:schemeClr val="bg1"/>
              </a:solidFill>
              <a:latin typeface="+mn-lt"/>
            </a:endParaRPr>
          </a:p>
        </p:txBody>
      </p:sp>
      <p:sp>
        <p:nvSpPr>
          <p:cNvPr id="3" name="Content Placeholder 2"/>
          <p:cNvSpPr>
            <a:spLocks noGrp="1"/>
          </p:cNvSpPr>
          <p:nvPr>
            <p:ph idx="1"/>
          </p:nvPr>
        </p:nvSpPr>
        <p:spPr>
          <a:xfrm>
            <a:off x="457200" y="1844675"/>
            <a:ext cx="8259763" cy="2652713"/>
          </a:xfrm>
        </p:spPr>
        <p:txBody>
          <a:bodyPr/>
          <a:lstStyle/>
          <a:p>
            <a:pPr marL="0" indent="0">
              <a:buFont typeface="Arial" charset="0"/>
              <a:buNone/>
              <a:defRPr/>
            </a:pPr>
            <a:r>
              <a:rPr lang="en-US" sz="2800" i="1" dirty="0" smtClean="0">
                <a:solidFill>
                  <a:schemeClr val="tx2">
                    <a:lumMod val="90000"/>
                    <a:lumOff val="10000"/>
                  </a:schemeClr>
                </a:solidFill>
              </a:rPr>
              <a:t>If </a:t>
            </a:r>
            <a:r>
              <a:rPr lang="en-US" sz="2800" i="1" dirty="0">
                <a:solidFill>
                  <a:schemeClr val="tx2">
                    <a:lumMod val="90000"/>
                    <a:lumOff val="10000"/>
                  </a:schemeClr>
                </a:solidFill>
              </a:rPr>
              <a:t>academic life is to be an attractive future career choice </a:t>
            </a:r>
            <a:r>
              <a:rPr lang="en-US" sz="2800" i="1" dirty="0" smtClean="0">
                <a:solidFill>
                  <a:schemeClr val="tx2">
                    <a:lumMod val="90000"/>
                    <a:lumOff val="10000"/>
                  </a:schemeClr>
                </a:solidFill>
              </a:rPr>
              <a:t>for clever </a:t>
            </a:r>
            <a:r>
              <a:rPr lang="en-US" sz="2800" i="1" dirty="0">
                <a:solidFill>
                  <a:schemeClr val="tx2">
                    <a:lumMod val="90000"/>
                    <a:lumOff val="10000"/>
                  </a:schemeClr>
                </a:solidFill>
              </a:rPr>
              <a:t>and dedicated people, then it is necessary to be able </a:t>
            </a:r>
            <a:r>
              <a:rPr lang="en-US" sz="2800" i="1" dirty="0" smtClean="0">
                <a:solidFill>
                  <a:schemeClr val="tx2">
                    <a:lumMod val="90000"/>
                    <a:lumOff val="10000"/>
                  </a:schemeClr>
                </a:solidFill>
              </a:rPr>
              <a:t>to show </a:t>
            </a:r>
            <a:r>
              <a:rPr lang="en-US" sz="2800" i="1" dirty="0">
                <a:solidFill>
                  <a:schemeClr val="tx2">
                    <a:lumMod val="90000"/>
                    <a:lumOff val="10000"/>
                  </a:schemeClr>
                </a:solidFill>
              </a:rPr>
              <a:t>them a realistic description of what becoming an </a:t>
            </a:r>
            <a:r>
              <a:rPr lang="en-US" sz="2800" i="1" dirty="0" smtClean="0">
                <a:solidFill>
                  <a:schemeClr val="tx2">
                    <a:lumMod val="90000"/>
                    <a:lumOff val="10000"/>
                  </a:schemeClr>
                </a:solidFill>
              </a:rPr>
              <a:t>academic means</a:t>
            </a:r>
            <a:r>
              <a:rPr lang="en-US" sz="2800" i="1" dirty="0">
                <a:solidFill>
                  <a:schemeClr val="tx2">
                    <a:lumMod val="90000"/>
                    <a:lumOff val="10000"/>
                  </a:schemeClr>
                </a:solidFill>
              </a:rPr>
              <a:t>, coupled with a career structure that meets the reality </a:t>
            </a:r>
            <a:r>
              <a:rPr lang="en-US" sz="2800" i="1" dirty="0" smtClean="0">
                <a:solidFill>
                  <a:schemeClr val="tx2">
                    <a:lumMod val="90000"/>
                    <a:lumOff val="10000"/>
                  </a:schemeClr>
                </a:solidFill>
              </a:rPr>
              <a:t>and expectations </a:t>
            </a:r>
            <a:r>
              <a:rPr lang="en-US" sz="2800" i="1" dirty="0">
                <a:solidFill>
                  <a:schemeClr val="tx2">
                    <a:lumMod val="90000"/>
                    <a:lumOff val="10000"/>
                  </a:schemeClr>
                </a:solidFill>
              </a:rPr>
              <a:t>of an increasingly diversifying workforce. </a:t>
            </a:r>
          </a:p>
          <a:p>
            <a:pPr marL="0" indent="0">
              <a:buFont typeface="Arial" charset="0"/>
              <a:buNone/>
              <a:defRPr/>
            </a:pPr>
            <a:endParaRPr lang="en-GB" sz="2400" dirty="0">
              <a:solidFill>
                <a:schemeClr val="tx2">
                  <a:lumMod val="90000"/>
                  <a:lumOff val="10000"/>
                </a:schemeClr>
              </a:solidFill>
              <a:latin typeface="+mn-lt"/>
            </a:endParaRPr>
          </a:p>
        </p:txBody>
      </p:sp>
      <p:sp>
        <p:nvSpPr>
          <p:cNvPr id="4" name="TextBox 3"/>
          <p:cNvSpPr txBox="1"/>
          <p:nvPr/>
        </p:nvSpPr>
        <p:spPr>
          <a:xfrm>
            <a:off x="3427413" y="5176838"/>
            <a:ext cx="5289550" cy="461962"/>
          </a:xfrm>
          <a:prstGeom prst="rect">
            <a:avLst/>
          </a:prstGeom>
          <a:noFill/>
        </p:spPr>
        <p:txBody>
          <a:bodyPr>
            <a:spAutoFit/>
          </a:bodyPr>
          <a:lstStyle/>
          <a:p>
            <a:pPr>
              <a:defRPr/>
            </a:pPr>
            <a:r>
              <a:rPr lang="en-US" sz="2400" dirty="0">
                <a:solidFill>
                  <a:schemeClr val="tx2">
                    <a:lumMod val="90000"/>
                    <a:lumOff val="10000"/>
                  </a:schemeClr>
                </a:solidFill>
                <a:latin typeface="Arial" charset="0"/>
                <a:ea typeface="MS PGothic" charset="-128"/>
              </a:rPr>
              <a:t>(Coates and </a:t>
            </a:r>
            <a:r>
              <a:rPr lang="en-US" sz="2400" dirty="0" err="1">
                <a:solidFill>
                  <a:schemeClr val="tx2">
                    <a:lumMod val="90000"/>
                    <a:lumOff val="10000"/>
                  </a:schemeClr>
                </a:solidFill>
                <a:latin typeface="Arial" charset="0"/>
                <a:ea typeface="MS PGothic" charset="-128"/>
              </a:rPr>
              <a:t>Goedegebuure</a:t>
            </a:r>
            <a:r>
              <a:rPr lang="en-US" sz="2400" dirty="0">
                <a:solidFill>
                  <a:schemeClr val="tx2">
                    <a:lumMod val="90000"/>
                    <a:lumOff val="10000"/>
                  </a:schemeClr>
                </a:solidFill>
                <a:latin typeface="Arial" charset="0"/>
                <a:ea typeface="MS PGothic" charset="-128"/>
              </a:rPr>
              <a:t>, 2010: 2)</a:t>
            </a:r>
            <a:endParaRPr lang="en-GB" sz="2400" dirty="0">
              <a:solidFill>
                <a:schemeClr val="tx2">
                  <a:lumMod val="90000"/>
                  <a:lumOff val="10000"/>
                </a:schemeClr>
              </a:solidFill>
              <a:latin typeface="Arial" charset="0"/>
              <a:ea typeface="MS PGothic" charset="-128"/>
            </a:endParaRPr>
          </a:p>
        </p:txBody>
      </p:sp>
    </p:spTree>
  </p:cSld>
  <p:clrMapOvr>
    <a:masterClrMapping/>
  </p:clrMapOvr>
  <p:transition spd="slow">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 y="544513"/>
            <a:ext cx="5729288" cy="619125"/>
          </a:xfrm>
        </p:spPr>
        <p:txBody>
          <a:bodyPr/>
          <a:lstStyle/>
          <a:p>
            <a:pPr>
              <a:defRPr/>
            </a:pPr>
            <a:r>
              <a:rPr lang="en-GB" sz="2800" dirty="0" smtClean="0">
                <a:solidFill>
                  <a:schemeClr val="bg1"/>
                </a:solidFill>
              </a:rPr>
              <a:t>(Selected) </a:t>
            </a:r>
            <a:r>
              <a:rPr lang="en-GB" sz="2800" dirty="0" smtClean="0">
                <a:solidFill>
                  <a:schemeClr val="bg1"/>
                </a:solidFill>
                <a:latin typeface="+mn-lt"/>
              </a:rPr>
              <a:t>Recommendations</a:t>
            </a:r>
            <a:endParaRPr lang="en-GB" sz="2800" dirty="0">
              <a:solidFill>
                <a:schemeClr val="bg1"/>
              </a:solidFill>
              <a:latin typeface="+mn-lt"/>
            </a:endParaRPr>
          </a:p>
        </p:txBody>
      </p:sp>
      <p:sp>
        <p:nvSpPr>
          <p:cNvPr id="3" name="Content Placeholder 2"/>
          <p:cNvSpPr>
            <a:spLocks noGrp="1"/>
          </p:cNvSpPr>
          <p:nvPr>
            <p:ph idx="1"/>
          </p:nvPr>
        </p:nvSpPr>
        <p:spPr>
          <a:xfrm>
            <a:off x="304800" y="1316038"/>
            <a:ext cx="8259763" cy="5327650"/>
          </a:xfrm>
        </p:spPr>
        <p:txBody>
          <a:bodyPr/>
          <a:lstStyle/>
          <a:p>
            <a:pPr>
              <a:buFont typeface="Arial" charset="0"/>
              <a:buChar char="•"/>
              <a:defRPr/>
            </a:pPr>
            <a:r>
              <a:rPr lang="en-GB" sz="2000" dirty="0">
                <a:solidFill>
                  <a:schemeClr val="tx2">
                    <a:lumMod val="90000"/>
                    <a:lumOff val="10000"/>
                  </a:schemeClr>
                </a:solidFill>
                <a:latin typeface="+mn-lt"/>
              </a:rPr>
              <a:t>As part of their </a:t>
            </a:r>
            <a:r>
              <a:rPr lang="en-GB" sz="2000" i="1" dirty="0">
                <a:solidFill>
                  <a:schemeClr val="tx2">
                    <a:lumMod val="90000"/>
                    <a:lumOff val="10000"/>
                  </a:schemeClr>
                </a:solidFill>
                <a:latin typeface="+mn-lt"/>
              </a:rPr>
              <a:t>Researcher Development Framework</a:t>
            </a:r>
            <a:r>
              <a:rPr lang="en-GB" sz="2000" dirty="0">
                <a:solidFill>
                  <a:schemeClr val="tx2">
                    <a:lumMod val="90000"/>
                    <a:lumOff val="10000"/>
                  </a:schemeClr>
                </a:solidFill>
                <a:latin typeface="+mn-lt"/>
              </a:rPr>
              <a:t>, Vitae to identify a set of observable attributes and skills that would mark the transition from early to mid-career researcher in the social </a:t>
            </a:r>
            <a:r>
              <a:rPr lang="en-GB" sz="2000" dirty="0" smtClean="0">
                <a:solidFill>
                  <a:schemeClr val="tx2">
                    <a:lumMod val="90000"/>
                    <a:lumOff val="10000"/>
                  </a:schemeClr>
                </a:solidFill>
                <a:latin typeface="+mn-lt"/>
              </a:rPr>
              <a:t>sciences</a:t>
            </a:r>
          </a:p>
          <a:p>
            <a:pPr marL="0" indent="0">
              <a:buFont typeface="Arial" charset="0"/>
              <a:buNone/>
              <a:defRPr/>
            </a:pPr>
            <a:endParaRPr lang="en-GB" sz="800" dirty="0" smtClean="0">
              <a:solidFill>
                <a:schemeClr val="tx2">
                  <a:lumMod val="90000"/>
                  <a:lumOff val="10000"/>
                </a:schemeClr>
              </a:solidFill>
              <a:latin typeface="+mn-lt"/>
            </a:endParaRPr>
          </a:p>
          <a:p>
            <a:pPr marL="0" indent="0">
              <a:buFont typeface="Arial" charset="0"/>
              <a:buNone/>
              <a:defRPr/>
            </a:pPr>
            <a:r>
              <a:rPr lang="en-GB" sz="2000" dirty="0" smtClean="0">
                <a:solidFill>
                  <a:schemeClr val="tx2">
                    <a:lumMod val="90000"/>
                    <a:lumOff val="10000"/>
                  </a:schemeClr>
                </a:solidFill>
                <a:latin typeface="+mn-lt"/>
              </a:rPr>
              <a:t>For HEIs </a:t>
            </a:r>
            <a:r>
              <a:rPr lang="en-GB" sz="2000" dirty="0">
                <a:solidFill>
                  <a:schemeClr val="tx2">
                    <a:lumMod val="90000"/>
                    <a:lumOff val="10000"/>
                  </a:schemeClr>
                </a:solidFill>
                <a:latin typeface="+mn-lt"/>
              </a:rPr>
              <a:t>as employers of doctoral </a:t>
            </a:r>
            <a:r>
              <a:rPr lang="en-GB" sz="2000" dirty="0" smtClean="0">
                <a:solidFill>
                  <a:schemeClr val="tx2">
                    <a:lumMod val="90000"/>
                    <a:lumOff val="10000"/>
                  </a:schemeClr>
                </a:solidFill>
                <a:latin typeface="+mn-lt"/>
              </a:rPr>
              <a:t>graduates:</a:t>
            </a:r>
          </a:p>
          <a:p>
            <a:pPr>
              <a:buFont typeface="Arial" charset="0"/>
              <a:buChar char="•"/>
              <a:defRPr/>
            </a:pPr>
            <a:r>
              <a:rPr lang="en-GB" sz="2000" dirty="0">
                <a:solidFill>
                  <a:schemeClr val="tx2">
                    <a:lumMod val="90000"/>
                    <a:lumOff val="10000"/>
                  </a:schemeClr>
                </a:solidFill>
                <a:latin typeface="+mn-lt"/>
              </a:rPr>
              <a:t>For HEIs to monitor the outcomes of internal decision-making about research funding by gender, ethnicity and age and, where skewed, to take action</a:t>
            </a:r>
          </a:p>
          <a:p>
            <a:pPr>
              <a:buFont typeface="Arial" charset="0"/>
              <a:buChar char="•"/>
              <a:defRPr/>
            </a:pPr>
            <a:r>
              <a:rPr lang="en-GB" sz="2000" dirty="0" smtClean="0">
                <a:solidFill>
                  <a:schemeClr val="tx2">
                    <a:lumMod val="90000"/>
                    <a:lumOff val="10000"/>
                  </a:schemeClr>
                </a:solidFill>
                <a:latin typeface="+mn-lt"/>
              </a:rPr>
              <a:t>To </a:t>
            </a:r>
            <a:r>
              <a:rPr lang="en-GB" sz="2000" dirty="0">
                <a:solidFill>
                  <a:schemeClr val="tx2">
                    <a:lumMod val="90000"/>
                    <a:lumOff val="10000"/>
                  </a:schemeClr>
                </a:solidFill>
                <a:latin typeface="+mn-lt"/>
              </a:rPr>
              <a:t>provide a structured career development programme, regular appraisals and support for objective setting to be available to all early career </a:t>
            </a:r>
            <a:r>
              <a:rPr lang="en-GB" sz="2000" dirty="0" smtClean="0">
                <a:solidFill>
                  <a:schemeClr val="tx2">
                    <a:lumMod val="90000"/>
                    <a:lumOff val="10000"/>
                  </a:schemeClr>
                </a:solidFill>
                <a:latin typeface="+mn-lt"/>
              </a:rPr>
              <a:t>academics</a:t>
            </a:r>
          </a:p>
          <a:p>
            <a:pPr>
              <a:buFont typeface="Arial" charset="0"/>
              <a:buChar char="•"/>
              <a:defRPr/>
            </a:pPr>
            <a:r>
              <a:rPr lang="en-GB" sz="2000" dirty="0" smtClean="0">
                <a:solidFill>
                  <a:schemeClr val="tx2">
                    <a:lumMod val="90000"/>
                    <a:lumOff val="10000"/>
                  </a:schemeClr>
                </a:solidFill>
                <a:latin typeface="+mn-lt"/>
              </a:rPr>
              <a:t>To </a:t>
            </a:r>
            <a:r>
              <a:rPr lang="en-GB" sz="2000" dirty="0">
                <a:solidFill>
                  <a:schemeClr val="tx2">
                    <a:lumMod val="90000"/>
                    <a:lumOff val="10000"/>
                  </a:schemeClr>
                </a:solidFill>
                <a:latin typeface="+mn-lt"/>
              </a:rPr>
              <a:t>ensure that opportunities for continuing professional development should be made more available to those researchers employed on part-time and fixed-term academic contracts, and to recognise that not all early career researchers are currently in research roles</a:t>
            </a:r>
            <a:r>
              <a:rPr lang="en-GB" sz="2000" dirty="0" smtClean="0">
                <a:solidFill>
                  <a:schemeClr val="tx2">
                    <a:lumMod val="90000"/>
                    <a:lumOff val="10000"/>
                  </a:schemeClr>
                </a:solidFill>
                <a:latin typeface="+mn-lt"/>
              </a:rPr>
              <a:t>.</a:t>
            </a:r>
            <a:endParaRPr lang="en-GB" sz="2000" dirty="0">
              <a:solidFill>
                <a:schemeClr val="tx2">
                  <a:lumMod val="90000"/>
                  <a:lumOff val="10000"/>
                </a:schemeClr>
              </a:solidFill>
              <a:latin typeface="+mn-lt"/>
            </a:endParaRPr>
          </a:p>
          <a:p>
            <a:pPr>
              <a:buFont typeface="Arial" charset="0"/>
              <a:buChar char="•"/>
              <a:defRPr/>
            </a:pPr>
            <a:endParaRPr lang="en-GB" sz="2400" dirty="0" smtClean="0">
              <a:solidFill>
                <a:schemeClr val="tx2">
                  <a:lumMod val="90000"/>
                  <a:lumOff val="10000"/>
                </a:schemeClr>
              </a:solidFill>
            </a:endParaRPr>
          </a:p>
          <a:p>
            <a:pPr>
              <a:buFont typeface="Arial" charset="0"/>
              <a:buChar char="•"/>
              <a:defRPr/>
            </a:pPr>
            <a:endParaRPr lang="en-GB" sz="2400" dirty="0">
              <a:solidFill>
                <a:schemeClr val="tx2">
                  <a:lumMod val="90000"/>
                  <a:lumOff val="10000"/>
                </a:schemeClr>
              </a:solidFill>
              <a:latin typeface="+mn-lt"/>
            </a:endParaRPr>
          </a:p>
        </p:txBody>
      </p:sp>
    </p:spTree>
  </p:cSld>
  <p:clrMapOvr>
    <a:masterClrMapping/>
  </p:clrMapOvr>
  <p:transition spd="slow">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hape 536"/>
          <p:cNvSpPr>
            <a:spLocks noChangeArrowheads="1"/>
          </p:cNvSpPr>
          <p:nvPr/>
        </p:nvSpPr>
        <p:spPr bwMode="auto">
          <a:xfrm>
            <a:off x="377825" y="1849438"/>
            <a:ext cx="3311525"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a:spcBef>
                <a:spcPts val="800"/>
              </a:spcBef>
            </a:pPr>
            <a:r>
              <a:rPr lang="en-US" altLang="en-US" sz="3600" i="1">
                <a:solidFill>
                  <a:srgbClr val="003B79"/>
                </a:solidFill>
                <a:sym typeface="Arial" panose="020B0604020202020204" pitchFamily="34" charset="0"/>
              </a:rPr>
              <a:t>Thanks for listening</a:t>
            </a:r>
          </a:p>
          <a:p>
            <a:pPr algn="ctr">
              <a:spcBef>
                <a:spcPts val="800"/>
              </a:spcBef>
            </a:pPr>
            <a:endParaRPr lang="en-US" altLang="en-US" sz="3600" i="1">
              <a:solidFill>
                <a:srgbClr val="003B79"/>
              </a:solidFill>
              <a:sym typeface="Arial" panose="020B0604020202020204" pitchFamily="34" charset="0"/>
            </a:endParaRPr>
          </a:p>
          <a:p>
            <a:pPr algn="ctr"/>
            <a:r>
              <a:rPr lang="en-US" altLang="en-US" sz="3600">
                <a:solidFill>
                  <a:srgbClr val="003B79"/>
                </a:solidFill>
                <a:sym typeface="Arial" panose="020B0604020202020204" pitchFamily="34" charset="0"/>
              </a:rPr>
              <a:t>Q&amp;As,</a:t>
            </a:r>
          </a:p>
          <a:p>
            <a:pPr algn="ctr"/>
            <a:r>
              <a:rPr lang="en-US" altLang="en-US" sz="3600">
                <a:solidFill>
                  <a:srgbClr val="003B79"/>
                </a:solidFill>
                <a:sym typeface="Arial" panose="020B0604020202020204" pitchFamily="34" charset="0"/>
              </a:rPr>
              <a:t>discussion</a:t>
            </a:r>
          </a:p>
          <a:p>
            <a:pPr algn="ctr">
              <a:spcBef>
                <a:spcPts val="700"/>
              </a:spcBef>
            </a:pPr>
            <a:endParaRPr lang="en-US" altLang="en-US" sz="3200" b="1">
              <a:solidFill>
                <a:srgbClr val="003B79"/>
              </a:solidFill>
              <a:sym typeface="Arial" panose="020B0604020202020204" pitchFamily="34" charset="0"/>
            </a:endParaRPr>
          </a:p>
        </p:txBody>
      </p:sp>
      <p:pic>
        <p:nvPicPr>
          <p:cNvPr id="141314" name="image3.jpeg"/>
          <p:cNvPicPr>
            <a:picLocks noChangeAspect="1"/>
          </p:cNvPicPr>
          <p:nvPr/>
        </p:nvPicPr>
        <p:blipFill>
          <a:blip r:embed="rId3">
            <a:extLst>
              <a:ext uri="{28A0092B-C50C-407E-A947-70E740481C1C}">
                <a14:useLocalDpi xmlns:a14="http://schemas.microsoft.com/office/drawing/2010/main" val="0"/>
              </a:ext>
            </a:extLst>
          </a:blip>
          <a:srcRect l="15166" t="9270" b="10435"/>
          <a:stretch>
            <a:fillRect/>
          </a:stretch>
        </p:blipFill>
        <p:spPr bwMode="auto">
          <a:xfrm>
            <a:off x="3833813" y="1728788"/>
            <a:ext cx="5310187" cy="451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cSld>
  <p:clrMapOvr>
    <a:masterClrMapping/>
  </p:clrMapOvr>
  <p:transition spd="slow">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bwMode="auto">
          <a:xfrm>
            <a:off x="466725" y="465138"/>
            <a:ext cx="835342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solidFill>
                  <a:schemeClr val="bg1"/>
                </a:solidFill>
                <a:latin typeface="Helvetica" pitchFamily="34" charset="0"/>
              </a:rPr>
              <a:t>References</a:t>
            </a:r>
          </a:p>
        </p:txBody>
      </p:sp>
      <p:sp>
        <p:nvSpPr>
          <p:cNvPr id="130051" name="Content Placeholder 2"/>
          <p:cNvSpPr>
            <a:spLocks noGrp="1"/>
          </p:cNvSpPr>
          <p:nvPr>
            <p:ph idx="1"/>
          </p:nvPr>
        </p:nvSpPr>
        <p:spPr bwMode="auto">
          <a:xfrm>
            <a:off x="466725" y="1404938"/>
            <a:ext cx="8353425" cy="3228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20675" indent="-320675">
              <a:buFont typeface="Arial" charset="0"/>
              <a:buNone/>
              <a:defRPr/>
            </a:pPr>
            <a:r>
              <a:rPr lang="en-US" sz="2000" dirty="0">
                <a:solidFill>
                  <a:schemeClr val="tx2">
                    <a:lumMod val="90000"/>
                    <a:lumOff val="10000"/>
                  </a:schemeClr>
                </a:solidFill>
                <a:latin typeface="+mn-lt"/>
              </a:rPr>
              <a:t>Coates, H. and </a:t>
            </a:r>
            <a:r>
              <a:rPr lang="en-US" sz="2000" dirty="0" err="1">
                <a:solidFill>
                  <a:schemeClr val="tx2">
                    <a:lumMod val="90000"/>
                    <a:lumOff val="10000"/>
                  </a:schemeClr>
                </a:solidFill>
                <a:latin typeface="+mn-lt"/>
              </a:rPr>
              <a:t>Goedegebuure</a:t>
            </a:r>
            <a:r>
              <a:rPr lang="en-US" sz="2000" dirty="0">
                <a:solidFill>
                  <a:schemeClr val="tx2">
                    <a:lumMod val="90000"/>
                    <a:lumOff val="10000"/>
                  </a:schemeClr>
                </a:solidFill>
                <a:latin typeface="+mn-lt"/>
              </a:rPr>
              <a:t>, L. (2010) </a:t>
            </a:r>
            <a:r>
              <a:rPr lang="en-US" sz="2000" i="1" dirty="0">
                <a:solidFill>
                  <a:schemeClr val="tx2">
                    <a:lumMod val="90000"/>
                    <a:lumOff val="10000"/>
                  </a:schemeClr>
                </a:solidFill>
                <a:latin typeface="+mn-lt"/>
              </a:rPr>
              <a:t>The Real Academic </a:t>
            </a:r>
            <a:r>
              <a:rPr lang="en-US" sz="2000" i="1" dirty="0" smtClean="0">
                <a:solidFill>
                  <a:schemeClr val="tx2">
                    <a:lumMod val="90000"/>
                    <a:lumOff val="10000"/>
                  </a:schemeClr>
                </a:solidFill>
                <a:latin typeface="+mn-lt"/>
              </a:rPr>
              <a:t>Revolution: Why </a:t>
            </a:r>
            <a:r>
              <a:rPr lang="en-US" sz="2000" i="1" dirty="0">
                <a:solidFill>
                  <a:schemeClr val="tx2">
                    <a:lumMod val="90000"/>
                    <a:lumOff val="10000"/>
                  </a:schemeClr>
                </a:solidFill>
                <a:latin typeface="+mn-lt"/>
              </a:rPr>
              <a:t>we need to </a:t>
            </a:r>
            <a:r>
              <a:rPr lang="en-US" sz="2000" i="1" dirty="0" err="1">
                <a:solidFill>
                  <a:schemeClr val="tx2">
                    <a:lumMod val="90000"/>
                    <a:lumOff val="10000"/>
                  </a:schemeClr>
                </a:solidFill>
                <a:latin typeface="+mn-lt"/>
              </a:rPr>
              <a:t>reconceptualise</a:t>
            </a:r>
            <a:r>
              <a:rPr lang="en-US" sz="2000" i="1" dirty="0">
                <a:solidFill>
                  <a:schemeClr val="tx2">
                    <a:lumMod val="90000"/>
                    <a:lumOff val="10000"/>
                  </a:schemeClr>
                </a:solidFill>
                <a:latin typeface="+mn-lt"/>
              </a:rPr>
              <a:t> Australia’s future academic workforce, </a:t>
            </a:r>
            <a:r>
              <a:rPr lang="en-US" sz="2000" i="1" dirty="0" smtClean="0">
                <a:solidFill>
                  <a:schemeClr val="tx2">
                    <a:lumMod val="90000"/>
                    <a:lumOff val="10000"/>
                  </a:schemeClr>
                </a:solidFill>
                <a:latin typeface="+mn-lt"/>
              </a:rPr>
              <a:t>and eight </a:t>
            </a:r>
            <a:r>
              <a:rPr lang="en-US" sz="2000" i="1" dirty="0">
                <a:solidFill>
                  <a:schemeClr val="tx2">
                    <a:lumMod val="90000"/>
                    <a:lumOff val="10000"/>
                  </a:schemeClr>
                </a:solidFill>
                <a:latin typeface="+mn-lt"/>
              </a:rPr>
              <a:t>possible strategies for how to go about this</a:t>
            </a:r>
            <a:r>
              <a:rPr lang="en-US" sz="2000" dirty="0">
                <a:solidFill>
                  <a:schemeClr val="tx2">
                    <a:lumMod val="90000"/>
                    <a:lumOff val="10000"/>
                  </a:schemeClr>
                </a:solidFill>
                <a:latin typeface="+mn-lt"/>
              </a:rPr>
              <a:t>, Melbourne: LH Martin Institute: </a:t>
            </a:r>
            <a:r>
              <a:rPr lang="en-US" sz="2000" dirty="0">
                <a:solidFill>
                  <a:schemeClr val="tx2">
                    <a:lumMod val="90000"/>
                    <a:lumOff val="10000"/>
                  </a:schemeClr>
                </a:solidFill>
                <a:latin typeface="+mn-lt"/>
                <a:hlinkClick r:id="rId3"/>
              </a:rPr>
              <a:t>https://melbourne-cshe.unimelb.edu.au/__</a:t>
            </a:r>
            <a:r>
              <a:rPr lang="en-US" sz="2000" dirty="0" smtClean="0">
                <a:solidFill>
                  <a:schemeClr val="tx2">
                    <a:lumMod val="90000"/>
                    <a:lumOff val="10000"/>
                  </a:schemeClr>
                </a:solidFill>
                <a:latin typeface="+mn-lt"/>
                <a:hlinkClick r:id="rId3"/>
              </a:rPr>
              <a:t>data/assets/pdf_file/0007/2565070/Why-we-need-to-reconceptualise-Australias-future-academic-workforce.pdf</a:t>
            </a:r>
            <a:r>
              <a:rPr lang="en-US" sz="2000" dirty="0" smtClean="0">
                <a:solidFill>
                  <a:schemeClr val="tx2">
                    <a:lumMod val="90000"/>
                    <a:lumOff val="10000"/>
                  </a:schemeClr>
                </a:solidFill>
                <a:latin typeface="+mn-lt"/>
              </a:rPr>
              <a:t> </a:t>
            </a:r>
            <a:endParaRPr lang="en-US" sz="2000" dirty="0">
              <a:solidFill>
                <a:schemeClr val="tx2">
                  <a:lumMod val="90000"/>
                  <a:lumOff val="10000"/>
                </a:schemeClr>
              </a:solidFill>
              <a:latin typeface="+mn-lt"/>
            </a:endParaRPr>
          </a:p>
          <a:p>
            <a:pPr marL="350838" indent="-350838">
              <a:buFont typeface="Arial" charset="0"/>
              <a:buNone/>
              <a:defRPr/>
            </a:pPr>
            <a:r>
              <a:rPr lang="en-GB" sz="2000" dirty="0" smtClean="0">
                <a:solidFill>
                  <a:schemeClr val="tx2">
                    <a:lumMod val="90000"/>
                    <a:lumOff val="10000"/>
                  </a:schemeClr>
                </a:solidFill>
                <a:latin typeface="+mn-lt"/>
              </a:rPr>
              <a:t>Locke</a:t>
            </a:r>
            <a:r>
              <a:rPr lang="en-GB" sz="2000" dirty="0">
                <a:solidFill>
                  <a:schemeClr val="tx2">
                    <a:lumMod val="90000"/>
                    <a:lumOff val="10000"/>
                  </a:schemeClr>
                </a:solidFill>
                <a:latin typeface="+mn-lt"/>
              </a:rPr>
              <a:t>, W., Freeman, R. and Rose, A. (2018) </a:t>
            </a:r>
            <a:r>
              <a:rPr lang="en-GB" sz="2000" i="1" dirty="0">
                <a:solidFill>
                  <a:schemeClr val="tx2">
                    <a:lumMod val="90000"/>
                    <a:lumOff val="10000"/>
                  </a:schemeClr>
                </a:solidFill>
                <a:latin typeface="+mn-lt"/>
              </a:rPr>
              <a:t>Early career social science researchers: experiences and support needs</a:t>
            </a:r>
            <a:r>
              <a:rPr lang="en-GB" sz="2000" dirty="0">
                <a:solidFill>
                  <a:schemeClr val="tx2">
                    <a:lumMod val="90000"/>
                    <a:lumOff val="10000"/>
                  </a:schemeClr>
                </a:solidFill>
                <a:latin typeface="+mn-lt"/>
              </a:rPr>
              <a:t>, Special Report, London: Centre for Global Higher Education: </a:t>
            </a:r>
            <a:r>
              <a:rPr lang="en-GB" sz="2000" u="sng" dirty="0">
                <a:solidFill>
                  <a:srgbClr val="0000FF"/>
                </a:solidFill>
                <a:latin typeface="+mn-lt"/>
                <a:hlinkClick r:id="rId4"/>
              </a:rPr>
              <a:t>http://www.researchcghe.org/publications/early-career-social-science-researchers-experiences-and-support-needs/</a:t>
            </a:r>
            <a:r>
              <a:rPr lang="en-GB" sz="2000" dirty="0">
                <a:solidFill>
                  <a:srgbClr val="0000FF"/>
                </a:solidFill>
                <a:latin typeface="+mn-lt"/>
              </a:rPr>
              <a:t> </a:t>
            </a:r>
          </a:p>
          <a:p>
            <a:pPr marL="350838" indent="-350838">
              <a:buFont typeface="Arial" charset="0"/>
              <a:buNone/>
              <a:defRPr/>
            </a:pPr>
            <a:r>
              <a:rPr lang="en-US" altLang="en-US" sz="2000" dirty="0" smtClean="0">
                <a:solidFill>
                  <a:schemeClr val="tx2">
                    <a:lumMod val="90000"/>
                    <a:lumOff val="10000"/>
                  </a:schemeClr>
                </a:solidFill>
                <a:latin typeface="+mn-lt"/>
                <a:ea typeface="MS PGothic" charset="-128"/>
              </a:rPr>
              <a:t>Locke</a:t>
            </a:r>
            <a:r>
              <a:rPr lang="en-US" altLang="en-US" sz="2000" dirty="0">
                <a:solidFill>
                  <a:schemeClr val="tx2">
                    <a:lumMod val="90000"/>
                    <a:lumOff val="10000"/>
                  </a:schemeClr>
                </a:solidFill>
                <a:latin typeface="+mn-lt"/>
                <a:ea typeface="MS PGothic" charset="-128"/>
              </a:rPr>
              <a:t>, W., Freeman, R. and Rose, A. (2016) </a:t>
            </a:r>
            <a:r>
              <a:rPr lang="en-GB" altLang="en-US" sz="2000" i="1" dirty="0">
                <a:solidFill>
                  <a:schemeClr val="tx2">
                    <a:lumMod val="90000"/>
                    <a:lumOff val="10000"/>
                  </a:schemeClr>
                </a:solidFill>
                <a:latin typeface="+mn-lt"/>
                <a:ea typeface="MS PGothic" charset="-128"/>
              </a:rPr>
              <a:t>Early career social science researchers: experiences and support needs</a:t>
            </a:r>
            <a:r>
              <a:rPr lang="en-GB" altLang="en-US" sz="2000" dirty="0">
                <a:solidFill>
                  <a:schemeClr val="tx2">
                    <a:lumMod val="90000"/>
                    <a:lumOff val="10000"/>
                  </a:schemeClr>
                </a:solidFill>
                <a:latin typeface="+mn-lt"/>
                <a:ea typeface="MS PGothic" charset="-128"/>
              </a:rPr>
              <a:t>, Swindon: Economic and Social Research Council: </a:t>
            </a:r>
            <a:r>
              <a:rPr lang="en-US" altLang="en-US" sz="2000" u="sng" dirty="0">
                <a:solidFill>
                  <a:srgbClr val="000080"/>
                </a:solidFill>
                <a:latin typeface="+mn-lt"/>
                <a:ea typeface="MS PGothic" charset="-128"/>
                <a:hlinkClick r:id="rId5"/>
              </a:rPr>
              <a:t>http://www.esrc.ac.uk/skills-and-careers/postgraduate-careers/early-career-researchers/</a:t>
            </a:r>
            <a:r>
              <a:rPr lang="en-GB" altLang="en-US" sz="2000" dirty="0">
                <a:solidFill>
                  <a:srgbClr val="000080"/>
                </a:solidFill>
                <a:latin typeface="+mn-lt"/>
                <a:ea typeface="MS PGothic" charset="-128"/>
              </a:rPr>
              <a:t> </a:t>
            </a:r>
            <a:endParaRPr lang="en-US" altLang="en-US" sz="2000" dirty="0">
              <a:solidFill>
                <a:srgbClr val="000080"/>
              </a:solidFill>
              <a:latin typeface="+mn-lt"/>
              <a:ea typeface="MS PGothic" charset="-128"/>
            </a:endParaRPr>
          </a:p>
          <a:p>
            <a:pPr marL="350838" indent="-350838">
              <a:buFont typeface="Arial" charset="0"/>
              <a:buNone/>
              <a:defRPr/>
            </a:pPr>
            <a:endParaRPr lang="en-GB" altLang="en-US" sz="2000" dirty="0">
              <a:latin typeface="Helvetica" charset="0"/>
              <a:ea typeface="MS PGothic" charset="-128"/>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extBox 1"/>
          <p:cNvSpPr txBox="1">
            <a:spLocks noChangeArrowheads="1"/>
          </p:cNvSpPr>
          <p:nvPr/>
        </p:nvSpPr>
        <p:spPr bwMode="auto">
          <a:xfrm>
            <a:off x="211138" y="549275"/>
            <a:ext cx="2687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3200">
                <a:solidFill>
                  <a:schemeClr val="bg1"/>
                </a:solidFill>
              </a:rPr>
              <a:t>Introduction</a:t>
            </a:r>
          </a:p>
        </p:txBody>
      </p:sp>
      <p:sp>
        <p:nvSpPr>
          <p:cNvPr id="2" name="TextBox 1"/>
          <p:cNvSpPr txBox="1"/>
          <p:nvPr/>
        </p:nvSpPr>
        <p:spPr>
          <a:xfrm>
            <a:off x="1435100" y="5770563"/>
            <a:ext cx="6273800" cy="831850"/>
          </a:xfrm>
          <a:prstGeom prst="rect">
            <a:avLst/>
          </a:prstGeom>
          <a:noFill/>
        </p:spPr>
        <p:txBody>
          <a:bodyPr>
            <a:spAutoFit/>
          </a:bodyPr>
          <a:lstStyle/>
          <a:p>
            <a:pPr algn="ctr">
              <a:defRPr/>
            </a:pPr>
            <a:r>
              <a:rPr lang="en-GB" sz="2400" u="sng" dirty="0">
                <a:solidFill>
                  <a:srgbClr val="0000FF"/>
                </a:solidFill>
                <a:latin typeface="Arial" charset="0"/>
                <a:ea typeface="MS PGothic" charset="-128"/>
              </a:rPr>
              <a:t>http://</a:t>
            </a:r>
            <a:r>
              <a:rPr lang="en-GB" sz="2400" u="sng" dirty="0" err="1">
                <a:solidFill>
                  <a:srgbClr val="0000FF"/>
                </a:solidFill>
                <a:latin typeface="Arial" charset="0"/>
                <a:ea typeface="MS PGothic" charset="-128"/>
              </a:rPr>
              <a:t>www.researchcghe.org</a:t>
            </a:r>
            <a:endParaRPr lang="en-GB" sz="2400" u="sng" dirty="0">
              <a:solidFill>
                <a:srgbClr val="0000FF"/>
              </a:solidFill>
              <a:latin typeface="Arial" charset="0"/>
              <a:ea typeface="MS PGothic" charset="-128"/>
            </a:endParaRPr>
          </a:p>
          <a:p>
            <a:pPr algn="ctr">
              <a:defRPr/>
            </a:pPr>
            <a:r>
              <a:rPr lang="en-GB" sz="2400" dirty="0">
                <a:solidFill>
                  <a:schemeClr val="tx2">
                    <a:lumMod val="90000"/>
                    <a:lumOff val="10000"/>
                  </a:schemeClr>
                </a:solidFill>
                <a:latin typeface="Arial" charset="0"/>
                <a:ea typeface="MS PGothic" charset="-128"/>
              </a:rPr>
              <a:t>for the CGHE Special Report, February 2018</a:t>
            </a:r>
          </a:p>
        </p:txBody>
      </p:sp>
      <p:pic>
        <p:nvPicPr>
          <p:cNvPr id="7270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41638" y="1308100"/>
            <a:ext cx="3135312"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3" y="1593850"/>
            <a:ext cx="8229600" cy="4878388"/>
          </a:xfrm>
        </p:spPr>
        <p:txBody>
          <a:bodyPr/>
          <a:lstStyle/>
          <a:p>
            <a:pPr>
              <a:defRPr/>
            </a:pPr>
            <a:r>
              <a:rPr lang="en-US" sz="2400" i="1" dirty="0">
                <a:solidFill>
                  <a:schemeClr val="tx2">
                    <a:lumMod val="90000"/>
                    <a:lumOff val="10000"/>
                  </a:schemeClr>
                </a:solidFill>
                <a:latin typeface="+mn-lt"/>
              </a:rPr>
              <a:t>Early career social science researchers:</a:t>
            </a:r>
            <a:br>
              <a:rPr lang="en-US" sz="2400" i="1" dirty="0">
                <a:solidFill>
                  <a:schemeClr val="tx2">
                    <a:lumMod val="90000"/>
                    <a:lumOff val="10000"/>
                  </a:schemeClr>
                </a:solidFill>
                <a:latin typeface="+mn-lt"/>
              </a:rPr>
            </a:br>
            <a:r>
              <a:rPr lang="en-US" sz="2400" i="1" dirty="0">
                <a:solidFill>
                  <a:schemeClr val="tx2">
                    <a:lumMod val="90000"/>
                    <a:lumOff val="10000"/>
                  </a:schemeClr>
                </a:solidFill>
                <a:latin typeface="+mn-lt"/>
              </a:rPr>
              <a:t>Experiences and support </a:t>
            </a:r>
            <a:r>
              <a:rPr lang="en-US" sz="2400" i="1" dirty="0" smtClean="0">
                <a:solidFill>
                  <a:schemeClr val="tx2">
                    <a:lumMod val="90000"/>
                    <a:lumOff val="10000"/>
                  </a:schemeClr>
                </a:solidFill>
                <a:latin typeface="+mn-lt"/>
              </a:rPr>
              <a:t>needs</a:t>
            </a:r>
            <a:r>
              <a:rPr lang="en-US" sz="2400" dirty="0">
                <a:solidFill>
                  <a:schemeClr val="tx2">
                    <a:lumMod val="90000"/>
                    <a:lumOff val="10000"/>
                  </a:schemeClr>
                </a:solidFill>
                <a:latin typeface="+mn-lt"/>
              </a:rPr>
              <a:t/>
            </a:r>
            <a:br>
              <a:rPr lang="en-US" sz="2400" dirty="0">
                <a:solidFill>
                  <a:schemeClr val="tx2">
                    <a:lumMod val="90000"/>
                    <a:lumOff val="10000"/>
                  </a:schemeClr>
                </a:solidFill>
                <a:latin typeface="+mn-lt"/>
              </a:rPr>
            </a:br>
            <a:r>
              <a:rPr lang="en-US" sz="2400" dirty="0">
                <a:solidFill>
                  <a:schemeClr val="tx2">
                    <a:lumMod val="90000"/>
                    <a:lumOff val="10000"/>
                  </a:schemeClr>
                </a:solidFill>
                <a:latin typeface="+mn-lt"/>
              </a:rPr>
              <a:t/>
            </a:r>
            <a:br>
              <a:rPr lang="en-US" sz="2400" dirty="0">
                <a:solidFill>
                  <a:schemeClr val="tx2">
                    <a:lumMod val="90000"/>
                    <a:lumOff val="10000"/>
                  </a:schemeClr>
                </a:solidFill>
                <a:latin typeface="+mn-lt"/>
              </a:rPr>
            </a:br>
            <a:r>
              <a:rPr lang="en-US" sz="2000" dirty="0" smtClean="0">
                <a:solidFill>
                  <a:schemeClr val="tx2">
                    <a:lumMod val="90000"/>
                    <a:lumOff val="10000"/>
                  </a:schemeClr>
                </a:solidFill>
                <a:latin typeface="+mn-lt"/>
              </a:rPr>
              <a:t>We are drawing </a:t>
            </a:r>
            <a:r>
              <a:rPr lang="en-US" sz="2000" dirty="0">
                <a:solidFill>
                  <a:schemeClr val="tx2">
                    <a:lumMod val="90000"/>
                    <a:lumOff val="10000"/>
                  </a:schemeClr>
                </a:solidFill>
                <a:latin typeface="+mn-lt"/>
              </a:rPr>
              <a:t>on the findings from a</a:t>
            </a:r>
            <a:r>
              <a:rPr lang="en-US" sz="2000" b="1" i="1" dirty="0">
                <a:solidFill>
                  <a:schemeClr val="tx2">
                    <a:lumMod val="90000"/>
                    <a:lumOff val="10000"/>
                  </a:schemeClr>
                </a:solidFill>
                <a:latin typeface="+mn-lt"/>
              </a:rPr>
              <a:t> </a:t>
            </a:r>
            <a:r>
              <a:rPr lang="en-US" sz="2000" dirty="0">
                <a:solidFill>
                  <a:schemeClr val="tx2">
                    <a:lumMod val="90000"/>
                    <a:lumOff val="10000"/>
                  </a:schemeClr>
                </a:solidFill>
                <a:latin typeface="+mn-lt"/>
              </a:rPr>
              <a:t>research study for the UK Economic and Social Research Council (ESRC) of the experiences of early career researchers (ECRs) in the social sciences and, in particular, the extent and quality of support for postdoctoral researchers from research </a:t>
            </a:r>
            <a:r>
              <a:rPr lang="en-US" sz="2000" dirty="0" err="1">
                <a:solidFill>
                  <a:schemeClr val="tx2">
                    <a:lumMod val="90000"/>
                    <a:lumOff val="10000"/>
                  </a:schemeClr>
                </a:solidFill>
                <a:latin typeface="+mn-lt"/>
              </a:rPr>
              <a:t>organisations</a:t>
            </a:r>
            <a:r>
              <a:rPr lang="en-US" sz="2000" dirty="0">
                <a:solidFill>
                  <a:schemeClr val="tx2">
                    <a:lumMod val="90000"/>
                    <a:lumOff val="10000"/>
                  </a:schemeClr>
                </a:solidFill>
                <a:latin typeface="+mn-lt"/>
              </a:rPr>
              <a:t>, funding bodies and career services (Locke, Freeman and </a:t>
            </a:r>
            <a:r>
              <a:rPr lang="en-US" sz="2000" dirty="0" smtClean="0">
                <a:solidFill>
                  <a:schemeClr val="tx2">
                    <a:lumMod val="90000"/>
                    <a:lumOff val="10000"/>
                  </a:schemeClr>
                </a:solidFill>
                <a:latin typeface="+mn-lt"/>
              </a:rPr>
              <a:t>Rose 2016, 2018)</a:t>
            </a:r>
            <a:br>
              <a:rPr lang="en-US" sz="2000" dirty="0" smtClean="0">
                <a:solidFill>
                  <a:schemeClr val="tx2">
                    <a:lumMod val="90000"/>
                    <a:lumOff val="10000"/>
                  </a:schemeClr>
                </a:solidFill>
                <a:latin typeface="+mn-lt"/>
              </a:rPr>
            </a:br>
            <a:r>
              <a:rPr lang="en-US" sz="2000" dirty="0">
                <a:solidFill>
                  <a:schemeClr val="tx2">
                    <a:lumMod val="90000"/>
                    <a:lumOff val="10000"/>
                  </a:schemeClr>
                </a:solidFill>
                <a:latin typeface="+mn-lt"/>
              </a:rPr>
              <a:t/>
            </a:r>
            <a:br>
              <a:rPr lang="en-US" sz="2000" dirty="0">
                <a:solidFill>
                  <a:schemeClr val="tx2">
                    <a:lumMod val="90000"/>
                    <a:lumOff val="10000"/>
                  </a:schemeClr>
                </a:solidFill>
                <a:latin typeface="+mn-lt"/>
              </a:rPr>
            </a:br>
            <a:r>
              <a:rPr lang="en-US" sz="2000" dirty="0">
                <a:solidFill>
                  <a:schemeClr val="tx2">
                    <a:lumMod val="90000"/>
                    <a:lumOff val="10000"/>
                  </a:schemeClr>
                </a:solidFill>
                <a:latin typeface="+mn-lt"/>
              </a:rPr>
              <a:t>The </a:t>
            </a:r>
            <a:r>
              <a:rPr lang="en-US" sz="2000" dirty="0" smtClean="0">
                <a:solidFill>
                  <a:schemeClr val="tx2">
                    <a:lumMod val="90000"/>
                    <a:lumOff val="10000"/>
                  </a:schemeClr>
                </a:solidFill>
                <a:latin typeface="+mn-lt"/>
              </a:rPr>
              <a:t>original aim </a:t>
            </a:r>
            <a:r>
              <a:rPr lang="en-US" sz="2000" dirty="0">
                <a:solidFill>
                  <a:schemeClr val="tx2">
                    <a:lumMod val="90000"/>
                    <a:lumOff val="10000"/>
                  </a:schemeClr>
                </a:solidFill>
                <a:latin typeface="+mn-lt"/>
              </a:rPr>
              <a:t>of the research study was to gain an insight into the diversity of roles, opportunities and support available for (ECRs) in the social sciences whether they worked in the HE sector or not at the time of the study.</a:t>
            </a:r>
          </a:p>
        </p:txBody>
      </p:sp>
      <p:sp>
        <p:nvSpPr>
          <p:cNvPr id="74754" name="TextBox 2"/>
          <p:cNvSpPr txBox="1">
            <a:spLocks noChangeArrowheads="1"/>
          </p:cNvSpPr>
          <p:nvPr/>
        </p:nvSpPr>
        <p:spPr bwMode="auto">
          <a:xfrm>
            <a:off x="214313" y="558800"/>
            <a:ext cx="4784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3200">
                <a:solidFill>
                  <a:schemeClr val="bg1"/>
                </a:solidFill>
              </a:rPr>
              <a:t>Purpose of the research</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8" y="544513"/>
            <a:ext cx="6584950" cy="677862"/>
          </a:xfrm>
        </p:spPr>
        <p:txBody>
          <a:bodyPr/>
          <a:lstStyle/>
          <a:p>
            <a:pPr>
              <a:defRPr/>
            </a:pPr>
            <a:r>
              <a:rPr lang="en-GB" sz="2800" dirty="0">
                <a:solidFill>
                  <a:schemeClr val="bg1"/>
                </a:solidFill>
                <a:latin typeface="+mn-lt"/>
              </a:rPr>
              <a:t>M</a:t>
            </a:r>
            <a:r>
              <a:rPr lang="en-GB" sz="2800" dirty="0" smtClean="0">
                <a:solidFill>
                  <a:schemeClr val="bg1"/>
                </a:solidFill>
                <a:latin typeface="+mn-lt"/>
              </a:rPr>
              <a:t>ain </a:t>
            </a:r>
            <a:r>
              <a:rPr lang="en-GB" sz="2800" dirty="0">
                <a:solidFill>
                  <a:schemeClr val="bg1"/>
                </a:solidFill>
                <a:latin typeface="+mn-lt"/>
              </a:rPr>
              <a:t>objectives of </a:t>
            </a:r>
            <a:r>
              <a:rPr lang="en-GB" sz="2800" dirty="0" smtClean="0">
                <a:solidFill>
                  <a:schemeClr val="bg1"/>
                </a:solidFill>
                <a:latin typeface="+mn-lt"/>
              </a:rPr>
              <a:t>the original research</a:t>
            </a:r>
            <a:r>
              <a:rPr lang="en-GB" dirty="0"/>
              <a:t/>
            </a:r>
            <a:br>
              <a:rPr lang="en-GB" dirty="0"/>
            </a:br>
            <a:endParaRPr lang="en-GB" dirty="0"/>
          </a:p>
        </p:txBody>
      </p:sp>
      <p:sp>
        <p:nvSpPr>
          <p:cNvPr id="3" name="Content Placeholder 2"/>
          <p:cNvSpPr>
            <a:spLocks noGrp="1"/>
          </p:cNvSpPr>
          <p:nvPr>
            <p:ph idx="1"/>
          </p:nvPr>
        </p:nvSpPr>
        <p:spPr>
          <a:xfrm>
            <a:off x="238125" y="1638300"/>
            <a:ext cx="8574088" cy="5089525"/>
          </a:xfrm>
        </p:spPr>
        <p:txBody>
          <a:bodyPr/>
          <a:lstStyle/>
          <a:p>
            <a:pPr>
              <a:buFont typeface="Arial" charset="0"/>
              <a:buChar char="•"/>
              <a:defRPr/>
            </a:pPr>
            <a:r>
              <a:rPr lang="en-GB" sz="2400" dirty="0" smtClean="0">
                <a:solidFill>
                  <a:schemeClr val="tx2">
                    <a:lumMod val="90000"/>
                    <a:lumOff val="10000"/>
                  </a:schemeClr>
                </a:solidFill>
                <a:latin typeface="+mn-lt"/>
              </a:rPr>
              <a:t>To assess </a:t>
            </a:r>
            <a:r>
              <a:rPr lang="en-GB" sz="2400" dirty="0">
                <a:solidFill>
                  <a:schemeClr val="tx2">
                    <a:lumMod val="90000"/>
                    <a:lumOff val="10000"/>
                  </a:schemeClr>
                </a:solidFill>
                <a:latin typeface="+mn-lt"/>
              </a:rPr>
              <a:t>the range of experiences and circumstances of ECRs in the social sciences after completing their </a:t>
            </a:r>
            <a:r>
              <a:rPr lang="en-GB" sz="2400" dirty="0" smtClean="0">
                <a:solidFill>
                  <a:schemeClr val="tx2">
                    <a:lumMod val="90000"/>
                    <a:lumOff val="10000"/>
                  </a:schemeClr>
                </a:solidFill>
                <a:latin typeface="+mn-lt"/>
              </a:rPr>
              <a:t>PhD</a:t>
            </a:r>
            <a:endParaRPr lang="en-GB" sz="2400" dirty="0">
              <a:solidFill>
                <a:schemeClr val="tx2">
                  <a:lumMod val="90000"/>
                  <a:lumOff val="10000"/>
                </a:schemeClr>
              </a:solidFill>
              <a:latin typeface="+mn-lt"/>
            </a:endParaRPr>
          </a:p>
          <a:p>
            <a:pPr>
              <a:buFont typeface="Arial" charset="0"/>
              <a:buChar char="•"/>
              <a:defRPr/>
            </a:pPr>
            <a:r>
              <a:rPr lang="en-GB" sz="2400" dirty="0" smtClean="0">
                <a:solidFill>
                  <a:schemeClr val="tx2">
                    <a:lumMod val="90000"/>
                    <a:lumOff val="10000"/>
                  </a:schemeClr>
                </a:solidFill>
                <a:latin typeface="+mn-lt"/>
              </a:rPr>
              <a:t>To identify </a:t>
            </a:r>
            <a:r>
              <a:rPr lang="en-GB" sz="2400" dirty="0">
                <a:solidFill>
                  <a:schemeClr val="tx2">
                    <a:lumMod val="90000"/>
                    <a:lumOff val="10000"/>
                  </a:schemeClr>
                </a:solidFill>
                <a:latin typeface="+mn-lt"/>
              </a:rPr>
              <a:t>and assess the type and quality of support provided for ECRs, from a variety of sources, and identify good </a:t>
            </a:r>
            <a:r>
              <a:rPr lang="en-GB" sz="2400" dirty="0" smtClean="0">
                <a:solidFill>
                  <a:schemeClr val="tx2">
                    <a:lumMod val="90000"/>
                    <a:lumOff val="10000"/>
                  </a:schemeClr>
                </a:solidFill>
                <a:latin typeface="+mn-lt"/>
              </a:rPr>
              <a:t>practice</a:t>
            </a:r>
            <a:endParaRPr lang="en-GB" sz="2400" dirty="0">
              <a:solidFill>
                <a:schemeClr val="tx2">
                  <a:lumMod val="90000"/>
                  <a:lumOff val="10000"/>
                </a:schemeClr>
              </a:solidFill>
              <a:latin typeface="+mn-lt"/>
            </a:endParaRPr>
          </a:p>
          <a:p>
            <a:pPr>
              <a:buFont typeface="Arial" charset="0"/>
              <a:buChar char="•"/>
              <a:defRPr/>
            </a:pPr>
            <a:r>
              <a:rPr lang="en-GB" sz="2400" dirty="0" smtClean="0">
                <a:solidFill>
                  <a:schemeClr val="tx2">
                    <a:lumMod val="90000"/>
                    <a:lumOff val="10000"/>
                  </a:schemeClr>
                </a:solidFill>
                <a:latin typeface="+mn-lt"/>
              </a:rPr>
              <a:t>To identify </a:t>
            </a:r>
            <a:r>
              <a:rPr lang="en-GB" sz="2400" dirty="0">
                <a:solidFill>
                  <a:schemeClr val="tx2">
                    <a:lumMod val="90000"/>
                    <a:lumOff val="10000"/>
                  </a:schemeClr>
                </a:solidFill>
                <a:latin typeface="+mn-lt"/>
              </a:rPr>
              <a:t>the common career trajectories for ECRs in the social sciences and develop an understanding of any disparities between their career aims, expectations and </a:t>
            </a:r>
            <a:r>
              <a:rPr lang="en-GB" sz="2400" dirty="0" smtClean="0">
                <a:solidFill>
                  <a:schemeClr val="tx2">
                    <a:lumMod val="90000"/>
                    <a:lumOff val="10000"/>
                  </a:schemeClr>
                </a:solidFill>
                <a:latin typeface="+mn-lt"/>
              </a:rPr>
              <a:t>reality</a:t>
            </a:r>
            <a:endParaRPr lang="en-GB" sz="2400" dirty="0">
              <a:solidFill>
                <a:schemeClr val="tx2">
                  <a:lumMod val="90000"/>
                  <a:lumOff val="10000"/>
                </a:schemeClr>
              </a:solidFill>
              <a:latin typeface="+mn-lt"/>
            </a:endParaRPr>
          </a:p>
          <a:p>
            <a:pPr>
              <a:buFont typeface="Arial" charset="0"/>
              <a:buChar char="•"/>
              <a:defRPr/>
            </a:pPr>
            <a:r>
              <a:rPr lang="en-GB" sz="2400" dirty="0" smtClean="0">
                <a:solidFill>
                  <a:schemeClr val="tx2">
                    <a:lumMod val="90000"/>
                    <a:lumOff val="10000"/>
                  </a:schemeClr>
                </a:solidFill>
                <a:latin typeface="+mn-lt"/>
              </a:rPr>
              <a:t>To review </a:t>
            </a:r>
            <a:r>
              <a:rPr lang="en-GB" sz="2400" dirty="0">
                <a:solidFill>
                  <a:schemeClr val="tx2">
                    <a:lumMod val="90000"/>
                    <a:lumOff val="10000"/>
                  </a:schemeClr>
                </a:solidFill>
                <a:latin typeface="+mn-lt"/>
              </a:rPr>
              <a:t>funding opportunities available to ECRs in the social sciences</a:t>
            </a:r>
            <a:r>
              <a:rPr lang="en-GB" sz="2400" dirty="0" smtClean="0">
                <a:solidFill>
                  <a:schemeClr val="tx2">
                    <a:lumMod val="90000"/>
                    <a:lumOff val="10000"/>
                  </a:schemeClr>
                </a:solidFill>
                <a:latin typeface="+mn-lt"/>
              </a:rPr>
              <a:t>.</a:t>
            </a:r>
            <a:endParaRPr lang="en-GB" sz="2400" dirty="0">
              <a:solidFill>
                <a:schemeClr val="tx2">
                  <a:lumMod val="90000"/>
                  <a:lumOff val="10000"/>
                </a:schemeClr>
              </a:solidFill>
              <a:latin typeface="+mn-lt"/>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88" y="533400"/>
            <a:ext cx="6467475" cy="534988"/>
          </a:xfrm>
        </p:spPr>
        <p:txBody>
          <a:bodyPr/>
          <a:lstStyle/>
          <a:p>
            <a:pPr>
              <a:defRPr/>
            </a:pPr>
            <a:r>
              <a:rPr lang="en-GB" sz="2800" smtClean="0">
                <a:solidFill>
                  <a:schemeClr val="bg1"/>
                </a:solidFill>
                <a:latin typeface="+mn-lt"/>
              </a:rPr>
              <a:t>A definition </a:t>
            </a:r>
            <a:r>
              <a:rPr lang="en-GB" sz="2800" dirty="0" smtClean="0">
                <a:solidFill>
                  <a:schemeClr val="bg1"/>
                </a:solidFill>
                <a:latin typeface="+mn-lt"/>
              </a:rPr>
              <a:t>of early career researcher?</a:t>
            </a:r>
            <a:endParaRPr lang="en-GB" sz="2800" dirty="0">
              <a:solidFill>
                <a:schemeClr val="bg1"/>
              </a:solidFill>
              <a:latin typeface="+mn-lt"/>
            </a:endParaRPr>
          </a:p>
        </p:txBody>
      </p:sp>
      <p:sp>
        <p:nvSpPr>
          <p:cNvPr id="3" name="Content Placeholder 2"/>
          <p:cNvSpPr>
            <a:spLocks noGrp="1"/>
          </p:cNvSpPr>
          <p:nvPr>
            <p:ph idx="1"/>
          </p:nvPr>
        </p:nvSpPr>
        <p:spPr>
          <a:xfrm>
            <a:off x="374650" y="1782763"/>
            <a:ext cx="8229600" cy="3500437"/>
          </a:xfrm>
        </p:spPr>
        <p:txBody>
          <a:bodyPr/>
          <a:lstStyle/>
          <a:p>
            <a:pPr marL="0" indent="0">
              <a:buFont typeface="Arial" charset="0"/>
              <a:buNone/>
              <a:defRPr/>
            </a:pPr>
            <a:r>
              <a:rPr lang="en-GB" sz="2800" dirty="0" smtClean="0">
                <a:solidFill>
                  <a:schemeClr val="tx2">
                    <a:lumMod val="90000"/>
                    <a:lumOff val="10000"/>
                  </a:schemeClr>
                </a:solidFill>
                <a:latin typeface="+mn-lt"/>
              </a:rPr>
              <a:t>A definition </a:t>
            </a:r>
            <a:r>
              <a:rPr lang="en-GB" sz="2800" dirty="0">
                <a:solidFill>
                  <a:schemeClr val="tx2">
                    <a:lumMod val="90000"/>
                    <a:lumOff val="10000"/>
                  </a:schemeClr>
                </a:solidFill>
                <a:latin typeface="+mn-lt"/>
              </a:rPr>
              <a:t>of early career researchers was not prescribed and respondents were free to define themselves as such when deciding whether to respond to the survey.  </a:t>
            </a:r>
            <a:endParaRPr lang="en-GB" sz="2800" dirty="0" smtClean="0">
              <a:solidFill>
                <a:schemeClr val="tx2">
                  <a:lumMod val="90000"/>
                  <a:lumOff val="10000"/>
                </a:schemeClr>
              </a:solidFill>
              <a:latin typeface="+mn-lt"/>
            </a:endParaRPr>
          </a:p>
          <a:p>
            <a:pPr marL="0" indent="0">
              <a:buFont typeface="Arial" charset="0"/>
              <a:buNone/>
              <a:defRPr/>
            </a:pPr>
            <a:endParaRPr lang="en-GB" sz="2800" dirty="0">
              <a:solidFill>
                <a:schemeClr val="tx2">
                  <a:lumMod val="90000"/>
                  <a:lumOff val="10000"/>
                </a:schemeClr>
              </a:solidFill>
              <a:latin typeface="+mn-lt"/>
            </a:endParaRPr>
          </a:p>
          <a:p>
            <a:pPr marL="0" indent="0">
              <a:buFont typeface="Arial" charset="0"/>
              <a:buNone/>
              <a:defRPr/>
            </a:pPr>
            <a:r>
              <a:rPr lang="en-GB" sz="2800" dirty="0" smtClean="0">
                <a:solidFill>
                  <a:schemeClr val="tx2">
                    <a:lumMod val="90000"/>
                    <a:lumOff val="10000"/>
                  </a:schemeClr>
                </a:solidFill>
                <a:latin typeface="+mn-lt"/>
              </a:rPr>
              <a:t>In this seminar, among other things, we will examine the participants’ </a:t>
            </a:r>
            <a:r>
              <a:rPr lang="en-GB" sz="2800" dirty="0">
                <a:solidFill>
                  <a:schemeClr val="tx2">
                    <a:lumMod val="90000"/>
                    <a:lumOff val="10000"/>
                  </a:schemeClr>
                </a:solidFill>
                <a:latin typeface="+mn-lt"/>
              </a:rPr>
              <a:t>perceptions of themselves as ‘early career researchers’ and </a:t>
            </a:r>
            <a:r>
              <a:rPr lang="en-GB" sz="2800" dirty="0" smtClean="0">
                <a:solidFill>
                  <a:schemeClr val="tx2">
                    <a:lumMod val="90000"/>
                    <a:lumOff val="10000"/>
                  </a:schemeClr>
                </a:solidFill>
                <a:latin typeface="+mn-lt"/>
              </a:rPr>
              <a:t>analyse </a:t>
            </a:r>
            <a:r>
              <a:rPr lang="en-GB" sz="2800" dirty="0">
                <a:solidFill>
                  <a:schemeClr val="tx2">
                    <a:lumMod val="90000"/>
                    <a:lumOff val="10000"/>
                  </a:schemeClr>
                </a:solidFill>
                <a:latin typeface="+mn-lt"/>
              </a:rPr>
              <a:t>these according to significant variables. </a:t>
            </a: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6100" y="5046663"/>
            <a:ext cx="3694113" cy="1057275"/>
          </a:xfrm>
          <a:prstGeom prst="rect">
            <a:avLst/>
          </a:prstGeom>
          <a:solidFill>
            <a:srgbClr val="DE6222">
              <a:alpha val="91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0899" name="TextBox 2"/>
          <p:cNvSpPr txBox="1">
            <a:spLocks noChangeArrowheads="1"/>
          </p:cNvSpPr>
          <p:nvPr/>
        </p:nvSpPr>
        <p:spPr bwMode="auto">
          <a:xfrm>
            <a:off x="987425" y="5295900"/>
            <a:ext cx="32527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US" altLang="en-US" sz="2800">
                <a:solidFill>
                  <a:schemeClr val="bg1"/>
                </a:solidFill>
              </a:rPr>
              <a:t>Research Design</a:t>
            </a:r>
            <a:endParaRPr lang="en-GB" altLang="en-US" sz="2800">
              <a:solidFill>
                <a:schemeClr val="bg1"/>
              </a:solidFill>
            </a:endParaRPr>
          </a:p>
        </p:txBody>
      </p:sp>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L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Light Green">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ue Celest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right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ky Blu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Yellow">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rang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ink">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urpl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Stone">
  <a:themeElements>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UCL IOE">
    <a:dk1>
      <a:srgbClr val="000000"/>
    </a:dk1>
    <a:lt1>
      <a:sysClr val="window" lastClr="FFFFFF"/>
    </a:lt1>
    <a:dk2>
      <a:srgbClr val="051B35"/>
    </a:dk2>
    <a:lt2>
      <a:srgbClr val="DFD7BC"/>
    </a:lt2>
    <a:accent1>
      <a:srgbClr val="008C99"/>
    </a:accent1>
    <a:accent2>
      <a:srgbClr val="75A5C2"/>
    </a:accent2>
    <a:accent3>
      <a:srgbClr val="AFC828"/>
    </a:accent3>
    <a:accent4>
      <a:srgbClr val="5E5650"/>
    </a:accent4>
    <a:accent5>
      <a:srgbClr val="75A8B7"/>
    </a:accent5>
    <a:accent6>
      <a:srgbClr val="DE6222"/>
    </a:accent6>
    <a:hlink>
      <a:srgbClr val="002127"/>
    </a:hlink>
    <a:folHlink>
      <a:srgbClr val="69101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OE-Net Document" ma:contentTypeID="0x0101003C6433750ECB5A49A2B0F8B7F0D600E000508F965A44D00B4BB5F97D405736E133" ma:contentTypeVersion="7" ma:contentTypeDescription="" ma:contentTypeScope="" ma:versionID="849809ea6dcb1261241d6a9a69473d50">
  <xsd:schema xmlns:xsd="http://www.w3.org/2001/XMLSchema" xmlns:xs="http://www.w3.org/2001/XMLSchema" xmlns:p="http://schemas.microsoft.com/office/2006/metadata/properties" xmlns:ns1="http://schemas.microsoft.com/sharepoint/v3" xmlns:ns2="1f70c37c-c3dd-452e-8808-84ca52e5f108" targetNamespace="http://schemas.microsoft.com/office/2006/metadata/properties" ma:root="true" ma:fieldsID="17997155ec8a0f7180f991f9e5460b9c" ns1:_="" ns2:_="">
    <xsd:import namespace="http://schemas.microsoft.com/sharepoint/v3"/>
    <xsd:import namespace="1f70c37c-c3dd-452e-8808-84ca52e5f108"/>
    <xsd:element name="properties">
      <xsd:complexType>
        <xsd:sequence>
          <xsd:element name="documentManagement">
            <xsd:complexType>
              <xsd:all>
                <xsd:element ref="ns2:IOENetDocumentType"/>
                <xsd:element ref="ns1:ol_Departme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ol_Department" ma:index="9" nillable="true" ma:displayName="Department" ma:hidden="true" ma:internalName="ol_Departmen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70c37c-c3dd-452e-8808-84ca52e5f108" elementFormDefault="qualified">
    <xsd:import namespace="http://schemas.microsoft.com/office/2006/documentManagement/types"/>
    <xsd:import namespace="http://schemas.microsoft.com/office/infopath/2007/PartnerControls"/>
    <xsd:element name="IOENetDocumentType" ma:index="8" ma:displayName="IOE-Net Document Type" ma:format="Dropdown" ma:internalName="IOENetDocumentType" ma:readOnly="false">
      <xsd:simpleType>
        <xsd:restriction base="dms:Choice">
          <xsd:enumeration value="Agreement"/>
          <xsd:enumeration value="Form"/>
          <xsd:enumeration value="Guideline"/>
          <xsd:enumeration value="Policy"/>
          <xsd:enumeration value="Presentation"/>
          <xsd:enumeration value="Report"/>
          <xsd:enumeration value="Strategy"/>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IOENetDocumentType xmlns="1f70c37c-c3dd-452e-8808-84ca52e5f108">Presentation</IOENetDocumentType>
    <ol_Department xmlns="http://schemas.microsoft.com/sharepoint/v3">External Relations</ol_Department>
  </documentManagement>
</p:properties>
</file>

<file path=customXml/itemProps1.xml><?xml version="1.0" encoding="utf-8"?>
<ds:datastoreItem xmlns:ds="http://schemas.openxmlformats.org/officeDocument/2006/customXml" ds:itemID="{D6ABB17C-1081-41D3-9809-558BFD7AF3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70c37c-c3dd-452e-8808-84ca52e5f1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94C293-62A5-490D-83AD-D57271ED98B4}">
  <ds:schemaRefs>
    <ds:schemaRef ds:uri="http://schemas.microsoft.com/office/2006/metadata/longProperties"/>
  </ds:schemaRefs>
</ds:datastoreItem>
</file>

<file path=customXml/itemProps3.xml><?xml version="1.0" encoding="utf-8"?>
<ds:datastoreItem xmlns:ds="http://schemas.openxmlformats.org/officeDocument/2006/customXml" ds:itemID="{E92B2438-E0BC-4E8D-A943-B8C4F89DF79D}">
  <ds:schemaRefs>
    <ds:schemaRef ds:uri="http://schemas.microsoft.com/office/2006/documentManagement/types"/>
    <ds:schemaRef ds:uri="http://purl.org/dc/dcmitype/"/>
    <ds:schemaRef ds:uri="http://www.w3.org/XML/1998/namespace"/>
    <ds:schemaRef ds:uri="http://purl.org/dc/elements/1.1/"/>
    <ds:schemaRef ds:uri="http://purl.org/dc/terms/"/>
    <ds:schemaRef ds:uri="http://schemas.microsoft.com/sharepoint/v3"/>
    <ds:schemaRef ds:uri="http://schemas.microsoft.com/office/infopath/2007/PartnerControls"/>
    <ds:schemaRef ds:uri="http://schemas.openxmlformats.org/package/2006/metadata/core-properties"/>
    <ds:schemaRef ds:uri="1f70c37c-c3dd-452e-8808-84ca52e5f108"/>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6425</TotalTime>
  <Words>6050</Words>
  <Application>Microsoft Macintosh PowerPoint</Application>
  <PresentationFormat>On-screen Show (4:3)</PresentationFormat>
  <Paragraphs>377</Paragraphs>
  <Slides>46</Slides>
  <Notes>46</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46</vt:i4>
      </vt:variant>
    </vt:vector>
  </HeadingPairs>
  <TitlesOfParts>
    <vt:vector size="62" baseType="lpstr">
      <vt:lpstr>Arial</vt:lpstr>
      <vt:lpstr>Calibri</vt:lpstr>
      <vt:lpstr>Helvetica</vt:lpstr>
      <vt:lpstr>MS PGothic</vt:lpstr>
      <vt:lpstr>ＭＳ Ｐゴシック</vt:lpstr>
      <vt:lpstr>Wingdings</vt:lpstr>
      <vt:lpstr>Light Blue</vt:lpstr>
      <vt:lpstr>Blue Celeste</vt:lpstr>
      <vt:lpstr>Bright Blue</vt:lpstr>
      <vt:lpstr>Sky Blue</vt:lpstr>
      <vt:lpstr>Yellow</vt:lpstr>
      <vt:lpstr>Orange</vt:lpstr>
      <vt:lpstr>Pink</vt:lpstr>
      <vt:lpstr>Purple</vt:lpstr>
      <vt:lpstr>Stone</vt:lpstr>
      <vt:lpstr>Light Green</vt:lpstr>
      <vt:lpstr>PowerPoint Presentation</vt:lpstr>
      <vt:lpstr>PowerPoint Presentation</vt:lpstr>
      <vt:lpstr>Outline</vt:lpstr>
      <vt:lpstr>PowerPoint Presentation</vt:lpstr>
      <vt:lpstr>PowerPoint Presentation</vt:lpstr>
      <vt:lpstr>Early career social science researchers: Experiences and support needs  We are drawing on the findings from a research study for the UK Economic and Social Research Council (ESRC) of the experiences of early career researchers (ECRs) in the social sciences and, in particular, the extent and quality of support for postdoctoral researchers from research organisations, funding bodies and career services (Locke, Freeman and Rose 2016, 2018)  The original aim of the research study was to gain an insight into the diversity of roles, opportunities and support available for (ECRs) in the social sciences whether they worked in the HE sector or not at the time of the study.</vt:lpstr>
      <vt:lpstr>Main objectives of the original research </vt:lpstr>
      <vt:lpstr>A definition of early career researcher?</vt:lpstr>
      <vt:lpstr>PowerPoint Presentation</vt:lpstr>
      <vt:lpstr>Research Design: three phases</vt:lpstr>
      <vt:lpstr>Research Design: analysis</vt:lpstr>
      <vt:lpstr>PowerPoint Presentation</vt:lpstr>
      <vt:lpstr>Findings 1: The experiences and career trajectories of early career social scientists</vt:lpstr>
      <vt:lpstr>Time since completion of doctorate</vt:lpstr>
      <vt:lpstr>Number of fixed-term contracts since completion of doctorate</vt:lpstr>
      <vt:lpstr>Findings 1: The experiences and career trajectories of early career social scientists</vt:lpstr>
      <vt:lpstr>PowerPoint Presentation</vt:lpstr>
      <vt:lpstr>Quote from survey respondent: 1</vt:lpstr>
      <vt:lpstr>Findings 1: The experiences and career trajectories of early career social scientists</vt:lpstr>
      <vt:lpstr>Quote from survey respondent: 2</vt:lpstr>
      <vt:lpstr>Q1 Would you describe yourself as an Early Career Researcher? Please outline the reasons for your answer </vt:lpstr>
      <vt:lpstr>Findings 1: The experiences and career trajectories of early career social scientists</vt:lpstr>
      <vt:lpstr>Quote from survey respondent: 3</vt:lpstr>
      <vt:lpstr>Male, 4 years since award of doctorate  </vt:lpstr>
      <vt:lpstr>Specific issues for women ECRs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Redefining ‘early career researcher’</vt:lpstr>
      <vt:lpstr>ESRC policy changes</vt:lpstr>
      <vt:lpstr>PowerPoint Presentation</vt:lpstr>
      <vt:lpstr>Conclusions</vt:lpstr>
      <vt:lpstr>Conclusions</vt:lpstr>
      <vt:lpstr>(Selected) Recommendations</vt:lpstr>
      <vt:lpstr>PowerPoint Presentation</vt:lpstr>
      <vt:lpstr>References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 (IOE) powerpoint presentation template</dc:title>
  <dc:creator>Paul2</dc:creator>
  <cp:lastModifiedBy>William Locke</cp:lastModifiedBy>
  <cp:revision>311</cp:revision>
  <cp:lastPrinted>2016-05-24T18:55:34Z</cp:lastPrinted>
  <dcterms:created xsi:type="dcterms:W3CDTF">2013-09-17T12:18:35Z</dcterms:created>
  <dcterms:modified xsi:type="dcterms:W3CDTF">2018-07-19T08:59:21Z</dcterms:modified>
</cp:coreProperties>
</file>