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2"/>
  </p:sldMasterIdLst>
  <p:notesMasterIdLst>
    <p:notesMasterId r:id="rId47"/>
  </p:notesMasterIdLst>
  <p:handoutMasterIdLst>
    <p:handoutMasterId r:id="rId48"/>
  </p:handoutMasterIdLst>
  <p:sldIdLst>
    <p:sldId id="263" r:id="rId3"/>
    <p:sldId id="256" r:id="rId4"/>
    <p:sldId id="280" r:id="rId5"/>
    <p:sldId id="264" r:id="rId6"/>
    <p:sldId id="278" r:id="rId7"/>
    <p:sldId id="266" r:id="rId8"/>
    <p:sldId id="268" r:id="rId9"/>
    <p:sldId id="257" r:id="rId10"/>
    <p:sldId id="279" r:id="rId11"/>
    <p:sldId id="267" r:id="rId12"/>
    <p:sldId id="269" r:id="rId13"/>
    <p:sldId id="270" r:id="rId14"/>
    <p:sldId id="284" r:id="rId15"/>
    <p:sldId id="271" r:id="rId16"/>
    <p:sldId id="272" r:id="rId17"/>
    <p:sldId id="261" r:id="rId18"/>
    <p:sldId id="273" r:id="rId19"/>
    <p:sldId id="274" r:id="rId20"/>
    <p:sldId id="285" r:id="rId21"/>
    <p:sldId id="275" r:id="rId22"/>
    <p:sldId id="281" r:id="rId23"/>
    <p:sldId id="282" r:id="rId24"/>
    <p:sldId id="283" r:id="rId25"/>
    <p:sldId id="286" r:id="rId26"/>
    <p:sldId id="317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12" r:id="rId37"/>
    <p:sldId id="311" r:id="rId38"/>
    <p:sldId id="310" r:id="rId39"/>
    <p:sldId id="309" r:id="rId40"/>
    <p:sldId id="308" r:id="rId41"/>
    <p:sldId id="307" r:id="rId42"/>
    <p:sldId id="315" r:id="rId43"/>
    <p:sldId id="314" r:id="rId44"/>
    <p:sldId id="313" r:id="rId45"/>
    <p:sldId id="316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72" userDrawn="1">
          <p15:clr>
            <a:srgbClr val="A4A3A4"/>
          </p15:clr>
        </p15:guide>
        <p15:guide id="4" orient="horz" pos="168" userDrawn="1">
          <p15:clr>
            <a:srgbClr val="A4A3A4"/>
          </p15:clr>
        </p15:guide>
        <p15:guide id="5" pos="7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1446" autoAdjust="0"/>
  </p:normalViewPr>
  <p:slideViewPr>
    <p:cSldViewPr snapToGrid="0"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  <p:guide pos="6672"/>
        <p:guide orient="horz" pos="168"/>
        <p:guide pos="70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Figure 11.2. First</a:t>
            </a:r>
            <a:r>
              <a:rPr lang="en-US" sz="1200" baseline="0"/>
              <a:t> degree students in the humanities and media and communication studies from 1994-95 to 2015-16. </a:t>
            </a:r>
            <a:endParaRPr lang="en-US" sz="1200"/>
          </a:p>
        </c:rich>
      </c:tx>
      <c:layout>
        <c:manualLayout>
          <c:xMode val="edge"/>
          <c:yMode val="edge"/>
          <c:x val="0.12071500520806183"/>
          <c:y val="0.84094690898265023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82857824590108E-2"/>
          <c:y val="5.7224076271722914E-2"/>
          <c:w val="0.79209155673722598"/>
          <c:h val="0.58114893726519479"/>
        </c:manualLayout>
      </c:layout>
      <c:lineChart>
        <c:grouping val="standard"/>
        <c:varyColors val="0"/>
        <c:ser>
          <c:idx val="0"/>
          <c:order val="0"/>
          <c:tx>
            <c:v>Humanities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'FIG 2'!$A$2:$A$23</c:f>
              <c:strCache>
                <c:ptCount val="22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  <c:pt idx="3">
                  <c:v>2012-13</c:v>
                </c:pt>
                <c:pt idx="4">
                  <c:v>2011-12</c:v>
                </c:pt>
                <c:pt idx="5">
                  <c:v>2010-11</c:v>
                </c:pt>
                <c:pt idx="6">
                  <c:v>2009-10</c:v>
                </c:pt>
                <c:pt idx="7">
                  <c:v>2008-09</c:v>
                </c:pt>
                <c:pt idx="8">
                  <c:v>2007-08</c:v>
                </c:pt>
                <c:pt idx="9">
                  <c:v>2006-07</c:v>
                </c:pt>
                <c:pt idx="10">
                  <c:v>2005-06</c:v>
                </c:pt>
                <c:pt idx="11">
                  <c:v>2004-05</c:v>
                </c:pt>
                <c:pt idx="12">
                  <c:v>2003-04</c:v>
                </c:pt>
                <c:pt idx="13">
                  <c:v>2002-03</c:v>
                </c:pt>
                <c:pt idx="14">
                  <c:v>2001-02</c:v>
                </c:pt>
                <c:pt idx="15">
                  <c:v>2000-01</c:v>
                </c:pt>
                <c:pt idx="16">
                  <c:v>1999-00</c:v>
                </c:pt>
                <c:pt idx="17">
                  <c:v>1998-99</c:v>
                </c:pt>
                <c:pt idx="18">
                  <c:v>1997-98</c:v>
                </c:pt>
                <c:pt idx="19">
                  <c:v>1996-97</c:v>
                </c:pt>
                <c:pt idx="20">
                  <c:v>1995-96</c:v>
                </c:pt>
                <c:pt idx="21">
                  <c:v>1994-95</c:v>
                </c:pt>
              </c:strCache>
            </c:strRef>
          </c:cat>
          <c:val>
            <c:numRef>
              <c:f>'FIG 2'!$C$2:$C$23</c:f>
              <c:numCache>
                <c:formatCode>#,##0</c:formatCode>
                <c:ptCount val="22"/>
                <c:pt idx="0">
                  <c:v>110585</c:v>
                </c:pt>
                <c:pt idx="1">
                  <c:v>110500</c:v>
                </c:pt>
                <c:pt idx="2">
                  <c:v>115645</c:v>
                </c:pt>
                <c:pt idx="3">
                  <c:v>118715</c:v>
                </c:pt>
                <c:pt idx="4">
                  <c:v>123360</c:v>
                </c:pt>
                <c:pt idx="5">
                  <c:v>119400</c:v>
                </c:pt>
                <c:pt idx="6">
                  <c:v>116160</c:v>
                </c:pt>
                <c:pt idx="7">
                  <c:v>111380</c:v>
                </c:pt>
                <c:pt idx="8">
                  <c:v>110450</c:v>
                </c:pt>
                <c:pt idx="9">
                  <c:v>108570</c:v>
                </c:pt>
                <c:pt idx="10">
                  <c:v>107960</c:v>
                </c:pt>
                <c:pt idx="11">
                  <c:v>104285</c:v>
                </c:pt>
                <c:pt idx="12">
                  <c:v>103575</c:v>
                </c:pt>
                <c:pt idx="13">
                  <c:v>89810</c:v>
                </c:pt>
                <c:pt idx="14">
                  <c:v>87996.832500000004</c:v>
                </c:pt>
                <c:pt idx="15">
                  <c:v>85960.365000000005</c:v>
                </c:pt>
                <c:pt idx="16">
                  <c:v>84802.794000000009</c:v>
                </c:pt>
                <c:pt idx="17">
                  <c:v>83742.401800000007</c:v>
                </c:pt>
                <c:pt idx="18">
                  <c:v>84576.996200000009</c:v>
                </c:pt>
                <c:pt idx="19">
                  <c:v>82001.758000000002</c:v>
                </c:pt>
                <c:pt idx="20">
                  <c:v>80684.127800000002</c:v>
                </c:pt>
                <c:pt idx="21">
                  <c:v>79648.030299999999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02-4806-A6BC-DE1A8A41B713}"/>
            </c:ext>
          </c:extLst>
        </c:ser>
        <c:ser>
          <c:idx val="1"/>
          <c:order val="1"/>
          <c:tx>
            <c:v>Media and Communication Studies</c:v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'FIG 2'!$D$2:$D$23</c:f>
              <c:numCache>
                <c:formatCode>#,##0</c:formatCode>
                <c:ptCount val="22"/>
                <c:pt idx="0">
                  <c:v>24795</c:v>
                </c:pt>
                <c:pt idx="1">
                  <c:v>23545</c:v>
                </c:pt>
                <c:pt idx="2">
                  <c:v>23630</c:v>
                </c:pt>
                <c:pt idx="3">
                  <c:v>23710</c:v>
                </c:pt>
                <c:pt idx="4">
                  <c:v>26010</c:v>
                </c:pt>
                <c:pt idx="5">
                  <c:v>25220</c:v>
                </c:pt>
                <c:pt idx="6">
                  <c:v>24355</c:v>
                </c:pt>
                <c:pt idx="7">
                  <c:v>23420</c:v>
                </c:pt>
                <c:pt idx="8">
                  <c:v>23225</c:v>
                </c:pt>
                <c:pt idx="9">
                  <c:v>22280</c:v>
                </c:pt>
                <c:pt idx="10">
                  <c:v>21630</c:v>
                </c:pt>
                <c:pt idx="11">
                  <c:v>21070</c:v>
                </c:pt>
                <c:pt idx="12">
                  <c:v>20655</c:v>
                </c:pt>
                <c:pt idx="13">
                  <c:v>18475</c:v>
                </c:pt>
                <c:pt idx="14">
                  <c:v>15940</c:v>
                </c:pt>
                <c:pt idx="15">
                  <c:v>14255</c:v>
                </c:pt>
                <c:pt idx="16">
                  <c:v>12620</c:v>
                </c:pt>
                <c:pt idx="17">
                  <c:v>10060</c:v>
                </c:pt>
                <c:pt idx="18">
                  <c:v>9195</c:v>
                </c:pt>
                <c:pt idx="19">
                  <c:v>8882</c:v>
                </c:pt>
                <c:pt idx="20">
                  <c:v>8242</c:v>
                </c:pt>
                <c:pt idx="21">
                  <c:v>7402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02-4806-A6BC-DE1A8A41B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53744"/>
        <c:axId val="203154304"/>
      </c:lineChart>
      <c:catAx>
        <c:axId val="203153744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54304"/>
        <c:crosses val="autoZero"/>
        <c:auto val="1"/>
        <c:lblAlgn val="ctr"/>
        <c:lblOffset val="100"/>
        <c:noMultiLvlLbl val="0"/>
      </c:catAx>
      <c:valAx>
        <c:axId val="203154304"/>
        <c:scaling>
          <c:orientation val="minMax"/>
          <c:min val="1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5374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04418674302036"/>
          <c:y val="0.32954505686789154"/>
          <c:w val="0.2966973301215951"/>
          <c:h val="0.18137409294426432"/>
        </c:manualLayout>
      </c:layout>
      <c:overlay val="1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Figure 11.5. Share of the Humanities, and of Historical and Philosophical Studies plus Languages in the total of first degree students from 1994-95 to 2015-16. </a:t>
            </a:r>
            <a:endParaRPr lang="en-US" sz="1000">
              <a:effectLst/>
            </a:endParaRPr>
          </a:p>
        </c:rich>
      </c:tx>
      <c:layout>
        <c:manualLayout>
          <c:xMode val="edge"/>
          <c:yMode val="edge"/>
          <c:x val="3.6417834134369567E-2"/>
          <c:y val="0.90846364031917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82857824590108E-2"/>
          <c:y val="5.7224076271722914E-2"/>
          <c:w val="0.79209155673722598"/>
          <c:h val="0.61004489570382647"/>
        </c:manualLayout>
      </c:layout>
      <c:lineChart>
        <c:grouping val="standard"/>
        <c:varyColors val="0"/>
        <c:ser>
          <c:idx val="0"/>
          <c:order val="0"/>
          <c:tx>
            <c:v>Humanities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'FIG 5'!$A$2:$A$23</c:f>
              <c:strCache>
                <c:ptCount val="22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  <c:pt idx="3">
                  <c:v>2012-13</c:v>
                </c:pt>
                <c:pt idx="4">
                  <c:v>2011-12</c:v>
                </c:pt>
                <c:pt idx="5">
                  <c:v>2010-11</c:v>
                </c:pt>
                <c:pt idx="6">
                  <c:v>2009-10</c:v>
                </c:pt>
                <c:pt idx="7">
                  <c:v>2008-09</c:v>
                </c:pt>
                <c:pt idx="8">
                  <c:v>2007-08</c:v>
                </c:pt>
                <c:pt idx="9">
                  <c:v>2006-07</c:v>
                </c:pt>
                <c:pt idx="10">
                  <c:v>2005-06</c:v>
                </c:pt>
                <c:pt idx="11">
                  <c:v>2004-05</c:v>
                </c:pt>
                <c:pt idx="12">
                  <c:v>2003-04</c:v>
                </c:pt>
                <c:pt idx="13">
                  <c:v>2002-03</c:v>
                </c:pt>
                <c:pt idx="14">
                  <c:v>2001-02</c:v>
                </c:pt>
                <c:pt idx="15">
                  <c:v>2000-01</c:v>
                </c:pt>
                <c:pt idx="16">
                  <c:v>1999-00</c:v>
                </c:pt>
                <c:pt idx="17">
                  <c:v>1998-99</c:v>
                </c:pt>
                <c:pt idx="18">
                  <c:v>1997-98</c:v>
                </c:pt>
                <c:pt idx="19">
                  <c:v>1996-97</c:v>
                </c:pt>
                <c:pt idx="20">
                  <c:v>1995-96</c:v>
                </c:pt>
                <c:pt idx="21">
                  <c:v>1994-95</c:v>
                </c:pt>
              </c:strCache>
            </c:strRef>
          </c:cat>
          <c:val>
            <c:numRef>
              <c:f>'FIG 5'!$C$2:$C$23</c:f>
              <c:numCache>
                <c:formatCode>0.00%</c:formatCode>
                <c:ptCount val="22"/>
                <c:pt idx="0">
                  <c:v>7.0699999999999999E-2</c:v>
                </c:pt>
                <c:pt idx="1">
                  <c:v>7.2499999999999995E-2</c:v>
                </c:pt>
                <c:pt idx="2">
                  <c:v>7.5399999999999995E-2</c:v>
                </c:pt>
                <c:pt idx="3">
                  <c:v>7.7700000000000005E-2</c:v>
                </c:pt>
                <c:pt idx="4">
                  <c:v>0.08</c:v>
                </c:pt>
                <c:pt idx="5">
                  <c:v>8.1600000000000006E-2</c:v>
                </c:pt>
                <c:pt idx="6">
                  <c:v>8.1699999999999995E-2</c:v>
                </c:pt>
                <c:pt idx="7">
                  <c:v>8.2400000000000001E-2</c:v>
                </c:pt>
                <c:pt idx="8">
                  <c:v>8.4500000000000006E-2</c:v>
                </c:pt>
                <c:pt idx="9">
                  <c:v>8.43E-2</c:v>
                </c:pt>
                <c:pt idx="10">
                  <c:v>8.4400000000000003E-2</c:v>
                </c:pt>
                <c:pt idx="11">
                  <c:v>8.43E-2</c:v>
                </c:pt>
                <c:pt idx="12">
                  <c:v>8.5500000000000007E-2</c:v>
                </c:pt>
                <c:pt idx="13">
                  <c:v>8.2199999999999995E-2</c:v>
                </c:pt>
                <c:pt idx="14">
                  <c:v>8.3898795818257224E-2</c:v>
                </c:pt>
                <c:pt idx="15">
                  <c:v>8.444873268493959E-2</c:v>
                </c:pt>
                <c:pt idx="16">
                  <c:v>8.4765497181240268E-2</c:v>
                </c:pt>
                <c:pt idx="17">
                  <c:v>8.3576669264847817E-2</c:v>
                </c:pt>
                <c:pt idx="18">
                  <c:v>7.7992193310949823E-2</c:v>
                </c:pt>
                <c:pt idx="19">
                  <c:v>7.7160478121239093E-2</c:v>
                </c:pt>
                <c:pt idx="20">
                  <c:v>7.6944325789335161E-2</c:v>
                </c:pt>
                <c:pt idx="21">
                  <c:v>7.9986854616154027E-2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70-4458-B323-F7CFF9E4B4D5}"/>
            </c:ext>
          </c:extLst>
        </c:ser>
        <c:ser>
          <c:idx val="1"/>
          <c:order val="1"/>
          <c:tx>
            <c:v>Historical and Philosophical Studies plus Langueages</c:v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'FIG 5'!$A$2:$A$23</c:f>
              <c:strCache>
                <c:ptCount val="22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  <c:pt idx="3">
                  <c:v>2012-13</c:v>
                </c:pt>
                <c:pt idx="4">
                  <c:v>2011-12</c:v>
                </c:pt>
                <c:pt idx="5">
                  <c:v>2010-11</c:v>
                </c:pt>
                <c:pt idx="6">
                  <c:v>2009-10</c:v>
                </c:pt>
                <c:pt idx="7">
                  <c:v>2008-09</c:v>
                </c:pt>
                <c:pt idx="8">
                  <c:v>2007-08</c:v>
                </c:pt>
                <c:pt idx="9">
                  <c:v>2006-07</c:v>
                </c:pt>
                <c:pt idx="10">
                  <c:v>2005-06</c:v>
                </c:pt>
                <c:pt idx="11">
                  <c:v>2004-05</c:v>
                </c:pt>
                <c:pt idx="12">
                  <c:v>2003-04</c:v>
                </c:pt>
                <c:pt idx="13">
                  <c:v>2002-03</c:v>
                </c:pt>
                <c:pt idx="14">
                  <c:v>2001-02</c:v>
                </c:pt>
                <c:pt idx="15">
                  <c:v>2000-01</c:v>
                </c:pt>
                <c:pt idx="16">
                  <c:v>1999-00</c:v>
                </c:pt>
                <c:pt idx="17">
                  <c:v>1998-99</c:v>
                </c:pt>
                <c:pt idx="18">
                  <c:v>1997-98</c:v>
                </c:pt>
                <c:pt idx="19">
                  <c:v>1996-97</c:v>
                </c:pt>
                <c:pt idx="20">
                  <c:v>1995-96</c:v>
                </c:pt>
                <c:pt idx="21">
                  <c:v>1994-95</c:v>
                </c:pt>
              </c:strCache>
            </c:strRef>
          </c:cat>
          <c:val>
            <c:numRef>
              <c:f>'FIG 5'!$D$2:$D$23</c:f>
              <c:numCache>
                <c:formatCode>0.00%</c:formatCode>
                <c:ptCount val="22"/>
                <c:pt idx="0">
                  <c:v>9.5594958724718487E-2</c:v>
                </c:pt>
                <c:pt idx="1">
                  <c:v>9.8456915668341846E-2</c:v>
                </c:pt>
                <c:pt idx="2">
                  <c:v>0.10192392948417045</c:v>
                </c:pt>
                <c:pt idx="3">
                  <c:v>0.10485941870164707</c:v>
                </c:pt>
                <c:pt idx="4">
                  <c:v>0.10817395027767686</c:v>
                </c:pt>
                <c:pt idx="5">
                  <c:v>0.10997920216925815</c:v>
                </c:pt>
                <c:pt idx="6">
                  <c:v>0.11030014386363557</c:v>
                </c:pt>
                <c:pt idx="7">
                  <c:v>0.11211351169405699</c:v>
                </c:pt>
                <c:pt idx="8">
                  <c:v>0.11492902781497494</c:v>
                </c:pt>
                <c:pt idx="9">
                  <c:v>0.11477492105048497</c:v>
                </c:pt>
                <c:pt idx="10">
                  <c:v>0.11506296598937339</c:v>
                </c:pt>
                <c:pt idx="11">
                  <c:v>0.11527041057483708</c:v>
                </c:pt>
                <c:pt idx="12">
                  <c:v>0.11722147202021829</c:v>
                </c:pt>
                <c:pt idx="13">
                  <c:v>0.11790113289042625</c:v>
                </c:pt>
                <c:pt idx="14">
                  <c:v>0.11760122992434535</c:v>
                </c:pt>
                <c:pt idx="15">
                  <c:v>0.12119553345122311</c:v>
                </c:pt>
                <c:pt idx="16">
                  <c:v>0.12495205109751709</c:v>
                </c:pt>
                <c:pt idx="17">
                  <c:v>0.12518715686793089</c:v>
                </c:pt>
                <c:pt idx="18">
                  <c:v>0.11876148212561634</c:v>
                </c:pt>
                <c:pt idx="19">
                  <c:v>0.11975578131307381</c:v>
                </c:pt>
                <c:pt idx="20">
                  <c:v>0.12147822533577976</c:v>
                </c:pt>
                <c:pt idx="21">
                  <c:v>0.12558052831795485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70-4458-B323-F7CFF9E4B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461504"/>
        <c:axId val="403462064"/>
      </c:lineChart>
      <c:catAx>
        <c:axId val="403461504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62064"/>
        <c:crosses val="autoZero"/>
        <c:auto val="1"/>
        <c:lblAlgn val="ctr"/>
        <c:lblOffset val="100"/>
        <c:noMultiLvlLbl val="0"/>
      </c:catAx>
      <c:valAx>
        <c:axId val="403462064"/>
        <c:scaling>
          <c:orientation val="minMax"/>
          <c:min val="6.0000000000000012E-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615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Figure</a:t>
            </a:r>
            <a:r>
              <a:rPr lang="en-US" sz="1200" baseline="0"/>
              <a:t> 11.7. Expenditure by cost centre group in thousands of pounds from 2002-03 to 2011-12, indexed to 2017. </a:t>
            </a:r>
            <a:endParaRPr lang="en-US" sz="1200"/>
          </a:p>
        </c:rich>
      </c:tx>
      <c:layout>
        <c:manualLayout>
          <c:xMode val="edge"/>
          <c:yMode val="edge"/>
          <c:x val="0.15008073272073216"/>
          <c:y val="0.81891891891891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41296398430298"/>
          <c:y val="6.7324955592672125E-2"/>
          <c:w val="0.77816635399043221"/>
          <c:h val="0.51366181500039765"/>
        </c:manualLayout>
      </c:layout>
      <c:lineChart>
        <c:grouping val="standard"/>
        <c:varyColors val="0"/>
        <c:ser>
          <c:idx val="0"/>
          <c:order val="0"/>
          <c:tx>
            <c:v>Humanities and Language Based Studies*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'FIG 7'!$A$2:$A$11</c:f>
              <c:strCache>
                <c:ptCount val="10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</c:strCache>
            </c:strRef>
          </c:cat>
          <c:val>
            <c:numRef>
              <c:f>'FIG 7'!$C$2:$C$11</c:f>
              <c:numCache>
                <c:formatCode>#,##0</c:formatCode>
                <c:ptCount val="10"/>
                <c:pt idx="0">
                  <c:v>731557.78954999999</c:v>
                </c:pt>
                <c:pt idx="1">
                  <c:v>767937.85535999993</c:v>
                </c:pt>
                <c:pt idx="2">
                  <c:v>787139.62656</c:v>
                </c:pt>
                <c:pt idx="3">
                  <c:v>824822.32939999993</c:v>
                </c:pt>
                <c:pt idx="4">
                  <c:v>875131.73670999997</c:v>
                </c:pt>
                <c:pt idx="5">
                  <c:v>929925.78370000003</c:v>
                </c:pt>
                <c:pt idx="6">
                  <c:v>962167.97000000009</c:v>
                </c:pt>
                <c:pt idx="7">
                  <c:v>978714.38594999979</c:v>
                </c:pt>
                <c:pt idx="8">
                  <c:v>963368.10594999988</c:v>
                </c:pt>
                <c:pt idx="9">
                  <c:v>939768.4335200002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6A-4894-8ED4-A77B5A235FEB}"/>
            </c:ext>
          </c:extLst>
        </c:ser>
        <c:ser>
          <c:idx val="1"/>
          <c:order val="1"/>
          <c:tx>
            <c:v>Media Studies</c:v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'FIG 7'!$A$2:$A$11</c:f>
              <c:strCache>
                <c:ptCount val="10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</c:strCache>
            </c:strRef>
          </c:cat>
          <c:val>
            <c:numRef>
              <c:f>'FIG 7'!$D$2:$D$11</c:f>
              <c:numCache>
                <c:formatCode>#,##0</c:formatCode>
                <c:ptCount val="10"/>
                <c:pt idx="0">
                  <c:v>119059.54165</c:v>
                </c:pt>
                <c:pt idx="1">
                  <c:v>144129.7169</c:v>
                </c:pt>
                <c:pt idx="2">
                  <c:v>150374.85008</c:v>
                </c:pt>
                <c:pt idx="3">
                  <c:v>161476.42248000001</c:v>
                </c:pt>
                <c:pt idx="4">
                  <c:v>184215.57154</c:v>
                </c:pt>
                <c:pt idx="5">
                  <c:v>195743.04545000001</c:v>
                </c:pt>
                <c:pt idx="6">
                  <c:v>210217.64549</c:v>
                </c:pt>
                <c:pt idx="7">
                  <c:v>212400.50840999998</c:v>
                </c:pt>
                <c:pt idx="8">
                  <c:v>205748.5858</c:v>
                </c:pt>
                <c:pt idx="9">
                  <c:v>191052.40488000002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6A-4894-8ED4-A77B5A235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464304"/>
        <c:axId val="403464864"/>
      </c:lineChart>
      <c:catAx>
        <c:axId val="403464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64864"/>
        <c:crosses val="autoZero"/>
        <c:auto val="1"/>
        <c:lblAlgn val="ctr"/>
        <c:lblOffset val="100"/>
        <c:noMultiLvlLbl val="0"/>
      </c:catAx>
      <c:valAx>
        <c:axId val="403464864"/>
        <c:scaling>
          <c:orientation val="minMax"/>
          <c:min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Thousands</a:t>
                </a:r>
                <a:r>
                  <a:rPr lang="en-US" baseline="0"/>
                  <a:t> of Pounds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6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85454582584336"/>
          <c:y val="0.2860990894656687"/>
          <c:w val="0.34177923299034141"/>
          <c:h val="0.17689096270373611"/>
        </c:manualLayout>
      </c:layout>
      <c:overlay val="1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>
                <a:effectLst/>
              </a:rPr>
              <a:t>Figure 11.8. Share of total expenditure of each cost centre </a:t>
            </a:r>
            <a:r>
              <a:rPr lang="en-US" sz="1200" b="0" i="0" baseline="0" dirty="0" smtClean="0">
                <a:effectLst/>
              </a:rPr>
              <a:t>group </a:t>
            </a:r>
            <a:r>
              <a:rPr lang="en-US" sz="1200" b="0" i="0" baseline="0" dirty="0">
                <a:effectLst/>
              </a:rPr>
              <a:t>from 2002-03 to 2011-12. </a:t>
            </a:r>
            <a:endParaRPr lang="en-US" dirty="0"/>
          </a:p>
        </c:rich>
      </c:tx>
      <c:layout>
        <c:manualLayout>
          <c:xMode val="edge"/>
          <c:yMode val="edge"/>
          <c:x val="9.943162134552018E-2"/>
          <c:y val="0.79411764705882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42825896762904"/>
          <c:y val="5.7224044911052784E-2"/>
          <c:w val="0.79209155673722598"/>
          <c:h val="0.54117908338380782"/>
        </c:manualLayout>
      </c:layout>
      <c:lineChart>
        <c:grouping val="standard"/>
        <c:varyColors val="0"/>
        <c:ser>
          <c:idx val="0"/>
          <c:order val="0"/>
          <c:tx>
            <c:v>Humanities and Language Based Studies*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8'!$A$2:$A$11</c:f>
              <c:strCache>
                <c:ptCount val="10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</c:strCache>
            </c:strRef>
          </c:cat>
          <c:val>
            <c:numRef>
              <c:f>'FIG 8'!$C$2:$C$11</c:f>
              <c:numCache>
                <c:formatCode>0.00%</c:formatCode>
                <c:ptCount val="10"/>
                <c:pt idx="0">
                  <c:v>8.4593219819489598E-2</c:v>
                </c:pt>
                <c:pt idx="1">
                  <c:v>8.3142398222007627E-2</c:v>
                </c:pt>
                <c:pt idx="2">
                  <c:v>8.0287257018568314E-2</c:v>
                </c:pt>
                <c:pt idx="3">
                  <c:v>8.0694645974483184E-2</c:v>
                </c:pt>
                <c:pt idx="4">
                  <c:v>8.0317053146093165E-2</c:v>
                </c:pt>
                <c:pt idx="5">
                  <c:v>8.1296034922745827E-2</c:v>
                </c:pt>
                <c:pt idx="6">
                  <c:v>8.123629388579906E-2</c:v>
                </c:pt>
                <c:pt idx="7">
                  <c:v>8.188477275141462E-2</c:v>
                </c:pt>
                <c:pt idx="8">
                  <c:v>8.2115830172184642E-2</c:v>
                </c:pt>
                <c:pt idx="9">
                  <c:v>8.2700575491983883E-2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23-49A6-8C4E-7387B7CB9AF4}"/>
            </c:ext>
          </c:extLst>
        </c:ser>
        <c:ser>
          <c:idx val="1"/>
          <c:order val="1"/>
          <c:tx>
            <c:v>Media Studies</c:v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8'!$A$2:$A$11</c:f>
              <c:strCache>
                <c:ptCount val="10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</c:strCache>
            </c:strRef>
          </c:cat>
          <c:val>
            <c:numRef>
              <c:f>'FIG 8'!$D$2:$D$11</c:f>
              <c:numCache>
                <c:formatCode>0.00%</c:formatCode>
                <c:ptCount val="10"/>
                <c:pt idx="0">
                  <c:v>1.3767374392392768E-2</c:v>
                </c:pt>
                <c:pt idx="1">
                  <c:v>1.5604505279281228E-2</c:v>
                </c:pt>
                <c:pt idx="2">
                  <c:v>1.5338046555049603E-2</c:v>
                </c:pt>
                <c:pt idx="3">
                  <c:v>1.5797684277932059E-2</c:v>
                </c:pt>
                <c:pt idx="4">
                  <c:v>1.6906770979806293E-2</c:v>
                </c:pt>
                <c:pt idx="5">
                  <c:v>1.7112261793056707E-2</c:v>
                </c:pt>
                <c:pt idx="6">
                  <c:v>1.7748774602220813E-2</c:v>
                </c:pt>
                <c:pt idx="7">
                  <c:v>1.7770626050985946E-2</c:v>
                </c:pt>
                <c:pt idx="8">
                  <c:v>1.753765339061043E-2</c:v>
                </c:pt>
                <c:pt idx="9">
                  <c:v>1.6812805441360094E-2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23-49A6-8C4E-7387B7CB9A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3467664"/>
        <c:axId val="403468224"/>
      </c:lineChart>
      <c:catAx>
        <c:axId val="40346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68224"/>
        <c:crosses val="autoZero"/>
        <c:auto val="1"/>
        <c:lblAlgn val="ctr"/>
        <c:lblOffset val="100"/>
        <c:noMultiLvlLbl val="0"/>
      </c:catAx>
      <c:valAx>
        <c:axId val="403468224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6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63773246834815"/>
          <c:y val="0.24887234118359641"/>
          <c:w val="0.31612186908839873"/>
          <c:h val="0.17163976674861345"/>
        </c:manualLayout>
      </c:layout>
      <c:overlay val="1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Figure</a:t>
            </a:r>
            <a:r>
              <a:rPr lang="en-US" sz="1100" baseline="0"/>
              <a:t> 11.10. Number of full time academic staff by cost centre group from 1994-95 to 2011-12. </a:t>
            </a:r>
            <a:endParaRPr lang="en-US" sz="1100"/>
          </a:p>
        </c:rich>
      </c:tx>
      <c:layout>
        <c:manualLayout>
          <c:xMode val="edge"/>
          <c:yMode val="edge"/>
          <c:x val="3.6417834134369567E-2"/>
          <c:y val="0.90846364031917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7411062711292"/>
          <c:y val="4.7538972882626956E-2"/>
          <c:w val="0.81793593784629492"/>
          <c:h val="0.55017063545022971"/>
        </c:manualLayout>
      </c:layout>
      <c:lineChart>
        <c:grouping val="standard"/>
        <c:varyColors val="0"/>
        <c:ser>
          <c:idx val="0"/>
          <c:order val="0"/>
          <c:tx>
            <c:v>Humanities and Language Based Studies*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'FIG 10'!$A$2:$A$19</c:f>
              <c:strCache>
                <c:ptCount val="18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  <c:pt idx="16">
                  <c:v>2010-11</c:v>
                </c:pt>
                <c:pt idx="17">
                  <c:v>2011-12</c:v>
                </c:pt>
              </c:strCache>
            </c:strRef>
          </c:cat>
          <c:val>
            <c:numRef>
              <c:f>'FIG 10'!$C$2:$C$19</c:f>
              <c:numCache>
                <c:formatCode>#,##0</c:formatCode>
                <c:ptCount val="18"/>
                <c:pt idx="0">
                  <c:v>9078.6075400000009</c:v>
                </c:pt>
                <c:pt idx="1">
                  <c:v>9606.1572400000005</c:v>
                </c:pt>
                <c:pt idx="2">
                  <c:v>9314.3414599999996</c:v>
                </c:pt>
                <c:pt idx="3">
                  <c:v>9213.5842200000006</c:v>
                </c:pt>
                <c:pt idx="4">
                  <c:v>9398.9395199999999</c:v>
                </c:pt>
                <c:pt idx="5">
                  <c:v>9600.4539999999997</c:v>
                </c:pt>
                <c:pt idx="6">
                  <c:v>9638.4755999999998</c:v>
                </c:pt>
                <c:pt idx="7">
                  <c:v>9714.5187999999998</c:v>
                </c:pt>
                <c:pt idx="8">
                  <c:v>9590.9485999999997</c:v>
                </c:pt>
                <c:pt idx="9">
                  <c:v>9550</c:v>
                </c:pt>
                <c:pt idx="10">
                  <c:v>9590</c:v>
                </c:pt>
                <c:pt idx="11">
                  <c:v>9655</c:v>
                </c:pt>
                <c:pt idx="12">
                  <c:v>9700</c:v>
                </c:pt>
                <c:pt idx="13">
                  <c:v>10145</c:v>
                </c:pt>
                <c:pt idx="14">
                  <c:v>9930</c:v>
                </c:pt>
                <c:pt idx="15">
                  <c:v>9900</c:v>
                </c:pt>
                <c:pt idx="16">
                  <c:v>9740</c:v>
                </c:pt>
                <c:pt idx="17">
                  <c:v>9825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C7-4E91-B58E-0AA93FE5DA39}"/>
            </c:ext>
          </c:extLst>
        </c:ser>
        <c:ser>
          <c:idx val="1"/>
          <c:order val="1"/>
          <c:tx>
            <c:v>Media Studies</c:v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'FIG 10'!$A$2:$A$19</c:f>
              <c:strCache>
                <c:ptCount val="18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  <c:pt idx="16">
                  <c:v>2010-11</c:v>
                </c:pt>
                <c:pt idx="17">
                  <c:v>2011-12</c:v>
                </c:pt>
              </c:strCache>
            </c:strRef>
          </c:cat>
          <c:val>
            <c:numRef>
              <c:f>'FIG 10'!$D$2:$D$19</c:f>
              <c:numCache>
                <c:formatCode>#,##0</c:formatCode>
                <c:ptCount val="18"/>
                <c:pt idx="0">
                  <c:v>418.77449999999999</c:v>
                </c:pt>
                <c:pt idx="1">
                  <c:v>497.71589999999998</c:v>
                </c:pt>
                <c:pt idx="2">
                  <c:v>521.78340000000003</c:v>
                </c:pt>
                <c:pt idx="3">
                  <c:v>481.35</c:v>
                </c:pt>
                <c:pt idx="4">
                  <c:v>792.3021</c:v>
                </c:pt>
                <c:pt idx="5">
                  <c:v>933.81899999999996</c:v>
                </c:pt>
                <c:pt idx="6">
                  <c:v>1083.0374999999999</c:v>
                </c:pt>
                <c:pt idx="7">
                  <c:v>1198.5615</c:v>
                </c:pt>
                <c:pt idx="8">
                  <c:v>1261.1369999999999</c:v>
                </c:pt>
                <c:pt idx="9">
                  <c:v>1325</c:v>
                </c:pt>
                <c:pt idx="10">
                  <c:v>1390</c:v>
                </c:pt>
                <c:pt idx="11">
                  <c:v>1550</c:v>
                </c:pt>
                <c:pt idx="12">
                  <c:v>1595</c:v>
                </c:pt>
                <c:pt idx="13">
                  <c:v>1660</c:v>
                </c:pt>
                <c:pt idx="14">
                  <c:v>1730</c:v>
                </c:pt>
                <c:pt idx="15">
                  <c:v>1690</c:v>
                </c:pt>
                <c:pt idx="16">
                  <c:v>1700</c:v>
                </c:pt>
                <c:pt idx="17">
                  <c:v>1675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C7-4E91-B58E-0AA93FE5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158064"/>
        <c:axId val="404158624"/>
      </c:lineChart>
      <c:catAx>
        <c:axId val="40415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58624"/>
        <c:crosses val="autoZero"/>
        <c:auto val="1"/>
        <c:lblAlgn val="ctr"/>
        <c:lblOffset val="100"/>
        <c:noMultiLvlLbl val="0"/>
      </c:catAx>
      <c:valAx>
        <c:axId val="404158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Staff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5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483951901770035"/>
          <c:y val="0.2538389480975895"/>
          <c:w val="0.34944087787150646"/>
          <c:h val="0.18143460880949203"/>
        </c:manualLayout>
      </c:layout>
      <c:overlay val="1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Figure 11.11. Number of part time academic staff by cost centre group from 2003-04 to 2011-12. </a:t>
            </a:r>
          </a:p>
        </c:rich>
      </c:tx>
      <c:layout>
        <c:manualLayout>
          <c:xMode val="edge"/>
          <c:yMode val="edge"/>
          <c:x val="3.6417834134369567E-2"/>
          <c:y val="0.90846364031917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5949256342957"/>
          <c:y val="4.7964785651793525E-2"/>
          <c:w val="0.79209155673722598"/>
          <c:h val="0.50613329112755379"/>
        </c:manualLayout>
      </c:layout>
      <c:lineChart>
        <c:grouping val="standard"/>
        <c:varyColors val="0"/>
        <c:ser>
          <c:idx val="0"/>
          <c:order val="0"/>
          <c:tx>
            <c:v>Humanities and Language Based Studies*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'FIG 11'!$A$2:$A$10</c:f>
              <c:strCache>
                <c:ptCount val="9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</c:strCache>
            </c:strRef>
          </c:cat>
          <c:val>
            <c:numRef>
              <c:f>'FIG 11'!$C$2:$C$10</c:f>
              <c:numCache>
                <c:formatCode>#,##0</c:formatCode>
                <c:ptCount val="9"/>
                <c:pt idx="0">
                  <c:v>4225</c:v>
                </c:pt>
                <c:pt idx="1">
                  <c:v>5520</c:v>
                </c:pt>
                <c:pt idx="2">
                  <c:v>6060</c:v>
                </c:pt>
                <c:pt idx="3">
                  <c:v>6370</c:v>
                </c:pt>
                <c:pt idx="4">
                  <c:v>6470</c:v>
                </c:pt>
                <c:pt idx="5">
                  <c:v>6670</c:v>
                </c:pt>
                <c:pt idx="6">
                  <c:v>7145</c:v>
                </c:pt>
                <c:pt idx="7">
                  <c:v>7320</c:v>
                </c:pt>
                <c:pt idx="8">
                  <c:v>7105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D0-4872-A925-B2C45E185302}"/>
            </c:ext>
          </c:extLst>
        </c:ser>
        <c:ser>
          <c:idx val="1"/>
          <c:order val="1"/>
          <c:tx>
            <c:v>Media Studies</c:v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'FIG 11'!$A$2:$A$10</c:f>
              <c:strCache>
                <c:ptCount val="9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</c:strCache>
            </c:strRef>
          </c:cat>
          <c:val>
            <c:numRef>
              <c:f>'FIG 11'!$D$2:$D$10</c:f>
              <c:numCache>
                <c:formatCode>#,##0</c:formatCode>
                <c:ptCount val="9"/>
                <c:pt idx="0">
                  <c:v>1025</c:v>
                </c:pt>
                <c:pt idx="1">
                  <c:v>1050</c:v>
                </c:pt>
                <c:pt idx="2">
                  <c:v>1270</c:v>
                </c:pt>
                <c:pt idx="3">
                  <c:v>1355</c:v>
                </c:pt>
                <c:pt idx="4">
                  <c:v>1380</c:v>
                </c:pt>
                <c:pt idx="5">
                  <c:v>1430</c:v>
                </c:pt>
                <c:pt idx="6">
                  <c:v>1515</c:v>
                </c:pt>
                <c:pt idx="7">
                  <c:v>1520</c:v>
                </c:pt>
                <c:pt idx="8">
                  <c:v>1730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D0-4872-A925-B2C45E185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816896"/>
        <c:axId val="404817456"/>
      </c:lineChart>
      <c:catAx>
        <c:axId val="404816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17456"/>
        <c:crosses val="autoZero"/>
        <c:auto val="1"/>
        <c:lblAlgn val="ctr"/>
        <c:lblOffset val="100"/>
        <c:noMultiLvlLbl val="0"/>
      </c:catAx>
      <c:valAx>
        <c:axId val="4048174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Staff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1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33980295371314"/>
          <c:y val="0.20274416702937259"/>
          <c:w val="0.32949495921521121"/>
          <c:h val="0.15517746211371819"/>
        </c:manualLayout>
      </c:layout>
      <c:overlay val="1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0.12801</cdr:x>
      <cdr:y>0.78306</cdr:y>
    </cdr:from>
    <cdr:to>
      <cdr:x>0.75902</cdr:x>
      <cdr:y>0.88634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57839" y="3827282"/>
          <a:ext cx="4228571" cy="5047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85B84C55-34AB-4F04-8C6E-10337898756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EE082C9A-B1C0-4AB3-B851-094A8352B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6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86832DD9-7C6A-4C91-8CF1-0788B8213502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EEA033CE-42BD-48B0-899B-D9D2A3E08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5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5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8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9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9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1E5-CE4A-4CCC-AE74-F011D2789820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0071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11B-3C20-49E4-96F5-35010D6D5D18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91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E58-3A61-4360-952E-9AD6EB714FCA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07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D62C-D4B6-4D1E-8ECE-30EB9622FEB5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22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2EA7-6496-47C5-9AE1-C2564D00A48E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60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644B-5A55-478A-A0CD-61E1AE6BBFCB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15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F5C7-0732-4BBB-B8C5-1E2D7D7C8560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92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D0B1-D193-49AA-AB4F-2D19DD3EBD7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41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8012-F770-4142-9619-9B22CB913FD8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FC8-C507-4108-AFD7-E8B0FDAAB5A2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599" y="214424"/>
            <a:ext cx="9448801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94488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8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A9EC1CD8-2A7B-4D2E-86FC-73CFCF793D35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31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Date Placeholder 9"/>
          <p:cNvSpPr>
            <a:spLocks noGrp="1"/>
          </p:cNvSpPr>
          <p:nvPr userDrawn="1">
            <p:ph type="dt" sz="half" idx="2"/>
          </p:nvPr>
        </p:nvSpPr>
        <p:spPr bwMode="invGray"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2ACADC1B-D699-4FEF-9427-6AB350EAFE68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 bwMode="invGray"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4"/>
          </p:nvPr>
        </p:nvSpPr>
        <p:spPr bwMode="invGray"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4405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88024" y="143435"/>
            <a:ext cx="5988424" cy="17212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seminar</a:t>
            </a:r>
            <a:br>
              <a:rPr lang="en-US" sz="2800" dirty="0" smtClean="0"/>
            </a:br>
            <a:r>
              <a:rPr lang="en-US" sz="2800" dirty="0" smtClean="0"/>
              <a:t>Centre for Global Higher Education</a:t>
            </a:r>
            <a:br>
              <a:rPr lang="en-US" sz="2800" dirty="0" smtClean="0"/>
            </a:br>
            <a:r>
              <a:rPr lang="en-US" sz="2800" dirty="0" smtClean="0"/>
              <a:t>University College </a:t>
            </a:r>
            <a:r>
              <a:rPr lang="en-US" sz="2800" dirty="0" err="1" smtClean="0"/>
              <a:t>london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May 22, 2018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0636" y="2399497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Is There an International Crisis in the Humanities?</a:t>
            </a:r>
          </a:p>
          <a:p>
            <a:pPr algn="ctr"/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8024" y="3765332"/>
            <a:ext cx="6595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Dennis A. Ahlburg</a:t>
            </a:r>
          </a:p>
          <a:p>
            <a:pPr algn="ctr"/>
            <a:r>
              <a:rPr lang="en-US" b="1" dirty="0" smtClean="0"/>
              <a:t>Distinguished Professor of Economics</a:t>
            </a:r>
          </a:p>
          <a:p>
            <a:pPr algn="ctr"/>
            <a:r>
              <a:rPr lang="en-US" sz="1200" dirty="0" smtClean="0"/>
              <a:t>Trinity University</a:t>
            </a:r>
          </a:p>
          <a:p>
            <a:pPr algn="ctr"/>
            <a:r>
              <a:rPr lang="en-US" sz="1200" dirty="0" smtClean="0"/>
              <a:t>San Antonio, TX</a:t>
            </a:r>
          </a:p>
          <a:p>
            <a:pPr algn="ctr"/>
            <a:r>
              <a:rPr lang="en-US" sz="1200" dirty="0" smtClean="0"/>
              <a:t>And </a:t>
            </a:r>
          </a:p>
          <a:p>
            <a:pPr algn="ctr"/>
            <a:r>
              <a:rPr lang="en-US" sz="1200" dirty="0" smtClean="0"/>
              <a:t>Visiting Fellow</a:t>
            </a:r>
          </a:p>
          <a:p>
            <a:pPr algn="ctr"/>
            <a:r>
              <a:rPr lang="en-US" sz="1200" dirty="0" smtClean="0"/>
              <a:t>Oxford Centre for Higher Education Policy Studies</a:t>
            </a:r>
          </a:p>
          <a:p>
            <a:pPr algn="ctr"/>
            <a:r>
              <a:rPr lang="en-US" sz="1200" dirty="0" smtClean="0"/>
              <a:t>New College, University of Oxford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42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198" y="507045"/>
            <a:ext cx="10586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a crisis measured by falling absolute numbers or a falling share?</a:t>
            </a:r>
          </a:p>
          <a:p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3351" y="1946699"/>
            <a:ext cx="10040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falling market share does not “spell the end of civilization as we know it.”</a:t>
            </a:r>
          </a:p>
          <a:p>
            <a:r>
              <a:rPr lang="en-US" sz="2000" dirty="0" smtClean="0"/>
              <a:t>	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Stefan Collini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Or does it?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71266"/>
              </p:ext>
            </p:extLst>
          </p:nvPr>
        </p:nvGraphicFramePr>
        <p:xfrm>
          <a:off x="566925" y="1238198"/>
          <a:ext cx="10764092" cy="50402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94015">
                  <a:extLst>
                    <a:ext uri="{9D8B030D-6E8A-4147-A177-3AD203B41FA5}">
                      <a16:colId xmlns:a16="http://schemas.microsoft.com/office/drawing/2014/main" xmlns="" val="3445330092"/>
                    </a:ext>
                  </a:extLst>
                </a:gridCol>
                <a:gridCol w="1178405">
                  <a:extLst>
                    <a:ext uri="{9D8B030D-6E8A-4147-A177-3AD203B41FA5}">
                      <a16:colId xmlns:a16="http://schemas.microsoft.com/office/drawing/2014/main" xmlns="" val="3471569531"/>
                    </a:ext>
                  </a:extLst>
                </a:gridCol>
                <a:gridCol w="2409627">
                  <a:extLst>
                    <a:ext uri="{9D8B030D-6E8A-4147-A177-3AD203B41FA5}">
                      <a16:colId xmlns:a16="http://schemas.microsoft.com/office/drawing/2014/main" xmlns="" val="1689601213"/>
                    </a:ext>
                  </a:extLst>
                </a:gridCol>
                <a:gridCol w="1794015">
                  <a:extLst>
                    <a:ext uri="{9D8B030D-6E8A-4147-A177-3AD203B41FA5}">
                      <a16:colId xmlns:a16="http://schemas.microsoft.com/office/drawing/2014/main" xmlns="" val="3743509347"/>
                    </a:ext>
                  </a:extLst>
                </a:gridCol>
                <a:gridCol w="1794015">
                  <a:extLst>
                    <a:ext uri="{9D8B030D-6E8A-4147-A177-3AD203B41FA5}">
                      <a16:colId xmlns:a16="http://schemas.microsoft.com/office/drawing/2014/main" xmlns="" val="316611778"/>
                    </a:ext>
                  </a:extLst>
                </a:gridCol>
                <a:gridCol w="1794015">
                  <a:extLst>
                    <a:ext uri="{9D8B030D-6E8A-4147-A177-3AD203B41FA5}">
                      <a16:colId xmlns:a16="http://schemas.microsoft.com/office/drawing/2014/main" xmlns="" val="2743889659"/>
                    </a:ext>
                  </a:extLst>
                </a:gridCol>
              </a:tblGrid>
              <a:tr h="639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Crisis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Numbers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 Share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Student/Staff Ratio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Quality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0756815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0852529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Brazil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4839293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Egypt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4227535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flat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2449306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7693576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Japan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flat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7288592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Mexico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046832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Palestine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3997676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4252584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Africa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4521218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8861928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Maybe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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0642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4144" y="432995"/>
            <a:ext cx="828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Quantitative Indications of Crisis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9404" y="1439583"/>
            <a:ext cx="1012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Other indicators of crisis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73623" y="2572871"/>
            <a:ext cx="8498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Percentage of faculty full-time </a:t>
            </a:r>
            <a:r>
              <a:rPr lang="en-US" sz="2000" dirty="0" smtClean="0">
                <a:sym typeface="Wingdings" panose="05000000000000000000" pitchFamily="2" charset="2"/>
              </a:rPr>
              <a:t> US, UK, Palestine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Prospects for doctoral students  Israel, Germany,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Legitimacy </a:t>
            </a: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Brazil, France, Germany, Mexico, South Africa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299" y="1439628"/>
            <a:ext cx="88685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Harvard University</a:t>
            </a:r>
          </a:p>
          <a:p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“[Challenges facing he Humanities] provoking alarm in the profession nationally.”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Humanities majors declined from 30% to 20% over last 60 years but 60% of the decline 2003-2012</a:t>
            </a:r>
          </a:p>
          <a:p>
            <a:pPr lvl="1"/>
            <a:endParaRPr lang="en-US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 smtClean="0">
                <a:cs typeface="Calibri Light" panose="020F03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“The real story of humanities enrolments is persistence” over the last 20 years.</a:t>
            </a:r>
          </a:p>
          <a:p>
            <a:pPr lvl="1"/>
            <a:r>
              <a:rPr lang="en-US" dirty="0"/>
              <a:t>	    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Scott Saul, NYT</a:t>
            </a:r>
            <a:endParaRPr lang="en-US" dirty="0"/>
          </a:p>
          <a:p>
            <a:endParaRPr lang="en-US" sz="1000" dirty="0" smtClean="0"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 Light" panose="020F0302020204030204" pitchFamily="34" charset="0"/>
              </a:rPr>
              <a:t>“Since the 1980s enrolments have been fundamentally stable.”</a:t>
            </a:r>
          </a:p>
          <a:p>
            <a:r>
              <a:rPr lang="en-US" sz="1600" dirty="0" smtClean="0">
                <a:cs typeface="Calibri Light" panose="020F0302020204030204" pitchFamily="34" charset="0"/>
              </a:rPr>
              <a:t>	    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Michael Meranze, UCLA</a:t>
            </a:r>
          </a:p>
          <a:p>
            <a:endParaRPr lang="en-US" sz="1000" dirty="0" smtClean="0"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 Light" panose="020F0302020204030204" pitchFamily="34" charset="0"/>
              </a:rPr>
              <a:t>“The proportion of men studying the humanities has barely changed since 1950.</a:t>
            </a:r>
          </a:p>
          <a:p>
            <a:r>
              <a:rPr lang="en-US" sz="1600" dirty="0"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cs typeface="Calibri Light" panose="020F0302020204030204" pitchFamily="34" charset="0"/>
              </a:rPr>
              <a:t>    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David Armitage, Harvard</a:t>
            </a:r>
          </a:p>
          <a:p>
            <a:endParaRPr lang="en-US" sz="1600" dirty="0" smtClean="0"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 Light" panose="020F0302020204030204" pitchFamily="34" charset="0"/>
              </a:rPr>
              <a:t>“The puzzle is not how men’s behavior has changed but how women’s behavior has changed.”</a:t>
            </a:r>
          </a:p>
          <a:p>
            <a:r>
              <a:rPr lang="en-US" sz="1600" dirty="0">
                <a:cs typeface="Calibri Light" panose="020F0302020204030204" pitchFamily="34" charset="0"/>
              </a:rPr>
              <a:t>	</a:t>
            </a:r>
            <a:r>
              <a:rPr lang="en-US" sz="1600" dirty="0" smtClean="0">
                <a:cs typeface="Calibri Light" panose="020F0302020204030204" pitchFamily="34" charset="0"/>
              </a:rPr>
              <a:t>    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Ben Schmidt, Northeaster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611" y="235670"/>
            <a:ext cx="484094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Closer Look at the U.S.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Ahlburg and Roberts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3511" y="1208795"/>
            <a:ext cx="8928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Crisis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8668" y="3120272"/>
            <a:ext cx="15554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Crisis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2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6" name="Picture 2" descr="figure_2_humanities_with_history_totals_AAAS_c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633089"/>
            <a:ext cx="8680174" cy="578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9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 descr="figure_3_humanities_inc_Hist_Arts_Music_AreaStu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1" y="536093"/>
            <a:ext cx="8677790" cy="57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42756" y="1410212"/>
            <a:ext cx="6022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Significant fluctuation in numbers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(rejects Mandler, Saul, Meranze)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Clear ‘crisis’ in 1970s and 1980s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Decline 2009-2015 (core)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2012-2015 (broad)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Similar pattern for men and women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(rejects Schmidt)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Pattern same if add “Arts”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1% point decline = 20,000 majors = 600 faculty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85557" y="723184"/>
            <a:ext cx="648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Stability? Growth?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168" y="600069"/>
            <a:ext cx="484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 Share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  <p:pic>
        <p:nvPicPr>
          <p:cNvPr id="3074" name="Picture 2" descr="figure_4_shares_under_various_defin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36" y="1342185"/>
            <a:ext cx="7468652" cy="497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811" y="1055189"/>
            <a:ext cx="446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 Share Decline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2212" y="6394704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5907" y="2488677"/>
            <a:ext cx="781676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Core share declined 69% over last 50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Broad definition share constant 1980-2005 then declined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Crisis if reference point is 1970 otherwise perhaps not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074" y="850169"/>
            <a:ext cx="926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Are Women to ‘blame’ for the decline in the humanities?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 dirty="0"/>
          </a:p>
        </p:txBody>
      </p:sp>
      <p:pic>
        <p:nvPicPr>
          <p:cNvPr id="4098" name="Picture 2" descr="figure_5_humanities_shares_different_defs_wo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6" y="1886571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igure_6_humanities_shares_different_defs_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41" y="1886571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1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778604" y="880864"/>
            <a:ext cx="4522083" cy="634172"/>
          </a:xfrm>
        </p:spPr>
        <p:txBody>
          <a:bodyPr>
            <a:noAutofit/>
          </a:bodyPr>
          <a:lstStyle/>
          <a:p>
            <a:pPr algn="l">
              <a:lnSpc>
                <a:spcPct val="300000"/>
              </a:lnSpc>
            </a:pPr>
            <a:r>
              <a:rPr lang="en-US" sz="2800" b="1" u="sng" dirty="0" smtClean="0"/>
              <a:t>There is a Crisis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90633" y="1806249"/>
            <a:ext cx="96845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“The humanities and the arts are being cut away …. in virtually every nation of the world.” </a:t>
            </a:r>
          </a:p>
          <a:p>
            <a:r>
              <a:rPr lang="en-US" sz="2000" dirty="0" smtClean="0"/>
              <a:t>     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Martha Nussbaum, University of Chicago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 smtClean="0"/>
              <a:t>“The humanities </a:t>
            </a:r>
            <a:r>
              <a:rPr lang="en-US" sz="2000" u="sng" dirty="0" smtClean="0"/>
              <a:t>do</a:t>
            </a:r>
            <a:r>
              <a:rPr lang="en-US" sz="2000" dirty="0" smtClean="0"/>
              <a:t> perceive themselves to be embattled and </a:t>
            </a:r>
            <a:r>
              <a:rPr lang="en-US" sz="2000" u="sng" dirty="0" smtClean="0"/>
              <a:t>are</a:t>
            </a:r>
            <a:r>
              <a:rPr lang="en-US" sz="2000" dirty="0" smtClean="0"/>
              <a:t> on the defensive throughout and beyond the English- speaking world.</a:t>
            </a:r>
            <a:r>
              <a:rPr lang="en-US" sz="1600" dirty="0" smtClean="0"/>
              <a:t>” 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David Armitage, Harvard University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 smtClean="0"/>
              <a:t>“There are indicators of clear and present danger to the humanities</a:t>
            </a:r>
            <a:r>
              <a:rPr lang="en-US" sz="1600" dirty="0" smtClean="0"/>
              <a:t>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Rob Paige, Arizona State University</a:t>
            </a:r>
          </a:p>
          <a:p>
            <a:endParaRPr lang="en-US" sz="1600" dirty="0"/>
          </a:p>
          <a:p>
            <a:r>
              <a:rPr lang="en-US" sz="2400" dirty="0" smtClean="0"/>
              <a:t>“If nothing is done to put an end to this process of disintegration, the numbers [of humanities students] will continue in a steady downward spiral.”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William Chace, Emory University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12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402" y="1131425"/>
            <a:ext cx="658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Women unjustly accused.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9035" y="2311717"/>
            <a:ext cx="9049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The pattern for men and women is similar and the male share has</a:t>
            </a:r>
          </a:p>
          <a:p>
            <a:pPr lvl="1"/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not stayed constant since 1950 – in fact it declined 1980s to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 2014.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925" y="579101"/>
            <a:ext cx="686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Where did the humanities students go?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 dirty="0"/>
          </a:p>
        </p:txBody>
      </p:sp>
      <p:pic>
        <p:nvPicPr>
          <p:cNvPr id="5122" name="Picture 2" descr="figure_7_liberal_arts_sciences_share_fem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" y="1767302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gure_8_liberal_arts_sciences_share_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67302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8713" y="2321917"/>
            <a:ext cx="10018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There is a simple “two cultures” explanation (the second culture is business) until 1990.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But not post-1990.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229" y="630434"/>
            <a:ext cx="769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Explains the Fate of the Humanities?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89435" y="1370206"/>
            <a:ext cx="97343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dismiss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Demographic change (disadvantaged students) does not</a:t>
            </a:r>
          </a:p>
          <a:p>
            <a:pPr lvl="1"/>
            <a:r>
              <a:rPr lang="en-US" sz="2400" dirty="0" smtClean="0"/>
              <a:t>     correspond to </a:t>
            </a:r>
            <a:r>
              <a:rPr lang="en-US" sz="2400" dirty="0" smtClean="0">
                <a:sym typeface="Wingdings" panose="05000000000000000000" pitchFamily="2" charset="2"/>
              </a:rPr>
              <a:t> humanities.</a:t>
            </a:r>
          </a:p>
          <a:p>
            <a:pPr lvl="1"/>
            <a:endParaRPr lang="en-US" sz="2400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Culture wars - but they happened after the decline of the 1970s and during the increase in 1980s and 1990s.</a:t>
            </a:r>
          </a:p>
          <a:p>
            <a:pPr lvl="1"/>
            <a:endParaRPr lang="en-US" sz="2400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The Economy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Large increases in unemployment associated with very small  humanities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No impact of stock market crashes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No impact of Wall Street scandals.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6570" y="932070"/>
            <a:ext cx="7746469" cy="604499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Fluctuations in the humanities are related to: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7970" y="2498103"/>
            <a:ext cx="692870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Changing preferences of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Relative earnings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82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3545" y="3172403"/>
            <a:ext cx="7980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Uptake </a:t>
            </a:r>
            <a:r>
              <a:rPr lang="en-US" sz="2400" dirty="0"/>
              <a:t>of pill (and delayed marriage and childbirth) coincides with </a:t>
            </a:r>
            <a:r>
              <a:rPr lang="en-US" sz="2400" dirty="0">
                <a:sym typeface="Wingdings" panose="05000000000000000000" pitchFamily="2" charset="2"/>
              </a:rPr>
              <a:t> humanities  (1970-1985 and 2000-2015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9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589" y="280376"/>
            <a:ext cx="2878318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Preferences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 dirty="0"/>
          </a:p>
        </p:txBody>
      </p:sp>
      <p:pic>
        <p:nvPicPr>
          <p:cNvPr id="6146" name="Picture 2" descr="figure_10_values_of_incoming_fresh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11" y="1518686"/>
            <a:ext cx="7184024" cy="47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60050" y="859100"/>
            <a:ext cx="2878318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Preferences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2813" y="2413261"/>
            <a:ext cx="823902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Rise of importance of making money and decline of developing a meaningful philosophy of life tracks decline of humanities 1970s and 1980s.</a:t>
            </a:r>
          </a:p>
          <a:p>
            <a:endParaRPr lang="en-US" sz="2000" dirty="0"/>
          </a:p>
          <a:p>
            <a:r>
              <a:rPr lang="en-US" sz="2000" dirty="0" smtClean="0"/>
              <a:t>Post 1990 the fate of the humanities tracks more closely the importance of a meaningful philosophy of life.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It’s the Money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 dirty="0"/>
          </a:p>
        </p:txBody>
      </p:sp>
      <p:pic>
        <p:nvPicPr>
          <p:cNvPr id="7170" name="Picture 2" descr="figure_11_salary_r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51" y="1388056"/>
            <a:ext cx="7551013" cy="503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7232" y="2581851"/>
            <a:ext cx="787165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is clear students are influenced by starting salaries as relative earnings, and humanities shares move inversely – early 1970s and post 1990.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588" y="869577"/>
            <a:ext cx="361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There is not a Crisis.</a:t>
            </a:r>
            <a:endParaRPr lang="en-US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23903" y="2003750"/>
            <a:ext cx="94129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evidence of a crisis [in the humanities] is lacking.”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Michael Meranze, UCLA</a:t>
            </a:r>
          </a:p>
          <a:p>
            <a:endParaRPr lang="en-US" dirty="0"/>
          </a:p>
          <a:p>
            <a:r>
              <a:rPr lang="en-US" dirty="0" smtClean="0"/>
              <a:t>“Anyone following the humanities death watch for the last 60 years would be struck both by its recurring character and its disconnect from objective fact.”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Blaine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Greteman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University of Iowa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“[There is] no steady downward spiral [in the humanities].”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Michael Berube, Penn State University</a:t>
            </a:r>
          </a:p>
          <a:p>
            <a:endParaRPr lang="en-US" dirty="0"/>
          </a:p>
          <a:p>
            <a:r>
              <a:rPr lang="en-US" dirty="0" smtClean="0"/>
              <a:t>“The humanities survived the run down [in government funding] surprisingly well in terms of market share.”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Peter Mandler, Cambridge University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411" y="474515"/>
            <a:ext cx="4565715" cy="97912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Closer Look at the UK </a:t>
            </a:r>
            <a:r>
              <a:rPr lang="en-US" sz="1400" b="1" dirty="0" smtClean="0"/>
              <a:t>  </a:t>
            </a:r>
            <a:br>
              <a:rPr lang="en-US" sz="1400" b="1" dirty="0" smtClean="0"/>
            </a:br>
            <a:r>
              <a:rPr lang="en-US" sz="1400" dirty="0" smtClean="0"/>
              <a:t>    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Brighouse   and Arbelaez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950" y="2438537"/>
            <a:ext cx="7927943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“Currently fixed in the crosshairs are the disciplines of the humanities.”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Alex Preston, the Guardian</a:t>
            </a:r>
          </a:p>
          <a:p>
            <a:endParaRPr lang="en-US" sz="2000" dirty="0"/>
          </a:p>
          <a:p>
            <a:r>
              <a:rPr lang="en-US" dirty="0" smtClean="0"/>
              <a:t>“A key feature of the restructuring process has been the increasingly attenuated position of the humanities.”</a:t>
            </a: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Collen Lye and James Vernon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7287" y="1865373"/>
            <a:ext cx="16300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Crisis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0173" y="4755005"/>
            <a:ext cx="16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 Crisis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2296" y="5300870"/>
            <a:ext cx="763325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“There is no period to which one can point and say ‘there is a crisis of the humanities.’  To the contrary, the absolute number of graduates has grown and grown.”</a:t>
            </a:r>
          </a:p>
          <a:p>
            <a:r>
              <a:rPr lang="en-US" sz="1400" dirty="0" smtClean="0"/>
              <a:t>   Pete Mandler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55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263" y="593889"/>
            <a:ext cx="89743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humanities are:  Comparative Literary Studies and English Studies and Historical and Philosophical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F71892D-FB6D-417E-9DB0-FE37D4EC7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60541"/>
              </p:ext>
            </p:extLst>
          </p:nvPr>
        </p:nvGraphicFramePr>
        <p:xfrm>
          <a:off x="2743201" y="1647825"/>
          <a:ext cx="6176962" cy="451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06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176" y="2611224"/>
            <a:ext cx="619341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Enrolments rose 1994/5 – 2011/12 then slight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driven by domestic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Adding languages does not alter the story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116" y="531589"/>
            <a:ext cx="71455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Humanities Share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DF4F533-69B3-4F6A-950D-29960B760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004434"/>
              </p:ext>
            </p:extLst>
          </p:nvPr>
        </p:nvGraphicFramePr>
        <p:xfrm>
          <a:off x="2821050" y="1352157"/>
          <a:ext cx="6701252" cy="488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1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9699" y="2564091"/>
            <a:ext cx="611799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Share </a:t>
            </a:r>
            <a:r>
              <a:rPr lang="en-US" sz="2400" dirty="0" smtClean="0">
                <a:sym typeface="Wingdings" panose="05000000000000000000" pitchFamily="2" charset="2"/>
              </a:rPr>
              <a:t> from 8% to 7% (2,000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Decline greater of languages included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660" y="444562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there a crisis of funding?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6291" y="1007706"/>
            <a:ext cx="23366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Expenditure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235A870-1ACC-4DED-8F4E-DF5D0A426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022187"/>
              </p:ext>
            </p:extLst>
          </p:nvPr>
        </p:nvGraphicFramePr>
        <p:xfrm>
          <a:off x="265045" y="1847850"/>
          <a:ext cx="5698433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2196EEB-DA18-44EF-B7B1-0293A934F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112718"/>
              </p:ext>
            </p:extLst>
          </p:nvPr>
        </p:nvGraphicFramePr>
        <p:xfrm>
          <a:off x="6243955" y="1847850"/>
          <a:ext cx="5643245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0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033" y="537328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Pounds: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4408" y="2007909"/>
            <a:ext cx="706067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Real expenditure on the humanities increased by $200 million 2002/3 – 2009/10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Humanities share of university spending fell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033" y="537328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Staffing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6A6D6AD-6B92-46D7-A705-E86CB99CA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681054"/>
              </p:ext>
            </p:extLst>
          </p:nvPr>
        </p:nvGraphicFramePr>
        <p:xfrm>
          <a:off x="195883" y="1600407"/>
          <a:ext cx="5810250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B049293-B23D-4857-A0A0-407169C35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154091"/>
              </p:ext>
            </p:extLst>
          </p:nvPr>
        </p:nvGraphicFramePr>
        <p:xfrm>
          <a:off x="6427304" y="1600407"/>
          <a:ext cx="5457412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9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033" y="537328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People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007909"/>
            <a:ext cx="855953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Full-time staff increased slightly and much less than other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Considerable growth in part-time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Student/staff ratio increased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033" y="537328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Conclusion: UK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8477" y="1405307"/>
            <a:ext cx="7060677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Claims of crisis seem alarmist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Enrolment has increased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Resources have not declined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However, share of students and staff have declined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could be a future crisis if: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fall-off in enrolment continues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f quality of instruction declines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quality of research declines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society’s support for the humanities declines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students become more sensitive to earnings differentials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25" y="180073"/>
            <a:ext cx="60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 is there a crisis in the humanities?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6156" y="864760"/>
            <a:ext cx="109129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Australia		-	Glenn Withers, ANU</a:t>
            </a:r>
          </a:p>
          <a:p>
            <a:endParaRPr lang="en-US" sz="1600" dirty="0"/>
          </a:p>
          <a:p>
            <a:r>
              <a:rPr lang="en-US" sz="1600" dirty="0" smtClean="0"/>
              <a:t>Brazil 		-	Filipe Campello, Federal University of Pernambuco (</a:t>
            </a:r>
            <a:r>
              <a:rPr lang="en-US" sz="1600" dirty="0" err="1" smtClean="0"/>
              <a:t>Reclife</a:t>
            </a:r>
            <a:r>
              <a:rPr lang="en-US" sz="1600" dirty="0" smtClean="0"/>
              <a:t>, Brazil) and Mariana </a:t>
            </a:r>
            <a:r>
              <a:rPr lang="en-US" sz="1600" dirty="0" err="1" smtClean="0"/>
              <a:t>Brandini</a:t>
            </a:r>
            <a:r>
              <a:rPr lang="en-US" sz="1600" dirty="0" smtClean="0"/>
              <a:t> Assis,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 New York School for Social Research, New York</a:t>
            </a:r>
          </a:p>
          <a:p>
            <a:endParaRPr lang="en-US" sz="1600" dirty="0"/>
          </a:p>
          <a:p>
            <a:r>
              <a:rPr lang="en-US" sz="1600" dirty="0" smtClean="0"/>
              <a:t>Egypt		-	Ragui Assaad, University of Minnesota, and Dina Abdalla, American University in Cairo</a:t>
            </a:r>
          </a:p>
          <a:p>
            <a:endParaRPr lang="en-US" sz="1600" dirty="0"/>
          </a:p>
          <a:p>
            <a:r>
              <a:rPr lang="en-US" sz="1600" dirty="0" smtClean="0"/>
              <a:t>France		- 	Michel Wieviorka,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600" dirty="0" err="1" smtClean="0"/>
              <a:t>cole</a:t>
            </a:r>
            <a:r>
              <a:rPr lang="en-US" sz="1600" dirty="0" smtClean="0"/>
              <a:t> des </a:t>
            </a:r>
            <a:r>
              <a:rPr lang="en-US" sz="1600" dirty="0" err="1" smtClean="0"/>
              <a:t>Hautes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600" dirty="0" err="1" smtClean="0"/>
              <a:t>tudes</a:t>
            </a:r>
            <a:r>
              <a:rPr lang="en-US" sz="1600" dirty="0" smtClean="0"/>
              <a:t> en Sciences Sociales</a:t>
            </a:r>
          </a:p>
          <a:p>
            <a:endParaRPr lang="en-US" sz="1600" dirty="0"/>
          </a:p>
          <a:p>
            <a:r>
              <a:rPr lang="en-US" sz="1600" dirty="0" smtClean="0"/>
              <a:t>Germany 		- 	Sibylle Baumbach, University of Innsbruck</a:t>
            </a:r>
          </a:p>
          <a:p>
            <a:endParaRPr lang="en-US" sz="1600" dirty="0"/>
          </a:p>
          <a:p>
            <a:r>
              <a:rPr lang="en-US" sz="1600" dirty="0" smtClean="0"/>
              <a:t>Japan		-	Earl Kinmonth, Taisho University</a:t>
            </a:r>
          </a:p>
          <a:p>
            <a:endParaRPr lang="en-US" sz="1600" dirty="0"/>
          </a:p>
          <a:p>
            <a:r>
              <a:rPr lang="en-US" sz="1600" dirty="0" smtClean="0"/>
              <a:t>Mexico		-	Roberto </a:t>
            </a:r>
            <a:r>
              <a:rPr lang="en-US" sz="1600" dirty="0" err="1" smtClean="0"/>
              <a:t>Brena</a:t>
            </a:r>
            <a:r>
              <a:rPr lang="en-US" sz="1600" dirty="0" smtClean="0"/>
              <a:t>, El Colegio de 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600" dirty="0" smtClean="0"/>
              <a:t>xico</a:t>
            </a:r>
          </a:p>
          <a:p>
            <a:endParaRPr lang="en-US" sz="1600" dirty="0"/>
          </a:p>
          <a:p>
            <a:r>
              <a:rPr lang="en-US" sz="1600" dirty="0" smtClean="0"/>
              <a:t>Palestine and Israel	-	Russell Berman, Stanford University</a:t>
            </a:r>
          </a:p>
          <a:p>
            <a:endParaRPr lang="en-US" sz="1600" dirty="0"/>
          </a:p>
          <a:p>
            <a:r>
              <a:rPr lang="en-US" sz="1600" dirty="0" smtClean="0"/>
              <a:t>South Africa	-	Keith Breckenridge, University of the Witwatersrand</a:t>
            </a:r>
          </a:p>
          <a:p>
            <a:endParaRPr lang="en-US" sz="1600" dirty="0"/>
          </a:p>
          <a:p>
            <a:r>
              <a:rPr lang="en-US" sz="1600" dirty="0" smtClean="0"/>
              <a:t>U.K.		-	Harry Brighouse and David Arbelaez, University of Wisconsin</a:t>
            </a:r>
          </a:p>
          <a:p>
            <a:endParaRPr lang="en-US" sz="1600" dirty="0"/>
          </a:p>
          <a:p>
            <a:r>
              <a:rPr lang="en-US" sz="1600" dirty="0" smtClean="0"/>
              <a:t>U.S.		-	Dennis A. Ahlburg, Trinity University and Evan Roberts, University of Minnesota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20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01" y="358218"/>
            <a:ext cx="75225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 the humanities contribute to society?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7142" y="1121789"/>
            <a:ext cx="9323111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Emphasize what gives meaning to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Teach how to deal with complex, non-routine problems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Impart skills to interpret and communicate complex ideas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Impart skills to evaluate information, ask difficult questions, and place in historical and cultural context</a:t>
            </a:r>
          </a:p>
          <a:p>
            <a:pPr lvl="1"/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    Brighouse and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Abelaez</a:t>
            </a:r>
            <a:endParaRPr lang="en-US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Economic argument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Humanities impart “efficiency-enhancing” skills which are increasingly important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“soft-skills”</a:t>
            </a:r>
          </a:p>
          <a:p>
            <a:pPr lvl="1"/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2000" dirty="0" smtClean="0">
              <a:cs typeface="Calibri Light" panose="020F0302020204030204" pitchFamily="34" charset="0"/>
            </a:endParaRPr>
          </a:p>
          <a:p>
            <a:pPr lvl="1"/>
            <a:r>
              <a:rPr lang="en-US" sz="2000" dirty="0" smtClean="0">
                <a:cs typeface="Calibri Light" panose="020F0302020204030204" pitchFamily="34" charset="0"/>
              </a:rPr>
              <a:t>“Society needs new narratives, revive family life, restore community bonds and shared moral culture.”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David Brooks</a:t>
            </a:r>
            <a:endParaRPr lang="en-US" sz="1200" dirty="0" smtClean="0">
              <a:cs typeface="Calibri Light" panose="020F0302020204030204" pitchFamily="34" charset="0"/>
            </a:endParaRPr>
          </a:p>
          <a:p>
            <a:pPr lvl="1"/>
            <a:endParaRPr lang="en-US" sz="2000" dirty="0" smtClean="0"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Humanities has a comparative advantage in these areas.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742" y="1036948"/>
            <a:ext cx="77205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arguing in favour of the humanities a “sell-out?”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3386" y="2526383"/>
            <a:ext cx="855953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Stefan Collini warns against “internalizing the language of contribution to economic growth as the defining purpose [of the humanities].”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humanities are not “gadget-ready panacea for machinations of society, politics, and culture.”</a:t>
            </a:r>
          </a:p>
          <a:p>
            <a:r>
              <a:rPr lang="en-US" sz="2000" dirty="0"/>
              <a:t>	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Soni and Callebert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033" y="537328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My position: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080" y="2007909"/>
            <a:ext cx="832386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Parents,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students, administrators, and politicians use the language of economic value.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refusal to do so is equivalent to admitting the humanities do not contribute to the economy.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can place a “lower-bound” estimate on the value of the humanities.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“To take advantage of the vocational potential of the humanities is not to sell out to the corporate world, but to bring the critical perspective of the humanities into that world.”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Paul Jay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033" y="537328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few concluding thoughts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34533" y="2196446"/>
            <a:ext cx="8568965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Should the definition of the humanities be broadened to include “useless degrees that won’t get you a job?” </a:t>
            </a:r>
          </a:p>
          <a:p>
            <a:r>
              <a:rPr lang="en-US" sz="2000" dirty="0"/>
              <a:t>	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Berube</a:t>
            </a:r>
          </a:p>
          <a:p>
            <a:endParaRPr lang="en-US" sz="1400" dirty="0" smtClean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Will this lead to a crisis </a:t>
            </a:r>
            <a:r>
              <a:rPr lang="en-US" sz="2000" u="sng" dirty="0" smtClean="0">
                <a:cs typeface="Calibri Light" panose="020F0302020204030204" pitchFamily="34" charset="0"/>
              </a:rPr>
              <a:t>within</a:t>
            </a:r>
            <a:r>
              <a:rPr lang="en-US" sz="2000" dirty="0" smtClean="0">
                <a:cs typeface="Calibri Light" panose="020F0302020204030204" pitchFamily="34" charset="0"/>
              </a:rPr>
              <a:t> the humanities?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Should the humanities be defended using an economic argument?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Are the economic returns to a degree in the humanities underestimated?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Rise of the “soft-skills” post 2000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 panose="020F0302020204030204" pitchFamily="34" charset="0"/>
              </a:rPr>
              <a:t>Importance of graduate school</a:t>
            </a:r>
          </a:p>
          <a:p>
            <a:pPr lvl="1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4656" y="1140644"/>
            <a:ext cx="5542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63757" y="2582945"/>
            <a:ext cx="951506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no world-wide crisis in the humanities.</a:t>
            </a:r>
          </a:p>
          <a:p>
            <a:endParaRPr lang="en-US" sz="2400" dirty="0"/>
          </a:p>
          <a:p>
            <a:r>
              <a:rPr lang="en-US" sz="2400" dirty="0" smtClean="0"/>
              <a:t>However, the humanities do not have a “shining future” in many countries.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801" y="809544"/>
            <a:ext cx="340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Questions: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2505" y="1789356"/>
            <a:ext cx="8622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humanities?</a:t>
            </a:r>
          </a:p>
          <a:p>
            <a:endParaRPr lang="en-US" sz="2400" dirty="0" smtClean="0"/>
          </a:p>
          <a:p>
            <a:r>
              <a:rPr lang="en-US" sz="2400" dirty="0" smtClean="0"/>
              <a:t>Is there a crisis?</a:t>
            </a:r>
          </a:p>
          <a:p>
            <a:endParaRPr lang="en-US" sz="2400" dirty="0" smtClean="0"/>
          </a:p>
          <a:p>
            <a:r>
              <a:rPr lang="en-US" sz="2400" dirty="0" smtClean="0"/>
              <a:t>If so, what form does it take (enrolment?, funding?, reputation?).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the causes?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the implications? </a:t>
            </a:r>
          </a:p>
          <a:p>
            <a:endParaRPr lang="en-US" sz="2400" dirty="0"/>
          </a:p>
          <a:p>
            <a:r>
              <a:rPr lang="en-US" sz="2000" dirty="0" smtClean="0"/>
              <a:t>Avoid “being cast adrift on an ocean of anecdote masquerading as generalization or of ideology purporting to be fact.” 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Francis Oakley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6776" y="456105"/>
            <a:ext cx="99149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Why is it important to define the humanities?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Mandler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-	</a:t>
            </a:r>
            <a:r>
              <a:rPr lang="en-US" sz="2000" b="1" dirty="0"/>
              <a:t>T</a:t>
            </a:r>
            <a:r>
              <a:rPr lang="en-US" sz="2000" b="1" dirty="0" smtClean="0"/>
              <a:t>he “humanities have held up well”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	-	But languages, literature, history, philosophy, and religion have not.</a:t>
            </a:r>
          </a:p>
          <a:p>
            <a:endParaRPr lang="en-US" sz="2000" b="1" dirty="0" smtClean="0"/>
          </a:p>
          <a:p>
            <a:r>
              <a:rPr lang="en-US" sz="2000" b="1" dirty="0"/>
              <a:t>	</a:t>
            </a:r>
            <a:r>
              <a:rPr lang="en-US" sz="2000" b="1" dirty="0" smtClean="0"/>
              <a:t>-	Creative arts and design, communications, and education have.</a:t>
            </a:r>
          </a:p>
          <a:p>
            <a:endParaRPr lang="en-US" sz="2000" b="1" dirty="0"/>
          </a:p>
          <a:p>
            <a:r>
              <a:rPr lang="en-US" sz="2000" b="1" dirty="0" smtClean="0"/>
              <a:t>	So what are the humanities? How are they defined?</a:t>
            </a:r>
          </a:p>
          <a:p>
            <a:endParaRPr lang="en-US" sz="2000" b="1" dirty="0" smtClean="0"/>
          </a:p>
          <a:p>
            <a:endParaRPr lang="en-US" sz="2800" b="1" dirty="0"/>
          </a:p>
          <a:p>
            <a:endParaRPr lang="en-US" sz="1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0699" y="1227657"/>
            <a:ext cx="8298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200" dirty="0" smtClean="0"/>
              <a:t>Stefan Collini</a:t>
            </a:r>
          </a:p>
          <a:p>
            <a:endParaRPr lang="en-US" sz="2200" dirty="0" smtClean="0"/>
          </a:p>
          <a:p>
            <a:r>
              <a:rPr lang="en-US" sz="2200" dirty="0"/>
              <a:t>	H</a:t>
            </a:r>
            <a:r>
              <a:rPr lang="en-US" sz="2200" dirty="0" smtClean="0"/>
              <a:t>umanities is not a “timeless category.”</a:t>
            </a:r>
          </a:p>
          <a:p>
            <a:endParaRPr lang="en-US" sz="2200" dirty="0"/>
          </a:p>
          <a:p>
            <a:r>
              <a:rPr lang="en-US" sz="2200" dirty="0" smtClean="0"/>
              <a:t>Brighouse and Arbelaez:</a:t>
            </a:r>
          </a:p>
          <a:p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Stipulative - designated by universities</a:t>
            </a:r>
          </a:p>
          <a:p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Principled – by subject matter and method of investigation</a:t>
            </a:r>
          </a:p>
          <a:p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Historical – what have been called humanities over time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40643" y="603315"/>
            <a:ext cx="66553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Different ways to define the </a:t>
            </a:r>
            <a:r>
              <a:rPr lang="en-US" sz="2800" b="1" dirty="0" smtClean="0"/>
              <a:t>humanities: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649" y="410882"/>
            <a:ext cx="547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 what are they?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3871" y="1409973"/>
            <a:ext cx="90902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Core Humanities:  languages and literatures, history, classical studies, philosophy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Broader Humanities: religion, ethnic/gender/cultural studies, area studies,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archeology, jurisprudence, selected arts, interdisciplinary studies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What about: 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*  creative arts and design, communications, education (Australia)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*  fashion and design, audiovisual and media studies (Brazil)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*  social sciences (France)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* empirical aesthetics, digital humanities (Germany)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* behavioral sciences (Mexico, Palestine)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* psychology, public administration, management (South Africa)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847" y="1077513"/>
            <a:ext cx="350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a crisis?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9905" y="2483225"/>
            <a:ext cx="11230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 departure from the norm and the departure is bad for somebody  -  students, faculty, society</a:t>
            </a:r>
          </a:p>
          <a:p>
            <a:r>
              <a:rPr lang="en-US" sz="2000" dirty="0"/>
              <a:t>	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Brighouse and Arbelaez</a:t>
            </a:r>
          </a:p>
          <a:p>
            <a:endParaRPr lang="en-US" sz="2000" dirty="0"/>
          </a:p>
          <a:p>
            <a:r>
              <a:rPr lang="en-US" sz="2000" dirty="0" smtClean="0"/>
              <a:t>“A major and sustained decline in respect and commitment to humanities.”</a:t>
            </a:r>
          </a:p>
          <a:p>
            <a:r>
              <a:rPr lang="en-US" sz="2000" dirty="0"/>
              <a:t>	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Withers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urn on investment of the recruiting process presentation">
  <a:themeElements>
    <a:clrScheme name="Custom 3">
      <a:dk1>
        <a:srgbClr val="CC6077"/>
      </a:dk1>
      <a:lt1>
        <a:sysClr val="window" lastClr="FFFFFF"/>
      </a:lt1>
      <a:dk2>
        <a:srgbClr val="9F3B42"/>
      </a:dk2>
      <a:lt2>
        <a:srgbClr val="F2F2F2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urn on investment of the recruiting process presentation" id="{D12A29A8-7F1C-4FA6-AA15-4EA8221E45B5}" vid="{E876C2F9-FA89-45B4-A16A-1449D5D52281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56AA02-1025-42B3-947D-D7D298381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Recruiting process return on investment presentation</Template>
  <TotalTime>0</TotalTime>
  <Words>1557</Words>
  <Application>Microsoft Office PowerPoint</Application>
  <PresentationFormat>Widescreen</PresentationFormat>
  <Paragraphs>427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Wingdings 2</vt:lpstr>
      <vt:lpstr>Return on investment of the recruiting process presentation</vt:lpstr>
      <vt:lpstr>seminar Centre for Global Higher Education University College london May 22,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Preferences</vt:lpstr>
      <vt:lpstr>Preferences</vt:lpstr>
      <vt:lpstr>It’s the Money</vt:lpstr>
      <vt:lpstr>PowerPoint Presentation</vt:lpstr>
      <vt:lpstr>A Closer Look at the UK         Brighouse   and Arbelaez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2016-09-20T17:24:43Z</dcterms:created>
  <dcterms:modified xsi:type="dcterms:W3CDTF">2018-05-07T15:48:11Z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TC034605479991</vt:lpwstr>
  </property>
</Properties>
</file>