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98" r:id="rId2"/>
    <p:sldId id="294" r:id="rId3"/>
    <p:sldId id="286" r:id="rId4"/>
    <p:sldId id="284" r:id="rId5"/>
    <p:sldId id="288" r:id="rId6"/>
    <p:sldId id="299" r:id="rId7"/>
    <p:sldId id="300" r:id="rId8"/>
    <p:sldId id="295" r:id="rId9"/>
    <p:sldId id="296" r:id="rId10"/>
    <p:sldId id="29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74"/>
    <p:restoredTop sz="94658"/>
  </p:normalViewPr>
  <p:slideViewPr>
    <p:cSldViewPr snapToGrid="0" snapToObjects="1">
      <p:cViewPr varScale="1">
        <p:scale>
          <a:sx n="109" d="100"/>
          <a:sy n="109" d="100"/>
        </p:scale>
        <p:origin x="192" y="3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E8B21F-0A23-9B44-B485-20B527129460}" type="doc">
      <dgm:prSet loTypeId="urn:microsoft.com/office/officeart/2005/8/layout/matrix3" loCatId="matrix" qsTypeId="urn:microsoft.com/office/officeart/2005/8/quickstyle/simple3" qsCatId="simple" csTypeId="urn:microsoft.com/office/officeart/2005/8/colors/accent1_2" csCatId="accent1" phldr="1"/>
      <dgm:spPr/>
      <dgm:t>
        <a:bodyPr/>
        <a:lstStyle/>
        <a:p>
          <a:endParaRPr lang="en-US"/>
        </a:p>
      </dgm:t>
    </dgm:pt>
    <dgm:pt modelId="{4C0CD051-2D50-3643-AFE7-564B12E13582}">
      <dgm:prSet phldrT="[Text]" custT="1"/>
      <dgm:spPr>
        <a:solidFill>
          <a:srgbClr val="00B0F0">
            <a:alpha val="60000"/>
          </a:srgbClr>
        </a:solidFill>
      </dgm:spPr>
      <dgm:t>
        <a:bodyPr/>
        <a:lstStyle/>
        <a:p>
          <a:pPr algn="l"/>
          <a:r>
            <a:rPr lang="en-US" sz="1000" b="1" dirty="0">
              <a:solidFill>
                <a:schemeClr val="tx1"/>
              </a:solidFill>
            </a:rPr>
            <a:t>1 </a:t>
          </a:r>
          <a:r>
            <a:rPr lang="en-US" sz="1000" b="1" dirty="0" err="1">
              <a:solidFill>
                <a:schemeClr val="tx1"/>
              </a:solidFill>
            </a:rPr>
            <a:t>Individualised</a:t>
          </a:r>
          <a:r>
            <a:rPr lang="en-US" sz="1000" b="1" dirty="0">
              <a:solidFill>
                <a:schemeClr val="tx1"/>
              </a:solidFill>
            </a:rPr>
            <a:t> national goods</a:t>
          </a:r>
        </a:p>
        <a:p>
          <a:pPr algn="l"/>
          <a:r>
            <a:rPr lang="en-US" sz="1100" dirty="0">
              <a:solidFill>
                <a:srgbClr val="002060"/>
              </a:solidFill>
            </a:rPr>
            <a:t>Individual agency freedom</a:t>
          </a:r>
        </a:p>
        <a:p>
          <a:pPr algn="l"/>
          <a:r>
            <a:rPr lang="en-US" sz="1100" dirty="0">
              <a:solidFill>
                <a:srgbClr val="002060"/>
              </a:solidFill>
            </a:rPr>
            <a:t>Better social position</a:t>
          </a:r>
        </a:p>
        <a:p>
          <a:pPr algn="l"/>
          <a:r>
            <a:rPr lang="en-US" sz="1100" dirty="0">
              <a:solidFill>
                <a:srgbClr val="002060"/>
              </a:solidFill>
            </a:rPr>
            <a:t>Augmented earnings and employment rates</a:t>
          </a:r>
        </a:p>
        <a:p>
          <a:pPr algn="l"/>
          <a:r>
            <a:rPr lang="en-US" sz="1100" dirty="0">
              <a:solidFill>
                <a:srgbClr val="002060"/>
              </a:solidFill>
            </a:rPr>
            <a:t>Lifetime health and financial outcomes, </a:t>
          </a:r>
          <a:r>
            <a:rPr lang="en-US" sz="1100" dirty="0" err="1">
              <a:solidFill>
                <a:srgbClr val="002060"/>
              </a:solidFill>
            </a:rPr>
            <a:t>etc</a:t>
          </a:r>
          <a:r>
            <a:rPr lang="en-US" sz="1100" dirty="0">
              <a:solidFill>
                <a:srgbClr val="002060"/>
              </a:solidFill>
            </a:rPr>
            <a:t>  </a:t>
          </a:r>
        </a:p>
      </dgm:t>
    </dgm:pt>
    <dgm:pt modelId="{28518023-4E9F-6B4F-A94E-CCF68D411050}" type="parTrans" cxnId="{2E133754-E38D-4145-ABAC-F97009B7376C}">
      <dgm:prSet/>
      <dgm:spPr/>
      <dgm:t>
        <a:bodyPr/>
        <a:lstStyle/>
        <a:p>
          <a:endParaRPr lang="en-US"/>
        </a:p>
      </dgm:t>
    </dgm:pt>
    <dgm:pt modelId="{8CCFC944-21DA-B544-BEB8-60DE3ED8AF77}" type="sibTrans" cxnId="{2E133754-E38D-4145-ABAC-F97009B7376C}">
      <dgm:prSet/>
      <dgm:spPr/>
      <dgm:t>
        <a:bodyPr/>
        <a:lstStyle/>
        <a:p>
          <a:endParaRPr lang="en-US"/>
        </a:p>
      </dgm:t>
    </dgm:pt>
    <dgm:pt modelId="{E4121B54-3C21-4B45-B8DE-5720005C4AE2}">
      <dgm:prSet phldrT="[Text]" custT="1"/>
      <dgm:spPr>
        <a:solidFill>
          <a:srgbClr val="92D050">
            <a:alpha val="60000"/>
          </a:srgbClr>
        </a:solidFill>
      </dgm:spPr>
      <dgm:t>
        <a:bodyPr/>
        <a:lstStyle/>
        <a:p>
          <a:pPr algn="l"/>
          <a:r>
            <a:rPr lang="en-US" sz="1000" b="1" dirty="0">
              <a:solidFill>
                <a:srgbClr val="002060"/>
              </a:solidFill>
            </a:rPr>
            <a:t>2 </a:t>
          </a:r>
          <a:r>
            <a:rPr lang="en-US" sz="1000" b="1" dirty="0" err="1">
              <a:solidFill>
                <a:srgbClr val="002060"/>
              </a:solidFill>
            </a:rPr>
            <a:t>Individualised</a:t>
          </a:r>
          <a:r>
            <a:rPr lang="en-US" sz="1000" b="1" dirty="0">
              <a:solidFill>
                <a:srgbClr val="002060"/>
              </a:solidFill>
            </a:rPr>
            <a:t> global goods</a:t>
          </a:r>
        </a:p>
        <a:p>
          <a:pPr algn="l"/>
          <a:r>
            <a:rPr lang="en-US" sz="1100" dirty="0"/>
            <a:t>Cross-border mobility and employability</a:t>
          </a:r>
        </a:p>
        <a:p>
          <a:pPr algn="l"/>
          <a:r>
            <a:rPr lang="en-US" sz="1100" dirty="0"/>
            <a:t>Communications facility</a:t>
          </a:r>
        </a:p>
        <a:p>
          <a:pPr algn="l"/>
          <a:r>
            <a:rPr lang="en-US" sz="1100" dirty="0"/>
            <a:t>Knowledge of diverse languages and cultures</a:t>
          </a:r>
        </a:p>
        <a:p>
          <a:pPr algn="l"/>
          <a:r>
            <a:rPr lang="en-US" sz="1100" dirty="0"/>
            <a:t>Access to global science</a:t>
          </a:r>
        </a:p>
      </dgm:t>
    </dgm:pt>
    <dgm:pt modelId="{D8B7AF0C-2CD2-4E4F-90FE-DFC5A8B14ED4}" type="parTrans" cxnId="{24B08356-6681-DA44-9A53-869A9DF1B4F2}">
      <dgm:prSet/>
      <dgm:spPr/>
      <dgm:t>
        <a:bodyPr/>
        <a:lstStyle/>
        <a:p>
          <a:endParaRPr lang="en-US"/>
        </a:p>
      </dgm:t>
    </dgm:pt>
    <dgm:pt modelId="{0C712FE4-E435-7946-8534-18F25F9580FA}" type="sibTrans" cxnId="{24B08356-6681-DA44-9A53-869A9DF1B4F2}">
      <dgm:prSet/>
      <dgm:spPr/>
      <dgm:t>
        <a:bodyPr/>
        <a:lstStyle/>
        <a:p>
          <a:endParaRPr lang="en-US"/>
        </a:p>
      </dgm:t>
    </dgm:pt>
    <dgm:pt modelId="{539587A6-A406-4E48-B83A-2EB87D3032EF}">
      <dgm:prSet phldrT="[Text]" custT="1"/>
      <dgm:spPr>
        <a:solidFill>
          <a:srgbClr val="00B0F0">
            <a:alpha val="60000"/>
          </a:srgbClr>
        </a:solidFill>
      </dgm:spPr>
      <dgm:t>
        <a:bodyPr/>
        <a:lstStyle/>
        <a:p>
          <a:pPr algn="l"/>
          <a:r>
            <a:rPr lang="en-US" sz="1000" b="1" dirty="0">
              <a:solidFill>
                <a:srgbClr val="002060"/>
              </a:solidFill>
            </a:rPr>
            <a:t>3 Collective national goods</a:t>
          </a:r>
        </a:p>
        <a:p>
          <a:pPr algn="l"/>
          <a:r>
            <a:rPr lang="en-US" sz="1100" dirty="0"/>
            <a:t>Economic capability and evolution of occupations</a:t>
          </a:r>
        </a:p>
        <a:p>
          <a:pPr algn="l"/>
          <a:r>
            <a:rPr lang="en-US" sz="1100" dirty="0"/>
            <a:t>Shared social literacy, opportunity structure</a:t>
          </a:r>
        </a:p>
        <a:p>
          <a:pPr algn="l"/>
          <a:r>
            <a:rPr lang="en-US" sz="1100" dirty="0"/>
            <a:t>Inputs to government </a:t>
          </a:r>
        </a:p>
        <a:p>
          <a:pPr algn="l"/>
          <a:r>
            <a:rPr lang="en-US" sz="1100" dirty="0"/>
            <a:t>Stronger regions, cities</a:t>
          </a:r>
        </a:p>
      </dgm:t>
    </dgm:pt>
    <dgm:pt modelId="{00904D33-AFEA-994D-AE19-40497D1B81CB}" type="parTrans" cxnId="{FEBAD6FE-AC03-C843-AA53-32E5164D3DB8}">
      <dgm:prSet/>
      <dgm:spPr/>
      <dgm:t>
        <a:bodyPr/>
        <a:lstStyle/>
        <a:p>
          <a:endParaRPr lang="en-US"/>
        </a:p>
      </dgm:t>
    </dgm:pt>
    <dgm:pt modelId="{5C241B1E-3DB4-A14C-9964-F82EC5D8FBFE}" type="sibTrans" cxnId="{FEBAD6FE-AC03-C843-AA53-32E5164D3DB8}">
      <dgm:prSet/>
      <dgm:spPr/>
      <dgm:t>
        <a:bodyPr/>
        <a:lstStyle/>
        <a:p>
          <a:endParaRPr lang="en-US"/>
        </a:p>
      </dgm:t>
    </dgm:pt>
    <dgm:pt modelId="{50421F50-BB7E-7741-84BC-6F3EA4448057}">
      <dgm:prSet phldrT="[Text]" custT="1"/>
      <dgm:spPr>
        <a:solidFill>
          <a:srgbClr val="92D050">
            <a:alpha val="60000"/>
          </a:srgbClr>
        </a:solidFill>
      </dgm:spPr>
      <dgm:t>
        <a:bodyPr/>
        <a:lstStyle/>
        <a:p>
          <a:pPr algn="l"/>
          <a:r>
            <a:rPr lang="en-US" sz="1000" b="1" dirty="0">
              <a:solidFill>
                <a:srgbClr val="002060"/>
              </a:solidFill>
            </a:rPr>
            <a:t>4 Collective global goods</a:t>
          </a:r>
        </a:p>
        <a:p>
          <a:pPr algn="l"/>
          <a:r>
            <a:rPr lang="en-US" sz="1100" dirty="0"/>
            <a:t>Universal global science: collaborative challenges</a:t>
          </a:r>
        </a:p>
        <a:p>
          <a:pPr algn="l"/>
          <a:r>
            <a:rPr lang="en-US" sz="1100" dirty="0"/>
            <a:t>Diverse knowledge fields</a:t>
          </a:r>
        </a:p>
        <a:p>
          <a:pPr algn="l"/>
          <a:r>
            <a:rPr lang="en-US" sz="1100" dirty="0"/>
            <a:t>Zone of free critical inquiry</a:t>
          </a:r>
        </a:p>
        <a:p>
          <a:pPr algn="l"/>
          <a:r>
            <a:rPr lang="en-US" sz="1100" dirty="0"/>
            <a:t>Systems for exchange, collaboration, mobility</a:t>
          </a:r>
        </a:p>
      </dgm:t>
    </dgm:pt>
    <dgm:pt modelId="{24AE94BD-9948-5C4C-84B9-F4393CD8B2FB}" type="parTrans" cxnId="{4F8FDDF4-AAA9-A748-9DB0-50FB8863B13A}">
      <dgm:prSet/>
      <dgm:spPr/>
      <dgm:t>
        <a:bodyPr/>
        <a:lstStyle/>
        <a:p>
          <a:endParaRPr lang="en-US"/>
        </a:p>
      </dgm:t>
    </dgm:pt>
    <dgm:pt modelId="{262B8FCB-3E59-D542-BD2D-514D313B0B25}" type="sibTrans" cxnId="{4F8FDDF4-AAA9-A748-9DB0-50FB8863B13A}">
      <dgm:prSet/>
      <dgm:spPr/>
      <dgm:t>
        <a:bodyPr/>
        <a:lstStyle/>
        <a:p>
          <a:endParaRPr lang="en-US"/>
        </a:p>
      </dgm:t>
    </dgm:pt>
    <dgm:pt modelId="{D7537719-3D48-1C4E-AED1-7C6CCD746E9F}" type="pres">
      <dgm:prSet presAssocID="{FBE8B21F-0A23-9B44-B485-20B527129460}" presName="matrix" presStyleCnt="0">
        <dgm:presLayoutVars>
          <dgm:chMax val="1"/>
          <dgm:dir/>
          <dgm:resizeHandles val="exact"/>
        </dgm:presLayoutVars>
      </dgm:prSet>
      <dgm:spPr/>
    </dgm:pt>
    <dgm:pt modelId="{92AA0018-C235-3D49-A064-5CD96FF357AB}" type="pres">
      <dgm:prSet presAssocID="{FBE8B21F-0A23-9B44-B485-20B527129460}" presName="diamond" presStyleLbl="bgShp" presStyleIdx="0" presStyleCnt="1" custLinFactNeighborX="0" custLinFactNeighborY="-1028"/>
      <dgm:spPr>
        <a:solidFill>
          <a:schemeClr val="bg1">
            <a:lumMod val="85000"/>
            <a:alpha val="75000"/>
          </a:schemeClr>
        </a:solidFill>
      </dgm:spPr>
    </dgm:pt>
    <dgm:pt modelId="{6482F070-9866-A341-8335-4C08F02C8F5D}" type="pres">
      <dgm:prSet presAssocID="{FBE8B21F-0A23-9B44-B485-20B527129460}" presName="quad1" presStyleLbl="node1" presStyleIdx="0" presStyleCnt="4">
        <dgm:presLayoutVars>
          <dgm:chMax val="0"/>
          <dgm:chPref val="0"/>
          <dgm:bulletEnabled val="1"/>
        </dgm:presLayoutVars>
      </dgm:prSet>
      <dgm:spPr/>
    </dgm:pt>
    <dgm:pt modelId="{24C5962A-8515-CC4F-92DA-40534C6C8165}" type="pres">
      <dgm:prSet presAssocID="{FBE8B21F-0A23-9B44-B485-20B527129460}" presName="quad2" presStyleLbl="node1" presStyleIdx="1" presStyleCnt="4">
        <dgm:presLayoutVars>
          <dgm:chMax val="0"/>
          <dgm:chPref val="0"/>
          <dgm:bulletEnabled val="1"/>
        </dgm:presLayoutVars>
      </dgm:prSet>
      <dgm:spPr/>
    </dgm:pt>
    <dgm:pt modelId="{B19C1C41-2719-4342-AE7D-ABE281E6BF8E}" type="pres">
      <dgm:prSet presAssocID="{FBE8B21F-0A23-9B44-B485-20B527129460}" presName="quad3" presStyleLbl="node1" presStyleIdx="2" presStyleCnt="4" custScaleX="98175">
        <dgm:presLayoutVars>
          <dgm:chMax val="0"/>
          <dgm:chPref val="0"/>
          <dgm:bulletEnabled val="1"/>
        </dgm:presLayoutVars>
      </dgm:prSet>
      <dgm:spPr/>
    </dgm:pt>
    <dgm:pt modelId="{8FC28542-E16B-D04A-93F1-587F3D420A8E}" type="pres">
      <dgm:prSet presAssocID="{FBE8B21F-0A23-9B44-B485-20B527129460}" presName="quad4" presStyleLbl="node1" presStyleIdx="3" presStyleCnt="4">
        <dgm:presLayoutVars>
          <dgm:chMax val="0"/>
          <dgm:chPref val="0"/>
          <dgm:bulletEnabled val="1"/>
        </dgm:presLayoutVars>
      </dgm:prSet>
      <dgm:spPr/>
    </dgm:pt>
  </dgm:ptLst>
  <dgm:cxnLst>
    <dgm:cxn modelId="{FC792833-E3FB-1949-976C-DC7B119889D7}" type="presOf" srcId="{4C0CD051-2D50-3643-AFE7-564B12E13582}" destId="{6482F070-9866-A341-8335-4C08F02C8F5D}" srcOrd="0" destOrd="0" presId="urn:microsoft.com/office/officeart/2005/8/layout/matrix3"/>
    <dgm:cxn modelId="{44B0BD39-E7EC-E947-9C39-3DB03DBDCDCE}" type="presOf" srcId="{E4121B54-3C21-4B45-B8DE-5720005C4AE2}" destId="{24C5962A-8515-CC4F-92DA-40534C6C8165}" srcOrd="0" destOrd="0" presId="urn:microsoft.com/office/officeart/2005/8/layout/matrix3"/>
    <dgm:cxn modelId="{2E133754-E38D-4145-ABAC-F97009B7376C}" srcId="{FBE8B21F-0A23-9B44-B485-20B527129460}" destId="{4C0CD051-2D50-3643-AFE7-564B12E13582}" srcOrd="0" destOrd="0" parTransId="{28518023-4E9F-6B4F-A94E-CCF68D411050}" sibTransId="{8CCFC944-21DA-B544-BEB8-60DE3ED8AF77}"/>
    <dgm:cxn modelId="{24B08356-6681-DA44-9A53-869A9DF1B4F2}" srcId="{FBE8B21F-0A23-9B44-B485-20B527129460}" destId="{E4121B54-3C21-4B45-B8DE-5720005C4AE2}" srcOrd="1" destOrd="0" parTransId="{D8B7AF0C-2CD2-4E4F-90FE-DFC5A8B14ED4}" sibTransId="{0C712FE4-E435-7946-8534-18F25F9580FA}"/>
    <dgm:cxn modelId="{2822639B-594D-0D47-9432-26F7A40A69D1}" type="presOf" srcId="{FBE8B21F-0A23-9B44-B485-20B527129460}" destId="{D7537719-3D48-1C4E-AED1-7C6CCD746E9F}" srcOrd="0" destOrd="0" presId="urn:microsoft.com/office/officeart/2005/8/layout/matrix3"/>
    <dgm:cxn modelId="{AE76B9BD-C441-0D42-8EF7-F6568B7E378A}" type="presOf" srcId="{539587A6-A406-4E48-B83A-2EB87D3032EF}" destId="{B19C1C41-2719-4342-AE7D-ABE281E6BF8E}" srcOrd="0" destOrd="0" presId="urn:microsoft.com/office/officeart/2005/8/layout/matrix3"/>
    <dgm:cxn modelId="{1B04F8CB-D99A-CB41-847C-6584FC7E33FC}" type="presOf" srcId="{50421F50-BB7E-7741-84BC-6F3EA4448057}" destId="{8FC28542-E16B-D04A-93F1-587F3D420A8E}" srcOrd="0" destOrd="0" presId="urn:microsoft.com/office/officeart/2005/8/layout/matrix3"/>
    <dgm:cxn modelId="{4F8FDDF4-AAA9-A748-9DB0-50FB8863B13A}" srcId="{FBE8B21F-0A23-9B44-B485-20B527129460}" destId="{50421F50-BB7E-7741-84BC-6F3EA4448057}" srcOrd="3" destOrd="0" parTransId="{24AE94BD-9948-5C4C-84B9-F4393CD8B2FB}" sibTransId="{262B8FCB-3E59-D542-BD2D-514D313B0B25}"/>
    <dgm:cxn modelId="{FEBAD6FE-AC03-C843-AA53-32E5164D3DB8}" srcId="{FBE8B21F-0A23-9B44-B485-20B527129460}" destId="{539587A6-A406-4E48-B83A-2EB87D3032EF}" srcOrd="2" destOrd="0" parTransId="{00904D33-AFEA-994D-AE19-40497D1B81CB}" sibTransId="{5C241B1E-3DB4-A14C-9964-F82EC5D8FBFE}"/>
    <dgm:cxn modelId="{AF2339B0-D70C-924E-A921-DC0625EA171E}" type="presParOf" srcId="{D7537719-3D48-1C4E-AED1-7C6CCD746E9F}" destId="{92AA0018-C235-3D49-A064-5CD96FF357AB}" srcOrd="0" destOrd="0" presId="urn:microsoft.com/office/officeart/2005/8/layout/matrix3"/>
    <dgm:cxn modelId="{4E0B27B1-9C24-EF4A-A4A8-9C090221E6FB}" type="presParOf" srcId="{D7537719-3D48-1C4E-AED1-7C6CCD746E9F}" destId="{6482F070-9866-A341-8335-4C08F02C8F5D}" srcOrd="1" destOrd="0" presId="urn:microsoft.com/office/officeart/2005/8/layout/matrix3"/>
    <dgm:cxn modelId="{166F493C-96F2-0646-A977-00F14D736438}" type="presParOf" srcId="{D7537719-3D48-1C4E-AED1-7C6CCD746E9F}" destId="{24C5962A-8515-CC4F-92DA-40534C6C8165}" srcOrd="2" destOrd="0" presId="urn:microsoft.com/office/officeart/2005/8/layout/matrix3"/>
    <dgm:cxn modelId="{76DA0A21-E99C-674E-985D-B60A03EBE768}" type="presParOf" srcId="{D7537719-3D48-1C4E-AED1-7C6CCD746E9F}" destId="{B19C1C41-2719-4342-AE7D-ABE281E6BF8E}" srcOrd="3" destOrd="0" presId="urn:microsoft.com/office/officeart/2005/8/layout/matrix3"/>
    <dgm:cxn modelId="{E964B875-CAE3-CC4D-9E0F-5AE766DB474F}" type="presParOf" srcId="{D7537719-3D48-1C4E-AED1-7C6CCD746E9F}" destId="{8FC28542-E16B-D04A-93F1-587F3D420A8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A0018-C235-3D49-A064-5CD96FF357AB}">
      <dsp:nvSpPr>
        <dsp:cNvPr id="0" name=""/>
        <dsp:cNvSpPr/>
      </dsp:nvSpPr>
      <dsp:spPr>
        <a:xfrm>
          <a:off x="906776" y="0"/>
          <a:ext cx="4387226" cy="4387226"/>
        </a:xfrm>
        <a:prstGeom prst="diamond">
          <a:avLst/>
        </a:prstGeom>
        <a:solidFill>
          <a:schemeClr val="bg1">
            <a:lumMod val="85000"/>
            <a:alpha val="75000"/>
          </a:schemeClr>
        </a:solidFill>
        <a:ln>
          <a:noFill/>
        </a:ln>
        <a:effectLst/>
      </dsp:spPr>
      <dsp:style>
        <a:lnRef idx="0">
          <a:scrgbClr r="0" g="0" b="0"/>
        </a:lnRef>
        <a:fillRef idx="1">
          <a:scrgbClr r="0" g="0" b="0"/>
        </a:fillRef>
        <a:effectRef idx="1">
          <a:scrgbClr r="0" g="0" b="0"/>
        </a:effectRef>
        <a:fontRef idx="minor"/>
      </dsp:style>
    </dsp:sp>
    <dsp:sp modelId="{6482F070-9866-A341-8335-4C08F02C8F5D}">
      <dsp:nvSpPr>
        <dsp:cNvPr id="0" name=""/>
        <dsp:cNvSpPr/>
      </dsp:nvSpPr>
      <dsp:spPr>
        <a:xfrm>
          <a:off x="1323562" y="416786"/>
          <a:ext cx="1711018" cy="1711018"/>
        </a:xfrm>
        <a:prstGeom prst="roundRect">
          <a:avLst/>
        </a:prstGeom>
        <a:solidFill>
          <a:srgbClr val="00B0F0">
            <a:alpha val="60000"/>
          </a:srgb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solidFill>
                <a:schemeClr val="tx1"/>
              </a:solidFill>
            </a:rPr>
            <a:t>1 </a:t>
          </a:r>
          <a:r>
            <a:rPr lang="en-US" sz="1000" b="1" kern="1200" dirty="0" err="1">
              <a:solidFill>
                <a:schemeClr val="tx1"/>
              </a:solidFill>
            </a:rPr>
            <a:t>Individualised</a:t>
          </a:r>
          <a:r>
            <a:rPr lang="en-US" sz="1000" b="1" kern="1200" dirty="0">
              <a:solidFill>
                <a:schemeClr val="tx1"/>
              </a:solidFill>
            </a:rPr>
            <a:t> national goods</a:t>
          </a:r>
        </a:p>
        <a:p>
          <a:pPr marL="0" lvl="0" indent="0" algn="l" defTabSz="444500">
            <a:lnSpc>
              <a:spcPct val="90000"/>
            </a:lnSpc>
            <a:spcBef>
              <a:spcPct val="0"/>
            </a:spcBef>
            <a:spcAft>
              <a:spcPct val="35000"/>
            </a:spcAft>
            <a:buNone/>
          </a:pPr>
          <a:r>
            <a:rPr lang="en-US" sz="1100" kern="1200" dirty="0">
              <a:solidFill>
                <a:srgbClr val="002060"/>
              </a:solidFill>
            </a:rPr>
            <a:t>Individual agency freedom</a:t>
          </a:r>
        </a:p>
        <a:p>
          <a:pPr marL="0" lvl="0" indent="0" algn="l" defTabSz="444500">
            <a:lnSpc>
              <a:spcPct val="90000"/>
            </a:lnSpc>
            <a:spcBef>
              <a:spcPct val="0"/>
            </a:spcBef>
            <a:spcAft>
              <a:spcPct val="35000"/>
            </a:spcAft>
            <a:buNone/>
          </a:pPr>
          <a:r>
            <a:rPr lang="en-US" sz="1100" kern="1200" dirty="0">
              <a:solidFill>
                <a:srgbClr val="002060"/>
              </a:solidFill>
            </a:rPr>
            <a:t>Better social position</a:t>
          </a:r>
        </a:p>
        <a:p>
          <a:pPr marL="0" lvl="0" indent="0" algn="l" defTabSz="444500">
            <a:lnSpc>
              <a:spcPct val="90000"/>
            </a:lnSpc>
            <a:spcBef>
              <a:spcPct val="0"/>
            </a:spcBef>
            <a:spcAft>
              <a:spcPct val="35000"/>
            </a:spcAft>
            <a:buNone/>
          </a:pPr>
          <a:r>
            <a:rPr lang="en-US" sz="1100" kern="1200" dirty="0">
              <a:solidFill>
                <a:srgbClr val="002060"/>
              </a:solidFill>
            </a:rPr>
            <a:t>Augmented earnings and employment rates</a:t>
          </a:r>
        </a:p>
        <a:p>
          <a:pPr marL="0" lvl="0" indent="0" algn="l" defTabSz="444500">
            <a:lnSpc>
              <a:spcPct val="90000"/>
            </a:lnSpc>
            <a:spcBef>
              <a:spcPct val="0"/>
            </a:spcBef>
            <a:spcAft>
              <a:spcPct val="35000"/>
            </a:spcAft>
            <a:buNone/>
          </a:pPr>
          <a:r>
            <a:rPr lang="en-US" sz="1100" kern="1200" dirty="0">
              <a:solidFill>
                <a:srgbClr val="002060"/>
              </a:solidFill>
            </a:rPr>
            <a:t>Lifetime health and financial outcomes, </a:t>
          </a:r>
          <a:r>
            <a:rPr lang="en-US" sz="1100" kern="1200" dirty="0" err="1">
              <a:solidFill>
                <a:srgbClr val="002060"/>
              </a:solidFill>
            </a:rPr>
            <a:t>etc</a:t>
          </a:r>
          <a:r>
            <a:rPr lang="en-US" sz="1100" kern="1200" dirty="0">
              <a:solidFill>
                <a:srgbClr val="002060"/>
              </a:solidFill>
            </a:rPr>
            <a:t>  </a:t>
          </a:r>
        </a:p>
      </dsp:txBody>
      <dsp:txXfrm>
        <a:off x="1407087" y="500311"/>
        <a:ext cx="1543968" cy="1543968"/>
      </dsp:txXfrm>
    </dsp:sp>
    <dsp:sp modelId="{24C5962A-8515-CC4F-92DA-40534C6C8165}">
      <dsp:nvSpPr>
        <dsp:cNvPr id="0" name=""/>
        <dsp:cNvSpPr/>
      </dsp:nvSpPr>
      <dsp:spPr>
        <a:xfrm>
          <a:off x="3166197" y="416786"/>
          <a:ext cx="1711018" cy="1711018"/>
        </a:xfrm>
        <a:prstGeom prst="roundRect">
          <a:avLst/>
        </a:prstGeom>
        <a:solidFill>
          <a:srgbClr val="92D050">
            <a:alpha val="60000"/>
          </a:srgb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solidFill>
                <a:srgbClr val="002060"/>
              </a:solidFill>
            </a:rPr>
            <a:t>2 </a:t>
          </a:r>
          <a:r>
            <a:rPr lang="en-US" sz="1000" b="1" kern="1200" dirty="0" err="1">
              <a:solidFill>
                <a:srgbClr val="002060"/>
              </a:solidFill>
            </a:rPr>
            <a:t>Individualised</a:t>
          </a:r>
          <a:r>
            <a:rPr lang="en-US" sz="1000" b="1" kern="1200" dirty="0">
              <a:solidFill>
                <a:srgbClr val="002060"/>
              </a:solidFill>
            </a:rPr>
            <a:t> global goods</a:t>
          </a:r>
        </a:p>
        <a:p>
          <a:pPr marL="0" lvl="0" indent="0" algn="l" defTabSz="444500">
            <a:lnSpc>
              <a:spcPct val="90000"/>
            </a:lnSpc>
            <a:spcBef>
              <a:spcPct val="0"/>
            </a:spcBef>
            <a:spcAft>
              <a:spcPct val="35000"/>
            </a:spcAft>
            <a:buNone/>
          </a:pPr>
          <a:r>
            <a:rPr lang="en-US" sz="1100" kern="1200" dirty="0"/>
            <a:t>Cross-border mobility and employability</a:t>
          </a:r>
        </a:p>
        <a:p>
          <a:pPr marL="0" lvl="0" indent="0" algn="l" defTabSz="444500">
            <a:lnSpc>
              <a:spcPct val="90000"/>
            </a:lnSpc>
            <a:spcBef>
              <a:spcPct val="0"/>
            </a:spcBef>
            <a:spcAft>
              <a:spcPct val="35000"/>
            </a:spcAft>
            <a:buNone/>
          </a:pPr>
          <a:r>
            <a:rPr lang="en-US" sz="1100" kern="1200" dirty="0"/>
            <a:t>Communications facility</a:t>
          </a:r>
        </a:p>
        <a:p>
          <a:pPr marL="0" lvl="0" indent="0" algn="l" defTabSz="444500">
            <a:lnSpc>
              <a:spcPct val="90000"/>
            </a:lnSpc>
            <a:spcBef>
              <a:spcPct val="0"/>
            </a:spcBef>
            <a:spcAft>
              <a:spcPct val="35000"/>
            </a:spcAft>
            <a:buNone/>
          </a:pPr>
          <a:r>
            <a:rPr lang="en-US" sz="1100" kern="1200" dirty="0"/>
            <a:t>Knowledge of diverse languages and cultures</a:t>
          </a:r>
        </a:p>
        <a:p>
          <a:pPr marL="0" lvl="0" indent="0" algn="l" defTabSz="444500">
            <a:lnSpc>
              <a:spcPct val="90000"/>
            </a:lnSpc>
            <a:spcBef>
              <a:spcPct val="0"/>
            </a:spcBef>
            <a:spcAft>
              <a:spcPct val="35000"/>
            </a:spcAft>
            <a:buNone/>
          </a:pPr>
          <a:r>
            <a:rPr lang="en-US" sz="1100" kern="1200" dirty="0"/>
            <a:t>Access to global science</a:t>
          </a:r>
        </a:p>
      </dsp:txBody>
      <dsp:txXfrm>
        <a:off x="3249722" y="500311"/>
        <a:ext cx="1543968" cy="1543968"/>
      </dsp:txXfrm>
    </dsp:sp>
    <dsp:sp modelId="{B19C1C41-2719-4342-AE7D-ABE281E6BF8E}">
      <dsp:nvSpPr>
        <dsp:cNvPr id="0" name=""/>
        <dsp:cNvSpPr/>
      </dsp:nvSpPr>
      <dsp:spPr>
        <a:xfrm>
          <a:off x="1323562" y="2243808"/>
          <a:ext cx="1679792" cy="1711018"/>
        </a:xfrm>
        <a:prstGeom prst="roundRect">
          <a:avLst/>
        </a:prstGeom>
        <a:solidFill>
          <a:srgbClr val="00B0F0">
            <a:alpha val="60000"/>
          </a:srgb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solidFill>
                <a:srgbClr val="002060"/>
              </a:solidFill>
            </a:rPr>
            <a:t>3 Collective national goods</a:t>
          </a:r>
        </a:p>
        <a:p>
          <a:pPr marL="0" lvl="0" indent="0" algn="l" defTabSz="444500">
            <a:lnSpc>
              <a:spcPct val="90000"/>
            </a:lnSpc>
            <a:spcBef>
              <a:spcPct val="0"/>
            </a:spcBef>
            <a:spcAft>
              <a:spcPct val="35000"/>
            </a:spcAft>
            <a:buNone/>
          </a:pPr>
          <a:r>
            <a:rPr lang="en-US" sz="1100" kern="1200" dirty="0"/>
            <a:t>Economic capability and evolution of occupations</a:t>
          </a:r>
        </a:p>
        <a:p>
          <a:pPr marL="0" lvl="0" indent="0" algn="l" defTabSz="444500">
            <a:lnSpc>
              <a:spcPct val="90000"/>
            </a:lnSpc>
            <a:spcBef>
              <a:spcPct val="0"/>
            </a:spcBef>
            <a:spcAft>
              <a:spcPct val="35000"/>
            </a:spcAft>
            <a:buNone/>
          </a:pPr>
          <a:r>
            <a:rPr lang="en-US" sz="1100" kern="1200" dirty="0"/>
            <a:t>Shared social literacy, opportunity structure</a:t>
          </a:r>
        </a:p>
        <a:p>
          <a:pPr marL="0" lvl="0" indent="0" algn="l" defTabSz="444500">
            <a:lnSpc>
              <a:spcPct val="90000"/>
            </a:lnSpc>
            <a:spcBef>
              <a:spcPct val="0"/>
            </a:spcBef>
            <a:spcAft>
              <a:spcPct val="35000"/>
            </a:spcAft>
            <a:buNone/>
          </a:pPr>
          <a:r>
            <a:rPr lang="en-US" sz="1100" kern="1200" dirty="0"/>
            <a:t>Inputs to government </a:t>
          </a:r>
        </a:p>
        <a:p>
          <a:pPr marL="0" lvl="0" indent="0" algn="l" defTabSz="444500">
            <a:lnSpc>
              <a:spcPct val="90000"/>
            </a:lnSpc>
            <a:spcBef>
              <a:spcPct val="0"/>
            </a:spcBef>
            <a:spcAft>
              <a:spcPct val="35000"/>
            </a:spcAft>
            <a:buNone/>
          </a:pPr>
          <a:r>
            <a:rPr lang="en-US" sz="1100" kern="1200" dirty="0"/>
            <a:t>Stronger regions, cities</a:t>
          </a:r>
        </a:p>
      </dsp:txBody>
      <dsp:txXfrm>
        <a:off x="1405563" y="2325809"/>
        <a:ext cx="1515790" cy="1547016"/>
      </dsp:txXfrm>
    </dsp:sp>
    <dsp:sp modelId="{8FC28542-E16B-D04A-93F1-587F3D420A8E}">
      <dsp:nvSpPr>
        <dsp:cNvPr id="0" name=""/>
        <dsp:cNvSpPr/>
      </dsp:nvSpPr>
      <dsp:spPr>
        <a:xfrm>
          <a:off x="3166197" y="2259421"/>
          <a:ext cx="1711018" cy="1711018"/>
        </a:xfrm>
        <a:prstGeom prst="roundRect">
          <a:avLst/>
        </a:prstGeom>
        <a:solidFill>
          <a:srgbClr val="92D050">
            <a:alpha val="60000"/>
          </a:srgb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solidFill>
                <a:srgbClr val="002060"/>
              </a:solidFill>
            </a:rPr>
            <a:t>4 Collective global goods</a:t>
          </a:r>
        </a:p>
        <a:p>
          <a:pPr marL="0" lvl="0" indent="0" algn="l" defTabSz="444500">
            <a:lnSpc>
              <a:spcPct val="90000"/>
            </a:lnSpc>
            <a:spcBef>
              <a:spcPct val="0"/>
            </a:spcBef>
            <a:spcAft>
              <a:spcPct val="35000"/>
            </a:spcAft>
            <a:buNone/>
          </a:pPr>
          <a:r>
            <a:rPr lang="en-US" sz="1100" kern="1200" dirty="0"/>
            <a:t>Universal global science: collaborative challenges</a:t>
          </a:r>
        </a:p>
        <a:p>
          <a:pPr marL="0" lvl="0" indent="0" algn="l" defTabSz="444500">
            <a:lnSpc>
              <a:spcPct val="90000"/>
            </a:lnSpc>
            <a:spcBef>
              <a:spcPct val="0"/>
            </a:spcBef>
            <a:spcAft>
              <a:spcPct val="35000"/>
            </a:spcAft>
            <a:buNone/>
          </a:pPr>
          <a:r>
            <a:rPr lang="en-US" sz="1100" kern="1200" dirty="0"/>
            <a:t>Diverse knowledge fields</a:t>
          </a:r>
        </a:p>
        <a:p>
          <a:pPr marL="0" lvl="0" indent="0" algn="l" defTabSz="444500">
            <a:lnSpc>
              <a:spcPct val="90000"/>
            </a:lnSpc>
            <a:spcBef>
              <a:spcPct val="0"/>
            </a:spcBef>
            <a:spcAft>
              <a:spcPct val="35000"/>
            </a:spcAft>
            <a:buNone/>
          </a:pPr>
          <a:r>
            <a:rPr lang="en-US" sz="1100" kern="1200" dirty="0"/>
            <a:t>Zone of free critical inquiry</a:t>
          </a:r>
        </a:p>
        <a:p>
          <a:pPr marL="0" lvl="0" indent="0" algn="l" defTabSz="444500">
            <a:lnSpc>
              <a:spcPct val="90000"/>
            </a:lnSpc>
            <a:spcBef>
              <a:spcPct val="0"/>
            </a:spcBef>
            <a:spcAft>
              <a:spcPct val="35000"/>
            </a:spcAft>
            <a:buNone/>
          </a:pPr>
          <a:r>
            <a:rPr lang="en-US" sz="1100" kern="1200" dirty="0"/>
            <a:t>Systems for exchange, collaboration, mobility</a:t>
          </a:r>
        </a:p>
      </dsp:txBody>
      <dsp:txXfrm>
        <a:off x="3249722" y="2342946"/>
        <a:ext cx="1543968" cy="1543968"/>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2D16A7-15A3-B54B-A308-17D154837FE5}" type="datetimeFigureOut">
              <a:rPr lang="en-US" smtClean="0"/>
              <a:t>3/19/18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84835-7967-9541-9877-FACBB8BCB1E5}" type="slidenum">
              <a:rPr lang="en-US" smtClean="0"/>
              <a:t>‹#›</a:t>
            </a:fld>
            <a:endParaRPr lang="en-US"/>
          </a:p>
        </p:txBody>
      </p:sp>
    </p:spTree>
    <p:extLst>
      <p:ext uri="{BB962C8B-B14F-4D97-AF65-F5344CB8AC3E}">
        <p14:creationId xmlns:p14="http://schemas.microsoft.com/office/powerpoint/2010/main" val="132976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4599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99087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63049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55850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45EBCF-77A2-D949-81EC-58E1BF169D13}"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217237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45EBCF-77A2-D949-81EC-58E1BF169D13}"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39493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45EBCF-77A2-D949-81EC-58E1BF169D13}" type="datetimeFigureOut">
              <a:rPr lang="en-US" smtClean="0"/>
              <a:t>3/19/18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919419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45EBCF-77A2-D949-81EC-58E1BF169D13}" type="datetimeFigureOut">
              <a:rPr lang="en-US" smtClean="0"/>
              <a:t>3/19/18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8982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45EBCF-77A2-D949-81EC-58E1BF169D13}" type="datetimeFigureOut">
              <a:rPr lang="en-US" smtClean="0"/>
              <a:t>3/19/18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318600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45EBCF-77A2-D949-81EC-58E1BF169D13}"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83118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45EBCF-77A2-D949-81EC-58E1BF169D13}"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157998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45EBCF-77A2-D949-81EC-58E1BF169D13}" type="datetimeFigureOut">
              <a:rPr lang="en-US" smtClean="0"/>
              <a:t>3/19/18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39AF5-C067-5A43-AD93-39F24D2FF222}" type="slidenum">
              <a:rPr lang="en-US" smtClean="0"/>
              <a:t>‹#›</a:t>
            </a:fld>
            <a:endParaRPr lang="en-US"/>
          </a:p>
        </p:txBody>
      </p:sp>
    </p:spTree>
    <p:extLst>
      <p:ext uri="{BB962C8B-B14F-4D97-AF65-F5344CB8AC3E}">
        <p14:creationId xmlns:p14="http://schemas.microsoft.com/office/powerpoint/2010/main" val="720385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08C7B-E28C-A346-9E3D-48E968FEB660}"/>
              </a:ext>
            </a:extLst>
          </p:cNvPr>
          <p:cNvSpPr>
            <a:spLocks noGrp="1"/>
          </p:cNvSpPr>
          <p:nvPr>
            <p:ph idx="1"/>
          </p:nvPr>
        </p:nvSpPr>
        <p:spPr>
          <a:xfrm>
            <a:off x="566057" y="1629682"/>
            <a:ext cx="7839389" cy="4395980"/>
          </a:xfrm>
        </p:spPr>
        <p:txBody>
          <a:bodyPr>
            <a:normAutofit/>
          </a:bodyPr>
          <a:lstStyle/>
          <a:p>
            <a:r>
              <a:rPr lang="en-GB" sz="2400" dirty="0"/>
              <a:t>There is more than one kind of modernization in the real world (e.g. there are differing configurations of state/ market/ society/ university)</a:t>
            </a:r>
          </a:p>
          <a:p>
            <a:r>
              <a:rPr lang="en-GB" sz="2400" dirty="0"/>
              <a:t>There is more than one kind of globalization (= world-wide integration and convergence)</a:t>
            </a:r>
          </a:p>
          <a:p>
            <a:r>
              <a:rPr lang="en-GB" sz="2400" dirty="0"/>
              <a:t>There is more than one normative global project </a:t>
            </a:r>
          </a:p>
          <a:p>
            <a:r>
              <a:rPr lang="en-GB" sz="2400" dirty="0"/>
              <a:t>There is more than one </a:t>
            </a:r>
            <a:r>
              <a:rPr lang="en-GB" sz="2400" i="1" dirty="0"/>
              <a:t>understanding</a:t>
            </a:r>
            <a:r>
              <a:rPr lang="en-GB" sz="2400" dirty="0"/>
              <a:t> of modernization, and globalization. Understandings differ by national-culture and by disciplines</a:t>
            </a:r>
          </a:p>
          <a:p>
            <a:r>
              <a:rPr lang="en-GB" sz="2400" dirty="0"/>
              <a:t>It is possible to identify empirical judgments we hold in common, and values we hold in common   </a:t>
            </a:r>
          </a:p>
        </p:txBody>
      </p:sp>
      <p:sp>
        <p:nvSpPr>
          <p:cNvPr id="4" name="TextBox 3">
            <a:extLst>
              <a:ext uri="{FF2B5EF4-FFF2-40B4-BE49-F238E27FC236}">
                <a16:creationId xmlns:a16="http://schemas.microsoft.com/office/drawing/2014/main" id="{C306C7E5-2C6F-C14B-A9FC-27CE83CBA774}"/>
              </a:ext>
            </a:extLst>
          </p:cNvPr>
          <p:cNvSpPr txBox="1"/>
          <p:nvPr/>
        </p:nvSpPr>
        <p:spPr>
          <a:xfrm>
            <a:off x="566057" y="261256"/>
            <a:ext cx="7942489" cy="1015663"/>
          </a:xfrm>
          <a:prstGeom prst="rect">
            <a:avLst/>
          </a:prstGeom>
          <a:noFill/>
        </p:spPr>
        <p:txBody>
          <a:bodyPr wrap="square" rtlCol="0">
            <a:spAutoFit/>
          </a:bodyPr>
          <a:lstStyle/>
          <a:p>
            <a:pPr algn="ctr"/>
            <a:r>
              <a:rPr lang="en-GB" sz="3600" b="1" dirty="0">
                <a:solidFill>
                  <a:srgbClr val="0070C0"/>
                </a:solidFill>
              </a:rPr>
              <a:t>Methodology: Unity in diversity?</a:t>
            </a:r>
          </a:p>
          <a:p>
            <a:pPr algn="ctr"/>
            <a:r>
              <a:rPr lang="en-GB" sz="2400" b="1" i="1" dirty="0">
                <a:solidFill>
                  <a:srgbClr val="0070C0"/>
                </a:solidFill>
              </a:rPr>
              <a:t>How to we jog ourselves into thinking differently, newly? </a:t>
            </a:r>
          </a:p>
        </p:txBody>
      </p:sp>
    </p:spTree>
    <p:extLst>
      <p:ext uri="{BB962C8B-B14F-4D97-AF65-F5344CB8AC3E}">
        <p14:creationId xmlns:p14="http://schemas.microsoft.com/office/powerpoint/2010/main" val="284261903"/>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298F5-6521-9E45-A9DA-EECC8BA29795}"/>
              </a:ext>
            </a:extLst>
          </p:cNvPr>
          <p:cNvSpPr>
            <a:spLocks noGrp="1"/>
          </p:cNvSpPr>
          <p:nvPr>
            <p:ph type="title"/>
          </p:nvPr>
        </p:nvSpPr>
        <p:spPr/>
        <p:txBody>
          <a:bodyPr>
            <a:normAutofit fontScale="90000"/>
          </a:bodyPr>
          <a:lstStyle/>
          <a:p>
            <a:pPr algn="ctr"/>
            <a:r>
              <a:rPr lang="en-GB" sz="3600" b="1" dirty="0">
                <a:solidFill>
                  <a:srgbClr val="0070C0"/>
                </a:solidFill>
                <a:latin typeface="+mn-lt"/>
              </a:rPr>
              <a:t>Can we identify perspectives and judgments in relation to the global setting  </a:t>
            </a:r>
          </a:p>
        </p:txBody>
      </p:sp>
      <p:sp>
        <p:nvSpPr>
          <p:cNvPr id="3" name="Content Placeholder 2">
            <a:extLst>
              <a:ext uri="{FF2B5EF4-FFF2-40B4-BE49-F238E27FC236}">
                <a16:creationId xmlns:a16="http://schemas.microsoft.com/office/drawing/2014/main" id="{F03F72BB-D488-8941-8312-0BDE3C5D488E}"/>
              </a:ext>
            </a:extLst>
          </p:cNvPr>
          <p:cNvSpPr>
            <a:spLocks noGrp="1"/>
          </p:cNvSpPr>
          <p:nvPr>
            <p:ph idx="1"/>
          </p:nvPr>
        </p:nvSpPr>
        <p:spPr>
          <a:xfrm>
            <a:off x="628650" y="2177143"/>
            <a:ext cx="7886700" cy="3999820"/>
          </a:xfrm>
        </p:spPr>
        <p:txBody>
          <a:bodyPr/>
          <a:lstStyle/>
          <a:p>
            <a:pPr marL="514350" indent="-514350">
              <a:buFont typeface="+mj-lt"/>
              <a:buAutoNum type="arabicPeriod"/>
            </a:pPr>
            <a:r>
              <a:rPr lang="en-GB" dirty="0"/>
              <a:t>That we hold in common,</a:t>
            </a:r>
          </a:p>
          <a:p>
            <a:pPr marL="514350" indent="-514350">
              <a:buFont typeface="+mj-lt"/>
              <a:buAutoNum type="arabicPeriod"/>
            </a:pPr>
            <a:r>
              <a:rPr lang="en-GB" dirty="0"/>
              <a:t>Where we acknowledge (and possibly value) diversity of views?</a:t>
            </a:r>
          </a:p>
        </p:txBody>
      </p:sp>
    </p:spTree>
    <p:extLst>
      <p:ext uri="{BB962C8B-B14F-4D97-AF65-F5344CB8AC3E}">
        <p14:creationId xmlns:p14="http://schemas.microsoft.com/office/powerpoint/2010/main" val="226900661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E41B3-5D02-AE42-8F40-7FF31EC163FE}"/>
              </a:ext>
            </a:extLst>
          </p:cNvPr>
          <p:cNvSpPr>
            <a:spLocks noGrp="1"/>
          </p:cNvSpPr>
          <p:nvPr>
            <p:ph type="title"/>
          </p:nvPr>
        </p:nvSpPr>
        <p:spPr>
          <a:xfrm>
            <a:off x="672192" y="207963"/>
            <a:ext cx="7894865" cy="1121228"/>
          </a:xfrm>
        </p:spPr>
        <p:txBody>
          <a:bodyPr>
            <a:normAutofit/>
          </a:bodyPr>
          <a:lstStyle/>
          <a:p>
            <a:pPr algn="ctr"/>
            <a:r>
              <a:rPr lang="en-US" sz="3600" b="1" dirty="0">
                <a:solidFill>
                  <a:srgbClr val="0070C0"/>
                </a:solidFill>
                <a:latin typeface="+mn-lt"/>
              </a:rPr>
              <a:t>Individual and collective benefits of HE and science: </a:t>
            </a:r>
            <a:r>
              <a:rPr lang="en-US" sz="3600" b="1" dirty="0">
                <a:latin typeface="+mn-lt"/>
              </a:rPr>
              <a:t>The same everywhere?</a:t>
            </a:r>
            <a:endParaRPr lang="en-GB" sz="3600" dirty="0"/>
          </a:p>
        </p:txBody>
      </p:sp>
      <p:graphicFrame>
        <p:nvGraphicFramePr>
          <p:cNvPr id="3" name="Diagram 2">
            <a:extLst>
              <a:ext uri="{FF2B5EF4-FFF2-40B4-BE49-F238E27FC236}">
                <a16:creationId xmlns:a16="http://schemas.microsoft.com/office/drawing/2014/main" id="{E8C114B5-0138-B34D-BDF8-73A0652F9603}"/>
              </a:ext>
            </a:extLst>
          </p:cNvPr>
          <p:cNvGraphicFramePr/>
          <p:nvPr>
            <p:extLst>
              <p:ext uri="{D42A27DB-BD31-4B8C-83A1-F6EECF244321}">
                <p14:modId xmlns:p14="http://schemas.microsoft.com/office/powerpoint/2010/main" val="2184949354"/>
              </p:ext>
            </p:extLst>
          </p:nvPr>
        </p:nvGraphicFramePr>
        <p:xfrm>
          <a:off x="1519231" y="1955291"/>
          <a:ext cx="6200778" cy="43872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9">
            <a:extLst>
              <a:ext uri="{FF2B5EF4-FFF2-40B4-BE49-F238E27FC236}">
                <a16:creationId xmlns:a16="http://schemas.microsoft.com/office/drawing/2014/main" id="{5C96E56F-89F1-0B4A-A364-4ABF8B4A5CF1}"/>
              </a:ext>
            </a:extLst>
          </p:cNvPr>
          <p:cNvSpPr txBox="1">
            <a:spLocks noChangeArrowheads="1"/>
          </p:cNvSpPr>
          <p:nvPr/>
        </p:nvSpPr>
        <p:spPr bwMode="auto">
          <a:xfrm>
            <a:off x="3748763" y="1499054"/>
            <a:ext cx="1741714" cy="337798"/>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err="1">
                <a:ln>
                  <a:noFill/>
                </a:ln>
                <a:effectLst/>
                <a:latin typeface="Calibri" panose="020F0502020204030204" pitchFamily="34" charset="0"/>
                <a:ea typeface="Calibri" panose="020F0502020204030204" pitchFamily="34" charset="0"/>
                <a:cs typeface="Calibri" panose="020F0502020204030204" pitchFamily="34" charset="0"/>
              </a:rPr>
              <a:t>individualised</a:t>
            </a:r>
            <a:endParaRPr kumimoji="0" lang="en-US" altLang="en-US" b="0" i="0" u="none" strike="noStrike" cap="none" normalizeH="0" baseline="0" dirty="0">
              <a:ln>
                <a:noFill/>
              </a:ln>
              <a:effectLst/>
              <a:latin typeface="Arial" panose="020B0604020202020204" pitchFamily="34" charset="0"/>
            </a:endParaRPr>
          </a:p>
        </p:txBody>
      </p:sp>
      <p:sp>
        <p:nvSpPr>
          <p:cNvPr id="5" name="Text Box 10">
            <a:extLst>
              <a:ext uri="{FF2B5EF4-FFF2-40B4-BE49-F238E27FC236}">
                <a16:creationId xmlns:a16="http://schemas.microsoft.com/office/drawing/2014/main" id="{55ABFBD6-D261-BA4A-8322-E3CE76C19875}"/>
              </a:ext>
            </a:extLst>
          </p:cNvPr>
          <p:cNvSpPr txBox="1">
            <a:spLocks noChangeArrowheads="1"/>
          </p:cNvSpPr>
          <p:nvPr/>
        </p:nvSpPr>
        <p:spPr bwMode="auto">
          <a:xfrm>
            <a:off x="4045571" y="6342517"/>
            <a:ext cx="1148099" cy="287338"/>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collective</a:t>
            </a:r>
            <a:endParaRPr kumimoji="0" lang="en-US" altLang="en-US" b="0" i="0" u="none" strike="noStrike" cap="none" normalizeH="0" baseline="0" dirty="0">
              <a:ln>
                <a:noFill/>
              </a:ln>
              <a:effectLst/>
              <a:latin typeface="Arial" panose="020B0604020202020204" pitchFamily="34" charset="0"/>
            </a:endParaRPr>
          </a:p>
        </p:txBody>
      </p:sp>
      <p:sp>
        <p:nvSpPr>
          <p:cNvPr id="6" name="Text Box 12">
            <a:extLst>
              <a:ext uri="{FF2B5EF4-FFF2-40B4-BE49-F238E27FC236}">
                <a16:creationId xmlns:a16="http://schemas.microsoft.com/office/drawing/2014/main" id="{836A927C-BF1C-C249-A38C-5714167FB199}"/>
              </a:ext>
            </a:extLst>
          </p:cNvPr>
          <p:cNvSpPr txBox="1">
            <a:spLocks noChangeArrowheads="1"/>
          </p:cNvSpPr>
          <p:nvPr/>
        </p:nvSpPr>
        <p:spPr bwMode="auto">
          <a:xfrm>
            <a:off x="1227354" y="3893415"/>
            <a:ext cx="1023257" cy="298648"/>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national</a:t>
            </a:r>
            <a:endParaRPr kumimoji="0" lang="en-US" altLang="en-US" b="0" i="0" u="none" strike="noStrike" cap="none" normalizeH="0" baseline="0" dirty="0">
              <a:ln>
                <a:noFill/>
              </a:ln>
              <a:solidFill>
                <a:srgbClr val="002060"/>
              </a:solidFill>
              <a:effectLst/>
              <a:latin typeface="Arial" panose="020B0604020202020204" pitchFamily="34" charset="0"/>
            </a:endParaRPr>
          </a:p>
        </p:txBody>
      </p:sp>
      <p:sp>
        <p:nvSpPr>
          <p:cNvPr id="7" name="Text Box 13">
            <a:extLst>
              <a:ext uri="{FF2B5EF4-FFF2-40B4-BE49-F238E27FC236}">
                <a16:creationId xmlns:a16="http://schemas.microsoft.com/office/drawing/2014/main" id="{B5790D45-98B9-4E4B-9CD0-7CD68FEE3303}"/>
              </a:ext>
            </a:extLst>
          </p:cNvPr>
          <p:cNvSpPr txBox="1">
            <a:spLocks noChangeArrowheads="1"/>
          </p:cNvSpPr>
          <p:nvPr/>
        </p:nvSpPr>
        <p:spPr bwMode="auto">
          <a:xfrm>
            <a:off x="7153500" y="3934534"/>
            <a:ext cx="858386" cy="389816"/>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a:ln>
                  <a:noFill/>
                </a:ln>
                <a:solidFill>
                  <a:srgbClr val="00B050"/>
                </a:solidFill>
                <a:effectLst/>
                <a:latin typeface="Calibri" panose="020F0502020204030204" pitchFamily="34" charset="0"/>
                <a:ea typeface="Calibri" panose="020F0502020204030204" pitchFamily="34" charset="0"/>
                <a:cs typeface="Calibri" panose="020F0502020204030204" pitchFamily="34" charset="0"/>
              </a:rPr>
              <a:t>global</a:t>
            </a:r>
            <a:endParaRPr kumimoji="0" lang="en-US" altLang="en-US" b="0" i="0" u="none" strike="noStrike" cap="none" normalizeH="0" baseline="0" dirty="0">
              <a:ln>
                <a:noFill/>
              </a:ln>
              <a:solidFill>
                <a:srgbClr val="00B050"/>
              </a:solidFill>
              <a:effectLst/>
              <a:latin typeface="Arial" panose="020B0604020202020204" pitchFamily="34" charset="0"/>
            </a:endParaRPr>
          </a:p>
        </p:txBody>
      </p:sp>
      <p:sp>
        <p:nvSpPr>
          <p:cNvPr id="9" name="Rectangle 8">
            <a:extLst>
              <a:ext uri="{FF2B5EF4-FFF2-40B4-BE49-F238E27FC236}">
                <a16:creationId xmlns:a16="http://schemas.microsoft.com/office/drawing/2014/main" id="{6C589984-DD83-924B-8D40-8F6CF84E9F7B}"/>
              </a:ext>
            </a:extLst>
          </p:cNvPr>
          <p:cNvSpPr>
            <a:spLocks noChangeArrowheads="1"/>
          </p:cNvSpPr>
          <p:nvPr/>
        </p:nvSpPr>
        <p:spPr bwMode="auto">
          <a:xfrm>
            <a:off x="2035628" y="2362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11">
            <a:extLst>
              <a:ext uri="{FF2B5EF4-FFF2-40B4-BE49-F238E27FC236}">
                <a16:creationId xmlns:a16="http://schemas.microsoft.com/office/drawing/2014/main" id="{C8F5A399-DD72-C34B-BE30-66E49602EC71}"/>
              </a:ext>
            </a:extLst>
          </p:cNvPr>
          <p:cNvSpPr>
            <a:spLocks noChangeArrowheads="1"/>
          </p:cNvSpPr>
          <p:nvPr/>
        </p:nvSpPr>
        <p:spPr bwMode="auto">
          <a:xfrm>
            <a:off x="2035628" y="2362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1" name="Rectangle 13">
            <a:extLst>
              <a:ext uri="{FF2B5EF4-FFF2-40B4-BE49-F238E27FC236}">
                <a16:creationId xmlns:a16="http://schemas.microsoft.com/office/drawing/2014/main" id="{6BF7873F-637F-324B-97B5-48BA0F3C6271}"/>
              </a:ext>
            </a:extLst>
          </p:cNvPr>
          <p:cNvSpPr>
            <a:spLocks noChangeArrowheads="1"/>
          </p:cNvSpPr>
          <p:nvPr/>
        </p:nvSpPr>
        <p:spPr bwMode="auto">
          <a:xfrm>
            <a:off x="2035628" y="6286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2424912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4"/>
          <p:cNvSpPr>
            <a:spLocks noGrp="1"/>
          </p:cNvSpPr>
          <p:nvPr>
            <p:ph type="title" idx="4294967295"/>
          </p:nvPr>
        </p:nvSpPr>
        <p:spPr>
          <a:xfrm>
            <a:off x="0" y="41275"/>
            <a:ext cx="8872538" cy="806450"/>
          </a:xfrm>
        </p:spPr>
        <p:txBody>
          <a:bodyPr>
            <a:noAutofit/>
          </a:bodyPr>
          <a:lstStyle/>
          <a:p>
            <a:pPr algn="ctr"/>
            <a:r>
              <a:rPr lang="en-US" altLang="en-US" sz="3600" b="1" dirty="0">
                <a:solidFill>
                  <a:srgbClr val="0070C0"/>
                </a:solidFill>
                <a:latin typeface="+mn-lt"/>
                <a:ea typeface="Gill Sans SemiBold" charset="0"/>
                <a:cs typeface="Gill Sans SemiBold" charset="0"/>
              </a:rPr>
              <a:t>Differing political and educational cultures</a:t>
            </a:r>
          </a:p>
        </p:txBody>
      </p:sp>
      <p:graphicFrame>
        <p:nvGraphicFramePr>
          <p:cNvPr id="57414" name="Group 70"/>
          <p:cNvGraphicFramePr>
            <a:graphicFrameLocks noGrp="1"/>
          </p:cNvGraphicFramePr>
          <p:nvPr>
            <p:ph type="tbl" idx="4294967295"/>
            <p:extLst>
              <p:ext uri="{D42A27DB-BD31-4B8C-83A1-F6EECF244321}">
                <p14:modId xmlns:p14="http://schemas.microsoft.com/office/powerpoint/2010/main" val="3701884721"/>
              </p:ext>
            </p:extLst>
          </p:nvPr>
        </p:nvGraphicFramePr>
        <p:xfrm>
          <a:off x="445477" y="847725"/>
          <a:ext cx="8335108" cy="5599100"/>
        </p:xfrm>
        <a:graphic>
          <a:graphicData uri="http://schemas.openxmlformats.org/drawingml/2006/table">
            <a:tbl>
              <a:tblPr>
                <a:tableStyleId>{3C2FFA5D-87B4-456A-9821-1D502468CF0F}</a:tableStyleId>
              </a:tblPr>
              <a:tblGrid>
                <a:gridCol w="1327305">
                  <a:extLst>
                    <a:ext uri="{9D8B030D-6E8A-4147-A177-3AD203B41FA5}">
                      <a16:colId xmlns:a16="http://schemas.microsoft.com/office/drawing/2014/main" val="20000"/>
                    </a:ext>
                  </a:extLst>
                </a:gridCol>
                <a:gridCol w="2390888">
                  <a:extLst>
                    <a:ext uri="{9D8B030D-6E8A-4147-A177-3AD203B41FA5}">
                      <a16:colId xmlns:a16="http://schemas.microsoft.com/office/drawing/2014/main" val="20001"/>
                    </a:ext>
                  </a:extLst>
                </a:gridCol>
                <a:gridCol w="2216392">
                  <a:extLst>
                    <a:ext uri="{9D8B030D-6E8A-4147-A177-3AD203B41FA5}">
                      <a16:colId xmlns:a16="http://schemas.microsoft.com/office/drawing/2014/main" val="20002"/>
                    </a:ext>
                  </a:extLst>
                </a:gridCol>
                <a:gridCol w="2400523">
                  <a:extLst>
                    <a:ext uri="{9D8B030D-6E8A-4147-A177-3AD203B41FA5}">
                      <a16:colId xmlns:a16="http://schemas.microsoft.com/office/drawing/2014/main" val="20003"/>
                    </a:ext>
                  </a:extLst>
                </a:gridCol>
              </a:tblGrid>
              <a:tr h="642937">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endParaRPr kumimoji="0" lang="en-US" sz="1800" b="1" i="0" u="none" strike="noStrike" cap="none" normalizeH="0" baseline="0" dirty="0">
                        <a:ln>
                          <a:noFill/>
                        </a:ln>
                        <a:solidFill>
                          <a:schemeClr val="bg1"/>
                        </a:solidFill>
                        <a:effectLst/>
                        <a:latin typeface="+mn-lt"/>
                        <a:ea typeface="ＭＳ Ｐゴシック" charset="-128"/>
                        <a:cs typeface="ＭＳ Ｐゴシック" charset="-128"/>
                      </a:endParaRPr>
                    </a:p>
                  </a:txBody>
                  <a:tcPr horzOverflow="overflow">
                    <a:solidFill>
                      <a:srgbClr val="000090"/>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AU" sz="1800" u="none" strike="noStrike" cap="none" normalizeH="0" baseline="0" dirty="0">
                          <a:ln>
                            <a:noFill/>
                          </a:ln>
                          <a:solidFill>
                            <a:schemeClr val="bg1"/>
                          </a:solidFill>
                          <a:effectLst/>
                          <a:latin typeface="+mn-lt"/>
                        </a:rPr>
                        <a:t>United States</a:t>
                      </a:r>
                      <a:endParaRPr kumimoji="0" lang="en-US" sz="1800" b="1" i="0" u="none" strike="noStrike" cap="none" normalizeH="0" baseline="0" dirty="0">
                        <a:ln>
                          <a:noFill/>
                        </a:ln>
                        <a:solidFill>
                          <a:schemeClr val="bg1"/>
                        </a:solidFill>
                        <a:effectLst/>
                        <a:latin typeface="+mn-lt"/>
                        <a:ea typeface="ＭＳ Ｐゴシック" charset="-128"/>
                        <a:cs typeface="ＭＳ Ｐゴシック" charset="-128"/>
                      </a:endParaRPr>
                    </a:p>
                  </a:txBody>
                  <a:tcPr horzOverflow="overflow">
                    <a:solidFill>
                      <a:srgbClr val="000090"/>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AU" sz="1800" u="none" strike="noStrike" cap="none" normalizeH="0" baseline="0" dirty="0">
                          <a:ln>
                            <a:noFill/>
                          </a:ln>
                          <a:solidFill>
                            <a:schemeClr val="bg1"/>
                          </a:solidFill>
                          <a:effectLst/>
                          <a:latin typeface="+mn-lt"/>
                        </a:rPr>
                        <a:t>Nordic</a:t>
                      </a:r>
                      <a:endParaRPr kumimoji="0" lang="en-US" sz="1200" b="1" i="0" u="none" strike="noStrike" cap="none" normalizeH="0" baseline="0" dirty="0">
                        <a:ln>
                          <a:noFill/>
                        </a:ln>
                        <a:solidFill>
                          <a:schemeClr val="bg1"/>
                        </a:solidFill>
                        <a:effectLst/>
                        <a:latin typeface="+mn-lt"/>
                        <a:ea typeface="ＭＳ Ｐゴシック" charset="-128"/>
                        <a:cs typeface="ＭＳ Ｐゴシック" charset="-128"/>
                      </a:endParaRPr>
                    </a:p>
                  </a:txBody>
                  <a:tcPr horzOverflow="overflow">
                    <a:solidFill>
                      <a:srgbClr val="000090"/>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AU" sz="1800" u="none" strike="noStrike" cap="none" normalizeH="0" baseline="0" dirty="0">
                          <a:ln>
                            <a:noFill/>
                          </a:ln>
                          <a:solidFill>
                            <a:schemeClr val="bg1"/>
                          </a:solidFill>
                          <a:effectLst/>
                          <a:latin typeface="+mn-lt"/>
                        </a:rPr>
                        <a:t>Post-Confucian</a:t>
                      </a:r>
                    </a:p>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AU" sz="1200" u="none" strike="noStrike" cap="none" normalizeH="0" baseline="0" dirty="0">
                          <a:ln>
                            <a:noFill/>
                          </a:ln>
                          <a:solidFill>
                            <a:schemeClr val="bg1"/>
                          </a:solidFill>
                          <a:effectLst/>
                          <a:latin typeface="+mn-lt"/>
                        </a:rPr>
                        <a:t>(East Asia and Singapore)</a:t>
                      </a:r>
                      <a:endParaRPr kumimoji="0" lang="en-US" sz="1200" b="1" i="0" u="none" strike="noStrike" cap="none" normalizeH="0" baseline="0" dirty="0">
                        <a:ln>
                          <a:noFill/>
                        </a:ln>
                        <a:solidFill>
                          <a:schemeClr val="bg1"/>
                        </a:solidFill>
                        <a:effectLst/>
                        <a:latin typeface="+mn-lt"/>
                        <a:ea typeface="ＭＳ Ｐゴシック" charset="-128"/>
                        <a:cs typeface="ＭＳ Ｐゴシック" charset="-128"/>
                      </a:endParaRPr>
                    </a:p>
                  </a:txBody>
                  <a:tcPr horzOverflow="overflow">
                    <a:solidFill>
                      <a:srgbClr val="000090"/>
                    </a:solidFill>
                  </a:tcPr>
                </a:tc>
                <a:extLst>
                  <a:ext uri="{0D108BD9-81ED-4DB2-BD59-A6C34878D82A}">
                    <a16:rowId xmlns:a16="http://schemas.microsoft.com/office/drawing/2014/main" val="10000"/>
                  </a:ext>
                </a:extLst>
              </a:tr>
              <a:tr h="1311344">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b="1" u="none" strike="noStrike" cap="none" normalizeH="0" baseline="0" dirty="0">
                          <a:ln>
                            <a:noFill/>
                          </a:ln>
                          <a:effectLst/>
                          <a:latin typeface="+mn-lt"/>
                        </a:rPr>
                        <a:t>Nation-state</a:t>
                      </a:r>
                      <a:endParaRPr kumimoji="0" lang="en-US" sz="1600" b="1"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u="none" strike="noStrike" cap="none" normalizeH="0" baseline="0" dirty="0">
                          <a:ln>
                            <a:noFill/>
                          </a:ln>
                          <a:effectLst/>
                          <a:latin typeface="+mn-lt"/>
                        </a:rPr>
                        <a:t>Limited liberal state, federal, separation from economy/market and civil institutions, constraints on state intervention. HEIs in civil society?</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u="none" strike="noStrike" cap="none" normalizeH="0" baseline="0" dirty="0">
                          <a:ln>
                            <a:noFill/>
                          </a:ln>
                          <a:effectLst/>
                          <a:latin typeface="+mn-lt"/>
                        </a:rPr>
                        <a:t>Comprehensive Nordic welfare state, unitary, equated with society, fosters cooperative and egalitarian HEIs as part of state/society</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Comprehensive </a:t>
                      </a:r>
                      <a:r>
                        <a:rPr kumimoji="0" lang="en-US" sz="1600" u="none" strike="noStrike" cap="none" normalizeH="0" baseline="0" dirty="0" err="1">
                          <a:ln>
                            <a:noFill/>
                          </a:ln>
                          <a:effectLst/>
                          <a:latin typeface="+mn-lt"/>
                        </a:rPr>
                        <a:t>Sinic</a:t>
                      </a:r>
                      <a:r>
                        <a:rPr kumimoji="0" lang="en-US" sz="1600" u="none" strike="noStrike" cap="none" normalizeH="0" baseline="0" dirty="0">
                          <a:ln>
                            <a:noFill/>
                          </a:ln>
                          <a:effectLst/>
                          <a:latin typeface="+mn-lt"/>
                        </a:rPr>
                        <a:t> state, includes HE, politics commands economy. Unitary and high status state (top graduates enter state service)</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extLst>
                  <a:ext uri="{0D108BD9-81ED-4DB2-BD59-A6C34878D82A}">
                    <a16:rowId xmlns:a16="http://schemas.microsoft.com/office/drawing/2014/main" val="10001"/>
                  </a:ext>
                </a:extLst>
              </a:tr>
              <a:tr h="2017337">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b="1" u="none" strike="noStrike" cap="none" normalizeH="0" baseline="0" dirty="0">
                          <a:ln>
                            <a:noFill/>
                          </a:ln>
                          <a:effectLst/>
                          <a:latin typeface="+mn-lt"/>
                        </a:rPr>
                        <a:t>Educational culture</a:t>
                      </a:r>
                      <a:endParaRPr kumimoji="0" lang="en-US" sz="1600" b="1"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Meritocratic and competitive HE market. Highly stratified, but education seen as common road to wealth/status within advancing prosperity</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Egalitarian, free of charge, cooperative, universal, public. Low stratification of HEIs. HE a state guaranteed medium for equal opportunity</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600" u="none" strike="noStrike" cap="none" normalizeH="0" baseline="0" dirty="0">
                          <a:ln>
                            <a:noFill/>
                          </a:ln>
                          <a:effectLst/>
                          <a:latin typeface="+mn-lt"/>
                        </a:rPr>
                        <a:t>Education for filial duty and social status in stratified HE system. Confucian commitment to self-cultivation at home plus state belief in economic benefits </a:t>
                      </a:r>
                    </a:p>
                  </a:txBody>
                  <a:tcPr horzOverflow="overflow"/>
                </a:tc>
                <a:extLst>
                  <a:ext uri="{0D108BD9-81ED-4DB2-BD59-A6C34878D82A}">
                    <a16:rowId xmlns:a16="http://schemas.microsoft.com/office/drawing/2014/main" val="10002"/>
                  </a:ext>
                </a:extLst>
              </a:tr>
              <a:tr h="1384346">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b="1" u="none" strike="noStrike" cap="none" normalizeH="0" baseline="0" dirty="0">
                          <a:ln>
                            <a:noFill/>
                          </a:ln>
                          <a:effectLst/>
                          <a:latin typeface="+mn-lt"/>
                        </a:rPr>
                        <a:t>State and family role in higher education</a:t>
                      </a:r>
                      <a:endParaRPr kumimoji="0" lang="en-US" sz="1600" b="1"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State frames hierarchical market and steps back. Middle class family increasingly invests private resources</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State supervises high quality egalitarian provision. Autonomy of HEIs. Family citizen right to free education </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State supervises, shapes and drives the sector. Managed autonomy. Family invests much energy, time, money</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6329667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239486" y="548189"/>
            <a:ext cx="8632371" cy="1313268"/>
          </a:xfrm>
        </p:spPr>
        <p:txBody>
          <a:bodyPr>
            <a:normAutofit/>
          </a:bodyPr>
          <a:lstStyle/>
          <a:p>
            <a:pPr algn="ctr"/>
            <a:r>
              <a:rPr lang="en-US" altLang="en-US" sz="3600" b="1" dirty="0">
                <a:solidFill>
                  <a:srgbClr val="0070C0"/>
                </a:solidFill>
                <a:latin typeface="+mn-lt"/>
                <a:ea typeface="Gill Sans SemiBold" charset="0"/>
                <a:cs typeface="Gill Sans SemiBold" charset="0"/>
              </a:rPr>
              <a:t>What about global public </a:t>
            </a:r>
            <a:br>
              <a:rPr lang="en-US" altLang="en-US" sz="3600" b="1" dirty="0">
                <a:solidFill>
                  <a:srgbClr val="0070C0"/>
                </a:solidFill>
                <a:latin typeface="+mn-lt"/>
                <a:ea typeface="Gill Sans SemiBold" charset="0"/>
                <a:cs typeface="Gill Sans SemiBold" charset="0"/>
              </a:rPr>
            </a:br>
            <a:r>
              <a:rPr lang="en-US" altLang="en-US" sz="3600" b="1" dirty="0">
                <a:solidFill>
                  <a:srgbClr val="0070C0"/>
                </a:solidFill>
                <a:latin typeface="+mn-lt"/>
                <a:ea typeface="Gill Sans SemiBold" charset="0"/>
                <a:cs typeface="Gill Sans SemiBold" charset="0"/>
              </a:rPr>
              <a:t>and common goods?</a:t>
            </a:r>
          </a:p>
        </p:txBody>
      </p:sp>
      <p:sp>
        <p:nvSpPr>
          <p:cNvPr id="33794" name="Content Placeholder 2"/>
          <p:cNvSpPr>
            <a:spLocks noGrp="1"/>
          </p:cNvSpPr>
          <p:nvPr>
            <p:ph idx="1"/>
          </p:nvPr>
        </p:nvSpPr>
        <p:spPr>
          <a:xfrm>
            <a:off x="913254" y="1979683"/>
            <a:ext cx="7868653" cy="4609612"/>
          </a:xfrm>
        </p:spPr>
        <p:txBody>
          <a:bodyPr>
            <a:normAutofit fontScale="25000" lnSpcReduction="20000"/>
          </a:bodyPr>
          <a:lstStyle/>
          <a:p>
            <a:pPr>
              <a:lnSpc>
                <a:spcPct val="120000"/>
              </a:lnSpc>
              <a:spcBef>
                <a:spcPts val="0"/>
              </a:spcBef>
            </a:pPr>
            <a:r>
              <a:rPr lang="en-US" altLang="en-US" sz="9600" dirty="0"/>
              <a:t>‘Global public goods are goods that have a significant element of non-rivalry and/or non-excludability and made broadly available across populations on a global scale. They affect more than one group of countries, are broadly available within countries, and are inter-generational; that is, they meet needs in the present generation without jeopardizing future generations.’</a:t>
            </a:r>
          </a:p>
          <a:p>
            <a:pPr>
              <a:lnSpc>
                <a:spcPct val="120000"/>
              </a:lnSpc>
              <a:spcBef>
                <a:spcPts val="0"/>
              </a:spcBef>
            </a:pPr>
            <a:endParaRPr lang="en-US" altLang="en-US" sz="8400" dirty="0"/>
          </a:p>
          <a:p>
            <a:pPr marL="469106" indent="-266700">
              <a:lnSpc>
                <a:spcPct val="120000"/>
              </a:lnSpc>
              <a:spcBef>
                <a:spcPts val="0"/>
              </a:spcBef>
              <a:buNone/>
            </a:pPr>
            <a:r>
              <a:rPr lang="en-US" altLang="en-US" sz="6400" dirty="0"/>
              <a:t>~ Inge </a:t>
            </a:r>
            <a:r>
              <a:rPr lang="en-US" altLang="en-US" sz="6400" dirty="0" err="1"/>
              <a:t>Kaul</a:t>
            </a:r>
            <a:r>
              <a:rPr lang="en-US" altLang="en-US" sz="6400" dirty="0"/>
              <a:t>, I. Grunberg and Marc Stern (Eds.), </a:t>
            </a:r>
            <a:r>
              <a:rPr lang="en-US" altLang="en-US" sz="6400" i="1" dirty="0"/>
              <a:t>Global Public Goods: International cooperation in the 21</a:t>
            </a:r>
            <a:r>
              <a:rPr lang="en-US" altLang="en-US" sz="6400" i="1" baseline="30000" dirty="0"/>
              <a:t>st</a:t>
            </a:r>
            <a:r>
              <a:rPr lang="en-US" altLang="en-US" sz="6400" i="1" dirty="0"/>
              <a:t> century</a:t>
            </a:r>
            <a:r>
              <a:rPr lang="en-US" altLang="en-US" sz="6400" dirty="0"/>
              <a:t>, New York, Oxford University Press, 1999, pp. 2–3</a:t>
            </a:r>
          </a:p>
          <a:p>
            <a:endParaRPr lang="en-US" altLang="en-US" sz="8400" dirty="0"/>
          </a:p>
          <a:p>
            <a:endParaRPr lang="en-US" altLang="en-US" dirty="0">
              <a:latin typeface="Gill Sans" charset="0"/>
            </a:endParaRPr>
          </a:p>
          <a:p>
            <a:pPr>
              <a:buFont typeface="Arial" charset="0"/>
              <a:buNone/>
            </a:pPr>
            <a:endParaRPr lang="en-US" altLang="en-US" dirty="0">
              <a:latin typeface="Gill Sans" charset="0"/>
            </a:endParaRPr>
          </a:p>
          <a:p>
            <a:endParaRPr lang="en-US" altLang="en-US" dirty="0">
              <a:latin typeface="Calibri" charset="0"/>
            </a:endParaRPr>
          </a:p>
          <a:p>
            <a:pPr>
              <a:buFont typeface="Arial" charset="0"/>
              <a:buNone/>
            </a:pPr>
            <a:endParaRPr lang="en-US" altLang="en-US" dirty="0">
              <a:latin typeface="Calibri" charset="0"/>
            </a:endParaRPr>
          </a:p>
          <a:p>
            <a:pPr>
              <a:buFont typeface="Arial" charset="0"/>
              <a:buNone/>
            </a:pPr>
            <a:endParaRPr lang="en-US" altLang="en-US" dirty="0">
              <a:latin typeface="Calibri" charset="0"/>
            </a:endParaRPr>
          </a:p>
          <a:p>
            <a:endParaRPr lang="en-US" altLang="en-US" dirty="0">
              <a:latin typeface="Calibri" charset="0"/>
            </a:endParaRPr>
          </a:p>
          <a:p>
            <a:endParaRPr lang="en-US" altLang="en-US" dirty="0">
              <a:latin typeface="Calibri" charset="0"/>
            </a:endParaRPr>
          </a:p>
          <a:p>
            <a:endParaRPr lang="en-US" altLang="en-US" dirty="0">
              <a:latin typeface="Calibri" charset="0"/>
            </a:endParaRPr>
          </a:p>
          <a:p>
            <a:pPr>
              <a:buFont typeface="Arial" charset="0"/>
              <a:buNone/>
            </a:pPr>
            <a:r>
              <a:rPr lang="en-US" altLang="en-US" dirty="0">
                <a:latin typeface="Calibri" charset="0"/>
              </a:rPr>
              <a:t>	.</a:t>
            </a:r>
            <a:r>
              <a:rPr lang="en-AU" altLang="en-US" dirty="0">
                <a:latin typeface="Calibri" charset="0"/>
              </a:rPr>
              <a:t> </a:t>
            </a:r>
            <a:endParaRPr lang="en-US" altLang="en-US" dirty="0">
              <a:latin typeface="Calibri" charset="0"/>
            </a:endParaRPr>
          </a:p>
        </p:txBody>
      </p:sp>
    </p:spTree>
    <p:extLst>
      <p:ext uri="{BB962C8B-B14F-4D97-AF65-F5344CB8AC3E}">
        <p14:creationId xmlns:p14="http://schemas.microsoft.com/office/powerpoint/2010/main" val="142165256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65A45-8A84-2345-88DF-6ACD83696991}"/>
              </a:ext>
            </a:extLst>
          </p:cNvPr>
          <p:cNvSpPr>
            <a:spLocks noGrp="1"/>
          </p:cNvSpPr>
          <p:nvPr>
            <p:ph type="title"/>
          </p:nvPr>
        </p:nvSpPr>
        <p:spPr>
          <a:xfrm>
            <a:off x="217714" y="201840"/>
            <a:ext cx="8479972" cy="1325563"/>
          </a:xfrm>
        </p:spPr>
        <p:txBody>
          <a:bodyPr>
            <a:normAutofit/>
          </a:bodyPr>
          <a:lstStyle/>
          <a:p>
            <a:pPr algn="ctr"/>
            <a:r>
              <a:rPr lang="en-GB" sz="3600" b="1" dirty="0">
                <a:solidFill>
                  <a:srgbClr val="0070C0"/>
                </a:solidFill>
                <a:latin typeface="+mn-lt"/>
              </a:rPr>
              <a:t>Common ground on global common goods? </a:t>
            </a:r>
          </a:p>
        </p:txBody>
      </p:sp>
      <p:sp>
        <p:nvSpPr>
          <p:cNvPr id="3" name="Content Placeholder 2">
            <a:extLst>
              <a:ext uri="{FF2B5EF4-FFF2-40B4-BE49-F238E27FC236}">
                <a16:creationId xmlns:a16="http://schemas.microsoft.com/office/drawing/2014/main" id="{902F6EE9-01A3-484A-93F4-D991AC59E118}"/>
              </a:ext>
            </a:extLst>
          </p:cNvPr>
          <p:cNvSpPr>
            <a:spLocks noGrp="1"/>
          </p:cNvSpPr>
          <p:nvPr>
            <p:ph idx="1"/>
          </p:nvPr>
        </p:nvSpPr>
        <p:spPr>
          <a:xfrm>
            <a:off x="514350" y="1607910"/>
            <a:ext cx="7886700" cy="5108575"/>
          </a:xfrm>
        </p:spPr>
        <p:txBody>
          <a:bodyPr>
            <a:normAutofit/>
          </a:bodyPr>
          <a:lstStyle/>
          <a:p>
            <a:r>
              <a:rPr lang="en-GB" altLang="en-US" sz="2400" dirty="0"/>
              <a:t>Common goods pertaining to human rights, social solidarity and equality, intercultural cooperation and international understanding, might be among the generic common goods in higher education. </a:t>
            </a:r>
          </a:p>
          <a:p>
            <a:r>
              <a:rPr lang="en-GB" altLang="en-US" sz="2400" dirty="0"/>
              <a:t>Also global common goods specific to higher education -</a:t>
            </a:r>
          </a:p>
          <a:p>
            <a:pPr marL="708025" indent="-342900">
              <a:buFontTx/>
              <a:buChar char="-"/>
            </a:pPr>
            <a:r>
              <a:rPr lang="en-GB" altLang="en-US" sz="2400" dirty="0"/>
              <a:t>communications and mobility between universities</a:t>
            </a:r>
          </a:p>
          <a:p>
            <a:pPr marL="708025" indent="-342900">
              <a:buFontTx/>
              <a:buChar char="-"/>
            </a:pPr>
            <a:r>
              <a:rPr lang="en-GB" altLang="en-US" sz="2400" dirty="0"/>
              <a:t>research knowledge in all disciplines</a:t>
            </a:r>
          </a:p>
          <a:p>
            <a:pPr marL="708025" indent="-342900">
              <a:buFontTx/>
              <a:buChar char="-"/>
            </a:pPr>
            <a:r>
              <a:rPr lang="en-GB" altLang="en-US" sz="2400" dirty="0"/>
              <a:t>networked space for free inquiry and learning </a:t>
            </a:r>
          </a:p>
          <a:p>
            <a:r>
              <a:rPr lang="en-GB" altLang="en-US" sz="2400" dirty="0"/>
              <a:t>Who pays for global common goods and how are they regulated?</a:t>
            </a:r>
          </a:p>
        </p:txBody>
      </p:sp>
    </p:spTree>
    <p:extLst>
      <p:ext uri="{BB962C8B-B14F-4D97-AF65-F5344CB8AC3E}">
        <p14:creationId xmlns:p14="http://schemas.microsoft.com/office/powerpoint/2010/main" val="804760501"/>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B9F1E-E586-4E4E-AE3F-32A4E59472CD}"/>
              </a:ext>
            </a:extLst>
          </p:cNvPr>
          <p:cNvSpPr>
            <a:spLocks noGrp="1"/>
          </p:cNvSpPr>
          <p:nvPr>
            <p:ph type="title"/>
          </p:nvPr>
        </p:nvSpPr>
        <p:spPr>
          <a:xfrm>
            <a:off x="628650" y="-26759"/>
            <a:ext cx="7886700" cy="1325563"/>
          </a:xfrm>
        </p:spPr>
        <p:txBody>
          <a:bodyPr>
            <a:normAutofit/>
          </a:bodyPr>
          <a:lstStyle/>
          <a:p>
            <a:pPr algn="ctr"/>
            <a:r>
              <a:rPr lang="en-GB" sz="3600" b="1" dirty="0">
                <a:solidFill>
                  <a:srgbClr val="0070C0"/>
                </a:solidFill>
                <a:latin typeface="+mn-lt"/>
              </a:rPr>
              <a:t>Chinese to English lexicon </a:t>
            </a:r>
            <a:r>
              <a:rPr lang="en-GB" sz="3600" b="1" dirty="0">
                <a:latin typeface="+mn-lt"/>
              </a:rPr>
              <a:t>(Yang Lili)</a:t>
            </a:r>
          </a:p>
        </p:txBody>
      </p:sp>
      <p:graphicFrame>
        <p:nvGraphicFramePr>
          <p:cNvPr id="4" name="Content Placeholder 3">
            <a:extLst>
              <a:ext uri="{FF2B5EF4-FFF2-40B4-BE49-F238E27FC236}">
                <a16:creationId xmlns:a16="http://schemas.microsoft.com/office/drawing/2014/main" id="{EF298EEB-78A0-584C-AABA-388FBD44F48E}"/>
              </a:ext>
            </a:extLst>
          </p:cNvPr>
          <p:cNvGraphicFramePr>
            <a:graphicFrameLocks noGrp="1"/>
          </p:cNvGraphicFramePr>
          <p:nvPr>
            <p:ph idx="1"/>
            <p:extLst>
              <p:ext uri="{D42A27DB-BD31-4B8C-83A1-F6EECF244321}">
                <p14:modId xmlns:p14="http://schemas.microsoft.com/office/powerpoint/2010/main" val="3720463515"/>
              </p:ext>
            </p:extLst>
          </p:nvPr>
        </p:nvGraphicFramePr>
        <p:xfrm>
          <a:off x="498022" y="897207"/>
          <a:ext cx="8367032" cy="5677764"/>
        </p:xfrm>
        <a:graphic>
          <a:graphicData uri="http://schemas.openxmlformats.org/drawingml/2006/table">
            <a:tbl>
              <a:tblPr firstRow="1" bandRow="1">
                <a:tableStyleId>{5C22544A-7EE6-4342-B048-85BDC9FD1C3A}</a:tableStyleId>
              </a:tblPr>
              <a:tblGrid>
                <a:gridCol w="1661432">
                  <a:extLst>
                    <a:ext uri="{9D8B030D-6E8A-4147-A177-3AD203B41FA5}">
                      <a16:colId xmlns:a16="http://schemas.microsoft.com/office/drawing/2014/main" val="1671313992"/>
                    </a:ext>
                  </a:extLst>
                </a:gridCol>
                <a:gridCol w="4056289">
                  <a:extLst>
                    <a:ext uri="{9D8B030D-6E8A-4147-A177-3AD203B41FA5}">
                      <a16:colId xmlns:a16="http://schemas.microsoft.com/office/drawing/2014/main" val="889823013"/>
                    </a:ext>
                  </a:extLst>
                </a:gridCol>
                <a:gridCol w="2649311">
                  <a:extLst>
                    <a:ext uri="{9D8B030D-6E8A-4147-A177-3AD203B41FA5}">
                      <a16:colId xmlns:a16="http://schemas.microsoft.com/office/drawing/2014/main" val="2980229640"/>
                    </a:ext>
                  </a:extLst>
                </a:gridCol>
              </a:tblGrid>
              <a:tr h="648564">
                <a:tc>
                  <a:txBody>
                    <a:bodyPr/>
                    <a:lstStyle/>
                    <a:p>
                      <a:r>
                        <a:rPr lang="en-GB" dirty="0"/>
                        <a:t>Term in Chinese</a:t>
                      </a:r>
                    </a:p>
                  </a:txBody>
                  <a:tcPr/>
                </a:tc>
                <a:tc>
                  <a:txBody>
                    <a:bodyPr/>
                    <a:lstStyle/>
                    <a:p>
                      <a:r>
                        <a:rPr lang="en-GB" dirty="0"/>
                        <a:t>English meaning</a:t>
                      </a:r>
                    </a:p>
                  </a:txBody>
                  <a:tcPr/>
                </a:tc>
                <a:tc>
                  <a:txBody>
                    <a:bodyPr/>
                    <a:lstStyle/>
                    <a:p>
                      <a:r>
                        <a:rPr lang="en-GB" dirty="0"/>
                        <a:t>Comments</a:t>
                      </a:r>
                    </a:p>
                  </a:txBody>
                  <a:tcPr/>
                </a:tc>
                <a:extLst>
                  <a:ext uri="{0D108BD9-81ED-4DB2-BD59-A6C34878D82A}">
                    <a16:rowId xmlns:a16="http://schemas.microsoft.com/office/drawing/2014/main" val="206470046"/>
                  </a:ext>
                </a:extLst>
              </a:tr>
              <a:tr h="370840">
                <a:tc>
                  <a:txBody>
                    <a:bodyPr/>
                    <a:lstStyle/>
                    <a:p>
                      <a:r>
                        <a:rPr lang="zh-CN" altLang="en-US" sz="1800" b="1" kern="1200" dirty="0">
                          <a:solidFill>
                            <a:schemeClr val="dk1"/>
                          </a:solidFill>
                          <a:effectLst/>
                          <a:latin typeface="+mn-lt"/>
                          <a:ea typeface="+mn-ea"/>
                          <a:cs typeface="+mn-cs"/>
                        </a:rPr>
                        <a:t>仁</a:t>
                      </a:r>
                      <a:endParaRPr lang="en-GB"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Ren</a:t>
                      </a:r>
                      <a:r>
                        <a:rPr lang="en-GB" dirty="0">
                          <a:effectLst/>
                        </a:rPr>
                        <a:t> </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‘Benevolence’, ‘Human-heartedness’, or ‘Humanity’. It is an abstract term that refers to an important virtue and is often used to describe a person</a:t>
                      </a:r>
                      <a:endParaRPr lang="en-GB" sz="1800" kern="1200" dirty="0">
                        <a:solidFill>
                          <a:schemeClr val="dk1"/>
                        </a:solidFill>
                        <a:effectLst/>
                        <a:latin typeface="+mn-lt"/>
                        <a:ea typeface="+mn-ea"/>
                        <a:cs typeface="+mn-cs"/>
                      </a:endParaRPr>
                    </a:p>
                  </a:txBody>
                  <a:tcPr/>
                </a:tc>
                <a:tc>
                  <a:txBody>
                    <a:bodyPr/>
                    <a:lstStyle/>
                    <a:p>
                      <a:r>
                        <a:rPr lang="en-US" sz="1800" kern="1200" dirty="0">
                          <a:solidFill>
                            <a:schemeClr val="dk1"/>
                          </a:solidFill>
                          <a:effectLst/>
                          <a:latin typeface="+mn-lt"/>
                          <a:ea typeface="+mn-ea"/>
                          <a:cs typeface="+mn-cs"/>
                        </a:rPr>
                        <a:t>‘</a:t>
                      </a:r>
                      <a:r>
                        <a:rPr lang="zh-CN" altLang="en-US" sz="1800" kern="1200" dirty="0">
                          <a:solidFill>
                            <a:schemeClr val="dk1"/>
                          </a:solidFill>
                          <a:effectLst/>
                          <a:latin typeface="+mn-lt"/>
                          <a:ea typeface="+mn-ea"/>
                          <a:cs typeface="+mn-cs"/>
                        </a:rPr>
                        <a:t>仁</a:t>
                      </a:r>
                      <a:r>
                        <a:rPr lang="en-US" sz="1800" kern="1200" dirty="0">
                          <a:solidFill>
                            <a:schemeClr val="dk1"/>
                          </a:solidFill>
                          <a:effectLst/>
                          <a:latin typeface="+mn-lt"/>
                          <a:ea typeface="+mn-ea"/>
                          <a:cs typeface="+mn-cs"/>
                        </a:rPr>
                        <a:t>’is a core term in Confucianism</a:t>
                      </a:r>
                      <a:endParaRPr lang="en-GB" dirty="0"/>
                    </a:p>
                  </a:txBody>
                  <a:tcPr/>
                </a:tc>
                <a:extLst>
                  <a:ext uri="{0D108BD9-81ED-4DB2-BD59-A6C34878D82A}">
                    <a16:rowId xmlns:a16="http://schemas.microsoft.com/office/drawing/2014/main" val="1818782322"/>
                  </a:ext>
                </a:extLst>
              </a:tr>
              <a:tr h="370840">
                <a:tc>
                  <a:txBody>
                    <a:bodyPr/>
                    <a:lstStyle/>
                    <a:p>
                      <a:r>
                        <a:rPr lang="zh-CN" altLang="en-US" sz="1800" b="1" kern="1200" dirty="0">
                          <a:solidFill>
                            <a:schemeClr val="dk1"/>
                          </a:solidFill>
                          <a:effectLst/>
                          <a:latin typeface="+mn-lt"/>
                          <a:ea typeface="+mn-ea"/>
                          <a:cs typeface="+mn-cs"/>
                        </a:rPr>
                        <a:t>天下</a:t>
                      </a:r>
                      <a:endParaRPr lang="en-GB"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Tian Xia</a:t>
                      </a:r>
                      <a:r>
                        <a:rPr lang="en-GB" dirty="0">
                          <a:effectLst/>
                        </a:rPr>
                        <a:t> </a:t>
                      </a:r>
                      <a:endParaRPr lang="en-GB" dirty="0"/>
                    </a:p>
                  </a:txBody>
                  <a:tcPr/>
                </a:tc>
                <a:tc>
                  <a:txBody>
                    <a:bodyPr/>
                    <a:lstStyle/>
                    <a:p>
                      <a:r>
                        <a:rPr lang="en-US" sz="1800" kern="1200" dirty="0">
                          <a:solidFill>
                            <a:schemeClr val="dk1"/>
                          </a:solidFill>
                          <a:effectLst/>
                          <a:latin typeface="+mn-lt"/>
                          <a:ea typeface="+mn-ea"/>
                          <a:cs typeface="+mn-cs"/>
                        </a:rPr>
                        <a:t>All under heaven; everything on earth (including human beings, living creatures, natural resources…)</a:t>
                      </a:r>
                      <a:r>
                        <a:rPr lang="en-GB" dirty="0">
                          <a:effectLst/>
                        </a:rPr>
                        <a:t> </a:t>
                      </a:r>
                      <a:endParaRPr lang="en-GB" dirty="0"/>
                    </a:p>
                  </a:txBody>
                  <a:tcPr/>
                </a:tc>
                <a:tc>
                  <a:txBody>
                    <a:bodyPr/>
                    <a:lstStyle/>
                    <a:p>
                      <a:endParaRPr lang="en-GB" dirty="0"/>
                    </a:p>
                  </a:txBody>
                  <a:tcPr/>
                </a:tc>
                <a:extLst>
                  <a:ext uri="{0D108BD9-81ED-4DB2-BD59-A6C34878D82A}">
                    <a16:rowId xmlns:a16="http://schemas.microsoft.com/office/drawing/2014/main" val="1009704656"/>
                  </a:ext>
                </a:extLst>
              </a:tr>
              <a:tr h="370840">
                <a:tc>
                  <a:txBody>
                    <a:bodyPr/>
                    <a:lstStyle/>
                    <a:p>
                      <a:r>
                        <a:rPr lang="zh-CN" altLang="en-US" sz="1800" b="1" kern="1200" dirty="0">
                          <a:solidFill>
                            <a:schemeClr val="dk1"/>
                          </a:solidFill>
                          <a:effectLst/>
                          <a:latin typeface="+mn-lt"/>
                          <a:ea typeface="+mn-ea"/>
                          <a:cs typeface="+mn-cs"/>
                        </a:rPr>
                        <a:t>公</a:t>
                      </a:r>
                      <a:endParaRPr lang="en-GB"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Gong</a:t>
                      </a:r>
                      <a:r>
                        <a:rPr lang="en-GB" dirty="0">
                          <a:effectLst/>
                        </a:rPr>
                        <a:t> </a:t>
                      </a:r>
                      <a:endParaRPr lang="en-GB" dirty="0"/>
                    </a:p>
                  </a:txBody>
                  <a:tcPr/>
                </a:tc>
                <a:tc>
                  <a:txBody>
                    <a:bodyPr/>
                    <a:lstStyle/>
                    <a:p>
                      <a:r>
                        <a:rPr lang="en-US" sz="1800" kern="1200" dirty="0">
                          <a:solidFill>
                            <a:schemeClr val="dk1"/>
                          </a:solidFill>
                          <a:effectLst/>
                          <a:latin typeface="+mn-lt"/>
                          <a:ea typeface="+mn-ea"/>
                          <a:cs typeface="+mn-cs"/>
                        </a:rPr>
                        <a:t>Public; common; justice; for all’s benefits; altruism and selfless spirit; state; social; international; openly; official; equally divided; male; Duke</a:t>
                      </a:r>
                      <a:r>
                        <a:rPr lang="en-GB" dirty="0">
                          <a:effectLst/>
                        </a:rPr>
                        <a:t> </a:t>
                      </a:r>
                      <a:endParaRPr lang="en-GB" dirty="0"/>
                    </a:p>
                  </a:txBody>
                  <a:tcPr/>
                </a:tc>
                <a:tc>
                  <a:txBody>
                    <a:bodyPr/>
                    <a:lstStyle/>
                    <a:p>
                      <a:r>
                        <a:rPr lang="en-US" sz="1800" kern="1200" dirty="0">
                          <a:solidFill>
                            <a:schemeClr val="dk1"/>
                          </a:solidFill>
                          <a:effectLst/>
                          <a:latin typeface="+mn-lt"/>
                          <a:ea typeface="+mn-ea"/>
                          <a:cs typeface="+mn-cs"/>
                        </a:rPr>
                        <a:t>No explicit explanations of ‘</a:t>
                      </a:r>
                      <a:r>
                        <a:rPr lang="zh-CN" altLang="en-US" sz="1800" kern="1200" dirty="0">
                          <a:solidFill>
                            <a:schemeClr val="dk1"/>
                          </a:solidFill>
                          <a:effectLst/>
                          <a:latin typeface="+mn-lt"/>
                          <a:ea typeface="+mn-ea"/>
                          <a:cs typeface="+mn-cs"/>
                        </a:rPr>
                        <a:t>公</a:t>
                      </a:r>
                      <a:r>
                        <a:rPr lang="en-US" sz="1800" kern="1200" dirty="0">
                          <a:solidFill>
                            <a:schemeClr val="dk1"/>
                          </a:solidFill>
                          <a:effectLst/>
                          <a:latin typeface="+mn-lt"/>
                          <a:ea typeface="+mn-ea"/>
                          <a:cs typeface="+mn-cs"/>
                        </a:rPr>
                        <a:t>’ in Chinese, similar to ‘public’ in English. Different meanings in varied situations. </a:t>
                      </a:r>
                      <a:endParaRPr lang="en-GB" dirty="0"/>
                    </a:p>
                  </a:txBody>
                  <a:tcPr/>
                </a:tc>
                <a:extLst>
                  <a:ext uri="{0D108BD9-81ED-4DB2-BD59-A6C34878D82A}">
                    <a16:rowId xmlns:a16="http://schemas.microsoft.com/office/drawing/2014/main" val="3330794475"/>
                  </a:ext>
                </a:extLst>
              </a:tr>
              <a:tr h="370840">
                <a:tc>
                  <a:txBody>
                    <a:bodyPr/>
                    <a:lstStyle/>
                    <a:p>
                      <a:r>
                        <a:rPr lang="zh-CN" altLang="en-US" sz="1800" b="1" kern="1200" dirty="0">
                          <a:solidFill>
                            <a:schemeClr val="dk1"/>
                          </a:solidFill>
                          <a:effectLst/>
                          <a:latin typeface="+mn-lt"/>
                          <a:ea typeface="+mn-ea"/>
                          <a:cs typeface="+mn-cs"/>
                        </a:rPr>
                        <a:t>天下为公</a:t>
                      </a:r>
                      <a:endParaRPr lang="en-GB"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Tian Xia Wei Gong</a:t>
                      </a:r>
                      <a:r>
                        <a:rPr lang="en-GB" dirty="0">
                          <a:effectLst/>
                        </a:rPr>
                        <a:t> </a:t>
                      </a:r>
                      <a:endParaRPr lang="en-GB" dirty="0"/>
                    </a:p>
                  </a:txBody>
                  <a:tcPr/>
                </a:tc>
                <a:tc>
                  <a:txBody>
                    <a:bodyPr/>
                    <a:lstStyle/>
                    <a:p>
                      <a:r>
                        <a:rPr lang="en-US" sz="1800" kern="1200" dirty="0">
                          <a:solidFill>
                            <a:schemeClr val="dk1"/>
                          </a:solidFill>
                          <a:effectLst/>
                          <a:latin typeface="+mn-lt"/>
                          <a:ea typeface="+mn-ea"/>
                          <a:cs typeface="+mn-cs"/>
                        </a:rPr>
                        <a:t>All under heaven is for all: people’s pursuit of universal love, which includes fairness between others and oneself, people overlook specific differences in reality and seek an abstract equality</a:t>
                      </a:r>
                      <a:r>
                        <a:rPr lang="en-GB" dirty="0">
                          <a:effectLst/>
                        </a:rPr>
                        <a:t> </a:t>
                      </a:r>
                      <a:endParaRPr lang="en-GB" dirty="0"/>
                    </a:p>
                  </a:txBody>
                  <a:tcPr/>
                </a:tc>
                <a:tc>
                  <a:txBody>
                    <a:bodyPr/>
                    <a:lstStyle/>
                    <a:p>
                      <a:r>
                        <a:rPr lang="en-US" sz="1800" kern="1200" dirty="0">
                          <a:solidFill>
                            <a:schemeClr val="dk1"/>
                          </a:solidFill>
                          <a:effectLst/>
                          <a:latin typeface="+mn-lt"/>
                          <a:ea typeface="+mn-ea"/>
                          <a:cs typeface="+mn-cs"/>
                        </a:rPr>
                        <a:t>No explicit connotations of ‘</a:t>
                      </a:r>
                      <a:r>
                        <a:rPr lang="zh-CN" altLang="en-US" sz="1800" kern="1200" dirty="0">
                          <a:solidFill>
                            <a:schemeClr val="dk1"/>
                          </a:solidFill>
                          <a:effectLst/>
                          <a:latin typeface="+mn-lt"/>
                          <a:ea typeface="+mn-ea"/>
                          <a:cs typeface="+mn-cs"/>
                        </a:rPr>
                        <a:t>公</a:t>
                      </a:r>
                      <a:r>
                        <a:rPr lang="en-US" sz="1800" kern="1200" dirty="0">
                          <a:solidFill>
                            <a:schemeClr val="dk1"/>
                          </a:solidFill>
                          <a:effectLst/>
                          <a:latin typeface="+mn-lt"/>
                          <a:ea typeface="+mn-ea"/>
                          <a:cs typeface="+mn-cs"/>
                        </a:rPr>
                        <a:t>’</a:t>
                      </a:r>
                      <a:r>
                        <a:rPr lang="zh-CN" altLang="en-US" sz="1800" kern="1200" dirty="0">
                          <a:solidFill>
                            <a:schemeClr val="dk1"/>
                          </a:solidFill>
                          <a:effectLst/>
                          <a:latin typeface="+mn-lt"/>
                          <a:ea typeface="+mn-ea"/>
                          <a:cs typeface="+mn-cs"/>
                        </a:rPr>
                        <a:t>（</a:t>
                      </a:r>
                      <a:r>
                        <a:rPr lang="en-US" sz="1800" kern="1200" dirty="0">
                          <a:solidFill>
                            <a:schemeClr val="dk1"/>
                          </a:solidFill>
                          <a:effectLst/>
                          <a:latin typeface="+mn-lt"/>
                          <a:ea typeface="+mn-ea"/>
                          <a:cs typeface="+mn-cs"/>
                        </a:rPr>
                        <a:t>public</a:t>
                      </a:r>
                      <a:r>
                        <a:rPr lang="en-GB" sz="1800" kern="1200" dirty="0">
                          <a:solidFill>
                            <a:schemeClr val="dk1"/>
                          </a:solidFill>
                          <a:effectLst/>
                          <a:latin typeface="+mn-lt"/>
                          <a:ea typeface="+mn-ea"/>
                          <a:cs typeface="+mn-cs"/>
                        </a:rPr>
                        <a:t>)</a:t>
                      </a:r>
                      <a:r>
                        <a:rPr lang="en-US" sz="1800" kern="1200" dirty="0">
                          <a:solidFill>
                            <a:schemeClr val="dk1"/>
                          </a:solidFill>
                          <a:effectLst/>
                          <a:latin typeface="+mn-lt"/>
                          <a:ea typeface="+mn-ea"/>
                          <a:cs typeface="+mn-cs"/>
                        </a:rPr>
                        <a:t>, meaning of ‘</a:t>
                      </a:r>
                      <a:r>
                        <a:rPr lang="zh-CN" altLang="en-US" sz="1800" kern="1200" dirty="0">
                          <a:solidFill>
                            <a:schemeClr val="dk1"/>
                          </a:solidFill>
                          <a:effectLst/>
                          <a:latin typeface="+mn-lt"/>
                          <a:ea typeface="+mn-ea"/>
                          <a:cs typeface="+mn-cs"/>
                        </a:rPr>
                        <a:t>天下为公</a:t>
                      </a:r>
                      <a:r>
                        <a:rPr lang="en-US" sz="1800" kern="1200" dirty="0">
                          <a:solidFill>
                            <a:schemeClr val="dk1"/>
                          </a:solidFill>
                          <a:effectLst/>
                          <a:latin typeface="+mn-lt"/>
                          <a:ea typeface="+mn-ea"/>
                          <a:cs typeface="+mn-cs"/>
                        </a:rPr>
                        <a:t>needs further exploration</a:t>
                      </a:r>
                      <a:r>
                        <a:rPr lang="en-GB" dirty="0">
                          <a:effectLst/>
                        </a:rPr>
                        <a:t> </a:t>
                      </a:r>
                      <a:endParaRPr lang="en-GB" dirty="0"/>
                    </a:p>
                  </a:txBody>
                  <a:tcPr/>
                </a:tc>
                <a:extLst>
                  <a:ext uri="{0D108BD9-81ED-4DB2-BD59-A6C34878D82A}">
                    <a16:rowId xmlns:a16="http://schemas.microsoft.com/office/drawing/2014/main" val="1691544964"/>
                  </a:ext>
                </a:extLst>
              </a:tr>
            </a:tbl>
          </a:graphicData>
        </a:graphic>
      </p:graphicFrame>
    </p:spTree>
    <p:extLst>
      <p:ext uri="{BB962C8B-B14F-4D97-AF65-F5344CB8AC3E}">
        <p14:creationId xmlns:p14="http://schemas.microsoft.com/office/powerpoint/2010/main" val="53893282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B9F1E-E586-4E4E-AE3F-32A4E59472CD}"/>
              </a:ext>
            </a:extLst>
          </p:cNvPr>
          <p:cNvSpPr>
            <a:spLocks noGrp="1"/>
          </p:cNvSpPr>
          <p:nvPr>
            <p:ph type="title"/>
          </p:nvPr>
        </p:nvSpPr>
        <p:spPr>
          <a:xfrm>
            <a:off x="628650" y="-26758"/>
            <a:ext cx="7883979" cy="923966"/>
          </a:xfrm>
        </p:spPr>
        <p:txBody>
          <a:bodyPr>
            <a:normAutofit/>
          </a:bodyPr>
          <a:lstStyle/>
          <a:p>
            <a:pPr algn="ctr"/>
            <a:r>
              <a:rPr lang="en-GB" sz="3600" b="1" dirty="0">
                <a:solidFill>
                  <a:srgbClr val="0070C0"/>
                </a:solidFill>
                <a:latin typeface="+mn-lt"/>
              </a:rPr>
              <a:t>English to Chinese lexicon </a:t>
            </a:r>
            <a:r>
              <a:rPr lang="en-GB" sz="3600" b="1" dirty="0">
                <a:latin typeface="+mn-lt"/>
              </a:rPr>
              <a:t>(Yang Lili)</a:t>
            </a:r>
          </a:p>
        </p:txBody>
      </p:sp>
      <p:graphicFrame>
        <p:nvGraphicFramePr>
          <p:cNvPr id="4" name="Content Placeholder 3">
            <a:extLst>
              <a:ext uri="{FF2B5EF4-FFF2-40B4-BE49-F238E27FC236}">
                <a16:creationId xmlns:a16="http://schemas.microsoft.com/office/drawing/2014/main" id="{EF298EEB-78A0-584C-AABA-388FBD44F48E}"/>
              </a:ext>
            </a:extLst>
          </p:cNvPr>
          <p:cNvGraphicFramePr>
            <a:graphicFrameLocks noGrp="1"/>
          </p:cNvGraphicFramePr>
          <p:nvPr>
            <p:ph idx="1"/>
            <p:extLst>
              <p:ext uri="{D42A27DB-BD31-4B8C-83A1-F6EECF244321}">
                <p14:modId xmlns:p14="http://schemas.microsoft.com/office/powerpoint/2010/main" val="1782520386"/>
              </p:ext>
            </p:extLst>
          </p:nvPr>
        </p:nvGraphicFramePr>
        <p:xfrm>
          <a:off x="498022" y="897207"/>
          <a:ext cx="8367032" cy="5860644"/>
        </p:xfrm>
        <a:graphic>
          <a:graphicData uri="http://schemas.openxmlformats.org/drawingml/2006/table">
            <a:tbl>
              <a:tblPr firstRow="1" bandRow="1">
                <a:tableStyleId>{5C22544A-7EE6-4342-B048-85BDC9FD1C3A}</a:tableStyleId>
              </a:tblPr>
              <a:tblGrid>
                <a:gridCol w="1276349">
                  <a:extLst>
                    <a:ext uri="{9D8B030D-6E8A-4147-A177-3AD203B41FA5}">
                      <a16:colId xmlns:a16="http://schemas.microsoft.com/office/drawing/2014/main" val="1671313992"/>
                    </a:ext>
                  </a:extLst>
                </a:gridCol>
                <a:gridCol w="3766458">
                  <a:extLst>
                    <a:ext uri="{9D8B030D-6E8A-4147-A177-3AD203B41FA5}">
                      <a16:colId xmlns:a16="http://schemas.microsoft.com/office/drawing/2014/main" val="889823013"/>
                    </a:ext>
                  </a:extLst>
                </a:gridCol>
                <a:gridCol w="3324225">
                  <a:extLst>
                    <a:ext uri="{9D8B030D-6E8A-4147-A177-3AD203B41FA5}">
                      <a16:colId xmlns:a16="http://schemas.microsoft.com/office/drawing/2014/main" val="2980229640"/>
                    </a:ext>
                  </a:extLst>
                </a:gridCol>
              </a:tblGrid>
              <a:tr h="648564">
                <a:tc>
                  <a:txBody>
                    <a:bodyPr/>
                    <a:lstStyle/>
                    <a:p>
                      <a:r>
                        <a:rPr lang="en-GB" dirty="0"/>
                        <a:t>Term in Chinese</a:t>
                      </a:r>
                    </a:p>
                  </a:txBody>
                  <a:tcPr/>
                </a:tc>
                <a:tc>
                  <a:txBody>
                    <a:bodyPr/>
                    <a:lstStyle/>
                    <a:p>
                      <a:r>
                        <a:rPr lang="en-GB" dirty="0"/>
                        <a:t>English meaning</a:t>
                      </a:r>
                    </a:p>
                  </a:txBody>
                  <a:tcPr/>
                </a:tc>
                <a:tc>
                  <a:txBody>
                    <a:bodyPr/>
                    <a:lstStyle/>
                    <a:p>
                      <a:r>
                        <a:rPr lang="en-GB" dirty="0"/>
                        <a:t>Comments</a:t>
                      </a:r>
                    </a:p>
                  </a:txBody>
                  <a:tcPr/>
                </a:tc>
                <a:extLst>
                  <a:ext uri="{0D108BD9-81ED-4DB2-BD59-A6C34878D82A}">
                    <a16:rowId xmlns:a16="http://schemas.microsoft.com/office/drawing/2014/main" val="206470046"/>
                  </a:ext>
                </a:extLst>
              </a:tr>
              <a:tr h="370840">
                <a:tc>
                  <a:txBody>
                    <a:bodyPr/>
                    <a:lstStyle/>
                    <a:p>
                      <a:r>
                        <a:rPr lang="en-US" sz="1800" b="1" kern="1200" dirty="0">
                          <a:solidFill>
                            <a:schemeClr val="dk1"/>
                          </a:solidFill>
                          <a:effectLst/>
                          <a:latin typeface="+mn-lt"/>
                          <a:ea typeface="+mn-ea"/>
                          <a:cs typeface="+mn-cs"/>
                        </a:rPr>
                        <a:t>state</a:t>
                      </a:r>
                      <a:r>
                        <a:rPr lang="en-GB" dirty="0">
                          <a:effectLst/>
                        </a:rPr>
                        <a:t> </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a:solidFill>
                            <a:schemeClr val="dk1"/>
                          </a:solidFill>
                          <a:effectLst/>
                          <a:latin typeface="+mn-lt"/>
                          <a:ea typeface="+mn-ea"/>
                          <a:cs typeface="+mn-cs"/>
                        </a:rPr>
                        <a:t>国家：政治上结合在一个主权政府之下的，有固定领土的，由一个或多个民族组成的人民的实体；中央政府。</a:t>
                      </a:r>
                      <a:r>
                        <a:rPr lang="en-GB" dirty="0">
                          <a:effectLst/>
                        </a:rPr>
                        <a:t> </a:t>
                      </a:r>
                      <a:endParaRPr lang="en-GB" sz="1800" kern="1200" dirty="0">
                        <a:solidFill>
                          <a:schemeClr val="dk1"/>
                        </a:solidFill>
                        <a:effectLst/>
                        <a:latin typeface="+mn-lt"/>
                        <a:ea typeface="+mn-ea"/>
                        <a:cs typeface="+mn-cs"/>
                      </a:endParaRPr>
                    </a:p>
                  </a:txBody>
                  <a:tcPr/>
                </a:tc>
                <a:tc>
                  <a:txBody>
                    <a:bodyPr/>
                    <a:lstStyle/>
                    <a:p>
                      <a:r>
                        <a:rPr lang="en-US" sz="1800" kern="1200" dirty="0">
                          <a:solidFill>
                            <a:schemeClr val="dk1"/>
                          </a:solidFill>
                          <a:effectLst/>
                          <a:latin typeface="+mn-lt"/>
                          <a:ea typeface="+mn-ea"/>
                          <a:cs typeface="+mn-cs"/>
                        </a:rPr>
                        <a:t>Direct translation of ‘state’ in Chinese is ‘</a:t>
                      </a:r>
                      <a:r>
                        <a:rPr lang="zh-CN" altLang="en-US" sz="1800" kern="1200" dirty="0">
                          <a:solidFill>
                            <a:schemeClr val="dk1"/>
                          </a:solidFill>
                          <a:effectLst/>
                          <a:latin typeface="+mn-lt"/>
                          <a:ea typeface="+mn-ea"/>
                          <a:cs typeface="+mn-cs"/>
                        </a:rPr>
                        <a:t>国家</a:t>
                      </a:r>
                      <a:r>
                        <a:rPr lang="en-US" sz="1800" kern="1200" dirty="0">
                          <a:solidFill>
                            <a:schemeClr val="dk1"/>
                          </a:solidFill>
                          <a:effectLst/>
                          <a:latin typeface="+mn-lt"/>
                          <a:ea typeface="+mn-ea"/>
                          <a:cs typeface="+mn-cs"/>
                        </a:rPr>
                        <a:t>’, could refer to both meanings as an Anglo-American term and a Chinese term, the latter more often accepted and used in Chinese</a:t>
                      </a:r>
                      <a:r>
                        <a:rPr lang="en-GB" dirty="0">
                          <a:effectLst/>
                        </a:rPr>
                        <a:t> </a:t>
                      </a:r>
                      <a:endParaRPr lang="en-GB" dirty="0"/>
                    </a:p>
                  </a:txBody>
                  <a:tcPr/>
                </a:tc>
                <a:extLst>
                  <a:ext uri="{0D108BD9-81ED-4DB2-BD59-A6C34878D82A}">
                    <a16:rowId xmlns:a16="http://schemas.microsoft.com/office/drawing/2014/main" val="1818782322"/>
                  </a:ext>
                </a:extLst>
              </a:tr>
              <a:tr h="370840">
                <a:tc>
                  <a:txBody>
                    <a:bodyPr/>
                    <a:lstStyle/>
                    <a:p>
                      <a:r>
                        <a:rPr lang="en-GB" altLang="zh-CN" sz="1800" b="1" kern="1200" dirty="0">
                          <a:solidFill>
                            <a:schemeClr val="dk1"/>
                          </a:solidFill>
                          <a:effectLst/>
                          <a:latin typeface="+mn-lt"/>
                          <a:ea typeface="+mn-ea"/>
                          <a:cs typeface="+mn-cs"/>
                        </a:rPr>
                        <a:t>society</a:t>
                      </a:r>
                      <a:endParaRPr lang="en-GB" dirty="0"/>
                    </a:p>
                  </a:txBody>
                  <a:tcPr/>
                </a:tc>
                <a:tc>
                  <a:txBody>
                    <a:bodyPr/>
                    <a:lstStyle/>
                    <a:p>
                      <a:r>
                        <a:rPr lang="zh-CN" altLang="en-US" sz="1800" kern="1200" dirty="0">
                          <a:solidFill>
                            <a:schemeClr val="dk1"/>
                          </a:solidFill>
                          <a:effectLst/>
                          <a:latin typeface="+mn-lt"/>
                          <a:ea typeface="+mn-ea"/>
                          <a:cs typeface="+mn-cs"/>
                        </a:rPr>
                        <a:t>社会：由居住在一起的人们构成的一个有序的集体；由拥有共同传统、组织机构、共同利益而互相联系起来的人群；通过互动而逐渐形成的拥有特定组织形态和关系的团体</a:t>
                      </a:r>
                      <a:r>
                        <a:rPr lang="en-GB" dirty="0">
                          <a:effectLst/>
                        </a:rPr>
                        <a:t> </a:t>
                      </a:r>
                      <a:endParaRPr lang="en-GB" dirty="0"/>
                    </a:p>
                  </a:txBody>
                  <a:tcPr/>
                </a:tc>
                <a:tc>
                  <a:txBody>
                    <a:bodyPr/>
                    <a:lstStyle/>
                    <a:p>
                      <a:r>
                        <a:rPr lang="en-US" sz="1800" kern="1200" dirty="0">
                          <a:solidFill>
                            <a:schemeClr val="dk1"/>
                          </a:solidFill>
                          <a:effectLst/>
                          <a:latin typeface="+mn-lt"/>
                          <a:ea typeface="+mn-ea"/>
                          <a:cs typeface="+mn-cs"/>
                        </a:rPr>
                        <a:t>‘</a:t>
                      </a:r>
                      <a:r>
                        <a:rPr lang="zh-CN" altLang="en-US" sz="1800" kern="1200" dirty="0">
                          <a:solidFill>
                            <a:schemeClr val="dk1"/>
                          </a:solidFill>
                          <a:effectLst/>
                          <a:latin typeface="+mn-lt"/>
                          <a:ea typeface="+mn-ea"/>
                          <a:cs typeface="+mn-cs"/>
                        </a:rPr>
                        <a:t>社会</a:t>
                      </a:r>
                      <a:r>
                        <a:rPr lang="en-US" sz="1800" kern="1200" dirty="0">
                          <a:solidFill>
                            <a:schemeClr val="dk1"/>
                          </a:solidFill>
                          <a:effectLst/>
                          <a:latin typeface="+mn-lt"/>
                          <a:ea typeface="+mn-ea"/>
                          <a:cs typeface="+mn-cs"/>
                        </a:rPr>
                        <a:t>’ is a widely-used word translated from ‘society’, so they have high degree of overlap</a:t>
                      </a:r>
                      <a:r>
                        <a:rPr lang="en-GB" dirty="0">
                          <a:effectLst/>
                        </a:rPr>
                        <a:t> </a:t>
                      </a:r>
                      <a:endParaRPr lang="en-GB" dirty="0"/>
                    </a:p>
                  </a:txBody>
                  <a:tcPr/>
                </a:tc>
                <a:extLst>
                  <a:ext uri="{0D108BD9-81ED-4DB2-BD59-A6C34878D82A}">
                    <a16:rowId xmlns:a16="http://schemas.microsoft.com/office/drawing/2014/main" val="1009704656"/>
                  </a:ext>
                </a:extLst>
              </a:tr>
              <a:tr h="370840">
                <a:tc>
                  <a:txBody>
                    <a:bodyPr/>
                    <a:lstStyle/>
                    <a:p>
                      <a:r>
                        <a:rPr lang="en-US" sz="1800" b="1" kern="1200" dirty="0">
                          <a:solidFill>
                            <a:schemeClr val="dk1"/>
                          </a:solidFill>
                          <a:effectLst/>
                          <a:latin typeface="+mn-lt"/>
                          <a:ea typeface="+mn-ea"/>
                          <a:cs typeface="+mn-cs"/>
                        </a:rPr>
                        <a:t>individual</a:t>
                      </a:r>
                      <a:r>
                        <a:rPr lang="en-GB" dirty="0">
                          <a:effectLst/>
                        </a:rPr>
                        <a:t> </a:t>
                      </a:r>
                      <a:endParaRPr lang="en-GB" dirty="0"/>
                    </a:p>
                  </a:txBody>
                  <a:tcPr/>
                </a:tc>
                <a:tc>
                  <a:txBody>
                    <a:bodyPr/>
                    <a:lstStyle/>
                    <a:p>
                      <a:r>
                        <a:rPr lang="zh-CN" altLang="en-US" sz="1800" kern="1200" dirty="0">
                          <a:solidFill>
                            <a:schemeClr val="dk1"/>
                          </a:solidFill>
                          <a:effectLst/>
                          <a:latin typeface="+mn-lt"/>
                          <a:ea typeface="+mn-ea"/>
                          <a:cs typeface="+mn-cs"/>
                        </a:rPr>
                        <a:t>个人：单独一个人，与集体相对应而言；某个特定的人；单一个体。</a:t>
                      </a:r>
                      <a:r>
                        <a:rPr lang="en-GB" dirty="0">
                          <a:effectLst/>
                        </a:rPr>
                        <a:t> </a:t>
                      </a:r>
                      <a:endParaRPr lang="en-GB" dirty="0"/>
                    </a:p>
                  </a:txBody>
                  <a:tcPr/>
                </a:tc>
                <a:tc>
                  <a:txBody>
                    <a:bodyPr/>
                    <a:lstStyle/>
                    <a:p>
                      <a:pPr marL="127000" algn="l">
                        <a:lnSpc>
                          <a:spcPct val="100000"/>
                        </a:lnSpc>
                        <a:spcAft>
                          <a:spcPts val="0"/>
                        </a:spcAft>
                      </a:pPr>
                      <a:r>
                        <a:rPr lang="en-GB" sz="1800" kern="0" dirty="0">
                          <a:effectLst/>
                          <a:latin typeface="+mn-lt"/>
                          <a:ea typeface="SimSun" panose="02010600030101010101" pitchFamily="2" charset="-122"/>
                        </a:rPr>
                        <a:t>Though two terms represent the same meaning, ‘individual’ further reflects Anglo-American ‘individualism’ that the Chinese term does not naturally have.</a:t>
                      </a:r>
                      <a:endParaRPr lang="en-GB" sz="1800" kern="100" dirty="0">
                        <a:effectLst/>
                        <a:latin typeface="+mn-lt"/>
                        <a:ea typeface="DengXian" panose="02010600030101010101" pitchFamily="2" charset="-122"/>
                      </a:endParaRPr>
                    </a:p>
                  </a:txBody>
                  <a:tcPr marL="68580" marR="68580" marT="0" marB="0" anchor="ctr"/>
                </a:tc>
                <a:extLst>
                  <a:ext uri="{0D108BD9-81ED-4DB2-BD59-A6C34878D82A}">
                    <a16:rowId xmlns:a16="http://schemas.microsoft.com/office/drawing/2014/main" val="3330794475"/>
                  </a:ext>
                </a:extLst>
              </a:tr>
              <a:tr h="370840">
                <a:tc>
                  <a:txBody>
                    <a:bodyPr/>
                    <a:lstStyle/>
                    <a:p>
                      <a:r>
                        <a:rPr lang="en-US" sz="1800" b="1" kern="1200" dirty="0">
                          <a:solidFill>
                            <a:schemeClr val="dk1"/>
                          </a:solidFill>
                          <a:effectLst/>
                          <a:latin typeface="+mn-lt"/>
                          <a:ea typeface="+mn-ea"/>
                          <a:cs typeface="+mn-cs"/>
                        </a:rPr>
                        <a:t>public goods</a:t>
                      </a:r>
                      <a:r>
                        <a:rPr lang="en-GB" dirty="0">
                          <a:effectLst/>
                        </a:rPr>
                        <a:t> </a:t>
                      </a:r>
                      <a:endParaRPr lang="en-GB" dirty="0"/>
                    </a:p>
                  </a:txBody>
                  <a:tcPr/>
                </a:tc>
                <a:tc>
                  <a:txBody>
                    <a:bodyPr/>
                    <a:lstStyle/>
                    <a:p>
                      <a:r>
                        <a:rPr lang="zh-CN" altLang="en-US" sz="1800" kern="1200" dirty="0">
                          <a:solidFill>
                            <a:schemeClr val="dk1"/>
                          </a:solidFill>
                          <a:effectLst/>
                          <a:latin typeface="+mn-lt"/>
                          <a:ea typeface="+mn-ea"/>
                          <a:cs typeface="+mn-cs"/>
                        </a:rPr>
                        <a:t>公共利益；公共物品；国有利益</a:t>
                      </a:r>
                      <a:r>
                        <a:rPr lang="en-US" sz="1800" kern="1200" dirty="0">
                          <a:solidFill>
                            <a:schemeClr val="dk1"/>
                          </a:solidFill>
                          <a:effectLst/>
                          <a:latin typeface="+mn-lt"/>
                          <a:ea typeface="+mn-ea"/>
                          <a:cs typeface="+mn-cs"/>
                        </a:rPr>
                        <a:t>/</a:t>
                      </a:r>
                      <a:r>
                        <a:rPr lang="zh-CN" altLang="en-US" sz="1800" kern="1200" dirty="0">
                          <a:solidFill>
                            <a:schemeClr val="dk1"/>
                          </a:solidFill>
                          <a:effectLst/>
                          <a:latin typeface="+mn-lt"/>
                          <a:ea typeface="+mn-ea"/>
                          <a:cs typeface="+mn-cs"/>
                        </a:rPr>
                        <a:t>物品</a:t>
                      </a:r>
                      <a:endParaRPr lang="en-GB" dirty="0"/>
                    </a:p>
                  </a:txBody>
                  <a:tcPr/>
                </a:tc>
                <a:tc>
                  <a:txBody>
                    <a:bodyPr/>
                    <a:lstStyle/>
                    <a:p>
                      <a:endParaRPr lang="en-GB" dirty="0"/>
                    </a:p>
                  </a:txBody>
                  <a:tcPr/>
                </a:tc>
                <a:extLst>
                  <a:ext uri="{0D108BD9-81ED-4DB2-BD59-A6C34878D82A}">
                    <a16:rowId xmlns:a16="http://schemas.microsoft.com/office/drawing/2014/main" val="1691544964"/>
                  </a:ext>
                </a:extLst>
              </a:tr>
            </a:tbl>
          </a:graphicData>
        </a:graphic>
      </p:graphicFrame>
    </p:spTree>
    <p:extLst>
      <p:ext uri="{BB962C8B-B14F-4D97-AF65-F5344CB8AC3E}">
        <p14:creationId xmlns:p14="http://schemas.microsoft.com/office/powerpoint/2010/main" val="155941307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CA26D-D351-CE40-AD15-CE6E64757B2F}"/>
              </a:ext>
            </a:extLst>
          </p:cNvPr>
          <p:cNvSpPr>
            <a:spLocks noGrp="1"/>
          </p:cNvSpPr>
          <p:nvPr>
            <p:ph type="title"/>
          </p:nvPr>
        </p:nvSpPr>
        <p:spPr>
          <a:xfrm>
            <a:off x="628650" y="245385"/>
            <a:ext cx="7886700" cy="1093560"/>
          </a:xfrm>
        </p:spPr>
        <p:txBody>
          <a:bodyPr>
            <a:normAutofit/>
          </a:bodyPr>
          <a:lstStyle/>
          <a:p>
            <a:pPr algn="ctr"/>
            <a:r>
              <a:rPr lang="en-GB" sz="3600" b="1" dirty="0">
                <a:solidFill>
                  <a:srgbClr val="0070C0"/>
                </a:solidFill>
                <a:latin typeface="+mn-lt"/>
              </a:rPr>
              <a:t>From which perspective? </a:t>
            </a:r>
            <a:br>
              <a:rPr lang="en-GB" sz="3600" b="1" dirty="0">
                <a:solidFill>
                  <a:srgbClr val="0070C0"/>
                </a:solidFill>
                <a:latin typeface="+mn-lt"/>
              </a:rPr>
            </a:br>
            <a:r>
              <a:rPr lang="en-GB" sz="3600" b="1" dirty="0">
                <a:solidFill>
                  <a:srgbClr val="0070C0"/>
                </a:solidFill>
                <a:latin typeface="+mn-lt"/>
              </a:rPr>
              <a:t>Or a combined perspective?</a:t>
            </a:r>
          </a:p>
        </p:txBody>
      </p:sp>
      <p:sp>
        <p:nvSpPr>
          <p:cNvPr id="3" name="Content Placeholder 2">
            <a:extLst>
              <a:ext uri="{FF2B5EF4-FFF2-40B4-BE49-F238E27FC236}">
                <a16:creationId xmlns:a16="http://schemas.microsoft.com/office/drawing/2014/main" id="{898E94A8-6E35-1342-AF29-EC940F13847A}"/>
              </a:ext>
            </a:extLst>
          </p:cNvPr>
          <p:cNvSpPr>
            <a:spLocks noGrp="1"/>
          </p:cNvSpPr>
          <p:nvPr>
            <p:ph idx="1"/>
          </p:nvPr>
        </p:nvSpPr>
        <p:spPr>
          <a:xfrm>
            <a:off x="628650" y="1586139"/>
            <a:ext cx="7886700" cy="5086804"/>
          </a:xfrm>
        </p:spPr>
        <p:txBody>
          <a:bodyPr>
            <a:normAutofit/>
          </a:bodyPr>
          <a:lstStyle/>
          <a:p>
            <a:pPr>
              <a:lnSpc>
                <a:spcPct val="100000"/>
              </a:lnSpc>
            </a:pPr>
            <a:r>
              <a:rPr lang="en-GB" sz="2400" dirty="0"/>
              <a:t>‘Observations are unavoidably position-based, but scientific reasoning need not, of course, be based on observational information from one specific position only. There is a need for what may be called ‘trans-positional’ assessment—drawing on but going beyond different positional observations. The constructed ‘view from nowhere’ would then be based on synthesizing different views from distinct positions. The positional objectivity of the respective observations would still remain important but not in itself adequate..’</a:t>
            </a:r>
          </a:p>
          <a:p>
            <a:pPr marL="493713" indent="-182563">
              <a:lnSpc>
                <a:spcPct val="100000"/>
              </a:lnSpc>
              <a:buNone/>
            </a:pPr>
            <a:r>
              <a:rPr lang="en-GB" sz="1800" dirty="0"/>
              <a:t>~ Amartya Sen, </a:t>
            </a:r>
            <a:r>
              <a:rPr lang="en-GB" sz="1800" i="1" dirty="0"/>
              <a:t>Rationality and Freedom</a:t>
            </a:r>
            <a:r>
              <a:rPr lang="en-GB" sz="1800" dirty="0"/>
              <a:t>, Harvard University Press, Cambridge, MA., 2002, p. 467. </a:t>
            </a:r>
          </a:p>
        </p:txBody>
      </p:sp>
    </p:spTree>
    <p:extLst>
      <p:ext uri="{BB962C8B-B14F-4D97-AF65-F5344CB8AC3E}">
        <p14:creationId xmlns:p14="http://schemas.microsoft.com/office/powerpoint/2010/main" val="899822558"/>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CA26D-D351-CE40-AD15-CE6E64757B2F}"/>
              </a:ext>
            </a:extLst>
          </p:cNvPr>
          <p:cNvSpPr>
            <a:spLocks noGrp="1"/>
          </p:cNvSpPr>
          <p:nvPr>
            <p:ph type="title"/>
          </p:nvPr>
        </p:nvSpPr>
        <p:spPr/>
        <p:txBody>
          <a:bodyPr>
            <a:normAutofit/>
          </a:bodyPr>
          <a:lstStyle/>
          <a:p>
            <a:pPr algn="ctr"/>
            <a:r>
              <a:rPr lang="en-GB" sz="3600" b="1" dirty="0">
                <a:solidFill>
                  <a:srgbClr val="0070C0"/>
                </a:solidFill>
                <a:latin typeface="+mn-lt"/>
              </a:rPr>
              <a:t>How to combine different perspectives?</a:t>
            </a:r>
          </a:p>
        </p:txBody>
      </p:sp>
      <p:sp>
        <p:nvSpPr>
          <p:cNvPr id="3" name="Content Placeholder 2">
            <a:extLst>
              <a:ext uri="{FF2B5EF4-FFF2-40B4-BE49-F238E27FC236}">
                <a16:creationId xmlns:a16="http://schemas.microsoft.com/office/drawing/2014/main" id="{898E94A8-6E35-1342-AF29-EC940F13847A}"/>
              </a:ext>
            </a:extLst>
          </p:cNvPr>
          <p:cNvSpPr>
            <a:spLocks noGrp="1"/>
          </p:cNvSpPr>
          <p:nvPr>
            <p:ph idx="1"/>
          </p:nvPr>
        </p:nvSpPr>
        <p:spPr/>
        <p:txBody>
          <a:bodyPr>
            <a:normAutofit/>
          </a:bodyPr>
          <a:lstStyle/>
          <a:p>
            <a:r>
              <a:rPr lang="en-GB" sz="2400" dirty="0"/>
              <a:t>The differing perspectives include the various national-cultural ‘ways of seeing’; and disciplinary ways of seeing</a:t>
            </a:r>
          </a:p>
          <a:p>
            <a:r>
              <a:rPr lang="en-GB" sz="2400" dirty="0"/>
              <a:t>‘A trans-positional scrutiny would also demand some kind of coherence between different positional views’ </a:t>
            </a:r>
          </a:p>
          <a:p>
            <a:pPr marL="0" indent="0">
              <a:buNone/>
            </a:pPr>
            <a:r>
              <a:rPr lang="en-GB" sz="2400" dirty="0"/>
              <a:t>	</a:t>
            </a:r>
            <a:r>
              <a:rPr lang="en-GB" sz="1800" dirty="0"/>
              <a:t>~ Amartya Sen, 2002</a:t>
            </a:r>
          </a:p>
          <a:p>
            <a:r>
              <a:rPr lang="en-GB" sz="2400" dirty="0"/>
              <a:t>Sen’s suggestions include</a:t>
            </a:r>
          </a:p>
          <a:p>
            <a:pPr marL="581025" indent="-215900">
              <a:buFontTx/>
              <a:buChar char="-"/>
            </a:pPr>
            <a:r>
              <a:rPr lang="en-GB" sz="2400" dirty="0"/>
              <a:t>Negotiation between different national positions (which he sources in John Rawls)</a:t>
            </a:r>
          </a:p>
          <a:p>
            <a:pPr marL="581025" indent="-215900">
              <a:buFontTx/>
              <a:buChar char="-"/>
            </a:pPr>
            <a:r>
              <a:rPr lang="en-GB" sz="2400" dirty="0"/>
              <a:t>The ‘impartial spectator’, sympathetic to all, but of none (which he sources in Adam Smith) </a:t>
            </a:r>
          </a:p>
          <a:p>
            <a:endParaRPr lang="en-GB" dirty="0"/>
          </a:p>
          <a:p>
            <a:endParaRPr lang="en-GB" dirty="0"/>
          </a:p>
        </p:txBody>
      </p:sp>
    </p:spTree>
    <p:extLst>
      <p:ext uri="{BB962C8B-B14F-4D97-AF65-F5344CB8AC3E}">
        <p14:creationId xmlns:p14="http://schemas.microsoft.com/office/powerpoint/2010/main" val="2980780450"/>
      </p:ext>
    </p:extLst>
  </p:cSld>
  <p:clrMapOvr>
    <a:masterClrMapping/>
  </p:clrMapOvr>
  <p:transition spd="slow">
    <p:wip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908</TotalTime>
  <Words>1251</Words>
  <Application>Microsoft Macintosh PowerPoint</Application>
  <PresentationFormat>On-screen Show (4:3)</PresentationFormat>
  <Paragraphs>119</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DengXian</vt:lpstr>
      <vt:lpstr>ＭＳ Ｐゴシック</vt:lpstr>
      <vt:lpstr>SimSun</vt:lpstr>
      <vt:lpstr>SimSun</vt:lpstr>
      <vt:lpstr>Arial</vt:lpstr>
      <vt:lpstr>Calibri</vt:lpstr>
      <vt:lpstr>Calibri Light</vt:lpstr>
      <vt:lpstr>Gill Sans</vt:lpstr>
      <vt:lpstr>Gill Sans SemiBold</vt:lpstr>
      <vt:lpstr>Office Theme</vt:lpstr>
      <vt:lpstr>PowerPoint Presentation</vt:lpstr>
      <vt:lpstr>Individual and collective benefits of HE and science: The same everywhere?</vt:lpstr>
      <vt:lpstr>Differing political and educational cultures</vt:lpstr>
      <vt:lpstr>What about global public  and common goods?</vt:lpstr>
      <vt:lpstr>Common ground on global common goods? </vt:lpstr>
      <vt:lpstr>Chinese to English lexicon (Yang Lili)</vt:lpstr>
      <vt:lpstr>English to Chinese lexicon (Yang Lili)</vt:lpstr>
      <vt:lpstr>From which perspective?  Or a combined perspective?</vt:lpstr>
      <vt:lpstr>How to combine different perspectives?</vt:lpstr>
      <vt:lpstr>Can we identify perspectives and judgments in relation to the global setting  </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Research University Higher School of Economics  VII International Conference ‘University between Global Challenges and Local Commitments’, Moscow 20-22 October 2016    The public good created by higher  education institutions in Russia</dc:title>
  <dc:creator>Simon Marginson</dc:creator>
  <cp:lastModifiedBy>Simon Marginson</cp:lastModifiedBy>
  <cp:revision>122</cp:revision>
  <dcterms:created xsi:type="dcterms:W3CDTF">2016-10-21T06:35:01Z</dcterms:created>
  <dcterms:modified xsi:type="dcterms:W3CDTF">2018-03-19T09:43:09Z</dcterms:modified>
</cp:coreProperties>
</file>