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7" r:id="rId2"/>
    <p:sldId id="268" r:id="rId3"/>
    <p:sldId id="267" r:id="rId4"/>
    <p:sldId id="272" r:id="rId5"/>
    <p:sldId id="266" r:id="rId6"/>
    <p:sldId id="259" r:id="rId7"/>
    <p:sldId id="269" r:id="rId8"/>
    <p:sldId id="270" r:id="rId9"/>
    <p:sldId id="258" r:id="rId10"/>
    <p:sldId id="273" r:id="rId11"/>
    <p:sldId id="260" r:id="rId12"/>
    <p:sldId id="261" r:id="rId13"/>
    <p:sldId id="262" r:id="rId14"/>
    <p:sldId id="263" r:id="rId15"/>
  </p:sldIdLst>
  <p:sldSz cx="9144000" cy="6858000" type="screen4x3"/>
  <p:notesSz cx="685800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3670D-6DBE-4AB9-BF83-7D8A44C4630C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9356"/>
            <a:ext cx="2971800" cy="493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379356"/>
            <a:ext cx="2971800" cy="493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FAB54-4590-4ABB-9E6A-8A68DC6D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644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16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230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669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456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609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21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9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56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39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42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56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2A074-DA46-48AA-AE45-02EFFFA89DAD}" type="datetimeFigureOut">
              <a:rPr lang="en-GB" smtClean="0"/>
              <a:t>21/01/2016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27D37-F477-4E01-9B34-2F129F083B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34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5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1"/>
          <p:cNvSpPr>
            <a:spLocks noGrp="1"/>
          </p:cNvSpPr>
          <p:nvPr>
            <p:ph type="ctrTitle" idx="4294967295"/>
          </p:nvPr>
        </p:nvSpPr>
        <p:spPr>
          <a:xfrm>
            <a:off x="179512" y="2130425"/>
            <a:ext cx="8278688" cy="1470025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dirty="0" smtClean="0"/>
              <a:t>Tracing the global-local dimensions of UK higher education </a:t>
            </a:r>
            <a:endParaRPr lang="en-US" altLang="en-US" dirty="0" smtClean="0"/>
          </a:p>
        </p:txBody>
      </p:sp>
      <p:sp>
        <p:nvSpPr>
          <p:cNvPr id="2052" name="Subtitle 2"/>
          <p:cNvSpPr>
            <a:spLocks noGrp="1"/>
          </p:cNvSpPr>
          <p:nvPr>
            <p:ph type="subTitle" idx="4294967295"/>
          </p:nvPr>
        </p:nvSpPr>
        <p:spPr>
          <a:xfrm>
            <a:off x="755576" y="4508500"/>
            <a:ext cx="7416824" cy="1346200"/>
          </a:xfrm>
        </p:spPr>
        <p:txBody>
          <a:bodyPr>
            <a:noAutofit/>
          </a:bodyPr>
          <a:lstStyle/>
          <a:p>
            <a:pPr marL="0" indent="0" algn="ctr" eaLnBrk="1" hangingPunct="1">
              <a:lnSpc>
                <a:spcPct val="120000"/>
              </a:lnSpc>
              <a:buFont typeface="Arial" charset="0"/>
              <a:buNone/>
            </a:pPr>
            <a:r>
              <a:rPr lang="en-GB" altLang="en-US" sz="2800" dirty="0" smtClean="0">
                <a:solidFill>
                  <a:srgbClr val="898989"/>
                </a:solidFill>
              </a:rPr>
              <a:t>Gareth Parry</a:t>
            </a:r>
          </a:p>
          <a:p>
            <a:pPr marL="0" indent="0" algn="ctr" eaLnBrk="1" hangingPunct="1">
              <a:lnSpc>
                <a:spcPct val="120000"/>
              </a:lnSpc>
              <a:buFont typeface="Arial" charset="0"/>
              <a:buNone/>
            </a:pPr>
            <a:r>
              <a:rPr lang="en-GB" altLang="en-US" sz="2800" dirty="0" smtClean="0">
                <a:solidFill>
                  <a:srgbClr val="898989"/>
                </a:solidFill>
              </a:rPr>
              <a:t>University of Sheffield</a:t>
            </a:r>
          </a:p>
          <a:p>
            <a:pPr marL="0" indent="0" algn="ctr" eaLnBrk="1" hangingPunct="1">
              <a:lnSpc>
                <a:spcPct val="120000"/>
              </a:lnSpc>
              <a:buFont typeface="Arial" charset="0"/>
              <a:buNone/>
            </a:pPr>
            <a:endParaRPr lang="en-US" altLang="en-US" sz="2400" dirty="0" smtClean="0">
              <a:solidFill>
                <a:srgbClr val="89898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6052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Three zones, shared features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d</a:t>
            </a:r>
            <a:r>
              <a:rPr lang="en-GB" altLang="en-US" dirty="0" smtClean="0"/>
              <a:t>ependency (</a:t>
            </a:r>
            <a:r>
              <a:rPr lang="en-GB" altLang="en-US" smtClean="0"/>
              <a:t>on ‘mainstream’)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h</a:t>
            </a:r>
            <a:r>
              <a:rPr lang="en-GB" altLang="en-US" dirty="0" smtClean="0"/>
              <a:t>eterogeneity (courses, students, modes)</a:t>
            </a:r>
          </a:p>
          <a:p>
            <a:pPr>
              <a:defRPr/>
            </a:pPr>
            <a:r>
              <a:rPr lang="en-GB" altLang="en-US" dirty="0"/>
              <a:t>s</a:t>
            </a:r>
            <a:r>
              <a:rPr lang="en-GB" altLang="en-US" dirty="0" smtClean="0"/>
              <a:t>pecificity (subjects, levels, settings)</a:t>
            </a:r>
          </a:p>
          <a:p>
            <a:pPr>
              <a:defRPr/>
            </a:pPr>
            <a:r>
              <a:rPr lang="en-GB" altLang="en-US" dirty="0"/>
              <a:t>c</a:t>
            </a:r>
            <a:r>
              <a:rPr lang="en-GB" altLang="en-US" dirty="0" smtClean="0"/>
              <a:t>omplexity (forms, relations)</a:t>
            </a:r>
          </a:p>
          <a:p>
            <a:pPr>
              <a:defRPr/>
            </a:pPr>
            <a:r>
              <a:rPr lang="en-GB" altLang="en-US" dirty="0"/>
              <a:t>v</a:t>
            </a:r>
            <a:r>
              <a:rPr lang="en-GB" altLang="en-US" dirty="0" smtClean="0"/>
              <a:t>olatility (conditions, markets)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9831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Phases and methods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r>
              <a:rPr lang="en-GB" altLang="en-US" dirty="0" smtClean="0"/>
              <a:t>I Literature reviews</a:t>
            </a:r>
          </a:p>
          <a:p>
            <a:pPr marL="0" indent="0">
              <a:buNone/>
              <a:defRPr/>
            </a:pPr>
            <a:r>
              <a:rPr lang="en-GB" altLang="en-US" dirty="0" smtClean="0"/>
              <a:t>II Survey of private providers</a:t>
            </a:r>
          </a:p>
          <a:p>
            <a:pPr marL="0" indent="0">
              <a:buNone/>
              <a:defRPr/>
            </a:pPr>
            <a:r>
              <a:rPr lang="en-GB" altLang="en-US" dirty="0" smtClean="0"/>
              <a:t>III Analysis of administrative datasets</a:t>
            </a:r>
          </a:p>
          <a:p>
            <a:pPr marL="0" indent="0">
              <a:buNone/>
              <a:defRPr/>
            </a:pPr>
            <a:r>
              <a:rPr lang="en-GB" altLang="en-US" dirty="0" smtClean="0"/>
              <a:t>IV Case studies</a:t>
            </a:r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8200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Colleges (England): forms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l</a:t>
            </a:r>
            <a:r>
              <a:rPr lang="en-GB" altLang="en-US" dirty="0" smtClean="0"/>
              <a:t>ocally distributed (280+ colleges)</a:t>
            </a:r>
          </a:p>
          <a:p>
            <a:pPr>
              <a:defRPr/>
            </a:pPr>
            <a:r>
              <a:rPr lang="en-GB" altLang="en-US" dirty="0" smtClean="0"/>
              <a:t>mixed-sector (HE always a minority)</a:t>
            </a:r>
          </a:p>
          <a:p>
            <a:pPr>
              <a:defRPr/>
            </a:pPr>
            <a:r>
              <a:rPr lang="en-GB" altLang="en-US" dirty="0"/>
              <a:t>u</a:t>
            </a:r>
            <a:r>
              <a:rPr lang="en-GB" altLang="en-US" dirty="0" smtClean="0"/>
              <a:t>sually small pockets (vocational + work-focused)</a:t>
            </a:r>
          </a:p>
          <a:p>
            <a:pPr>
              <a:defRPr/>
            </a:pPr>
            <a:r>
              <a:rPr lang="en-GB" altLang="en-US" dirty="0"/>
              <a:t>l</a:t>
            </a:r>
            <a:r>
              <a:rPr lang="en-GB" altLang="en-US" dirty="0" smtClean="0"/>
              <a:t>argely sub-bachelor (UG + higher-level)</a:t>
            </a:r>
          </a:p>
          <a:p>
            <a:pPr>
              <a:defRPr/>
            </a:pPr>
            <a:r>
              <a:rPr lang="en-GB" altLang="en-US" dirty="0"/>
              <a:t>m</a:t>
            </a:r>
            <a:r>
              <a:rPr lang="en-GB" altLang="en-US" dirty="0" smtClean="0"/>
              <a:t>ainly part-time (60%)</a:t>
            </a:r>
          </a:p>
          <a:p>
            <a:pPr>
              <a:defRPr/>
            </a:pPr>
            <a:r>
              <a:rPr lang="en-GB" altLang="en-US" dirty="0" smtClean="0"/>
              <a:t>domestic</a:t>
            </a:r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32947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Colleges (England): relations 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c</a:t>
            </a:r>
            <a:r>
              <a:rPr lang="en-GB" altLang="en-US" dirty="0" smtClean="0"/>
              <a:t>ompetitive + collaborative </a:t>
            </a:r>
            <a:r>
              <a:rPr lang="en-GB" altLang="en-US" dirty="0" smtClean="0"/>
              <a:t>(</a:t>
            </a:r>
            <a:r>
              <a:rPr lang="en-GB" altLang="en-US" dirty="0" smtClean="0"/>
              <a:t>especially with post-1992</a:t>
            </a:r>
            <a:r>
              <a:rPr lang="en-GB" altLang="en-US" dirty="0" smtClean="0"/>
              <a:t> universities)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v</a:t>
            </a:r>
            <a:r>
              <a:rPr lang="en-GB" altLang="en-US" dirty="0" smtClean="0"/>
              <a:t>alidation by individual universities and </a:t>
            </a:r>
            <a:r>
              <a:rPr lang="en-GB" altLang="en-US" dirty="0" smtClean="0"/>
              <a:t>examination/awarding </a:t>
            </a:r>
            <a:r>
              <a:rPr lang="en-GB" altLang="en-US" dirty="0" smtClean="0"/>
              <a:t>bodies</a:t>
            </a:r>
          </a:p>
          <a:p>
            <a:pPr>
              <a:defRPr/>
            </a:pPr>
            <a:r>
              <a:rPr lang="en-GB" altLang="en-US" dirty="0"/>
              <a:t>m</a:t>
            </a:r>
            <a:r>
              <a:rPr lang="en-GB" altLang="en-US" dirty="0" smtClean="0"/>
              <a:t>ultiple funding routes: direct, indirect (with 60+ HE institutions), full-cost</a:t>
            </a:r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7002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Colleges (England): policies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localisation </a:t>
            </a:r>
            <a:r>
              <a:rPr lang="en-GB" altLang="en-US" dirty="0" smtClean="0">
                <a:sym typeface="Wingdings 2"/>
              </a:rPr>
              <a:t>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d</a:t>
            </a:r>
            <a:r>
              <a:rPr lang="en-GB" altLang="en-US" dirty="0" smtClean="0"/>
              <a:t>iversification </a:t>
            </a:r>
            <a:r>
              <a:rPr lang="en-GB" altLang="en-US" dirty="0" smtClean="0">
                <a:sym typeface="Wingdings 2"/>
              </a:rPr>
              <a:t></a:t>
            </a:r>
          </a:p>
          <a:p>
            <a:pPr>
              <a:defRPr/>
            </a:pPr>
            <a:r>
              <a:rPr lang="en-GB" altLang="en-US" dirty="0">
                <a:sym typeface="Wingdings 2"/>
              </a:rPr>
              <a:t>e</a:t>
            </a:r>
            <a:r>
              <a:rPr lang="en-GB" altLang="en-US" dirty="0" smtClean="0">
                <a:sym typeface="Wingdings 2"/>
              </a:rPr>
              <a:t>ngagement (employer) 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participation (wider) </a:t>
            </a:r>
            <a:r>
              <a:rPr lang="en-GB" altLang="en-US" dirty="0" smtClean="0">
                <a:sym typeface="Wingdings 2"/>
              </a:rPr>
              <a:t>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p</a:t>
            </a:r>
            <a:r>
              <a:rPr lang="en-GB" altLang="en-US" dirty="0" smtClean="0"/>
              <a:t>rogression </a:t>
            </a:r>
            <a:r>
              <a:rPr lang="en-GB" altLang="en-US" dirty="0" smtClean="0">
                <a:sym typeface="Wingdings 2"/>
              </a:rPr>
              <a:t>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/>
              <a:t>e</a:t>
            </a:r>
            <a:r>
              <a:rPr lang="en-GB" altLang="en-US" dirty="0" smtClean="0"/>
              <a:t>xpansion </a:t>
            </a:r>
            <a:r>
              <a:rPr lang="en-GB" altLang="en-US" dirty="0" smtClean="0">
                <a:sym typeface="Wingdings 2"/>
              </a:rPr>
              <a:t></a:t>
            </a: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7002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Outline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916832"/>
            <a:ext cx="8229600" cy="4392487"/>
          </a:xfrm>
        </p:spPr>
        <p:txBody>
          <a:bodyPr wrap="square">
            <a:normAutofit fontScale="25000" lnSpcReduction="20000"/>
          </a:bodyPr>
          <a:lstStyle/>
          <a:p>
            <a:pPr marL="609600" indent="-609600">
              <a:buFontTx/>
              <a:buNone/>
              <a:defRPr/>
            </a:pPr>
            <a:r>
              <a:rPr lang="en-GB" altLang="en-US" sz="12800" dirty="0" smtClean="0"/>
              <a:t>Project 3.1: Alternative, emerging and cross-</a:t>
            </a:r>
          </a:p>
          <a:p>
            <a:pPr marL="609600" indent="-609600">
              <a:buFontTx/>
              <a:buNone/>
              <a:defRPr/>
            </a:pPr>
            <a:r>
              <a:rPr lang="en-GB" altLang="en-US" sz="12800" dirty="0" smtClean="0"/>
              <a:t>border UK </a:t>
            </a:r>
            <a:r>
              <a:rPr lang="en-GB" altLang="en-US" sz="12800" dirty="0"/>
              <a:t>p</a:t>
            </a:r>
            <a:r>
              <a:rPr lang="en-GB" altLang="en-US" sz="12800" dirty="0" smtClean="0"/>
              <a:t>rovision, and its relationship with </a:t>
            </a:r>
          </a:p>
          <a:p>
            <a:pPr marL="609600" indent="-609600">
              <a:buFontTx/>
              <a:buNone/>
              <a:defRPr/>
            </a:pPr>
            <a:r>
              <a:rPr lang="en-GB" altLang="en-US" sz="12800" dirty="0" smtClean="0"/>
              <a:t>mainstream HE</a:t>
            </a:r>
          </a:p>
          <a:p>
            <a:pPr marL="609600" indent="-609600">
              <a:buFontTx/>
              <a:buNone/>
              <a:defRPr/>
            </a:pPr>
            <a:endParaRPr lang="en-GB" altLang="en-US" sz="9600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9600" dirty="0" smtClean="0"/>
              <a:t>Research questions + debates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9600" dirty="0" smtClean="0"/>
              <a:t>UK HE: its overlapping and intersecting zones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9600" dirty="0" smtClean="0"/>
              <a:t>Design: phases + methods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sz="9600" dirty="0" smtClean="0"/>
              <a:t>Alternative provision: the case of colleges</a:t>
            </a:r>
          </a:p>
          <a:p>
            <a:pPr marL="0" indent="0">
              <a:buNone/>
              <a:defRPr/>
            </a:pPr>
            <a:endParaRPr lang="en-GB" altLang="en-US" sz="9600" dirty="0" smtClean="0"/>
          </a:p>
          <a:p>
            <a:pPr marL="0" indent="0">
              <a:buNone/>
              <a:defRPr/>
            </a:pPr>
            <a:r>
              <a:rPr lang="en-GB" altLang="en-US" sz="9600" dirty="0" smtClean="0"/>
              <a:t>CI: Professor Gareth Parry g.w.parry@sheffield.ac.uk</a:t>
            </a:r>
          </a:p>
          <a:p>
            <a:pPr marL="0" indent="0">
              <a:buNone/>
              <a:defRPr/>
            </a:pPr>
            <a:r>
              <a:rPr lang="en-GB" altLang="en-US" sz="9600" dirty="0" smtClean="0"/>
              <a:t>RA: Dr Steve Hunt s.hunt@ucl.ac.uk</a:t>
            </a:r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sz="96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916832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4740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63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 (deceptively) simple question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>
            <a:normAutofit/>
          </a:bodyPr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r>
              <a:rPr lang="en-GB" altLang="en-US" dirty="0" smtClean="0"/>
              <a:t>How should the map of UK HE be drawn to comprehend its global-local dimensions?</a:t>
            </a:r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r>
              <a:rPr lang="en-GB" altLang="en-US" sz="2400" dirty="0" smtClean="0"/>
              <a:t>What forms are taken by ‘alternative’ provision?</a:t>
            </a:r>
          </a:p>
          <a:p>
            <a:pPr>
              <a:defRPr/>
            </a:pPr>
            <a:r>
              <a:rPr lang="en-GB" altLang="en-US" sz="2400" dirty="0" smtClean="0"/>
              <a:t>What are its relationships to ‘mainstream’ provision?</a:t>
            </a:r>
          </a:p>
          <a:p>
            <a:pPr>
              <a:defRPr/>
            </a:pPr>
            <a:r>
              <a:rPr lang="en-GB" altLang="en-US" sz="2400" dirty="0" smtClean="0"/>
              <a:t>With what implications for the distribution and mobility of students?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64740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Policy-theory debates, old + new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dirty="0" smtClean="0"/>
              <a:t>the forms of diversity appropriate to mass and universal access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dirty="0" smtClean="0"/>
              <a:t>the relationship of system structures to levels and patterns of social inequality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en-GB" altLang="en-US" dirty="0"/>
              <a:t>t</a:t>
            </a:r>
            <a:r>
              <a:rPr lang="en-GB" altLang="en-US" dirty="0" smtClean="0"/>
              <a:t>he subversion of systems and rise of global universities</a:t>
            </a:r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35393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‘Mainstream’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>
            <a:normAutofit fontScale="92500" lnSpcReduction="10000"/>
          </a:bodyPr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r>
              <a:rPr lang="en-GB" altLang="en-US" dirty="0" smtClean="0"/>
              <a:t>Core territory:</a:t>
            </a:r>
          </a:p>
          <a:p>
            <a:pPr>
              <a:defRPr/>
            </a:pPr>
            <a:r>
              <a:rPr lang="en-GB" altLang="en-US" dirty="0"/>
              <a:t>a</a:t>
            </a:r>
            <a:r>
              <a:rPr lang="en-GB" altLang="en-US" dirty="0" smtClean="0"/>
              <a:t> </a:t>
            </a:r>
            <a:r>
              <a:rPr lang="en-GB" altLang="en-US" dirty="0" smtClean="0"/>
              <a:t>designated </a:t>
            </a:r>
            <a:r>
              <a:rPr lang="en-GB" altLang="en-US" dirty="0" smtClean="0"/>
              <a:t>sector of publicly funded HE institutions</a:t>
            </a:r>
          </a:p>
          <a:p>
            <a:pPr>
              <a:defRPr/>
            </a:pPr>
            <a:r>
              <a:rPr lang="en-GB" altLang="en-US" dirty="0"/>
              <a:t>d</a:t>
            </a:r>
            <a:r>
              <a:rPr lang="en-GB" altLang="en-US" dirty="0" smtClean="0"/>
              <a:t>ominated by large multifaculty multipurpose universities</a:t>
            </a:r>
          </a:p>
          <a:p>
            <a:pPr>
              <a:defRPr/>
            </a:pPr>
            <a:r>
              <a:rPr lang="en-GB" altLang="en-US" dirty="0"/>
              <a:t>t</a:t>
            </a:r>
            <a:r>
              <a:rPr lang="en-GB" altLang="en-US" dirty="0" smtClean="0"/>
              <a:t>aking the bulk of demand (domestic + international)</a:t>
            </a:r>
          </a:p>
          <a:p>
            <a:pPr>
              <a:defRPr/>
            </a:pPr>
            <a:r>
              <a:rPr lang="en-GB" altLang="en-US" dirty="0" smtClean="0"/>
              <a:t>‘a controlled reputational range’ (Watson</a:t>
            </a:r>
            <a:r>
              <a:rPr lang="en-GB" altLang="en-US" dirty="0" smtClean="0"/>
              <a:t>)</a:t>
            </a: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8940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‘Alternative’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spcBef>
                <a:spcPts val="200"/>
              </a:spcBef>
              <a:buFontTx/>
              <a:buNone/>
              <a:defRPr/>
            </a:pPr>
            <a:r>
              <a:rPr lang="en-GB" altLang="en-US" dirty="0" smtClean="0"/>
              <a:t>Provision leading to HE qualifications and</a:t>
            </a:r>
          </a:p>
          <a:p>
            <a:pPr marL="609600" indent="-609600">
              <a:spcBef>
                <a:spcPts val="200"/>
              </a:spcBef>
              <a:buFontTx/>
              <a:buNone/>
              <a:defRPr/>
            </a:pPr>
            <a:r>
              <a:rPr lang="en-GB" altLang="en-US" dirty="0" smtClean="0"/>
              <a:t>credits awarded by UK authorities offered:</a:t>
            </a:r>
          </a:p>
          <a:p>
            <a:pPr marL="609600" indent="-609600">
              <a:spcBef>
                <a:spcPts val="500"/>
              </a:spcBef>
              <a:buFontTx/>
              <a:buNone/>
              <a:defRPr/>
            </a:pPr>
            <a:endParaRPr lang="en-GB" altLang="en-US" dirty="0"/>
          </a:p>
          <a:p>
            <a:pPr marL="609600" indent="-609600">
              <a:spcBef>
                <a:spcPts val="0"/>
              </a:spcBef>
              <a:buFont typeface="+mj-lt"/>
              <a:buAutoNum type="arabicPeriod"/>
              <a:defRPr/>
            </a:pPr>
            <a:r>
              <a:rPr lang="en-GB" altLang="en-US" dirty="0"/>
              <a:t>o</a:t>
            </a:r>
            <a:r>
              <a:rPr lang="en-GB" altLang="en-US" dirty="0" smtClean="0"/>
              <a:t>ffshore, by partner institutions or branch campuses or distance/online providers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GB" altLang="en-US" dirty="0"/>
              <a:t>b</a:t>
            </a:r>
            <a:r>
              <a:rPr lang="en-GB" altLang="en-US" dirty="0" smtClean="0"/>
              <a:t>y privately funded providers</a:t>
            </a:r>
          </a:p>
          <a:p>
            <a:pPr marL="609600" indent="-609600">
              <a:buFont typeface="+mj-lt"/>
              <a:buAutoNum type="arabicPeriod"/>
              <a:defRPr/>
            </a:pPr>
            <a:r>
              <a:rPr lang="en-GB" altLang="en-US" dirty="0"/>
              <a:t>b</a:t>
            </a:r>
            <a:r>
              <a:rPr lang="en-GB" altLang="en-US" dirty="0" smtClean="0"/>
              <a:t>y further education colleges</a:t>
            </a:r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 typeface="+mj-lt"/>
              <a:buAutoNum type="arabicPeriod"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279924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No comprehensive mapping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/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r>
              <a:rPr lang="en-GB" altLang="en-US" dirty="0" smtClean="0"/>
              <a:t>Why?</a:t>
            </a:r>
          </a:p>
          <a:p>
            <a:pPr>
              <a:defRPr/>
            </a:pPr>
            <a:r>
              <a:rPr lang="en-GB" altLang="en-US" dirty="0"/>
              <a:t>h</a:t>
            </a:r>
            <a:r>
              <a:rPr lang="en-GB" altLang="en-US" dirty="0" smtClean="0"/>
              <a:t>idden history (private + distance)</a:t>
            </a:r>
          </a:p>
          <a:p>
            <a:pPr>
              <a:defRPr/>
            </a:pPr>
            <a:r>
              <a:rPr lang="en-GB" altLang="en-US" dirty="0"/>
              <a:t>w</a:t>
            </a:r>
            <a:r>
              <a:rPr lang="en-GB" altLang="en-US" dirty="0" smtClean="0"/>
              <a:t>ritten out (college)</a:t>
            </a:r>
          </a:p>
          <a:p>
            <a:pPr>
              <a:defRPr/>
            </a:pPr>
            <a:r>
              <a:rPr lang="en-GB" altLang="en-US" dirty="0" smtClean="0"/>
              <a:t>regulatory reach (private)</a:t>
            </a:r>
          </a:p>
          <a:p>
            <a:pPr>
              <a:defRPr/>
            </a:pPr>
            <a:r>
              <a:rPr lang="en-GB" altLang="en-US" dirty="0" smtClean="0"/>
              <a:t>separate (discordant and uneven) reporting</a:t>
            </a:r>
          </a:p>
          <a:p>
            <a:pPr>
              <a:defRPr/>
            </a:pPr>
            <a:r>
              <a:rPr lang="en-GB" altLang="en-US" dirty="0"/>
              <a:t>c</a:t>
            </a:r>
            <a:r>
              <a:rPr lang="en-GB" altLang="en-US" dirty="0" smtClean="0"/>
              <a:t>lumsy </a:t>
            </a:r>
            <a:r>
              <a:rPr lang="en-GB" altLang="en-US" dirty="0" smtClean="0"/>
              <a:t>(standard) </a:t>
            </a:r>
            <a:r>
              <a:rPr lang="en-GB" altLang="en-US" dirty="0" smtClean="0"/>
              <a:t>categories</a:t>
            </a:r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69423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0"/>
          <p:cNvSpPr>
            <a:spLocks noGrp="1"/>
          </p:cNvSpPr>
          <p:nvPr>
            <p:ph type="title" idx="4294967295"/>
          </p:nvPr>
        </p:nvSpPr>
        <p:spPr>
          <a:xfrm>
            <a:off x="498475" y="548680"/>
            <a:ext cx="8147050" cy="151154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Tracing global-local dimensions</a:t>
            </a:r>
          </a:p>
        </p:txBody>
      </p:sp>
      <p:sp>
        <p:nvSpPr>
          <p:cNvPr id="4100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844675"/>
            <a:ext cx="8229600" cy="4281488"/>
          </a:xfrm>
        </p:spPr>
        <p:txBody>
          <a:bodyPr>
            <a:normAutofit lnSpcReduction="10000"/>
          </a:bodyPr>
          <a:lstStyle/>
          <a:p>
            <a:pPr marL="609600" indent="-609600">
              <a:buFontTx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r>
              <a:rPr lang="en-GB" altLang="en-US" dirty="0" smtClean="0"/>
              <a:t>Why?</a:t>
            </a:r>
          </a:p>
          <a:p>
            <a:pPr>
              <a:defRPr/>
            </a:pPr>
            <a:r>
              <a:rPr lang="en-GB" altLang="en-US" dirty="0"/>
              <a:t>m</a:t>
            </a:r>
            <a:r>
              <a:rPr lang="en-GB" altLang="en-US" dirty="0" smtClean="0"/>
              <a:t>issing numbers + activities</a:t>
            </a:r>
          </a:p>
          <a:p>
            <a:pPr>
              <a:defRPr/>
            </a:pPr>
            <a:r>
              <a:rPr lang="en-GB" altLang="en-US" dirty="0" smtClean="0"/>
              <a:t>policy understanding: system-institution configurations and dynamics</a:t>
            </a:r>
            <a:endParaRPr lang="en-GB" altLang="en-US" dirty="0"/>
          </a:p>
          <a:p>
            <a:pPr>
              <a:defRPr/>
            </a:pPr>
            <a:r>
              <a:rPr lang="en-GB" altLang="en-US" dirty="0" smtClean="0"/>
              <a:t>base for academic inquiry (comparative and conceptual)</a:t>
            </a:r>
          </a:p>
          <a:p>
            <a:pPr>
              <a:defRPr/>
            </a:pPr>
            <a:r>
              <a:rPr lang="en-GB" altLang="en-US" dirty="0" smtClean="0"/>
              <a:t>change thinking</a:t>
            </a:r>
          </a:p>
          <a:p>
            <a:pPr>
              <a:defRPr/>
            </a:pPr>
            <a:endParaRPr lang="en-GB" altLang="en-US" dirty="0" smtClean="0"/>
          </a:p>
          <a:p>
            <a:pPr marL="0" indent="0"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endParaRPr lang="en-GB" altLang="en-US" dirty="0" smtClean="0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4102" name="AutoShape 6"/>
          <p:cNvCxnSpPr>
            <a:cxnSpLocks noChangeShapeType="1"/>
            <a:stCxn id="4100" idx="0"/>
            <a:endCxn id="4100" idx="0"/>
          </p:cNvCxnSpPr>
          <p:nvPr/>
        </p:nvCxnSpPr>
        <p:spPr bwMode="auto">
          <a:xfrm>
            <a:off x="4572000" y="1844675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42285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2013" cy="731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0"/>
          <p:cNvSpPr>
            <a:spLocks noGrp="1"/>
          </p:cNvSpPr>
          <p:nvPr>
            <p:ph type="title" idx="4294967295"/>
          </p:nvPr>
        </p:nvSpPr>
        <p:spPr>
          <a:xfrm>
            <a:off x="539750" y="836613"/>
            <a:ext cx="8147050" cy="1008062"/>
          </a:xfrm>
        </p:spPr>
        <p:txBody>
          <a:bodyPr/>
          <a:lstStyle/>
          <a:p>
            <a:pPr eaLnBrk="1" hangingPunct="1"/>
            <a:r>
              <a:rPr lang="en-US" altLang="en-US" dirty="0"/>
              <a:t>T</a:t>
            </a:r>
            <a:r>
              <a:rPr lang="en-US" altLang="en-US" dirty="0" smtClean="0"/>
              <a:t>hree distributed zones</a:t>
            </a:r>
          </a:p>
        </p:txBody>
      </p:sp>
      <p:sp>
        <p:nvSpPr>
          <p:cNvPr id="3076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1916113"/>
            <a:ext cx="8229600" cy="3894137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GB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Total UK HE = 3,020,000+</a:t>
            </a:r>
          </a:p>
          <a:p>
            <a:pPr marL="0" indent="0">
              <a:buFont typeface="Arial" charset="0"/>
              <a:buNone/>
              <a:defRPr/>
            </a:pPr>
            <a:endParaRPr lang="en-GB" altLang="en-US" dirty="0" smtClean="0"/>
          </a:p>
          <a:p>
            <a:pPr marL="609600" indent="-609600">
              <a:buFontTx/>
              <a:buNone/>
              <a:defRPr/>
            </a:pPr>
            <a:r>
              <a:rPr lang="en-GB" altLang="en-US" dirty="0" smtClean="0"/>
              <a:t>       				</a:t>
            </a:r>
          </a:p>
        </p:txBody>
      </p:sp>
      <p:sp>
        <p:nvSpPr>
          <p:cNvPr id="3077" name="Line 9"/>
          <p:cNvSpPr>
            <a:spLocks noChangeShapeType="1"/>
          </p:cNvSpPr>
          <p:nvPr/>
        </p:nvSpPr>
        <p:spPr bwMode="auto">
          <a:xfrm>
            <a:off x="2555875" y="3357563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3078" name="AutoShape 13"/>
          <p:cNvCxnSpPr>
            <a:cxnSpLocks noChangeShapeType="1"/>
            <a:stCxn id="3076" idx="0"/>
            <a:endCxn id="3076" idx="0"/>
          </p:cNvCxnSpPr>
          <p:nvPr/>
        </p:nvCxnSpPr>
        <p:spPr bwMode="auto">
          <a:xfrm>
            <a:off x="4572000" y="19161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079" name="Group 6"/>
          <p:cNvGrpSpPr>
            <a:grpSpLocks/>
          </p:cNvGrpSpPr>
          <p:nvPr/>
        </p:nvGrpSpPr>
        <p:grpSpPr bwMode="auto">
          <a:xfrm>
            <a:off x="2117725" y="2420938"/>
            <a:ext cx="4883150" cy="3722687"/>
            <a:chOff x="1633096" y="1663072"/>
            <a:chExt cx="4883120" cy="3537584"/>
          </a:xfrm>
        </p:grpSpPr>
        <p:sp>
          <p:nvSpPr>
            <p:cNvPr id="8" name="Isosceles Triangle 7"/>
            <p:cNvSpPr/>
            <p:nvPr/>
          </p:nvSpPr>
          <p:spPr>
            <a:xfrm>
              <a:off x="2280792" y="1844100"/>
              <a:ext cx="3632178" cy="3143849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5147799" y="4357369"/>
              <a:ext cx="1368417" cy="843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College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1633096" y="4357369"/>
              <a:ext cx="1295392" cy="8432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Private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3306311" y="1663072"/>
              <a:ext cx="1582728" cy="8991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GB" dirty="0"/>
                <a:t>Offshore</a:t>
              </a:r>
            </a:p>
          </p:txBody>
        </p:sp>
      </p:grpSp>
      <p:sp>
        <p:nvSpPr>
          <p:cNvPr id="3080" name="TextBox 1"/>
          <p:cNvSpPr txBox="1">
            <a:spLocks noChangeArrowheads="1"/>
          </p:cNvSpPr>
          <p:nvPr/>
        </p:nvSpPr>
        <p:spPr bwMode="auto">
          <a:xfrm>
            <a:off x="3924300" y="4165600"/>
            <a:ext cx="15113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 smtClean="0"/>
              <a:t>2,300,000</a:t>
            </a:r>
          </a:p>
          <a:p>
            <a:pPr eaLnBrk="1" hangingPunct="1"/>
            <a:r>
              <a:rPr lang="en-GB" altLang="en-US" dirty="0" smtClean="0"/>
              <a:t>[160 HEIs]</a:t>
            </a:r>
            <a:endParaRPr lang="en-GB" altLang="en-US" dirty="0"/>
          </a:p>
        </p:txBody>
      </p:sp>
      <p:sp>
        <p:nvSpPr>
          <p:cNvPr id="3081" name="TextBox 2"/>
          <p:cNvSpPr txBox="1">
            <a:spLocks noChangeArrowheads="1"/>
          </p:cNvSpPr>
          <p:nvPr/>
        </p:nvSpPr>
        <p:spPr bwMode="auto">
          <a:xfrm>
            <a:off x="5435600" y="2693988"/>
            <a:ext cx="302483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 smtClean="0"/>
              <a:t>350,000+</a:t>
            </a:r>
          </a:p>
          <a:p>
            <a:pPr eaLnBrk="1" hangingPunct="1"/>
            <a:r>
              <a:rPr lang="en-GB" altLang="en-US" dirty="0" smtClean="0"/>
              <a:t>[distance, collaborative, branch campus]</a:t>
            </a:r>
            <a:endParaRPr lang="en-GB" altLang="en-US" dirty="0"/>
          </a:p>
        </p:txBody>
      </p:sp>
      <p:sp>
        <p:nvSpPr>
          <p:cNvPr id="3082" name="TextBox 3"/>
          <p:cNvSpPr txBox="1">
            <a:spLocks noChangeArrowheads="1"/>
          </p:cNvSpPr>
          <p:nvPr/>
        </p:nvSpPr>
        <p:spPr bwMode="auto">
          <a:xfrm>
            <a:off x="7111057" y="5499100"/>
            <a:ext cx="170941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 smtClean="0"/>
              <a:t>210,000</a:t>
            </a:r>
          </a:p>
          <a:p>
            <a:pPr eaLnBrk="1" hangingPunct="1"/>
            <a:r>
              <a:rPr lang="en-GB" altLang="en-US" dirty="0" smtClean="0"/>
              <a:t>[290 FECs]</a:t>
            </a:r>
            <a:endParaRPr lang="en-GB" altLang="en-US" dirty="0"/>
          </a:p>
        </p:txBody>
      </p:sp>
      <p:sp>
        <p:nvSpPr>
          <p:cNvPr id="3083" name="TextBox 4"/>
          <p:cNvSpPr txBox="1">
            <a:spLocks noChangeArrowheads="1"/>
          </p:cNvSpPr>
          <p:nvPr/>
        </p:nvSpPr>
        <p:spPr bwMode="auto">
          <a:xfrm>
            <a:off x="179512" y="5499100"/>
            <a:ext cx="208902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altLang="en-US" dirty="0"/>
              <a:t>160,000</a:t>
            </a:r>
            <a:r>
              <a:rPr lang="en-GB" altLang="en-US" dirty="0" smtClean="0"/>
              <a:t>+</a:t>
            </a:r>
          </a:p>
          <a:p>
            <a:pPr eaLnBrk="1" hangingPunct="1"/>
            <a:r>
              <a:rPr lang="en-GB" altLang="en-US" dirty="0" smtClean="0"/>
              <a:t>[670+ providers]</a:t>
            </a:r>
            <a:endParaRPr lang="en-GB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16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489</Words>
  <Application>Microsoft Office PowerPoint</Application>
  <PresentationFormat>On-screen Show (4:3)</PresentationFormat>
  <Paragraphs>195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Tracing the global-local dimensions of UK higher education </vt:lpstr>
      <vt:lpstr>Outline</vt:lpstr>
      <vt:lpstr>A (deceptively) simple question</vt:lpstr>
      <vt:lpstr>Policy-theory debates, old + new</vt:lpstr>
      <vt:lpstr>‘Mainstream’</vt:lpstr>
      <vt:lpstr>‘Alternative’</vt:lpstr>
      <vt:lpstr>No comprehensive mapping</vt:lpstr>
      <vt:lpstr>Tracing global-local dimensions</vt:lpstr>
      <vt:lpstr>Three distributed zones</vt:lpstr>
      <vt:lpstr>Three zones, shared features</vt:lpstr>
      <vt:lpstr>Phases and methods</vt:lpstr>
      <vt:lpstr>Colleges (England): forms</vt:lpstr>
      <vt:lpstr>Colleges (England): relations </vt:lpstr>
      <vt:lpstr>Colleges (England): policies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Student participation, agency and policy</dc:title>
  <dc:creator>ed1gwp</dc:creator>
  <cp:lastModifiedBy>ed1gwp</cp:lastModifiedBy>
  <cp:revision>92</cp:revision>
  <cp:lastPrinted>2016-01-20T22:38:30Z</cp:lastPrinted>
  <dcterms:created xsi:type="dcterms:W3CDTF">2016-01-19T11:48:41Z</dcterms:created>
  <dcterms:modified xsi:type="dcterms:W3CDTF">2016-01-21T09:13:23Z</dcterms:modified>
</cp:coreProperties>
</file>