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55" r:id="rId2"/>
    <p:sldId id="473" r:id="rId3"/>
    <p:sldId id="476" r:id="rId4"/>
    <p:sldId id="482" r:id="rId5"/>
    <p:sldId id="474" r:id="rId6"/>
    <p:sldId id="475" r:id="rId7"/>
    <p:sldId id="483" r:id="rId8"/>
    <p:sldId id="477" r:id="rId9"/>
    <p:sldId id="484" r:id="rId10"/>
    <p:sldId id="485" r:id="rId11"/>
    <p:sldId id="486" r:id="rId12"/>
    <p:sldId id="478" r:id="rId13"/>
    <p:sldId id="479" r:id="rId14"/>
    <p:sldId id="480" r:id="rId15"/>
    <p:sldId id="472" r:id="rId16"/>
    <p:sldId id="458" r:id="rId17"/>
    <p:sldId id="459" r:id="rId18"/>
    <p:sldId id="48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8"/>
    <p:restoredTop sz="94587"/>
  </p:normalViewPr>
  <p:slideViewPr>
    <p:cSldViewPr snapToGrid="0" snapToObjects="1">
      <p:cViewPr>
        <p:scale>
          <a:sx n="98" d="100"/>
          <a:sy n="98" d="100"/>
        </p:scale>
        <p:origin x="680" y="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150" d="100"/>
          <a:sy n="150" d="100"/>
        </p:scale>
        <p:origin x="2360" y="-276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United States</c:v>
                </c:pt>
              </c:strCache>
            </c:strRef>
          </c:tx>
          <c:spPr>
            <a:pattFill prst="pct50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  <a:effectLst/>
          </c:spPr>
          <c:cat>
            <c:numRef>
              <c:f>Sheet1!$A$2:$A$11</c:f>
              <c:numCache>
                <c:formatCode>General</c:formatCode>
                <c:ptCount val="10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  <c:pt idx="9">
                  <c:v>2014.0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267521.0</c:v>
                </c:pt>
                <c:pt idx="1">
                  <c:v>275884.0</c:v>
                </c:pt>
                <c:pt idx="2">
                  <c:v>280806.0</c:v>
                </c:pt>
                <c:pt idx="3">
                  <c:v>289769.0</c:v>
                </c:pt>
                <c:pt idx="4">
                  <c:v>294630.0</c:v>
                </c:pt>
                <c:pt idx="5">
                  <c:v>301826.0</c:v>
                </c:pt>
                <c:pt idx="6">
                  <c:v>312374.0</c:v>
                </c:pt>
                <c:pt idx="7">
                  <c:v>306688.0</c:v>
                </c:pt>
                <c:pt idx="8">
                  <c:v>324047.0</c:v>
                </c:pt>
                <c:pt idx="9">
                  <c:v>321846.0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32608880"/>
        <c:axId val="-132607104"/>
      </c:areaChart>
      <c:barChart>
        <c:barDir val="col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China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rgbClr val="FF0000"/>
              </a:solidFill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  <c:pt idx="9">
                  <c:v>2014.0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73434.0</c:v>
                </c:pt>
                <c:pt idx="1">
                  <c:v>87428.0</c:v>
                </c:pt>
                <c:pt idx="2">
                  <c:v>96587.0</c:v>
                </c:pt>
                <c:pt idx="3">
                  <c:v>110149.0</c:v>
                </c:pt>
                <c:pt idx="4">
                  <c:v>127033.0</c:v>
                </c:pt>
                <c:pt idx="5">
                  <c:v>139756.0</c:v>
                </c:pt>
                <c:pt idx="6">
                  <c:v>162930.0</c:v>
                </c:pt>
                <c:pt idx="7">
                  <c:v>179690.0</c:v>
                </c:pt>
                <c:pt idx="8">
                  <c:v>215481.0</c:v>
                </c:pt>
                <c:pt idx="9">
                  <c:v>256834.0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East Asia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19050">
              <a:solidFill>
                <a:srgbClr val="FF0000"/>
              </a:solidFill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  <c:pt idx="8">
                  <c:v>2013.0</c:v>
                </c:pt>
                <c:pt idx="9">
                  <c:v>2014.0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109575.0</c:v>
                </c:pt>
                <c:pt idx="1">
                  <c:v>112434.0</c:v>
                </c:pt>
                <c:pt idx="2">
                  <c:v>111758.0</c:v>
                </c:pt>
                <c:pt idx="3">
                  <c:v>117693.0</c:v>
                </c:pt>
                <c:pt idx="4">
                  <c:v>120897.0</c:v>
                </c:pt>
                <c:pt idx="5">
                  <c:v>124025.0</c:v>
                </c:pt>
                <c:pt idx="6">
                  <c:v>130179.0</c:v>
                </c:pt>
                <c:pt idx="7">
                  <c:v>129633.0</c:v>
                </c:pt>
                <c:pt idx="8">
                  <c:v>136918.0</c:v>
                </c:pt>
                <c:pt idx="9">
                  <c:v>136237.0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32608880"/>
        <c:axId val="-132607104"/>
      </c:barChart>
      <c:catAx>
        <c:axId val="-13260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2607104"/>
        <c:crosses val="autoZero"/>
        <c:auto val="1"/>
        <c:lblAlgn val="ctr"/>
        <c:lblOffset val="100"/>
        <c:noMultiLvlLbl val="0"/>
      </c:catAx>
      <c:valAx>
        <c:axId val="-132607104"/>
        <c:scaling>
          <c:orientation val="minMax"/>
          <c:max val="40000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260888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solidFill>
            <a:srgbClr val="FF0000"/>
          </a:solidFill>
        </a:ln>
        <a:effectLst/>
      </c:spPr>
    </c:plotArea>
    <c:legend>
      <c:legendPos val="b"/>
      <c:layout>
        <c:manualLayout>
          <c:xMode val="edge"/>
          <c:yMode val="edge"/>
          <c:x val="0.186601356522491"/>
          <c:y val="0.905165726744795"/>
          <c:w val="0.621104110820587"/>
          <c:h val="0.0747397101398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92A15-29D0-D341-8B08-9AF0A367D445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A8A9A-3F11-4945-B83B-8B2D4CB1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90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BAC44-91AB-EC41-ADE5-1A2846857E17}" type="datetimeFigureOut">
              <a:rPr lang="en-US" smtClean="0"/>
              <a:t>10/10/17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C9CB2-6D55-3748-9E84-9F5714C4F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x-none" altLang="x-non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43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84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77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CC564-8CBA-714C-8EC6-AC0F1DBDC51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0174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6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4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6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4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7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3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8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1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22BD1-BB71-FF45-9C0D-DABB51930BD7}" type="datetimeFigureOut">
              <a:rPr lang="en-US" smtClean="0"/>
              <a:t>10/10/17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2D5A6-1CFA-2D47-87E9-5AA2E2B2E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593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79585"/>
            <a:ext cx="8190412" cy="539464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How good are Australian universities? </a:t>
            </a:r>
            <a:r>
              <a:rPr lang="en-US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4000" i="1" dirty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4000" i="1" dirty="0">
                <a:latin typeface="Georgia" charset="0"/>
                <a:ea typeface="Georgia" charset="0"/>
                <a:cs typeface="Georgia" charset="0"/>
              </a:rPr>
            </a:b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Simon Marginson</a:t>
            </a:r>
            <a:b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University College London, UK</a:t>
            </a:r>
            <a:b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10 October 2017</a:t>
            </a:r>
            <a:b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1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R. Douglas Wright Lecture</a:t>
            </a:r>
            <a:br>
              <a:rPr lang="en-US" sz="1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GB" sz="1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MDHS, University </a:t>
            </a:r>
            <a:r>
              <a:rPr lang="en-GB" sz="14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of Melbourne 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4010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63" y="304800"/>
            <a:ext cx="8609012" cy="1143000"/>
          </a:xfrm>
        </p:spPr>
        <p:txBody>
          <a:bodyPr>
            <a:normAutofit fontScale="90000"/>
          </a:bodyPr>
          <a:lstStyle/>
          <a:p>
            <a:r>
              <a:rPr lang="en-US" altLang="x-none" sz="40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Australia in the Shanghai ARWU </a:t>
            </a:r>
            <a:r>
              <a:rPr lang="en-AU" altLang="x-none" sz="40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top 500 </a:t>
            </a:r>
            <a:endParaRPr lang="en-US" altLang="x-none" sz="40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graphicFrame>
        <p:nvGraphicFramePr>
          <p:cNvPr id="2973759" name="Group 6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36849786"/>
              </p:ext>
            </p:extLst>
          </p:nvPr>
        </p:nvGraphicFramePr>
        <p:xfrm>
          <a:off x="627017" y="1515288"/>
          <a:ext cx="7968343" cy="5107424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459111"/>
                <a:gridCol w="6509232"/>
              </a:tblGrid>
              <a:tr h="6760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Universities in the ranking in </a:t>
                      </a:r>
                      <a:r>
                        <a:rPr kumimoji="0" lang="en-A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2017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2060"/>
                    </a:solidFill>
                  </a:tcPr>
                </a:tc>
              </a:tr>
              <a:tr h="5649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top 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Melbourne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(39)</a:t>
                      </a:r>
                      <a:endParaRPr kumimoji="0" lang="en-AU" sz="2000" u="none" strike="noStrike" cap="none" normalizeH="0" baseline="0" dirty="0">
                        <a:ln>
                          <a:noFill/>
                        </a:ln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7707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51-100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Queensland (55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),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Monash (78), Sydney (83), Western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Australia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(91), ANU (97)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5687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101-150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Adelaide,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New South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Wales</a:t>
                      </a:r>
                      <a:endParaRPr kumimoji="0" lang="en-AU" sz="2000" u="none" strike="noStrike" cap="none" normalizeH="0" baseline="0" dirty="0" smtClean="0">
                        <a:ln>
                          <a:noFill/>
                        </a:ln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151-200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Curtin, Macquarie</a:t>
                      </a:r>
                      <a:endParaRPr kumimoji="0" lang="en-AU" sz="20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580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201-300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Deakin, QUT, Tasmania, Wollongong</a:t>
                      </a:r>
                      <a:endParaRPr kumimoji="0" lang="en-AU" sz="200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8098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301-400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Griffith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, James Cook,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La Trobe, Swinburne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, Newcastle,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U Technology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Sydney, </a:t>
                      </a: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Western Sydney</a:t>
                      </a:r>
                      <a:endParaRPr kumimoji="0" lang="en-AU" sz="2000" u="none" strike="noStrike" cap="none" normalizeH="0" baseline="0" dirty="0" smtClean="0">
                        <a:ln>
                          <a:noFill/>
                        </a:ln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  <a:tr h="5876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401-500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eorgia" charset="0"/>
                          <a:ea typeface="Georgia" charset="0"/>
                          <a:cs typeface="Georgia" charset="0"/>
                        </a:rPr>
                        <a:t>Flinders, RMIT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horzOverflow="overflow">
                    <a:solidFill>
                      <a:srgbClr val="00B0F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696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Number of papers published 2012-2015 in top 10% of their field by citation rate</a:t>
            </a:r>
            <a:endParaRPr lang="en-US" sz="32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Harvard U 7134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Stanford U 3372</a:t>
            </a:r>
          </a:p>
          <a:p>
            <a:endParaRPr lang="en-US" sz="2400" dirty="0">
              <a:solidFill>
                <a:srgbClr val="002060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U Toronto 2980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University College </a:t>
            </a:r>
            <a:r>
              <a:rPr lang="en-US" sz="2400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L</a:t>
            </a:r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ondon 2357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U Wisconsin-Maddison 1766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U British Columbia 1730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National U Singapore 1597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U Melbourne 1518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U California Davis 1493</a:t>
            </a:r>
          </a:p>
          <a:p>
            <a:endParaRPr lang="en-US" sz="2400" dirty="0">
              <a:solidFill>
                <a:srgbClr val="002060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5502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02506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The inner university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6450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02506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The outer university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6091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02506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The region and the world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0125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" y="226792"/>
            <a:ext cx="9043987" cy="1373408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N</a:t>
            </a:r>
            <a:r>
              <a:rPr lang="en-US" sz="28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umber of science papers 2005-2014:</a:t>
            </a:r>
            <a:br>
              <a:rPr lang="en-US" sz="28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28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 USA, China, other East Asia</a:t>
            </a:r>
            <a:br>
              <a:rPr lang="en-US" sz="28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en-US" sz="1400" dirty="0" smtClean="0">
                <a:latin typeface="Georgia" charset="0"/>
                <a:ea typeface="Georgia" charset="0"/>
                <a:cs typeface="Georgia" charset="0"/>
              </a:rPr>
              <a:t>Web of Science/UNESCO data. Papers include reviews and notes. </a:t>
            </a:r>
            <a:br>
              <a:rPr lang="en-US" sz="1400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en-US" sz="1400" dirty="0" smtClean="0">
                <a:latin typeface="Georgia" charset="0"/>
                <a:ea typeface="Georgia" charset="0"/>
                <a:cs typeface="Georgia" charset="0"/>
              </a:rPr>
              <a:t>Other East Asia = Japan, Korea, Singapore, Vietnam</a:t>
            </a:r>
            <a:endParaRPr lang="en-US" sz="1400" dirty="0">
              <a:latin typeface="Georgia" charset="0"/>
              <a:ea typeface="Georgia" charset="0"/>
              <a:cs typeface="Georgia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52564" y="1640541"/>
          <a:ext cx="8538881" cy="4908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5965317"/>
      </p:ext>
    </p:extLst>
  </p:cSld>
  <p:clrMapOvr>
    <a:masterClrMapping/>
  </p:clrMapOvr>
  <p:transition spd="slow">
    <p:wipe/>
    <p:sndAc>
      <p:endSnd/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8058150" cy="814388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High citation </a:t>
            </a:r>
            <a:r>
              <a:rPr lang="en-GB" sz="2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papers, in top 10% of research field, in maths </a:t>
            </a:r>
            <a:r>
              <a:rPr lang="en-GB" sz="24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and physical </a:t>
            </a:r>
            <a:r>
              <a:rPr lang="en-GB" sz="2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sciences, 2012-2015 (Leiden data) </a:t>
            </a:r>
            <a:endParaRPr lang="en-US" sz="24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28614" y="814388"/>
          <a:ext cx="8558213" cy="577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853"/>
                <a:gridCol w="2116333"/>
                <a:gridCol w="1206500"/>
                <a:gridCol w="368300"/>
                <a:gridCol w="685800"/>
                <a:gridCol w="2327276"/>
                <a:gridCol w="1200151"/>
              </a:tblGrid>
              <a:tr h="3032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World rank</a:t>
                      </a:r>
                      <a:endParaRPr lang="en-US" sz="12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University</a:t>
                      </a:r>
                      <a:r>
                        <a:rPr lang="en-US" sz="12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and system</a:t>
                      </a:r>
                      <a:endParaRPr lang="en-US" sz="12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Mathematics and Computing</a:t>
                      </a:r>
                      <a:endParaRPr lang="en-US" sz="12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World rank</a:t>
                      </a:r>
                    </a:p>
                    <a:p>
                      <a:pPr algn="ctr"/>
                      <a:endParaRPr lang="en-US" sz="12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University</a:t>
                      </a:r>
                      <a:r>
                        <a:rPr lang="en-US" sz="12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and system</a:t>
                      </a:r>
                      <a:endParaRPr lang="en-US" sz="1200" dirty="0" smtClean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  <a:p>
                      <a:pPr algn="l"/>
                      <a:endParaRPr lang="en-US" sz="12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Physical Sciences and Engineering</a:t>
                      </a:r>
                      <a:endParaRPr lang="en-US" sz="12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1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Tsinghua 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367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1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UC Berkeley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1176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2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Nanyang TU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SINGAPORE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259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2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MIT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1175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3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Zhejiang 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256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3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Tsinghua 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1054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4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Georgia" charset="0"/>
                          <a:ea typeface="Georgia" charset="0"/>
                          <a:cs typeface="Georgia" charset="0"/>
                        </a:rPr>
                        <a:t>Huazhong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UST   </a:t>
                      </a:r>
                      <a:r>
                        <a:rPr lang="en-US" sz="11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100" dirty="0" smtClean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250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4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Stanford U   </a:t>
                      </a:r>
                      <a:r>
                        <a:rPr lang="en-US" sz="105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976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5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MIT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245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5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Nanyang TU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SINGAPORE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931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6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Harbin IT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236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6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Harvard U   </a:t>
                      </a:r>
                      <a:r>
                        <a:rPr lang="en-US" sz="105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  <a:endParaRPr lang="en-US" sz="105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875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7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National 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SINGAPORE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226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7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Zhejiang 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857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8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Stanford 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208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8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 Cambridge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801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9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Georgia" charset="0"/>
                          <a:ea typeface="Georgia" charset="0"/>
                          <a:cs typeface="Georgia" charset="0"/>
                        </a:rPr>
                        <a:t>Xidian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205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9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National 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SINGAPORE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749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10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Shanghai JT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U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196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10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 Science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&amp; Tech.   </a:t>
                      </a:r>
                      <a:r>
                        <a:rPr lang="en-US" sz="11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720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11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City U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Hong Kong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HK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188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11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ETH Zurich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</a:t>
                      </a:r>
                      <a:r>
                        <a:rPr lang="en-US" sz="11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SWITZERLAND</a:t>
                      </a:r>
                      <a:endParaRPr lang="en-US" sz="1100" dirty="0" smtClean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678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12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 Texas Austin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187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12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 Tokyo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649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13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South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East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U   </a:t>
                      </a:r>
                      <a:r>
                        <a:rPr lang="en-US" sz="105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05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184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13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Shanghai JT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U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638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14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UC Berkeley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184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14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Peking U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636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15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Georgia" charset="0"/>
                          <a:ea typeface="Georgia" charset="0"/>
                          <a:cs typeface="Georgia" charset="0"/>
                        </a:rPr>
                        <a:t>Beihang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U </a:t>
                      </a:r>
                      <a:r>
                        <a:rPr lang="en-US" sz="11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177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15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Caltech   </a:t>
                      </a:r>
                      <a:r>
                        <a:rPr lang="en-US" sz="11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  <a:endParaRPr lang="en-US" sz="11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635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0363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8058150" cy="814388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Combining all high </a:t>
            </a:r>
            <a:r>
              <a:rPr lang="en-GB" sz="24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citation </a:t>
            </a:r>
            <a:r>
              <a:rPr lang="en-GB" sz="2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papers in maths, computing, physical sciences, engineering, 2012-2015 (Leiden data) </a:t>
            </a:r>
            <a:endParaRPr lang="en-US" sz="24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59880" y="1088708"/>
          <a:ext cx="7652792" cy="5455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284"/>
                <a:gridCol w="3685802"/>
                <a:gridCol w="2708706"/>
              </a:tblGrid>
              <a:tr h="61420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World rank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University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and system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High citation papers in Mathematics, Computing, Physical Sciences and Engineering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1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Tsinghua U 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1421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2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MIT 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1420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3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UC Berkeley 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1360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4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Nanyang TU 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SINGAPORE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1190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5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Stanford U 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1184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6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Zhejiang U 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1113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7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Harvard U 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USA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1008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8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National U 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SINGAPORE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</a:t>
                      </a: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975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9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 Cambridge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</a:t>
                      </a: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936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334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10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ETH Zurich</a:t>
                      </a:r>
                      <a:r>
                        <a:rPr lang="en-US" sz="18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SWITZERLAND</a:t>
                      </a:r>
                      <a:endParaRPr lang="en-US" sz="1400" dirty="0" smtClean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842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96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11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U Science</a:t>
                      </a:r>
                      <a:r>
                        <a:rPr lang="en-US" sz="18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and Technology   </a:t>
                      </a:r>
                      <a:r>
                        <a:rPr lang="en-US" sz="14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endParaRPr lang="en-US" sz="14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835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1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12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Shanghai Jiao Tong</a:t>
                      </a:r>
                      <a:r>
                        <a:rPr lang="en-US" sz="1800" baseline="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U</a:t>
                      </a: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 </a:t>
                      </a:r>
                      <a:r>
                        <a:rPr lang="en-US" sz="14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CHINA</a:t>
                      </a:r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Georgia" charset="0"/>
                          <a:ea typeface="Georgia" charset="0"/>
                          <a:cs typeface="Georgia" charset="0"/>
                        </a:rPr>
                        <a:t>   834</a:t>
                      </a:r>
                      <a:endParaRPr lang="en-US" sz="1800" dirty="0"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4538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02506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Concluding thoughts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8423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02506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Universities, and Australia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279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49" y="109759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‘How </a:t>
            </a:r>
            <a:r>
              <a:rPr lang="en-US" sz="400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good?’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6651" y="2468878"/>
            <a:ext cx="7406640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i="1" dirty="0" smtClean="0">
                <a:latin typeface="Georgia" charset="0"/>
                <a:ea typeface="Georgia" charset="0"/>
                <a:cs typeface="Georgia" charset="0"/>
              </a:rPr>
              <a:t>How </a:t>
            </a:r>
            <a:r>
              <a:rPr lang="en-GB" sz="2000" i="1" dirty="0">
                <a:latin typeface="Georgia" charset="0"/>
                <a:ea typeface="Georgia" charset="0"/>
                <a:cs typeface="Georgia" charset="0"/>
              </a:rPr>
              <a:t>good are Australian universities</a:t>
            </a:r>
            <a:r>
              <a:rPr lang="en-GB" sz="2000" i="1" dirty="0" smtClean="0">
                <a:latin typeface="Georgia" charset="0"/>
                <a:ea typeface="Georgia" charset="0"/>
                <a:cs typeface="Georgia" charset="0"/>
              </a:rPr>
              <a:t>? </a:t>
            </a:r>
          </a:p>
          <a:p>
            <a:pPr>
              <a:lnSpc>
                <a:spcPct val="120000"/>
              </a:lnSpc>
            </a:pPr>
            <a:endParaRPr lang="en-GB" sz="800" dirty="0" smtClean="0">
              <a:latin typeface="Georgia" charset="0"/>
              <a:ea typeface="Georgia" charset="0"/>
              <a:cs typeface="Georgia" charset="0"/>
            </a:endParaRP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I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n 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relation to 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what</a:t>
            </a: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—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endParaRPr lang="en-GB" sz="2000" dirty="0">
              <a:latin typeface="Georgia" charset="0"/>
              <a:ea typeface="Georgia" charset="0"/>
              <a:cs typeface="Georgia" charset="0"/>
            </a:endParaRPr>
          </a:p>
          <a:p>
            <a:pPr>
              <a:lnSpc>
                <a:spcPct val="120000"/>
              </a:lnSpc>
            </a:pP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	</a:t>
            </a: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to 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other universities abroad? </a:t>
            </a:r>
            <a:endParaRPr lang="en-GB" sz="2000" dirty="0" smtClean="0">
              <a:latin typeface="Georgia" charset="0"/>
              <a:ea typeface="Georgia" charset="0"/>
              <a:cs typeface="Georgia" charset="0"/>
            </a:endParaRPr>
          </a:p>
          <a:p>
            <a:pPr>
              <a:lnSpc>
                <a:spcPct val="120000"/>
              </a:lnSpc>
            </a:pP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	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- to the global common good?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	</a:t>
            </a: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to their own potential?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	</a:t>
            </a:r>
            <a:r>
              <a:rPr lang="en-US" sz="2000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to what the 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country allows them to be? </a:t>
            </a:r>
            <a:endParaRPr lang="en-GB" sz="2000" dirty="0" smtClean="0">
              <a:latin typeface="Georgia" charset="0"/>
              <a:ea typeface="Georgia" charset="0"/>
              <a:cs typeface="Georgia" charset="0"/>
            </a:endParaRP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H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ow 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good are they for Australia? </a:t>
            </a:r>
            <a:endParaRPr lang="en-GB" sz="2000" dirty="0" smtClean="0">
              <a:latin typeface="Georgia" charset="0"/>
              <a:ea typeface="Georgia" charset="0"/>
              <a:cs typeface="Georgia" charset="0"/>
            </a:endParaRP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How 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good is Australia itself? </a:t>
            </a:r>
            <a:endParaRPr lang="en-GB" sz="2000" dirty="0" smtClean="0">
              <a:latin typeface="Georgia" charset="0"/>
              <a:ea typeface="Georgia" charset="0"/>
              <a:cs typeface="Georgia" charset="0"/>
            </a:endParaRPr>
          </a:p>
          <a:p>
            <a:pPr marL="285750" indent="-285750">
              <a:lnSpc>
                <a:spcPct val="120000"/>
              </a:lnSpc>
              <a:buFont typeface="Arial" charset="0"/>
              <a:buChar char="•"/>
            </a:pP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H</a:t>
            </a:r>
            <a:r>
              <a:rPr lang="en-GB" sz="2000" dirty="0" smtClean="0">
                <a:latin typeface="Georgia" charset="0"/>
                <a:ea typeface="Georgia" charset="0"/>
                <a:cs typeface="Georgia" charset="0"/>
              </a:rPr>
              <a:t>ow </a:t>
            </a:r>
            <a:r>
              <a:rPr lang="en-GB" sz="2000" dirty="0">
                <a:latin typeface="Georgia" charset="0"/>
                <a:ea typeface="Georgia" charset="0"/>
                <a:cs typeface="Georgia" charset="0"/>
              </a:rPr>
              <a:t>good have the universities made Australia? </a:t>
            </a:r>
            <a:endParaRPr lang="en-US" sz="2000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2609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295" y="164555"/>
            <a:ext cx="3956566" cy="645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9539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02506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History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735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02506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The universities today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37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10" y="594359"/>
            <a:ext cx="8334103" cy="605463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1.4 million students 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40 </a:t>
            </a:r>
            <a:r>
              <a:rPr lang="en-US" sz="2400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public </a:t>
            </a:r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universities </a:t>
            </a:r>
            <a:r>
              <a:rPr lang="en-US" sz="2400" dirty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(91% of </a:t>
            </a:r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students)</a:t>
            </a:r>
            <a:endParaRPr lang="en-US" sz="2400" dirty="0">
              <a:solidFill>
                <a:srgbClr val="002060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363,000 international students (26% of all students)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442,000 students in STEM and health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359,000 students in management and commerce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57,000 in PhDs</a:t>
            </a:r>
          </a:p>
          <a:p>
            <a:endParaRPr lang="en-US" sz="1000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$26.6 billion higher education income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42% from governments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20% from students through tuition loans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24% other student fees, of this 20% ($5.3 billion) from international students</a:t>
            </a:r>
          </a:p>
          <a:p>
            <a:r>
              <a:rPr lang="en-US" sz="2400" dirty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t</a:t>
            </a:r>
            <a:r>
              <a:rPr lang="en-US" sz="24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otal higher education exports (2015-16), including spending in general community = $13.7 billion</a:t>
            </a:r>
            <a:endParaRPr lang="en-US" sz="2400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3825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137" y="2025061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International comparisons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3607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Georgia" charset="0"/>
                <a:ea typeface="Georgia" charset="0"/>
                <a:cs typeface="Georgia" charset="0"/>
              </a:rPr>
              <a:t>Proportion of research papers that had international co-authors, 2008-14</a:t>
            </a:r>
            <a:endParaRPr lang="en-US" sz="3200" dirty="0">
              <a:solidFill>
                <a:srgbClr val="0070C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Netherlands 58%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UK 56%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Australia 52%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Canada 51%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USA 35%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China 24%</a:t>
            </a:r>
          </a:p>
          <a:p>
            <a:endParaRPr lang="en-US" sz="2400" dirty="0">
              <a:solidFill>
                <a:srgbClr val="002060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002060"/>
                </a:solidFill>
                <a:latin typeface="Georgia" charset="0"/>
                <a:ea typeface="Georgia" charset="0"/>
                <a:cs typeface="Georgia" charset="0"/>
              </a:rPr>
              <a:t>In the 2012-2015, 50% of all University of Melbourne papers had international co-authors, 49% in biomedical and health sciences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63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10692</TotalTime>
  <Words>656</Words>
  <Application>Microsoft Macintosh PowerPoint</Application>
  <PresentationFormat>On-screen Show (4:3)</PresentationFormat>
  <Paragraphs>206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Georgia</vt:lpstr>
      <vt:lpstr>Arial</vt:lpstr>
      <vt:lpstr>Calibri</vt:lpstr>
      <vt:lpstr>Times New Roman</vt:lpstr>
      <vt:lpstr>Office Theme</vt:lpstr>
      <vt:lpstr>How good are Australian universities?   Simon Marginson University College London, UK 10 October 2017   R. Douglas Wright Lecture MDHS, University of Melbourne  </vt:lpstr>
      <vt:lpstr>Universities, and Australia</vt:lpstr>
      <vt:lpstr>‘How good?’</vt:lpstr>
      <vt:lpstr>PowerPoint Presentation</vt:lpstr>
      <vt:lpstr>History</vt:lpstr>
      <vt:lpstr>The universities today</vt:lpstr>
      <vt:lpstr>PowerPoint Presentation</vt:lpstr>
      <vt:lpstr>International comparisons</vt:lpstr>
      <vt:lpstr>Proportion of research papers that had international co-authors, 2008-14</vt:lpstr>
      <vt:lpstr>Australia in the Shanghai ARWU top 500 </vt:lpstr>
      <vt:lpstr>Number of papers published 2012-2015 in top 10% of their field by citation rate</vt:lpstr>
      <vt:lpstr>The inner university</vt:lpstr>
      <vt:lpstr>The outer university</vt:lpstr>
      <vt:lpstr>The region and the world</vt:lpstr>
      <vt:lpstr>Number of science papers 2005-2014:  USA, China, other East Asia Web of Science/UNESCO data. Papers include reviews and notes.  Other East Asia = Japan, Korea, Singapore, Vietnam</vt:lpstr>
      <vt:lpstr>High citation papers, in top 10% of research field, in maths and physical sciences, 2012-2015 (Leiden data) </vt:lpstr>
      <vt:lpstr>Combining all high citation papers in maths, computing, physical sciences, engineering, 2012-2015 (Leiden data) </vt:lpstr>
      <vt:lpstr>Concluding thoughts</vt:lpstr>
    </vt:vector>
  </TitlesOfParts>
  <Company>Michigan State University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Competition, segmentation, and vertical stratification in high participation systems </dc:title>
  <dc:creator>Brendan Cantwell</dc:creator>
  <cp:lastModifiedBy>Simon Marginson</cp:lastModifiedBy>
  <cp:revision>469</cp:revision>
  <cp:lastPrinted>2016-09-03T22:03:36Z</cp:lastPrinted>
  <dcterms:created xsi:type="dcterms:W3CDTF">2015-09-06T09:01:00Z</dcterms:created>
  <dcterms:modified xsi:type="dcterms:W3CDTF">2017-10-09T18:53:30Z</dcterms:modified>
</cp:coreProperties>
</file>