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268" r:id="rId3"/>
    <p:sldId id="265" r:id="rId4"/>
    <p:sldId id="264" r:id="rId5"/>
    <p:sldId id="269" r:id="rId6"/>
    <p:sldId id="266" r:id="rId7"/>
    <p:sldId id="267" r:id="rId8"/>
    <p:sldId id="261" r:id="rId9"/>
    <p:sldId id="262" r:id="rId10"/>
    <p:sldId id="263" r:id="rId11"/>
    <p:sldId id="270" r:id="rId12"/>
    <p:sldId id="272" r:id="rId13"/>
    <p:sldId id="275" r:id="rId14"/>
    <p:sldId id="273" r:id="rId15"/>
    <p:sldId id="274" r:id="rId16"/>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EEEAE9C6-BD98-4834-BABA-4BEA122FFEB1}" type="datetimeFigureOut">
              <a:rPr lang="en-GB" smtClean="0"/>
              <a:t>05/04/2019</a:t>
            </a:fld>
            <a:endParaRPr lang="en-GB"/>
          </a:p>
        </p:txBody>
      </p:sp>
      <p:sp>
        <p:nvSpPr>
          <p:cNvPr id="4" name="Footer Placeholder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22767429-ED81-400C-AF41-908A9853F240}" type="slidenum">
              <a:rPr lang="en-GB" smtClean="0"/>
              <a:t>‹#›</a:t>
            </a:fld>
            <a:endParaRPr lang="en-GB"/>
          </a:p>
        </p:txBody>
      </p:sp>
    </p:spTree>
    <p:extLst>
      <p:ext uri="{BB962C8B-B14F-4D97-AF65-F5344CB8AC3E}">
        <p14:creationId xmlns:p14="http://schemas.microsoft.com/office/powerpoint/2010/main" val="3715100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4C1B3BFE-2A68-4B8C-89E3-CDBC1A93BC60}" type="datetimeFigureOut">
              <a:rPr lang="en-GB" smtClean="0"/>
              <a:t>05/04/2019</a:t>
            </a:fld>
            <a:endParaRPr lang="en-GB"/>
          </a:p>
        </p:txBody>
      </p:sp>
      <p:sp>
        <p:nvSpPr>
          <p:cNvPr id="4" name="Slide Image Placehold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6F50E21E-AA05-4212-8979-6D75FED07B86}" type="slidenum">
              <a:rPr lang="en-GB" smtClean="0"/>
              <a:t>‹#›</a:t>
            </a:fld>
            <a:endParaRPr lang="en-GB"/>
          </a:p>
        </p:txBody>
      </p:sp>
    </p:spTree>
    <p:extLst>
      <p:ext uri="{BB962C8B-B14F-4D97-AF65-F5344CB8AC3E}">
        <p14:creationId xmlns:p14="http://schemas.microsoft.com/office/powerpoint/2010/main" val="2940998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4354B8-89A6-4F69-A392-5D96FA7FCDF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167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613520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8405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572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599" y="881744"/>
            <a:ext cx="11045372" cy="947057"/>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609599" y="2024744"/>
            <a:ext cx="11045372" cy="41522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7755132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5472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52381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3277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53132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21756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21721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71943" y="6342497"/>
            <a:ext cx="2743200" cy="365125"/>
          </a:xfrm>
          <a:prstGeom prst="rect">
            <a:avLst/>
          </a:prstGeom>
        </p:spPr>
        <p:txBody>
          <a:bodyPr/>
          <a:lstStyle/>
          <a:p>
            <a:fld id="{C764DE79-268F-4C1A-8933-263129D2AF90}" type="datetimeFigureOut">
              <a:rPr lang="en-US" dirty="0"/>
              <a:t>4/5/2019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86560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6000" y="907472"/>
            <a:ext cx="11280000" cy="8342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6000" y="1855219"/>
            <a:ext cx="112800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39216"/>
            <a:ext cx="12192000" cy="871184"/>
          </a:xfrm>
          <a:prstGeom prst="rect">
            <a:avLst/>
          </a:prstGeom>
        </p:spPr>
      </p:pic>
      <p:pic>
        <p:nvPicPr>
          <p:cNvPr id="9" name="Picture 8">
            <a:extLst>
              <a:ext uri="{FF2B5EF4-FFF2-40B4-BE49-F238E27FC236}">
                <a16:creationId xmlns:a16="http://schemas.microsoft.com/office/drawing/2014/main" id="{5AE55C59-E7EA-714B-87A0-DA915918A1E0}"/>
              </a:ext>
            </a:extLst>
          </p:cNvPr>
          <p:cNvPicPr>
            <a:picLocks noChangeAspect="1"/>
          </p:cNvPicPr>
          <p:nvPr userDrawn="1"/>
        </p:nvPicPr>
        <p:blipFill>
          <a:blip r:embed="rId14"/>
          <a:stretch>
            <a:fillRect/>
          </a:stretch>
        </p:blipFill>
        <p:spPr>
          <a:xfrm>
            <a:off x="0" y="6320063"/>
            <a:ext cx="12192000" cy="533956"/>
          </a:xfrm>
          <a:prstGeom prst="rect">
            <a:avLst/>
          </a:prstGeom>
        </p:spPr>
      </p:pic>
      <p:sp>
        <p:nvSpPr>
          <p:cNvPr id="11" name="Date Placeholder 3"/>
          <p:cNvSpPr txBox="1">
            <a:spLocks/>
          </p:cNvSpPr>
          <p:nvPr userDrawn="1"/>
        </p:nvSpPr>
        <p:spPr>
          <a:xfrm>
            <a:off x="136220" y="6389065"/>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934D37-A362-4580-B679-9454772EF885}" type="slidenum">
              <a:rPr lang="en-US" sz="1800" smtClean="0"/>
              <a:pPr/>
              <a:t>‹#›</a:t>
            </a:fld>
            <a:endParaRPr lang="en-US" sz="1800" dirty="0"/>
          </a:p>
        </p:txBody>
      </p:sp>
    </p:spTree>
    <p:extLst>
      <p:ext uri="{BB962C8B-B14F-4D97-AF65-F5344CB8AC3E}">
        <p14:creationId xmlns:p14="http://schemas.microsoft.com/office/powerpoint/2010/main" val="35432094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Roboto" charset="0"/>
          <a:ea typeface="Roboto" charset="0"/>
          <a:cs typeface="Roboto"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harset="0"/>
          <a:ea typeface="Roboto" charset="0"/>
          <a:cs typeface="Roboto"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harset="0"/>
          <a:ea typeface="Roboto" charset="0"/>
          <a:cs typeface="Roboto"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harset="0"/>
          <a:ea typeface="Roboto" charset="0"/>
          <a:cs typeface="Roboto"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3BEF937-ACE1-864E-AA89-A6339BB49CD9}"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836022" y="1193075"/>
            <a:ext cx="10955383" cy="4113031"/>
          </a:xfrm>
        </p:spPr>
        <p:txBody>
          <a:bodyPr>
            <a:normAutofit/>
          </a:bodyPr>
          <a:lstStyle/>
          <a:p>
            <a:pPr marL="0" indent="0">
              <a:buNone/>
            </a:pPr>
            <a:r>
              <a:rPr lang="en-GB" sz="4000" b="1" dirty="0"/>
              <a:t>Market exit: the implications for public and private higher education in the UK</a:t>
            </a:r>
            <a:endParaRPr lang="en-GB" b="1" dirty="0"/>
          </a:p>
          <a:p>
            <a:pPr marL="0" indent="0">
              <a:buNone/>
            </a:pPr>
            <a:endParaRPr lang="en-GB" dirty="0" smtClean="0"/>
          </a:p>
          <a:p>
            <a:pPr marL="0" indent="0">
              <a:buNone/>
            </a:pPr>
            <a:endParaRPr lang="en-GB" dirty="0"/>
          </a:p>
          <a:p>
            <a:pPr marL="0" indent="0">
              <a:buNone/>
            </a:pPr>
            <a:r>
              <a:rPr lang="en-GB" dirty="0" smtClean="0"/>
              <a:t>Stephen Hunt, UCL IOE, CGHE</a:t>
            </a:r>
          </a:p>
          <a:p>
            <a:pPr marL="0" indent="0">
              <a:buNone/>
            </a:pPr>
            <a:r>
              <a:rPr lang="en-GB" dirty="0" smtClean="0"/>
              <a:t>Vikki </a:t>
            </a:r>
            <a:r>
              <a:rPr lang="en-GB" dirty="0" err="1" smtClean="0"/>
              <a:t>Boliver</a:t>
            </a:r>
            <a:r>
              <a:rPr lang="en-GB" dirty="0" smtClean="0"/>
              <a:t> University of Durham</a:t>
            </a:r>
          </a:p>
        </p:txBody>
      </p:sp>
    </p:spTree>
    <p:extLst>
      <p:ext uri="{BB962C8B-B14F-4D97-AF65-F5344CB8AC3E}">
        <p14:creationId xmlns:p14="http://schemas.microsoft.com/office/powerpoint/2010/main" val="398681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966" y="729344"/>
            <a:ext cx="11045372" cy="947057"/>
          </a:xfrm>
        </p:spPr>
        <p:txBody>
          <a:bodyPr>
            <a:normAutofit/>
          </a:bodyPr>
          <a:lstStyle/>
          <a:p>
            <a:pPr marL="228600" lvl="0" indent="-228600">
              <a:lnSpc>
                <a:spcPct val="107000"/>
              </a:lnSpc>
              <a:spcBef>
                <a:spcPts val="1000"/>
              </a:spcBef>
              <a:spcAft>
                <a:spcPts val="800"/>
              </a:spcAft>
            </a:pPr>
            <a:r>
              <a:rPr lang="en-GB" sz="3600" b="1" dirty="0">
                <a:solidFill>
                  <a:prstClr val="black"/>
                </a:solidFill>
                <a:latin typeface="Arial" panose="020B0604020202020204" pitchFamily="34" charset="0"/>
                <a:ea typeface="Calibri" panose="020F0502020204030204" pitchFamily="34" charset="0"/>
                <a:cs typeface="Arial" panose="020B0604020202020204" pitchFamily="34" charset="0"/>
              </a:rPr>
              <a:t>HEFCE </a:t>
            </a:r>
            <a:r>
              <a:rPr lang="en-GB" sz="3600" b="1" dirty="0" smtClean="0">
                <a:solidFill>
                  <a:prstClr val="black"/>
                </a:solidFill>
                <a:latin typeface="Arial" panose="020B0604020202020204" pitchFamily="34" charset="0"/>
                <a:ea typeface="Calibri" panose="020F0502020204030204" pitchFamily="34" charset="0"/>
                <a:cs typeface="Arial" panose="020B0604020202020204" pitchFamily="34" charset="0"/>
              </a:rPr>
              <a:t>powers</a:t>
            </a:r>
            <a:endParaRPr lang="en-GB" dirty="0"/>
          </a:p>
        </p:txBody>
      </p:sp>
      <p:sp>
        <p:nvSpPr>
          <p:cNvPr id="3" name="Content Placeholder 2"/>
          <p:cNvSpPr>
            <a:spLocks noGrp="1"/>
          </p:cNvSpPr>
          <p:nvPr>
            <p:ph idx="1"/>
          </p:nvPr>
        </p:nvSpPr>
        <p:spPr>
          <a:xfrm>
            <a:off x="635725" y="1676401"/>
            <a:ext cx="11045372" cy="2059576"/>
          </a:xfrm>
        </p:spPr>
        <p:txBody>
          <a:bodyPr>
            <a:normAutofit/>
          </a:bodyPr>
          <a:lstStyle/>
          <a:p>
            <a:pPr>
              <a:lnSpc>
                <a:spcPct val="107000"/>
              </a:lnSpc>
              <a:spcAft>
                <a:spcPts val="800"/>
              </a:spcAft>
            </a:pPr>
            <a:r>
              <a:rPr lang="en-GB" dirty="0" smtClean="0">
                <a:latin typeface="Arial" panose="020B0604020202020204" pitchFamily="34" charset="0"/>
                <a:ea typeface="Calibri" panose="020F0502020204030204" pitchFamily="34" charset="0"/>
                <a:cs typeface="Arial" panose="020B0604020202020204" pitchFamily="34" charset="0"/>
              </a:rPr>
              <a:t>Block </a:t>
            </a:r>
            <a:r>
              <a:rPr lang="en-GB" dirty="0">
                <a:latin typeface="Arial" panose="020B0604020202020204" pitchFamily="34" charset="0"/>
                <a:ea typeface="Calibri" panose="020F0502020204030204" pitchFamily="34" charset="0"/>
                <a:cs typeface="Arial" panose="020B0604020202020204" pitchFamily="34" charset="0"/>
              </a:rPr>
              <a:t>major borrowing by HE </a:t>
            </a:r>
            <a:r>
              <a:rPr lang="en-GB" dirty="0" smtClean="0">
                <a:latin typeface="Arial" panose="020B0604020202020204" pitchFamily="34" charset="0"/>
                <a:ea typeface="Calibri" panose="020F0502020204030204" pitchFamily="34" charset="0"/>
                <a:cs typeface="Arial" panose="020B0604020202020204" pitchFamily="34" charset="0"/>
              </a:rPr>
              <a:t>intuitions</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P</a:t>
            </a:r>
            <a:r>
              <a:rPr lang="en-GB" dirty="0" smtClean="0">
                <a:latin typeface="Arial" panose="020B0604020202020204" pitchFamily="34" charset="0"/>
                <a:ea typeface="Calibri" panose="020F0502020204030204" pitchFamily="34" charset="0"/>
                <a:cs typeface="Arial" panose="020B0604020202020204" pitchFamily="34" charset="0"/>
              </a:rPr>
              <a:t>rohibit </a:t>
            </a:r>
            <a:r>
              <a:rPr lang="en-GB" dirty="0">
                <a:latin typeface="Arial" panose="020B0604020202020204" pitchFamily="34" charset="0"/>
                <a:ea typeface="Calibri" panose="020F0502020204030204" pitchFamily="34" charset="0"/>
                <a:cs typeface="Arial" panose="020B0604020202020204" pitchFamily="34" charset="0"/>
              </a:rPr>
              <a:t>more than three successive </a:t>
            </a:r>
            <a:r>
              <a:rPr lang="en-GB" dirty="0" smtClean="0">
                <a:latin typeface="Arial" panose="020B0604020202020204" pitchFamily="34" charset="0"/>
                <a:ea typeface="Calibri" panose="020F0502020204030204" pitchFamily="34" charset="0"/>
                <a:cs typeface="Arial" panose="020B0604020202020204" pitchFamily="34" charset="0"/>
              </a:rPr>
              <a:t>years of deficit</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O</a:t>
            </a:r>
            <a:r>
              <a:rPr lang="en-GB" dirty="0" smtClean="0">
                <a:latin typeface="Arial" panose="020B0604020202020204" pitchFamily="34" charset="0"/>
                <a:ea typeface="Calibri" panose="020F0502020204030204" pitchFamily="34" charset="0"/>
                <a:cs typeface="Arial" panose="020B0604020202020204" pitchFamily="34" charset="0"/>
              </a:rPr>
              <a:t>ffer </a:t>
            </a:r>
            <a:r>
              <a:rPr lang="en-GB" dirty="0">
                <a:latin typeface="Arial" panose="020B0604020202020204" pitchFamily="34" charset="0"/>
                <a:ea typeface="Calibri" panose="020F0502020204030204" pitchFamily="34" charset="0"/>
                <a:cs typeface="Arial" panose="020B0604020202020204" pitchFamily="34" charset="0"/>
              </a:rPr>
              <a:t>financial </a:t>
            </a:r>
            <a:r>
              <a:rPr lang="en-GB" dirty="0" smtClean="0">
                <a:latin typeface="Arial" panose="020B0604020202020204" pitchFamily="34" charset="0"/>
                <a:ea typeface="Calibri" panose="020F0502020204030204" pitchFamily="34" charset="0"/>
                <a:cs typeface="Arial" panose="020B0604020202020204" pitchFamily="34" charset="0"/>
              </a:rPr>
              <a:t>support</a:t>
            </a:r>
          </a:p>
        </p:txBody>
      </p:sp>
      <p:sp>
        <p:nvSpPr>
          <p:cNvPr id="4" name="Title 1"/>
          <p:cNvSpPr txBox="1">
            <a:spLocks/>
          </p:cNvSpPr>
          <p:nvPr/>
        </p:nvSpPr>
        <p:spPr>
          <a:xfrm>
            <a:off x="269966" y="3735977"/>
            <a:ext cx="11045372" cy="101890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000" kern="1200">
                <a:solidFill>
                  <a:schemeClr val="tx1"/>
                </a:solidFill>
                <a:latin typeface="Roboto" charset="0"/>
                <a:ea typeface="Roboto" charset="0"/>
                <a:cs typeface="Roboto" charset="0"/>
              </a:defRPr>
            </a:lvl1pPr>
          </a:lstStyle>
          <a:p>
            <a:pPr marL="228600" indent="-228600">
              <a:lnSpc>
                <a:spcPct val="107000"/>
              </a:lnSpc>
              <a:spcBef>
                <a:spcPts val="1000"/>
              </a:spcBef>
              <a:spcAft>
                <a:spcPts val="800"/>
              </a:spcAft>
            </a:pPr>
            <a:r>
              <a:rPr lang="en-GB" sz="5800" b="1" dirty="0">
                <a:solidFill>
                  <a:prstClr val="black"/>
                </a:solidFill>
                <a:latin typeface="Arial" panose="020B0604020202020204" pitchFamily="34" charset="0"/>
                <a:ea typeface="Calibri" panose="020F0502020204030204" pitchFamily="34" charset="0"/>
                <a:cs typeface="Arial" panose="020B0604020202020204" pitchFamily="34" charset="0"/>
              </a:rPr>
              <a:t>The </a:t>
            </a:r>
            <a:r>
              <a:rPr lang="en-GB" sz="5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Office for Students (</a:t>
            </a:r>
            <a:r>
              <a:rPr lang="en-GB" sz="5800" b="1" dirty="0" err="1" smtClean="0">
                <a:solidFill>
                  <a:prstClr val="black"/>
                </a:solidFill>
                <a:latin typeface="Arial" panose="020B0604020202020204" pitchFamily="34" charset="0"/>
                <a:ea typeface="Calibri" panose="020F0502020204030204" pitchFamily="34" charset="0"/>
                <a:cs typeface="Arial" panose="020B0604020202020204" pitchFamily="34" charset="0"/>
              </a:rPr>
              <a:t>OfS</a:t>
            </a:r>
            <a:r>
              <a:rPr lang="en-GB" sz="58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p>
          <a:p>
            <a:pPr marL="228600" indent="-228600">
              <a:lnSpc>
                <a:spcPct val="107000"/>
              </a:lnSpc>
              <a:spcBef>
                <a:spcPts val="1000"/>
              </a:spcBef>
              <a:spcAft>
                <a:spcPts val="800"/>
              </a:spcAft>
            </a:pPr>
            <a:r>
              <a:rPr lang="en-GB" sz="3600" b="1"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endParaRPr lang="en-GB" dirty="0"/>
          </a:p>
        </p:txBody>
      </p:sp>
      <p:sp>
        <p:nvSpPr>
          <p:cNvPr id="5" name="Content Placeholder 2"/>
          <p:cNvSpPr txBox="1">
            <a:spLocks/>
          </p:cNvSpPr>
          <p:nvPr/>
        </p:nvSpPr>
        <p:spPr>
          <a:xfrm>
            <a:off x="535577" y="4310744"/>
            <a:ext cx="11045372" cy="20595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charset="0"/>
                <a:ea typeface="Roboto" charset="0"/>
                <a:cs typeface="Roboto"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charset="0"/>
                <a:ea typeface="Roboto" charset="0"/>
                <a:cs typeface="Roboto"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charset="0"/>
                <a:ea typeface="Roboto" charset="0"/>
                <a:cs typeface="Roboto"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harset="0"/>
                <a:ea typeface="Roboto" charset="0"/>
                <a:cs typeface="Roboto"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charset="0"/>
                <a:ea typeface="Roboto" charset="0"/>
                <a:cs typeface="Robot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en-GB" dirty="0" smtClean="0">
                <a:latin typeface="Arial" panose="020B0604020202020204" pitchFamily="34" charset="0"/>
                <a:ea typeface="Calibri" panose="020F0502020204030204" pitchFamily="34" charset="0"/>
                <a:cs typeface="Arial" panose="020B0604020202020204" pitchFamily="34" charset="0"/>
              </a:rPr>
              <a:t>Lacks significant financial resources, instead is to </a:t>
            </a:r>
          </a:p>
          <a:p>
            <a:pPr>
              <a:lnSpc>
                <a:spcPct val="107000"/>
              </a:lnSpc>
              <a:spcAft>
                <a:spcPts val="800"/>
              </a:spcAft>
            </a:pPr>
            <a:r>
              <a:rPr lang="en-GB" dirty="0">
                <a:latin typeface="Arial" panose="020B0604020202020204" pitchFamily="34" charset="0"/>
                <a:ea typeface="Calibri" panose="020F0502020204030204" pitchFamily="34" charset="0"/>
                <a:cs typeface="Arial" panose="020B0604020202020204" pitchFamily="34" charset="0"/>
              </a:rPr>
              <a:t>R</a:t>
            </a:r>
            <a:r>
              <a:rPr lang="en-GB" dirty="0" smtClean="0">
                <a:latin typeface="Arial" panose="020B0604020202020204" pitchFamily="34" charset="0"/>
                <a:ea typeface="Calibri" panose="020F0502020204030204" pitchFamily="34" charset="0"/>
                <a:cs typeface="Arial" panose="020B0604020202020204" pitchFamily="34" charset="0"/>
              </a:rPr>
              <a:t>ely on the threat of market exit to instil financial prudence, </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77494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81744"/>
            <a:ext cx="11045372" cy="1713410"/>
          </a:xfrm>
        </p:spPr>
        <p:txBody>
          <a:bodyPr>
            <a:noAutofit/>
          </a:bodyPr>
          <a:lstStyle/>
          <a:p>
            <a:r>
              <a:rPr lang="en-GB" sz="3200" b="1" dirty="0">
                <a:solidFill>
                  <a:prstClr val="black"/>
                </a:solidFill>
                <a:latin typeface="Arial" panose="020B0604020202020204" pitchFamily="34" charset="0"/>
                <a:ea typeface="Calibri" panose="020F0502020204030204" pitchFamily="34" charset="0"/>
                <a:cs typeface="Arial" panose="020B0604020202020204" pitchFamily="34" charset="0"/>
              </a:rPr>
              <a:t>The </a:t>
            </a:r>
            <a:r>
              <a:rPr lang="en-GB" sz="3200" b="1" dirty="0" smtClean="0">
                <a:solidFill>
                  <a:prstClr val="black"/>
                </a:solidFill>
                <a:latin typeface="Arial" panose="020B0604020202020204" pitchFamily="34" charset="0"/>
                <a:ea typeface="Calibri" panose="020F0502020204030204" pitchFamily="34" charset="0"/>
                <a:cs typeface="Arial" panose="020B0604020202020204" pitchFamily="34" charset="0"/>
              </a:rPr>
              <a:t>absence </a:t>
            </a:r>
            <a:r>
              <a:rPr lang="en-GB" sz="3200" b="1" dirty="0">
                <a:solidFill>
                  <a:prstClr val="black"/>
                </a:solidFill>
                <a:latin typeface="Arial" panose="020B0604020202020204" pitchFamily="34" charset="0"/>
                <a:ea typeface="Calibri" panose="020F0502020204030204" pitchFamily="34" charset="0"/>
                <a:cs typeface="Arial" panose="020B0604020202020204" pitchFamily="34" charset="0"/>
              </a:rPr>
              <a:t>of institutional failure in the public sector is not reflected in the private higher education </a:t>
            </a:r>
            <a:r>
              <a:rPr lang="en-GB" sz="3200" b="1" dirty="0" smtClean="0">
                <a:solidFill>
                  <a:prstClr val="black"/>
                </a:solidFill>
                <a:latin typeface="Arial" panose="020B0604020202020204" pitchFamily="34" charset="0"/>
                <a:ea typeface="Calibri" panose="020F0502020204030204" pitchFamily="34" charset="0"/>
                <a:cs typeface="Arial" panose="020B0604020202020204" pitchFamily="34" charset="0"/>
              </a:rPr>
              <a:t>sector</a:t>
            </a:r>
            <a:r>
              <a:rPr lang="en-GB" sz="32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GB" sz="32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GB" sz="3200" dirty="0"/>
          </a:p>
        </p:txBody>
      </p:sp>
      <p:sp>
        <p:nvSpPr>
          <p:cNvPr id="3" name="Content Placeholder 2"/>
          <p:cNvSpPr>
            <a:spLocks noGrp="1"/>
          </p:cNvSpPr>
          <p:nvPr>
            <p:ph idx="1"/>
          </p:nvPr>
        </p:nvSpPr>
        <p:spPr>
          <a:xfrm>
            <a:off x="384627" y="2238103"/>
            <a:ext cx="11495315" cy="4458788"/>
          </a:xfrm>
        </p:spPr>
        <p:txBody>
          <a:bodyPr>
            <a:noAutofit/>
          </a:bodyPr>
          <a:lstStyle/>
          <a:p>
            <a:pPr marL="0" indent="0">
              <a:lnSpc>
                <a:spcPct val="107000"/>
              </a:lnSpc>
              <a:spcAft>
                <a:spcPts val="800"/>
              </a:spcAft>
              <a:buNone/>
            </a:pPr>
            <a:r>
              <a:rPr lang="en-GB" sz="2400" b="1" dirty="0" smtClean="0">
                <a:latin typeface="Arial" panose="020B0604020202020204" pitchFamily="34" charset="0"/>
                <a:ea typeface="Calibri" panose="020F0502020204030204" pitchFamily="34" charset="0"/>
                <a:cs typeface="Arial" panose="020B0604020202020204" pitchFamily="34" charset="0"/>
              </a:rPr>
              <a:t>Market Exit</a:t>
            </a:r>
          </a:p>
          <a:p>
            <a:pPr marL="0" indent="0">
              <a:lnSpc>
                <a:spcPct val="107000"/>
              </a:lnSpc>
              <a:spcAft>
                <a:spcPts val="800"/>
              </a:spcAft>
              <a:buNone/>
            </a:pPr>
            <a:r>
              <a:rPr lang="en-GB" sz="2400" dirty="0" smtClean="0">
                <a:latin typeface="Arial" panose="020B0604020202020204" pitchFamily="34" charset="0"/>
                <a:ea typeface="Calibri" panose="020F0502020204030204" pitchFamily="34" charset="0"/>
                <a:cs typeface="Arial" panose="020B0604020202020204" pitchFamily="34" charset="0"/>
              </a:rPr>
              <a:t>732 APs in UK </a:t>
            </a:r>
            <a:r>
              <a:rPr lang="en-GB" sz="2400" dirty="0">
                <a:latin typeface="Arial" panose="020B0604020202020204" pitchFamily="34" charset="0"/>
                <a:ea typeface="Calibri" panose="020F0502020204030204" pitchFamily="34" charset="0"/>
                <a:cs typeface="Arial" panose="020B0604020202020204" pitchFamily="34" charset="0"/>
              </a:rPr>
              <a:t>in </a:t>
            </a:r>
            <a:r>
              <a:rPr lang="en-GB" sz="2400" dirty="0" smtClean="0">
                <a:latin typeface="Arial" panose="020B0604020202020204" pitchFamily="34" charset="0"/>
                <a:ea typeface="Calibri" panose="020F0502020204030204" pitchFamily="34" charset="0"/>
                <a:cs typeface="Arial" panose="020B0604020202020204" pitchFamily="34" charset="0"/>
              </a:rPr>
              <a:t>2014 by 2019 or 23 per cent (</a:t>
            </a:r>
            <a:r>
              <a:rPr lang="en-GB" sz="2400" dirty="0" smtClean="0">
                <a:latin typeface="Arial" panose="020B0604020202020204" pitchFamily="34" charset="0"/>
                <a:ea typeface="Calibri" panose="020F0502020204030204" pitchFamily="34" charset="0"/>
                <a:cs typeface="Arial" panose="020B0604020202020204" pitchFamily="34" charset="0"/>
              </a:rPr>
              <a:t>170) </a:t>
            </a:r>
            <a:r>
              <a:rPr lang="en-GB" sz="2400" dirty="0" smtClean="0">
                <a:latin typeface="Arial" panose="020B0604020202020204" pitchFamily="34" charset="0"/>
                <a:ea typeface="Calibri" panose="020F0502020204030204" pitchFamily="34" charset="0"/>
                <a:cs typeface="Arial" panose="020B0604020202020204" pitchFamily="34" charset="0"/>
              </a:rPr>
              <a:t>had gone</a:t>
            </a:r>
          </a:p>
          <a:p>
            <a:pPr lvl="1"/>
            <a:r>
              <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rPr>
              <a:t>Merger </a:t>
            </a: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less likely for privately owned institutions, not part of a common </a:t>
            </a:r>
            <a:r>
              <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rPr>
              <a:t>system</a:t>
            </a:r>
          </a:p>
          <a:p>
            <a:pPr marL="457200" lvl="1" indent="0">
              <a:buNone/>
            </a:pPr>
            <a:endParaRPr lang="en-GB"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No regulatory body equivalent to HEFCE to rescue a failing </a:t>
            </a:r>
            <a:r>
              <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rPr>
              <a:t>institution</a:t>
            </a:r>
          </a:p>
          <a:p>
            <a:pPr lvl="1"/>
            <a:endPar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r>
              <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rPr>
              <a:t>Fewer designated </a:t>
            </a: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courses, eligible for government backed tuition fee </a:t>
            </a:r>
            <a:r>
              <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rPr>
              <a:t>loans</a:t>
            </a:r>
          </a:p>
          <a:p>
            <a:pPr marL="457200" lvl="1" indent="0">
              <a:buNone/>
            </a:pPr>
            <a:endParaRPr lang="en-GB"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r>
              <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rPr>
              <a:t>More difficult to </a:t>
            </a:r>
            <a:r>
              <a:rPr lang="en-GB" dirty="0">
                <a:solidFill>
                  <a:prstClr val="black"/>
                </a:solidFill>
                <a:latin typeface="Arial" panose="020B0604020202020204" pitchFamily="34" charset="0"/>
                <a:ea typeface="Calibri" panose="020F0502020204030204" pitchFamily="34" charset="0"/>
                <a:cs typeface="Arial" panose="020B0604020202020204" pitchFamily="34" charset="0"/>
              </a:rPr>
              <a:t>recruitment of overseas students. </a:t>
            </a:r>
          </a:p>
          <a:p>
            <a:pPr lvl="1"/>
            <a:endPar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endPar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115127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81744"/>
            <a:ext cx="11045372" cy="1713410"/>
          </a:xfrm>
        </p:spPr>
        <p:txBody>
          <a:bodyPr>
            <a:noAutofit/>
          </a:bodyPr>
          <a:lstStyle/>
          <a:p>
            <a:r>
              <a:rPr lang="en-GB" sz="3200" b="1" dirty="0" smtClean="0">
                <a:solidFill>
                  <a:prstClr val="black"/>
                </a:solidFill>
                <a:latin typeface="Arial" panose="020B0604020202020204" pitchFamily="34" charset="0"/>
                <a:ea typeface="Calibri" panose="020F0502020204030204" pitchFamily="34" charset="0"/>
                <a:cs typeface="Arial" panose="020B0604020202020204" pitchFamily="34" charset="0"/>
              </a:rPr>
              <a:t>Method</a:t>
            </a:r>
            <a:r>
              <a:rPr lang="en-GB" sz="3200" dirty="0">
                <a:solidFill>
                  <a:prstClr val="black"/>
                </a:solidFill>
                <a:latin typeface="Arial" panose="020B0604020202020204" pitchFamily="34" charset="0"/>
                <a:ea typeface="Calibri" panose="020F0502020204030204" pitchFamily="34" charset="0"/>
                <a:cs typeface="Arial" panose="020B0604020202020204" pitchFamily="34" charset="0"/>
              </a:rPr>
              <a:t/>
            </a:r>
            <a:br>
              <a:rPr lang="en-GB" sz="3200" dirty="0">
                <a:solidFill>
                  <a:prstClr val="black"/>
                </a:solidFill>
                <a:latin typeface="Arial" panose="020B0604020202020204" pitchFamily="34" charset="0"/>
                <a:ea typeface="Calibri" panose="020F0502020204030204" pitchFamily="34" charset="0"/>
                <a:cs typeface="Arial" panose="020B0604020202020204" pitchFamily="34" charset="0"/>
              </a:rPr>
            </a:br>
            <a:endParaRPr lang="en-GB" sz="3200" dirty="0"/>
          </a:p>
        </p:txBody>
      </p:sp>
      <p:sp>
        <p:nvSpPr>
          <p:cNvPr id="3" name="Content Placeholder 2"/>
          <p:cNvSpPr>
            <a:spLocks noGrp="1"/>
          </p:cNvSpPr>
          <p:nvPr>
            <p:ph idx="1"/>
          </p:nvPr>
        </p:nvSpPr>
        <p:spPr>
          <a:xfrm>
            <a:off x="515256" y="1837509"/>
            <a:ext cx="11495315" cy="4458788"/>
          </a:xfrm>
        </p:spPr>
        <p:txBody>
          <a:bodyPr>
            <a:noAutofit/>
          </a:bodyPr>
          <a:lstStyle/>
          <a:p>
            <a:pPr marL="0" indent="0">
              <a:lnSpc>
                <a:spcPct val="107000"/>
              </a:lnSpc>
              <a:spcAft>
                <a:spcPts val="800"/>
              </a:spcAft>
              <a:buNone/>
            </a:pPr>
            <a:r>
              <a:rPr lang="en-GB" sz="2400" dirty="0" smtClean="0">
                <a:latin typeface="Arial" panose="020B0604020202020204" pitchFamily="34" charset="0"/>
                <a:ea typeface="Calibri" panose="020F0502020204030204" pitchFamily="34" charset="0"/>
                <a:cs typeface="Arial" panose="020B0604020202020204" pitchFamily="34" charset="0"/>
              </a:rPr>
              <a:t>732 Aps in UK </a:t>
            </a:r>
            <a:r>
              <a:rPr lang="en-GB" sz="2400" dirty="0">
                <a:latin typeface="Arial" panose="020B0604020202020204" pitchFamily="34" charset="0"/>
                <a:ea typeface="Calibri" panose="020F0502020204030204" pitchFamily="34" charset="0"/>
                <a:cs typeface="Arial" panose="020B0604020202020204" pitchFamily="34" charset="0"/>
              </a:rPr>
              <a:t>in </a:t>
            </a:r>
            <a:r>
              <a:rPr lang="en-GB" sz="2400" dirty="0" smtClean="0">
                <a:latin typeface="Arial" panose="020B0604020202020204" pitchFamily="34" charset="0"/>
                <a:ea typeface="Calibri" panose="020F0502020204030204" pitchFamily="34" charset="0"/>
                <a:cs typeface="Arial" panose="020B0604020202020204" pitchFamily="34" charset="0"/>
              </a:rPr>
              <a:t>2014 by 2019 or 23 per cent (170) had gone</a:t>
            </a:r>
          </a:p>
          <a:p>
            <a:pPr>
              <a:lnSpc>
                <a:spcPct val="107000"/>
              </a:lnSpc>
              <a:spcAft>
                <a:spcPts val="800"/>
              </a:spcAft>
            </a:pPr>
            <a:r>
              <a:rPr lang="en-GB" sz="2400" dirty="0" smtClean="0">
                <a:latin typeface="Arial" panose="020B0604020202020204" pitchFamily="34" charset="0"/>
                <a:ea typeface="Calibri" panose="020F0502020204030204" pitchFamily="34" charset="0"/>
                <a:cs typeface="Arial" panose="020B0604020202020204" pitchFamily="34" charset="0"/>
              </a:rPr>
              <a:t>Foundation date</a:t>
            </a:r>
          </a:p>
          <a:p>
            <a:pPr>
              <a:lnSpc>
                <a:spcPct val="107000"/>
              </a:lnSpc>
              <a:spcAft>
                <a:spcPts val="800"/>
              </a:spcAft>
            </a:pPr>
            <a:r>
              <a:rPr lang="en-GB" sz="2400" dirty="0" smtClean="0">
                <a:latin typeface="Arial" panose="020B0604020202020204" pitchFamily="34" charset="0"/>
                <a:ea typeface="Calibri" panose="020F0502020204030204" pitchFamily="34" charset="0"/>
                <a:cs typeface="Arial" panose="020B0604020202020204" pitchFamily="34" charset="0"/>
              </a:rPr>
              <a:t>Current Status</a:t>
            </a:r>
          </a:p>
          <a:p>
            <a:pPr>
              <a:lnSpc>
                <a:spcPct val="107000"/>
              </a:lnSpc>
              <a:spcAft>
                <a:spcPts val="800"/>
              </a:spcAft>
            </a:pPr>
            <a:r>
              <a:rPr lang="en-GB" sz="2400" dirty="0" smtClean="0">
                <a:latin typeface="Arial" panose="020B0604020202020204" pitchFamily="34" charset="0"/>
                <a:ea typeface="Calibri" panose="020F0502020204030204" pitchFamily="34" charset="0"/>
                <a:cs typeface="Arial" panose="020B0604020202020204" pitchFamily="34" charset="0"/>
              </a:rPr>
              <a:t>Date of cessation or current date – from companies house/ charity register</a:t>
            </a:r>
          </a:p>
          <a:p>
            <a:pPr>
              <a:lnSpc>
                <a:spcPct val="107000"/>
              </a:lnSpc>
              <a:spcAft>
                <a:spcPts val="800"/>
              </a:spcAft>
            </a:pPr>
            <a:r>
              <a:rPr lang="en-GB" sz="2400" dirty="0" smtClean="0">
                <a:latin typeface="Arial" panose="020B0604020202020204" pitchFamily="34" charset="0"/>
                <a:ea typeface="Calibri" panose="020F0502020204030204" pitchFamily="34" charset="0"/>
                <a:cs typeface="Arial" panose="020B0604020202020204" pitchFamily="34" charset="0"/>
              </a:rPr>
              <a:t>Age</a:t>
            </a:r>
          </a:p>
          <a:p>
            <a:pPr>
              <a:lnSpc>
                <a:spcPct val="107000"/>
              </a:lnSpc>
              <a:spcAft>
                <a:spcPts val="800"/>
              </a:spcAft>
            </a:pPr>
            <a:r>
              <a:rPr lang="en-GB" sz="2400" dirty="0" smtClean="0">
                <a:latin typeface="Arial" panose="020B0604020202020204" pitchFamily="34" charset="0"/>
                <a:ea typeface="Calibri" panose="020F0502020204030204" pitchFamily="34" charset="0"/>
                <a:cs typeface="Arial" panose="020B0604020202020204" pitchFamily="34" charset="0"/>
              </a:rPr>
              <a:t>Provider characteristics: location; size; subject specialisation (Yes/ No/ Business, IT); QAA review; for-profit status.</a:t>
            </a:r>
          </a:p>
          <a:p>
            <a:pPr>
              <a:lnSpc>
                <a:spcPct val="107000"/>
              </a:lnSpc>
              <a:spcAft>
                <a:spcPts val="800"/>
              </a:spcAft>
            </a:pPr>
            <a:r>
              <a:rPr lang="en-GB" sz="2400" dirty="0" smtClean="0">
                <a:latin typeface="Arial" panose="020B0604020202020204" pitchFamily="34" charset="0"/>
                <a:ea typeface="Calibri" panose="020F0502020204030204" pitchFamily="34" charset="0"/>
                <a:cs typeface="Arial" panose="020B0604020202020204" pitchFamily="34" charset="0"/>
              </a:rPr>
              <a:t>Risk </a:t>
            </a:r>
            <a:r>
              <a:rPr lang="en-GB" sz="2400" dirty="0">
                <a:latin typeface="Arial" panose="020B0604020202020204" pitchFamily="34" charset="0"/>
                <a:ea typeface="Calibri" panose="020F0502020204030204" pitchFamily="34" charset="0"/>
                <a:cs typeface="Arial" panose="020B0604020202020204" pitchFamily="34" charset="0"/>
              </a:rPr>
              <a:t>factors: </a:t>
            </a:r>
            <a:r>
              <a:rPr lang="en-GB" sz="2400" dirty="0">
                <a:solidFill>
                  <a:prstClr val="black"/>
                </a:solidFill>
                <a:latin typeface="Arial" panose="020B0604020202020204" pitchFamily="34" charset="0"/>
                <a:ea typeface="Calibri" panose="020F0502020204030204" pitchFamily="34" charset="0"/>
                <a:cs typeface="Arial" panose="020B0604020202020204" pitchFamily="34" charset="0"/>
              </a:rPr>
              <a:t>designated courses; removal of Tier 4 status</a:t>
            </a:r>
            <a:endParaRPr lang="en-GB" sz="240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endParaRPr lang="en-GB" sz="2400" dirty="0" smtClean="0">
              <a:latin typeface="Arial" panose="020B0604020202020204" pitchFamily="34" charset="0"/>
              <a:ea typeface="Calibri" panose="020F0502020204030204" pitchFamily="34" charset="0"/>
              <a:cs typeface="Arial" panose="020B0604020202020204" pitchFamily="34" charset="0"/>
            </a:endParaRPr>
          </a:p>
          <a:p>
            <a:pPr lvl="1"/>
            <a:endPar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lvl="1"/>
            <a:endParaRPr lang="en-GB"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0" indent="0">
              <a:buNone/>
            </a:pPr>
            <a:endParaRPr lang="en-GB" sz="24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10737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96" y="664030"/>
            <a:ext cx="3169921" cy="947057"/>
          </a:xfrm>
        </p:spPr>
        <p:txBody>
          <a:bodyPr/>
          <a:lstStyle/>
          <a:p>
            <a:r>
              <a:rPr lang="en-GB" sz="2800" dirty="0" smtClean="0">
                <a:solidFill>
                  <a:prstClr val="black"/>
                </a:solidFill>
                <a:latin typeface="Arial" panose="020B0604020202020204" pitchFamily="34" charset="0"/>
                <a:ea typeface="Calibri" panose="020F0502020204030204" pitchFamily="34" charset="0"/>
                <a:cs typeface="Arial" panose="020B0604020202020204" pitchFamily="34" charset="0"/>
              </a:rPr>
              <a:t>Survival analysis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3926302"/>
              </p:ext>
            </p:extLst>
          </p:nvPr>
        </p:nvGraphicFramePr>
        <p:xfrm>
          <a:off x="330925" y="1369423"/>
          <a:ext cx="9074330" cy="5101047"/>
        </p:xfrm>
        <a:graphic>
          <a:graphicData uri="http://schemas.openxmlformats.org/drawingml/2006/table">
            <a:tbl>
              <a:tblPr firstRow="1" firstCol="1" bandRow="1"/>
              <a:tblGrid>
                <a:gridCol w="5096470">
                  <a:extLst>
                    <a:ext uri="{9D8B030D-6E8A-4147-A177-3AD203B41FA5}">
                      <a16:colId xmlns:a16="http://schemas.microsoft.com/office/drawing/2014/main" val="3731455468"/>
                    </a:ext>
                  </a:extLst>
                </a:gridCol>
                <a:gridCol w="1455400">
                  <a:extLst>
                    <a:ext uri="{9D8B030D-6E8A-4147-A177-3AD203B41FA5}">
                      <a16:colId xmlns:a16="http://schemas.microsoft.com/office/drawing/2014/main" val="2047630940"/>
                    </a:ext>
                  </a:extLst>
                </a:gridCol>
                <a:gridCol w="610098">
                  <a:extLst>
                    <a:ext uri="{9D8B030D-6E8A-4147-A177-3AD203B41FA5}">
                      <a16:colId xmlns:a16="http://schemas.microsoft.com/office/drawing/2014/main" val="4047051976"/>
                    </a:ext>
                  </a:extLst>
                </a:gridCol>
                <a:gridCol w="728214">
                  <a:extLst>
                    <a:ext uri="{9D8B030D-6E8A-4147-A177-3AD203B41FA5}">
                      <a16:colId xmlns:a16="http://schemas.microsoft.com/office/drawing/2014/main" val="416254545"/>
                    </a:ext>
                  </a:extLst>
                </a:gridCol>
                <a:gridCol w="311114">
                  <a:extLst>
                    <a:ext uri="{9D8B030D-6E8A-4147-A177-3AD203B41FA5}">
                      <a16:colId xmlns:a16="http://schemas.microsoft.com/office/drawing/2014/main" val="3758153175"/>
                    </a:ext>
                  </a:extLst>
                </a:gridCol>
                <a:gridCol w="873034">
                  <a:extLst>
                    <a:ext uri="{9D8B030D-6E8A-4147-A177-3AD203B41FA5}">
                      <a16:colId xmlns:a16="http://schemas.microsoft.com/office/drawing/2014/main" val="2308380004"/>
                    </a:ext>
                  </a:extLst>
                </a:gridCol>
              </a:tblGrid>
              <a:tr h="566783">
                <a:tc>
                  <a:txBody>
                    <a:bodyPr/>
                    <a:lstStyle/>
                    <a:p>
                      <a:pPr>
                        <a:lnSpc>
                          <a:spcPct val="107000"/>
                        </a:lnSpc>
                        <a:spcAft>
                          <a:spcPts val="0"/>
                        </a:spcAft>
                      </a:pP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i="1">
                          <a:effectLst/>
                          <a:latin typeface="Arial Narrow" panose="020B0606020202030204" pitchFamily="34" charset="0"/>
                          <a:ea typeface="Calibri" panose="020F0502020204030204" pitchFamily="34" charset="0"/>
                          <a:cs typeface="Times New Roman" panose="02020603050405020304" pitchFamily="18" charset="0"/>
                        </a:rPr>
                        <a:t>B</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SE</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Wald</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Exp(B)</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95842349"/>
                  </a:ext>
                </a:extLst>
              </a:tr>
              <a:tr h="566783">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Tier 4 removed</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0.49*</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0.20</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gridSpan="2">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5.75</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1.63</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498253317"/>
                  </a:ext>
                </a:extLst>
              </a:tr>
              <a:tr h="566783">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No course designation</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0.99**</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0.31</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8.94</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GB"/>
                    </a:p>
                  </a:txBody>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2.69</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252253561"/>
                  </a:ext>
                </a:extLst>
              </a:tr>
              <a:tr h="566783">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For profit institution</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1.44***</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0.28</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26.38</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GB"/>
                    </a:p>
                  </a:txBody>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4.20</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150791050"/>
                  </a:ext>
                </a:extLst>
              </a:tr>
              <a:tr h="566783">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Subject: Business / IT compared to Specialist</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1.17***</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0.26</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19.63</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GB"/>
                    </a:p>
                  </a:txBody>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3.59</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78329847"/>
                  </a:ext>
                </a:extLst>
              </a:tr>
              <a:tr h="566783">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Subject: Non-specialist compared to Specialist</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1.60***</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0.26</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34.79</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GB"/>
                    </a:p>
                  </a:txBody>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4.92</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3874890495"/>
                  </a:ext>
                </a:extLst>
              </a:tr>
              <a:tr h="566783">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No QAA review</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0.59**</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0.20</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8.94</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GB"/>
                    </a:p>
                  </a:txBody>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1.80</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4027851502"/>
                  </a:ext>
                </a:extLst>
              </a:tr>
              <a:tr h="566783">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Learners compared to 25-100 learners</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Not significant</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 </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gridSpan="2">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hMerge="1">
                  <a:txBody>
                    <a:bodyPr/>
                    <a:lstStyle/>
                    <a:p>
                      <a:endParaRPr lang="en-GB"/>
                    </a:p>
                  </a:txBody>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 </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713625917"/>
                  </a:ext>
                </a:extLst>
              </a:tr>
              <a:tr h="566783">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Regions compared to London</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Not significant</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2000">
                          <a:effectLst/>
                          <a:latin typeface="Arial Narrow" panose="020B0606020202030204" pitchFamily="34" charset="0"/>
                          <a:ea typeface="Calibri" panose="020F0502020204030204" pitchFamily="34" charset="0"/>
                          <a:cs typeface="Times New Roman" panose="02020603050405020304" pitchFamily="18" charset="0"/>
                        </a:rPr>
                        <a:t> </a:t>
                      </a:r>
                      <a:endParaRPr lang="en-GB" sz="20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nSpc>
                          <a:spcPct val="107000"/>
                        </a:lnSpc>
                        <a:spcAft>
                          <a:spcPts val="0"/>
                        </a:spcAft>
                      </a:pPr>
                      <a:r>
                        <a:rPr lang="en-GB" sz="2000" dirty="0">
                          <a:effectLst/>
                          <a:latin typeface="Arial Narrow" panose="020B0606020202030204" pitchFamily="34" charset="0"/>
                          <a:ea typeface="Calibri" panose="020F0502020204030204" pitchFamily="34" charset="0"/>
                          <a:cs typeface="Times New Roman" panose="02020603050405020304" pitchFamily="18" charset="0"/>
                        </a:rPr>
                        <a:t> </a:t>
                      </a:r>
                      <a:endParaRPr lang="en-GB" sz="20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7775149"/>
                  </a:ext>
                </a:extLst>
              </a:tr>
            </a:tbl>
          </a:graphicData>
        </a:graphic>
      </p:graphicFrame>
    </p:spTree>
    <p:extLst>
      <p:ext uri="{BB962C8B-B14F-4D97-AF65-F5344CB8AC3E}">
        <p14:creationId xmlns:p14="http://schemas.microsoft.com/office/powerpoint/2010/main" val="38241387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Predictors of market exit in the private </a:t>
            </a:r>
            <a:r>
              <a:rPr lang="en-GB" dirty="0" smtClean="0"/>
              <a:t>HE </a:t>
            </a:r>
            <a:endParaRPr lang="en-GB" dirty="0"/>
          </a:p>
        </p:txBody>
      </p:sp>
      <p:sp>
        <p:nvSpPr>
          <p:cNvPr id="3" name="Content Placeholder 2"/>
          <p:cNvSpPr>
            <a:spLocks noGrp="1"/>
          </p:cNvSpPr>
          <p:nvPr>
            <p:ph idx="1"/>
          </p:nvPr>
        </p:nvSpPr>
        <p:spPr>
          <a:xfrm>
            <a:off x="731519" y="1750424"/>
            <a:ext cx="11045372" cy="4981301"/>
          </a:xfrm>
        </p:spPr>
        <p:txBody>
          <a:bodyPr>
            <a:normAutofit fontScale="40000" lnSpcReduction="20000"/>
          </a:bodyPr>
          <a:lstStyle/>
          <a:p>
            <a:pPr marL="0" indent="0">
              <a:buNone/>
            </a:pPr>
            <a:r>
              <a:rPr lang="en-GB" sz="5100" b="1" dirty="0">
                <a:latin typeface="Arial" panose="020B0604020202020204" pitchFamily="34" charset="0"/>
                <a:cs typeface="Arial" panose="020B0604020202020204" pitchFamily="34" charset="0"/>
              </a:rPr>
              <a:t>Provider characteristics</a:t>
            </a:r>
          </a:p>
          <a:p>
            <a:r>
              <a:rPr lang="en-GB" sz="5100" dirty="0">
                <a:latin typeface="Arial" panose="020B0604020202020204" pitchFamily="34" charset="0"/>
                <a:cs typeface="Arial" panose="020B0604020202020204" pitchFamily="34" charset="0"/>
              </a:rPr>
              <a:t>For profit</a:t>
            </a:r>
          </a:p>
          <a:p>
            <a:r>
              <a:rPr lang="en-GB" sz="5100" dirty="0">
                <a:latin typeface="Arial" panose="020B0604020202020204" pitchFamily="34" charset="0"/>
                <a:cs typeface="Arial" panose="020B0604020202020204" pitchFamily="34" charset="0"/>
              </a:rPr>
              <a:t>Business IT</a:t>
            </a:r>
          </a:p>
          <a:p>
            <a:r>
              <a:rPr lang="en-GB" sz="5100" dirty="0">
                <a:latin typeface="Arial" panose="020B0604020202020204" pitchFamily="34" charset="0"/>
                <a:cs typeface="Arial" panose="020B0604020202020204" pitchFamily="34" charset="0"/>
              </a:rPr>
              <a:t>No </a:t>
            </a:r>
            <a:r>
              <a:rPr lang="en-GB" sz="5100" dirty="0" smtClean="0">
                <a:latin typeface="Arial" panose="020B0604020202020204" pitchFamily="34" charset="0"/>
                <a:cs typeface="Arial" panose="020B0604020202020204" pitchFamily="34" charset="0"/>
              </a:rPr>
              <a:t>specialisation</a:t>
            </a:r>
          </a:p>
          <a:p>
            <a:endParaRPr lang="en-GB" sz="5100" b="1" dirty="0">
              <a:latin typeface="Arial" panose="020B0604020202020204" pitchFamily="34" charset="0"/>
              <a:cs typeface="Arial" panose="020B0604020202020204" pitchFamily="34" charset="0"/>
            </a:endParaRPr>
          </a:p>
          <a:p>
            <a:pPr marL="0" indent="0">
              <a:buNone/>
            </a:pPr>
            <a:r>
              <a:rPr lang="en-GB" sz="5100" b="1" dirty="0" smtClean="0">
                <a:latin typeface="Arial" panose="020B0604020202020204" pitchFamily="34" charset="0"/>
                <a:cs typeface="Arial" panose="020B0604020202020204" pitchFamily="34" charset="0"/>
              </a:rPr>
              <a:t>Financial risk factors</a:t>
            </a:r>
          </a:p>
          <a:p>
            <a:r>
              <a:rPr lang="en-GB" sz="5100" dirty="0" smtClean="0">
                <a:latin typeface="Arial" panose="020B0604020202020204" pitchFamily="34" charset="0"/>
                <a:cs typeface="Arial" panose="020B0604020202020204" pitchFamily="34" charset="0"/>
              </a:rPr>
              <a:t>Loss </a:t>
            </a:r>
            <a:r>
              <a:rPr lang="en-GB" sz="5100" dirty="0">
                <a:latin typeface="Arial" panose="020B0604020202020204" pitchFamily="34" charset="0"/>
                <a:cs typeface="Arial" panose="020B0604020202020204" pitchFamily="34" charset="0"/>
              </a:rPr>
              <a:t>of Tier 4 </a:t>
            </a:r>
            <a:r>
              <a:rPr lang="en-GB" sz="5100" dirty="0" smtClean="0">
                <a:latin typeface="Arial" panose="020B0604020202020204" pitchFamily="34" charset="0"/>
                <a:cs typeface="Arial" panose="020B0604020202020204" pitchFamily="34" charset="0"/>
              </a:rPr>
              <a:t>licence</a:t>
            </a:r>
          </a:p>
          <a:p>
            <a:r>
              <a:rPr lang="en-GB" sz="5100" dirty="0" smtClean="0">
                <a:latin typeface="Arial" panose="020B0604020202020204" pitchFamily="34" charset="0"/>
                <a:cs typeface="Arial" panose="020B0604020202020204" pitchFamily="34" charset="0"/>
              </a:rPr>
              <a:t>No </a:t>
            </a:r>
            <a:r>
              <a:rPr lang="en-GB" sz="5100" dirty="0">
                <a:latin typeface="Arial" panose="020B0604020202020204" pitchFamily="34" charset="0"/>
                <a:cs typeface="Arial" panose="020B0604020202020204" pitchFamily="34" charset="0"/>
              </a:rPr>
              <a:t>course </a:t>
            </a:r>
            <a:r>
              <a:rPr lang="en-GB" sz="5100" dirty="0" smtClean="0">
                <a:latin typeface="Arial" panose="020B0604020202020204" pitchFamily="34" charset="0"/>
                <a:cs typeface="Arial" panose="020B0604020202020204" pitchFamily="34" charset="0"/>
              </a:rPr>
              <a:t>designation</a:t>
            </a:r>
          </a:p>
          <a:p>
            <a:endParaRPr lang="en-GB" sz="5100" dirty="0" smtClean="0">
              <a:latin typeface="Arial" panose="020B0604020202020204" pitchFamily="34" charset="0"/>
              <a:cs typeface="Arial" panose="020B0604020202020204" pitchFamily="34" charset="0"/>
            </a:endParaRPr>
          </a:p>
          <a:p>
            <a:pPr marL="0" indent="0">
              <a:buNone/>
            </a:pPr>
            <a:r>
              <a:rPr lang="en-GB" sz="5100" b="1" dirty="0" smtClean="0">
                <a:latin typeface="Arial" panose="020B0604020202020204" pitchFamily="34" charset="0"/>
                <a:cs typeface="Arial" panose="020B0604020202020204" pitchFamily="34" charset="0"/>
              </a:rPr>
              <a:t>Systemic exclusion</a:t>
            </a:r>
          </a:p>
          <a:p>
            <a:r>
              <a:rPr lang="en-GB" sz="5100" dirty="0" smtClean="0">
                <a:latin typeface="Arial" panose="020B0604020202020204" pitchFamily="34" charset="0"/>
                <a:cs typeface="Arial" panose="020B0604020202020204" pitchFamily="34" charset="0"/>
              </a:rPr>
              <a:t>No </a:t>
            </a:r>
            <a:r>
              <a:rPr lang="en-GB" sz="5100" dirty="0">
                <a:latin typeface="Arial" panose="020B0604020202020204" pitchFamily="34" charset="0"/>
                <a:cs typeface="Arial" panose="020B0604020202020204" pitchFamily="34" charset="0"/>
              </a:rPr>
              <a:t>QAA </a:t>
            </a:r>
            <a:r>
              <a:rPr lang="en-GB" sz="5100" dirty="0" smtClean="0">
                <a:latin typeface="Arial" panose="020B0604020202020204" pitchFamily="34" charset="0"/>
                <a:cs typeface="Arial" panose="020B0604020202020204" pitchFamily="34" charset="0"/>
              </a:rPr>
              <a:t>review</a:t>
            </a:r>
          </a:p>
          <a:p>
            <a:endParaRPr lang="en-GB" dirty="0" smtClean="0"/>
          </a:p>
          <a:p>
            <a:pPr marL="0" indent="0">
              <a:buNone/>
            </a:pP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001650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Implications</a:t>
            </a:r>
            <a:endParaRPr lang="en-GB" dirty="0"/>
          </a:p>
        </p:txBody>
      </p:sp>
      <p:sp>
        <p:nvSpPr>
          <p:cNvPr id="3" name="Content Placeholder 2"/>
          <p:cNvSpPr>
            <a:spLocks noGrp="1"/>
          </p:cNvSpPr>
          <p:nvPr>
            <p:ph idx="1"/>
          </p:nvPr>
        </p:nvSpPr>
        <p:spPr>
          <a:xfrm>
            <a:off x="731519" y="1750424"/>
            <a:ext cx="11045372" cy="4981301"/>
          </a:xfrm>
        </p:spPr>
        <p:txBody>
          <a:bodyPr>
            <a:normAutofit fontScale="85000" lnSpcReduction="20000"/>
          </a:bodyPr>
          <a:lstStyle/>
          <a:p>
            <a:r>
              <a:rPr lang="en-GB" dirty="0" smtClean="0">
                <a:latin typeface="Arial" panose="020B0604020202020204" pitchFamily="34" charset="0"/>
                <a:ea typeface="Calibri" panose="020F0502020204030204" pitchFamily="34" charset="0"/>
                <a:cs typeface="Times New Roman" panose="02020603050405020304" pitchFamily="18" charset="0"/>
              </a:rPr>
              <a:t>Newer </a:t>
            </a:r>
            <a:r>
              <a:rPr lang="en-GB" dirty="0">
                <a:latin typeface="Arial" panose="020B0604020202020204" pitchFamily="34" charset="0"/>
                <a:ea typeface="Calibri" panose="020F0502020204030204" pitchFamily="34" charset="0"/>
                <a:cs typeface="Times New Roman" panose="02020603050405020304" pitchFamily="18" charset="0"/>
              </a:rPr>
              <a:t>public providers with </a:t>
            </a:r>
            <a:endParaRPr lang="en-GB" dirty="0" smtClean="0">
              <a:latin typeface="Arial" panose="020B0604020202020204" pitchFamily="34" charset="0"/>
              <a:ea typeface="Calibri" panose="020F0502020204030204" pitchFamily="34" charset="0"/>
              <a:cs typeface="Times New Roman" panose="02020603050405020304" pitchFamily="18" charset="0"/>
            </a:endParaRPr>
          </a:p>
          <a:p>
            <a:r>
              <a:rPr lang="en-GB" dirty="0" smtClean="0">
                <a:latin typeface="Arial" panose="020B0604020202020204" pitchFamily="34" charset="0"/>
                <a:ea typeface="Calibri" panose="020F0502020204030204" pitchFamily="34" charset="0"/>
                <a:cs typeface="Times New Roman" panose="02020603050405020304" pitchFamily="18" charset="0"/>
              </a:rPr>
              <a:t>diminished </a:t>
            </a:r>
            <a:r>
              <a:rPr lang="en-GB" dirty="0">
                <a:latin typeface="Arial" panose="020B0604020202020204" pitchFamily="34" charset="0"/>
                <a:ea typeface="Calibri" panose="020F0502020204030204" pitchFamily="34" charset="0"/>
                <a:cs typeface="Times New Roman" panose="02020603050405020304" pitchFamily="18" charset="0"/>
              </a:rPr>
              <a:t>but indistinguishable levels of prestige, or status, </a:t>
            </a:r>
            <a:endParaRPr lang="en-GB" dirty="0" smtClean="0">
              <a:latin typeface="Arial" panose="020B0604020202020204" pitchFamily="34" charset="0"/>
              <a:ea typeface="Calibri" panose="020F0502020204030204" pitchFamily="34" charset="0"/>
              <a:cs typeface="Times New Roman" panose="02020603050405020304" pitchFamily="18" charset="0"/>
            </a:endParaRPr>
          </a:p>
          <a:p>
            <a:r>
              <a:rPr lang="en-GB" dirty="0" smtClean="0">
                <a:latin typeface="Arial" panose="020B0604020202020204" pitchFamily="34" charset="0"/>
                <a:ea typeface="Calibri" panose="020F0502020204030204" pitchFamily="34" charset="0"/>
                <a:cs typeface="Times New Roman" panose="02020603050405020304" pitchFamily="18" charset="0"/>
              </a:rPr>
              <a:t>lower </a:t>
            </a:r>
            <a:r>
              <a:rPr lang="en-GB" dirty="0">
                <a:latin typeface="Arial" panose="020B0604020202020204" pitchFamily="34" charset="0"/>
                <a:ea typeface="Calibri" panose="020F0502020204030204" pitchFamily="34" charset="0"/>
                <a:cs typeface="Times New Roman" panose="02020603050405020304" pitchFamily="18" charset="0"/>
              </a:rPr>
              <a:t>entry tariffs, and </a:t>
            </a:r>
            <a:endParaRPr lang="en-GB" dirty="0" smtClean="0">
              <a:latin typeface="Arial" panose="020B0604020202020204" pitchFamily="34" charset="0"/>
              <a:ea typeface="Calibri" panose="020F0502020204030204" pitchFamily="34" charset="0"/>
              <a:cs typeface="Times New Roman" panose="02020603050405020304" pitchFamily="18" charset="0"/>
            </a:endParaRPr>
          </a:p>
          <a:p>
            <a:r>
              <a:rPr lang="en-GB" dirty="0" smtClean="0">
                <a:latin typeface="Arial" panose="020B0604020202020204" pitchFamily="34" charset="0"/>
                <a:ea typeface="Calibri" panose="020F0502020204030204" pitchFamily="34" charset="0"/>
                <a:cs typeface="Times New Roman" panose="02020603050405020304" pitchFamily="18" charset="0"/>
              </a:rPr>
              <a:t>identical </a:t>
            </a:r>
            <a:r>
              <a:rPr lang="en-GB" dirty="0">
                <a:latin typeface="Arial" panose="020B0604020202020204" pitchFamily="34" charset="0"/>
                <a:ea typeface="Calibri" panose="020F0502020204030204" pitchFamily="34" charset="0"/>
                <a:cs typeface="Times New Roman" panose="02020603050405020304" pitchFamily="18" charset="0"/>
              </a:rPr>
              <a:t>course fees offering similar array of subject.  </a:t>
            </a:r>
            <a:endParaRPr lang="en-GB" dirty="0" smtClean="0">
              <a:latin typeface="Arial" panose="020B0604020202020204" pitchFamily="34" charset="0"/>
              <a:ea typeface="Calibri" panose="020F0502020204030204" pitchFamily="34" charset="0"/>
              <a:cs typeface="Times New Roman" panose="02020603050405020304" pitchFamily="18" charset="0"/>
            </a:endParaRPr>
          </a:p>
          <a:p>
            <a:pPr marL="0" indent="0">
              <a:buNone/>
            </a:pPr>
            <a:endParaRPr lang="en-GB" dirty="0" smtClean="0">
              <a:latin typeface="Arial" panose="020B0604020202020204" pitchFamily="34" charset="0"/>
              <a:ea typeface="Calibri" panose="020F0502020204030204" pitchFamily="34" charset="0"/>
              <a:cs typeface="Times New Roman" panose="02020603050405020304" pitchFamily="18" charset="0"/>
            </a:endParaRPr>
          </a:p>
          <a:p>
            <a:pPr marL="0" indent="0">
              <a:buNone/>
            </a:pPr>
            <a:r>
              <a:rPr lang="en-GB" dirty="0" smtClean="0"/>
              <a:t>Ultimately underscored by financial </a:t>
            </a:r>
            <a:r>
              <a:rPr lang="en-GB" dirty="0" err="1" smtClean="0"/>
              <a:t>mis</a:t>
            </a:r>
            <a:r>
              <a:rPr lang="en-GB" dirty="0" smtClean="0"/>
              <a:t>-judgement/ management.</a:t>
            </a:r>
          </a:p>
          <a:p>
            <a:pPr marL="0" indent="0">
              <a:buNone/>
            </a:pPr>
            <a:endParaRPr lang="en-GB" dirty="0"/>
          </a:p>
          <a:p>
            <a:pPr marL="0" indent="0">
              <a:buNone/>
            </a:pPr>
            <a:r>
              <a:rPr lang="en-GB" dirty="0" smtClean="0"/>
              <a:t>Will any presiding authority have the stomach to take responsibility for the impact and longer term consequences of a failed HE institution?</a:t>
            </a:r>
          </a:p>
          <a:p>
            <a:pPr marL="0" indent="0">
              <a:buNone/>
            </a:pPr>
            <a:endParaRPr lang="en-GB" dirty="0"/>
          </a:p>
          <a:p>
            <a:pPr marL="0" indent="0">
              <a:buNone/>
            </a:pPr>
            <a:r>
              <a:rPr lang="en-GB" dirty="0"/>
              <a:t/>
            </a:r>
            <a:br>
              <a:rPr lang="en-GB" dirty="0"/>
            </a:br>
            <a:r>
              <a:rPr lang="en-GB" dirty="0"/>
              <a:t/>
            </a:r>
            <a:br>
              <a:rPr lang="en-GB" dirty="0"/>
            </a:br>
            <a:endParaRPr lang="en-GB" dirty="0"/>
          </a:p>
        </p:txBody>
      </p:sp>
    </p:spTree>
    <p:extLst>
      <p:ext uri="{BB962C8B-B14F-4D97-AF65-F5344CB8AC3E}">
        <p14:creationId xmlns:p14="http://schemas.microsoft.com/office/powerpoint/2010/main" val="36646267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79" y="890452"/>
            <a:ext cx="11045372" cy="947057"/>
          </a:xfrm>
        </p:spPr>
        <p:txBody>
          <a:bodyPr>
            <a:normAutofit/>
          </a:bodyPr>
          <a:lstStyle/>
          <a:p>
            <a:pPr lvl="0">
              <a:lnSpc>
                <a:spcPct val="100000"/>
              </a:lnSpc>
              <a:spcBef>
                <a:spcPts val="0"/>
              </a:spcBef>
            </a:pPr>
            <a:r>
              <a:rPr lang="en-GB" sz="3600" b="1" dirty="0">
                <a:solidFill>
                  <a:prstClr val="black"/>
                </a:solidFill>
                <a:latin typeface="Arial" panose="020B0604020202020204" pitchFamily="34" charset="0"/>
                <a:ea typeface="+mn-ea"/>
                <a:cs typeface="Arial" panose="020B0604020202020204" pitchFamily="34" charset="0"/>
              </a:rPr>
              <a:t>Factors affecting </a:t>
            </a:r>
            <a:r>
              <a:rPr lang="en-GB" sz="3600" b="1" dirty="0" smtClean="0">
                <a:solidFill>
                  <a:prstClr val="black"/>
                </a:solidFill>
                <a:latin typeface="Arial" panose="020B0604020202020204" pitchFamily="34" charset="0"/>
                <a:ea typeface="+mn-ea"/>
                <a:cs typeface="Arial" panose="020B0604020202020204" pitchFamily="34" charset="0"/>
              </a:rPr>
              <a:t>providers</a:t>
            </a:r>
            <a:endParaRPr lang="en-GB" sz="3600" dirty="0"/>
          </a:p>
        </p:txBody>
      </p:sp>
      <p:sp>
        <p:nvSpPr>
          <p:cNvPr id="3" name="Content Placeholder 2"/>
          <p:cNvSpPr>
            <a:spLocks noGrp="1"/>
          </p:cNvSpPr>
          <p:nvPr>
            <p:ph idx="1"/>
          </p:nvPr>
        </p:nvSpPr>
        <p:spPr/>
        <p:txBody>
          <a:bodyPr/>
          <a:lstStyle/>
          <a:p>
            <a:r>
              <a:rPr lang="en-GB" sz="3600" dirty="0">
                <a:solidFill>
                  <a:prstClr val="black"/>
                </a:solidFill>
                <a:latin typeface="Arial" panose="020B0604020202020204" pitchFamily="34" charset="0"/>
                <a:cs typeface="Arial" panose="020B0604020202020204" pitchFamily="34" charset="0"/>
              </a:rPr>
              <a:t>Number of 18 year olds has </a:t>
            </a:r>
            <a:r>
              <a:rPr lang="en-GB" sz="3600" dirty="0" smtClean="0">
                <a:solidFill>
                  <a:prstClr val="black"/>
                </a:solidFill>
                <a:latin typeface="Arial" panose="020B0604020202020204" pitchFamily="34" charset="0"/>
                <a:cs typeface="Arial" panose="020B0604020202020204" pitchFamily="34" charset="0"/>
              </a:rPr>
              <a:t>declined</a:t>
            </a:r>
          </a:p>
          <a:p>
            <a:r>
              <a:rPr lang="en-GB" sz="3600" dirty="0" smtClean="0">
                <a:solidFill>
                  <a:prstClr val="black"/>
                </a:solidFill>
                <a:latin typeface="Arial" panose="020B0604020202020204" pitchFamily="34" charset="0"/>
                <a:cs typeface="Arial" panose="020B0604020202020204" pitchFamily="34" charset="0"/>
              </a:rPr>
              <a:t>Income </a:t>
            </a:r>
            <a:r>
              <a:rPr lang="en-GB" sz="3600" dirty="0">
                <a:solidFill>
                  <a:prstClr val="black"/>
                </a:solidFill>
                <a:latin typeface="Arial" panose="020B0604020202020204" pitchFamily="34" charset="0"/>
                <a:cs typeface="Arial" panose="020B0604020202020204" pitchFamily="34" charset="0"/>
              </a:rPr>
              <a:t>largely dependent on tuition fee </a:t>
            </a:r>
            <a:r>
              <a:rPr lang="en-GB" sz="3600" dirty="0" smtClean="0">
                <a:solidFill>
                  <a:prstClr val="black"/>
                </a:solidFill>
                <a:latin typeface="Arial" panose="020B0604020202020204" pitchFamily="34" charset="0"/>
                <a:cs typeface="Arial" panose="020B0604020202020204" pitchFamily="34" charset="0"/>
              </a:rPr>
              <a:t>loans</a:t>
            </a:r>
          </a:p>
          <a:p>
            <a:r>
              <a:rPr lang="en-GB" sz="3600" dirty="0" smtClean="0">
                <a:solidFill>
                  <a:prstClr val="black"/>
                </a:solidFill>
                <a:latin typeface="Arial" panose="020B0604020202020204" pitchFamily="34" charset="0"/>
                <a:cs typeface="Arial" panose="020B0604020202020204" pitchFamily="34" charset="0"/>
              </a:rPr>
              <a:t>Uncapping </a:t>
            </a:r>
            <a:r>
              <a:rPr lang="en-GB" sz="3600" dirty="0">
                <a:solidFill>
                  <a:prstClr val="black"/>
                </a:solidFill>
                <a:latin typeface="Arial" panose="020B0604020202020204" pitchFamily="34" charset="0"/>
                <a:cs typeface="Arial" panose="020B0604020202020204" pitchFamily="34" charset="0"/>
              </a:rPr>
              <a:t>student enrolment</a:t>
            </a:r>
            <a:endParaRPr lang="en-GB" dirty="0"/>
          </a:p>
        </p:txBody>
      </p:sp>
    </p:spTree>
    <p:extLst>
      <p:ext uri="{BB962C8B-B14F-4D97-AF65-F5344CB8AC3E}">
        <p14:creationId xmlns:p14="http://schemas.microsoft.com/office/powerpoint/2010/main" val="2888751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715" y="905691"/>
            <a:ext cx="11678194" cy="6052457"/>
          </a:xfrm>
        </p:spPr>
        <p:txBody>
          <a:bodyPr>
            <a:normAutofit fontScale="90000"/>
          </a:bodyPr>
          <a:lstStyle/>
          <a:p>
            <a:r>
              <a:rPr lang="en-GB" sz="3600" b="1" dirty="0" smtClean="0">
                <a:solidFill>
                  <a:prstClr val="black"/>
                </a:solidFill>
                <a:latin typeface="Arial" panose="020B0604020202020204" pitchFamily="34" charset="0"/>
                <a:cs typeface="Arial" panose="020B0604020202020204" pitchFamily="34" charset="0"/>
              </a:rPr>
              <a:t>Consequently different recruitment rates</a:t>
            </a:r>
            <a:br>
              <a:rPr lang="en-GB" sz="3600" b="1" dirty="0" smtClean="0">
                <a:solidFill>
                  <a:prstClr val="black"/>
                </a:solidFill>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cs typeface="Arial" panose="020B0604020202020204" pitchFamily="34" charset="0"/>
              </a:rPr>
              <a:t>Expanded –</a:t>
            </a:r>
            <a:br>
              <a:rPr lang="en-GB" dirty="0" smtClean="0">
                <a:latin typeface="Arial" panose="020B0604020202020204" pitchFamily="34" charset="0"/>
                <a:cs typeface="Arial" panose="020B0604020202020204" pitchFamily="34" charset="0"/>
              </a:rPr>
            </a:br>
            <a:r>
              <a:rPr lang="en-GB" dirty="0" smtClean="0">
                <a:latin typeface="Arial" panose="020B0604020202020204" pitchFamily="34" charset="0"/>
                <a:ea typeface="Calibri" panose="020F0502020204030204" pitchFamily="34" charset="0"/>
              </a:rPr>
              <a:t>Bristol</a:t>
            </a:r>
            <a:r>
              <a:rPr lang="en-GB" dirty="0">
                <a:latin typeface="Arial" panose="020B0604020202020204" pitchFamily="34" charset="0"/>
                <a:ea typeface="Calibri" panose="020F0502020204030204" pitchFamily="34" charset="0"/>
              </a:rPr>
              <a:t>, UCL, </a:t>
            </a:r>
            <a:r>
              <a:rPr lang="en-GB" dirty="0" smtClean="0">
                <a:latin typeface="Arial" panose="020B0604020202020204" pitchFamily="34" charset="0"/>
                <a:ea typeface="Calibri" panose="020F0502020204030204" pitchFamily="34" charset="0"/>
              </a:rPr>
              <a:t>Exeter, Surrey </a:t>
            </a:r>
            <a:br>
              <a:rPr lang="en-GB" dirty="0" smtClean="0">
                <a:latin typeface="Arial" panose="020B0604020202020204" pitchFamily="34" charset="0"/>
                <a:ea typeface="Calibri" panose="020F0502020204030204" pitchFamily="34" charset="0"/>
              </a:rPr>
            </a:br>
            <a:r>
              <a:rPr lang="en-GB" dirty="0">
                <a:latin typeface="Arial" panose="020B0604020202020204" pitchFamily="34" charset="0"/>
                <a:ea typeface="Calibri" panose="020F0502020204030204" pitchFamily="34" charset="0"/>
              </a:rPr>
              <a:t/>
            </a:r>
            <a:br>
              <a:rPr lang="en-GB" dirty="0">
                <a:latin typeface="Arial" panose="020B0604020202020204" pitchFamily="34" charset="0"/>
                <a:ea typeface="Calibri" panose="020F0502020204030204" pitchFamily="34" charset="0"/>
              </a:rPr>
            </a:br>
            <a:r>
              <a:rPr lang="en-GB" dirty="0" smtClean="0">
                <a:latin typeface="Arial" panose="020B0604020202020204" pitchFamily="34" charset="0"/>
                <a:ea typeface="Calibri" panose="020F0502020204030204" pitchFamily="34" charset="0"/>
              </a:rPr>
              <a:t>Contracted –</a:t>
            </a:r>
            <a:br>
              <a:rPr lang="en-GB" dirty="0" smtClean="0">
                <a:latin typeface="Arial" panose="020B0604020202020204" pitchFamily="34" charset="0"/>
                <a:ea typeface="Calibri" panose="020F0502020204030204" pitchFamily="34" charset="0"/>
              </a:rPr>
            </a:br>
            <a:r>
              <a:rPr lang="en-GB" dirty="0" smtClean="0">
                <a:latin typeface="Arial" panose="020B0604020202020204" pitchFamily="34" charset="0"/>
                <a:ea typeface="Calibri" panose="020F0502020204030204" pitchFamily="34" charset="0"/>
              </a:rPr>
              <a:t>Kingston, </a:t>
            </a:r>
            <a:r>
              <a:rPr lang="en-GB" dirty="0">
                <a:latin typeface="Arial" panose="020B0604020202020204" pitchFamily="34" charset="0"/>
                <a:ea typeface="Calibri" panose="020F0502020204030204" pitchFamily="34" charset="0"/>
              </a:rPr>
              <a:t>Cumbria, Wolverhampton, </a:t>
            </a:r>
            <a:r>
              <a:rPr lang="en-GB" dirty="0" smtClean="0">
                <a:latin typeface="Arial" panose="020B0604020202020204" pitchFamily="34" charset="0"/>
                <a:ea typeface="Calibri" panose="020F0502020204030204" pitchFamily="34" charset="0"/>
              </a:rPr>
              <a:t>London </a:t>
            </a:r>
            <a:r>
              <a:rPr lang="en-GB" dirty="0">
                <a:latin typeface="Arial" panose="020B0604020202020204" pitchFamily="34" charset="0"/>
                <a:ea typeface="Calibri" panose="020F0502020204030204" pitchFamily="34" charset="0"/>
              </a:rPr>
              <a:t>Met</a:t>
            </a:r>
            <a:r>
              <a:rPr lang="en-GB" dirty="0" smtClean="0">
                <a:latin typeface="Arial" panose="020B0604020202020204" pitchFamily="34" charset="0"/>
                <a:ea typeface="Calibri" panose="020F0502020204030204" pitchFamily="34" charset="0"/>
              </a:rPr>
              <a:t/>
            </a:r>
            <a:br>
              <a:rPr lang="en-GB" dirty="0" smtClean="0">
                <a:latin typeface="Arial" panose="020B0604020202020204" pitchFamily="34" charset="0"/>
                <a:ea typeface="Calibri" panose="020F0502020204030204" pitchFamily="34" charset="0"/>
              </a:rPr>
            </a:br>
            <a:r>
              <a:rPr lang="en-GB" dirty="0" smtClean="0">
                <a:latin typeface="Arial" panose="020B0604020202020204" pitchFamily="34" charset="0"/>
                <a:ea typeface="Calibri" panose="020F0502020204030204" pitchFamily="34" charset="0"/>
              </a:rPr>
              <a:t/>
            </a:r>
            <a:br>
              <a:rPr lang="en-GB" dirty="0" smtClean="0">
                <a:latin typeface="Arial" panose="020B0604020202020204" pitchFamily="34" charset="0"/>
                <a:ea typeface="Calibri" panose="020F0502020204030204" pitchFamily="34" charset="0"/>
              </a:rPr>
            </a:br>
            <a:r>
              <a:rPr lang="en-GB" dirty="0" smtClean="0"/>
              <a:t>The </a:t>
            </a:r>
            <a:r>
              <a:rPr lang="en-GB" dirty="0"/>
              <a:t>impact disproportionately felt by lower tariff/ prestige or geographically </a:t>
            </a:r>
            <a:r>
              <a:rPr lang="en-GB" dirty="0" smtClean="0"/>
              <a:t>isolated institutions</a:t>
            </a:r>
            <a:r>
              <a:rPr lang="en-GB" dirty="0">
                <a:latin typeface="Arial" panose="020B0604020202020204" pitchFamily="34" charset="0"/>
                <a:cs typeface="Arial" panose="020B0604020202020204" pitchFamily="34" charset="0"/>
              </a:rPr>
              <a:t/>
            </a:r>
            <a:br>
              <a:rPr lang="en-GB" dirty="0">
                <a:latin typeface="Arial" panose="020B0604020202020204" pitchFamily="34" charset="0"/>
                <a:cs typeface="Arial" panose="020B0604020202020204" pitchFamily="34" charset="0"/>
              </a:rPr>
            </a:br>
            <a:endParaRPr lang="en-GB" dirty="0"/>
          </a:p>
        </p:txBody>
      </p:sp>
    </p:spTree>
    <p:extLst>
      <p:ext uri="{BB962C8B-B14F-4D97-AF65-F5344CB8AC3E}">
        <p14:creationId xmlns:p14="http://schemas.microsoft.com/office/powerpoint/2010/main" val="212233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703219"/>
            <a:ext cx="11045372" cy="947057"/>
          </a:xfrm>
        </p:spPr>
        <p:txBody>
          <a:bodyPr/>
          <a:lstStyle/>
          <a:p>
            <a:r>
              <a:rPr lang="en-GB" dirty="0" smtClean="0"/>
              <a:t>Universities with deficit</a:t>
            </a:r>
            <a:endParaRPr lang="en-GB" dirty="0"/>
          </a:p>
        </p:txBody>
      </p:sp>
      <p:sp>
        <p:nvSpPr>
          <p:cNvPr id="3" name="Content Placeholder 2"/>
          <p:cNvSpPr>
            <a:spLocks noGrp="1"/>
          </p:cNvSpPr>
          <p:nvPr>
            <p:ph idx="1"/>
          </p:nvPr>
        </p:nvSpPr>
        <p:spPr>
          <a:xfrm>
            <a:off x="609599" y="1650276"/>
            <a:ext cx="11045372" cy="5003073"/>
          </a:xfrm>
        </p:spPr>
        <p:txBody>
          <a:bodyPr>
            <a:noAutofit/>
          </a:bodyPr>
          <a:lstStyle/>
          <a:p>
            <a:r>
              <a:rPr lang="en-GB" sz="3200" dirty="0">
                <a:latin typeface="Arial" panose="020B0604020202020204" pitchFamily="34" charset="0"/>
                <a:cs typeface="Arial" panose="020B0604020202020204" pitchFamily="34" charset="0"/>
              </a:rPr>
              <a:t>HESA data for </a:t>
            </a:r>
            <a:r>
              <a:rPr lang="en-GB" sz="3200" dirty="0" smtClean="0">
                <a:latin typeface="Arial" panose="020B0604020202020204" pitchFamily="34" charset="0"/>
                <a:cs typeface="Arial" panose="020B0604020202020204" pitchFamily="34" charset="0"/>
              </a:rPr>
              <a:t>2017/18 </a:t>
            </a:r>
            <a:r>
              <a:rPr lang="en-GB" sz="3200" dirty="0">
                <a:latin typeface="Arial" panose="020B0604020202020204" pitchFamily="34" charset="0"/>
                <a:cs typeface="Arial" panose="020B0604020202020204" pitchFamily="34" charset="0"/>
              </a:rPr>
              <a:t>indicated 25 per cent of </a:t>
            </a:r>
            <a:r>
              <a:rPr lang="en-GB" sz="3200" dirty="0" smtClean="0">
                <a:latin typeface="Arial" panose="020B0604020202020204" pitchFamily="34" charset="0"/>
                <a:cs typeface="Arial" panose="020B0604020202020204" pitchFamily="34" charset="0"/>
              </a:rPr>
              <a:t>HE institutions we had </a:t>
            </a:r>
            <a:r>
              <a:rPr lang="en-GB" sz="3200" dirty="0">
                <a:latin typeface="Arial" panose="020B0604020202020204" pitchFamily="34" charset="0"/>
                <a:cs typeface="Arial" panose="020B0604020202020204" pitchFamily="34" charset="0"/>
              </a:rPr>
              <a:t>run </a:t>
            </a:r>
            <a:r>
              <a:rPr lang="en-GB" sz="3200" dirty="0" smtClean="0">
                <a:latin typeface="Arial" panose="020B0604020202020204" pitchFamily="34" charset="0"/>
                <a:cs typeface="Arial" panose="020B0604020202020204" pitchFamily="34" charset="0"/>
              </a:rPr>
              <a:t>a </a:t>
            </a:r>
            <a:r>
              <a:rPr lang="en-GB" sz="3200" dirty="0">
                <a:latin typeface="Arial" panose="020B0604020202020204" pitchFamily="34" charset="0"/>
                <a:cs typeface="Arial" panose="020B0604020202020204" pitchFamily="34" charset="0"/>
              </a:rPr>
              <a:t>deficit.</a:t>
            </a:r>
          </a:p>
          <a:p>
            <a:pPr marL="0" indent="0">
              <a:buNone/>
            </a:pPr>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THE reported </a:t>
            </a:r>
            <a:r>
              <a:rPr lang="en-GB" sz="3200" dirty="0" smtClean="0">
                <a:latin typeface="Arial" panose="020B0604020202020204" pitchFamily="34" charset="0"/>
                <a:ea typeface="Calibri" panose="020F0502020204030204" pitchFamily="34" charset="0"/>
              </a:rPr>
              <a:t>one </a:t>
            </a:r>
            <a:r>
              <a:rPr lang="en-GB" sz="3200" dirty="0">
                <a:latin typeface="Arial" panose="020B0604020202020204" pitchFamily="34" charset="0"/>
                <a:ea typeface="Calibri" panose="020F0502020204030204" pitchFamily="34" charset="0"/>
              </a:rPr>
              <a:t>in five </a:t>
            </a:r>
            <a:r>
              <a:rPr lang="en-GB" sz="3200" dirty="0" smtClean="0">
                <a:latin typeface="Arial" panose="020B0604020202020204" pitchFamily="34" charset="0"/>
                <a:ea typeface="Calibri" panose="020F0502020204030204" pitchFamily="34" charset="0"/>
              </a:rPr>
              <a:t>London universities had </a:t>
            </a:r>
            <a:r>
              <a:rPr lang="en-GB" sz="3200" dirty="0">
                <a:latin typeface="Arial" panose="020B0604020202020204" pitchFamily="34" charset="0"/>
                <a:ea typeface="Calibri" panose="020F0502020204030204" pitchFamily="34" charset="0"/>
              </a:rPr>
              <a:t>run at a deficit during </a:t>
            </a:r>
            <a:r>
              <a:rPr lang="en-GB" sz="3200" dirty="0" smtClean="0">
                <a:latin typeface="Arial" panose="020B0604020202020204" pitchFamily="34" charset="0"/>
                <a:ea typeface="Calibri" panose="020F0502020204030204" pitchFamily="34" charset="0"/>
              </a:rPr>
              <a:t>2017-18</a:t>
            </a:r>
            <a:endParaRPr lang="en-GB" sz="3200" dirty="0">
              <a:latin typeface="Arial" panose="020B0604020202020204" pitchFamily="34" charset="0"/>
              <a:ea typeface="Calibri" panose="020F0502020204030204" pitchFamily="34" charset="0"/>
            </a:endParaRPr>
          </a:p>
          <a:p>
            <a:pPr marL="0" indent="0">
              <a:buNone/>
            </a:pPr>
            <a:endParaRPr lang="en-GB" sz="3200" dirty="0" smtClean="0">
              <a:latin typeface="Arial" panose="020B0604020202020204" pitchFamily="34" charset="0"/>
              <a:ea typeface="Calibri" panose="020F0502020204030204" pitchFamily="34" charset="0"/>
            </a:endParaRPr>
          </a:p>
          <a:p>
            <a:r>
              <a:rPr lang="en-GB" sz="3200" dirty="0" smtClean="0">
                <a:latin typeface="Arial" panose="020B0604020202020204" pitchFamily="34" charset="0"/>
                <a:cs typeface="Arial" panose="020B0604020202020204" pitchFamily="34" charset="0"/>
              </a:rPr>
              <a:t>Reading</a:t>
            </a:r>
            <a:r>
              <a:rPr lang="en-GB" sz="3200" dirty="0">
                <a:latin typeface="Arial" panose="020B0604020202020204" pitchFamily="34" charset="0"/>
                <a:cs typeface="Arial" panose="020B0604020202020204" pitchFamily="34" charset="0"/>
              </a:rPr>
              <a:t>: </a:t>
            </a:r>
            <a:r>
              <a:rPr lang="en-GB" sz="3200" dirty="0">
                <a:latin typeface="Arial" panose="020B0604020202020204" pitchFamily="34" charset="0"/>
                <a:ea typeface="Calibri" panose="020F0502020204030204" pitchFamily="34" charset="0"/>
                <a:cs typeface="Arial" panose="020B0604020202020204" pitchFamily="34" charset="0"/>
              </a:rPr>
              <a:t>deficits totalling more than £40m over the past two years </a:t>
            </a:r>
          </a:p>
          <a:p>
            <a:r>
              <a:rPr lang="en-GB" sz="3200" dirty="0" smtClean="0">
                <a:latin typeface="Arial" panose="020B0604020202020204" pitchFamily="34" charset="0"/>
                <a:cs typeface="Arial" panose="020B0604020202020204" pitchFamily="34" charset="0"/>
              </a:rPr>
              <a:t>Cardiff </a:t>
            </a:r>
            <a:r>
              <a:rPr lang="en-GB" sz="3200" dirty="0">
                <a:latin typeface="Arial" panose="020B0604020202020204" pitchFamily="34" charset="0"/>
                <a:cs typeface="Arial" panose="020B0604020202020204" pitchFamily="34" charset="0"/>
              </a:rPr>
              <a:t>University: with a £21 million deficit in </a:t>
            </a:r>
            <a:r>
              <a:rPr lang="en-GB" sz="3200" dirty="0" smtClean="0">
                <a:latin typeface="Arial" panose="020B0604020202020204" pitchFamily="34" charset="0"/>
                <a:cs typeface="Arial" panose="020B0604020202020204" pitchFamily="34" charset="0"/>
              </a:rPr>
              <a:t>2018</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8031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02" y="550818"/>
            <a:ext cx="11045372" cy="1765662"/>
          </a:xfrm>
        </p:spPr>
        <p:txBody>
          <a:bodyPr>
            <a:normAutofit/>
          </a:bodyPr>
          <a:lstStyle/>
          <a:p>
            <a:r>
              <a:rPr lang="en-GB" sz="3600" dirty="0">
                <a:solidFill>
                  <a:prstClr val="black"/>
                </a:solidFill>
              </a:rPr>
              <a:t>G</a:t>
            </a:r>
            <a:r>
              <a:rPr lang="en-GB" sz="3600" dirty="0" smtClean="0">
                <a:solidFill>
                  <a:prstClr val="black"/>
                </a:solidFill>
              </a:rPr>
              <a:t>overnment </a:t>
            </a:r>
            <a:r>
              <a:rPr lang="en-GB" sz="3600" dirty="0">
                <a:solidFill>
                  <a:prstClr val="black"/>
                </a:solidFill>
              </a:rPr>
              <a:t>intent using the mechanisms of competition to drive out inadequate HE </a:t>
            </a:r>
            <a:r>
              <a:rPr lang="en-GB" sz="3600" dirty="0" smtClean="0">
                <a:solidFill>
                  <a:prstClr val="black"/>
                </a:solidFill>
              </a:rPr>
              <a:t>providers</a:t>
            </a:r>
            <a:endParaRPr lang="en-GB" dirty="0"/>
          </a:p>
        </p:txBody>
      </p:sp>
      <p:sp>
        <p:nvSpPr>
          <p:cNvPr id="3" name="Content Placeholder 2"/>
          <p:cNvSpPr>
            <a:spLocks noGrp="1"/>
          </p:cNvSpPr>
          <p:nvPr>
            <p:ph idx="1"/>
          </p:nvPr>
        </p:nvSpPr>
        <p:spPr>
          <a:xfrm>
            <a:off x="836022" y="2225041"/>
            <a:ext cx="11045372" cy="4152219"/>
          </a:xfrm>
        </p:spPr>
        <p:txBody>
          <a:bodyPr>
            <a:normAutofit/>
          </a:bodyPr>
          <a:lstStyle/>
          <a:p>
            <a:r>
              <a:rPr lang="en-GB" sz="2400" dirty="0">
                <a:solidFill>
                  <a:prstClr val="black"/>
                </a:solidFill>
              </a:rPr>
              <a:t>D</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rive quality and innovation in teaching practice &amp; educational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delivery</a:t>
            </a: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Align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course provision with the job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market</a:t>
            </a: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Increase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student choice and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satisfaction</a:t>
            </a: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Widen participation</a:t>
            </a: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Enhance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the life chances of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students</a:t>
            </a: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Drive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economic </a:t>
            </a:r>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growth</a:t>
            </a:r>
          </a:p>
          <a:p>
            <a:r>
              <a:rPr lang="en-GB" sz="2400" dirty="0" smtClean="0">
                <a:solidFill>
                  <a:srgbClr val="000000"/>
                </a:solidFill>
                <a:latin typeface="Arial" panose="020B0604020202020204" pitchFamily="34" charset="0"/>
                <a:ea typeface="Calibri" panose="020F0502020204030204" pitchFamily="34" charset="0"/>
                <a:cs typeface="Arial" panose="020B0604020202020204" pitchFamily="34" charset="0"/>
              </a:rPr>
              <a:t>A </a:t>
            </a:r>
            <a:r>
              <a:rPr lang="en-GB" sz="2400" dirty="0">
                <a:solidFill>
                  <a:srgbClr val="000000"/>
                </a:solidFill>
                <a:latin typeface="Arial" panose="020B0604020202020204" pitchFamily="34" charset="0"/>
                <a:ea typeface="Calibri" panose="020F0502020204030204" pitchFamily="34" charset="0"/>
                <a:cs typeface="Arial" panose="020B0604020202020204" pitchFamily="34" charset="0"/>
              </a:rPr>
              <a:t>catalyst for social mobility</a:t>
            </a:r>
            <a:endParaRPr lang="en-GB" sz="2400" dirty="0"/>
          </a:p>
        </p:txBody>
      </p:sp>
    </p:spTree>
    <p:extLst>
      <p:ext uri="{BB962C8B-B14F-4D97-AF65-F5344CB8AC3E}">
        <p14:creationId xmlns:p14="http://schemas.microsoft.com/office/powerpoint/2010/main" val="3795705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266" y="1384662"/>
            <a:ext cx="7120164" cy="4737463"/>
          </a:xfrm>
        </p:spPr>
        <p:txBody>
          <a:bodyPr>
            <a:normAutofit fontScale="92500" lnSpcReduction="20000"/>
          </a:bodyPr>
          <a:lstStyle/>
          <a:p>
            <a:pPr lvl="2" indent="0">
              <a:lnSpc>
                <a:spcPct val="107000"/>
              </a:lnSpc>
              <a:spcAft>
                <a:spcPts val="800"/>
              </a:spcAft>
              <a:buNone/>
            </a:pPr>
            <a:r>
              <a:rPr lang="en-GB" sz="2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GB" sz="2800" dirty="0">
                <a:solidFill>
                  <a:srgbClr val="000000"/>
                </a:solidFill>
                <a:latin typeface="Arial" panose="020B0604020202020204" pitchFamily="34" charset="0"/>
                <a:ea typeface="Calibri" panose="020F0502020204030204" pitchFamily="34" charset="0"/>
                <a:cs typeface="Arial" panose="020B0604020202020204" pitchFamily="34" charset="0"/>
              </a:rPr>
              <a:t>“…we need to confront the possibility of some institutions choosing – or needing – to exit the market.  This is crucial part of a healthy competitive and well-functioning market…The Government should not prevent exit as a matter of policy. Providers themselves are responsible for ensuring their sustainability, and it will remain the provider’s decision whether to exit and their responsibility to implement and action any exit plan” (BIS, 2016a, p.38, para 33).</a:t>
            </a:r>
            <a:endParaRPr lang="en-GB" sz="2800" dirty="0">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8179" y="934402"/>
            <a:ext cx="4397474" cy="5057095"/>
          </a:xfrm>
          <a:prstGeom prst="rect">
            <a:avLst/>
          </a:prstGeom>
        </p:spPr>
      </p:pic>
    </p:spTree>
    <p:extLst>
      <p:ext uri="{BB962C8B-B14F-4D97-AF65-F5344CB8AC3E}">
        <p14:creationId xmlns:p14="http://schemas.microsoft.com/office/powerpoint/2010/main" val="1175045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Official attitude to market exit in the HE sector</a:t>
            </a:r>
            <a:endParaRPr lang="en-GB" dirty="0"/>
          </a:p>
        </p:txBody>
      </p:sp>
      <p:sp>
        <p:nvSpPr>
          <p:cNvPr id="3" name="Content Placeholder 2"/>
          <p:cNvSpPr>
            <a:spLocks noGrp="1"/>
          </p:cNvSpPr>
          <p:nvPr>
            <p:ph idx="1"/>
          </p:nvPr>
        </p:nvSpPr>
        <p:spPr/>
        <p:txBody>
          <a:bodyPr>
            <a:normAutofit/>
          </a:bodyPr>
          <a:lstStyle/>
          <a:p>
            <a:pPr marL="0" indent="0">
              <a:lnSpc>
                <a:spcPct val="107000"/>
              </a:lnSpc>
              <a:spcAft>
                <a:spcPts val="800"/>
              </a:spcAft>
              <a:buNone/>
            </a:pPr>
            <a:r>
              <a:rPr lang="en-GB" dirty="0" smtClean="0">
                <a:latin typeface="Arial" panose="020B0604020202020204" pitchFamily="34" charset="0"/>
                <a:ea typeface="Calibri" panose="020F0502020204030204" pitchFamily="34" charset="0"/>
                <a:cs typeface="Arial" panose="020B0604020202020204" pitchFamily="34" charset="0"/>
              </a:rPr>
              <a:t>Chair of the Office for Students Sir Michael Barber </a:t>
            </a:r>
          </a:p>
          <a:p>
            <a:pPr marL="457200" lvl="1" indent="0">
              <a:lnSpc>
                <a:spcPct val="107000"/>
              </a:lnSpc>
              <a:spcAft>
                <a:spcPts val="800"/>
              </a:spcAft>
              <a:buNone/>
            </a:pPr>
            <a:r>
              <a:rPr lang="en-GB" dirty="0" smtClean="0">
                <a:latin typeface="Arial" panose="020B0604020202020204" pitchFamily="34" charset="0"/>
                <a:ea typeface="Calibri" panose="020F0502020204030204" pitchFamily="34" charset="0"/>
                <a:cs typeface="Arial" panose="020B0604020202020204" pitchFamily="34" charset="0"/>
              </a:rPr>
              <a:t>“Should </a:t>
            </a:r>
            <a:r>
              <a:rPr lang="en-GB" dirty="0">
                <a:latin typeface="Arial" panose="020B0604020202020204" pitchFamily="34" charset="0"/>
                <a:ea typeface="Calibri" panose="020F0502020204030204" pitchFamily="34" charset="0"/>
                <a:cs typeface="Arial" panose="020B0604020202020204" pitchFamily="34" charset="0"/>
              </a:rPr>
              <a:t>a university or other higher education provider find themselves at risk of closure, our role will be to protect students’ interests, and we will not hesitate to intervene to do so. We will not step in to prop up a failing provider</a:t>
            </a:r>
            <a:r>
              <a:rPr lang="en-GB" dirty="0" smtClean="0">
                <a:latin typeface="Arial" panose="020B0604020202020204" pitchFamily="34" charset="0"/>
                <a:ea typeface="Calibri" panose="020F0502020204030204" pitchFamily="34" charset="0"/>
                <a:cs typeface="Arial" panose="020B0604020202020204" pitchFamily="34" charset="0"/>
              </a:rPr>
              <a:t>.”</a:t>
            </a:r>
            <a:endParaRPr lang="en-GB" dirty="0"/>
          </a:p>
        </p:txBody>
      </p:sp>
    </p:spTree>
    <p:extLst>
      <p:ext uri="{BB962C8B-B14F-4D97-AF65-F5344CB8AC3E}">
        <p14:creationId xmlns:p14="http://schemas.microsoft.com/office/powerpoint/2010/main" val="2070145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Market exit in the public higher education sector in the UK is all but unknown. </a:t>
            </a:r>
          </a:p>
        </p:txBody>
      </p:sp>
      <p:sp>
        <p:nvSpPr>
          <p:cNvPr id="3" name="Content Placeholder 2"/>
          <p:cNvSpPr>
            <a:spLocks noGrp="1"/>
          </p:cNvSpPr>
          <p:nvPr>
            <p:ph idx="1"/>
          </p:nvPr>
        </p:nvSpPr>
        <p:spPr/>
        <p:txBody>
          <a:bodyPr>
            <a:normAutofit fontScale="85000" lnSpcReduction="20000"/>
          </a:bodyPr>
          <a:lstStyle/>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r>
              <a:rPr lang="en-GB" dirty="0" smtClean="0"/>
              <a:t>The </a:t>
            </a:r>
            <a:r>
              <a:rPr lang="en-GB" dirty="0"/>
              <a:t>closure of Heythrop College (founded </a:t>
            </a:r>
            <a:r>
              <a:rPr lang="en-GB" dirty="0" smtClean="0"/>
              <a:t>1614) was </a:t>
            </a:r>
            <a:r>
              <a:rPr lang="en-GB" dirty="0"/>
              <a:t>the first incident of a major public provider exiting the market since 1265.</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598" y="1828800"/>
            <a:ext cx="9231087" cy="3543759"/>
          </a:xfrm>
          <a:prstGeom prst="rect">
            <a:avLst/>
          </a:prstGeom>
        </p:spPr>
      </p:pic>
    </p:spTree>
    <p:extLst>
      <p:ext uri="{BB962C8B-B14F-4D97-AF65-F5344CB8AC3E}">
        <p14:creationId xmlns:p14="http://schemas.microsoft.com/office/powerpoint/2010/main" val="17447885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Previous close calls</a:t>
            </a:r>
            <a:endParaRPr lang="en-GB" dirty="0"/>
          </a:p>
        </p:txBody>
      </p:sp>
      <p:sp>
        <p:nvSpPr>
          <p:cNvPr id="3" name="Content Placeholder 2"/>
          <p:cNvSpPr>
            <a:spLocks noGrp="1"/>
          </p:cNvSpPr>
          <p:nvPr>
            <p:ph idx="1"/>
          </p:nvPr>
        </p:nvSpPr>
        <p:spPr>
          <a:xfrm>
            <a:off x="702490" y="1881056"/>
            <a:ext cx="11045372" cy="3013164"/>
          </a:xfrm>
        </p:spPr>
        <p:txBody>
          <a:bodyPr>
            <a:normAutofit/>
          </a:bodyPr>
          <a:lstStyle/>
          <a:p>
            <a:r>
              <a:rPr lang="en-GB" dirty="0"/>
              <a:t>University College </a:t>
            </a:r>
            <a:r>
              <a:rPr lang="en-GB" dirty="0" smtClean="0"/>
              <a:t>Cardiff (1986-88)</a:t>
            </a:r>
          </a:p>
          <a:p>
            <a:r>
              <a:rPr lang="en-GB" dirty="0" smtClean="0"/>
              <a:t>University of Lancaster (1995-1997)</a:t>
            </a:r>
          </a:p>
          <a:p>
            <a:r>
              <a:rPr lang="en-GB" dirty="0" smtClean="0"/>
              <a:t>London Guildhall University (1995- 96)</a:t>
            </a:r>
          </a:p>
          <a:p>
            <a:r>
              <a:rPr lang="en-GB" dirty="0" smtClean="0"/>
              <a:t>London Metropolitan University (2008-09)</a:t>
            </a:r>
          </a:p>
          <a:p>
            <a:r>
              <a:rPr lang="en-GB" dirty="0"/>
              <a:t>London Metropolitan </a:t>
            </a:r>
            <a:r>
              <a:rPr lang="en-GB" dirty="0" smtClean="0"/>
              <a:t>University (2012 -2013)</a:t>
            </a:r>
            <a:endParaRPr lang="en-GB" dirty="0"/>
          </a:p>
        </p:txBody>
      </p:sp>
      <p:sp>
        <p:nvSpPr>
          <p:cNvPr id="4" name="TextBox 3"/>
          <p:cNvSpPr txBox="1"/>
          <p:nvPr/>
        </p:nvSpPr>
        <p:spPr>
          <a:xfrm>
            <a:off x="609599" y="4929053"/>
            <a:ext cx="9135292" cy="480131"/>
          </a:xfrm>
          <a:prstGeom prst="rect">
            <a:avLst/>
          </a:prstGeom>
          <a:noFill/>
        </p:spPr>
        <p:txBody>
          <a:bodyPr wrap="square" rtlCol="0">
            <a:spAutoFit/>
          </a:bodyPr>
          <a:lstStyle/>
          <a:p>
            <a:pPr lvl="0">
              <a:lnSpc>
                <a:spcPct val="90000"/>
              </a:lnSpc>
              <a:spcBef>
                <a:spcPts val="1000"/>
              </a:spcBef>
            </a:pPr>
            <a:r>
              <a:rPr lang="en-GB" sz="2800" dirty="0">
                <a:solidFill>
                  <a:prstClr val="black"/>
                </a:solidFill>
                <a:latin typeface="Roboto" charset="0"/>
              </a:rPr>
              <a:t>Dealt with through mergers </a:t>
            </a:r>
            <a:r>
              <a:rPr lang="en-GB" sz="2800" dirty="0" smtClean="0">
                <a:solidFill>
                  <a:prstClr val="black"/>
                </a:solidFill>
                <a:latin typeface="Roboto" charset="0"/>
              </a:rPr>
              <a:t>/interventions/ restructuring</a:t>
            </a:r>
            <a:endParaRPr lang="en-GB" sz="2800" dirty="0">
              <a:solidFill>
                <a:prstClr val="black"/>
              </a:solidFill>
              <a:latin typeface="Roboto" charset="0"/>
            </a:endParaRPr>
          </a:p>
        </p:txBody>
      </p:sp>
    </p:spTree>
    <p:extLst>
      <p:ext uri="{BB962C8B-B14F-4D97-AF65-F5344CB8AC3E}">
        <p14:creationId xmlns:p14="http://schemas.microsoft.com/office/powerpoint/2010/main" val="315715068"/>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1174</TotalTime>
  <Words>762</Words>
  <Application>Microsoft Office PowerPoint</Application>
  <PresentationFormat>Widescreen</PresentationFormat>
  <Paragraphs>148</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Narrow</vt:lpstr>
      <vt:lpstr>Calibri</vt:lpstr>
      <vt:lpstr>Roboto</vt:lpstr>
      <vt:lpstr>Times New Roman</vt:lpstr>
      <vt:lpstr>2_Office Theme</vt:lpstr>
      <vt:lpstr>PowerPoint Presentation</vt:lpstr>
      <vt:lpstr>Factors affecting providers</vt:lpstr>
      <vt:lpstr>Consequently different recruitment rates  Expanded – Bristol, UCL, Exeter, Surrey   Contracted – Kingston, Cumbria, Wolverhampton, London Met  The impact disproportionately felt by lower tariff/ prestige or geographically isolated institutions </vt:lpstr>
      <vt:lpstr>Universities with deficit</vt:lpstr>
      <vt:lpstr>Government intent using the mechanisms of competition to drive out inadequate HE providers</vt:lpstr>
      <vt:lpstr>PowerPoint Presentation</vt:lpstr>
      <vt:lpstr>Official attitude to market exit in the HE sector</vt:lpstr>
      <vt:lpstr>Market exit in the public higher education sector in the UK is all but unknown. </vt:lpstr>
      <vt:lpstr>Previous close calls</vt:lpstr>
      <vt:lpstr>HEFCE powers</vt:lpstr>
      <vt:lpstr>The absence of institutional failure in the public sector is not reflected in the private higher education sector </vt:lpstr>
      <vt:lpstr>Method </vt:lpstr>
      <vt:lpstr>Survival analysis</vt:lpstr>
      <vt:lpstr>Predictors of market exit in the private HE </vt:lpstr>
      <vt:lpstr>Implications</vt:lpstr>
    </vt:vector>
  </TitlesOfParts>
  <Company>University College London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Stephen Hunt</dc:creator>
  <cp:lastModifiedBy>Stephen Hunt</cp:lastModifiedBy>
  <cp:revision>52</cp:revision>
  <cp:lastPrinted>2019-04-01T08:54:59Z</cp:lastPrinted>
  <dcterms:created xsi:type="dcterms:W3CDTF">2019-03-11T09:44:03Z</dcterms:created>
  <dcterms:modified xsi:type="dcterms:W3CDTF">2019-04-05T10:56:18Z</dcterms:modified>
</cp:coreProperties>
</file>