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56" r:id="rId2"/>
    <p:sldId id="283" r:id="rId3"/>
    <p:sldId id="337" r:id="rId4"/>
    <p:sldId id="299" r:id="rId5"/>
    <p:sldId id="288" r:id="rId6"/>
    <p:sldId id="287" r:id="rId7"/>
    <p:sldId id="280" r:id="rId8"/>
    <p:sldId id="281" r:id="rId9"/>
    <p:sldId id="293" r:id="rId10"/>
    <p:sldId id="267" r:id="rId11"/>
    <p:sldId id="271" r:id="rId12"/>
    <p:sldId id="279" r:id="rId13"/>
    <p:sldId id="301" r:id="rId14"/>
    <p:sldId id="264" r:id="rId15"/>
    <p:sldId id="261" r:id="rId16"/>
    <p:sldId id="265" r:id="rId17"/>
    <p:sldId id="324" r:id="rId18"/>
    <p:sldId id="332" r:id="rId19"/>
    <p:sldId id="316" r:id="rId20"/>
    <p:sldId id="295" r:id="rId21"/>
    <p:sldId id="328" r:id="rId22"/>
    <p:sldId id="336" r:id="rId23"/>
    <p:sldId id="330" r:id="rId24"/>
    <p:sldId id="331" r:id="rId25"/>
    <p:sldId id="259" r:id="rId26"/>
    <p:sldId id="333" r:id="rId2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B20"/>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441" autoAdjust="0"/>
  </p:normalViewPr>
  <p:slideViewPr>
    <p:cSldViewPr snapToGrid="0" snapToObjects="1">
      <p:cViewPr varScale="1">
        <p:scale>
          <a:sx n="109" d="100"/>
          <a:sy n="109" d="100"/>
        </p:scale>
        <p:origin x="6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3A60C0FB-C41F-4AAE-B02E-B0CC5F86109C}" type="datetimeFigureOut">
              <a:rPr lang="en-GB" smtClean="0"/>
              <a:t>13/02/2017</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3EDDBA4-08B5-48E5-9765-DE8D0084F811}" type="slidenum">
              <a:rPr lang="en-GB" smtClean="0"/>
              <a:t>‹#›</a:t>
            </a:fld>
            <a:endParaRPr lang="en-GB"/>
          </a:p>
        </p:txBody>
      </p:sp>
    </p:spTree>
    <p:extLst>
      <p:ext uri="{BB962C8B-B14F-4D97-AF65-F5344CB8AC3E}">
        <p14:creationId xmlns:p14="http://schemas.microsoft.com/office/powerpoint/2010/main" val="30611010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atin typeface="Berthold Akzidenz Grotesk BE" charset="0"/>
                <a:ea typeface="Berthold Akzidenz Grotesk BE" charset="0"/>
                <a:cs typeface="Berthold Akzidenz Grotesk BE"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atin typeface="Berthold Akzidenz Grotesk BE" charset="0"/>
                <a:ea typeface="Berthold Akzidenz Grotesk BE" charset="0"/>
                <a:cs typeface="Berthold Akzidenz Grotesk B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Presentation subtitle</a:t>
            </a:r>
            <a:endParaRPr lang="en-US" dirty="0"/>
          </a:p>
        </p:txBody>
      </p:sp>
      <p:sp>
        <p:nvSpPr>
          <p:cNvPr id="4" name="Date Placeholder 3"/>
          <p:cNvSpPr>
            <a:spLocks noGrp="1"/>
          </p:cNvSpPr>
          <p:nvPr>
            <p:ph type="dt" sz="half" idx="10"/>
          </p:nvPr>
        </p:nvSpPr>
        <p:spPr/>
        <p:txBody>
          <a:bodyPr/>
          <a:lstStyle/>
          <a:p>
            <a:fld id="{C22E0C68-1E22-3646-91FB-E2742E9C96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5" y="185268"/>
            <a:ext cx="2176451" cy="1080000"/>
          </a:xfrm>
          <a:prstGeom prst="rect">
            <a:avLst/>
          </a:prstGeom>
        </p:spPr>
      </p:pic>
      <p:cxnSp>
        <p:nvCxnSpPr>
          <p:cNvPr id="11" name="Straight Connector 10"/>
          <p:cNvCxnSpPr/>
          <p:nvPr userDrawn="1"/>
        </p:nvCxnSpPr>
        <p:spPr>
          <a:xfrm>
            <a:off x="0" y="6741037"/>
            <a:ext cx="12192000" cy="0"/>
          </a:xfrm>
          <a:prstGeom prst="line">
            <a:avLst/>
          </a:prstGeom>
          <a:ln w="244475">
            <a:solidFill>
              <a:srgbClr val="C10B2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5500" y="5923387"/>
            <a:ext cx="2919241" cy="612000"/>
          </a:xfrm>
          <a:prstGeom prst="rect">
            <a:avLst/>
          </a:prstGeom>
        </p:spPr>
      </p:pic>
    </p:spTree>
    <p:extLst>
      <p:ext uri="{BB962C8B-B14F-4D97-AF65-F5344CB8AC3E}">
        <p14:creationId xmlns:p14="http://schemas.microsoft.com/office/powerpoint/2010/main" val="1632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E0C68-1E22-3646-91FB-E2742E9C96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21350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E0C68-1E22-3646-91FB-E2742E9C96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76321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2E0C68-1E22-3646-91FB-E2742E9C96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35372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E0C68-1E22-3646-91FB-E2742E9C96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67823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E0C68-1E22-3646-91FB-E2742E9C960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05724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E0C68-1E22-3646-91FB-E2742E9C9609}"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76345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22E0C68-1E22-3646-91FB-E2742E9C9609}"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8151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E0C68-1E22-3646-91FB-E2742E9C9609}"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24466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E0C68-1E22-3646-91FB-E2742E9C960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4590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E0C68-1E22-3646-91FB-E2742E9C960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21381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0" y="365125"/>
            <a:ext cx="9852259" cy="1325563"/>
          </a:xfrm>
          <a:prstGeom prst="rect">
            <a:avLst/>
          </a:prstGeom>
        </p:spPr>
        <p:txBody>
          <a:bodyPr vert="horz" lIns="91440" tIns="45720" rIns="91440" bIns="45720" rtlCol="0" anchor="ctr">
            <a:normAutofit/>
          </a:bodyPr>
          <a:lstStyle/>
          <a:p>
            <a:r>
              <a:rPr lang="en-US" dirty="0" smtClean="0"/>
              <a:t>Presentation 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E0C68-1E22-3646-91FB-E2742E9C9609}"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EF937-ACE1-864E-AA89-A6339BB49CD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445" y="185268"/>
            <a:ext cx="2176451" cy="1080000"/>
          </a:xfrm>
          <a:prstGeom prst="rect">
            <a:avLst/>
          </a:prstGeom>
        </p:spPr>
      </p:pic>
      <p:cxnSp>
        <p:nvCxnSpPr>
          <p:cNvPr id="8" name="Straight Connector 7"/>
          <p:cNvCxnSpPr/>
          <p:nvPr userDrawn="1"/>
        </p:nvCxnSpPr>
        <p:spPr>
          <a:xfrm>
            <a:off x="0" y="6741037"/>
            <a:ext cx="12192000" cy="0"/>
          </a:xfrm>
          <a:prstGeom prst="line">
            <a:avLst/>
          </a:prstGeom>
          <a:ln w="244475">
            <a:solidFill>
              <a:srgbClr val="C10B2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5500" y="5923387"/>
            <a:ext cx="2919241" cy="612000"/>
          </a:xfrm>
          <a:prstGeom prst="rect">
            <a:avLst/>
          </a:prstGeom>
        </p:spPr>
      </p:pic>
    </p:spTree>
    <p:extLst>
      <p:ext uri="{BB962C8B-B14F-4D97-AF65-F5344CB8AC3E}">
        <p14:creationId xmlns:p14="http://schemas.microsoft.com/office/powerpoint/2010/main" val="13161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erthold Akzidenz Grotesk BE" charset="0"/>
          <a:ea typeface="Berthold Akzidenz Grotesk BE" charset="0"/>
          <a:cs typeface="Berthold Akzidenz Grotesk B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Berthold Akzidenz Grotesk BE" charset="0"/>
          <a:ea typeface="Berthold Akzidenz Grotesk BE" charset="0"/>
          <a:cs typeface="Berthold Akzidenz Grotesk B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studentaid.ed.gov/sa/about/data-center/school/ge?src=press-rele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For-profit </a:t>
            </a:r>
            <a:r>
              <a:rPr lang="en-GB" dirty="0"/>
              <a:t>Higher Education in the </a:t>
            </a:r>
            <a:r>
              <a:rPr lang="en-GB" dirty="0" smtClean="0"/>
              <a:t>US</a:t>
            </a:r>
            <a:endParaRPr lang="en-US" dirty="0"/>
          </a:p>
        </p:txBody>
      </p:sp>
      <p:sp>
        <p:nvSpPr>
          <p:cNvPr id="3" name="Subtitle 2"/>
          <p:cNvSpPr>
            <a:spLocks noGrp="1"/>
          </p:cNvSpPr>
          <p:nvPr>
            <p:ph type="subTitle" idx="1"/>
          </p:nvPr>
        </p:nvSpPr>
        <p:spPr/>
        <p:txBody>
          <a:bodyPr>
            <a:normAutofit lnSpcReduction="10000"/>
          </a:bodyPr>
          <a:lstStyle/>
          <a:p>
            <a:r>
              <a:rPr lang="en-US" dirty="0" smtClean="0"/>
              <a:t>Stephen Hunt: Centre for Global Higher Education </a:t>
            </a:r>
          </a:p>
          <a:p>
            <a:r>
              <a:rPr lang="en-US" dirty="0" smtClean="0"/>
              <a:t>UCL Institute of Education </a:t>
            </a:r>
            <a:r>
              <a:rPr lang="en-US" dirty="0" smtClean="0"/>
              <a:t>01/03/2017</a:t>
            </a:r>
          </a:p>
          <a:p>
            <a:r>
              <a:rPr lang="en-GB" dirty="0" smtClean="0"/>
              <a:t>“Higher </a:t>
            </a:r>
            <a:r>
              <a:rPr lang="en-GB" dirty="0"/>
              <a:t>education: changing global </a:t>
            </a:r>
            <a:r>
              <a:rPr lang="en-GB" dirty="0" smtClean="0"/>
              <a:t>relations”</a:t>
            </a:r>
            <a:endParaRPr lang="en-GB" dirty="0"/>
          </a:p>
          <a:p>
            <a:r>
              <a:rPr lang="en-GB" dirty="0"/>
              <a:t>CGHE 2017 conference</a:t>
            </a:r>
            <a:endParaRPr lang="en-US" dirty="0"/>
          </a:p>
        </p:txBody>
      </p:sp>
    </p:spTree>
    <p:extLst>
      <p:ext uri="{BB962C8B-B14F-4D97-AF65-F5344CB8AC3E}">
        <p14:creationId xmlns:p14="http://schemas.microsoft.com/office/powerpoint/2010/main" val="1966528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0131" y="483577"/>
            <a:ext cx="5479277" cy="6035444"/>
          </a:xfrm>
          <a:prstGeom prst="rect">
            <a:avLst/>
          </a:prstGeom>
        </p:spPr>
      </p:pic>
    </p:spTree>
    <p:extLst>
      <p:ext uri="{BB962C8B-B14F-4D97-AF65-F5344CB8AC3E}">
        <p14:creationId xmlns:p14="http://schemas.microsoft.com/office/powerpoint/2010/main" val="148574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2183" y="522767"/>
            <a:ext cx="8340563" cy="5397734"/>
          </a:xfrm>
          <a:prstGeom prst="rect">
            <a:avLst/>
          </a:prstGeom>
        </p:spPr>
      </p:pic>
    </p:spTree>
    <p:extLst>
      <p:ext uri="{BB962C8B-B14F-4D97-AF65-F5344CB8AC3E}">
        <p14:creationId xmlns:p14="http://schemas.microsoft.com/office/powerpoint/2010/main" val="2184110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962" y="967155"/>
            <a:ext cx="9264330" cy="5662246"/>
          </a:xfrm>
          <a:prstGeom prst="rect">
            <a:avLst/>
          </a:prstGeom>
        </p:spPr>
      </p:pic>
      <p:sp>
        <p:nvSpPr>
          <p:cNvPr id="3" name="TextBox 2"/>
          <p:cNvSpPr txBox="1"/>
          <p:nvPr/>
        </p:nvSpPr>
        <p:spPr>
          <a:xfrm>
            <a:off x="1907930" y="457200"/>
            <a:ext cx="3877408" cy="369332"/>
          </a:xfrm>
          <a:prstGeom prst="rect">
            <a:avLst/>
          </a:prstGeom>
          <a:noFill/>
        </p:spPr>
        <p:txBody>
          <a:bodyPr wrap="square" rtlCol="0">
            <a:spAutoFit/>
          </a:bodyPr>
          <a:lstStyle/>
          <a:p>
            <a:r>
              <a:rPr lang="en-GB" b="1" dirty="0" smtClean="0"/>
              <a:t>The effect of the profit motive…</a:t>
            </a:r>
            <a:endParaRPr lang="en-GB" b="1" dirty="0"/>
          </a:p>
        </p:txBody>
      </p:sp>
    </p:spTree>
    <p:extLst>
      <p:ext uri="{BB962C8B-B14F-4D97-AF65-F5344CB8AC3E}">
        <p14:creationId xmlns:p14="http://schemas.microsoft.com/office/powerpoint/2010/main" val="3115777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984" y="795553"/>
            <a:ext cx="10498015" cy="4524315"/>
          </a:xfrm>
          <a:prstGeom prst="rect">
            <a:avLst/>
          </a:prstGeom>
        </p:spPr>
        <p:txBody>
          <a:bodyPr wrap="square">
            <a:spAutoFit/>
          </a:bodyPr>
          <a:lstStyle/>
          <a:p>
            <a:r>
              <a:rPr lang="en-GB" sz="2400" b="1" dirty="0">
                <a:solidFill>
                  <a:prstClr val="black"/>
                </a:solidFill>
                <a:latin typeface="Arial" panose="020B0604020202020204" pitchFamily="34" charset="0"/>
                <a:ea typeface="Calibri" panose="020F0502020204030204" pitchFamily="34" charset="0"/>
              </a:rPr>
              <a:t>U.S. For-profit sector: </a:t>
            </a:r>
            <a:r>
              <a:rPr lang="en-GB" sz="2400" b="1" dirty="0" smtClean="0">
                <a:solidFill>
                  <a:prstClr val="black"/>
                </a:solidFill>
                <a:latin typeface="Arial" panose="020B0604020202020204" pitchFamily="34" charset="0"/>
                <a:ea typeface="Calibri" panose="020F0502020204030204" pitchFamily="34" charset="0"/>
              </a:rPr>
              <a:t>issues</a:t>
            </a:r>
            <a:endParaRPr lang="en-GB" sz="2400" b="1" dirty="0">
              <a:solidFill>
                <a:prstClr val="black"/>
              </a:solidFill>
              <a:latin typeface="Arial" panose="020B0604020202020204" pitchFamily="34" charset="0"/>
              <a:ea typeface="Calibri" panose="020F0502020204030204" pitchFamily="34" charset="0"/>
            </a:endParaRPr>
          </a:p>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Problems facing for-profits</a:t>
            </a:r>
          </a:p>
          <a:p>
            <a:r>
              <a:rPr lang="en-GB" sz="2400" dirty="0" smtClean="0">
                <a:latin typeface="Arial" panose="020B0604020202020204" pitchFamily="34" charset="0"/>
                <a:cs typeface="Arial" panose="020B0604020202020204" pitchFamily="34" charset="0"/>
              </a:rPr>
              <a:t>Significant </a:t>
            </a:r>
            <a:r>
              <a:rPr lang="en-GB" sz="2400" dirty="0">
                <a:latin typeface="Arial" panose="020B0604020202020204" pitchFamily="34" charset="0"/>
                <a:cs typeface="Arial" panose="020B0604020202020204" pitchFamily="34" charset="0"/>
              </a:rPr>
              <a:t>sections </a:t>
            </a:r>
            <a:r>
              <a:rPr lang="en-GB" sz="2400" dirty="0" smtClean="0">
                <a:latin typeface="Arial" panose="020B0604020202020204" pitchFamily="34" charset="0"/>
                <a:cs typeface="Arial" panose="020B0604020202020204" pitchFamily="34" charset="0"/>
              </a:rPr>
              <a:t>have </a:t>
            </a:r>
            <a:r>
              <a:rPr lang="en-GB" sz="2400" dirty="0">
                <a:latin typeface="Arial" panose="020B0604020202020204" pitchFamily="34" charset="0"/>
                <a:cs typeface="Arial" panose="020B0604020202020204" pitchFamily="34" charset="0"/>
              </a:rPr>
              <a:t>been accused of: </a:t>
            </a:r>
          </a:p>
          <a:p>
            <a:r>
              <a:rPr lang="en-GB" sz="2400" dirty="0">
                <a:latin typeface="Arial" panose="020B0604020202020204" pitchFamily="34" charset="0"/>
                <a:cs typeface="Arial" panose="020B0604020202020204" pitchFamily="34" charset="0"/>
              </a:rPr>
              <a:t>•	Recruitment abuses: The use of exaggerated and misleading claims, </a:t>
            </a:r>
            <a:r>
              <a:rPr lang="en-GB" sz="2400" dirty="0" smtClean="0">
                <a:latin typeface="Arial" panose="020B0604020202020204" pitchFamily="34" charset="0"/>
                <a:cs typeface="Arial" panose="020B0604020202020204" pitchFamily="34" charset="0"/>
              </a:rPr>
              <a:t>	in </a:t>
            </a:r>
            <a:r>
              <a:rPr lang="en-GB" sz="2400" dirty="0">
                <a:latin typeface="Arial" panose="020B0604020202020204" pitchFamily="34" charset="0"/>
                <a:cs typeface="Arial" panose="020B0604020202020204" pitchFamily="34" charset="0"/>
              </a:rPr>
              <a:t>advertising and marketing, designed to increase </a:t>
            </a:r>
            <a:r>
              <a:rPr lang="en-GB" sz="2400" dirty="0" smtClean="0">
                <a:latin typeface="Arial" panose="020B0604020202020204" pitchFamily="34" charset="0"/>
                <a:cs typeface="Arial" panose="020B0604020202020204" pitchFamily="34" charset="0"/>
              </a:rPr>
              <a:t>enrolment</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Low graduation </a:t>
            </a:r>
            <a:r>
              <a:rPr lang="en-GB" sz="2400" dirty="0" smtClean="0">
                <a:latin typeface="Arial" panose="020B0604020202020204" pitchFamily="34" charset="0"/>
                <a:cs typeface="Arial" panose="020B0604020202020204" pitchFamily="34" charset="0"/>
              </a:rPr>
              <a:t>rates: 2002 cohort: 22 per cent graduation rate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Greater student </a:t>
            </a:r>
            <a:r>
              <a:rPr lang="en-GB" sz="2400" dirty="0">
                <a:latin typeface="Arial" panose="020B0604020202020204" pitchFamily="34" charset="0"/>
                <a:cs typeface="Arial" panose="020B0604020202020204" pitchFamily="34" charset="0"/>
              </a:rPr>
              <a:t>debt: </a:t>
            </a: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39,950 in </a:t>
            </a:r>
            <a:r>
              <a:rPr lang="en-GB" sz="2400" dirty="0" smtClean="0">
                <a:latin typeface="Arial" panose="020B0604020202020204" pitchFamily="34" charset="0"/>
                <a:cs typeface="Arial" panose="020B0604020202020204" pitchFamily="34" charset="0"/>
              </a:rPr>
              <a:t>2012: $14,000 </a:t>
            </a:r>
            <a:r>
              <a:rPr lang="en-GB" sz="2400" dirty="0">
                <a:latin typeface="Arial" panose="020B0604020202020204" pitchFamily="34" charset="0"/>
                <a:cs typeface="Arial" panose="020B0604020202020204" pitchFamily="34" charset="0"/>
              </a:rPr>
              <a:t>more </a:t>
            </a:r>
            <a:r>
              <a:rPr lang="en-GB" sz="2400" dirty="0" smtClean="0">
                <a:latin typeface="Arial" panose="020B0604020202020204" pitchFamily="34" charset="0"/>
                <a:cs typeface="Arial" panose="020B0604020202020204" pitchFamily="34" charset="0"/>
              </a:rPr>
              <a:t>than public   	colleges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High </a:t>
            </a:r>
            <a:r>
              <a:rPr lang="en-GB" sz="2400" dirty="0">
                <a:latin typeface="Arial" panose="020B0604020202020204" pitchFamily="34" charset="0"/>
                <a:cs typeface="Arial" panose="020B0604020202020204" pitchFamily="34" charset="0"/>
              </a:rPr>
              <a:t>student loan default </a:t>
            </a:r>
            <a:r>
              <a:rPr lang="en-GB" sz="2400" dirty="0" smtClean="0">
                <a:latin typeface="Arial" panose="020B0604020202020204" pitchFamily="34" charset="0"/>
                <a:cs typeface="Arial" panose="020B0604020202020204" pitchFamily="34" charset="0"/>
              </a:rPr>
              <a:t>rates: about half of all loan defaults</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Courses identified as fraudulent, i.e. delivering little if any quality </a:t>
            </a:r>
            <a:r>
              <a:rPr lang="en-GB" sz="2400" dirty="0" smtClean="0">
                <a:latin typeface="Arial" panose="020B0604020202020204" pitchFamily="34" charset="0"/>
                <a:cs typeface="Arial" panose="020B0604020202020204" pitchFamily="34" charset="0"/>
              </a:rPr>
              <a:t>	teaching. Harking report: 18 per cent of revenues on teaching</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8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024" y="451531"/>
            <a:ext cx="7095392" cy="5833150"/>
          </a:xfrm>
          <a:prstGeom prst="rect">
            <a:avLst/>
          </a:prstGeom>
        </p:spPr>
      </p:pic>
    </p:spTree>
    <p:extLst>
      <p:ext uri="{BB962C8B-B14F-4D97-AF65-F5344CB8AC3E}">
        <p14:creationId xmlns:p14="http://schemas.microsoft.com/office/powerpoint/2010/main" val="36531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4712" y="1913503"/>
            <a:ext cx="8379441" cy="2677656"/>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Course sales techniques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Don’t ask people what they THINK about something you’ve said.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Instead</a:t>
            </a:r>
            <a:r>
              <a:rPr lang="en-GB" sz="2400" dirty="0">
                <a:latin typeface="Arial" panose="020B0604020202020204" pitchFamily="34" charset="0"/>
                <a:cs typeface="Arial" panose="020B0604020202020204" pitchFamily="34" charset="0"/>
              </a:rPr>
              <a:t>, always ask them how they FEEL about it. People buy emotionally and justify it logically.”</a:t>
            </a:r>
          </a:p>
        </p:txBody>
      </p:sp>
    </p:spTree>
    <p:extLst>
      <p:ext uri="{BB962C8B-B14F-4D97-AF65-F5344CB8AC3E}">
        <p14:creationId xmlns:p14="http://schemas.microsoft.com/office/powerpoint/2010/main" val="2028326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6438" y="105508"/>
            <a:ext cx="5774866" cy="6339254"/>
          </a:xfrm>
          <a:prstGeom prst="rect">
            <a:avLst/>
          </a:prstGeom>
        </p:spPr>
      </p:pic>
    </p:spTree>
    <p:extLst>
      <p:ext uri="{BB962C8B-B14F-4D97-AF65-F5344CB8AC3E}">
        <p14:creationId xmlns:p14="http://schemas.microsoft.com/office/powerpoint/2010/main" val="119565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484" y="772751"/>
            <a:ext cx="10219954" cy="4907080"/>
          </a:xfrm>
          <a:prstGeom prst="rect">
            <a:avLst/>
          </a:prstGeom>
        </p:spPr>
      </p:pic>
    </p:spTree>
    <p:extLst>
      <p:ext uri="{BB962C8B-B14F-4D97-AF65-F5344CB8AC3E}">
        <p14:creationId xmlns:p14="http://schemas.microsoft.com/office/powerpoint/2010/main" val="1777394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355" y="344802"/>
            <a:ext cx="9416560" cy="6186309"/>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Department of Education released data in November 2016</a:t>
            </a:r>
          </a:p>
          <a:p>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Mean </a:t>
            </a:r>
            <a:r>
              <a:rPr lang="en-GB" sz="2400" dirty="0">
                <a:latin typeface="Arial" panose="020B0604020202020204" pitchFamily="34" charset="0"/>
                <a:cs typeface="Arial" panose="020B0604020202020204" pitchFamily="34" charset="0"/>
              </a:rPr>
              <a:t>earnings of graduates of public undergraduate career training certificate programs are nearly $9,000 higher than mean earnings of graduates of for-profit undergraduate certificate </a:t>
            </a:r>
            <a:r>
              <a:rPr lang="en-GB" sz="2400" dirty="0" smtClean="0">
                <a:latin typeface="Arial" panose="020B0604020202020204" pitchFamily="34" charset="0"/>
                <a:cs typeface="Arial" panose="020B0604020202020204" pitchFamily="34" charset="0"/>
              </a:rPr>
              <a:t>programs</a:t>
            </a: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Nearly </a:t>
            </a:r>
            <a:r>
              <a:rPr lang="en-GB" sz="2400" dirty="0">
                <a:latin typeface="Arial" panose="020B0604020202020204" pitchFamily="34" charset="0"/>
                <a:cs typeface="Arial" panose="020B0604020202020204" pitchFamily="34" charset="0"/>
              </a:rPr>
              <a:t>a third of for-profit certificate students graduated from programs where the typical graduate earned less than what a full-time minimum wage worker earns in a </a:t>
            </a:r>
            <a:r>
              <a:rPr lang="en-GB" sz="2400" dirty="0" smtClean="0">
                <a:latin typeface="Arial" panose="020B0604020202020204" pitchFamily="34" charset="0"/>
                <a:cs typeface="Arial" panose="020B0604020202020204" pitchFamily="34" charset="0"/>
              </a:rPr>
              <a:t>year, compared </a:t>
            </a:r>
            <a:r>
              <a:rPr lang="en-GB" sz="2400" dirty="0">
                <a:latin typeface="Arial" panose="020B0604020202020204" pitchFamily="34" charset="0"/>
                <a:cs typeface="Arial" panose="020B0604020202020204" pitchFamily="34" charset="0"/>
              </a:rPr>
              <a:t>with only 14 percent in the public sector</a:t>
            </a:r>
            <a:r>
              <a:rPr lang="en-GB" sz="24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hlinkClick r:id="rId2"/>
              </a:rPr>
              <a:t>          https</a:t>
            </a:r>
            <a:r>
              <a:rPr lang="en-GB" sz="1200" dirty="0">
                <a:latin typeface="Arial" panose="020B0604020202020204" pitchFamily="34" charset="0"/>
                <a:cs typeface="Arial" panose="020B0604020202020204" pitchFamily="34" charset="0"/>
                <a:hlinkClick r:id="rId2"/>
              </a:rPr>
              <a:t>://studentaid.ed.gov/sa/about/data-center/school/ge?src=press-release</a:t>
            </a:r>
            <a:endParaRPr lang="en-GB"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t>
            </a:r>
            <a:r>
              <a:rPr lang="en-GB" sz="2400" dirty="0" smtClean="0">
                <a:latin typeface="Arial" panose="020B0604020202020204" pitchFamily="34" charset="0"/>
                <a:cs typeface="Arial" panose="020B0604020202020204" pitchFamily="34" charset="0"/>
              </a:rPr>
              <a:t>any graduates at for profits leave with </a:t>
            </a:r>
            <a:r>
              <a:rPr lang="en-GB" sz="2400" dirty="0">
                <a:latin typeface="Arial" panose="020B0604020202020204" pitchFamily="34" charset="0"/>
                <a:cs typeface="Arial" panose="020B0604020202020204" pitchFamily="34" charset="0"/>
              </a:rPr>
              <a:t>lower earnings than they had when they </a:t>
            </a:r>
            <a:r>
              <a:rPr lang="en-GB" sz="2400" dirty="0" smtClean="0">
                <a:latin typeface="Arial" panose="020B0604020202020204" pitchFamily="34" charset="0"/>
                <a:cs typeface="Arial" panose="020B0604020202020204" pitchFamily="34" charset="0"/>
              </a:rPr>
              <a:t>started: for-profits </a:t>
            </a:r>
            <a:r>
              <a:rPr lang="en-GB" sz="2400" dirty="0">
                <a:latin typeface="Arial" panose="020B0604020202020204" pitchFamily="34" charset="0"/>
                <a:cs typeface="Arial" panose="020B0604020202020204" pitchFamily="34" charset="0"/>
              </a:rPr>
              <a:t>substantially underperform other </a:t>
            </a:r>
            <a:r>
              <a:rPr lang="en-GB" sz="2400" dirty="0" smtClean="0">
                <a:latin typeface="Arial" panose="020B0604020202020204" pitchFamily="34" charset="0"/>
                <a:cs typeface="Arial" panose="020B0604020202020204" pitchFamily="34" charset="0"/>
              </a:rPr>
              <a:t>colleges, even accounting for their more disadvantaged student body.</a:t>
            </a:r>
          </a:p>
        </p:txBody>
      </p:sp>
    </p:spTree>
    <p:extLst>
      <p:ext uri="{BB962C8B-B14F-4D97-AF65-F5344CB8AC3E}">
        <p14:creationId xmlns:p14="http://schemas.microsoft.com/office/powerpoint/2010/main" val="3694566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3419" y="580292"/>
            <a:ext cx="5016408" cy="5914013"/>
          </a:xfrm>
          <a:prstGeom prst="rect">
            <a:avLst/>
          </a:prstGeom>
        </p:spPr>
      </p:pic>
      <p:sp>
        <p:nvSpPr>
          <p:cNvPr id="3" name="TextBox 2"/>
          <p:cNvSpPr txBox="1"/>
          <p:nvPr/>
        </p:nvSpPr>
        <p:spPr>
          <a:xfrm>
            <a:off x="2479431" y="210960"/>
            <a:ext cx="8120685" cy="369332"/>
          </a:xfrm>
          <a:prstGeom prst="rect">
            <a:avLst/>
          </a:prstGeom>
          <a:noFill/>
        </p:spPr>
        <p:txBody>
          <a:bodyPr wrap="none" rtlCol="0">
            <a:spAutoFit/>
          </a:bodyPr>
          <a:lstStyle/>
          <a:p>
            <a:r>
              <a:rPr lang="en-GB"/>
              <a:t>The National Consumer Law Center – an independent consumer justice organisation </a:t>
            </a:r>
            <a:endParaRPr lang="en-GB" dirty="0"/>
          </a:p>
        </p:txBody>
      </p:sp>
    </p:spTree>
    <p:extLst>
      <p:ext uri="{BB962C8B-B14F-4D97-AF65-F5344CB8AC3E}">
        <p14:creationId xmlns:p14="http://schemas.microsoft.com/office/powerpoint/2010/main" val="604712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099" y="769555"/>
            <a:ext cx="10096501" cy="4936993"/>
          </a:xfrm>
          <a:prstGeom prst="rect">
            <a:avLst/>
          </a:prstGeom>
        </p:spPr>
        <p:txBody>
          <a:bodyPr wrap="square">
            <a:spAutoFit/>
          </a:bodyPr>
          <a:lstStyle/>
          <a:p>
            <a:pPr>
              <a:lnSpc>
                <a:spcPct val="107000"/>
              </a:lnSpc>
              <a:spcAft>
                <a:spcPts val="800"/>
              </a:spcAft>
            </a:pPr>
            <a:r>
              <a:rPr lang="en-GB" sz="2400" b="1" dirty="0">
                <a:latin typeface="Arial" panose="020B0604020202020204" pitchFamily="34" charset="0"/>
                <a:ea typeface="Calibri" panose="020F0502020204030204" pitchFamily="34" charset="0"/>
              </a:rPr>
              <a:t>The US higher education system has four principle types of institution:</a:t>
            </a:r>
          </a:p>
          <a:p>
            <a:pPr marL="342900" lvl="0" indent="-342900">
              <a:lnSpc>
                <a:spcPct val="107000"/>
              </a:lnSpc>
              <a:spcAft>
                <a:spcPts val="0"/>
              </a:spcAft>
              <a:buFont typeface="Symbol" panose="05050102010706020507" pitchFamily="18" charset="2"/>
              <a:buChar char=""/>
            </a:pPr>
            <a:r>
              <a:rPr lang="en-GB" sz="2400" dirty="0">
                <a:latin typeface="Arial" panose="020B0604020202020204" pitchFamily="34" charset="0"/>
                <a:ea typeface="Calibri" panose="020F0502020204030204" pitchFamily="34" charset="0"/>
              </a:rPr>
              <a:t>Public four-year colleges: each state supports at least one such system – these include substantial research </a:t>
            </a:r>
            <a:r>
              <a:rPr lang="en-GB" sz="2400" dirty="0" smtClean="0">
                <a:latin typeface="Arial" panose="020B0604020202020204" pitchFamily="34" charset="0"/>
                <a:ea typeface="Calibri" panose="020F0502020204030204" pitchFamily="34" charset="0"/>
              </a:rPr>
              <a:t>universities</a:t>
            </a:r>
          </a:p>
          <a:p>
            <a:pPr marL="342900" lvl="0" indent="-342900">
              <a:lnSpc>
                <a:spcPct val="107000"/>
              </a:lnSpc>
              <a:spcAft>
                <a:spcPts val="0"/>
              </a:spcAft>
              <a:buFont typeface="Symbol" panose="05050102010706020507" pitchFamily="18" charset="2"/>
              <a:buChar char=""/>
            </a:pPr>
            <a:endParaRPr lang="en-GB" sz="2400" dirty="0">
              <a:latin typeface="Arial" panose="020B0604020202020204" pitchFamily="34" charset="0"/>
              <a:ea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GB" sz="2400" dirty="0">
                <a:latin typeface="Arial" panose="020B0604020202020204" pitchFamily="34" charset="0"/>
                <a:ea typeface="Calibri" panose="020F0502020204030204" pitchFamily="34" charset="0"/>
              </a:rPr>
              <a:t>Public two-year colleges, commonly called ‘community colleges</a:t>
            </a:r>
            <a:r>
              <a:rPr lang="en-GB" sz="2400" dirty="0" smtClean="0">
                <a:latin typeface="Arial" panose="020B0604020202020204" pitchFamily="34" charset="0"/>
                <a:ea typeface="Calibri" panose="020F0502020204030204" pitchFamily="34" charset="0"/>
              </a:rPr>
              <a:t>’</a:t>
            </a:r>
          </a:p>
          <a:p>
            <a:pPr marL="342900" lvl="0" indent="-342900">
              <a:lnSpc>
                <a:spcPct val="107000"/>
              </a:lnSpc>
              <a:spcAft>
                <a:spcPts val="0"/>
              </a:spcAft>
              <a:buFont typeface="Symbol" panose="05050102010706020507" pitchFamily="18" charset="2"/>
              <a:buChar char=""/>
            </a:pPr>
            <a:endParaRPr lang="en-GB" sz="2400" dirty="0">
              <a:latin typeface="Arial" panose="020B0604020202020204" pitchFamily="34" charset="0"/>
              <a:ea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GB" sz="2400" dirty="0">
                <a:latin typeface="Arial" panose="020B0604020202020204" pitchFamily="34" charset="0"/>
                <a:ea typeface="Calibri" panose="020F0502020204030204" pitchFamily="34" charset="0"/>
              </a:rPr>
              <a:t>Private non-profit institutions: these include the Ivy League colleges, doctoral universities, and the exclusively undergraduate liberal arts college </a:t>
            </a:r>
            <a:r>
              <a:rPr lang="en-GB" sz="2400" dirty="0" smtClean="0">
                <a:latin typeface="Arial" panose="020B0604020202020204" pitchFamily="34" charset="0"/>
                <a:ea typeface="Calibri" panose="020F0502020204030204" pitchFamily="34" charset="0"/>
              </a:rPr>
              <a:t>sector</a:t>
            </a:r>
          </a:p>
          <a:p>
            <a:pPr lvl="0">
              <a:lnSpc>
                <a:spcPct val="107000"/>
              </a:lnSpc>
              <a:spcAft>
                <a:spcPts val="0"/>
              </a:spcAft>
            </a:pPr>
            <a:endParaRPr lang="en-GB" sz="2400" dirty="0">
              <a:latin typeface="Arial" panose="020B060402020202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2400" dirty="0">
                <a:latin typeface="Arial" panose="020B0604020202020204" pitchFamily="34" charset="0"/>
                <a:ea typeface="Calibri" panose="020F0502020204030204" pitchFamily="34" charset="0"/>
              </a:rPr>
              <a:t>For-profit private sector (OECD, 2012)</a:t>
            </a:r>
            <a:endParaRPr lang="en-GB"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36983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3631" y="1149506"/>
            <a:ext cx="8484577" cy="3785652"/>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Student Debt</a:t>
            </a: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Total </a:t>
            </a:r>
            <a:r>
              <a:rPr lang="en-GB" sz="2400" dirty="0">
                <a:latin typeface="Arial" panose="020B0604020202020204" pitchFamily="34" charset="0"/>
                <a:cs typeface="Arial" panose="020B0604020202020204" pitchFamily="34" charset="0"/>
              </a:rPr>
              <a:t>US student loan debt reached $</a:t>
            </a:r>
            <a:r>
              <a:rPr lang="en-GB" sz="2400" dirty="0" smtClean="0">
                <a:latin typeface="Arial" panose="020B0604020202020204" pitchFamily="34" charset="0"/>
                <a:cs typeface="Arial" panose="020B0604020202020204" pitchFamily="34" charset="0"/>
              </a:rPr>
              <a:t>1.3 </a:t>
            </a:r>
            <a:r>
              <a:rPr lang="en-GB" sz="2400" i="1" dirty="0">
                <a:latin typeface="Arial" panose="020B0604020202020204" pitchFamily="34" charset="0"/>
                <a:cs typeface="Arial" panose="020B0604020202020204" pitchFamily="34" charset="0"/>
              </a:rPr>
              <a:t>trillion</a:t>
            </a:r>
            <a:r>
              <a:rPr lang="en-GB" sz="2400" dirty="0">
                <a:latin typeface="Arial" panose="020B0604020202020204" pitchFamily="34" charset="0"/>
                <a:cs typeface="Arial" panose="020B0604020202020204" pitchFamily="34" charset="0"/>
              </a:rPr>
              <a:t> in </a:t>
            </a:r>
            <a:r>
              <a:rPr lang="en-GB" sz="2400" dirty="0" smtClean="0">
                <a:latin typeface="Arial" panose="020B0604020202020204" pitchFamily="34" charset="0"/>
                <a:cs typeface="Arial" panose="020B0604020202020204" pitchFamily="34" charset="0"/>
              </a:rPr>
              <a:t>2015:</a:t>
            </a:r>
          </a:p>
          <a:p>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t>
            </a:r>
            <a:r>
              <a:rPr lang="en-GB" sz="2400" dirty="0" smtClean="0">
                <a:latin typeface="Arial" panose="020B0604020202020204" pitchFamily="34" charset="0"/>
                <a:cs typeface="Arial" panose="020B0604020202020204" pitchFamily="34" charset="0"/>
              </a:rPr>
              <a:t>his </a:t>
            </a:r>
            <a:r>
              <a:rPr lang="en-GB" sz="2400" dirty="0">
                <a:latin typeface="Arial" panose="020B0604020202020204" pitchFamily="34" charset="0"/>
                <a:cs typeface="Arial" panose="020B0604020202020204" pitchFamily="34" charset="0"/>
              </a:rPr>
              <a:t>figure has more than doubled over the last 10 years (The Federal Reserve, 2016).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In 2015 40 </a:t>
            </a:r>
            <a:r>
              <a:rPr lang="en-GB" sz="2400" dirty="0">
                <a:latin typeface="Arial" panose="020B0604020202020204" pitchFamily="34" charset="0"/>
                <a:cs typeface="Arial" panose="020B0604020202020204" pitchFamily="34" charset="0"/>
              </a:rPr>
              <a:t>million individuals now have outstanding student loans;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a:t>
            </a:r>
            <a:r>
              <a:rPr lang="en-GB" sz="2400" dirty="0" smtClean="0">
                <a:latin typeface="Arial" panose="020B0604020202020204" pitchFamily="34" charset="0"/>
                <a:cs typeface="Arial" panose="020B0604020202020204" pitchFamily="34" charset="0"/>
              </a:rPr>
              <a:t>n </a:t>
            </a:r>
            <a:r>
              <a:rPr lang="en-GB" sz="2400" dirty="0">
                <a:latin typeface="Arial" panose="020B0604020202020204" pitchFamily="34" charset="0"/>
                <a:cs typeface="Arial" panose="020B0604020202020204" pitchFamily="34" charset="0"/>
              </a:rPr>
              <a:t>2008 the figure stood at 29 million (Lewin, 2016).</a:t>
            </a:r>
          </a:p>
        </p:txBody>
      </p:sp>
    </p:spTree>
    <p:extLst>
      <p:ext uri="{BB962C8B-B14F-4D97-AF65-F5344CB8AC3E}">
        <p14:creationId xmlns:p14="http://schemas.microsoft.com/office/powerpoint/2010/main" val="2764647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1" y="617364"/>
            <a:ext cx="9416560" cy="6370975"/>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Response</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Obama, 2015: Gainful Employment Regulation </a:t>
            </a:r>
            <a:r>
              <a:rPr lang="en-GB" sz="2400" dirty="0">
                <a:latin typeface="Arial" panose="020B0604020202020204" pitchFamily="34" charset="0"/>
                <a:cs typeface="Arial" panose="020B0604020202020204" pitchFamily="34" charset="0"/>
              </a:rPr>
              <a:t>requires </a:t>
            </a:r>
            <a:r>
              <a:rPr lang="en-GB" sz="2400" dirty="0" smtClean="0">
                <a:latin typeface="Arial" panose="020B0604020202020204" pitchFamily="34" charset="0"/>
                <a:cs typeface="Arial" panose="020B0604020202020204" pitchFamily="34" charset="0"/>
              </a:rPr>
              <a:t>vocational courses to </a:t>
            </a:r>
            <a:r>
              <a:rPr lang="en-GB" sz="2400" dirty="0">
                <a:latin typeface="Arial" panose="020B0604020202020204" pitchFamily="34" charset="0"/>
                <a:cs typeface="Arial" panose="020B0604020202020204" pitchFamily="34" charset="0"/>
              </a:rPr>
              <a:t>meet minimum thresholds with respect to the debt-to-income rates of their graduates. Programs that fail to meet these minimum requirements could lose access to all federal financial aid for a period, putting them at a higher risk of closing</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2016 change: In order for students to qualify for federal student aid, institutions must prepare them for "gainful employment in a recognized occupation</a:t>
            </a:r>
            <a:r>
              <a:rPr lang="en-GB" sz="2400" dirty="0" smtClean="0">
                <a:latin typeface="Arial" panose="020B0604020202020204" pitchFamily="34" charset="0"/>
                <a:cs typeface="Arial" panose="020B0604020202020204" pitchFamily="34" charset="0"/>
              </a:rPr>
              <a:t>.“</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For a course to fail it’s graduates must </a:t>
            </a:r>
            <a:r>
              <a:rPr lang="en-GB" sz="2400" dirty="0">
                <a:latin typeface="Arial" panose="020B0604020202020204" pitchFamily="34" charset="0"/>
                <a:cs typeface="Arial" panose="020B0604020202020204" pitchFamily="34" charset="0"/>
              </a:rPr>
              <a:t>have annual loan payments </a:t>
            </a:r>
            <a:r>
              <a:rPr lang="en-GB" sz="2400" dirty="0" smtClean="0">
                <a:latin typeface="Arial" panose="020B0604020202020204" pitchFamily="34" charset="0"/>
                <a:cs typeface="Arial" panose="020B0604020202020204" pitchFamily="34" charset="0"/>
              </a:rPr>
              <a:t>in excess of 12 </a:t>
            </a:r>
            <a:r>
              <a:rPr lang="en-GB" sz="2400" dirty="0">
                <a:latin typeface="Arial" panose="020B0604020202020204" pitchFamily="34" charset="0"/>
                <a:cs typeface="Arial" panose="020B0604020202020204" pitchFamily="34" charset="0"/>
              </a:rPr>
              <a:t>percent of their total earnings or 30 percent of their discretionary income. </a:t>
            </a:r>
            <a:r>
              <a:rPr lang="en-GB" sz="2400" dirty="0" smtClean="0">
                <a:latin typeface="Arial" panose="020B0604020202020204" pitchFamily="34" charset="0"/>
                <a:cs typeface="Arial" panose="020B0604020202020204" pitchFamily="34" charset="0"/>
              </a:rPr>
              <a:t>Programs </a:t>
            </a:r>
            <a:r>
              <a:rPr lang="en-GB" sz="2400" dirty="0">
                <a:latin typeface="Arial" panose="020B0604020202020204" pitchFamily="34" charset="0"/>
                <a:cs typeface="Arial" panose="020B0604020202020204" pitchFamily="34" charset="0"/>
              </a:rPr>
              <a:t>that are rated failing in two of three consecutive years are ineligible to receive Title IV student-aid funds.</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832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1783" y="766479"/>
            <a:ext cx="3566469" cy="3200677"/>
          </a:xfrm>
          <a:prstGeom prst="rect">
            <a:avLst/>
          </a:prstGeom>
        </p:spPr>
      </p:pic>
      <p:pic>
        <p:nvPicPr>
          <p:cNvPr id="5" name="Picture 4"/>
          <p:cNvPicPr>
            <a:picLocks noChangeAspect="1"/>
          </p:cNvPicPr>
          <p:nvPr/>
        </p:nvPicPr>
        <p:blipFill>
          <a:blip r:embed="rId3"/>
          <a:stretch>
            <a:fillRect/>
          </a:stretch>
        </p:blipFill>
        <p:spPr>
          <a:xfrm>
            <a:off x="8298665" y="273014"/>
            <a:ext cx="3170195" cy="2938527"/>
          </a:xfrm>
          <a:prstGeom prst="rect">
            <a:avLst/>
          </a:prstGeom>
        </p:spPr>
      </p:pic>
      <p:pic>
        <p:nvPicPr>
          <p:cNvPr id="6" name="Picture 5"/>
          <p:cNvPicPr>
            <a:picLocks noChangeAspect="1"/>
          </p:cNvPicPr>
          <p:nvPr/>
        </p:nvPicPr>
        <p:blipFill>
          <a:blip r:embed="rId4"/>
          <a:stretch>
            <a:fillRect/>
          </a:stretch>
        </p:blipFill>
        <p:spPr>
          <a:xfrm>
            <a:off x="4259382" y="1836185"/>
            <a:ext cx="4767485" cy="2517866"/>
          </a:xfrm>
          <a:prstGeom prst="rect">
            <a:avLst/>
          </a:prstGeom>
        </p:spPr>
      </p:pic>
      <p:pic>
        <p:nvPicPr>
          <p:cNvPr id="7" name="Picture 6"/>
          <p:cNvPicPr>
            <a:picLocks noChangeAspect="1"/>
          </p:cNvPicPr>
          <p:nvPr/>
        </p:nvPicPr>
        <p:blipFill>
          <a:blip r:embed="rId5"/>
          <a:stretch>
            <a:fillRect/>
          </a:stretch>
        </p:blipFill>
        <p:spPr>
          <a:xfrm>
            <a:off x="1016247" y="3551413"/>
            <a:ext cx="4230991" cy="2700762"/>
          </a:xfrm>
          <a:prstGeom prst="rect">
            <a:avLst/>
          </a:prstGeom>
        </p:spPr>
      </p:pic>
      <p:pic>
        <p:nvPicPr>
          <p:cNvPr id="8" name="Picture 7"/>
          <p:cNvPicPr>
            <a:picLocks noChangeAspect="1"/>
          </p:cNvPicPr>
          <p:nvPr/>
        </p:nvPicPr>
        <p:blipFill>
          <a:blip r:embed="rId6"/>
          <a:stretch>
            <a:fillRect/>
          </a:stretch>
        </p:blipFill>
        <p:spPr>
          <a:xfrm>
            <a:off x="8039010" y="3233590"/>
            <a:ext cx="3133616" cy="2712955"/>
          </a:xfrm>
          <a:prstGeom prst="rect">
            <a:avLst/>
          </a:prstGeom>
        </p:spPr>
      </p:pic>
      <p:pic>
        <p:nvPicPr>
          <p:cNvPr id="9" name="Picture 8"/>
          <p:cNvPicPr>
            <a:picLocks noChangeAspect="1"/>
          </p:cNvPicPr>
          <p:nvPr/>
        </p:nvPicPr>
        <p:blipFill>
          <a:blip r:embed="rId7"/>
          <a:stretch>
            <a:fillRect/>
          </a:stretch>
        </p:blipFill>
        <p:spPr>
          <a:xfrm>
            <a:off x="5079642" y="3967156"/>
            <a:ext cx="2517866" cy="2523963"/>
          </a:xfrm>
          <a:prstGeom prst="rect">
            <a:avLst/>
          </a:prstGeom>
        </p:spPr>
      </p:pic>
    </p:spTree>
    <p:extLst>
      <p:ext uri="{BB962C8B-B14F-4D97-AF65-F5344CB8AC3E}">
        <p14:creationId xmlns:p14="http://schemas.microsoft.com/office/powerpoint/2010/main" val="3111971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1" y="617364"/>
            <a:ext cx="9416560" cy="6370975"/>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Gainful Employment Regulation Effect:</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25th </a:t>
            </a:r>
            <a:r>
              <a:rPr lang="en-GB" sz="2400" dirty="0">
                <a:latin typeface="Arial" panose="020B0604020202020204" pitchFamily="34" charset="0"/>
                <a:cs typeface="Arial" panose="020B0604020202020204" pitchFamily="34" charset="0"/>
              </a:rPr>
              <a:t>August </a:t>
            </a:r>
            <a:r>
              <a:rPr lang="en-GB" sz="2400" dirty="0" smtClean="0">
                <a:latin typeface="Arial" panose="020B0604020202020204" pitchFamily="34" charset="0"/>
                <a:cs typeface="Arial" panose="020B0604020202020204" pitchFamily="34" charset="0"/>
              </a:rPr>
              <a:t>2016: ITT </a:t>
            </a:r>
            <a:r>
              <a:rPr lang="en-GB" sz="2400" dirty="0">
                <a:latin typeface="Arial" panose="020B0604020202020204" pitchFamily="34" charset="0"/>
                <a:cs typeface="Arial" panose="020B0604020202020204" pitchFamily="34" charset="0"/>
              </a:rPr>
              <a:t>Tech</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barred </a:t>
            </a:r>
            <a:r>
              <a:rPr lang="en-GB" sz="2400" dirty="0" smtClean="0">
                <a:latin typeface="Arial" panose="020B0604020202020204" pitchFamily="34" charset="0"/>
                <a:cs typeface="Arial" panose="020B0604020202020204" pitchFamily="34" charset="0"/>
              </a:rPr>
              <a:t>from </a:t>
            </a:r>
            <a:r>
              <a:rPr lang="en-GB" sz="2400" dirty="0">
                <a:latin typeface="Arial" panose="020B0604020202020204" pitchFamily="34" charset="0"/>
                <a:cs typeface="Arial" panose="020B0604020202020204" pitchFamily="34" charset="0"/>
              </a:rPr>
              <a:t>recruiting federal loan students. </a:t>
            </a:r>
            <a:r>
              <a:rPr lang="en-GB" sz="2400" dirty="0" smtClean="0">
                <a:latin typeface="Arial" panose="020B0604020202020204" pitchFamily="34" charset="0"/>
                <a:cs typeface="Arial" panose="020B0604020202020204" pitchFamily="34" charset="0"/>
              </a:rPr>
              <a:t>Required </a:t>
            </a:r>
            <a:r>
              <a:rPr lang="en-GB" sz="2400" dirty="0">
                <a:latin typeface="Arial" panose="020B0604020202020204" pitchFamily="34" charset="0"/>
                <a:cs typeface="Arial" panose="020B0604020202020204" pitchFamily="34" charset="0"/>
              </a:rPr>
              <a:t>to put up  $152 </a:t>
            </a:r>
            <a:r>
              <a:rPr lang="en-GB" sz="2400" dirty="0" smtClean="0">
                <a:latin typeface="Arial" panose="020B0604020202020204" pitchFamily="34" charset="0"/>
                <a:cs typeface="Arial" panose="020B0604020202020204" pitchFamily="34" charset="0"/>
              </a:rPr>
              <a:t>million indemnity</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ITT </a:t>
            </a:r>
            <a:r>
              <a:rPr lang="en-GB" sz="2400" dirty="0">
                <a:latin typeface="Arial" panose="020B0604020202020204" pitchFamily="34" charset="0"/>
                <a:cs typeface="Arial" panose="020B0604020202020204" pitchFamily="34" charset="0"/>
              </a:rPr>
              <a:t>ceased to operate on the 5th September, with up to 40,000 students consigned to limbo, and the tax-payer liable for about $500 million in loans.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ITT’s </a:t>
            </a:r>
            <a:r>
              <a:rPr lang="en-GB" sz="2400" dirty="0">
                <a:latin typeface="Arial" panose="020B0604020202020204" pitchFamily="34" charset="0"/>
                <a:cs typeface="Arial" panose="020B0604020202020204" pitchFamily="34" charset="0"/>
              </a:rPr>
              <a:t>swift demise indicates a broad feature shared by much of the for-profit sector: its total reliance on federally funded tuition fee loans as an income source. </a:t>
            </a:r>
          </a:p>
          <a:p>
            <a:endParaRPr lang="en-GB" sz="2400" dirty="0" smtClean="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November 2016: DeVry University, online &amp; locations nationwide, agreed to a $100 million settlement of a federal lawsuit alleging that it falsely advertised the success of its graduates</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31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355" y="344802"/>
            <a:ext cx="9416560" cy="5262979"/>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Gainful Employment Regulation Effect:</a:t>
            </a:r>
            <a:endParaRPr lang="en-GB" sz="2400" dirty="0">
              <a:latin typeface="Arial" panose="020B0604020202020204" pitchFamily="34" charset="0"/>
              <a:cs typeface="Arial" panose="020B0604020202020204" pitchFamily="34" charset="0"/>
            </a:endParaRPr>
          </a:p>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January 2017 Report </a:t>
            </a:r>
            <a:r>
              <a:rPr lang="en-GB" sz="2400" dirty="0" smtClean="0">
                <a:latin typeface="Arial" panose="020B0604020202020204" pitchFamily="34" charset="0"/>
                <a:cs typeface="Arial" panose="020B0604020202020204" pitchFamily="34" charset="0"/>
              </a:rPr>
              <a:t>covered </a:t>
            </a:r>
            <a:r>
              <a:rPr lang="en-GB" sz="2400" dirty="0">
                <a:latin typeface="Arial" panose="020B0604020202020204" pitchFamily="34" charset="0"/>
                <a:cs typeface="Arial" panose="020B0604020202020204" pitchFamily="34" charset="0"/>
              </a:rPr>
              <a:t>29,000 programs at public non-profit, for-profit institutions.</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66 percent of the </a:t>
            </a:r>
            <a:r>
              <a:rPr lang="en-GB" sz="2400" dirty="0" smtClean="0">
                <a:latin typeface="Arial" panose="020B0604020202020204" pitchFamily="34" charset="0"/>
                <a:cs typeface="Arial" panose="020B0604020202020204" pitchFamily="34" charset="0"/>
              </a:rPr>
              <a:t>programs were at for-profit institutions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98 </a:t>
            </a:r>
            <a:r>
              <a:rPr lang="en-GB" sz="2400" dirty="0">
                <a:latin typeface="Arial" panose="020B0604020202020204" pitchFamily="34" charset="0"/>
                <a:cs typeface="Arial" panose="020B0604020202020204" pitchFamily="34" charset="0"/>
              </a:rPr>
              <a:t>percent of the 800 programs that failed </a:t>
            </a:r>
            <a:r>
              <a:rPr lang="en-GB" sz="2400" dirty="0" smtClean="0">
                <a:latin typeface="Arial" panose="020B0604020202020204" pitchFamily="34" charset="0"/>
                <a:cs typeface="Arial" panose="020B0604020202020204" pitchFamily="34" charset="0"/>
              </a:rPr>
              <a:t>were at for-profit colleges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Those </a:t>
            </a:r>
            <a:r>
              <a:rPr lang="en-GB" sz="2400" dirty="0">
                <a:latin typeface="Arial" panose="020B0604020202020204" pitchFamily="34" charset="0"/>
                <a:cs typeface="Arial" panose="020B0604020202020204" pitchFamily="34" charset="0"/>
              </a:rPr>
              <a:t>failing programs collectively produced some 116,000 graduates in the years measured, 2010-12</a:t>
            </a:r>
            <a:r>
              <a:rPr lang="en-GB"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No course at Community Colleges failed.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085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66800"/>
            <a:ext cx="7874000" cy="4724400"/>
          </a:xfrm>
          <a:prstGeom prst="rect">
            <a:avLst/>
          </a:prstGeom>
        </p:spPr>
      </p:pic>
    </p:spTree>
    <p:extLst>
      <p:ext uri="{BB962C8B-B14F-4D97-AF65-F5344CB8AC3E}">
        <p14:creationId xmlns:p14="http://schemas.microsoft.com/office/powerpoint/2010/main" val="1418980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1131" y="469157"/>
            <a:ext cx="7676165" cy="5632311"/>
          </a:xfrm>
          <a:prstGeom prst="rect">
            <a:avLst/>
          </a:prstGeom>
          <a:noFill/>
        </p:spPr>
        <p:txBody>
          <a:bodyPr wrap="square" rtlCol="0">
            <a:spAutoFit/>
          </a:bodyPr>
          <a:lstStyle/>
          <a:p>
            <a:r>
              <a:rPr lang="en-GB" b="1" dirty="0" smtClean="0"/>
              <a:t>President Trump</a:t>
            </a:r>
          </a:p>
          <a:p>
            <a:endParaRPr lang="en-GB" dirty="0"/>
          </a:p>
          <a:p>
            <a:r>
              <a:rPr lang="en-GB" dirty="0" smtClean="0"/>
              <a:t>The fate of the for-profit sector is like much else now uncertain.</a:t>
            </a:r>
          </a:p>
          <a:p>
            <a:endParaRPr lang="en-GB" dirty="0" smtClean="0"/>
          </a:p>
          <a:p>
            <a:r>
              <a:rPr lang="en-GB" dirty="0" smtClean="0"/>
              <a:t>His secretary of State for </a:t>
            </a:r>
            <a:r>
              <a:rPr lang="en-GB" dirty="0"/>
              <a:t>Education Betsy </a:t>
            </a:r>
            <a:r>
              <a:rPr lang="en-GB" dirty="0" err="1"/>
              <a:t>DeVos</a:t>
            </a:r>
            <a:r>
              <a:rPr lang="en-GB" dirty="0"/>
              <a:t> </a:t>
            </a:r>
            <a:r>
              <a:rPr lang="en-GB" dirty="0" smtClean="0"/>
              <a:t>has said little about higher education.</a:t>
            </a:r>
          </a:p>
          <a:p>
            <a:endParaRPr lang="en-GB" dirty="0"/>
          </a:p>
          <a:p>
            <a:r>
              <a:rPr lang="en-GB" dirty="0" smtClean="0"/>
              <a:t>The </a:t>
            </a:r>
            <a:r>
              <a:rPr lang="en-GB" dirty="0"/>
              <a:t>general expectation is Trump will be better disposed towards the for-profit sector than Obama. </a:t>
            </a:r>
            <a:endParaRPr lang="en-GB" dirty="0" smtClean="0"/>
          </a:p>
          <a:p>
            <a:endParaRPr lang="en-GB" dirty="0"/>
          </a:p>
          <a:p>
            <a:pPr marL="285750" indent="-285750">
              <a:buFont typeface="Arial" panose="020B0604020202020204" pitchFamily="34" charset="0"/>
              <a:buChar char="•"/>
            </a:pPr>
            <a:r>
              <a:rPr lang="en-GB" dirty="0" smtClean="0"/>
              <a:t>He </a:t>
            </a:r>
            <a:r>
              <a:rPr lang="en-GB" dirty="0"/>
              <a:t>opposes the planned expansion of the public two-year degree Community College sector, which Obama had ambitions to make free for secondary education graduates. Presumably, if demand is to be met now it will be by the private sector.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Student loans should be relocated to the private or non-federal government sector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Trump University likely to return!</a:t>
            </a:r>
          </a:p>
          <a:p>
            <a:endParaRPr lang="en-GB" dirty="0"/>
          </a:p>
        </p:txBody>
      </p:sp>
    </p:spTree>
    <p:extLst>
      <p:ext uri="{BB962C8B-B14F-4D97-AF65-F5344CB8AC3E}">
        <p14:creationId xmlns:p14="http://schemas.microsoft.com/office/powerpoint/2010/main" val="395759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178" y="716257"/>
            <a:ext cx="9275884" cy="4062651"/>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Rationale for Private for-profit higher education</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Mitt </a:t>
            </a:r>
            <a:r>
              <a:rPr lang="en-GB" sz="2400" dirty="0">
                <a:latin typeface="Arial" panose="020B0604020202020204" pitchFamily="34" charset="0"/>
                <a:cs typeface="Arial" panose="020B0604020202020204" pitchFamily="34" charset="0"/>
              </a:rPr>
              <a:t>Romney praised for-profit </a:t>
            </a:r>
            <a:r>
              <a:rPr lang="en-GB" sz="2400" dirty="0" smtClean="0">
                <a:latin typeface="Arial" panose="020B0604020202020204" pitchFamily="34" charset="0"/>
                <a:cs typeface="Arial" panose="020B0604020202020204" pitchFamily="34" charset="0"/>
              </a:rPr>
              <a:t>colleges: “hold </a:t>
            </a:r>
            <a:r>
              <a:rPr lang="en-GB" sz="2400" dirty="0">
                <a:latin typeface="Arial" panose="020B0604020202020204" pitchFamily="34" charset="0"/>
                <a:cs typeface="Arial" panose="020B0604020202020204" pitchFamily="34" charset="0"/>
              </a:rPr>
              <a:t>down the cost of education</a:t>
            </a:r>
            <a:r>
              <a:rPr lang="en-GB" sz="2400" dirty="0" smtClean="0">
                <a:latin typeface="Arial" panose="020B0604020202020204" pitchFamily="34" charset="0"/>
                <a:cs typeface="Arial" panose="020B0604020202020204" pitchFamily="34" charset="0"/>
              </a:rPr>
              <a:t>.”</a:t>
            </a:r>
          </a:p>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profit motive: </a:t>
            </a:r>
            <a:r>
              <a:rPr lang="en-GB" sz="2400" dirty="0">
                <a:latin typeface="Arial" panose="020B0604020202020204" pitchFamily="34" charset="0"/>
                <a:cs typeface="Arial" panose="020B0604020202020204" pitchFamily="34" charset="0"/>
              </a:rPr>
              <a:t>rewards those who go after </a:t>
            </a:r>
            <a:r>
              <a:rPr lang="en-GB" sz="2400" dirty="0" smtClean="0">
                <a:latin typeface="Arial" panose="020B0604020202020204" pitchFamily="34" charset="0"/>
                <a:cs typeface="Arial" panose="020B0604020202020204" pitchFamily="34" charset="0"/>
              </a:rPr>
              <a:t>inefficiencies: </a:t>
            </a:r>
            <a:r>
              <a:rPr lang="en-GB" sz="2400" dirty="0">
                <a:latin typeface="Arial" panose="020B0604020202020204" pitchFamily="34" charset="0"/>
                <a:cs typeface="Arial" panose="020B0604020202020204" pitchFamily="34" charset="0"/>
              </a:rPr>
              <a:t>the </a:t>
            </a:r>
            <a:r>
              <a:rPr lang="en-GB" sz="2400" dirty="0" smtClean="0">
                <a:latin typeface="Arial" panose="020B0604020202020204" pitchFamily="34" charset="0"/>
                <a:cs typeface="Arial" panose="020B0604020202020204" pitchFamily="34" charset="0"/>
              </a:rPr>
              <a:t>			same </a:t>
            </a:r>
            <a:r>
              <a:rPr lang="en-GB" sz="2400" dirty="0">
                <a:latin typeface="Arial" panose="020B0604020202020204" pitchFamily="34" charset="0"/>
                <a:cs typeface="Arial" panose="020B0604020202020204" pitchFamily="34" charset="0"/>
              </a:rPr>
              <a:t>quality for a much cheaper price.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a:t>
            </a:r>
            <a:r>
              <a:rPr lang="en-GB" sz="2400" dirty="0" smtClean="0">
                <a:latin typeface="Arial" panose="020B0604020202020204" pitchFamily="34" charset="0"/>
                <a:cs typeface="Arial" panose="020B0604020202020204" pitchFamily="34" charset="0"/>
              </a:rPr>
              <a:t>here is also the long term – since the early 1980s - reduction in funding for US public institutions</a:t>
            </a:r>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148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4353" y="1202094"/>
            <a:ext cx="10225453" cy="5632311"/>
          </a:xfrm>
          <a:prstGeom prst="rect">
            <a:avLst/>
          </a:prstGeom>
        </p:spPr>
        <p:txBody>
          <a:bodyPr wrap="square">
            <a:spAutoFit/>
          </a:bodyPr>
          <a:lstStyle/>
          <a:p>
            <a:r>
              <a:rPr lang="en-GB" sz="2400" b="1" dirty="0" smtClean="0">
                <a:latin typeface="Arial" panose="020B0604020202020204" pitchFamily="34" charset="0"/>
                <a:cs typeface="Arial" panose="020B0604020202020204" pitchFamily="34" charset="0"/>
              </a:rPr>
              <a:t>U.S. For-profit </a:t>
            </a:r>
            <a:r>
              <a:rPr lang="en-GB" sz="2400" b="1" dirty="0">
                <a:latin typeface="Arial" panose="020B0604020202020204" pitchFamily="34" charset="0"/>
                <a:cs typeface="Arial" panose="020B0604020202020204" pitchFamily="34" charset="0"/>
              </a:rPr>
              <a:t>sector: character</a:t>
            </a:r>
          </a:p>
          <a:p>
            <a:endParaRPr lang="en-GB"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Most </a:t>
            </a:r>
            <a:r>
              <a:rPr lang="en-GB" sz="2400" dirty="0">
                <a:latin typeface="Arial" panose="020B0604020202020204" pitchFamily="34" charset="0"/>
                <a:cs typeface="Arial" panose="020B0604020202020204" pitchFamily="34" charset="0"/>
              </a:rPr>
              <a:t>institutions are small proprietary schools, often privately owned. </a:t>
            </a:r>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Fifteen </a:t>
            </a:r>
            <a:r>
              <a:rPr lang="en-GB" sz="2400" dirty="0">
                <a:latin typeface="Arial" panose="020B0604020202020204" pitchFamily="34" charset="0"/>
                <a:cs typeface="Arial" panose="020B0604020202020204" pitchFamily="34" charset="0"/>
              </a:rPr>
              <a:t>large-scale </a:t>
            </a:r>
            <a:r>
              <a:rPr lang="en-GB" sz="2400" dirty="0" smtClean="0">
                <a:latin typeface="Arial" panose="020B0604020202020204" pitchFamily="34" charset="0"/>
                <a:cs typeface="Arial" panose="020B0604020202020204" pitchFamily="34" charset="0"/>
              </a:rPr>
              <a:t>- multi-state - institutions </a:t>
            </a:r>
            <a:r>
              <a:rPr lang="en-GB" sz="2400" dirty="0">
                <a:latin typeface="Arial" panose="020B0604020202020204" pitchFamily="34" charset="0"/>
                <a:cs typeface="Arial" panose="020B0604020202020204" pitchFamily="34" charset="0"/>
              </a:rPr>
              <a:t>account for 60 per cent of all student enrolments in the for-profit sector (Bennett et al., 2010).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Students number </a:t>
            </a:r>
            <a:r>
              <a:rPr lang="en-GB" sz="2400" dirty="0">
                <a:latin typeface="Arial" panose="020B0604020202020204" pitchFamily="34" charset="0"/>
                <a:cs typeface="Arial" panose="020B0604020202020204" pitchFamily="34" charset="0"/>
              </a:rPr>
              <a:t>in </a:t>
            </a:r>
            <a:r>
              <a:rPr lang="en-GB" sz="2400" dirty="0" smtClean="0">
                <a:latin typeface="Arial" panose="020B0604020202020204" pitchFamily="34" charset="0"/>
                <a:cs typeface="Arial" panose="020B0604020202020204" pitchFamily="34" charset="0"/>
              </a:rPr>
              <a:t>them are in the </a:t>
            </a:r>
            <a:r>
              <a:rPr lang="en-GB" sz="2400" dirty="0">
                <a:latin typeface="Arial" panose="020B0604020202020204" pitchFamily="34" charset="0"/>
                <a:cs typeface="Arial" panose="020B0604020202020204" pitchFamily="34" charset="0"/>
              </a:rPr>
              <a:t>tens or hundreds of thousands, and publically traded (Bok, 2013).</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large institutions are often subsidiaries of still larger parent companies, and have attracted Wall Street/venture capital investment (Douglass, 2012; </a:t>
            </a:r>
            <a:r>
              <a:rPr lang="en-GB" sz="2400" dirty="0" err="1">
                <a:latin typeface="Arial" panose="020B0604020202020204" pitchFamily="34" charset="0"/>
                <a:cs typeface="Arial" panose="020B0604020202020204" pitchFamily="34" charset="0"/>
              </a:rPr>
              <a:t>Lechuga</a:t>
            </a:r>
            <a:r>
              <a:rPr lang="en-GB" sz="2400" dirty="0">
                <a:latin typeface="Arial" panose="020B0604020202020204" pitchFamily="34" charset="0"/>
                <a:cs typeface="Arial" panose="020B0604020202020204" pitchFamily="34" charset="0"/>
              </a:rPr>
              <a:t>, 2010).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631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414566"/>
            <a:ext cx="10067193" cy="6370975"/>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U.S. For-profit </a:t>
            </a:r>
            <a:r>
              <a:rPr lang="en-GB" sz="2400" b="1" dirty="0" smtClean="0">
                <a:solidFill>
                  <a:prstClr val="black"/>
                </a:solidFill>
                <a:latin typeface="Arial" panose="020B0604020202020204" pitchFamily="34" charset="0"/>
                <a:cs typeface="Arial" panose="020B0604020202020204" pitchFamily="34" charset="0"/>
              </a:rPr>
              <a:t>sector: character</a:t>
            </a:r>
          </a:p>
          <a:p>
            <a:endParaRPr lang="en-GB" sz="2400"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For </a:t>
            </a:r>
            <a:r>
              <a:rPr lang="en-GB" sz="2400" b="1" dirty="0">
                <a:latin typeface="Arial" panose="020B0604020202020204" pitchFamily="34" charset="0"/>
                <a:cs typeface="Arial" panose="020B0604020202020204" pitchFamily="34" charset="0"/>
              </a:rPr>
              <a:t>profits will tend to occupy the same academic space</a:t>
            </a:r>
          </a:p>
          <a:p>
            <a:pPr lvl="0"/>
            <a:endParaRPr lang="en-GB" sz="2400" b="1"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The for-profits concentrate almost exclusively on </a:t>
            </a:r>
            <a:r>
              <a:rPr lang="en-GB" sz="2400" dirty="0" smtClean="0">
                <a:solidFill>
                  <a:prstClr val="black"/>
                </a:solidFill>
                <a:latin typeface="Arial" panose="020B0604020202020204" pitchFamily="34" charset="0"/>
                <a:cs typeface="Arial" panose="020B0604020202020204" pitchFamily="34" charset="0"/>
              </a:rPr>
              <a:t>teaching</a:t>
            </a:r>
          </a:p>
          <a:p>
            <a:pPr marL="342900" lvl="0" indent="-342900">
              <a:buFont typeface="Arial" panose="020B0604020202020204" pitchFamily="34" charset="0"/>
              <a:buChar char="•"/>
            </a:pPr>
            <a:endParaRPr lang="en-GB" sz="24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Strip </a:t>
            </a:r>
            <a:r>
              <a:rPr lang="en-GB" sz="2400" dirty="0">
                <a:solidFill>
                  <a:prstClr val="black"/>
                </a:solidFill>
                <a:latin typeface="Arial" panose="020B0604020202020204" pitchFamily="34" charset="0"/>
                <a:cs typeface="Arial" panose="020B0604020202020204" pitchFamily="34" charset="0"/>
              </a:rPr>
              <a:t>out any ‘non-essential’ aspects of provision. </a:t>
            </a:r>
          </a:p>
          <a:p>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Market sensitivity</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business studies</a:t>
            </a:r>
          </a:p>
          <a:p>
            <a:r>
              <a:rPr lang="en-GB" sz="2400" dirty="0" smtClean="0">
                <a:latin typeface="Arial" panose="020B0604020202020204" pitchFamily="34" charset="0"/>
                <a:cs typeface="Arial" panose="020B0604020202020204" pitchFamily="34" charset="0"/>
              </a:rPr>
              <a:t>		IT</a:t>
            </a:r>
          </a:p>
          <a:p>
            <a:r>
              <a:rPr lang="en-GB" sz="2400" dirty="0" smtClean="0">
                <a:latin typeface="Arial" panose="020B0604020202020204" pitchFamily="34" charset="0"/>
                <a:cs typeface="Arial" panose="020B0604020202020204" pitchFamily="34" charset="0"/>
              </a:rPr>
              <a:t>		health </a:t>
            </a:r>
            <a:r>
              <a:rPr lang="en-GB" sz="2400" dirty="0">
                <a:latin typeface="Arial" panose="020B0604020202020204" pitchFamily="34" charset="0"/>
                <a:cs typeface="Arial" panose="020B0604020202020204" pitchFamily="34" charset="0"/>
              </a:rPr>
              <a:t>related courses (Bok, 2013</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Flexibility</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Deming, Goldin, and Katz, 2012).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08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562" y="595425"/>
            <a:ext cx="10489223" cy="5760744"/>
          </a:xfrm>
          <a:prstGeom prst="rect">
            <a:avLst/>
          </a:prstGeom>
        </p:spPr>
        <p:txBody>
          <a:bodyPr wrap="square">
            <a:spAutoFit/>
          </a:bodyPr>
          <a:lstStyle/>
          <a:p>
            <a:pPr lvl="0">
              <a:lnSpc>
                <a:spcPct val="107000"/>
              </a:lnSpc>
              <a:spcAft>
                <a:spcPts val="800"/>
              </a:spcAft>
            </a:pPr>
            <a:r>
              <a:rPr lang="en-GB" sz="2400" b="1" dirty="0">
                <a:solidFill>
                  <a:prstClr val="black"/>
                </a:solidFill>
                <a:latin typeface="Arial" panose="020B0604020202020204" pitchFamily="34" charset="0"/>
                <a:ea typeface="Calibri" panose="020F0502020204030204" pitchFamily="34" charset="0"/>
              </a:rPr>
              <a:t>U.S. For-profit sector: </a:t>
            </a:r>
            <a:r>
              <a:rPr lang="en-GB" sz="2400" b="1" dirty="0" smtClean="0">
                <a:solidFill>
                  <a:prstClr val="black"/>
                </a:solidFill>
                <a:latin typeface="Arial" panose="020B0604020202020204" pitchFamily="34" charset="0"/>
                <a:ea typeface="Calibri" panose="020F0502020204030204" pitchFamily="34" charset="0"/>
              </a:rPr>
              <a:t>composition</a:t>
            </a:r>
            <a:endParaRPr lang="en-GB" sz="2400" b="1" dirty="0">
              <a:solidFill>
                <a:prstClr val="black"/>
              </a:solidFill>
              <a:latin typeface="Arial" panose="020B0604020202020204" pitchFamily="34" charset="0"/>
              <a:ea typeface="Calibri" panose="020F0502020204030204" pitchFamily="34" charset="0"/>
            </a:endParaRP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The for-profits </a:t>
            </a:r>
            <a:r>
              <a:rPr lang="en-GB" sz="2400" b="1" dirty="0" smtClean="0">
                <a:latin typeface="Arial" panose="020B0604020202020204" pitchFamily="34" charset="0"/>
                <a:cs typeface="Arial" panose="020B0604020202020204" pitchFamily="34" charset="0"/>
              </a:rPr>
              <a:t>opening </a:t>
            </a:r>
            <a:r>
              <a:rPr lang="en-GB" sz="2400" b="1" dirty="0">
                <a:latin typeface="Arial" panose="020B0604020202020204" pitchFamily="34" charset="0"/>
                <a:cs typeface="Arial" panose="020B0604020202020204" pitchFamily="34" charset="0"/>
              </a:rPr>
              <a:t>up new markets to higher education.</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sector has specifically positioned itself to attract a </a:t>
            </a:r>
            <a:r>
              <a:rPr lang="en-GB" sz="2400" dirty="0" smtClean="0">
                <a:latin typeface="Arial" panose="020B0604020202020204" pitchFamily="34" charset="0"/>
                <a:cs typeface="Arial" panose="020B0604020202020204" pitchFamily="34" charset="0"/>
              </a:rPr>
              <a:t>type </a:t>
            </a:r>
            <a:r>
              <a:rPr lang="en-GB" sz="2400" dirty="0">
                <a:latin typeface="Arial" panose="020B0604020202020204" pitchFamily="34" charset="0"/>
                <a:cs typeface="Arial" panose="020B0604020202020204" pitchFamily="34" charset="0"/>
              </a:rPr>
              <a:t>of student. </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Older</a:t>
            </a:r>
            <a:r>
              <a:rPr lang="en-GB" sz="2400" dirty="0">
                <a:latin typeface="Arial" panose="020B0604020202020204" pitchFamily="34" charset="0"/>
                <a:cs typeface="Arial" panose="020B0604020202020204" pitchFamily="34" charset="0"/>
              </a:rPr>
              <a:t>, employed, </a:t>
            </a:r>
            <a:r>
              <a:rPr lang="en-GB" sz="2400" dirty="0" smtClean="0">
                <a:latin typeface="Arial" panose="020B0604020202020204" pitchFamily="34" charset="0"/>
                <a:cs typeface="Arial" panose="020B0604020202020204" pitchFamily="34" charset="0"/>
              </a:rPr>
              <a:t>studying for specific </a:t>
            </a:r>
            <a:r>
              <a:rPr lang="en-GB" sz="2400" dirty="0">
                <a:latin typeface="Arial" panose="020B0604020202020204" pitchFamily="34" charset="0"/>
                <a:cs typeface="Arial" panose="020B0604020202020204" pitchFamily="34" charset="0"/>
              </a:rPr>
              <a:t>skills </a:t>
            </a:r>
            <a:r>
              <a:rPr lang="en-GB" sz="2400" dirty="0" smtClean="0">
                <a:latin typeface="Arial" panose="020B0604020202020204" pitchFamily="34" charset="0"/>
                <a:cs typeface="Arial" panose="020B0604020202020204" pitchFamily="34" charset="0"/>
              </a:rPr>
              <a:t>to get better </a:t>
            </a:r>
            <a:r>
              <a:rPr lang="en-GB" sz="2400" dirty="0">
                <a:latin typeface="Arial" panose="020B0604020202020204" pitchFamily="34" charset="0"/>
                <a:cs typeface="Arial" panose="020B0604020202020204" pitchFamily="34" charset="0"/>
              </a:rPr>
              <a:t>paid </a:t>
            </a:r>
            <a:r>
              <a:rPr lang="en-GB" sz="2400" dirty="0" smtClean="0">
                <a:latin typeface="Arial" panose="020B0604020202020204" pitchFamily="34" charset="0"/>
                <a:cs typeface="Arial" panose="020B0604020202020204" pitchFamily="34" charset="0"/>
              </a:rPr>
              <a:t>employment</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Less socially and financially advantaged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More frequently from minority groups</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Surowiecki</a:t>
            </a:r>
            <a:r>
              <a:rPr lang="en-GB" sz="2400" dirty="0">
                <a:latin typeface="Arial" panose="020B0604020202020204" pitchFamily="34" charset="0"/>
                <a:cs typeface="Arial" panose="020B0604020202020204" pitchFamily="34" charset="0"/>
              </a:rPr>
              <a:t>, 2015).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984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823" y="1262973"/>
            <a:ext cx="9486900" cy="4775859"/>
          </a:xfrm>
          <a:prstGeom prst="rect">
            <a:avLst/>
          </a:prstGeom>
        </p:spPr>
        <p:txBody>
          <a:bodyPr wrap="square">
            <a:spAutoFit/>
          </a:bodyPr>
          <a:lstStyle/>
          <a:p>
            <a:pPr lvl="0"/>
            <a:r>
              <a:rPr lang="en-GB" sz="2400" b="1" dirty="0">
                <a:solidFill>
                  <a:prstClr val="black"/>
                </a:solidFill>
                <a:latin typeface="Arial" panose="020B0604020202020204" pitchFamily="34" charset="0"/>
                <a:cs typeface="Arial" panose="020B0604020202020204" pitchFamily="34" charset="0"/>
              </a:rPr>
              <a:t>U.S. For-profit sector: </a:t>
            </a:r>
            <a:r>
              <a:rPr lang="en-GB" sz="2400" b="1" dirty="0" smtClean="0">
                <a:solidFill>
                  <a:prstClr val="black"/>
                </a:solidFill>
                <a:latin typeface="Arial" panose="020B0604020202020204" pitchFamily="34" charset="0"/>
                <a:cs typeface="Arial" panose="020B0604020202020204" pitchFamily="34" charset="0"/>
              </a:rPr>
              <a:t>history</a:t>
            </a:r>
            <a:endParaRPr lang="en-GB" sz="2400" b="1" dirty="0">
              <a:solidFill>
                <a:prstClr val="black"/>
              </a:solidFill>
              <a:latin typeface="Arial" panose="020B0604020202020204" pitchFamily="34" charset="0"/>
              <a:cs typeface="Arial" panose="020B0604020202020204" pitchFamily="34" charset="0"/>
            </a:endParaRPr>
          </a:p>
          <a:p>
            <a:pPr>
              <a:lnSpc>
                <a:spcPct val="107000"/>
              </a:lnSpc>
              <a:spcAft>
                <a:spcPts val="800"/>
              </a:spcAft>
            </a:pPr>
            <a:endParaRPr lang="en-GB" sz="2400" dirty="0" smtClean="0">
              <a:latin typeface="Arial" panose="020B0604020202020204" pitchFamily="34" charset="0"/>
              <a:ea typeface="Calibri" panose="020F0502020204030204" pitchFamily="34" charset="0"/>
            </a:endParaRPr>
          </a:p>
          <a:p>
            <a:pPr>
              <a:lnSpc>
                <a:spcPct val="107000"/>
              </a:lnSpc>
              <a:spcAft>
                <a:spcPts val="800"/>
              </a:spcAft>
            </a:pPr>
            <a:r>
              <a:rPr lang="en-GB" sz="2400" dirty="0" smtClean="0">
                <a:latin typeface="Arial" panose="020B0604020202020204" pitchFamily="34" charset="0"/>
                <a:ea typeface="Calibri" panose="020F0502020204030204" pitchFamily="34" charset="0"/>
              </a:rPr>
              <a:t>The </a:t>
            </a:r>
            <a:r>
              <a:rPr lang="en-GB" sz="2400" dirty="0">
                <a:latin typeface="Arial" panose="020B0604020202020204" pitchFamily="34" charset="0"/>
                <a:ea typeface="Calibri" panose="020F0502020204030204" pitchFamily="34" charset="0"/>
              </a:rPr>
              <a:t>for-profit sector played little or no part in the twentieth century massification of American higher </a:t>
            </a:r>
            <a:r>
              <a:rPr lang="en-GB" sz="2400" dirty="0" smtClean="0">
                <a:latin typeface="Arial" panose="020B0604020202020204" pitchFamily="34" charset="0"/>
                <a:ea typeface="Calibri" panose="020F0502020204030204" pitchFamily="34" charset="0"/>
              </a:rPr>
              <a:t>education</a:t>
            </a:r>
            <a:r>
              <a:rPr lang="en-GB" sz="2400" dirty="0">
                <a:latin typeface="Arial" panose="020B0604020202020204" pitchFamily="34" charset="0"/>
                <a:ea typeface="Calibri" panose="020F0502020204030204" pitchFamily="34" charset="0"/>
              </a:rPr>
              <a:t>.</a:t>
            </a:r>
            <a:endParaRPr lang="en-GB" sz="2400" dirty="0" smtClean="0">
              <a:latin typeface="Arial" panose="020B0604020202020204" pitchFamily="34" charset="0"/>
              <a:ea typeface="Calibri" panose="020F0502020204030204" pitchFamily="34" charset="0"/>
            </a:endParaRPr>
          </a:p>
          <a:p>
            <a:pPr>
              <a:lnSpc>
                <a:spcPct val="107000"/>
              </a:lnSpc>
              <a:spcAft>
                <a:spcPts val="800"/>
              </a:spcAft>
            </a:pPr>
            <a:endParaRPr lang="en-GB" sz="2400" dirty="0" smtClean="0">
              <a:latin typeface="Arial" panose="020B0604020202020204" pitchFamily="34" charset="0"/>
              <a:ea typeface="Calibri" panose="020F0502020204030204" pitchFamily="34" charset="0"/>
            </a:endParaRPr>
          </a:p>
          <a:p>
            <a:pPr>
              <a:lnSpc>
                <a:spcPct val="107000"/>
              </a:lnSpc>
              <a:spcAft>
                <a:spcPts val="800"/>
              </a:spcAft>
            </a:pPr>
            <a:r>
              <a:rPr lang="en-GB" sz="2400" dirty="0" smtClean="0">
                <a:latin typeface="Arial" panose="020B0604020202020204" pitchFamily="34" charset="0"/>
                <a:ea typeface="Calibri" panose="020F0502020204030204" pitchFamily="34" charset="0"/>
              </a:rPr>
              <a:t>“</a:t>
            </a:r>
            <a:r>
              <a:rPr lang="en-GB" sz="2400" dirty="0">
                <a:latin typeface="Arial" panose="020B0604020202020204" pitchFamily="34" charset="0"/>
                <a:ea typeface="Calibri" panose="020F0502020204030204" pitchFamily="34" charset="0"/>
              </a:rPr>
              <a:t>In the early 1970s for-profits enrolled just 0.2 percent of all degree-seeking students in the United States” (Hanford, 2016). </a:t>
            </a:r>
            <a:endParaRPr lang="en-GB" sz="2400" dirty="0" smtClean="0">
              <a:latin typeface="Arial" panose="020B0604020202020204" pitchFamily="34" charset="0"/>
              <a:ea typeface="Calibri" panose="020F0502020204030204" pitchFamily="34" charset="0"/>
            </a:endParaRPr>
          </a:p>
          <a:p>
            <a:pPr>
              <a:lnSpc>
                <a:spcPct val="107000"/>
              </a:lnSpc>
              <a:spcAft>
                <a:spcPts val="800"/>
              </a:spcAft>
            </a:pPr>
            <a:endParaRPr lang="en-GB" sz="2400" dirty="0" smtClean="0">
              <a:latin typeface="Arial" panose="020B0604020202020204" pitchFamily="34" charset="0"/>
              <a:ea typeface="Calibri" panose="020F0502020204030204" pitchFamily="34" charset="0"/>
            </a:endParaRPr>
          </a:p>
          <a:p>
            <a:pPr lvl="0"/>
            <a:r>
              <a:rPr lang="en-GB" sz="2400" dirty="0">
                <a:solidFill>
                  <a:prstClr val="black"/>
                </a:solidFill>
                <a:latin typeface="Arial" panose="020B0604020202020204" pitchFamily="34" charset="0"/>
                <a:cs typeface="Arial" panose="020B0604020202020204" pitchFamily="34" charset="0"/>
              </a:rPr>
              <a:t>It has, until relatively recently, been the fastest growing element in the entire higher education sector (Bok, 2013). </a:t>
            </a:r>
          </a:p>
          <a:p>
            <a:pPr>
              <a:lnSpc>
                <a:spcPct val="107000"/>
              </a:lnSpc>
              <a:spcAft>
                <a:spcPts val="800"/>
              </a:spcAft>
            </a:pPr>
            <a:endParaRPr lang="en-GB"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2992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8490" y="1088828"/>
            <a:ext cx="8458556" cy="4562551"/>
          </a:xfrm>
          <a:prstGeom prst="rect">
            <a:avLst/>
          </a:prstGeom>
        </p:spPr>
      </p:pic>
      <p:sp>
        <p:nvSpPr>
          <p:cNvPr id="3" name="Rectangle 2"/>
          <p:cNvSpPr/>
          <p:nvPr/>
        </p:nvSpPr>
        <p:spPr>
          <a:xfrm>
            <a:off x="1421422" y="509368"/>
            <a:ext cx="10404231" cy="365678"/>
          </a:xfrm>
          <a:prstGeom prst="rect">
            <a:avLst/>
          </a:prstGeom>
        </p:spPr>
        <p:txBody>
          <a:bodyPr wrap="square">
            <a:spAutoFit/>
          </a:bodyPr>
          <a:lstStyle/>
          <a:p>
            <a:pPr>
              <a:lnSpc>
                <a:spcPct val="107000"/>
              </a:lnSpc>
              <a:spcBef>
                <a:spcPts val="200"/>
              </a:spcBef>
              <a:spcAft>
                <a:spcPts val="0"/>
              </a:spcAft>
            </a:pPr>
            <a:r>
              <a:rPr lang="en-GB" b="1" dirty="0">
                <a:latin typeface="Arial Narrow" panose="020B0606020202030204" pitchFamily="34" charset="0"/>
                <a:ea typeface="Times New Roman" panose="02020603050405020304" pitchFamily="18" charset="0"/>
                <a:cs typeface="Times New Roman" panose="02020603050405020304" pitchFamily="18" charset="0"/>
              </a:rPr>
              <a:t>Percentage of US student population by type of provider 1995 - 2013 </a:t>
            </a:r>
            <a:r>
              <a:rPr lang="en-GB" sz="1400" dirty="0" smtClean="0">
                <a:latin typeface="Arial Narrow" panose="020B0606020202030204" pitchFamily="34" charset="0"/>
                <a:ea typeface="Calibri" panose="020F0502020204030204" pitchFamily="34" charset="0"/>
              </a:rPr>
              <a:t>(</a:t>
            </a:r>
            <a:r>
              <a:rPr lang="en-GB" sz="1400" dirty="0">
                <a:latin typeface="Arial Narrow" panose="020B0606020202030204" pitchFamily="34" charset="0"/>
                <a:ea typeface="Calibri" panose="020F0502020204030204" pitchFamily="34" charset="0"/>
              </a:rPr>
              <a:t>source: The College Board, 2015)</a:t>
            </a:r>
            <a:endParaRPr lang="en-GB" dirty="0">
              <a:effectLst/>
              <a:latin typeface="Arial" panose="020B0604020202020204" pitchFamily="34" charset="0"/>
              <a:ea typeface="Calibri" panose="020F0502020204030204" pitchFamily="34" charset="0"/>
            </a:endParaRPr>
          </a:p>
        </p:txBody>
      </p:sp>
      <p:sp>
        <p:nvSpPr>
          <p:cNvPr id="4" name="Rectangle 3"/>
          <p:cNvSpPr/>
          <p:nvPr/>
        </p:nvSpPr>
        <p:spPr>
          <a:xfrm>
            <a:off x="1254368" y="5865162"/>
            <a:ext cx="7977554" cy="369332"/>
          </a:xfrm>
          <a:prstGeom prst="rect">
            <a:avLst/>
          </a:prstGeom>
        </p:spPr>
        <p:txBody>
          <a:bodyPr wrap="square">
            <a:spAutoFit/>
          </a:bodyPr>
          <a:lstStyle/>
          <a:p>
            <a:r>
              <a:rPr lang="en-GB" b="1" dirty="0" smtClean="0"/>
              <a:t>There </a:t>
            </a:r>
            <a:r>
              <a:rPr lang="en-GB" b="1" dirty="0"/>
              <a:t>were an estimated 3,436 for-profit higher education institutions in 2014-15.</a:t>
            </a:r>
          </a:p>
        </p:txBody>
      </p:sp>
    </p:spTree>
    <p:extLst>
      <p:ext uri="{BB962C8B-B14F-4D97-AF65-F5344CB8AC3E}">
        <p14:creationId xmlns:p14="http://schemas.microsoft.com/office/powerpoint/2010/main" val="384671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301261" y="1219817"/>
            <a:ext cx="10961077" cy="5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Distribution of federal student loan funds by sector, 2004-05 to 2013-14, selected years </a:t>
            </a:r>
            <a:r>
              <a:rPr kumimoji="0" lang="en-GB" altLang="en-US"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Arial" panose="020B0604020202020204" pitchFamily="34" charset="0"/>
              </a:rPr>
              <a:t>(Source: The College Board, 2015)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66644679"/>
              </p:ext>
            </p:extLst>
          </p:nvPr>
        </p:nvGraphicFramePr>
        <p:xfrm>
          <a:off x="1416343" y="1951166"/>
          <a:ext cx="10119165" cy="1936280"/>
        </p:xfrm>
        <a:graphic>
          <a:graphicData uri="http://schemas.openxmlformats.org/presentationml/2006/ole">
            <mc:AlternateContent xmlns:mc="http://schemas.openxmlformats.org/markup-compatibility/2006">
              <mc:Choice xmlns:v="urn:schemas-microsoft-com:vml" Requires="v">
                <p:oleObj spid="_x0000_s4171" name="Document" r:id="rId3" imgW="5724769" imgH="1095196" progId="Word.Document.12">
                  <p:embed/>
                </p:oleObj>
              </mc:Choice>
              <mc:Fallback>
                <p:oleObj name="Document" r:id="rId3" imgW="5724769" imgH="1095196" progId="Word.Document.12">
                  <p:embed/>
                  <p:pic>
                    <p:nvPicPr>
                      <p:cNvPr id="0" name=""/>
                      <p:cNvPicPr/>
                      <p:nvPr/>
                    </p:nvPicPr>
                    <p:blipFill>
                      <a:blip r:embed="rId4"/>
                      <a:stretch>
                        <a:fillRect/>
                      </a:stretch>
                    </p:blipFill>
                    <p:spPr>
                      <a:xfrm>
                        <a:off x="1416343" y="1951166"/>
                        <a:ext cx="10119165" cy="1936280"/>
                      </a:xfrm>
                      <a:prstGeom prst="rect">
                        <a:avLst/>
                      </a:prstGeom>
                    </p:spPr>
                  </p:pic>
                </p:oleObj>
              </mc:Fallback>
            </mc:AlternateContent>
          </a:graphicData>
        </a:graphic>
      </p:graphicFrame>
      <p:sp>
        <p:nvSpPr>
          <p:cNvPr id="8" name="Rectangle 7"/>
          <p:cNvSpPr/>
          <p:nvPr/>
        </p:nvSpPr>
        <p:spPr>
          <a:xfrm>
            <a:off x="1495473" y="4096146"/>
            <a:ext cx="9697135" cy="1938992"/>
          </a:xfrm>
          <a:prstGeom prst="rect">
            <a:avLst/>
          </a:prstGeom>
        </p:spPr>
        <p:txBody>
          <a:bodyPr wrap="square">
            <a:spAutoFit/>
          </a:bodyPr>
          <a:lstStyle/>
          <a:p>
            <a:r>
              <a:rPr lang="en-GB" sz="2400" dirty="0" smtClean="0">
                <a:latin typeface="Arial" panose="020B0604020202020204" pitchFamily="34" charset="0"/>
                <a:ea typeface="Calibri" panose="020F0502020204030204" pitchFamily="34" charset="0"/>
              </a:rPr>
              <a:t>2010-11students at </a:t>
            </a:r>
            <a:r>
              <a:rPr lang="en-GB" sz="2400" dirty="0">
                <a:latin typeface="Arial" panose="020B0604020202020204" pitchFamily="34" charset="0"/>
                <a:ea typeface="Calibri" panose="020F0502020204030204" pitchFamily="34" charset="0"/>
              </a:rPr>
              <a:t>for-profit </a:t>
            </a:r>
            <a:r>
              <a:rPr lang="en-GB" sz="2400" dirty="0" smtClean="0">
                <a:latin typeface="Arial" panose="020B0604020202020204" pitchFamily="34" charset="0"/>
                <a:ea typeface="Calibri" panose="020F0502020204030204" pitchFamily="34" charset="0"/>
              </a:rPr>
              <a:t>institutions received </a:t>
            </a:r>
            <a:r>
              <a:rPr lang="en-GB" sz="2400" dirty="0">
                <a:latin typeface="Arial" panose="020B0604020202020204" pitchFamily="34" charset="0"/>
                <a:ea typeface="Calibri" panose="020F0502020204030204" pitchFamily="34" charset="0"/>
              </a:rPr>
              <a:t>25 per cent of federal loans, </a:t>
            </a:r>
            <a:r>
              <a:rPr lang="en-GB" sz="2400" dirty="0" smtClean="0">
                <a:latin typeface="Arial" panose="020B0604020202020204" pitchFamily="34" charset="0"/>
                <a:ea typeface="Calibri" panose="020F0502020204030204" pitchFamily="34" charset="0"/>
              </a:rPr>
              <a:t>and 25 </a:t>
            </a:r>
            <a:r>
              <a:rPr lang="en-GB" sz="2400" dirty="0">
                <a:latin typeface="Arial" panose="020B0604020202020204" pitchFamily="34" charset="0"/>
                <a:ea typeface="Calibri" panose="020F0502020204030204" pitchFamily="34" charset="0"/>
              </a:rPr>
              <a:t>per cent of Pell </a:t>
            </a:r>
            <a:r>
              <a:rPr lang="en-GB" sz="2400" dirty="0" smtClean="0">
                <a:latin typeface="Arial" panose="020B0604020202020204" pitchFamily="34" charset="0"/>
                <a:ea typeface="Calibri" panose="020F0502020204030204" pitchFamily="34" charset="0"/>
              </a:rPr>
              <a:t>Grants, but only </a:t>
            </a:r>
            <a:r>
              <a:rPr lang="en-GB" sz="2400" dirty="0">
                <a:latin typeface="Arial" panose="020B0604020202020204" pitchFamily="34" charset="0"/>
                <a:ea typeface="Calibri" panose="020F0502020204030204" pitchFamily="34" charset="0"/>
              </a:rPr>
              <a:t>accounted for 11 per cent of enrolments</a:t>
            </a:r>
            <a:r>
              <a:rPr lang="en-GB" sz="2400" dirty="0" smtClean="0">
                <a:latin typeface="Arial" panose="020B0604020202020204" pitchFamily="34" charset="0"/>
                <a:ea typeface="Calibri" panose="020F0502020204030204" pitchFamily="34" charset="0"/>
              </a:rPr>
              <a:t>.</a:t>
            </a:r>
          </a:p>
          <a:p>
            <a:endParaRPr lang="en-GB" sz="2400" dirty="0">
              <a:latin typeface="Arial" panose="020B0604020202020204" pitchFamily="34" charset="0"/>
            </a:endParaRPr>
          </a:p>
          <a:p>
            <a:endParaRPr lang="en-GB" sz="2400" dirty="0"/>
          </a:p>
        </p:txBody>
      </p:sp>
      <p:pic>
        <p:nvPicPr>
          <p:cNvPr id="2" name="Picture 1"/>
          <p:cNvPicPr>
            <a:picLocks noChangeAspect="1"/>
          </p:cNvPicPr>
          <p:nvPr/>
        </p:nvPicPr>
        <p:blipFill>
          <a:blip r:embed="rId5"/>
          <a:stretch>
            <a:fillRect/>
          </a:stretch>
        </p:blipFill>
        <p:spPr>
          <a:xfrm>
            <a:off x="1416343" y="5271840"/>
            <a:ext cx="10169009" cy="640135"/>
          </a:xfrm>
          <a:prstGeom prst="rect">
            <a:avLst/>
          </a:prstGeom>
        </p:spPr>
      </p:pic>
    </p:spTree>
    <p:extLst>
      <p:ext uri="{BB962C8B-B14F-4D97-AF65-F5344CB8AC3E}">
        <p14:creationId xmlns:p14="http://schemas.microsoft.com/office/powerpoint/2010/main" val="2563378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4107</TotalTime>
  <Words>1123</Words>
  <Application>Microsoft Office PowerPoint</Application>
  <PresentationFormat>Widescreen</PresentationFormat>
  <Paragraphs>141</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Arial Narrow</vt:lpstr>
      <vt:lpstr>Berthold Akzidenz Grotesk BE</vt:lpstr>
      <vt:lpstr>Calibri</vt:lpstr>
      <vt:lpstr>Symbol</vt:lpstr>
      <vt:lpstr>Times New Roman</vt:lpstr>
      <vt:lpstr>Office Theme</vt:lpstr>
      <vt:lpstr>Document</vt:lpstr>
      <vt:lpstr>For-profit Higher Education in the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Hunt</cp:lastModifiedBy>
  <cp:revision>155</cp:revision>
  <cp:lastPrinted>2016-11-07T17:08:29Z</cp:lastPrinted>
  <dcterms:created xsi:type="dcterms:W3CDTF">2016-05-20T14:30:39Z</dcterms:created>
  <dcterms:modified xsi:type="dcterms:W3CDTF">2017-02-13T14:07:11Z</dcterms:modified>
</cp:coreProperties>
</file>