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83" r:id="rId5"/>
    <p:sldId id="282" r:id="rId6"/>
    <p:sldId id="258" r:id="rId7"/>
    <p:sldId id="259" r:id="rId8"/>
    <p:sldId id="260" r:id="rId9"/>
    <p:sldId id="262" r:id="rId10"/>
    <p:sldId id="284" r:id="rId11"/>
    <p:sldId id="266" r:id="rId12"/>
    <p:sldId id="285" r:id="rId13"/>
    <p:sldId id="268" r:id="rId14"/>
    <p:sldId id="286" r:id="rId15"/>
    <p:sldId id="295" r:id="rId16"/>
    <p:sldId id="287" r:id="rId17"/>
    <p:sldId id="288" r:id="rId18"/>
    <p:sldId id="289" r:id="rId19"/>
    <p:sldId id="279" r:id="rId20"/>
    <p:sldId id="269" r:id="rId21"/>
    <p:sldId id="294" r:id="rId22"/>
    <p:sldId id="270" r:id="rId23"/>
    <p:sldId id="293" r:id="rId24"/>
    <p:sldId id="290" r:id="rId25"/>
    <p:sldId id="29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93507-06F6-7446-BE02-026690459809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C44731-9710-1141-B5EC-33561983C2FE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International Students</a:t>
          </a:r>
        </a:p>
      </dgm:t>
    </dgm:pt>
    <dgm:pt modelId="{F8B32287-FC92-F744-A952-19C333D4ACFC}" type="parTrans" cxnId="{EA8C239F-A05D-B144-A731-0B13D7849EC6}">
      <dgm:prSet/>
      <dgm:spPr/>
      <dgm:t>
        <a:bodyPr/>
        <a:lstStyle/>
        <a:p>
          <a:endParaRPr lang="en-US"/>
        </a:p>
      </dgm:t>
    </dgm:pt>
    <dgm:pt modelId="{33D88B2B-7AD8-6543-BAAC-DE5DEF476154}" type="sibTrans" cxnId="{EA8C239F-A05D-B144-A731-0B13D7849EC6}">
      <dgm:prSet/>
      <dgm:spPr/>
      <dgm:t>
        <a:bodyPr/>
        <a:lstStyle/>
        <a:p>
          <a:endParaRPr lang="en-US"/>
        </a:p>
      </dgm:t>
    </dgm:pt>
    <dgm:pt modelId="{957E5A1E-2141-A54A-8385-3F103B49B1A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Education Policy</a:t>
          </a:r>
          <a:endParaRPr lang="en-US" dirty="0"/>
        </a:p>
      </dgm:t>
    </dgm:pt>
    <dgm:pt modelId="{F1387294-8D72-3E4E-96BC-8B05A2FF9BFB}" type="parTrans" cxnId="{243E3BB4-1AEE-BD4C-A329-1BEAA4755F9F}">
      <dgm:prSet/>
      <dgm:spPr/>
      <dgm:t>
        <a:bodyPr/>
        <a:lstStyle/>
        <a:p>
          <a:endParaRPr lang="en-US"/>
        </a:p>
      </dgm:t>
    </dgm:pt>
    <dgm:pt modelId="{F54F92CC-4510-584D-A3DE-DA952D543088}" type="sibTrans" cxnId="{243E3BB4-1AEE-BD4C-A329-1BEAA4755F9F}">
      <dgm:prSet/>
      <dgm:spPr/>
      <dgm:t>
        <a:bodyPr/>
        <a:lstStyle/>
        <a:p>
          <a:endParaRPr lang="en-US"/>
        </a:p>
      </dgm:t>
    </dgm:pt>
    <dgm:pt modelId="{02765D87-C861-5B4B-A47C-11BB6C842E65}">
      <dgm:prSet phldrT="[Text]"/>
      <dgm:spPr>
        <a:solidFill>
          <a:srgbClr val="000000"/>
        </a:solidFill>
      </dgm:spPr>
      <dgm:t>
        <a:bodyPr/>
        <a:lstStyle/>
        <a:p>
          <a:r>
            <a:rPr lang="en-US" dirty="0" smtClean="0"/>
            <a:t>Economic Policy</a:t>
          </a:r>
          <a:endParaRPr lang="en-US" dirty="0"/>
        </a:p>
      </dgm:t>
    </dgm:pt>
    <dgm:pt modelId="{FBDA9441-AD1B-024B-8ECE-3174AAA42E66}" type="parTrans" cxnId="{8CEEDE81-B1E4-D944-B6BA-674E6C67F321}">
      <dgm:prSet/>
      <dgm:spPr/>
      <dgm:t>
        <a:bodyPr/>
        <a:lstStyle/>
        <a:p>
          <a:endParaRPr lang="en-US"/>
        </a:p>
      </dgm:t>
    </dgm:pt>
    <dgm:pt modelId="{CEEB9E05-ECBE-F546-8F39-2A446AA94261}" type="sibTrans" cxnId="{8CEEDE81-B1E4-D944-B6BA-674E6C67F321}">
      <dgm:prSet/>
      <dgm:spPr/>
      <dgm:t>
        <a:bodyPr/>
        <a:lstStyle/>
        <a:p>
          <a:endParaRPr lang="en-US"/>
        </a:p>
      </dgm:t>
    </dgm:pt>
    <dgm:pt modelId="{4C4C2EE8-3FAF-C240-85F3-4114EDE7990C}" type="pres">
      <dgm:prSet presAssocID="{31193507-06F6-7446-BE02-0266904598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22E4FF-2E57-E241-A876-D74ED20E87A9}" type="pres">
      <dgm:prSet presAssocID="{65C44731-9710-1141-B5EC-33561983C2FE}" presName="centerShape" presStyleLbl="node0" presStyleIdx="0" presStyleCnt="1"/>
      <dgm:spPr/>
      <dgm:t>
        <a:bodyPr/>
        <a:lstStyle/>
        <a:p>
          <a:endParaRPr lang="en-US"/>
        </a:p>
      </dgm:t>
    </dgm:pt>
    <dgm:pt modelId="{FD2471CF-0C3A-5F42-B20A-067D57EA3D0B}" type="pres">
      <dgm:prSet presAssocID="{F1387294-8D72-3E4E-96BC-8B05A2FF9BFB}" presName="parTrans" presStyleLbl="bgSibTrans2D1" presStyleIdx="0" presStyleCnt="2"/>
      <dgm:spPr/>
      <dgm:t>
        <a:bodyPr/>
        <a:lstStyle/>
        <a:p>
          <a:endParaRPr lang="en-GB"/>
        </a:p>
      </dgm:t>
    </dgm:pt>
    <dgm:pt modelId="{ECA34A78-7A62-634F-A66B-CC91B8C332A3}" type="pres">
      <dgm:prSet presAssocID="{957E5A1E-2141-A54A-8385-3F103B49B1A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1C19B-B0C0-2647-8E3A-1EBA11B8EACF}" type="pres">
      <dgm:prSet presAssocID="{FBDA9441-AD1B-024B-8ECE-3174AAA42E66}" presName="parTrans" presStyleLbl="bgSibTrans2D1" presStyleIdx="1" presStyleCnt="2"/>
      <dgm:spPr/>
      <dgm:t>
        <a:bodyPr/>
        <a:lstStyle/>
        <a:p>
          <a:endParaRPr lang="en-GB"/>
        </a:p>
      </dgm:t>
    </dgm:pt>
    <dgm:pt modelId="{D06E1A03-B41A-DE4A-8B13-55BC7D4DC77F}" type="pres">
      <dgm:prSet presAssocID="{02765D87-C861-5B4B-A47C-11BB6C842E6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FEBE01-0AD3-AE44-8063-5E3BD8A5EA83}" type="presOf" srcId="{FBDA9441-AD1B-024B-8ECE-3174AAA42E66}" destId="{4D31C19B-B0C0-2647-8E3A-1EBA11B8EACF}" srcOrd="0" destOrd="0" presId="urn:microsoft.com/office/officeart/2005/8/layout/radial4"/>
    <dgm:cxn modelId="{243E3BB4-1AEE-BD4C-A329-1BEAA4755F9F}" srcId="{65C44731-9710-1141-B5EC-33561983C2FE}" destId="{957E5A1E-2141-A54A-8385-3F103B49B1A8}" srcOrd="0" destOrd="0" parTransId="{F1387294-8D72-3E4E-96BC-8B05A2FF9BFB}" sibTransId="{F54F92CC-4510-584D-A3DE-DA952D543088}"/>
    <dgm:cxn modelId="{E6BE896A-1CEB-1344-8DE8-CF5986D2C846}" type="presOf" srcId="{31193507-06F6-7446-BE02-026690459809}" destId="{4C4C2EE8-3FAF-C240-85F3-4114EDE7990C}" srcOrd="0" destOrd="0" presId="urn:microsoft.com/office/officeart/2005/8/layout/radial4"/>
    <dgm:cxn modelId="{29D40404-8603-D04A-AE0E-CB8097EA37CB}" type="presOf" srcId="{65C44731-9710-1141-B5EC-33561983C2FE}" destId="{7922E4FF-2E57-E241-A876-D74ED20E87A9}" srcOrd="0" destOrd="0" presId="urn:microsoft.com/office/officeart/2005/8/layout/radial4"/>
    <dgm:cxn modelId="{EA8C239F-A05D-B144-A731-0B13D7849EC6}" srcId="{31193507-06F6-7446-BE02-026690459809}" destId="{65C44731-9710-1141-B5EC-33561983C2FE}" srcOrd="0" destOrd="0" parTransId="{F8B32287-FC92-F744-A952-19C333D4ACFC}" sibTransId="{33D88B2B-7AD8-6543-BAAC-DE5DEF476154}"/>
    <dgm:cxn modelId="{484719EB-2D5B-F348-B163-002A8DFBF6AB}" type="presOf" srcId="{957E5A1E-2141-A54A-8385-3F103B49B1A8}" destId="{ECA34A78-7A62-634F-A66B-CC91B8C332A3}" srcOrd="0" destOrd="0" presId="urn:microsoft.com/office/officeart/2005/8/layout/radial4"/>
    <dgm:cxn modelId="{22E63B60-34FF-E24A-92EE-D61A4F104C21}" type="presOf" srcId="{02765D87-C861-5B4B-A47C-11BB6C842E65}" destId="{D06E1A03-B41A-DE4A-8B13-55BC7D4DC77F}" srcOrd="0" destOrd="0" presId="urn:microsoft.com/office/officeart/2005/8/layout/radial4"/>
    <dgm:cxn modelId="{8CEEDE81-B1E4-D944-B6BA-674E6C67F321}" srcId="{65C44731-9710-1141-B5EC-33561983C2FE}" destId="{02765D87-C861-5B4B-A47C-11BB6C842E65}" srcOrd="1" destOrd="0" parTransId="{FBDA9441-AD1B-024B-8ECE-3174AAA42E66}" sibTransId="{CEEB9E05-ECBE-F546-8F39-2A446AA94261}"/>
    <dgm:cxn modelId="{003B7D69-6808-C041-BAC3-EEF4E27346B3}" type="presOf" srcId="{F1387294-8D72-3E4E-96BC-8B05A2FF9BFB}" destId="{FD2471CF-0C3A-5F42-B20A-067D57EA3D0B}" srcOrd="0" destOrd="0" presId="urn:microsoft.com/office/officeart/2005/8/layout/radial4"/>
    <dgm:cxn modelId="{12470C31-44A3-EC43-BBBE-5C4A668B956D}" type="presParOf" srcId="{4C4C2EE8-3FAF-C240-85F3-4114EDE7990C}" destId="{7922E4FF-2E57-E241-A876-D74ED20E87A9}" srcOrd="0" destOrd="0" presId="urn:microsoft.com/office/officeart/2005/8/layout/radial4"/>
    <dgm:cxn modelId="{CD81AC60-57C8-4540-9DF5-232EB6994E2D}" type="presParOf" srcId="{4C4C2EE8-3FAF-C240-85F3-4114EDE7990C}" destId="{FD2471CF-0C3A-5F42-B20A-067D57EA3D0B}" srcOrd="1" destOrd="0" presId="urn:microsoft.com/office/officeart/2005/8/layout/radial4"/>
    <dgm:cxn modelId="{A7A74E14-55DD-B541-8669-ED2310AFE7F6}" type="presParOf" srcId="{4C4C2EE8-3FAF-C240-85F3-4114EDE7990C}" destId="{ECA34A78-7A62-634F-A66B-CC91B8C332A3}" srcOrd="2" destOrd="0" presId="urn:microsoft.com/office/officeart/2005/8/layout/radial4"/>
    <dgm:cxn modelId="{82F334CD-60E2-6349-ABBA-BD434EF81419}" type="presParOf" srcId="{4C4C2EE8-3FAF-C240-85F3-4114EDE7990C}" destId="{4D31C19B-B0C0-2647-8E3A-1EBA11B8EACF}" srcOrd="3" destOrd="0" presId="urn:microsoft.com/office/officeart/2005/8/layout/radial4"/>
    <dgm:cxn modelId="{4F8D774C-3B86-AE4B-AC8E-9C0C46285A14}" type="presParOf" srcId="{4C4C2EE8-3FAF-C240-85F3-4114EDE7990C}" destId="{D06E1A03-B41A-DE4A-8B13-55BC7D4DC77F}" srcOrd="4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193507-06F6-7446-BE02-026690459809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C44731-9710-1141-B5EC-33561983C2FE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International Students</a:t>
          </a:r>
        </a:p>
      </dgm:t>
    </dgm:pt>
    <dgm:pt modelId="{F8B32287-FC92-F744-A952-19C333D4ACFC}" type="parTrans" cxnId="{EA8C239F-A05D-B144-A731-0B13D7849EC6}">
      <dgm:prSet/>
      <dgm:spPr/>
      <dgm:t>
        <a:bodyPr/>
        <a:lstStyle/>
        <a:p>
          <a:endParaRPr lang="en-US"/>
        </a:p>
      </dgm:t>
    </dgm:pt>
    <dgm:pt modelId="{33D88B2B-7AD8-6543-BAAC-DE5DEF476154}" type="sibTrans" cxnId="{EA8C239F-A05D-B144-A731-0B13D7849EC6}">
      <dgm:prSet/>
      <dgm:spPr/>
      <dgm:t>
        <a:bodyPr/>
        <a:lstStyle/>
        <a:p>
          <a:endParaRPr lang="en-US"/>
        </a:p>
      </dgm:t>
    </dgm:pt>
    <dgm:pt modelId="{957E5A1E-2141-A54A-8385-3F103B49B1A8}">
      <dgm:prSet phldrT="[Text]"/>
      <dgm:spPr>
        <a:solidFill>
          <a:schemeClr val="tx1"/>
        </a:solidFill>
        <a:ln w="44450"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Education Policy</a:t>
          </a:r>
          <a:endParaRPr lang="en-US" dirty="0"/>
        </a:p>
      </dgm:t>
    </dgm:pt>
    <dgm:pt modelId="{F1387294-8D72-3E4E-96BC-8B05A2FF9BFB}" type="parTrans" cxnId="{243E3BB4-1AEE-BD4C-A329-1BEAA4755F9F}">
      <dgm:prSet/>
      <dgm:spPr/>
      <dgm:t>
        <a:bodyPr/>
        <a:lstStyle/>
        <a:p>
          <a:endParaRPr lang="en-US"/>
        </a:p>
      </dgm:t>
    </dgm:pt>
    <dgm:pt modelId="{F54F92CC-4510-584D-A3DE-DA952D543088}" type="sibTrans" cxnId="{243E3BB4-1AEE-BD4C-A329-1BEAA4755F9F}">
      <dgm:prSet/>
      <dgm:spPr/>
      <dgm:t>
        <a:bodyPr/>
        <a:lstStyle/>
        <a:p>
          <a:endParaRPr lang="en-US"/>
        </a:p>
      </dgm:t>
    </dgm:pt>
    <dgm:pt modelId="{02765D87-C861-5B4B-A47C-11BB6C842E65}">
      <dgm:prSet phldrT="[Text]"/>
      <dgm:spPr>
        <a:solidFill>
          <a:srgbClr val="000000"/>
        </a:solidFill>
      </dgm:spPr>
      <dgm:t>
        <a:bodyPr/>
        <a:lstStyle/>
        <a:p>
          <a:r>
            <a:rPr lang="en-US" dirty="0" smtClean="0"/>
            <a:t>Economic Policy</a:t>
          </a:r>
          <a:endParaRPr lang="en-US" dirty="0"/>
        </a:p>
      </dgm:t>
    </dgm:pt>
    <dgm:pt modelId="{FBDA9441-AD1B-024B-8ECE-3174AAA42E66}" type="parTrans" cxnId="{8CEEDE81-B1E4-D944-B6BA-674E6C67F321}">
      <dgm:prSet/>
      <dgm:spPr/>
      <dgm:t>
        <a:bodyPr/>
        <a:lstStyle/>
        <a:p>
          <a:endParaRPr lang="en-US"/>
        </a:p>
      </dgm:t>
    </dgm:pt>
    <dgm:pt modelId="{CEEB9E05-ECBE-F546-8F39-2A446AA94261}" type="sibTrans" cxnId="{8CEEDE81-B1E4-D944-B6BA-674E6C67F321}">
      <dgm:prSet/>
      <dgm:spPr/>
      <dgm:t>
        <a:bodyPr/>
        <a:lstStyle/>
        <a:p>
          <a:endParaRPr lang="en-US"/>
        </a:p>
      </dgm:t>
    </dgm:pt>
    <dgm:pt modelId="{45CE766A-21B5-0E40-8BD7-E382E32653EB}">
      <dgm:prSet phldrT="[Text]"/>
      <dgm:spPr>
        <a:solidFill>
          <a:srgbClr val="000000"/>
        </a:solidFill>
      </dgm:spPr>
      <dgm:t>
        <a:bodyPr/>
        <a:lstStyle/>
        <a:p>
          <a:r>
            <a:rPr lang="en-US" dirty="0" smtClean="0"/>
            <a:t>Migration Policy</a:t>
          </a:r>
          <a:endParaRPr lang="en-US" dirty="0"/>
        </a:p>
      </dgm:t>
    </dgm:pt>
    <dgm:pt modelId="{FB7FCEA8-F1D7-A544-9E6E-8ACFFD1ABF82}" type="parTrans" cxnId="{94245139-DAA5-CC44-8273-0F3FF5716595}">
      <dgm:prSet/>
      <dgm:spPr/>
      <dgm:t>
        <a:bodyPr/>
        <a:lstStyle/>
        <a:p>
          <a:endParaRPr lang="en-US"/>
        </a:p>
      </dgm:t>
    </dgm:pt>
    <dgm:pt modelId="{82FFAE50-40A8-2B43-9E88-CF6C0F5A6E66}" type="sibTrans" cxnId="{94245139-DAA5-CC44-8273-0F3FF5716595}">
      <dgm:prSet/>
      <dgm:spPr/>
      <dgm:t>
        <a:bodyPr/>
        <a:lstStyle/>
        <a:p>
          <a:endParaRPr lang="en-US"/>
        </a:p>
      </dgm:t>
    </dgm:pt>
    <dgm:pt modelId="{4C4C2EE8-3FAF-C240-85F3-4114EDE7990C}" type="pres">
      <dgm:prSet presAssocID="{31193507-06F6-7446-BE02-0266904598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22E4FF-2E57-E241-A876-D74ED20E87A9}" type="pres">
      <dgm:prSet presAssocID="{65C44731-9710-1141-B5EC-33561983C2FE}" presName="centerShape" presStyleLbl="node0" presStyleIdx="0" presStyleCnt="1"/>
      <dgm:spPr/>
      <dgm:t>
        <a:bodyPr/>
        <a:lstStyle/>
        <a:p>
          <a:endParaRPr lang="en-US"/>
        </a:p>
      </dgm:t>
    </dgm:pt>
    <dgm:pt modelId="{FD2471CF-0C3A-5F42-B20A-067D57EA3D0B}" type="pres">
      <dgm:prSet presAssocID="{F1387294-8D72-3E4E-96BC-8B05A2FF9BFB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ECA34A78-7A62-634F-A66B-CC91B8C332A3}" type="pres">
      <dgm:prSet presAssocID="{957E5A1E-2141-A54A-8385-3F103B49B1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1C19B-B0C0-2647-8E3A-1EBA11B8EACF}" type="pres">
      <dgm:prSet presAssocID="{FBDA9441-AD1B-024B-8ECE-3174AAA42E66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D06E1A03-B41A-DE4A-8B13-55BC7D4DC77F}" type="pres">
      <dgm:prSet presAssocID="{02765D87-C861-5B4B-A47C-11BB6C842E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B0CA4-2C3B-6E4F-9B17-19D74069AB45}" type="pres">
      <dgm:prSet presAssocID="{FB7FCEA8-F1D7-A544-9E6E-8ACFFD1ABF82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933AC7C6-22F7-994D-B45E-622B4B119340}" type="pres">
      <dgm:prSet presAssocID="{45CE766A-21B5-0E40-8BD7-E382E32653E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5C6AEBB-7300-CF48-881A-A0F9D5FC434E}" type="presOf" srcId="{FB7FCEA8-F1D7-A544-9E6E-8ACFFD1ABF82}" destId="{2B0B0CA4-2C3B-6E4F-9B17-19D74069AB45}" srcOrd="0" destOrd="0" presId="urn:microsoft.com/office/officeart/2005/8/layout/radial4"/>
    <dgm:cxn modelId="{9CD68D79-815E-B040-81DF-F4A96D0ACE70}" type="presOf" srcId="{FBDA9441-AD1B-024B-8ECE-3174AAA42E66}" destId="{4D31C19B-B0C0-2647-8E3A-1EBA11B8EACF}" srcOrd="0" destOrd="0" presId="urn:microsoft.com/office/officeart/2005/8/layout/radial4"/>
    <dgm:cxn modelId="{F6EC4739-E6A1-014E-BDB1-CB99921A7E8B}" type="presOf" srcId="{31193507-06F6-7446-BE02-026690459809}" destId="{4C4C2EE8-3FAF-C240-85F3-4114EDE7990C}" srcOrd="0" destOrd="0" presId="urn:microsoft.com/office/officeart/2005/8/layout/radial4"/>
    <dgm:cxn modelId="{94245139-DAA5-CC44-8273-0F3FF5716595}" srcId="{65C44731-9710-1141-B5EC-33561983C2FE}" destId="{45CE766A-21B5-0E40-8BD7-E382E32653EB}" srcOrd="2" destOrd="0" parTransId="{FB7FCEA8-F1D7-A544-9E6E-8ACFFD1ABF82}" sibTransId="{82FFAE50-40A8-2B43-9E88-CF6C0F5A6E66}"/>
    <dgm:cxn modelId="{243E3BB4-1AEE-BD4C-A329-1BEAA4755F9F}" srcId="{65C44731-9710-1141-B5EC-33561983C2FE}" destId="{957E5A1E-2141-A54A-8385-3F103B49B1A8}" srcOrd="0" destOrd="0" parTransId="{F1387294-8D72-3E4E-96BC-8B05A2FF9BFB}" sibTransId="{F54F92CC-4510-584D-A3DE-DA952D543088}"/>
    <dgm:cxn modelId="{EA8C239F-A05D-B144-A731-0B13D7849EC6}" srcId="{31193507-06F6-7446-BE02-026690459809}" destId="{65C44731-9710-1141-B5EC-33561983C2FE}" srcOrd="0" destOrd="0" parTransId="{F8B32287-FC92-F744-A952-19C333D4ACFC}" sibTransId="{33D88B2B-7AD8-6543-BAAC-DE5DEF476154}"/>
    <dgm:cxn modelId="{DAAE182D-210F-CD4C-BDD8-3C49BE50A18C}" type="presOf" srcId="{45CE766A-21B5-0E40-8BD7-E382E32653EB}" destId="{933AC7C6-22F7-994D-B45E-622B4B119340}" srcOrd="0" destOrd="0" presId="urn:microsoft.com/office/officeart/2005/8/layout/radial4"/>
    <dgm:cxn modelId="{8CEEDE81-B1E4-D944-B6BA-674E6C67F321}" srcId="{65C44731-9710-1141-B5EC-33561983C2FE}" destId="{02765D87-C861-5B4B-A47C-11BB6C842E65}" srcOrd="1" destOrd="0" parTransId="{FBDA9441-AD1B-024B-8ECE-3174AAA42E66}" sibTransId="{CEEB9E05-ECBE-F546-8F39-2A446AA94261}"/>
    <dgm:cxn modelId="{6551B6C2-A03F-AE48-BE66-D726D1365416}" type="presOf" srcId="{957E5A1E-2141-A54A-8385-3F103B49B1A8}" destId="{ECA34A78-7A62-634F-A66B-CC91B8C332A3}" srcOrd="0" destOrd="0" presId="urn:microsoft.com/office/officeart/2005/8/layout/radial4"/>
    <dgm:cxn modelId="{314ECA87-E0AD-4246-A2BA-BCF12A4F5C1D}" type="presOf" srcId="{65C44731-9710-1141-B5EC-33561983C2FE}" destId="{7922E4FF-2E57-E241-A876-D74ED20E87A9}" srcOrd="0" destOrd="0" presId="urn:microsoft.com/office/officeart/2005/8/layout/radial4"/>
    <dgm:cxn modelId="{C09A675B-42F0-284E-B9D0-422A47B79BA2}" type="presOf" srcId="{F1387294-8D72-3E4E-96BC-8B05A2FF9BFB}" destId="{FD2471CF-0C3A-5F42-B20A-067D57EA3D0B}" srcOrd="0" destOrd="0" presId="urn:microsoft.com/office/officeart/2005/8/layout/radial4"/>
    <dgm:cxn modelId="{8ED80BA3-CD4F-FF43-81A9-85E19EB208AC}" type="presOf" srcId="{02765D87-C861-5B4B-A47C-11BB6C842E65}" destId="{D06E1A03-B41A-DE4A-8B13-55BC7D4DC77F}" srcOrd="0" destOrd="0" presId="urn:microsoft.com/office/officeart/2005/8/layout/radial4"/>
    <dgm:cxn modelId="{07415566-B431-AE47-A042-7EDA8F22EF36}" type="presParOf" srcId="{4C4C2EE8-3FAF-C240-85F3-4114EDE7990C}" destId="{7922E4FF-2E57-E241-A876-D74ED20E87A9}" srcOrd="0" destOrd="0" presId="urn:microsoft.com/office/officeart/2005/8/layout/radial4"/>
    <dgm:cxn modelId="{46F01ACC-9851-5C41-BF02-2969CBA28D1E}" type="presParOf" srcId="{4C4C2EE8-3FAF-C240-85F3-4114EDE7990C}" destId="{FD2471CF-0C3A-5F42-B20A-067D57EA3D0B}" srcOrd="1" destOrd="0" presId="urn:microsoft.com/office/officeart/2005/8/layout/radial4"/>
    <dgm:cxn modelId="{FB74B415-B00F-A644-AAAE-AE13C6459860}" type="presParOf" srcId="{4C4C2EE8-3FAF-C240-85F3-4114EDE7990C}" destId="{ECA34A78-7A62-634F-A66B-CC91B8C332A3}" srcOrd="2" destOrd="0" presId="urn:microsoft.com/office/officeart/2005/8/layout/radial4"/>
    <dgm:cxn modelId="{0084296C-B5EE-EB40-9A09-7A643D536A8C}" type="presParOf" srcId="{4C4C2EE8-3FAF-C240-85F3-4114EDE7990C}" destId="{4D31C19B-B0C0-2647-8E3A-1EBA11B8EACF}" srcOrd="3" destOrd="0" presId="urn:microsoft.com/office/officeart/2005/8/layout/radial4"/>
    <dgm:cxn modelId="{E7F881A5-78D0-4542-9DE1-8A07EB805500}" type="presParOf" srcId="{4C4C2EE8-3FAF-C240-85F3-4114EDE7990C}" destId="{D06E1A03-B41A-DE4A-8B13-55BC7D4DC77F}" srcOrd="4" destOrd="0" presId="urn:microsoft.com/office/officeart/2005/8/layout/radial4"/>
    <dgm:cxn modelId="{ABDC062F-5CED-9F45-BD15-4A3218A92103}" type="presParOf" srcId="{4C4C2EE8-3FAF-C240-85F3-4114EDE7990C}" destId="{2B0B0CA4-2C3B-6E4F-9B17-19D74069AB45}" srcOrd="5" destOrd="0" presId="urn:microsoft.com/office/officeart/2005/8/layout/radial4"/>
    <dgm:cxn modelId="{150D6694-5685-B54D-B9DA-83D9512B9DB5}" type="presParOf" srcId="{4C4C2EE8-3FAF-C240-85F3-4114EDE7990C}" destId="{933AC7C6-22F7-994D-B45E-622B4B119340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193507-06F6-7446-BE02-026690459809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C44731-9710-1141-B5EC-33561983C2FE}">
      <dgm:prSet phldrT="[Text]"/>
      <dgm:spPr>
        <a:solidFill>
          <a:srgbClr val="FF0000"/>
        </a:solidFill>
      </dgm:spPr>
      <dgm:t>
        <a:bodyPr/>
        <a:lstStyle/>
        <a:p>
          <a:r>
            <a:rPr lang="en-US" b="1" dirty="0" smtClean="0"/>
            <a:t>International Students</a:t>
          </a:r>
        </a:p>
      </dgm:t>
    </dgm:pt>
    <dgm:pt modelId="{F8B32287-FC92-F744-A952-19C333D4ACFC}" type="parTrans" cxnId="{EA8C239F-A05D-B144-A731-0B13D7849EC6}">
      <dgm:prSet/>
      <dgm:spPr/>
      <dgm:t>
        <a:bodyPr/>
        <a:lstStyle/>
        <a:p>
          <a:endParaRPr lang="en-US"/>
        </a:p>
      </dgm:t>
    </dgm:pt>
    <dgm:pt modelId="{33D88B2B-7AD8-6543-BAAC-DE5DEF476154}" type="sibTrans" cxnId="{EA8C239F-A05D-B144-A731-0B13D7849EC6}">
      <dgm:prSet/>
      <dgm:spPr/>
      <dgm:t>
        <a:bodyPr/>
        <a:lstStyle/>
        <a:p>
          <a:endParaRPr lang="en-US"/>
        </a:p>
      </dgm:t>
    </dgm:pt>
    <dgm:pt modelId="{957E5A1E-2141-A54A-8385-3F103B49B1A8}">
      <dgm:prSet phldrT="[Text]"/>
      <dgm:spPr>
        <a:solidFill>
          <a:schemeClr val="tx1"/>
        </a:solidFill>
        <a:ln w="44450">
          <a:noFill/>
        </a:ln>
      </dgm:spPr>
      <dgm:t>
        <a:bodyPr/>
        <a:lstStyle/>
        <a:p>
          <a:r>
            <a:rPr lang="en-US" dirty="0" smtClean="0"/>
            <a:t>Education Policy</a:t>
          </a:r>
          <a:endParaRPr lang="en-US" dirty="0"/>
        </a:p>
      </dgm:t>
    </dgm:pt>
    <dgm:pt modelId="{F1387294-8D72-3E4E-96BC-8B05A2FF9BFB}" type="parTrans" cxnId="{243E3BB4-1AEE-BD4C-A329-1BEAA4755F9F}">
      <dgm:prSet/>
      <dgm:spPr/>
      <dgm:t>
        <a:bodyPr/>
        <a:lstStyle/>
        <a:p>
          <a:endParaRPr lang="en-US"/>
        </a:p>
      </dgm:t>
    </dgm:pt>
    <dgm:pt modelId="{F54F92CC-4510-584D-A3DE-DA952D543088}" type="sibTrans" cxnId="{243E3BB4-1AEE-BD4C-A329-1BEAA4755F9F}">
      <dgm:prSet/>
      <dgm:spPr/>
      <dgm:t>
        <a:bodyPr/>
        <a:lstStyle/>
        <a:p>
          <a:endParaRPr lang="en-US"/>
        </a:p>
      </dgm:t>
    </dgm:pt>
    <dgm:pt modelId="{02765D87-C861-5B4B-A47C-11BB6C842E65}">
      <dgm:prSet phldrT="[Text]"/>
      <dgm:spPr>
        <a:solidFill>
          <a:srgbClr val="000000"/>
        </a:solidFill>
        <a:ln w="44450"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Economic Policy</a:t>
          </a:r>
          <a:endParaRPr lang="en-US" dirty="0"/>
        </a:p>
      </dgm:t>
    </dgm:pt>
    <dgm:pt modelId="{FBDA9441-AD1B-024B-8ECE-3174AAA42E66}" type="parTrans" cxnId="{8CEEDE81-B1E4-D944-B6BA-674E6C67F321}">
      <dgm:prSet/>
      <dgm:spPr/>
      <dgm:t>
        <a:bodyPr/>
        <a:lstStyle/>
        <a:p>
          <a:endParaRPr lang="en-US"/>
        </a:p>
      </dgm:t>
    </dgm:pt>
    <dgm:pt modelId="{CEEB9E05-ECBE-F546-8F39-2A446AA94261}" type="sibTrans" cxnId="{8CEEDE81-B1E4-D944-B6BA-674E6C67F321}">
      <dgm:prSet/>
      <dgm:spPr/>
      <dgm:t>
        <a:bodyPr/>
        <a:lstStyle/>
        <a:p>
          <a:endParaRPr lang="en-US"/>
        </a:p>
      </dgm:t>
    </dgm:pt>
    <dgm:pt modelId="{45CE766A-21B5-0E40-8BD7-E382E32653EB}">
      <dgm:prSet phldrT="[Text]"/>
      <dgm:spPr>
        <a:solidFill>
          <a:srgbClr val="000000">
            <a:alpha val="72000"/>
          </a:srgbClr>
        </a:solidFill>
      </dgm:spPr>
      <dgm:t>
        <a:bodyPr/>
        <a:lstStyle/>
        <a:p>
          <a:r>
            <a:rPr lang="en-US" dirty="0" smtClean="0"/>
            <a:t>Migration Policy</a:t>
          </a:r>
          <a:endParaRPr lang="en-US" dirty="0"/>
        </a:p>
      </dgm:t>
    </dgm:pt>
    <dgm:pt modelId="{FB7FCEA8-F1D7-A544-9E6E-8ACFFD1ABF82}" type="parTrans" cxnId="{94245139-DAA5-CC44-8273-0F3FF5716595}">
      <dgm:prSet/>
      <dgm:spPr/>
      <dgm:t>
        <a:bodyPr/>
        <a:lstStyle/>
        <a:p>
          <a:endParaRPr lang="en-US"/>
        </a:p>
      </dgm:t>
    </dgm:pt>
    <dgm:pt modelId="{82FFAE50-40A8-2B43-9E88-CF6C0F5A6E66}" type="sibTrans" cxnId="{94245139-DAA5-CC44-8273-0F3FF5716595}">
      <dgm:prSet/>
      <dgm:spPr/>
      <dgm:t>
        <a:bodyPr/>
        <a:lstStyle/>
        <a:p>
          <a:endParaRPr lang="en-US"/>
        </a:p>
      </dgm:t>
    </dgm:pt>
    <dgm:pt modelId="{4C4C2EE8-3FAF-C240-85F3-4114EDE7990C}" type="pres">
      <dgm:prSet presAssocID="{31193507-06F6-7446-BE02-0266904598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22E4FF-2E57-E241-A876-D74ED20E87A9}" type="pres">
      <dgm:prSet presAssocID="{65C44731-9710-1141-B5EC-33561983C2FE}" presName="centerShape" presStyleLbl="node0" presStyleIdx="0" presStyleCnt="1"/>
      <dgm:spPr/>
      <dgm:t>
        <a:bodyPr/>
        <a:lstStyle/>
        <a:p>
          <a:endParaRPr lang="en-US"/>
        </a:p>
      </dgm:t>
    </dgm:pt>
    <dgm:pt modelId="{FD2471CF-0C3A-5F42-B20A-067D57EA3D0B}" type="pres">
      <dgm:prSet presAssocID="{F1387294-8D72-3E4E-96BC-8B05A2FF9BFB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ECA34A78-7A62-634F-A66B-CC91B8C332A3}" type="pres">
      <dgm:prSet presAssocID="{957E5A1E-2141-A54A-8385-3F103B49B1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1C19B-B0C0-2647-8E3A-1EBA11B8EACF}" type="pres">
      <dgm:prSet presAssocID="{FBDA9441-AD1B-024B-8ECE-3174AAA42E66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D06E1A03-B41A-DE4A-8B13-55BC7D4DC77F}" type="pres">
      <dgm:prSet presAssocID="{02765D87-C861-5B4B-A47C-11BB6C842E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B0CA4-2C3B-6E4F-9B17-19D74069AB45}" type="pres">
      <dgm:prSet presAssocID="{FB7FCEA8-F1D7-A544-9E6E-8ACFFD1ABF82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933AC7C6-22F7-994D-B45E-622B4B119340}" type="pres">
      <dgm:prSet presAssocID="{45CE766A-21B5-0E40-8BD7-E382E32653EB}" presName="node" presStyleLbl="node1" presStyleIdx="2" presStyleCnt="3" custScaleX="270811" custScaleY="239852" custRadScaleRad="63405" custRadScaleInc="-1250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46F1B9F-472D-D04F-9DAA-C84C932440A2}" type="presOf" srcId="{45CE766A-21B5-0E40-8BD7-E382E32653EB}" destId="{933AC7C6-22F7-994D-B45E-622B4B119340}" srcOrd="0" destOrd="0" presId="urn:microsoft.com/office/officeart/2005/8/layout/radial4"/>
    <dgm:cxn modelId="{1879871B-8BA3-5846-A30F-64F50E160573}" type="presOf" srcId="{FB7FCEA8-F1D7-A544-9E6E-8ACFFD1ABF82}" destId="{2B0B0CA4-2C3B-6E4F-9B17-19D74069AB45}" srcOrd="0" destOrd="0" presId="urn:microsoft.com/office/officeart/2005/8/layout/radial4"/>
    <dgm:cxn modelId="{20FB49B6-AE01-3240-8EEE-C5612DD7C8DE}" type="presOf" srcId="{31193507-06F6-7446-BE02-026690459809}" destId="{4C4C2EE8-3FAF-C240-85F3-4114EDE7990C}" srcOrd="0" destOrd="0" presId="urn:microsoft.com/office/officeart/2005/8/layout/radial4"/>
    <dgm:cxn modelId="{23557231-C546-4B41-A779-85CDB983DA22}" type="presOf" srcId="{02765D87-C861-5B4B-A47C-11BB6C842E65}" destId="{D06E1A03-B41A-DE4A-8B13-55BC7D4DC77F}" srcOrd="0" destOrd="0" presId="urn:microsoft.com/office/officeart/2005/8/layout/radial4"/>
    <dgm:cxn modelId="{94245139-DAA5-CC44-8273-0F3FF5716595}" srcId="{65C44731-9710-1141-B5EC-33561983C2FE}" destId="{45CE766A-21B5-0E40-8BD7-E382E32653EB}" srcOrd="2" destOrd="0" parTransId="{FB7FCEA8-F1D7-A544-9E6E-8ACFFD1ABF82}" sibTransId="{82FFAE50-40A8-2B43-9E88-CF6C0F5A6E66}"/>
    <dgm:cxn modelId="{85333600-76BD-EA4F-AE1F-A864B55931DE}" type="presOf" srcId="{FBDA9441-AD1B-024B-8ECE-3174AAA42E66}" destId="{4D31C19B-B0C0-2647-8E3A-1EBA11B8EACF}" srcOrd="0" destOrd="0" presId="urn:microsoft.com/office/officeart/2005/8/layout/radial4"/>
    <dgm:cxn modelId="{243E3BB4-1AEE-BD4C-A329-1BEAA4755F9F}" srcId="{65C44731-9710-1141-B5EC-33561983C2FE}" destId="{957E5A1E-2141-A54A-8385-3F103B49B1A8}" srcOrd="0" destOrd="0" parTransId="{F1387294-8D72-3E4E-96BC-8B05A2FF9BFB}" sibTransId="{F54F92CC-4510-584D-A3DE-DA952D543088}"/>
    <dgm:cxn modelId="{026BC9B9-FD6A-0342-9A45-55B6F8DEADA7}" type="presOf" srcId="{F1387294-8D72-3E4E-96BC-8B05A2FF9BFB}" destId="{FD2471CF-0C3A-5F42-B20A-067D57EA3D0B}" srcOrd="0" destOrd="0" presId="urn:microsoft.com/office/officeart/2005/8/layout/radial4"/>
    <dgm:cxn modelId="{EA8C239F-A05D-B144-A731-0B13D7849EC6}" srcId="{31193507-06F6-7446-BE02-026690459809}" destId="{65C44731-9710-1141-B5EC-33561983C2FE}" srcOrd="0" destOrd="0" parTransId="{F8B32287-FC92-F744-A952-19C333D4ACFC}" sibTransId="{33D88B2B-7AD8-6543-BAAC-DE5DEF476154}"/>
    <dgm:cxn modelId="{8CEEDE81-B1E4-D944-B6BA-674E6C67F321}" srcId="{65C44731-9710-1141-B5EC-33561983C2FE}" destId="{02765D87-C861-5B4B-A47C-11BB6C842E65}" srcOrd="1" destOrd="0" parTransId="{FBDA9441-AD1B-024B-8ECE-3174AAA42E66}" sibTransId="{CEEB9E05-ECBE-F546-8F39-2A446AA94261}"/>
    <dgm:cxn modelId="{FAA52D05-AE70-9B43-8E63-1290F333D573}" type="presOf" srcId="{65C44731-9710-1141-B5EC-33561983C2FE}" destId="{7922E4FF-2E57-E241-A876-D74ED20E87A9}" srcOrd="0" destOrd="0" presId="urn:microsoft.com/office/officeart/2005/8/layout/radial4"/>
    <dgm:cxn modelId="{1E450D9F-2724-D24E-9FCB-D2AEFCFC7EA7}" type="presOf" srcId="{957E5A1E-2141-A54A-8385-3F103B49B1A8}" destId="{ECA34A78-7A62-634F-A66B-CC91B8C332A3}" srcOrd="0" destOrd="0" presId="urn:microsoft.com/office/officeart/2005/8/layout/radial4"/>
    <dgm:cxn modelId="{318C2C3B-7F85-424A-86B6-6CFBCFC664E8}" type="presParOf" srcId="{4C4C2EE8-3FAF-C240-85F3-4114EDE7990C}" destId="{7922E4FF-2E57-E241-A876-D74ED20E87A9}" srcOrd="0" destOrd="0" presId="urn:microsoft.com/office/officeart/2005/8/layout/radial4"/>
    <dgm:cxn modelId="{5D305319-992C-CE4B-8E74-F885FAF82D06}" type="presParOf" srcId="{4C4C2EE8-3FAF-C240-85F3-4114EDE7990C}" destId="{FD2471CF-0C3A-5F42-B20A-067D57EA3D0B}" srcOrd="1" destOrd="0" presId="urn:microsoft.com/office/officeart/2005/8/layout/radial4"/>
    <dgm:cxn modelId="{F028C943-8DD4-4C4D-8ED2-B12134A5BF9A}" type="presParOf" srcId="{4C4C2EE8-3FAF-C240-85F3-4114EDE7990C}" destId="{ECA34A78-7A62-634F-A66B-CC91B8C332A3}" srcOrd="2" destOrd="0" presId="urn:microsoft.com/office/officeart/2005/8/layout/radial4"/>
    <dgm:cxn modelId="{5B4E38FE-A932-6E4D-A8DF-F08092673E18}" type="presParOf" srcId="{4C4C2EE8-3FAF-C240-85F3-4114EDE7990C}" destId="{4D31C19B-B0C0-2647-8E3A-1EBA11B8EACF}" srcOrd="3" destOrd="0" presId="urn:microsoft.com/office/officeart/2005/8/layout/radial4"/>
    <dgm:cxn modelId="{89A7F937-9B59-A245-A278-B9E4A5B245BE}" type="presParOf" srcId="{4C4C2EE8-3FAF-C240-85F3-4114EDE7990C}" destId="{D06E1A03-B41A-DE4A-8B13-55BC7D4DC77F}" srcOrd="4" destOrd="0" presId="urn:microsoft.com/office/officeart/2005/8/layout/radial4"/>
    <dgm:cxn modelId="{2711699D-F0FE-6D43-B135-C4FA472EE4D6}" type="presParOf" srcId="{4C4C2EE8-3FAF-C240-85F3-4114EDE7990C}" destId="{2B0B0CA4-2C3B-6E4F-9B17-19D74069AB45}" srcOrd="5" destOrd="0" presId="urn:microsoft.com/office/officeart/2005/8/layout/radial4"/>
    <dgm:cxn modelId="{130B8242-779B-3248-A9BC-BD87EE181D68}" type="presParOf" srcId="{4C4C2EE8-3FAF-C240-85F3-4114EDE7990C}" destId="{933AC7C6-22F7-994D-B45E-622B4B119340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708E00-55B4-A940-B05A-D6677DE5EF80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F8F1C0-DA88-0841-B630-E6058F75918F}">
      <dgm:prSet phldrT="[Text]"/>
      <dgm:spPr>
        <a:solidFill>
          <a:srgbClr val="CC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National Case Study</a:t>
          </a:r>
          <a:endParaRPr lang="en-US" dirty="0"/>
        </a:p>
      </dgm:t>
    </dgm:pt>
    <dgm:pt modelId="{6EF7864B-9AC6-9144-B6C4-272CBEED6E9D}" type="parTrans" cxnId="{2B840C6D-E47B-E24E-A6CE-3A74D7D31DB1}">
      <dgm:prSet/>
      <dgm:spPr/>
      <dgm:t>
        <a:bodyPr/>
        <a:lstStyle/>
        <a:p>
          <a:endParaRPr lang="en-US"/>
        </a:p>
      </dgm:t>
    </dgm:pt>
    <dgm:pt modelId="{B3107363-6535-434B-9E76-D8C23165E9DC}" type="sibTrans" cxnId="{2B840C6D-E47B-E24E-A6CE-3A74D7D31DB1}">
      <dgm:prSet/>
      <dgm:spPr/>
      <dgm:t>
        <a:bodyPr/>
        <a:lstStyle/>
        <a:p>
          <a:endParaRPr lang="en-US"/>
        </a:p>
      </dgm:t>
    </dgm:pt>
    <dgm:pt modelId="{500102A9-D179-3D43-A1F8-DF3F959E6655}">
      <dgm:prSet phldrT="[Text]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dirty="0" smtClean="0"/>
            <a:t>Elite Institution in Global City</a:t>
          </a:r>
          <a:endParaRPr lang="en-US" dirty="0"/>
        </a:p>
      </dgm:t>
    </dgm:pt>
    <dgm:pt modelId="{4DBA8E95-E95F-E64E-8477-2ABD10ED9C60}" type="parTrans" cxnId="{54CFB801-C151-1A4B-8C14-088CCD03537F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BC1D119-57F9-8640-864C-B4DC5F4362E8}" type="sibTrans" cxnId="{54CFB801-C151-1A4B-8C14-088CCD03537F}">
      <dgm:prSet/>
      <dgm:spPr/>
      <dgm:t>
        <a:bodyPr/>
        <a:lstStyle/>
        <a:p>
          <a:endParaRPr lang="en-US"/>
        </a:p>
      </dgm:t>
    </dgm:pt>
    <dgm:pt modelId="{FB45869B-0CAC-0D43-8731-9E15384EB87C}">
      <dgm:prSet phldrT="[Text]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dirty="0" smtClean="0"/>
            <a:t>Nationally regarded institution in regional city/ town</a:t>
          </a:r>
          <a:endParaRPr lang="en-US" dirty="0"/>
        </a:p>
      </dgm:t>
    </dgm:pt>
    <dgm:pt modelId="{894C0DA5-0B28-B44B-B717-DB7A126CE4D8}" type="parTrans" cxnId="{0E919BAB-A179-5247-8C1B-203CEFAE23C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3579F21-C256-8247-96D7-0C1387EC1154}" type="sibTrans" cxnId="{0E919BAB-A179-5247-8C1B-203CEFAE23CD}">
      <dgm:prSet/>
      <dgm:spPr/>
      <dgm:t>
        <a:bodyPr/>
        <a:lstStyle/>
        <a:p>
          <a:endParaRPr lang="en-US"/>
        </a:p>
      </dgm:t>
    </dgm:pt>
    <dgm:pt modelId="{C75A7351-F3B0-5346-8877-C9A6391DFD87}">
      <dgm:prSet phldrT="[Text]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dirty="0" smtClean="0"/>
            <a:t>Mid/Lowly regarded university with local focus</a:t>
          </a:r>
          <a:endParaRPr lang="en-US" dirty="0"/>
        </a:p>
      </dgm:t>
    </dgm:pt>
    <dgm:pt modelId="{F5EE6728-BA97-F242-868C-D902A8865C4B}" type="parTrans" cxnId="{C91ACA0F-73F2-B245-8115-3153180C4E9B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23EBC42-425A-594B-82FA-60A385949224}" type="sibTrans" cxnId="{C91ACA0F-73F2-B245-8115-3153180C4E9B}">
      <dgm:prSet/>
      <dgm:spPr/>
      <dgm:t>
        <a:bodyPr/>
        <a:lstStyle/>
        <a:p>
          <a:endParaRPr lang="en-US"/>
        </a:p>
      </dgm:t>
    </dgm:pt>
    <dgm:pt modelId="{5312B4CC-2FA8-7848-8DF4-88C645888818}" type="pres">
      <dgm:prSet presAssocID="{81708E00-55B4-A940-B05A-D6677DE5EF8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471E981-D15A-0D43-AE4B-B0638D40E4FB}" type="pres">
      <dgm:prSet presAssocID="{7BF8F1C0-DA88-0841-B630-E6058F75918F}" presName="root1" presStyleCnt="0"/>
      <dgm:spPr/>
    </dgm:pt>
    <dgm:pt modelId="{45F83689-6756-DB45-A024-5219B6B3A734}" type="pres">
      <dgm:prSet presAssocID="{7BF8F1C0-DA88-0841-B630-E6058F75918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857A4B-28D7-4343-AC90-8FABE446506A}" type="pres">
      <dgm:prSet presAssocID="{7BF8F1C0-DA88-0841-B630-E6058F75918F}" presName="level2hierChild" presStyleCnt="0"/>
      <dgm:spPr/>
    </dgm:pt>
    <dgm:pt modelId="{7273ED1E-E6EC-5040-852B-C13C6E30AB63}" type="pres">
      <dgm:prSet presAssocID="{4DBA8E95-E95F-E64E-8477-2ABD10ED9C60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3C8F31BA-F7AB-0F4E-8D6C-5A64CF83A1EC}" type="pres">
      <dgm:prSet presAssocID="{4DBA8E95-E95F-E64E-8477-2ABD10ED9C60}" presName="connTx" presStyleLbl="parChTrans1D2" presStyleIdx="0" presStyleCnt="3"/>
      <dgm:spPr/>
      <dgm:t>
        <a:bodyPr/>
        <a:lstStyle/>
        <a:p>
          <a:endParaRPr lang="en-GB"/>
        </a:p>
      </dgm:t>
    </dgm:pt>
    <dgm:pt modelId="{164C4D4E-D77B-D443-B423-D970E8A9CFF4}" type="pres">
      <dgm:prSet presAssocID="{500102A9-D179-3D43-A1F8-DF3F959E6655}" presName="root2" presStyleCnt="0"/>
      <dgm:spPr/>
    </dgm:pt>
    <dgm:pt modelId="{5CFA863D-7C1B-2144-9CE0-3D84CDA0E0E8}" type="pres">
      <dgm:prSet presAssocID="{500102A9-D179-3D43-A1F8-DF3F959E6655}" presName="LevelTwoTextNode" presStyleLbl="node2" presStyleIdx="0" presStyleCnt="3" custScaleX="1651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1B1B0E-B218-6D48-9F4D-B7E2C8BF1FED}" type="pres">
      <dgm:prSet presAssocID="{500102A9-D179-3D43-A1F8-DF3F959E6655}" presName="level3hierChild" presStyleCnt="0"/>
      <dgm:spPr/>
    </dgm:pt>
    <dgm:pt modelId="{A803BA10-D7E5-D941-8517-DDFE915F075B}" type="pres">
      <dgm:prSet presAssocID="{894C0DA5-0B28-B44B-B717-DB7A126CE4D8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F1EAB238-5C5B-9C42-BA2E-49DA085BE2F7}" type="pres">
      <dgm:prSet presAssocID="{894C0DA5-0B28-B44B-B717-DB7A126CE4D8}" presName="connTx" presStyleLbl="parChTrans1D2" presStyleIdx="1" presStyleCnt="3"/>
      <dgm:spPr/>
      <dgm:t>
        <a:bodyPr/>
        <a:lstStyle/>
        <a:p>
          <a:endParaRPr lang="en-GB"/>
        </a:p>
      </dgm:t>
    </dgm:pt>
    <dgm:pt modelId="{00EF4FE7-F265-9847-AEED-B5F9F4FCC733}" type="pres">
      <dgm:prSet presAssocID="{FB45869B-0CAC-0D43-8731-9E15384EB87C}" presName="root2" presStyleCnt="0"/>
      <dgm:spPr/>
    </dgm:pt>
    <dgm:pt modelId="{903B1C9E-2770-0A42-98CA-878E47CF4312}" type="pres">
      <dgm:prSet presAssocID="{FB45869B-0CAC-0D43-8731-9E15384EB87C}" presName="LevelTwoTextNode" presStyleLbl="node2" presStyleIdx="1" presStyleCnt="3" custScaleX="1649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136408-89EE-844C-AC11-799251339313}" type="pres">
      <dgm:prSet presAssocID="{FB45869B-0CAC-0D43-8731-9E15384EB87C}" presName="level3hierChild" presStyleCnt="0"/>
      <dgm:spPr/>
    </dgm:pt>
    <dgm:pt modelId="{B172B9BD-EE32-9243-997F-BBEFABE910D2}" type="pres">
      <dgm:prSet presAssocID="{F5EE6728-BA97-F242-868C-D902A8865C4B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1FB11371-1D63-4D4E-947F-F22B18CD3BC6}" type="pres">
      <dgm:prSet presAssocID="{F5EE6728-BA97-F242-868C-D902A8865C4B}" presName="connTx" presStyleLbl="parChTrans1D2" presStyleIdx="2" presStyleCnt="3"/>
      <dgm:spPr/>
      <dgm:t>
        <a:bodyPr/>
        <a:lstStyle/>
        <a:p>
          <a:endParaRPr lang="en-GB"/>
        </a:p>
      </dgm:t>
    </dgm:pt>
    <dgm:pt modelId="{807F14EC-D942-6B45-8B72-51F772B3D91D}" type="pres">
      <dgm:prSet presAssocID="{C75A7351-F3B0-5346-8877-C9A6391DFD87}" presName="root2" presStyleCnt="0"/>
      <dgm:spPr/>
    </dgm:pt>
    <dgm:pt modelId="{05C9BBB6-AC19-2645-AD63-829371C0D7A7}" type="pres">
      <dgm:prSet presAssocID="{C75A7351-F3B0-5346-8877-C9A6391DFD87}" presName="LevelTwoTextNode" presStyleLbl="node2" presStyleIdx="2" presStyleCnt="3" custScaleX="1649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2F5AF8-1232-D44F-953A-2CA63D25566C}" type="pres">
      <dgm:prSet presAssocID="{C75A7351-F3B0-5346-8877-C9A6391DFD87}" presName="level3hierChild" presStyleCnt="0"/>
      <dgm:spPr/>
    </dgm:pt>
  </dgm:ptLst>
  <dgm:cxnLst>
    <dgm:cxn modelId="{C91ACA0F-73F2-B245-8115-3153180C4E9B}" srcId="{7BF8F1C0-DA88-0841-B630-E6058F75918F}" destId="{C75A7351-F3B0-5346-8877-C9A6391DFD87}" srcOrd="2" destOrd="0" parTransId="{F5EE6728-BA97-F242-868C-D902A8865C4B}" sibTransId="{623EBC42-425A-594B-82FA-60A385949224}"/>
    <dgm:cxn modelId="{F690D52C-9A25-814C-893D-1BD2458149E4}" type="presOf" srcId="{500102A9-D179-3D43-A1F8-DF3F959E6655}" destId="{5CFA863D-7C1B-2144-9CE0-3D84CDA0E0E8}" srcOrd="0" destOrd="0" presId="urn:microsoft.com/office/officeart/2008/layout/HorizontalMultiLevelHierarchy"/>
    <dgm:cxn modelId="{C5778D31-FCE4-D54C-90D1-2F3ECE3DD513}" type="presOf" srcId="{C75A7351-F3B0-5346-8877-C9A6391DFD87}" destId="{05C9BBB6-AC19-2645-AD63-829371C0D7A7}" srcOrd="0" destOrd="0" presId="urn:microsoft.com/office/officeart/2008/layout/HorizontalMultiLevelHierarchy"/>
    <dgm:cxn modelId="{2CB86CF4-1423-5248-A788-7415D2CCC84D}" type="presOf" srcId="{7BF8F1C0-DA88-0841-B630-E6058F75918F}" destId="{45F83689-6756-DB45-A024-5219B6B3A734}" srcOrd="0" destOrd="0" presId="urn:microsoft.com/office/officeart/2008/layout/HorizontalMultiLevelHierarchy"/>
    <dgm:cxn modelId="{F6ABDE79-1B54-2048-9B83-CD0C79316B36}" type="presOf" srcId="{F5EE6728-BA97-F242-868C-D902A8865C4B}" destId="{1FB11371-1D63-4D4E-947F-F22B18CD3BC6}" srcOrd="1" destOrd="0" presId="urn:microsoft.com/office/officeart/2008/layout/HorizontalMultiLevelHierarchy"/>
    <dgm:cxn modelId="{2B840C6D-E47B-E24E-A6CE-3A74D7D31DB1}" srcId="{81708E00-55B4-A940-B05A-D6677DE5EF80}" destId="{7BF8F1C0-DA88-0841-B630-E6058F75918F}" srcOrd="0" destOrd="0" parTransId="{6EF7864B-9AC6-9144-B6C4-272CBEED6E9D}" sibTransId="{B3107363-6535-434B-9E76-D8C23165E9DC}"/>
    <dgm:cxn modelId="{0CBE6047-57BC-9E4A-A31B-FDD34E02DD91}" type="presOf" srcId="{81708E00-55B4-A940-B05A-D6677DE5EF80}" destId="{5312B4CC-2FA8-7848-8DF4-88C645888818}" srcOrd="0" destOrd="0" presId="urn:microsoft.com/office/officeart/2008/layout/HorizontalMultiLevelHierarchy"/>
    <dgm:cxn modelId="{2481EB12-4347-2D40-A927-1D78F0CDDEF6}" type="presOf" srcId="{894C0DA5-0B28-B44B-B717-DB7A126CE4D8}" destId="{A803BA10-D7E5-D941-8517-DDFE915F075B}" srcOrd="0" destOrd="0" presId="urn:microsoft.com/office/officeart/2008/layout/HorizontalMultiLevelHierarchy"/>
    <dgm:cxn modelId="{31D36B3B-804C-BF4E-ACE3-E59A212B4BAD}" type="presOf" srcId="{894C0DA5-0B28-B44B-B717-DB7A126CE4D8}" destId="{F1EAB238-5C5B-9C42-BA2E-49DA085BE2F7}" srcOrd="1" destOrd="0" presId="urn:microsoft.com/office/officeart/2008/layout/HorizontalMultiLevelHierarchy"/>
    <dgm:cxn modelId="{4E518C15-CC60-7A45-8DC2-E61304D049C6}" type="presOf" srcId="{F5EE6728-BA97-F242-868C-D902A8865C4B}" destId="{B172B9BD-EE32-9243-997F-BBEFABE910D2}" srcOrd="0" destOrd="0" presId="urn:microsoft.com/office/officeart/2008/layout/HorizontalMultiLevelHierarchy"/>
    <dgm:cxn modelId="{83491E32-C241-A646-8998-2C959A9A16E0}" type="presOf" srcId="{FB45869B-0CAC-0D43-8731-9E15384EB87C}" destId="{903B1C9E-2770-0A42-98CA-878E47CF4312}" srcOrd="0" destOrd="0" presId="urn:microsoft.com/office/officeart/2008/layout/HorizontalMultiLevelHierarchy"/>
    <dgm:cxn modelId="{A3D32E9F-690B-6C4E-BF56-2847A237E6F5}" type="presOf" srcId="{4DBA8E95-E95F-E64E-8477-2ABD10ED9C60}" destId="{7273ED1E-E6EC-5040-852B-C13C6E30AB63}" srcOrd="0" destOrd="0" presId="urn:microsoft.com/office/officeart/2008/layout/HorizontalMultiLevelHierarchy"/>
    <dgm:cxn modelId="{54CFB801-C151-1A4B-8C14-088CCD03537F}" srcId="{7BF8F1C0-DA88-0841-B630-E6058F75918F}" destId="{500102A9-D179-3D43-A1F8-DF3F959E6655}" srcOrd="0" destOrd="0" parTransId="{4DBA8E95-E95F-E64E-8477-2ABD10ED9C60}" sibTransId="{6BC1D119-57F9-8640-864C-B4DC5F4362E8}"/>
    <dgm:cxn modelId="{EC9E0474-E9BD-CF4B-A88D-0FC253198505}" type="presOf" srcId="{4DBA8E95-E95F-E64E-8477-2ABD10ED9C60}" destId="{3C8F31BA-F7AB-0F4E-8D6C-5A64CF83A1EC}" srcOrd="1" destOrd="0" presId="urn:microsoft.com/office/officeart/2008/layout/HorizontalMultiLevelHierarchy"/>
    <dgm:cxn modelId="{0E919BAB-A179-5247-8C1B-203CEFAE23CD}" srcId="{7BF8F1C0-DA88-0841-B630-E6058F75918F}" destId="{FB45869B-0CAC-0D43-8731-9E15384EB87C}" srcOrd="1" destOrd="0" parTransId="{894C0DA5-0B28-B44B-B717-DB7A126CE4D8}" sibTransId="{33579F21-C256-8247-96D7-0C1387EC1154}"/>
    <dgm:cxn modelId="{AC189CB1-D6F6-2B42-B96F-83C1FC005121}" type="presParOf" srcId="{5312B4CC-2FA8-7848-8DF4-88C645888818}" destId="{5471E981-D15A-0D43-AE4B-B0638D40E4FB}" srcOrd="0" destOrd="0" presId="urn:microsoft.com/office/officeart/2008/layout/HorizontalMultiLevelHierarchy"/>
    <dgm:cxn modelId="{7BFE3B51-23DB-6647-8420-03DD1865AE33}" type="presParOf" srcId="{5471E981-D15A-0D43-AE4B-B0638D40E4FB}" destId="{45F83689-6756-DB45-A024-5219B6B3A734}" srcOrd="0" destOrd="0" presId="urn:microsoft.com/office/officeart/2008/layout/HorizontalMultiLevelHierarchy"/>
    <dgm:cxn modelId="{C93F275C-9C0C-6741-8964-9716D741B792}" type="presParOf" srcId="{5471E981-D15A-0D43-AE4B-B0638D40E4FB}" destId="{BF857A4B-28D7-4343-AC90-8FABE446506A}" srcOrd="1" destOrd="0" presId="urn:microsoft.com/office/officeart/2008/layout/HorizontalMultiLevelHierarchy"/>
    <dgm:cxn modelId="{72AF3E34-C616-CC41-A87C-332BD34AFDA4}" type="presParOf" srcId="{BF857A4B-28D7-4343-AC90-8FABE446506A}" destId="{7273ED1E-E6EC-5040-852B-C13C6E30AB63}" srcOrd="0" destOrd="0" presId="urn:microsoft.com/office/officeart/2008/layout/HorizontalMultiLevelHierarchy"/>
    <dgm:cxn modelId="{0F6247F7-88B7-644E-9026-3075716FEF6D}" type="presParOf" srcId="{7273ED1E-E6EC-5040-852B-C13C6E30AB63}" destId="{3C8F31BA-F7AB-0F4E-8D6C-5A64CF83A1EC}" srcOrd="0" destOrd="0" presId="urn:microsoft.com/office/officeart/2008/layout/HorizontalMultiLevelHierarchy"/>
    <dgm:cxn modelId="{6C2856CE-E062-B242-ACE9-D8E1A61C0515}" type="presParOf" srcId="{BF857A4B-28D7-4343-AC90-8FABE446506A}" destId="{164C4D4E-D77B-D443-B423-D970E8A9CFF4}" srcOrd="1" destOrd="0" presId="urn:microsoft.com/office/officeart/2008/layout/HorizontalMultiLevelHierarchy"/>
    <dgm:cxn modelId="{E67BF971-6DAC-424F-A042-D19A926F90A3}" type="presParOf" srcId="{164C4D4E-D77B-D443-B423-D970E8A9CFF4}" destId="{5CFA863D-7C1B-2144-9CE0-3D84CDA0E0E8}" srcOrd="0" destOrd="0" presId="urn:microsoft.com/office/officeart/2008/layout/HorizontalMultiLevelHierarchy"/>
    <dgm:cxn modelId="{F984D628-77C0-274B-B0D1-10F9485408FC}" type="presParOf" srcId="{164C4D4E-D77B-D443-B423-D970E8A9CFF4}" destId="{6A1B1B0E-B218-6D48-9F4D-B7E2C8BF1FED}" srcOrd="1" destOrd="0" presId="urn:microsoft.com/office/officeart/2008/layout/HorizontalMultiLevelHierarchy"/>
    <dgm:cxn modelId="{27E407C8-F767-4645-8B9E-7292FAB77EE2}" type="presParOf" srcId="{BF857A4B-28D7-4343-AC90-8FABE446506A}" destId="{A803BA10-D7E5-D941-8517-DDFE915F075B}" srcOrd="2" destOrd="0" presId="urn:microsoft.com/office/officeart/2008/layout/HorizontalMultiLevelHierarchy"/>
    <dgm:cxn modelId="{4C50857F-4321-F144-AB25-395F464792BA}" type="presParOf" srcId="{A803BA10-D7E5-D941-8517-DDFE915F075B}" destId="{F1EAB238-5C5B-9C42-BA2E-49DA085BE2F7}" srcOrd="0" destOrd="0" presId="urn:microsoft.com/office/officeart/2008/layout/HorizontalMultiLevelHierarchy"/>
    <dgm:cxn modelId="{64385395-4C88-7342-978C-08097114DB39}" type="presParOf" srcId="{BF857A4B-28D7-4343-AC90-8FABE446506A}" destId="{00EF4FE7-F265-9847-AEED-B5F9F4FCC733}" srcOrd="3" destOrd="0" presId="urn:microsoft.com/office/officeart/2008/layout/HorizontalMultiLevelHierarchy"/>
    <dgm:cxn modelId="{A85E4743-4E5D-3F4C-85BF-AC5D967F8613}" type="presParOf" srcId="{00EF4FE7-F265-9847-AEED-B5F9F4FCC733}" destId="{903B1C9E-2770-0A42-98CA-878E47CF4312}" srcOrd="0" destOrd="0" presId="urn:microsoft.com/office/officeart/2008/layout/HorizontalMultiLevelHierarchy"/>
    <dgm:cxn modelId="{0C04EFA4-DF30-8C4A-90BD-78B5ABC9259C}" type="presParOf" srcId="{00EF4FE7-F265-9847-AEED-B5F9F4FCC733}" destId="{9E136408-89EE-844C-AC11-799251339313}" srcOrd="1" destOrd="0" presId="urn:microsoft.com/office/officeart/2008/layout/HorizontalMultiLevelHierarchy"/>
    <dgm:cxn modelId="{E438C8DA-F6B5-B444-9C34-550785566BE0}" type="presParOf" srcId="{BF857A4B-28D7-4343-AC90-8FABE446506A}" destId="{B172B9BD-EE32-9243-997F-BBEFABE910D2}" srcOrd="4" destOrd="0" presId="urn:microsoft.com/office/officeart/2008/layout/HorizontalMultiLevelHierarchy"/>
    <dgm:cxn modelId="{06F6B90E-CD42-D243-B055-DFB0BE608624}" type="presParOf" srcId="{B172B9BD-EE32-9243-997F-BBEFABE910D2}" destId="{1FB11371-1D63-4D4E-947F-F22B18CD3BC6}" srcOrd="0" destOrd="0" presId="urn:microsoft.com/office/officeart/2008/layout/HorizontalMultiLevelHierarchy"/>
    <dgm:cxn modelId="{DD6F43B6-4C56-DC4D-8FDA-D8109405E3DC}" type="presParOf" srcId="{BF857A4B-28D7-4343-AC90-8FABE446506A}" destId="{807F14EC-D942-6B45-8B72-51F772B3D91D}" srcOrd="5" destOrd="0" presId="urn:microsoft.com/office/officeart/2008/layout/HorizontalMultiLevelHierarchy"/>
    <dgm:cxn modelId="{2DA1BB51-6E82-8144-9EA9-F6F4764021C3}" type="presParOf" srcId="{807F14EC-D942-6B45-8B72-51F772B3D91D}" destId="{05C9BBB6-AC19-2645-AD63-829371C0D7A7}" srcOrd="0" destOrd="0" presId="urn:microsoft.com/office/officeart/2008/layout/HorizontalMultiLevelHierarchy"/>
    <dgm:cxn modelId="{F0FDB077-182D-9C4B-A312-2F44C591C9C8}" type="presParOf" srcId="{807F14EC-D942-6B45-8B72-51F772B3D91D}" destId="{D72F5AF8-1232-D44F-953A-2CA63D25566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001023-CE10-4A95-AFB4-3044A352038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FF1294E4-1A68-4A29-A272-76789935EC1B}">
      <dgm:prSet phldrT="[Text]"/>
      <dgm:spPr>
        <a:solidFill>
          <a:srgbClr val="C00000"/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GB" dirty="0" smtClean="0"/>
            <a:t>Subsession 1</a:t>
          </a:r>
          <a:endParaRPr lang="en-GB" dirty="0"/>
        </a:p>
      </dgm:t>
    </dgm:pt>
    <dgm:pt modelId="{E717CEA7-6838-4D97-BB36-49FB70D70665}" type="parTrans" cxnId="{F23EF939-6010-4A1A-B181-D517EC2B4593}">
      <dgm:prSet/>
      <dgm:spPr/>
      <dgm:t>
        <a:bodyPr/>
        <a:lstStyle/>
        <a:p>
          <a:endParaRPr lang="en-GB"/>
        </a:p>
      </dgm:t>
    </dgm:pt>
    <dgm:pt modelId="{FC53E43E-EE93-4425-A56B-7A5DC089A96B}" type="sibTrans" cxnId="{F23EF939-6010-4A1A-B181-D517EC2B4593}">
      <dgm:prSet/>
      <dgm:spPr/>
      <dgm:t>
        <a:bodyPr/>
        <a:lstStyle/>
        <a:p>
          <a:endParaRPr lang="en-GB"/>
        </a:p>
      </dgm:t>
    </dgm:pt>
    <dgm:pt modelId="{512B017A-ACFD-429F-813F-63C5A2EBE85B}">
      <dgm:prSet phldrT="[Text]"/>
      <dgm:spPr>
        <a:solidFill>
          <a:schemeClr val="bg1">
            <a:lumMod val="85000"/>
          </a:schemeClr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GB" dirty="0" smtClean="0"/>
            <a:t>Decisions and particular incidents within the “living of the lived life”.</a:t>
          </a:r>
        </a:p>
      </dgm:t>
    </dgm:pt>
    <dgm:pt modelId="{65367228-0AD2-48FB-969D-C3EF384D2CA7}" type="parTrans" cxnId="{66741093-A9BD-41A7-A984-5ACD39D720DB}">
      <dgm:prSet/>
      <dgm:spPr/>
      <dgm:t>
        <a:bodyPr/>
        <a:lstStyle/>
        <a:p>
          <a:endParaRPr lang="en-GB"/>
        </a:p>
      </dgm:t>
    </dgm:pt>
    <dgm:pt modelId="{E0CC9BC8-2CC8-45F9-82B7-4C7EE71E7428}" type="sibTrans" cxnId="{66741093-A9BD-41A7-A984-5ACD39D720DB}">
      <dgm:prSet/>
      <dgm:spPr/>
      <dgm:t>
        <a:bodyPr/>
        <a:lstStyle/>
        <a:p>
          <a:endParaRPr lang="en-GB"/>
        </a:p>
      </dgm:t>
    </dgm:pt>
    <dgm:pt modelId="{284E71DC-B0A8-420D-9977-D9B46B55F86D}">
      <dgm:prSet phldrT="[Text]"/>
      <dgm:spPr>
        <a:solidFill>
          <a:srgbClr val="C00000"/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GB" dirty="0" smtClean="0"/>
            <a:t>Subsession 2</a:t>
          </a:r>
          <a:endParaRPr lang="en-GB" dirty="0"/>
        </a:p>
      </dgm:t>
    </dgm:pt>
    <dgm:pt modelId="{27A83A29-5156-4852-AB8B-4DFB8FF73429}" type="parTrans" cxnId="{61F6A081-FC98-4656-83DA-E146BF0C0A29}">
      <dgm:prSet/>
      <dgm:spPr/>
      <dgm:t>
        <a:bodyPr/>
        <a:lstStyle/>
        <a:p>
          <a:endParaRPr lang="en-GB"/>
        </a:p>
      </dgm:t>
    </dgm:pt>
    <dgm:pt modelId="{49BA363E-2974-4BA9-A18A-9D751D766F88}" type="sibTrans" cxnId="{61F6A081-FC98-4656-83DA-E146BF0C0A29}">
      <dgm:prSet/>
      <dgm:spPr/>
      <dgm:t>
        <a:bodyPr/>
        <a:lstStyle/>
        <a:p>
          <a:endParaRPr lang="en-GB"/>
        </a:p>
      </dgm:t>
    </dgm:pt>
    <dgm:pt modelId="{DA20BAB4-F06A-4003-8737-ED2A7640ABAF}">
      <dgm:prSet phldrT="[Text]"/>
      <dgm:spPr>
        <a:solidFill>
          <a:schemeClr val="bg1">
            <a:lumMod val="85000"/>
          </a:schemeClr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Decisions within the “telling of the told story”.</a:t>
          </a:r>
        </a:p>
        <a:p>
          <a:pPr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dirty="0"/>
        </a:p>
      </dgm:t>
    </dgm:pt>
    <dgm:pt modelId="{2E8756DA-DE2A-4E4E-9A02-A825D06AB629}" type="parTrans" cxnId="{4379E1B9-06FF-4A65-A9ED-8D29E7B71828}">
      <dgm:prSet/>
      <dgm:spPr/>
      <dgm:t>
        <a:bodyPr/>
        <a:lstStyle/>
        <a:p>
          <a:endParaRPr lang="en-GB"/>
        </a:p>
      </dgm:t>
    </dgm:pt>
    <dgm:pt modelId="{8FDD3368-C714-4A22-933C-37E72FB807C5}" type="sibTrans" cxnId="{4379E1B9-06FF-4A65-A9ED-8D29E7B71828}">
      <dgm:prSet/>
      <dgm:spPr/>
      <dgm:t>
        <a:bodyPr/>
        <a:lstStyle/>
        <a:p>
          <a:endParaRPr lang="en-GB"/>
        </a:p>
      </dgm:t>
    </dgm:pt>
    <dgm:pt modelId="{36E4C3E0-7274-4C03-9B64-061791CF82B6}">
      <dgm:prSet phldrT="[Text]"/>
      <dgm:spPr>
        <a:solidFill>
          <a:srgbClr val="C00000"/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GB" dirty="0" smtClean="0"/>
            <a:t>Subsession 3</a:t>
          </a:r>
          <a:endParaRPr lang="en-GB" dirty="0"/>
        </a:p>
      </dgm:t>
    </dgm:pt>
    <dgm:pt modelId="{AAA4DCD4-1E45-43A6-8F48-D0791179F7A1}" type="parTrans" cxnId="{4F7448FD-4CD0-40F4-BD57-84B890AE2229}">
      <dgm:prSet/>
      <dgm:spPr/>
      <dgm:t>
        <a:bodyPr/>
        <a:lstStyle/>
        <a:p>
          <a:endParaRPr lang="en-GB"/>
        </a:p>
      </dgm:t>
    </dgm:pt>
    <dgm:pt modelId="{9C716559-7829-4076-8421-7D56FA6F93B3}" type="sibTrans" cxnId="{4F7448FD-4CD0-40F4-BD57-84B890AE2229}">
      <dgm:prSet/>
      <dgm:spPr/>
      <dgm:t>
        <a:bodyPr/>
        <a:lstStyle/>
        <a:p>
          <a:endParaRPr lang="en-GB"/>
        </a:p>
      </dgm:t>
    </dgm:pt>
    <dgm:pt modelId="{EF6050F1-D20E-4AFE-9D14-9B4F5EFCF8DC}">
      <dgm:prSet phldrT="[Text]"/>
      <dgm:spPr>
        <a:solidFill>
          <a:schemeClr val="bg1">
            <a:lumMod val="85000"/>
          </a:schemeClr>
        </a:solidFill>
        <a:ln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GB" dirty="0" smtClean="0"/>
            <a:t>Mutual reflection on both tracks of the analysis.</a:t>
          </a:r>
          <a:endParaRPr lang="en-GB" dirty="0"/>
        </a:p>
      </dgm:t>
    </dgm:pt>
    <dgm:pt modelId="{B2027DC0-CC6F-420A-B3B1-F8DEB40DBF44}" type="parTrans" cxnId="{3943BF36-C469-4902-B8D7-607C94DEAE08}">
      <dgm:prSet/>
      <dgm:spPr/>
      <dgm:t>
        <a:bodyPr/>
        <a:lstStyle/>
        <a:p>
          <a:endParaRPr lang="en-GB"/>
        </a:p>
      </dgm:t>
    </dgm:pt>
    <dgm:pt modelId="{9AD5D0BE-12FE-493E-BAB9-C588D35B6363}" type="sibTrans" cxnId="{3943BF36-C469-4902-B8D7-607C94DEAE08}">
      <dgm:prSet/>
      <dgm:spPr/>
      <dgm:t>
        <a:bodyPr/>
        <a:lstStyle/>
        <a:p>
          <a:endParaRPr lang="en-GB"/>
        </a:p>
      </dgm:t>
    </dgm:pt>
    <dgm:pt modelId="{F1001BA8-F463-4BAE-8132-CF341062C8A3}" type="pres">
      <dgm:prSet presAssocID="{76001023-CE10-4A95-AFB4-3044A352038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B9AB28DE-6479-4569-A79A-C3A438917549}" type="pres">
      <dgm:prSet presAssocID="{FF1294E4-1A68-4A29-A272-76789935EC1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53E45A-9C88-43F8-BAFA-DE38F995CBB1}" type="pres">
      <dgm:prSet presAssocID="{FF1294E4-1A68-4A29-A272-76789935EC1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3208BA-358B-4B2E-A2F8-243EB6A7B4C9}" type="pres">
      <dgm:prSet presAssocID="{284E71DC-B0A8-420D-9977-D9B46B55F86D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E3272-D6A8-4D5B-A4DC-715FEDED1F0F}" type="pres">
      <dgm:prSet presAssocID="{284E71DC-B0A8-420D-9977-D9B46B55F86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748D5-072E-4E90-975A-3CE3B96DE37B}" type="pres">
      <dgm:prSet presAssocID="{36E4C3E0-7274-4C03-9B64-061791CF82B6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CC111A-14F6-41E0-A1EB-09A4A7F16F20}" type="pres">
      <dgm:prSet presAssocID="{36E4C3E0-7274-4C03-9B64-061791CF82B6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943BF36-C469-4902-B8D7-607C94DEAE08}" srcId="{36E4C3E0-7274-4C03-9B64-061791CF82B6}" destId="{EF6050F1-D20E-4AFE-9D14-9B4F5EFCF8DC}" srcOrd="0" destOrd="0" parTransId="{B2027DC0-CC6F-420A-B3B1-F8DEB40DBF44}" sibTransId="{9AD5D0BE-12FE-493E-BAB9-C588D35B6363}"/>
    <dgm:cxn modelId="{E2958365-BA8A-9A4E-A060-07D0DB1A6531}" type="presOf" srcId="{512B017A-ACFD-429F-813F-63C5A2EBE85B}" destId="{2653E45A-9C88-43F8-BAFA-DE38F995CBB1}" srcOrd="0" destOrd="0" presId="urn:microsoft.com/office/officeart/2009/3/layout/IncreasingArrowsProcess"/>
    <dgm:cxn modelId="{48E6BB25-0D57-BF4F-9C0A-12C7D839160D}" type="presOf" srcId="{DA20BAB4-F06A-4003-8737-ED2A7640ABAF}" destId="{5A8E3272-D6A8-4D5B-A4DC-715FEDED1F0F}" srcOrd="0" destOrd="0" presId="urn:microsoft.com/office/officeart/2009/3/layout/IncreasingArrowsProcess"/>
    <dgm:cxn modelId="{CCB5FDB0-58B9-4641-9B61-8F651E8E8AF4}" type="presOf" srcId="{EF6050F1-D20E-4AFE-9D14-9B4F5EFCF8DC}" destId="{24CC111A-14F6-41E0-A1EB-09A4A7F16F20}" srcOrd="0" destOrd="0" presId="urn:microsoft.com/office/officeart/2009/3/layout/IncreasingArrowsProcess"/>
    <dgm:cxn modelId="{8A684597-D646-764E-AF80-E3D69618C257}" type="presOf" srcId="{FF1294E4-1A68-4A29-A272-76789935EC1B}" destId="{B9AB28DE-6479-4569-A79A-C3A438917549}" srcOrd="0" destOrd="0" presId="urn:microsoft.com/office/officeart/2009/3/layout/IncreasingArrowsProcess"/>
    <dgm:cxn modelId="{61F6A081-FC98-4656-83DA-E146BF0C0A29}" srcId="{76001023-CE10-4A95-AFB4-3044A3520386}" destId="{284E71DC-B0A8-420D-9977-D9B46B55F86D}" srcOrd="1" destOrd="0" parTransId="{27A83A29-5156-4852-AB8B-4DFB8FF73429}" sibTransId="{49BA363E-2974-4BA9-A18A-9D751D766F88}"/>
    <dgm:cxn modelId="{F23EF939-6010-4A1A-B181-D517EC2B4593}" srcId="{76001023-CE10-4A95-AFB4-3044A3520386}" destId="{FF1294E4-1A68-4A29-A272-76789935EC1B}" srcOrd="0" destOrd="0" parTransId="{E717CEA7-6838-4D97-BB36-49FB70D70665}" sibTransId="{FC53E43E-EE93-4425-A56B-7A5DC089A96B}"/>
    <dgm:cxn modelId="{66741093-A9BD-41A7-A984-5ACD39D720DB}" srcId="{FF1294E4-1A68-4A29-A272-76789935EC1B}" destId="{512B017A-ACFD-429F-813F-63C5A2EBE85B}" srcOrd="0" destOrd="0" parTransId="{65367228-0AD2-48FB-969D-C3EF384D2CA7}" sibTransId="{E0CC9BC8-2CC8-45F9-82B7-4C7EE71E7428}"/>
    <dgm:cxn modelId="{8BBA6C2F-A289-5F44-A3C7-F61953602442}" type="presOf" srcId="{76001023-CE10-4A95-AFB4-3044A3520386}" destId="{F1001BA8-F463-4BAE-8132-CF341062C8A3}" srcOrd="0" destOrd="0" presId="urn:microsoft.com/office/officeart/2009/3/layout/IncreasingArrowsProcess"/>
    <dgm:cxn modelId="{FC2DF820-3E86-6E4A-93AA-0864F5B65271}" type="presOf" srcId="{284E71DC-B0A8-420D-9977-D9B46B55F86D}" destId="{A23208BA-358B-4B2E-A2F8-243EB6A7B4C9}" srcOrd="0" destOrd="0" presId="urn:microsoft.com/office/officeart/2009/3/layout/IncreasingArrowsProcess"/>
    <dgm:cxn modelId="{4379E1B9-06FF-4A65-A9ED-8D29E7B71828}" srcId="{284E71DC-B0A8-420D-9977-D9B46B55F86D}" destId="{DA20BAB4-F06A-4003-8737-ED2A7640ABAF}" srcOrd="0" destOrd="0" parTransId="{2E8756DA-DE2A-4E4E-9A02-A825D06AB629}" sibTransId="{8FDD3368-C714-4A22-933C-37E72FB807C5}"/>
    <dgm:cxn modelId="{4F7448FD-4CD0-40F4-BD57-84B890AE2229}" srcId="{76001023-CE10-4A95-AFB4-3044A3520386}" destId="{36E4C3E0-7274-4C03-9B64-061791CF82B6}" srcOrd="2" destOrd="0" parTransId="{AAA4DCD4-1E45-43A6-8F48-D0791179F7A1}" sibTransId="{9C716559-7829-4076-8421-7D56FA6F93B3}"/>
    <dgm:cxn modelId="{6A8930AB-3C41-C249-9324-49D2B7554817}" type="presOf" srcId="{36E4C3E0-7274-4C03-9B64-061791CF82B6}" destId="{5A5748D5-072E-4E90-975A-3CE3B96DE37B}" srcOrd="0" destOrd="0" presId="urn:microsoft.com/office/officeart/2009/3/layout/IncreasingArrowsProcess"/>
    <dgm:cxn modelId="{3365C069-6CAA-7545-A4D4-A536FA76C51A}" type="presParOf" srcId="{F1001BA8-F463-4BAE-8132-CF341062C8A3}" destId="{B9AB28DE-6479-4569-A79A-C3A438917549}" srcOrd="0" destOrd="0" presId="urn:microsoft.com/office/officeart/2009/3/layout/IncreasingArrowsProcess"/>
    <dgm:cxn modelId="{991C8815-FE10-7B47-BEEF-EFDA13828391}" type="presParOf" srcId="{F1001BA8-F463-4BAE-8132-CF341062C8A3}" destId="{2653E45A-9C88-43F8-BAFA-DE38F995CBB1}" srcOrd="1" destOrd="0" presId="urn:microsoft.com/office/officeart/2009/3/layout/IncreasingArrowsProcess"/>
    <dgm:cxn modelId="{28297032-0F3A-6D44-9F6B-D0D81DCC5CFC}" type="presParOf" srcId="{F1001BA8-F463-4BAE-8132-CF341062C8A3}" destId="{A23208BA-358B-4B2E-A2F8-243EB6A7B4C9}" srcOrd="2" destOrd="0" presId="urn:microsoft.com/office/officeart/2009/3/layout/IncreasingArrowsProcess"/>
    <dgm:cxn modelId="{ECC5C37E-0EE4-9A45-A769-1BF1FB85EA3E}" type="presParOf" srcId="{F1001BA8-F463-4BAE-8132-CF341062C8A3}" destId="{5A8E3272-D6A8-4D5B-A4DC-715FEDED1F0F}" srcOrd="3" destOrd="0" presId="urn:microsoft.com/office/officeart/2009/3/layout/IncreasingArrowsProcess"/>
    <dgm:cxn modelId="{4D18DB1F-A5C6-7A48-BC6B-DEC77072757A}" type="presParOf" srcId="{F1001BA8-F463-4BAE-8132-CF341062C8A3}" destId="{5A5748D5-072E-4E90-975A-3CE3B96DE37B}" srcOrd="4" destOrd="0" presId="urn:microsoft.com/office/officeart/2009/3/layout/IncreasingArrowsProcess"/>
    <dgm:cxn modelId="{A0132606-1413-7C48-9852-A043646D49F0}" type="presParOf" srcId="{F1001BA8-F463-4BAE-8132-CF341062C8A3}" destId="{24CC111A-14F6-41E0-A1EB-09A4A7F16F20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67C8BB-B890-AF4F-A2C8-DECC1733A51A}" type="doc">
      <dgm:prSet loTypeId="urn:microsoft.com/office/officeart/2005/8/layout/hList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AC4638-93F6-CD40-82A1-B610928BCA72}">
      <dgm:prSet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pPr rtl="0"/>
          <a:r>
            <a:rPr lang="en-US" sz="1800" b="1" dirty="0" smtClean="0"/>
            <a:t>The iterational element</a:t>
          </a:r>
        </a:p>
        <a:p>
          <a:pPr rtl="0"/>
          <a:r>
            <a:rPr lang="en-US" sz="1600" dirty="0" smtClean="0"/>
            <a:t>Habitual action </a:t>
          </a:r>
        </a:p>
        <a:p>
          <a:pPr rtl="0"/>
          <a:r>
            <a:rPr lang="en-US" sz="1600" dirty="0" smtClean="0"/>
            <a:t>“selective reactivation” of patterns of action</a:t>
          </a:r>
          <a:endParaRPr lang="en-US" sz="1600" dirty="0"/>
        </a:p>
      </dgm:t>
    </dgm:pt>
    <dgm:pt modelId="{9B008355-EF7C-B04E-B4D6-29BA78A70928}" type="parTrans" cxnId="{697D7A48-3DB2-2D48-9160-970D7255AD0E}">
      <dgm:prSet/>
      <dgm:spPr/>
      <dgm:t>
        <a:bodyPr/>
        <a:lstStyle/>
        <a:p>
          <a:endParaRPr lang="en-US"/>
        </a:p>
      </dgm:t>
    </dgm:pt>
    <dgm:pt modelId="{6CDAF194-56BA-F24B-BD80-50DB9177B9F2}" type="sibTrans" cxnId="{697D7A48-3DB2-2D48-9160-970D7255AD0E}">
      <dgm:prSet/>
      <dgm:spPr/>
      <dgm:t>
        <a:bodyPr/>
        <a:lstStyle/>
        <a:p>
          <a:endParaRPr lang="en-US"/>
        </a:p>
      </dgm:t>
    </dgm:pt>
    <dgm:pt modelId="{C0204061-9046-3146-A754-AF45545D7F02}">
      <dgm:prSet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pPr rtl="0"/>
          <a:r>
            <a:rPr lang="en-US" sz="1800" b="1" dirty="0" smtClean="0"/>
            <a:t>The practical-evaluative element</a:t>
          </a:r>
        </a:p>
        <a:p>
          <a:pPr rtl="0"/>
          <a:r>
            <a:rPr lang="en-US" sz="1600" dirty="0" smtClean="0"/>
            <a:t>Practical and normative judgments – propensity to exert agency in pursuit of change to structural relations</a:t>
          </a:r>
        </a:p>
      </dgm:t>
    </dgm:pt>
    <dgm:pt modelId="{BF842499-8413-674C-8D84-85B2DE524C54}" type="parTrans" cxnId="{4B91146B-D8BF-A84F-AC27-80AE0419E334}">
      <dgm:prSet/>
      <dgm:spPr/>
      <dgm:t>
        <a:bodyPr/>
        <a:lstStyle/>
        <a:p>
          <a:endParaRPr lang="en-US"/>
        </a:p>
      </dgm:t>
    </dgm:pt>
    <dgm:pt modelId="{840C1E13-2414-3141-B40E-D13D4183A3D9}" type="sibTrans" cxnId="{4B91146B-D8BF-A84F-AC27-80AE0419E334}">
      <dgm:prSet/>
      <dgm:spPr/>
      <dgm:t>
        <a:bodyPr/>
        <a:lstStyle/>
        <a:p>
          <a:endParaRPr lang="en-US"/>
        </a:p>
      </dgm:t>
    </dgm:pt>
    <dgm:pt modelId="{197C3FFC-41BC-6245-95FE-E98E851820EE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pPr rtl="0"/>
          <a:r>
            <a:rPr lang="en-US" b="1" dirty="0" smtClean="0"/>
            <a:t>The projective element</a:t>
          </a:r>
        </a:p>
        <a:p>
          <a:pPr rtl="0"/>
          <a:r>
            <a:rPr lang="en-US" dirty="0" smtClean="0"/>
            <a:t>Imaginative action, creation of identity and narrative</a:t>
          </a:r>
        </a:p>
      </dgm:t>
    </dgm:pt>
    <dgm:pt modelId="{8CD77127-B672-334A-9012-7E6F4FB60507}" type="parTrans" cxnId="{19E77FDC-024E-2542-92B7-E28A8B37968F}">
      <dgm:prSet/>
      <dgm:spPr/>
      <dgm:t>
        <a:bodyPr/>
        <a:lstStyle/>
        <a:p>
          <a:endParaRPr lang="en-US"/>
        </a:p>
      </dgm:t>
    </dgm:pt>
    <dgm:pt modelId="{24322687-9689-F743-9081-16E6013AB41C}" type="sibTrans" cxnId="{19E77FDC-024E-2542-92B7-E28A8B37968F}">
      <dgm:prSet/>
      <dgm:spPr/>
      <dgm:t>
        <a:bodyPr/>
        <a:lstStyle/>
        <a:p>
          <a:endParaRPr lang="en-US"/>
        </a:p>
      </dgm:t>
    </dgm:pt>
    <dgm:pt modelId="{D1354653-CE91-9C43-B87A-7EE2211E8054}" type="pres">
      <dgm:prSet presAssocID="{5367C8BB-B890-AF4F-A2C8-DECC1733A5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68E62F-6030-FE41-933B-99EACC49D4F7}" type="pres">
      <dgm:prSet presAssocID="{5367C8BB-B890-AF4F-A2C8-DECC1733A51A}" presName="fgShape" presStyleLbl="fgShp" presStyleIdx="0" presStyleCnt="1"/>
      <dgm:spPr>
        <a:solidFill>
          <a:srgbClr val="A30003"/>
        </a:solidFill>
      </dgm:spPr>
    </dgm:pt>
    <dgm:pt modelId="{56030777-A282-8B4D-8E20-0EC3194DF67A}" type="pres">
      <dgm:prSet presAssocID="{5367C8BB-B890-AF4F-A2C8-DECC1733A51A}" presName="linComp" presStyleCnt="0"/>
      <dgm:spPr/>
    </dgm:pt>
    <dgm:pt modelId="{4E06C750-9C72-1C40-BC87-FD05C92B7793}" type="pres">
      <dgm:prSet presAssocID="{32AC4638-93F6-CD40-82A1-B610928BCA72}" presName="compNode" presStyleCnt="0"/>
      <dgm:spPr/>
    </dgm:pt>
    <dgm:pt modelId="{AEF97CAE-3ED3-6F43-863C-10AA99A8ACE7}" type="pres">
      <dgm:prSet presAssocID="{32AC4638-93F6-CD40-82A1-B610928BCA72}" presName="bkgdShape" presStyleLbl="node1" presStyleIdx="0" presStyleCnt="3"/>
      <dgm:spPr/>
      <dgm:t>
        <a:bodyPr/>
        <a:lstStyle/>
        <a:p>
          <a:endParaRPr lang="en-US"/>
        </a:p>
      </dgm:t>
    </dgm:pt>
    <dgm:pt modelId="{16A83E5D-3FCC-0140-96CD-315B76B9C6D3}" type="pres">
      <dgm:prSet presAssocID="{32AC4638-93F6-CD40-82A1-B610928BCA72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C317DB-7527-3A40-92EC-96B03BDD4B9D}" type="pres">
      <dgm:prSet presAssocID="{32AC4638-93F6-CD40-82A1-B610928BCA72}" presName="invisiNode" presStyleLbl="node1" presStyleIdx="0" presStyleCnt="3"/>
      <dgm:spPr/>
    </dgm:pt>
    <dgm:pt modelId="{F82231EF-3A30-D94C-9D48-ADF5590EB2E9}" type="pres">
      <dgm:prSet presAssocID="{32AC4638-93F6-CD40-82A1-B610928BCA72}" presName="imagNode" presStyleLbl="fgImgPlace1" presStyleIdx="0" presStyleCnt="3"/>
      <dgm:spPr>
        <a:solidFill>
          <a:srgbClr val="A30003"/>
        </a:solidFill>
      </dgm:spPr>
    </dgm:pt>
    <dgm:pt modelId="{DE95C618-016A-E441-9BE1-C33EAA450F9A}" type="pres">
      <dgm:prSet presAssocID="{6CDAF194-56BA-F24B-BD80-50DB9177B9F2}" presName="sibTrans" presStyleLbl="sibTrans2D1" presStyleIdx="0" presStyleCnt="0"/>
      <dgm:spPr/>
      <dgm:t>
        <a:bodyPr/>
        <a:lstStyle/>
        <a:p>
          <a:endParaRPr lang="en-GB"/>
        </a:p>
      </dgm:t>
    </dgm:pt>
    <dgm:pt modelId="{21033D34-4391-3B49-BE9D-CE4920673E30}" type="pres">
      <dgm:prSet presAssocID="{C0204061-9046-3146-A754-AF45545D7F02}" presName="compNode" presStyleCnt="0"/>
      <dgm:spPr/>
    </dgm:pt>
    <dgm:pt modelId="{7AA0E54D-AE35-1442-91EB-B2A4FB5C9533}" type="pres">
      <dgm:prSet presAssocID="{C0204061-9046-3146-A754-AF45545D7F02}" presName="bkgdShape" presStyleLbl="node1" presStyleIdx="1" presStyleCnt="3"/>
      <dgm:spPr/>
      <dgm:t>
        <a:bodyPr/>
        <a:lstStyle/>
        <a:p>
          <a:endParaRPr lang="en-US"/>
        </a:p>
      </dgm:t>
    </dgm:pt>
    <dgm:pt modelId="{93317B04-466F-BD4B-8829-19F4933F28DC}" type="pres">
      <dgm:prSet presAssocID="{C0204061-9046-3146-A754-AF45545D7F0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D28ED-0068-9841-8163-56ED7056CE10}" type="pres">
      <dgm:prSet presAssocID="{C0204061-9046-3146-A754-AF45545D7F02}" presName="invisiNode" presStyleLbl="node1" presStyleIdx="1" presStyleCnt="3"/>
      <dgm:spPr/>
    </dgm:pt>
    <dgm:pt modelId="{283CFF54-8921-C64C-A6CF-1A8CE6AE7688}" type="pres">
      <dgm:prSet presAssocID="{C0204061-9046-3146-A754-AF45545D7F02}" presName="imagNode" presStyleLbl="fgImgPlace1" presStyleIdx="1" presStyleCnt="3"/>
      <dgm:spPr>
        <a:solidFill>
          <a:srgbClr val="A30003"/>
        </a:solidFill>
      </dgm:spPr>
    </dgm:pt>
    <dgm:pt modelId="{75A9EF6F-70E9-F24D-8AAC-5FDE8CB1F026}" type="pres">
      <dgm:prSet presAssocID="{840C1E13-2414-3141-B40E-D13D4183A3D9}" presName="sibTrans" presStyleLbl="sibTrans2D1" presStyleIdx="0" presStyleCnt="0"/>
      <dgm:spPr/>
      <dgm:t>
        <a:bodyPr/>
        <a:lstStyle/>
        <a:p>
          <a:endParaRPr lang="en-GB"/>
        </a:p>
      </dgm:t>
    </dgm:pt>
    <dgm:pt modelId="{E89CE3F6-C696-3D4C-B710-8D8EA6311CDC}" type="pres">
      <dgm:prSet presAssocID="{197C3FFC-41BC-6245-95FE-E98E851820EE}" presName="compNode" presStyleCnt="0"/>
      <dgm:spPr/>
    </dgm:pt>
    <dgm:pt modelId="{F00F0335-CC5E-954D-A100-27B179BAE664}" type="pres">
      <dgm:prSet presAssocID="{197C3FFC-41BC-6245-95FE-E98E851820EE}" presName="bkgdShape" presStyleLbl="node1" presStyleIdx="2" presStyleCnt="3"/>
      <dgm:spPr/>
      <dgm:t>
        <a:bodyPr/>
        <a:lstStyle/>
        <a:p>
          <a:endParaRPr lang="en-US"/>
        </a:p>
      </dgm:t>
    </dgm:pt>
    <dgm:pt modelId="{85B1F925-173B-8B44-9A05-7D54D8EC166F}" type="pres">
      <dgm:prSet presAssocID="{197C3FFC-41BC-6245-95FE-E98E851820EE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B968C-7117-AB4F-AE6B-FEFAED6FB908}" type="pres">
      <dgm:prSet presAssocID="{197C3FFC-41BC-6245-95FE-E98E851820EE}" presName="invisiNode" presStyleLbl="node1" presStyleIdx="2" presStyleCnt="3"/>
      <dgm:spPr/>
    </dgm:pt>
    <dgm:pt modelId="{4D24F195-6858-D444-830C-12DBA6D3E576}" type="pres">
      <dgm:prSet presAssocID="{197C3FFC-41BC-6245-95FE-E98E851820EE}" presName="imagNode" presStyleLbl="fgImgPlace1" presStyleIdx="2" presStyleCnt="3"/>
      <dgm:spPr>
        <a:solidFill>
          <a:srgbClr val="A30003"/>
        </a:solidFill>
      </dgm:spPr>
    </dgm:pt>
  </dgm:ptLst>
  <dgm:cxnLst>
    <dgm:cxn modelId="{19E77FDC-024E-2542-92B7-E28A8B37968F}" srcId="{5367C8BB-B890-AF4F-A2C8-DECC1733A51A}" destId="{197C3FFC-41BC-6245-95FE-E98E851820EE}" srcOrd="2" destOrd="0" parTransId="{8CD77127-B672-334A-9012-7E6F4FB60507}" sibTransId="{24322687-9689-F743-9081-16E6013AB41C}"/>
    <dgm:cxn modelId="{1EE8E447-663C-8C40-A7DD-C87731603920}" type="presOf" srcId="{32AC4638-93F6-CD40-82A1-B610928BCA72}" destId="{AEF97CAE-3ED3-6F43-863C-10AA99A8ACE7}" srcOrd="0" destOrd="0" presId="urn:microsoft.com/office/officeart/2005/8/layout/hList7"/>
    <dgm:cxn modelId="{697D7A48-3DB2-2D48-9160-970D7255AD0E}" srcId="{5367C8BB-B890-AF4F-A2C8-DECC1733A51A}" destId="{32AC4638-93F6-CD40-82A1-B610928BCA72}" srcOrd="0" destOrd="0" parTransId="{9B008355-EF7C-B04E-B4D6-29BA78A70928}" sibTransId="{6CDAF194-56BA-F24B-BD80-50DB9177B9F2}"/>
    <dgm:cxn modelId="{4B91146B-D8BF-A84F-AC27-80AE0419E334}" srcId="{5367C8BB-B890-AF4F-A2C8-DECC1733A51A}" destId="{C0204061-9046-3146-A754-AF45545D7F02}" srcOrd="1" destOrd="0" parTransId="{BF842499-8413-674C-8D84-85B2DE524C54}" sibTransId="{840C1E13-2414-3141-B40E-D13D4183A3D9}"/>
    <dgm:cxn modelId="{45F90EE9-E166-8346-AD80-89A6C629F2B6}" type="presOf" srcId="{32AC4638-93F6-CD40-82A1-B610928BCA72}" destId="{16A83E5D-3FCC-0140-96CD-315B76B9C6D3}" srcOrd="1" destOrd="0" presId="urn:microsoft.com/office/officeart/2005/8/layout/hList7"/>
    <dgm:cxn modelId="{0AAED1EF-A0F4-AE4C-9061-F22988D45318}" type="presOf" srcId="{197C3FFC-41BC-6245-95FE-E98E851820EE}" destId="{85B1F925-173B-8B44-9A05-7D54D8EC166F}" srcOrd="1" destOrd="0" presId="urn:microsoft.com/office/officeart/2005/8/layout/hList7"/>
    <dgm:cxn modelId="{B68818C2-723E-8443-9275-251E97B9D3F7}" type="presOf" srcId="{197C3FFC-41BC-6245-95FE-E98E851820EE}" destId="{F00F0335-CC5E-954D-A100-27B179BAE664}" srcOrd="0" destOrd="0" presId="urn:microsoft.com/office/officeart/2005/8/layout/hList7"/>
    <dgm:cxn modelId="{3091AA44-2765-F047-A366-C7F5ECD5397D}" type="presOf" srcId="{C0204061-9046-3146-A754-AF45545D7F02}" destId="{7AA0E54D-AE35-1442-91EB-B2A4FB5C9533}" srcOrd="0" destOrd="0" presId="urn:microsoft.com/office/officeart/2005/8/layout/hList7"/>
    <dgm:cxn modelId="{871E1873-9E21-7D49-976B-DE5A7A586004}" type="presOf" srcId="{840C1E13-2414-3141-B40E-D13D4183A3D9}" destId="{75A9EF6F-70E9-F24D-8AAC-5FDE8CB1F026}" srcOrd="0" destOrd="0" presId="urn:microsoft.com/office/officeart/2005/8/layout/hList7"/>
    <dgm:cxn modelId="{2AA3D611-9471-B948-A8D4-A9CB2B54667D}" type="presOf" srcId="{5367C8BB-B890-AF4F-A2C8-DECC1733A51A}" destId="{D1354653-CE91-9C43-B87A-7EE2211E8054}" srcOrd="0" destOrd="0" presId="urn:microsoft.com/office/officeart/2005/8/layout/hList7"/>
    <dgm:cxn modelId="{03253A49-3015-8746-9254-31DC3E487FEE}" type="presOf" srcId="{C0204061-9046-3146-A754-AF45545D7F02}" destId="{93317B04-466F-BD4B-8829-19F4933F28DC}" srcOrd="1" destOrd="0" presId="urn:microsoft.com/office/officeart/2005/8/layout/hList7"/>
    <dgm:cxn modelId="{422AB26F-29FD-5941-9A24-C5A52A305F48}" type="presOf" srcId="{6CDAF194-56BA-F24B-BD80-50DB9177B9F2}" destId="{DE95C618-016A-E441-9BE1-C33EAA450F9A}" srcOrd="0" destOrd="0" presId="urn:microsoft.com/office/officeart/2005/8/layout/hList7"/>
    <dgm:cxn modelId="{D6AC32B8-C6C1-F949-BD21-08C752E887F9}" type="presParOf" srcId="{D1354653-CE91-9C43-B87A-7EE2211E8054}" destId="{5B68E62F-6030-FE41-933B-99EACC49D4F7}" srcOrd="0" destOrd="0" presId="urn:microsoft.com/office/officeart/2005/8/layout/hList7"/>
    <dgm:cxn modelId="{98D5F0E6-4164-914B-8C39-B4CE1623807D}" type="presParOf" srcId="{D1354653-CE91-9C43-B87A-7EE2211E8054}" destId="{56030777-A282-8B4D-8E20-0EC3194DF67A}" srcOrd="1" destOrd="0" presId="urn:microsoft.com/office/officeart/2005/8/layout/hList7"/>
    <dgm:cxn modelId="{FD3600F4-B545-4F4B-A718-B8083D0D23CB}" type="presParOf" srcId="{56030777-A282-8B4D-8E20-0EC3194DF67A}" destId="{4E06C750-9C72-1C40-BC87-FD05C92B7793}" srcOrd="0" destOrd="0" presId="urn:microsoft.com/office/officeart/2005/8/layout/hList7"/>
    <dgm:cxn modelId="{AE555957-8E4F-E147-A632-28777B55E4F8}" type="presParOf" srcId="{4E06C750-9C72-1C40-BC87-FD05C92B7793}" destId="{AEF97CAE-3ED3-6F43-863C-10AA99A8ACE7}" srcOrd="0" destOrd="0" presId="urn:microsoft.com/office/officeart/2005/8/layout/hList7"/>
    <dgm:cxn modelId="{44BBFF4A-757A-224B-8ED5-B9E9D4A33D21}" type="presParOf" srcId="{4E06C750-9C72-1C40-BC87-FD05C92B7793}" destId="{16A83E5D-3FCC-0140-96CD-315B76B9C6D3}" srcOrd="1" destOrd="0" presId="urn:microsoft.com/office/officeart/2005/8/layout/hList7"/>
    <dgm:cxn modelId="{D8DD9AF0-C6B9-524F-A2EC-CC3CA07E4912}" type="presParOf" srcId="{4E06C750-9C72-1C40-BC87-FD05C92B7793}" destId="{DBC317DB-7527-3A40-92EC-96B03BDD4B9D}" srcOrd="2" destOrd="0" presId="urn:microsoft.com/office/officeart/2005/8/layout/hList7"/>
    <dgm:cxn modelId="{0A38273D-85E6-4045-A508-D85595E60B35}" type="presParOf" srcId="{4E06C750-9C72-1C40-BC87-FD05C92B7793}" destId="{F82231EF-3A30-D94C-9D48-ADF5590EB2E9}" srcOrd="3" destOrd="0" presId="urn:microsoft.com/office/officeart/2005/8/layout/hList7"/>
    <dgm:cxn modelId="{8233906F-88D3-5042-97F2-A8CC4C1F71F8}" type="presParOf" srcId="{56030777-A282-8B4D-8E20-0EC3194DF67A}" destId="{DE95C618-016A-E441-9BE1-C33EAA450F9A}" srcOrd="1" destOrd="0" presId="urn:microsoft.com/office/officeart/2005/8/layout/hList7"/>
    <dgm:cxn modelId="{6C4E0E45-3C60-5D44-9695-5A0E4196B583}" type="presParOf" srcId="{56030777-A282-8B4D-8E20-0EC3194DF67A}" destId="{21033D34-4391-3B49-BE9D-CE4920673E30}" srcOrd="2" destOrd="0" presId="urn:microsoft.com/office/officeart/2005/8/layout/hList7"/>
    <dgm:cxn modelId="{3662C1D0-3341-1945-AB83-1A30C49F98EB}" type="presParOf" srcId="{21033D34-4391-3B49-BE9D-CE4920673E30}" destId="{7AA0E54D-AE35-1442-91EB-B2A4FB5C9533}" srcOrd="0" destOrd="0" presId="urn:microsoft.com/office/officeart/2005/8/layout/hList7"/>
    <dgm:cxn modelId="{2CA7DB54-3BCE-3541-8C34-15CE0BFCC641}" type="presParOf" srcId="{21033D34-4391-3B49-BE9D-CE4920673E30}" destId="{93317B04-466F-BD4B-8829-19F4933F28DC}" srcOrd="1" destOrd="0" presId="urn:microsoft.com/office/officeart/2005/8/layout/hList7"/>
    <dgm:cxn modelId="{637A14E4-6922-AD48-B28F-E91429CCE6DF}" type="presParOf" srcId="{21033D34-4391-3B49-BE9D-CE4920673E30}" destId="{761D28ED-0068-9841-8163-56ED7056CE10}" srcOrd="2" destOrd="0" presId="urn:microsoft.com/office/officeart/2005/8/layout/hList7"/>
    <dgm:cxn modelId="{A261C7BC-6946-AF46-B16E-0D38BFA38B01}" type="presParOf" srcId="{21033D34-4391-3B49-BE9D-CE4920673E30}" destId="{283CFF54-8921-C64C-A6CF-1A8CE6AE7688}" srcOrd="3" destOrd="0" presId="urn:microsoft.com/office/officeart/2005/8/layout/hList7"/>
    <dgm:cxn modelId="{7A2DE727-6709-3949-A918-06FBDAE977F2}" type="presParOf" srcId="{56030777-A282-8B4D-8E20-0EC3194DF67A}" destId="{75A9EF6F-70E9-F24D-8AAC-5FDE8CB1F026}" srcOrd="3" destOrd="0" presId="urn:microsoft.com/office/officeart/2005/8/layout/hList7"/>
    <dgm:cxn modelId="{8A1B1749-42CB-3E49-9AC9-03EA5A280BD3}" type="presParOf" srcId="{56030777-A282-8B4D-8E20-0EC3194DF67A}" destId="{E89CE3F6-C696-3D4C-B710-8D8EA6311CDC}" srcOrd="4" destOrd="0" presId="urn:microsoft.com/office/officeart/2005/8/layout/hList7"/>
    <dgm:cxn modelId="{2B0C6470-45F4-B846-972E-20E1189A8DE4}" type="presParOf" srcId="{E89CE3F6-C696-3D4C-B710-8D8EA6311CDC}" destId="{F00F0335-CC5E-954D-A100-27B179BAE664}" srcOrd="0" destOrd="0" presId="urn:microsoft.com/office/officeart/2005/8/layout/hList7"/>
    <dgm:cxn modelId="{DC8713CB-8BB8-C64F-A005-DA909BCA766E}" type="presParOf" srcId="{E89CE3F6-C696-3D4C-B710-8D8EA6311CDC}" destId="{85B1F925-173B-8B44-9A05-7D54D8EC166F}" srcOrd="1" destOrd="0" presId="urn:microsoft.com/office/officeart/2005/8/layout/hList7"/>
    <dgm:cxn modelId="{C3742F23-0F01-0542-A651-C463244258DE}" type="presParOf" srcId="{E89CE3F6-C696-3D4C-B710-8D8EA6311CDC}" destId="{309B968C-7117-AB4F-AE6B-FEFAED6FB908}" srcOrd="2" destOrd="0" presId="urn:microsoft.com/office/officeart/2005/8/layout/hList7"/>
    <dgm:cxn modelId="{38B138FF-CC92-DC4F-810F-8FA3B6F048CE}" type="presParOf" srcId="{E89CE3F6-C696-3D4C-B710-8D8EA6311CDC}" destId="{4D24F195-6858-D444-830C-12DBA6D3E57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2E4FF-2E57-E241-A876-D74ED20E87A9}">
      <dsp:nvSpPr>
        <dsp:cNvPr id="0" name=""/>
        <dsp:cNvSpPr/>
      </dsp:nvSpPr>
      <dsp:spPr>
        <a:xfrm>
          <a:off x="4234657" y="1634744"/>
          <a:ext cx="2585456" cy="2585456"/>
        </a:xfrm>
        <a:prstGeom prst="ellipse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International Students</a:t>
          </a:r>
        </a:p>
      </dsp:txBody>
      <dsp:txXfrm>
        <a:off x="4613288" y="2013375"/>
        <a:ext cx="1828194" cy="1828194"/>
      </dsp:txXfrm>
    </dsp:sp>
    <dsp:sp modelId="{FD2471CF-0C3A-5F42-B20A-067D57EA3D0B}">
      <dsp:nvSpPr>
        <dsp:cNvPr id="0" name=""/>
        <dsp:cNvSpPr/>
      </dsp:nvSpPr>
      <dsp:spPr>
        <a:xfrm rot="12900000">
          <a:off x="2570899" y="1182896"/>
          <a:ext cx="1982284" cy="73685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A34A78-7A62-634F-A66B-CC91B8C332A3}">
      <dsp:nvSpPr>
        <dsp:cNvPr id="0" name=""/>
        <dsp:cNvSpPr/>
      </dsp:nvSpPr>
      <dsp:spPr>
        <a:xfrm>
          <a:off x="1522054" y="354"/>
          <a:ext cx="2456183" cy="1964946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Education Policy</a:t>
          </a:r>
          <a:endParaRPr lang="en-US" sz="4200" kern="1200" dirty="0"/>
        </a:p>
      </dsp:txBody>
      <dsp:txXfrm>
        <a:off x="1579605" y="57905"/>
        <a:ext cx="2341081" cy="1849844"/>
      </dsp:txXfrm>
    </dsp:sp>
    <dsp:sp modelId="{4D31C19B-B0C0-2647-8E3A-1EBA11B8EACF}">
      <dsp:nvSpPr>
        <dsp:cNvPr id="0" name=""/>
        <dsp:cNvSpPr/>
      </dsp:nvSpPr>
      <dsp:spPr>
        <a:xfrm rot="19500000">
          <a:off x="6501586" y="1182896"/>
          <a:ext cx="1982284" cy="73685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6E1A03-B41A-DE4A-8B13-55BC7D4DC77F}">
      <dsp:nvSpPr>
        <dsp:cNvPr id="0" name=""/>
        <dsp:cNvSpPr/>
      </dsp:nvSpPr>
      <dsp:spPr>
        <a:xfrm>
          <a:off x="7076533" y="354"/>
          <a:ext cx="2456183" cy="1964946"/>
        </a:xfrm>
        <a:prstGeom prst="roundRect">
          <a:avLst>
            <a:gd name="adj" fmla="val 10000"/>
          </a:avLst>
        </a:prstGeom>
        <a:solidFill>
          <a:srgbClr val="0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Economic Policy</a:t>
          </a:r>
          <a:endParaRPr lang="en-US" sz="4200" kern="1200" dirty="0"/>
        </a:p>
      </dsp:txBody>
      <dsp:txXfrm>
        <a:off x="7134084" y="57905"/>
        <a:ext cx="2341081" cy="1849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2E4FF-2E57-E241-A876-D74ED20E87A9}">
      <dsp:nvSpPr>
        <dsp:cNvPr id="0" name=""/>
        <dsp:cNvSpPr/>
      </dsp:nvSpPr>
      <dsp:spPr>
        <a:xfrm>
          <a:off x="4565490" y="2295804"/>
          <a:ext cx="1923789" cy="1923789"/>
        </a:xfrm>
        <a:prstGeom prst="ellipse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International Students</a:t>
          </a:r>
        </a:p>
      </dsp:txBody>
      <dsp:txXfrm>
        <a:off x="4847222" y="2577536"/>
        <a:ext cx="1360325" cy="1360325"/>
      </dsp:txXfrm>
    </dsp:sp>
    <dsp:sp modelId="{FD2471CF-0C3A-5F42-B20A-067D57EA3D0B}">
      <dsp:nvSpPr>
        <dsp:cNvPr id="0" name=""/>
        <dsp:cNvSpPr/>
      </dsp:nvSpPr>
      <dsp:spPr>
        <a:xfrm rot="12900000">
          <a:off x="3324827" y="1958692"/>
          <a:ext cx="1477793" cy="5482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A34A78-7A62-634F-A66B-CC91B8C332A3}">
      <dsp:nvSpPr>
        <dsp:cNvPr id="0" name=""/>
        <dsp:cNvSpPr/>
      </dsp:nvSpPr>
      <dsp:spPr>
        <a:xfrm>
          <a:off x="2544655" y="1077978"/>
          <a:ext cx="1827599" cy="1462079"/>
        </a:xfrm>
        <a:prstGeom prst="roundRect">
          <a:avLst>
            <a:gd name="adj" fmla="val 10000"/>
          </a:avLst>
        </a:prstGeom>
        <a:solidFill>
          <a:schemeClr val="tx1"/>
        </a:solidFill>
        <a:ln w="44450"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Education Policy</a:t>
          </a:r>
          <a:endParaRPr lang="en-US" sz="3100" kern="1200" dirty="0"/>
        </a:p>
      </dsp:txBody>
      <dsp:txXfrm>
        <a:off x="2587478" y="1120801"/>
        <a:ext cx="1741953" cy="1376433"/>
      </dsp:txXfrm>
    </dsp:sp>
    <dsp:sp modelId="{4D31C19B-B0C0-2647-8E3A-1EBA11B8EACF}">
      <dsp:nvSpPr>
        <dsp:cNvPr id="0" name=""/>
        <dsp:cNvSpPr/>
      </dsp:nvSpPr>
      <dsp:spPr>
        <a:xfrm rot="16200000">
          <a:off x="4788488" y="1196758"/>
          <a:ext cx="1477793" cy="5482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6E1A03-B41A-DE4A-8B13-55BC7D4DC77F}">
      <dsp:nvSpPr>
        <dsp:cNvPr id="0" name=""/>
        <dsp:cNvSpPr/>
      </dsp:nvSpPr>
      <dsp:spPr>
        <a:xfrm>
          <a:off x="4613585" y="961"/>
          <a:ext cx="1827599" cy="1462079"/>
        </a:xfrm>
        <a:prstGeom prst="roundRect">
          <a:avLst>
            <a:gd name="adj" fmla="val 10000"/>
          </a:avLst>
        </a:prstGeom>
        <a:solidFill>
          <a:srgbClr val="0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Economic Policy</a:t>
          </a:r>
          <a:endParaRPr lang="en-US" sz="3100" kern="1200" dirty="0"/>
        </a:p>
      </dsp:txBody>
      <dsp:txXfrm>
        <a:off x="4656408" y="43784"/>
        <a:ext cx="1741953" cy="1376433"/>
      </dsp:txXfrm>
    </dsp:sp>
    <dsp:sp modelId="{2B0B0CA4-2C3B-6E4F-9B17-19D74069AB45}">
      <dsp:nvSpPr>
        <dsp:cNvPr id="0" name=""/>
        <dsp:cNvSpPr/>
      </dsp:nvSpPr>
      <dsp:spPr>
        <a:xfrm rot="19500000">
          <a:off x="6252150" y="1958692"/>
          <a:ext cx="1477793" cy="5482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3AC7C6-22F7-994D-B45E-622B4B119340}">
      <dsp:nvSpPr>
        <dsp:cNvPr id="0" name=""/>
        <dsp:cNvSpPr/>
      </dsp:nvSpPr>
      <dsp:spPr>
        <a:xfrm>
          <a:off x="6682515" y="1077978"/>
          <a:ext cx="1827599" cy="1462079"/>
        </a:xfrm>
        <a:prstGeom prst="roundRect">
          <a:avLst>
            <a:gd name="adj" fmla="val 10000"/>
          </a:avLst>
        </a:prstGeom>
        <a:solidFill>
          <a:srgbClr val="0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Migration Policy</a:t>
          </a:r>
          <a:endParaRPr lang="en-US" sz="3100" kern="1200" dirty="0"/>
        </a:p>
      </dsp:txBody>
      <dsp:txXfrm>
        <a:off x="6725338" y="1120801"/>
        <a:ext cx="1741953" cy="13764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2E4FF-2E57-E241-A876-D74ED20E87A9}">
      <dsp:nvSpPr>
        <dsp:cNvPr id="0" name=""/>
        <dsp:cNvSpPr/>
      </dsp:nvSpPr>
      <dsp:spPr>
        <a:xfrm>
          <a:off x="1513961" y="2331852"/>
          <a:ext cx="1887964" cy="1887964"/>
        </a:xfrm>
        <a:prstGeom prst="ellipse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International Students</a:t>
          </a:r>
        </a:p>
      </dsp:txBody>
      <dsp:txXfrm>
        <a:off x="1790447" y="2608338"/>
        <a:ext cx="1334992" cy="1334992"/>
      </dsp:txXfrm>
    </dsp:sp>
    <dsp:sp modelId="{FD2471CF-0C3A-5F42-B20A-067D57EA3D0B}">
      <dsp:nvSpPr>
        <dsp:cNvPr id="0" name=""/>
        <dsp:cNvSpPr/>
      </dsp:nvSpPr>
      <dsp:spPr>
        <a:xfrm rot="12900000">
          <a:off x="224931" y="1977113"/>
          <a:ext cx="1524935" cy="53806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A34A78-7A62-634F-A66B-CC91B8C332A3}">
      <dsp:nvSpPr>
        <dsp:cNvPr id="0" name=""/>
        <dsp:cNvSpPr/>
      </dsp:nvSpPr>
      <dsp:spPr>
        <a:xfrm>
          <a:off x="-533960" y="1091388"/>
          <a:ext cx="1793566" cy="1434853"/>
        </a:xfrm>
        <a:prstGeom prst="roundRect">
          <a:avLst>
            <a:gd name="adj" fmla="val 10000"/>
          </a:avLst>
        </a:prstGeom>
        <a:solidFill>
          <a:schemeClr val="tx1"/>
        </a:solidFill>
        <a:ln w="44450"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Education Policy</a:t>
          </a:r>
          <a:endParaRPr lang="en-US" sz="3100" kern="1200" dirty="0"/>
        </a:p>
      </dsp:txBody>
      <dsp:txXfrm>
        <a:off x="-491935" y="1133413"/>
        <a:ext cx="1709516" cy="1350803"/>
      </dsp:txXfrm>
    </dsp:sp>
    <dsp:sp modelId="{4D31C19B-B0C0-2647-8E3A-1EBA11B8EACF}">
      <dsp:nvSpPr>
        <dsp:cNvPr id="0" name=""/>
        <dsp:cNvSpPr/>
      </dsp:nvSpPr>
      <dsp:spPr>
        <a:xfrm rot="16200000">
          <a:off x="1695476" y="1211596"/>
          <a:ext cx="1524935" cy="53806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6E1A03-B41A-DE4A-8B13-55BC7D4DC77F}">
      <dsp:nvSpPr>
        <dsp:cNvPr id="0" name=""/>
        <dsp:cNvSpPr/>
      </dsp:nvSpPr>
      <dsp:spPr>
        <a:xfrm>
          <a:off x="1561160" y="737"/>
          <a:ext cx="1793566" cy="1434853"/>
        </a:xfrm>
        <a:prstGeom prst="roundRect">
          <a:avLst>
            <a:gd name="adj" fmla="val 10000"/>
          </a:avLst>
        </a:prstGeom>
        <a:solidFill>
          <a:srgbClr val="000000"/>
        </a:solidFill>
        <a:ln w="44450"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Economic Policy</a:t>
          </a:r>
          <a:endParaRPr lang="en-US" sz="3100" kern="1200" dirty="0"/>
        </a:p>
      </dsp:txBody>
      <dsp:txXfrm>
        <a:off x="1603185" y="42762"/>
        <a:ext cx="1709516" cy="1350803"/>
      </dsp:txXfrm>
    </dsp:sp>
    <dsp:sp modelId="{2B0B0CA4-2C3B-6E4F-9B17-19D74069AB45}">
      <dsp:nvSpPr>
        <dsp:cNvPr id="0" name=""/>
        <dsp:cNvSpPr/>
      </dsp:nvSpPr>
      <dsp:spPr>
        <a:xfrm rot="16133760">
          <a:off x="2159987" y="1757293"/>
          <a:ext cx="547753" cy="53806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3AC7C6-22F7-994D-B45E-622B4B119340}">
      <dsp:nvSpPr>
        <dsp:cNvPr id="0" name=""/>
        <dsp:cNvSpPr/>
      </dsp:nvSpPr>
      <dsp:spPr>
        <a:xfrm>
          <a:off x="0" y="31740"/>
          <a:ext cx="4857175" cy="3441524"/>
        </a:xfrm>
        <a:prstGeom prst="roundRect">
          <a:avLst>
            <a:gd name="adj" fmla="val 10000"/>
          </a:avLst>
        </a:prstGeom>
        <a:solidFill>
          <a:srgbClr val="000000">
            <a:alpha val="72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Migration Policy</a:t>
          </a:r>
          <a:endParaRPr lang="en-US" sz="3100" kern="1200" dirty="0"/>
        </a:p>
      </dsp:txBody>
      <dsp:txXfrm>
        <a:off x="100799" y="132539"/>
        <a:ext cx="4655577" cy="3239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2B9BD-EE32-9243-997F-BBEFABE910D2}">
      <dsp:nvSpPr>
        <dsp:cNvPr id="0" name=""/>
        <dsp:cNvSpPr/>
      </dsp:nvSpPr>
      <dsp:spPr>
        <a:xfrm>
          <a:off x="1387512" y="1912738"/>
          <a:ext cx="476807" cy="908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8403" y="0"/>
              </a:lnTo>
              <a:lnTo>
                <a:pt x="238403" y="908550"/>
              </a:lnTo>
              <a:lnTo>
                <a:pt x="476807" y="908550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00264" y="2341361"/>
        <a:ext cx="51303" cy="51303"/>
      </dsp:txXfrm>
    </dsp:sp>
    <dsp:sp modelId="{A803BA10-D7E5-D941-8517-DDFE915F075B}">
      <dsp:nvSpPr>
        <dsp:cNvPr id="0" name=""/>
        <dsp:cNvSpPr/>
      </dsp:nvSpPr>
      <dsp:spPr>
        <a:xfrm>
          <a:off x="1387512" y="1867017"/>
          <a:ext cx="4768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6807" y="45720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13995" y="1900817"/>
        <a:ext cx="23840" cy="23840"/>
      </dsp:txXfrm>
    </dsp:sp>
    <dsp:sp modelId="{7273ED1E-E6EC-5040-852B-C13C6E30AB63}">
      <dsp:nvSpPr>
        <dsp:cNvPr id="0" name=""/>
        <dsp:cNvSpPr/>
      </dsp:nvSpPr>
      <dsp:spPr>
        <a:xfrm>
          <a:off x="1387512" y="1004187"/>
          <a:ext cx="476807" cy="908550"/>
        </a:xfrm>
        <a:custGeom>
          <a:avLst/>
          <a:gdLst/>
          <a:ahLst/>
          <a:cxnLst/>
          <a:rect l="0" t="0" r="0" b="0"/>
          <a:pathLst>
            <a:path>
              <a:moveTo>
                <a:pt x="0" y="908550"/>
              </a:moveTo>
              <a:lnTo>
                <a:pt x="238403" y="908550"/>
              </a:lnTo>
              <a:lnTo>
                <a:pt x="238403" y="0"/>
              </a:lnTo>
              <a:lnTo>
                <a:pt x="476807" y="0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00264" y="1432811"/>
        <a:ext cx="51303" cy="51303"/>
      </dsp:txXfrm>
    </dsp:sp>
    <dsp:sp modelId="{45F83689-6756-DB45-A024-5219B6B3A734}">
      <dsp:nvSpPr>
        <dsp:cNvPr id="0" name=""/>
        <dsp:cNvSpPr/>
      </dsp:nvSpPr>
      <dsp:spPr>
        <a:xfrm rot="16200000">
          <a:off x="-888646" y="1549317"/>
          <a:ext cx="3825476" cy="726840"/>
        </a:xfrm>
        <a:prstGeom prst="rect">
          <a:avLst/>
        </a:prstGeom>
        <a:solidFill>
          <a:srgbClr val="CC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National Case Study</a:t>
          </a:r>
          <a:endParaRPr lang="en-US" sz="3600" kern="1200" dirty="0"/>
        </a:p>
      </dsp:txBody>
      <dsp:txXfrm>
        <a:off x="-888646" y="1549317"/>
        <a:ext cx="3825476" cy="726840"/>
      </dsp:txXfrm>
    </dsp:sp>
    <dsp:sp modelId="{5CFA863D-7C1B-2144-9CE0-3D84CDA0E0E8}">
      <dsp:nvSpPr>
        <dsp:cNvPr id="0" name=""/>
        <dsp:cNvSpPr/>
      </dsp:nvSpPr>
      <dsp:spPr>
        <a:xfrm>
          <a:off x="1864319" y="640767"/>
          <a:ext cx="3938237" cy="726840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Elite Institution in Global City</a:t>
          </a:r>
          <a:endParaRPr lang="en-US" sz="2100" kern="1200" dirty="0"/>
        </a:p>
      </dsp:txBody>
      <dsp:txXfrm>
        <a:off x="1864319" y="640767"/>
        <a:ext cx="3938237" cy="726840"/>
      </dsp:txXfrm>
    </dsp:sp>
    <dsp:sp modelId="{903B1C9E-2770-0A42-98CA-878E47CF4312}">
      <dsp:nvSpPr>
        <dsp:cNvPr id="0" name=""/>
        <dsp:cNvSpPr/>
      </dsp:nvSpPr>
      <dsp:spPr>
        <a:xfrm>
          <a:off x="1864319" y="1549317"/>
          <a:ext cx="3932802" cy="726840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Nationally regarded institution in regional city/ town</a:t>
          </a:r>
          <a:endParaRPr lang="en-US" sz="2000" kern="1200" dirty="0"/>
        </a:p>
      </dsp:txBody>
      <dsp:txXfrm>
        <a:off x="1864319" y="1549317"/>
        <a:ext cx="3932802" cy="726840"/>
      </dsp:txXfrm>
    </dsp:sp>
    <dsp:sp modelId="{05C9BBB6-AC19-2645-AD63-829371C0D7A7}">
      <dsp:nvSpPr>
        <dsp:cNvPr id="0" name=""/>
        <dsp:cNvSpPr/>
      </dsp:nvSpPr>
      <dsp:spPr>
        <a:xfrm>
          <a:off x="1864319" y="2457868"/>
          <a:ext cx="3932826" cy="726840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Mid/Lowly regarded university with local focus</a:t>
          </a:r>
          <a:endParaRPr lang="en-US" sz="2000" kern="1200" dirty="0"/>
        </a:p>
      </dsp:txBody>
      <dsp:txXfrm>
        <a:off x="1864319" y="2457868"/>
        <a:ext cx="3932826" cy="726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B28DE-6479-4569-A79A-C3A438917549}">
      <dsp:nvSpPr>
        <dsp:cNvPr id="0" name=""/>
        <dsp:cNvSpPr/>
      </dsp:nvSpPr>
      <dsp:spPr>
        <a:xfrm>
          <a:off x="0" y="283766"/>
          <a:ext cx="8128000" cy="1183746"/>
        </a:xfrm>
        <a:prstGeom prst="rightArrow">
          <a:avLst>
            <a:gd name="adj1" fmla="val 50000"/>
            <a:gd name="adj2" fmla="val 50000"/>
          </a:avLst>
        </a:prstGeom>
        <a:solidFill>
          <a:srgbClr val="C00000"/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Subsession 1</a:t>
          </a:r>
          <a:endParaRPr lang="en-GB" sz="2200" kern="1200" dirty="0"/>
        </a:p>
      </dsp:txBody>
      <dsp:txXfrm>
        <a:off x="0" y="579703"/>
        <a:ext cx="7832064" cy="591873"/>
      </dsp:txXfrm>
    </dsp:sp>
    <dsp:sp modelId="{2653E45A-9C88-43F8-BAFA-DE38F995CBB1}">
      <dsp:nvSpPr>
        <dsp:cNvPr id="0" name=""/>
        <dsp:cNvSpPr/>
      </dsp:nvSpPr>
      <dsp:spPr>
        <a:xfrm>
          <a:off x="0" y="1196605"/>
          <a:ext cx="2503424" cy="228033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Decisions and particular incidents within the “living of the lived life”.</a:t>
          </a:r>
        </a:p>
      </dsp:txBody>
      <dsp:txXfrm>
        <a:off x="0" y="1196605"/>
        <a:ext cx="2503424" cy="2280331"/>
      </dsp:txXfrm>
    </dsp:sp>
    <dsp:sp modelId="{A23208BA-358B-4B2E-A2F8-243EB6A7B4C9}">
      <dsp:nvSpPr>
        <dsp:cNvPr id="0" name=""/>
        <dsp:cNvSpPr/>
      </dsp:nvSpPr>
      <dsp:spPr>
        <a:xfrm>
          <a:off x="2503423" y="678348"/>
          <a:ext cx="5624576" cy="1183746"/>
        </a:xfrm>
        <a:prstGeom prst="rightArrow">
          <a:avLst>
            <a:gd name="adj1" fmla="val 50000"/>
            <a:gd name="adj2" fmla="val 50000"/>
          </a:avLst>
        </a:prstGeom>
        <a:solidFill>
          <a:srgbClr val="C00000"/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Subsession 2</a:t>
          </a:r>
          <a:endParaRPr lang="en-GB" sz="2200" kern="1200" dirty="0"/>
        </a:p>
      </dsp:txBody>
      <dsp:txXfrm>
        <a:off x="2503423" y="974285"/>
        <a:ext cx="5328640" cy="591873"/>
      </dsp:txXfrm>
    </dsp:sp>
    <dsp:sp modelId="{5A8E3272-D6A8-4D5B-A4DC-715FEDED1F0F}">
      <dsp:nvSpPr>
        <dsp:cNvPr id="0" name=""/>
        <dsp:cNvSpPr/>
      </dsp:nvSpPr>
      <dsp:spPr>
        <a:xfrm>
          <a:off x="2503423" y="1591187"/>
          <a:ext cx="2503424" cy="228033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200" kern="1200" dirty="0" smtClean="0"/>
            <a:t>Decisions within the “telling of the told story”.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 dirty="0"/>
        </a:p>
      </dsp:txBody>
      <dsp:txXfrm>
        <a:off x="2503423" y="1591187"/>
        <a:ext cx="2503424" cy="2280331"/>
      </dsp:txXfrm>
    </dsp:sp>
    <dsp:sp modelId="{5A5748D5-072E-4E90-975A-3CE3B96DE37B}">
      <dsp:nvSpPr>
        <dsp:cNvPr id="0" name=""/>
        <dsp:cNvSpPr/>
      </dsp:nvSpPr>
      <dsp:spPr>
        <a:xfrm>
          <a:off x="5006848" y="1072930"/>
          <a:ext cx="3121152" cy="1183746"/>
        </a:xfrm>
        <a:prstGeom prst="rightArrow">
          <a:avLst>
            <a:gd name="adj1" fmla="val 50000"/>
            <a:gd name="adj2" fmla="val 50000"/>
          </a:avLst>
        </a:prstGeom>
        <a:solidFill>
          <a:srgbClr val="C00000"/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Subsession 3</a:t>
          </a:r>
          <a:endParaRPr lang="en-GB" sz="2200" kern="1200" dirty="0"/>
        </a:p>
      </dsp:txBody>
      <dsp:txXfrm>
        <a:off x="5006848" y="1368867"/>
        <a:ext cx="2825216" cy="591873"/>
      </dsp:txXfrm>
    </dsp:sp>
    <dsp:sp modelId="{24CC111A-14F6-41E0-A1EB-09A4A7F16F20}">
      <dsp:nvSpPr>
        <dsp:cNvPr id="0" name=""/>
        <dsp:cNvSpPr/>
      </dsp:nvSpPr>
      <dsp:spPr>
        <a:xfrm>
          <a:off x="5006848" y="1985769"/>
          <a:ext cx="2503424" cy="2246958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tx1">
              <a:lumMod val="85000"/>
              <a:lumOff val="1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Mutual reflection on both tracks of the analysis.</a:t>
          </a:r>
          <a:endParaRPr lang="en-GB" sz="2200" kern="1200" dirty="0"/>
        </a:p>
      </dsp:txBody>
      <dsp:txXfrm>
        <a:off x="5006848" y="1985769"/>
        <a:ext cx="2503424" cy="22469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97CAE-3ED3-6F43-863C-10AA99A8ACE7}">
      <dsp:nvSpPr>
        <dsp:cNvPr id="0" name=""/>
        <dsp:cNvSpPr/>
      </dsp:nvSpPr>
      <dsp:spPr>
        <a:xfrm>
          <a:off x="2046" y="0"/>
          <a:ext cx="3183572" cy="3539431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The iterational element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Habitual action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“selective reactivation” of patterns of action</a:t>
          </a:r>
          <a:endParaRPr lang="en-US" sz="1600" kern="1200" dirty="0"/>
        </a:p>
      </dsp:txBody>
      <dsp:txXfrm>
        <a:off x="2046" y="1415772"/>
        <a:ext cx="3183572" cy="1415772"/>
      </dsp:txXfrm>
    </dsp:sp>
    <dsp:sp modelId="{F82231EF-3A30-D94C-9D48-ADF5590EB2E9}">
      <dsp:nvSpPr>
        <dsp:cNvPr id="0" name=""/>
        <dsp:cNvSpPr/>
      </dsp:nvSpPr>
      <dsp:spPr>
        <a:xfrm>
          <a:off x="1004517" y="212365"/>
          <a:ext cx="1178630" cy="1178630"/>
        </a:xfrm>
        <a:prstGeom prst="ellipse">
          <a:avLst/>
        </a:prstGeom>
        <a:solidFill>
          <a:srgbClr val="A3000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A0E54D-AE35-1442-91EB-B2A4FB5C9533}">
      <dsp:nvSpPr>
        <dsp:cNvPr id="0" name=""/>
        <dsp:cNvSpPr/>
      </dsp:nvSpPr>
      <dsp:spPr>
        <a:xfrm>
          <a:off x="3281125" y="0"/>
          <a:ext cx="3183572" cy="3539431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The practical-evaluative element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Practical and normative judgments – propensity to exert agency in pursuit of change to structural relations</a:t>
          </a:r>
        </a:p>
      </dsp:txBody>
      <dsp:txXfrm>
        <a:off x="3281125" y="1415772"/>
        <a:ext cx="3183572" cy="1415772"/>
      </dsp:txXfrm>
    </dsp:sp>
    <dsp:sp modelId="{283CFF54-8921-C64C-A6CF-1A8CE6AE7688}">
      <dsp:nvSpPr>
        <dsp:cNvPr id="0" name=""/>
        <dsp:cNvSpPr/>
      </dsp:nvSpPr>
      <dsp:spPr>
        <a:xfrm>
          <a:off x="4283596" y="212365"/>
          <a:ext cx="1178630" cy="1178630"/>
        </a:xfrm>
        <a:prstGeom prst="ellipse">
          <a:avLst/>
        </a:prstGeom>
        <a:solidFill>
          <a:srgbClr val="A3000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00F0335-CC5E-954D-A100-27B179BAE664}">
      <dsp:nvSpPr>
        <dsp:cNvPr id="0" name=""/>
        <dsp:cNvSpPr/>
      </dsp:nvSpPr>
      <dsp:spPr>
        <a:xfrm>
          <a:off x="6560205" y="0"/>
          <a:ext cx="3183572" cy="3539431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The projective element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Imaginative action, creation of identity and narrative</a:t>
          </a:r>
        </a:p>
      </dsp:txBody>
      <dsp:txXfrm>
        <a:off x="6560205" y="1415772"/>
        <a:ext cx="3183572" cy="1415772"/>
      </dsp:txXfrm>
    </dsp:sp>
    <dsp:sp modelId="{4D24F195-6858-D444-830C-12DBA6D3E576}">
      <dsp:nvSpPr>
        <dsp:cNvPr id="0" name=""/>
        <dsp:cNvSpPr/>
      </dsp:nvSpPr>
      <dsp:spPr>
        <a:xfrm>
          <a:off x="7562676" y="212365"/>
          <a:ext cx="1178630" cy="1178630"/>
        </a:xfrm>
        <a:prstGeom prst="ellipse">
          <a:avLst/>
        </a:prstGeom>
        <a:solidFill>
          <a:srgbClr val="A3000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68E62F-6030-FE41-933B-99EACC49D4F7}">
      <dsp:nvSpPr>
        <dsp:cNvPr id="0" name=""/>
        <dsp:cNvSpPr/>
      </dsp:nvSpPr>
      <dsp:spPr>
        <a:xfrm>
          <a:off x="389832" y="2831544"/>
          <a:ext cx="8966158" cy="530914"/>
        </a:xfrm>
        <a:prstGeom prst="leftRightArrow">
          <a:avLst/>
        </a:prstGeom>
        <a:solidFill>
          <a:srgbClr val="A30003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5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9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8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9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7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6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88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3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4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39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0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5E905-7A38-4E18-8BA0-71CDD44C687C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3B5B-B21D-4243-9CAD-770B4939A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2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3999" y="1264404"/>
            <a:ext cx="9144000" cy="17624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Students, migrants, or student-migrants?</a:t>
            </a:r>
            <a:endParaRPr lang="en-GB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545166" y="3008923"/>
            <a:ext cx="9144000" cy="27935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dirty="0" smtClean="0"/>
              <a:t>A longitudinal study of international students’ migrant identity throughout migration transitions in the UK and Japan</a:t>
            </a:r>
          </a:p>
          <a:p>
            <a:endParaRPr lang="en-GB" sz="2800" dirty="0" smtClean="0"/>
          </a:p>
          <a:p>
            <a:r>
              <a:rPr lang="en-GB" dirty="0" smtClean="0"/>
              <a:t>Thomas Brotherhood - PhD Research Project </a:t>
            </a:r>
          </a:p>
          <a:p>
            <a:r>
              <a:rPr lang="en-GB" dirty="0" smtClean="0"/>
              <a:t>CGHE Seminar Series #61</a:t>
            </a:r>
          </a:p>
          <a:p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October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1" cy="11615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Relative power of various concerned ministries lies with those that govern migration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5023"/>
              </p:ext>
            </p:extLst>
          </p:nvPr>
        </p:nvGraphicFramePr>
        <p:xfrm>
          <a:off x="1423403" y="2419545"/>
          <a:ext cx="9252442" cy="345566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626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65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UK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Japan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1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Home Office</a:t>
                      </a:r>
                      <a:r>
                        <a:rPr lang="en-US" sz="1800" baseline="0" dirty="0" smtClean="0"/>
                        <a:t> / UK Visas and Immigration; the Treasury; Department for Trade and Industrial Strategy; Department for Education etc.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17 government</a:t>
                      </a:r>
                      <a:r>
                        <a:rPr lang="en-US" sz="1800" baseline="0" dirty="0" smtClean="0"/>
                        <a:t> departments have a role in managing education-migration.</a:t>
                      </a:r>
                    </a:p>
                    <a:p>
                      <a:r>
                        <a:rPr lang="en-US" sz="1800" baseline="0" dirty="0" smtClean="0"/>
                        <a:t>Most important being MOJ, MEXT, METI, MOFA.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63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Treasury</a:t>
                      </a:r>
                      <a:r>
                        <a:rPr lang="en-US" sz="1800" baseline="0" dirty="0" smtClean="0"/>
                        <a:t> and BIS had dominated under New </a:t>
                      </a:r>
                      <a:r>
                        <a:rPr lang="en-US" sz="1800" baseline="0" dirty="0" err="1" smtClean="0"/>
                        <a:t>Labour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Ministry</a:t>
                      </a:r>
                      <a:r>
                        <a:rPr lang="en-US" sz="1800" baseline="0" dirty="0" smtClean="0"/>
                        <a:t> of Justice has ultimate authority.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654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Home Office and UKBA/UKVI have dominated in the Coalition / Conservative era.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A “conservative bastion”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0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British migration policy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2043024"/>
            <a:ext cx="9745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Permanent </a:t>
            </a:r>
            <a:r>
              <a:rPr lang="en-US" sz="2400" dirty="0"/>
              <a:t>migrant: </a:t>
            </a:r>
            <a:r>
              <a:rPr lang="en-US" sz="2400" b="1" dirty="0"/>
              <a:t>“A person who moves to a country other than that of his or her usual residence for a period of at least a </a:t>
            </a:r>
            <a:r>
              <a:rPr lang="en-US" sz="2400" b="1" dirty="0" smtClean="0"/>
              <a:t>year” </a:t>
            </a:r>
            <a:r>
              <a:rPr lang="en-US" sz="2400" b="1" dirty="0"/>
              <a:t>(UNSD, 2017)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Adopted by the Office for National Statistics “in line with international best practice” (ONS, 2016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“A discursive barrier to their recruitment in policy” (</a:t>
            </a:r>
            <a:r>
              <a:rPr lang="en-US" sz="2400" dirty="0" err="1" smtClean="0">
                <a:latin typeface="+mj-lt"/>
              </a:rPr>
              <a:t>Lomer</a:t>
            </a:r>
            <a:r>
              <a:rPr lang="en-US" sz="2400" dirty="0" smtClean="0">
                <a:latin typeface="+mj-lt"/>
              </a:rPr>
              <a:t>, 2017, p. 218)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Criticism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Vast majority of international students do not aspire to permanent migration.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There is no reason that different methods of defining student-migrants cannot be used for external data reporting and internal policy discussion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3600" dirty="0" smtClean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British migration policy (Cont’d)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2481751"/>
            <a:ext cx="97458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>
                <a:latin typeface="+mj-lt"/>
              </a:rPr>
              <a:t>Narrative of </a:t>
            </a:r>
            <a:r>
              <a:rPr lang="en-US" sz="2400" dirty="0" smtClean="0">
                <a:latin typeface="+mj-lt"/>
              </a:rPr>
              <a:t>“public concern”</a:t>
            </a:r>
            <a:endParaRPr lang="en-US" sz="2400" dirty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latin typeface="+mj-lt"/>
              </a:rPr>
              <a:t>National security concerns </a:t>
            </a:r>
            <a:r>
              <a:rPr lang="mr-IN" sz="2400" dirty="0">
                <a:latin typeface="+mj-lt"/>
              </a:rPr>
              <a:t>–</a:t>
            </a:r>
            <a:r>
              <a:rPr lang="en-US" sz="2400" dirty="0">
                <a:latin typeface="+mj-lt"/>
              </a:rPr>
              <a:t> Prevent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latin typeface="+mj-lt"/>
              </a:rPr>
              <a:t>“Bogus” </a:t>
            </a:r>
            <a:r>
              <a:rPr lang="en-US" sz="2400" dirty="0" smtClean="0">
                <a:latin typeface="+mj-lt"/>
              </a:rPr>
              <a:t>students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Negative social impact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Net-migration targets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“…</a:t>
            </a:r>
            <a:r>
              <a:rPr lang="en-US" sz="2400" dirty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o reduce net migration to the tens of thousands…”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 International students a “soft target” for reducing net-migration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Also a bad target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Japanese migration policy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2043024"/>
            <a:ext cx="9745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Pillars of migration policy (</a:t>
            </a:r>
            <a:r>
              <a:rPr lang="en-US" sz="2400" dirty="0" err="1" smtClean="0">
                <a:latin typeface="+mj-lt"/>
              </a:rPr>
              <a:t>Tsuda</a:t>
            </a:r>
            <a:r>
              <a:rPr lang="en-US" sz="2400" dirty="0" smtClean="0">
                <a:latin typeface="+mj-lt"/>
              </a:rPr>
              <a:t> &amp; Cornelius, 2004)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No unskilled migrants will be admitted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The government will only facilitate highly skilled and professional workers in entering the country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All foreign workers must be admitted on a temporary basis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Proliferation of side-door routes to migration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 smtClean="0">
                <a:latin typeface="+mj-lt"/>
              </a:rPr>
              <a:t>Shuugakusei</a:t>
            </a:r>
            <a:r>
              <a:rPr lang="en-US" sz="2400" dirty="0" smtClean="0">
                <a:latin typeface="+mj-lt"/>
              </a:rPr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err="1" smtClean="0">
                <a:latin typeface="+mj-lt"/>
              </a:rPr>
              <a:t>Nikkeijin</a:t>
            </a: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Trainee programs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21860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Japanese migration policy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1858297"/>
            <a:ext cx="9745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Recent attempts at liberalization aimed at highly skilled foreigners and generous transitional arrangements for international students (Oishi, 2014)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3967"/>
              </p:ext>
            </p:extLst>
          </p:nvPr>
        </p:nvGraphicFramePr>
        <p:xfrm>
          <a:off x="438728" y="2705483"/>
          <a:ext cx="11152908" cy="378384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804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4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Year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Reference to HS Migration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Agencies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3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E-Japan Strategy II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 the number of ICT migrant</a:t>
                      </a:r>
                      <a:r>
                        <a:rPr lang="en-US" sz="1600" baseline="0" dirty="0" smtClean="0"/>
                        <a:t> workers to 30,000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Cabinet Office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300,000 International Students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Accept 300,000 international students by 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Cabinet Office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3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Fourth Immigration Control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Introduce a points system</a:t>
                      </a:r>
                      <a:r>
                        <a:rPr lang="en-US" sz="1600" baseline="0" dirty="0" smtClean="0"/>
                        <a:t> to promote HS migration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Ministry of Justice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3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Growth Strategy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Double the number of HS migrants;</a:t>
                      </a:r>
                      <a:r>
                        <a:rPr lang="en-US" sz="1600" baseline="0" dirty="0" smtClean="0"/>
                        <a:t> introduce points based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Cabinet Office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3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Policy Guidelines</a:t>
                      </a:r>
                      <a:r>
                        <a:rPr lang="en-US" sz="1600" baseline="0" dirty="0" smtClean="0"/>
                        <a:t> for Regulatory and Institutional Reform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 a system where HS migrants can bring parents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Cabinet Office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Points System for HS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Personell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Provide incentives to HS migrants</a:t>
                      </a:r>
                      <a:r>
                        <a:rPr lang="en-US" sz="1600" baseline="0" dirty="0" smtClean="0"/>
                        <a:t> to work in Japan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Ministry of Justice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3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</a:t>
                      </a:r>
                      <a:r>
                        <a:rPr lang="en-US" sz="1600" dirty="0" err="1" smtClean="0"/>
                        <a:t>Revitalisation</a:t>
                      </a:r>
                      <a:r>
                        <a:rPr lang="en-US" sz="1600" dirty="0" smtClean="0"/>
                        <a:t> Strategy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Revise points system to offer more incentives to HS migrants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Cabinet Office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6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Japanese migration policy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2043024"/>
            <a:ext cx="9745824" cy="5755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j-lt"/>
              </a:rPr>
              <a:t>International education most acceptable form of immigration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Halts demographic decline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Youthful workforce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“Feeds the beast” (Hansen, 2016)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The initial influx of international students “</a:t>
            </a:r>
            <a:r>
              <a:rPr lang="en-GB" sz="2400" dirty="0"/>
              <a:t>a</a:t>
            </a:r>
            <a:r>
              <a:rPr lang="en-GB" sz="2400" dirty="0" smtClean="0"/>
              <a:t> ‘lifeline’ </a:t>
            </a:r>
            <a:r>
              <a:rPr lang="en-GB" sz="2400" dirty="0"/>
              <a:t>of Japanese universities for securing enrolment and increasing competitiveness in a global education market” (Kawamura, 2016</a:t>
            </a:r>
            <a:r>
              <a:rPr lang="en-GB" sz="2400" dirty="0" smtClean="0"/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en-GB" sz="2400" dirty="0">
                <a:latin typeface="+mj-lt"/>
              </a:rPr>
              <a:t>Furthermore, international students already make up the largest group of foreign born residents in </a:t>
            </a:r>
            <a:r>
              <a:rPr lang="en-GB" sz="2400" dirty="0" smtClean="0">
                <a:latin typeface="+mj-lt"/>
              </a:rPr>
              <a:t>Japan</a:t>
            </a:r>
          </a:p>
          <a:p>
            <a:pPr marL="742950" lvl="1" indent="-285750">
              <a:buFont typeface="Arial"/>
              <a:buChar char="•"/>
            </a:pPr>
            <a:r>
              <a:rPr lang="en-GB" sz="2400" dirty="0" smtClean="0">
                <a:latin typeface="+mj-lt"/>
              </a:rPr>
              <a:t>Linguistically and culturally adapted.</a:t>
            </a:r>
            <a:endParaRPr lang="en-GB" sz="2400" dirty="0"/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1200150" lvl="2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2000" strike="sngStrike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3600" dirty="0" smtClean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Japanese migration policy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6472" y="2043024"/>
            <a:ext cx="9745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Implementation has lagged behind expectations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While 63% of international students wish to remain, only 23% succeed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Failure of recent Highly Skilled Foreign Professional Visa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Reasons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“For a period</a:t>
            </a:r>
            <a:r>
              <a:rPr lang="mr-IN" sz="2400" dirty="0" smtClean="0">
                <a:latin typeface="+mj-lt"/>
              </a:rPr>
              <a:t>…</a:t>
            </a:r>
            <a:r>
              <a:rPr lang="en-US" sz="2400" dirty="0" smtClean="0">
                <a:latin typeface="+mj-lt"/>
              </a:rPr>
              <a:t>”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Protectionism within HEIs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Lack of concerted efforts towards integration - Welfare policies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+mj-lt"/>
              </a:rPr>
              <a:t>Unreceptive </a:t>
            </a:r>
            <a:r>
              <a:rPr lang="en-US" sz="2400" dirty="0" err="1" smtClean="0">
                <a:latin typeface="+mj-lt"/>
              </a:rPr>
              <a:t>labour</a:t>
            </a:r>
            <a:r>
              <a:rPr lang="en-US" sz="2400" dirty="0" smtClean="0">
                <a:latin typeface="+mj-lt"/>
              </a:rPr>
              <a:t> market</a:t>
            </a:r>
            <a:endParaRPr lang="en-US" sz="2400" dirty="0"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n-GB" sz="2400" dirty="0" smtClean="0"/>
              <a:t>“The </a:t>
            </a:r>
            <a:r>
              <a:rPr lang="en-GB" sz="2400" dirty="0"/>
              <a:t>reoccurrence of these debates suggest that there are some inherently conservative forces in Japanese society, which makes </a:t>
            </a:r>
            <a:r>
              <a:rPr lang="en-GB" sz="2400" dirty="0" smtClean="0"/>
              <a:t>internationalization </a:t>
            </a:r>
            <a:r>
              <a:rPr lang="en-GB" sz="2400" dirty="0"/>
              <a:t>problematic.” (Goodman, 2016) </a:t>
            </a:r>
            <a:endParaRPr lang="en-US" sz="2000" strike="sngStrike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36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7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Variable manifestations of shared problems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6472" y="2043024"/>
            <a:ext cx="9745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+mj-lt"/>
              </a:rPr>
              <a:t>Inappropriate administrative practices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+mj-lt"/>
              </a:rPr>
              <a:t>Discursive barriers to meaningful reform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+mj-lt"/>
              </a:rPr>
              <a:t>Engrained ideological and cultural practices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+mj-lt"/>
              </a:rPr>
              <a:t>Miscommunication between policy and public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>
                <a:latin typeface="+mj-lt"/>
              </a:rPr>
              <a:t>Ineffective or clumsy policy interventions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Dominance of neoclassical approaches to understanding and managing migration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6472" y="2435570"/>
            <a:ext cx="9745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Great progress in terms of modeling stay/return decisions and determinants of non-migration.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But this does little to challenge or improve conventional framings of migration systems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Many of the problems that were described above are at least in part attributable this limited analytical frame 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>
              <a:latin typeface="+mj-lt"/>
            </a:endParaRPr>
          </a:p>
          <a:p>
            <a:pPr marL="742950" lvl="1" indent="-285750">
              <a:buFont typeface="Arial"/>
              <a:buChar char="•"/>
            </a:pPr>
            <a:endParaRPr lang="en-US" sz="36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Emerging research agenda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273" y="2136148"/>
            <a:ext cx="11129818" cy="406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/>
              <a:t>Research sensitive to the temporal span of students’ </a:t>
            </a:r>
            <a:r>
              <a:rPr lang="en-GB" sz="2000" dirty="0" smtClean="0"/>
              <a:t>experiences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 smtClean="0"/>
              <a:t>Biographical research (</a:t>
            </a:r>
            <a:r>
              <a:rPr lang="en-GB" sz="2000" dirty="0" err="1"/>
              <a:t>Baláž</a:t>
            </a:r>
            <a:r>
              <a:rPr lang="en-GB" sz="2000" dirty="0"/>
              <a:t> &amp; Williams, 2004; King &amp; </a:t>
            </a:r>
            <a:r>
              <a:rPr lang="en-GB" sz="2000" dirty="0" err="1"/>
              <a:t>Raghuram</a:t>
            </a:r>
            <a:r>
              <a:rPr lang="en-GB" sz="2000" dirty="0"/>
              <a:t>, 2013</a:t>
            </a:r>
            <a:r>
              <a:rPr lang="en-GB" sz="2000" dirty="0" smtClean="0"/>
              <a:t>)</a:t>
            </a:r>
            <a:endParaRPr lang="en-GB" sz="2000" dirty="0"/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/>
              <a:t>P</a:t>
            </a:r>
            <a:r>
              <a:rPr lang="en-GB" sz="2000" dirty="0" smtClean="0"/>
              <a:t>rocessual </a:t>
            </a:r>
            <a:r>
              <a:rPr lang="en-GB" sz="2000" dirty="0"/>
              <a:t>nature of their decision making (Carlson, 2013; Hazen &amp; Alberts, 2006).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 smtClean="0"/>
              <a:t>“</a:t>
            </a:r>
            <a:r>
              <a:rPr lang="en-GB" sz="2000" dirty="0"/>
              <a:t>S</a:t>
            </a:r>
            <a:r>
              <a:rPr lang="en-GB" sz="2000" dirty="0" smtClean="0"/>
              <a:t>tudents</a:t>
            </a:r>
            <a:r>
              <a:rPr lang="en-GB" sz="2000" dirty="0"/>
              <a:t>’ own perspectives – on their motivations, objectives and experiences” </a:t>
            </a:r>
            <a:r>
              <a:rPr lang="en-GB" sz="2000" dirty="0" smtClean="0"/>
              <a:t>(Brooks &amp; Waters, 2011</a:t>
            </a:r>
            <a:r>
              <a:rPr lang="en-GB" sz="2000" dirty="0"/>
              <a:t>, p. 2</a:t>
            </a:r>
            <a:r>
              <a:rPr lang="en-GB" sz="2000" dirty="0" smtClean="0"/>
              <a:t>).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 smtClean="0"/>
              <a:t>Re-engagement with “the </a:t>
            </a:r>
            <a:r>
              <a:rPr lang="en-GB" sz="2000" dirty="0"/>
              <a:t>human face” </a:t>
            </a:r>
            <a:r>
              <a:rPr lang="en-GB" sz="2000" dirty="0" smtClean="0"/>
              <a:t>of migrant transitions </a:t>
            </a:r>
            <a:r>
              <a:rPr lang="en-GB" sz="2000" dirty="0"/>
              <a:t>(Favell et al., 2007</a:t>
            </a:r>
            <a:r>
              <a:rPr lang="en-GB" sz="2000" dirty="0" smtClean="0"/>
              <a:t>).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/>
              <a:t>G</a:t>
            </a:r>
            <a:r>
              <a:rPr lang="en-GB" sz="2000" dirty="0" smtClean="0"/>
              <a:t>reater </a:t>
            </a:r>
            <a:r>
              <a:rPr lang="en-GB" sz="2000" dirty="0"/>
              <a:t>consideration of the </a:t>
            </a:r>
            <a:r>
              <a:rPr lang="en-GB" sz="2000" dirty="0" smtClean="0"/>
              <a:t>life-course (</a:t>
            </a:r>
            <a:r>
              <a:rPr lang="en-GB" sz="2000" dirty="0"/>
              <a:t>Findlay et al., 2012; Findlay et al., 2015</a:t>
            </a:r>
            <a:r>
              <a:rPr lang="en-GB" sz="2000" dirty="0" smtClean="0"/>
              <a:t>).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 smtClean="0"/>
              <a:t>Agentive perspective on structure</a:t>
            </a:r>
            <a:r>
              <a:rPr lang="en-GB" sz="2000" dirty="0"/>
              <a:t>-agency </a:t>
            </a:r>
            <a:r>
              <a:rPr lang="en-GB" sz="2000" dirty="0" smtClean="0"/>
              <a:t>interactions </a:t>
            </a:r>
            <a:r>
              <a:rPr lang="en-GB" sz="2000" dirty="0"/>
              <a:t>within the education-migration nexus (</a:t>
            </a:r>
            <a:r>
              <a:rPr lang="en-GB" sz="2000" dirty="0" err="1"/>
              <a:t>Baláž</a:t>
            </a:r>
            <a:r>
              <a:rPr lang="en-GB" sz="2000" dirty="0"/>
              <a:t> &amp; Williams, 2004; Hazen &amp; Alberts, 2006</a:t>
            </a:r>
            <a:r>
              <a:rPr lang="en-GB" sz="2000" dirty="0" smtClean="0"/>
              <a:t>).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138024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Order of the presentation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6011" y="2140716"/>
            <a:ext cx="9745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International students’ role in internationalisation and massification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Growing attention and muddled thinking around the migration of </a:t>
            </a:r>
            <a:r>
              <a:rPr lang="en-US" sz="2800" dirty="0"/>
              <a:t>international </a:t>
            </a:r>
            <a:r>
              <a:rPr lang="en-US" sz="2800" dirty="0" smtClean="0"/>
              <a:t>students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/>
              <a:t>D</a:t>
            </a:r>
            <a:r>
              <a:rPr lang="en-US" sz="2800" dirty="0" smtClean="0"/>
              <a:t>estructive </a:t>
            </a:r>
            <a:r>
              <a:rPr lang="en-US" sz="2800" dirty="0"/>
              <a:t>interference between education, economic, and migration policy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A research agenda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Potential for biographical methods in research with student-migrants.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Provisional research questions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1" y="1859057"/>
            <a:ext cx="97458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In what ways may international students come to consider migration transitions?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To what extent and how may individual student-migrants follow their preferred pathways, and what might be effects for these students and their hosts?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>
                <a:latin typeface="+mj-lt"/>
              </a:rPr>
              <a:t>How may the social, civic, and political identities of student-migrants change during their migration transition?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16472" y="1436909"/>
            <a:ext cx="10515600" cy="9707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Target population and selecting participants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57154" y="2408834"/>
            <a:ext cx="38244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3200" i="1" dirty="0" smtClean="0"/>
              <a:t>Degree</a:t>
            </a:r>
            <a:r>
              <a:rPr lang="en-GB" sz="3200" i="1" dirty="0"/>
              <a:t>-mobile international students who self-identify as desiring to migrate to the host </a:t>
            </a:r>
            <a:r>
              <a:rPr lang="en-GB" sz="3200" i="1" dirty="0" smtClean="0"/>
              <a:t>country.</a:t>
            </a:r>
            <a:endParaRPr lang="en-US" sz="3200" i="1" dirty="0" smtClean="0">
              <a:latin typeface="+mj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7835412"/>
              </p:ext>
            </p:extLst>
          </p:nvPr>
        </p:nvGraphicFramePr>
        <p:xfrm>
          <a:off x="4700529" y="2180153"/>
          <a:ext cx="6463229" cy="3825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7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7"/>
            <a:ext cx="10515600" cy="6485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The biographical-narrative interpretive method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858271"/>
              </p:ext>
            </p:extLst>
          </p:nvPr>
        </p:nvGraphicFramePr>
        <p:xfrm>
          <a:off x="1213853" y="2227623"/>
          <a:ext cx="9791031" cy="25689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63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4483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Biographical-Narrative “Entry” Interview</a:t>
                      </a:r>
                      <a:endParaRPr lang="en-GB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Semi-Structured “Exit” Interview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4483">
                <a:tc>
                  <a:txBody>
                    <a:bodyPr/>
                    <a:lstStyle/>
                    <a:p>
                      <a:r>
                        <a:rPr lang="en-GB" dirty="0" smtClean="0"/>
                        <a:t>Subsession 1 – </a:t>
                      </a:r>
                    </a:p>
                    <a:p>
                      <a:r>
                        <a:rPr lang="en-GB" dirty="0" smtClean="0"/>
                        <a:t>Focused life history via Single Question for Inducing Narrative (SQUIN)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Subsession 2 – </a:t>
                      </a:r>
                    </a:p>
                    <a:p>
                      <a:r>
                        <a:rPr lang="en-GB" dirty="0" smtClean="0"/>
                        <a:t>Detail confirmation and narrative Follow-Up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Subsession</a:t>
                      </a:r>
                      <a:r>
                        <a:rPr lang="en-GB" baseline="0" dirty="0" smtClean="0"/>
                        <a:t> 3 – </a:t>
                      </a:r>
                    </a:p>
                    <a:p>
                      <a:r>
                        <a:rPr lang="en-GB" baseline="0" dirty="0" smtClean="0"/>
                        <a:t>Mutual reflection on pathways, trajectories, and meanings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Callout 1 7"/>
          <p:cNvSpPr/>
          <p:nvPr/>
        </p:nvSpPr>
        <p:spPr>
          <a:xfrm>
            <a:off x="8582525" y="5007845"/>
            <a:ext cx="1620254" cy="923330"/>
          </a:xfrm>
          <a:prstGeom prst="borderCallout1">
            <a:avLst>
              <a:gd name="adj1" fmla="val 18750"/>
              <a:gd name="adj2" fmla="val -8333"/>
              <a:gd name="adj3" fmla="val -23019"/>
              <a:gd name="adj4" fmla="val -5074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Intervening time of 9-15 months</a:t>
            </a:r>
          </a:p>
        </p:txBody>
      </p:sp>
    </p:spTree>
    <p:extLst>
      <p:ext uri="{BB962C8B-B14F-4D97-AF65-F5344CB8AC3E}">
        <p14:creationId xmlns:p14="http://schemas.microsoft.com/office/powerpoint/2010/main" val="370972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7"/>
            <a:ext cx="10515600" cy="6485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Parallel strands of analysis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68234864"/>
              </p:ext>
            </p:extLst>
          </p:nvPr>
        </p:nvGraphicFramePr>
        <p:xfrm>
          <a:off x="684464" y="1520560"/>
          <a:ext cx="8128000" cy="4516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936182" y="2066955"/>
            <a:ext cx="28708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“A ‘gesalt’ </a:t>
            </a:r>
            <a:r>
              <a:rPr lang="en-GB" sz="2000" dirty="0"/>
              <a:t>emerges wherein the two types of decisions are mutually informing in understanding the </a:t>
            </a:r>
            <a:r>
              <a:rPr lang="en-GB" sz="2000" dirty="0" smtClean="0"/>
              <a:t>dynamic subjectivity and agency of the study participants, and their conditions” (Wengraf, 2004)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45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Chordal</a:t>
            </a:r>
            <a:r>
              <a:rPr lang="en-US" sz="4000" dirty="0"/>
              <a:t> triad of agency (</a:t>
            </a:r>
            <a:r>
              <a:rPr lang="en-US" sz="4000" dirty="0" err="1"/>
              <a:t>Emirbayer</a:t>
            </a:r>
            <a:r>
              <a:rPr lang="en-US" sz="4000" dirty="0"/>
              <a:t> and </a:t>
            </a:r>
            <a:r>
              <a:rPr lang="en-US" sz="4000" dirty="0" err="1"/>
              <a:t>Mische</a:t>
            </a:r>
            <a:r>
              <a:rPr lang="en-US" sz="4000" dirty="0"/>
              <a:t>, 1998</a:t>
            </a:r>
            <a:r>
              <a:rPr lang="en-US" sz="4000" dirty="0" smtClean="0"/>
              <a:t>)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52911778"/>
              </p:ext>
            </p:extLst>
          </p:nvPr>
        </p:nvGraphicFramePr>
        <p:xfrm>
          <a:off x="838201" y="2375123"/>
          <a:ext cx="9745824" cy="3539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4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3999" y="1264404"/>
            <a:ext cx="9144000" cy="17624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Students, migrants, or student-migrants?</a:t>
            </a:r>
            <a:endParaRPr lang="en-GB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545166" y="3008923"/>
            <a:ext cx="9144000" cy="27935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dirty="0" smtClean="0"/>
              <a:t>A longitudinal study of international students’ migrant identity throughout migration transitions in the UK and Japan</a:t>
            </a:r>
          </a:p>
          <a:p>
            <a:endParaRPr lang="en-GB" sz="2800" dirty="0" smtClean="0"/>
          </a:p>
          <a:p>
            <a:r>
              <a:rPr lang="en-GB" dirty="0" smtClean="0"/>
              <a:t>Thomas Brotherhood - PhD Research Project </a:t>
            </a:r>
          </a:p>
          <a:p>
            <a:r>
              <a:rPr lang="en-GB" dirty="0" smtClean="0"/>
              <a:t>CGHE Seminar Series #61</a:t>
            </a:r>
          </a:p>
          <a:p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October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1" cy="11615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International students </a:t>
            </a:r>
            <a:r>
              <a:rPr lang="mr-IN" sz="4000" dirty="0" smtClean="0"/>
              <a:t>–</a:t>
            </a:r>
            <a:r>
              <a:rPr lang="en-GB" sz="4000" dirty="0" smtClean="0"/>
              <a:t> quantitative growth</a:t>
            </a:r>
            <a:endParaRPr lang="en-GB" sz="4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1" y="2544519"/>
            <a:ext cx="10515600" cy="3451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pic>
        <p:nvPicPr>
          <p:cNvPr id="10" name="Picture 2" descr="https://monitor-cdn5.icef.com/wp-content/uploads/2015/11/student-mobility-growt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2" y="2696243"/>
            <a:ext cx="3272991" cy="2891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676886" y="5520541"/>
            <a:ext cx="2165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ICEF, 2015; </a:t>
            </a:r>
            <a:r>
              <a:rPr lang="en-GB" dirty="0"/>
              <a:t>UIS </a:t>
            </a:r>
            <a:r>
              <a:rPr lang="en-GB" dirty="0" smtClean="0"/>
              <a:t>2016; UNESCO, 2017</a:t>
            </a:r>
            <a:endParaRPr lang="en-GB" dirty="0"/>
          </a:p>
        </p:txBody>
      </p:sp>
      <p:pic>
        <p:nvPicPr>
          <p:cNvPr id="12" name="Picture 11"/>
          <p:cNvPicPr/>
          <p:nvPr/>
        </p:nvPicPr>
        <p:blipFill rotWithShape="1">
          <a:blip r:embed="rId5"/>
          <a:srcRect l="56742" t="13652" r="5619" b="12224"/>
          <a:stretch/>
        </p:blipFill>
        <p:spPr bwMode="auto">
          <a:xfrm>
            <a:off x="6573963" y="2005263"/>
            <a:ext cx="3725069" cy="35821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338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International students </a:t>
            </a:r>
            <a:r>
              <a:rPr lang="mr-IN" sz="4000" dirty="0" smtClean="0"/>
              <a:t>–</a:t>
            </a:r>
            <a:r>
              <a:rPr lang="en-GB" sz="4000" dirty="0" smtClean="0"/>
              <a:t> quantitative significance</a:t>
            </a:r>
            <a:endParaRPr lang="en-GB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362062"/>
              </p:ext>
            </p:extLst>
          </p:nvPr>
        </p:nvGraphicFramePr>
        <p:xfrm>
          <a:off x="1433095" y="2038657"/>
          <a:ext cx="9325810" cy="32266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6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5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339">
                <a:tc>
                  <a:txBody>
                    <a:bodyPr/>
                    <a:lstStyle/>
                    <a:p>
                      <a:r>
                        <a:rPr lang="en-GB" dirty="0" smtClean="0"/>
                        <a:t>Country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Bachelor’s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Master’s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Doctorate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 tertiary education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339">
                <a:tc>
                  <a:txBody>
                    <a:bodyPr/>
                    <a:lstStyle/>
                    <a:p>
                      <a:r>
                        <a:rPr lang="en-GB" dirty="0" smtClean="0"/>
                        <a:t>New Zealand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339">
                <a:tc>
                  <a:txBody>
                    <a:bodyPr/>
                    <a:lstStyle/>
                    <a:p>
                      <a:r>
                        <a:rPr lang="en-GB" dirty="0" smtClean="0"/>
                        <a:t>United Kingdom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339">
                <a:tc>
                  <a:txBody>
                    <a:bodyPr/>
                    <a:lstStyle/>
                    <a:p>
                      <a:r>
                        <a:rPr lang="en-GB" dirty="0" smtClean="0"/>
                        <a:t>Switzerland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339">
                <a:tc>
                  <a:txBody>
                    <a:bodyPr/>
                    <a:lstStyle/>
                    <a:p>
                      <a:r>
                        <a:rPr lang="en-GB" dirty="0" smtClean="0"/>
                        <a:t>Australia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33095" y="5334559"/>
            <a:ext cx="9325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International students as share of tertiary enrolment (OECD, 2017)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7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8307"/>
            <a:ext cx="10515600" cy="3988655"/>
          </a:xfrm>
        </p:spPr>
        <p:txBody>
          <a:bodyPr/>
          <a:lstStyle/>
          <a:p>
            <a:r>
              <a:rPr lang="en-US" dirty="0" smtClean="0"/>
              <a:t>Educational resources</a:t>
            </a:r>
          </a:p>
          <a:p>
            <a:pPr lvl="1"/>
            <a:r>
              <a:rPr lang="en-US" dirty="0" smtClean="0"/>
              <a:t>Internationalisation at home</a:t>
            </a:r>
          </a:p>
          <a:p>
            <a:pPr lvl="1"/>
            <a:r>
              <a:rPr lang="en-US" dirty="0" smtClean="0"/>
              <a:t>Globalizing home students</a:t>
            </a:r>
          </a:p>
          <a:p>
            <a:pPr lvl="1"/>
            <a:r>
              <a:rPr lang="en-US" dirty="0" smtClean="0"/>
              <a:t>International learning environment</a:t>
            </a:r>
          </a:p>
          <a:p>
            <a:r>
              <a:rPr lang="en-US" dirty="0" smtClean="0"/>
              <a:t>De facto ambassadors</a:t>
            </a:r>
          </a:p>
          <a:p>
            <a:pPr lvl="1"/>
            <a:r>
              <a:rPr lang="en-US" dirty="0" smtClean="0"/>
              <a:t>Passive affinity for host country transmitted back to home</a:t>
            </a:r>
          </a:p>
          <a:p>
            <a:pPr lvl="1"/>
            <a:r>
              <a:rPr lang="en-US" dirty="0" smtClean="0"/>
              <a:t>An effective public diplomacy strategy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International students </a:t>
            </a:r>
            <a:r>
              <a:rPr lang="mr-IN" sz="4000" dirty="0" smtClean="0"/>
              <a:t>–</a:t>
            </a:r>
            <a:r>
              <a:rPr lang="en-GB" sz="4000" dirty="0" smtClean="0"/>
              <a:t> qualitative significance</a:t>
            </a:r>
            <a:endParaRPr lang="en-GB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/>
              <a:t>Are internationally students “structurally embedded” in the UK and Japan?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862915"/>
              </p:ext>
            </p:extLst>
          </p:nvPr>
        </p:nvGraphicFramePr>
        <p:xfrm>
          <a:off x="1423403" y="2419545"/>
          <a:ext cx="9252442" cy="3168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6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6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The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UK and</a:t>
                      </a:r>
                      <a:r>
                        <a:rPr lang="en-US" sz="1800" b="1" baseline="0" dirty="0" smtClean="0"/>
                        <a:t> the “silver bullet” narrative (Blair, 1999)</a:t>
                      </a:r>
                      <a:endParaRPr lang="en-US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Japan’s </a:t>
                      </a:r>
                      <a:r>
                        <a:rPr lang="en-US" sz="1800" b="1" baseline="0" dirty="0" smtClean="0"/>
                        <a:t>waves of internationalisation</a:t>
                      </a:r>
                      <a:endParaRPr lang="en-US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Source</a:t>
                      </a:r>
                      <a:r>
                        <a:rPr lang="en-US" sz="1600" baseline="0" dirty="0" smtClean="0"/>
                        <a:t> of financing for</a:t>
                      </a:r>
                      <a:r>
                        <a:rPr lang="en-US" sz="1600" dirty="0" smtClean="0"/>
                        <a:t> higher</a:t>
                      </a:r>
                      <a:r>
                        <a:rPr lang="en-US" sz="1600" baseline="0" dirty="0" smtClean="0"/>
                        <a:t> education (Chankseliani, 2017)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Fundamental to Japan’s public diplomacy efforts in education aid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baseline="0" dirty="0" err="1" smtClean="0"/>
                        <a:t>Kamibeppu</a:t>
                      </a:r>
                      <a:r>
                        <a:rPr lang="en-US" sz="1600" baseline="0" dirty="0" smtClean="0"/>
                        <a:t>, 2016)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63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Contribute</a:t>
                      </a:r>
                      <a:r>
                        <a:rPr lang="en-US" sz="1600" baseline="0" dirty="0" smtClean="0"/>
                        <a:t> broadly to the UK economy (Universities UK, 2017)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Nakasone Plan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mr-IN" sz="1600" baseline="0" dirty="0" smtClean="0"/>
                        <a:t>–</a:t>
                      </a:r>
                      <a:r>
                        <a:rPr lang="en-US" sz="1600" baseline="0" dirty="0" smtClean="0"/>
                        <a:t> “Project on welcoming 100,000 students from overseas” (Goodman, 2007)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65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Supplement the skilled </a:t>
                      </a:r>
                      <a:r>
                        <a:rPr lang="en-US" sz="1600" baseline="0" dirty="0" err="1" smtClean="0"/>
                        <a:t>labour</a:t>
                      </a:r>
                      <a:r>
                        <a:rPr lang="en-US" sz="1600" baseline="0" dirty="0" smtClean="0"/>
                        <a:t> pool in key fields. (Findlay, 2001)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Excellence</a:t>
                      </a:r>
                      <a:r>
                        <a:rPr lang="en-US" sz="1600" baseline="0" dirty="0" smtClean="0"/>
                        <a:t> initiatives and “global human resources” (Yonezawa &amp; Yonezawa, 2016)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96241" y="5598695"/>
            <a:ext cx="38267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Lomer</a:t>
            </a:r>
            <a:r>
              <a:rPr lang="en-GB" sz="1600" dirty="0" smtClean="0"/>
              <a:t>, 2017; </a:t>
            </a:r>
            <a:r>
              <a:rPr lang="en-GB" sz="1600" dirty="0" err="1" smtClean="0"/>
              <a:t>Geddie</a:t>
            </a:r>
            <a:r>
              <a:rPr lang="en-GB" sz="1600" dirty="0" smtClean="0"/>
              <a:t>, 2015; Kawamura, 2016; Ninomiya, Knight, &amp; Watanabe, 2011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776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multiple policy fields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91153142"/>
              </p:ext>
            </p:extLst>
          </p:nvPr>
        </p:nvGraphicFramePr>
        <p:xfrm>
          <a:off x="505435" y="1917778"/>
          <a:ext cx="11054771" cy="422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7465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International students in multiple policy fields (Cont’d)</a:t>
            </a:r>
            <a:endParaRPr lang="en-GB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94043626"/>
              </p:ext>
            </p:extLst>
          </p:nvPr>
        </p:nvGraphicFramePr>
        <p:xfrm>
          <a:off x="505435" y="1917778"/>
          <a:ext cx="11054771" cy="422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440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838201" y="119627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Migration as a “Trump Card”</a:t>
            </a:r>
            <a:endParaRPr lang="en-GB" sz="36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1" cy="116157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142431"/>
            <a:ext cx="12192000" cy="722556"/>
          </a:xfrm>
          <a:prstGeom prst="rect">
            <a:avLst/>
          </a:prstGeom>
        </p:spPr>
      </p:pic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492947394"/>
              </p:ext>
            </p:extLst>
          </p:nvPr>
        </p:nvGraphicFramePr>
        <p:xfrm>
          <a:off x="3204309" y="1859163"/>
          <a:ext cx="6447692" cy="422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886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1518</Words>
  <Application>Microsoft Office PowerPoint</Application>
  <PresentationFormat>Widescreen</PresentationFormat>
  <Paragraphs>223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Mangal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Brotherhood</dc:creator>
  <cp:lastModifiedBy>Thomas Brotherhood</cp:lastModifiedBy>
  <cp:revision>61</cp:revision>
  <dcterms:created xsi:type="dcterms:W3CDTF">2017-09-21T08:47:59Z</dcterms:created>
  <dcterms:modified xsi:type="dcterms:W3CDTF">2017-10-12T08:28:46Z</dcterms:modified>
</cp:coreProperties>
</file>